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ctiveX/activeX1.xml" ContentType="application/vnd.ms-office.activeX+xml"/>
  <Override PartName="/ppt/embeddings/oleObject1.bin" ContentType="application/vnd.openxmlformats-officedocument.oleObject"/>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diagrams/data7.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9.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embeddings/oleObject9.bin" ContentType="application/vnd.openxmlformats-officedocument.oleObject"/>
  <Override PartName="/ppt/embeddings/oleObject10.bin" ContentType="application/vnd.openxmlformats-officedocument.oleObject"/>
  <Override PartName="/ppt/notesSlides/notesSlide1.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diagrams/data11.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4.xml" ContentType="application/vnd.openxmlformats-officedocument.drawingml.diagramData+xml"/>
  <Override PartName="/ppt/diagrams/data6.xml" ContentType="application/vnd.openxmlformats-officedocument.drawingml.diagramData+xml"/>
  <Override PartName="/ppt/diagrams/data8.xml" ContentType="application/vnd.openxmlformats-officedocument.drawingml.diagramData+xml"/>
  <Override PartName="/ppt/diagrams/data10.xml" ContentType="application/vnd.openxmlformats-officedocument.drawingml.diagramData+xml"/>
  <Override PartName="/ppt/diagrams/data8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91"/>
  </p:notesMasterIdLst>
  <p:sldIdLst>
    <p:sldId id="349" r:id="rId2"/>
    <p:sldId id="348" r:id="rId3"/>
    <p:sldId id="256" r:id="rId4"/>
    <p:sldId id="268" r:id="rId5"/>
    <p:sldId id="269" r:id="rId6"/>
    <p:sldId id="341" r:id="rId7"/>
    <p:sldId id="343" r:id="rId8"/>
    <p:sldId id="270" r:id="rId9"/>
    <p:sldId id="271" r:id="rId10"/>
    <p:sldId id="257" r:id="rId11"/>
    <p:sldId id="258" r:id="rId12"/>
    <p:sldId id="259" r:id="rId13"/>
    <p:sldId id="260" r:id="rId14"/>
    <p:sldId id="261" r:id="rId15"/>
    <p:sldId id="263" r:id="rId16"/>
    <p:sldId id="264" r:id="rId17"/>
    <p:sldId id="265" r:id="rId18"/>
    <p:sldId id="266" r:id="rId19"/>
    <p:sldId id="351" r:id="rId20"/>
    <p:sldId id="267" r:id="rId21"/>
    <p:sldId id="342" r:id="rId22"/>
    <p:sldId id="273" r:id="rId23"/>
    <p:sldId id="274" r:id="rId24"/>
    <p:sldId id="364" r:id="rId25"/>
    <p:sldId id="405" r:id="rId26"/>
    <p:sldId id="354" r:id="rId27"/>
    <p:sldId id="352" r:id="rId28"/>
    <p:sldId id="370" r:id="rId29"/>
    <p:sldId id="406" r:id="rId30"/>
    <p:sldId id="365" r:id="rId31"/>
    <p:sldId id="386" r:id="rId32"/>
    <p:sldId id="387" r:id="rId33"/>
    <p:sldId id="368" r:id="rId34"/>
    <p:sldId id="388" r:id="rId35"/>
    <p:sldId id="389" r:id="rId36"/>
    <p:sldId id="403" r:id="rId37"/>
    <p:sldId id="374" r:id="rId38"/>
    <p:sldId id="375" r:id="rId39"/>
    <p:sldId id="376" r:id="rId40"/>
    <p:sldId id="377" r:id="rId41"/>
    <p:sldId id="379" r:id="rId42"/>
    <p:sldId id="381" r:id="rId43"/>
    <p:sldId id="382" r:id="rId44"/>
    <p:sldId id="383" r:id="rId45"/>
    <p:sldId id="384" r:id="rId46"/>
    <p:sldId id="385" r:id="rId47"/>
    <p:sldId id="444" r:id="rId48"/>
    <p:sldId id="407" r:id="rId49"/>
    <p:sldId id="408" r:id="rId50"/>
    <p:sldId id="409" r:id="rId51"/>
    <p:sldId id="410" r:id="rId52"/>
    <p:sldId id="350" r:id="rId53"/>
    <p:sldId id="353" r:id="rId54"/>
    <p:sldId id="404" r:id="rId55"/>
    <p:sldId id="412" r:id="rId56"/>
    <p:sldId id="398" r:id="rId57"/>
    <p:sldId id="399" r:id="rId58"/>
    <p:sldId id="400" r:id="rId59"/>
    <p:sldId id="401" r:id="rId60"/>
    <p:sldId id="402" r:id="rId61"/>
    <p:sldId id="415" r:id="rId62"/>
    <p:sldId id="445" r:id="rId63"/>
    <p:sldId id="446" r:id="rId64"/>
    <p:sldId id="418" r:id="rId65"/>
    <p:sldId id="419" r:id="rId66"/>
    <p:sldId id="420" r:id="rId67"/>
    <p:sldId id="421" r:id="rId68"/>
    <p:sldId id="422" r:id="rId69"/>
    <p:sldId id="423" r:id="rId70"/>
    <p:sldId id="424" r:id="rId71"/>
    <p:sldId id="425" r:id="rId72"/>
    <p:sldId id="426" r:id="rId73"/>
    <p:sldId id="427" r:id="rId74"/>
    <p:sldId id="428" r:id="rId75"/>
    <p:sldId id="429" r:id="rId76"/>
    <p:sldId id="430" r:id="rId77"/>
    <p:sldId id="431" r:id="rId78"/>
    <p:sldId id="432" r:id="rId79"/>
    <p:sldId id="433" r:id="rId80"/>
    <p:sldId id="434" r:id="rId81"/>
    <p:sldId id="435" r:id="rId82"/>
    <p:sldId id="436" r:id="rId83"/>
    <p:sldId id="437" r:id="rId84"/>
    <p:sldId id="438" r:id="rId85"/>
    <p:sldId id="439" r:id="rId86"/>
    <p:sldId id="440" r:id="rId87"/>
    <p:sldId id="441" r:id="rId88"/>
    <p:sldId id="442" r:id="rId89"/>
    <p:sldId id="443" r:id="rId9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33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4699" autoAdjust="0"/>
  </p:normalViewPr>
  <p:slideViewPr>
    <p:cSldViewPr>
      <p:cViewPr varScale="1">
        <p:scale>
          <a:sx n="110" d="100"/>
          <a:sy n="110" d="100"/>
        </p:scale>
        <p:origin x="16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iagrams/_rels/data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image" Target="../media/image13.png"/></Relationships>
</file>

<file path=ppt/diagrams/_rels/data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image" Target="../media/image23.png"/></Relationships>
</file>

<file path=ppt/diagrams/_rels/data6.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png"/><Relationship Id="rId1" Type="http://schemas.openxmlformats.org/officeDocument/2006/relationships/image" Target="../media/image260.pn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0.png"/><Relationship Id="rId1" Type="http://schemas.openxmlformats.org/officeDocument/2006/relationships/image" Target="../media/image290.png"/></Relationships>
</file>

<file path=ppt/diagrams/_rels/data80.xml.rels><?xml version="1.0" encoding="UTF-8" standalone="yes"?>
<Relationships xmlns="http://schemas.openxmlformats.org/package/2006/relationships"><Relationship Id="rId1" Type="http://schemas.openxmlformats.org/officeDocument/2006/relationships/image" Target="../media/image3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A5EB16-7E6F-4C4E-A168-B19079E03B22}" type="doc">
      <dgm:prSet loTypeId="urn:microsoft.com/office/officeart/2005/8/layout/equation2"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8E0C0F36-790B-441A-8F8A-2B63F1BF828D}">
          <dgm:prSet phldrT="[文本]"/>
          <dgm:spPr/>
          <dgm:t>
            <a:bodyPr/>
            <a:lstStyle/>
            <a:p>
              <a:pPr algn="ctr"/>
              <a14:m>
                <m:oMathPara xmlns:m="http://schemas.openxmlformats.org/officeDocument/2006/math">
                  <m:oMathParaPr>
                    <m:jc m:val="centerGroup"/>
                  </m:oMathParaPr>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𝒍</m:t>
                        </m:r>
                      </m:e>
                      <m:sub>
                        <m:r>
                          <a:rPr lang="en-US" altLang="zh-CN" b="1" i="1" dirty="0" smtClean="0">
                            <a:latin typeface="Cambria Math" panose="02040503050406030204" pitchFamily="18" charset="0"/>
                          </a:rPr>
                          <m:t>𝟏</m:t>
                        </m:r>
                      </m:sub>
                    </m:sSub>
                    <m:r>
                      <a:rPr lang="en-US" altLang="zh-CN" b="1" i="1"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𝒔</m:t>
                        </m:r>
                      </m:e>
                      <m:sub>
                        <m:r>
                          <a:rPr lang="en-US" altLang="zh-CN" b="1" i="1" dirty="0" smtClean="0">
                            <a:latin typeface="Cambria Math" panose="02040503050406030204" pitchFamily="18" charset="0"/>
                          </a:rPr>
                          <m:t>𝟏</m:t>
                        </m:r>
                      </m:sub>
                    </m:sSub>
                  </m:oMath>
                </m:oMathPara>
              </a14:m>
              <a:endParaRPr lang="en-US" altLang="zh-CN" b="1"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𝒋</m:t>
                        </m:r>
                      </m:e>
                      <m:sub>
                        <m:r>
                          <a:rPr lang="en-US" altLang="zh-CN" b="1" i="1" dirty="0" smtClean="0">
                            <a:latin typeface="Cambria Math" panose="02040503050406030204" pitchFamily="18" charset="0"/>
                          </a:rPr>
                          <m:t>𝟏</m:t>
                        </m:r>
                      </m:sub>
                    </m:sSub>
                  </m:oMath>
                </m:oMathPara>
              </a14:m>
              <a:endParaRPr lang="zh-CN" altLang="en-US" b="1" i="1" dirty="0"/>
            </a:p>
          </dgm:t>
        </dgm:pt>
      </mc:Choice>
      <mc:Fallback xmlns="">
        <dgm:pt modelId="{8E0C0F36-790B-441A-8F8A-2B63F1BF828D}">
          <dgm:prSet phldrT="[文本]"/>
          <dgm:spPr/>
          <dgm:t>
            <a:bodyPr/>
            <a:lstStyle/>
            <a:p>
              <a:pPr algn="ctr"/>
              <a:r>
                <a:rPr lang="en-US" altLang="zh-CN" b="1" i="0" dirty="0" smtClean="0">
                  <a:latin typeface="Cambria Math" panose="02040503050406030204" pitchFamily="18" charset="0"/>
                </a:rPr>
                <a:t>𝒍_𝟏,𝒔_𝟏</a:t>
              </a:r>
              <a:endParaRPr lang="en-US" altLang="zh-CN" b="1" i="1" dirty="0" smtClean="0">
                <a:latin typeface="Cambria Math" panose="02040503050406030204" pitchFamily="18" charset="0"/>
              </a:endParaRPr>
            </a:p>
            <a:p>
              <a:pPr algn="ctr"/>
              <a:r>
                <a:rPr lang="en-US" altLang="zh-CN" b="1" i="0" dirty="0" smtClean="0">
                  <a:latin typeface="Cambria Math" panose="02040503050406030204" pitchFamily="18" charset="0"/>
                </a:rPr>
                <a:t>𝒋_𝟏</a:t>
              </a:r>
              <a:endParaRPr lang="zh-CN" altLang="en-US" b="1" i="1" dirty="0"/>
            </a:p>
          </dgm:t>
        </dgm:pt>
      </mc:Fallback>
    </mc:AlternateContent>
    <dgm:pt modelId="{2BA7C9CF-F65B-478C-AD0D-039E6D8E734F}" type="parTrans" cxnId="{4A655EF3-3861-43BC-A5FA-F9B1C71FAD0A}">
      <dgm:prSet/>
      <dgm:spPr/>
      <dgm:t>
        <a:bodyPr/>
        <a:lstStyle/>
        <a:p>
          <a:endParaRPr lang="zh-CN" altLang="en-US"/>
        </a:p>
      </dgm:t>
    </dgm:pt>
    <dgm:pt modelId="{DEDA30E7-DBA2-40FC-8A1B-3AF9C5909A06}" type="sibTrans" cxnId="{4A655EF3-3861-43BC-A5FA-F9B1C71FAD0A}">
      <dgm:prSet/>
      <dgm:spPr/>
      <dgm:t>
        <a:bodyPr/>
        <a:lstStyle/>
        <a:p>
          <a:endParaRPr lang="zh-CN" altLang="en-US"/>
        </a:p>
      </dgm:t>
    </dgm:pt>
    <mc:AlternateContent xmlns:mc="http://schemas.openxmlformats.org/markup-compatibility/2006" xmlns:a14="http://schemas.microsoft.com/office/drawing/2010/main">
      <mc:Choice Requires="a14">
        <dgm:pt modelId="{A1577DFF-B1C6-46E1-9713-76C1A1C91F6B}">
          <dgm:prSet phldrT="[文本]"/>
          <dgm:spPr/>
          <dgm: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𝒍</m:t>
                        </m:r>
                      </m:e>
                      <m:sub>
                        <m:r>
                          <a:rPr lang="en-US" altLang="zh-CN" b="1" i="1" dirty="0" smtClean="0">
                            <a:latin typeface="Cambria Math" panose="02040503050406030204" pitchFamily="18" charset="0"/>
                          </a:rPr>
                          <m:t>𝟐</m:t>
                        </m:r>
                      </m:sub>
                    </m:sSub>
                    <m:r>
                      <a:rPr lang="en-US" altLang="zh-CN" b="1" i="1" dirty="0" smtClean="0">
                        <a:latin typeface="Cambria Math" panose="02040503050406030204" pitchFamily="18" charset="0"/>
                      </a:rPr>
                      <m:t>,</m:t>
                    </m:r>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𝒔</m:t>
                        </m:r>
                      </m:e>
                      <m:sub>
                        <m:r>
                          <a:rPr lang="en-US" altLang="zh-CN" b="1" i="1" dirty="0" smtClean="0">
                            <a:latin typeface="Cambria Math" panose="02040503050406030204" pitchFamily="18" charset="0"/>
                          </a:rPr>
                          <m:t>𝟐</m:t>
                        </m:r>
                      </m:sub>
                    </m:sSub>
                  </m:oMath>
                </m:oMathPara>
              </a14:m>
              <a:endParaRPr lang="en-US" altLang="zh-CN" b="1"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𝒋</m:t>
                        </m:r>
                      </m:e>
                      <m:sub>
                        <m:r>
                          <a:rPr lang="en-US" altLang="zh-CN" b="1" i="1" dirty="0" smtClean="0">
                            <a:latin typeface="Cambria Math" panose="02040503050406030204" pitchFamily="18" charset="0"/>
                          </a:rPr>
                          <m:t>𝟐</m:t>
                        </m:r>
                      </m:sub>
                    </m:sSub>
                  </m:oMath>
                </m:oMathPara>
              </a14:m>
              <a:endParaRPr lang="zh-CN" altLang="en-US" dirty="0"/>
            </a:p>
          </dgm:t>
        </dgm:pt>
      </mc:Choice>
      <mc:Fallback xmlns="">
        <dgm:pt modelId="{A1577DFF-B1C6-46E1-9713-76C1A1C91F6B}">
          <dgm:prSet phldrT="[文本]"/>
          <dgm:spPr/>
          <dgm:t>
            <a:bodyPr/>
            <a:lstStyle/>
            <a:p>
              <a:r>
                <a:rPr lang="en-US" altLang="zh-CN" b="1" i="0" dirty="0" smtClean="0">
                  <a:latin typeface="Cambria Math" panose="02040503050406030204" pitchFamily="18" charset="0"/>
                </a:rPr>
                <a:t>𝒍_𝟐</a:t>
              </a:r>
              <a:r>
                <a:rPr lang="en-US" altLang="zh-CN" b="1" i="0" dirty="0" smtClean="0">
                  <a:latin typeface="Cambria Math" panose="02040503050406030204" pitchFamily="18" charset="0"/>
                </a:rPr>
                <a:t>,</a:t>
              </a:r>
              <a:r>
                <a:rPr lang="en-US" altLang="zh-CN" b="1" i="0" dirty="0" smtClean="0">
                  <a:latin typeface="Cambria Math" panose="02040503050406030204" pitchFamily="18" charset="0"/>
                </a:rPr>
                <a:t>𝒔_𝟐</a:t>
              </a:r>
              <a:endParaRPr lang="en-US" altLang="zh-CN" b="1" i="1" dirty="0" smtClean="0">
                <a:latin typeface="Cambria Math" panose="02040503050406030204" pitchFamily="18" charset="0"/>
              </a:endParaRPr>
            </a:p>
            <a:p>
              <a:r>
                <a:rPr lang="en-US" altLang="zh-CN" b="1" i="0" dirty="0" smtClean="0">
                  <a:latin typeface="Cambria Math" panose="02040503050406030204" pitchFamily="18" charset="0"/>
                </a:rPr>
                <a:t>𝒋_𝟐</a:t>
              </a:r>
              <a:endParaRPr lang="zh-CN" altLang="en-US" dirty="0"/>
            </a:p>
          </dgm:t>
        </dgm:pt>
      </mc:Fallback>
    </mc:AlternateContent>
    <dgm:pt modelId="{6F81B137-5F32-426A-B216-3D6400864D24}" type="parTrans" cxnId="{697C7C87-4199-4F9D-A36D-B8D9CD79F6BC}">
      <dgm:prSet/>
      <dgm:spPr/>
      <dgm:t>
        <a:bodyPr/>
        <a:lstStyle/>
        <a:p>
          <a:endParaRPr lang="zh-CN" altLang="en-US"/>
        </a:p>
      </dgm:t>
    </dgm:pt>
    <dgm:pt modelId="{61B5B123-D9FA-4F37-B210-60C4D42C09D3}" type="sibTrans" cxnId="{697C7C87-4199-4F9D-A36D-B8D9CD79F6BC}">
      <dgm:prSet/>
      <dgm:spPr/>
      <dgm:t>
        <a:bodyPr/>
        <a:lstStyle/>
        <a:p>
          <a:endParaRPr lang="zh-CN" altLang="en-US"/>
        </a:p>
      </dgm:t>
    </dgm:pt>
    <mc:AlternateContent xmlns:mc="http://schemas.openxmlformats.org/markup-compatibility/2006" xmlns:a14="http://schemas.microsoft.com/office/drawing/2010/main">
      <mc:Choice Requires="a14">
        <dgm:pt modelId="{EC76EBD2-DF64-45F8-A9A8-C30B0105A89B}">
          <dgm:prSet phldrT="[文本]"/>
          <dgm:spPr/>
          <dgm: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𝐽</m:t>
                    </m:r>
                  </m:oMath>
                </m:oMathPara>
              </a14:m>
              <a:endParaRPr lang="zh-CN" altLang="en-US" dirty="0"/>
            </a:p>
          </dgm:t>
        </dgm:pt>
      </mc:Choice>
      <mc:Fallback xmlns="">
        <dgm:pt modelId="{EC76EBD2-DF64-45F8-A9A8-C30B0105A89B}">
          <dgm:prSet phldrT="[文本]"/>
          <dgm:spPr/>
          <dgm:t>
            <a:bodyPr/>
            <a:lstStyle/>
            <a:p>
              <a:r>
                <a:rPr lang="en-US" altLang="zh-CN" b="0" i="0" smtClean="0">
                  <a:latin typeface="Cambria Math" panose="02040503050406030204" pitchFamily="18" charset="0"/>
                </a:rPr>
                <a:t>𝐿,𝑆,𝐽</a:t>
              </a:r>
              <a:endParaRPr lang="zh-CN" altLang="en-US" dirty="0"/>
            </a:p>
          </dgm:t>
        </dgm:pt>
      </mc:Fallback>
    </mc:AlternateContent>
    <dgm:pt modelId="{65A1E6F8-C622-4DAA-8DF0-04DD1005D33B}" type="parTrans" cxnId="{351B6DB0-106C-469C-9AE3-F3352F4D7EB4}">
      <dgm:prSet/>
      <dgm:spPr/>
      <dgm:t>
        <a:bodyPr/>
        <a:lstStyle/>
        <a:p>
          <a:endParaRPr lang="zh-CN" altLang="en-US"/>
        </a:p>
      </dgm:t>
    </dgm:pt>
    <dgm:pt modelId="{93855A56-9B8F-4AA4-BEA5-114A182F8B20}" type="sibTrans" cxnId="{351B6DB0-106C-469C-9AE3-F3352F4D7EB4}">
      <dgm:prSet/>
      <dgm:spPr/>
      <dgm:t>
        <a:bodyPr/>
        <a:lstStyle/>
        <a:p>
          <a:endParaRPr lang="zh-CN" altLang="en-US"/>
        </a:p>
      </dgm:t>
    </dgm:pt>
    <dgm:pt modelId="{7085CD81-14F5-4763-B31F-66D60F53162B}" type="pres">
      <dgm:prSet presAssocID="{5CA5EB16-7E6F-4C4E-A168-B19079E03B22}" presName="Name0" presStyleCnt="0">
        <dgm:presLayoutVars>
          <dgm:dir/>
          <dgm:resizeHandles val="exact"/>
        </dgm:presLayoutVars>
      </dgm:prSet>
      <dgm:spPr/>
    </dgm:pt>
    <dgm:pt modelId="{E45CD663-F6AB-4796-9F82-D6229BE86AB6}" type="pres">
      <dgm:prSet presAssocID="{5CA5EB16-7E6F-4C4E-A168-B19079E03B22}" presName="vNodes" presStyleCnt="0"/>
      <dgm:spPr/>
    </dgm:pt>
    <dgm:pt modelId="{6FA88D9F-B741-46B6-B7F5-0C2D12EE29B3}" type="pres">
      <dgm:prSet presAssocID="{8E0C0F36-790B-441A-8F8A-2B63F1BF828D}" presName="node" presStyleLbl="node1" presStyleIdx="0" presStyleCnt="3">
        <dgm:presLayoutVars>
          <dgm:bulletEnabled val="1"/>
        </dgm:presLayoutVars>
      </dgm:prSet>
      <dgm:spPr/>
      <dgm:t>
        <a:bodyPr/>
        <a:lstStyle/>
        <a:p>
          <a:endParaRPr lang="zh-CN" altLang="en-US"/>
        </a:p>
      </dgm:t>
    </dgm:pt>
    <dgm:pt modelId="{D44D3639-117C-4C4A-9F54-EF165CD1A26A}" type="pres">
      <dgm:prSet presAssocID="{DEDA30E7-DBA2-40FC-8A1B-3AF9C5909A06}" presName="spacerT" presStyleCnt="0"/>
      <dgm:spPr/>
    </dgm:pt>
    <dgm:pt modelId="{972DC15E-FB47-463C-A9D5-42A794425A5A}" type="pres">
      <dgm:prSet presAssocID="{DEDA30E7-DBA2-40FC-8A1B-3AF9C5909A06}" presName="sibTrans" presStyleLbl="sibTrans2D1" presStyleIdx="0" presStyleCnt="2"/>
      <dgm:spPr/>
      <dgm:t>
        <a:bodyPr/>
        <a:lstStyle/>
        <a:p>
          <a:endParaRPr lang="zh-CN" altLang="en-US"/>
        </a:p>
      </dgm:t>
    </dgm:pt>
    <dgm:pt modelId="{ACF96367-EE40-4155-9AB9-0DF8258136CB}" type="pres">
      <dgm:prSet presAssocID="{DEDA30E7-DBA2-40FC-8A1B-3AF9C5909A06}" presName="spacerB" presStyleCnt="0"/>
      <dgm:spPr/>
    </dgm:pt>
    <dgm:pt modelId="{ABF29333-D422-4146-B130-048D92726E46}" type="pres">
      <dgm:prSet presAssocID="{A1577DFF-B1C6-46E1-9713-76C1A1C91F6B}" presName="node" presStyleLbl="node1" presStyleIdx="1" presStyleCnt="3">
        <dgm:presLayoutVars>
          <dgm:bulletEnabled val="1"/>
        </dgm:presLayoutVars>
      </dgm:prSet>
      <dgm:spPr/>
      <dgm:t>
        <a:bodyPr/>
        <a:lstStyle/>
        <a:p>
          <a:endParaRPr lang="zh-CN" altLang="en-US"/>
        </a:p>
      </dgm:t>
    </dgm:pt>
    <dgm:pt modelId="{8B3E9DAE-A4C4-489F-9FDD-2CEF6F171F21}" type="pres">
      <dgm:prSet presAssocID="{5CA5EB16-7E6F-4C4E-A168-B19079E03B22}" presName="sibTransLast" presStyleLbl="sibTrans2D1" presStyleIdx="1" presStyleCnt="2"/>
      <dgm:spPr/>
      <dgm:t>
        <a:bodyPr/>
        <a:lstStyle/>
        <a:p>
          <a:endParaRPr lang="zh-CN" altLang="en-US"/>
        </a:p>
      </dgm:t>
    </dgm:pt>
    <dgm:pt modelId="{563F52BE-FAF3-4DE2-8EB0-19A496987454}" type="pres">
      <dgm:prSet presAssocID="{5CA5EB16-7E6F-4C4E-A168-B19079E03B22}" presName="connectorText" presStyleLbl="sibTrans2D1" presStyleIdx="1" presStyleCnt="2"/>
      <dgm:spPr/>
      <dgm:t>
        <a:bodyPr/>
        <a:lstStyle/>
        <a:p>
          <a:endParaRPr lang="zh-CN" altLang="en-US"/>
        </a:p>
      </dgm:t>
    </dgm:pt>
    <dgm:pt modelId="{2D3C6C47-DD05-4795-903C-5FADE30428DC}" type="pres">
      <dgm:prSet presAssocID="{5CA5EB16-7E6F-4C4E-A168-B19079E03B22}" presName="lastNode" presStyleLbl="node1" presStyleIdx="2" presStyleCnt="3">
        <dgm:presLayoutVars>
          <dgm:bulletEnabled val="1"/>
        </dgm:presLayoutVars>
      </dgm:prSet>
      <dgm:spPr/>
      <dgm:t>
        <a:bodyPr/>
        <a:lstStyle/>
        <a:p>
          <a:endParaRPr lang="zh-CN" altLang="en-US"/>
        </a:p>
      </dgm:t>
    </dgm:pt>
  </dgm:ptLst>
  <dgm:cxnLst>
    <dgm:cxn modelId="{38D528C3-C5F5-4167-AEE4-F438D8E68E5B}" type="presOf" srcId="{61B5B123-D9FA-4F37-B210-60C4D42C09D3}" destId="{563F52BE-FAF3-4DE2-8EB0-19A496987454}" srcOrd="1" destOrd="0" presId="urn:microsoft.com/office/officeart/2005/8/layout/equation2"/>
    <dgm:cxn modelId="{697C7C87-4199-4F9D-A36D-B8D9CD79F6BC}" srcId="{5CA5EB16-7E6F-4C4E-A168-B19079E03B22}" destId="{A1577DFF-B1C6-46E1-9713-76C1A1C91F6B}" srcOrd="1" destOrd="0" parTransId="{6F81B137-5F32-426A-B216-3D6400864D24}" sibTransId="{61B5B123-D9FA-4F37-B210-60C4D42C09D3}"/>
    <dgm:cxn modelId="{6EEE8C8F-9275-470C-97E2-16D5E5A8B7C2}" type="presOf" srcId="{EC76EBD2-DF64-45F8-A9A8-C30B0105A89B}" destId="{2D3C6C47-DD05-4795-903C-5FADE30428DC}" srcOrd="0" destOrd="0" presId="urn:microsoft.com/office/officeart/2005/8/layout/equation2"/>
    <dgm:cxn modelId="{13A07776-7F5E-46B1-A869-8DCE626D1F6F}" type="presOf" srcId="{8E0C0F36-790B-441A-8F8A-2B63F1BF828D}" destId="{6FA88D9F-B741-46B6-B7F5-0C2D12EE29B3}" srcOrd="0" destOrd="0" presId="urn:microsoft.com/office/officeart/2005/8/layout/equation2"/>
    <dgm:cxn modelId="{351B6DB0-106C-469C-9AE3-F3352F4D7EB4}" srcId="{5CA5EB16-7E6F-4C4E-A168-B19079E03B22}" destId="{EC76EBD2-DF64-45F8-A9A8-C30B0105A89B}" srcOrd="2" destOrd="0" parTransId="{65A1E6F8-C622-4DAA-8DF0-04DD1005D33B}" sibTransId="{93855A56-9B8F-4AA4-BEA5-114A182F8B20}"/>
    <dgm:cxn modelId="{0FE4E887-87AD-4F1D-A61D-88A194623C87}" type="presOf" srcId="{A1577DFF-B1C6-46E1-9713-76C1A1C91F6B}" destId="{ABF29333-D422-4146-B130-048D92726E46}" srcOrd="0" destOrd="0" presId="urn:microsoft.com/office/officeart/2005/8/layout/equation2"/>
    <dgm:cxn modelId="{B7A29F09-BB8E-4F7F-BF58-E373D54AB67B}" type="presOf" srcId="{5CA5EB16-7E6F-4C4E-A168-B19079E03B22}" destId="{7085CD81-14F5-4763-B31F-66D60F53162B}" srcOrd="0" destOrd="0" presId="urn:microsoft.com/office/officeart/2005/8/layout/equation2"/>
    <dgm:cxn modelId="{AD466307-23B7-4C23-B871-19A753C7E15C}" type="presOf" srcId="{61B5B123-D9FA-4F37-B210-60C4D42C09D3}" destId="{8B3E9DAE-A4C4-489F-9FDD-2CEF6F171F21}" srcOrd="0" destOrd="0" presId="urn:microsoft.com/office/officeart/2005/8/layout/equation2"/>
    <dgm:cxn modelId="{4A655EF3-3861-43BC-A5FA-F9B1C71FAD0A}" srcId="{5CA5EB16-7E6F-4C4E-A168-B19079E03B22}" destId="{8E0C0F36-790B-441A-8F8A-2B63F1BF828D}" srcOrd="0" destOrd="0" parTransId="{2BA7C9CF-F65B-478C-AD0D-039E6D8E734F}" sibTransId="{DEDA30E7-DBA2-40FC-8A1B-3AF9C5909A06}"/>
    <dgm:cxn modelId="{31BC7886-D481-4E23-860B-DC10CEFB5F80}" type="presOf" srcId="{DEDA30E7-DBA2-40FC-8A1B-3AF9C5909A06}" destId="{972DC15E-FB47-463C-A9D5-42A794425A5A}" srcOrd="0" destOrd="0" presId="urn:microsoft.com/office/officeart/2005/8/layout/equation2"/>
    <dgm:cxn modelId="{FB84E149-605F-446E-BC68-7957EF64D166}" type="presParOf" srcId="{7085CD81-14F5-4763-B31F-66D60F53162B}" destId="{E45CD663-F6AB-4796-9F82-D6229BE86AB6}" srcOrd="0" destOrd="0" presId="urn:microsoft.com/office/officeart/2005/8/layout/equation2"/>
    <dgm:cxn modelId="{86C8E19B-8065-4DF2-AD1C-307A8624FE75}" type="presParOf" srcId="{E45CD663-F6AB-4796-9F82-D6229BE86AB6}" destId="{6FA88D9F-B741-46B6-B7F5-0C2D12EE29B3}" srcOrd="0" destOrd="0" presId="urn:microsoft.com/office/officeart/2005/8/layout/equation2"/>
    <dgm:cxn modelId="{66629B91-1BD8-4F8C-9367-B011E44C820B}" type="presParOf" srcId="{E45CD663-F6AB-4796-9F82-D6229BE86AB6}" destId="{D44D3639-117C-4C4A-9F54-EF165CD1A26A}" srcOrd="1" destOrd="0" presId="urn:microsoft.com/office/officeart/2005/8/layout/equation2"/>
    <dgm:cxn modelId="{EEB4BBD7-E67F-41AA-8B38-1DD1EC202AA1}" type="presParOf" srcId="{E45CD663-F6AB-4796-9F82-D6229BE86AB6}" destId="{972DC15E-FB47-463C-A9D5-42A794425A5A}" srcOrd="2" destOrd="0" presId="urn:microsoft.com/office/officeart/2005/8/layout/equation2"/>
    <dgm:cxn modelId="{F0E7EA9C-3552-487D-986A-93E3AFDBBD76}" type="presParOf" srcId="{E45CD663-F6AB-4796-9F82-D6229BE86AB6}" destId="{ACF96367-EE40-4155-9AB9-0DF8258136CB}" srcOrd="3" destOrd="0" presId="urn:microsoft.com/office/officeart/2005/8/layout/equation2"/>
    <dgm:cxn modelId="{F5B04598-EFEF-4598-9275-FD7503E075C4}" type="presParOf" srcId="{E45CD663-F6AB-4796-9F82-D6229BE86AB6}" destId="{ABF29333-D422-4146-B130-048D92726E46}" srcOrd="4" destOrd="0" presId="urn:microsoft.com/office/officeart/2005/8/layout/equation2"/>
    <dgm:cxn modelId="{FAF16368-FE80-4734-B04F-E143D28A68A0}" type="presParOf" srcId="{7085CD81-14F5-4763-B31F-66D60F53162B}" destId="{8B3E9DAE-A4C4-489F-9FDD-2CEF6F171F21}" srcOrd="1" destOrd="0" presId="urn:microsoft.com/office/officeart/2005/8/layout/equation2"/>
    <dgm:cxn modelId="{DB17056C-1E35-4437-8BD5-76AC2E522FA2}" type="presParOf" srcId="{8B3E9DAE-A4C4-489F-9FDD-2CEF6F171F21}" destId="{563F52BE-FAF3-4DE2-8EB0-19A496987454}" srcOrd="0" destOrd="0" presId="urn:microsoft.com/office/officeart/2005/8/layout/equation2"/>
    <dgm:cxn modelId="{3DA84AC9-CDF0-45C9-AF84-C9660491C659}" type="presParOf" srcId="{7085CD81-14F5-4763-B31F-66D60F53162B}" destId="{2D3C6C47-DD05-4795-903C-5FADE30428DC}"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85C3A2-CC56-4099-8E1E-299B51E58601}" type="doc">
      <dgm:prSet loTypeId="urn:microsoft.com/office/officeart/2005/8/layout/equation1" loCatId="process" qsTypeId="urn:microsoft.com/office/officeart/2005/8/quickstyle/simple1" qsCatId="simple" csTypeId="urn:microsoft.com/office/officeart/2005/8/colors/accent1_2" csCatId="accent1" phldr="1"/>
      <dgm:spPr/>
    </dgm:pt>
    <dgm:pt modelId="{884C3E2B-8F6B-41AC-BF4F-478BBACAEC9B}">
      <dgm:prSet phldrT="[文本]"/>
      <dgm:spPr>
        <a:blipFill rotWithShape="0">
          <a:blip xmlns:r="http://schemas.openxmlformats.org/officeDocument/2006/relationships" r:embed="rId1"/>
          <a:stretch>
            <a:fillRect/>
          </a:stretch>
        </a:blipFill>
      </dgm:spPr>
      <dgm:t>
        <a:bodyPr/>
        <a:lstStyle/>
        <a:p>
          <a:r>
            <a:rPr lang="zh-CN" altLang="en-US">
              <a:noFill/>
            </a:rPr>
            <a:t> </a:t>
          </a:r>
        </a:p>
      </dgm:t>
    </dgm:pt>
    <dgm:pt modelId="{B4EE80B5-2CC6-4CF1-A616-1C5CF95996A0}" type="parTrans" cxnId="{93F39527-87E9-40D2-A324-2686A797E062}">
      <dgm:prSet/>
      <dgm:spPr/>
      <dgm:t>
        <a:bodyPr/>
        <a:lstStyle/>
        <a:p>
          <a:endParaRPr lang="zh-CN" altLang="en-US"/>
        </a:p>
      </dgm:t>
    </dgm:pt>
    <dgm:pt modelId="{40A828E6-1AD3-46BD-9A0D-12804D8D0CC4}" type="sibTrans" cxnId="{93F39527-87E9-40D2-A324-2686A797E062}">
      <dgm:prSet/>
      <dgm:spPr/>
      <dgm:t>
        <a:bodyPr/>
        <a:lstStyle/>
        <a:p>
          <a:endParaRPr lang="zh-CN" altLang="en-US"/>
        </a:p>
      </dgm:t>
    </dgm:pt>
    <dgm:pt modelId="{42D74026-9253-41E1-853C-A22316D178D6}">
      <dgm:prSet/>
      <dgm:spPr>
        <a:blipFill rotWithShape="0">
          <a:blip xmlns:r="http://schemas.openxmlformats.org/officeDocument/2006/relationships" r:embed="rId2"/>
          <a:stretch>
            <a:fillRect/>
          </a:stretch>
        </a:blipFill>
      </dgm:spPr>
      <dgm:t>
        <a:bodyPr/>
        <a:lstStyle/>
        <a:p>
          <a:r>
            <a:rPr lang="zh-CN" altLang="en-US">
              <a:noFill/>
            </a:rPr>
            <a:t> </a:t>
          </a:r>
        </a:p>
      </dgm:t>
    </dgm:pt>
    <dgm:pt modelId="{35A0DA82-05AE-4FFA-956D-659AA80D7F5D}" type="parTrans" cxnId="{8DBA267D-0BF2-4B07-8EE5-89DA26D44AFC}">
      <dgm:prSet/>
      <dgm:spPr/>
      <dgm:t>
        <a:bodyPr/>
        <a:lstStyle/>
        <a:p>
          <a:endParaRPr lang="zh-CN" altLang="en-US"/>
        </a:p>
      </dgm:t>
    </dgm:pt>
    <dgm:pt modelId="{A696987B-D4DC-4F48-AFE1-A80D18904BC1}" type="sibTrans" cxnId="{8DBA267D-0BF2-4B07-8EE5-89DA26D44AFC}">
      <dgm:prSet/>
      <dgm:spPr/>
      <dgm:t>
        <a:bodyPr/>
        <a:lstStyle/>
        <a:p>
          <a:endParaRPr lang="zh-CN" altLang="en-US"/>
        </a:p>
      </dgm:t>
    </dgm:pt>
    <dgm:pt modelId="{97C5B44D-8FDD-4872-A047-38E88E32BBCC}">
      <dgm:prSet phldrT="[文本]"/>
      <dgm:spPr>
        <a:blipFill rotWithShape="0">
          <a:blip xmlns:r="http://schemas.openxmlformats.org/officeDocument/2006/relationships" r:embed="rId3"/>
          <a:stretch>
            <a:fillRect/>
          </a:stretch>
        </a:blipFill>
      </dgm:spPr>
      <dgm:t>
        <a:bodyPr/>
        <a:lstStyle/>
        <a:p>
          <a:r>
            <a:rPr lang="zh-CN" altLang="en-US">
              <a:noFill/>
            </a:rPr>
            <a:t> </a:t>
          </a:r>
        </a:p>
      </dgm:t>
    </dgm:pt>
    <dgm:pt modelId="{AB0FD260-AAA8-44AB-A103-5F1B2919926F}" type="sibTrans" cxnId="{36F1E9C5-1845-44A1-980B-D3D4D513B333}">
      <dgm:prSet/>
      <dgm:spPr/>
      <dgm:t>
        <a:bodyPr/>
        <a:lstStyle/>
        <a:p>
          <a:endParaRPr lang="zh-CN" altLang="en-US"/>
        </a:p>
      </dgm:t>
    </dgm:pt>
    <dgm:pt modelId="{80D3FD3E-999F-4B12-8D18-5CB7D4C5835D}" type="parTrans" cxnId="{36F1E9C5-1845-44A1-980B-D3D4D513B333}">
      <dgm:prSet/>
      <dgm:spPr/>
      <dgm:t>
        <a:bodyPr/>
        <a:lstStyle/>
        <a:p>
          <a:endParaRPr lang="zh-CN" altLang="en-US"/>
        </a:p>
      </dgm:t>
    </dgm:pt>
    <dgm:pt modelId="{5DDB5A8F-7FFE-4808-A7DC-90BE75D70ABF}" type="pres">
      <dgm:prSet presAssocID="{8385C3A2-CC56-4099-8E1E-299B51E58601}" presName="linearFlow" presStyleCnt="0">
        <dgm:presLayoutVars>
          <dgm:dir/>
          <dgm:resizeHandles val="exact"/>
        </dgm:presLayoutVars>
      </dgm:prSet>
      <dgm:spPr/>
    </dgm:pt>
    <dgm:pt modelId="{C460CF8A-4AA9-46F4-8DCA-EC87C4F328F3}" type="pres">
      <dgm:prSet presAssocID="{884C3E2B-8F6B-41AC-BF4F-478BBACAEC9B}" presName="node" presStyleLbl="node1" presStyleIdx="0" presStyleCnt="3">
        <dgm:presLayoutVars>
          <dgm:bulletEnabled val="1"/>
        </dgm:presLayoutVars>
      </dgm:prSet>
      <dgm:spPr/>
      <dgm:t>
        <a:bodyPr/>
        <a:lstStyle/>
        <a:p>
          <a:endParaRPr lang="zh-CN" altLang="en-US"/>
        </a:p>
      </dgm:t>
    </dgm:pt>
    <dgm:pt modelId="{A90938BC-86B0-4FB5-B186-83FB99632345}" type="pres">
      <dgm:prSet presAssocID="{40A828E6-1AD3-46BD-9A0D-12804D8D0CC4}" presName="spacerL" presStyleCnt="0"/>
      <dgm:spPr/>
    </dgm:pt>
    <dgm:pt modelId="{677BEB3D-9788-4151-80E2-EC01BE504131}" type="pres">
      <dgm:prSet presAssocID="{40A828E6-1AD3-46BD-9A0D-12804D8D0CC4}" presName="sibTrans" presStyleLbl="sibTrans2D1" presStyleIdx="0" presStyleCnt="2"/>
      <dgm:spPr/>
      <dgm:t>
        <a:bodyPr/>
        <a:lstStyle/>
        <a:p>
          <a:endParaRPr lang="zh-CN" altLang="en-US"/>
        </a:p>
      </dgm:t>
    </dgm:pt>
    <dgm:pt modelId="{C4A32246-37F9-4902-8E32-B4A4E6F97228}" type="pres">
      <dgm:prSet presAssocID="{40A828E6-1AD3-46BD-9A0D-12804D8D0CC4}" presName="spacerR" presStyleCnt="0"/>
      <dgm:spPr/>
    </dgm:pt>
    <dgm:pt modelId="{33AE3C9E-43FB-4140-B755-61FC0CF7758A}" type="pres">
      <dgm:prSet presAssocID="{42D74026-9253-41E1-853C-A22316D178D6}" presName="node" presStyleLbl="node1" presStyleIdx="1" presStyleCnt="3">
        <dgm:presLayoutVars>
          <dgm:bulletEnabled val="1"/>
        </dgm:presLayoutVars>
      </dgm:prSet>
      <dgm:spPr/>
      <dgm:t>
        <a:bodyPr/>
        <a:lstStyle/>
        <a:p>
          <a:endParaRPr lang="zh-CN" altLang="en-US"/>
        </a:p>
      </dgm:t>
    </dgm:pt>
    <dgm:pt modelId="{52FDFDE6-F5F4-4778-B33B-21EDC5CC9EED}" type="pres">
      <dgm:prSet presAssocID="{A696987B-D4DC-4F48-AFE1-A80D18904BC1}" presName="spacerL" presStyleCnt="0"/>
      <dgm:spPr/>
    </dgm:pt>
    <dgm:pt modelId="{8368B602-8027-40F3-928A-852A9EAD87AA}" type="pres">
      <dgm:prSet presAssocID="{A696987B-D4DC-4F48-AFE1-A80D18904BC1}" presName="sibTrans" presStyleLbl="sibTrans2D1" presStyleIdx="1" presStyleCnt="2"/>
      <dgm:spPr/>
      <dgm:t>
        <a:bodyPr/>
        <a:lstStyle/>
        <a:p>
          <a:endParaRPr lang="zh-CN" altLang="en-US"/>
        </a:p>
      </dgm:t>
    </dgm:pt>
    <dgm:pt modelId="{AD9719E6-B6E7-44B6-A73B-7A2D1A19117B}" type="pres">
      <dgm:prSet presAssocID="{A696987B-D4DC-4F48-AFE1-A80D18904BC1}" presName="spacerR" presStyleCnt="0"/>
      <dgm:spPr/>
    </dgm:pt>
    <dgm:pt modelId="{4FE84543-13A7-4A20-B981-399007727713}" type="pres">
      <dgm:prSet presAssocID="{97C5B44D-8FDD-4872-A047-38E88E32BBCC}" presName="node" presStyleLbl="node1" presStyleIdx="2" presStyleCnt="3">
        <dgm:presLayoutVars>
          <dgm:bulletEnabled val="1"/>
        </dgm:presLayoutVars>
      </dgm:prSet>
      <dgm:spPr/>
      <dgm:t>
        <a:bodyPr/>
        <a:lstStyle/>
        <a:p>
          <a:endParaRPr lang="zh-CN" altLang="en-US"/>
        </a:p>
      </dgm:t>
    </dgm:pt>
  </dgm:ptLst>
  <dgm:cxnLst>
    <dgm:cxn modelId="{D57A5813-040C-4BE4-8072-93CC756D1D19}" type="presOf" srcId="{A696987B-D4DC-4F48-AFE1-A80D18904BC1}" destId="{8368B602-8027-40F3-928A-852A9EAD87AA}" srcOrd="0" destOrd="0" presId="urn:microsoft.com/office/officeart/2005/8/layout/equation1"/>
    <dgm:cxn modelId="{36F1E9C5-1845-44A1-980B-D3D4D513B333}" srcId="{8385C3A2-CC56-4099-8E1E-299B51E58601}" destId="{97C5B44D-8FDD-4872-A047-38E88E32BBCC}" srcOrd="2" destOrd="0" parTransId="{80D3FD3E-999F-4B12-8D18-5CB7D4C5835D}" sibTransId="{AB0FD260-AAA8-44AB-A103-5F1B2919926F}"/>
    <dgm:cxn modelId="{8DBA267D-0BF2-4B07-8EE5-89DA26D44AFC}" srcId="{8385C3A2-CC56-4099-8E1E-299B51E58601}" destId="{42D74026-9253-41E1-853C-A22316D178D6}" srcOrd="1" destOrd="0" parTransId="{35A0DA82-05AE-4FFA-956D-659AA80D7F5D}" sibTransId="{A696987B-D4DC-4F48-AFE1-A80D18904BC1}"/>
    <dgm:cxn modelId="{93F39527-87E9-40D2-A324-2686A797E062}" srcId="{8385C3A2-CC56-4099-8E1E-299B51E58601}" destId="{884C3E2B-8F6B-41AC-BF4F-478BBACAEC9B}" srcOrd="0" destOrd="0" parTransId="{B4EE80B5-2CC6-4CF1-A616-1C5CF95996A0}" sibTransId="{40A828E6-1AD3-46BD-9A0D-12804D8D0CC4}"/>
    <dgm:cxn modelId="{82630CFC-BD77-44D0-A9B9-9341B4A44F31}" type="presOf" srcId="{8385C3A2-CC56-4099-8E1E-299B51E58601}" destId="{5DDB5A8F-7FFE-4808-A7DC-90BE75D70ABF}" srcOrd="0" destOrd="0" presId="urn:microsoft.com/office/officeart/2005/8/layout/equation1"/>
    <dgm:cxn modelId="{534320DE-D90F-41B2-BA07-7BD921770F8C}" type="presOf" srcId="{97C5B44D-8FDD-4872-A047-38E88E32BBCC}" destId="{4FE84543-13A7-4A20-B981-399007727713}" srcOrd="0" destOrd="0" presId="urn:microsoft.com/office/officeart/2005/8/layout/equation1"/>
    <dgm:cxn modelId="{B50ABD56-1177-4750-8F36-4DEA15E92B05}" type="presOf" srcId="{40A828E6-1AD3-46BD-9A0D-12804D8D0CC4}" destId="{677BEB3D-9788-4151-80E2-EC01BE504131}" srcOrd="0" destOrd="0" presId="urn:microsoft.com/office/officeart/2005/8/layout/equation1"/>
    <dgm:cxn modelId="{9FB0CCBD-957A-46CD-9FB1-0B916286E2FF}" type="presOf" srcId="{884C3E2B-8F6B-41AC-BF4F-478BBACAEC9B}" destId="{C460CF8A-4AA9-46F4-8DCA-EC87C4F328F3}" srcOrd="0" destOrd="0" presId="urn:microsoft.com/office/officeart/2005/8/layout/equation1"/>
    <dgm:cxn modelId="{7148425E-24CB-43BF-93F8-36BAAFFEB19C}" type="presOf" srcId="{42D74026-9253-41E1-853C-A22316D178D6}" destId="{33AE3C9E-43FB-4140-B755-61FC0CF7758A}" srcOrd="0" destOrd="0" presId="urn:microsoft.com/office/officeart/2005/8/layout/equation1"/>
    <dgm:cxn modelId="{83254F50-FE6E-48DD-A8FF-1CA48994BFFE}" type="presParOf" srcId="{5DDB5A8F-7FFE-4808-A7DC-90BE75D70ABF}" destId="{C460CF8A-4AA9-46F4-8DCA-EC87C4F328F3}" srcOrd="0" destOrd="0" presId="urn:microsoft.com/office/officeart/2005/8/layout/equation1"/>
    <dgm:cxn modelId="{67A9B6A3-F94D-4BD6-A49D-0AD062204C84}" type="presParOf" srcId="{5DDB5A8F-7FFE-4808-A7DC-90BE75D70ABF}" destId="{A90938BC-86B0-4FB5-B186-83FB99632345}" srcOrd="1" destOrd="0" presId="urn:microsoft.com/office/officeart/2005/8/layout/equation1"/>
    <dgm:cxn modelId="{89D7CAF0-5637-4558-BB86-2902F5418CD4}" type="presParOf" srcId="{5DDB5A8F-7FFE-4808-A7DC-90BE75D70ABF}" destId="{677BEB3D-9788-4151-80E2-EC01BE504131}" srcOrd="2" destOrd="0" presId="urn:microsoft.com/office/officeart/2005/8/layout/equation1"/>
    <dgm:cxn modelId="{F7530574-3DF1-4137-A236-D1D2DDFB156E}" type="presParOf" srcId="{5DDB5A8F-7FFE-4808-A7DC-90BE75D70ABF}" destId="{C4A32246-37F9-4902-8E32-B4A4E6F97228}" srcOrd="3" destOrd="0" presId="urn:microsoft.com/office/officeart/2005/8/layout/equation1"/>
    <dgm:cxn modelId="{8B9B51E8-6BCA-4148-A768-1553189BDA28}" type="presParOf" srcId="{5DDB5A8F-7FFE-4808-A7DC-90BE75D70ABF}" destId="{33AE3C9E-43FB-4140-B755-61FC0CF7758A}" srcOrd="4" destOrd="0" presId="urn:microsoft.com/office/officeart/2005/8/layout/equation1"/>
    <dgm:cxn modelId="{987DFE87-09E7-476E-8F44-AB4ABFEC85F1}" type="presParOf" srcId="{5DDB5A8F-7FFE-4808-A7DC-90BE75D70ABF}" destId="{52FDFDE6-F5F4-4778-B33B-21EDC5CC9EED}" srcOrd="5" destOrd="0" presId="urn:microsoft.com/office/officeart/2005/8/layout/equation1"/>
    <dgm:cxn modelId="{7C826786-BE01-4B25-AFB1-C0704C403584}" type="presParOf" srcId="{5DDB5A8F-7FFE-4808-A7DC-90BE75D70ABF}" destId="{8368B602-8027-40F3-928A-852A9EAD87AA}" srcOrd="6" destOrd="0" presId="urn:microsoft.com/office/officeart/2005/8/layout/equation1"/>
    <dgm:cxn modelId="{96827834-6AF6-4C48-A8A5-34FF4C0ADFA3}" type="presParOf" srcId="{5DDB5A8F-7FFE-4808-A7DC-90BE75D70ABF}" destId="{AD9719E6-B6E7-44B6-A73B-7A2D1A19117B}" srcOrd="7" destOrd="0" presId="urn:microsoft.com/office/officeart/2005/8/layout/equation1"/>
    <dgm:cxn modelId="{0F2C6276-83AC-44CD-BBF8-1DBA31392BD1}" type="presParOf" srcId="{5DDB5A8F-7FFE-4808-A7DC-90BE75D70ABF}" destId="{4FE84543-13A7-4A20-B981-399007727713}" srcOrd="8" destOrd="0" presId="urn:microsoft.com/office/officeart/2005/8/layout/equati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D30A0AF-7EEF-4B9F-9817-7D198C2444B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BC77727-1E11-47C9-9B68-31ADFBCA0256}">
      <dgm:prSet phldrT="[文本]" custT="1"/>
      <dgm:spPr/>
      <dgm:t>
        <a:bodyPr/>
        <a:lstStyle/>
        <a:p>
          <a:r>
            <a:rPr lang="zh-CN" altLang="en-US" sz="2400" b="0" i="0" u="none" strike="noStrike" baseline="0" dirty="0" smtClean="0">
              <a:solidFill>
                <a:schemeClr val="bg1"/>
              </a:solidFill>
              <a:latin typeface="HiddenHorzOCR"/>
            </a:rPr>
            <a:t>初态与末态的宇称必须相反</a:t>
          </a:r>
          <a:endParaRPr lang="zh-CN" altLang="en-US" sz="2400" dirty="0">
            <a:solidFill>
              <a:schemeClr val="bg1"/>
            </a:solidFill>
          </a:endParaRPr>
        </a:p>
      </dgm:t>
    </dgm:pt>
    <dgm:pt modelId="{72D5FFFB-9AAE-4933-98D7-766AD462B5B4}" type="parTrans" cxnId="{65154127-E5AE-47BF-BF63-3136A2CA3800}">
      <dgm:prSet/>
      <dgm:spPr/>
      <dgm:t>
        <a:bodyPr/>
        <a:lstStyle/>
        <a:p>
          <a:endParaRPr lang="zh-CN" altLang="en-US"/>
        </a:p>
      </dgm:t>
    </dgm:pt>
    <dgm:pt modelId="{064FCE18-B4F2-4A6B-8246-B76E77C81E41}" type="sibTrans" cxnId="{65154127-E5AE-47BF-BF63-3136A2CA3800}">
      <dgm:prSet/>
      <dgm:spPr/>
      <dgm:t>
        <a:bodyPr/>
        <a:lstStyle/>
        <a:p>
          <a:endParaRPr lang="zh-CN" altLang="en-US"/>
        </a:p>
      </dgm:t>
    </dgm:pt>
    <mc:AlternateContent xmlns:mc="http://schemas.openxmlformats.org/markup-compatibility/2006" xmlns:a14="http://schemas.microsoft.com/office/drawing/2010/main">
      <mc:Choice Requires="a14">
        <dgm:pt modelId="{C3848EF7-6AC4-4524-B158-3868DA38386C}">
          <dgm:prSet phldrT="[文本]" custT="1"/>
          <dgm:spPr/>
          <dgm:t>
            <a:bodyPr/>
            <a:lstStyle/>
            <a:p>
              <a:r>
                <a:rPr lang="zh-CN" altLang="en-US" sz="2000" dirty="0" smtClean="0"/>
                <a:t>要求在初态中</a:t>
              </a:r>
              <a:r>
                <a:rPr lang="zh-CN" altLang="en-US" sz="2000" dirty="0"/>
                <a:t>这几个电子的</a:t>
              </a:r>
              <a14:m>
                <m:oMath xmlns:m="http://schemas.openxmlformats.org/officeDocument/2006/math">
                  <m:r>
                    <a:rPr lang="en-US" altLang="zh-CN" sz="2000" b="0" i="1" dirty="0" smtClean="0">
                      <a:latin typeface="Cambria Math" panose="02040503050406030204" pitchFamily="18" charset="0"/>
                    </a:rPr>
                    <m:t>𝑙</m:t>
                  </m:r>
                </m:oMath>
              </a14:m>
              <a:r>
                <a:rPr lang="zh-CN" altLang="en-US" sz="2000" dirty="0" smtClean="0"/>
                <a:t>量</a:t>
              </a:r>
              <a:r>
                <a:rPr lang="zh-CN" altLang="en-US" sz="2000" dirty="0"/>
                <a:t>子数相加与末态中它们的</a:t>
              </a:r>
              <a14:m>
                <m:oMath xmlns:m="http://schemas.openxmlformats.org/officeDocument/2006/math">
                  <m:r>
                    <a:rPr lang="en-US" altLang="zh-CN" sz="2000" b="0" i="1" dirty="0" smtClean="0">
                      <a:latin typeface="Cambria Math" panose="02040503050406030204" pitchFamily="18" charset="0"/>
                    </a:rPr>
                    <m:t>𝑙</m:t>
                  </m:r>
                </m:oMath>
              </a14:m>
              <a:r>
                <a:rPr lang="zh-CN" altLang="en-US" sz="2000" dirty="0" smtClean="0"/>
                <a:t>量</a:t>
              </a:r>
              <a:r>
                <a:rPr lang="zh-CN" altLang="en-US" sz="2000" dirty="0"/>
                <a:t>子数相加所得到的数值</a:t>
              </a:r>
              <a:r>
                <a:rPr lang="zh-CN" altLang="en-US" sz="2000" dirty="0" smtClean="0"/>
                <a:t>奇偶相反</a:t>
              </a:r>
              <a:r>
                <a:rPr lang="zh-CN" altLang="en-US" sz="2000" dirty="0"/>
                <a:t>即可</a:t>
              </a:r>
              <a:r>
                <a:rPr lang="en-US" altLang="zh-CN" sz="2000" dirty="0"/>
                <a:t>.</a:t>
              </a:r>
              <a:endParaRPr lang="zh-CN" altLang="en-US" sz="2000" dirty="0"/>
            </a:p>
          </dgm:t>
        </dgm:pt>
      </mc:Choice>
      <mc:Fallback xmlns="">
        <dgm:pt modelId="{C3848EF7-6AC4-4524-B158-3868DA38386C}">
          <dgm:prSet phldrT="[文本]" custT="1"/>
          <dgm:spPr/>
          <dgm:t>
            <a:bodyPr/>
            <a:lstStyle/>
            <a:p>
              <a:r>
                <a:rPr lang="zh-CN" altLang="en-US" sz="2000" dirty="0" smtClean="0"/>
                <a:t>要求在初态中</a:t>
              </a:r>
              <a:r>
                <a:rPr lang="zh-CN" altLang="en-US" sz="2000" dirty="0"/>
                <a:t>这几个电子的</a:t>
              </a:r>
              <a:r>
                <a:rPr lang="en-US" altLang="zh-CN" sz="2000" b="0" i="0" dirty="0" smtClean="0">
                  <a:latin typeface="Cambria Math" panose="02040503050406030204" pitchFamily="18" charset="0"/>
                </a:rPr>
                <a:t>𝑙</a:t>
              </a:r>
              <a:r>
                <a:rPr lang="zh-CN" altLang="en-US" sz="2000" dirty="0" smtClean="0"/>
                <a:t>量</a:t>
              </a:r>
              <a:r>
                <a:rPr lang="zh-CN" altLang="en-US" sz="2000" dirty="0"/>
                <a:t>子数相加与末态中它们的</a:t>
              </a:r>
              <a:r>
                <a:rPr lang="en-US" altLang="zh-CN" sz="2000" b="0" i="0" dirty="0" smtClean="0">
                  <a:latin typeface="Cambria Math" panose="02040503050406030204" pitchFamily="18" charset="0"/>
                </a:rPr>
                <a:t>𝑙</a:t>
              </a:r>
              <a:r>
                <a:rPr lang="zh-CN" altLang="en-US" sz="2000" dirty="0" smtClean="0"/>
                <a:t>量</a:t>
              </a:r>
              <a:r>
                <a:rPr lang="zh-CN" altLang="en-US" sz="2000" dirty="0"/>
                <a:t>子数相加所得到的数值</a:t>
              </a:r>
              <a:r>
                <a:rPr lang="zh-CN" altLang="en-US" sz="2000" dirty="0" smtClean="0"/>
                <a:t>奇偶相反</a:t>
              </a:r>
              <a:r>
                <a:rPr lang="zh-CN" altLang="en-US" sz="2000" dirty="0"/>
                <a:t>即可</a:t>
              </a:r>
              <a:r>
                <a:rPr lang="en-US" altLang="zh-CN" sz="2000" dirty="0"/>
                <a:t>.</a:t>
              </a:r>
              <a:endParaRPr lang="zh-CN" altLang="en-US" sz="2000" dirty="0"/>
            </a:p>
          </dgm:t>
        </dgm:pt>
      </mc:Fallback>
    </mc:AlternateContent>
    <dgm:pt modelId="{EF0DA460-A2AE-4C76-BF28-794B421954EA}" type="parTrans" cxnId="{575A455C-B263-4999-A18E-C023F1D8743B}">
      <dgm:prSet/>
      <dgm:spPr/>
      <dgm:t>
        <a:bodyPr/>
        <a:lstStyle/>
        <a:p>
          <a:endParaRPr lang="zh-CN" altLang="en-US"/>
        </a:p>
      </dgm:t>
    </dgm:pt>
    <dgm:pt modelId="{4CAFD50D-9C13-4E4E-A366-3A82DDF8B278}" type="sibTrans" cxnId="{575A455C-B263-4999-A18E-C023F1D8743B}">
      <dgm:prSet/>
      <dgm:spPr/>
      <dgm:t>
        <a:bodyPr/>
        <a:lstStyle/>
        <a:p>
          <a:endParaRPr lang="zh-CN" altLang="en-US"/>
        </a:p>
      </dgm:t>
    </dgm:pt>
    <dgm:pt modelId="{3C5A54D2-046D-4318-B605-B45155A2D1CC}" type="pres">
      <dgm:prSet presAssocID="{AD30A0AF-7EEF-4B9F-9817-7D198C2444B0}" presName="Name0" presStyleCnt="0">
        <dgm:presLayoutVars>
          <dgm:dir/>
          <dgm:animLvl val="lvl"/>
          <dgm:resizeHandles val="exact"/>
        </dgm:presLayoutVars>
      </dgm:prSet>
      <dgm:spPr/>
      <dgm:t>
        <a:bodyPr/>
        <a:lstStyle/>
        <a:p>
          <a:endParaRPr lang="zh-CN" altLang="en-US"/>
        </a:p>
      </dgm:t>
    </dgm:pt>
    <dgm:pt modelId="{17DF9F6F-735C-4DE3-B75A-03D2AA2A2191}" type="pres">
      <dgm:prSet presAssocID="{EBC77727-1E11-47C9-9B68-31ADFBCA0256}" presName="composite" presStyleCnt="0"/>
      <dgm:spPr/>
    </dgm:pt>
    <dgm:pt modelId="{F986ED6F-AC9D-4403-860E-C2351C98250D}" type="pres">
      <dgm:prSet presAssocID="{EBC77727-1E11-47C9-9B68-31ADFBCA0256}" presName="parTx" presStyleLbl="alignNode1" presStyleIdx="0" presStyleCnt="1">
        <dgm:presLayoutVars>
          <dgm:chMax val="0"/>
          <dgm:chPref val="0"/>
          <dgm:bulletEnabled val="1"/>
        </dgm:presLayoutVars>
      </dgm:prSet>
      <dgm:spPr/>
      <dgm:t>
        <a:bodyPr/>
        <a:lstStyle/>
        <a:p>
          <a:endParaRPr lang="zh-CN" altLang="en-US"/>
        </a:p>
      </dgm:t>
    </dgm:pt>
    <dgm:pt modelId="{371AC2E1-D40C-4115-B302-C82A4FC983D5}" type="pres">
      <dgm:prSet presAssocID="{EBC77727-1E11-47C9-9B68-31ADFBCA0256}" presName="desTx" presStyleLbl="alignAccFollowNode1" presStyleIdx="0" presStyleCnt="1">
        <dgm:presLayoutVars>
          <dgm:bulletEnabled val="1"/>
        </dgm:presLayoutVars>
      </dgm:prSet>
      <dgm:spPr/>
      <dgm:t>
        <a:bodyPr/>
        <a:lstStyle/>
        <a:p>
          <a:endParaRPr lang="zh-CN" altLang="en-US"/>
        </a:p>
      </dgm:t>
    </dgm:pt>
  </dgm:ptLst>
  <dgm:cxnLst>
    <dgm:cxn modelId="{65154127-E5AE-47BF-BF63-3136A2CA3800}" srcId="{AD30A0AF-7EEF-4B9F-9817-7D198C2444B0}" destId="{EBC77727-1E11-47C9-9B68-31ADFBCA0256}" srcOrd="0" destOrd="0" parTransId="{72D5FFFB-9AAE-4933-98D7-766AD462B5B4}" sibTransId="{064FCE18-B4F2-4A6B-8246-B76E77C81E41}"/>
    <dgm:cxn modelId="{6C88CCAC-12AF-4FC1-BDB0-B0D411F9AF31}" type="presOf" srcId="{C3848EF7-6AC4-4524-B158-3868DA38386C}" destId="{371AC2E1-D40C-4115-B302-C82A4FC983D5}" srcOrd="0" destOrd="0" presId="urn:microsoft.com/office/officeart/2005/8/layout/hList1"/>
    <dgm:cxn modelId="{575A455C-B263-4999-A18E-C023F1D8743B}" srcId="{EBC77727-1E11-47C9-9B68-31ADFBCA0256}" destId="{C3848EF7-6AC4-4524-B158-3868DA38386C}" srcOrd="0" destOrd="0" parTransId="{EF0DA460-A2AE-4C76-BF28-794B421954EA}" sibTransId="{4CAFD50D-9C13-4E4E-A366-3A82DDF8B278}"/>
    <dgm:cxn modelId="{9F86D936-5522-4044-92AD-7A98DF93FF41}" type="presOf" srcId="{AD30A0AF-7EEF-4B9F-9817-7D198C2444B0}" destId="{3C5A54D2-046D-4318-B605-B45155A2D1CC}" srcOrd="0" destOrd="0" presId="urn:microsoft.com/office/officeart/2005/8/layout/hList1"/>
    <dgm:cxn modelId="{1D3E6CF7-86EE-42F9-A465-712C6FC9B36E}" type="presOf" srcId="{EBC77727-1E11-47C9-9B68-31ADFBCA0256}" destId="{F986ED6F-AC9D-4403-860E-C2351C98250D}" srcOrd="0" destOrd="0" presId="urn:microsoft.com/office/officeart/2005/8/layout/hList1"/>
    <dgm:cxn modelId="{095A28DC-8CE2-4A5B-B50A-E32D99B25914}" type="presParOf" srcId="{3C5A54D2-046D-4318-B605-B45155A2D1CC}" destId="{17DF9F6F-735C-4DE3-B75A-03D2AA2A2191}" srcOrd="0" destOrd="0" presId="urn:microsoft.com/office/officeart/2005/8/layout/hList1"/>
    <dgm:cxn modelId="{1283E339-934D-42BC-8D63-898B7B04446D}" type="presParOf" srcId="{17DF9F6F-735C-4DE3-B75A-03D2AA2A2191}" destId="{F986ED6F-AC9D-4403-860E-C2351C98250D}" srcOrd="0" destOrd="0" presId="urn:microsoft.com/office/officeart/2005/8/layout/hList1"/>
    <dgm:cxn modelId="{06C222FD-5170-48A4-8F6A-BD76BFA8DE31}" type="presParOf" srcId="{17DF9F6F-735C-4DE3-B75A-03D2AA2A2191}" destId="{371AC2E1-D40C-4115-B302-C82A4FC983D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5EB16-7E6F-4C4E-A168-B19079E03B22}" type="doc">
      <dgm:prSet loTypeId="urn:microsoft.com/office/officeart/2005/8/layout/equation2" loCatId="process" qsTypeId="urn:microsoft.com/office/officeart/2005/8/quickstyle/simple1" qsCatId="simple" csTypeId="urn:microsoft.com/office/officeart/2005/8/colors/accent1_2" csCatId="accent1" phldr="1"/>
      <dgm:spPr/>
    </dgm:pt>
    <dgm:pt modelId="{8E0C0F36-790B-441A-8F8A-2B63F1BF828D}">
      <dgm:prSet phldrT="[文本]"/>
      <dgm:spPr>
        <a:blipFill rotWithShape="0">
          <a:blip xmlns:r="http://schemas.openxmlformats.org/officeDocument/2006/relationships" r:embed="rId1"/>
          <a:stretch>
            <a:fillRect/>
          </a:stretch>
        </a:blipFill>
      </dgm:spPr>
      <dgm:t>
        <a:bodyPr/>
        <a:lstStyle/>
        <a:p>
          <a:r>
            <a:rPr lang="zh-CN" altLang="en-US">
              <a:noFill/>
            </a:rPr>
            <a:t> </a:t>
          </a:r>
        </a:p>
      </dgm:t>
    </dgm:pt>
    <dgm:pt modelId="{2BA7C9CF-F65B-478C-AD0D-039E6D8E734F}" type="parTrans" cxnId="{4A655EF3-3861-43BC-A5FA-F9B1C71FAD0A}">
      <dgm:prSet/>
      <dgm:spPr/>
      <dgm:t>
        <a:bodyPr/>
        <a:lstStyle/>
        <a:p>
          <a:endParaRPr lang="zh-CN" altLang="en-US"/>
        </a:p>
      </dgm:t>
    </dgm:pt>
    <dgm:pt modelId="{DEDA30E7-DBA2-40FC-8A1B-3AF9C5909A06}" type="sibTrans" cxnId="{4A655EF3-3861-43BC-A5FA-F9B1C71FAD0A}">
      <dgm:prSet/>
      <dgm:spPr/>
      <dgm:t>
        <a:bodyPr/>
        <a:lstStyle/>
        <a:p>
          <a:endParaRPr lang="zh-CN" altLang="en-US"/>
        </a:p>
      </dgm:t>
    </dgm:pt>
    <dgm:pt modelId="{A1577DFF-B1C6-46E1-9713-76C1A1C91F6B}">
      <dgm:prSet phldrT="[文本]"/>
      <dgm:spPr>
        <a:blipFill rotWithShape="0">
          <a:blip xmlns:r="http://schemas.openxmlformats.org/officeDocument/2006/relationships" r:embed="rId2"/>
          <a:stretch>
            <a:fillRect/>
          </a:stretch>
        </a:blipFill>
      </dgm:spPr>
      <dgm:t>
        <a:bodyPr/>
        <a:lstStyle/>
        <a:p>
          <a:r>
            <a:rPr lang="zh-CN" altLang="en-US">
              <a:noFill/>
            </a:rPr>
            <a:t> </a:t>
          </a:r>
        </a:p>
      </dgm:t>
    </dgm:pt>
    <dgm:pt modelId="{6F81B137-5F32-426A-B216-3D6400864D24}" type="parTrans" cxnId="{697C7C87-4199-4F9D-A36D-B8D9CD79F6BC}">
      <dgm:prSet/>
      <dgm:spPr/>
      <dgm:t>
        <a:bodyPr/>
        <a:lstStyle/>
        <a:p>
          <a:endParaRPr lang="zh-CN" altLang="en-US"/>
        </a:p>
      </dgm:t>
    </dgm:pt>
    <dgm:pt modelId="{61B5B123-D9FA-4F37-B210-60C4D42C09D3}" type="sibTrans" cxnId="{697C7C87-4199-4F9D-A36D-B8D9CD79F6BC}">
      <dgm:prSet/>
      <dgm:spPr/>
      <dgm:t>
        <a:bodyPr/>
        <a:lstStyle/>
        <a:p>
          <a:endParaRPr lang="zh-CN" altLang="en-US"/>
        </a:p>
      </dgm:t>
    </dgm:pt>
    <dgm:pt modelId="{EC76EBD2-DF64-45F8-A9A8-C30B0105A89B}">
      <dgm:prSet phldrT="[文本]"/>
      <dgm:spPr>
        <a:blipFill rotWithShape="0">
          <a:blip xmlns:r="http://schemas.openxmlformats.org/officeDocument/2006/relationships" r:embed="rId3"/>
          <a:stretch>
            <a:fillRect/>
          </a:stretch>
        </a:blipFill>
      </dgm:spPr>
      <dgm:t>
        <a:bodyPr/>
        <a:lstStyle/>
        <a:p>
          <a:r>
            <a:rPr lang="zh-CN" altLang="en-US">
              <a:noFill/>
            </a:rPr>
            <a:t> </a:t>
          </a:r>
        </a:p>
      </dgm:t>
    </dgm:pt>
    <dgm:pt modelId="{65A1E6F8-C622-4DAA-8DF0-04DD1005D33B}" type="parTrans" cxnId="{351B6DB0-106C-469C-9AE3-F3352F4D7EB4}">
      <dgm:prSet/>
      <dgm:spPr/>
      <dgm:t>
        <a:bodyPr/>
        <a:lstStyle/>
        <a:p>
          <a:endParaRPr lang="zh-CN" altLang="en-US"/>
        </a:p>
      </dgm:t>
    </dgm:pt>
    <dgm:pt modelId="{93855A56-9B8F-4AA4-BEA5-114A182F8B20}" type="sibTrans" cxnId="{351B6DB0-106C-469C-9AE3-F3352F4D7EB4}">
      <dgm:prSet/>
      <dgm:spPr/>
      <dgm:t>
        <a:bodyPr/>
        <a:lstStyle/>
        <a:p>
          <a:endParaRPr lang="zh-CN" altLang="en-US"/>
        </a:p>
      </dgm:t>
    </dgm:pt>
    <dgm:pt modelId="{7085CD81-14F5-4763-B31F-66D60F53162B}" type="pres">
      <dgm:prSet presAssocID="{5CA5EB16-7E6F-4C4E-A168-B19079E03B22}" presName="Name0" presStyleCnt="0">
        <dgm:presLayoutVars>
          <dgm:dir/>
          <dgm:resizeHandles val="exact"/>
        </dgm:presLayoutVars>
      </dgm:prSet>
      <dgm:spPr/>
    </dgm:pt>
    <dgm:pt modelId="{E45CD663-F6AB-4796-9F82-D6229BE86AB6}" type="pres">
      <dgm:prSet presAssocID="{5CA5EB16-7E6F-4C4E-A168-B19079E03B22}" presName="vNodes" presStyleCnt="0"/>
      <dgm:spPr/>
    </dgm:pt>
    <dgm:pt modelId="{6FA88D9F-B741-46B6-B7F5-0C2D12EE29B3}" type="pres">
      <dgm:prSet presAssocID="{8E0C0F36-790B-441A-8F8A-2B63F1BF828D}" presName="node" presStyleLbl="node1" presStyleIdx="0" presStyleCnt="3">
        <dgm:presLayoutVars>
          <dgm:bulletEnabled val="1"/>
        </dgm:presLayoutVars>
      </dgm:prSet>
      <dgm:spPr/>
      <dgm:t>
        <a:bodyPr/>
        <a:lstStyle/>
        <a:p>
          <a:endParaRPr lang="zh-CN" altLang="en-US"/>
        </a:p>
      </dgm:t>
    </dgm:pt>
    <dgm:pt modelId="{D44D3639-117C-4C4A-9F54-EF165CD1A26A}" type="pres">
      <dgm:prSet presAssocID="{DEDA30E7-DBA2-40FC-8A1B-3AF9C5909A06}" presName="spacerT" presStyleCnt="0"/>
      <dgm:spPr/>
    </dgm:pt>
    <dgm:pt modelId="{972DC15E-FB47-463C-A9D5-42A794425A5A}" type="pres">
      <dgm:prSet presAssocID="{DEDA30E7-DBA2-40FC-8A1B-3AF9C5909A06}" presName="sibTrans" presStyleLbl="sibTrans2D1" presStyleIdx="0" presStyleCnt="2"/>
      <dgm:spPr/>
      <dgm:t>
        <a:bodyPr/>
        <a:lstStyle/>
        <a:p>
          <a:endParaRPr lang="zh-CN" altLang="en-US"/>
        </a:p>
      </dgm:t>
    </dgm:pt>
    <dgm:pt modelId="{ACF96367-EE40-4155-9AB9-0DF8258136CB}" type="pres">
      <dgm:prSet presAssocID="{DEDA30E7-DBA2-40FC-8A1B-3AF9C5909A06}" presName="spacerB" presStyleCnt="0"/>
      <dgm:spPr/>
    </dgm:pt>
    <dgm:pt modelId="{ABF29333-D422-4146-B130-048D92726E46}" type="pres">
      <dgm:prSet presAssocID="{A1577DFF-B1C6-46E1-9713-76C1A1C91F6B}" presName="node" presStyleLbl="node1" presStyleIdx="1" presStyleCnt="3">
        <dgm:presLayoutVars>
          <dgm:bulletEnabled val="1"/>
        </dgm:presLayoutVars>
      </dgm:prSet>
      <dgm:spPr/>
      <dgm:t>
        <a:bodyPr/>
        <a:lstStyle/>
        <a:p>
          <a:endParaRPr lang="zh-CN" altLang="en-US"/>
        </a:p>
      </dgm:t>
    </dgm:pt>
    <dgm:pt modelId="{8B3E9DAE-A4C4-489F-9FDD-2CEF6F171F21}" type="pres">
      <dgm:prSet presAssocID="{5CA5EB16-7E6F-4C4E-A168-B19079E03B22}" presName="sibTransLast" presStyleLbl="sibTrans2D1" presStyleIdx="1" presStyleCnt="2"/>
      <dgm:spPr/>
      <dgm:t>
        <a:bodyPr/>
        <a:lstStyle/>
        <a:p>
          <a:endParaRPr lang="zh-CN" altLang="en-US"/>
        </a:p>
      </dgm:t>
    </dgm:pt>
    <dgm:pt modelId="{563F52BE-FAF3-4DE2-8EB0-19A496987454}" type="pres">
      <dgm:prSet presAssocID="{5CA5EB16-7E6F-4C4E-A168-B19079E03B22}" presName="connectorText" presStyleLbl="sibTrans2D1" presStyleIdx="1" presStyleCnt="2"/>
      <dgm:spPr/>
      <dgm:t>
        <a:bodyPr/>
        <a:lstStyle/>
        <a:p>
          <a:endParaRPr lang="zh-CN" altLang="en-US"/>
        </a:p>
      </dgm:t>
    </dgm:pt>
    <dgm:pt modelId="{2D3C6C47-DD05-4795-903C-5FADE30428DC}" type="pres">
      <dgm:prSet presAssocID="{5CA5EB16-7E6F-4C4E-A168-B19079E03B22}" presName="lastNode" presStyleLbl="node1" presStyleIdx="2" presStyleCnt="3">
        <dgm:presLayoutVars>
          <dgm:bulletEnabled val="1"/>
        </dgm:presLayoutVars>
      </dgm:prSet>
      <dgm:spPr/>
      <dgm:t>
        <a:bodyPr/>
        <a:lstStyle/>
        <a:p>
          <a:endParaRPr lang="zh-CN" altLang="en-US"/>
        </a:p>
      </dgm:t>
    </dgm:pt>
  </dgm:ptLst>
  <dgm:cxnLst>
    <dgm:cxn modelId="{38D528C3-C5F5-4167-AEE4-F438D8E68E5B}" type="presOf" srcId="{61B5B123-D9FA-4F37-B210-60C4D42C09D3}" destId="{563F52BE-FAF3-4DE2-8EB0-19A496987454}" srcOrd="1" destOrd="0" presId="urn:microsoft.com/office/officeart/2005/8/layout/equation2"/>
    <dgm:cxn modelId="{697C7C87-4199-4F9D-A36D-B8D9CD79F6BC}" srcId="{5CA5EB16-7E6F-4C4E-A168-B19079E03B22}" destId="{A1577DFF-B1C6-46E1-9713-76C1A1C91F6B}" srcOrd="1" destOrd="0" parTransId="{6F81B137-5F32-426A-B216-3D6400864D24}" sibTransId="{61B5B123-D9FA-4F37-B210-60C4D42C09D3}"/>
    <dgm:cxn modelId="{6EEE8C8F-9275-470C-97E2-16D5E5A8B7C2}" type="presOf" srcId="{EC76EBD2-DF64-45F8-A9A8-C30B0105A89B}" destId="{2D3C6C47-DD05-4795-903C-5FADE30428DC}" srcOrd="0" destOrd="0" presId="urn:microsoft.com/office/officeart/2005/8/layout/equation2"/>
    <dgm:cxn modelId="{13A07776-7F5E-46B1-A869-8DCE626D1F6F}" type="presOf" srcId="{8E0C0F36-790B-441A-8F8A-2B63F1BF828D}" destId="{6FA88D9F-B741-46B6-B7F5-0C2D12EE29B3}" srcOrd="0" destOrd="0" presId="urn:microsoft.com/office/officeart/2005/8/layout/equation2"/>
    <dgm:cxn modelId="{351B6DB0-106C-469C-9AE3-F3352F4D7EB4}" srcId="{5CA5EB16-7E6F-4C4E-A168-B19079E03B22}" destId="{EC76EBD2-DF64-45F8-A9A8-C30B0105A89B}" srcOrd="2" destOrd="0" parTransId="{65A1E6F8-C622-4DAA-8DF0-04DD1005D33B}" sibTransId="{93855A56-9B8F-4AA4-BEA5-114A182F8B20}"/>
    <dgm:cxn modelId="{0FE4E887-87AD-4F1D-A61D-88A194623C87}" type="presOf" srcId="{A1577DFF-B1C6-46E1-9713-76C1A1C91F6B}" destId="{ABF29333-D422-4146-B130-048D92726E46}" srcOrd="0" destOrd="0" presId="urn:microsoft.com/office/officeart/2005/8/layout/equation2"/>
    <dgm:cxn modelId="{B7A29F09-BB8E-4F7F-BF58-E373D54AB67B}" type="presOf" srcId="{5CA5EB16-7E6F-4C4E-A168-B19079E03B22}" destId="{7085CD81-14F5-4763-B31F-66D60F53162B}" srcOrd="0" destOrd="0" presId="urn:microsoft.com/office/officeart/2005/8/layout/equation2"/>
    <dgm:cxn modelId="{AD466307-23B7-4C23-B871-19A753C7E15C}" type="presOf" srcId="{61B5B123-D9FA-4F37-B210-60C4D42C09D3}" destId="{8B3E9DAE-A4C4-489F-9FDD-2CEF6F171F21}" srcOrd="0" destOrd="0" presId="urn:microsoft.com/office/officeart/2005/8/layout/equation2"/>
    <dgm:cxn modelId="{4A655EF3-3861-43BC-A5FA-F9B1C71FAD0A}" srcId="{5CA5EB16-7E6F-4C4E-A168-B19079E03B22}" destId="{8E0C0F36-790B-441A-8F8A-2B63F1BF828D}" srcOrd="0" destOrd="0" parTransId="{2BA7C9CF-F65B-478C-AD0D-039E6D8E734F}" sibTransId="{DEDA30E7-DBA2-40FC-8A1B-3AF9C5909A06}"/>
    <dgm:cxn modelId="{31BC7886-D481-4E23-860B-DC10CEFB5F80}" type="presOf" srcId="{DEDA30E7-DBA2-40FC-8A1B-3AF9C5909A06}" destId="{972DC15E-FB47-463C-A9D5-42A794425A5A}" srcOrd="0" destOrd="0" presId="urn:microsoft.com/office/officeart/2005/8/layout/equation2"/>
    <dgm:cxn modelId="{FB84E149-605F-446E-BC68-7957EF64D166}" type="presParOf" srcId="{7085CD81-14F5-4763-B31F-66D60F53162B}" destId="{E45CD663-F6AB-4796-9F82-D6229BE86AB6}" srcOrd="0" destOrd="0" presId="urn:microsoft.com/office/officeart/2005/8/layout/equation2"/>
    <dgm:cxn modelId="{86C8E19B-8065-4DF2-AD1C-307A8624FE75}" type="presParOf" srcId="{E45CD663-F6AB-4796-9F82-D6229BE86AB6}" destId="{6FA88D9F-B741-46B6-B7F5-0C2D12EE29B3}" srcOrd="0" destOrd="0" presId="urn:microsoft.com/office/officeart/2005/8/layout/equation2"/>
    <dgm:cxn modelId="{66629B91-1BD8-4F8C-9367-B011E44C820B}" type="presParOf" srcId="{E45CD663-F6AB-4796-9F82-D6229BE86AB6}" destId="{D44D3639-117C-4C4A-9F54-EF165CD1A26A}" srcOrd="1" destOrd="0" presId="urn:microsoft.com/office/officeart/2005/8/layout/equation2"/>
    <dgm:cxn modelId="{EEB4BBD7-E67F-41AA-8B38-1DD1EC202AA1}" type="presParOf" srcId="{E45CD663-F6AB-4796-9F82-D6229BE86AB6}" destId="{972DC15E-FB47-463C-A9D5-42A794425A5A}" srcOrd="2" destOrd="0" presId="urn:microsoft.com/office/officeart/2005/8/layout/equation2"/>
    <dgm:cxn modelId="{F0E7EA9C-3552-487D-986A-93E3AFDBBD76}" type="presParOf" srcId="{E45CD663-F6AB-4796-9F82-D6229BE86AB6}" destId="{ACF96367-EE40-4155-9AB9-0DF8258136CB}" srcOrd="3" destOrd="0" presId="urn:microsoft.com/office/officeart/2005/8/layout/equation2"/>
    <dgm:cxn modelId="{F5B04598-EFEF-4598-9275-FD7503E075C4}" type="presParOf" srcId="{E45CD663-F6AB-4796-9F82-D6229BE86AB6}" destId="{ABF29333-D422-4146-B130-048D92726E46}" srcOrd="4" destOrd="0" presId="urn:microsoft.com/office/officeart/2005/8/layout/equation2"/>
    <dgm:cxn modelId="{FAF16368-FE80-4734-B04F-E143D28A68A0}" type="presParOf" srcId="{7085CD81-14F5-4763-B31F-66D60F53162B}" destId="{8B3E9DAE-A4C4-489F-9FDD-2CEF6F171F21}" srcOrd="1" destOrd="0" presId="urn:microsoft.com/office/officeart/2005/8/layout/equation2"/>
    <dgm:cxn modelId="{DB17056C-1E35-4437-8BD5-76AC2E522FA2}" type="presParOf" srcId="{8B3E9DAE-A4C4-489F-9FDD-2CEF6F171F21}" destId="{563F52BE-FAF3-4DE2-8EB0-19A496987454}" srcOrd="0" destOrd="0" presId="urn:microsoft.com/office/officeart/2005/8/layout/equation2"/>
    <dgm:cxn modelId="{3DA84AC9-CDF0-45C9-AF84-C9660491C659}" type="presParOf" srcId="{7085CD81-14F5-4763-B31F-66D60F53162B}" destId="{2D3C6C47-DD05-4795-903C-5FADE30428DC}"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85C3A2-CC56-4099-8E1E-299B51E58601}" type="doc">
      <dgm:prSet loTypeId="urn:microsoft.com/office/officeart/2005/8/layout/equation1" loCatId="process" qsTypeId="urn:microsoft.com/office/officeart/2005/8/quickstyle/simple5" qsCatId="simple" csTypeId="urn:microsoft.com/office/officeart/2005/8/colors/colorful3" csCatId="colorful" phldr="1"/>
      <dgm:spPr/>
    </dgm:pt>
    <mc:AlternateContent xmlns:mc="http://schemas.openxmlformats.org/markup-compatibility/2006" xmlns:a14="http://schemas.microsoft.com/office/drawing/2010/main">
      <mc:Choice Requires="a14">
        <dgm:pt modelId="{884C3E2B-8F6B-41AC-BF4F-478BBACAEC9B}">
          <dgm:prSet phldrT="[文本]"/>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𝑳</m:t>
                    </m:r>
                  </m:oMath>
                </m:oMathPara>
              </a14:m>
              <a:endParaRPr lang="zh-CN" altLang="en-US" dirty="0"/>
            </a:p>
          </dgm:t>
        </dgm:pt>
      </mc:Choice>
      <mc:Fallback xmlns="">
        <dgm:pt modelId="{884C3E2B-8F6B-41AC-BF4F-478BBACAEC9B}">
          <dgm:prSet phldrT="[文本]"/>
          <dgm:spPr/>
          <dgm:t>
            <a:bodyPr/>
            <a:lstStyle/>
            <a:p>
              <a:r>
                <a:rPr lang="en-US" altLang="zh-CN" b="1" i="0" smtClean="0">
                  <a:latin typeface="Cambria Math" panose="02040503050406030204" pitchFamily="18" charset="0"/>
                </a:rPr>
                <a:t>𝒍</a:t>
              </a:r>
              <a:r>
                <a:rPr lang="en-US" altLang="zh-CN" b="1" i="0" smtClean="0">
                  <a:latin typeface="Cambria Math" panose="02040503050406030204" pitchFamily="18" charset="0"/>
                </a:rPr>
                <a:t>_</a:t>
              </a:r>
              <a:r>
                <a:rPr lang="en-US" altLang="zh-CN" b="1" i="0" smtClean="0">
                  <a:latin typeface="Cambria Math" panose="02040503050406030204" pitchFamily="18" charset="0"/>
                </a:rPr>
                <a:t>𝟏+𝒍_𝟐=𝑳</a:t>
              </a:r>
              <a:endParaRPr lang="zh-CN" altLang="en-US" dirty="0"/>
            </a:p>
          </dgm:t>
        </dgm:pt>
      </mc:Fallback>
    </mc:AlternateContent>
    <dgm:pt modelId="{B4EE80B5-2CC6-4CF1-A616-1C5CF95996A0}" type="parTrans" cxnId="{93F39527-87E9-40D2-A324-2686A797E062}">
      <dgm:prSet/>
      <dgm:spPr/>
      <dgm:t>
        <a:bodyPr/>
        <a:lstStyle/>
        <a:p>
          <a:endParaRPr lang="zh-CN" altLang="en-US"/>
        </a:p>
      </dgm:t>
    </dgm:pt>
    <dgm:pt modelId="{40A828E6-1AD3-46BD-9A0D-12804D8D0CC4}" type="sibTrans" cxnId="{93F39527-87E9-40D2-A324-2686A797E062}">
      <dgm:prSet/>
      <dgm:spPr/>
      <dgm:t>
        <a:bodyPr/>
        <a:lstStyle/>
        <a:p>
          <a:endParaRPr lang="zh-CN" altLang="en-US"/>
        </a:p>
      </dgm:t>
    </dgm:pt>
    <mc:AlternateContent xmlns:mc="http://schemas.openxmlformats.org/markup-compatibility/2006" xmlns:a14="http://schemas.microsoft.com/office/drawing/2010/main">
      <mc:Choice Requires="a14">
        <dgm:pt modelId="{42D74026-9253-41E1-853C-A22316D178D6}">
          <dgm:prSet/>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𝑺</m:t>
                    </m:r>
                  </m:oMath>
                </m:oMathPara>
              </a14:m>
              <a:endParaRPr lang="zh-CN" altLang="en-US" b="1" dirty="0"/>
            </a:p>
          </dgm:t>
        </dgm:pt>
      </mc:Choice>
      <mc:Fallback xmlns="">
        <dgm:pt modelId="{42D74026-9253-41E1-853C-A22316D178D6}">
          <dgm:prSet/>
          <dgm:spPr/>
          <dgm:t>
            <a:bodyPr/>
            <a:lstStyle/>
            <a:p>
              <a:r>
                <a:rPr lang="en-US" altLang="zh-CN" b="1" i="0" smtClean="0">
                  <a:latin typeface="Cambria Math" panose="02040503050406030204" pitchFamily="18" charset="0"/>
                </a:rPr>
                <a:t>𝒔</a:t>
              </a:r>
              <a:r>
                <a:rPr lang="en-US" altLang="zh-CN" b="1" i="0" smtClean="0">
                  <a:latin typeface="Cambria Math" panose="02040503050406030204" pitchFamily="18" charset="0"/>
                </a:rPr>
                <a:t>_</a:t>
              </a:r>
              <a:r>
                <a:rPr lang="en-US" altLang="zh-CN" b="1" i="0" smtClean="0">
                  <a:latin typeface="Cambria Math" panose="02040503050406030204" pitchFamily="18" charset="0"/>
                </a:rPr>
                <a:t>𝟏+𝒔_𝟐=𝑺</a:t>
              </a:r>
              <a:endParaRPr lang="zh-CN" altLang="en-US" b="1" dirty="0"/>
            </a:p>
          </dgm:t>
        </dgm:pt>
      </mc:Fallback>
    </mc:AlternateContent>
    <dgm:pt modelId="{35A0DA82-05AE-4FFA-956D-659AA80D7F5D}" type="parTrans" cxnId="{8DBA267D-0BF2-4B07-8EE5-89DA26D44AFC}">
      <dgm:prSet/>
      <dgm:spPr/>
      <dgm:t>
        <a:bodyPr/>
        <a:lstStyle/>
        <a:p>
          <a:endParaRPr lang="zh-CN" altLang="en-US"/>
        </a:p>
      </dgm:t>
    </dgm:pt>
    <dgm:pt modelId="{A696987B-D4DC-4F48-AFE1-A80D18904BC1}" type="sibTrans" cxnId="{8DBA267D-0BF2-4B07-8EE5-89DA26D44AFC}">
      <dgm:prSet/>
      <dgm:spPr/>
      <dgm:t>
        <a:bodyPr/>
        <a:lstStyle/>
        <a:p>
          <a:endParaRPr lang="zh-CN" altLang="en-US"/>
        </a:p>
      </dgm:t>
    </dgm:pt>
    <mc:AlternateContent xmlns:mc="http://schemas.openxmlformats.org/markup-compatibility/2006" xmlns:a14="http://schemas.microsoft.com/office/drawing/2010/main">
      <mc:Choice Requires="a14">
        <dgm:pt modelId="{97C5B44D-8FDD-4872-A047-38E88E32BBCC}">
          <dgm:prSet phldrT="[文本]"/>
          <dgm:spPr/>
          <dgm: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rPr>
                      <m:t>+</m:t>
                    </m:r>
                    <m:r>
                      <a:rPr lang="en-US" altLang="zh-CN" b="1" i="1" smtClean="0">
                        <a:latin typeface="Cambria Math" panose="02040503050406030204" pitchFamily="18" charset="0"/>
                      </a:rPr>
                      <m:t>𝑳</m:t>
                    </m:r>
                    <m:r>
                      <a:rPr lang="en-US" altLang="zh-CN" b="1" i="1" smtClean="0">
                        <a:latin typeface="Cambria Math" panose="02040503050406030204" pitchFamily="18" charset="0"/>
                      </a:rPr>
                      <m:t>=</m:t>
                    </m:r>
                    <m:r>
                      <a:rPr lang="en-US" altLang="zh-CN" b="1" i="1" smtClean="0">
                        <a:latin typeface="Cambria Math" panose="02040503050406030204" pitchFamily="18" charset="0"/>
                      </a:rPr>
                      <m:t>𝑱</m:t>
                    </m:r>
                  </m:oMath>
                </m:oMathPara>
              </a14:m>
              <a:endParaRPr lang="zh-CN" altLang="en-US" dirty="0"/>
            </a:p>
          </dgm:t>
        </dgm:pt>
      </mc:Choice>
      <mc:Fallback xmlns="">
        <dgm:pt modelId="{97C5B44D-8FDD-4872-A047-38E88E32BBCC}">
          <dgm:prSet phldrT="[文本]"/>
          <dgm:spPr/>
          <dgm:t>
            <a:bodyPr/>
            <a:lstStyle/>
            <a:p>
              <a:r>
                <a:rPr lang="en-US" altLang="zh-CN" b="1" i="0" smtClean="0">
                  <a:latin typeface="Cambria Math" panose="02040503050406030204" pitchFamily="18" charset="0"/>
                </a:rPr>
                <a:t>𝑺+𝑳=𝑱</a:t>
              </a:r>
              <a:endParaRPr lang="zh-CN" altLang="en-US" dirty="0"/>
            </a:p>
          </dgm:t>
        </dgm:pt>
      </mc:Fallback>
    </mc:AlternateContent>
    <dgm:pt modelId="{AB0FD260-AAA8-44AB-A103-5F1B2919926F}" type="sibTrans" cxnId="{36F1E9C5-1845-44A1-980B-D3D4D513B333}">
      <dgm:prSet/>
      <dgm:spPr/>
      <dgm:t>
        <a:bodyPr/>
        <a:lstStyle/>
        <a:p>
          <a:endParaRPr lang="zh-CN" altLang="en-US"/>
        </a:p>
      </dgm:t>
    </dgm:pt>
    <dgm:pt modelId="{80D3FD3E-999F-4B12-8D18-5CB7D4C5835D}" type="parTrans" cxnId="{36F1E9C5-1845-44A1-980B-D3D4D513B333}">
      <dgm:prSet/>
      <dgm:spPr/>
      <dgm:t>
        <a:bodyPr/>
        <a:lstStyle/>
        <a:p>
          <a:endParaRPr lang="zh-CN" altLang="en-US"/>
        </a:p>
      </dgm:t>
    </dgm:pt>
    <dgm:pt modelId="{5DDB5A8F-7FFE-4808-A7DC-90BE75D70ABF}" type="pres">
      <dgm:prSet presAssocID="{8385C3A2-CC56-4099-8E1E-299B51E58601}" presName="linearFlow" presStyleCnt="0">
        <dgm:presLayoutVars>
          <dgm:dir/>
          <dgm:resizeHandles val="exact"/>
        </dgm:presLayoutVars>
      </dgm:prSet>
      <dgm:spPr/>
    </dgm:pt>
    <dgm:pt modelId="{C460CF8A-4AA9-46F4-8DCA-EC87C4F328F3}" type="pres">
      <dgm:prSet presAssocID="{884C3E2B-8F6B-41AC-BF4F-478BBACAEC9B}" presName="node" presStyleLbl="node1" presStyleIdx="0" presStyleCnt="3">
        <dgm:presLayoutVars>
          <dgm:bulletEnabled val="1"/>
        </dgm:presLayoutVars>
      </dgm:prSet>
      <dgm:spPr/>
      <dgm:t>
        <a:bodyPr/>
        <a:lstStyle/>
        <a:p>
          <a:endParaRPr lang="zh-CN" altLang="en-US"/>
        </a:p>
      </dgm:t>
    </dgm:pt>
    <dgm:pt modelId="{A90938BC-86B0-4FB5-B186-83FB99632345}" type="pres">
      <dgm:prSet presAssocID="{40A828E6-1AD3-46BD-9A0D-12804D8D0CC4}" presName="spacerL" presStyleCnt="0"/>
      <dgm:spPr/>
    </dgm:pt>
    <dgm:pt modelId="{677BEB3D-9788-4151-80E2-EC01BE504131}" type="pres">
      <dgm:prSet presAssocID="{40A828E6-1AD3-46BD-9A0D-12804D8D0CC4}" presName="sibTrans" presStyleLbl="sibTrans2D1" presStyleIdx="0" presStyleCnt="2"/>
      <dgm:spPr/>
      <dgm:t>
        <a:bodyPr/>
        <a:lstStyle/>
        <a:p>
          <a:endParaRPr lang="zh-CN" altLang="en-US"/>
        </a:p>
      </dgm:t>
    </dgm:pt>
    <dgm:pt modelId="{C4A32246-37F9-4902-8E32-B4A4E6F97228}" type="pres">
      <dgm:prSet presAssocID="{40A828E6-1AD3-46BD-9A0D-12804D8D0CC4}" presName="spacerR" presStyleCnt="0"/>
      <dgm:spPr/>
    </dgm:pt>
    <dgm:pt modelId="{33AE3C9E-43FB-4140-B755-61FC0CF7758A}" type="pres">
      <dgm:prSet presAssocID="{42D74026-9253-41E1-853C-A22316D178D6}" presName="node" presStyleLbl="node1" presStyleIdx="1" presStyleCnt="3">
        <dgm:presLayoutVars>
          <dgm:bulletEnabled val="1"/>
        </dgm:presLayoutVars>
      </dgm:prSet>
      <dgm:spPr/>
      <dgm:t>
        <a:bodyPr/>
        <a:lstStyle/>
        <a:p>
          <a:endParaRPr lang="zh-CN" altLang="en-US"/>
        </a:p>
      </dgm:t>
    </dgm:pt>
    <dgm:pt modelId="{52FDFDE6-F5F4-4778-B33B-21EDC5CC9EED}" type="pres">
      <dgm:prSet presAssocID="{A696987B-D4DC-4F48-AFE1-A80D18904BC1}" presName="spacerL" presStyleCnt="0"/>
      <dgm:spPr/>
    </dgm:pt>
    <dgm:pt modelId="{8368B602-8027-40F3-928A-852A9EAD87AA}" type="pres">
      <dgm:prSet presAssocID="{A696987B-D4DC-4F48-AFE1-A80D18904BC1}" presName="sibTrans" presStyleLbl="sibTrans2D1" presStyleIdx="1" presStyleCnt="2"/>
      <dgm:spPr/>
      <dgm:t>
        <a:bodyPr/>
        <a:lstStyle/>
        <a:p>
          <a:endParaRPr lang="zh-CN" altLang="en-US"/>
        </a:p>
      </dgm:t>
    </dgm:pt>
    <dgm:pt modelId="{AD9719E6-B6E7-44B6-A73B-7A2D1A19117B}" type="pres">
      <dgm:prSet presAssocID="{A696987B-D4DC-4F48-AFE1-A80D18904BC1}" presName="spacerR" presStyleCnt="0"/>
      <dgm:spPr/>
    </dgm:pt>
    <dgm:pt modelId="{4FE84543-13A7-4A20-B981-399007727713}" type="pres">
      <dgm:prSet presAssocID="{97C5B44D-8FDD-4872-A047-38E88E32BBCC}" presName="node" presStyleLbl="node1" presStyleIdx="2" presStyleCnt="3">
        <dgm:presLayoutVars>
          <dgm:bulletEnabled val="1"/>
        </dgm:presLayoutVars>
      </dgm:prSet>
      <dgm:spPr/>
      <dgm:t>
        <a:bodyPr/>
        <a:lstStyle/>
        <a:p>
          <a:endParaRPr lang="zh-CN" altLang="en-US"/>
        </a:p>
      </dgm:t>
    </dgm:pt>
  </dgm:ptLst>
  <dgm:cxnLst>
    <dgm:cxn modelId="{39E4357C-8F81-4758-AE0C-8F0039546EFB}" type="presOf" srcId="{8385C3A2-CC56-4099-8E1E-299B51E58601}" destId="{5DDB5A8F-7FFE-4808-A7DC-90BE75D70ABF}" srcOrd="0" destOrd="0" presId="urn:microsoft.com/office/officeart/2005/8/layout/equation1"/>
    <dgm:cxn modelId="{64A94407-9230-428D-A695-E91127D4DF70}" type="presOf" srcId="{A696987B-D4DC-4F48-AFE1-A80D18904BC1}" destId="{8368B602-8027-40F3-928A-852A9EAD87AA}" srcOrd="0" destOrd="0" presId="urn:microsoft.com/office/officeart/2005/8/layout/equation1"/>
    <dgm:cxn modelId="{36F1E9C5-1845-44A1-980B-D3D4D513B333}" srcId="{8385C3A2-CC56-4099-8E1E-299B51E58601}" destId="{97C5B44D-8FDD-4872-A047-38E88E32BBCC}" srcOrd="2" destOrd="0" parTransId="{80D3FD3E-999F-4B12-8D18-5CB7D4C5835D}" sibTransId="{AB0FD260-AAA8-44AB-A103-5F1B2919926F}"/>
    <dgm:cxn modelId="{0EBC4FD6-3A78-4FE4-8470-A66ED846AAA9}" type="presOf" srcId="{884C3E2B-8F6B-41AC-BF4F-478BBACAEC9B}" destId="{C460CF8A-4AA9-46F4-8DCA-EC87C4F328F3}" srcOrd="0" destOrd="0" presId="urn:microsoft.com/office/officeart/2005/8/layout/equation1"/>
    <dgm:cxn modelId="{8DBA267D-0BF2-4B07-8EE5-89DA26D44AFC}" srcId="{8385C3A2-CC56-4099-8E1E-299B51E58601}" destId="{42D74026-9253-41E1-853C-A22316D178D6}" srcOrd="1" destOrd="0" parTransId="{35A0DA82-05AE-4FFA-956D-659AA80D7F5D}" sibTransId="{A696987B-D4DC-4F48-AFE1-A80D18904BC1}"/>
    <dgm:cxn modelId="{93F39527-87E9-40D2-A324-2686A797E062}" srcId="{8385C3A2-CC56-4099-8E1E-299B51E58601}" destId="{884C3E2B-8F6B-41AC-BF4F-478BBACAEC9B}" srcOrd="0" destOrd="0" parTransId="{B4EE80B5-2CC6-4CF1-A616-1C5CF95996A0}" sibTransId="{40A828E6-1AD3-46BD-9A0D-12804D8D0CC4}"/>
    <dgm:cxn modelId="{5A6D9603-21A4-4CF5-9AC9-38B6F81E33EB}" type="presOf" srcId="{42D74026-9253-41E1-853C-A22316D178D6}" destId="{33AE3C9E-43FB-4140-B755-61FC0CF7758A}" srcOrd="0" destOrd="0" presId="urn:microsoft.com/office/officeart/2005/8/layout/equation1"/>
    <dgm:cxn modelId="{0B7D1AC2-DB18-4191-8C95-9E05F1FCF9C5}" type="presOf" srcId="{97C5B44D-8FDD-4872-A047-38E88E32BBCC}" destId="{4FE84543-13A7-4A20-B981-399007727713}" srcOrd="0" destOrd="0" presId="urn:microsoft.com/office/officeart/2005/8/layout/equation1"/>
    <dgm:cxn modelId="{C0E15722-B69B-4F77-B1AB-98B01CD65A86}" type="presOf" srcId="{40A828E6-1AD3-46BD-9A0D-12804D8D0CC4}" destId="{677BEB3D-9788-4151-80E2-EC01BE504131}" srcOrd="0" destOrd="0" presId="urn:microsoft.com/office/officeart/2005/8/layout/equation1"/>
    <dgm:cxn modelId="{B64D6E10-8120-4252-BF83-59F917A94D54}" type="presParOf" srcId="{5DDB5A8F-7FFE-4808-A7DC-90BE75D70ABF}" destId="{C460CF8A-4AA9-46F4-8DCA-EC87C4F328F3}" srcOrd="0" destOrd="0" presId="urn:microsoft.com/office/officeart/2005/8/layout/equation1"/>
    <dgm:cxn modelId="{D07B1F3B-9E4F-4A96-84BD-75AA8A2F1A53}" type="presParOf" srcId="{5DDB5A8F-7FFE-4808-A7DC-90BE75D70ABF}" destId="{A90938BC-86B0-4FB5-B186-83FB99632345}" srcOrd="1" destOrd="0" presId="urn:microsoft.com/office/officeart/2005/8/layout/equation1"/>
    <dgm:cxn modelId="{59646973-86A8-4B42-965B-00D59028CAA0}" type="presParOf" srcId="{5DDB5A8F-7FFE-4808-A7DC-90BE75D70ABF}" destId="{677BEB3D-9788-4151-80E2-EC01BE504131}" srcOrd="2" destOrd="0" presId="urn:microsoft.com/office/officeart/2005/8/layout/equation1"/>
    <dgm:cxn modelId="{9F11FFCF-5641-4912-B152-411B0BBCA7A3}" type="presParOf" srcId="{5DDB5A8F-7FFE-4808-A7DC-90BE75D70ABF}" destId="{C4A32246-37F9-4902-8E32-B4A4E6F97228}" srcOrd="3" destOrd="0" presId="urn:microsoft.com/office/officeart/2005/8/layout/equation1"/>
    <dgm:cxn modelId="{B781B8DF-23EB-437A-83EF-35197BD14E2E}" type="presParOf" srcId="{5DDB5A8F-7FFE-4808-A7DC-90BE75D70ABF}" destId="{33AE3C9E-43FB-4140-B755-61FC0CF7758A}" srcOrd="4" destOrd="0" presId="urn:microsoft.com/office/officeart/2005/8/layout/equation1"/>
    <dgm:cxn modelId="{EA4AB6FD-CEB4-4F62-987C-34731B208EDA}" type="presParOf" srcId="{5DDB5A8F-7FFE-4808-A7DC-90BE75D70ABF}" destId="{52FDFDE6-F5F4-4778-B33B-21EDC5CC9EED}" srcOrd="5" destOrd="0" presId="urn:microsoft.com/office/officeart/2005/8/layout/equation1"/>
    <dgm:cxn modelId="{8DE39405-E319-47CD-9EB5-EC943B5FDD34}" type="presParOf" srcId="{5DDB5A8F-7FFE-4808-A7DC-90BE75D70ABF}" destId="{8368B602-8027-40F3-928A-852A9EAD87AA}" srcOrd="6" destOrd="0" presId="urn:microsoft.com/office/officeart/2005/8/layout/equation1"/>
    <dgm:cxn modelId="{833E2A68-ACCE-4C6E-BD0D-5A4FE4184307}" type="presParOf" srcId="{5DDB5A8F-7FFE-4808-A7DC-90BE75D70ABF}" destId="{AD9719E6-B6E7-44B6-A73B-7A2D1A19117B}" srcOrd="7" destOrd="0" presId="urn:microsoft.com/office/officeart/2005/8/layout/equation1"/>
    <dgm:cxn modelId="{81AE7CBB-24B1-4987-AB28-218B928FFACD}" type="presParOf" srcId="{5DDB5A8F-7FFE-4808-A7DC-90BE75D70ABF}" destId="{4FE84543-13A7-4A20-B981-399007727713}"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85C3A2-CC56-4099-8E1E-299B51E58601}" type="doc">
      <dgm:prSet loTypeId="urn:microsoft.com/office/officeart/2005/8/layout/equation1" loCatId="process" qsTypeId="urn:microsoft.com/office/officeart/2005/8/quickstyle/simple5" qsCatId="simple" csTypeId="urn:microsoft.com/office/officeart/2005/8/colors/colorful3" csCatId="colorful" phldr="1"/>
      <dgm:spPr/>
    </dgm:pt>
    <dgm:pt modelId="{884C3E2B-8F6B-41AC-BF4F-478BBACAEC9B}">
      <dgm:prSet phldrT="[文本]"/>
      <dgm:spPr>
        <a:blipFill rotWithShape="0">
          <a:blip xmlns:r="http://schemas.openxmlformats.org/officeDocument/2006/relationships" r:embed="rId1"/>
          <a:stretch>
            <a:fillRect/>
          </a:stretch>
        </a:blipFill>
      </dgm:spPr>
      <dgm:t>
        <a:bodyPr/>
        <a:lstStyle/>
        <a:p>
          <a:r>
            <a:rPr lang="zh-CN" altLang="en-US">
              <a:noFill/>
            </a:rPr>
            <a:t> </a:t>
          </a:r>
        </a:p>
      </dgm:t>
    </dgm:pt>
    <dgm:pt modelId="{B4EE80B5-2CC6-4CF1-A616-1C5CF95996A0}" type="parTrans" cxnId="{93F39527-87E9-40D2-A324-2686A797E062}">
      <dgm:prSet/>
      <dgm:spPr/>
      <dgm:t>
        <a:bodyPr/>
        <a:lstStyle/>
        <a:p>
          <a:endParaRPr lang="zh-CN" altLang="en-US"/>
        </a:p>
      </dgm:t>
    </dgm:pt>
    <dgm:pt modelId="{40A828E6-1AD3-46BD-9A0D-12804D8D0CC4}" type="sibTrans" cxnId="{93F39527-87E9-40D2-A324-2686A797E062}">
      <dgm:prSet/>
      <dgm:spPr/>
      <dgm:t>
        <a:bodyPr/>
        <a:lstStyle/>
        <a:p>
          <a:endParaRPr lang="zh-CN" altLang="en-US"/>
        </a:p>
      </dgm:t>
    </dgm:pt>
    <dgm:pt modelId="{42D74026-9253-41E1-853C-A22316D178D6}">
      <dgm:prSet/>
      <dgm:spPr>
        <a:blipFill rotWithShape="0">
          <a:blip xmlns:r="http://schemas.openxmlformats.org/officeDocument/2006/relationships" r:embed="rId2"/>
          <a:stretch>
            <a:fillRect/>
          </a:stretch>
        </a:blipFill>
      </dgm:spPr>
      <dgm:t>
        <a:bodyPr/>
        <a:lstStyle/>
        <a:p>
          <a:r>
            <a:rPr lang="zh-CN" altLang="en-US">
              <a:noFill/>
            </a:rPr>
            <a:t> </a:t>
          </a:r>
        </a:p>
      </dgm:t>
    </dgm:pt>
    <dgm:pt modelId="{35A0DA82-05AE-4FFA-956D-659AA80D7F5D}" type="parTrans" cxnId="{8DBA267D-0BF2-4B07-8EE5-89DA26D44AFC}">
      <dgm:prSet/>
      <dgm:spPr/>
      <dgm:t>
        <a:bodyPr/>
        <a:lstStyle/>
        <a:p>
          <a:endParaRPr lang="zh-CN" altLang="en-US"/>
        </a:p>
      </dgm:t>
    </dgm:pt>
    <dgm:pt modelId="{A696987B-D4DC-4F48-AFE1-A80D18904BC1}" type="sibTrans" cxnId="{8DBA267D-0BF2-4B07-8EE5-89DA26D44AFC}">
      <dgm:prSet/>
      <dgm:spPr/>
      <dgm:t>
        <a:bodyPr/>
        <a:lstStyle/>
        <a:p>
          <a:endParaRPr lang="zh-CN" altLang="en-US"/>
        </a:p>
      </dgm:t>
    </dgm:pt>
    <dgm:pt modelId="{97C5B44D-8FDD-4872-A047-38E88E32BBCC}">
      <dgm:prSet phldrT="[文本]"/>
      <dgm:spPr>
        <a:blipFill rotWithShape="0">
          <a:blip xmlns:r="http://schemas.openxmlformats.org/officeDocument/2006/relationships" r:embed="rId3"/>
          <a:stretch>
            <a:fillRect/>
          </a:stretch>
        </a:blipFill>
      </dgm:spPr>
      <dgm:t>
        <a:bodyPr/>
        <a:lstStyle/>
        <a:p>
          <a:r>
            <a:rPr lang="zh-CN" altLang="en-US">
              <a:noFill/>
            </a:rPr>
            <a:t> </a:t>
          </a:r>
        </a:p>
      </dgm:t>
    </dgm:pt>
    <dgm:pt modelId="{AB0FD260-AAA8-44AB-A103-5F1B2919926F}" type="sibTrans" cxnId="{36F1E9C5-1845-44A1-980B-D3D4D513B333}">
      <dgm:prSet/>
      <dgm:spPr/>
      <dgm:t>
        <a:bodyPr/>
        <a:lstStyle/>
        <a:p>
          <a:endParaRPr lang="zh-CN" altLang="en-US"/>
        </a:p>
      </dgm:t>
    </dgm:pt>
    <dgm:pt modelId="{80D3FD3E-999F-4B12-8D18-5CB7D4C5835D}" type="parTrans" cxnId="{36F1E9C5-1845-44A1-980B-D3D4D513B333}">
      <dgm:prSet/>
      <dgm:spPr/>
      <dgm:t>
        <a:bodyPr/>
        <a:lstStyle/>
        <a:p>
          <a:endParaRPr lang="zh-CN" altLang="en-US"/>
        </a:p>
      </dgm:t>
    </dgm:pt>
    <dgm:pt modelId="{5DDB5A8F-7FFE-4808-A7DC-90BE75D70ABF}" type="pres">
      <dgm:prSet presAssocID="{8385C3A2-CC56-4099-8E1E-299B51E58601}" presName="linearFlow" presStyleCnt="0">
        <dgm:presLayoutVars>
          <dgm:dir/>
          <dgm:resizeHandles val="exact"/>
        </dgm:presLayoutVars>
      </dgm:prSet>
      <dgm:spPr/>
    </dgm:pt>
    <dgm:pt modelId="{C460CF8A-4AA9-46F4-8DCA-EC87C4F328F3}" type="pres">
      <dgm:prSet presAssocID="{884C3E2B-8F6B-41AC-BF4F-478BBACAEC9B}" presName="node" presStyleLbl="node1" presStyleIdx="0" presStyleCnt="3">
        <dgm:presLayoutVars>
          <dgm:bulletEnabled val="1"/>
        </dgm:presLayoutVars>
      </dgm:prSet>
      <dgm:spPr/>
    </dgm:pt>
    <dgm:pt modelId="{A90938BC-86B0-4FB5-B186-83FB99632345}" type="pres">
      <dgm:prSet presAssocID="{40A828E6-1AD3-46BD-9A0D-12804D8D0CC4}" presName="spacerL" presStyleCnt="0"/>
      <dgm:spPr/>
    </dgm:pt>
    <dgm:pt modelId="{677BEB3D-9788-4151-80E2-EC01BE504131}" type="pres">
      <dgm:prSet presAssocID="{40A828E6-1AD3-46BD-9A0D-12804D8D0CC4}" presName="sibTrans" presStyleLbl="sibTrans2D1" presStyleIdx="0" presStyleCnt="2"/>
      <dgm:spPr/>
    </dgm:pt>
    <dgm:pt modelId="{C4A32246-37F9-4902-8E32-B4A4E6F97228}" type="pres">
      <dgm:prSet presAssocID="{40A828E6-1AD3-46BD-9A0D-12804D8D0CC4}" presName="spacerR" presStyleCnt="0"/>
      <dgm:spPr/>
    </dgm:pt>
    <dgm:pt modelId="{33AE3C9E-43FB-4140-B755-61FC0CF7758A}" type="pres">
      <dgm:prSet presAssocID="{42D74026-9253-41E1-853C-A22316D178D6}" presName="node" presStyleLbl="node1" presStyleIdx="1" presStyleCnt="3">
        <dgm:presLayoutVars>
          <dgm:bulletEnabled val="1"/>
        </dgm:presLayoutVars>
      </dgm:prSet>
      <dgm:spPr/>
    </dgm:pt>
    <dgm:pt modelId="{52FDFDE6-F5F4-4778-B33B-21EDC5CC9EED}" type="pres">
      <dgm:prSet presAssocID="{A696987B-D4DC-4F48-AFE1-A80D18904BC1}" presName="spacerL" presStyleCnt="0"/>
      <dgm:spPr/>
    </dgm:pt>
    <dgm:pt modelId="{8368B602-8027-40F3-928A-852A9EAD87AA}" type="pres">
      <dgm:prSet presAssocID="{A696987B-D4DC-4F48-AFE1-A80D18904BC1}" presName="sibTrans" presStyleLbl="sibTrans2D1" presStyleIdx="1" presStyleCnt="2"/>
      <dgm:spPr/>
    </dgm:pt>
    <dgm:pt modelId="{AD9719E6-B6E7-44B6-A73B-7A2D1A19117B}" type="pres">
      <dgm:prSet presAssocID="{A696987B-D4DC-4F48-AFE1-A80D18904BC1}" presName="spacerR" presStyleCnt="0"/>
      <dgm:spPr/>
    </dgm:pt>
    <dgm:pt modelId="{4FE84543-13A7-4A20-B981-399007727713}" type="pres">
      <dgm:prSet presAssocID="{97C5B44D-8FDD-4872-A047-38E88E32BBCC}" presName="node" presStyleLbl="node1" presStyleIdx="2" presStyleCnt="3">
        <dgm:presLayoutVars>
          <dgm:bulletEnabled val="1"/>
        </dgm:presLayoutVars>
      </dgm:prSet>
      <dgm:spPr/>
      <dgm:t>
        <a:bodyPr/>
        <a:lstStyle/>
        <a:p>
          <a:endParaRPr lang="zh-CN" altLang="en-US"/>
        </a:p>
      </dgm:t>
    </dgm:pt>
  </dgm:ptLst>
  <dgm:cxnLst>
    <dgm:cxn modelId="{5A6D9603-21A4-4CF5-9AC9-38B6F81E33EB}" type="presOf" srcId="{42D74026-9253-41E1-853C-A22316D178D6}" destId="{33AE3C9E-43FB-4140-B755-61FC0CF7758A}" srcOrd="0" destOrd="0" presId="urn:microsoft.com/office/officeart/2005/8/layout/equation1"/>
    <dgm:cxn modelId="{C0E15722-B69B-4F77-B1AB-98B01CD65A86}" type="presOf" srcId="{40A828E6-1AD3-46BD-9A0D-12804D8D0CC4}" destId="{677BEB3D-9788-4151-80E2-EC01BE504131}" srcOrd="0" destOrd="0" presId="urn:microsoft.com/office/officeart/2005/8/layout/equation1"/>
    <dgm:cxn modelId="{39E4357C-8F81-4758-AE0C-8F0039546EFB}" type="presOf" srcId="{8385C3A2-CC56-4099-8E1E-299B51E58601}" destId="{5DDB5A8F-7FFE-4808-A7DC-90BE75D70ABF}" srcOrd="0" destOrd="0" presId="urn:microsoft.com/office/officeart/2005/8/layout/equation1"/>
    <dgm:cxn modelId="{0EBC4FD6-3A78-4FE4-8470-A66ED846AAA9}" type="presOf" srcId="{884C3E2B-8F6B-41AC-BF4F-478BBACAEC9B}" destId="{C460CF8A-4AA9-46F4-8DCA-EC87C4F328F3}" srcOrd="0" destOrd="0" presId="urn:microsoft.com/office/officeart/2005/8/layout/equation1"/>
    <dgm:cxn modelId="{36F1E9C5-1845-44A1-980B-D3D4D513B333}" srcId="{8385C3A2-CC56-4099-8E1E-299B51E58601}" destId="{97C5B44D-8FDD-4872-A047-38E88E32BBCC}" srcOrd="2" destOrd="0" parTransId="{80D3FD3E-999F-4B12-8D18-5CB7D4C5835D}" sibTransId="{AB0FD260-AAA8-44AB-A103-5F1B2919926F}"/>
    <dgm:cxn modelId="{0B7D1AC2-DB18-4191-8C95-9E05F1FCF9C5}" type="presOf" srcId="{97C5B44D-8FDD-4872-A047-38E88E32BBCC}" destId="{4FE84543-13A7-4A20-B981-399007727713}" srcOrd="0" destOrd="0" presId="urn:microsoft.com/office/officeart/2005/8/layout/equation1"/>
    <dgm:cxn modelId="{64A94407-9230-428D-A695-E91127D4DF70}" type="presOf" srcId="{A696987B-D4DC-4F48-AFE1-A80D18904BC1}" destId="{8368B602-8027-40F3-928A-852A9EAD87AA}" srcOrd="0" destOrd="0" presId="urn:microsoft.com/office/officeart/2005/8/layout/equation1"/>
    <dgm:cxn modelId="{8DBA267D-0BF2-4B07-8EE5-89DA26D44AFC}" srcId="{8385C3A2-CC56-4099-8E1E-299B51E58601}" destId="{42D74026-9253-41E1-853C-A22316D178D6}" srcOrd="1" destOrd="0" parTransId="{35A0DA82-05AE-4FFA-956D-659AA80D7F5D}" sibTransId="{A696987B-D4DC-4F48-AFE1-A80D18904BC1}"/>
    <dgm:cxn modelId="{93F39527-87E9-40D2-A324-2686A797E062}" srcId="{8385C3A2-CC56-4099-8E1E-299B51E58601}" destId="{884C3E2B-8F6B-41AC-BF4F-478BBACAEC9B}" srcOrd="0" destOrd="0" parTransId="{B4EE80B5-2CC6-4CF1-A616-1C5CF95996A0}" sibTransId="{40A828E6-1AD3-46BD-9A0D-12804D8D0CC4}"/>
    <dgm:cxn modelId="{B64D6E10-8120-4252-BF83-59F917A94D54}" type="presParOf" srcId="{5DDB5A8F-7FFE-4808-A7DC-90BE75D70ABF}" destId="{C460CF8A-4AA9-46F4-8DCA-EC87C4F328F3}" srcOrd="0" destOrd="0" presId="urn:microsoft.com/office/officeart/2005/8/layout/equation1"/>
    <dgm:cxn modelId="{D07B1F3B-9E4F-4A96-84BD-75AA8A2F1A53}" type="presParOf" srcId="{5DDB5A8F-7FFE-4808-A7DC-90BE75D70ABF}" destId="{A90938BC-86B0-4FB5-B186-83FB99632345}" srcOrd="1" destOrd="0" presId="urn:microsoft.com/office/officeart/2005/8/layout/equation1"/>
    <dgm:cxn modelId="{59646973-86A8-4B42-965B-00D59028CAA0}" type="presParOf" srcId="{5DDB5A8F-7FFE-4808-A7DC-90BE75D70ABF}" destId="{677BEB3D-9788-4151-80E2-EC01BE504131}" srcOrd="2" destOrd="0" presId="urn:microsoft.com/office/officeart/2005/8/layout/equation1"/>
    <dgm:cxn modelId="{9F11FFCF-5641-4912-B152-411B0BBCA7A3}" type="presParOf" srcId="{5DDB5A8F-7FFE-4808-A7DC-90BE75D70ABF}" destId="{C4A32246-37F9-4902-8E32-B4A4E6F97228}" srcOrd="3" destOrd="0" presId="urn:microsoft.com/office/officeart/2005/8/layout/equation1"/>
    <dgm:cxn modelId="{B781B8DF-23EB-437A-83EF-35197BD14E2E}" type="presParOf" srcId="{5DDB5A8F-7FFE-4808-A7DC-90BE75D70ABF}" destId="{33AE3C9E-43FB-4140-B755-61FC0CF7758A}" srcOrd="4" destOrd="0" presId="urn:microsoft.com/office/officeart/2005/8/layout/equation1"/>
    <dgm:cxn modelId="{EA4AB6FD-CEB4-4F62-987C-34731B208EDA}" type="presParOf" srcId="{5DDB5A8F-7FFE-4808-A7DC-90BE75D70ABF}" destId="{52FDFDE6-F5F4-4778-B33B-21EDC5CC9EED}" srcOrd="5" destOrd="0" presId="urn:microsoft.com/office/officeart/2005/8/layout/equation1"/>
    <dgm:cxn modelId="{8DE39405-E319-47CD-9EB5-EC943B5FDD34}" type="presParOf" srcId="{5DDB5A8F-7FFE-4808-A7DC-90BE75D70ABF}" destId="{8368B602-8027-40F3-928A-852A9EAD87AA}" srcOrd="6" destOrd="0" presId="urn:microsoft.com/office/officeart/2005/8/layout/equation1"/>
    <dgm:cxn modelId="{833E2A68-ACCE-4C6E-BD0D-5A4FE4184307}" type="presParOf" srcId="{5DDB5A8F-7FFE-4808-A7DC-90BE75D70ABF}" destId="{AD9719E6-B6E7-44B6-A73B-7A2D1A19117B}" srcOrd="7" destOrd="0" presId="urn:microsoft.com/office/officeart/2005/8/layout/equation1"/>
    <dgm:cxn modelId="{81AE7CBB-24B1-4987-AB28-218B928FFACD}" type="presParOf" srcId="{5DDB5A8F-7FFE-4808-A7DC-90BE75D70ABF}" destId="{4FE84543-13A7-4A20-B981-399007727713}"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85C3A2-CC56-4099-8E1E-299B51E58601}" type="doc">
      <dgm:prSet loTypeId="urn:microsoft.com/office/officeart/2005/8/layout/equation1"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884C3E2B-8F6B-41AC-BF4F-478BBACAEC9B}">
          <dgm:prSet phldrT="[文本]"/>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𝟏</m:t>
                        </m:r>
                      </m:sub>
                    </m:sSub>
                  </m:oMath>
                </m:oMathPara>
              </a14:m>
              <a:endParaRPr lang="zh-CN" altLang="en-US" dirty="0"/>
            </a:p>
          </dgm:t>
        </dgm:pt>
      </mc:Choice>
      <mc:Fallback xmlns="">
        <dgm:pt modelId="{884C3E2B-8F6B-41AC-BF4F-478BBACAEC9B}">
          <dgm:prSet phldrT="[文本]"/>
          <dgm:spPr/>
          <dgm:t>
            <a:bodyPr/>
            <a:lstStyle/>
            <a:p>
              <a:r>
                <a:rPr lang="en-US" altLang="zh-CN" b="1" i="0" smtClean="0">
                  <a:latin typeface="Cambria Math" panose="02040503050406030204" pitchFamily="18" charset="0"/>
                </a:rPr>
                <a:t>𝒍</a:t>
              </a:r>
              <a:r>
                <a:rPr lang="en-US" altLang="zh-CN" b="1" i="0" smtClean="0">
                  <a:latin typeface="Cambria Math" panose="02040503050406030204" pitchFamily="18" charset="0"/>
                </a:rPr>
                <a:t>_</a:t>
              </a:r>
              <a:r>
                <a:rPr lang="en-US" altLang="zh-CN" b="1" i="0" smtClean="0">
                  <a:latin typeface="Cambria Math" panose="02040503050406030204" pitchFamily="18" charset="0"/>
                </a:rPr>
                <a:t>𝟏+</a:t>
              </a:r>
              <a:r>
                <a:rPr lang="en-US" altLang="zh-CN" b="1" i="0" smtClean="0">
                  <a:latin typeface="Cambria Math" panose="02040503050406030204" pitchFamily="18" charset="0"/>
                </a:rPr>
                <a:t>𝒔_𝟏</a:t>
              </a:r>
              <a:r>
                <a:rPr lang="en-US" altLang="zh-CN" b="1" i="0" smtClean="0">
                  <a:latin typeface="Cambria Math" panose="02040503050406030204" pitchFamily="18" charset="0"/>
                </a:rPr>
                <a:t>=</a:t>
              </a:r>
              <a:r>
                <a:rPr lang="en-US" altLang="zh-CN" b="1" i="0" smtClean="0">
                  <a:latin typeface="Cambria Math" panose="02040503050406030204" pitchFamily="18" charset="0"/>
                </a:rPr>
                <a:t>𝒋_𝟏</a:t>
              </a:r>
              <a:endParaRPr lang="zh-CN" altLang="en-US" dirty="0"/>
            </a:p>
          </dgm:t>
        </dgm:pt>
      </mc:Fallback>
    </mc:AlternateContent>
    <dgm:pt modelId="{B4EE80B5-2CC6-4CF1-A616-1C5CF95996A0}" type="parTrans" cxnId="{93F39527-87E9-40D2-A324-2686A797E062}">
      <dgm:prSet/>
      <dgm:spPr/>
      <dgm:t>
        <a:bodyPr/>
        <a:lstStyle/>
        <a:p>
          <a:endParaRPr lang="zh-CN" altLang="en-US"/>
        </a:p>
      </dgm:t>
    </dgm:pt>
    <dgm:pt modelId="{40A828E6-1AD3-46BD-9A0D-12804D8D0CC4}" type="sibTrans" cxnId="{93F39527-87E9-40D2-A324-2686A797E062}">
      <dgm:prSet/>
      <dgm:spPr/>
      <dgm:t>
        <a:bodyPr/>
        <a:lstStyle/>
        <a:p>
          <a:endParaRPr lang="zh-CN" altLang="en-US"/>
        </a:p>
      </dgm:t>
    </dgm:pt>
    <mc:AlternateContent xmlns:mc="http://schemas.openxmlformats.org/markup-compatibility/2006" xmlns:a14="http://schemas.microsoft.com/office/drawing/2010/main">
      <mc:Choice Requires="a14">
        <dgm:pt modelId="{42D74026-9253-41E1-853C-A22316D178D6}">
          <dgm:prSet/>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𝟐</m:t>
                        </m:r>
                      </m:sub>
                    </m:sSub>
                  </m:oMath>
                </m:oMathPara>
              </a14:m>
              <a:endParaRPr lang="zh-CN" altLang="en-US" b="1" dirty="0"/>
            </a:p>
          </dgm:t>
        </dgm:pt>
      </mc:Choice>
      <mc:Fallback xmlns="">
        <dgm:pt modelId="{42D74026-9253-41E1-853C-A22316D178D6}">
          <dgm:prSet/>
          <dgm:spPr/>
          <dgm:t>
            <a:bodyPr/>
            <a:lstStyle/>
            <a:p>
              <a:r>
                <a:rPr lang="en-US" altLang="zh-CN" b="1" i="0" smtClean="0">
                  <a:latin typeface="Cambria Math" panose="02040503050406030204" pitchFamily="18" charset="0"/>
                </a:rPr>
                <a:t>𝒍_𝟐</a:t>
              </a:r>
              <a:r>
                <a:rPr lang="en-US" altLang="zh-CN" b="1" i="0" smtClean="0">
                  <a:latin typeface="Cambria Math" panose="02040503050406030204" pitchFamily="18" charset="0"/>
                </a:rPr>
                <a:t>+𝒔_𝟐=</a:t>
              </a:r>
              <a:r>
                <a:rPr lang="en-US" altLang="zh-CN" b="1" i="0" smtClean="0">
                  <a:latin typeface="Cambria Math" panose="02040503050406030204" pitchFamily="18" charset="0"/>
                </a:rPr>
                <a:t>𝒋_𝟐</a:t>
              </a:r>
              <a:endParaRPr lang="zh-CN" altLang="en-US" b="1" dirty="0"/>
            </a:p>
          </dgm:t>
        </dgm:pt>
      </mc:Fallback>
    </mc:AlternateContent>
    <dgm:pt modelId="{35A0DA82-05AE-4FFA-956D-659AA80D7F5D}" type="parTrans" cxnId="{8DBA267D-0BF2-4B07-8EE5-89DA26D44AFC}">
      <dgm:prSet/>
      <dgm:spPr/>
      <dgm:t>
        <a:bodyPr/>
        <a:lstStyle/>
        <a:p>
          <a:endParaRPr lang="zh-CN" altLang="en-US"/>
        </a:p>
      </dgm:t>
    </dgm:pt>
    <dgm:pt modelId="{A696987B-D4DC-4F48-AFE1-A80D18904BC1}" type="sibTrans" cxnId="{8DBA267D-0BF2-4B07-8EE5-89DA26D44AFC}">
      <dgm:prSet/>
      <dgm:spPr/>
      <dgm:t>
        <a:bodyPr/>
        <a:lstStyle/>
        <a:p>
          <a:endParaRPr lang="zh-CN" altLang="en-US"/>
        </a:p>
      </dgm:t>
    </dgm:pt>
    <mc:AlternateContent xmlns:mc="http://schemas.openxmlformats.org/markup-compatibility/2006" xmlns:a14="http://schemas.microsoft.com/office/drawing/2010/main">
      <mc:Choice Requires="a14">
        <dgm:pt modelId="{97C5B44D-8FDD-4872-A047-38E88E32BBCC}">
          <dgm:prSet phldrT="[文本]"/>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𝑱</m:t>
                    </m:r>
                  </m:oMath>
                </m:oMathPara>
              </a14:m>
              <a:endParaRPr lang="zh-CN" altLang="en-US" dirty="0"/>
            </a:p>
          </dgm:t>
        </dgm:pt>
      </mc:Choice>
      <mc:Fallback xmlns="">
        <dgm:pt modelId="{97C5B44D-8FDD-4872-A047-38E88E32BBCC}">
          <dgm:prSet phldrT="[文本]"/>
          <dgm:spPr/>
          <dgm:t>
            <a:bodyPr/>
            <a:lstStyle/>
            <a:p>
              <a:r>
                <a:rPr lang="en-US" altLang="zh-CN" b="1" i="0" smtClean="0">
                  <a:latin typeface="Cambria Math" panose="02040503050406030204" pitchFamily="18" charset="0"/>
                </a:rPr>
                <a:t>𝒋_𝟐+𝒋_𝟐=𝑱</a:t>
              </a:r>
              <a:endParaRPr lang="zh-CN" altLang="en-US" dirty="0"/>
            </a:p>
          </dgm:t>
        </dgm:pt>
      </mc:Fallback>
    </mc:AlternateContent>
    <dgm:pt modelId="{AB0FD260-AAA8-44AB-A103-5F1B2919926F}" type="sibTrans" cxnId="{36F1E9C5-1845-44A1-980B-D3D4D513B333}">
      <dgm:prSet/>
      <dgm:spPr/>
      <dgm:t>
        <a:bodyPr/>
        <a:lstStyle/>
        <a:p>
          <a:endParaRPr lang="zh-CN" altLang="en-US"/>
        </a:p>
      </dgm:t>
    </dgm:pt>
    <dgm:pt modelId="{80D3FD3E-999F-4B12-8D18-5CB7D4C5835D}" type="parTrans" cxnId="{36F1E9C5-1845-44A1-980B-D3D4D513B333}">
      <dgm:prSet/>
      <dgm:spPr/>
      <dgm:t>
        <a:bodyPr/>
        <a:lstStyle/>
        <a:p>
          <a:endParaRPr lang="zh-CN" altLang="en-US"/>
        </a:p>
      </dgm:t>
    </dgm:pt>
    <dgm:pt modelId="{5DDB5A8F-7FFE-4808-A7DC-90BE75D70ABF}" type="pres">
      <dgm:prSet presAssocID="{8385C3A2-CC56-4099-8E1E-299B51E58601}" presName="linearFlow" presStyleCnt="0">
        <dgm:presLayoutVars>
          <dgm:dir/>
          <dgm:resizeHandles val="exact"/>
        </dgm:presLayoutVars>
      </dgm:prSet>
      <dgm:spPr/>
    </dgm:pt>
    <dgm:pt modelId="{C460CF8A-4AA9-46F4-8DCA-EC87C4F328F3}" type="pres">
      <dgm:prSet presAssocID="{884C3E2B-8F6B-41AC-BF4F-478BBACAEC9B}" presName="node" presStyleLbl="node1" presStyleIdx="0" presStyleCnt="3">
        <dgm:presLayoutVars>
          <dgm:bulletEnabled val="1"/>
        </dgm:presLayoutVars>
      </dgm:prSet>
      <dgm:spPr/>
      <dgm:t>
        <a:bodyPr/>
        <a:lstStyle/>
        <a:p>
          <a:endParaRPr lang="zh-CN" altLang="en-US"/>
        </a:p>
      </dgm:t>
    </dgm:pt>
    <dgm:pt modelId="{A90938BC-86B0-4FB5-B186-83FB99632345}" type="pres">
      <dgm:prSet presAssocID="{40A828E6-1AD3-46BD-9A0D-12804D8D0CC4}" presName="spacerL" presStyleCnt="0"/>
      <dgm:spPr/>
    </dgm:pt>
    <dgm:pt modelId="{677BEB3D-9788-4151-80E2-EC01BE504131}" type="pres">
      <dgm:prSet presAssocID="{40A828E6-1AD3-46BD-9A0D-12804D8D0CC4}" presName="sibTrans" presStyleLbl="sibTrans2D1" presStyleIdx="0" presStyleCnt="2"/>
      <dgm:spPr/>
      <dgm:t>
        <a:bodyPr/>
        <a:lstStyle/>
        <a:p>
          <a:endParaRPr lang="zh-CN" altLang="en-US"/>
        </a:p>
      </dgm:t>
    </dgm:pt>
    <dgm:pt modelId="{C4A32246-37F9-4902-8E32-B4A4E6F97228}" type="pres">
      <dgm:prSet presAssocID="{40A828E6-1AD3-46BD-9A0D-12804D8D0CC4}" presName="spacerR" presStyleCnt="0"/>
      <dgm:spPr/>
    </dgm:pt>
    <dgm:pt modelId="{33AE3C9E-43FB-4140-B755-61FC0CF7758A}" type="pres">
      <dgm:prSet presAssocID="{42D74026-9253-41E1-853C-A22316D178D6}" presName="node" presStyleLbl="node1" presStyleIdx="1" presStyleCnt="3">
        <dgm:presLayoutVars>
          <dgm:bulletEnabled val="1"/>
        </dgm:presLayoutVars>
      </dgm:prSet>
      <dgm:spPr/>
      <dgm:t>
        <a:bodyPr/>
        <a:lstStyle/>
        <a:p>
          <a:endParaRPr lang="zh-CN" altLang="en-US"/>
        </a:p>
      </dgm:t>
    </dgm:pt>
    <dgm:pt modelId="{52FDFDE6-F5F4-4778-B33B-21EDC5CC9EED}" type="pres">
      <dgm:prSet presAssocID="{A696987B-D4DC-4F48-AFE1-A80D18904BC1}" presName="spacerL" presStyleCnt="0"/>
      <dgm:spPr/>
    </dgm:pt>
    <dgm:pt modelId="{8368B602-8027-40F3-928A-852A9EAD87AA}" type="pres">
      <dgm:prSet presAssocID="{A696987B-D4DC-4F48-AFE1-A80D18904BC1}" presName="sibTrans" presStyleLbl="sibTrans2D1" presStyleIdx="1" presStyleCnt="2"/>
      <dgm:spPr/>
      <dgm:t>
        <a:bodyPr/>
        <a:lstStyle/>
        <a:p>
          <a:endParaRPr lang="zh-CN" altLang="en-US"/>
        </a:p>
      </dgm:t>
    </dgm:pt>
    <dgm:pt modelId="{AD9719E6-B6E7-44B6-A73B-7A2D1A19117B}" type="pres">
      <dgm:prSet presAssocID="{A696987B-D4DC-4F48-AFE1-A80D18904BC1}" presName="spacerR" presStyleCnt="0"/>
      <dgm:spPr/>
    </dgm:pt>
    <dgm:pt modelId="{4FE84543-13A7-4A20-B981-399007727713}" type="pres">
      <dgm:prSet presAssocID="{97C5B44D-8FDD-4872-A047-38E88E32BBCC}" presName="node" presStyleLbl="node1" presStyleIdx="2" presStyleCnt="3">
        <dgm:presLayoutVars>
          <dgm:bulletEnabled val="1"/>
        </dgm:presLayoutVars>
      </dgm:prSet>
      <dgm:spPr/>
      <dgm:t>
        <a:bodyPr/>
        <a:lstStyle/>
        <a:p>
          <a:endParaRPr lang="zh-CN" altLang="en-US"/>
        </a:p>
      </dgm:t>
    </dgm:pt>
  </dgm:ptLst>
  <dgm:cxnLst>
    <dgm:cxn modelId="{B9B60C6A-1DE0-44DC-BC64-29B418E37139}" type="presOf" srcId="{42D74026-9253-41E1-853C-A22316D178D6}" destId="{33AE3C9E-43FB-4140-B755-61FC0CF7758A}" srcOrd="0" destOrd="0" presId="urn:microsoft.com/office/officeart/2005/8/layout/equation1"/>
    <dgm:cxn modelId="{99275D3A-414E-438A-B8F2-1DFCC701F8FB}" type="presOf" srcId="{884C3E2B-8F6B-41AC-BF4F-478BBACAEC9B}" destId="{C460CF8A-4AA9-46F4-8DCA-EC87C4F328F3}" srcOrd="0" destOrd="0" presId="urn:microsoft.com/office/officeart/2005/8/layout/equation1"/>
    <dgm:cxn modelId="{C6179D36-0D07-4C00-A49C-381CA5F7077D}" type="presOf" srcId="{8385C3A2-CC56-4099-8E1E-299B51E58601}" destId="{5DDB5A8F-7FFE-4808-A7DC-90BE75D70ABF}" srcOrd="0" destOrd="0" presId="urn:microsoft.com/office/officeart/2005/8/layout/equation1"/>
    <dgm:cxn modelId="{8DBA267D-0BF2-4B07-8EE5-89DA26D44AFC}" srcId="{8385C3A2-CC56-4099-8E1E-299B51E58601}" destId="{42D74026-9253-41E1-853C-A22316D178D6}" srcOrd="1" destOrd="0" parTransId="{35A0DA82-05AE-4FFA-956D-659AA80D7F5D}" sibTransId="{A696987B-D4DC-4F48-AFE1-A80D18904BC1}"/>
    <dgm:cxn modelId="{93F39527-87E9-40D2-A324-2686A797E062}" srcId="{8385C3A2-CC56-4099-8E1E-299B51E58601}" destId="{884C3E2B-8F6B-41AC-BF4F-478BBACAEC9B}" srcOrd="0" destOrd="0" parTransId="{B4EE80B5-2CC6-4CF1-A616-1C5CF95996A0}" sibTransId="{40A828E6-1AD3-46BD-9A0D-12804D8D0CC4}"/>
    <dgm:cxn modelId="{9E972ED6-F461-44FB-AAB4-F6CB0CDC6DC0}" type="presOf" srcId="{A696987B-D4DC-4F48-AFE1-A80D18904BC1}" destId="{8368B602-8027-40F3-928A-852A9EAD87AA}" srcOrd="0" destOrd="0" presId="urn:microsoft.com/office/officeart/2005/8/layout/equation1"/>
    <dgm:cxn modelId="{36F1E9C5-1845-44A1-980B-D3D4D513B333}" srcId="{8385C3A2-CC56-4099-8E1E-299B51E58601}" destId="{97C5B44D-8FDD-4872-A047-38E88E32BBCC}" srcOrd="2" destOrd="0" parTransId="{80D3FD3E-999F-4B12-8D18-5CB7D4C5835D}" sibTransId="{AB0FD260-AAA8-44AB-A103-5F1B2919926F}"/>
    <dgm:cxn modelId="{1BE826A6-8742-4832-A980-26B4F10317EE}" type="presOf" srcId="{40A828E6-1AD3-46BD-9A0D-12804D8D0CC4}" destId="{677BEB3D-9788-4151-80E2-EC01BE504131}" srcOrd="0" destOrd="0" presId="urn:microsoft.com/office/officeart/2005/8/layout/equation1"/>
    <dgm:cxn modelId="{94DF57BE-D2F7-4A3D-9CEE-449BCC03B15C}" type="presOf" srcId="{97C5B44D-8FDD-4872-A047-38E88E32BBCC}" destId="{4FE84543-13A7-4A20-B981-399007727713}" srcOrd="0" destOrd="0" presId="urn:microsoft.com/office/officeart/2005/8/layout/equation1"/>
    <dgm:cxn modelId="{C3E7AA79-CCBF-43CE-B91A-27A652430B7B}" type="presParOf" srcId="{5DDB5A8F-7FFE-4808-A7DC-90BE75D70ABF}" destId="{C460CF8A-4AA9-46F4-8DCA-EC87C4F328F3}" srcOrd="0" destOrd="0" presId="urn:microsoft.com/office/officeart/2005/8/layout/equation1"/>
    <dgm:cxn modelId="{26F0B23C-6B5D-4F73-A81D-9ECE9F262FF0}" type="presParOf" srcId="{5DDB5A8F-7FFE-4808-A7DC-90BE75D70ABF}" destId="{A90938BC-86B0-4FB5-B186-83FB99632345}" srcOrd="1" destOrd="0" presId="urn:microsoft.com/office/officeart/2005/8/layout/equation1"/>
    <dgm:cxn modelId="{C177618A-D0A8-4F4C-901B-6A20772420FF}" type="presParOf" srcId="{5DDB5A8F-7FFE-4808-A7DC-90BE75D70ABF}" destId="{677BEB3D-9788-4151-80E2-EC01BE504131}" srcOrd="2" destOrd="0" presId="urn:microsoft.com/office/officeart/2005/8/layout/equation1"/>
    <dgm:cxn modelId="{1A81B505-6C0A-4BA9-A77E-A4C60B83FA5E}" type="presParOf" srcId="{5DDB5A8F-7FFE-4808-A7DC-90BE75D70ABF}" destId="{C4A32246-37F9-4902-8E32-B4A4E6F97228}" srcOrd="3" destOrd="0" presId="urn:microsoft.com/office/officeart/2005/8/layout/equation1"/>
    <dgm:cxn modelId="{67AE16D7-0141-4EE5-8D9B-9D0153C31D37}" type="presParOf" srcId="{5DDB5A8F-7FFE-4808-A7DC-90BE75D70ABF}" destId="{33AE3C9E-43FB-4140-B755-61FC0CF7758A}" srcOrd="4" destOrd="0" presId="urn:microsoft.com/office/officeart/2005/8/layout/equation1"/>
    <dgm:cxn modelId="{9CD395D8-AC7A-4E9A-9CEE-E2A20EB801FD}" type="presParOf" srcId="{5DDB5A8F-7FFE-4808-A7DC-90BE75D70ABF}" destId="{52FDFDE6-F5F4-4778-B33B-21EDC5CC9EED}" srcOrd="5" destOrd="0" presId="urn:microsoft.com/office/officeart/2005/8/layout/equation1"/>
    <dgm:cxn modelId="{9C15AA86-6F03-4B67-9349-BFE5AAB436FF}" type="presParOf" srcId="{5DDB5A8F-7FFE-4808-A7DC-90BE75D70ABF}" destId="{8368B602-8027-40F3-928A-852A9EAD87AA}" srcOrd="6" destOrd="0" presId="urn:microsoft.com/office/officeart/2005/8/layout/equation1"/>
    <dgm:cxn modelId="{4028058D-7D3A-4CBD-B4AB-094C0DA9B5FC}" type="presParOf" srcId="{5DDB5A8F-7FFE-4808-A7DC-90BE75D70ABF}" destId="{AD9719E6-B6E7-44B6-A73B-7A2D1A19117B}" srcOrd="7" destOrd="0" presId="urn:microsoft.com/office/officeart/2005/8/layout/equation1"/>
    <dgm:cxn modelId="{CBC0F5DE-B50E-4FBE-AFB6-623818DF3E06}" type="presParOf" srcId="{5DDB5A8F-7FFE-4808-A7DC-90BE75D70ABF}" destId="{4FE84543-13A7-4A20-B981-399007727713}" srcOrd="8" destOrd="0" presId="urn:microsoft.com/office/officeart/2005/8/layout/equatio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85C3A2-CC56-4099-8E1E-299B51E58601}" type="doc">
      <dgm:prSet loTypeId="urn:microsoft.com/office/officeart/2005/8/layout/equation1" loCatId="process" qsTypeId="urn:microsoft.com/office/officeart/2005/8/quickstyle/simple1" qsCatId="simple" csTypeId="urn:microsoft.com/office/officeart/2005/8/colors/accent1_2" csCatId="accent1" phldr="1"/>
      <dgm:spPr/>
    </dgm:pt>
    <dgm:pt modelId="{884C3E2B-8F6B-41AC-BF4F-478BBACAEC9B}">
      <dgm:prSet phldrT="[文本]"/>
      <dgm:spPr>
        <a:blipFill rotWithShape="0">
          <a:blip xmlns:r="http://schemas.openxmlformats.org/officeDocument/2006/relationships" r:embed="rId1"/>
          <a:stretch>
            <a:fillRect/>
          </a:stretch>
        </a:blipFill>
      </dgm:spPr>
      <dgm:t>
        <a:bodyPr/>
        <a:lstStyle/>
        <a:p>
          <a:r>
            <a:rPr lang="zh-CN" altLang="en-US">
              <a:noFill/>
            </a:rPr>
            <a:t> </a:t>
          </a:r>
        </a:p>
      </dgm:t>
    </dgm:pt>
    <dgm:pt modelId="{B4EE80B5-2CC6-4CF1-A616-1C5CF95996A0}" type="parTrans" cxnId="{93F39527-87E9-40D2-A324-2686A797E062}">
      <dgm:prSet/>
      <dgm:spPr/>
      <dgm:t>
        <a:bodyPr/>
        <a:lstStyle/>
        <a:p>
          <a:endParaRPr lang="zh-CN" altLang="en-US"/>
        </a:p>
      </dgm:t>
    </dgm:pt>
    <dgm:pt modelId="{40A828E6-1AD3-46BD-9A0D-12804D8D0CC4}" type="sibTrans" cxnId="{93F39527-87E9-40D2-A324-2686A797E062}">
      <dgm:prSet/>
      <dgm:spPr/>
      <dgm:t>
        <a:bodyPr/>
        <a:lstStyle/>
        <a:p>
          <a:endParaRPr lang="zh-CN" altLang="en-US"/>
        </a:p>
      </dgm:t>
    </dgm:pt>
    <dgm:pt modelId="{42D74026-9253-41E1-853C-A22316D178D6}">
      <dgm:prSet/>
      <dgm:spPr>
        <a:blipFill rotWithShape="0">
          <a:blip xmlns:r="http://schemas.openxmlformats.org/officeDocument/2006/relationships" r:embed="rId2"/>
          <a:stretch>
            <a:fillRect/>
          </a:stretch>
        </a:blipFill>
      </dgm:spPr>
      <dgm:t>
        <a:bodyPr/>
        <a:lstStyle/>
        <a:p>
          <a:r>
            <a:rPr lang="zh-CN" altLang="en-US">
              <a:noFill/>
            </a:rPr>
            <a:t> </a:t>
          </a:r>
        </a:p>
      </dgm:t>
    </dgm:pt>
    <dgm:pt modelId="{35A0DA82-05AE-4FFA-956D-659AA80D7F5D}" type="parTrans" cxnId="{8DBA267D-0BF2-4B07-8EE5-89DA26D44AFC}">
      <dgm:prSet/>
      <dgm:spPr/>
      <dgm:t>
        <a:bodyPr/>
        <a:lstStyle/>
        <a:p>
          <a:endParaRPr lang="zh-CN" altLang="en-US"/>
        </a:p>
      </dgm:t>
    </dgm:pt>
    <dgm:pt modelId="{A696987B-D4DC-4F48-AFE1-A80D18904BC1}" type="sibTrans" cxnId="{8DBA267D-0BF2-4B07-8EE5-89DA26D44AFC}">
      <dgm:prSet/>
      <dgm:spPr/>
      <dgm:t>
        <a:bodyPr/>
        <a:lstStyle/>
        <a:p>
          <a:endParaRPr lang="zh-CN" altLang="en-US"/>
        </a:p>
      </dgm:t>
    </dgm:pt>
    <dgm:pt modelId="{97C5B44D-8FDD-4872-A047-38E88E32BBCC}">
      <dgm:prSet phldrT="[文本]"/>
      <dgm:spPr>
        <a:blipFill rotWithShape="0">
          <a:blip xmlns:r="http://schemas.openxmlformats.org/officeDocument/2006/relationships" r:embed="rId3"/>
          <a:stretch>
            <a:fillRect/>
          </a:stretch>
        </a:blipFill>
      </dgm:spPr>
      <dgm:t>
        <a:bodyPr/>
        <a:lstStyle/>
        <a:p>
          <a:r>
            <a:rPr lang="zh-CN" altLang="en-US">
              <a:noFill/>
            </a:rPr>
            <a:t> </a:t>
          </a:r>
        </a:p>
      </dgm:t>
    </dgm:pt>
    <dgm:pt modelId="{AB0FD260-AAA8-44AB-A103-5F1B2919926F}" type="sibTrans" cxnId="{36F1E9C5-1845-44A1-980B-D3D4D513B333}">
      <dgm:prSet/>
      <dgm:spPr/>
      <dgm:t>
        <a:bodyPr/>
        <a:lstStyle/>
        <a:p>
          <a:endParaRPr lang="zh-CN" altLang="en-US"/>
        </a:p>
      </dgm:t>
    </dgm:pt>
    <dgm:pt modelId="{80D3FD3E-999F-4B12-8D18-5CB7D4C5835D}" type="parTrans" cxnId="{36F1E9C5-1845-44A1-980B-D3D4D513B333}">
      <dgm:prSet/>
      <dgm:spPr/>
      <dgm:t>
        <a:bodyPr/>
        <a:lstStyle/>
        <a:p>
          <a:endParaRPr lang="zh-CN" altLang="en-US"/>
        </a:p>
      </dgm:t>
    </dgm:pt>
    <dgm:pt modelId="{5DDB5A8F-7FFE-4808-A7DC-90BE75D70ABF}" type="pres">
      <dgm:prSet presAssocID="{8385C3A2-CC56-4099-8E1E-299B51E58601}" presName="linearFlow" presStyleCnt="0">
        <dgm:presLayoutVars>
          <dgm:dir/>
          <dgm:resizeHandles val="exact"/>
        </dgm:presLayoutVars>
      </dgm:prSet>
      <dgm:spPr/>
    </dgm:pt>
    <dgm:pt modelId="{C460CF8A-4AA9-46F4-8DCA-EC87C4F328F3}" type="pres">
      <dgm:prSet presAssocID="{884C3E2B-8F6B-41AC-BF4F-478BBACAEC9B}" presName="node" presStyleLbl="node1" presStyleIdx="0" presStyleCnt="3">
        <dgm:presLayoutVars>
          <dgm:bulletEnabled val="1"/>
        </dgm:presLayoutVars>
      </dgm:prSet>
      <dgm:spPr/>
    </dgm:pt>
    <dgm:pt modelId="{A90938BC-86B0-4FB5-B186-83FB99632345}" type="pres">
      <dgm:prSet presAssocID="{40A828E6-1AD3-46BD-9A0D-12804D8D0CC4}" presName="spacerL" presStyleCnt="0"/>
      <dgm:spPr/>
    </dgm:pt>
    <dgm:pt modelId="{677BEB3D-9788-4151-80E2-EC01BE504131}" type="pres">
      <dgm:prSet presAssocID="{40A828E6-1AD3-46BD-9A0D-12804D8D0CC4}" presName="sibTrans" presStyleLbl="sibTrans2D1" presStyleIdx="0" presStyleCnt="2"/>
      <dgm:spPr/>
    </dgm:pt>
    <dgm:pt modelId="{C4A32246-37F9-4902-8E32-B4A4E6F97228}" type="pres">
      <dgm:prSet presAssocID="{40A828E6-1AD3-46BD-9A0D-12804D8D0CC4}" presName="spacerR" presStyleCnt="0"/>
      <dgm:spPr/>
    </dgm:pt>
    <dgm:pt modelId="{33AE3C9E-43FB-4140-B755-61FC0CF7758A}" type="pres">
      <dgm:prSet presAssocID="{42D74026-9253-41E1-853C-A22316D178D6}" presName="node" presStyleLbl="node1" presStyleIdx="1" presStyleCnt="3">
        <dgm:presLayoutVars>
          <dgm:bulletEnabled val="1"/>
        </dgm:presLayoutVars>
      </dgm:prSet>
      <dgm:spPr/>
      <dgm:t>
        <a:bodyPr/>
        <a:lstStyle/>
        <a:p>
          <a:endParaRPr lang="zh-CN" altLang="en-US"/>
        </a:p>
      </dgm:t>
    </dgm:pt>
    <dgm:pt modelId="{52FDFDE6-F5F4-4778-B33B-21EDC5CC9EED}" type="pres">
      <dgm:prSet presAssocID="{A696987B-D4DC-4F48-AFE1-A80D18904BC1}" presName="spacerL" presStyleCnt="0"/>
      <dgm:spPr/>
    </dgm:pt>
    <dgm:pt modelId="{8368B602-8027-40F3-928A-852A9EAD87AA}" type="pres">
      <dgm:prSet presAssocID="{A696987B-D4DC-4F48-AFE1-A80D18904BC1}" presName="sibTrans" presStyleLbl="sibTrans2D1" presStyleIdx="1" presStyleCnt="2"/>
      <dgm:spPr/>
    </dgm:pt>
    <dgm:pt modelId="{AD9719E6-B6E7-44B6-A73B-7A2D1A19117B}" type="pres">
      <dgm:prSet presAssocID="{A696987B-D4DC-4F48-AFE1-A80D18904BC1}" presName="spacerR" presStyleCnt="0"/>
      <dgm:spPr/>
    </dgm:pt>
    <dgm:pt modelId="{4FE84543-13A7-4A20-B981-399007727713}" type="pres">
      <dgm:prSet presAssocID="{97C5B44D-8FDD-4872-A047-38E88E32BBCC}" presName="node" presStyleLbl="node1" presStyleIdx="2" presStyleCnt="3">
        <dgm:presLayoutVars>
          <dgm:bulletEnabled val="1"/>
        </dgm:presLayoutVars>
      </dgm:prSet>
      <dgm:spPr/>
      <dgm:t>
        <a:bodyPr/>
        <a:lstStyle/>
        <a:p>
          <a:endParaRPr lang="zh-CN" altLang="en-US"/>
        </a:p>
      </dgm:t>
    </dgm:pt>
  </dgm:ptLst>
  <dgm:cxnLst>
    <dgm:cxn modelId="{B9B60C6A-1DE0-44DC-BC64-29B418E37139}" type="presOf" srcId="{42D74026-9253-41E1-853C-A22316D178D6}" destId="{33AE3C9E-43FB-4140-B755-61FC0CF7758A}" srcOrd="0" destOrd="0" presId="urn:microsoft.com/office/officeart/2005/8/layout/equation1"/>
    <dgm:cxn modelId="{99275D3A-414E-438A-B8F2-1DFCC701F8FB}" type="presOf" srcId="{884C3E2B-8F6B-41AC-BF4F-478BBACAEC9B}" destId="{C460CF8A-4AA9-46F4-8DCA-EC87C4F328F3}" srcOrd="0" destOrd="0" presId="urn:microsoft.com/office/officeart/2005/8/layout/equation1"/>
    <dgm:cxn modelId="{C6179D36-0D07-4C00-A49C-381CA5F7077D}" type="presOf" srcId="{8385C3A2-CC56-4099-8E1E-299B51E58601}" destId="{5DDB5A8F-7FFE-4808-A7DC-90BE75D70ABF}" srcOrd="0" destOrd="0" presId="urn:microsoft.com/office/officeart/2005/8/layout/equation1"/>
    <dgm:cxn modelId="{8DBA267D-0BF2-4B07-8EE5-89DA26D44AFC}" srcId="{8385C3A2-CC56-4099-8E1E-299B51E58601}" destId="{42D74026-9253-41E1-853C-A22316D178D6}" srcOrd="1" destOrd="0" parTransId="{35A0DA82-05AE-4FFA-956D-659AA80D7F5D}" sibTransId="{A696987B-D4DC-4F48-AFE1-A80D18904BC1}"/>
    <dgm:cxn modelId="{93F39527-87E9-40D2-A324-2686A797E062}" srcId="{8385C3A2-CC56-4099-8E1E-299B51E58601}" destId="{884C3E2B-8F6B-41AC-BF4F-478BBACAEC9B}" srcOrd="0" destOrd="0" parTransId="{B4EE80B5-2CC6-4CF1-A616-1C5CF95996A0}" sibTransId="{40A828E6-1AD3-46BD-9A0D-12804D8D0CC4}"/>
    <dgm:cxn modelId="{9E972ED6-F461-44FB-AAB4-F6CB0CDC6DC0}" type="presOf" srcId="{A696987B-D4DC-4F48-AFE1-A80D18904BC1}" destId="{8368B602-8027-40F3-928A-852A9EAD87AA}" srcOrd="0" destOrd="0" presId="urn:microsoft.com/office/officeart/2005/8/layout/equation1"/>
    <dgm:cxn modelId="{36F1E9C5-1845-44A1-980B-D3D4D513B333}" srcId="{8385C3A2-CC56-4099-8E1E-299B51E58601}" destId="{97C5B44D-8FDD-4872-A047-38E88E32BBCC}" srcOrd="2" destOrd="0" parTransId="{80D3FD3E-999F-4B12-8D18-5CB7D4C5835D}" sibTransId="{AB0FD260-AAA8-44AB-A103-5F1B2919926F}"/>
    <dgm:cxn modelId="{1BE826A6-8742-4832-A980-26B4F10317EE}" type="presOf" srcId="{40A828E6-1AD3-46BD-9A0D-12804D8D0CC4}" destId="{677BEB3D-9788-4151-80E2-EC01BE504131}" srcOrd="0" destOrd="0" presId="urn:microsoft.com/office/officeart/2005/8/layout/equation1"/>
    <dgm:cxn modelId="{94DF57BE-D2F7-4A3D-9CEE-449BCC03B15C}" type="presOf" srcId="{97C5B44D-8FDD-4872-A047-38E88E32BBCC}" destId="{4FE84543-13A7-4A20-B981-399007727713}" srcOrd="0" destOrd="0" presId="urn:microsoft.com/office/officeart/2005/8/layout/equation1"/>
    <dgm:cxn modelId="{C3E7AA79-CCBF-43CE-B91A-27A652430B7B}" type="presParOf" srcId="{5DDB5A8F-7FFE-4808-A7DC-90BE75D70ABF}" destId="{C460CF8A-4AA9-46F4-8DCA-EC87C4F328F3}" srcOrd="0" destOrd="0" presId="urn:microsoft.com/office/officeart/2005/8/layout/equation1"/>
    <dgm:cxn modelId="{26F0B23C-6B5D-4F73-A81D-9ECE9F262FF0}" type="presParOf" srcId="{5DDB5A8F-7FFE-4808-A7DC-90BE75D70ABF}" destId="{A90938BC-86B0-4FB5-B186-83FB99632345}" srcOrd="1" destOrd="0" presId="urn:microsoft.com/office/officeart/2005/8/layout/equation1"/>
    <dgm:cxn modelId="{C177618A-D0A8-4F4C-901B-6A20772420FF}" type="presParOf" srcId="{5DDB5A8F-7FFE-4808-A7DC-90BE75D70ABF}" destId="{677BEB3D-9788-4151-80E2-EC01BE504131}" srcOrd="2" destOrd="0" presId="urn:microsoft.com/office/officeart/2005/8/layout/equation1"/>
    <dgm:cxn modelId="{1A81B505-6C0A-4BA9-A77E-A4C60B83FA5E}" type="presParOf" srcId="{5DDB5A8F-7FFE-4808-A7DC-90BE75D70ABF}" destId="{C4A32246-37F9-4902-8E32-B4A4E6F97228}" srcOrd="3" destOrd="0" presId="urn:microsoft.com/office/officeart/2005/8/layout/equation1"/>
    <dgm:cxn modelId="{67AE16D7-0141-4EE5-8D9B-9D0153C31D37}" type="presParOf" srcId="{5DDB5A8F-7FFE-4808-A7DC-90BE75D70ABF}" destId="{33AE3C9E-43FB-4140-B755-61FC0CF7758A}" srcOrd="4" destOrd="0" presId="urn:microsoft.com/office/officeart/2005/8/layout/equation1"/>
    <dgm:cxn modelId="{9CD395D8-AC7A-4E9A-9CEE-E2A20EB801FD}" type="presParOf" srcId="{5DDB5A8F-7FFE-4808-A7DC-90BE75D70ABF}" destId="{52FDFDE6-F5F4-4778-B33B-21EDC5CC9EED}" srcOrd="5" destOrd="0" presId="urn:microsoft.com/office/officeart/2005/8/layout/equation1"/>
    <dgm:cxn modelId="{9C15AA86-6F03-4B67-9349-BFE5AAB436FF}" type="presParOf" srcId="{5DDB5A8F-7FFE-4808-A7DC-90BE75D70ABF}" destId="{8368B602-8027-40F3-928A-852A9EAD87AA}" srcOrd="6" destOrd="0" presId="urn:microsoft.com/office/officeart/2005/8/layout/equation1"/>
    <dgm:cxn modelId="{4028058D-7D3A-4CBD-B4AB-094C0DA9B5FC}" type="presParOf" srcId="{5DDB5A8F-7FFE-4808-A7DC-90BE75D70ABF}" destId="{AD9719E6-B6E7-44B6-A73B-7A2D1A19117B}" srcOrd="7" destOrd="0" presId="urn:microsoft.com/office/officeart/2005/8/layout/equation1"/>
    <dgm:cxn modelId="{CBC0F5DE-B50E-4FBE-AFB6-623818DF3E06}" type="presParOf" srcId="{5DDB5A8F-7FFE-4808-A7DC-90BE75D70ABF}" destId="{4FE84543-13A7-4A20-B981-399007727713}" srcOrd="8" destOrd="0" presId="urn:microsoft.com/office/officeart/2005/8/layout/equati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85C3A2-CC56-4099-8E1E-299B51E58601}" type="doc">
      <dgm:prSet loTypeId="urn:microsoft.com/office/officeart/2005/8/layout/equation1" loCatId="process" qsTypeId="urn:microsoft.com/office/officeart/2005/8/quickstyle/simple5" qsCatId="simple" csTypeId="urn:microsoft.com/office/officeart/2005/8/colors/colorful3" csCatId="colorful" phldr="1"/>
      <dgm:spPr/>
    </dgm:pt>
    <mc:AlternateContent xmlns:mc="http://schemas.openxmlformats.org/markup-compatibility/2006" xmlns:a14="http://schemas.microsoft.com/office/drawing/2010/main">
      <mc:Choice Requires="a14">
        <dgm:pt modelId="{884C3E2B-8F6B-41AC-BF4F-478BBACAEC9B}">
          <dgm:prSet phldrT="[文本]"/>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𝑳</m:t>
                    </m:r>
                  </m:oMath>
                </m:oMathPara>
              </a14:m>
              <a:endParaRPr lang="zh-CN" altLang="en-US" dirty="0"/>
            </a:p>
          </dgm:t>
        </dgm:pt>
      </mc:Choice>
      <mc:Fallback xmlns="">
        <dgm:pt modelId="{884C3E2B-8F6B-41AC-BF4F-478BBACAEC9B}">
          <dgm:prSet phldrT="[文本]"/>
          <dgm:spPr/>
          <dgm:t>
            <a:bodyPr/>
            <a:lstStyle/>
            <a:p>
              <a:r>
                <a:rPr lang="en-US" altLang="zh-CN" b="1" i="0" smtClean="0">
                  <a:latin typeface="Cambria Math" panose="02040503050406030204" pitchFamily="18" charset="0"/>
                </a:rPr>
                <a:t>𝒍</a:t>
              </a:r>
              <a:r>
                <a:rPr lang="en-US" altLang="zh-CN" b="1" i="0" smtClean="0">
                  <a:latin typeface="Cambria Math" panose="02040503050406030204" pitchFamily="18" charset="0"/>
                </a:rPr>
                <a:t>_</a:t>
              </a:r>
              <a:r>
                <a:rPr lang="en-US" altLang="zh-CN" b="1" i="0" smtClean="0">
                  <a:latin typeface="Cambria Math" panose="02040503050406030204" pitchFamily="18" charset="0"/>
                </a:rPr>
                <a:t>𝟏+𝒍_𝟐=𝑳</a:t>
              </a:r>
              <a:endParaRPr lang="zh-CN" altLang="en-US" dirty="0"/>
            </a:p>
          </dgm:t>
        </dgm:pt>
      </mc:Fallback>
    </mc:AlternateContent>
    <dgm:pt modelId="{B4EE80B5-2CC6-4CF1-A616-1C5CF95996A0}" type="parTrans" cxnId="{93F39527-87E9-40D2-A324-2686A797E062}">
      <dgm:prSet/>
      <dgm:spPr/>
      <dgm:t>
        <a:bodyPr/>
        <a:lstStyle/>
        <a:p>
          <a:endParaRPr lang="zh-CN" altLang="en-US"/>
        </a:p>
      </dgm:t>
    </dgm:pt>
    <dgm:pt modelId="{40A828E6-1AD3-46BD-9A0D-12804D8D0CC4}" type="sibTrans" cxnId="{93F39527-87E9-40D2-A324-2686A797E062}">
      <dgm:prSet/>
      <dgm:spPr/>
      <dgm:t>
        <a:bodyPr/>
        <a:lstStyle/>
        <a:p>
          <a:endParaRPr lang="zh-CN" altLang="en-US"/>
        </a:p>
      </dgm:t>
    </dgm:pt>
    <mc:AlternateContent xmlns:mc="http://schemas.openxmlformats.org/markup-compatibility/2006" xmlns:a14="http://schemas.microsoft.com/office/drawing/2010/main">
      <mc:Choice Requires="a14">
        <dgm:pt modelId="{42D74026-9253-41E1-853C-A22316D178D6}">
          <dgm:prSet/>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𝑺</m:t>
                    </m:r>
                  </m:oMath>
                </m:oMathPara>
              </a14:m>
              <a:endParaRPr lang="zh-CN" altLang="en-US" b="1" dirty="0"/>
            </a:p>
          </dgm:t>
        </dgm:pt>
      </mc:Choice>
      <mc:Fallback xmlns="">
        <dgm:pt modelId="{42D74026-9253-41E1-853C-A22316D178D6}">
          <dgm:prSet/>
          <dgm:spPr/>
          <dgm:t>
            <a:bodyPr/>
            <a:lstStyle/>
            <a:p>
              <a:r>
                <a:rPr lang="en-US" altLang="zh-CN" b="1" i="0" smtClean="0">
                  <a:latin typeface="Cambria Math" panose="02040503050406030204" pitchFamily="18" charset="0"/>
                </a:rPr>
                <a:t>𝒔</a:t>
              </a:r>
              <a:r>
                <a:rPr lang="en-US" altLang="zh-CN" b="1" i="0" smtClean="0">
                  <a:latin typeface="Cambria Math" panose="02040503050406030204" pitchFamily="18" charset="0"/>
                </a:rPr>
                <a:t>_</a:t>
              </a:r>
              <a:r>
                <a:rPr lang="en-US" altLang="zh-CN" b="1" i="0" smtClean="0">
                  <a:latin typeface="Cambria Math" panose="02040503050406030204" pitchFamily="18" charset="0"/>
                </a:rPr>
                <a:t>𝟏+𝒔_𝟐=𝑺</a:t>
              </a:r>
              <a:endParaRPr lang="zh-CN" altLang="en-US" b="1" dirty="0"/>
            </a:p>
          </dgm:t>
        </dgm:pt>
      </mc:Fallback>
    </mc:AlternateContent>
    <dgm:pt modelId="{35A0DA82-05AE-4FFA-956D-659AA80D7F5D}" type="parTrans" cxnId="{8DBA267D-0BF2-4B07-8EE5-89DA26D44AFC}">
      <dgm:prSet/>
      <dgm:spPr/>
      <dgm:t>
        <a:bodyPr/>
        <a:lstStyle/>
        <a:p>
          <a:endParaRPr lang="zh-CN" altLang="en-US"/>
        </a:p>
      </dgm:t>
    </dgm:pt>
    <dgm:pt modelId="{A696987B-D4DC-4F48-AFE1-A80D18904BC1}" type="sibTrans" cxnId="{8DBA267D-0BF2-4B07-8EE5-89DA26D44AFC}">
      <dgm:prSet/>
      <dgm:spPr/>
      <dgm:t>
        <a:bodyPr/>
        <a:lstStyle/>
        <a:p>
          <a:endParaRPr lang="zh-CN" altLang="en-US"/>
        </a:p>
      </dgm:t>
    </dgm:pt>
    <mc:AlternateContent xmlns:mc="http://schemas.openxmlformats.org/markup-compatibility/2006" xmlns:a14="http://schemas.microsoft.com/office/drawing/2010/main">
      <mc:Choice Requires="a14">
        <dgm:pt modelId="{97C5B44D-8FDD-4872-A047-38E88E32BBCC}">
          <dgm:prSet phldrT="[文本]"/>
          <dgm:spPr/>
          <dgm: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rPr>
                      <m:t>+</m:t>
                    </m:r>
                    <m:r>
                      <a:rPr lang="en-US" altLang="zh-CN" b="1" i="1" smtClean="0">
                        <a:latin typeface="Cambria Math" panose="02040503050406030204" pitchFamily="18" charset="0"/>
                      </a:rPr>
                      <m:t>𝑳</m:t>
                    </m:r>
                    <m:r>
                      <a:rPr lang="en-US" altLang="zh-CN" b="1" i="1" smtClean="0">
                        <a:latin typeface="Cambria Math" panose="02040503050406030204" pitchFamily="18" charset="0"/>
                      </a:rPr>
                      <m:t>=</m:t>
                    </m:r>
                    <m:r>
                      <a:rPr lang="en-US" altLang="zh-CN" b="1" i="1" smtClean="0">
                        <a:latin typeface="Cambria Math" panose="02040503050406030204" pitchFamily="18" charset="0"/>
                      </a:rPr>
                      <m:t>𝑱</m:t>
                    </m:r>
                  </m:oMath>
                </m:oMathPara>
              </a14:m>
              <a:endParaRPr lang="zh-CN" altLang="en-US" dirty="0"/>
            </a:p>
          </dgm:t>
        </dgm:pt>
      </mc:Choice>
      <mc:Fallback xmlns="">
        <dgm:pt modelId="{97C5B44D-8FDD-4872-A047-38E88E32BBCC}">
          <dgm:prSet phldrT="[文本]"/>
          <dgm:spPr/>
          <dgm:t>
            <a:bodyPr/>
            <a:lstStyle/>
            <a:p>
              <a:r>
                <a:rPr lang="en-US" altLang="zh-CN" b="1" i="0" smtClean="0">
                  <a:latin typeface="Cambria Math" panose="02040503050406030204" pitchFamily="18" charset="0"/>
                </a:rPr>
                <a:t>𝑺+𝑳=𝑱</a:t>
              </a:r>
              <a:endParaRPr lang="zh-CN" altLang="en-US" dirty="0"/>
            </a:p>
          </dgm:t>
        </dgm:pt>
      </mc:Fallback>
    </mc:AlternateContent>
    <dgm:pt modelId="{AB0FD260-AAA8-44AB-A103-5F1B2919926F}" type="sibTrans" cxnId="{36F1E9C5-1845-44A1-980B-D3D4D513B333}">
      <dgm:prSet/>
      <dgm:spPr/>
      <dgm:t>
        <a:bodyPr/>
        <a:lstStyle/>
        <a:p>
          <a:endParaRPr lang="zh-CN" altLang="en-US"/>
        </a:p>
      </dgm:t>
    </dgm:pt>
    <dgm:pt modelId="{80D3FD3E-999F-4B12-8D18-5CB7D4C5835D}" type="parTrans" cxnId="{36F1E9C5-1845-44A1-980B-D3D4D513B333}">
      <dgm:prSet/>
      <dgm:spPr/>
      <dgm:t>
        <a:bodyPr/>
        <a:lstStyle/>
        <a:p>
          <a:endParaRPr lang="zh-CN" altLang="en-US"/>
        </a:p>
      </dgm:t>
    </dgm:pt>
    <dgm:pt modelId="{5DDB5A8F-7FFE-4808-A7DC-90BE75D70ABF}" type="pres">
      <dgm:prSet presAssocID="{8385C3A2-CC56-4099-8E1E-299B51E58601}" presName="linearFlow" presStyleCnt="0">
        <dgm:presLayoutVars>
          <dgm:dir/>
          <dgm:resizeHandles val="exact"/>
        </dgm:presLayoutVars>
      </dgm:prSet>
      <dgm:spPr/>
    </dgm:pt>
    <dgm:pt modelId="{C460CF8A-4AA9-46F4-8DCA-EC87C4F328F3}" type="pres">
      <dgm:prSet presAssocID="{884C3E2B-8F6B-41AC-BF4F-478BBACAEC9B}" presName="node" presStyleLbl="node1" presStyleIdx="0" presStyleCnt="3">
        <dgm:presLayoutVars>
          <dgm:bulletEnabled val="1"/>
        </dgm:presLayoutVars>
      </dgm:prSet>
      <dgm:spPr/>
      <dgm:t>
        <a:bodyPr/>
        <a:lstStyle/>
        <a:p>
          <a:endParaRPr lang="zh-CN" altLang="en-US"/>
        </a:p>
      </dgm:t>
    </dgm:pt>
    <dgm:pt modelId="{A90938BC-86B0-4FB5-B186-83FB99632345}" type="pres">
      <dgm:prSet presAssocID="{40A828E6-1AD3-46BD-9A0D-12804D8D0CC4}" presName="spacerL" presStyleCnt="0"/>
      <dgm:spPr/>
    </dgm:pt>
    <dgm:pt modelId="{677BEB3D-9788-4151-80E2-EC01BE504131}" type="pres">
      <dgm:prSet presAssocID="{40A828E6-1AD3-46BD-9A0D-12804D8D0CC4}" presName="sibTrans" presStyleLbl="sibTrans2D1" presStyleIdx="0" presStyleCnt="2"/>
      <dgm:spPr/>
      <dgm:t>
        <a:bodyPr/>
        <a:lstStyle/>
        <a:p>
          <a:endParaRPr lang="zh-CN" altLang="en-US"/>
        </a:p>
      </dgm:t>
    </dgm:pt>
    <dgm:pt modelId="{C4A32246-37F9-4902-8E32-B4A4E6F97228}" type="pres">
      <dgm:prSet presAssocID="{40A828E6-1AD3-46BD-9A0D-12804D8D0CC4}" presName="spacerR" presStyleCnt="0"/>
      <dgm:spPr/>
    </dgm:pt>
    <dgm:pt modelId="{33AE3C9E-43FB-4140-B755-61FC0CF7758A}" type="pres">
      <dgm:prSet presAssocID="{42D74026-9253-41E1-853C-A22316D178D6}" presName="node" presStyleLbl="node1" presStyleIdx="1" presStyleCnt="3">
        <dgm:presLayoutVars>
          <dgm:bulletEnabled val="1"/>
        </dgm:presLayoutVars>
      </dgm:prSet>
      <dgm:spPr/>
      <dgm:t>
        <a:bodyPr/>
        <a:lstStyle/>
        <a:p>
          <a:endParaRPr lang="zh-CN" altLang="en-US"/>
        </a:p>
      </dgm:t>
    </dgm:pt>
    <dgm:pt modelId="{52FDFDE6-F5F4-4778-B33B-21EDC5CC9EED}" type="pres">
      <dgm:prSet presAssocID="{A696987B-D4DC-4F48-AFE1-A80D18904BC1}" presName="spacerL" presStyleCnt="0"/>
      <dgm:spPr/>
    </dgm:pt>
    <dgm:pt modelId="{8368B602-8027-40F3-928A-852A9EAD87AA}" type="pres">
      <dgm:prSet presAssocID="{A696987B-D4DC-4F48-AFE1-A80D18904BC1}" presName="sibTrans" presStyleLbl="sibTrans2D1" presStyleIdx="1" presStyleCnt="2"/>
      <dgm:spPr/>
      <dgm:t>
        <a:bodyPr/>
        <a:lstStyle/>
        <a:p>
          <a:endParaRPr lang="zh-CN" altLang="en-US"/>
        </a:p>
      </dgm:t>
    </dgm:pt>
    <dgm:pt modelId="{AD9719E6-B6E7-44B6-A73B-7A2D1A19117B}" type="pres">
      <dgm:prSet presAssocID="{A696987B-D4DC-4F48-AFE1-A80D18904BC1}" presName="spacerR" presStyleCnt="0"/>
      <dgm:spPr/>
    </dgm:pt>
    <dgm:pt modelId="{4FE84543-13A7-4A20-B981-399007727713}" type="pres">
      <dgm:prSet presAssocID="{97C5B44D-8FDD-4872-A047-38E88E32BBCC}" presName="node" presStyleLbl="node1" presStyleIdx="2" presStyleCnt="3">
        <dgm:presLayoutVars>
          <dgm:bulletEnabled val="1"/>
        </dgm:presLayoutVars>
      </dgm:prSet>
      <dgm:spPr/>
      <dgm:t>
        <a:bodyPr/>
        <a:lstStyle/>
        <a:p>
          <a:endParaRPr lang="zh-CN" altLang="en-US"/>
        </a:p>
      </dgm:t>
    </dgm:pt>
  </dgm:ptLst>
  <dgm:cxnLst>
    <dgm:cxn modelId="{36F1E9C5-1845-44A1-980B-D3D4D513B333}" srcId="{8385C3A2-CC56-4099-8E1E-299B51E58601}" destId="{97C5B44D-8FDD-4872-A047-38E88E32BBCC}" srcOrd="2" destOrd="0" parTransId="{80D3FD3E-999F-4B12-8D18-5CB7D4C5835D}" sibTransId="{AB0FD260-AAA8-44AB-A103-5F1B2919926F}"/>
    <dgm:cxn modelId="{8DBA267D-0BF2-4B07-8EE5-89DA26D44AFC}" srcId="{8385C3A2-CC56-4099-8E1E-299B51E58601}" destId="{42D74026-9253-41E1-853C-A22316D178D6}" srcOrd="1" destOrd="0" parTransId="{35A0DA82-05AE-4FFA-956D-659AA80D7F5D}" sibTransId="{A696987B-D4DC-4F48-AFE1-A80D18904BC1}"/>
    <dgm:cxn modelId="{93F39527-87E9-40D2-A324-2686A797E062}" srcId="{8385C3A2-CC56-4099-8E1E-299B51E58601}" destId="{884C3E2B-8F6B-41AC-BF4F-478BBACAEC9B}" srcOrd="0" destOrd="0" parTransId="{B4EE80B5-2CC6-4CF1-A616-1C5CF95996A0}" sibTransId="{40A828E6-1AD3-46BD-9A0D-12804D8D0CC4}"/>
    <dgm:cxn modelId="{E8759572-0060-48F6-94C8-89B770C8270C}" type="presOf" srcId="{A696987B-D4DC-4F48-AFE1-A80D18904BC1}" destId="{8368B602-8027-40F3-928A-852A9EAD87AA}" srcOrd="0" destOrd="0" presId="urn:microsoft.com/office/officeart/2005/8/layout/equation1"/>
    <dgm:cxn modelId="{4E6C50F3-B1A0-43E1-984F-40D0CDF214DE}" type="presOf" srcId="{884C3E2B-8F6B-41AC-BF4F-478BBACAEC9B}" destId="{C460CF8A-4AA9-46F4-8DCA-EC87C4F328F3}" srcOrd="0" destOrd="0" presId="urn:microsoft.com/office/officeart/2005/8/layout/equation1"/>
    <dgm:cxn modelId="{7F12E709-C36E-497F-86A3-0F1DF4127E94}" type="presOf" srcId="{40A828E6-1AD3-46BD-9A0D-12804D8D0CC4}" destId="{677BEB3D-9788-4151-80E2-EC01BE504131}" srcOrd="0" destOrd="0" presId="urn:microsoft.com/office/officeart/2005/8/layout/equation1"/>
    <dgm:cxn modelId="{94EEEF05-B7E4-4210-9A96-C815AFF11BD0}" type="presOf" srcId="{97C5B44D-8FDD-4872-A047-38E88E32BBCC}" destId="{4FE84543-13A7-4A20-B981-399007727713}" srcOrd="0" destOrd="0" presId="urn:microsoft.com/office/officeart/2005/8/layout/equation1"/>
    <dgm:cxn modelId="{1E8B4E29-D92C-459A-97D0-BBFFC5CF2646}" type="presOf" srcId="{42D74026-9253-41E1-853C-A22316D178D6}" destId="{33AE3C9E-43FB-4140-B755-61FC0CF7758A}" srcOrd="0" destOrd="0" presId="urn:microsoft.com/office/officeart/2005/8/layout/equation1"/>
    <dgm:cxn modelId="{861672D6-9BC5-419D-994A-885576A25900}" type="presOf" srcId="{8385C3A2-CC56-4099-8E1E-299B51E58601}" destId="{5DDB5A8F-7FFE-4808-A7DC-90BE75D70ABF}" srcOrd="0" destOrd="0" presId="urn:microsoft.com/office/officeart/2005/8/layout/equation1"/>
    <dgm:cxn modelId="{97999409-ED7E-476E-A00F-995CE22B1F32}" type="presParOf" srcId="{5DDB5A8F-7FFE-4808-A7DC-90BE75D70ABF}" destId="{C460CF8A-4AA9-46F4-8DCA-EC87C4F328F3}" srcOrd="0" destOrd="0" presId="urn:microsoft.com/office/officeart/2005/8/layout/equation1"/>
    <dgm:cxn modelId="{9D64167F-2F3E-466B-B727-BA00D3B10397}" type="presParOf" srcId="{5DDB5A8F-7FFE-4808-A7DC-90BE75D70ABF}" destId="{A90938BC-86B0-4FB5-B186-83FB99632345}" srcOrd="1" destOrd="0" presId="urn:microsoft.com/office/officeart/2005/8/layout/equation1"/>
    <dgm:cxn modelId="{62317734-8E23-4E58-95B5-309306F255D4}" type="presParOf" srcId="{5DDB5A8F-7FFE-4808-A7DC-90BE75D70ABF}" destId="{677BEB3D-9788-4151-80E2-EC01BE504131}" srcOrd="2" destOrd="0" presId="urn:microsoft.com/office/officeart/2005/8/layout/equation1"/>
    <dgm:cxn modelId="{43E94247-9348-4A72-85DC-E59D80976BA3}" type="presParOf" srcId="{5DDB5A8F-7FFE-4808-A7DC-90BE75D70ABF}" destId="{C4A32246-37F9-4902-8E32-B4A4E6F97228}" srcOrd="3" destOrd="0" presId="urn:microsoft.com/office/officeart/2005/8/layout/equation1"/>
    <dgm:cxn modelId="{0B217834-1184-478E-BC4E-D161742B658E}" type="presParOf" srcId="{5DDB5A8F-7FFE-4808-A7DC-90BE75D70ABF}" destId="{33AE3C9E-43FB-4140-B755-61FC0CF7758A}" srcOrd="4" destOrd="0" presId="urn:microsoft.com/office/officeart/2005/8/layout/equation1"/>
    <dgm:cxn modelId="{59F95C52-91A8-481C-B593-58083A0B4F63}" type="presParOf" srcId="{5DDB5A8F-7FFE-4808-A7DC-90BE75D70ABF}" destId="{52FDFDE6-F5F4-4778-B33B-21EDC5CC9EED}" srcOrd="5" destOrd="0" presId="urn:microsoft.com/office/officeart/2005/8/layout/equation1"/>
    <dgm:cxn modelId="{93366BD3-5F2C-4F54-945B-0C6E00E27016}" type="presParOf" srcId="{5DDB5A8F-7FFE-4808-A7DC-90BE75D70ABF}" destId="{8368B602-8027-40F3-928A-852A9EAD87AA}" srcOrd="6" destOrd="0" presId="urn:microsoft.com/office/officeart/2005/8/layout/equation1"/>
    <dgm:cxn modelId="{7628DB3A-A525-4A97-8084-2ABFACF8D277}" type="presParOf" srcId="{5DDB5A8F-7FFE-4808-A7DC-90BE75D70ABF}" destId="{AD9719E6-B6E7-44B6-A73B-7A2D1A19117B}" srcOrd="7" destOrd="0" presId="urn:microsoft.com/office/officeart/2005/8/layout/equation1"/>
    <dgm:cxn modelId="{BBEE72C6-D0AD-41AB-B2AA-5A730C46DB8C}" type="presParOf" srcId="{5DDB5A8F-7FFE-4808-A7DC-90BE75D70ABF}" destId="{4FE84543-13A7-4A20-B981-399007727713}"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85C3A2-CC56-4099-8E1E-299B51E58601}" type="doc">
      <dgm:prSet loTypeId="urn:microsoft.com/office/officeart/2005/8/layout/equation1" loCatId="process" qsTypeId="urn:microsoft.com/office/officeart/2005/8/quickstyle/simple5" qsCatId="simple" csTypeId="urn:microsoft.com/office/officeart/2005/8/colors/colorful3" csCatId="colorful" phldr="1"/>
      <dgm:spPr/>
    </dgm:pt>
    <dgm:pt modelId="{884C3E2B-8F6B-41AC-BF4F-478BBACAEC9B}">
      <dgm:prSet phldrT="[文本]"/>
      <dgm:spPr>
        <a:blipFill rotWithShape="0">
          <a:blip xmlns:r="http://schemas.openxmlformats.org/officeDocument/2006/relationships" r:embed="rId1"/>
          <a:stretch>
            <a:fillRect/>
          </a:stretch>
        </a:blipFill>
      </dgm:spPr>
      <dgm:t>
        <a:bodyPr/>
        <a:lstStyle/>
        <a:p>
          <a:r>
            <a:rPr lang="zh-CN" altLang="en-US">
              <a:noFill/>
            </a:rPr>
            <a:t> </a:t>
          </a:r>
        </a:p>
      </dgm:t>
    </dgm:pt>
    <dgm:pt modelId="{B4EE80B5-2CC6-4CF1-A616-1C5CF95996A0}" type="parTrans" cxnId="{93F39527-87E9-40D2-A324-2686A797E062}">
      <dgm:prSet/>
      <dgm:spPr/>
      <dgm:t>
        <a:bodyPr/>
        <a:lstStyle/>
        <a:p>
          <a:endParaRPr lang="zh-CN" altLang="en-US"/>
        </a:p>
      </dgm:t>
    </dgm:pt>
    <dgm:pt modelId="{40A828E6-1AD3-46BD-9A0D-12804D8D0CC4}" type="sibTrans" cxnId="{93F39527-87E9-40D2-A324-2686A797E062}">
      <dgm:prSet/>
      <dgm:spPr/>
      <dgm:t>
        <a:bodyPr/>
        <a:lstStyle/>
        <a:p>
          <a:endParaRPr lang="zh-CN" altLang="en-US"/>
        </a:p>
      </dgm:t>
    </dgm:pt>
    <dgm:pt modelId="{42D74026-9253-41E1-853C-A22316D178D6}">
      <dgm:prSet/>
      <dgm:spPr>
        <a:blipFill rotWithShape="0">
          <a:blip xmlns:r="http://schemas.openxmlformats.org/officeDocument/2006/relationships" r:embed="rId2"/>
          <a:stretch>
            <a:fillRect/>
          </a:stretch>
        </a:blipFill>
      </dgm:spPr>
      <dgm:t>
        <a:bodyPr/>
        <a:lstStyle/>
        <a:p>
          <a:r>
            <a:rPr lang="zh-CN" altLang="en-US">
              <a:noFill/>
            </a:rPr>
            <a:t> </a:t>
          </a:r>
        </a:p>
      </dgm:t>
    </dgm:pt>
    <dgm:pt modelId="{35A0DA82-05AE-4FFA-956D-659AA80D7F5D}" type="parTrans" cxnId="{8DBA267D-0BF2-4B07-8EE5-89DA26D44AFC}">
      <dgm:prSet/>
      <dgm:spPr/>
      <dgm:t>
        <a:bodyPr/>
        <a:lstStyle/>
        <a:p>
          <a:endParaRPr lang="zh-CN" altLang="en-US"/>
        </a:p>
      </dgm:t>
    </dgm:pt>
    <dgm:pt modelId="{A696987B-D4DC-4F48-AFE1-A80D18904BC1}" type="sibTrans" cxnId="{8DBA267D-0BF2-4B07-8EE5-89DA26D44AFC}">
      <dgm:prSet/>
      <dgm:spPr/>
      <dgm:t>
        <a:bodyPr/>
        <a:lstStyle/>
        <a:p>
          <a:endParaRPr lang="zh-CN" altLang="en-US"/>
        </a:p>
      </dgm:t>
    </dgm:pt>
    <dgm:pt modelId="{97C5B44D-8FDD-4872-A047-38E88E32BBCC}">
      <dgm:prSet phldrT="[文本]"/>
      <dgm:spPr>
        <a:blipFill rotWithShape="0">
          <a:blip xmlns:r="http://schemas.openxmlformats.org/officeDocument/2006/relationships" r:embed="rId3"/>
          <a:stretch>
            <a:fillRect/>
          </a:stretch>
        </a:blipFill>
      </dgm:spPr>
      <dgm:t>
        <a:bodyPr/>
        <a:lstStyle/>
        <a:p>
          <a:r>
            <a:rPr lang="zh-CN" altLang="en-US">
              <a:noFill/>
            </a:rPr>
            <a:t> </a:t>
          </a:r>
        </a:p>
      </dgm:t>
    </dgm:pt>
    <dgm:pt modelId="{AB0FD260-AAA8-44AB-A103-5F1B2919926F}" type="sibTrans" cxnId="{36F1E9C5-1845-44A1-980B-D3D4D513B333}">
      <dgm:prSet/>
      <dgm:spPr/>
      <dgm:t>
        <a:bodyPr/>
        <a:lstStyle/>
        <a:p>
          <a:endParaRPr lang="zh-CN" altLang="en-US"/>
        </a:p>
      </dgm:t>
    </dgm:pt>
    <dgm:pt modelId="{80D3FD3E-999F-4B12-8D18-5CB7D4C5835D}" type="parTrans" cxnId="{36F1E9C5-1845-44A1-980B-D3D4D513B333}">
      <dgm:prSet/>
      <dgm:spPr/>
      <dgm:t>
        <a:bodyPr/>
        <a:lstStyle/>
        <a:p>
          <a:endParaRPr lang="zh-CN" altLang="en-US"/>
        </a:p>
      </dgm:t>
    </dgm:pt>
    <dgm:pt modelId="{5DDB5A8F-7FFE-4808-A7DC-90BE75D70ABF}" type="pres">
      <dgm:prSet presAssocID="{8385C3A2-CC56-4099-8E1E-299B51E58601}" presName="linearFlow" presStyleCnt="0">
        <dgm:presLayoutVars>
          <dgm:dir/>
          <dgm:resizeHandles val="exact"/>
        </dgm:presLayoutVars>
      </dgm:prSet>
      <dgm:spPr/>
    </dgm:pt>
    <dgm:pt modelId="{C460CF8A-4AA9-46F4-8DCA-EC87C4F328F3}" type="pres">
      <dgm:prSet presAssocID="{884C3E2B-8F6B-41AC-BF4F-478BBACAEC9B}" presName="node" presStyleLbl="node1" presStyleIdx="0" presStyleCnt="3">
        <dgm:presLayoutVars>
          <dgm:bulletEnabled val="1"/>
        </dgm:presLayoutVars>
      </dgm:prSet>
      <dgm:spPr/>
      <dgm:t>
        <a:bodyPr/>
        <a:lstStyle/>
        <a:p>
          <a:endParaRPr lang="zh-CN" altLang="en-US"/>
        </a:p>
      </dgm:t>
    </dgm:pt>
    <dgm:pt modelId="{A90938BC-86B0-4FB5-B186-83FB99632345}" type="pres">
      <dgm:prSet presAssocID="{40A828E6-1AD3-46BD-9A0D-12804D8D0CC4}" presName="spacerL" presStyleCnt="0"/>
      <dgm:spPr/>
    </dgm:pt>
    <dgm:pt modelId="{677BEB3D-9788-4151-80E2-EC01BE504131}" type="pres">
      <dgm:prSet presAssocID="{40A828E6-1AD3-46BD-9A0D-12804D8D0CC4}" presName="sibTrans" presStyleLbl="sibTrans2D1" presStyleIdx="0" presStyleCnt="2"/>
      <dgm:spPr/>
      <dgm:t>
        <a:bodyPr/>
        <a:lstStyle/>
        <a:p>
          <a:endParaRPr lang="zh-CN" altLang="en-US"/>
        </a:p>
      </dgm:t>
    </dgm:pt>
    <dgm:pt modelId="{C4A32246-37F9-4902-8E32-B4A4E6F97228}" type="pres">
      <dgm:prSet presAssocID="{40A828E6-1AD3-46BD-9A0D-12804D8D0CC4}" presName="spacerR" presStyleCnt="0"/>
      <dgm:spPr/>
    </dgm:pt>
    <dgm:pt modelId="{33AE3C9E-43FB-4140-B755-61FC0CF7758A}" type="pres">
      <dgm:prSet presAssocID="{42D74026-9253-41E1-853C-A22316D178D6}" presName="node" presStyleLbl="node1" presStyleIdx="1" presStyleCnt="3">
        <dgm:presLayoutVars>
          <dgm:bulletEnabled val="1"/>
        </dgm:presLayoutVars>
      </dgm:prSet>
      <dgm:spPr/>
      <dgm:t>
        <a:bodyPr/>
        <a:lstStyle/>
        <a:p>
          <a:endParaRPr lang="zh-CN" altLang="en-US"/>
        </a:p>
      </dgm:t>
    </dgm:pt>
    <dgm:pt modelId="{52FDFDE6-F5F4-4778-B33B-21EDC5CC9EED}" type="pres">
      <dgm:prSet presAssocID="{A696987B-D4DC-4F48-AFE1-A80D18904BC1}" presName="spacerL" presStyleCnt="0"/>
      <dgm:spPr/>
    </dgm:pt>
    <dgm:pt modelId="{8368B602-8027-40F3-928A-852A9EAD87AA}" type="pres">
      <dgm:prSet presAssocID="{A696987B-D4DC-4F48-AFE1-A80D18904BC1}" presName="sibTrans" presStyleLbl="sibTrans2D1" presStyleIdx="1" presStyleCnt="2"/>
      <dgm:spPr/>
      <dgm:t>
        <a:bodyPr/>
        <a:lstStyle/>
        <a:p>
          <a:endParaRPr lang="zh-CN" altLang="en-US"/>
        </a:p>
      </dgm:t>
    </dgm:pt>
    <dgm:pt modelId="{AD9719E6-B6E7-44B6-A73B-7A2D1A19117B}" type="pres">
      <dgm:prSet presAssocID="{A696987B-D4DC-4F48-AFE1-A80D18904BC1}" presName="spacerR" presStyleCnt="0"/>
      <dgm:spPr/>
    </dgm:pt>
    <dgm:pt modelId="{4FE84543-13A7-4A20-B981-399007727713}" type="pres">
      <dgm:prSet presAssocID="{97C5B44D-8FDD-4872-A047-38E88E32BBCC}" presName="node" presStyleLbl="node1" presStyleIdx="2" presStyleCnt="3">
        <dgm:presLayoutVars>
          <dgm:bulletEnabled val="1"/>
        </dgm:presLayoutVars>
      </dgm:prSet>
      <dgm:spPr/>
      <dgm:t>
        <a:bodyPr/>
        <a:lstStyle/>
        <a:p>
          <a:endParaRPr lang="zh-CN" altLang="en-US"/>
        </a:p>
      </dgm:t>
    </dgm:pt>
  </dgm:ptLst>
  <dgm:cxnLst>
    <dgm:cxn modelId="{36F1E9C5-1845-44A1-980B-D3D4D513B333}" srcId="{8385C3A2-CC56-4099-8E1E-299B51E58601}" destId="{97C5B44D-8FDD-4872-A047-38E88E32BBCC}" srcOrd="2" destOrd="0" parTransId="{80D3FD3E-999F-4B12-8D18-5CB7D4C5835D}" sibTransId="{AB0FD260-AAA8-44AB-A103-5F1B2919926F}"/>
    <dgm:cxn modelId="{8DBA267D-0BF2-4B07-8EE5-89DA26D44AFC}" srcId="{8385C3A2-CC56-4099-8E1E-299B51E58601}" destId="{42D74026-9253-41E1-853C-A22316D178D6}" srcOrd="1" destOrd="0" parTransId="{35A0DA82-05AE-4FFA-956D-659AA80D7F5D}" sibTransId="{A696987B-D4DC-4F48-AFE1-A80D18904BC1}"/>
    <dgm:cxn modelId="{93F39527-87E9-40D2-A324-2686A797E062}" srcId="{8385C3A2-CC56-4099-8E1E-299B51E58601}" destId="{884C3E2B-8F6B-41AC-BF4F-478BBACAEC9B}" srcOrd="0" destOrd="0" parTransId="{B4EE80B5-2CC6-4CF1-A616-1C5CF95996A0}" sibTransId="{40A828E6-1AD3-46BD-9A0D-12804D8D0CC4}"/>
    <dgm:cxn modelId="{E8759572-0060-48F6-94C8-89B770C8270C}" type="presOf" srcId="{A696987B-D4DC-4F48-AFE1-A80D18904BC1}" destId="{8368B602-8027-40F3-928A-852A9EAD87AA}" srcOrd="0" destOrd="0" presId="urn:microsoft.com/office/officeart/2005/8/layout/equation1"/>
    <dgm:cxn modelId="{4E6C50F3-B1A0-43E1-984F-40D0CDF214DE}" type="presOf" srcId="{884C3E2B-8F6B-41AC-BF4F-478BBACAEC9B}" destId="{C460CF8A-4AA9-46F4-8DCA-EC87C4F328F3}" srcOrd="0" destOrd="0" presId="urn:microsoft.com/office/officeart/2005/8/layout/equation1"/>
    <dgm:cxn modelId="{7F12E709-C36E-497F-86A3-0F1DF4127E94}" type="presOf" srcId="{40A828E6-1AD3-46BD-9A0D-12804D8D0CC4}" destId="{677BEB3D-9788-4151-80E2-EC01BE504131}" srcOrd="0" destOrd="0" presId="urn:microsoft.com/office/officeart/2005/8/layout/equation1"/>
    <dgm:cxn modelId="{94EEEF05-B7E4-4210-9A96-C815AFF11BD0}" type="presOf" srcId="{97C5B44D-8FDD-4872-A047-38E88E32BBCC}" destId="{4FE84543-13A7-4A20-B981-399007727713}" srcOrd="0" destOrd="0" presId="urn:microsoft.com/office/officeart/2005/8/layout/equation1"/>
    <dgm:cxn modelId="{1E8B4E29-D92C-459A-97D0-BBFFC5CF2646}" type="presOf" srcId="{42D74026-9253-41E1-853C-A22316D178D6}" destId="{33AE3C9E-43FB-4140-B755-61FC0CF7758A}" srcOrd="0" destOrd="0" presId="urn:microsoft.com/office/officeart/2005/8/layout/equation1"/>
    <dgm:cxn modelId="{861672D6-9BC5-419D-994A-885576A25900}" type="presOf" srcId="{8385C3A2-CC56-4099-8E1E-299B51E58601}" destId="{5DDB5A8F-7FFE-4808-A7DC-90BE75D70ABF}" srcOrd="0" destOrd="0" presId="urn:microsoft.com/office/officeart/2005/8/layout/equation1"/>
    <dgm:cxn modelId="{97999409-ED7E-476E-A00F-995CE22B1F32}" type="presParOf" srcId="{5DDB5A8F-7FFE-4808-A7DC-90BE75D70ABF}" destId="{C460CF8A-4AA9-46F4-8DCA-EC87C4F328F3}" srcOrd="0" destOrd="0" presId="urn:microsoft.com/office/officeart/2005/8/layout/equation1"/>
    <dgm:cxn modelId="{9D64167F-2F3E-466B-B727-BA00D3B10397}" type="presParOf" srcId="{5DDB5A8F-7FFE-4808-A7DC-90BE75D70ABF}" destId="{A90938BC-86B0-4FB5-B186-83FB99632345}" srcOrd="1" destOrd="0" presId="urn:microsoft.com/office/officeart/2005/8/layout/equation1"/>
    <dgm:cxn modelId="{62317734-8E23-4E58-95B5-309306F255D4}" type="presParOf" srcId="{5DDB5A8F-7FFE-4808-A7DC-90BE75D70ABF}" destId="{677BEB3D-9788-4151-80E2-EC01BE504131}" srcOrd="2" destOrd="0" presId="urn:microsoft.com/office/officeart/2005/8/layout/equation1"/>
    <dgm:cxn modelId="{43E94247-9348-4A72-85DC-E59D80976BA3}" type="presParOf" srcId="{5DDB5A8F-7FFE-4808-A7DC-90BE75D70ABF}" destId="{C4A32246-37F9-4902-8E32-B4A4E6F97228}" srcOrd="3" destOrd="0" presId="urn:microsoft.com/office/officeart/2005/8/layout/equation1"/>
    <dgm:cxn modelId="{0B217834-1184-478E-BC4E-D161742B658E}" type="presParOf" srcId="{5DDB5A8F-7FFE-4808-A7DC-90BE75D70ABF}" destId="{33AE3C9E-43FB-4140-B755-61FC0CF7758A}" srcOrd="4" destOrd="0" presId="urn:microsoft.com/office/officeart/2005/8/layout/equation1"/>
    <dgm:cxn modelId="{59F95C52-91A8-481C-B593-58083A0B4F63}" type="presParOf" srcId="{5DDB5A8F-7FFE-4808-A7DC-90BE75D70ABF}" destId="{52FDFDE6-F5F4-4778-B33B-21EDC5CC9EED}" srcOrd="5" destOrd="0" presId="urn:microsoft.com/office/officeart/2005/8/layout/equation1"/>
    <dgm:cxn modelId="{93366BD3-5F2C-4F54-945B-0C6E00E27016}" type="presParOf" srcId="{5DDB5A8F-7FFE-4808-A7DC-90BE75D70ABF}" destId="{8368B602-8027-40F3-928A-852A9EAD87AA}" srcOrd="6" destOrd="0" presId="urn:microsoft.com/office/officeart/2005/8/layout/equation1"/>
    <dgm:cxn modelId="{7628DB3A-A525-4A97-8084-2ABFACF8D277}" type="presParOf" srcId="{5DDB5A8F-7FFE-4808-A7DC-90BE75D70ABF}" destId="{AD9719E6-B6E7-44B6-A73B-7A2D1A19117B}" srcOrd="7" destOrd="0" presId="urn:microsoft.com/office/officeart/2005/8/layout/equation1"/>
    <dgm:cxn modelId="{BBEE72C6-D0AD-41AB-B2AA-5A730C46DB8C}" type="presParOf" srcId="{5DDB5A8F-7FFE-4808-A7DC-90BE75D70ABF}" destId="{4FE84543-13A7-4A20-B981-399007727713}"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AD30A0AF-7EEF-4B9F-9817-7D198C2444B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BC77727-1E11-47C9-9B68-31ADFBCA0256}">
      <dgm:prSet phldrT="[文本]" custT="1"/>
      <dgm:spPr/>
      <dgm:t>
        <a:bodyPr/>
        <a:lstStyle/>
        <a:p>
          <a:r>
            <a:rPr lang="zh-CN" altLang="en-US" sz="2400" b="0" i="0" u="none" strike="noStrike" baseline="0" dirty="0" smtClean="0">
              <a:solidFill>
                <a:schemeClr val="bg1"/>
              </a:solidFill>
              <a:latin typeface="HiddenHorzOCR"/>
            </a:rPr>
            <a:t>初态与末态的宇称必须相反</a:t>
          </a:r>
          <a:endParaRPr lang="zh-CN" altLang="en-US" sz="2400" dirty="0">
            <a:solidFill>
              <a:schemeClr val="bg1"/>
            </a:solidFill>
          </a:endParaRPr>
        </a:p>
      </dgm:t>
    </dgm:pt>
    <dgm:pt modelId="{72D5FFFB-9AAE-4933-98D7-766AD462B5B4}" type="parTrans" cxnId="{65154127-E5AE-47BF-BF63-3136A2CA3800}">
      <dgm:prSet/>
      <dgm:spPr/>
      <dgm:t>
        <a:bodyPr/>
        <a:lstStyle/>
        <a:p>
          <a:endParaRPr lang="zh-CN" altLang="en-US"/>
        </a:p>
      </dgm:t>
    </dgm:pt>
    <dgm:pt modelId="{064FCE18-B4F2-4A6B-8246-B76E77C81E41}" type="sibTrans" cxnId="{65154127-E5AE-47BF-BF63-3136A2CA3800}">
      <dgm:prSet/>
      <dgm:spPr/>
      <dgm:t>
        <a:bodyPr/>
        <a:lstStyle/>
        <a:p>
          <a:endParaRPr lang="zh-CN" altLang="en-US"/>
        </a:p>
      </dgm:t>
    </dgm:pt>
    <dgm:pt modelId="{C3848EF7-6AC4-4524-B158-3868DA38386C}">
      <dgm:prSet phldrT="[文本]" custT="1"/>
      <dgm:spPr>
        <a:blipFill rotWithShape="0">
          <a:blip xmlns:r="http://schemas.openxmlformats.org/officeDocument/2006/relationships" r:embed="rId1"/>
          <a:stretch>
            <a:fillRect l="-2227" t="-1254"/>
          </a:stretch>
        </a:blipFill>
      </dgm:spPr>
      <dgm:t>
        <a:bodyPr/>
        <a:lstStyle/>
        <a:p>
          <a:r>
            <a:rPr lang="zh-CN" altLang="en-US">
              <a:noFill/>
            </a:rPr>
            <a:t> </a:t>
          </a:r>
        </a:p>
      </dgm:t>
    </dgm:pt>
    <dgm:pt modelId="{EF0DA460-A2AE-4C76-BF28-794B421954EA}" type="parTrans" cxnId="{575A455C-B263-4999-A18E-C023F1D8743B}">
      <dgm:prSet/>
      <dgm:spPr/>
      <dgm:t>
        <a:bodyPr/>
        <a:lstStyle/>
        <a:p>
          <a:endParaRPr lang="zh-CN" altLang="en-US"/>
        </a:p>
      </dgm:t>
    </dgm:pt>
    <dgm:pt modelId="{4CAFD50D-9C13-4E4E-A366-3A82DDF8B278}" type="sibTrans" cxnId="{575A455C-B263-4999-A18E-C023F1D8743B}">
      <dgm:prSet/>
      <dgm:spPr/>
      <dgm:t>
        <a:bodyPr/>
        <a:lstStyle/>
        <a:p>
          <a:endParaRPr lang="zh-CN" altLang="en-US"/>
        </a:p>
      </dgm:t>
    </dgm:pt>
    <dgm:pt modelId="{3C5A54D2-046D-4318-B605-B45155A2D1CC}" type="pres">
      <dgm:prSet presAssocID="{AD30A0AF-7EEF-4B9F-9817-7D198C2444B0}" presName="Name0" presStyleCnt="0">
        <dgm:presLayoutVars>
          <dgm:dir/>
          <dgm:animLvl val="lvl"/>
          <dgm:resizeHandles val="exact"/>
        </dgm:presLayoutVars>
      </dgm:prSet>
      <dgm:spPr/>
      <dgm:t>
        <a:bodyPr/>
        <a:lstStyle/>
        <a:p>
          <a:endParaRPr lang="zh-CN" altLang="en-US"/>
        </a:p>
      </dgm:t>
    </dgm:pt>
    <dgm:pt modelId="{17DF9F6F-735C-4DE3-B75A-03D2AA2A2191}" type="pres">
      <dgm:prSet presAssocID="{EBC77727-1E11-47C9-9B68-31ADFBCA0256}" presName="composite" presStyleCnt="0"/>
      <dgm:spPr/>
    </dgm:pt>
    <dgm:pt modelId="{F986ED6F-AC9D-4403-860E-C2351C98250D}" type="pres">
      <dgm:prSet presAssocID="{EBC77727-1E11-47C9-9B68-31ADFBCA0256}" presName="parTx" presStyleLbl="alignNode1" presStyleIdx="0" presStyleCnt="1">
        <dgm:presLayoutVars>
          <dgm:chMax val="0"/>
          <dgm:chPref val="0"/>
          <dgm:bulletEnabled val="1"/>
        </dgm:presLayoutVars>
      </dgm:prSet>
      <dgm:spPr/>
      <dgm:t>
        <a:bodyPr/>
        <a:lstStyle/>
        <a:p>
          <a:endParaRPr lang="zh-CN" altLang="en-US"/>
        </a:p>
      </dgm:t>
    </dgm:pt>
    <dgm:pt modelId="{371AC2E1-D40C-4115-B302-C82A4FC983D5}" type="pres">
      <dgm:prSet presAssocID="{EBC77727-1E11-47C9-9B68-31ADFBCA0256}" presName="desTx" presStyleLbl="alignAccFollowNode1" presStyleIdx="0" presStyleCnt="1">
        <dgm:presLayoutVars>
          <dgm:bulletEnabled val="1"/>
        </dgm:presLayoutVars>
      </dgm:prSet>
      <dgm:spPr/>
      <dgm:t>
        <a:bodyPr/>
        <a:lstStyle/>
        <a:p>
          <a:endParaRPr lang="zh-CN" altLang="en-US"/>
        </a:p>
      </dgm:t>
    </dgm:pt>
  </dgm:ptLst>
  <dgm:cxnLst>
    <dgm:cxn modelId="{65154127-E5AE-47BF-BF63-3136A2CA3800}" srcId="{AD30A0AF-7EEF-4B9F-9817-7D198C2444B0}" destId="{EBC77727-1E11-47C9-9B68-31ADFBCA0256}" srcOrd="0" destOrd="0" parTransId="{72D5FFFB-9AAE-4933-98D7-766AD462B5B4}" sibTransId="{064FCE18-B4F2-4A6B-8246-B76E77C81E41}"/>
    <dgm:cxn modelId="{6C88CCAC-12AF-4FC1-BDB0-B0D411F9AF31}" type="presOf" srcId="{C3848EF7-6AC4-4524-B158-3868DA38386C}" destId="{371AC2E1-D40C-4115-B302-C82A4FC983D5}" srcOrd="0" destOrd="0" presId="urn:microsoft.com/office/officeart/2005/8/layout/hList1"/>
    <dgm:cxn modelId="{575A455C-B263-4999-A18E-C023F1D8743B}" srcId="{EBC77727-1E11-47C9-9B68-31ADFBCA0256}" destId="{C3848EF7-6AC4-4524-B158-3868DA38386C}" srcOrd="0" destOrd="0" parTransId="{EF0DA460-A2AE-4C76-BF28-794B421954EA}" sibTransId="{4CAFD50D-9C13-4E4E-A366-3A82DDF8B278}"/>
    <dgm:cxn modelId="{9F86D936-5522-4044-92AD-7A98DF93FF41}" type="presOf" srcId="{AD30A0AF-7EEF-4B9F-9817-7D198C2444B0}" destId="{3C5A54D2-046D-4318-B605-B45155A2D1CC}" srcOrd="0" destOrd="0" presId="urn:microsoft.com/office/officeart/2005/8/layout/hList1"/>
    <dgm:cxn modelId="{1D3E6CF7-86EE-42F9-A465-712C6FC9B36E}" type="presOf" srcId="{EBC77727-1E11-47C9-9B68-31ADFBCA0256}" destId="{F986ED6F-AC9D-4403-860E-C2351C98250D}" srcOrd="0" destOrd="0" presId="urn:microsoft.com/office/officeart/2005/8/layout/hList1"/>
    <dgm:cxn modelId="{095A28DC-8CE2-4A5B-B50A-E32D99B25914}" type="presParOf" srcId="{3C5A54D2-046D-4318-B605-B45155A2D1CC}" destId="{17DF9F6F-735C-4DE3-B75A-03D2AA2A2191}" srcOrd="0" destOrd="0" presId="urn:microsoft.com/office/officeart/2005/8/layout/hList1"/>
    <dgm:cxn modelId="{1283E339-934D-42BC-8D63-898B7B04446D}" type="presParOf" srcId="{17DF9F6F-735C-4DE3-B75A-03D2AA2A2191}" destId="{F986ED6F-AC9D-4403-860E-C2351C98250D}" srcOrd="0" destOrd="0" presId="urn:microsoft.com/office/officeart/2005/8/layout/hList1"/>
    <dgm:cxn modelId="{06C222FD-5170-48A4-8F6A-BD76BFA8DE31}" type="presParOf" srcId="{17DF9F6F-735C-4DE3-B75A-03D2AA2A2191}" destId="{371AC2E1-D40C-4115-B302-C82A4FC983D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85C3A2-CC56-4099-8E1E-299B51E58601}" type="doc">
      <dgm:prSet loTypeId="urn:microsoft.com/office/officeart/2005/8/layout/equation1"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884C3E2B-8F6B-41AC-BF4F-478BBACAEC9B}">
          <dgm:prSet phldrT="[文本]"/>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𝟏</m:t>
                        </m:r>
                      </m:sub>
                    </m:sSub>
                  </m:oMath>
                </m:oMathPara>
              </a14:m>
              <a:endParaRPr lang="zh-CN" altLang="en-US" dirty="0"/>
            </a:p>
          </dgm:t>
        </dgm:pt>
      </mc:Choice>
      <mc:Fallback xmlns="">
        <dgm:pt modelId="{884C3E2B-8F6B-41AC-BF4F-478BBACAEC9B}">
          <dgm:prSet phldrT="[文本]"/>
          <dgm:spPr/>
          <dgm:t>
            <a:bodyPr/>
            <a:lstStyle/>
            <a:p>
              <a:r>
                <a:rPr lang="en-US" altLang="zh-CN" b="1" i="0" smtClean="0">
                  <a:latin typeface="Cambria Math" panose="02040503050406030204" pitchFamily="18" charset="0"/>
                </a:rPr>
                <a:t>𝒍</a:t>
              </a:r>
              <a:r>
                <a:rPr lang="en-US" altLang="zh-CN" b="1" i="0" smtClean="0">
                  <a:latin typeface="Cambria Math" panose="02040503050406030204" pitchFamily="18" charset="0"/>
                </a:rPr>
                <a:t>_</a:t>
              </a:r>
              <a:r>
                <a:rPr lang="en-US" altLang="zh-CN" b="1" i="0" smtClean="0">
                  <a:latin typeface="Cambria Math" panose="02040503050406030204" pitchFamily="18" charset="0"/>
                </a:rPr>
                <a:t>𝟏+</a:t>
              </a:r>
              <a:r>
                <a:rPr lang="en-US" altLang="zh-CN" b="1" i="0" smtClean="0">
                  <a:latin typeface="Cambria Math" panose="02040503050406030204" pitchFamily="18" charset="0"/>
                </a:rPr>
                <a:t>𝒔_𝟏</a:t>
              </a:r>
              <a:r>
                <a:rPr lang="en-US" altLang="zh-CN" b="1" i="0" smtClean="0">
                  <a:latin typeface="Cambria Math" panose="02040503050406030204" pitchFamily="18" charset="0"/>
                </a:rPr>
                <a:t>=</a:t>
              </a:r>
              <a:r>
                <a:rPr lang="en-US" altLang="zh-CN" b="1" i="0" smtClean="0">
                  <a:latin typeface="Cambria Math" panose="02040503050406030204" pitchFamily="18" charset="0"/>
                </a:rPr>
                <a:t>𝒋_𝟏</a:t>
              </a:r>
              <a:endParaRPr lang="zh-CN" altLang="en-US" dirty="0"/>
            </a:p>
          </dgm:t>
        </dgm:pt>
      </mc:Fallback>
    </mc:AlternateContent>
    <dgm:pt modelId="{B4EE80B5-2CC6-4CF1-A616-1C5CF95996A0}" type="parTrans" cxnId="{93F39527-87E9-40D2-A324-2686A797E062}">
      <dgm:prSet/>
      <dgm:spPr/>
      <dgm:t>
        <a:bodyPr/>
        <a:lstStyle/>
        <a:p>
          <a:endParaRPr lang="zh-CN" altLang="en-US"/>
        </a:p>
      </dgm:t>
    </dgm:pt>
    <dgm:pt modelId="{40A828E6-1AD3-46BD-9A0D-12804D8D0CC4}" type="sibTrans" cxnId="{93F39527-87E9-40D2-A324-2686A797E062}">
      <dgm:prSet/>
      <dgm:spPr/>
      <dgm:t>
        <a:bodyPr/>
        <a:lstStyle/>
        <a:p>
          <a:endParaRPr lang="zh-CN" altLang="en-US"/>
        </a:p>
      </dgm:t>
    </dgm:pt>
    <mc:AlternateContent xmlns:mc="http://schemas.openxmlformats.org/markup-compatibility/2006" xmlns:a14="http://schemas.microsoft.com/office/drawing/2010/main">
      <mc:Choice Requires="a14">
        <dgm:pt modelId="{42D74026-9253-41E1-853C-A22316D178D6}">
          <dgm:prSet/>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𝟐</m:t>
                        </m:r>
                      </m:sub>
                    </m:sSub>
                  </m:oMath>
                </m:oMathPara>
              </a14:m>
              <a:endParaRPr lang="zh-CN" altLang="en-US" b="1" dirty="0"/>
            </a:p>
          </dgm:t>
        </dgm:pt>
      </mc:Choice>
      <mc:Fallback xmlns="">
        <dgm:pt modelId="{42D74026-9253-41E1-853C-A22316D178D6}">
          <dgm:prSet/>
          <dgm:spPr/>
          <dgm:t>
            <a:bodyPr/>
            <a:lstStyle/>
            <a:p>
              <a:r>
                <a:rPr lang="en-US" altLang="zh-CN" b="1" i="0" smtClean="0">
                  <a:latin typeface="Cambria Math" panose="02040503050406030204" pitchFamily="18" charset="0"/>
                </a:rPr>
                <a:t>𝒍_𝟐</a:t>
              </a:r>
              <a:r>
                <a:rPr lang="en-US" altLang="zh-CN" b="1" i="0" smtClean="0">
                  <a:latin typeface="Cambria Math" panose="02040503050406030204" pitchFamily="18" charset="0"/>
                </a:rPr>
                <a:t>+𝒔_𝟐=</a:t>
              </a:r>
              <a:r>
                <a:rPr lang="en-US" altLang="zh-CN" b="1" i="0" smtClean="0">
                  <a:latin typeface="Cambria Math" panose="02040503050406030204" pitchFamily="18" charset="0"/>
                </a:rPr>
                <a:t>𝒋_𝟐</a:t>
              </a:r>
              <a:endParaRPr lang="zh-CN" altLang="en-US" b="1" dirty="0"/>
            </a:p>
          </dgm:t>
        </dgm:pt>
      </mc:Fallback>
    </mc:AlternateContent>
    <dgm:pt modelId="{35A0DA82-05AE-4FFA-956D-659AA80D7F5D}" type="parTrans" cxnId="{8DBA267D-0BF2-4B07-8EE5-89DA26D44AFC}">
      <dgm:prSet/>
      <dgm:spPr/>
      <dgm:t>
        <a:bodyPr/>
        <a:lstStyle/>
        <a:p>
          <a:endParaRPr lang="zh-CN" altLang="en-US"/>
        </a:p>
      </dgm:t>
    </dgm:pt>
    <dgm:pt modelId="{A696987B-D4DC-4F48-AFE1-A80D18904BC1}" type="sibTrans" cxnId="{8DBA267D-0BF2-4B07-8EE5-89DA26D44AFC}">
      <dgm:prSet/>
      <dgm:spPr/>
      <dgm:t>
        <a:bodyPr/>
        <a:lstStyle/>
        <a:p>
          <a:endParaRPr lang="zh-CN" altLang="en-US"/>
        </a:p>
      </dgm:t>
    </dgm:pt>
    <mc:AlternateContent xmlns:mc="http://schemas.openxmlformats.org/markup-compatibility/2006" xmlns:a14="http://schemas.microsoft.com/office/drawing/2010/main">
      <mc:Choice Requires="a14">
        <dgm:pt modelId="{97C5B44D-8FDD-4872-A047-38E88E32BBCC}">
          <dgm:prSet phldrT="[文本]"/>
          <dgm:spPr/>
          <dgm: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𝑱</m:t>
                    </m:r>
                  </m:oMath>
                </m:oMathPara>
              </a14:m>
              <a:endParaRPr lang="zh-CN" altLang="en-US" dirty="0"/>
            </a:p>
          </dgm:t>
        </dgm:pt>
      </mc:Choice>
      <mc:Fallback xmlns="">
        <dgm:pt modelId="{97C5B44D-8FDD-4872-A047-38E88E32BBCC}">
          <dgm:prSet phldrT="[文本]"/>
          <dgm:spPr/>
          <dgm:t>
            <a:bodyPr/>
            <a:lstStyle/>
            <a:p>
              <a:r>
                <a:rPr lang="en-US" altLang="zh-CN" b="1" i="0" smtClean="0">
                  <a:latin typeface="Cambria Math" panose="02040503050406030204" pitchFamily="18" charset="0"/>
                </a:rPr>
                <a:t>𝒋_𝟐+𝒋_𝟐=𝑱</a:t>
              </a:r>
              <a:endParaRPr lang="zh-CN" altLang="en-US" dirty="0"/>
            </a:p>
          </dgm:t>
        </dgm:pt>
      </mc:Fallback>
    </mc:AlternateContent>
    <dgm:pt modelId="{AB0FD260-AAA8-44AB-A103-5F1B2919926F}" type="sibTrans" cxnId="{36F1E9C5-1845-44A1-980B-D3D4D513B333}">
      <dgm:prSet/>
      <dgm:spPr/>
      <dgm:t>
        <a:bodyPr/>
        <a:lstStyle/>
        <a:p>
          <a:endParaRPr lang="zh-CN" altLang="en-US"/>
        </a:p>
      </dgm:t>
    </dgm:pt>
    <dgm:pt modelId="{80D3FD3E-999F-4B12-8D18-5CB7D4C5835D}" type="parTrans" cxnId="{36F1E9C5-1845-44A1-980B-D3D4D513B333}">
      <dgm:prSet/>
      <dgm:spPr/>
      <dgm:t>
        <a:bodyPr/>
        <a:lstStyle/>
        <a:p>
          <a:endParaRPr lang="zh-CN" altLang="en-US"/>
        </a:p>
      </dgm:t>
    </dgm:pt>
    <dgm:pt modelId="{5DDB5A8F-7FFE-4808-A7DC-90BE75D70ABF}" type="pres">
      <dgm:prSet presAssocID="{8385C3A2-CC56-4099-8E1E-299B51E58601}" presName="linearFlow" presStyleCnt="0">
        <dgm:presLayoutVars>
          <dgm:dir/>
          <dgm:resizeHandles val="exact"/>
        </dgm:presLayoutVars>
      </dgm:prSet>
      <dgm:spPr/>
    </dgm:pt>
    <dgm:pt modelId="{C460CF8A-4AA9-46F4-8DCA-EC87C4F328F3}" type="pres">
      <dgm:prSet presAssocID="{884C3E2B-8F6B-41AC-BF4F-478BBACAEC9B}" presName="node" presStyleLbl="node1" presStyleIdx="0" presStyleCnt="3">
        <dgm:presLayoutVars>
          <dgm:bulletEnabled val="1"/>
        </dgm:presLayoutVars>
      </dgm:prSet>
      <dgm:spPr/>
      <dgm:t>
        <a:bodyPr/>
        <a:lstStyle/>
        <a:p>
          <a:endParaRPr lang="zh-CN" altLang="en-US"/>
        </a:p>
      </dgm:t>
    </dgm:pt>
    <dgm:pt modelId="{A90938BC-86B0-4FB5-B186-83FB99632345}" type="pres">
      <dgm:prSet presAssocID="{40A828E6-1AD3-46BD-9A0D-12804D8D0CC4}" presName="spacerL" presStyleCnt="0"/>
      <dgm:spPr/>
    </dgm:pt>
    <dgm:pt modelId="{677BEB3D-9788-4151-80E2-EC01BE504131}" type="pres">
      <dgm:prSet presAssocID="{40A828E6-1AD3-46BD-9A0D-12804D8D0CC4}" presName="sibTrans" presStyleLbl="sibTrans2D1" presStyleIdx="0" presStyleCnt="2"/>
      <dgm:spPr/>
      <dgm:t>
        <a:bodyPr/>
        <a:lstStyle/>
        <a:p>
          <a:endParaRPr lang="zh-CN" altLang="en-US"/>
        </a:p>
      </dgm:t>
    </dgm:pt>
    <dgm:pt modelId="{C4A32246-37F9-4902-8E32-B4A4E6F97228}" type="pres">
      <dgm:prSet presAssocID="{40A828E6-1AD3-46BD-9A0D-12804D8D0CC4}" presName="spacerR" presStyleCnt="0"/>
      <dgm:spPr/>
    </dgm:pt>
    <dgm:pt modelId="{33AE3C9E-43FB-4140-B755-61FC0CF7758A}" type="pres">
      <dgm:prSet presAssocID="{42D74026-9253-41E1-853C-A22316D178D6}" presName="node" presStyleLbl="node1" presStyleIdx="1" presStyleCnt="3">
        <dgm:presLayoutVars>
          <dgm:bulletEnabled val="1"/>
        </dgm:presLayoutVars>
      </dgm:prSet>
      <dgm:spPr/>
      <dgm:t>
        <a:bodyPr/>
        <a:lstStyle/>
        <a:p>
          <a:endParaRPr lang="zh-CN" altLang="en-US"/>
        </a:p>
      </dgm:t>
    </dgm:pt>
    <dgm:pt modelId="{52FDFDE6-F5F4-4778-B33B-21EDC5CC9EED}" type="pres">
      <dgm:prSet presAssocID="{A696987B-D4DC-4F48-AFE1-A80D18904BC1}" presName="spacerL" presStyleCnt="0"/>
      <dgm:spPr/>
    </dgm:pt>
    <dgm:pt modelId="{8368B602-8027-40F3-928A-852A9EAD87AA}" type="pres">
      <dgm:prSet presAssocID="{A696987B-D4DC-4F48-AFE1-A80D18904BC1}" presName="sibTrans" presStyleLbl="sibTrans2D1" presStyleIdx="1" presStyleCnt="2"/>
      <dgm:spPr/>
      <dgm:t>
        <a:bodyPr/>
        <a:lstStyle/>
        <a:p>
          <a:endParaRPr lang="zh-CN" altLang="en-US"/>
        </a:p>
      </dgm:t>
    </dgm:pt>
    <dgm:pt modelId="{AD9719E6-B6E7-44B6-A73B-7A2D1A19117B}" type="pres">
      <dgm:prSet presAssocID="{A696987B-D4DC-4F48-AFE1-A80D18904BC1}" presName="spacerR" presStyleCnt="0"/>
      <dgm:spPr/>
    </dgm:pt>
    <dgm:pt modelId="{4FE84543-13A7-4A20-B981-399007727713}" type="pres">
      <dgm:prSet presAssocID="{97C5B44D-8FDD-4872-A047-38E88E32BBCC}" presName="node" presStyleLbl="node1" presStyleIdx="2" presStyleCnt="3">
        <dgm:presLayoutVars>
          <dgm:bulletEnabled val="1"/>
        </dgm:presLayoutVars>
      </dgm:prSet>
      <dgm:spPr/>
      <dgm:t>
        <a:bodyPr/>
        <a:lstStyle/>
        <a:p>
          <a:endParaRPr lang="zh-CN" altLang="en-US"/>
        </a:p>
      </dgm:t>
    </dgm:pt>
  </dgm:ptLst>
  <dgm:cxnLst>
    <dgm:cxn modelId="{D57A5813-040C-4BE4-8072-93CC756D1D19}" type="presOf" srcId="{A696987B-D4DC-4F48-AFE1-A80D18904BC1}" destId="{8368B602-8027-40F3-928A-852A9EAD87AA}" srcOrd="0" destOrd="0" presId="urn:microsoft.com/office/officeart/2005/8/layout/equation1"/>
    <dgm:cxn modelId="{36F1E9C5-1845-44A1-980B-D3D4D513B333}" srcId="{8385C3A2-CC56-4099-8E1E-299B51E58601}" destId="{97C5B44D-8FDD-4872-A047-38E88E32BBCC}" srcOrd="2" destOrd="0" parTransId="{80D3FD3E-999F-4B12-8D18-5CB7D4C5835D}" sibTransId="{AB0FD260-AAA8-44AB-A103-5F1B2919926F}"/>
    <dgm:cxn modelId="{8DBA267D-0BF2-4B07-8EE5-89DA26D44AFC}" srcId="{8385C3A2-CC56-4099-8E1E-299B51E58601}" destId="{42D74026-9253-41E1-853C-A22316D178D6}" srcOrd="1" destOrd="0" parTransId="{35A0DA82-05AE-4FFA-956D-659AA80D7F5D}" sibTransId="{A696987B-D4DC-4F48-AFE1-A80D18904BC1}"/>
    <dgm:cxn modelId="{93F39527-87E9-40D2-A324-2686A797E062}" srcId="{8385C3A2-CC56-4099-8E1E-299B51E58601}" destId="{884C3E2B-8F6B-41AC-BF4F-478BBACAEC9B}" srcOrd="0" destOrd="0" parTransId="{B4EE80B5-2CC6-4CF1-A616-1C5CF95996A0}" sibTransId="{40A828E6-1AD3-46BD-9A0D-12804D8D0CC4}"/>
    <dgm:cxn modelId="{82630CFC-BD77-44D0-A9B9-9341B4A44F31}" type="presOf" srcId="{8385C3A2-CC56-4099-8E1E-299B51E58601}" destId="{5DDB5A8F-7FFE-4808-A7DC-90BE75D70ABF}" srcOrd="0" destOrd="0" presId="urn:microsoft.com/office/officeart/2005/8/layout/equation1"/>
    <dgm:cxn modelId="{534320DE-D90F-41B2-BA07-7BD921770F8C}" type="presOf" srcId="{97C5B44D-8FDD-4872-A047-38E88E32BBCC}" destId="{4FE84543-13A7-4A20-B981-399007727713}" srcOrd="0" destOrd="0" presId="urn:microsoft.com/office/officeart/2005/8/layout/equation1"/>
    <dgm:cxn modelId="{B50ABD56-1177-4750-8F36-4DEA15E92B05}" type="presOf" srcId="{40A828E6-1AD3-46BD-9A0D-12804D8D0CC4}" destId="{677BEB3D-9788-4151-80E2-EC01BE504131}" srcOrd="0" destOrd="0" presId="urn:microsoft.com/office/officeart/2005/8/layout/equation1"/>
    <dgm:cxn modelId="{9FB0CCBD-957A-46CD-9FB1-0B916286E2FF}" type="presOf" srcId="{884C3E2B-8F6B-41AC-BF4F-478BBACAEC9B}" destId="{C460CF8A-4AA9-46F4-8DCA-EC87C4F328F3}" srcOrd="0" destOrd="0" presId="urn:microsoft.com/office/officeart/2005/8/layout/equation1"/>
    <dgm:cxn modelId="{7148425E-24CB-43BF-93F8-36BAAFFEB19C}" type="presOf" srcId="{42D74026-9253-41E1-853C-A22316D178D6}" destId="{33AE3C9E-43FB-4140-B755-61FC0CF7758A}" srcOrd="0" destOrd="0" presId="urn:microsoft.com/office/officeart/2005/8/layout/equation1"/>
    <dgm:cxn modelId="{83254F50-FE6E-48DD-A8FF-1CA48994BFFE}" type="presParOf" srcId="{5DDB5A8F-7FFE-4808-A7DC-90BE75D70ABF}" destId="{C460CF8A-4AA9-46F4-8DCA-EC87C4F328F3}" srcOrd="0" destOrd="0" presId="urn:microsoft.com/office/officeart/2005/8/layout/equation1"/>
    <dgm:cxn modelId="{67A9B6A3-F94D-4BD6-A49D-0AD062204C84}" type="presParOf" srcId="{5DDB5A8F-7FFE-4808-A7DC-90BE75D70ABF}" destId="{A90938BC-86B0-4FB5-B186-83FB99632345}" srcOrd="1" destOrd="0" presId="urn:microsoft.com/office/officeart/2005/8/layout/equation1"/>
    <dgm:cxn modelId="{89D7CAF0-5637-4558-BB86-2902F5418CD4}" type="presParOf" srcId="{5DDB5A8F-7FFE-4808-A7DC-90BE75D70ABF}" destId="{677BEB3D-9788-4151-80E2-EC01BE504131}" srcOrd="2" destOrd="0" presId="urn:microsoft.com/office/officeart/2005/8/layout/equation1"/>
    <dgm:cxn modelId="{F7530574-3DF1-4137-A236-D1D2DDFB156E}" type="presParOf" srcId="{5DDB5A8F-7FFE-4808-A7DC-90BE75D70ABF}" destId="{C4A32246-37F9-4902-8E32-B4A4E6F97228}" srcOrd="3" destOrd="0" presId="urn:microsoft.com/office/officeart/2005/8/layout/equation1"/>
    <dgm:cxn modelId="{8B9B51E8-6BCA-4148-A768-1553189BDA28}" type="presParOf" srcId="{5DDB5A8F-7FFE-4808-A7DC-90BE75D70ABF}" destId="{33AE3C9E-43FB-4140-B755-61FC0CF7758A}" srcOrd="4" destOrd="0" presId="urn:microsoft.com/office/officeart/2005/8/layout/equation1"/>
    <dgm:cxn modelId="{987DFE87-09E7-476E-8F44-AB4ABFEC85F1}" type="presParOf" srcId="{5DDB5A8F-7FFE-4808-A7DC-90BE75D70ABF}" destId="{52FDFDE6-F5F4-4778-B33B-21EDC5CC9EED}" srcOrd="5" destOrd="0" presId="urn:microsoft.com/office/officeart/2005/8/layout/equation1"/>
    <dgm:cxn modelId="{7C826786-BE01-4B25-AFB1-C0704C403584}" type="presParOf" srcId="{5DDB5A8F-7FFE-4808-A7DC-90BE75D70ABF}" destId="{8368B602-8027-40F3-928A-852A9EAD87AA}" srcOrd="6" destOrd="0" presId="urn:microsoft.com/office/officeart/2005/8/layout/equation1"/>
    <dgm:cxn modelId="{96827834-6AF6-4C48-A8A5-34FF4C0ADFA3}" type="presParOf" srcId="{5DDB5A8F-7FFE-4808-A7DC-90BE75D70ABF}" destId="{AD9719E6-B6E7-44B6-A73B-7A2D1A19117B}" srcOrd="7" destOrd="0" presId="urn:microsoft.com/office/officeart/2005/8/layout/equation1"/>
    <dgm:cxn modelId="{0F2C6276-83AC-44CD-BBF8-1DBA31392BD1}" type="presParOf" srcId="{5DDB5A8F-7FFE-4808-A7DC-90BE75D70ABF}" destId="{4FE84543-13A7-4A20-B981-399007727713}" srcOrd="8" destOrd="0" presId="urn:microsoft.com/office/officeart/2005/8/layout/equatio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88D9F-B741-46B6-B7F5-0C2D12EE29B3}">
      <dsp:nvSpPr>
        <dsp:cNvPr id="0" name=""/>
        <dsp:cNvSpPr/>
      </dsp:nvSpPr>
      <dsp:spPr>
        <a:xfrm>
          <a:off x="253589" y="886"/>
          <a:ext cx="1319279" cy="131927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000" b="1" i="1" kern="1200" dirty="0" smtClean="0">
                        <a:latin typeface="Cambria Math" panose="02040503050406030204" pitchFamily="18" charset="0"/>
                      </a:rPr>
                    </m:ctrlPr>
                  </m:sSubPr>
                  <m:e>
                    <m:r>
                      <a:rPr lang="en-US" altLang="zh-CN" sz="2000" b="1" i="1" kern="1200" dirty="0" smtClean="0">
                        <a:latin typeface="Cambria Math" panose="02040503050406030204" pitchFamily="18" charset="0"/>
                      </a:rPr>
                      <m:t>𝒍</m:t>
                    </m:r>
                  </m:e>
                  <m:sub>
                    <m:r>
                      <a:rPr lang="en-US" altLang="zh-CN" sz="2000" b="1" i="1" kern="1200" dirty="0" smtClean="0">
                        <a:latin typeface="Cambria Math" panose="02040503050406030204" pitchFamily="18" charset="0"/>
                      </a:rPr>
                      <m:t>𝟏</m:t>
                    </m:r>
                  </m:sub>
                </m:sSub>
                <m:r>
                  <a:rPr lang="en-US" altLang="zh-CN" sz="2000" b="1" i="1" kern="1200" dirty="0" smtClean="0">
                    <a:latin typeface="Cambria Math" panose="02040503050406030204" pitchFamily="18" charset="0"/>
                  </a:rPr>
                  <m:t>,</m:t>
                </m:r>
                <m:sSub>
                  <m:sSubPr>
                    <m:ctrlPr>
                      <a:rPr lang="en-US" altLang="zh-CN" sz="2000" b="1" i="1" kern="1200" dirty="0" smtClean="0">
                        <a:latin typeface="Cambria Math" panose="02040503050406030204" pitchFamily="18" charset="0"/>
                      </a:rPr>
                    </m:ctrlPr>
                  </m:sSubPr>
                  <m:e>
                    <m:r>
                      <a:rPr lang="en-US" altLang="zh-CN" sz="2000" b="1" i="1" kern="1200" dirty="0" smtClean="0">
                        <a:latin typeface="Cambria Math" panose="02040503050406030204" pitchFamily="18" charset="0"/>
                      </a:rPr>
                      <m:t>𝒔</m:t>
                    </m:r>
                  </m:e>
                  <m:sub>
                    <m:r>
                      <a:rPr lang="en-US" altLang="zh-CN" sz="2000" b="1" i="1" kern="1200" dirty="0" smtClean="0">
                        <a:latin typeface="Cambria Math" panose="02040503050406030204" pitchFamily="18" charset="0"/>
                      </a:rPr>
                      <m:t>𝟏</m:t>
                    </m:r>
                  </m:sub>
                </m:sSub>
              </m:oMath>
            </m:oMathPara>
          </a14:m>
          <a:endParaRPr lang="en-US" altLang="zh-CN" sz="2000" b="1" i="1" kern="1200" dirty="0" smtClean="0">
            <a:latin typeface="Cambria Math" panose="02040503050406030204" pitchFamily="18" charset="0"/>
          </a:endParaRPr>
        </a:p>
        <a:p>
          <a:pPr lvl="0" algn="ctr" defTabSz="8890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000" b="1" i="1" kern="1200" dirty="0" smtClean="0">
                        <a:latin typeface="Cambria Math" panose="02040503050406030204" pitchFamily="18" charset="0"/>
                      </a:rPr>
                    </m:ctrlPr>
                  </m:sSubPr>
                  <m:e>
                    <m:r>
                      <a:rPr lang="en-US" altLang="zh-CN" sz="2000" b="1" i="1" kern="1200" dirty="0" smtClean="0">
                        <a:latin typeface="Cambria Math" panose="02040503050406030204" pitchFamily="18" charset="0"/>
                      </a:rPr>
                      <m:t>𝒋</m:t>
                    </m:r>
                  </m:e>
                  <m:sub>
                    <m:r>
                      <a:rPr lang="en-US" altLang="zh-CN" sz="2000" b="1" i="1" kern="1200" dirty="0" smtClean="0">
                        <a:latin typeface="Cambria Math" panose="02040503050406030204" pitchFamily="18" charset="0"/>
                      </a:rPr>
                      <m:t>𝟏</m:t>
                    </m:r>
                  </m:sub>
                </m:sSub>
              </m:oMath>
            </m:oMathPara>
          </a14:m>
          <a:endParaRPr lang="zh-CN" altLang="en-US" sz="2000" b="1" i="1" kern="1200" dirty="0"/>
        </a:p>
      </dsp:txBody>
      <dsp:txXfrm>
        <a:off x="446793" y="194090"/>
        <a:ext cx="932871" cy="932871"/>
      </dsp:txXfrm>
    </dsp:sp>
    <dsp:sp modelId="{972DC15E-FB47-463C-A9D5-42A794425A5A}">
      <dsp:nvSpPr>
        <dsp:cNvPr id="0" name=""/>
        <dsp:cNvSpPr/>
      </dsp:nvSpPr>
      <dsp:spPr>
        <a:xfrm>
          <a:off x="530637" y="1427290"/>
          <a:ext cx="765182" cy="76518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32062" y="1719896"/>
        <a:ext cx="562332" cy="179970"/>
      </dsp:txXfrm>
    </dsp:sp>
    <dsp:sp modelId="{ABF29333-D422-4146-B130-048D92726E46}">
      <dsp:nvSpPr>
        <dsp:cNvPr id="0" name=""/>
        <dsp:cNvSpPr/>
      </dsp:nvSpPr>
      <dsp:spPr>
        <a:xfrm>
          <a:off x="253589" y="2299598"/>
          <a:ext cx="1319279" cy="1319279"/>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000" b="1" i="1" kern="1200" dirty="0" smtClean="0">
                        <a:latin typeface="Cambria Math" panose="02040503050406030204" pitchFamily="18" charset="0"/>
                      </a:rPr>
                    </m:ctrlPr>
                  </m:sSubPr>
                  <m:e>
                    <m:r>
                      <a:rPr lang="en-US" altLang="zh-CN" sz="2000" b="1" i="1" kern="1200" dirty="0" smtClean="0">
                        <a:latin typeface="Cambria Math" panose="02040503050406030204" pitchFamily="18" charset="0"/>
                      </a:rPr>
                      <m:t>𝒍</m:t>
                    </m:r>
                  </m:e>
                  <m:sub>
                    <m:r>
                      <a:rPr lang="en-US" altLang="zh-CN" sz="2000" b="1" i="1" kern="1200" dirty="0" smtClean="0">
                        <a:latin typeface="Cambria Math" panose="02040503050406030204" pitchFamily="18" charset="0"/>
                      </a:rPr>
                      <m:t>𝟐</m:t>
                    </m:r>
                  </m:sub>
                </m:sSub>
                <m:r>
                  <a:rPr lang="en-US" altLang="zh-CN" sz="2000" b="1" i="1" kern="1200" dirty="0" smtClean="0">
                    <a:latin typeface="Cambria Math" panose="02040503050406030204" pitchFamily="18" charset="0"/>
                  </a:rPr>
                  <m:t>,</m:t>
                </m:r>
                <m:sSub>
                  <m:sSubPr>
                    <m:ctrlPr>
                      <a:rPr lang="en-US" altLang="zh-CN" sz="2000" b="1" i="1" kern="1200" dirty="0" smtClean="0">
                        <a:latin typeface="Cambria Math" panose="02040503050406030204" pitchFamily="18" charset="0"/>
                      </a:rPr>
                    </m:ctrlPr>
                  </m:sSubPr>
                  <m:e>
                    <m:r>
                      <a:rPr lang="en-US" altLang="zh-CN" sz="2000" b="1" i="1" kern="1200" dirty="0" smtClean="0">
                        <a:latin typeface="Cambria Math" panose="02040503050406030204" pitchFamily="18" charset="0"/>
                      </a:rPr>
                      <m:t>𝒔</m:t>
                    </m:r>
                  </m:e>
                  <m:sub>
                    <m:r>
                      <a:rPr lang="en-US" altLang="zh-CN" sz="2000" b="1" i="1" kern="1200" dirty="0" smtClean="0">
                        <a:latin typeface="Cambria Math" panose="02040503050406030204" pitchFamily="18" charset="0"/>
                      </a:rPr>
                      <m:t>𝟐</m:t>
                    </m:r>
                  </m:sub>
                </m:sSub>
              </m:oMath>
            </m:oMathPara>
          </a14:m>
          <a:endParaRPr lang="en-US" altLang="zh-CN" sz="2000" b="1" i="1" kern="1200" dirty="0" smtClean="0">
            <a:latin typeface="Cambria Math" panose="02040503050406030204" pitchFamily="18" charset="0"/>
          </a:endParaRPr>
        </a:p>
        <a:p>
          <a:pPr lvl="0" algn="ctr" defTabSz="8890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000" b="1" i="1" kern="1200" dirty="0" smtClean="0">
                        <a:latin typeface="Cambria Math" panose="02040503050406030204" pitchFamily="18" charset="0"/>
                      </a:rPr>
                    </m:ctrlPr>
                  </m:sSubPr>
                  <m:e>
                    <m:r>
                      <a:rPr lang="en-US" altLang="zh-CN" sz="2000" b="1" i="1" kern="1200" dirty="0" smtClean="0">
                        <a:latin typeface="Cambria Math" panose="02040503050406030204" pitchFamily="18" charset="0"/>
                      </a:rPr>
                      <m:t>𝒋</m:t>
                    </m:r>
                  </m:e>
                  <m:sub>
                    <m:r>
                      <a:rPr lang="en-US" altLang="zh-CN" sz="2000" b="1" i="1" kern="1200" dirty="0" smtClean="0">
                        <a:latin typeface="Cambria Math" panose="02040503050406030204" pitchFamily="18" charset="0"/>
                      </a:rPr>
                      <m:t>𝟐</m:t>
                    </m:r>
                  </m:sub>
                </m:sSub>
              </m:oMath>
            </m:oMathPara>
          </a14:m>
          <a:endParaRPr lang="zh-CN" altLang="en-US" sz="2000" kern="1200" dirty="0"/>
        </a:p>
      </dsp:txBody>
      <dsp:txXfrm>
        <a:off x="446793" y="2492802"/>
        <a:ext cx="932871" cy="932871"/>
      </dsp:txXfrm>
    </dsp:sp>
    <dsp:sp modelId="{8B3E9DAE-A4C4-489F-9FDD-2CEF6F171F21}">
      <dsp:nvSpPr>
        <dsp:cNvPr id="0" name=""/>
        <dsp:cNvSpPr/>
      </dsp:nvSpPr>
      <dsp:spPr>
        <a:xfrm>
          <a:off x="1770760" y="1564496"/>
          <a:ext cx="419530" cy="49077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1770760" y="1662650"/>
        <a:ext cx="293671" cy="294463"/>
      </dsp:txXfrm>
    </dsp:sp>
    <dsp:sp modelId="{2D3C6C47-DD05-4795-903C-5FADE30428DC}">
      <dsp:nvSpPr>
        <dsp:cNvPr id="0" name=""/>
        <dsp:cNvSpPr/>
      </dsp:nvSpPr>
      <dsp:spPr>
        <a:xfrm>
          <a:off x="2364436" y="490602"/>
          <a:ext cx="2638558" cy="2638558"/>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altLang="zh-CN" sz="6500" b="0" i="1" kern="1200" smtClean="0">
                    <a:latin typeface="Cambria Math" panose="02040503050406030204" pitchFamily="18" charset="0"/>
                  </a:rPr>
                  <m:t>𝐿</m:t>
                </m:r>
                <m:r>
                  <a:rPr lang="en-US" altLang="zh-CN" sz="6500" b="0" i="1" kern="1200" smtClean="0">
                    <a:latin typeface="Cambria Math" panose="02040503050406030204" pitchFamily="18" charset="0"/>
                  </a:rPr>
                  <m:t>,</m:t>
                </m:r>
                <m:r>
                  <a:rPr lang="en-US" altLang="zh-CN" sz="6500" b="0" i="1" kern="1200" smtClean="0">
                    <a:latin typeface="Cambria Math" panose="02040503050406030204" pitchFamily="18" charset="0"/>
                  </a:rPr>
                  <m:t>𝑆</m:t>
                </m:r>
                <m:r>
                  <a:rPr lang="en-US" altLang="zh-CN" sz="6500" b="0" i="1" kern="1200" smtClean="0">
                    <a:latin typeface="Cambria Math" panose="02040503050406030204" pitchFamily="18" charset="0"/>
                  </a:rPr>
                  <m:t>,</m:t>
                </m:r>
                <m:r>
                  <a:rPr lang="en-US" altLang="zh-CN" sz="6500" b="0" i="1" kern="1200" smtClean="0">
                    <a:latin typeface="Cambria Math" panose="02040503050406030204" pitchFamily="18" charset="0"/>
                  </a:rPr>
                  <m:t>𝐽</m:t>
                </m:r>
              </m:oMath>
            </m:oMathPara>
          </a14:m>
          <a:endParaRPr lang="zh-CN" altLang="en-US" sz="6500" kern="1200" dirty="0"/>
        </a:p>
      </dsp:txBody>
      <dsp:txXfrm>
        <a:off x="2750844" y="877010"/>
        <a:ext cx="1865742" cy="1865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CF8A-4AA9-46F4-8DCA-EC87C4F328F3}">
      <dsp:nvSpPr>
        <dsp:cNvPr id="0" name=""/>
        <dsp:cNvSpPr/>
      </dsp:nvSpPr>
      <dsp:spPr>
        <a:xfrm>
          <a:off x="1025" y="1352599"/>
          <a:ext cx="1358800" cy="1358800"/>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200" b="1" i="1" kern="1200" smtClean="0">
                        <a:latin typeface="Cambria Math" panose="02040503050406030204" pitchFamily="18" charset="0"/>
                      </a:rPr>
                    </m:ctrlPr>
                  </m:sSubPr>
                  <m:e>
                    <m:r>
                      <a:rPr lang="en-US" altLang="zh-CN" sz="2200" b="1" i="1" kern="1200" smtClean="0">
                        <a:latin typeface="Cambria Math" panose="02040503050406030204" pitchFamily="18" charset="0"/>
                      </a:rPr>
                      <m:t>𝒍</m:t>
                    </m:r>
                  </m:e>
                  <m:sub>
                    <m:r>
                      <a:rPr lang="en-US" altLang="zh-CN" sz="2200" b="1" i="1" kern="1200" smtClean="0">
                        <a:latin typeface="Cambria Math" panose="02040503050406030204" pitchFamily="18" charset="0"/>
                      </a:rPr>
                      <m:t>𝟏</m:t>
                    </m:r>
                  </m:sub>
                </m:sSub>
                <m:r>
                  <a:rPr lang="en-US" altLang="zh-CN" sz="2200" b="1" i="1" kern="1200" smtClean="0">
                    <a:latin typeface="Cambria Math" panose="02040503050406030204" pitchFamily="18" charset="0"/>
                  </a:rPr>
                  <m:t>+</m:t>
                </m:r>
                <m:sSub>
                  <m:sSubPr>
                    <m:ctrlPr>
                      <a:rPr lang="en-US" altLang="zh-CN" sz="2200" b="1" i="1" kern="1200" smtClean="0">
                        <a:latin typeface="Cambria Math" panose="02040503050406030204" pitchFamily="18" charset="0"/>
                      </a:rPr>
                    </m:ctrlPr>
                  </m:sSubPr>
                  <m:e>
                    <m:r>
                      <a:rPr lang="en-US" altLang="zh-CN" sz="2200" b="1" i="1" kern="1200" smtClean="0">
                        <a:latin typeface="Cambria Math" panose="02040503050406030204" pitchFamily="18" charset="0"/>
                      </a:rPr>
                      <m:t>𝒍</m:t>
                    </m:r>
                  </m:e>
                  <m:sub>
                    <m:r>
                      <a:rPr lang="en-US" altLang="zh-CN" sz="2200" b="1" i="1" kern="1200" smtClean="0">
                        <a:latin typeface="Cambria Math" panose="02040503050406030204" pitchFamily="18" charset="0"/>
                      </a:rPr>
                      <m:t>𝟐</m:t>
                    </m:r>
                  </m:sub>
                </m:sSub>
                <m:r>
                  <a:rPr lang="en-US" altLang="zh-CN" sz="2200" b="1" i="1" kern="1200" smtClean="0">
                    <a:latin typeface="Cambria Math" panose="02040503050406030204" pitchFamily="18" charset="0"/>
                  </a:rPr>
                  <m:t>=</m:t>
                </m:r>
                <m:r>
                  <a:rPr lang="en-US" altLang="zh-CN" sz="2200" b="1" i="1" kern="1200" smtClean="0">
                    <a:latin typeface="Cambria Math" panose="02040503050406030204" pitchFamily="18" charset="0"/>
                  </a:rPr>
                  <m:t>𝑳</m:t>
                </m:r>
              </m:oMath>
            </m:oMathPara>
          </a14:m>
          <a:endParaRPr lang="zh-CN" altLang="en-US" sz="2200" kern="1200" dirty="0"/>
        </a:p>
      </dsp:txBody>
      <dsp:txXfrm>
        <a:off x="200017" y="1551591"/>
        <a:ext cx="960816" cy="960816"/>
      </dsp:txXfrm>
    </dsp:sp>
    <dsp:sp modelId="{677BEB3D-9788-4151-80E2-EC01BE504131}">
      <dsp:nvSpPr>
        <dsp:cNvPr id="0" name=""/>
        <dsp:cNvSpPr/>
      </dsp:nvSpPr>
      <dsp:spPr>
        <a:xfrm>
          <a:off x="1470160" y="1637947"/>
          <a:ext cx="788104" cy="788104"/>
        </a:xfrm>
        <a:prstGeom prst="mathPlus">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574623" y="1939318"/>
        <a:ext cx="579178" cy="185362"/>
      </dsp:txXfrm>
    </dsp:sp>
    <dsp:sp modelId="{33AE3C9E-43FB-4140-B755-61FC0CF7758A}">
      <dsp:nvSpPr>
        <dsp:cNvPr id="0" name=""/>
        <dsp:cNvSpPr/>
      </dsp:nvSpPr>
      <dsp:spPr>
        <a:xfrm>
          <a:off x="2368599" y="1352599"/>
          <a:ext cx="1358800" cy="1358800"/>
        </a:xfrm>
        <a:prstGeom prst="ellipse">
          <a:avLst/>
        </a:prstGeom>
        <a:gradFill rotWithShape="0">
          <a:gsLst>
            <a:gs pos="0">
              <a:schemeClr val="accent3">
                <a:hueOff val="5625132"/>
                <a:satOff val="-8440"/>
                <a:lumOff val="-1373"/>
                <a:alphaOff val="0"/>
                <a:shade val="15000"/>
                <a:satMod val="180000"/>
              </a:schemeClr>
            </a:gs>
            <a:gs pos="50000">
              <a:schemeClr val="accent3">
                <a:hueOff val="5625132"/>
                <a:satOff val="-8440"/>
                <a:lumOff val="-1373"/>
                <a:alphaOff val="0"/>
                <a:shade val="45000"/>
                <a:satMod val="170000"/>
              </a:schemeClr>
            </a:gs>
            <a:gs pos="70000">
              <a:schemeClr val="accent3">
                <a:hueOff val="5625132"/>
                <a:satOff val="-8440"/>
                <a:lumOff val="-1373"/>
                <a:alphaOff val="0"/>
                <a:tint val="99000"/>
                <a:shade val="65000"/>
                <a:satMod val="155000"/>
              </a:schemeClr>
            </a:gs>
            <a:gs pos="100000">
              <a:schemeClr val="accent3">
                <a:hueOff val="5625132"/>
                <a:satOff val="-8440"/>
                <a:lumOff val="-1373"/>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5625132"/>
              <a:satOff val="-8440"/>
              <a:lumOff val="-1373"/>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200" b="1" i="1" kern="1200" smtClean="0">
                        <a:latin typeface="Cambria Math" panose="02040503050406030204" pitchFamily="18" charset="0"/>
                      </a:rPr>
                    </m:ctrlPr>
                  </m:sSubPr>
                  <m:e>
                    <m:r>
                      <a:rPr lang="en-US" altLang="zh-CN" sz="2200" b="1" i="1" kern="1200" smtClean="0">
                        <a:latin typeface="Cambria Math" panose="02040503050406030204" pitchFamily="18" charset="0"/>
                      </a:rPr>
                      <m:t>𝒔</m:t>
                    </m:r>
                  </m:e>
                  <m:sub>
                    <m:r>
                      <a:rPr lang="en-US" altLang="zh-CN" sz="2200" b="1" i="1" kern="1200" smtClean="0">
                        <a:latin typeface="Cambria Math" panose="02040503050406030204" pitchFamily="18" charset="0"/>
                      </a:rPr>
                      <m:t>𝟏</m:t>
                    </m:r>
                  </m:sub>
                </m:sSub>
                <m:r>
                  <a:rPr lang="en-US" altLang="zh-CN" sz="2200" b="1" i="1" kern="1200" smtClean="0">
                    <a:latin typeface="Cambria Math" panose="02040503050406030204" pitchFamily="18" charset="0"/>
                  </a:rPr>
                  <m:t>+</m:t>
                </m:r>
                <m:sSub>
                  <m:sSubPr>
                    <m:ctrlPr>
                      <a:rPr lang="en-US" altLang="zh-CN" sz="2200" b="1" i="1" kern="1200" smtClean="0">
                        <a:latin typeface="Cambria Math" panose="02040503050406030204" pitchFamily="18" charset="0"/>
                      </a:rPr>
                    </m:ctrlPr>
                  </m:sSubPr>
                  <m:e>
                    <m:r>
                      <a:rPr lang="en-US" altLang="zh-CN" sz="2200" b="1" i="1" kern="1200" smtClean="0">
                        <a:latin typeface="Cambria Math" panose="02040503050406030204" pitchFamily="18" charset="0"/>
                      </a:rPr>
                      <m:t>𝒔</m:t>
                    </m:r>
                  </m:e>
                  <m:sub>
                    <m:r>
                      <a:rPr lang="en-US" altLang="zh-CN" sz="2200" b="1" i="1" kern="1200" smtClean="0">
                        <a:latin typeface="Cambria Math" panose="02040503050406030204" pitchFamily="18" charset="0"/>
                      </a:rPr>
                      <m:t>𝟐</m:t>
                    </m:r>
                  </m:sub>
                </m:sSub>
                <m:r>
                  <a:rPr lang="en-US" altLang="zh-CN" sz="2200" b="1" i="1" kern="1200" smtClean="0">
                    <a:latin typeface="Cambria Math" panose="02040503050406030204" pitchFamily="18" charset="0"/>
                  </a:rPr>
                  <m:t>=</m:t>
                </m:r>
                <m:r>
                  <a:rPr lang="en-US" altLang="zh-CN" sz="2200" b="1" i="1" kern="1200" smtClean="0">
                    <a:latin typeface="Cambria Math" panose="02040503050406030204" pitchFamily="18" charset="0"/>
                  </a:rPr>
                  <m:t>𝑺</m:t>
                </m:r>
              </m:oMath>
            </m:oMathPara>
          </a14:m>
          <a:endParaRPr lang="zh-CN" altLang="en-US" sz="2200" b="1" kern="1200" dirty="0"/>
        </a:p>
      </dsp:txBody>
      <dsp:txXfrm>
        <a:off x="2567591" y="1551591"/>
        <a:ext cx="960816" cy="960816"/>
      </dsp:txXfrm>
    </dsp:sp>
    <dsp:sp modelId="{8368B602-8027-40F3-928A-852A9EAD87AA}">
      <dsp:nvSpPr>
        <dsp:cNvPr id="0" name=""/>
        <dsp:cNvSpPr/>
      </dsp:nvSpPr>
      <dsp:spPr>
        <a:xfrm>
          <a:off x="3837735" y="1637947"/>
          <a:ext cx="788104" cy="788104"/>
        </a:xfrm>
        <a:prstGeom prst="mathEqual">
          <a:avLst/>
        </a:prstGeom>
        <a:gradFill rotWithShape="0">
          <a:gsLst>
            <a:gs pos="0">
              <a:schemeClr val="accent3">
                <a:hueOff val="11250264"/>
                <a:satOff val="-16880"/>
                <a:lumOff val="-2745"/>
                <a:alphaOff val="0"/>
                <a:shade val="15000"/>
                <a:satMod val="180000"/>
              </a:schemeClr>
            </a:gs>
            <a:gs pos="50000">
              <a:schemeClr val="accent3">
                <a:hueOff val="11250264"/>
                <a:satOff val="-16880"/>
                <a:lumOff val="-2745"/>
                <a:alphaOff val="0"/>
                <a:shade val="45000"/>
                <a:satMod val="170000"/>
              </a:schemeClr>
            </a:gs>
            <a:gs pos="70000">
              <a:schemeClr val="accent3">
                <a:hueOff val="11250264"/>
                <a:satOff val="-16880"/>
                <a:lumOff val="-2745"/>
                <a:alphaOff val="0"/>
                <a:tint val="99000"/>
                <a:shade val="65000"/>
                <a:satMod val="155000"/>
              </a:schemeClr>
            </a:gs>
            <a:gs pos="100000">
              <a:schemeClr val="accent3">
                <a:hueOff val="11250264"/>
                <a:satOff val="-16880"/>
                <a:lumOff val="-274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11250264"/>
              <a:satOff val="-16880"/>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3942198" y="1800296"/>
        <a:ext cx="579178" cy="463406"/>
      </dsp:txXfrm>
    </dsp:sp>
    <dsp:sp modelId="{4FE84543-13A7-4A20-B981-399007727713}">
      <dsp:nvSpPr>
        <dsp:cNvPr id="0" name=""/>
        <dsp:cNvSpPr/>
      </dsp:nvSpPr>
      <dsp:spPr>
        <a:xfrm>
          <a:off x="4736174" y="1352599"/>
          <a:ext cx="1358800" cy="1358800"/>
        </a:xfrm>
        <a:prstGeom prst="ellipse">
          <a:avLst/>
        </a:prstGeom>
        <a:gradFill rotWithShape="0">
          <a:gsLst>
            <a:gs pos="0">
              <a:schemeClr val="accent3">
                <a:hueOff val="11250264"/>
                <a:satOff val="-16880"/>
                <a:lumOff val="-2745"/>
                <a:alphaOff val="0"/>
                <a:shade val="15000"/>
                <a:satMod val="180000"/>
              </a:schemeClr>
            </a:gs>
            <a:gs pos="50000">
              <a:schemeClr val="accent3">
                <a:hueOff val="11250264"/>
                <a:satOff val="-16880"/>
                <a:lumOff val="-2745"/>
                <a:alphaOff val="0"/>
                <a:shade val="45000"/>
                <a:satMod val="170000"/>
              </a:schemeClr>
            </a:gs>
            <a:gs pos="70000">
              <a:schemeClr val="accent3">
                <a:hueOff val="11250264"/>
                <a:satOff val="-16880"/>
                <a:lumOff val="-2745"/>
                <a:alphaOff val="0"/>
                <a:tint val="99000"/>
                <a:shade val="65000"/>
                <a:satMod val="155000"/>
              </a:schemeClr>
            </a:gs>
            <a:gs pos="100000">
              <a:schemeClr val="accent3">
                <a:hueOff val="11250264"/>
                <a:satOff val="-16880"/>
                <a:lumOff val="-274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11250264"/>
              <a:satOff val="-16880"/>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altLang="zh-CN" sz="2200" b="1" i="1" kern="1200" smtClean="0">
                    <a:latin typeface="Cambria Math" panose="02040503050406030204" pitchFamily="18" charset="0"/>
                  </a:rPr>
                  <m:t>𝑺</m:t>
                </m:r>
                <m:r>
                  <a:rPr lang="en-US" altLang="zh-CN" sz="2200" b="1" i="1" kern="1200" smtClean="0">
                    <a:latin typeface="Cambria Math" panose="02040503050406030204" pitchFamily="18" charset="0"/>
                  </a:rPr>
                  <m:t>+</m:t>
                </m:r>
                <m:r>
                  <a:rPr lang="en-US" altLang="zh-CN" sz="2200" b="1" i="1" kern="1200" smtClean="0">
                    <a:latin typeface="Cambria Math" panose="02040503050406030204" pitchFamily="18" charset="0"/>
                  </a:rPr>
                  <m:t>𝑳</m:t>
                </m:r>
                <m:r>
                  <a:rPr lang="en-US" altLang="zh-CN" sz="2200" b="1" i="1" kern="1200" smtClean="0">
                    <a:latin typeface="Cambria Math" panose="02040503050406030204" pitchFamily="18" charset="0"/>
                  </a:rPr>
                  <m:t>=</m:t>
                </m:r>
                <m:r>
                  <a:rPr lang="en-US" altLang="zh-CN" sz="2200" b="1" i="1" kern="1200" smtClean="0">
                    <a:latin typeface="Cambria Math" panose="02040503050406030204" pitchFamily="18" charset="0"/>
                  </a:rPr>
                  <m:t>𝑱</m:t>
                </m:r>
              </m:oMath>
            </m:oMathPara>
          </a14:m>
          <a:endParaRPr lang="zh-CN" altLang="en-US" sz="2200" kern="1200" dirty="0"/>
        </a:p>
      </dsp:txBody>
      <dsp:txXfrm>
        <a:off x="4935166" y="1551591"/>
        <a:ext cx="960816" cy="960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CF8A-4AA9-46F4-8DCA-EC87C4F328F3}">
      <dsp:nvSpPr>
        <dsp:cNvPr id="0" name=""/>
        <dsp:cNvSpPr/>
      </dsp:nvSpPr>
      <dsp:spPr>
        <a:xfrm>
          <a:off x="1025" y="1352599"/>
          <a:ext cx="1358800" cy="1358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𝒍</m:t>
                    </m:r>
                  </m:e>
                  <m:sub>
                    <m:r>
                      <a:rPr lang="en-US" altLang="zh-CN" sz="2300" b="1" i="1" kern="1200" smtClean="0">
                        <a:latin typeface="Cambria Math" panose="02040503050406030204" pitchFamily="18" charset="0"/>
                      </a:rPr>
                      <m:t>𝟏</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𝒔</m:t>
                    </m:r>
                  </m:e>
                  <m:sub>
                    <m:r>
                      <a:rPr lang="en-US" altLang="zh-CN" sz="2300" b="1" i="1" kern="1200" smtClean="0">
                        <a:latin typeface="Cambria Math" panose="02040503050406030204" pitchFamily="18" charset="0"/>
                      </a:rPr>
                      <m:t>𝟏</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𝒋</m:t>
                    </m:r>
                  </m:e>
                  <m:sub>
                    <m:r>
                      <a:rPr lang="en-US" altLang="zh-CN" sz="2300" b="1" i="1" kern="1200" smtClean="0">
                        <a:latin typeface="Cambria Math" panose="02040503050406030204" pitchFamily="18" charset="0"/>
                      </a:rPr>
                      <m:t>𝟏</m:t>
                    </m:r>
                  </m:sub>
                </m:sSub>
              </m:oMath>
            </m:oMathPara>
          </a14:m>
          <a:endParaRPr lang="zh-CN" altLang="en-US" sz="2300" kern="1200" dirty="0"/>
        </a:p>
      </dsp:txBody>
      <dsp:txXfrm>
        <a:off x="200017" y="1551591"/>
        <a:ext cx="960816" cy="960816"/>
      </dsp:txXfrm>
    </dsp:sp>
    <dsp:sp modelId="{677BEB3D-9788-4151-80E2-EC01BE504131}">
      <dsp:nvSpPr>
        <dsp:cNvPr id="0" name=""/>
        <dsp:cNvSpPr/>
      </dsp:nvSpPr>
      <dsp:spPr>
        <a:xfrm>
          <a:off x="1470160" y="1637947"/>
          <a:ext cx="788104" cy="7881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574623" y="1939318"/>
        <a:ext cx="579178" cy="185362"/>
      </dsp:txXfrm>
    </dsp:sp>
    <dsp:sp modelId="{33AE3C9E-43FB-4140-B755-61FC0CF7758A}">
      <dsp:nvSpPr>
        <dsp:cNvPr id="0" name=""/>
        <dsp:cNvSpPr/>
      </dsp:nvSpPr>
      <dsp:spPr>
        <a:xfrm>
          <a:off x="2368599" y="1352599"/>
          <a:ext cx="1358800" cy="1358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𝒍</m:t>
                    </m:r>
                  </m:e>
                  <m:sub>
                    <m:r>
                      <a:rPr lang="en-US" altLang="zh-CN" sz="2300" b="1" i="1" kern="1200" smtClean="0">
                        <a:latin typeface="Cambria Math" panose="02040503050406030204" pitchFamily="18" charset="0"/>
                      </a:rPr>
                      <m:t>𝟐</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𝒔</m:t>
                    </m:r>
                  </m:e>
                  <m:sub>
                    <m:r>
                      <a:rPr lang="en-US" altLang="zh-CN" sz="2300" b="1" i="1" kern="1200" smtClean="0">
                        <a:latin typeface="Cambria Math" panose="02040503050406030204" pitchFamily="18" charset="0"/>
                      </a:rPr>
                      <m:t>𝟐</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𝒋</m:t>
                    </m:r>
                  </m:e>
                  <m:sub>
                    <m:r>
                      <a:rPr lang="en-US" altLang="zh-CN" sz="2300" b="1" i="1" kern="1200" smtClean="0">
                        <a:latin typeface="Cambria Math" panose="02040503050406030204" pitchFamily="18" charset="0"/>
                      </a:rPr>
                      <m:t>𝟐</m:t>
                    </m:r>
                  </m:sub>
                </m:sSub>
              </m:oMath>
            </m:oMathPara>
          </a14:m>
          <a:endParaRPr lang="zh-CN" altLang="en-US" sz="2300" b="1" kern="1200" dirty="0"/>
        </a:p>
      </dsp:txBody>
      <dsp:txXfrm>
        <a:off x="2567591" y="1551591"/>
        <a:ext cx="960816" cy="960816"/>
      </dsp:txXfrm>
    </dsp:sp>
    <dsp:sp modelId="{8368B602-8027-40F3-928A-852A9EAD87AA}">
      <dsp:nvSpPr>
        <dsp:cNvPr id="0" name=""/>
        <dsp:cNvSpPr/>
      </dsp:nvSpPr>
      <dsp:spPr>
        <a:xfrm>
          <a:off x="3837735" y="1637947"/>
          <a:ext cx="788104" cy="78810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942198" y="1800296"/>
        <a:ext cx="579178" cy="463406"/>
      </dsp:txXfrm>
    </dsp:sp>
    <dsp:sp modelId="{4FE84543-13A7-4A20-B981-399007727713}">
      <dsp:nvSpPr>
        <dsp:cNvPr id="0" name=""/>
        <dsp:cNvSpPr/>
      </dsp:nvSpPr>
      <dsp:spPr>
        <a:xfrm>
          <a:off x="4736174" y="1352599"/>
          <a:ext cx="1358800" cy="1358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𝒋</m:t>
                    </m:r>
                  </m:e>
                  <m:sub>
                    <m:r>
                      <a:rPr lang="en-US" altLang="zh-CN" sz="2300" b="1" i="1" kern="1200" smtClean="0">
                        <a:latin typeface="Cambria Math" panose="02040503050406030204" pitchFamily="18" charset="0"/>
                      </a:rPr>
                      <m:t>𝟐</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𝒋</m:t>
                    </m:r>
                  </m:e>
                  <m:sub>
                    <m:r>
                      <a:rPr lang="en-US" altLang="zh-CN" sz="2300" b="1" i="1" kern="1200" smtClean="0">
                        <a:latin typeface="Cambria Math" panose="02040503050406030204" pitchFamily="18" charset="0"/>
                      </a:rPr>
                      <m:t>𝟐</m:t>
                    </m:r>
                  </m:sub>
                </m:sSub>
                <m:r>
                  <a:rPr lang="en-US" altLang="zh-CN" sz="2300" b="1" i="1" kern="1200" smtClean="0">
                    <a:latin typeface="Cambria Math" panose="02040503050406030204" pitchFamily="18" charset="0"/>
                  </a:rPr>
                  <m:t>=</m:t>
                </m:r>
                <m:r>
                  <a:rPr lang="en-US" altLang="zh-CN" sz="2300" b="1" i="1" kern="1200" smtClean="0">
                    <a:latin typeface="Cambria Math" panose="02040503050406030204" pitchFamily="18" charset="0"/>
                  </a:rPr>
                  <m:t>𝑱</m:t>
                </m:r>
              </m:oMath>
            </m:oMathPara>
          </a14:m>
          <a:endParaRPr lang="zh-CN" altLang="en-US" sz="2300" kern="1200" dirty="0"/>
        </a:p>
      </dsp:txBody>
      <dsp:txXfrm>
        <a:off x="4935166" y="1551591"/>
        <a:ext cx="960816" cy="960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CF8A-4AA9-46F4-8DCA-EC87C4F328F3}">
      <dsp:nvSpPr>
        <dsp:cNvPr id="0" name=""/>
        <dsp:cNvSpPr/>
      </dsp:nvSpPr>
      <dsp:spPr>
        <a:xfrm>
          <a:off x="1025" y="1352599"/>
          <a:ext cx="1358800" cy="1358800"/>
        </a:xfrm>
        <a:prstGeom prst="ellipse">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200" b="1" i="1" kern="1200" smtClean="0">
                        <a:latin typeface="Cambria Math" panose="02040503050406030204" pitchFamily="18" charset="0"/>
                      </a:rPr>
                    </m:ctrlPr>
                  </m:sSubPr>
                  <m:e>
                    <m:r>
                      <a:rPr lang="en-US" altLang="zh-CN" sz="2200" b="1" i="1" kern="1200" smtClean="0">
                        <a:latin typeface="Cambria Math" panose="02040503050406030204" pitchFamily="18" charset="0"/>
                      </a:rPr>
                      <m:t>𝒍</m:t>
                    </m:r>
                  </m:e>
                  <m:sub>
                    <m:r>
                      <a:rPr lang="en-US" altLang="zh-CN" sz="2200" b="1" i="1" kern="1200" smtClean="0">
                        <a:latin typeface="Cambria Math" panose="02040503050406030204" pitchFamily="18" charset="0"/>
                      </a:rPr>
                      <m:t>𝟏</m:t>
                    </m:r>
                  </m:sub>
                </m:sSub>
                <m:r>
                  <a:rPr lang="en-US" altLang="zh-CN" sz="2200" b="1" i="1" kern="1200" smtClean="0">
                    <a:latin typeface="Cambria Math" panose="02040503050406030204" pitchFamily="18" charset="0"/>
                  </a:rPr>
                  <m:t>+</m:t>
                </m:r>
                <m:sSub>
                  <m:sSubPr>
                    <m:ctrlPr>
                      <a:rPr lang="en-US" altLang="zh-CN" sz="2200" b="1" i="1" kern="1200" smtClean="0">
                        <a:latin typeface="Cambria Math" panose="02040503050406030204" pitchFamily="18" charset="0"/>
                      </a:rPr>
                    </m:ctrlPr>
                  </m:sSubPr>
                  <m:e>
                    <m:r>
                      <a:rPr lang="en-US" altLang="zh-CN" sz="2200" b="1" i="1" kern="1200" smtClean="0">
                        <a:latin typeface="Cambria Math" panose="02040503050406030204" pitchFamily="18" charset="0"/>
                      </a:rPr>
                      <m:t>𝒍</m:t>
                    </m:r>
                  </m:e>
                  <m:sub>
                    <m:r>
                      <a:rPr lang="en-US" altLang="zh-CN" sz="2200" b="1" i="1" kern="1200" smtClean="0">
                        <a:latin typeface="Cambria Math" panose="02040503050406030204" pitchFamily="18" charset="0"/>
                      </a:rPr>
                      <m:t>𝟐</m:t>
                    </m:r>
                  </m:sub>
                </m:sSub>
                <m:r>
                  <a:rPr lang="en-US" altLang="zh-CN" sz="2200" b="1" i="1" kern="1200" smtClean="0">
                    <a:latin typeface="Cambria Math" panose="02040503050406030204" pitchFamily="18" charset="0"/>
                  </a:rPr>
                  <m:t>=</m:t>
                </m:r>
                <m:r>
                  <a:rPr lang="en-US" altLang="zh-CN" sz="2200" b="1" i="1" kern="1200" smtClean="0">
                    <a:latin typeface="Cambria Math" panose="02040503050406030204" pitchFamily="18" charset="0"/>
                  </a:rPr>
                  <m:t>𝑳</m:t>
                </m:r>
              </m:oMath>
            </m:oMathPara>
          </a14:m>
          <a:endParaRPr lang="zh-CN" altLang="en-US" sz="2200" kern="1200" dirty="0"/>
        </a:p>
      </dsp:txBody>
      <dsp:txXfrm>
        <a:off x="200017" y="1551591"/>
        <a:ext cx="960816" cy="960816"/>
      </dsp:txXfrm>
    </dsp:sp>
    <dsp:sp modelId="{677BEB3D-9788-4151-80E2-EC01BE504131}">
      <dsp:nvSpPr>
        <dsp:cNvPr id="0" name=""/>
        <dsp:cNvSpPr/>
      </dsp:nvSpPr>
      <dsp:spPr>
        <a:xfrm>
          <a:off x="1470160" y="1637947"/>
          <a:ext cx="788104" cy="788104"/>
        </a:xfrm>
        <a:prstGeom prst="mathPlus">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574623" y="1939318"/>
        <a:ext cx="579178" cy="185362"/>
      </dsp:txXfrm>
    </dsp:sp>
    <dsp:sp modelId="{33AE3C9E-43FB-4140-B755-61FC0CF7758A}">
      <dsp:nvSpPr>
        <dsp:cNvPr id="0" name=""/>
        <dsp:cNvSpPr/>
      </dsp:nvSpPr>
      <dsp:spPr>
        <a:xfrm>
          <a:off x="2368599" y="1352599"/>
          <a:ext cx="1358800" cy="1358800"/>
        </a:xfrm>
        <a:prstGeom prst="ellipse">
          <a:avLst/>
        </a:prstGeom>
        <a:gradFill rotWithShape="0">
          <a:gsLst>
            <a:gs pos="0">
              <a:schemeClr val="accent3">
                <a:hueOff val="5625132"/>
                <a:satOff val="-8440"/>
                <a:lumOff val="-1373"/>
                <a:alphaOff val="0"/>
                <a:shade val="15000"/>
                <a:satMod val="180000"/>
              </a:schemeClr>
            </a:gs>
            <a:gs pos="50000">
              <a:schemeClr val="accent3">
                <a:hueOff val="5625132"/>
                <a:satOff val="-8440"/>
                <a:lumOff val="-1373"/>
                <a:alphaOff val="0"/>
                <a:shade val="45000"/>
                <a:satMod val="170000"/>
              </a:schemeClr>
            </a:gs>
            <a:gs pos="70000">
              <a:schemeClr val="accent3">
                <a:hueOff val="5625132"/>
                <a:satOff val="-8440"/>
                <a:lumOff val="-1373"/>
                <a:alphaOff val="0"/>
                <a:tint val="99000"/>
                <a:shade val="65000"/>
                <a:satMod val="155000"/>
              </a:schemeClr>
            </a:gs>
            <a:gs pos="100000">
              <a:schemeClr val="accent3">
                <a:hueOff val="5625132"/>
                <a:satOff val="-8440"/>
                <a:lumOff val="-1373"/>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5625132"/>
              <a:satOff val="-8440"/>
              <a:lumOff val="-1373"/>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200" b="1" i="1" kern="1200" smtClean="0">
                        <a:latin typeface="Cambria Math" panose="02040503050406030204" pitchFamily="18" charset="0"/>
                      </a:rPr>
                    </m:ctrlPr>
                  </m:sSubPr>
                  <m:e>
                    <m:r>
                      <a:rPr lang="en-US" altLang="zh-CN" sz="2200" b="1" i="1" kern="1200" smtClean="0">
                        <a:latin typeface="Cambria Math" panose="02040503050406030204" pitchFamily="18" charset="0"/>
                      </a:rPr>
                      <m:t>𝒔</m:t>
                    </m:r>
                  </m:e>
                  <m:sub>
                    <m:r>
                      <a:rPr lang="en-US" altLang="zh-CN" sz="2200" b="1" i="1" kern="1200" smtClean="0">
                        <a:latin typeface="Cambria Math" panose="02040503050406030204" pitchFamily="18" charset="0"/>
                      </a:rPr>
                      <m:t>𝟏</m:t>
                    </m:r>
                  </m:sub>
                </m:sSub>
                <m:r>
                  <a:rPr lang="en-US" altLang="zh-CN" sz="2200" b="1" i="1" kern="1200" smtClean="0">
                    <a:latin typeface="Cambria Math" panose="02040503050406030204" pitchFamily="18" charset="0"/>
                  </a:rPr>
                  <m:t>+</m:t>
                </m:r>
                <m:sSub>
                  <m:sSubPr>
                    <m:ctrlPr>
                      <a:rPr lang="en-US" altLang="zh-CN" sz="2200" b="1" i="1" kern="1200" smtClean="0">
                        <a:latin typeface="Cambria Math" panose="02040503050406030204" pitchFamily="18" charset="0"/>
                      </a:rPr>
                    </m:ctrlPr>
                  </m:sSubPr>
                  <m:e>
                    <m:r>
                      <a:rPr lang="en-US" altLang="zh-CN" sz="2200" b="1" i="1" kern="1200" smtClean="0">
                        <a:latin typeface="Cambria Math" panose="02040503050406030204" pitchFamily="18" charset="0"/>
                      </a:rPr>
                      <m:t>𝒔</m:t>
                    </m:r>
                  </m:e>
                  <m:sub>
                    <m:r>
                      <a:rPr lang="en-US" altLang="zh-CN" sz="2200" b="1" i="1" kern="1200" smtClean="0">
                        <a:latin typeface="Cambria Math" panose="02040503050406030204" pitchFamily="18" charset="0"/>
                      </a:rPr>
                      <m:t>𝟐</m:t>
                    </m:r>
                  </m:sub>
                </m:sSub>
                <m:r>
                  <a:rPr lang="en-US" altLang="zh-CN" sz="2200" b="1" i="1" kern="1200" smtClean="0">
                    <a:latin typeface="Cambria Math" panose="02040503050406030204" pitchFamily="18" charset="0"/>
                  </a:rPr>
                  <m:t>=</m:t>
                </m:r>
                <m:r>
                  <a:rPr lang="en-US" altLang="zh-CN" sz="2200" b="1" i="1" kern="1200" smtClean="0">
                    <a:latin typeface="Cambria Math" panose="02040503050406030204" pitchFamily="18" charset="0"/>
                  </a:rPr>
                  <m:t>𝑺</m:t>
                </m:r>
              </m:oMath>
            </m:oMathPara>
          </a14:m>
          <a:endParaRPr lang="zh-CN" altLang="en-US" sz="2200" b="1" kern="1200" dirty="0"/>
        </a:p>
      </dsp:txBody>
      <dsp:txXfrm>
        <a:off x="2567591" y="1551591"/>
        <a:ext cx="960816" cy="960816"/>
      </dsp:txXfrm>
    </dsp:sp>
    <dsp:sp modelId="{8368B602-8027-40F3-928A-852A9EAD87AA}">
      <dsp:nvSpPr>
        <dsp:cNvPr id="0" name=""/>
        <dsp:cNvSpPr/>
      </dsp:nvSpPr>
      <dsp:spPr>
        <a:xfrm>
          <a:off x="3837735" y="1637947"/>
          <a:ext cx="788104" cy="788104"/>
        </a:xfrm>
        <a:prstGeom prst="mathEqual">
          <a:avLst/>
        </a:prstGeom>
        <a:gradFill rotWithShape="0">
          <a:gsLst>
            <a:gs pos="0">
              <a:schemeClr val="accent3">
                <a:hueOff val="11250264"/>
                <a:satOff val="-16880"/>
                <a:lumOff val="-2745"/>
                <a:alphaOff val="0"/>
                <a:shade val="15000"/>
                <a:satMod val="180000"/>
              </a:schemeClr>
            </a:gs>
            <a:gs pos="50000">
              <a:schemeClr val="accent3">
                <a:hueOff val="11250264"/>
                <a:satOff val="-16880"/>
                <a:lumOff val="-2745"/>
                <a:alphaOff val="0"/>
                <a:shade val="45000"/>
                <a:satMod val="170000"/>
              </a:schemeClr>
            </a:gs>
            <a:gs pos="70000">
              <a:schemeClr val="accent3">
                <a:hueOff val="11250264"/>
                <a:satOff val="-16880"/>
                <a:lumOff val="-2745"/>
                <a:alphaOff val="0"/>
                <a:tint val="99000"/>
                <a:shade val="65000"/>
                <a:satMod val="155000"/>
              </a:schemeClr>
            </a:gs>
            <a:gs pos="100000">
              <a:schemeClr val="accent3">
                <a:hueOff val="11250264"/>
                <a:satOff val="-16880"/>
                <a:lumOff val="-274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11250264"/>
              <a:satOff val="-16880"/>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3942198" y="1800296"/>
        <a:ext cx="579178" cy="463406"/>
      </dsp:txXfrm>
    </dsp:sp>
    <dsp:sp modelId="{4FE84543-13A7-4A20-B981-399007727713}">
      <dsp:nvSpPr>
        <dsp:cNvPr id="0" name=""/>
        <dsp:cNvSpPr/>
      </dsp:nvSpPr>
      <dsp:spPr>
        <a:xfrm>
          <a:off x="4736174" y="1352599"/>
          <a:ext cx="1358800" cy="1358800"/>
        </a:xfrm>
        <a:prstGeom prst="ellipse">
          <a:avLst/>
        </a:prstGeom>
        <a:gradFill rotWithShape="0">
          <a:gsLst>
            <a:gs pos="0">
              <a:schemeClr val="accent3">
                <a:hueOff val="11250264"/>
                <a:satOff val="-16880"/>
                <a:lumOff val="-2745"/>
                <a:alphaOff val="0"/>
                <a:shade val="15000"/>
                <a:satMod val="180000"/>
              </a:schemeClr>
            </a:gs>
            <a:gs pos="50000">
              <a:schemeClr val="accent3">
                <a:hueOff val="11250264"/>
                <a:satOff val="-16880"/>
                <a:lumOff val="-2745"/>
                <a:alphaOff val="0"/>
                <a:shade val="45000"/>
                <a:satMod val="170000"/>
              </a:schemeClr>
            </a:gs>
            <a:gs pos="70000">
              <a:schemeClr val="accent3">
                <a:hueOff val="11250264"/>
                <a:satOff val="-16880"/>
                <a:lumOff val="-2745"/>
                <a:alphaOff val="0"/>
                <a:tint val="99000"/>
                <a:shade val="65000"/>
                <a:satMod val="155000"/>
              </a:schemeClr>
            </a:gs>
            <a:gs pos="100000">
              <a:schemeClr val="accent3">
                <a:hueOff val="11250264"/>
                <a:satOff val="-16880"/>
                <a:lumOff val="-274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3">
              <a:hueOff val="11250264"/>
              <a:satOff val="-16880"/>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altLang="zh-CN" sz="2200" b="1" i="1" kern="1200" smtClean="0">
                    <a:latin typeface="Cambria Math" panose="02040503050406030204" pitchFamily="18" charset="0"/>
                  </a:rPr>
                  <m:t>𝑺</m:t>
                </m:r>
                <m:r>
                  <a:rPr lang="en-US" altLang="zh-CN" sz="2200" b="1" i="1" kern="1200" smtClean="0">
                    <a:latin typeface="Cambria Math" panose="02040503050406030204" pitchFamily="18" charset="0"/>
                  </a:rPr>
                  <m:t>+</m:t>
                </m:r>
                <m:r>
                  <a:rPr lang="en-US" altLang="zh-CN" sz="2200" b="1" i="1" kern="1200" smtClean="0">
                    <a:latin typeface="Cambria Math" panose="02040503050406030204" pitchFamily="18" charset="0"/>
                  </a:rPr>
                  <m:t>𝑳</m:t>
                </m:r>
                <m:r>
                  <a:rPr lang="en-US" altLang="zh-CN" sz="2200" b="1" i="1" kern="1200" smtClean="0">
                    <a:latin typeface="Cambria Math" panose="02040503050406030204" pitchFamily="18" charset="0"/>
                  </a:rPr>
                  <m:t>=</m:t>
                </m:r>
                <m:r>
                  <a:rPr lang="en-US" altLang="zh-CN" sz="2200" b="1" i="1" kern="1200" smtClean="0">
                    <a:latin typeface="Cambria Math" panose="02040503050406030204" pitchFamily="18" charset="0"/>
                  </a:rPr>
                  <m:t>𝑱</m:t>
                </m:r>
              </m:oMath>
            </m:oMathPara>
          </a14:m>
          <a:endParaRPr lang="zh-CN" altLang="en-US" sz="2200" kern="1200" dirty="0"/>
        </a:p>
      </dsp:txBody>
      <dsp:txXfrm>
        <a:off x="4935166" y="1551591"/>
        <a:ext cx="960816" cy="960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CF8A-4AA9-46F4-8DCA-EC87C4F328F3}">
      <dsp:nvSpPr>
        <dsp:cNvPr id="0" name=""/>
        <dsp:cNvSpPr/>
      </dsp:nvSpPr>
      <dsp:spPr>
        <a:xfrm>
          <a:off x="1025" y="1352599"/>
          <a:ext cx="1358800" cy="1358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𝒍</m:t>
                    </m:r>
                  </m:e>
                  <m:sub>
                    <m:r>
                      <a:rPr lang="en-US" altLang="zh-CN" sz="2300" b="1" i="1" kern="1200" smtClean="0">
                        <a:latin typeface="Cambria Math" panose="02040503050406030204" pitchFamily="18" charset="0"/>
                      </a:rPr>
                      <m:t>𝟏</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𝒔</m:t>
                    </m:r>
                  </m:e>
                  <m:sub>
                    <m:r>
                      <a:rPr lang="en-US" altLang="zh-CN" sz="2300" b="1" i="1" kern="1200" smtClean="0">
                        <a:latin typeface="Cambria Math" panose="02040503050406030204" pitchFamily="18" charset="0"/>
                      </a:rPr>
                      <m:t>𝟏</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𝒋</m:t>
                    </m:r>
                  </m:e>
                  <m:sub>
                    <m:r>
                      <a:rPr lang="en-US" altLang="zh-CN" sz="2300" b="1" i="1" kern="1200" smtClean="0">
                        <a:latin typeface="Cambria Math" panose="02040503050406030204" pitchFamily="18" charset="0"/>
                      </a:rPr>
                      <m:t>𝟏</m:t>
                    </m:r>
                  </m:sub>
                </m:sSub>
              </m:oMath>
            </m:oMathPara>
          </a14:m>
          <a:endParaRPr lang="zh-CN" altLang="en-US" sz="2300" kern="1200" dirty="0"/>
        </a:p>
      </dsp:txBody>
      <dsp:txXfrm>
        <a:off x="200017" y="1551591"/>
        <a:ext cx="960816" cy="960816"/>
      </dsp:txXfrm>
    </dsp:sp>
    <dsp:sp modelId="{677BEB3D-9788-4151-80E2-EC01BE504131}">
      <dsp:nvSpPr>
        <dsp:cNvPr id="0" name=""/>
        <dsp:cNvSpPr/>
      </dsp:nvSpPr>
      <dsp:spPr>
        <a:xfrm>
          <a:off x="1470160" y="1637947"/>
          <a:ext cx="788104" cy="7881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574623" y="1939318"/>
        <a:ext cx="579178" cy="185362"/>
      </dsp:txXfrm>
    </dsp:sp>
    <dsp:sp modelId="{33AE3C9E-43FB-4140-B755-61FC0CF7758A}">
      <dsp:nvSpPr>
        <dsp:cNvPr id="0" name=""/>
        <dsp:cNvSpPr/>
      </dsp:nvSpPr>
      <dsp:spPr>
        <a:xfrm>
          <a:off x="2368599" y="1352599"/>
          <a:ext cx="1358800" cy="1358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𝒍</m:t>
                    </m:r>
                  </m:e>
                  <m:sub>
                    <m:r>
                      <a:rPr lang="en-US" altLang="zh-CN" sz="2300" b="1" i="1" kern="1200" smtClean="0">
                        <a:latin typeface="Cambria Math" panose="02040503050406030204" pitchFamily="18" charset="0"/>
                      </a:rPr>
                      <m:t>𝟐</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𝒔</m:t>
                    </m:r>
                  </m:e>
                  <m:sub>
                    <m:r>
                      <a:rPr lang="en-US" altLang="zh-CN" sz="2300" b="1" i="1" kern="1200" smtClean="0">
                        <a:latin typeface="Cambria Math" panose="02040503050406030204" pitchFamily="18" charset="0"/>
                      </a:rPr>
                      <m:t>𝟐</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𝒋</m:t>
                    </m:r>
                  </m:e>
                  <m:sub>
                    <m:r>
                      <a:rPr lang="en-US" altLang="zh-CN" sz="2300" b="1" i="1" kern="1200" smtClean="0">
                        <a:latin typeface="Cambria Math" panose="02040503050406030204" pitchFamily="18" charset="0"/>
                      </a:rPr>
                      <m:t>𝟐</m:t>
                    </m:r>
                  </m:sub>
                </m:sSub>
              </m:oMath>
            </m:oMathPara>
          </a14:m>
          <a:endParaRPr lang="zh-CN" altLang="en-US" sz="2300" b="1" kern="1200" dirty="0"/>
        </a:p>
      </dsp:txBody>
      <dsp:txXfrm>
        <a:off x="2567591" y="1551591"/>
        <a:ext cx="960816" cy="960816"/>
      </dsp:txXfrm>
    </dsp:sp>
    <dsp:sp modelId="{8368B602-8027-40F3-928A-852A9EAD87AA}">
      <dsp:nvSpPr>
        <dsp:cNvPr id="0" name=""/>
        <dsp:cNvSpPr/>
      </dsp:nvSpPr>
      <dsp:spPr>
        <a:xfrm>
          <a:off x="3837735" y="1637947"/>
          <a:ext cx="788104" cy="78810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942198" y="1800296"/>
        <a:ext cx="579178" cy="463406"/>
      </dsp:txXfrm>
    </dsp:sp>
    <dsp:sp modelId="{4FE84543-13A7-4A20-B981-399007727713}">
      <dsp:nvSpPr>
        <dsp:cNvPr id="0" name=""/>
        <dsp:cNvSpPr/>
      </dsp:nvSpPr>
      <dsp:spPr>
        <a:xfrm>
          <a:off x="4736174" y="1352599"/>
          <a:ext cx="1358800" cy="1358800"/>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𝒋</m:t>
                    </m:r>
                  </m:e>
                  <m:sub>
                    <m:r>
                      <a:rPr lang="en-US" altLang="zh-CN" sz="2300" b="1" i="1" kern="1200" smtClean="0">
                        <a:latin typeface="Cambria Math" panose="02040503050406030204" pitchFamily="18" charset="0"/>
                      </a:rPr>
                      <m:t>𝟐</m:t>
                    </m:r>
                  </m:sub>
                </m:sSub>
                <m:r>
                  <a:rPr lang="en-US" altLang="zh-CN" sz="2300" b="1" i="1" kern="1200" smtClean="0">
                    <a:latin typeface="Cambria Math" panose="02040503050406030204" pitchFamily="18" charset="0"/>
                  </a:rPr>
                  <m:t>+</m:t>
                </m:r>
                <m:sSub>
                  <m:sSubPr>
                    <m:ctrlPr>
                      <a:rPr lang="en-US" altLang="zh-CN" sz="2300" b="1" i="1" kern="1200" smtClean="0">
                        <a:latin typeface="Cambria Math" panose="02040503050406030204" pitchFamily="18" charset="0"/>
                      </a:rPr>
                    </m:ctrlPr>
                  </m:sSubPr>
                  <m:e>
                    <m:r>
                      <a:rPr lang="en-US" altLang="zh-CN" sz="2300" b="1" i="1" kern="1200" smtClean="0">
                        <a:latin typeface="Cambria Math" panose="02040503050406030204" pitchFamily="18" charset="0"/>
                      </a:rPr>
                      <m:t>𝒋</m:t>
                    </m:r>
                  </m:e>
                  <m:sub>
                    <m:r>
                      <a:rPr lang="en-US" altLang="zh-CN" sz="2300" b="1" i="1" kern="1200" smtClean="0">
                        <a:latin typeface="Cambria Math" panose="02040503050406030204" pitchFamily="18" charset="0"/>
                      </a:rPr>
                      <m:t>𝟐</m:t>
                    </m:r>
                  </m:sub>
                </m:sSub>
                <m:r>
                  <a:rPr lang="en-US" altLang="zh-CN" sz="2300" b="1" i="1" kern="1200" smtClean="0">
                    <a:latin typeface="Cambria Math" panose="02040503050406030204" pitchFamily="18" charset="0"/>
                  </a:rPr>
                  <m:t>=</m:t>
                </m:r>
                <m:r>
                  <a:rPr lang="en-US" altLang="zh-CN" sz="2300" b="1" i="1" kern="1200" smtClean="0">
                    <a:latin typeface="Cambria Math" panose="02040503050406030204" pitchFamily="18" charset="0"/>
                  </a:rPr>
                  <m:t>𝑱</m:t>
                </m:r>
              </m:oMath>
            </m:oMathPara>
          </a14:m>
          <a:endParaRPr lang="zh-CN" altLang="en-US" sz="2300" kern="1200" dirty="0"/>
        </a:p>
      </dsp:txBody>
      <dsp:txXfrm>
        <a:off x="4935166" y="1551591"/>
        <a:ext cx="960816" cy="9608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6ED6F-AC9D-4403-860E-C2351C98250D}">
      <dsp:nvSpPr>
        <dsp:cNvPr id="0" name=""/>
        <dsp:cNvSpPr/>
      </dsp:nvSpPr>
      <dsp:spPr>
        <a:xfrm>
          <a:off x="0" y="12120"/>
          <a:ext cx="2958859" cy="1183543"/>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b="0" i="0" u="none" strike="noStrike" kern="1200" baseline="0" dirty="0" smtClean="0">
              <a:solidFill>
                <a:schemeClr val="bg1"/>
              </a:solidFill>
              <a:latin typeface="HiddenHorzOCR"/>
            </a:rPr>
            <a:t>初态与末态的宇称必须相反</a:t>
          </a:r>
          <a:endParaRPr lang="zh-CN" altLang="en-US" sz="2400" kern="1200" dirty="0">
            <a:solidFill>
              <a:schemeClr val="bg1"/>
            </a:solidFill>
          </a:endParaRPr>
        </a:p>
      </dsp:txBody>
      <dsp:txXfrm>
        <a:off x="0" y="12120"/>
        <a:ext cx="2958859" cy="1183543"/>
      </dsp:txXfrm>
    </dsp:sp>
    <dsp:sp modelId="{371AC2E1-D40C-4115-B302-C82A4FC983D5}">
      <dsp:nvSpPr>
        <dsp:cNvPr id="0" name=""/>
        <dsp:cNvSpPr/>
      </dsp:nvSpPr>
      <dsp:spPr>
        <a:xfrm>
          <a:off x="0" y="1195663"/>
          <a:ext cx="2958859" cy="1888560"/>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要求在初态中</a:t>
          </a:r>
          <a:r>
            <a:rPr lang="zh-CN" altLang="en-US" sz="2000" kern="1200" dirty="0"/>
            <a:t>这几个电子的</a:t>
          </a:r>
          <a14:m xmlns:a14="http://schemas.microsoft.com/office/drawing/2010/main">
            <m:oMath xmlns:m="http://schemas.openxmlformats.org/officeDocument/2006/math">
              <m:r>
                <a:rPr lang="en-US" altLang="zh-CN" sz="2000" b="0" i="1" kern="1200" dirty="0" smtClean="0">
                  <a:latin typeface="Cambria Math" panose="02040503050406030204" pitchFamily="18" charset="0"/>
                </a:rPr>
                <m:t>𝑙</m:t>
              </m:r>
            </m:oMath>
          </a14:m>
          <a:r>
            <a:rPr lang="zh-CN" altLang="en-US" sz="2000" kern="1200" dirty="0" smtClean="0"/>
            <a:t>量</a:t>
          </a:r>
          <a:r>
            <a:rPr lang="zh-CN" altLang="en-US" sz="2000" kern="1200" dirty="0"/>
            <a:t>子数相加与末态中它们的</a:t>
          </a:r>
          <a14:m xmlns:a14="http://schemas.microsoft.com/office/drawing/2010/main">
            <m:oMath xmlns:m="http://schemas.openxmlformats.org/officeDocument/2006/math">
              <m:r>
                <a:rPr lang="en-US" altLang="zh-CN" sz="2000" b="0" i="1" kern="1200" dirty="0" smtClean="0">
                  <a:latin typeface="Cambria Math" panose="02040503050406030204" pitchFamily="18" charset="0"/>
                </a:rPr>
                <m:t>𝑙</m:t>
              </m:r>
            </m:oMath>
          </a14:m>
          <a:r>
            <a:rPr lang="zh-CN" altLang="en-US" sz="2000" kern="1200" dirty="0" smtClean="0"/>
            <a:t>量</a:t>
          </a:r>
          <a:r>
            <a:rPr lang="zh-CN" altLang="en-US" sz="2000" kern="1200" dirty="0"/>
            <a:t>子数相加所得到的数值</a:t>
          </a:r>
          <a:r>
            <a:rPr lang="zh-CN" altLang="en-US" sz="2000" kern="1200" dirty="0" smtClean="0"/>
            <a:t>奇偶相反</a:t>
          </a:r>
          <a:r>
            <a:rPr lang="zh-CN" altLang="en-US" sz="2000" kern="1200" dirty="0"/>
            <a:t>即可</a:t>
          </a:r>
          <a:r>
            <a:rPr lang="en-US" altLang="zh-CN" sz="2000" kern="1200" dirty="0"/>
            <a:t>.</a:t>
          </a:r>
          <a:endParaRPr lang="zh-CN" altLang="en-US" sz="2000" kern="1200" dirty="0"/>
        </a:p>
      </dsp:txBody>
      <dsp:txXfrm>
        <a:off x="0" y="1195663"/>
        <a:ext cx="2958859" cy="188856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557C8-7D64-46AA-BDBC-62B419925EC1}" type="datetimeFigureOut">
              <a:rPr lang="zh-CN" altLang="en-US" smtClean="0"/>
              <a:t>2016/5/23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F1801-8E66-49DE-A332-779998D2B18B}" type="slidenum">
              <a:rPr lang="zh-CN" altLang="en-US" smtClean="0"/>
              <a:t>‹#›</a:t>
            </a:fld>
            <a:endParaRPr lang="zh-CN" altLang="en-US"/>
          </a:p>
        </p:txBody>
      </p:sp>
    </p:spTree>
    <p:extLst>
      <p:ext uri="{BB962C8B-B14F-4D97-AF65-F5344CB8AC3E}">
        <p14:creationId xmlns:p14="http://schemas.microsoft.com/office/powerpoint/2010/main" val="19358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ndex.php?title=%E6%B3%A1%E5%88%A9%E6%95%88%E6%87%89&amp;action=edit&amp;redlink=1"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zh.wikipedia.org/wiki/%E7%B4%A2%E5%B0%94%E7%BB%B4%E4%BC%9A%E8%AE%A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物理上泡利是一个完美主义者，这不光表现在自己的工作，也同样适用在他看待他人成果的态度。泡利的这种刻薄与挑剔被玻尔称为“物理学的良知”，他的同行非常尊重他的评论。一次，意大利物理学家塞格雷做完报告，离开会议室时，泡利对他说：“我从来没听过这么糟糕的报告。”说完，泡利突然回过头，对同行的瑞士物理化学家布瑞斯彻说：“我想如果你做报告的话，情况可能更糟糕。” “在不谈论物理学的时候，你的思路很清晰。”</a:t>
            </a:r>
            <a:endParaRPr lang="en-US" altLang="zh-CN" dirty="0" smtClean="0"/>
          </a:p>
          <a:p>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3" tooltip="泡利效应（页面不存在）"/>
              </a:rPr>
              <a:t>泡利效应</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泡利出现在哪，那里的理论推导就会出岔子、实验设备都会遭殃的奇特现象。</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海森堡回忆在</a:t>
            </a:r>
            <a:r>
              <a:rPr lang="en-US" altLang="zh-CN" sz="1200" b="0" i="0" kern="1200" dirty="0" smtClean="0">
                <a:solidFill>
                  <a:schemeClr val="tx1"/>
                </a:solidFill>
                <a:effectLst/>
                <a:latin typeface="+mn-lt"/>
                <a:ea typeface="+mn-ea"/>
                <a:cs typeface="+mn-cs"/>
              </a:rPr>
              <a:t>1927</a:t>
            </a:r>
            <a:r>
              <a:rPr lang="zh-CN" altLang="en-US" sz="1200" b="0" i="0" kern="1200" dirty="0" smtClean="0">
                <a:solidFill>
                  <a:schemeClr val="tx1"/>
                </a:solidFill>
                <a:effectLst/>
                <a:latin typeface="+mn-lt"/>
                <a:ea typeface="+mn-ea"/>
                <a:cs typeface="+mn-cs"/>
              </a:rPr>
              <a:t>年的</a:t>
            </a:r>
            <a:r>
              <a:rPr lang="zh-CN" altLang="en-US" sz="1200" b="0" i="0" u="none" strike="noStrike" kern="1200" dirty="0" smtClean="0">
                <a:solidFill>
                  <a:schemeClr val="tx1"/>
                </a:solidFill>
                <a:effectLst/>
                <a:latin typeface="+mn-lt"/>
                <a:ea typeface="+mn-ea"/>
                <a:cs typeface="+mn-cs"/>
                <a:hlinkClick r:id="rId4" tooltip="索尔维会议"/>
              </a:rPr>
              <a:t>索尔维会议</a:t>
            </a:r>
            <a:r>
              <a:rPr lang="zh-CN" altLang="en-US" sz="1200" b="0" i="0" kern="1200" dirty="0" smtClean="0">
                <a:solidFill>
                  <a:schemeClr val="tx1"/>
                </a:solidFill>
                <a:effectLst/>
                <a:latin typeface="+mn-lt"/>
                <a:ea typeface="+mn-ea"/>
                <a:cs typeface="+mn-cs"/>
              </a:rPr>
              <a:t>里，他与爱因斯坦及普朗克进行了一次关于宗教观点的友好交谈。沃尔夫冈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泡利、海森堡、狄拉克都参加了这次会议。狄拉克对于宗教在政治上的操纵给了犀利严正的批评。波尔对他的洞察力大加赞赏。除此之外，狄拉克说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我无法理解为什么要浪费时间讨论宗教。如果我们是诚实的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且作为科学家诚实是我们明确的职责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我们不得不承认所有宗教都是一派胡言，完全没有实际的根据。上帝的存在是人类想像的产物。</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我不承认任何宗教神话，至少因为他们互相矛盾。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海森堡则采用的宽和的观点。泡利在这些初步言论后一直保持沉默。不过终于有人问起他的意见时，他开玩笑的说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好吧，我想我们的朋友狄拉克也找到了自己的宗教，这个宗教的第一诫是‘上帝不存在，而保罗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狄拉克是他的先知’”。</a:t>
            </a:r>
            <a:endParaRPr lang="zh-CN" altLang="en-US" dirty="0"/>
          </a:p>
        </p:txBody>
      </p:sp>
      <p:sp>
        <p:nvSpPr>
          <p:cNvPr id="4" name="灯片编号占位符 3"/>
          <p:cNvSpPr>
            <a:spLocks noGrp="1"/>
          </p:cNvSpPr>
          <p:nvPr>
            <p:ph type="sldNum" sz="quarter" idx="10"/>
          </p:nvPr>
        </p:nvSpPr>
        <p:spPr/>
        <p:txBody>
          <a:bodyPr/>
          <a:lstStyle/>
          <a:p>
            <a:fld id="{586F1801-8E66-49DE-A332-779998D2B18B}" type="slidenum">
              <a:rPr lang="zh-CN" altLang="en-US" smtClean="0"/>
              <a:t>30</a:t>
            </a:fld>
            <a:endParaRPr lang="zh-CN" altLang="en-US"/>
          </a:p>
        </p:txBody>
      </p:sp>
    </p:spTree>
    <p:extLst>
      <p:ext uri="{BB962C8B-B14F-4D97-AF65-F5344CB8AC3E}">
        <p14:creationId xmlns:p14="http://schemas.microsoft.com/office/powerpoint/2010/main" val="557920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sz="1350"/>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grpSp>
        <p:nvGrpSpPr>
          <p:cNvPr id="13" name="组合 18"/>
          <p:cNvGrpSpPr>
            <a:grpSpLocks/>
          </p:cNvGrpSpPr>
          <p:nvPr/>
        </p:nvGrpSpPr>
        <p:grpSpPr bwMode="auto">
          <a:xfrm>
            <a:off x="2" y="1268413"/>
            <a:ext cx="9251947" cy="2978150"/>
            <a:chOff x="0" y="1268760"/>
            <a:chExt cx="9252478" cy="2978150"/>
          </a:xfrm>
        </p:grpSpPr>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68760"/>
              <a:ext cx="9144001"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20" y="1268760"/>
              <a:ext cx="1440161"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760" y="1268760"/>
              <a:ext cx="1440161"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2000" y="1268760"/>
              <a:ext cx="1440161"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2240" y="1268760"/>
              <a:ext cx="1440161"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a:xfrm>
              <a:off x="8892098"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a:xfrm>
              <a:off x="250839" y="1989485"/>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a:xfrm>
              <a:off x="0" y="1989485"/>
              <a:ext cx="25083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680" y="1988840"/>
              <a:ext cx="1440161"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928" y="1988840"/>
              <a:ext cx="1440161"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2161" y="1988840"/>
              <a:ext cx="1440161"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a:xfrm>
              <a:off x="8892098" y="1989485"/>
              <a:ext cx="25242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8172919" y="1989485"/>
              <a:ext cx="71917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a:xfrm>
              <a:off x="0" y="2708622"/>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600" y="2708920"/>
              <a:ext cx="1440161"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841" y="2708920"/>
              <a:ext cx="1440161"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2081" y="2708920"/>
              <a:ext cx="1440161"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2321" y="2708920"/>
              <a:ext cx="1440161"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20" y="3429000"/>
              <a:ext cx="1440161"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760" y="3429000"/>
              <a:ext cx="1440161"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2000" y="3429000"/>
              <a:ext cx="1440161"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2240" y="3429000"/>
              <a:ext cx="1440161"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a:xfrm>
              <a:off x="8892098" y="3429347"/>
              <a:ext cx="25242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0839" y="4148485"/>
              <a:ext cx="720766"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a:xfrm>
              <a:off x="0" y="4148485"/>
              <a:ext cx="250839"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680" y="4131088"/>
              <a:ext cx="1440161"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920" y="4149080"/>
              <a:ext cx="1440161"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2161" y="4149080"/>
              <a:ext cx="1440161"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a:xfrm>
              <a:off x="8892095"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pPr>
              <a:defRPr/>
            </a:pPr>
            <a:endParaRPr lang="en-US" altLang="zh-CN"/>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pPr>
              <a:defRPr/>
            </a:pPr>
            <a:endParaRPr lang="en-US" altLang="zh-CN"/>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pPr>
              <a:defRPr/>
            </a:pPr>
            <a:fld id="{2AA0D8B6-F707-4441-980A-43A74FC77035}" type="slidenum">
              <a:rPr lang="en-US" altLang="zh-CN" smtClean="0"/>
              <a:pPr>
                <a:defRPr/>
              </a:pPr>
              <a:t>‹#›</a:t>
            </a:fld>
            <a:endParaRPr lang="en-US" altLang="zh-CN"/>
          </a:p>
        </p:txBody>
      </p:sp>
    </p:spTree>
    <p:extLst>
      <p:ext uri="{BB962C8B-B14F-4D97-AF65-F5344CB8AC3E}">
        <p14:creationId xmlns:p14="http://schemas.microsoft.com/office/powerpoint/2010/main" val="84438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smtClean="0"/>
            </a:lvl1pPr>
          </a:lstStyle>
          <a:p>
            <a:pPr>
              <a:defRPr/>
            </a:pPr>
            <a:fld id="{E3B4DE99-0194-402F-A367-785AD4616036}" type="slidenum">
              <a:rPr lang="en-US" altLang="zh-CN"/>
              <a:pPr>
                <a:defRPr/>
              </a:pPr>
              <a:t>‹#›</a:t>
            </a:fld>
            <a:endParaRPr lang="en-US" altLang="zh-CN"/>
          </a:p>
        </p:txBody>
      </p:sp>
    </p:spTree>
    <p:extLst>
      <p:ext uri="{BB962C8B-B14F-4D97-AF65-F5344CB8AC3E}">
        <p14:creationId xmlns:p14="http://schemas.microsoft.com/office/powerpoint/2010/main" val="17193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800D4788-8104-48FD-92C7-E622978622CB}" type="slidenum">
              <a:rPr lang="en-US" altLang="zh-CN"/>
              <a:pPr>
                <a:defRPr/>
              </a:pPr>
              <a:t>‹#›</a:t>
            </a:fld>
            <a:endParaRPr lang="en-US" altLang="zh-CN"/>
          </a:p>
        </p:txBody>
      </p:sp>
    </p:spTree>
    <p:extLst>
      <p:ext uri="{BB962C8B-B14F-4D97-AF65-F5344CB8AC3E}">
        <p14:creationId xmlns:p14="http://schemas.microsoft.com/office/powerpoint/2010/main" val="3689762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1800"/>
            </a:lvl1pPr>
            <a:lvl2pPr>
              <a:defRPr sz="1500"/>
            </a:lvl2pPr>
            <a:lvl3pPr>
              <a:defRPr sz="1350"/>
            </a:lvl3pPr>
            <a:lvl4pPr>
              <a:defRPr sz="1200"/>
            </a:lvl4pPr>
            <a:lvl5pPr>
              <a:defRPr sz="10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标题 6"/>
          <p:cNvSpPr>
            <a:spLocks noGrp="1"/>
          </p:cNvSpPr>
          <p:nvPr>
            <p:ph type="title"/>
          </p:nvPr>
        </p:nvSpPr>
        <p:spPr>
          <a:xfrm>
            <a:off x="457200" y="274638"/>
            <a:ext cx="8229600" cy="994122"/>
          </a:xfrm>
        </p:spPr>
        <p:txBody>
          <a:bodyPr rtlCol="0"/>
          <a:lstStyle>
            <a:lvl1pPr>
              <a:defRPr sz="2400" b="1">
                <a:solidFill>
                  <a:schemeClr val="tx1">
                    <a:lumMod val="85000"/>
                    <a:lumOff val="15000"/>
                  </a:schemeClr>
                </a:solidFill>
              </a:defRPr>
            </a:lvl1pPr>
            <a:extLst/>
          </a:lstStyle>
          <a:p>
            <a:r>
              <a:rPr lang="zh-CN" altLang="en-US" smtClean="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pPr>
              <a:defRPr/>
            </a:pPr>
            <a:endParaRPr lang="en-US" altLang="zh-CN"/>
          </a:p>
        </p:txBody>
      </p:sp>
      <p:sp>
        <p:nvSpPr>
          <p:cNvPr id="6" name="页脚占位符 4"/>
          <p:cNvSpPr>
            <a:spLocks noGrp="1"/>
          </p:cNvSpPr>
          <p:nvPr>
            <p:ph type="ftr" sz="quarter" idx="11"/>
          </p:nvPr>
        </p:nvSpPr>
        <p:spPr/>
        <p:txBody>
          <a:bodyPr/>
          <a:lstStyle>
            <a:lvl1pPr>
              <a:defRPr sz="1050"/>
            </a:lvl1pPr>
            <a:extLst/>
          </a:lstStyle>
          <a:p>
            <a:pPr>
              <a:defRPr/>
            </a:pPr>
            <a:endParaRPr lang="en-US" altLang="zh-CN"/>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pPr>
              <a:defRPr/>
            </a:pPr>
            <a:fld id="{1CA46D9E-D5E1-459A-9F90-0AA1AAE9E4AF}" type="slidenum">
              <a:rPr lang="en-US" altLang="zh-CN" smtClean="0"/>
              <a:pPr>
                <a:defRPr/>
              </a:pPr>
              <a:t>‹#›</a:t>
            </a:fld>
            <a:endParaRPr lang="en-US" altLang="zh-CN"/>
          </a:p>
        </p:txBody>
      </p:sp>
    </p:spTree>
    <p:extLst>
      <p:ext uri="{BB962C8B-B14F-4D97-AF65-F5344CB8AC3E}">
        <p14:creationId xmlns:p14="http://schemas.microsoft.com/office/powerpoint/2010/main" val="399002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extLst/>
          </a:lstStyle>
          <a:p>
            <a:pPr>
              <a:defRPr/>
            </a:pPr>
            <a:endParaRPr lang="en-US" altLang="zh-CN"/>
          </a:p>
        </p:txBody>
      </p:sp>
      <p:sp>
        <p:nvSpPr>
          <p:cNvPr id="9" name="页脚占位符 7"/>
          <p:cNvSpPr>
            <a:spLocks noGrp="1"/>
          </p:cNvSpPr>
          <p:nvPr>
            <p:ph type="ftr" sz="quarter" idx="11"/>
          </p:nvPr>
        </p:nvSpPr>
        <p:spPr/>
        <p:txBody>
          <a:bodyPr/>
          <a:lstStyle>
            <a:lvl1pPr>
              <a:defRPr/>
            </a:lvl1pPr>
            <a:extLst/>
          </a:lstStyle>
          <a:p>
            <a:pPr>
              <a:defRPr/>
            </a:pPr>
            <a:endParaRPr lang="en-US" altLang="zh-CN"/>
          </a:p>
        </p:txBody>
      </p:sp>
      <p:sp>
        <p:nvSpPr>
          <p:cNvPr id="10" name="灯片编号占位符 8"/>
          <p:cNvSpPr>
            <a:spLocks noGrp="1"/>
          </p:cNvSpPr>
          <p:nvPr>
            <p:ph type="sldNum" sz="quarter" idx="12"/>
          </p:nvPr>
        </p:nvSpPr>
        <p:spPr/>
        <p:txBody>
          <a:bodyPr/>
          <a:lstStyle>
            <a:lvl1pPr>
              <a:defRPr/>
            </a:lvl1pPr>
            <a:extLst/>
          </a:lstStyle>
          <a:p>
            <a:pPr>
              <a:defRPr/>
            </a:pPr>
            <a:fld id="{0D497480-9502-4BC2-8C1C-7E3889C8CE9D}" type="slidenum">
              <a:rPr lang="en-US" altLang="zh-CN" smtClean="0"/>
              <a:pPr>
                <a:defRPr/>
              </a:pPr>
              <a:t>‹#›</a:t>
            </a:fld>
            <a:endParaRPr lang="en-US" altLang="zh-CN"/>
          </a:p>
        </p:txBody>
      </p:sp>
    </p:spTree>
    <p:extLst>
      <p:ext uri="{BB962C8B-B14F-4D97-AF65-F5344CB8AC3E}">
        <p14:creationId xmlns:p14="http://schemas.microsoft.com/office/powerpoint/2010/main" val="366142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pPr>
              <a:defRPr/>
            </a:pPr>
            <a:endParaRPr lang="en-US" altLang="zh-CN"/>
          </a:p>
        </p:txBody>
      </p:sp>
      <p:sp>
        <p:nvSpPr>
          <p:cNvPr id="4" name="页脚占位符 2"/>
          <p:cNvSpPr>
            <a:spLocks noGrp="1"/>
          </p:cNvSpPr>
          <p:nvPr>
            <p:ph type="ftr" sz="quarter" idx="11"/>
          </p:nvPr>
        </p:nvSpPr>
        <p:spPr/>
        <p:txBody>
          <a:bodyPr/>
          <a:lstStyle>
            <a:lvl1pPr>
              <a:defRPr/>
            </a:lvl1pPr>
            <a:extLst/>
          </a:lstStyle>
          <a:p>
            <a:pPr>
              <a:defRPr/>
            </a:pPr>
            <a:endParaRPr lang="en-US" altLang="zh-CN"/>
          </a:p>
        </p:txBody>
      </p:sp>
      <p:sp>
        <p:nvSpPr>
          <p:cNvPr id="5" name="灯片编号占位符 3"/>
          <p:cNvSpPr>
            <a:spLocks noGrp="1"/>
          </p:cNvSpPr>
          <p:nvPr>
            <p:ph type="sldNum" sz="quarter" idx="12"/>
          </p:nvPr>
        </p:nvSpPr>
        <p:spPr/>
        <p:txBody>
          <a:bodyPr/>
          <a:lstStyle>
            <a:lvl1pPr>
              <a:defRPr/>
            </a:lvl1pPr>
            <a:extLst/>
          </a:lstStyle>
          <a:p>
            <a:pPr>
              <a:defRPr/>
            </a:pPr>
            <a:fld id="{C89CBDF6-72A7-4312-B406-A3D85B6B2437}" type="slidenum">
              <a:rPr lang="en-US" altLang="zh-CN" smtClean="0"/>
              <a:pPr>
                <a:defRPr/>
              </a:pPr>
              <a:t>‹#›</a:t>
            </a:fld>
            <a:endParaRPr lang="en-US" altLang="zh-CN"/>
          </a:p>
        </p:txBody>
      </p:sp>
    </p:spTree>
    <p:extLst>
      <p:ext uri="{BB962C8B-B14F-4D97-AF65-F5344CB8AC3E}">
        <p14:creationId xmlns:p14="http://schemas.microsoft.com/office/powerpoint/2010/main" val="133564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extLst/>
          </a:lstStyle>
          <a:p>
            <a:pPr>
              <a:defRPr/>
            </a:pPr>
            <a:endParaRPr lang="en-US" altLang="zh-CN"/>
          </a:p>
        </p:txBody>
      </p:sp>
      <p:sp>
        <p:nvSpPr>
          <p:cNvPr id="7" name="页脚占位符 5"/>
          <p:cNvSpPr>
            <a:spLocks noGrp="1"/>
          </p:cNvSpPr>
          <p:nvPr>
            <p:ph type="ftr" sz="quarter" idx="11"/>
          </p:nvPr>
        </p:nvSpPr>
        <p:spPr/>
        <p:txBody>
          <a:bodyPr/>
          <a:lstStyle>
            <a:lvl1pPr>
              <a:defRPr/>
            </a:lvl1pPr>
            <a:extLst/>
          </a:lstStyle>
          <a:p>
            <a:pPr>
              <a:defRPr/>
            </a:pPr>
            <a:endParaRPr lang="en-US" altLang="zh-CN"/>
          </a:p>
        </p:txBody>
      </p:sp>
      <p:sp>
        <p:nvSpPr>
          <p:cNvPr id="8" name="灯片编号占位符 6"/>
          <p:cNvSpPr>
            <a:spLocks noGrp="1"/>
          </p:cNvSpPr>
          <p:nvPr>
            <p:ph type="sldNum" sz="quarter" idx="12"/>
          </p:nvPr>
        </p:nvSpPr>
        <p:spPr/>
        <p:txBody>
          <a:bodyPr/>
          <a:lstStyle>
            <a:lvl1pPr>
              <a:defRPr/>
            </a:lvl1pPr>
            <a:extLst/>
          </a:lstStyle>
          <a:p>
            <a:pPr>
              <a:defRPr/>
            </a:pPr>
            <a:fld id="{3F288F45-A406-47C0-BCBF-3ADF1170A60A}" type="slidenum">
              <a:rPr lang="en-US" altLang="zh-CN" smtClean="0"/>
              <a:pPr>
                <a:defRPr/>
              </a:pPr>
              <a:t>‹#›</a:t>
            </a:fld>
            <a:endParaRPr lang="en-US" altLang="zh-CN"/>
          </a:p>
        </p:txBody>
      </p:sp>
    </p:spTree>
    <p:extLst>
      <p:ext uri="{BB962C8B-B14F-4D97-AF65-F5344CB8AC3E}">
        <p14:creationId xmlns:p14="http://schemas.microsoft.com/office/powerpoint/2010/main" val="373269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pPr>
              <a:defRPr/>
            </a:pPr>
            <a:endParaRPr lang="en-US" altLang="zh-CN"/>
          </a:p>
        </p:txBody>
      </p:sp>
      <p:sp>
        <p:nvSpPr>
          <p:cNvPr id="6" name="页脚占位符 4"/>
          <p:cNvSpPr>
            <a:spLocks noGrp="1"/>
          </p:cNvSpPr>
          <p:nvPr>
            <p:ph type="ftr" sz="quarter" idx="11"/>
          </p:nvPr>
        </p:nvSpPr>
        <p:spPr/>
        <p:txBody>
          <a:bodyPr/>
          <a:lstStyle>
            <a:lvl1pPr>
              <a:defRPr/>
            </a:lvl1pPr>
            <a:extLst/>
          </a:lstStyle>
          <a:p>
            <a:pPr>
              <a:defRPr/>
            </a:pPr>
            <a:endParaRPr lang="en-US" altLang="zh-CN"/>
          </a:p>
        </p:txBody>
      </p:sp>
      <p:sp>
        <p:nvSpPr>
          <p:cNvPr id="7" name="灯片编号占位符 5"/>
          <p:cNvSpPr>
            <a:spLocks noGrp="1"/>
          </p:cNvSpPr>
          <p:nvPr>
            <p:ph type="sldNum" sz="quarter" idx="12"/>
          </p:nvPr>
        </p:nvSpPr>
        <p:spPr/>
        <p:txBody>
          <a:bodyPr/>
          <a:lstStyle>
            <a:lvl1pPr>
              <a:defRPr/>
            </a:lvl1pPr>
            <a:extLst/>
          </a:lstStyle>
          <a:p>
            <a:pPr>
              <a:defRPr/>
            </a:pPr>
            <a:fld id="{B318DFE9-4F32-4B63-8196-06F12DB4D663}" type="slidenum">
              <a:rPr lang="en-US" altLang="zh-CN" smtClean="0"/>
              <a:pPr>
                <a:defRPr/>
              </a:pPr>
              <a:t>‹#›</a:t>
            </a:fld>
            <a:endParaRPr lang="en-US" altLang="zh-CN"/>
          </a:p>
        </p:txBody>
      </p:sp>
    </p:spTree>
    <p:extLst>
      <p:ext uri="{BB962C8B-B14F-4D97-AF65-F5344CB8AC3E}">
        <p14:creationId xmlns:p14="http://schemas.microsoft.com/office/powerpoint/2010/main" val="26580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pPr>
              <a:defRPr/>
            </a:pPr>
            <a:endParaRPr lang="en-US" altLang="zh-CN"/>
          </a:p>
        </p:txBody>
      </p:sp>
      <p:sp>
        <p:nvSpPr>
          <p:cNvPr id="6" name="页脚占位符 4"/>
          <p:cNvSpPr>
            <a:spLocks noGrp="1"/>
          </p:cNvSpPr>
          <p:nvPr>
            <p:ph type="ftr" sz="quarter" idx="11"/>
          </p:nvPr>
        </p:nvSpPr>
        <p:spPr/>
        <p:txBody>
          <a:bodyPr/>
          <a:lstStyle>
            <a:lvl1pPr>
              <a:defRPr/>
            </a:lvl1pPr>
            <a:extLst/>
          </a:lstStyle>
          <a:p>
            <a:pPr>
              <a:defRPr/>
            </a:pPr>
            <a:endParaRPr lang="en-US" altLang="zh-CN"/>
          </a:p>
        </p:txBody>
      </p:sp>
      <p:sp>
        <p:nvSpPr>
          <p:cNvPr id="7" name="灯片编号占位符 5"/>
          <p:cNvSpPr>
            <a:spLocks noGrp="1"/>
          </p:cNvSpPr>
          <p:nvPr>
            <p:ph type="sldNum" sz="quarter" idx="12"/>
          </p:nvPr>
        </p:nvSpPr>
        <p:spPr/>
        <p:txBody>
          <a:bodyPr/>
          <a:lstStyle>
            <a:lvl1pPr>
              <a:defRPr/>
            </a:lvl1pPr>
            <a:extLst/>
          </a:lstStyle>
          <a:p>
            <a:pPr>
              <a:defRPr/>
            </a:pPr>
            <a:fld id="{F015F356-D754-4EDE-8592-30BD0424A25D}" type="slidenum">
              <a:rPr lang="en-US" altLang="zh-CN" smtClean="0"/>
              <a:pPr>
                <a:defRPr/>
              </a:pPr>
              <a:t>‹#›</a:t>
            </a:fld>
            <a:endParaRPr lang="en-US" altLang="zh-CN"/>
          </a:p>
        </p:txBody>
      </p:sp>
    </p:spTree>
    <p:extLst>
      <p:ext uri="{BB962C8B-B14F-4D97-AF65-F5344CB8AC3E}">
        <p14:creationId xmlns:p14="http://schemas.microsoft.com/office/powerpoint/2010/main" val="58477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pPr>
              <a:defRPr/>
            </a:pPr>
            <a:endParaRPr lang="en-US" altLang="zh-CN"/>
          </a:p>
        </p:txBody>
      </p:sp>
      <p:sp>
        <p:nvSpPr>
          <p:cNvPr id="70" name="页脚占位符 3"/>
          <p:cNvSpPr>
            <a:spLocks noGrp="1"/>
          </p:cNvSpPr>
          <p:nvPr>
            <p:ph type="ftr" sz="quarter" idx="11"/>
          </p:nvPr>
        </p:nvSpPr>
        <p:spPr/>
        <p:txBody>
          <a:bodyPr/>
          <a:lstStyle>
            <a:lvl1pPr>
              <a:defRPr/>
            </a:lvl1pPr>
          </a:lstStyle>
          <a:p>
            <a:pPr>
              <a:defRPr/>
            </a:pPr>
            <a:endParaRPr lang="en-US" altLang="zh-CN"/>
          </a:p>
        </p:txBody>
      </p:sp>
      <p:sp>
        <p:nvSpPr>
          <p:cNvPr id="71" name="灯片编号占位符 4"/>
          <p:cNvSpPr>
            <a:spLocks noGrp="1"/>
          </p:cNvSpPr>
          <p:nvPr>
            <p:ph type="sldNum" sz="quarter" idx="12"/>
          </p:nvPr>
        </p:nvSpPr>
        <p:spPr/>
        <p:txBody>
          <a:bodyPr/>
          <a:lstStyle>
            <a:lvl1pPr>
              <a:defRPr/>
            </a:lvl1pPr>
          </a:lstStyle>
          <a:p>
            <a:pPr>
              <a:defRPr/>
            </a:pPr>
            <a:fld id="{F015F356-D754-4EDE-8592-30BD0424A25D}" type="slidenum">
              <a:rPr lang="en-US" altLang="zh-CN" smtClean="0"/>
              <a:pPr>
                <a:defRPr/>
              </a:pPr>
              <a:t>‹#›</a:t>
            </a:fld>
            <a:endParaRPr lang="en-US" altLang="zh-CN"/>
          </a:p>
        </p:txBody>
      </p:sp>
    </p:spTree>
    <p:extLst>
      <p:ext uri="{BB962C8B-B14F-4D97-AF65-F5344CB8AC3E}">
        <p14:creationId xmlns:p14="http://schemas.microsoft.com/office/powerpoint/2010/main" val="168559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pPr>
              <a:defRPr/>
            </a:pPr>
            <a:endParaRPr lang="en-US" altLang="zh-CN"/>
          </a:p>
        </p:txBody>
      </p:sp>
      <p:sp>
        <p:nvSpPr>
          <p:cNvPr id="7" name="页脚占位符 3"/>
          <p:cNvSpPr>
            <a:spLocks noGrp="1"/>
          </p:cNvSpPr>
          <p:nvPr>
            <p:ph type="ftr" sz="quarter" idx="11"/>
          </p:nvPr>
        </p:nvSpPr>
        <p:spPr/>
        <p:txBody>
          <a:bodyPr/>
          <a:lstStyle>
            <a:lvl1pPr>
              <a:defRPr/>
            </a:lvl1pPr>
          </a:lstStyle>
          <a:p>
            <a:pPr>
              <a:defRPr/>
            </a:pPr>
            <a:endParaRPr lang="en-US" altLang="zh-CN"/>
          </a:p>
        </p:txBody>
      </p:sp>
      <p:sp>
        <p:nvSpPr>
          <p:cNvPr id="8" name="灯片编号占位符 4"/>
          <p:cNvSpPr>
            <a:spLocks noGrp="1"/>
          </p:cNvSpPr>
          <p:nvPr>
            <p:ph type="sldNum" sz="quarter" idx="12"/>
          </p:nvPr>
        </p:nvSpPr>
        <p:spPr/>
        <p:txBody>
          <a:bodyPr/>
          <a:lstStyle>
            <a:lvl1pPr>
              <a:defRPr/>
            </a:lvl1pPr>
          </a:lstStyle>
          <a:p>
            <a:pPr>
              <a:defRPr/>
            </a:pPr>
            <a:fld id="{F015F356-D754-4EDE-8592-30BD0424A25D}" type="slidenum">
              <a:rPr lang="en-US" altLang="zh-CN" smtClean="0"/>
              <a:pPr>
                <a:defRPr/>
              </a:pPr>
              <a:t>‹#›</a:t>
            </a:fld>
            <a:endParaRPr lang="en-US" altLang="zh-CN"/>
          </a:p>
        </p:txBody>
      </p:sp>
    </p:spTree>
    <p:extLst>
      <p:ext uri="{BB962C8B-B14F-4D97-AF65-F5344CB8AC3E}">
        <p14:creationId xmlns:p14="http://schemas.microsoft.com/office/powerpoint/2010/main" val="18093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pPr>
              <a:defRPr/>
            </a:pPr>
            <a:endParaRPr lang="en-US" altLang="zh-CN"/>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pPr>
              <a:defRPr/>
            </a:pPr>
            <a:endParaRPr lang="en-US" altLang="zh-CN"/>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pPr>
              <a:defRPr/>
            </a:pPr>
            <a:fld id="{F015F356-D754-4EDE-8592-30BD0424A25D}" type="slidenum">
              <a:rPr lang="en-US" altLang="zh-CN" smtClean="0"/>
              <a:pPr>
                <a:defRPr/>
              </a:pPr>
              <a:t>‹#›</a:t>
            </a:fld>
            <a:endParaRPr lang="en-US" altLang="zh-CN"/>
          </a:p>
        </p:txBody>
      </p:sp>
      <p:pic>
        <p:nvPicPr>
          <p:cNvPr id="11" name="图片 16"/>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8" y="6428355"/>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39236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QuickStyle" Target="../diagrams/quickStyle3.xml"/><Relationship Id="rId3" Type="http://schemas.openxmlformats.org/officeDocument/2006/relationships/diagramLayout" Target="../diagrams/layout2.xml"/><Relationship Id="rId7" Type="http://schemas.openxmlformats.org/officeDocument/2006/relationships/diagramData" Target="../diagrams/data4.xml"/><Relationship Id="rId12" Type="http://schemas.openxmlformats.org/officeDocument/2006/relationships/diagramLayout" Target="../diagrams/layout3.xml"/><Relationship Id="rId17" Type="http://schemas.openxmlformats.org/officeDocument/2006/relationships/diagramLayout" Target="../diagrams/layout3.xml"/><Relationship Id="rId2" Type="http://schemas.openxmlformats.org/officeDocument/2006/relationships/diagramData" Target="../diagrams/data3.xml"/><Relationship Id="rId16"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Data" Target="../diagrams/data5.xml"/><Relationship Id="rId5" Type="http://schemas.openxmlformats.org/officeDocument/2006/relationships/diagramColors" Target="../diagrams/colors2.xml"/><Relationship Id="rId15" Type="http://schemas.microsoft.com/office/2007/relationships/diagramDrawing" Target="../diagrams/drawing3.xml"/><Relationship Id="rId10" Type="http://schemas.openxmlformats.org/officeDocument/2006/relationships/diagramColors" Target="../diagrams/colors2.xml"/><Relationship Id="rId19"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0.png"/><Relationship Id="rId5" Type="http://schemas.openxmlformats.org/officeDocument/2006/relationships/image" Target="../media/image32.png"/><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0.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0.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8.bin"/><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QuickStyle" Target="../diagrams/quickStyle5.xml"/><Relationship Id="rId1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Data" Target="../diagrams/data8.xml"/><Relationship Id="rId12" Type="http://schemas.openxmlformats.org/officeDocument/2006/relationships/diagramLayout" Target="../diagrams/layout5.xml"/><Relationship Id="rId17" Type="http://schemas.openxmlformats.org/officeDocument/2006/relationships/diagramLayout" Target="../diagrams/layout5.xml"/><Relationship Id="rId2" Type="http://schemas.openxmlformats.org/officeDocument/2006/relationships/diagramData" Target="../diagrams/data7.xml"/><Relationship Id="rId16"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diagramData" Target="../diagrams/data9.xml"/><Relationship Id="rId5" Type="http://schemas.openxmlformats.org/officeDocument/2006/relationships/diagramColors" Target="../diagrams/colors4.xml"/><Relationship Id="rId15" Type="http://schemas.microsoft.com/office/2007/relationships/diagramDrawing" Target="../diagrams/drawing5.xml"/><Relationship Id="rId10" Type="http://schemas.openxmlformats.org/officeDocument/2006/relationships/diagramColors" Target="../diagrams/colors4.xml"/><Relationship Id="rId19"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4.xml"/><Relationship Id="rId14" Type="http://schemas.openxmlformats.org/officeDocument/2006/relationships/diagramColors" Target="../diagrams/colors5.xml"/></Relationships>
</file>

<file path=ppt/slides/_rels/slide2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9.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 Id="rId9" Type="http://schemas.openxmlformats.org/officeDocument/2006/relationships/image" Target="../media/image241.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0.bin"/><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12.bin"/><Relationship Id="rId4" Type="http://schemas.openxmlformats.org/officeDocument/2006/relationships/image" Target="../media/image26.wmf"/></Relationships>
</file>

<file path=ppt/slides/_rels/slide36.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16.bin"/><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emf"/></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4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image" Target="../media/image45.wmf"/><Relationship Id="rId5" Type="http://schemas.openxmlformats.org/officeDocument/2006/relationships/oleObject" Target="../embeddings/oleObject19.bin"/><Relationship Id="rId4" Type="http://schemas.openxmlformats.org/officeDocument/2006/relationships/image" Target="../media/image44.wmf"/></Relationships>
</file>

<file path=ppt/slides/_rels/slide4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1.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24.bin"/><Relationship Id="rId4" Type="http://schemas.openxmlformats.org/officeDocument/2006/relationships/image" Target="../media/image3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26.bin"/><Relationship Id="rId4" Type="http://schemas.openxmlformats.org/officeDocument/2006/relationships/image" Target="../media/image46.wmf"/></Relationships>
</file>

<file path=ppt/slides/_rels/slide52.xml.rels><?xml version="1.0" encoding="UTF-8" standalone="yes"?>
<Relationships xmlns="http://schemas.openxmlformats.org/package/2006/relationships"><Relationship Id="rId8" Type="http://schemas.openxmlformats.org/officeDocument/2006/relationships/diagramData" Target="../diagrams/data80.xml"/><Relationship Id="rId3" Type="http://schemas.openxmlformats.org/officeDocument/2006/relationships/diagramData" Target="../diagrams/data11.xml"/><Relationship Id="rId7" Type="http://schemas.microsoft.com/office/2007/relationships/diagramDrawing" Target="../diagrams/drawing6.xml"/><Relationship Id="rId2" Type="http://schemas.openxmlformats.org/officeDocument/2006/relationships/image" Target="../media/image47.emf"/><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6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emf"/><Relationship Id="rId5" Type="http://schemas.openxmlformats.org/officeDocument/2006/relationships/oleObject" Target="../embeddings/oleObject30.bin"/><Relationship Id="rId4" Type="http://schemas.openxmlformats.org/officeDocument/2006/relationships/image" Target="../media/image55.wmf"/></Relationships>
</file>

<file path=ppt/slides/_rels/slide65.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7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0.xml"/><Relationship Id="rId1" Type="http://schemas.openxmlformats.org/officeDocument/2006/relationships/vmlDrawing" Target="../drawings/vmlDrawing19.vml"/><Relationship Id="rId4" Type="http://schemas.openxmlformats.org/officeDocument/2006/relationships/image" Target="../media/image62.wmf"/></Relationships>
</file>

<file path=ppt/slides/_rels/slide7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4.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8.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0.xml"/><Relationship Id="rId1" Type="http://schemas.openxmlformats.org/officeDocument/2006/relationships/vmlDrawing" Target="../drawings/vmlDrawing22.vml"/><Relationship Id="rId4" Type="http://schemas.openxmlformats.org/officeDocument/2006/relationships/image" Target="../media/image46.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70.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0.xml"/><Relationship Id="rId1" Type="http://schemas.openxmlformats.org/officeDocument/2006/relationships/vmlDrawing" Target="../drawings/vmlDrawing24.vml"/><Relationship Id="rId4" Type="http://schemas.openxmlformats.org/officeDocument/2006/relationships/image" Target="../media/image71.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2.emf"/></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0928" y="419822"/>
            <a:ext cx="6589199" cy="860674"/>
          </a:xfrm>
        </p:spPr>
        <p:txBody>
          <a:bodyPr/>
          <a:lstStyle/>
          <a:p>
            <a:r>
              <a:rPr lang="zh-CN" altLang="en-US" sz="3200" dirty="0" smtClean="0"/>
              <a:t>对于单电子，跃迁选择定则</a:t>
            </a:r>
            <a:endParaRPr lang="zh-CN" altLang="en-US" sz="3200" dirty="0"/>
          </a:p>
        </p:txBody>
      </p:sp>
      <mc:AlternateContent xmlns:mc="http://schemas.openxmlformats.org/markup-compatibility/2006" xmlns:a14="http://schemas.microsoft.com/office/drawing/2010/main">
        <mc:Choice Requires="a14">
          <p:sp>
            <p:nvSpPr>
              <p:cNvPr id="5" name="文本框 4"/>
              <p:cNvSpPr txBox="1"/>
              <p:nvPr/>
            </p:nvSpPr>
            <p:spPr>
              <a:xfrm>
                <a:off x="-51359" y="1208752"/>
                <a:ext cx="2954656" cy="830997"/>
              </a:xfrm>
              <a:prstGeom prst="rect">
                <a:avLst/>
              </a:prstGeom>
              <a:noFill/>
            </p:spPr>
            <p:txBody>
              <a:bodyPr wrap="none" rtlCol="0">
                <a:spAutoFit/>
              </a:bodyPr>
              <a:lstStyle/>
              <a:p>
                <a:pPr algn="ctr"/>
                <a:r>
                  <a:rPr lang="zh-CN" altLang="en-US" sz="2400" b="0" dirty="0" smtClean="0">
                    <a:solidFill>
                      <a:srgbClr val="0070C0"/>
                    </a:solidFill>
                    <a:latin typeface="+mn-ea"/>
                    <a:ea typeface="+mn-ea"/>
                  </a:rPr>
                  <a:t>无磁场，不考虑自旋</a:t>
                </a:r>
                <a:endParaRPr lang="en-US" altLang="zh-CN" sz="2400" b="0" dirty="0" smtClean="0">
                  <a:solidFill>
                    <a:srgbClr val="0070C0"/>
                  </a:solidFill>
                  <a:latin typeface="+mn-ea"/>
                  <a:ea typeface="+mn-ea"/>
                </a:endParaRPr>
              </a:p>
              <a:p>
                <a:pPr algn="ctr"/>
                <a14:m>
                  <m:oMathPara xmlns:m="http://schemas.openxmlformats.org/officeDocument/2006/math">
                    <m:oMathParaPr>
                      <m:jc m:val="centerGroup"/>
                    </m:oMathParaPr>
                    <m:oMath xmlns:m="http://schemas.openxmlformats.org/officeDocument/2006/math">
                      <m:r>
                        <m:rPr>
                          <m:sty m:val="p"/>
                        </m:rPr>
                        <a:rPr lang="en-US" altLang="zh-CN" sz="2400" b="0" i="0" smtClean="0">
                          <a:solidFill>
                            <a:srgbClr val="0070C0"/>
                          </a:solidFill>
                          <a:latin typeface="Cambria Math" panose="02040503050406030204" pitchFamily="18" charset="0"/>
                          <a:ea typeface="+mn-ea"/>
                        </a:rPr>
                        <m:t>Δ</m:t>
                      </m:r>
                      <m:r>
                        <a:rPr lang="en-US" altLang="zh-CN" sz="2400" b="0" i="1" smtClean="0">
                          <a:solidFill>
                            <a:srgbClr val="0070C0"/>
                          </a:solidFill>
                          <a:latin typeface="Cambria Math" panose="02040503050406030204" pitchFamily="18" charset="0"/>
                          <a:ea typeface="+mn-ea"/>
                        </a:rPr>
                        <m:t>𝑙</m:t>
                      </m:r>
                      <m:r>
                        <a:rPr lang="en-US" altLang="zh-CN" sz="2400" b="0" i="1" smtClean="0">
                          <a:solidFill>
                            <a:srgbClr val="0070C0"/>
                          </a:solidFill>
                          <a:latin typeface="Cambria Math" panose="02040503050406030204" pitchFamily="18" charset="0"/>
                          <a:ea typeface="+mn-ea"/>
                        </a:rPr>
                        <m:t>=±1, </m:t>
                      </m:r>
                    </m:oMath>
                  </m:oMathPara>
                </a14:m>
                <a:endParaRPr lang="zh-CN" altLang="en-US" dirty="0">
                  <a:solidFill>
                    <a:srgbClr val="0070C0"/>
                  </a:solidFill>
                  <a:latin typeface="+mn-ea"/>
                  <a:ea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1359" y="1208752"/>
                <a:ext cx="2954656" cy="830997"/>
              </a:xfrm>
              <a:prstGeom prst="rect">
                <a:avLst/>
              </a:prstGeom>
              <a:blipFill rotWithShape="0">
                <a:blip r:embed="rId2"/>
                <a:stretch>
                  <a:fillRect l="-2893" t="-5839" r="-2686" b="-2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915816" y="1208753"/>
                <a:ext cx="2840224" cy="830997"/>
              </a:xfrm>
              <a:prstGeom prst="rect">
                <a:avLst/>
              </a:prstGeom>
              <a:noFill/>
            </p:spPr>
            <p:txBody>
              <a:bodyPr wrap="square" rtlCol="0">
                <a:spAutoFit/>
              </a:bodyPr>
              <a:lstStyle/>
              <a:p>
                <a:r>
                  <a:rPr lang="zh-CN" altLang="en-US" sz="2400" b="0" dirty="0" smtClean="0">
                    <a:solidFill>
                      <a:srgbClr val="C00000"/>
                    </a:solidFill>
                    <a:latin typeface="+mn-ea"/>
                    <a:ea typeface="+mn-ea"/>
                  </a:rPr>
                  <a:t>无磁场，考虑自旋</a:t>
                </a:r>
                <a:endParaRPr lang="en-US" altLang="zh-CN" sz="2400" b="0" i="0" dirty="0" smtClean="0">
                  <a:solidFill>
                    <a:srgbClr val="C00000"/>
                  </a:solidFill>
                  <a:latin typeface="+mn-ea"/>
                  <a:ea typeface="+mn-ea"/>
                </a:endParaRPr>
              </a:p>
              <a:p>
                <a:pPr/>
                <a14:m>
                  <m:oMathPara xmlns:m="http://schemas.openxmlformats.org/officeDocument/2006/math">
                    <m:oMathParaPr>
                      <m:jc m:val="center"/>
                    </m:oMathParaPr>
                    <m:oMath xmlns:m="http://schemas.openxmlformats.org/officeDocument/2006/math">
                      <m:r>
                        <m:rPr>
                          <m:sty m:val="p"/>
                        </m:rPr>
                        <a:rPr lang="en-US" altLang="zh-CN" sz="2400" b="0" i="0" smtClean="0">
                          <a:solidFill>
                            <a:srgbClr val="C00000"/>
                          </a:solidFill>
                          <a:latin typeface="Cambria Math" panose="02040503050406030204" pitchFamily="18" charset="0"/>
                          <a:ea typeface="+mn-ea"/>
                        </a:rPr>
                        <m:t>Δ</m:t>
                      </m:r>
                      <m:r>
                        <a:rPr lang="en-US" altLang="zh-CN" sz="2400" b="0" i="1" smtClean="0">
                          <a:solidFill>
                            <a:srgbClr val="C00000"/>
                          </a:solidFill>
                          <a:latin typeface="Cambria Math" panose="02040503050406030204" pitchFamily="18" charset="0"/>
                          <a:ea typeface="+mn-ea"/>
                        </a:rPr>
                        <m:t>𝑙</m:t>
                      </m:r>
                      <m:r>
                        <a:rPr lang="en-US" altLang="zh-CN" sz="2400" b="0" i="1" smtClean="0">
                          <a:solidFill>
                            <a:srgbClr val="C00000"/>
                          </a:solidFill>
                          <a:latin typeface="Cambria Math" panose="02040503050406030204" pitchFamily="18" charset="0"/>
                          <a:ea typeface="+mn-ea"/>
                        </a:rPr>
                        <m:t>=±1, </m:t>
                      </m:r>
                      <m:r>
                        <m:rPr>
                          <m:sty m:val="p"/>
                        </m:rPr>
                        <a:rPr lang="en-US" altLang="zh-CN" sz="2400" b="0" i="0" smtClean="0">
                          <a:solidFill>
                            <a:srgbClr val="C00000"/>
                          </a:solidFill>
                          <a:latin typeface="Cambria Math" panose="02040503050406030204" pitchFamily="18" charset="0"/>
                          <a:ea typeface="+mn-ea"/>
                        </a:rPr>
                        <m:t>Δ</m:t>
                      </m:r>
                      <m:r>
                        <a:rPr lang="en-US" altLang="zh-CN" sz="2400" b="0" i="1" smtClean="0">
                          <a:solidFill>
                            <a:srgbClr val="C00000"/>
                          </a:solidFill>
                          <a:latin typeface="Cambria Math" panose="02040503050406030204" pitchFamily="18" charset="0"/>
                          <a:ea typeface="+mn-ea"/>
                        </a:rPr>
                        <m:t>𝑗</m:t>
                      </m:r>
                      <m:r>
                        <a:rPr lang="en-US" altLang="zh-CN" sz="2400" b="0" i="1" smtClean="0">
                          <a:solidFill>
                            <a:srgbClr val="C00000"/>
                          </a:solidFill>
                          <a:latin typeface="Cambria Math" panose="02040503050406030204" pitchFamily="18" charset="0"/>
                          <a:ea typeface="+mn-ea"/>
                        </a:rPr>
                        <m:t>=0,±1</m:t>
                      </m:r>
                    </m:oMath>
                  </m:oMathPara>
                </a14:m>
                <a:endParaRPr lang="zh-CN" altLang="en-US" dirty="0">
                  <a:solidFill>
                    <a:srgbClr val="C00000"/>
                  </a:solidFill>
                  <a:latin typeface="+mn-ea"/>
                  <a:ea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915816" y="1208753"/>
                <a:ext cx="2840224" cy="830997"/>
              </a:xfrm>
              <a:prstGeom prst="rect">
                <a:avLst/>
              </a:prstGeom>
              <a:blipFill rotWithShape="0">
                <a:blip r:embed="rId3"/>
                <a:stretch>
                  <a:fillRect l="-3219" t="-5839" b="-10219"/>
                </a:stretch>
              </a:blipFill>
            </p:spPr>
            <p:txBody>
              <a:bodyPr/>
              <a:lstStyle/>
              <a:p>
                <a:r>
                  <a:rPr lang="zh-CN" altLang="en-US">
                    <a:noFill/>
                  </a:rPr>
                  <a:t> </a:t>
                </a:r>
              </a:p>
            </p:txBody>
          </p:sp>
        </mc:Fallback>
      </mc:AlternateContent>
      <p:pic>
        <p:nvPicPr>
          <p:cNvPr id="12" name="Picture 9" descr="4Z13"/>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2355" r="13888"/>
          <a:stretch/>
        </p:blipFill>
        <p:spPr bwMode="auto">
          <a:xfrm>
            <a:off x="2843808" y="2035974"/>
            <a:ext cx="3324967" cy="3892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1" name="文本框 10"/>
              <p:cNvSpPr txBox="1"/>
              <p:nvPr/>
            </p:nvSpPr>
            <p:spPr>
              <a:xfrm>
                <a:off x="6069201" y="1456875"/>
                <a:ext cx="2840224" cy="1230080"/>
              </a:xfrm>
              <a:prstGeom prst="rect">
                <a:avLst/>
              </a:prstGeom>
              <a:noFill/>
            </p:spPr>
            <p:txBody>
              <a:bodyPr wrap="square" rtlCol="0">
                <a:spAutoFit/>
              </a:bodyPr>
              <a:lstStyle/>
              <a:p>
                <a:r>
                  <a:rPr lang="zh-CN" altLang="en-US" sz="2400" dirty="0" smtClean="0">
                    <a:solidFill>
                      <a:srgbClr val="7030A0"/>
                    </a:solidFill>
                    <a:latin typeface="+mn-ea"/>
                    <a:ea typeface="+mn-ea"/>
                  </a:rPr>
                  <a:t>有</a:t>
                </a:r>
                <a:r>
                  <a:rPr lang="zh-CN" altLang="en-US" sz="2400" b="0" dirty="0" smtClean="0">
                    <a:solidFill>
                      <a:srgbClr val="7030A0"/>
                    </a:solidFill>
                    <a:latin typeface="+mn-ea"/>
                    <a:ea typeface="+mn-ea"/>
                  </a:rPr>
                  <a:t>磁场，考虑自旋</a:t>
                </a:r>
                <a:endParaRPr lang="en-US" altLang="zh-CN" sz="2400" b="0" i="0" dirty="0" smtClean="0">
                  <a:solidFill>
                    <a:srgbClr val="7030A0"/>
                  </a:solidFill>
                  <a:latin typeface="+mn-ea"/>
                  <a:ea typeface="+mn-ea"/>
                </a:endParaRPr>
              </a:p>
              <a:p>
                <a:pPr/>
                <a14:m>
                  <m:oMathPara xmlns:m="http://schemas.openxmlformats.org/officeDocument/2006/math">
                    <m:oMathParaPr>
                      <m:jc m:val="center"/>
                    </m:oMathParaPr>
                    <m:oMath xmlns:m="http://schemas.openxmlformats.org/officeDocument/2006/math">
                      <m:r>
                        <m:rPr>
                          <m:sty m:val="p"/>
                        </m:rPr>
                        <a:rPr lang="en-US" altLang="zh-CN" sz="2400" b="0" i="0" smtClean="0">
                          <a:solidFill>
                            <a:srgbClr val="7030A0"/>
                          </a:solidFill>
                          <a:latin typeface="Cambria Math" panose="02040503050406030204" pitchFamily="18" charset="0"/>
                          <a:ea typeface="+mn-ea"/>
                        </a:rPr>
                        <m:t>Δ</m:t>
                      </m:r>
                      <m:r>
                        <a:rPr lang="en-US" altLang="zh-CN" sz="2400" b="0" i="1" smtClean="0">
                          <a:solidFill>
                            <a:srgbClr val="7030A0"/>
                          </a:solidFill>
                          <a:latin typeface="Cambria Math" panose="02040503050406030204" pitchFamily="18" charset="0"/>
                          <a:ea typeface="+mn-ea"/>
                        </a:rPr>
                        <m:t>𝑙</m:t>
                      </m:r>
                      <m:r>
                        <a:rPr lang="en-US" altLang="zh-CN" sz="2400" b="0" i="1" smtClean="0">
                          <a:solidFill>
                            <a:srgbClr val="7030A0"/>
                          </a:solidFill>
                          <a:latin typeface="Cambria Math" panose="02040503050406030204" pitchFamily="18" charset="0"/>
                          <a:ea typeface="+mn-ea"/>
                        </a:rPr>
                        <m:t>=±1, </m:t>
                      </m:r>
                      <m:r>
                        <m:rPr>
                          <m:sty m:val="p"/>
                        </m:rPr>
                        <a:rPr lang="en-US" altLang="zh-CN" sz="2400" b="0" i="0" smtClean="0">
                          <a:solidFill>
                            <a:srgbClr val="7030A0"/>
                          </a:solidFill>
                          <a:latin typeface="Cambria Math" panose="02040503050406030204" pitchFamily="18" charset="0"/>
                          <a:ea typeface="+mn-ea"/>
                        </a:rPr>
                        <m:t>Δ</m:t>
                      </m:r>
                      <m:r>
                        <a:rPr lang="en-US" altLang="zh-CN" sz="2400" b="0" i="1" smtClean="0">
                          <a:solidFill>
                            <a:srgbClr val="7030A0"/>
                          </a:solidFill>
                          <a:latin typeface="Cambria Math" panose="02040503050406030204" pitchFamily="18" charset="0"/>
                          <a:ea typeface="+mn-ea"/>
                        </a:rPr>
                        <m:t>𝑗</m:t>
                      </m:r>
                      <m:r>
                        <a:rPr lang="en-US" altLang="zh-CN" sz="2400" b="0" i="1" smtClean="0">
                          <a:solidFill>
                            <a:srgbClr val="7030A0"/>
                          </a:solidFill>
                          <a:latin typeface="Cambria Math" panose="02040503050406030204" pitchFamily="18" charset="0"/>
                          <a:ea typeface="+mn-ea"/>
                        </a:rPr>
                        <m:t>=0,±1</m:t>
                      </m:r>
                    </m:oMath>
                  </m:oMathPara>
                </a14:m>
                <a:endParaRPr lang="en-US" altLang="zh-CN" sz="2400" b="0" dirty="0" smtClean="0">
                  <a:solidFill>
                    <a:srgbClr val="7030A0"/>
                  </a:solidFill>
                  <a:latin typeface="+mn-ea"/>
                  <a:ea typeface="+mn-ea"/>
                </a:endParaRPr>
              </a:p>
              <a:p>
                <a:pPr/>
                <a14:m>
                  <m:oMathPara xmlns:m="http://schemas.openxmlformats.org/officeDocument/2006/math">
                    <m:oMathParaPr>
                      <m:jc m:val="center"/>
                    </m:oMathParaPr>
                    <m:oMath xmlns:m="http://schemas.openxmlformats.org/officeDocument/2006/math">
                      <m:r>
                        <m:rPr>
                          <m:sty m:val="p"/>
                        </m:rPr>
                        <a:rPr lang="en-US" altLang="zh-CN" sz="2400" b="0" i="0" smtClean="0">
                          <a:solidFill>
                            <a:srgbClr val="7030A0"/>
                          </a:solidFill>
                          <a:latin typeface="Cambria Math" panose="02040503050406030204" pitchFamily="18" charset="0"/>
                          <a:ea typeface="+mn-ea"/>
                        </a:rPr>
                        <m:t>Δ</m:t>
                      </m:r>
                      <m:sSub>
                        <m:sSubPr>
                          <m:ctrlPr>
                            <a:rPr lang="en-US" altLang="zh-CN" sz="2400" b="0" i="1" smtClean="0">
                              <a:solidFill>
                                <a:srgbClr val="7030A0"/>
                              </a:solidFill>
                              <a:latin typeface="Cambria Math" panose="02040503050406030204" pitchFamily="18" charset="0"/>
                              <a:ea typeface="+mn-ea"/>
                            </a:rPr>
                          </m:ctrlPr>
                        </m:sSubPr>
                        <m:e>
                          <m:r>
                            <a:rPr lang="en-US" altLang="zh-CN" sz="2400" b="0" i="1" smtClean="0">
                              <a:solidFill>
                                <a:srgbClr val="7030A0"/>
                              </a:solidFill>
                              <a:latin typeface="Cambria Math" panose="02040503050406030204" pitchFamily="18" charset="0"/>
                              <a:ea typeface="+mn-ea"/>
                            </a:rPr>
                            <m:t>𝑚</m:t>
                          </m:r>
                        </m:e>
                        <m:sub>
                          <m:r>
                            <a:rPr lang="en-US" altLang="zh-CN" sz="2400" b="0" i="1" smtClean="0">
                              <a:solidFill>
                                <a:srgbClr val="7030A0"/>
                              </a:solidFill>
                              <a:latin typeface="Cambria Math" panose="02040503050406030204" pitchFamily="18" charset="0"/>
                              <a:ea typeface="+mn-ea"/>
                            </a:rPr>
                            <m:t>𝑗</m:t>
                          </m:r>
                        </m:sub>
                      </m:sSub>
                      <m:r>
                        <a:rPr lang="en-US" altLang="zh-CN" sz="2400" b="0" i="1" smtClean="0">
                          <a:solidFill>
                            <a:srgbClr val="7030A0"/>
                          </a:solidFill>
                          <a:latin typeface="Cambria Math" panose="02040503050406030204" pitchFamily="18" charset="0"/>
                          <a:ea typeface="+mn-ea"/>
                        </a:rPr>
                        <m:t>=0,±1</m:t>
                      </m:r>
                    </m:oMath>
                  </m:oMathPara>
                </a14:m>
                <a:endParaRPr lang="zh-CN" altLang="en-US" dirty="0">
                  <a:solidFill>
                    <a:srgbClr val="7030A0"/>
                  </a:solidFill>
                  <a:latin typeface="+mn-ea"/>
                  <a:ea typeface="+mn-ea"/>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069201" y="1456875"/>
                <a:ext cx="2840224" cy="1230080"/>
              </a:xfrm>
              <a:prstGeom prst="rect">
                <a:avLst/>
              </a:prstGeom>
              <a:blipFill rotWithShape="0">
                <a:blip r:embed="rId5"/>
                <a:stretch>
                  <a:fillRect l="-3433" t="-3960" b="-3960"/>
                </a:stretch>
              </a:blipFill>
            </p:spPr>
            <p:txBody>
              <a:bodyPr/>
              <a:lstStyle/>
              <a:p>
                <a:r>
                  <a:rPr lang="zh-CN" altLang="en-US">
                    <a:noFill/>
                  </a:rPr>
                  <a:t> </a:t>
                </a:r>
              </a:p>
            </p:txBody>
          </p:sp>
        </mc:Fallback>
      </mc:AlternateContent>
      <p:pic>
        <p:nvPicPr>
          <p:cNvPr id="85" name="图片 84"/>
          <p:cNvPicPr>
            <a:picLocks noChangeAspect="1"/>
          </p:cNvPicPr>
          <p:nvPr/>
        </p:nvPicPr>
        <p:blipFill rotWithShape="1">
          <a:blip r:embed="rId6"/>
          <a:srcRect l="21690" t="8078" r="24050" b="34280"/>
          <a:stretch/>
        </p:blipFill>
        <p:spPr>
          <a:xfrm>
            <a:off x="5715762" y="2705279"/>
            <a:ext cx="3435780" cy="2738665"/>
          </a:xfrm>
          <a:prstGeom prst="rect">
            <a:avLst/>
          </a:prstGeom>
        </p:spPr>
      </p:pic>
      <mc:AlternateContent xmlns:mc="http://schemas.openxmlformats.org/markup-compatibility/2006" xmlns:a14="http://schemas.microsoft.com/office/drawing/2010/main">
        <mc:Choice Requires="a14">
          <p:sp>
            <p:nvSpPr>
              <p:cNvPr id="86" name="矩形 85"/>
              <p:cNvSpPr/>
              <p:nvPr/>
            </p:nvSpPr>
            <p:spPr>
              <a:xfrm>
                <a:off x="3748349" y="6065338"/>
                <a:ext cx="1515883" cy="7309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600" i="1" smtClean="0">
                              <a:solidFill>
                                <a:srgbClr val="002060"/>
                              </a:solidFill>
                              <a:latin typeface="Cambria Math" panose="02040503050406030204" pitchFamily="18" charset="0"/>
                            </a:rPr>
                          </m:ctrlPr>
                        </m:sSubPr>
                        <m:e>
                          <m:r>
                            <a:rPr lang="en-US" altLang="zh-CN" sz="3600" b="0" i="1" smtClean="0">
                              <a:solidFill>
                                <a:srgbClr val="002060"/>
                              </a:solidFill>
                              <a:latin typeface="Cambria Math" panose="02040503050406030204" pitchFamily="18" charset="0"/>
                            </a:rPr>
                            <m:t>𝑛</m:t>
                          </m:r>
                          <m:sPre>
                            <m:sPrePr>
                              <m:ctrlPr>
                                <a:rPr lang="en-US" altLang="zh-CN" sz="3600" i="1">
                                  <a:solidFill>
                                    <a:srgbClr val="002060"/>
                                  </a:solidFill>
                                  <a:latin typeface="Cambria Math" panose="02040503050406030204" pitchFamily="18" charset="0"/>
                                </a:rPr>
                              </m:ctrlPr>
                            </m:sPrePr>
                            <m:sub/>
                            <m:sup>
                              <m:r>
                                <a:rPr lang="en-US" altLang="zh-CN" sz="3600" b="0" i="1" smtClean="0">
                                  <a:solidFill>
                                    <a:srgbClr val="002060"/>
                                  </a:solidFill>
                                  <a:latin typeface="Cambria Math" panose="02040503050406030204" pitchFamily="18" charset="0"/>
                                </a:rPr>
                                <m:t>2</m:t>
                              </m:r>
                              <m:r>
                                <a:rPr lang="en-US" altLang="zh-CN" sz="3600" b="0" i="1" smtClean="0">
                                  <a:solidFill>
                                    <a:srgbClr val="002060"/>
                                  </a:solidFill>
                                  <a:latin typeface="Cambria Math" panose="02040503050406030204" pitchFamily="18" charset="0"/>
                                </a:rPr>
                                <m:t>𝑠</m:t>
                              </m:r>
                              <m:r>
                                <a:rPr lang="en-US" altLang="zh-CN" sz="3600" b="0" i="1" smtClean="0">
                                  <a:solidFill>
                                    <a:srgbClr val="002060"/>
                                  </a:solidFill>
                                  <a:latin typeface="Cambria Math" panose="02040503050406030204" pitchFamily="18" charset="0"/>
                                </a:rPr>
                                <m:t>+1</m:t>
                              </m:r>
                            </m:sup>
                            <m:e>
                              <m:r>
                                <a:rPr lang="en-US" altLang="zh-CN" sz="3600" b="0" i="1" smtClean="0">
                                  <a:solidFill>
                                    <a:srgbClr val="002060"/>
                                  </a:solidFill>
                                  <a:latin typeface="Cambria Math" panose="02040503050406030204" pitchFamily="18" charset="0"/>
                                </a:rPr>
                                <m:t>𝐿</m:t>
                              </m:r>
                            </m:e>
                          </m:sPre>
                        </m:e>
                        <m:sub>
                          <m:r>
                            <a:rPr lang="en-US" altLang="zh-CN" sz="3600" b="0" i="1" smtClean="0">
                              <a:solidFill>
                                <a:srgbClr val="002060"/>
                              </a:solidFill>
                              <a:latin typeface="Cambria Math" panose="02040503050406030204" pitchFamily="18" charset="0"/>
                            </a:rPr>
                            <m:t>𝐽</m:t>
                          </m:r>
                        </m:sub>
                      </m:sSub>
                    </m:oMath>
                  </m:oMathPara>
                </a14:m>
                <a:endParaRPr lang="zh-CN" altLang="en-US" sz="3600" dirty="0">
                  <a:solidFill>
                    <a:srgbClr val="002060"/>
                  </a:solidFill>
                </a:endParaRPr>
              </a:p>
            </p:txBody>
          </p:sp>
        </mc:Choice>
        <mc:Fallback xmlns="">
          <p:sp>
            <p:nvSpPr>
              <p:cNvPr id="86" name="矩形 85"/>
              <p:cNvSpPr>
                <a:spLocks noRot="1" noChangeAspect="1" noMove="1" noResize="1" noEditPoints="1" noAdjustHandles="1" noChangeArrowheads="1" noChangeShapeType="1" noTextEdit="1"/>
              </p:cNvSpPr>
              <p:nvPr/>
            </p:nvSpPr>
            <p:spPr>
              <a:xfrm>
                <a:off x="3748349" y="6065338"/>
                <a:ext cx="1515883" cy="730969"/>
              </a:xfrm>
              <a:prstGeom prst="rect">
                <a:avLst/>
              </a:prstGeom>
              <a:blipFill rotWithShape="0">
                <a:blip r:embed="rId8"/>
                <a:stretch>
                  <a:fillRect r="-3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971600" y="6107656"/>
                <a:ext cx="1515883"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2060"/>
                          </a:solidFill>
                          <a:latin typeface="Cambria Math" panose="02040503050406030204" pitchFamily="18" charset="0"/>
                        </a:rPr>
                        <m:t>𝑛𝐿</m:t>
                      </m:r>
                    </m:oMath>
                  </m:oMathPara>
                </a14:m>
                <a:endParaRPr lang="zh-CN" altLang="en-US" sz="3600" dirty="0">
                  <a:solidFill>
                    <a:srgbClr val="002060"/>
                  </a:solidFill>
                </a:endParaRPr>
              </a:p>
            </p:txBody>
          </p:sp>
        </mc:Choice>
        <mc:Fallback xmlns="">
          <p:sp>
            <p:nvSpPr>
              <p:cNvPr id="87" name="矩形 86"/>
              <p:cNvSpPr>
                <a:spLocks noRot="1" noChangeAspect="1" noMove="1" noResize="1" noEditPoints="1" noAdjustHandles="1" noChangeArrowheads="1" noChangeShapeType="1" noTextEdit="1"/>
              </p:cNvSpPr>
              <p:nvPr/>
            </p:nvSpPr>
            <p:spPr>
              <a:xfrm>
                <a:off x="971600" y="6107656"/>
                <a:ext cx="1515883" cy="646331"/>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15762" y="5462268"/>
                <a:ext cx="3531131" cy="13475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solidFill>
                                <a:srgbClr val="002060"/>
                              </a:solidFill>
                              <a:latin typeface="Cambria Math" panose="02040503050406030204" pitchFamily="18" charset="0"/>
                            </a:rPr>
                          </m:ctrlPr>
                        </m:sSubPr>
                        <m:e>
                          <m:r>
                            <a:rPr lang="en-US" altLang="zh-CN" sz="2800" b="0" i="1" smtClean="0">
                              <a:solidFill>
                                <a:srgbClr val="002060"/>
                              </a:solidFill>
                              <a:latin typeface="Cambria Math" panose="02040503050406030204" pitchFamily="18" charset="0"/>
                            </a:rPr>
                            <m:t>𝑛</m:t>
                          </m:r>
                          <m:sPre>
                            <m:sPrePr>
                              <m:ctrlPr>
                                <a:rPr lang="en-US" altLang="zh-CN" sz="2800" i="1">
                                  <a:solidFill>
                                    <a:srgbClr val="002060"/>
                                  </a:solidFill>
                                  <a:latin typeface="Cambria Math" panose="02040503050406030204" pitchFamily="18" charset="0"/>
                                </a:rPr>
                              </m:ctrlPr>
                            </m:sPrePr>
                            <m:sub/>
                            <m:sup>
                              <m:r>
                                <a:rPr lang="en-US" altLang="zh-CN" sz="2800" b="0" i="1" smtClean="0">
                                  <a:solidFill>
                                    <a:srgbClr val="002060"/>
                                  </a:solidFill>
                                  <a:latin typeface="Cambria Math" panose="02040503050406030204" pitchFamily="18" charset="0"/>
                                </a:rPr>
                                <m:t>2</m:t>
                              </m:r>
                              <m:r>
                                <a:rPr lang="en-US" altLang="zh-CN" sz="2800" b="0" i="1" smtClean="0">
                                  <a:solidFill>
                                    <a:srgbClr val="002060"/>
                                  </a:solidFill>
                                  <a:latin typeface="Cambria Math" panose="02040503050406030204" pitchFamily="18" charset="0"/>
                                </a:rPr>
                                <m:t>𝑠</m:t>
                              </m:r>
                              <m:r>
                                <a:rPr lang="en-US" altLang="zh-CN" sz="2800" b="0" i="1" smtClean="0">
                                  <a:solidFill>
                                    <a:srgbClr val="002060"/>
                                  </a:solidFill>
                                  <a:latin typeface="Cambria Math" panose="02040503050406030204" pitchFamily="18" charset="0"/>
                                </a:rPr>
                                <m:t>+1</m:t>
                              </m:r>
                            </m:sup>
                            <m:e>
                              <m:r>
                                <a:rPr lang="en-US" altLang="zh-CN" sz="2800" b="0" i="1" smtClean="0">
                                  <a:solidFill>
                                    <a:srgbClr val="002060"/>
                                  </a:solidFill>
                                  <a:latin typeface="Cambria Math" panose="02040503050406030204" pitchFamily="18" charset="0"/>
                                </a:rPr>
                                <m:t>𝐿</m:t>
                              </m:r>
                            </m:e>
                          </m:sPre>
                        </m:e>
                        <m:sub>
                          <m:r>
                            <a:rPr lang="en-US" altLang="zh-CN" sz="2800" b="0" i="1" smtClean="0">
                              <a:solidFill>
                                <a:srgbClr val="002060"/>
                              </a:solidFill>
                              <a:latin typeface="Cambria Math" panose="02040503050406030204" pitchFamily="18" charset="0"/>
                            </a:rPr>
                            <m:t>𝐽</m:t>
                          </m:r>
                        </m:sub>
                      </m:sSub>
                      <m:r>
                        <a:rPr lang="en-US" altLang="zh-CN" sz="2800" b="0" i="1" smtClean="0">
                          <a:solidFill>
                            <a:srgbClr val="002060"/>
                          </a:solidFill>
                          <a:latin typeface="Cambria Math" panose="02040503050406030204" pitchFamily="18" charset="0"/>
                        </a:rPr>
                        <m:t>{</m:t>
                      </m:r>
                      <m:m>
                        <m:mPr>
                          <m:mcs>
                            <m:mc>
                              <m:mcPr>
                                <m:count m:val="1"/>
                                <m:mcJc m:val="center"/>
                              </m:mcPr>
                            </m:mc>
                          </m:mcs>
                          <m:ctrlPr>
                            <a:rPr lang="en-US" altLang="zh-CN" sz="2800" b="0" i="1" smtClean="0">
                              <a:solidFill>
                                <a:srgbClr val="002060"/>
                              </a:solidFill>
                              <a:latin typeface="Cambria Math" panose="02040503050406030204" pitchFamily="18" charset="0"/>
                            </a:rPr>
                          </m:ctrlPr>
                        </m:mPr>
                        <m:mr>
                          <m:e>
                            <m:sSub>
                              <m:sSubPr>
                                <m:ctrlPr>
                                  <a:rPr lang="en-US" altLang="zh-CN" sz="2800" b="0" i="1" smtClean="0">
                                    <a:solidFill>
                                      <a:srgbClr val="002060"/>
                                    </a:solidFill>
                                    <a:latin typeface="Cambria Math" panose="02040503050406030204" pitchFamily="18" charset="0"/>
                                  </a:rPr>
                                </m:ctrlPr>
                              </m:sSubPr>
                              <m:e>
                                <m:r>
                                  <m:rPr>
                                    <m:brk m:alnAt="7"/>
                                  </m:rPr>
                                  <a:rPr lang="en-US" altLang="zh-CN" sz="2800" b="0" i="1" smtClean="0">
                                    <a:solidFill>
                                      <a:srgbClr val="002060"/>
                                    </a:solidFill>
                                    <a:latin typeface="Cambria Math" panose="02040503050406030204" pitchFamily="18" charset="0"/>
                                  </a:rPr>
                                  <m:t>𝑚</m:t>
                                </m:r>
                              </m:e>
                              <m:sub>
                                <m:r>
                                  <m:rPr>
                                    <m:brk m:alnAt="7"/>
                                  </m:rPr>
                                  <a:rPr lang="en-US" altLang="zh-CN" sz="2800" b="0" i="1" smtClean="0">
                                    <a:solidFill>
                                      <a:srgbClr val="002060"/>
                                    </a:solidFill>
                                    <a:latin typeface="Cambria Math" panose="02040503050406030204" pitchFamily="18" charset="0"/>
                                  </a:rPr>
                                  <m:t>𝑖</m:t>
                                </m:r>
                              </m:sub>
                            </m:sSub>
                            <m:r>
                              <m:rPr>
                                <m:brk m:alnAt="7"/>
                              </m:rPr>
                              <a:rPr lang="en-US" altLang="zh-CN" sz="2800" b="0" i="1" smtClean="0">
                                <a:solidFill>
                                  <a:srgbClr val="002060"/>
                                </a:solidFill>
                                <a:latin typeface="Cambria Math" panose="02040503050406030204" pitchFamily="18" charset="0"/>
                              </a:rPr>
                              <m:t>=</m:t>
                            </m:r>
                            <m:r>
                              <a:rPr lang="en-US" altLang="zh-CN" sz="2800" b="0" i="1" smtClean="0">
                                <a:solidFill>
                                  <a:srgbClr val="002060"/>
                                </a:solidFill>
                                <a:latin typeface="Cambria Math" panose="02040503050406030204" pitchFamily="18" charset="0"/>
                              </a:rPr>
                              <m:t>𝑗</m:t>
                            </m:r>
                          </m:e>
                        </m:mr>
                        <m:mr>
                          <m:e>
                            <m:r>
                              <a:rPr lang="en-US" altLang="zh-CN" sz="2800" b="0" i="1" smtClean="0">
                                <a:solidFill>
                                  <a:srgbClr val="002060"/>
                                </a:solidFill>
                                <a:latin typeface="Cambria Math" panose="02040503050406030204" pitchFamily="18" charset="0"/>
                              </a:rPr>
                              <m:t>…</m:t>
                            </m:r>
                          </m:e>
                        </m:mr>
                        <m:mr>
                          <m:e>
                            <m:sSub>
                              <m:sSubPr>
                                <m:ctrlPr>
                                  <a:rPr lang="en-US" altLang="zh-CN" sz="2800" b="0" i="1" smtClean="0">
                                    <a:solidFill>
                                      <a:srgbClr val="002060"/>
                                    </a:solidFill>
                                    <a:latin typeface="Cambria Math" panose="02040503050406030204" pitchFamily="18" charset="0"/>
                                  </a:rPr>
                                </m:ctrlPr>
                              </m:sSubPr>
                              <m:e>
                                <m:r>
                                  <a:rPr lang="en-US" altLang="zh-CN" sz="2800" b="0" i="1" smtClean="0">
                                    <a:solidFill>
                                      <a:srgbClr val="002060"/>
                                    </a:solidFill>
                                    <a:latin typeface="Cambria Math" panose="02040503050406030204" pitchFamily="18" charset="0"/>
                                  </a:rPr>
                                  <m:t>𝑚</m:t>
                                </m:r>
                              </m:e>
                              <m:sub>
                                <m:r>
                                  <a:rPr lang="en-US" altLang="zh-CN" sz="2800" b="0" i="1" smtClean="0">
                                    <a:solidFill>
                                      <a:srgbClr val="002060"/>
                                    </a:solidFill>
                                    <a:latin typeface="Cambria Math" panose="02040503050406030204" pitchFamily="18" charset="0"/>
                                  </a:rPr>
                                  <m:t>𝑗</m:t>
                                </m:r>
                              </m:sub>
                            </m:sSub>
                            <m:r>
                              <a:rPr lang="en-US" altLang="zh-CN" sz="2800" b="0" i="1" smtClean="0">
                                <a:solidFill>
                                  <a:srgbClr val="002060"/>
                                </a:solidFill>
                                <a:latin typeface="Cambria Math" panose="02040503050406030204" pitchFamily="18" charset="0"/>
                              </a:rPr>
                              <m:t>=−</m:t>
                            </m:r>
                            <m:r>
                              <a:rPr lang="en-US" altLang="zh-CN" sz="2800" b="0" i="1" smtClean="0">
                                <a:solidFill>
                                  <a:srgbClr val="002060"/>
                                </a:solidFill>
                                <a:latin typeface="Cambria Math" panose="02040503050406030204" pitchFamily="18" charset="0"/>
                              </a:rPr>
                              <m:t>𝑗</m:t>
                            </m:r>
                          </m:e>
                        </m:mr>
                      </m:m>
                    </m:oMath>
                  </m:oMathPara>
                </a14:m>
                <a:endParaRPr lang="zh-CN" altLang="en-US" sz="2800" dirty="0">
                  <a:solidFill>
                    <a:srgbClr val="002060"/>
                  </a:solidFill>
                </a:endParaRPr>
              </a:p>
            </p:txBody>
          </p:sp>
        </mc:Choice>
        <mc:Fallback xmlns="">
          <p:sp>
            <p:nvSpPr>
              <p:cNvPr id="88" name="矩形 87"/>
              <p:cNvSpPr>
                <a:spLocks noRot="1" noChangeAspect="1" noMove="1" noResize="1" noEditPoints="1" noAdjustHandles="1" noChangeArrowheads="1" noChangeShapeType="1" noTextEdit="1"/>
              </p:cNvSpPr>
              <p:nvPr/>
            </p:nvSpPr>
            <p:spPr>
              <a:xfrm>
                <a:off x="5715762" y="5462268"/>
                <a:ext cx="3531131" cy="1347548"/>
              </a:xfrm>
              <a:prstGeom prst="rect">
                <a:avLst/>
              </a:prstGeom>
              <a:blipFill rotWithShape="0">
                <a:blip r:embed="rId10"/>
                <a:stretch>
                  <a:fillRect/>
                </a:stretch>
              </a:blipFill>
            </p:spPr>
            <p:txBody>
              <a:bodyPr/>
              <a:lstStyle/>
              <a:p>
                <a:r>
                  <a:rPr lang="zh-CN" altLang="en-US">
                    <a:noFill/>
                  </a:rPr>
                  <a:t> </a:t>
                </a:r>
              </a:p>
            </p:txBody>
          </p:sp>
        </mc:Fallback>
      </mc:AlternateContent>
      <p:pic>
        <p:nvPicPr>
          <p:cNvPr id="13" name="Picture 12" descr="4Z1"/>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l="19390"/>
          <a:stretch/>
        </p:blipFill>
        <p:spPr bwMode="auto">
          <a:xfrm>
            <a:off x="4019" y="2224692"/>
            <a:ext cx="2934868" cy="35981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496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contrast="40000"/>
          </a:blip>
          <a:stretch>
            <a:fillRect/>
          </a:stretch>
        </p:blipFill>
        <p:spPr>
          <a:xfrm>
            <a:off x="755576" y="0"/>
            <a:ext cx="7953774" cy="671449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25962"/>
          </a:xfrm>
        </p:spPr>
        <p:txBody>
          <a:bodyPr/>
          <a:lstStyle/>
          <a:p>
            <a:pPr>
              <a:spcAft>
                <a:spcPts val="600"/>
              </a:spcAft>
            </a:pPr>
            <a:r>
              <a:rPr lang="zh-CN" altLang="en-US" sz="2400" dirty="0" smtClean="0"/>
              <a:t>第二族元素的光谱和能级有相仿的结构。</a:t>
            </a:r>
            <a:endParaRPr lang="en-US" altLang="zh-CN" sz="2400" dirty="0" smtClean="0"/>
          </a:p>
          <a:p>
            <a:pPr>
              <a:spcAft>
                <a:spcPts val="600"/>
              </a:spcAft>
            </a:pPr>
            <a:r>
              <a:rPr lang="zh-CN" altLang="en-US" sz="2400" dirty="0" smtClean="0"/>
              <a:t>如镁同氦那样有两套光谱，单层和三层</a:t>
            </a:r>
            <a:endParaRPr lang="en-US" altLang="zh-CN" sz="2400" dirty="0" smtClean="0"/>
          </a:p>
          <a:p>
            <a:pPr>
              <a:spcAft>
                <a:spcPts val="600"/>
              </a:spcAft>
            </a:pPr>
            <a:r>
              <a:rPr lang="zh-CN" altLang="en-US" sz="2400" dirty="0" smtClean="0"/>
              <a:t>氦具有两个电子，基态都在</a:t>
            </a:r>
            <a:r>
              <a:rPr lang="en-US" altLang="zh-CN" sz="2400" dirty="0" smtClean="0"/>
              <a:t>1s</a:t>
            </a:r>
            <a:r>
              <a:rPr lang="zh-CN" altLang="en-US" sz="2400" dirty="0" smtClean="0"/>
              <a:t>态。</a:t>
            </a:r>
            <a:endParaRPr lang="en-US" altLang="zh-CN" sz="2400" dirty="0" smtClean="0"/>
          </a:p>
          <a:p>
            <a:pPr>
              <a:spcAft>
                <a:spcPts val="600"/>
              </a:spcAft>
            </a:pPr>
            <a:r>
              <a:rPr lang="zh-CN" altLang="en-US" sz="2400" dirty="0" smtClean="0"/>
              <a:t>镁具有</a:t>
            </a:r>
            <a:r>
              <a:rPr lang="en-US" altLang="zh-CN" sz="2400" dirty="0" smtClean="0"/>
              <a:t>12</a:t>
            </a:r>
            <a:r>
              <a:rPr lang="zh-CN" altLang="en-US" sz="2400" dirty="0" smtClean="0"/>
              <a:t>个电子，而光谱结构同氦相仿，两个价电子的作用，其余构成原子实。这就和钠原子中的原子实相仿。</a:t>
            </a:r>
            <a:endParaRPr lang="en-US" altLang="zh-CN" sz="2400" dirty="0" smtClean="0"/>
          </a:p>
          <a:p>
            <a:pPr>
              <a:spcAft>
                <a:spcPts val="600"/>
              </a:spcAft>
            </a:pPr>
            <a:r>
              <a:rPr lang="zh-CN" altLang="en-US" sz="2400" dirty="0" smtClean="0"/>
              <a:t>所有第二族原子都有两个价电子。这两个价电子是负责原子的化学性质和单一态与三重态光谱的产生的。</a:t>
            </a:r>
          </a:p>
          <a:p>
            <a:pPr>
              <a:spcAft>
                <a:spcPts val="600"/>
              </a:spcAft>
            </a:pPr>
            <a:endParaRPr lang="zh-CN" altLang="en-US" sz="2000" dirty="0"/>
          </a:p>
        </p:txBody>
      </p:sp>
      <p:sp>
        <p:nvSpPr>
          <p:cNvPr id="4" name="标题 3"/>
          <p:cNvSpPr>
            <a:spLocks noGrp="1"/>
          </p:cNvSpPr>
          <p:nvPr>
            <p:ph type="title"/>
          </p:nvPr>
        </p:nvSpPr>
        <p:spPr/>
        <p:txBody>
          <a:bodyPr>
            <a:normAutofit/>
          </a:bodyPr>
          <a:lstStyle/>
          <a:p>
            <a:r>
              <a:rPr lang="zh-CN" altLang="en-US" sz="2800" dirty="0"/>
              <a:t>镁的光谱和能级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25962"/>
          </a:xfrm>
        </p:spPr>
        <p:txBody>
          <a:bodyPr/>
          <a:lstStyle/>
          <a:p>
            <a:pPr algn="just">
              <a:spcAft>
                <a:spcPts val="600"/>
              </a:spcAft>
            </a:pPr>
            <a:r>
              <a:rPr kumimoji="1" lang="zh-CN" altLang="en-US" sz="2000" b="1" dirty="0">
                <a:latin typeface="Times New Roman" panose="02020603050405020304" pitchFamily="18" charset="0"/>
                <a:ea typeface="楷体_GB2312" pitchFamily="49" charset="-122"/>
              </a:rPr>
              <a:t>在镁的光谱中，单一态和三重态之间一般没有跃迁，但也有一个例外，就是从第一激发态中的</a:t>
            </a:r>
            <a:r>
              <a:rPr kumimoji="1" lang="en-US" altLang="zh-CN" sz="2000" b="1" baseline="30000" dirty="0">
                <a:latin typeface="Times New Roman" panose="02020603050405020304" pitchFamily="18" charset="0"/>
                <a:ea typeface="楷体_GB2312" pitchFamily="49" charset="-122"/>
              </a:rPr>
              <a:t>3</a:t>
            </a:r>
            <a:r>
              <a:rPr kumimoji="1" lang="en-US" altLang="zh-CN" sz="2000" b="1" dirty="0">
                <a:latin typeface="Times New Roman" panose="02020603050405020304" pitchFamily="18" charset="0"/>
                <a:ea typeface="楷体_GB2312" pitchFamily="49" charset="-122"/>
              </a:rPr>
              <a:t>P</a:t>
            </a:r>
            <a:r>
              <a:rPr kumimoji="1" lang="en-US" altLang="zh-CN" sz="2000" b="1" baseline="-8000" dirty="0">
                <a:latin typeface="Times New Roman" panose="02020603050405020304" pitchFamily="18" charset="0"/>
                <a:ea typeface="楷体_GB2312" pitchFamily="49" charset="-122"/>
              </a:rPr>
              <a:t>1</a:t>
            </a:r>
            <a:r>
              <a:rPr kumimoji="1" lang="zh-CN" altLang="en-US" sz="2000" b="1" dirty="0">
                <a:latin typeface="Times New Roman" panose="02020603050405020304" pitchFamily="18" charset="0"/>
                <a:ea typeface="楷体_GB2312" pitchFamily="49" charset="-122"/>
              </a:rPr>
              <a:t>到基态</a:t>
            </a:r>
            <a:r>
              <a:rPr kumimoji="1" lang="en-US" altLang="zh-CN" sz="2000" b="1" baseline="30000" dirty="0">
                <a:latin typeface="Times New Roman" panose="02020603050405020304" pitchFamily="18" charset="0"/>
                <a:ea typeface="楷体_GB2312" pitchFamily="49" charset="-122"/>
              </a:rPr>
              <a:t>1</a:t>
            </a:r>
            <a:r>
              <a:rPr kumimoji="1" lang="en-US" altLang="zh-CN" sz="2000" b="1" dirty="0">
                <a:latin typeface="Times New Roman" panose="02020603050405020304" pitchFamily="18" charset="0"/>
                <a:ea typeface="楷体_GB2312" pitchFamily="49" charset="-122"/>
              </a:rPr>
              <a:t>S</a:t>
            </a:r>
            <a:r>
              <a:rPr kumimoji="1" lang="en-US" altLang="zh-CN" sz="2000" b="1" baseline="-8000" dirty="0">
                <a:latin typeface="Times New Roman" panose="02020603050405020304" pitchFamily="18" charset="0"/>
                <a:ea typeface="楷体_GB2312" pitchFamily="49" charset="-122"/>
              </a:rPr>
              <a:t>0</a:t>
            </a:r>
            <a:r>
              <a:rPr kumimoji="1" lang="zh-CN" altLang="en-US" sz="2000" b="1" dirty="0">
                <a:latin typeface="Times New Roman" panose="02020603050405020304" pitchFamily="18" charset="0"/>
                <a:ea typeface="楷体_GB2312" pitchFamily="49" charset="-122"/>
              </a:rPr>
              <a:t>，</a:t>
            </a:r>
            <a:r>
              <a:rPr kumimoji="1" lang="zh-CN" altLang="en-US" sz="2000" b="1" dirty="0">
                <a:latin typeface="Times New Roman" panose="02020603050405020304" pitchFamily="18" charset="0"/>
                <a:ea typeface="楷体_GB2312" pitchFamily="49" charset="-122"/>
                <a:sym typeface="Symbol" panose="05050102010706020507" pitchFamily="18" charset="2"/>
              </a:rPr>
              <a:t></a:t>
            </a:r>
            <a:r>
              <a:rPr kumimoji="1" lang="en-US" altLang="zh-CN" sz="2000" b="1" dirty="0">
                <a:latin typeface="Times New Roman" panose="02020603050405020304" pitchFamily="18" charset="0"/>
                <a:ea typeface="楷体_GB2312" pitchFamily="49" charset="-122"/>
              </a:rPr>
              <a:t>=4571.15Å</a:t>
            </a:r>
            <a:r>
              <a:rPr kumimoji="1" lang="zh-CN" altLang="en-US" sz="2000" b="1" dirty="0">
                <a:latin typeface="Times New Roman" panose="02020603050405020304" pitchFamily="18" charset="0"/>
                <a:ea typeface="楷体_GB2312" pitchFamily="49" charset="-122"/>
                <a:sym typeface="Symbol" panose="05050102010706020507" pitchFamily="18" charset="2"/>
              </a:rPr>
              <a:t>那条线（关于这个问题以后再讨论）</a:t>
            </a:r>
            <a:r>
              <a:rPr kumimoji="1" lang="zh-CN" altLang="en-US" sz="2000" b="1" dirty="0" smtClean="0">
                <a:latin typeface="Times New Roman" panose="02020603050405020304" pitchFamily="18" charset="0"/>
                <a:ea typeface="楷体_GB2312" pitchFamily="49" charset="-122"/>
                <a:sym typeface="Symbol" panose="05050102010706020507" pitchFamily="18" charset="2"/>
              </a:rPr>
              <a:t>。</a:t>
            </a:r>
            <a:endParaRPr kumimoji="1" lang="en-US" altLang="zh-CN" sz="2000" b="1" dirty="0" smtClean="0">
              <a:latin typeface="Times New Roman" panose="02020603050405020304" pitchFamily="18" charset="0"/>
              <a:ea typeface="楷体_GB2312" pitchFamily="49" charset="-122"/>
              <a:sym typeface="Symbol" panose="05050102010706020507" pitchFamily="18" charset="2"/>
            </a:endParaRPr>
          </a:p>
          <a:p>
            <a:pPr algn="just">
              <a:spcAft>
                <a:spcPts val="600"/>
              </a:spcAft>
            </a:pPr>
            <a:r>
              <a:rPr kumimoji="1" lang="zh-CN" altLang="en-US" sz="2000" b="1" dirty="0" smtClean="0">
                <a:latin typeface="Times New Roman" panose="02020603050405020304" pitchFamily="18" charset="0"/>
                <a:ea typeface="楷体_GB2312" pitchFamily="49" charset="-122"/>
                <a:sym typeface="Symbol" panose="05050102010706020507" pitchFamily="18" charset="2"/>
              </a:rPr>
              <a:t>镁</a:t>
            </a:r>
            <a:r>
              <a:rPr kumimoji="1" lang="zh-CN" altLang="en-US" sz="2000" b="1" dirty="0">
                <a:latin typeface="Times New Roman" panose="02020603050405020304" pitchFamily="18" charset="0"/>
                <a:ea typeface="楷体_GB2312" pitchFamily="49" charset="-122"/>
                <a:sym typeface="Symbol" panose="05050102010706020507" pitchFamily="18" charset="2"/>
              </a:rPr>
              <a:t>的单主线系在紫外，它的三重态主线系在红外和可见区。</a:t>
            </a:r>
            <a:r>
              <a:rPr kumimoji="1" lang="zh-CN" altLang="en-US" sz="2000" b="1" dirty="0">
                <a:solidFill>
                  <a:srgbClr val="C00000"/>
                </a:solidFill>
                <a:latin typeface="Times New Roman" panose="02020603050405020304" pitchFamily="18" charset="0"/>
                <a:ea typeface="楷体_GB2312" pitchFamily="49" charset="-122"/>
                <a:sym typeface="Symbol" panose="05050102010706020507" pitchFamily="18" charset="2"/>
              </a:rPr>
              <a:t>三重态的第一、第二辅线系和主线系的谱线都显出三个成分，反映了</a:t>
            </a:r>
            <a:r>
              <a:rPr kumimoji="1" lang="en-US" altLang="zh-CN" sz="2000" b="1" baseline="30000" dirty="0">
                <a:solidFill>
                  <a:srgbClr val="C00000"/>
                </a:solidFill>
                <a:latin typeface="Times New Roman" panose="02020603050405020304" pitchFamily="18" charset="0"/>
                <a:ea typeface="楷体_GB2312" pitchFamily="49" charset="-122"/>
                <a:sym typeface="Symbol" panose="05050102010706020507" pitchFamily="18" charset="2"/>
              </a:rPr>
              <a:t>3</a:t>
            </a:r>
            <a:r>
              <a:rPr kumimoji="1" lang="en-US" altLang="zh-CN" sz="2000" b="1" dirty="0">
                <a:solidFill>
                  <a:srgbClr val="C00000"/>
                </a:solidFill>
                <a:latin typeface="Times New Roman" panose="02020603050405020304" pitchFamily="18" charset="0"/>
                <a:ea typeface="楷体_GB2312" pitchFamily="49" charset="-122"/>
                <a:sym typeface="Symbol" panose="05050102010706020507" pitchFamily="18" charset="2"/>
              </a:rPr>
              <a:t>P</a:t>
            </a:r>
            <a:r>
              <a:rPr kumimoji="1" lang="en-US" altLang="zh-CN" sz="2000" b="1" baseline="-8000" dirty="0">
                <a:solidFill>
                  <a:srgbClr val="C00000"/>
                </a:solidFill>
                <a:latin typeface="Times New Roman" panose="02020603050405020304" pitchFamily="18" charset="0"/>
                <a:ea typeface="楷体_GB2312" pitchFamily="49" charset="-122"/>
                <a:sym typeface="Symbol" panose="05050102010706020507" pitchFamily="18" charset="2"/>
              </a:rPr>
              <a:t>2,1,0</a:t>
            </a:r>
            <a:r>
              <a:rPr kumimoji="1" lang="zh-CN" altLang="en-US" sz="2000" b="1" dirty="0">
                <a:solidFill>
                  <a:srgbClr val="C00000"/>
                </a:solidFill>
                <a:latin typeface="Times New Roman" panose="02020603050405020304" pitchFamily="18" charset="0"/>
                <a:ea typeface="楷体_GB2312" pitchFamily="49" charset="-122"/>
                <a:sym typeface="Symbol" panose="05050102010706020507" pitchFamily="18" charset="2"/>
              </a:rPr>
              <a:t>的三个能级</a:t>
            </a:r>
            <a:r>
              <a:rPr kumimoji="1" lang="zh-CN" altLang="en-US" sz="2000" b="1" dirty="0">
                <a:latin typeface="Times New Roman" panose="02020603050405020304" pitchFamily="18" charset="0"/>
                <a:ea typeface="楷体_GB2312" pitchFamily="49" charset="-122"/>
                <a:sym typeface="Symbol" panose="05050102010706020507" pitchFamily="18" charset="2"/>
              </a:rPr>
              <a:t>。</a:t>
            </a:r>
            <a:r>
              <a:rPr kumimoji="1" lang="en-US" altLang="zh-CN" sz="2000" b="1" baseline="30000" dirty="0">
                <a:latin typeface="Times New Roman" panose="02020603050405020304" pitchFamily="18" charset="0"/>
                <a:ea typeface="楷体_GB2312" pitchFamily="49" charset="-122"/>
                <a:sym typeface="Symbol" panose="05050102010706020507" pitchFamily="18" charset="2"/>
              </a:rPr>
              <a:t>3</a:t>
            </a:r>
            <a:r>
              <a:rPr kumimoji="1" lang="en-US" altLang="zh-CN" sz="2000" b="1" dirty="0">
                <a:latin typeface="Times New Roman" panose="02020603050405020304" pitchFamily="18" charset="0"/>
                <a:ea typeface="楷体_GB2312" pitchFamily="49" charset="-122"/>
                <a:sym typeface="Symbol" panose="05050102010706020507" pitchFamily="18" charset="2"/>
              </a:rPr>
              <a:t>D</a:t>
            </a:r>
            <a:r>
              <a:rPr kumimoji="1" lang="zh-CN" altLang="en-US" sz="2000" b="1" dirty="0">
                <a:latin typeface="Times New Roman" panose="02020603050405020304" pitchFamily="18" charset="0"/>
                <a:ea typeface="楷体_GB2312" pitchFamily="49" charset="-122"/>
                <a:sym typeface="Symbol" panose="05050102010706020507" pitchFamily="18" charset="2"/>
              </a:rPr>
              <a:t>和</a:t>
            </a:r>
            <a:r>
              <a:rPr kumimoji="1" lang="en-US" altLang="zh-CN" sz="2000" b="1" baseline="30000" dirty="0">
                <a:latin typeface="Times New Roman" panose="02020603050405020304" pitchFamily="18" charset="0"/>
                <a:ea typeface="楷体_GB2312" pitchFamily="49" charset="-122"/>
                <a:sym typeface="Symbol" panose="05050102010706020507" pitchFamily="18" charset="2"/>
              </a:rPr>
              <a:t>3</a:t>
            </a:r>
            <a:r>
              <a:rPr kumimoji="1" lang="en-US" altLang="zh-CN" sz="2000" b="1" dirty="0">
                <a:latin typeface="Times New Roman" panose="02020603050405020304" pitchFamily="18" charset="0"/>
                <a:ea typeface="楷体_GB2312" pitchFamily="49" charset="-122"/>
                <a:sym typeface="Symbol" panose="05050102010706020507" pitchFamily="18" charset="2"/>
              </a:rPr>
              <a:t>F</a:t>
            </a:r>
            <a:r>
              <a:rPr kumimoji="1" lang="zh-CN" altLang="en-US" sz="2000" b="1" dirty="0">
                <a:latin typeface="Times New Roman" panose="02020603050405020304" pitchFamily="18" charset="0"/>
                <a:ea typeface="楷体_GB2312" pitchFamily="49" charset="-122"/>
                <a:sym typeface="Symbol" panose="05050102010706020507" pitchFamily="18" charset="2"/>
              </a:rPr>
              <a:t>的间隔较小，在光谱中不能分辩出来。我们注意</a:t>
            </a:r>
            <a:r>
              <a:rPr kumimoji="1" lang="zh-CN" altLang="en-US" sz="2000" b="1" dirty="0">
                <a:solidFill>
                  <a:srgbClr val="C00000"/>
                </a:solidFill>
                <a:latin typeface="Times New Roman" panose="02020603050405020304" pitchFamily="18" charset="0"/>
                <a:ea typeface="楷体_GB2312" pitchFamily="49" charset="-122"/>
                <a:sym typeface="Symbol" panose="05050102010706020507" pitchFamily="18" charset="2"/>
              </a:rPr>
              <a:t>镁的</a:t>
            </a:r>
            <a:r>
              <a:rPr kumimoji="1" lang="en-US" altLang="zh-CN" sz="2000" b="1" baseline="30000" dirty="0">
                <a:solidFill>
                  <a:srgbClr val="C00000"/>
                </a:solidFill>
                <a:latin typeface="Times New Roman" panose="02020603050405020304" pitchFamily="18" charset="0"/>
                <a:ea typeface="楷体_GB2312" pitchFamily="49" charset="-122"/>
                <a:sym typeface="Symbol" panose="05050102010706020507" pitchFamily="18" charset="2"/>
              </a:rPr>
              <a:t>3</a:t>
            </a:r>
            <a:r>
              <a:rPr kumimoji="1" lang="en-US" altLang="zh-CN" sz="2000" b="1" dirty="0">
                <a:solidFill>
                  <a:srgbClr val="C00000"/>
                </a:solidFill>
                <a:latin typeface="Times New Roman" panose="02020603050405020304" pitchFamily="18" charset="0"/>
                <a:ea typeface="楷体_GB2312" pitchFamily="49" charset="-122"/>
                <a:sym typeface="Symbol" panose="05050102010706020507" pitchFamily="18" charset="2"/>
              </a:rPr>
              <a:t>P</a:t>
            </a:r>
            <a:r>
              <a:rPr kumimoji="1" lang="zh-CN" altLang="en-US" sz="2000" b="1" dirty="0">
                <a:solidFill>
                  <a:srgbClr val="C00000"/>
                </a:solidFill>
                <a:latin typeface="Times New Roman" panose="02020603050405020304" pitchFamily="18" charset="0"/>
                <a:ea typeface="楷体_GB2312" pitchFamily="49" charset="-122"/>
                <a:sym typeface="Symbol" panose="05050102010706020507" pitchFamily="18" charset="2"/>
              </a:rPr>
              <a:t>间隔较氦的大，因为这是同</a:t>
            </a:r>
            <a:r>
              <a:rPr kumimoji="1" lang="en-US" altLang="zh-CN" sz="2000" b="1" i="1" dirty="0">
                <a:solidFill>
                  <a:srgbClr val="C00000"/>
                </a:solidFill>
                <a:latin typeface="Times New Roman" panose="02020603050405020304" pitchFamily="18" charset="0"/>
                <a:ea typeface="楷体_GB2312" pitchFamily="49" charset="-122"/>
                <a:sym typeface="Symbol" panose="05050102010706020507" pitchFamily="18" charset="2"/>
              </a:rPr>
              <a:t>Z</a:t>
            </a:r>
            <a:r>
              <a:rPr kumimoji="1" lang="zh-CN" altLang="en-US" sz="2000" b="1" dirty="0">
                <a:solidFill>
                  <a:srgbClr val="C00000"/>
                </a:solidFill>
                <a:latin typeface="Times New Roman" panose="02020603050405020304" pitchFamily="18" charset="0"/>
                <a:ea typeface="楷体_GB2312" pitchFamily="49" charset="-122"/>
                <a:sym typeface="Symbol" panose="05050102010706020507" pitchFamily="18" charset="2"/>
              </a:rPr>
              <a:t>有关的</a:t>
            </a:r>
            <a:r>
              <a:rPr kumimoji="1" lang="zh-CN" altLang="en-US" sz="2000" b="1" dirty="0">
                <a:latin typeface="Times New Roman" panose="02020603050405020304" pitchFamily="18" charset="0"/>
                <a:ea typeface="楷体_GB2312" pitchFamily="49" charset="-122"/>
                <a:sym typeface="Symbol" panose="05050102010706020507" pitchFamily="18" charset="2"/>
              </a:rPr>
              <a:t>。镁的三能级中</a:t>
            </a:r>
            <a:r>
              <a:rPr kumimoji="1" lang="en-US" altLang="zh-CN" sz="2000" b="1" baseline="30000" dirty="0">
                <a:latin typeface="Times New Roman" panose="02020603050405020304" pitchFamily="18" charset="0"/>
                <a:ea typeface="楷体_GB2312" pitchFamily="49" charset="-122"/>
                <a:sym typeface="Symbol" panose="05050102010706020507" pitchFamily="18" charset="2"/>
              </a:rPr>
              <a:t>3</a:t>
            </a:r>
            <a:r>
              <a:rPr kumimoji="1" lang="en-US" altLang="zh-CN" sz="2000" b="1" dirty="0">
                <a:latin typeface="Times New Roman" panose="02020603050405020304" pitchFamily="18" charset="0"/>
                <a:ea typeface="楷体_GB2312" pitchFamily="49" charset="-122"/>
                <a:sym typeface="Symbol" panose="05050102010706020507" pitchFamily="18" charset="2"/>
              </a:rPr>
              <a:t>P</a:t>
            </a:r>
            <a:r>
              <a:rPr kumimoji="1" lang="en-US" altLang="zh-CN" sz="2000" b="1" baseline="-8000" dirty="0">
                <a:latin typeface="Times New Roman" panose="02020603050405020304" pitchFamily="18" charset="0"/>
                <a:ea typeface="楷体_GB2312" pitchFamily="49" charset="-122"/>
                <a:sym typeface="Symbol" panose="05050102010706020507" pitchFamily="18" charset="2"/>
              </a:rPr>
              <a:t>0</a:t>
            </a:r>
            <a:r>
              <a:rPr kumimoji="1" lang="zh-CN" altLang="en-US" sz="2000" b="1" dirty="0">
                <a:latin typeface="Times New Roman" panose="02020603050405020304" pitchFamily="18" charset="0"/>
                <a:ea typeface="楷体_GB2312" pitchFamily="49" charset="-122"/>
                <a:sym typeface="Symbol" panose="05050102010706020507" pitchFamily="18" charset="2"/>
              </a:rPr>
              <a:t>最低，同氦中的情况相反。</a:t>
            </a:r>
          </a:p>
          <a:p>
            <a:pPr algn="just">
              <a:spcAft>
                <a:spcPts val="600"/>
              </a:spcAft>
            </a:pPr>
            <a:r>
              <a:rPr kumimoji="1" lang="zh-CN" altLang="en-US" sz="2000" b="1" dirty="0" smtClean="0">
                <a:latin typeface="Times New Roman" panose="02020603050405020304" pitchFamily="18" charset="0"/>
                <a:ea typeface="楷体_GB2312" pitchFamily="49" charset="-122"/>
                <a:sym typeface="Symbol" panose="05050102010706020507" pitchFamily="18" charset="2"/>
              </a:rPr>
              <a:t>氦</a:t>
            </a:r>
            <a:r>
              <a:rPr kumimoji="1" lang="zh-CN" altLang="en-US" sz="2000" b="1" dirty="0">
                <a:latin typeface="Times New Roman" panose="02020603050405020304" pitchFamily="18" charset="0"/>
                <a:ea typeface="楷体_GB2312" pitchFamily="49" charset="-122"/>
                <a:sym typeface="Symbol" panose="05050102010706020507" pitchFamily="18" charset="2"/>
              </a:rPr>
              <a:t>和镁的光谱结构基本相同，因为都是二电子体系所产生的。它们之间的有些差异正反映了原子结构之间的差异。下面我们对具有两个价电子的原子（包括氦）作一般讨论，并以说明这类原子能级的形成和光谱的产生。</a:t>
            </a:r>
          </a:p>
          <a:p>
            <a:pPr>
              <a:spcAft>
                <a:spcPts val="600"/>
              </a:spcAft>
            </a:pPr>
            <a:endParaRPr lang="zh-CN" altLang="en-US" sz="2000" dirty="0"/>
          </a:p>
        </p:txBody>
      </p:sp>
      <p:sp>
        <p:nvSpPr>
          <p:cNvPr id="31746" name="Rectangle 4"/>
          <p:cNvSpPr>
            <a:spLocks noChangeArrowheads="1"/>
          </p:cNvSpPr>
          <p:nvPr/>
        </p:nvSpPr>
        <p:spPr bwMode="auto">
          <a:xfrm>
            <a:off x="395288" y="1557338"/>
            <a:ext cx="84248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dirty="0">
                <a:latin typeface="Times New Roman" panose="02020603050405020304" pitchFamily="18" charset="0"/>
                <a:ea typeface="楷体_GB2312" pitchFamily="49" charset="-122"/>
              </a:rPr>
              <a:t>     </a:t>
            </a:r>
            <a:endParaRPr kumimoji="1" lang="zh-CN" altLang="en-US" sz="2400" b="1" dirty="0">
              <a:latin typeface="Times New Roman" panose="02020603050405020304" pitchFamily="18" charset="0"/>
              <a:ea typeface="楷体_GB2312" pitchFamily="49" charset="-122"/>
              <a:sym typeface="Symbol" panose="05050102010706020507" pitchFamily="18" charset="2"/>
            </a:endParaRPr>
          </a:p>
        </p:txBody>
      </p:sp>
      <p:sp>
        <p:nvSpPr>
          <p:cNvPr id="2" name="标题 1"/>
          <p:cNvSpPr>
            <a:spLocks noGrp="1"/>
          </p:cNvSpPr>
          <p:nvPr>
            <p:ph type="title"/>
          </p:nvPr>
        </p:nvSpPr>
        <p:spPr/>
        <p:txBody>
          <a:bodyPr>
            <a:normAutofit/>
          </a:bodyPr>
          <a:lstStyle/>
          <a:p>
            <a:r>
              <a:rPr lang="zh-CN" altLang="en-US" sz="2800" dirty="0" smtClean="0"/>
              <a:t>单态和三重态</a:t>
            </a:r>
            <a:endParaRPr lang="zh-CN" alt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descr="1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8229600" cy="677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5"/>
          <p:cNvSpPr>
            <a:spLocks noChangeArrowheads="1"/>
          </p:cNvSpPr>
          <p:nvPr/>
        </p:nvSpPr>
        <p:spPr bwMode="auto">
          <a:xfrm>
            <a:off x="7086600" y="54102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ea typeface="楷体_GB2312" pitchFamily="49" charset="-122"/>
                <a:sym typeface="Symbol" panose="05050102010706020507" pitchFamily="18" charset="2"/>
              </a:rPr>
              <a:t>汞原子</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38326"/>
                <a:ext cx="8229600" cy="4525962"/>
              </a:xfrm>
            </p:spPr>
            <p:txBody>
              <a:bodyPr/>
              <a:lstStyle/>
              <a:p>
                <a:pPr algn="just">
                  <a:spcAft>
                    <a:spcPts val="600"/>
                  </a:spcAft>
                </a:pPr>
                <a:r>
                  <a:rPr kumimoji="1" lang="zh-CN" altLang="en-US" sz="2000" b="1" dirty="0" smtClean="0">
                    <a:solidFill>
                      <a:srgbClr val="CC0000"/>
                    </a:solidFill>
                    <a:latin typeface="Times New Roman" panose="02020603050405020304" pitchFamily="18" charset="0"/>
                    <a:ea typeface="楷体_GB2312" pitchFamily="49" charset="-122"/>
                  </a:rPr>
                  <a:t>原子实是</a:t>
                </a:r>
                <a:r>
                  <a:rPr kumimoji="1" lang="zh-CN" altLang="en-US" sz="2000" b="1" dirty="0">
                    <a:solidFill>
                      <a:srgbClr val="CC0000"/>
                    </a:solidFill>
                    <a:latin typeface="Times New Roman" panose="02020603050405020304" pitchFamily="18" charset="0"/>
                    <a:ea typeface="楷体_GB2312" pitchFamily="49" charset="-122"/>
                  </a:rPr>
                  <a:t>一个完整的结构</a:t>
                </a:r>
                <a:r>
                  <a:rPr kumimoji="1" lang="zh-CN" altLang="en-US" sz="2000" b="1" dirty="0" smtClean="0">
                    <a:solidFill>
                      <a:srgbClr val="CC0000"/>
                    </a:solidFill>
                    <a:latin typeface="Times New Roman" panose="02020603050405020304" pitchFamily="18" charset="0"/>
                    <a:ea typeface="楷体_GB2312" pitchFamily="49" charset="-122"/>
                  </a:rPr>
                  <a:t>，总</a:t>
                </a:r>
                <a:r>
                  <a:rPr kumimoji="1" lang="zh-CN" altLang="en-US" sz="2000" b="1" dirty="0">
                    <a:solidFill>
                      <a:srgbClr val="CC0000"/>
                    </a:solidFill>
                    <a:latin typeface="Times New Roman" panose="02020603050405020304" pitchFamily="18" charset="0"/>
                    <a:ea typeface="楷体_GB2312" pitchFamily="49" charset="-122"/>
                  </a:rPr>
                  <a:t>角动量和总磁矩是零，因此关于原子态的形成</a:t>
                </a:r>
                <a:r>
                  <a:rPr kumimoji="1" lang="zh-CN" altLang="en-US" sz="2000" b="1" dirty="0" smtClean="0">
                    <a:solidFill>
                      <a:srgbClr val="CC0000"/>
                    </a:solidFill>
                    <a:latin typeface="Times New Roman" panose="02020603050405020304" pitchFamily="18" charset="0"/>
                    <a:ea typeface="楷体_GB2312" pitchFamily="49" charset="-122"/>
                  </a:rPr>
                  <a:t>，只要</a:t>
                </a:r>
                <a:r>
                  <a:rPr kumimoji="1" lang="zh-CN" altLang="en-US" sz="2000" b="1" dirty="0">
                    <a:solidFill>
                      <a:srgbClr val="CC0000"/>
                    </a:solidFill>
                    <a:latin typeface="Times New Roman" panose="02020603050405020304" pitchFamily="18" charset="0"/>
                    <a:ea typeface="楷体_GB2312" pitchFamily="49" charset="-122"/>
                  </a:rPr>
                  <a:t>从价电子来考虑就可以</a:t>
                </a:r>
                <a:r>
                  <a:rPr kumimoji="1" lang="zh-CN" altLang="en-US" sz="2000" b="1" dirty="0" smtClean="0">
                    <a:solidFill>
                      <a:srgbClr val="CC0000"/>
                    </a:solidFill>
                    <a:latin typeface="Times New Roman" panose="02020603050405020304" pitchFamily="18" charset="0"/>
                    <a:ea typeface="楷体_GB2312" pitchFamily="49" charset="-122"/>
                  </a:rPr>
                  <a:t>。</a:t>
                </a:r>
                <a:endParaRPr kumimoji="1" lang="en-US" altLang="zh-CN" sz="2000" b="1" dirty="0" smtClean="0">
                  <a:solidFill>
                    <a:srgbClr val="CC0000"/>
                  </a:solidFill>
                  <a:latin typeface="Times New Roman" panose="02020603050405020304" pitchFamily="18" charset="0"/>
                  <a:ea typeface="楷体_GB2312" pitchFamily="49" charset="-122"/>
                </a:endParaRPr>
              </a:p>
              <a:p>
                <a:pPr algn="just">
                  <a:spcAft>
                    <a:spcPts val="600"/>
                  </a:spcAft>
                </a:pPr>
                <a:r>
                  <a:rPr kumimoji="1" lang="zh-CN" altLang="en-US" sz="2000" b="1" dirty="0" smtClean="0">
                    <a:latin typeface="Times New Roman" panose="02020603050405020304" pitchFamily="18" charset="0"/>
                    <a:ea typeface="楷体_GB2312" pitchFamily="49" charset="-122"/>
                  </a:rPr>
                  <a:t>这</a:t>
                </a:r>
                <a:r>
                  <a:rPr kumimoji="1" lang="zh-CN" altLang="en-US" sz="2000" b="1" dirty="0">
                    <a:latin typeface="Times New Roman" panose="02020603050405020304" pitchFamily="18" charset="0"/>
                    <a:ea typeface="楷体_GB2312" pitchFamily="49" charset="-122"/>
                  </a:rPr>
                  <a:t>两个价电子可以处在各种状态，合称</a:t>
                </a:r>
                <a:r>
                  <a:rPr kumimoji="1" lang="zh-CN" altLang="en-US" sz="2000" b="1" u="sng" dirty="0">
                    <a:solidFill>
                      <a:srgbClr val="3399FF"/>
                    </a:solidFill>
                    <a:latin typeface="Times New Roman" panose="02020603050405020304" pitchFamily="18" charset="0"/>
                    <a:ea typeface="楷体_GB2312" pitchFamily="49" charset="-122"/>
                  </a:rPr>
                  <a:t>电子组态</a:t>
                </a:r>
                <a:r>
                  <a:rPr kumimoji="1" lang="zh-CN" altLang="en-US" sz="2000" b="1" dirty="0" smtClean="0">
                    <a:latin typeface="Times New Roman" panose="02020603050405020304" pitchFamily="18" charset="0"/>
                    <a:ea typeface="楷体_GB2312" pitchFamily="49" charset="-122"/>
                  </a:rPr>
                  <a:t>。如氢原子有</a:t>
                </a:r>
                <a:r>
                  <a:rPr kumimoji="1" lang="zh-CN" altLang="en-US" sz="2000" b="1" dirty="0">
                    <a:latin typeface="Times New Roman" panose="02020603050405020304" pitchFamily="18" charset="0"/>
                    <a:ea typeface="楷体_GB2312" pitchFamily="49" charset="-122"/>
                  </a:rPr>
                  <a:t>一个电子</a:t>
                </a:r>
                <a:r>
                  <a:rPr kumimoji="1" lang="zh-CN" altLang="en-US" sz="2000" b="1" dirty="0" smtClean="0">
                    <a:latin typeface="Times New Roman" panose="02020603050405020304" pitchFamily="18" charset="0"/>
                    <a:ea typeface="楷体_GB2312" pitchFamily="49" charset="-122"/>
                  </a:rPr>
                  <a:t>，基态时在 </a:t>
                </a:r>
                <a14:m>
                  <m:oMath xmlns:m="http://schemas.openxmlformats.org/officeDocument/2006/math">
                    <m:r>
                      <a:rPr kumimoji="1" lang="en-US" altLang="zh-CN" sz="2000" b="1" i="1" dirty="0" smtClean="0">
                        <a:latin typeface="Cambria Math" panose="02040503050406030204" pitchFamily="18" charset="0"/>
                        <a:ea typeface="楷体_GB2312" pitchFamily="49" charset="-122"/>
                      </a:rPr>
                      <m:t>𝒏</m:t>
                    </m:r>
                    <m:r>
                      <a:rPr kumimoji="1" lang="en-US" altLang="zh-CN" sz="2000" b="1" i="1" dirty="0" smtClean="0">
                        <a:latin typeface="Cambria Math" panose="02040503050406030204" pitchFamily="18" charset="0"/>
                        <a:ea typeface="楷体_GB2312" pitchFamily="49" charset="-122"/>
                      </a:rPr>
                      <m:t>=</m:t>
                    </m:r>
                    <m:r>
                      <a:rPr kumimoji="1" lang="en-US" altLang="zh-CN" sz="2000" b="1" i="1" dirty="0" smtClean="0">
                        <a:latin typeface="Cambria Math" panose="02040503050406030204" pitchFamily="18" charset="0"/>
                        <a:ea typeface="楷体_GB2312" pitchFamily="49" charset="-122"/>
                      </a:rPr>
                      <m:t>𝟏</m:t>
                    </m:r>
                    <m:r>
                      <a:rPr kumimoji="1" lang="zh-CN" altLang="en-US" sz="2000" b="1" i="1" dirty="0" smtClean="0">
                        <a:latin typeface="Cambria Math" panose="02040503050406030204" pitchFamily="18" charset="0"/>
                        <a:ea typeface="楷体_GB2312" pitchFamily="49" charset="-122"/>
                      </a:rPr>
                      <m:t>、</m:t>
                    </m:r>
                    <m:r>
                      <a:rPr kumimoji="1" lang="en-US" altLang="zh-CN" sz="2000" b="1" i="1" dirty="0" smtClean="0">
                        <a:latin typeface="Cambria Math" panose="02040503050406030204" pitchFamily="18" charset="0"/>
                        <a:ea typeface="楷体_GB2312" pitchFamily="49" charset="-122"/>
                      </a:rPr>
                      <m:t>𝒍</m:t>
                    </m:r>
                    <m:r>
                      <a:rPr kumimoji="1" lang="en-US" altLang="zh-CN" sz="2000" b="1" i="1" dirty="0" smtClean="0">
                        <a:latin typeface="Cambria Math" panose="02040503050406030204" pitchFamily="18" charset="0"/>
                        <a:ea typeface="楷体_GB2312" pitchFamily="49" charset="-122"/>
                      </a:rPr>
                      <m:t>=</m:t>
                    </m:r>
                    <m:r>
                      <a:rPr kumimoji="1" lang="en-US" altLang="zh-CN" sz="2000" b="1" i="1" dirty="0" smtClean="0">
                        <a:latin typeface="Cambria Math" panose="02040503050406030204" pitchFamily="18" charset="0"/>
                        <a:ea typeface="楷体_GB2312" pitchFamily="49" charset="-122"/>
                      </a:rPr>
                      <m:t>𝟎</m:t>
                    </m:r>
                  </m:oMath>
                </a14:m>
                <a:r>
                  <a:rPr kumimoji="1" lang="zh-CN" altLang="en-US" sz="2000" b="1" dirty="0">
                    <a:latin typeface="Times New Roman" panose="02020603050405020304" pitchFamily="18" charset="0"/>
                    <a:ea typeface="楷体_GB2312" pitchFamily="49" charset="-122"/>
                  </a:rPr>
                  <a:t>的状态</a:t>
                </a:r>
                <a:r>
                  <a:rPr kumimoji="1" lang="zh-CN" altLang="en-US" sz="2000" b="1" dirty="0" smtClean="0">
                    <a:latin typeface="Times New Roman" panose="02020603050405020304" pitchFamily="18" charset="0"/>
                    <a:ea typeface="楷体_GB2312" pitchFamily="49" charset="-122"/>
                  </a:rPr>
                  <a:t>，可表示为</a:t>
                </a:r>
                <a:r>
                  <a:rPr kumimoji="1" lang="en-US" altLang="zh-CN" sz="2000" b="1" dirty="0" smtClean="0">
                    <a:latin typeface="Times New Roman" panose="02020603050405020304" pitchFamily="18" charset="0"/>
                    <a:ea typeface="楷体_GB2312" pitchFamily="49" charset="-122"/>
                  </a:rPr>
                  <a:t>1s</a:t>
                </a:r>
                <a:r>
                  <a:rPr kumimoji="1" lang="zh-CN" altLang="en-US" sz="2000" b="1" dirty="0" smtClean="0">
                    <a:latin typeface="Times New Roman" panose="02020603050405020304" pitchFamily="18" charset="0"/>
                    <a:ea typeface="楷体_GB2312" pitchFamily="49" charset="-122"/>
                  </a:rPr>
                  <a:t>，可称为一</a:t>
                </a:r>
                <a:r>
                  <a:rPr kumimoji="1" lang="zh-CN" altLang="en-US" sz="2000" b="1" dirty="0">
                    <a:latin typeface="Times New Roman" panose="02020603050405020304" pitchFamily="18" charset="0"/>
                    <a:ea typeface="楷体_GB2312" pitchFamily="49" charset="-122"/>
                  </a:rPr>
                  <a:t>个电子的组态</a:t>
                </a:r>
                <a:r>
                  <a:rPr kumimoji="1" lang="zh-CN" altLang="en-US" sz="2000" b="1" dirty="0" smtClean="0">
                    <a:latin typeface="Times New Roman" panose="02020603050405020304" pitchFamily="18" charset="0"/>
                    <a:ea typeface="楷体_GB2312" pitchFamily="49" charset="-122"/>
                  </a:rPr>
                  <a:t>，表示氢原子</a:t>
                </a:r>
                <a:r>
                  <a:rPr kumimoji="1" lang="zh-CN" altLang="en-US" sz="2000" b="1" dirty="0">
                    <a:latin typeface="Times New Roman" panose="02020603050405020304" pitchFamily="18" charset="0"/>
                    <a:ea typeface="楷体_GB2312" pitchFamily="49" charset="-122"/>
                  </a:rPr>
                  <a:t>的基态是</a:t>
                </a:r>
                <a:r>
                  <a:rPr kumimoji="1" lang="en-US" altLang="zh-CN" sz="2000" b="1" baseline="30000" dirty="0">
                    <a:latin typeface="Times New Roman" panose="02020603050405020304" pitchFamily="18" charset="0"/>
                    <a:ea typeface="楷体_GB2312" pitchFamily="49" charset="-122"/>
                  </a:rPr>
                  <a:t>1</a:t>
                </a:r>
                <a:r>
                  <a:rPr kumimoji="1" lang="en-US" altLang="zh-CN" sz="2000" b="1" dirty="0">
                    <a:latin typeface="Times New Roman" panose="02020603050405020304" pitchFamily="18" charset="0"/>
                    <a:ea typeface="楷体_GB2312" pitchFamily="49" charset="-122"/>
                  </a:rPr>
                  <a:t>S</a:t>
                </a:r>
                <a:r>
                  <a:rPr kumimoji="1" lang="en-US" altLang="zh-CN" sz="2000" b="1" baseline="-8000" dirty="0">
                    <a:latin typeface="Times New Roman" panose="02020603050405020304" pitchFamily="18" charset="0"/>
                    <a:ea typeface="楷体_GB2312" pitchFamily="49" charset="-122"/>
                  </a:rPr>
                  <a:t>1/2</a:t>
                </a:r>
                <a:r>
                  <a:rPr kumimoji="1" lang="zh-CN" altLang="en-US" sz="2000" b="1" dirty="0" smtClean="0">
                    <a:latin typeface="Times New Roman" panose="02020603050405020304" pitchFamily="18" charset="0"/>
                    <a:ea typeface="楷体_GB2312" pitchFamily="49" charset="-122"/>
                  </a:rPr>
                  <a:t>。</a:t>
                </a:r>
                <a:endParaRPr kumimoji="1" lang="en-US" altLang="zh-CN" sz="2000" b="1" dirty="0" smtClean="0">
                  <a:latin typeface="Times New Roman" panose="02020603050405020304" pitchFamily="18" charset="0"/>
                  <a:ea typeface="楷体_GB2312" pitchFamily="49" charset="-122"/>
                </a:endParaRPr>
              </a:p>
              <a:p>
                <a:pPr algn="just">
                  <a:spcAft>
                    <a:spcPts val="600"/>
                  </a:spcAft>
                </a:pPr>
                <a:r>
                  <a:rPr lang="zh-CN" altLang="en-US" sz="2000" dirty="0" smtClean="0"/>
                  <a:t>氦原子有</a:t>
                </a:r>
                <a:r>
                  <a:rPr lang="zh-CN" altLang="en-US" sz="2000" dirty="0"/>
                  <a:t>两个电子</a:t>
                </a:r>
                <a:r>
                  <a:rPr lang="zh-CN" altLang="en-US" sz="2000" dirty="0" smtClean="0"/>
                  <a:t>。基态都</a:t>
                </a:r>
                <a:r>
                  <a:rPr lang="zh-CN" altLang="en-US" sz="2000" dirty="0"/>
                  <a:t>在</a:t>
                </a:r>
                <a14:m>
                  <m:oMath xmlns:m="http://schemas.openxmlformats.org/officeDocument/2006/math">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𝑠</m:t>
                    </m:r>
                  </m:oMath>
                </a14:m>
                <a:r>
                  <a:rPr lang="zh-CN" altLang="en-US" sz="2000" dirty="0"/>
                  <a:t>态时</a:t>
                </a:r>
                <a:r>
                  <a:rPr lang="zh-CN" altLang="en-US" sz="2000" dirty="0" smtClean="0"/>
                  <a:t>，电子组态记</a:t>
                </a:r>
                <a:r>
                  <a:rPr lang="zh-CN" altLang="en-US" sz="2000" dirty="0"/>
                  <a:t>为</a:t>
                </a:r>
                <a14:m>
                  <m:oMath xmlns:m="http://schemas.openxmlformats.org/officeDocument/2006/math">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𝑠</m:t>
                    </m:r>
                  </m:oMath>
                </a14:m>
                <a:r>
                  <a:rPr lang="zh-CN" altLang="en-US" sz="2000" dirty="0"/>
                  <a:t>或</a:t>
                </a:r>
                <a14:m>
                  <m:oMath xmlns:m="http://schemas.openxmlformats.org/officeDocument/2006/math">
                    <m:sSup>
                      <m:sSupPr>
                        <m:ctrlPr>
                          <a:rPr lang="en-US" altLang="zh-CN" sz="2000" b="0" i="1" dirty="0" smtClean="0">
                            <a:latin typeface="Cambria Math" panose="02040503050406030204" pitchFamily="18" charset="0"/>
                          </a:rPr>
                        </m:ctrlPr>
                      </m:sSupPr>
                      <m:e>
                        <m:d>
                          <m:dPr>
                            <m:ctrlPr>
                              <a:rPr lang="en-US" altLang="zh-CN" sz="2000" b="0" i="1" dirty="0" smtClean="0">
                                <a:latin typeface="Cambria Math" panose="02040503050406030204" pitchFamily="18" charset="0"/>
                              </a:rPr>
                            </m:ctrlPr>
                          </m:dPr>
                          <m:e>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𝑠</m:t>
                            </m:r>
                          </m:e>
                        </m:d>
                      </m:e>
                      <m:sup>
                        <m:r>
                          <a:rPr lang="en-US" altLang="zh-CN" sz="2000" i="1" dirty="0" smtClean="0">
                            <a:latin typeface="Cambria Math" panose="02040503050406030204" pitchFamily="18" charset="0"/>
                          </a:rPr>
                          <m:t>2</m:t>
                        </m:r>
                      </m:sup>
                    </m:sSup>
                  </m:oMath>
                </a14:m>
                <a:r>
                  <a:rPr lang="zh-CN" altLang="en-US" sz="2000" dirty="0"/>
                  <a:t>。镁的基态电子组态是</a:t>
                </a:r>
                <a14:m>
                  <m:oMath xmlns:m="http://schemas.openxmlformats.org/officeDocument/2006/math">
                    <m:r>
                      <a:rPr lang="en-US" altLang="zh-CN" sz="2000" i="1" dirty="0" smtClean="0">
                        <a:latin typeface="Cambria Math" panose="02040503050406030204" pitchFamily="18" charset="0"/>
                      </a:rPr>
                      <m:t>3</m:t>
                    </m:r>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3</m:t>
                    </m:r>
                    <m:r>
                      <a:rPr lang="en-US" altLang="zh-CN" sz="2000" i="1" dirty="0" smtClean="0">
                        <a:latin typeface="Cambria Math" panose="02040503050406030204" pitchFamily="18" charset="0"/>
                      </a:rPr>
                      <m:t>𝑠</m:t>
                    </m:r>
                  </m:oMath>
                </a14:m>
                <a:r>
                  <a:rPr lang="zh-CN" altLang="en-US" sz="2000" dirty="0"/>
                  <a:t>或</a:t>
                </a:r>
                <a14:m>
                  <m:oMath xmlns:m="http://schemas.openxmlformats.org/officeDocument/2006/math">
                    <m:sSup>
                      <m:sSupPr>
                        <m:ctrlPr>
                          <a:rPr lang="en-US" altLang="zh-CN" sz="2000" b="0" i="1" dirty="0" smtClean="0">
                            <a:latin typeface="Cambria Math" panose="02040503050406030204" pitchFamily="18" charset="0"/>
                          </a:rPr>
                        </m:ctrlPr>
                      </m:sSupPr>
                      <m:e>
                        <m:d>
                          <m:dPr>
                            <m:ctrlPr>
                              <a:rPr lang="en-US" altLang="zh-CN" sz="2000" b="0" i="1" dirty="0" smtClean="0">
                                <a:latin typeface="Cambria Math" panose="02040503050406030204" pitchFamily="18" charset="0"/>
                              </a:rPr>
                            </m:ctrlPr>
                          </m:dPr>
                          <m:e>
                            <m:r>
                              <a:rPr lang="en-US" altLang="zh-CN" sz="2000" i="1" dirty="0" smtClean="0">
                                <a:latin typeface="Cambria Math" panose="02040503050406030204" pitchFamily="18" charset="0"/>
                              </a:rPr>
                              <m:t>3</m:t>
                            </m:r>
                            <m:r>
                              <a:rPr lang="en-US" altLang="zh-CN" sz="2000" i="1" dirty="0" smtClean="0">
                                <a:latin typeface="Cambria Math" panose="02040503050406030204" pitchFamily="18" charset="0"/>
                              </a:rPr>
                              <m:t>𝑠</m:t>
                            </m:r>
                          </m:e>
                        </m:d>
                      </m:e>
                      <m:sup>
                        <m:r>
                          <a:rPr lang="en-US" altLang="zh-CN" sz="2000" i="1" dirty="0" smtClean="0">
                            <a:latin typeface="Cambria Math" panose="02040503050406030204" pitchFamily="18" charset="0"/>
                          </a:rPr>
                          <m:t>2</m:t>
                        </m:r>
                      </m:sup>
                    </m:sSup>
                  </m:oMath>
                </a14:m>
                <a:r>
                  <a:rPr lang="zh-CN" altLang="en-US" sz="2000" dirty="0" smtClean="0"/>
                  <a:t>。</a:t>
                </a:r>
                <a:endParaRPr lang="en-US" altLang="zh-CN" sz="2000" dirty="0" smtClean="0"/>
              </a:p>
              <a:p>
                <a:pPr algn="just">
                  <a:spcAft>
                    <a:spcPts val="600"/>
                  </a:spcAft>
                </a:pPr>
                <a:r>
                  <a:rPr lang="zh-CN" altLang="en-US" sz="2000" dirty="0" smtClean="0"/>
                  <a:t>不同</a:t>
                </a:r>
                <a:r>
                  <a:rPr lang="zh-CN" altLang="en-US" sz="2000" dirty="0"/>
                  <a:t>的电子组态具有不同的</a:t>
                </a:r>
                <a:r>
                  <a:rPr lang="zh-CN" altLang="en-US" sz="2000" dirty="0" smtClean="0"/>
                  <a:t>能量。</a:t>
                </a:r>
                <a:r>
                  <a:rPr lang="zh-CN" altLang="en-US" sz="2000" dirty="0"/>
                  <a:t>主量子数如果不同，能量的主要部分就有差异。主量子数相同而轨道角动量</a:t>
                </a:r>
                <a:r>
                  <a:rPr lang="zh-CN" altLang="en-US" sz="2000" dirty="0" smtClean="0"/>
                  <a:t>量子数</a:t>
                </a:r>
                <a14:m>
                  <m:oMath xmlns:m="http://schemas.openxmlformats.org/officeDocument/2006/math">
                    <m:r>
                      <a:rPr lang="en-US" altLang="zh-CN" sz="2000" i="1" dirty="0" smtClean="0">
                        <a:latin typeface="Cambria Math" panose="02040503050406030204" pitchFamily="18" charset="0"/>
                      </a:rPr>
                      <m:t>𝑙</m:t>
                    </m:r>
                  </m:oMath>
                </a14:m>
                <a:r>
                  <a:rPr lang="zh-CN" altLang="en-US" sz="2000" dirty="0" smtClean="0"/>
                  <a:t>如果</a:t>
                </a:r>
                <a:r>
                  <a:rPr lang="zh-CN" altLang="en-US" sz="2000" dirty="0"/>
                  <a:t>有差别，也会由于原子实的极化或轨道的贯穿等原因引起较大能量的差别</a:t>
                </a:r>
                <a:r>
                  <a:rPr lang="zh-CN" altLang="en-US" sz="2000" dirty="0" smtClean="0"/>
                  <a:t>。</a:t>
                </a:r>
                <a:endParaRPr lang="en-US" altLang="zh-CN" sz="2000" dirty="0" smtClean="0"/>
              </a:p>
              <a:p>
                <a:pPr algn="just">
                  <a:spcAft>
                    <a:spcPts val="600"/>
                  </a:spcAft>
                </a:pPr>
                <a:r>
                  <a:rPr lang="zh-CN" altLang="en-US" sz="2000" dirty="0" smtClean="0"/>
                  <a:t>氢原子</a:t>
                </a:r>
                <a14:m>
                  <m:oMath xmlns:m="http://schemas.openxmlformats.org/officeDocument/2006/math">
                    <m:r>
                      <a:rPr lang="en-US" altLang="zh-CN" sz="2000" i="1" dirty="0" smtClean="0">
                        <a:latin typeface="Cambria Math" panose="02040503050406030204" pitchFamily="18" charset="0"/>
                      </a:rPr>
                      <m:t>1</m:t>
                    </m:r>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m:t>
                    </m:r>
                    <m:r>
                      <a:rPr kumimoji="1" lang="en-US" altLang="zh-CN" sz="2000" b="1" i="1" baseline="30000" dirty="0">
                        <a:latin typeface="Cambria Math" panose="02040503050406030204" pitchFamily="18" charset="0"/>
                        <a:ea typeface="楷体_GB2312" pitchFamily="49" charset="-122"/>
                      </a:rPr>
                      <m:t> </m:t>
                    </m:r>
                    <m:r>
                      <a:rPr kumimoji="1" lang="en-US" altLang="zh-CN" sz="2000" b="1" i="1" baseline="30000" dirty="0">
                        <a:latin typeface="Cambria Math" panose="02040503050406030204" pitchFamily="18" charset="0"/>
                        <a:ea typeface="楷体_GB2312" pitchFamily="49" charset="-122"/>
                      </a:rPr>
                      <m:t>𝟏</m:t>
                    </m:r>
                    <m:r>
                      <m:rPr>
                        <m:sty m:val="p"/>
                      </m:rPr>
                      <a:rPr kumimoji="1" lang="en-US" altLang="zh-CN" sz="2000" b="0" i="0" dirty="0">
                        <a:latin typeface="Cambria Math" panose="02040503050406030204" pitchFamily="18" charset="0"/>
                        <a:ea typeface="楷体_GB2312" pitchFamily="49" charset="-122"/>
                      </a:rPr>
                      <m:t>S</m:t>
                    </m:r>
                    <m:r>
                      <a:rPr kumimoji="1" lang="en-US" altLang="zh-CN" sz="2000" b="1" i="1" baseline="-8000" dirty="0">
                        <a:latin typeface="Cambria Math" panose="02040503050406030204" pitchFamily="18" charset="0"/>
                        <a:ea typeface="楷体_GB2312" pitchFamily="49" charset="-122"/>
                      </a:rPr>
                      <m:t>𝟏</m:t>
                    </m:r>
                    <m:r>
                      <a:rPr kumimoji="1" lang="en-US" altLang="zh-CN" sz="2000" b="1" i="1" baseline="-8000" dirty="0">
                        <a:latin typeface="Cambria Math" panose="02040503050406030204" pitchFamily="18" charset="0"/>
                        <a:ea typeface="楷体_GB2312" pitchFamily="49" charset="-122"/>
                      </a:rPr>
                      <m:t>/</m:t>
                    </m:r>
                    <m:r>
                      <a:rPr kumimoji="1" lang="en-US" altLang="zh-CN" sz="2000" b="1" i="1" baseline="-8000" dirty="0">
                        <a:latin typeface="Cambria Math" panose="02040503050406030204" pitchFamily="18" charset="0"/>
                        <a:ea typeface="楷体_GB2312" pitchFamily="49" charset="-122"/>
                      </a:rPr>
                      <m:t>𝟐</m:t>
                    </m:r>
                    <m:r>
                      <a:rPr kumimoji="1" lang="en-US" altLang="zh-CN" sz="2000" b="1" i="1" baseline="-8000" dirty="0">
                        <a:latin typeface="Cambria Math" panose="02040503050406030204" pitchFamily="18" charset="0"/>
                        <a:ea typeface="楷体_GB2312" pitchFamily="49" charset="-122"/>
                      </a:rPr>
                      <m:t> </m:t>
                    </m:r>
                  </m:oMath>
                </a14:m>
                <a:r>
                  <a:rPr lang="zh-CN" altLang="en-US" sz="2000" dirty="0" smtClean="0"/>
                  <a:t>，氦原子</a:t>
                </a:r>
                <a14:m>
                  <m:oMath xmlns:m="http://schemas.openxmlformats.org/officeDocument/2006/math">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𝑠</m:t>
                    </m:r>
                    <m:r>
                      <a:rPr lang="en-US" altLang="zh-CN" sz="2000" i="1" dirty="0" smtClean="0">
                        <a:latin typeface="Cambria Math" panose="02040503050406030204" pitchFamily="18" charset="0"/>
                      </a:rPr>
                      <m:t>1</m:t>
                    </m:r>
                    <m:r>
                      <a:rPr lang="en-US" altLang="zh-CN" sz="2000" i="1" dirty="0" smtClean="0">
                        <a:latin typeface="Cambria Math" panose="02040503050406030204" pitchFamily="18" charset="0"/>
                      </a:rPr>
                      <m:t>𝑠</m:t>
                    </m:r>
                    <m:r>
                      <a:rPr lang="en-US" altLang="zh-CN" sz="2000" b="0" i="1" dirty="0" smtClean="0">
                        <a:latin typeface="Cambria Math" panose="02040503050406030204" pitchFamily="18" charset="0"/>
                      </a:rPr>
                      <m:t>→?</m:t>
                    </m:r>
                  </m:oMath>
                </a14:m>
                <a:endParaRPr lang="zh-CN" altLang="en-US" sz="2000" dirty="0"/>
              </a:p>
              <a:p>
                <a:pPr algn="just">
                  <a:spcAft>
                    <a:spcPts val="600"/>
                  </a:spcAft>
                </a:pP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38326"/>
                <a:ext cx="8229600" cy="4525962"/>
              </a:xfrm>
              <a:blipFill rotWithShape="0">
                <a:blip r:embed="rId2"/>
                <a:stretch>
                  <a:fillRect t="-673" r="-741"/>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zh-CN" altLang="en-US" sz="2800" dirty="0"/>
              <a:t>两个</a:t>
            </a:r>
            <a:r>
              <a:rPr lang="en-US" altLang="zh-CN" sz="2800" dirty="0"/>
              <a:t>(</a:t>
            </a:r>
            <a:r>
              <a:rPr lang="zh-CN" altLang="en-US" sz="2800" dirty="0"/>
              <a:t>价</a:t>
            </a:r>
            <a:r>
              <a:rPr lang="en-US" altLang="zh-CN" sz="2800" dirty="0"/>
              <a:t>)</a:t>
            </a:r>
            <a:r>
              <a:rPr lang="zh-CN" altLang="en-US" sz="2800" dirty="0" smtClean="0"/>
              <a:t>电子耦合的原子态</a:t>
            </a:r>
            <a:r>
              <a:rPr lang="en-US" altLang="zh-CN" sz="2800" dirty="0" smtClean="0"/>
              <a:t>——</a:t>
            </a:r>
            <a:r>
              <a:rPr lang="zh-CN" altLang="en-US" sz="2800" dirty="0" smtClean="0"/>
              <a:t>电子的组态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Rectangle 12"/>
          <p:cNvSpPr>
            <a:spLocks noChangeArrowheads="1"/>
          </p:cNvSpPr>
          <p:nvPr/>
        </p:nvSpPr>
        <p:spPr bwMode="auto">
          <a:xfrm>
            <a:off x="468313" y="1196975"/>
            <a:ext cx="835183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b="1" dirty="0" smtClean="0">
                <a:solidFill>
                  <a:schemeClr val="folHlink"/>
                </a:solidFill>
                <a:latin typeface="Times New Roman" panose="02020603050405020304" pitchFamily="18" charset="0"/>
                <a:ea typeface="楷体_GB2312" pitchFamily="49" charset="-122"/>
              </a:rPr>
              <a:t>L-S</a:t>
            </a:r>
            <a:r>
              <a:rPr kumimoji="1" lang="zh-CN" altLang="en-US" sz="2800" b="1" dirty="0">
                <a:solidFill>
                  <a:schemeClr val="folHlink"/>
                </a:solidFill>
                <a:latin typeface="Times New Roman" panose="02020603050405020304" pitchFamily="18" charset="0"/>
                <a:ea typeface="楷体_GB2312" pitchFamily="49" charset="-122"/>
              </a:rPr>
              <a:t>和</a:t>
            </a:r>
            <a:r>
              <a:rPr kumimoji="1" lang="en-US" altLang="zh-CN" sz="2800" b="1" dirty="0">
                <a:solidFill>
                  <a:schemeClr val="folHlink"/>
                </a:solidFill>
                <a:latin typeface="Times New Roman" panose="02020603050405020304" pitchFamily="18" charset="0"/>
                <a:ea typeface="楷体_GB2312" pitchFamily="49" charset="-122"/>
              </a:rPr>
              <a:t>j-j</a:t>
            </a:r>
            <a:r>
              <a:rPr kumimoji="1" lang="zh-CN" altLang="en-US" sz="2800" b="1" dirty="0">
                <a:solidFill>
                  <a:schemeClr val="folHlink"/>
                </a:solidFill>
                <a:latin typeface="Times New Roman" panose="02020603050405020304" pitchFamily="18" charset="0"/>
                <a:ea typeface="楷体_GB2312" pitchFamily="49" charset="-122"/>
              </a:rPr>
              <a:t>耦合</a:t>
            </a:r>
          </a:p>
          <a:p>
            <a:pPr algn="just"/>
            <a:r>
              <a:rPr kumimoji="1" lang="zh-CN" altLang="en-US" sz="2400" b="1" dirty="0">
                <a:latin typeface="Times New Roman" panose="02020603050405020304" pitchFamily="18" charset="0"/>
                <a:ea typeface="楷体_GB2312" pitchFamily="49" charset="-122"/>
              </a:rPr>
              <a:t>   </a:t>
            </a:r>
          </a:p>
          <a:p>
            <a:pPr algn="just"/>
            <a:r>
              <a:rPr kumimoji="1" lang="zh-CN" altLang="en-US" sz="2400" b="1" dirty="0">
                <a:latin typeface="Times New Roman" panose="02020603050405020304" pitchFamily="18" charset="0"/>
                <a:ea typeface="楷体_GB2312" pitchFamily="49" charset="-122"/>
              </a:rPr>
              <a:t>    一种组态中的两个电子由于相互作用可以形成不同的原子态。氦原子中两个电子各有其轨道运动和自旋运动，这四种运动都会引起磁相互作用。每一种运动都产生磁场，因此对其他种运动都有影响。这四种运动之间可以有六种相互作用，它们分别标记如下：</a:t>
            </a:r>
          </a:p>
          <a:p>
            <a:pPr algn="just"/>
            <a:endParaRPr kumimoji="1" lang="zh-CN" altLang="en-US" sz="2400" b="1" dirty="0">
              <a:latin typeface="Times New Roman" panose="02020603050405020304" pitchFamily="18" charset="0"/>
              <a:ea typeface="楷体_GB2312" pitchFamily="49" charset="-122"/>
            </a:endParaRPr>
          </a:p>
          <a:p>
            <a:pPr algn="just"/>
            <a:endParaRPr kumimoji="1" lang="zh-CN" altLang="en-US" sz="2400" b="1" dirty="0">
              <a:latin typeface="Times New Roman" panose="02020603050405020304" pitchFamily="18" charset="0"/>
              <a:ea typeface="楷体_GB2312" pitchFamily="49" charset="-122"/>
            </a:endParaRPr>
          </a:p>
          <a:p>
            <a:pPr algn="just"/>
            <a:endParaRPr kumimoji="1" lang="zh-CN" altLang="en-US" sz="2400" b="1" dirty="0">
              <a:latin typeface="Times New Roman" panose="02020603050405020304" pitchFamily="18" charset="0"/>
              <a:ea typeface="楷体_GB2312" pitchFamily="49" charset="-122"/>
            </a:endParaRPr>
          </a:p>
          <a:p>
            <a:pPr algn="just"/>
            <a:endParaRPr kumimoji="1" lang="zh-CN" altLang="en-US" sz="2400" b="1" dirty="0">
              <a:latin typeface="Times New Roman" panose="02020603050405020304" pitchFamily="18" charset="0"/>
              <a:ea typeface="楷体_GB2312" pitchFamily="49" charset="-122"/>
            </a:endParaRPr>
          </a:p>
          <a:p>
            <a:pPr algn="just"/>
            <a:r>
              <a:rPr kumimoji="1" lang="zh-CN" altLang="en-US" sz="2400" b="1" dirty="0">
                <a:latin typeface="Times New Roman" panose="02020603050405020304" pitchFamily="18" charset="0"/>
                <a:ea typeface="楷体_GB2312" pitchFamily="49" charset="-122"/>
              </a:rPr>
              <a:t>    这六种相互作用强弱不同，而且在不同原子中情况也不一样。从物理上来考虑，一般说来，</a:t>
            </a:r>
            <a:r>
              <a:rPr kumimoji="1" lang="en-US" altLang="zh-CN" sz="2400" b="1" dirty="0">
                <a:solidFill>
                  <a:schemeClr val="hlink"/>
                </a:solidFill>
                <a:latin typeface="Times New Roman" panose="02020603050405020304" pitchFamily="18" charset="0"/>
                <a:ea typeface="楷体_GB2312" pitchFamily="49" charset="-122"/>
              </a:rPr>
              <a:t>G</a:t>
            </a:r>
            <a:r>
              <a:rPr kumimoji="1" lang="en-US" altLang="zh-CN" sz="2400" b="1" baseline="-30000" dirty="0">
                <a:solidFill>
                  <a:schemeClr val="hlink"/>
                </a:solidFill>
                <a:latin typeface="Times New Roman" panose="02020603050405020304" pitchFamily="18" charset="0"/>
                <a:ea typeface="楷体_GB2312" pitchFamily="49" charset="-122"/>
              </a:rPr>
              <a:t>5</a:t>
            </a:r>
            <a:r>
              <a:rPr kumimoji="1" lang="zh-CN" altLang="en-US" sz="2400" b="1" dirty="0">
                <a:latin typeface="Times New Roman" panose="02020603050405020304" pitchFamily="18" charset="0"/>
                <a:ea typeface="楷体_GB2312" pitchFamily="49" charset="-122"/>
              </a:rPr>
              <a:t>和</a:t>
            </a:r>
            <a:r>
              <a:rPr kumimoji="1" lang="en-US" altLang="zh-CN" sz="2400" b="1" dirty="0">
                <a:solidFill>
                  <a:schemeClr val="hlink"/>
                </a:solidFill>
                <a:latin typeface="Times New Roman" panose="02020603050405020304" pitchFamily="18" charset="0"/>
                <a:ea typeface="楷体_GB2312" pitchFamily="49" charset="-122"/>
              </a:rPr>
              <a:t>G</a:t>
            </a:r>
            <a:r>
              <a:rPr kumimoji="1" lang="en-US" altLang="zh-CN" sz="2400" b="1" baseline="-30000" dirty="0">
                <a:solidFill>
                  <a:schemeClr val="hlink"/>
                </a:solidFill>
                <a:latin typeface="Times New Roman" panose="02020603050405020304" pitchFamily="18" charset="0"/>
                <a:ea typeface="楷体_GB2312" pitchFamily="49" charset="-122"/>
              </a:rPr>
              <a:t>6</a:t>
            </a:r>
            <a:r>
              <a:rPr kumimoji="1" lang="zh-CN" altLang="en-US" sz="2400" b="1" dirty="0">
                <a:latin typeface="Times New Roman" panose="02020603050405020304" pitchFamily="18" charset="0"/>
                <a:ea typeface="楷体_GB2312" pitchFamily="49" charset="-122"/>
              </a:rPr>
              <a:t>这两个相互作用是较弱的，故可以忽略，而主要考虑其余四种相互作用。 </a:t>
            </a:r>
          </a:p>
        </p:txBody>
      </p:sp>
      <p:graphicFrame>
        <p:nvGraphicFramePr>
          <p:cNvPr id="9236" name="Object 20"/>
          <p:cNvGraphicFramePr>
            <a:graphicFrameLocks noGrp="1" noChangeAspect="1"/>
          </p:cNvGraphicFramePr>
          <p:nvPr>
            <p:ph/>
          </p:nvPr>
        </p:nvGraphicFramePr>
        <p:xfrm>
          <a:off x="1943100" y="3975100"/>
          <a:ext cx="5402263" cy="1171575"/>
        </p:xfrm>
        <a:graphic>
          <a:graphicData uri="http://schemas.openxmlformats.org/presentationml/2006/ole">
            <mc:AlternateContent xmlns:mc="http://schemas.openxmlformats.org/markup-compatibility/2006">
              <mc:Choice xmlns:v="urn:schemas-microsoft-com:vml" Requires="v">
                <p:oleObj spid="_x0000_s35900" name="公式" r:id="rId3" imgW="2108200" imgH="457200" progId="Equation.3">
                  <p:embed/>
                </p:oleObj>
              </mc:Choice>
              <mc:Fallback>
                <p:oleObj name="公式" r:id="rId3" imgW="2108200" imgH="457200" progId="Equation.3">
                  <p:embed/>
                  <p:pic>
                    <p:nvPicPr>
                      <p:cNvPr id="0" name="Object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3975100"/>
                        <a:ext cx="5402263" cy="1171575"/>
                      </a:xfrm>
                      <a:prstGeom prst="rect">
                        <a:avLst/>
                      </a:prstGeom>
                      <a:solidFill>
                        <a:srgbClr val="CCFFCC"/>
                      </a:solidFill>
                      <a:ln>
                        <a:noFill/>
                      </a:ln>
                      <a:effectLst/>
                      <a:extLst>
                        <a:ext uri="{91240B29-F687-4F45-9708-019B960494DF}">
                          <a14:hiddenLine xmlns:a14="http://schemas.microsoft.com/office/drawing/2010/main" w="9525">
                            <a:solidFill>
                              <a:srgbClr val="CC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3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589757"/>
            <a:ext cx="30718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36"/>
                                        </p:tgtEl>
                                        <p:attrNameLst>
                                          <p:attrName>style.visibility</p:attrName>
                                        </p:attrNameLst>
                                      </p:cBhvr>
                                      <p:to>
                                        <p:strVal val="visible"/>
                                      </p:to>
                                    </p:set>
                                    <p:animEffect transition="in" filter="box(in)">
                                      <p:cBhvr>
                                        <p:cTn id="7" dur="500"/>
                                        <p:tgtEl>
                                          <p:spTgt spid="9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9238"/>
                                        </p:tgtEl>
                                        <p:attrNameLst>
                                          <p:attrName>style.visibility</p:attrName>
                                        </p:attrNameLst>
                                      </p:cBhvr>
                                      <p:to>
                                        <p:strVal val="visible"/>
                                      </p:to>
                                    </p:set>
                                    <p:animEffect transition="in" filter="fade">
                                      <p:cBhvr>
                                        <p:cTn id="12" dur="2000"/>
                                        <p:tgtEl>
                                          <p:spTgt spid="9238"/>
                                        </p:tgtEl>
                                      </p:cBhvr>
                                    </p:animEffect>
                                    <p:anim calcmode="lin" valueType="num">
                                      <p:cBhvr>
                                        <p:cTn id="13" dur="2000" fill="hold"/>
                                        <p:tgtEl>
                                          <p:spTgt spid="9238"/>
                                        </p:tgtEl>
                                        <p:attrNameLst>
                                          <p:attrName>style.rotation</p:attrName>
                                        </p:attrNameLst>
                                      </p:cBhvr>
                                      <p:tavLst>
                                        <p:tav tm="0">
                                          <p:val>
                                            <p:fltVal val="720"/>
                                          </p:val>
                                        </p:tav>
                                        <p:tav tm="100000">
                                          <p:val>
                                            <p:fltVal val="0"/>
                                          </p:val>
                                        </p:tav>
                                      </p:tavLst>
                                    </p:anim>
                                    <p:anim calcmode="lin" valueType="num">
                                      <p:cBhvr>
                                        <p:cTn id="14" dur="2000" fill="hold"/>
                                        <p:tgtEl>
                                          <p:spTgt spid="9238"/>
                                        </p:tgtEl>
                                        <p:attrNameLst>
                                          <p:attrName>ppt_h</p:attrName>
                                        </p:attrNameLst>
                                      </p:cBhvr>
                                      <p:tavLst>
                                        <p:tav tm="0">
                                          <p:val>
                                            <p:fltVal val="0"/>
                                          </p:val>
                                        </p:tav>
                                        <p:tav tm="100000">
                                          <p:val>
                                            <p:strVal val="#ppt_h"/>
                                          </p:val>
                                        </p:tav>
                                      </p:tavLst>
                                    </p:anim>
                                    <p:anim calcmode="lin" valueType="num">
                                      <p:cBhvr>
                                        <p:cTn id="15" dur="2000" fill="hold"/>
                                        <p:tgtEl>
                                          <p:spTgt spid="9238"/>
                                        </p:tgtEl>
                                        <p:attrNameLst>
                                          <p:attrName>ppt_w</p:attrName>
                                        </p:attrNameLst>
                                      </p:cBhvr>
                                      <p:tavLst>
                                        <p:tav tm="0">
                                          <p:val>
                                            <p:fltVal val="0"/>
                                          </p:val>
                                        </p:tav>
                                        <p:tav tm="100000">
                                          <p:val>
                                            <p:strVal val="#ppt_w"/>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9228">
                                            <p:txEl>
                                              <p:pRg st="7" end="7"/>
                                            </p:txEl>
                                          </p:spTgt>
                                        </p:tgtEl>
                                        <p:attrNameLst>
                                          <p:attrName>style.visibility</p:attrName>
                                        </p:attrNameLst>
                                      </p:cBhvr>
                                      <p:to>
                                        <p:strVal val="visible"/>
                                      </p:to>
                                    </p:set>
                                    <p:anim calcmode="lin" valueType="num">
                                      <p:cBhvr additive="base">
                                        <p:cTn id="20" dur="500" fill="hold"/>
                                        <p:tgtEl>
                                          <p:spTgt spid="9228">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22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ChangeArrowheads="1"/>
          </p:cNvSpPr>
          <p:nvPr/>
        </p:nvSpPr>
        <p:spPr bwMode="auto">
          <a:xfrm>
            <a:off x="395288" y="1209743"/>
            <a:ext cx="8497887" cy="91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kumimoji="1" lang="zh-CN" altLang="en-US" sz="2400" dirty="0" smtClean="0">
                <a:latin typeface="+mn-ea"/>
                <a:ea typeface="+mn-ea"/>
              </a:rPr>
              <a:t>这里</a:t>
            </a:r>
            <a:r>
              <a:rPr kumimoji="1" lang="zh-CN" altLang="en-US" sz="2400" dirty="0">
                <a:latin typeface="+mn-ea"/>
                <a:ea typeface="+mn-ea"/>
              </a:rPr>
              <a:t>不妨讨论两种极端的情形。一种是</a:t>
            </a:r>
            <a:r>
              <a:rPr kumimoji="1" lang="en-US" altLang="zh-CN" sz="2400" dirty="0">
                <a:latin typeface="+mn-ea"/>
                <a:ea typeface="+mn-ea"/>
              </a:rPr>
              <a:t>G</a:t>
            </a:r>
            <a:r>
              <a:rPr kumimoji="1" lang="en-US" altLang="zh-CN" sz="2400" baseline="-8000" dirty="0">
                <a:latin typeface="+mn-ea"/>
                <a:ea typeface="+mn-ea"/>
              </a:rPr>
              <a:t>1</a:t>
            </a:r>
            <a:r>
              <a:rPr kumimoji="1" lang="zh-CN" altLang="en-US" sz="2400" dirty="0">
                <a:latin typeface="+mn-ea"/>
                <a:ea typeface="+mn-ea"/>
              </a:rPr>
              <a:t>和</a:t>
            </a:r>
            <a:r>
              <a:rPr kumimoji="1" lang="en-US" altLang="zh-CN" sz="2400" dirty="0">
                <a:latin typeface="+mn-ea"/>
                <a:ea typeface="+mn-ea"/>
              </a:rPr>
              <a:t>G</a:t>
            </a:r>
            <a:r>
              <a:rPr kumimoji="1" lang="en-US" altLang="zh-CN" sz="2400" baseline="-8000" dirty="0">
                <a:latin typeface="+mn-ea"/>
                <a:ea typeface="+mn-ea"/>
              </a:rPr>
              <a:t>2</a:t>
            </a:r>
            <a:r>
              <a:rPr kumimoji="1" lang="zh-CN" altLang="en-US" sz="2400" dirty="0">
                <a:latin typeface="+mn-ea"/>
                <a:ea typeface="+mn-ea"/>
              </a:rPr>
              <a:t>占优势，故称此种耦合过程为</a:t>
            </a:r>
            <a:r>
              <a:rPr kumimoji="1" lang="en-US" altLang="zh-CN" sz="2400" dirty="0">
                <a:solidFill>
                  <a:srgbClr val="CC0000"/>
                </a:solidFill>
                <a:latin typeface="+mn-ea"/>
                <a:ea typeface="+mn-ea"/>
              </a:rPr>
              <a:t>L-S</a:t>
            </a:r>
            <a:r>
              <a:rPr kumimoji="1" lang="zh-CN" altLang="en-US" sz="2400" dirty="0">
                <a:solidFill>
                  <a:srgbClr val="CC0000"/>
                </a:solidFill>
                <a:latin typeface="+mn-ea"/>
                <a:ea typeface="+mn-ea"/>
              </a:rPr>
              <a:t>耦合</a:t>
            </a:r>
            <a:r>
              <a:rPr kumimoji="1" lang="zh-CN" altLang="en-US" sz="2400" dirty="0">
                <a:latin typeface="+mn-ea"/>
                <a:ea typeface="+mn-ea"/>
              </a:rPr>
              <a:t>。</a:t>
            </a:r>
          </a:p>
        </p:txBody>
      </p:sp>
      <mc:AlternateContent xmlns:mc="http://schemas.openxmlformats.org/markup-compatibility/2006" xmlns:a14="http://schemas.microsoft.com/office/drawing/2010/main">
        <mc:Choice Requires="a14">
          <p:graphicFrame>
            <p:nvGraphicFramePr>
              <p:cNvPr id="3" name="图示 2"/>
              <p:cNvGraphicFramePr/>
              <p:nvPr>
                <p:extLst>
                  <p:ext uri="{D42A27DB-BD31-4B8C-83A1-F6EECF244321}">
                    <p14:modId xmlns:p14="http://schemas.microsoft.com/office/powerpoint/2010/main" val="3261280244"/>
                  </p:ext>
                </p:extLst>
              </p:nvPr>
            </p:nvGraphicFramePr>
            <p:xfrm>
              <a:off x="1259632" y="1106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图示 2"/>
              <p:cNvGraphicFramePr/>
              <p:nvPr>
                <p:extLst>
                  <p:ext uri="{D42A27DB-BD31-4B8C-83A1-F6EECF244321}">
                    <p14:modId xmlns:p14="http://schemas.microsoft.com/office/powerpoint/2010/main" val="3261280244"/>
                  </p:ext>
                </p:extLst>
              </p:nvPr>
            </p:nvGraphicFramePr>
            <p:xfrm>
              <a:off x="1259632" y="1106768"/>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graphicFrame>
            <p:nvGraphicFramePr>
              <p:cNvPr id="14" name="图示 13"/>
              <p:cNvGraphicFramePr/>
              <p:nvPr>
                <p:extLst>
                  <p:ext uri="{D42A27DB-BD31-4B8C-83A1-F6EECF244321}">
                    <p14:modId xmlns:p14="http://schemas.microsoft.com/office/powerpoint/2010/main" val="803146852"/>
                  </p:ext>
                </p:extLst>
              </p:nvPr>
            </p:nvGraphicFramePr>
            <p:xfrm>
              <a:off x="1331640" y="3356992"/>
              <a:ext cx="6096000" cy="4064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4" name="图示 13"/>
              <p:cNvGraphicFramePr/>
              <p:nvPr>
                <p:extLst>
                  <p:ext uri="{D42A27DB-BD31-4B8C-83A1-F6EECF244321}">
                    <p14:modId xmlns:p14="http://schemas.microsoft.com/office/powerpoint/2010/main" val="803146852"/>
                  </p:ext>
                </p:extLst>
              </p:nvPr>
            </p:nvGraphicFramePr>
            <p:xfrm>
              <a:off x="1331640" y="3356992"/>
              <a:ext cx="6096000" cy="40640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0254" name="Rectangle 14"/>
          <p:cNvSpPr>
            <a:spLocks noChangeArrowheads="1"/>
          </p:cNvSpPr>
          <p:nvPr/>
        </p:nvSpPr>
        <p:spPr bwMode="auto">
          <a:xfrm>
            <a:off x="395288" y="4076700"/>
            <a:ext cx="874871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kumimoji="1" lang="zh-CN" altLang="en-US" sz="2400" dirty="0">
                <a:latin typeface="+mn-ea"/>
                <a:ea typeface="+mn-ea"/>
              </a:rPr>
              <a:t>另一种是</a:t>
            </a:r>
            <a:r>
              <a:rPr kumimoji="1" lang="en-US" altLang="zh-CN" sz="2400" dirty="0">
                <a:latin typeface="+mn-ea"/>
                <a:ea typeface="+mn-ea"/>
              </a:rPr>
              <a:t>G</a:t>
            </a:r>
            <a:r>
              <a:rPr kumimoji="1" lang="en-US" altLang="zh-CN" sz="2400" baseline="-8000" dirty="0">
                <a:latin typeface="+mn-ea"/>
                <a:ea typeface="+mn-ea"/>
              </a:rPr>
              <a:t>3</a:t>
            </a:r>
            <a:r>
              <a:rPr kumimoji="1" lang="zh-CN" altLang="en-US" sz="2400" dirty="0">
                <a:latin typeface="+mn-ea"/>
                <a:ea typeface="+mn-ea"/>
              </a:rPr>
              <a:t>和</a:t>
            </a:r>
            <a:r>
              <a:rPr kumimoji="1" lang="en-US" altLang="zh-CN" sz="2400" dirty="0">
                <a:latin typeface="+mn-ea"/>
                <a:ea typeface="+mn-ea"/>
              </a:rPr>
              <a:t>G</a:t>
            </a:r>
            <a:r>
              <a:rPr kumimoji="1" lang="en-US" altLang="zh-CN" sz="2400" baseline="-8000" dirty="0">
                <a:latin typeface="+mn-ea"/>
                <a:ea typeface="+mn-ea"/>
              </a:rPr>
              <a:t>4</a:t>
            </a:r>
            <a:r>
              <a:rPr kumimoji="1" lang="zh-CN" altLang="en-US" sz="2400" dirty="0">
                <a:latin typeface="+mn-ea"/>
                <a:ea typeface="+mn-ea"/>
              </a:rPr>
              <a:t>占优势，这种耦合方式就被称为</a:t>
            </a:r>
            <a:r>
              <a:rPr kumimoji="1" lang="en-US" altLang="zh-CN" sz="2400" dirty="0">
                <a:solidFill>
                  <a:srgbClr val="CC0000"/>
                </a:solidFill>
                <a:latin typeface="+mn-ea"/>
                <a:ea typeface="+mn-ea"/>
              </a:rPr>
              <a:t>j-j</a:t>
            </a:r>
            <a:r>
              <a:rPr kumimoji="1" lang="zh-CN" altLang="en-US" sz="2400" dirty="0">
                <a:solidFill>
                  <a:srgbClr val="CC0000"/>
                </a:solidFill>
                <a:latin typeface="+mn-ea"/>
                <a:ea typeface="+mn-ea"/>
              </a:rPr>
              <a:t>耦合</a:t>
            </a:r>
            <a:r>
              <a:rPr kumimoji="1" lang="zh-CN" altLang="en-US" sz="2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102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3"/>
          <p:cNvSpPr>
            <a:spLocks noChangeArrowheads="1"/>
          </p:cNvSpPr>
          <p:nvPr/>
        </p:nvSpPr>
        <p:spPr bwMode="auto">
          <a:xfrm>
            <a:off x="251520" y="76470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dirty="0" smtClean="0">
                <a:latin typeface="+mn-ea"/>
                <a:ea typeface="+mn-ea"/>
              </a:rPr>
              <a:t>对于</a:t>
            </a:r>
            <a:r>
              <a:rPr kumimoji="1" lang="zh-CN" altLang="en-US" sz="2400" dirty="0">
                <a:latin typeface="+mn-ea"/>
                <a:ea typeface="+mn-ea"/>
              </a:rPr>
              <a:t>多电子情况，</a:t>
            </a:r>
            <a:r>
              <a:rPr kumimoji="1" lang="en-US" altLang="zh-CN" sz="2400" dirty="0">
                <a:latin typeface="+mn-ea"/>
                <a:ea typeface="+mn-ea"/>
              </a:rPr>
              <a:t>L-S</a:t>
            </a:r>
            <a:r>
              <a:rPr kumimoji="1" lang="zh-CN" altLang="en-US" sz="2400" dirty="0">
                <a:latin typeface="+mn-ea"/>
                <a:ea typeface="+mn-ea"/>
              </a:rPr>
              <a:t>耦合可以记为：</a:t>
            </a:r>
          </a:p>
        </p:txBody>
      </p:sp>
      <p:sp>
        <p:nvSpPr>
          <p:cNvPr id="11281" name="Rectangle 17"/>
          <p:cNvSpPr>
            <a:spLocks noChangeArrowheads="1"/>
          </p:cNvSpPr>
          <p:nvPr/>
        </p:nvSpPr>
        <p:spPr bwMode="auto">
          <a:xfrm>
            <a:off x="809328" y="2241946"/>
            <a:ext cx="8028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400" dirty="0" smtClean="0">
                <a:latin typeface="+mn-ea"/>
                <a:ea typeface="+mn-ea"/>
              </a:rPr>
              <a:t>而</a:t>
            </a:r>
            <a:r>
              <a:rPr kumimoji="1" lang="en-US" altLang="zh-CN" sz="2400" dirty="0">
                <a:latin typeface="+mn-ea"/>
                <a:ea typeface="+mn-ea"/>
              </a:rPr>
              <a:t>j-j</a:t>
            </a:r>
            <a:r>
              <a:rPr kumimoji="1" lang="zh-CN" altLang="en-US" sz="2400" dirty="0">
                <a:latin typeface="+mn-ea"/>
                <a:ea typeface="+mn-ea"/>
              </a:rPr>
              <a:t>耦合可以记为：</a:t>
            </a:r>
          </a:p>
        </p:txBody>
      </p:sp>
      <p:sp>
        <p:nvSpPr>
          <p:cNvPr id="11282" name="Rectangle 18"/>
          <p:cNvSpPr>
            <a:spLocks noChangeArrowheads="1"/>
          </p:cNvSpPr>
          <p:nvPr/>
        </p:nvSpPr>
        <p:spPr bwMode="auto">
          <a:xfrm>
            <a:off x="555725" y="3879680"/>
            <a:ext cx="8281987" cy="1569660"/>
          </a:xfrm>
          <a:prstGeom prst="rect">
            <a:avLst/>
          </a:prstGeom>
          <a:ln/>
          <a:extLst/>
        </p:spPr>
        <p:style>
          <a:lnRef idx="2">
            <a:schemeClr val="dk1"/>
          </a:lnRef>
          <a:fillRef idx="1">
            <a:schemeClr val="lt1"/>
          </a:fillRef>
          <a:effectRef idx="0">
            <a:schemeClr val="dk1"/>
          </a:effectRef>
          <a:fontRef idx="minor">
            <a:schemeClr val="dk1"/>
          </a:fontRef>
        </p:style>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dirty="0">
                <a:latin typeface="+mn-ea"/>
                <a:ea typeface="+mn-ea"/>
              </a:rPr>
              <a:t>必须指出，</a:t>
            </a:r>
            <a:r>
              <a:rPr kumimoji="1" lang="en-US" altLang="zh-CN" sz="2400" dirty="0">
                <a:solidFill>
                  <a:srgbClr val="0070C0"/>
                </a:solidFill>
                <a:latin typeface="+mn-ea"/>
                <a:ea typeface="+mn-ea"/>
              </a:rPr>
              <a:t>L-S</a:t>
            </a:r>
            <a:r>
              <a:rPr kumimoji="1" lang="zh-CN" altLang="en-US" sz="2400" dirty="0">
                <a:solidFill>
                  <a:srgbClr val="0070C0"/>
                </a:solidFill>
                <a:latin typeface="+mn-ea"/>
                <a:ea typeface="+mn-ea"/>
              </a:rPr>
              <a:t>耦合</a:t>
            </a:r>
            <a:r>
              <a:rPr kumimoji="1" lang="zh-CN" altLang="en-US" sz="2400" dirty="0">
                <a:latin typeface="+mn-ea"/>
                <a:ea typeface="+mn-ea"/>
              </a:rPr>
              <a:t>恰恰表示</a:t>
            </a:r>
            <a:r>
              <a:rPr kumimoji="1" lang="zh-CN" altLang="en-US" sz="2400" dirty="0">
                <a:solidFill>
                  <a:srgbClr val="C00000"/>
                </a:solidFill>
                <a:latin typeface="+mn-ea"/>
                <a:ea typeface="+mn-ea"/>
              </a:rPr>
              <a:t>每个电子自身</a:t>
            </a:r>
            <a:r>
              <a:rPr kumimoji="1" lang="zh-CN" altLang="en-US" sz="2400" dirty="0">
                <a:latin typeface="+mn-ea"/>
                <a:ea typeface="+mn-ea"/>
              </a:rPr>
              <a:t>的自旋与轨道运动之间的</a:t>
            </a:r>
            <a:r>
              <a:rPr kumimoji="1" lang="zh-CN" altLang="en-US" sz="2400" dirty="0">
                <a:solidFill>
                  <a:srgbClr val="C00000"/>
                </a:solidFill>
                <a:latin typeface="+mn-ea"/>
                <a:ea typeface="+mn-ea"/>
              </a:rPr>
              <a:t>相互作用比较弱</a:t>
            </a:r>
            <a:r>
              <a:rPr kumimoji="1" lang="zh-CN" altLang="en-US" sz="2400" dirty="0">
                <a:latin typeface="+mn-ea"/>
                <a:ea typeface="+mn-ea"/>
              </a:rPr>
              <a:t>，这时，主要的耦合作用发生在不同电子之间；而</a:t>
            </a:r>
            <a:r>
              <a:rPr kumimoji="1" lang="en-US" altLang="zh-CN" sz="2400" dirty="0">
                <a:solidFill>
                  <a:srgbClr val="0070C0"/>
                </a:solidFill>
                <a:latin typeface="+mn-ea"/>
                <a:ea typeface="+mn-ea"/>
              </a:rPr>
              <a:t>j-j</a:t>
            </a:r>
            <a:r>
              <a:rPr kumimoji="1" lang="zh-CN" altLang="en-US" sz="2400" dirty="0">
                <a:solidFill>
                  <a:srgbClr val="0070C0"/>
                </a:solidFill>
                <a:latin typeface="+mn-ea"/>
                <a:ea typeface="+mn-ea"/>
              </a:rPr>
              <a:t>耦合</a:t>
            </a:r>
            <a:r>
              <a:rPr kumimoji="1" lang="zh-CN" altLang="en-US" sz="2400" dirty="0">
                <a:latin typeface="+mn-ea"/>
                <a:ea typeface="+mn-ea"/>
              </a:rPr>
              <a:t>则表示每个电子自身的自旋与轨道耦合作用比较强，</a:t>
            </a:r>
            <a:r>
              <a:rPr kumimoji="1" lang="zh-CN" altLang="en-US" sz="2400" dirty="0">
                <a:solidFill>
                  <a:srgbClr val="C00000"/>
                </a:solidFill>
                <a:latin typeface="+mn-ea"/>
                <a:ea typeface="+mn-ea"/>
              </a:rPr>
              <a:t>不同电子之间的耦合作用比较弱</a:t>
            </a:r>
            <a:r>
              <a:rPr kumimoji="1" lang="zh-CN" altLang="en-US" sz="2400" dirty="0">
                <a:latin typeface="+mn-ea"/>
                <a:ea typeface="+mn-ea"/>
              </a:rPr>
              <a:t>。</a:t>
            </a:r>
          </a:p>
        </p:txBody>
      </p:sp>
      <p:graphicFrame>
        <p:nvGraphicFramePr>
          <p:cNvPr id="11283" name="Object 19"/>
          <p:cNvGraphicFramePr>
            <a:graphicFrameLocks noChangeAspect="1"/>
          </p:cNvGraphicFramePr>
          <p:nvPr>
            <p:extLst>
              <p:ext uri="{D42A27DB-BD31-4B8C-83A1-F6EECF244321}">
                <p14:modId xmlns:p14="http://schemas.microsoft.com/office/powerpoint/2010/main" val="1331243926"/>
              </p:ext>
            </p:extLst>
          </p:nvPr>
        </p:nvGraphicFramePr>
        <p:xfrm>
          <a:off x="771625" y="1431755"/>
          <a:ext cx="5943600" cy="715963"/>
        </p:xfrm>
        <a:graphic>
          <a:graphicData uri="http://schemas.openxmlformats.org/presentationml/2006/ole">
            <mc:AlternateContent xmlns:mc="http://schemas.openxmlformats.org/markup-compatibility/2006">
              <mc:Choice xmlns:v="urn:schemas-microsoft-com:vml" Requires="v">
                <p:oleObj spid="_x0000_s38005" name="Equation" r:id="rId3" imgW="1930400" imgH="228600" progId="Equation.3">
                  <p:embed/>
                </p:oleObj>
              </mc:Choice>
              <mc:Fallback>
                <p:oleObj name="Equation" r:id="rId3" imgW="1930400" imgH="2286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625" y="1431755"/>
                        <a:ext cx="5943600" cy="7159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85" name="Object 21"/>
          <p:cNvGraphicFramePr>
            <a:graphicFrameLocks noChangeAspect="1"/>
          </p:cNvGraphicFramePr>
          <p:nvPr>
            <p:extLst>
              <p:ext uri="{D42A27DB-BD31-4B8C-83A1-F6EECF244321}">
                <p14:modId xmlns:p14="http://schemas.microsoft.com/office/powerpoint/2010/main" val="3134866957"/>
              </p:ext>
            </p:extLst>
          </p:nvPr>
        </p:nvGraphicFramePr>
        <p:xfrm>
          <a:off x="771625" y="2944643"/>
          <a:ext cx="6881812" cy="715962"/>
        </p:xfrm>
        <a:graphic>
          <a:graphicData uri="http://schemas.openxmlformats.org/presentationml/2006/ole">
            <mc:AlternateContent xmlns:mc="http://schemas.openxmlformats.org/markup-compatibility/2006">
              <mc:Choice xmlns:v="urn:schemas-microsoft-com:vml" Requires="v">
                <p:oleObj spid="_x0000_s38006" name="Equation" r:id="rId5" imgW="2235200" imgH="228600" progId="Equation.3">
                  <p:embed/>
                </p:oleObj>
              </mc:Choice>
              <mc:Fallback>
                <p:oleObj name="Equation" r:id="rId5" imgW="2235200" imgH="228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625" y="2944643"/>
                        <a:ext cx="6881812" cy="7159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11283"/>
                                        </p:tgtEl>
                                        <p:attrNameLst>
                                          <p:attrName>style.visibility</p:attrName>
                                        </p:attrNameLst>
                                      </p:cBhvr>
                                      <p:to>
                                        <p:strVal val="visible"/>
                                      </p:to>
                                    </p:set>
                                    <p:animEffect transition="in" filter="diamond(out)">
                                      <p:cBhvr>
                                        <p:cTn id="7" dur="1000"/>
                                        <p:tgtEl>
                                          <p:spTgt spid="11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81"/>
                                        </p:tgtEl>
                                        <p:attrNameLst>
                                          <p:attrName>style.visibility</p:attrName>
                                        </p:attrNameLst>
                                      </p:cBhvr>
                                      <p:to>
                                        <p:strVal val="visible"/>
                                      </p:to>
                                    </p:set>
                                    <p:animEffect transition="in" filter="wipe(left)">
                                      <p:cBhvr>
                                        <p:cTn id="12" dur="500"/>
                                        <p:tgtEl>
                                          <p:spTgt spid="112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285"/>
                                        </p:tgtEl>
                                        <p:attrNameLst>
                                          <p:attrName>style.visibility</p:attrName>
                                        </p:attrNameLst>
                                      </p:cBhvr>
                                      <p:to>
                                        <p:strVal val="visible"/>
                                      </p:to>
                                    </p:set>
                                    <p:animEffect transition="in" filter="box(in)">
                                      <p:cBhvr>
                                        <p:cTn id="17" dur="500"/>
                                        <p:tgtEl>
                                          <p:spTgt spid="112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282"/>
                                        </p:tgtEl>
                                        <p:attrNameLst>
                                          <p:attrName>style.visibility</p:attrName>
                                        </p:attrNameLst>
                                      </p:cBhvr>
                                      <p:to>
                                        <p:strVal val="visible"/>
                                      </p:to>
                                    </p:set>
                                    <p:anim calcmode="lin" valueType="num">
                                      <p:cBhvr additive="base">
                                        <p:cTn id="22" dur="500" fill="hold"/>
                                        <p:tgtEl>
                                          <p:spTgt spid="11282"/>
                                        </p:tgtEl>
                                        <p:attrNameLst>
                                          <p:attrName>ppt_x</p:attrName>
                                        </p:attrNameLst>
                                      </p:cBhvr>
                                      <p:tavLst>
                                        <p:tav tm="0">
                                          <p:val>
                                            <p:strVal val="#ppt_x"/>
                                          </p:val>
                                        </p:tav>
                                        <p:tav tm="100000">
                                          <p:val>
                                            <p:strVal val="#ppt_x"/>
                                          </p:val>
                                        </p:tav>
                                      </p:tavLst>
                                    </p:anim>
                                    <p:anim calcmode="lin" valueType="num">
                                      <p:cBhvr additive="base">
                                        <p:cTn id="23" dur="500" fill="hold"/>
                                        <p:tgtEl>
                                          <p:spTgt spid="11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1" grpId="0"/>
      <p:bldP spid="112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1042988" y="1341438"/>
            <a:ext cx="6265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b="1" dirty="0" smtClean="0">
                <a:solidFill>
                  <a:schemeClr val="folHlink"/>
                </a:solidFill>
                <a:latin typeface="Times New Roman" panose="02020603050405020304" pitchFamily="18" charset="0"/>
                <a:ea typeface="楷体_GB2312" pitchFamily="49" charset="-122"/>
              </a:rPr>
              <a:t>两</a:t>
            </a:r>
            <a:r>
              <a:rPr kumimoji="1" lang="zh-CN" altLang="en-US" sz="2800" b="1" dirty="0">
                <a:solidFill>
                  <a:schemeClr val="folHlink"/>
                </a:solidFill>
                <a:latin typeface="Times New Roman" panose="02020603050405020304" pitchFamily="18" charset="0"/>
                <a:ea typeface="楷体_GB2312" pitchFamily="49" charset="-122"/>
              </a:rPr>
              <a:t>个角动量耦合的一般法则</a:t>
            </a:r>
            <a:r>
              <a:rPr kumimoji="1" lang="zh-CN" altLang="en-US" sz="2800" dirty="0">
                <a:latin typeface="Times New Roman" panose="02020603050405020304" pitchFamily="18" charset="0"/>
                <a:ea typeface="楷体_GB2312" pitchFamily="49" charset="-122"/>
              </a:rPr>
              <a:t>            </a:t>
            </a:r>
          </a:p>
        </p:txBody>
      </p:sp>
      <p:graphicFrame>
        <p:nvGraphicFramePr>
          <p:cNvPr id="38916" name="Object 12"/>
          <p:cNvGraphicFramePr>
            <a:graphicFrameLocks noChangeAspect="1"/>
          </p:cNvGraphicFramePr>
          <p:nvPr/>
        </p:nvGraphicFramePr>
        <p:xfrm>
          <a:off x="0" y="3475038"/>
          <a:ext cx="114300" cy="215900"/>
        </p:xfrm>
        <a:graphic>
          <a:graphicData uri="http://schemas.openxmlformats.org/presentationml/2006/ole">
            <mc:AlternateContent xmlns:mc="http://schemas.openxmlformats.org/markup-compatibility/2006">
              <mc:Choice xmlns:v="urn:schemas-microsoft-com:vml" Requires="v">
                <p:oleObj spid="_x0000_s38977" r:id="rId3" imgW="114151" imgH="215619" progId="Equation.3">
                  <p:embed/>
                </p:oleObj>
              </mc:Choice>
              <mc:Fallback>
                <p:oleObj r:id="rId3" imgW="114151" imgH="21561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75038"/>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 name="文本框 1"/>
              <p:cNvSpPr txBox="1"/>
              <p:nvPr/>
            </p:nvSpPr>
            <p:spPr>
              <a:xfrm>
                <a:off x="1403648" y="2132856"/>
                <a:ext cx="3075073" cy="113595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ad>
                        <m:radPr>
                          <m:degHide m:val="on"/>
                          <m:ctrlPr>
                            <a:rPr lang="en-US" altLang="zh-CN" sz="2800" b="0" i="1" smtClean="0">
                              <a:latin typeface="Cambria Math" panose="02040503050406030204" pitchFamily="18" charset="0"/>
                            </a:rPr>
                          </m:ctrlPr>
                        </m:radPr>
                        <m:deg/>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+1 </m:t>
                              </m:r>
                            </m:e>
                          </m:d>
                        </m:e>
                      </m:rad>
                      <m:r>
                        <a:rPr lang="en-US" altLang="zh-CN" sz="2800" b="0" i="1" smtClean="0">
                          <a:latin typeface="Cambria Math" panose="02040503050406030204" pitchFamily="18" charset="0"/>
                        </a:rPr>
                        <m:t>ℏ</m:t>
                      </m:r>
                    </m:oMath>
                  </m:oMathPara>
                </a14:m>
                <a:endParaRPr lang="en-US" altLang="zh-CN" sz="2800" b="0" dirty="0" smtClean="0"/>
              </a:p>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ad>
                        <m:radPr>
                          <m:degHide m:val="on"/>
                          <m:ctrlPr>
                            <a:rPr lang="en-US" altLang="zh-CN" sz="2800" b="0" i="1" smtClean="0">
                              <a:latin typeface="Cambria Math" panose="02040503050406030204" pitchFamily="18" charset="0"/>
                            </a:rPr>
                          </m:ctrlPr>
                        </m:radPr>
                        <m:deg/>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+1 </m:t>
                              </m:r>
                            </m:e>
                          </m:d>
                        </m:e>
                      </m:rad>
                      <m:r>
                        <a:rPr lang="en-US" altLang="zh-CN" sz="2800" b="0" i="1" smtClean="0">
                          <a:latin typeface="Cambria Math" panose="02040503050406030204" pitchFamily="18" charset="0"/>
                        </a:rPr>
                        <m:t>ℏ</m:t>
                      </m:r>
                    </m:oMath>
                  </m:oMathPara>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1403648" y="2132856"/>
                <a:ext cx="3075073" cy="113595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126227" y="3873763"/>
                <a:ext cx="5537863" cy="10450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14:m>
                  <m:oMath xmlns:m="http://schemas.openxmlformats.org/officeDocument/2006/math">
                    <m:r>
                      <a:rPr lang="en-US" altLang="zh-CN" sz="2800" b="1" i="1" smtClean="0">
                        <a:latin typeface="Cambria Math" panose="02040503050406030204" pitchFamily="18" charset="0"/>
                      </a:rPr>
                      <m:t>𝑳</m:t>
                    </m:r>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𝑳</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𝑳</m:t>
                        </m:r>
                      </m:e>
                      <m:sub>
                        <m:r>
                          <a:rPr lang="en-US" altLang="zh-CN" sz="2800" b="1" i="1" smtClean="0">
                            <a:latin typeface="Cambria Math" panose="02040503050406030204" pitchFamily="18" charset="0"/>
                          </a:rPr>
                          <m:t>𝟐</m:t>
                        </m:r>
                      </m:sub>
                    </m:sSub>
                  </m:oMath>
                </a14:m>
                <a:r>
                  <a:rPr lang="en-US" altLang="zh-CN" sz="2800" b="1" i="1" dirty="0" smtClean="0">
                    <a:latin typeface="Cambria Math" panose="02040503050406030204" pitchFamily="18" charset="0"/>
                  </a:rPr>
                  <a:t>,</a:t>
                </a:r>
                <a14:m>
                  <m:oMath xmlns:m="http://schemas.openxmlformats.org/officeDocument/2006/math">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𝑳</m:t>
                    </m:r>
                    <m:r>
                      <a:rPr lang="en-US" altLang="zh-CN" sz="2800" b="0" i="1" smtClean="0">
                        <a:latin typeface="Cambria Math" panose="02040503050406030204" pitchFamily="18" charset="0"/>
                      </a:rPr>
                      <m:t>=</m:t>
                    </m:r>
                    <m:rad>
                      <m:radPr>
                        <m:degHide m:val="on"/>
                        <m:ctrlPr>
                          <a:rPr lang="en-US" altLang="zh-CN" sz="2800" b="0" i="1" smtClean="0">
                            <a:latin typeface="Cambria Math" panose="02040503050406030204" pitchFamily="18" charset="0"/>
                          </a:rPr>
                        </m:ctrlPr>
                      </m:radPr>
                      <m:deg/>
                      <m:e>
                        <m:r>
                          <a:rPr lang="en-US" altLang="zh-CN" sz="2800" b="0" i="1" smtClean="0">
                            <a:latin typeface="Cambria Math" panose="02040503050406030204" pitchFamily="18" charset="0"/>
                          </a:rPr>
                          <m:t>𝑙</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𝑙</m:t>
                            </m:r>
                            <m:r>
                              <a:rPr lang="en-US" altLang="zh-CN" sz="2800" b="0" i="1" smtClean="0">
                                <a:latin typeface="Cambria Math" panose="02040503050406030204" pitchFamily="18" charset="0"/>
                              </a:rPr>
                              <m:t>+1 </m:t>
                            </m:r>
                          </m:e>
                        </m:d>
                      </m:e>
                    </m:rad>
                    <m:r>
                      <a:rPr lang="en-US" altLang="zh-CN" sz="2800" b="0" i="1" smtClean="0">
                        <a:latin typeface="Cambria Math" panose="02040503050406030204" pitchFamily="18" charset="0"/>
                      </a:rPr>
                      <m:t>ℏ</m:t>
                    </m:r>
                  </m:oMath>
                </a14:m>
                <a:endParaRPr lang="en-US" altLang="zh-CN" sz="28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𝑙</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−1,…,|</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126227" y="3873763"/>
                <a:ext cx="5537863" cy="1045030"/>
              </a:xfrm>
              <a:prstGeom prst="rect">
                <a:avLst/>
              </a:prstGeom>
              <a:blipFill rotWithShape="0">
                <a:blip r:embed="rId6"/>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3055" y="1628800"/>
            <a:ext cx="8957889" cy="3922382"/>
          </a:xfrm>
          <a:prstGeom prst="rect">
            <a:avLst/>
          </a:prstGeom>
        </p:spPr>
      </p:pic>
    </p:spTree>
    <p:extLst>
      <p:ext uri="{BB962C8B-B14F-4D97-AF65-F5344CB8AC3E}">
        <p14:creationId xmlns:p14="http://schemas.microsoft.com/office/powerpoint/2010/main" val="2716519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单电子耦合</a:t>
            </a:r>
            <a:endParaRPr lang="zh-CN" altLang="en-US" sz="2800" dirty="0"/>
          </a:p>
        </p:txBody>
      </p:sp>
      <p:pic>
        <p:nvPicPr>
          <p:cNvPr id="10" name="图片 9"/>
          <p:cNvPicPr>
            <a:picLocks noChangeAspect="1"/>
          </p:cNvPicPr>
          <p:nvPr/>
        </p:nvPicPr>
        <p:blipFill rotWithShape="1">
          <a:blip r:embed="rId2"/>
          <a:srcRect b="58569"/>
          <a:stretch/>
        </p:blipFill>
        <p:spPr>
          <a:xfrm>
            <a:off x="611560" y="1032823"/>
            <a:ext cx="8858256" cy="2088867"/>
          </a:xfrm>
          <a:prstGeom prst="rect">
            <a:avLst/>
          </a:prstGeom>
        </p:spPr>
      </p:pic>
      <p:sp>
        <p:nvSpPr>
          <p:cNvPr id="11" name="文本框 10"/>
          <p:cNvSpPr txBox="1"/>
          <p:nvPr/>
        </p:nvSpPr>
        <p:spPr>
          <a:xfrm>
            <a:off x="683568" y="3441188"/>
            <a:ext cx="288032" cy="461666"/>
          </a:xfrm>
          <a:prstGeom prst="rect">
            <a:avLst/>
          </a:prstGeom>
          <a:solidFill>
            <a:srgbClr val="E8EED4"/>
          </a:solidFill>
        </p:spPr>
        <p:txBody>
          <a:bodyPr wrap="square" rtlCol="0">
            <a:spAutoFit/>
          </a:bodyPr>
          <a:lstStyle/>
          <a:p>
            <a:endParaRPr lang="zh-CN" altLang="en-US" dirty="0"/>
          </a:p>
        </p:txBody>
      </p:sp>
      <p:sp>
        <p:nvSpPr>
          <p:cNvPr id="7" name="标题 1"/>
          <p:cNvSpPr txBox="1">
            <a:spLocks/>
          </p:cNvSpPr>
          <p:nvPr/>
        </p:nvSpPr>
        <p:spPr bwMode="auto">
          <a:xfrm>
            <a:off x="1070494" y="3185277"/>
            <a:ext cx="486457" cy="337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anose="020B0502020202020204" pitchFamily="34" charset="0"/>
                <a:ea typeface="幼圆" panose="02010509060101010101" pitchFamily="49" charset="-122"/>
              </a:defRPr>
            </a:lvl2pPr>
            <a:lvl3pPr algn="l" defTabSz="457200" rtl="0" fontAlgn="base">
              <a:spcBef>
                <a:spcPct val="0"/>
              </a:spcBef>
              <a:spcAft>
                <a:spcPct val="0"/>
              </a:spcAft>
              <a:defRPr sz="3600">
                <a:solidFill>
                  <a:srgbClr val="262626"/>
                </a:solidFill>
                <a:latin typeface="Century Gothic" panose="020B0502020202020204" pitchFamily="34" charset="0"/>
                <a:ea typeface="幼圆" panose="02010509060101010101" pitchFamily="49" charset="-122"/>
              </a:defRPr>
            </a:lvl3pPr>
            <a:lvl4pPr algn="l" defTabSz="457200" rtl="0" fontAlgn="base">
              <a:spcBef>
                <a:spcPct val="0"/>
              </a:spcBef>
              <a:spcAft>
                <a:spcPct val="0"/>
              </a:spcAft>
              <a:defRPr sz="3600">
                <a:solidFill>
                  <a:srgbClr val="262626"/>
                </a:solidFill>
                <a:latin typeface="Century Gothic" panose="020B0502020202020204" pitchFamily="34" charset="0"/>
                <a:ea typeface="幼圆" panose="02010509060101010101" pitchFamily="49" charset="-122"/>
              </a:defRPr>
            </a:lvl4pPr>
            <a:lvl5pPr algn="l" defTabSz="457200" rtl="0" fontAlgn="base">
              <a:spcBef>
                <a:spcPct val="0"/>
              </a:spcBef>
              <a:spcAft>
                <a:spcPct val="0"/>
              </a:spcAft>
              <a:defRPr sz="3600">
                <a:solidFill>
                  <a:srgbClr val="262626"/>
                </a:solidFill>
                <a:latin typeface="Century Gothic" panose="020B0502020202020204" pitchFamily="34" charset="0"/>
                <a:ea typeface="幼圆" panose="020105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zh-CN" altLang="en-US" dirty="0" smtClean="0"/>
              <a:t>双电子耦合？</a:t>
            </a:r>
            <a:endParaRPr lang="zh-CN" altLang="en-US" dirty="0"/>
          </a:p>
        </p:txBody>
      </p:sp>
      <mc:AlternateContent xmlns:mc="http://schemas.openxmlformats.org/markup-compatibility/2006" xmlns:a14="http://schemas.microsoft.com/office/drawing/2010/main">
        <mc:Choice Requires="a14">
          <p:graphicFrame>
            <p:nvGraphicFramePr>
              <p:cNvPr id="3" name="图示 2"/>
              <p:cNvGraphicFramePr/>
              <p:nvPr>
                <p:extLst>
                  <p:ext uri="{D42A27DB-BD31-4B8C-83A1-F6EECF244321}">
                    <p14:modId xmlns:p14="http://schemas.microsoft.com/office/powerpoint/2010/main" val="4013533477"/>
                  </p:ext>
                </p:extLst>
              </p:nvPr>
            </p:nvGraphicFramePr>
            <p:xfrm>
              <a:off x="1835696" y="3064242"/>
              <a:ext cx="5256584" cy="3619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 name="图示 2"/>
              <p:cNvGraphicFramePr/>
              <p:nvPr>
                <p:extLst>
                  <p:ext uri="{D42A27DB-BD31-4B8C-83A1-F6EECF244321}">
                    <p14:modId xmlns:p14="http://schemas.microsoft.com/office/powerpoint/2010/main" val="4013533477"/>
                  </p:ext>
                </p:extLst>
              </p:nvPr>
            </p:nvGraphicFramePr>
            <p:xfrm>
              <a:off x="1835696" y="3064242"/>
              <a:ext cx="5256584" cy="36197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5" name="文本框 4"/>
              <p:cNvSpPr txBox="1"/>
              <p:nvPr/>
            </p:nvSpPr>
            <p:spPr>
              <a:xfrm>
                <a:off x="4355976" y="1108545"/>
                <a:ext cx="30963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𝑙</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0,1,2,…,</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−1</m:t>
                      </m:r>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4355976" y="1108545"/>
                <a:ext cx="3096344" cy="461665"/>
              </a:xfrm>
              <a:prstGeom prst="rect">
                <a:avLst/>
              </a:prstGeom>
              <a:blipFill rotWithShape="0">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7961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ChangeArrowheads="1"/>
          </p:cNvSpPr>
          <p:nvPr/>
        </p:nvSpPr>
        <p:spPr bwMode="auto">
          <a:xfrm>
            <a:off x="395536" y="836712"/>
            <a:ext cx="849788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7813">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800" dirty="0" smtClean="0">
                <a:solidFill>
                  <a:schemeClr val="folHlink"/>
                </a:solidFill>
                <a:latin typeface="+mn-ea"/>
                <a:ea typeface="+mn-ea"/>
              </a:rPr>
              <a:t>由</a:t>
            </a:r>
            <a:r>
              <a:rPr kumimoji="1" lang="zh-CN" altLang="en-US" sz="2800" dirty="0">
                <a:solidFill>
                  <a:schemeClr val="folHlink"/>
                </a:solidFill>
                <a:latin typeface="+mn-ea"/>
                <a:ea typeface="+mn-ea"/>
              </a:rPr>
              <a:t>电子组态到原子态</a:t>
            </a:r>
          </a:p>
          <a:p>
            <a:pPr algn="just"/>
            <a:r>
              <a:rPr kumimoji="1" lang="zh-CN" altLang="en-US" sz="2800" dirty="0">
                <a:latin typeface="+mn-ea"/>
                <a:ea typeface="+mn-ea"/>
              </a:rPr>
              <a:t>     </a:t>
            </a:r>
          </a:p>
          <a:p>
            <a:pPr algn="just"/>
            <a:r>
              <a:rPr kumimoji="1" lang="zh-CN" altLang="en-US" sz="2400" dirty="0">
                <a:latin typeface="+mn-ea"/>
                <a:ea typeface="+mn-ea"/>
              </a:rPr>
              <a:t>    如何从电子组态合成原子态？先考虑</a:t>
            </a:r>
            <a:r>
              <a:rPr kumimoji="1" lang="en-US" altLang="zh-CN" sz="2400" dirty="0" err="1">
                <a:latin typeface="+mn-ea"/>
                <a:ea typeface="+mn-ea"/>
              </a:rPr>
              <a:t>sp</a:t>
            </a:r>
            <a:r>
              <a:rPr kumimoji="1" lang="zh-CN" altLang="en-US" sz="2400" dirty="0">
                <a:latin typeface="+mn-ea"/>
                <a:ea typeface="+mn-ea"/>
              </a:rPr>
              <a:t>组态。这两个电子的耦合可以按</a:t>
            </a:r>
            <a:r>
              <a:rPr kumimoji="1" lang="en-US" altLang="zh-CN" sz="2400" dirty="0">
                <a:latin typeface="+mn-ea"/>
                <a:ea typeface="+mn-ea"/>
              </a:rPr>
              <a:t>L-S</a:t>
            </a:r>
            <a:r>
              <a:rPr kumimoji="1" lang="zh-CN" altLang="en-US" sz="2400" dirty="0">
                <a:latin typeface="+mn-ea"/>
                <a:ea typeface="+mn-ea"/>
              </a:rPr>
              <a:t>耦合，也可按</a:t>
            </a:r>
            <a:r>
              <a:rPr kumimoji="1" lang="en-US" altLang="zh-CN" sz="2400" dirty="0">
                <a:latin typeface="+mn-ea"/>
                <a:ea typeface="+mn-ea"/>
              </a:rPr>
              <a:t>j-j</a:t>
            </a:r>
            <a:r>
              <a:rPr kumimoji="1" lang="zh-CN" altLang="en-US" sz="2400" dirty="0">
                <a:latin typeface="+mn-ea"/>
                <a:ea typeface="+mn-ea"/>
              </a:rPr>
              <a:t>耦合方式进行。</a:t>
            </a:r>
          </a:p>
          <a:p>
            <a:pPr algn="just"/>
            <a:r>
              <a:rPr kumimoji="1" lang="zh-CN" altLang="en-US" sz="2400" dirty="0">
                <a:latin typeface="+mn-ea"/>
                <a:ea typeface="+mn-ea"/>
              </a:rPr>
              <a:t>     </a:t>
            </a:r>
            <a:r>
              <a:rPr kumimoji="1" lang="zh-CN" altLang="en-US" sz="2400" dirty="0">
                <a:solidFill>
                  <a:srgbClr val="CC0000"/>
                </a:solidFill>
                <a:latin typeface="+mn-ea"/>
                <a:ea typeface="+mn-ea"/>
              </a:rPr>
              <a:t>先讨论</a:t>
            </a:r>
            <a:r>
              <a:rPr kumimoji="1" lang="en-US" altLang="zh-CN" sz="2400" dirty="0">
                <a:solidFill>
                  <a:srgbClr val="CC0000"/>
                </a:solidFill>
                <a:latin typeface="+mn-ea"/>
                <a:ea typeface="+mn-ea"/>
              </a:rPr>
              <a:t>L-S</a:t>
            </a:r>
            <a:r>
              <a:rPr kumimoji="1" lang="zh-CN" altLang="en-US" sz="2400" dirty="0">
                <a:solidFill>
                  <a:srgbClr val="CC0000"/>
                </a:solidFill>
                <a:latin typeface="+mn-ea"/>
                <a:ea typeface="+mn-ea"/>
              </a:rPr>
              <a:t>耦合</a:t>
            </a:r>
            <a:r>
              <a:rPr kumimoji="1" lang="zh-CN" altLang="en-US" sz="2400" dirty="0">
                <a:latin typeface="+mn-ea"/>
                <a:ea typeface="+mn-ea"/>
              </a:rPr>
              <a:t>：</a:t>
            </a:r>
          </a:p>
        </p:txBody>
      </p:sp>
      <p:graphicFrame>
        <p:nvGraphicFramePr>
          <p:cNvPr id="13325" name="Object 13"/>
          <p:cNvGraphicFramePr>
            <a:graphicFrameLocks noGrp="1" noChangeAspect="1"/>
          </p:cNvGraphicFramePr>
          <p:nvPr>
            <p:ph/>
            <p:extLst>
              <p:ext uri="{D42A27DB-BD31-4B8C-83A1-F6EECF244321}">
                <p14:modId xmlns:p14="http://schemas.microsoft.com/office/powerpoint/2010/main" val="2323013224"/>
              </p:ext>
            </p:extLst>
          </p:nvPr>
        </p:nvGraphicFramePr>
        <p:xfrm>
          <a:off x="1548061" y="2995712"/>
          <a:ext cx="5111750" cy="1952625"/>
        </p:xfrm>
        <a:graphic>
          <a:graphicData uri="http://schemas.openxmlformats.org/presentationml/2006/ole">
            <mc:AlternateContent xmlns:mc="http://schemas.openxmlformats.org/markup-compatibility/2006">
              <mc:Choice xmlns:v="urn:schemas-microsoft-com:vml" Requires="v">
                <p:oleObj spid="_x0000_s39998" name="公式" r:id="rId3" imgW="1828800" imgH="698500" progId="Equation.3">
                  <p:embed/>
                </p:oleObj>
              </mc:Choice>
              <mc:Fallback>
                <p:oleObj name="公式" r:id="rId3" imgW="1828800" imgH="698500" progId="Equation.3">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061" y="2995712"/>
                        <a:ext cx="5111750" cy="195262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7" name="Rectangle 15"/>
          <p:cNvSpPr>
            <a:spLocks noChangeArrowheads="1"/>
          </p:cNvSpPr>
          <p:nvPr/>
        </p:nvSpPr>
        <p:spPr bwMode="auto">
          <a:xfrm>
            <a:off x="251073" y="5156299"/>
            <a:ext cx="849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7813">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a:latin typeface="+mn-ea"/>
                <a:ea typeface="+mn-ea"/>
              </a:rPr>
              <a:t>原子态符号上角的数码表示重数（</a:t>
            </a:r>
            <a:r>
              <a:rPr kumimoji="1" lang="en-US" altLang="zh-CN" sz="2400">
                <a:latin typeface="+mn-ea"/>
                <a:ea typeface="+mn-ea"/>
              </a:rPr>
              <a:t>2S+1</a:t>
            </a:r>
            <a:r>
              <a:rPr kumimoji="1" lang="zh-CN" altLang="en-US" sz="2400">
                <a:latin typeface="+mn-ea"/>
                <a:ea typeface="+mn-ea"/>
              </a:rPr>
              <a:t>），下角是</a:t>
            </a:r>
            <a:r>
              <a:rPr kumimoji="1" lang="en-US" altLang="zh-CN" sz="2400" i="1">
                <a:latin typeface="+mn-ea"/>
                <a:ea typeface="+mn-ea"/>
              </a:rPr>
              <a:t>J </a:t>
            </a:r>
            <a:r>
              <a:rPr kumimoji="1" lang="zh-CN" altLang="en-US" sz="2400">
                <a:latin typeface="+mn-ea"/>
                <a:ea typeface="+mn-ea"/>
              </a:rPr>
              <a:t>值。</a:t>
            </a:r>
          </a:p>
        </p:txBody>
      </p:sp>
      <p:grpSp>
        <p:nvGrpSpPr>
          <p:cNvPr id="13333" name="Group 21"/>
          <p:cNvGrpSpPr>
            <a:grpSpLocks/>
          </p:cNvGrpSpPr>
          <p:nvPr/>
        </p:nvGrpSpPr>
        <p:grpSpPr bwMode="auto">
          <a:xfrm>
            <a:off x="2051298" y="3932337"/>
            <a:ext cx="6192838" cy="1008062"/>
            <a:chOff x="1292" y="2931"/>
            <a:chExt cx="3901" cy="635"/>
          </a:xfrm>
        </p:grpSpPr>
        <p:sp>
          <p:nvSpPr>
            <p:cNvPr id="39942" name="AutoShape 16"/>
            <p:cNvSpPr>
              <a:spLocks noChangeArrowheads="1"/>
            </p:cNvSpPr>
            <p:nvPr/>
          </p:nvSpPr>
          <p:spPr bwMode="auto">
            <a:xfrm>
              <a:off x="4377" y="2931"/>
              <a:ext cx="816" cy="272"/>
            </a:xfrm>
            <a:prstGeom prst="wedgeRoundRectCallout">
              <a:avLst>
                <a:gd name="adj1" fmla="val -205269"/>
                <a:gd name="adj2" fmla="val 18051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latin typeface="+mn-ea"/>
                  <a:ea typeface="+mn-ea"/>
                </a:rPr>
                <a:t>原子态</a:t>
              </a:r>
            </a:p>
          </p:txBody>
        </p:sp>
        <p:sp>
          <p:nvSpPr>
            <p:cNvPr id="39943" name="Line 20"/>
            <p:cNvSpPr>
              <a:spLocks noChangeShapeType="1"/>
            </p:cNvSpPr>
            <p:nvPr/>
          </p:nvSpPr>
          <p:spPr bwMode="auto">
            <a:xfrm>
              <a:off x="1292" y="3566"/>
              <a:ext cx="181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blinds(horizontal)">
                                      <p:cBhvr>
                                        <p:cTn id="7" dur="500"/>
                                        <p:tgtEl>
                                          <p:spTgt spid="13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33"/>
                                        </p:tgtEl>
                                        <p:attrNameLst>
                                          <p:attrName>style.visibility</p:attrName>
                                        </p:attrNameLst>
                                      </p:cBhvr>
                                      <p:to>
                                        <p:strVal val="visible"/>
                                      </p:to>
                                    </p:set>
                                    <p:animEffect transition="in" filter="wipe(left)">
                                      <p:cBhvr>
                                        <p:cTn id="12" dur="500"/>
                                        <p:tgtEl>
                                          <p:spTgt spid="13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27"/>
                                        </p:tgtEl>
                                        <p:attrNameLst>
                                          <p:attrName>style.visibility</p:attrName>
                                        </p:attrNameLst>
                                      </p:cBhvr>
                                      <p:to>
                                        <p:strVal val="visible"/>
                                      </p:to>
                                    </p:set>
                                    <p:animEffect transition="in" filter="wipe(left)">
                                      <p:cBhvr>
                                        <p:cTn id="17" dur="500"/>
                                        <p:tgtEl>
                                          <p:spTgt spid="13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692696"/>
            <a:ext cx="6480175" cy="572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5"/>
          <p:cNvSpPr>
            <a:spLocks noChangeArrowheads="1"/>
          </p:cNvSpPr>
          <p:nvPr/>
        </p:nvSpPr>
        <p:spPr bwMode="auto">
          <a:xfrm>
            <a:off x="1547813" y="6308725"/>
            <a:ext cx="6480175" cy="549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calcmode="lin" valueType="num">
                                      <p:cBhvr additive="base">
                                        <p:cTn id="7" dur="500" fill="hold"/>
                                        <p:tgtEl>
                                          <p:spTgt spid="116740"/>
                                        </p:tgtEl>
                                        <p:attrNameLst>
                                          <p:attrName>ppt_x</p:attrName>
                                        </p:attrNameLst>
                                      </p:cBhvr>
                                      <p:tavLst>
                                        <p:tav tm="0">
                                          <p:val>
                                            <p:strVal val="0-#ppt_w/2"/>
                                          </p:val>
                                        </p:tav>
                                        <p:tav tm="100000">
                                          <p:val>
                                            <p:strVal val="#ppt_x"/>
                                          </p:val>
                                        </p:tav>
                                      </p:tavLst>
                                    </p:anim>
                                    <p:anim calcmode="lin" valueType="num">
                                      <p:cBhvr additive="base">
                                        <p:cTn id="8" dur="500" fill="hold"/>
                                        <p:tgtEl>
                                          <p:spTgt spid="116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043261" y="1053753"/>
            <a:ext cx="251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solidFill>
                  <a:srgbClr val="CC0000"/>
                </a:solidFill>
                <a:latin typeface="Times New Roman" panose="02020603050405020304" pitchFamily="18" charset="0"/>
                <a:ea typeface="楷体_GB2312" pitchFamily="49" charset="-122"/>
              </a:rPr>
              <a:t>再看</a:t>
            </a:r>
            <a:r>
              <a:rPr kumimoji="1" lang="en-US" altLang="zh-CN" sz="2400" b="1">
                <a:solidFill>
                  <a:srgbClr val="CC0000"/>
                </a:solidFill>
                <a:latin typeface="Times New Roman" panose="02020603050405020304" pitchFamily="18" charset="0"/>
                <a:ea typeface="楷体_GB2312" pitchFamily="49" charset="-122"/>
              </a:rPr>
              <a:t>j-j</a:t>
            </a:r>
            <a:r>
              <a:rPr kumimoji="1" lang="zh-CN" altLang="en-US" sz="2400" b="1">
                <a:solidFill>
                  <a:srgbClr val="CC0000"/>
                </a:solidFill>
                <a:latin typeface="Times New Roman" panose="02020603050405020304" pitchFamily="18" charset="0"/>
                <a:ea typeface="楷体_GB2312" pitchFamily="49" charset="-122"/>
              </a:rPr>
              <a:t>耦合</a:t>
            </a:r>
            <a:r>
              <a:rPr kumimoji="1" lang="zh-CN" altLang="en-US" sz="2400" b="1">
                <a:latin typeface="Times New Roman" panose="02020603050405020304" pitchFamily="18" charset="0"/>
                <a:ea typeface="楷体_GB2312" pitchFamily="49" charset="-122"/>
              </a:rPr>
              <a:t>：</a:t>
            </a:r>
          </a:p>
        </p:txBody>
      </p:sp>
      <p:sp>
        <p:nvSpPr>
          <p:cNvPr id="19463" name="Rectangle 7"/>
          <p:cNvSpPr>
            <a:spLocks noChangeArrowheads="1"/>
          </p:cNvSpPr>
          <p:nvPr/>
        </p:nvSpPr>
        <p:spPr bwMode="auto">
          <a:xfrm>
            <a:off x="540023" y="4004915"/>
            <a:ext cx="82089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dirty="0">
                <a:latin typeface="Times New Roman" panose="02020603050405020304" pitchFamily="18" charset="0"/>
                <a:ea typeface="楷体_GB2312" pitchFamily="49" charset="-122"/>
              </a:rPr>
              <a:t>两种耦合的</a:t>
            </a:r>
            <a:r>
              <a:rPr kumimoji="1" lang="en-US" altLang="zh-CN" sz="2400" b="1" i="1" dirty="0">
                <a:solidFill>
                  <a:schemeClr val="hlink"/>
                </a:solidFill>
                <a:latin typeface="Times New Roman" panose="02020603050405020304" pitchFamily="18" charset="0"/>
                <a:ea typeface="楷体_GB2312" pitchFamily="49" charset="-122"/>
              </a:rPr>
              <a:t>J</a:t>
            </a:r>
            <a:r>
              <a:rPr kumimoji="1" lang="en-US" altLang="zh-CN" sz="2400" b="1" dirty="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值相同。但须注意：原子态符号</a:t>
            </a:r>
            <a:r>
              <a:rPr kumimoji="1" lang="en-US" altLang="zh-CN" sz="2400" b="1" baseline="30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P</a:t>
            </a:r>
            <a:r>
              <a:rPr kumimoji="1" lang="en-US" altLang="zh-CN" sz="2400" b="1" baseline="-30000" dirty="0">
                <a:latin typeface="Times New Roman" panose="02020603050405020304" pitchFamily="18" charset="0"/>
                <a:ea typeface="楷体_GB2312" pitchFamily="49" charset="-122"/>
              </a:rPr>
              <a:t>1</a:t>
            </a:r>
            <a:r>
              <a:rPr kumimoji="1" lang="zh-CN" altLang="en-US" sz="2400" b="1" dirty="0">
                <a:latin typeface="Times New Roman" panose="02020603050405020304" pitchFamily="18" charset="0"/>
                <a:ea typeface="楷体_GB2312" pitchFamily="49" charset="-122"/>
              </a:rPr>
              <a:t>等只适用于</a:t>
            </a:r>
            <a:r>
              <a:rPr kumimoji="1" lang="en-US" altLang="zh-CN" sz="2400" b="1" dirty="0">
                <a:latin typeface="Times New Roman" panose="02020603050405020304" pitchFamily="18" charset="0"/>
                <a:ea typeface="楷体_GB2312" pitchFamily="49" charset="-122"/>
              </a:rPr>
              <a:t>L-S</a:t>
            </a:r>
            <a:r>
              <a:rPr kumimoji="1" lang="zh-CN" altLang="en-US" sz="2400" b="1" dirty="0">
                <a:latin typeface="Times New Roman" panose="02020603050405020304" pitchFamily="18" charset="0"/>
                <a:ea typeface="楷体_GB2312" pitchFamily="49" charset="-122"/>
              </a:rPr>
              <a:t>耦合。 不同的耦合方式所决定的</a:t>
            </a:r>
            <a:r>
              <a:rPr kumimoji="1" lang="zh-CN" altLang="en-US" sz="2400" b="1" dirty="0">
                <a:solidFill>
                  <a:schemeClr val="hlink"/>
                </a:solidFill>
                <a:latin typeface="Times New Roman" panose="02020603050405020304" pitchFamily="18" charset="0"/>
                <a:ea typeface="楷体_GB2312" pitchFamily="49" charset="-122"/>
              </a:rPr>
              <a:t>状态数目</a:t>
            </a:r>
            <a:r>
              <a:rPr kumimoji="1" lang="zh-CN" altLang="en-US" sz="2400" b="1" dirty="0">
                <a:latin typeface="Times New Roman" panose="02020603050405020304" pitchFamily="18" charset="0"/>
                <a:ea typeface="楷体_GB2312" pitchFamily="49" charset="-122"/>
              </a:rPr>
              <a:t>是一样的，即原子态的数目完全由电子的组态所决定，而且代表原子态的</a:t>
            </a:r>
            <a:r>
              <a:rPr kumimoji="1" lang="en-US" altLang="zh-CN" sz="2400" b="1" i="1" dirty="0">
                <a:solidFill>
                  <a:schemeClr val="hlink"/>
                </a:solidFill>
                <a:latin typeface="Times New Roman" panose="02020603050405020304" pitchFamily="18" charset="0"/>
                <a:ea typeface="楷体_GB2312" pitchFamily="49" charset="-122"/>
              </a:rPr>
              <a:t>J </a:t>
            </a:r>
            <a:r>
              <a:rPr kumimoji="1" lang="zh-CN" altLang="en-US" sz="2400" b="1" dirty="0">
                <a:latin typeface="Times New Roman" panose="02020603050405020304" pitchFamily="18" charset="0"/>
                <a:ea typeface="楷体_GB2312" pitchFamily="49" charset="-122"/>
              </a:rPr>
              <a:t>值也相同。所不同的是能级的间隔（后面将会进一步讨论），这反映了几个相互作用的强弱对比是不同的。</a:t>
            </a:r>
          </a:p>
        </p:txBody>
      </p:sp>
      <p:graphicFrame>
        <p:nvGraphicFramePr>
          <p:cNvPr id="19464" name="Object 8"/>
          <p:cNvGraphicFramePr>
            <a:graphicFrameLocks noGrp="1" noChangeAspect="1"/>
          </p:cNvGraphicFramePr>
          <p:nvPr>
            <p:ph/>
            <p:extLst>
              <p:ext uri="{D42A27DB-BD31-4B8C-83A1-F6EECF244321}">
                <p14:modId xmlns:p14="http://schemas.microsoft.com/office/powerpoint/2010/main" val="2648881309"/>
              </p:ext>
            </p:extLst>
          </p:nvPr>
        </p:nvGraphicFramePr>
        <p:xfrm>
          <a:off x="901973" y="1628428"/>
          <a:ext cx="7881938" cy="2152650"/>
        </p:xfrm>
        <a:graphic>
          <a:graphicData uri="http://schemas.openxmlformats.org/presentationml/2006/ole">
            <mc:AlternateContent xmlns:mc="http://schemas.openxmlformats.org/markup-compatibility/2006">
              <mc:Choice xmlns:v="urn:schemas-microsoft-com:vml" Requires="v">
                <p:oleObj spid="_x0000_s42046" name="公式" r:id="rId3" imgW="3162300" imgH="863600" progId="Equation.3">
                  <p:embed/>
                </p:oleObj>
              </mc:Choice>
              <mc:Fallback>
                <p:oleObj name="公式" r:id="rId3" imgW="3162300" imgH="863600" progId="Equation.3">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973" y="1628428"/>
                        <a:ext cx="7881938" cy="215265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68" name="Group 12"/>
          <p:cNvGrpSpPr>
            <a:grpSpLocks/>
          </p:cNvGrpSpPr>
          <p:nvPr/>
        </p:nvGrpSpPr>
        <p:grpSpPr bwMode="auto">
          <a:xfrm>
            <a:off x="3203848" y="980728"/>
            <a:ext cx="5545138" cy="2808287"/>
            <a:chOff x="2018" y="799"/>
            <a:chExt cx="3493" cy="1769"/>
          </a:xfrm>
        </p:grpSpPr>
        <p:sp>
          <p:nvSpPr>
            <p:cNvPr id="41990" name="AutoShape 10"/>
            <p:cNvSpPr>
              <a:spLocks noChangeArrowheads="1"/>
            </p:cNvSpPr>
            <p:nvPr/>
          </p:nvSpPr>
          <p:spPr bwMode="auto">
            <a:xfrm>
              <a:off x="4513" y="799"/>
              <a:ext cx="816" cy="272"/>
            </a:xfrm>
            <a:prstGeom prst="wedgeRoundRectCallout">
              <a:avLst>
                <a:gd name="adj1" fmla="val 74019"/>
                <a:gd name="adj2" fmla="val 59926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ea typeface="楷体_GB2312" pitchFamily="49" charset="-122"/>
                </a:rPr>
                <a:t>原子态</a:t>
              </a:r>
            </a:p>
          </p:txBody>
        </p:sp>
        <p:sp>
          <p:nvSpPr>
            <p:cNvPr id="41991" name="Line 11"/>
            <p:cNvSpPr>
              <a:spLocks noChangeShapeType="1"/>
            </p:cNvSpPr>
            <p:nvPr/>
          </p:nvSpPr>
          <p:spPr bwMode="auto">
            <a:xfrm>
              <a:off x="2018" y="2568"/>
              <a:ext cx="349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4"/>
                                        </p:tgtEl>
                                        <p:attrNameLst>
                                          <p:attrName>style.visibility</p:attrName>
                                        </p:attrNameLst>
                                      </p:cBhvr>
                                      <p:to>
                                        <p:strVal val="visible"/>
                                      </p:to>
                                    </p:set>
                                    <p:animEffect transition="in" filter="blinds(horizontal)">
                                      <p:cBhvr>
                                        <p:cTn id="7" dur="500"/>
                                        <p:tgtEl>
                                          <p:spTgt spid="19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down)">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blinds(horizontal)">
                                      <p:cBhvr>
                                        <p:cTn id="1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467916" y="3285207"/>
            <a:ext cx="8497887"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两个电子的组态合成后的状态分为</a:t>
            </a:r>
            <a:r>
              <a:rPr kumimoji="1" lang="zh-CN" altLang="en-US" sz="2400" b="1">
                <a:solidFill>
                  <a:schemeClr val="hlink"/>
                </a:solidFill>
                <a:latin typeface="Times New Roman" panose="02020603050405020304" pitchFamily="18" charset="0"/>
                <a:ea typeface="楷体_GB2312" pitchFamily="49" charset="-122"/>
              </a:rPr>
              <a:t>两大类</a:t>
            </a:r>
            <a:r>
              <a:rPr kumimoji="1" lang="zh-CN" altLang="en-US" sz="2400" b="1">
                <a:latin typeface="Times New Roman" panose="02020603050405020304" pitchFamily="18" charset="0"/>
                <a:ea typeface="楷体_GB2312" pitchFamily="49" charset="-122"/>
              </a:rPr>
              <a:t>：</a:t>
            </a:r>
            <a:r>
              <a:rPr kumimoji="1" lang="zh-CN" altLang="en-US" sz="2400" b="1">
                <a:solidFill>
                  <a:schemeClr val="folHlink"/>
                </a:solidFill>
                <a:latin typeface="Times New Roman" panose="02020603050405020304" pitchFamily="18" charset="0"/>
                <a:ea typeface="楷体_GB2312" pitchFamily="49" charset="-122"/>
              </a:rPr>
              <a:t>一类为三重态</a:t>
            </a:r>
            <a:r>
              <a:rPr kumimoji="1" lang="zh-CN" altLang="en-US" sz="2400" b="1">
                <a:latin typeface="Times New Roman" panose="02020603050405020304" pitchFamily="18" charset="0"/>
                <a:ea typeface="楷体_GB2312" pitchFamily="49" charset="-122"/>
              </a:rPr>
              <a:t>，对应于自旋平行；</a:t>
            </a:r>
            <a:r>
              <a:rPr kumimoji="1" lang="zh-CN" altLang="en-US" sz="2400" b="1">
                <a:solidFill>
                  <a:schemeClr val="folHlink"/>
                </a:solidFill>
                <a:latin typeface="Times New Roman" panose="02020603050405020304" pitchFamily="18" charset="0"/>
                <a:ea typeface="楷体_GB2312" pitchFamily="49" charset="-122"/>
              </a:rPr>
              <a:t>一类为单一态</a:t>
            </a:r>
            <a:r>
              <a:rPr kumimoji="1" lang="zh-CN" altLang="en-US" sz="2400" b="1">
                <a:latin typeface="Times New Roman" panose="02020603050405020304" pitchFamily="18" charset="0"/>
                <a:ea typeface="楷体_GB2312" pitchFamily="49" charset="-122"/>
              </a:rPr>
              <a:t>（独态），对应于自旋反平行。这就是在氦光谱中观察言观察到</a:t>
            </a:r>
            <a:r>
              <a:rPr kumimoji="1" lang="zh-CN" altLang="en-US" sz="2400" b="1">
                <a:solidFill>
                  <a:srgbClr val="CC0000"/>
                </a:solidFill>
                <a:latin typeface="Times New Roman" panose="02020603050405020304" pitchFamily="18" charset="0"/>
                <a:ea typeface="楷体_GB2312" pitchFamily="49" charset="-122"/>
              </a:rPr>
              <a:t>两套结构</a:t>
            </a:r>
            <a:r>
              <a:rPr kumimoji="1" lang="zh-CN" altLang="en-US" sz="2400" b="1">
                <a:latin typeface="Times New Roman" panose="02020603050405020304" pitchFamily="18" charset="0"/>
                <a:ea typeface="楷体_GB2312" pitchFamily="49" charset="-122"/>
              </a:rPr>
              <a:t>的原因。</a:t>
            </a:r>
          </a:p>
          <a:p>
            <a:pPr algn="just"/>
            <a:r>
              <a:rPr kumimoji="1" lang="zh-CN" altLang="en-US" sz="2400" b="1">
                <a:latin typeface="Times New Roman" panose="02020603050405020304" pitchFamily="18" charset="0"/>
                <a:ea typeface="楷体_GB2312" pitchFamily="49" charset="-122"/>
              </a:rPr>
              <a:t>    但在氦光谱中，没有发现与</a:t>
            </a:r>
            <a:r>
              <a:rPr kumimoji="1" lang="en-US" altLang="zh-CN" sz="2400" b="1">
                <a:latin typeface="Times New Roman" panose="02020603050405020304" pitchFamily="18" charset="0"/>
                <a:ea typeface="楷体_GB2312" pitchFamily="49" charset="-122"/>
              </a:rPr>
              <a:t>1s1s</a:t>
            </a:r>
            <a:r>
              <a:rPr kumimoji="1" lang="zh-CN" altLang="en-US" sz="2400" b="1">
                <a:latin typeface="Times New Roman" panose="02020603050405020304" pitchFamily="18" charset="0"/>
                <a:ea typeface="楷体_GB2312" pitchFamily="49" charset="-122"/>
              </a:rPr>
              <a:t>组态对应的</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S</a:t>
            </a:r>
            <a:r>
              <a:rPr kumimoji="1" lang="en-US" altLang="zh-CN" sz="2400" b="1" baseline="-8000">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态；氦的基态是</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r>
              <a:rPr kumimoji="1" lang="en-US" altLang="zh-CN" sz="2400" b="1" baseline="-8000">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态。类似地，对于具有相同</a:t>
            </a:r>
            <a:r>
              <a:rPr kumimoji="1" lang="en-US" altLang="zh-CN" sz="2400" b="1" i="1">
                <a:latin typeface="Times New Roman" panose="02020603050405020304" pitchFamily="18" charset="0"/>
                <a:ea typeface="楷体_GB2312" pitchFamily="49" charset="-122"/>
              </a:rPr>
              <a:t>n</a:t>
            </a:r>
            <a:r>
              <a:rPr kumimoji="1" lang="zh-CN" altLang="en-US" sz="2400" b="1">
                <a:latin typeface="Times New Roman" panose="02020603050405020304" pitchFamily="18" charset="0"/>
                <a:ea typeface="楷体_GB2312" pitchFamily="49" charset="-122"/>
              </a:rPr>
              <a:t>量子数的两个</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a:t>
            </a: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n</a:t>
            </a:r>
            <a:r>
              <a:rPr kumimoji="1" lang="en-US" altLang="zh-CN" sz="2400" b="1">
                <a:latin typeface="Times New Roman" panose="02020603050405020304" pitchFamily="18" charset="0"/>
                <a:ea typeface="楷体_GB2312" pitchFamily="49" charset="-122"/>
              </a:rPr>
              <a:t>p</a:t>
            </a:r>
            <a:r>
              <a:rPr kumimoji="1" lang="en-US" altLang="zh-CN" sz="2400" b="1" i="1">
                <a:latin typeface="Times New Roman" panose="02020603050405020304" pitchFamily="18" charset="0"/>
                <a:ea typeface="楷体_GB2312" pitchFamily="49" charset="-122"/>
              </a:rPr>
              <a:t>n</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组态</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，相应的原子态中从来没有发现</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S</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D</a:t>
            </a:r>
            <a:r>
              <a:rPr kumimoji="1" lang="zh-CN" altLang="en-US" sz="2400" b="1">
                <a:latin typeface="Times New Roman" panose="02020603050405020304" pitchFamily="18" charset="0"/>
                <a:ea typeface="楷体_GB2312" pitchFamily="49" charset="-122"/>
              </a:rPr>
              <a:t>这些状态；只观察到</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D</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a:t>
            </a:r>
            <a:r>
              <a:rPr kumimoji="1" lang="zh-CN" altLang="en-US" sz="2800" b="1">
                <a:solidFill>
                  <a:schemeClr val="hlink"/>
                </a:solidFill>
                <a:latin typeface="Times New Roman" panose="02020603050405020304" pitchFamily="18" charset="0"/>
                <a:ea typeface="楷体_GB2312" pitchFamily="49" charset="-122"/>
              </a:rPr>
              <a:t>为什么呢？</a:t>
            </a:r>
          </a:p>
        </p:txBody>
      </p:sp>
      <p:grpSp>
        <p:nvGrpSpPr>
          <p:cNvPr id="20490" name="Group 10"/>
          <p:cNvGrpSpPr>
            <a:grpSpLocks/>
          </p:cNvGrpSpPr>
          <p:nvPr/>
        </p:nvGrpSpPr>
        <p:grpSpPr bwMode="auto">
          <a:xfrm>
            <a:off x="1115616" y="908720"/>
            <a:ext cx="3290887" cy="1079500"/>
            <a:chOff x="657" y="799"/>
            <a:chExt cx="2073" cy="680"/>
          </a:xfrm>
        </p:grpSpPr>
        <p:sp>
          <p:nvSpPr>
            <p:cNvPr id="43015" name="AutoShape 5"/>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ss</a:t>
              </a:r>
              <a:r>
                <a:rPr kumimoji="1" lang="zh-CN" altLang="en-US" sz="2800" b="1">
                  <a:latin typeface="Times New Roman" panose="02020603050405020304" pitchFamily="18" charset="0"/>
                  <a:ea typeface="楷体_GB2312" pitchFamily="49" charset="-122"/>
                </a:rPr>
                <a:t>组态</a:t>
              </a:r>
            </a:p>
          </p:txBody>
        </p:sp>
        <p:graphicFrame>
          <p:nvGraphicFramePr>
            <p:cNvPr id="43016" name="Object 6"/>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43125" name="公式" r:id="rId3" imgW="520474" imgH="241195" progId="Equation.3">
                    <p:embed/>
                  </p:oleObj>
                </mc:Choice>
                <mc:Fallback>
                  <p:oleObj name="公式" r:id="rId3" imgW="520474"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91" name="Group 11"/>
          <p:cNvGrpSpPr>
            <a:grpSpLocks/>
          </p:cNvGrpSpPr>
          <p:nvPr/>
        </p:nvGrpSpPr>
        <p:grpSpPr bwMode="auto">
          <a:xfrm>
            <a:off x="1115616" y="2132682"/>
            <a:ext cx="7781925" cy="1081088"/>
            <a:chOff x="657" y="1570"/>
            <a:chExt cx="4902" cy="681"/>
          </a:xfrm>
        </p:grpSpPr>
        <p:sp>
          <p:nvSpPr>
            <p:cNvPr id="43013" name="AutoShape 8"/>
            <p:cNvSpPr>
              <a:spLocks noChangeArrowheads="1"/>
            </p:cNvSpPr>
            <p:nvPr/>
          </p:nvSpPr>
          <p:spPr bwMode="auto">
            <a:xfrm>
              <a:off x="657" y="1570"/>
              <a:ext cx="953" cy="681"/>
            </a:xfrm>
            <a:prstGeom prst="rightArrow">
              <a:avLst>
                <a:gd name="adj1" fmla="val 50000"/>
                <a:gd name="adj2" fmla="val 34985"/>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pp</a:t>
              </a:r>
              <a:r>
                <a:rPr kumimoji="1" lang="zh-CN" altLang="en-US" sz="2800" b="1">
                  <a:latin typeface="Times New Roman" panose="02020603050405020304" pitchFamily="18" charset="0"/>
                  <a:ea typeface="楷体_GB2312" pitchFamily="49" charset="-122"/>
                </a:rPr>
                <a:t>组态</a:t>
              </a:r>
            </a:p>
          </p:txBody>
        </p:sp>
        <p:graphicFrame>
          <p:nvGraphicFramePr>
            <p:cNvPr id="43014" name="Object 9"/>
            <p:cNvGraphicFramePr>
              <a:graphicFrameLocks noChangeAspect="1"/>
            </p:cNvGraphicFramePr>
            <p:nvPr/>
          </p:nvGraphicFramePr>
          <p:xfrm>
            <a:off x="1701" y="1661"/>
            <a:ext cx="3858" cy="476"/>
          </p:xfrm>
          <a:graphic>
            <a:graphicData uri="http://schemas.openxmlformats.org/presentationml/2006/ole">
              <mc:AlternateContent xmlns:mc="http://schemas.openxmlformats.org/markup-compatibility/2006">
                <mc:Choice xmlns:v="urn:schemas-microsoft-com:vml" Requires="v">
                  <p:oleObj spid="_x0000_s43126" name="公式" r:id="rId5" imgW="2057400" imgH="254000" progId="Equation.3">
                    <p:embed/>
                  </p:oleObj>
                </mc:Choice>
                <mc:Fallback>
                  <p:oleObj name="公式" r:id="rId5" imgW="2057400" imgH="254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1661"/>
                          <a:ext cx="3858" cy="476"/>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left)">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91"/>
                                        </p:tgtEl>
                                        <p:attrNameLst>
                                          <p:attrName>style.visibility</p:attrName>
                                        </p:attrNameLst>
                                      </p:cBhvr>
                                      <p:to>
                                        <p:strVal val="visible"/>
                                      </p:to>
                                    </p:set>
                                    <p:animEffect transition="in" filter="wipe(left)">
                                      <p:cBhvr>
                                        <p:cTn id="12" dur="500"/>
                                        <p:tgtEl>
                                          <p:spTgt spid="20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blinds(horizontal)">
                                      <p:cBhvr>
                                        <p:cTn id="1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900113" y="1700213"/>
            <a:ext cx="7239000" cy="222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pPr>
            <a:r>
              <a:rPr kumimoji="1" lang="zh-CN" altLang="en-US" sz="2400" dirty="0" smtClean="0">
                <a:latin typeface="+mn-ea"/>
                <a:ea typeface="+mn-ea"/>
              </a:rPr>
              <a:t>回忆</a:t>
            </a:r>
            <a:r>
              <a:rPr kumimoji="1" lang="zh-CN" altLang="en-US" sz="2400" dirty="0">
                <a:latin typeface="+mn-ea"/>
                <a:ea typeface="+mn-ea"/>
              </a:rPr>
              <a:t>一下，从电子组态合成各种状态时，我们唯一的依据只是量子力学中角动量耦合的几何特征。要回答哪些状态在实际中出现，哪些不出现，必须要寻找物理的原因。这就是</a:t>
            </a:r>
            <a:r>
              <a:rPr kumimoji="1" lang="zh-CN" altLang="en-US" sz="2400" dirty="0">
                <a:solidFill>
                  <a:srgbClr val="CC0000"/>
                </a:solidFill>
                <a:latin typeface="+mn-ea"/>
                <a:ea typeface="+mn-ea"/>
              </a:rPr>
              <a:t>泡利不相容原理</a:t>
            </a:r>
            <a:r>
              <a:rPr kumimoji="1" lang="zh-CN" altLang="en-US" sz="2400" dirty="0">
                <a:latin typeface="+mn-ea"/>
                <a:ea typeface="+mn-ea"/>
              </a:rPr>
              <a:t>。</a:t>
            </a:r>
          </a:p>
        </p:txBody>
      </p:sp>
    </p:spTree>
    <p:extLst>
      <p:ext uri="{BB962C8B-B14F-4D97-AF65-F5344CB8AC3E}">
        <p14:creationId xmlns:p14="http://schemas.microsoft.com/office/powerpoint/2010/main" val="1689698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483768" y="116632"/>
            <a:ext cx="3810560" cy="6537839"/>
          </a:xfrm>
          <a:prstGeom prst="rect">
            <a:avLst/>
          </a:prstGeom>
        </p:spPr>
      </p:pic>
    </p:spTree>
    <p:extLst>
      <p:ext uri="{BB962C8B-B14F-4D97-AF65-F5344CB8AC3E}">
        <p14:creationId xmlns:p14="http://schemas.microsoft.com/office/powerpoint/2010/main" val="772632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ChangeArrowheads="1"/>
          </p:cNvSpPr>
          <p:nvPr/>
        </p:nvSpPr>
        <p:spPr bwMode="auto">
          <a:xfrm>
            <a:off x="395288" y="710672"/>
            <a:ext cx="8497887" cy="47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kumimoji="1" lang="en-US" altLang="zh-CN" sz="2400" dirty="0" smtClean="0">
                <a:solidFill>
                  <a:srgbClr val="CC0000"/>
                </a:solidFill>
                <a:latin typeface="+mn-ea"/>
                <a:ea typeface="+mn-ea"/>
              </a:rPr>
              <a:t>L-S</a:t>
            </a:r>
            <a:r>
              <a:rPr kumimoji="1" lang="zh-CN" altLang="en-US" sz="2400" dirty="0" smtClean="0">
                <a:solidFill>
                  <a:srgbClr val="CC0000"/>
                </a:solidFill>
                <a:latin typeface="+mn-ea"/>
                <a:ea typeface="+mn-ea"/>
              </a:rPr>
              <a:t>耦合</a:t>
            </a:r>
            <a:endParaRPr kumimoji="1" lang="zh-CN" altLang="en-US" sz="2400" dirty="0">
              <a:latin typeface="+mn-ea"/>
              <a:ea typeface="+mn-ea"/>
            </a:endParaRPr>
          </a:p>
        </p:txBody>
      </p:sp>
      <mc:AlternateContent xmlns:mc="http://schemas.openxmlformats.org/markup-compatibility/2006" xmlns:a14="http://schemas.microsoft.com/office/drawing/2010/main">
        <mc:Choice Requires="a14">
          <p:graphicFrame>
            <p:nvGraphicFramePr>
              <p:cNvPr id="3" name="图示 2"/>
              <p:cNvGraphicFramePr/>
              <p:nvPr>
                <p:extLst>
                  <p:ext uri="{D42A27DB-BD31-4B8C-83A1-F6EECF244321}">
                    <p14:modId xmlns:p14="http://schemas.microsoft.com/office/powerpoint/2010/main" val="3958404764"/>
                  </p:ext>
                </p:extLst>
              </p:nvPr>
            </p:nvGraphicFramePr>
            <p:xfrm>
              <a:off x="1259632" y="4766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图示 2"/>
              <p:cNvGraphicFramePr/>
              <p:nvPr>
                <p:extLst>
                  <p:ext uri="{D42A27DB-BD31-4B8C-83A1-F6EECF244321}">
                    <p14:modId xmlns:p14="http://schemas.microsoft.com/office/powerpoint/2010/main" val="3958404764"/>
                  </p:ext>
                </p:extLst>
              </p:nvPr>
            </p:nvGraphicFramePr>
            <p:xfrm>
              <a:off x="1259632" y="476672"/>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graphicFrame>
            <p:nvGraphicFramePr>
              <p:cNvPr id="14" name="图示 13"/>
              <p:cNvGraphicFramePr/>
              <p:nvPr>
                <p:extLst>
                  <p:ext uri="{D42A27DB-BD31-4B8C-83A1-F6EECF244321}">
                    <p14:modId xmlns:p14="http://schemas.microsoft.com/office/powerpoint/2010/main" val="3501621741"/>
                  </p:ext>
                </p:extLst>
              </p:nvPr>
            </p:nvGraphicFramePr>
            <p:xfrm>
              <a:off x="1331640" y="2726896"/>
              <a:ext cx="6096000" cy="4064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4" name="图示 13"/>
              <p:cNvGraphicFramePr/>
              <p:nvPr>
                <p:extLst>
                  <p:ext uri="{D42A27DB-BD31-4B8C-83A1-F6EECF244321}">
                    <p14:modId xmlns:p14="http://schemas.microsoft.com/office/powerpoint/2010/main" val="3501621741"/>
                  </p:ext>
                </p:extLst>
              </p:nvPr>
            </p:nvGraphicFramePr>
            <p:xfrm>
              <a:off x="1331640" y="2726896"/>
              <a:ext cx="6096000" cy="40640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0254" name="Rectangle 14"/>
          <p:cNvSpPr>
            <a:spLocks noChangeArrowheads="1"/>
          </p:cNvSpPr>
          <p:nvPr/>
        </p:nvSpPr>
        <p:spPr bwMode="auto">
          <a:xfrm>
            <a:off x="395288" y="3446604"/>
            <a:ext cx="874871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kumimoji="1" lang="en-US" altLang="zh-CN" sz="2400" dirty="0">
                <a:solidFill>
                  <a:srgbClr val="CC0000"/>
                </a:solidFill>
                <a:latin typeface="+mn-ea"/>
                <a:ea typeface="+mn-ea"/>
              </a:rPr>
              <a:t>J</a:t>
            </a:r>
            <a:r>
              <a:rPr kumimoji="1" lang="en-US" altLang="zh-CN" sz="2400" dirty="0" smtClean="0">
                <a:solidFill>
                  <a:srgbClr val="CC0000"/>
                </a:solidFill>
                <a:latin typeface="+mn-ea"/>
                <a:ea typeface="+mn-ea"/>
              </a:rPr>
              <a:t>-J</a:t>
            </a:r>
            <a:r>
              <a:rPr kumimoji="1" lang="zh-CN" altLang="en-US" sz="2400" dirty="0" smtClean="0">
                <a:solidFill>
                  <a:srgbClr val="CC0000"/>
                </a:solidFill>
                <a:latin typeface="+mn-ea"/>
                <a:ea typeface="+mn-ea"/>
              </a:rPr>
              <a:t>耦合</a:t>
            </a:r>
            <a:endParaRPr kumimoji="1" lang="zh-CN" altLang="en-US" sz="2400" dirty="0">
              <a:latin typeface="+mn-ea"/>
              <a:ea typeface="+mn-ea"/>
            </a:endParaRPr>
          </a:p>
        </p:txBody>
      </p:sp>
    </p:spTree>
    <p:extLst>
      <p:ext uri="{BB962C8B-B14F-4D97-AF65-F5344CB8AC3E}">
        <p14:creationId xmlns:p14="http://schemas.microsoft.com/office/powerpoint/2010/main" val="3763733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322177"/>
            <a:ext cx="6589199" cy="788666"/>
          </a:xfrm>
        </p:spPr>
        <p:txBody>
          <a:bodyPr>
            <a:normAutofit/>
          </a:bodyPr>
          <a:lstStyle/>
          <a:p>
            <a:r>
              <a:rPr lang="zh-CN" altLang="en-US" sz="2800" dirty="0"/>
              <a:t>双电子原子</a:t>
            </a:r>
            <a:r>
              <a:rPr lang="en-US" altLang="zh-CN" sz="2800" dirty="0" smtClean="0"/>
              <a:t>L-S</a:t>
            </a:r>
            <a:r>
              <a:rPr lang="zh-CN" altLang="en-US" sz="2800" dirty="0" smtClean="0"/>
              <a:t>耦合</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114600"/>
                <a:ext cx="7704856" cy="5626767"/>
              </a:xfrm>
            </p:spPr>
            <p:txBody>
              <a:bodyPr/>
              <a:lstStyle/>
              <a:p>
                <a:pPr marL="457200" indent="-457200">
                  <a:buSzPct val="100000"/>
                  <a:buFont typeface="+mj-lt"/>
                  <a:buAutoNum type="arabicPeriod"/>
                </a:pPr>
                <a:r>
                  <a:rPr kumimoji="1" lang="zh-CN" altLang="en-US" sz="2400" dirty="0" smtClean="0">
                    <a:solidFill>
                      <a:srgbClr val="C00000"/>
                    </a:solidFill>
                    <a:latin typeface="+mn-ea"/>
                  </a:rPr>
                  <a:t>根据两个单电子的状态写出电子组态和角动量：</a:t>
                </a:r>
                <a:endParaRPr kumimoji="1" lang="en-US" altLang="zh-CN" sz="2400" dirty="0" smtClean="0">
                  <a:solidFill>
                    <a:srgbClr val="C00000"/>
                  </a:solidFill>
                  <a:latin typeface="+mn-ea"/>
                </a:endParaRPr>
              </a:p>
              <a:p>
                <a:pPr marL="400050" lvl="1" indent="0">
                  <a:buSzPct val="100000"/>
                  <a:buNone/>
                </a:pPr>
                <a:r>
                  <a:rPr kumimoji="1" lang="zh-CN" altLang="en-US" sz="2400" dirty="0" smtClean="0">
                    <a:solidFill>
                      <a:srgbClr val="0070C0"/>
                    </a:solidFill>
                    <a:latin typeface="+mn-ea"/>
                  </a:rPr>
                  <a:t>如</a:t>
                </a:r>
                <a:r>
                  <a:rPr kumimoji="1" lang="en-US" altLang="zh-CN" sz="2400" dirty="0" smtClean="0">
                    <a:solidFill>
                      <a:srgbClr val="0070C0"/>
                    </a:solidFill>
                    <a:latin typeface="+mn-ea"/>
                  </a:rPr>
                  <a:t>1s2p</a:t>
                </a:r>
                <a:r>
                  <a:rPr kumimoji="1" lang="zh-CN" altLang="en-US" sz="2400" dirty="0" smtClean="0">
                    <a:solidFill>
                      <a:srgbClr val="0070C0"/>
                    </a:solidFill>
                    <a:latin typeface="+mn-ea"/>
                  </a:rPr>
                  <a:t>或者</a:t>
                </a:r>
                <a:r>
                  <a:rPr kumimoji="1" lang="en-US" altLang="zh-CN" sz="2400" dirty="0" err="1" smtClean="0">
                    <a:solidFill>
                      <a:srgbClr val="0070C0"/>
                    </a:solidFill>
                    <a:latin typeface="+mn-ea"/>
                  </a:rPr>
                  <a:t>sp</a:t>
                </a:r>
                <a:r>
                  <a:rPr kumimoji="1" lang="zh-CN" altLang="en-US" sz="2400" dirty="0" smtClean="0">
                    <a:solidFill>
                      <a:srgbClr val="0070C0"/>
                    </a:solidFill>
                    <a:latin typeface="+mn-ea"/>
                  </a:rPr>
                  <a:t>组态，</a:t>
                </a:r>
                <a14:m>
                  <m:oMath xmlns:m="http://schemas.openxmlformats.org/officeDocument/2006/math">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=0,</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𝑠</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f>
                      <m:fPr>
                        <m:ctrlPr>
                          <a:rPr kumimoji="1" lang="en-US" altLang="zh-CN" sz="2400" i="1" smtClean="0">
                            <a:solidFill>
                              <a:srgbClr val="0070C0"/>
                            </a:solidFill>
                            <a:latin typeface="Cambria Math" panose="02040503050406030204" pitchFamily="18" charset="0"/>
                          </a:rPr>
                        </m:ctrlPr>
                      </m:fPr>
                      <m:num>
                        <m:r>
                          <a:rPr kumimoji="1" lang="en-US" altLang="zh-CN" sz="2400" b="0" i="1" smtClean="0">
                            <a:solidFill>
                              <a:srgbClr val="0070C0"/>
                            </a:solidFill>
                            <a:latin typeface="Cambria Math" panose="02040503050406030204" pitchFamily="18" charset="0"/>
                          </a:rPr>
                          <m:t>1</m:t>
                        </m:r>
                      </m:num>
                      <m:den>
                        <m:r>
                          <a:rPr kumimoji="1" lang="en-US" altLang="zh-CN" sz="2400" b="0" i="1" smtClean="0">
                            <a:solidFill>
                              <a:srgbClr val="0070C0"/>
                            </a:solidFill>
                            <a:latin typeface="Cambria Math" panose="02040503050406030204" pitchFamily="18" charset="0"/>
                          </a:rPr>
                          <m:t>2</m:t>
                        </m:r>
                      </m:den>
                    </m:f>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=1,</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𝑠</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m:t>
                    </m:r>
                    <m:f>
                      <m:fPr>
                        <m:ctrlPr>
                          <a:rPr kumimoji="1" lang="en-US" altLang="zh-CN" sz="2400" i="1" smtClean="0">
                            <a:solidFill>
                              <a:srgbClr val="0070C0"/>
                            </a:solidFill>
                            <a:latin typeface="Cambria Math" panose="02040503050406030204" pitchFamily="18" charset="0"/>
                          </a:rPr>
                        </m:ctrlPr>
                      </m:fPr>
                      <m:num>
                        <m:r>
                          <a:rPr kumimoji="1" lang="en-US" altLang="zh-CN" sz="2400" b="0" i="1" smtClean="0">
                            <a:solidFill>
                              <a:srgbClr val="0070C0"/>
                            </a:solidFill>
                            <a:latin typeface="Cambria Math" panose="02040503050406030204" pitchFamily="18" charset="0"/>
                          </a:rPr>
                          <m:t>1</m:t>
                        </m:r>
                      </m:num>
                      <m:den>
                        <m:r>
                          <a:rPr kumimoji="1" lang="en-US" altLang="zh-CN" sz="2400" b="0" i="1" smtClean="0">
                            <a:solidFill>
                              <a:srgbClr val="0070C0"/>
                            </a:solidFill>
                            <a:latin typeface="Cambria Math" panose="02040503050406030204" pitchFamily="18" charset="0"/>
                          </a:rPr>
                          <m:t>2</m:t>
                        </m:r>
                      </m:den>
                    </m:f>
                  </m:oMath>
                </a14:m>
                <a:endParaRPr kumimoji="1" lang="en-US" altLang="zh-CN" sz="2400" dirty="0" smtClean="0">
                  <a:solidFill>
                    <a:srgbClr val="0070C0"/>
                  </a:solidFill>
                  <a:latin typeface="+mn-ea"/>
                </a:endParaRPr>
              </a:p>
              <a:p>
                <a:pPr marL="457200" indent="-457200">
                  <a:buSzPct val="100000"/>
                  <a:buFont typeface="+mj-lt"/>
                  <a:buAutoNum type="arabicPeriod"/>
                </a:pPr>
                <a:r>
                  <a:rPr kumimoji="1" lang="zh-CN" altLang="en-US" sz="2400" dirty="0" smtClean="0">
                    <a:solidFill>
                      <a:srgbClr val="C00000"/>
                    </a:solidFill>
                    <a:latin typeface="+mn-ea"/>
                  </a:rPr>
                  <a:t>根据角动量量子数耦合规则写出可能的总轨道角动量子数以及可能的总自旋角动量：</a:t>
                </a:r>
                <a:endParaRPr kumimoji="1" lang="en-US" altLang="zh-CN" sz="2400" dirty="0" smtClean="0">
                  <a:solidFill>
                    <a:srgbClr val="C00000"/>
                  </a:solidFill>
                  <a:latin typeface="+mn-ea"/>
                </a:endParaRPr>
              </a:p>
              <a:p>
                <a:pPr marL="400050" lvl="1" indent="0">
                  <a:buSzPct val="100000"/>
                  <a:buNone/>
                </a:pPr>
                <a:r>
                  <a:rPr kumimoji="1" lang="zh-CN" altLang="en-US" sz="2400" dirty="0" smtClean="0">
                    <a:solidFill>
                      <a:srgbClr val="0070C0"/>
                    </a:solidFill>
                    <a:latin typeface="+mn-ea"/>
                  </a:rPr>
                  <a:t>电子自旋都是</a:t>
                </a:r>
                <a:r>
                  <a:rPr kumimoji="1" lang="en-US" altLang="zh-CN" sz="2400" dirty="0" smtClean="0">
                    <a:solidFill>
                      <a:srgbClr val="0070C0"/>
                    </a:solidFill>
                    <a:latin typeface="+mn-ea"/>
                  </a:rPr>
                  <a:t>1/2</a:t>
                </a:r>
                <a:r>
                  <a:rPr kumimoji="1" lang="zh-CN" altLang="en-US" sz="2400" dirty="0" smtClean="0">
                    <a:solidFill>
                      <a:srgbClr val="0070C0"/>
                    </a:solidFill>
                    <a:latin typeface="+mn-ea"/>
                  </a:rPr>
                  <a:t>，</a:t>
                </a:r>
                <a14:m>
                  <m:oMath xmlns:m="http://schemas.openxmlformats.org/officeDocument/2006/math">
                    <m:r>
                      <a:rPr kumimoji="1" lang="en-US" altLang="zh-CN" sz="2400" b="0" i="1" dirty="0" smtClean="0">
                        <a:solidFill>
                          <a:srgbClr val="0070C0"/>
                        </a:solidFill>
                        <a:latin typeface="Cambria Math" panose="02040503050406030204" pitchFamily="18" charset="0"/>
                      </a:rPr>
                      <m:t>𝑆</m:t>
                    </m:r>
                    <m:r>
                      <a:rPr kumimoji="1" lang="en-US" altLang="zh-CN" sz="2400" b="0" i="1" dirty="0" smtClean="0">
                        <a:solidFill>
                          <a:srgbClr val="0070C0"/>
                        </a:solidFill>
                        <a:latin typeface="Cambria Math" panose="02040503050406030204" pitchFamily="18" charset="0"/>
                      </a:rPr>
                      <m:t>=</m:t>
                    </m:r>
                    <m:d>
                      <m:dPr>
                        <m:begChr m:val="|"/>
                        <m:endChr m:val="|"/>
                        <m:ctrlPr>
                          <a:rPr kumimoji="1" lang="en-US" altLang="zh-CN" sz="2400" i="1" dirty="0" smtClean="0">
                            <a:solidFill>
                              <a:srgbClr val="0070C0"/>
                            </a:solidFill>
                            <a:latin typeface="Cambria Math" panose="02040503050406030204" pitchFamily="18" charset="0"/>
                          </a:rPr>
                        </m:ctrlPr>
                      </m:dPr>
                      <m:e>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1</m:t>
                            </m:r>
                          </m:sub>
                        </m:sSub>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2</m:t>
                            </m:r>
                          </m:sub>
                        </m:sSub>
                      </m:e>
                    </m:d>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1</m:t>
                        </m:r>
                      </m:sub>
                    </m:sSub>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2</m:t>
                        </m:r>
                      </m:sub>
                    </m:sSub>
                    <m:r>
                      <a:rPr kumimoji="1" lang="en-US" altLang="zh-CN" sz="2400" b="0" i="1" dirty="0" smtClean="0">
                        <a:solidFill>
                          <a:srgbClr val="0070C0"/>
                        </a:solidFill>
                        <a:latin typeface="Cambria Math" panose="02040503050406030204" pitchFamily="18" charset="0"/>
                      </a:rPr>
                      <m:t>=0,1</m:t>
                    </m:r>
                  </m:oMath>
                </a14:m>
                <a:endParaRPr kumimoji="1" lang="en-US" altLang="zh-CN" sz="2400" dirty="0" smtClean="0">
                  <a:solidFill>
                    <a:srgbClr val="0070C0"/>
                  </a:solidFill>
                  <a:latin typeface="+mn-ea"/>
                </a:endParaRPr>
              </a:p>
              <a:p>
                <a:pPr marL="400050" lvl="1" indent="0">
                  <a:buSzPct val="100000"/>
                  <a:buNone/>
                </a:pPr>
                <a:r>
                  <a:rPr kumimoji="1" lang="zh-CN" altLang="en-US" sz="2400" dirty="0" smtClean="0">
                    <a:solidFill>
                      <a:srgbClr val="0070C0"/>
                    </a:solidFill>
                    <a:latin typeface="+mn-ea"/>
                  </a:rPr>
                  <a:t>轨道则为</a:t>
                </a:r>
                <a14:m>
                  <m:oMath xmlns:m="http://schemas.openxmlformats.org/officeDocument/2006/math">
                    <m:r>
                      <a:rPr kumimoji="1" lang="en-US" altLang="zh-CN" sz="2400" b="0" i="1" smtClean="0">
                        <a:solidFill>
                          <a:srgbClr val="0070C0"/>
                        </a:solidFill>
                        <a:latin typeface="Cambria Math" panose="02040503050406030204" pitchFamily="18" charset="0"/>
                      </a:rPr>
                      <m:t>𝐿</m:t>
                    </m:r>
                    <m:r>
                      <a:rPr kumimoji="1" lang="en-US" altLang="zh-CN" sz="2400" b="0" i="1" smtClean="0">
                        <a:solidFill>
                          <a:srgbClr val="0070C0"/>
                        </a:solidFill>
                        <a:latin typeface="Cambria Math" panose="02040503050406030204" pitchFamily="18" charset="0"/>
                      </a:rPr>
                      <m:t>=</m:t>
                    </m:r>
                    <m:d>
                      <m:dPr>
                        <m:begChr m:val="|"/>
                        <m:endChr m:val="|"/>
                        <m:ctrlPr>
                          <a:rPr kumimoji="1" lang="en-US" altLang="zh-CN" sz="2400" i="1" smtClean="0">
                            <a:solidFill>
                              <a:srgbClr val="0070C0"/>
                            </a:solidFill>
                            <a:latin typeface="Cambria Math" panose="02040503050406030204" pitchFamily="18" charset="0"/>
                          </a:rPr>
                        </m:ctrlPr>
                      </m:dPr>
                      <m:e>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e>
                    </m:d>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=1</m:t>
                    </m:r>
                  </m:oMath>
                </a14:m>
                <a:endParaRPr kumimoji="1" lang="en-US" altLang="zh-CN" sz="2400" dirty="0" smtClean="0">
                  <a:solidFill>
                    <a:srgbClr val="0070C0"/>
                  </a:solidFill>
                  <a:latin typeface="+mn-ea"/>
                </a:endParaRPr>
              </a:p>
              <a:p>
                <a:pPr marL="457200" indent="-457200">
                  <a:buSzPct val="100000"/>
                  <a:buFont typeface="+mj-lt"/>
                  <a:buAutoNum type="arabicPeriod"/>
                </a:pPr>
                <a:r>
                  <a:rPr kumimoji="1" lang="zh-CN" altLang="en-US" sz="2400" dirty="0">
                    <a:solidFill>
                      <a:srgbClr val="C00000"/>
                    </a:solidFill>
                    <a:latin typeface="+mn-ea"/>
                  </a:rPr>
                  <a:t>根据角动量量子数耦合规则写出可能的</a:t>
                </a:r>
                <a:r>
                  <a:rPr kumimoji="1" lang="zh-CN" altLang="en-US" sz="2400" dirty="0" smtClean="0">
                    <a:solidFill>
                      <a:srgbClr val="C00000"/>
                    </a:solidFill>
                    <a:latin typeface="+mn-ea"/>
                  </a:rPr>
                  <a:t>总角动量</a:t>
                </a:r>
                <a:r>
                  <a:rPr kumimoji="1" lang="zh-CN" altLang="en-US" sz="2400" dirty="0">
                    <a:solidFill>
                      <a:srgbClr val="C00000"/>
                    </a:solidFill>
                    <a:latin typeface="+mn-ea"/>
                  </a:rPr>
                  <a:t>子</a:t>
                </a:r>
                <a:r>
                  <a:rPr kumimoji="1" lang="zh-CN" altLang="en-US" sz="2400" dirty="0" smtClean="0">
                    <a:solidFill>
                      <a:srgbClr val="C00000"/>
                    </a:solidFill>
                    <a:latin typeface="+mn-ea"/>
                  </a:rPr>
                  <a:t>数</a:t>
                </a:r>
                <a:endParaRPr kumimoji="1" lang="en-US" altLang="zh-CN" sz="2400" dirty="0" smtClean="0">
                  <a:solidFill>
                    <a:srgbClr val="C00000"/>
                  </a:solidFill>
                  <a:latin typeface="+mn-ea"/>
                </a:endParaRPr>
              </a:p>
              <a:p>
                <a:pPr marL="400050" lvl="1" indent="0">
                  <a:buSzPct val="100000"/>
                  <a:buNone/>
                </a:pPr>
                <a:r>
                  <a:rPr lang="zh-CN" altLang="en-US" sz="2400" dirty="0" smtClean="0">
                    <a:solidFill>
                      <a:srgbClr val="0070C0"/>
                    </a:solidFill>
                    <a:latin typeface="+mn-ea"/>
                  </a:rPr>
                  <a:t>对</a:t>
                </a:r>
                <a14:m>
                  <m:oMath xmlns:m="http://schemas.openxmlformats.org/officeDocument/2006/math">
                    <m:r>
                      <a:rPr lang="en-US" altLang="zh-CN" sz="2400" b="0" i="1" smtClean="0">
                        <a:solidFill>
                          <a:srgbClr val="0070C0"/>
                        </a:solidFill>
                        <a:latin typeface="Cambria Math" panose="02040503050406030204" pitchFamily="18" charset="0"/>
                      </a:rPr>
                      <m:t>𝑆</m:t>
                    </m:r>
                    <m:r>
                      <a:rPr lang="en-US" altLang="zh-CN" sz="2400" b="0" i="1" smtClean="0">
                        <a:solidFill>
                          <a:srgbClr val="0070C0"/>
                        </a:solidFill>
                        <a:latin typeface="Cambria Math" panose="02040503050406030204" pitchFamily="18" charset="0"/>
                      </a:rPr>
                      <m:t>=0, </m:t>
                    </m:r>
                    <m:r>
                      <a:rPr lang="en-US" altLang="zh-CN" sz="2400" b="0" i="1" smtClean="0">
                        <a:solidFill>
                          <a:srgbClr val="0070C0"/>
                        </a:solidFill>
                        <a:latin typeface="Cambria Math" panose="02040503050406030204" pitchFamily="18" charset="0"/>
                      </a:rPr>
                      <m:t>𝐿</m:t>
                    </m:r>
                    <m:r>
                      <a:rPr lang="en-US" altLang="zh-CN" sz="2400" b="0" i="1" smtClean="0">
                        <a:solidFill>
                          <a:srgbClr val="0070C0"/>
                        </a:solidFill>
                        <a:latin typeface="Cambria Math" panose="02040503050406030204" pitchFamily="18" charset="0"/>
                      </a:rPr>
                      <m:t>=1,</m:t>
                    </m:r>
                  </m:oMath>
                </a14:m>
                <a:r>
                  <a:rPr lang="en-US" altLang="zh-CN" sz="2400" dirty="0" smtClean="0">
                    <a:solidFill>
                      <a:srgbClr val="0070C0"/>
                    </a:solidFill>
                    <a:latin typeface="+mn-ea"/>
                  </a:rPr>
                  <a:t> </a:t>
                </a:r>
                <a14:m>
                  <m:oMath xmlns:m="http://schemas.openxmlformats.org/officeDocument/2006/math">
                    <m:r>
                      <a:rPr lang="en-US" altLang="zh-CN" sz="2400" b="0" i="1" dirty="0" smtClean="0">
                        <a:solidFill>
                          <a:srgbClr val="0070C0"/>
                        </a:solidFill>
                        <a:latin typeface="Cambria Math" panose="02040503050406030204" pitchFamily="18" charset="0"/>
                      </a:rPr>
                      <m:t>𝐽</m:t>
                    </m:r>
                    <m:r>
                      <a:rPr lang="en-US" altLang="zh-CN" sz="2400" b="0" i="1" dirty="0" smtClean="0">
                        <a:solidFill>
                          <a:srgbClr val="0070C0"/>
                        </a:solidFill>
                        <a:latin typeface="Cambria Math" panose="02040503050406030204" pitchFamily="18" charset="0"/>
                      </a:rPr>
                      <m:t>=</m:t>
                    </m:r>
                    <m:d>
                      <m:dPr>
                        <m:begChr m:val="|"/>
                        <m:endChr m:val="|"/>
                        <m:ctrlPr>
                          <a:rPr lang="en-US" altLang="zh-CN" sz="2400" b="0" i="1" dirty="0" smtClean="0">
                            <a:solidFill>
                              <a:srgbClr val="0070C0"/>
                            </a:solidFill>
                            <a:latin typeface="Cambria Math" panose="02040503050406030204" pitchFamily="18" charset="0"/>
                          </a:rPr>
                        </m:ctrlPr>
                      </m:dPr>
                      <m:e>
                        <m:r>
                          <a:rPr lang="en-US" altLang="zh-CN" sz="2400" b="0" i="1" dirty="0" smtClean="0">
                            <a:solidFill>
                              <a:srgbClr val="0070C0"/>
                            </a:solidFill>
                            <a:latin typeface="Cambria Math" panose="02040503050406030204" pitchFamily="18" charset="0"/>
                          </a:rPr>
                          <m:t>𝐿</m:t>
                        </m:r>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𝑆</m:t>
                        </m:r>
                      </m:e>
                    </m:d>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𝐿</m:t>
                    </m:r>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𝑆</m:t>
                    </m:r>
                    <m:r>
                      <a:rPr lang="en-US" altLang="zh-CN" sz="2400" b="0" i="1" dirty="0" smtClean="0">
                        <a:solidFill>
                          <a:srgbClr val="0070C0"/>
                        </a:solidFill>
                        <a:latin typeface="Cambria Math" panose="02040503050406030204" pitchFamily="18" charset="0"/>
                      </a:rPr>
                      <m:t>=1</m:t>
                    </m:r>
                  </m:oMath>
                </a14:m>
                <a:endParaRPr lang="en-US" altLang="zh-CN" sz="2400" dirty="0" smtClean="0">
                  <a:solidFill>
                    <a:srgbClr val="C00000"/>
                  </a:solidFill>
                </a:endParaRPr>
              </a:p>
              <a:p>
                <a:pPr marL="400050" lvl="1" indent="0">
                  <a:buSzPct val="100000"/>
                  <a:buNone/>
                </a:pPr>
                <a:r>
                  <a:rPr lang="zh-CN" altLang="en-US" sz="2400" dirty="0">
                    <a:solidFill>
                      <a:srgbClr val="0070C0"/>
                    </a:solidFill>
                    <a:latin typeface="+mn-ea"/>
                  </a:rPr>
                  <a:t>对</a:t>
                </a:r>
                <a14:m>
                  <m:oMath xmlns:m="http://schemas.openxmlformats.org/officeDocument/2006/math">
                    <m:r>
                      <a:rPr lang="en-US" altLang="zh-CN" sz="2400" i="1">
                        <a:solidFill>
                          <a:srgbClr val="0070C0"/>
                        </a:solidFill>
                        <a:latin typeface="Cambria Math" panose="02040503050406030204" pitchFamily="18" charset="0"/>
                      </a:rPr>
                      <m:t>𝑆</m:t>
                    </m:r>
                    <m:r>
                      <a:rPr lang="en-US" altLang="zh-CN" sz="2400" i="1">
                        <a:solidFill>
                          <a:srgbClr val="0070C0"/>
                        </a:solidFill>
                        <a:latin typeface="Cambria Math" panose="02040503050406030204" pitchFamily="18" charset="0"/>
                      </a:rPr>
                      <m:t>=1, </m:t>
                    </m:r>
                    <m:r>
                      <a:rPr lang="en-US" altLang="zh-CN" sz="2400" i="1">
                        <a:solidFill>
                          <a:srgbClr val="0070C0"/>
                        </a:solidFill>
                        <a:latin typeface="Cambria Math" panose="02040503050406030204" pitchFamily="18" charset="0"/>
                      </a:rPr>
                      <m:t>𝐿</m:t>
                    </m:r>
                    <m:r>
                      <a:rPr lang="en-US" altLang="zh-CN" sz="2400" i="1">
                        <a:solidFill>
                          <a:srgbClr val="0070C0"/>
                        </a:solidFill>
                        <a:latin typeface="Cambria Math" panose="02040503050406030204" pitchFamily="18" charset="0"/>
                      </a:rPr>
                      <m:t>=1,</m:t>
                    </m:r>
                  </m:oMath>
                </a14:m>
                <a:r>
                  <a:rPr lang="en-US" altLang="zh-CN" sz="2400" dirty="0">
                    <a:solidFill>
                      <a:srgbClr val="0070C0"/>
                    </a:solidFill>
                    <a:latin typeface="+mn-ea"/>
                  </a:rPr>
                  <a:t> </a:t>
                </a:r>
                <a14:m>
                  <m:oMath xmlns:m="http://schemas.openxmlformats.org/officeDocument/2006/math">
                    <m:r>
                      <a:rPr lang="en-US" altLang="zh-CN" sz="2400" i="1" dirty="0">
                        <a:solidFill>
                          <a:srgbClr val="0070C0"/>
                        </a:solidFill>
                        <a:latin typeface="Cambria Math" panose="02040503050406030204" pitchFamily="18" charset="0"/>
                      </a:rPr>
                      <m:t>𝐽</m:t>
                    </m:r>
                    <m:r>
                      <a:rPr lang="en-US" altLang="zh-CN" sz="2400" i="1" dirty="0">
                        <a:solidFill>
                          <a:srgbClr val="0070C0"/>
                        </a:solidFill>
                        <a:latin typeface="Cambria Math" panose="02040503050406030204" pitchFamily="18" charset="0"/>
                      </a:rPr>
                      <m:t>=</m:t>
                    </m:r>
                    <m:d>
                      <m:dPr>
                        <m:begChr m:val="|"/>
                        <m:endChr m:val="|"/>
                        <m:ctrlPr>
                          <a:rPr lang="en-US" altLang="zh-CN" sz="2400" i="1" dirty="0">
                            <a:solidFill>
                              <a:srgbClr val="0070C0"/>
                            </a:solidFill>
                            <a:latin typeface="Cambria Math" panose="02040503050406030204" pitchFamily="18" charset="0"/>
                          </a:rPr>
                        </m:ctrlPr>
                      </m:dPr>
                      <m:e>
                        <m:r>
                          <a:rPr lang="en-US" altLang="zh-CN" sz="2400" i="1" dirty="0">
                            <a:solidFill>
                              <a:srgbClr val="0070C0"/>
                            </a:solidFill>
                            <a:latin typeface="Cambria Math" panose="02040503050406030204" pitchFamily="18" charset="0"/>
                          </a:rPr>
                          <m:t>𝐿</m:t>
                        </m:r>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𝑆</m:t>
                        </m:r>
                      </m:e>
                    </m:d>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𝐿</m:t>
                    </m:r>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𝑆</m:t>
                    </m:r>
                    <m:r>
                      <a:rPr lang="en-US" altLang="zh-CN" sz="2400" i="1" dirty="0">
                        <a:solidFill>
                          <a:srgbClr val="0070C0"/>
                        </a:solidFill>
                        <a:latin typeface="Cambria Math" panose="02040503050406030204" pitchFamily="18" charset="0"/>
                      </a:rPr>
                      <m:t>=0,1,2</m:t>
                    </m:r>
                  </m:oMath>
                </a14:m>
                <a:endParaRPr lang="en-US" altLang="zh-CN" sz="2400" dirty="0" smtClean="0">
                  <a:solidFill>
                    <a:srgbClr val="C00000"/>
                  </a:solidFill>
                </a:endParaRPr>
              </a:p>
              <a:p>
                <a:pPr marL="457200" indent="-457200">
                  <a:buSzPct val="100000"/>
                  <a:buFont typeface="+mj-lt"/>
                  <a:buAutoNum type="arabicPeriod"/>
                </a:pPr>
                <a:r>
                  <a:rPr lang="zh-CN" altLang="en-US" sz="2400" dirty="0" smtClean="0">
                    <a:solidFill>
                      <a:srgbClr val="C00000"/>
                    </a:solidFill>
                  </a:rPr>
                  <a:t>按照原子符号的写法写出可能的原子态</a:t>
                </a:r>
                <a:endParaRPr lang="en-US" altLang="zh-CN" sz="2400" dirty="0" smtClean="0">
                  <a:solidFill>
                    <a:srgbClr val="C00000"/>
                  </a:solidFill>
                </a:endParaRPr>
              </a:p>
              <a:p>
                <a:pPr marL="400050" lvl="1" indent="0">
                  <a:buSzPct val="100000"/>
                  <a:buNone/>
                </a:pPr>
                <a14:m>
                  <m:oMath xmlns:m="http://schemas.openxmlformats.org/officeDocument/2006/math">
                    <m:sSub>
                      <m:sSubPr>
                        <m:ctrlPr>
                          <a:rPr lang="en-US" altLang="zh-CN" sz="2400" b="0" i="1" smtClean="0">
                            <a:solidFill>
                              <a:srgbClr val="0070C0"/>
                            </a:solidFill>
                            <a:latin typeface="Cambria Math" panose="02040503050406030204" pitchFamily="18" charset="0"/>
                          </a:rPr>
                        </m:ctrlPr>
                      </m:sSubPr>
                      <m:e>
                        <m:sPre>
                          <m:sPrePr>
                            <m:ctrlPr>
                              <a:rPr lang="en-US" altLang="zh-CN" sz="2400" b="0" i="1" smtClean="0">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1</m:t>
                            </m:r>
                          </m:sup>
                          <m:e>
                            <m:r>
                              <a:rPr lang="en-US" altLang="zh-CN" sz="2400" i="1" smtClean="0">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1</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0</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2</m:t>
                        </m:r>
                      </m:sub>
                    </m:sSub>
                  </m:oMath>
                </a14:m>
                <a:endParaRPr lang="zh-CN" altLang="en-US" sz="2400" dirty="0">
                  <a:solidFill>
                    <a:srgbClr val="0070C0"/>
                  </a:solidFill>
                </a:endParaRPr>
              </a:p>
              <a:p>
                <a:pPr marL="400050" lvl="1" indent="0">
                  <a:buSzPct val="100000"/>
                  <a:buNone/>
                </a:pPr>
                <a:endParaRPr lang="zh-CN" altLang="en-US" sz="2400" dirty="0">
                  <a:solidFill>
                    <a:srgbClr val="C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114600"/>
                <a:ext cx="7704856" cy="5626767"/>
              </a:xfrm>
              <a:blipFill rotWithShape="0">
                <a:blip r:embed="rId2"/>
                <a:stretch>
                  <a:fillRect l="-1899" t="-867" r="-5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872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504" y="58826"/>
            <a:ext cx="8955800" cy="3920068"/>
          </a:xfrm>
          <a:prstGeom prst="rect">
            <a:avLst/>
          </a:prstGeom>
        </p:spPr>
      </p:pic>
      <p:grpSp>
        <p:nvGrpSpPr>
          <p:cNvPr id="26" name="组合 25"/>
          <p:cNvGrpSpPr/>
          <p:nvPr/>
        </p:nvGrpSpPr>
        <p:grpSpPr>
          <a:xfrm>
            <a:off x="251520" y="4365104"/>
            <a:ext cx="6839813" cy="1929374"/>
            <a:chOff x="683568" y="332656"/>
            <a:chExt cx="6839813" cy="1929374"/>
          </a:xfrm>
        </p:grpSpPr>
        <mc:AlternateContent xmlns:mc="http://schemas.openxmlformats.org/markup-compatibility/2006" xmlns:a14="http://schemas.microsoft.com/office/drawing/2010/main">
          <mc:Choice Requires="a14">
            <p:sp>
              <p:nvSpPr>
                <p:cNvPr id="5" name="文本框 4"/>
                <p:cNvSpPr txBox="1"/>
                <p:nvPr/>
              </p:nvSpPr>
              <p:spPr>
                <a:xfrm>
                  <a:off x="683568" y="332656"/>
                  <a:ext cx="1182696" cy="1929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m:t>
                                </m:r>
                              </m:sub>
                            </m:sSub>
                          </m:sub>
                        </m:sSub>
                      </m:oMath>
                    </m:oMathPara>
                  </a14:m>
                  <a:endParaRPr lang="en-US" altLang="zh-CN" sz="2400" b="0" dirty="0" smtClean="0"/>
                </a:p>
                <a:p>
                  <a:pPr/>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f>
                                    <m:fPr>
                                      <m:ctrlPr>
                                        <a:rPr lang="en-US" altLang="zh-CN" sz="2400" b="0" i="1" smtClean="0">
                                          <a:latin typeface="Cambria Math" panose="02040503050406030204" pitchFamily="18" charset="0"/>
                                        </a:rPr>
                                      </m:ctrlPr>
                                    </m:fPr>
                                    <m:num>
                                      <m:r>
                                        <m:rPr>
                                          <m:brk m:alnAt="7"/>
                                        </m:rPr>
                                        <a:rPr lang="en-US" altLang="zh-CN" sz="2400" b="0" i="1" smtClean="0">
                                          <a:latin typeface="Cambria Math" panose="02040503050406030204" pitchFamily="18" charset="0"/>
                                        </a:rPr>
                                        <m:t>1</m:t>
                                      </m:r>
                                    </m:num>
                                    <m:den>
                                      <m:r>
                                        <m:rPr>
                                          <m:brk m:alnAt="7"/>
                                        </m:rPr>
                                        <a:rPr lang="en-US" altLang="zh-CN" sz="2400" b="0" i="1" smtClean="0">
                                          <a:latin typeface="Cambria Math" panose="02040503050406030204" pitchFamily="18" charset="0"/>
                                        </a:rPr>
                                        <m:t>2</m:t>
                                      </m:r>
                                    </m:den>
                                  </m:f>
                                </m:e>
                              </m:mr>
                              <m:m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e>
                              </m:mr>
                            </m:m>
                          </m:e>
                        </m:d>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83568" y="332656"/>
                  <a:ext cx="1182696" cy="192937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555776" y="332656"/>
                  <a:ext cx="1182696" cy="1929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2</m:t>
                                </m:r>
                              </m:sub>
                            </m:sSub>
                          </m:sub>
                        </m:sSub>
                      </m:oMath>
                    </m:oMathPara>
                  </a14:m>
                  <a:endParaRPr lang="en-US" altLang="zh-CN" sz="2400" b="0" dirty="0" smtClean="0"/>
                </a:p>
                <a:p>
                  <a:pPr/>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f>
                                    <m:fPr>
                                      <m:ctrlPr>
                                        <a:rPr lang="en-US" altLang="zh-CN" sz="2400" b="0" i="1" smtClean="0">
                                          <a:latin typeface="Cambria Math" panose="02040503050406030204" pitchFamily="18" charset="0"/>
                                        </a:rPr>
                                      </m:ctrlPr>
                                    </m:fPr>
                                    <m:num>
                                      <m:r>
                                        <m:rPr>
                                          <m:brk m:alnAt="7"/>
                                        </m:rPr>
                                        <a:rPr lang="en-US" altLang="zh-CN" sz="2400" b="0" i="1" smtClean="0">
                                          <a:latin typeface="Cambria Math" panose="02040503050406030204" pitchFamily="18" charset="0"/>
                                        </a:rPr>
                                        <m:t>1</m:t>
                                      </m:r>
                                    </m:num>
                                    <m:den>
                                      <m:r>
                                        <m:rPr>
                                          <m:brk m:alnAt="7"/>
                                        </m:rPr>
                                        <a:rPr lang="en-US" altLang="zh-CN" sz="2400" b="0" i="1" smtClean="0">
                                          <a:latin typeface="Cambria Math" panose="02040503050406030204" pitchFamily="18" charset="0"/>
                                        </a:rPr>
                                        <m:t>2</m:t>
                                      </m:r>
                                    </m:den>
                                  </m:f>
                                </m:e>
                              </m:mr>
                              <m:m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e>
                              </m:mr>
                            </m:m>
                          </m:e>
                        </m:d>
                      </m:oMath>
                    </m:oMathPara>
                  </a14:m>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555776" y="332656"/>
                  <a:ext cx="1182696" cy="192937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866264" y="391196"/>
                  <a:ext cx="610232"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smtClean="0"/>
                </a:p>
                <a:p>
                  <a:endParaRPr lang="en-US" altLang="zh-CN" dirty="0"/>
                </a:p>
                <a:p>
                  <a:endParaRPr lang="en-US" altLang="zh-CN" dirty="0" smtClean="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866264" y="391196"/>
                  <a:ext cx="610232" cy="1200329"/>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679442" y="391196"/>
                  <a:ext cx="532518"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en-US" altLang="zh-CN" dirty="0"/>
                </a:p>
                <a:p>
                  <a:endParaRPr lang="en-US" altLang="zh-CN" dirty="0" smtClean="0"/>
                </a:p>
                <a:p>
                  <a:endParaRPr lang="en-US" altLang="zh-CN" dirty="0"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3679442" y="391196"/>
                  <a:ext cx="532518" cy="923330"/>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241615" y="332656"/>
                  <a:ext cx="1241045" cy="17758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𝑆</m:t>
                            </m:r>
                          </m:sub>
                        </m:sSub>
                      </m:oMath>
                    </m:oMathPara>
                  </a14:m>
                  <a:endParaRPr lang="en-US" altLang="zh-CN" sz="2400" dirty="0" smtClean="0"/>
                </a:p>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2400" i="1" smtClean="0">
                                <a:latin typeface="Cambria Math" panose="02040503050406030204" pitchFamily="18" charset="0"/>
                              </a:rPr>
                            </m:ctrlPr>
                          </m:mPr>
                          <m:mr>
                            <m:e>
                              <m:eqArr>
                                <m:eqArrPr>
                                  <m:ctrlPr>
                                    <a:rPr lang="en-US" altLang="zh-CN" sz="2400" b="0" i="1" smtClean="0">
                                      <a:latin typeface="Cambria Math" panose="02040503050406030204" pitchFamily="18" charset="0"/>
                                    </a:rPr>
                                  </m:ctrlPr>
                                </m:eqArrPr>
                                <m:e/>
                                <m:e>
                                  <m:r>
                                    <m:rPr>
                                      <m:brk m:alnAt="7"/>
                                    </m:rPr>
                                    <a:rPr lang="en-US" altLang="zh-CN" sz="2400" i="1">
                                      <a:latin typeface="Cambria Math" panose="02040503050406030204" pitchFamily="18" charset="0"/>
                                    </a:rPr>
                                    <m:t>1</m:t>
                                  </m:r>
                                </m:e>
                                <m:e/>
                              </m:eqArr>
                            </m:e>
                            <m:e>
                              <m:eqArr>
                                <m:eqArrPr>
                                  <m:ctrlPr>
                                    <a:rPr lang="en-US" altLang="zh-CN" sz="2400" b="0" i="1" smtClean="0">
                                      <a:latin typeface="Cambria Math" panose="02040503050406030204" pitchFamily="18" charset="0"/>
                                    </a:rPr>
                                  </m:ctrlPr>
                                </m:eqArrPr>
                                <m:e/>
                                <m:e>
                                  <m:r>
                                    <a:rPr lang="en-US" altLang="zh-CN" sz="2400" i="1">
                                      <a:latin typeface="Cambria Math" panose="02040503050406030204" pitchFamily="18" charset="0"/>
                                    </a:rPr>
                                    <m:t>0</m:t>
                                  </m:r>
                                </m:e>
                                <m:e/>
                              </m:eqAr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mr>
                        </m:m>
                      </m:oMath>
                    </m:oMathPara>
                  </a14:m>
                  <a:endParaRPr lang="en-US" altLang="zh-CN" sz="2400" i="1" dirty="0" smtClean="0">
                    <a:latin typeface="Cambria Math" panose="020405030504060302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241615" y="332656"/>
                  <a:ext cx="1241045" cy="1775807"/>
                </a:xfrm>
                <a:prstGeom prst="rect">
                  <a:avLst/>
                </a:prstGeom>
                <a:blipFill rotWithShape="0">
                  <a:blip r:embed="rId7"/>
                  <a:stretch>
                    <a:fillRect/>
                  </a:stretch>
                </a:blipFill>
              </p:spPr>
              <p:txBody>
                <a:bodyPr/>
                <a:lstStyle/>
                <a:p>
                  <a:r>
                    <a:rPr lang="zh-CN" altLang="en-US">
                      <a:noFill/>
                    </a:rPr>
                    <a:t> </a:t>
                  </a:r>
                </a:p>
              </p:txBody>
            </p:sp>
          </mc:Fallback>
        </mc:AlternateContent>
        <p:cxnSp>
          <p:nvCxnSpPr>
            <p:cNvPr id="11" name="直接连接符 10"/>
            <p:cNvCxnSpPr/>
            <p:nvPr/>
          </p:nvCxnSpPr>
          <p:spPr>
            <a:xfrm>
              <a:off x="4932040" y="764704"/>
              <a:ext cx="0" cy="7200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32040" y="1491127"/>
              <a:ext cx="2520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4949" y="764704"/>
              <a:ext cx="0" cy="1479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294949" y="2250928"/>
              <a:ext cx="31573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p:cNvSpPr txBox="1"/>
                <p:nvPr/>
              </p:nvSpPr>
              <p:spPr>
                <a:xfrm>
                  <a:off x="5873634" y="1038365"/>
                  <a:ext cx="1649747" cy="369332"/>
                </a:xfrm>
                <a:prstGeom prst="rect">
                  <a:avLst/>
                </a:prstGeom>
                <a:noFill/>
              </p:spPr>
              <p:txBody>
                <a:bodyPr wrap="none" rtlCol="0">
                  <a:spAutoFit/>
                </a:bodyPr>
                <a:lstStyle/>
                <a:p>
                  <a:r>
                    <a:rPr lang="zh-CN" altLang="en-US" dirty="0" smtClean="0"/>
                    <a:t>即</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=0</m:t>
                      </m:r>
                    </m:oMath>
                  </a14:m>
                  <a:r>
                    <a:rPr lang="zh-CN" altLang="en-US" dirty="0" smtClean="0"/>
                    <a:t>的投影</a:t>
                  </a:r>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5873634" y="1038365"/>
                  <a:ext cx="1649747" cy="369332"/>
                </a:xfrm>
                <a:prstGeom prst="rect">
                  <a:avLst/>
                </a:prstGeom>
                <a:blipFill rotWithShape="0">
                  <a:blip r:embed="rId8"/>
                  <a:stretch>
                    <a:fillRect l="-3333" t="-13333" r="-296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5873634" y="1824264"/>
                  <a:ext cx="1649747" cy="369332"/>
                </a:xfrm>
                <a:prstGeom prst="rect">
                  <a:avLst/>
                </a:prstGeom>
                <a:noFill/>
              </p:spPr>
              <p:txBody>
                <a:bodyPr wrap="none" rtlCol="0">
                  <a:spAutoFit/>
                </a:bodyPr>
                <a:lstStyle/>
                <a:p>
                  <a:r>
                    <a:rPr lang="zh-CN" altLang="en-US" dirty="0" smtClean="0"/>
                    <a:t>即</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=1</m:t>
                      </m:r>
                    </m:oMath>
                  </a14:m>
                  <a:r>
                    <a:rPr lang="zh-CN" altLang="en-US" dirty="0" smtClean="0"/>
                    <a:t>的投影</a:t>
                  </a:r>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5873634" y="1824264"/>
                  <a:ext cx="1649747" cy="369332"/>
                </a:xfrm>
                <a:prstGeom prst="rect">
                  <a:avLst/>
                </a:prstGeom>
                <a:blipFill rotWithShape="0">
                  <a:blip r:embed="rId9"/>
                  <a:stretch>
                    <a:fillRect l="-3333" t="-13333" r="-2963" b="-2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29800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AutoShape 5"/>
          <p:cNvSpPr>
            <a:spLocks noChangeArrowheads="1"/>
          </p:cNvSpPr>
          <p:nvPr/>
        </p:nvSpPr>
        <p:spPr bwMode="auto">
          <a:xfrm>
            <a:off x="755576" y="1700982"/>
            <a:ext cx="1511300" cy="107950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ss</a:t>
            </a:r>
            <a:r>
              <a:rPr kumimoji="1" lang="zh-CN" altLang="en-US" sz="2800" b="1">
                <a:latin typeface="Times New Roman" panose="02020603050405020304" pitchFamily="18" charset="0"/>
                <a:ea typeface="楷体_GB2312" pitchFamily="49" charset="-122"/>
              </a:rPr>
              <a:t>组态</a:t>
            </a:r>
          </a:p>
        </p:txBody>
      </p:sp>
      <p:sp>
        <p:nvSpPr>
          <p:cNvPr id="43013" name="AutoShape 8"/>
          <p:cNvSpPr>
            <a:spLocks noChangeArrowheads="1"/>
          </p:cNvSpPr>
          <p:nvPr/>
        </p:nvSpPr>
        <p:spPr bwMode="auto">
          <a:xfrm>
            <a:off x="755576" y="2924944"/>
            <a:ext cx="1512888" cy="1081088"/>
          </a:xfrm>
          <a:prstGeom prst="rightArrow">
            <a:avLst>
              <a:gd name="adj1" fmla="val 50000"/>
              <a:gd name="adj2" fmla="val 34985"/>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pp</a:t>
            </a:r>
            <a:r>
              <a:rPr kumimoji="1" lang="zh-CN" altLang="en-US" sz="2800" b="1">
                <a:latin typeface="Times New Roman" panose="02020603050405020304" pitchFamily="18" charset="0"/>
                <a:ea typeface="楷体_GB2312" pitchFamily="49" charset="-122"/>
              </a:rPr>
              <a:t>组态</a:t>
            </a:r>
          </a:p>
        </p:txBody>
      </p:sp>
      <p:graphicFrame>
        <p:nvGraphicFramePr>
          <p:cNvPr id="9" name="Object 6"/>
          <p:cNvGraphicFramePr>
            <a:graphicFrameLocks noChangeAspect="1"/>
          </p:cNvGraphicFramePr>
          <p:nvPr>
            <p:extLst>
              <p:ext uri="{D42A27DB-BD31-4B8C-83A1-F6EECF244321}">
                <p14:modId xmlns:p14="http://schemas.microsoft.com/office/powerpoint/2010/main" val="2669315677"/>
              </p:ext>
            </p:extLst>
          </p:nvPr>
        </p:nvGraphicFramePr>
        <p:xfrm>
          <a:off x="2444894" y="1862907"/>
          <a:ext cx="1633537" cy="755650"/>
        </p:xfrm>
        <a:graphic>
          <a:graphicData uri="http://schemas.openxmlformats.org/presentationml/2006/ole">
            <mc:AlternateContent xmlns:mc="http://schemas.openxmlformats.org/markup-compatibility/2006">
              <mc:Choice xmlns:v="urn:schemas-microsoft-com:vml" Requires="v">
                <p:oleObj spid="_x0000_s58402" name="公式" r:id="rId3" imgW="520474" imgH="241195" progId="Equation.3">
                  <p:embed/>
                </p:oleObj>
              </mc:Choice>
              <mc:Fallback>
                <p:oleObj name="公式" r:id="rId3" imgW="520474"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894" y="1862907"/>
                        <a:ext cx="1633537" cy="7556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80487529"/>
              </p:ext>
            </p:extLst>
          </p:nvPr>
        </p:nvGraphicFramePr>
        <p:xfrm>
          <a:off x="2627784" y="3087663"/>
          <a:ext cx="6124575" cy="755650"/>
        </p:xfrm>
        <a:graphic>
          <a:graphicData uri="http://schemas.openxmlformats.org/presentationml/2006/ole">
            <mc:AlternateContent xmlns:mc="http://schemas.openxmlformats.org/markup-compatibility/2006">
              <mc:Choice xmlns:v="urn:schemas-microsoft-com:vml" Requires="v">
                <p:oleObj spid="_x0000_s58403" name="公式" r:id="rId5" imgW="2057400" imgH="254000" progId="Equation.3">
                  <p:embed/>
                </p:oleObj>
              </mc:Choice>
              <mc:Fallback>
                <p:oleObj name="公式" r:id="rId5" imgW="20574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3087663"/>
                        <a:ext cx="6124575" cy="7556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035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sz="2400" dirty="0"/>
              <a:t>在前面几章中，我们讨论了氢原子、类氢离子和具有一个价电子的碱金属原子的光谱，以及由此推得的这些原（离）子的典型能谱，并说明了出现能级精细结构的原因。</a:t>
            </a:r>
          </a:p>
          <a:p>
            <a:r>
              <a:rPr lang="zh-CN" altLang="en-US" sz="2400" dirty="0" smtClean="0"/>
              <a:t>本章</a:t>
            </a:r>
            <a:r>
              <a:rPr lang="zh-CN" altLang="en-US" sz="2400" dirty="0"/>
              <a:t>将着重讨论具有两个以上电子（或价电子）的原子，给出对多电子运动规律起主要作用的</a:t>
            </a:r>
            <a:r>
              <a:rPr lang="zh-CN" altLang="en-US" sz="2400" dirty="0">
                <a:solidFill>
                  <a:srgbClr val="C00000"/>
                </a:solidFill>
              </a:rPr>
              <a:t>泡利（</a:t>
            </a:r>
            <a:r>
              <a:rPr lang="en-US" altLang="zh-CN" sz="2400" dirty="0" err="1">
                <a:solidFill>
                  <a:srgbClr val="C00000"/>
                </a:solidFill>
              </a:rPr>
              <a:t>W.Pauli</a:t>
            </a:r>
            <a:r>
              <a:rPr lang="zh-CN" altLang="en-US" sz="2400" dirty="0">
                <a:solidFill>
                  <a:srgbClr val="C00000"/>
                </a:solidFill>
              </a:rPr>
              <a:t>）原理</a:t>
            </a:r>
            <a:r>
              <a:rPr lang="zh-CN" altLang="en-US" sz="2400" dirty="0"/>
              <a:t>。从泡利原理出发，可以说明核外电子组态的周期性，从而使化学元素周期性的概念物理化。泡利原理在近代物理学中占有十分重要的地位。</a:t>
            </a:r>
          </a:p>
          <a:p>
            <a:endParaRPr lang="zh-CN" altLang="en-US" sz="2400" dirty="0"/>
          </a:p>
        </p:txBody>
      </p:sp>
      <p:sp>
        <p:nvSpPr>
          <p:cNvPr id="4" name="标题 3"/>
          <p:cNvSpPr>
            <a:spLocks noGrp="1"/>
          </p:cNvSpPr>
          <p:nvPr>
            <p:ph type="title"/>
          </p:nvPr>
        </p:nvSpPr>
        <p:spPr/>
        <p:txBody>
          <a:bodyPr>
            <a:normAutofit/>
          </a:bodyPr>
          <a:lstStyle/>
          <a:p>
            <a:r>
              <a:rPr lang="zh-CN" altLang="en-US" sz="2800" dirty="0"/>
              <a:t>第五章  多电子</a:t>
            </a:r>
            <a:r>
              <a:rPr lang="zh-CN" altLang="en-US" sz="2800" dirty="0" smtClean="0"/>
              <a:t>原子</a:t>
            </a:r>
            <a:endParaRPr lang="zh-CN" alt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279" y="1124744"/>
            <a:ext cx="6347048" cy="5400600"/>
          </a:xfrm>
        </p:spPr>
        <p:txBody>
          <a:bodyPr>
            <a:noAutofit/>
          </a:bodyPr>
          <a:lstStyle/>
          <a:p>
            <a:pPr>
              <a:lnSpc>
                <a:spcPct val="90000"/>
              </a:lnSpc>
            </a:pPr>
            <a:r>
              <a:rPr lang="zh-CN" altLang="en-US" sz="2000" dirty="0" smtClean="0"/>
              <a:t>父亲化学家，教父</a:t>
            </a:r>
            <a:r>
              <a:rPr lang="zh-CN" altLang="en-US" sz="2000" dirty="0" smtClean="0">
                <a:solidFill>
                  <a:srgbClr val="C00000"/>
                </a:solidFill>
              </a:rPr>
              <a:t>马赫</a:t>
            </a:r>
            <a:r>
              <a:rPr lang="zh-CN" altLang="en-US" sz="2000" dirty="0" smtClean="0"/>
              <a:t>；神童，</a:t>
            </a:r>
            <a:r>
              <a:rPr lang="en-US" altLang="zh-CN" sz="2000" dirty="0" smtClean="0"/>
              <a:t>18</a:t>
            </a:r>
            <a:r>
              <a:rPr lang="zh-CN" altLang="en-US" sz="2000" dirty="0" smtClean="0"/>
              <a:t>岁本科毕业，</a:t>
            </a:r>
            <a:r>
              <a:rPr lang="en-US" altLang="zh-CN" sz="2000" dirty="0" smtClean="0"/>
              <a:t>2</a:t>
            </a:r>
            <a:r>
              <a:rPr lang="zh-CN" altLang="en-US" sz="2000" dirty="0" smtClean="0"/>
              <a:t>个月后发表第一篇论文，</a:t>
            </a:r>
            <a:r>
              <a:rPr lang="en-US" altLang="zh-CN" sz="2000" dirty="0" smtClean="0"/>
              <a:t>21</a:t>
            </a:r>
            <a:r>
              <a:rPr lang="zh-CN" altLang="en-US" sz="2000" dirty="0" smtClean="0"/>
              <a:t>岁博士毕业，</a:t>
            </a:r>
            <a:r>
              <a:rPr lang="en-US" altLang="zh-CN" sz="2000" dirty="0" smtClean="0"/>
              <a:t>2</a:t>
            </a:r>
            <a:r>
              <a:rPr lang="zh-CN" altLang="en-US" sz="2000" dirty="0" smtClean="0"/>
              <a:t>个月后，</a:t>
            </a:r>
            <a:r>
              <a:rPr lang="zh-CN" altLang="en-US" sz="2000" dirty="0"/>
              <a:t>两个月之后</a:t>
            </a:r>
            <a:r>
              <a:rPr lang="zh-CN" altLang="en-US" sz="2000" dirty="0" smtClean="0"/>
              <a:t>，完成一篇</a:t>
            </a:r>
            <a:r>
              <a:rPr lang="en-US" altLang="zh-CN" sz="2000" dirty="0" smtClean="0"/>
              <a:t>237</a:t>
            </a:r>
            <a:r>
              <a:rPr lang="zh-CN" altLang="en-US" sz="2000" dirty="0" smtClean="0"/>
              <a:t>页的相对论综述文章，</a:t>
            </a:r>
            <a:r>
              <a:rPr lang="zh-CN" altLang="en-US" sz="2000" dirty="0"/>
              <a:t>相对论最经典的参考</a:t>
            </a:r>
            <a:r>
              <a:rPr lang="zh-CN" altLang="en-US" sz="2000" dirty="0" smtClean="0"/>
              <a:t>文献；先后跟随</a:t>
            </a:r>
            <a:r>
              <a:rPr lang="zh-CN" altLang="en-US" sz="2000" dirty="0" smtClean="0">
                <a:solidFill>
                  <a:srgbClr val="C00000"/>
                </a:solidFill>
              </a:rPr>
              <a:t>索莫非</a:t>
            </a:r>
            <a:r>
              <a:rPr lang="zh-CN" altLang="en-US" sz="2000" dirty="0" smtClean="0"/>
              <a:t>，</a:t>
            </a:r>
            <a:r>
              <a:rPr lang="zh-CN" altLang="en-US" sz="2000" dirty="0" smtClean="0">
                <a:solidFill>
                  <a:srgbClr val="C00000"/>
                </a:solidFill>
              </a:rPr>
              <a:t>玻恩</a:t>
            </a:r>
            <a:r>
              <a:rPr lang="zh-CN" altLang="en-US" sz="2000" dirty="0" smtClean="0"/>
              <a:t>，</a:t>
            </a:r>
            <a:r>
              <a:rPr lang="zh-CN" altLang="en-US" sz="2000" dirty="0" smtClean="0">
                <a:solidFill>
                  <a:srgbClr val="C00000"/>
                </a:solidFill>
              </a:rPr>
              <a:t>玻尔</a:t>
            </a:r>
            <a:endParaRPr lang="en-US" altLang="zh-CN" sz="2000" dirty="0" smtClean="0">
              <a:solidFill>
                <a:srgbClr val="C00000"/>
              </a:solidFill>
            </a:endParaRPr>
          </a:p>
          <a:p>
            <a:pPr>
              <a:lnSpc>
                <a:spcPct val="90000"/>
              </a:lnSpc>
            </a:pPr>
            <a:r>
              <a:rPr lang="zh-CN" altLang="en-US" sz="2000" dirty="0" smtClean="0"/>
              <a:t>“物理学的良知”</a:t>
            </a:r>
            <a:r>
              <a:rPr lang="zh-CN" altLang="en-US" sz="2000" dirty="0"/>
              <a:t>，</a:t>
            </a:r>
            <a:r>
              <a:rPr lang="zh-CN" altLang="en-US" sz="2000" dirty="0" smtClean="0"/>
              <a:t>“上帝之鞭”，语录“甚至</a:t>
            </a:r>
            <a:r>
              <a:rPr lang="zh-CN" altLang="en-US" sz="2000" dirty="0"/>
              <a:t>连错误都算不</a:t>
            </a:r>
            <a:r>
              <a:rPr lang="zh-CN" altLang="en-US" sz="2000" dirty="0" smtClean="0"/>
              <a:t>上”</a:t>
            </a:r>
            <a:r>
              <a:rPr lang="zh-CN" altLang="en-US" sz="2000" dirty="0"/>
              <a:t>可证伪</a:t>
            </a:r>
            <a:r>
              <a:rPr lang="zh-CN" altLang="en-US" sz="2000" dirty="0" smtClean="0"/>
              <a:t>性原理，“泡利效应”</a:t>
            </a:r>
            <a:endParaRPr lang="en-US" altLang="zh-CN" sz="2000" dirty="0" smtClean="0"/>
          </a:p>
          <a:p>
            <a:pPr>
              <a:lnSpc>
                <a:spcPct val="90000"/>
              </a:lnSpc>
            </a:pPr>
            <a:r>
              <a:rPr lang="zh-CN" altLang="en-US" sz="2000" dirty="0" smtClean="0"/>
              <a:t>埃伦费斯特：</a:t>
            </a:r>
            <a:r>
              <a:rPr lang="zh-CN" altLang="en-US" sz="2000" dirty="0"/>
              <a:t>“</a:t>
            </a:r>
            <a:r>
              <a:rPr lang="zh-CN" altLang="en-US" sz="2000" dirty="0">
                <a:solidFill>
                  <a:srgbClr val="0070C0"/>
                </a:solidFill>
              </a:rPr>
              <a:t>我想我喜欢你的百科文章更</a:t>
            </a:r>
            <a:r>
              <a:rPr lang="zh-CN" altLang="en-US" sz="2000" dirty="0" smtClean="0">
                <a:solidFill>
                  <a:srgbClr val="0070C0"/>
                </a:solidFill>
              </a:rPr>
              <a:t>甚于你</a:t>
            </a:r>
            <a:r>
              <a:rPr lang="zh-CN" altLang="en-US" sz="2000" dirty="0">
                <a:solidFill>
                  <a:srgbClr val="0070C0"/>
                </a:solidFill>
              </a:rPr>
              <a:t>本人</a:t>
            </a:r>
            <a:r>
              <a:rPr lang="zh-CN" altLang="en-US" sz="2000" dirty="0"/>
              <a:t>”泡</a:t>
            </a:r>
            <a:r>
              <a:rPr lang="zh-CN" altLang="en-US" sz="2000" dirty="0" smtClean="0"/>
              <a:t>利：“</a:t>
            </a:r>
            <a:r>
              <a:rPr lang="zh-CN" altLang="en-US" sz="2000" dirty="0">
                <a:solidFill>
                  <a:srgbClr val="0070C0"/>
                </a:solidFill>
              </a:rPr>
              <a:t>真是奇怪，你对于我来说，刚好相反</a:t>
            </a:r>
            <a:r>
              <a:rPr lang="zh-CN" altLang="en-US" sz="2000" dirty="0"/>
              <a:t>。</a:t>
            </a:r>
            <a:r>
              <a:rPr lang="zh-CN" altLang="en-US" sz="2000" dirty="0" smtClean="0"/>
              <a:t>”</a:t>
            </a:r>
            <a:endParaRPr lang="en-US" altLang="zh-CN" sz="2000" dirty="0" smtClean="0"/>
          </a:p>
          <a:p>
            <a:pPr>
              <a:lnSpc>
                <a:spcPct val="90000"/>
              </a:lnSpc>
            </a:pPr>
            <a:r>
              <a:rPr lang="zh-CN" altLang="en-US" sz="2000" dirty="0"/>
              <a:t>“好吧，我想我们的朋友狄拉克也找到了自己的宗教，这个宗教的第一诫是‘上帝不存在，而保罗</a:t>
            </a:r>
            <a:r>
              <a:rPr lang="en-US" altLang="zh-CN" sz="2000" dirty="0"/>
              <a:t>·</a:t>
            </a:r>
            <a:r>
              <a:rPr lang="zh-CN" altLang="en-US" sz="2000" dirty="0"/>
              <a:t>狄拉克是他的先知’”</a:t>
            </a:r>
            <a:endParaRPr lang="en-US" altLang="zh-CN" sz="2000" dirty="0" smtClean="0"/>
          </a:p>
          <a:p>
            <a:pPr>
              <a:lnSpc>
                <a:spcPct val="90000"/>
              </a:lnSpc>
            </a:pPr>
            <a:r>
              <a:rPr lang="zh-CN" altLang="en-US" sz="2000" dirty="0" smtClean="0"/>
              <a:t>很少发论文，大多是书信</a:t>
            </a:r>
            <a:r>
              <a:rPr lang="zh-CN" altLang="en-US" sz="2000" dirty="0"/>
              <a:t>，</a:t>
            </a:r>
            <a:r>
              <a:rPr lang="zh-CN" altLang="en-US" sz="2000" dirty="0" smtClean="0"/>
              <a:t>并不关心自己的发现；自旋，不相容原理，中微子；诺贝尔奖，马克思普朗克奖章</a:t>
            </a:r>
            <a:endParaRPr lang="en-US" altLang="zh-CN" sz="2000" dirty="0" smtClean="0"/>
          </a:p>
          <a:p>
            <a:pPr>
              <a:lnSpc>
                <a:spcPct val="90000"/>
              </a:lnSpc>
            </a:pPr>
            <a:r>
              <a:rPr lang="zh-CN" altLang="en-US" sz="2000" dirty="0" smtClean="0"/>
              <a:t>奥地利人，德国人，美国人，瑞士人</a:t>
            </a:r>
            <a:endParaRPr lang="en-US" altLang="zh-CN" sz="2000" dirty="0" smtClean="0"/>
          </a:p>
          <a:p>
            <a:pPr>
              <a:lnSpc>
                <a:spcPct val="90000"/>
              </a:lnSpc>
            </a:pPr>
            <a:r>
              <a:rPr lang="zh-CN" altLang="en-US" sz="2000" dirty="0" smtClean="0"/>
              <a:t>严重</a:t>
            </a:r>
            <a:r>
              <a:rPr lang="zh-CN" altLang="en-US" sz="2000" dirty="0"/>
              <a:t>的神经衰弱</a:t>
            </a:r>
            <a:r>
              <a:rPr lang="zh-CN" altLang="en-US" sz="2000" dirty="0" smtClean="0"/>
              <a:t>症，心理医生卡尔</a:t>
            </a:r>
            <a:r>
              <a:rPr lang="en-US" altLang="zh-CN" sz="2000" dirty="0" smtClean="0"/>
              <a:t>·</a:t>
            </a:r>
            <a:r>
              <a:rPr lang="zh-CN" altLang="en-US" sz="2000" dirty="0" smtClean="0"/>
              <a:t>荣格</a:t>
            </a:r>
            <a:endParaRPr lang="en-US" altLang="zh-CN" sz="2000" dirty="0" smtClean="0"/>
          </a:p>
          <a:p>
            <a:pPr>
              <a:lnSpc>
                <a:spcPct val="90000"/>
              </a:lnSpc>
            </a:pPr>
            <a:r>
              <a:rPr lang="zh-CN" altLang="en-US" sz="2000" dirty="0" smtClean="0"/>
              <a:t>死于</a:t>
            </a:r>
            <a:r>
              <a:rPr lang="en-US" altLang="zh-CN" sz="2000" dirty="0" smtClean="0"/>
              <a:t>137</a:t>
            </a:r>
            <a:r>
              <a:rPr lang="zh-CN" altLang="en-US" sz="2000" dirty="0" smtClean="0"/>
              <a:t>号病房</a:t>
            </a:r>
            <a:endParaRPr lang="en-US" altLang="zh-CN" sz="2000" dirty="0" smtClean="0"/>
          </a:p>
        </p:txBody>
      </p:sp>
      <p:sp>
        <p:nvSpPr>
          <p:cNvPr id="2" name="标题 1"/>
          <p:cNvSpPr>
            <a:spLocks noGrp="1"/>
          </p:cNvSpPr>
          <p:nvPr>
            <p:ph type="title"/>
          </p:nvPr>
        </p:nvSpPr>
        <p:spPr/>
        <p:txBody>
          <a:bodyPr/>
          <a:lstStyle/>
          <a:p>
            <a:r>
              <a:rPr lang="zh-CN" altLang="en-US" dirty="0"/>
              <a:t>完美主义</a:t>
            </a:r>
            <a:r>
              <a:rPr lang="zh-CN" altLang="en-US" dirty="0" smtClean="0"/>
              <a:t>者</a:t>
            </a:r>
            <a:r>
              <a:rPr lang="zh-CN" altLang="en-US" dirty="0"/>
              <a:t>泡利</a:t>
            </a:r>
          </a:p>
        </p:txBody>
      </p:sp>
      <p:sp>
        <p:nvSpPr>
          <p:cNvPr id="5" name="矩形 4"/>
          <p:cNvSpPr/>
          <p:nvPr/>
        </p:nvSpPr>
        <p:spPr>
          <a:xfrm>
            <a:off x="6487409" y="3917925"/>
            <a:ext cx="2634225"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Wolfgang </a:t>
            </a:r>
            <a:r>
              <a:rPr lang="en-US" altLang="zh-CN" sz="2000" dirty="0" smtClean="0">
                <a:latin typeface="Arial" panose="020B0604020202020204" pitchFamily="34" charset="0"/>
                <a:cs typeface="Arial" panose="020B0604020202020204" pitchFamily="34" charset="0"/>
              </a:rPr>
              <a:t>Ernst Pauli </a:t>
            </a:r>
            <a:r>
              <a:rPr lang="en-US" altLang="zh-CN" dirty="0" smtClean="0">
                <a:latin typeface="Arial" panose="020B0604020202020204" pitchFamily="34" charset="0"/>
                <a:cs typeface="Arial" panose="020B0604020202020204" pitchFamily="34" charset="0"/>
              </a:rPr>
              <a:t>1900.4.25</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1958.12.15</a:t>
            </a:r>
            <a:endParaRPr lang="en-US" altLang="zh-CN" sz="2000" dirty="0" smtClean="0">
              <a:latin typeface="Arial" panose="020B0604020202020204" pitchFamily="34" charset="0"/>
              <a:cs typeface="Arial" panose="020B0604020202020204" pitchFamily="34" charset="0"/>
            </a:endParaRPr>
          </a:p>
          <a:p>
            <a:r>
              <a:rPr lang="en-US" altLang="zh-CN" sz="2000" dirty="0" smtClean="0">
                <a:latin typeface="Arial" panose="020B0604020202020204" pitchFamily="34" charset="0"/>
                <a:cs typeface="Arial" panose="020B0604020202020204" pitchFamily="34" charset="0"/>
              </a:rPr>
              <a:t>1945 Nobel Prize</a:t>
            </a:r>
            <a:endParaRPr lang="zh-CN" altLang="en-US" sz="20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stretch>
            <a:fillRect/>
          </a:stretch>
        </p:blipFill>
        <p:spPr>
          <a:xfrm>
            <a:off x="6657609" y="476672"/>
            <a:ext cx="2424641" cy="3429136"/>
          </a:xfrm>
          <a:prstGeom prst="rect">
            <a:avLst/>
          </a:prstGeom>
        </p:spPr>
      </p:pic>
    </p:spTree>
    <p:extLst>
      <p:ext uri="{BB962C8B-B14F-4D97-AF65-F5344CB8AC3E}">
        <p14:creationId xmlns:p14="http://schemas.microsoft.com/office/powerpoint/2010/main" val="3133458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56792"/>
            <a:ext cx="8229600" cy="3315059"/>
          </a:xfrm>
        </p:spPr>
        <p:txBody>
          <a:bodyPr/>
          <a:lstStyle/>
          <a:p>
            <a:pPr>
              <a:spcAft>
                <a:spcPts val="1200"/>
              </a:spcAft>
            </a:pPr>
            <a:r>
              <a:rPr kumimoji="1" lang="zh-CN" altLang="en-US" sz="2400" dirty="0">
                <a:latin typeface="+mn-ea"/>
              </a:rPr>
              <a:t>玻</a:t>
            </a:r>
            <a:r>
              <a:rPr kumimoji="1" lang="zh-CN" altLang="en-US" sz="2400" dirty="0" smtClean="0">
                <a:latin typeface="+mn-ea"/>
              </a:rPr>
              <a:t>尔按照</a:t>
            </a:r>
            <a:r>
              <a:rPr kumimoji="1" lang="zh-CN" altLang="en-US" sz="2400" dirty="0">
                <a:latin typeface="+mn-ea"/>
              </a:rPr>
              <a:t>周期性的经验规律及光谱性质</a:t>
            </a:r>
            <a:r>
              <a:rPr kumimoji="1" lang="zh-CN" altLang="en-US" sz="2400" dirty="0" smtClean="0">
                <a:latin typeface="+mn-ea"/>
              </a:rPr>
              <a:t>，意识</a:t>
            </a:r>
            <a:r>
              <a:rPr kumimoji="1" lang="zh-CN" altLang="en-US" sz="2400" dirty="0">
                <a:latin typeface="+mn-ea"/>
              </a:rPr>
              <a:t>到：</a:t>
            </a:r>
            <a:r>
              <a:rPr kumimoji="1" lang="zh-CN" altLang="en-US" sz="2400" dirty="0">
                <a:solidFill>
                  <a:srgbClr val="0070C0"/>
                </a:solidFill>
                <a:latin typeface="+mn-ea"/>
              </a:rPr>
              <a:t>当原子处于基态时，不是所有的电子都能处在最内层的轨道</a:t>
            </a:r>
            <a:r>
              <a:rPr kumimoji="1" lang="zh-CN" altLang="en-US" sz="2400" dirty="0" smtClean="0">
                <a:latin typeface="+mn-ea"/>
              </a:rPr>
              <a:t>。</a:t>
            </a:r>
            <a:endParaRPr kumimoji="1" lang="en-US" altLang="zh-CN" sz="2400" dirty="0" smtClean="0">
              <a:latin typeface="+mn-ea"/>
            </a:endParaRPr>
          </a:p>
          <a:p>
            <a:pPr>
              <a:spcAft>
                <a:spcPts val="1200"/>
              </a:spcAft>
            </a:pPr>
            <a:r>
              <a:rPr kumimoji="1" lang="zh-CN" altLang="en-US" sz="2400" dirty="0" smtClean="0">
                <a:latin typeface="+mn-ea"/>
              </a:rPr>
              <a:t>氦</a:t>
            </a:r>
            <a:r>
              <a:rPr kumimoji="1" lang="zh-CN" altLang="en-US" sz="2400" dirty="0">
                <a:latin typeface="+mn-ea"/>
              </a:rPr>
              <a:t>原子最内层轨道的“填满”问题</a:t>
            </a:r>
            <a:r>
              <a:rPr kumimoji="1" lang="zh-CN" altLang="en-US" sz="2400" dirty="0" smtClean="0">
                <a:latin typeface="+mn-ea"/>
              </a:rPr>
              <a:t>，两</a:t>
            </a:r>
            <a:r>
              <a:rPr kumimoji="1" lang="zh-CN" altLang="en-US" sz="2400" dirty="0">
                <a:latin typeface="+mn-ea"/>
              </a:rPr>
              <a:t>套互无联系的</a:t>
            </a:r>
            <a:r>
              <a:rPr kumimoji="1" lang="zh-CN" altLang="en-US" sz="2400" dirty="0" smtClean="0">
                <a:latin typeface="+mn-ea"/>
              </a:rPr>
              <a:t>光谱。</a:t>
            </a:r>
            <a:endParaRPr kumimoji="1" lang="en-US" altLang="zh-CN" sz="2400" dirty="0" smtClean="0">
              <a:latin typeface="+mn-ea"/>
            </a:endParaRPr>
          </a:p>
          <a:p>
            <a:pPr>
              <a:spcAft>
                <a:spcPts val="1200"/>
              </a:spcAft>
            </a:pPr>
            <a:r>
              <a:rPr kumimoji="1" lang="zh-CN" altLang="en-US" sz="2400" dirty="0" smtClean="0">
                <a:latin typeface="+mn-ea"/>
              </a:rPr>
              <a:t>为什么</a:t>
            </a:r>
            <a:r>
              <a:rPr kumimoji="1" lang="zh-CN" altLang="en-US" sz="2400" dirty="0">
                <a:latin typeface="+mn-ea"/>
              </a:rPr>
              <a:t>在每一轨道上只能放有限数目的电子的</a:t>
            </a:r>
            <a:r>
              <a:rPr kumimoji="1" lang="zh-CN" altLang="en-US" sz="2400" dirty="0" smtClean="0">
                <a:latin typeface="+mn-ea"/>
              </a:rPr>
              <a:t>问题？</a:t>
            </a:r>
            <a:endParaRPr kumimoji="1" lang="en-US" altLang="zh-CN" sz="2400" dirty="0" smtClean="0">
              <a:latin typeface="+mn-ea"/>
            </a:endParaRPr>
          </a:p>
          <a:p>
            <a:pPr>
              <a:spcAft>
                <a:spcPts val="1200"/>
              </a:spcAft>
            </a:pPr>
            <a:r>
              <a:rPr kumimoji="1" lang="zh-CN" altLang="en-US" sz="2400" dirty="0" smtClean="0">
                <a:latin typeface="+mn-ea"/>
              </a:rPr>
              <a:t>玻尔</a:t>
            </a:r>
            <a:r>
              <a:rPr kumimoji="1" lang="zh-CN" altLang="en-US" sz="2400" dirty="0" smtClean="0">
                <a:solidFill>
                  <a:schemeClr val="hlink"/>
                </a:solidFill>
                <a:latin typeface="+mn-ea"/>
              </a:rPr>
              <a:t>猜测</a:t>
            </a:r>
            <a:r>
              <a:rPr kumimoji="1" lang="zh-CN" altLang="en-US" sz="2400" dirty="0">
                <a:latin typeface="+mn-ea"/>
              </a:rPr>
              <a:t>：“</a:t>
            </a:r>
            <a:r>
              <a:rPr kumimoji="1" lang="zh-CN" altLang="en-US" sz="2400" dirty="0">
                <a:solidFill>
                  <a:srgbClr val="0070C0"/>
                </a:solidFill>
                <a:latin typeface="+mn-ea"/>
              </a:rPr>
              <a:t>只有当电子相互和睦时，才可能接受具有相同量子数的电子”，否则，就“厌恶接受”。</a:t>
            </a:r>
          </a:p>
          <a:p>
            <a:pPr>
              <a:spcAft>
                <a:spcPts val="1200"/>
              </a:spcAft>
            </a:pPr>
            <a:endParaRPr lang="zh-CN" altLang="en-US" sz="2400" dirty="0"/>
          </a:p>
        </p:txBody>
      </p:sp>
      <p:sp>
        <p:nvSpPr>
          <p:cNvPr id="3" name="标题 2"/>
          <p:cNvSpPr>
            <a:spLocks noGrp="1"/>
          </p:cNvSpPr>
          <p:nvPr>
            <p:ph type="title"/>
          </p:nvPr>
        </p:nvSpPr>
        <p:spPr/>
        <p:txBody>
          <a:bodyPr>
            <a:normAutofit/>
          </a:bodyPr>
          <a:lstStyle/>
          <a:p>
            <a:r>
              <a:rPr lang="zh-CN" altLang="en-US" sz="2800" dirty="0" smtClean="0"/>
              <a:t>元素周期表</a:t>
            </a:r>
            <a:r>
              <a:rPr lang="en-US" altLang="zh-CN" sz="2800" dirty="0" smtClean="0"/>
              <a:t>——</a:t>
            </a:r>
            <a:r>
              <a:rPr lang="zh-CN" altLang="en-US" sz="2800" dirty="0" smtClean="0"/>
              <a:t>玻尔的新猎物</a:t>
            </a:r>
            <a:endParaRPr lang="zh-CN" altLang="en-US" sz="2800" dirty="0"/>
          </a:p>
        </p:txBody>
      </p:sp>
    </p:spTree>
    <p:extLst>
      <p:ext uri="{BB962C8B-B14F-4D97-AF65-F5344CB8AC3E}">
        <p14:creationId xmlns:p14="http://schemas.microsoft.com/office/powerpoint/2010/main" val="3414540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4198" y="1412776"/>
            <a:ext cx="8229600" cy="4525962"/>
          </a:xfrm>
        </p:spPr>
        <p:txBody>
          <a:bodyPr/>
          <a:lstStyle/>
          <a:p>
            <a:pPr>
              <a:spcAft>
                <a:spcPts val="1200"/>
              </a:spcAft>
            </a:pPr>
            <a:r>
              <a:rPr kumimoji="1" lang="en-US" altLang="zh-CN" sz="2400" dirty="0">
                <a:latin typeface="+mn-ea"/>
              </a:rPr>
              <a:t>1921</a:t>
            </a:r>
            <a:r>
              <a:rPr kumimoji="1" lang="zh-CN" altLang="en-US" sz="2400" dirty="0">
                <a:latin typeface="+mn-ea"/>
              </a:rPr>
              <a:t>年</a:t>
            </a:r>
            <a:r>
              <a:rPr kumimoji="1" lang="zh-CN" altLang="en-US" sz="2400" dirty="0" smtClean="0">
                <a:latin typeface="+mn-ea"/>
              </a:rPr>
              <a:t>，当泡利读到</a:t>
            </a:r>
            <a:r>
              <a:rPr kumimoji="1" lang="zh-CN" altLang="en-US" sz="2400" dirty="0" smtClean="0">
                <a:solidFill>
                  <a:srgbClr val="0070C0"/>
                </a:solidFill>
                <a:latin typeface="+mn-ea"/>
              </a:rPr>
              <a:t>玻尔</a:t>
            </a:r>
            <a:r>
              <a:rPr kumimoji="1" lang="zh-CN" altLang="en-US" sz="2400" dirty="0" smtClean="0">
                <a:latin typeface="+mn-ea"/>
              </a:rPr>
              <a:t>在</a:t>
            </a:r>
            <a:r>
              <a:rPr kumimoji="1" lang="zh-CN" altLang="en-US" sz="2400" dirty="0">
                <a:latin typeface="+mn-ea"/>
              </a:rPr>
              <a:t>“结构原则”一文中所写的“</a:t>
            </a:r>
            <a:r>
              <a:rPr kumimoji="1" lang="zh-CN" altLang="en-US" sz="2400" dirty="0">
                <a:solidFill>
                  <a:srgbClr val="0070C0"/>
                </a:solidFill>
                <a:latin typeface="+mn-ea"/>
              </a:rPr>
              <a:t>我们必须期望第</a:t>
            </a:r>
            <a:r>
              <a:rPr kumimoji="1" lang="en-US" altLang="zh-CN" sz="2400" dirty="0">
                <a:solidFill>
                  <a:srgbClr val="0070C0"/>
                </a:solidFill>
                <a:latin typeface="+mn-ea"/>
              </a:rPr>
              <a:t>11</a:t>
            </a:r>
            <a:r>
              <a:rPr kumimoji="1" lang="zh-CN" altLang="en-US" sz="2400" dirty="0">
                <a:solidFill>
                  <a:srgbClr val="0070C0"/>
                </a:solidFill>
                <a:latin typeface="+mn-ea"/>
              </a:rPr>
              <a:t>个电子（钠）跑到第三个轨道上去</a:t>
            </a:r>
            <a:r>
              <a:rPr kumimoji="1" lang="zh-CN" altLang="en-US" sz="2400" dirty="0">
                <a:latin typeface="+mn-ea"/>
              </a:rPr>
              <a:t>”时，泡</a:t>
            </a:r>
            <a:r>
              <a:rPr kumimoji="1" lang="zh-CN" altLang="en-US" sz="2400" dirty="0" smtClean="0">
                <a:latin typeface="+mn-ea"/>
              </a:rPr>
              <a:t>利：</a:t>
            </a:r>
            <a:r>
              <a:rPr kumimoji="1" lang="zh-CN" altLang="en-US" sz="2400" dirty="0">
                <a:latin typeface="+mn-ea"/>
              </a:rPr>
              <a:t>“</a:t>
            </a:r>
            <a:r>
              <a:rPr kumimoji="1" lang="zh-CN" altLang="en-US" sz="2400" dirty="0">
                <a:solidFill>
                  <a:schemeClr val="hlink"/>
                </a:solidFill>
                <a:latin typeface="+mn-ea"/>
              </a:rPr>
              <a:t>你从光谱得出的结论一点也没有道理啊</a:t>
            </a:r>
            <a:r>
              <a:rPr kumimoji="1" lang="zh-CN" altLang="en-US" sz="2400" dirty="0" smtClean="0">
                <a:solidFill>
                  <a:schemeClr val="hlink"/>
                </a:solidFill>
                <a:latin typeface="+mn-ea"/>
              </a:rPr>
              <a:t>！！</a:t>
            </a:r>
            <a:r>
              <a:rPr kumimoji="1" lang="zh-CN" altLang="en-US" sz="2400" dirty="0" smtClean="0">
                <a:latin typeface="+mn-ea"/>
              </a:rPr>
              <a:t>”</a:t>
            </a:r>
            <a:endParaRPr kumimoji="1" lang="en-US" altLang="zh-CN" sz="2400" dirty="0" smtClean="0">
              <a:latin typeface="+mn-ea"/>
            </a:endParaRPr>
          </a:p>
          <a:p>
            <a:pPr>
              <a:spcAft>
                <a:spcPts val="1200"/>
              </a:spcAft>
            </a:pPr>
            <a:r>
              <a:rPr kumimoji="1" lang="zh-CN" altLang="en-US" sz="2400" dirty="0" smtClean="0">
                <a:latin typeface="+mn-ea"/>
              </a:rPr>
              <a:t>四年后，泡</a:t>
            </a:r>
            <a:r>
              <a:rPr kumimoji="1" lang="zh-CN" altLang="en-US" sz="2400" dirty="0">
                <a:latin typeface="+mn-ea"/>
              </a:rPr>
              <a:t>利在仔细地分析了原子光谱和强磁场内的塞曼效应之后</a:t>
            </a:r>
            <a:r>
              <a:rPr kumimoji="1" lang="zh-CN" altLang="en-US" sz="2400" dirty="0" smtClean="0">
                <a:latin typeface="+mn-ea"/>
              </a:rPr>
              <a:t>，提出了</a:t>
            </a:r>
            <a:r>
              <a:rPr kumimoji="1" lang="zh-CN" altLang="en-US" sz="2400" dirty="0" smtClean="0">
                <a:solidFill>
                  <a:srgbClr val="FF0000"/>
                </a:solidFill>
                <a:latin typeface="+mn-ea"/>
              </a:rPr>
              <a:t>不相容原理</a:t>
            </a:r>
            <a:r>
              <a:rPr kumimoji="1" lang="zh-CN" altLang="en-US" sz="2400" dirty="0">
                <a:latin typeface="+mn-ea"/>
              </a:rPr>
              <a:t>，使玻尔对元素周期系的解释有了牢固的基础</a:t>
            </a:r>
            <a:r>
              <a:rPr kumimoji="1" lang="zh-CN" altLang="en-US" sz="2400" dirty="0" smtClean="0">
                <a:latin typeface="+mn-ea"/>
              </a:rPr>
              <a:t>。</a:t>
            </a:r>
            <a:endParaRPr kumimoji="1" lang="en-US" altLang="zh-CN" sz="2400" dirty="0" smtClean="0">
              <a:latin typeface="+mn-ea"/>
            </a:endParaRPr>
          </a:p>
          <a:p>
            <a:pPr>
              <a:spcAft>
                <a:spcPts val="1200"/>
              </a:spcAft>
            </a:pPr>
            <a:r>
              <a:rPr kumimoji="1" lang="en-US" altLang="zh-CN" sz="2400" dirty="0">
                <a:latin typeface="+mn-ea"/>
              </a:rPr>
              <a:t>1940</a:t>
            </a:r>
            <a:r>
              <a:rPr kumimoji="1" lang="zh-CN" altLang="en-US" sz="2400" dirty="0">
                <a:latin typeface="+mn-ea"/>
              </a:rPr>
              <a:t>年泡利又证明了不相容原理对自旋为半整数的粒子（费米子）不是附加的新原理，而是</a:t>
            </a:r>
            <a:r>
              <a:rPr kumimoji="1" lang="zh-CN" altLang="en-US" sz="2400" dirty="0">
                <a:solidFill>
                  <a:srgbClr val="FF0000"/>
                </a:solidFill>
                <a:latin typeface="+mn-ea"/>
              </a:rPr>
              <a:t>相对论性波动方程结构的必然结果。</a:t>
            </a:r>
          </a:p>
          <a:p>
            <a:pPr>
              <a:spcAft>
                <a:spcPts val="1200"/>
              </a:spcAft>
            </a:pPr>
            <a:endParaRPr lang="zh-CN" altLang="en-US" sz="2400" dirty="0"/>
          </a:p>
        </p:txBody>
      </p:sp>
      <p:sp>
        <p:nvSpPr>
          <p:cNvPr id="3" name="标题 2"/>
          <p:cNvSpPr>
            <a:spLocks noGrp="1"/>
          </p:cNvSpPr>
          <p:nvPr>
            <p:ph type="title"/>
          </p:nvPr>
        </p:nvSpPr>
        <p:spPr/>
        <p:txBody>
          <a:bodyPr>
            <a:normAutofit/>
          </a:bodyPr>
          <a:lstStyle/>
          <a:p>
            <a:r>
              <a:rPr lang="zh-CN" altLang="en-US" sz="2800" dirty="0" smtClean="0"/>
              <a:t>元素的周期</a:t>
            </a:r>
            <a:r>
              <a:rPr lang="en-US" altLang="zh-CN" sz="2800" dirty="0" smtClean="0"/>
              <a:t>=</a:t>
            </a:r>
            <a:r>
              <a:rPr lang="zh-CN" altLang="en-US" sz="2800" dirty="0" smtClean="0"/>
              <a:t>电子的亲密度？</a:t>
            </a:r>
            <a:endParaRPr lang="zh-CN" altLang="en-US" sz="2800" dirty="0"/>
          </a:p>
        </p:txBody>
      </p:sp>
    </p:spTree>
    <p:extLst>
      <p:ext uri="{BB962C8B-B14F-4D97-AF65-F5344CB8AC3E}">
        <p14:creationId xmlns:p14="http://schemas.microsoft.com/office/powerpoint/2010/main" val="36824518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smtClean="0"/>
                  <a:t>泡利提出不相容原理是在量子力学建立完成之前，也是在电子自旋假设提出之前。</a:t>
                </a:r>
                <a:endParaRPr lang="en-US" altLang="zh-CN" sz="2400" dirty="0" smtClean="0"/>
              </a:p>
              <a:p>
                <a:r>
                  <a:rPr lang="zh-CN" altLang="en-US" sz="2400" dirty="0" smtClean="0"/>
                  <a:t>他发现，在原子中要完全确定一个电子的能态，需要四个量子数，并提出不相容原理：在原子中，每一个确定的电子能态上，最多只能容纳一个电子。</a:t>
                </a:r>
                <a:endParaRPr lang="en-US" altLang="zh-CN" sz="2400" dirty="0" smtClean="0"/>
              </a:p>
              <a:p>
                <a:r>
                  <a:rPr lang="zh-CN" altLang="en-US" sz="2400" dirty="0" smtClean="0"/>
                  <a:t>原来</a:t>
                </a:r>
                <a:r>
                  <a:rPr lang="zh-CN" altLang="en-US" sz="2400" dirty="0"/>
                  <a:t>已经知道的三个</a:t>
                </a:r>
                <a:r>
                  <a:rPr lang="zh-CN" altLang="en-US" sz="2400" dirty="0" smtClean="0"/>
                  <a:t>量子数 </a:t>
                </a:r>
                <a14:m>
                  <m:oMath xmlns:m="http://schemas.openxmlformats.org/officeDocument/2006/math">
                    <m:r>
                      <a:rPr lang="en-US" altLang="zh-CN" sz="2400" b="0" i="1" smtClean="0">
                        <a:solidFill>
                          <a:srgbClr val="C00000"/>
                        </a:solidFill>
                        <a:latin typeface="Cambria Math" panose="02040503050406030204" pitchFamily="18" charset="0"/>
                      </a:rPr>
                      <m:t>𝑛</m:t>
                    </m:r>
                    <m:r>
                      <a:rPr lang="en-US" altLang="zh-CN" sz="2400" b="0" i="1" smtClean="0">
                        <a:solidFill>
                          <a:srgbClr val="C00000"/>
                        </a:solidFill>
                        <a:latin typeface="Cambria Math" panose="02040503050406030204" pitchFamily="18" charset="0"/>
                      </a:rPr>
                      <m:t>,  </m:t>
                    </m:r>
                    <m:r>
                      <a:rPr lang="en-US" altLang="zh-CN" sz="2400" b="0" i="1" smtClean="0">
                        <a:solidFill>
                          <a:srgbClr val="C00000"/>
                        </a:solidFill>
                        <a:latin typeface="Cambria Math" panose="02040503050406030204" pitchFamily="18" charset="0"/>
                      </a:rPr>
                      <m:t>𝑙</m:t>
                    </m:r>
                    <m:r>
                      <a:rPr lang="en-US" altLang="zh-CN" sz="2400" b="0" i="1" smtClean="0">
                        <a:solidFill>
                          <a:srgbClr val="C00000"/>
                        </a:solidFill>
                        <a:latin typeface="Cambria Math" panose="02040503050406030204" pitchFamily="18" charset="0"/>
                      </a:rPr>
                      <m:t>,  </m:t>
                    </m:r>
                    <m:sSub>
                      <m:sSubPr>
                        <m:ctrlPr>
                          <a:rPr lang="en-US" altLang="zh-CN" sz="2400" b="0" i="1" smtClean="0">
                            <a:solidFill>
                              <a:srgbClr val="C00000"/>
                            </a:solidFill>
                            <a:latin typeface="Cambria Math" panose="02040503050406030204" pitchFamily="18" charset="0"/>
                          </a:rPr>
                        </m:ctrlPr>
                      </m:sSubPr>
                      <m:e>
                        <m:r>
                          <a:rPr lang="en-US" altLang="zh-CN" sz="2400" b="0" i="1" smtClean="0">
                            <a:solidFill>
                              <a:srgbClr val="C00000"/>
                            </a:solidFill>
                            <a:latin typeface="Cambria Math" panose="02040503050406030204" pitchFamily="18" charset="0"/>
                          </a:rPr>
                          <m:t>𝑚</m:t>
                        </m:r>
                      </m:e>
                      <m:sub>
                        <m:r>
                          <a:rPr lang="en-US" altLang="zh-CN" sz="2400" b="0" i="1" smtClean="0">
                            <a:solidFill>
                              <a:srgbClr val="C00000"/>
                            </a:solidFill>
                            <a:latin typeface="Cambria Math" panose="02040503050406030204" pitchFamily="18" charset="0"/>
                          </a:rPr>
                          <m:t>𝑙</m:t>
                        </m:r>
                      </m:sub>
                    </m:sSub>
                  </m:oMath>
                </a14:m>
                <a:r>
                  <a:rPr lang="en-US" altLang="zh-CN" sz="2400" dirty="0" smtClean="0"/>
                  <a:t>, </a:t>
                </a:r>
                <a:r>
                  <a:rPr lang="zh-CN" altLang="en-US" sz="2400" dirty="0" smtClean="0"/>
                  <a:t>只</a:t>
                </a:r>
                <a:r>
                  <a:rPr lang="zh-CN" altLang="en-US" sz="2400" dirty="0"/>
                  <a:t>与电子绕原子核的运动有关，第四个量子数表明电子本身还有某种新的性质，泡利当时就预言：它只可取双值，且不能被经典物理所描述</a:t>
                </a:r>
                <a:r>
                  <a:rPr lang="zh-CN" altLang="en-US" sz="2400" dirty="0" smtClean="0"/>
                  <a:t>。</a:t>
                </a:r>
                <a:endParaRPr lang="en-US" altLang="zh-CN" sz="2400" dirty="0" smtClean="0"/>
              </a:p>
              <a:p>
                <a:r>
                  <a:rPr kumimoji="1" lang="zh-CN" altLang="en-US" sz="2400" dirty="0">
                    <a:latin typeface="+mn-ea"/>
                  </a:rPr>
                  <a:t>在提出电子自旋假设后，泡利的第四个量子数就是电子自旋电子数</a:t>
                </a:r>
                <a14:m>
                  <m:oMath xmlns:m="http://schemas.openxmlformats.org/officeDocument/2006/math">
                    <m:r>
                      <a:rPr kumimoji="1" lang="en-US" altLang="zh-CN" sz="2400" i="1" dirty="0" smtClean="0">
                        <a:latin typeface="Cambria Math" panose="02040503050406030204" pitchFamily="18" charset="0"/>
                      </a:rPr>
                      <m:t>𝑚</m:t>
                    </m:r>
                    <m:r>
                      <a:rPr kumimoji="1" lang="en-US" altLang="zh-CN" sz="2400" i="1" baseline="-30000" dirty="0" err="1">
                        <a:latin typeface="Cambria Math" panose="02040503050406030204" pitchFamily="18" charset="0"/>
                      </a:rPr>
                      <m:t>𝑠</m:t>
                    </m:r>
                  </m:oMath>
                </a14:m>
                <a:r>
                  <a:rPr kumimoji="1" lang="zh-CN" altLang="en-US" sz="2400" dirty="0">
                    <a:latin typeface="+mn-ea"/>
                  </a:rPr>
                  <a:t>，可取</a:t>
                </a:r>
                <a:r>
                  <a:rPr kumimoji="1" lang="en-US" altLang="zh-CN" sz="2400" dirty="0">
                    <a:latin typeface="+mn-ea"/>
                  </a:rPr>
                  <a:t>±1/2</a:t>
                </a:r>
                <a:r>
                  <a:rPr kumimoji="1" lang="zh-CN" altLang="en-US" sz="2400" dirty="0">
                    <a:latin typeface="+mn-ea"/>
                  </a:rPr>
                  <a:t>两个值。</a:t>
                </a:r>
                <a:endParaRPr lang="zh-CN" altLang="en-US" sz="24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t="-1078" r="-2963"/>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zh-CN" altLang="en-US" sz="2800" dirty="0" smtClean="0"/>
              <a:t>电子为什么不相容？</a:t>
            </a:r>
            <a:endParaRPr lang="zh-CN" altLang="en-US" sz="2800" dirty="0"/>
          </a:p>
        </p:txBody>
      </p:sp>
    </p:spTree>
    <p:extLst>
      <p:ext uri="{BB962C8B-B14F-4D97-AF65-F5344CB8AC3E}">
        <p14:creationId xmlns:p14="http://schemas.microsoft.com/office/powerpoint/2010/main" val="9018022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340768"/>
                <a:ext cx="8229600" cy="4525962"/>
              </a:xfrm>
            </p:spPr>
            <p:txBody>
              <a:bodyPr/>
              <a:lstStyle/>
              <a:p>
                <a:pPr algn="just">
                  <a:lnSpc>
                    <a:spcPct val="130000"/>
                  </a:lnSpc>
                  <a:spcBef>
                    <a:spcPts val="600"/>
                  </a:spcBef>
                  <a:spcAft>
                    <a:spcPts val="600"/>
                  </a:spcAft>
                </a:pPr>
                <a:r>
                  <a:rPr kumimoji="1" lang="zh-CN" altLang="en-US" sz="2400" dirty="0" smtClean="0">
                    <a:solidFill>
                      <a:srgbClr val="CC0000"/>
                    </a:solidFill>
                    <a:latin typeface="+mn-ea"/>
                  </a:rPr>
                  <a:t>在</a:t>
                </a:r>
                <a:r>
                  <a:rPr kumimoji="1" lang="zh-CN" altLang="en-US" sz="2400" dirty="0">
                    <a:solidFill>
                      <a:srgbClr val="CC0000"/>
                    </a:solidFill>
                    <a:latin typeface="+mn-ea"/>
                  </a:rPr>
                  <a:t>一个原子中不可能有两上或两个以上的电子具有完全相同的四个</a:t>
                </a:r>
                <a:r>
                  <a:rPr kumimoji="1" lang="zh-CN" altLang="en-US" sz="2400" dirty="0" smtClean="0">
                    <a:solidFill>
                      <a:srgbClr val="CC0000"/>
                    </a:solidFill>
                    <a:latin typeface="+mn-ea"/>
                  </a:rPr>
                  <a:t>量子数</a:t>
                </a:r>
                <a14:m>
                  <m:oMath xmlns:m="http://schemas.openxmlformats.org/officeDocument/2006/math">
                    <m:r>
                      <a:rPr kumimoji="1" lang="en-US" altLang="zh-CN" sz="2400" b="0" i="0" smtClean="0">
                        <a:solidFill>
                          <a:srgbClr val="CC0000"/>
                        </a:solidFill>
                        <a:latin typeface="Cambria Math" panose="02040503050406030204" pitchFamily="18" charset="0"/>
                      </a:rPr>
                      <m:t> </m:t>
                    </m:r>
                    <m:r>
                      <a:rPr kumimoji="1" lang="en-US" altLang="zh-CN" sz="2400" b="0" i="1" smtClean="0">
                        <a:solidFill>
                          <a:srgbClr val="CC0000"/>
                        </a:solidFill>
                        <a:latin typeface="Cambria Math" panose="02040503050406030204" pitchFamily="18" charset="0"/>
                      </a:rPr>
                      <m:t>𝑛</m:t>
                    </m:r>
                    <m:r>
                      <a:rPr kumimoji="1" lang="en-US" altLang="zh-CN" sz="2400" b="0" i="1" smtClean="0">
                        <a:solidFill>
                          <a:srgbClr val="CC0000"/>
                        </a:solidFill>
                        <a:latin typeface="Cambria Math" panose="02040503050406030204" pitchFamily="18" charset="0"/>
                      </a:rPr>
                      <m:t>,</m:t>
                    </m:r>
                    <m:r>
                      <a:rPr kumimoji="1" lang="en-US" altLang="zh-CN" sz="2400" b="0" i="1" smtClean="0">
                        <a:solidFill>
                          <a:srgbClr val="CC0000"/>
                        </a:solidFill>
                        <a:latin typeface="Cambria Math" panose="02040503050406030204" pitchFamily="18" charset="0"/>
                      </a:rPr>
                      <m:t>𝑙</m:t>
                    </m:r>
                    <m:r>
                      <a:rPr kumimoji="1" lang="en-US" altLang="zh-CN" sz="2400" b="0" i="1" smtClean="0">
                        <a:solidFill>
                          <a:srgbClr val="CC0000"/>
                        </a:solidFill>
                        <a:latin typeface="Cambria Math" panose="02040503050406030204" pitchFamily="18" charset="0"/>
                      </a:rPr>
                      <m:t>,</m:t>
                    </m:r>
                    <m:sSub>
                      <m:sSubPr>
                        <m:ctrlPr>
                          <a:rPr kumimoji="1" lang="en-US" altLang="zh-CN" sz="2400" b="0" i="1" smtClean="0">
                            <a:solidFill>
                              <a:srgbClr val="CC0000"/>
                            </a:solidFill>
                            <a:latin typeface="Cambria Math" panose="02040503050406030204" pitchFamily="18" charset="0"/>
                          </a:rPr>
                        </m:ctrlPr>
                      </m:sSubPr>
                      <m:e>
                        <m:r>
                          <a:rPr kumimoji="1" lang="en-US" altLang="zh-CN" sz="2400" b="0" i="1" smtClean="0">
                            <a:solidFill>
                              <a:srgbClr val="CC0000"/>
                            </a:solidFill>
                            <a:latin typeface="Cambria Math" panose="02040503050406030204" pitchFamily="18" charset="0"/>
                          </a:rPr>
                          <m:t>𝑚</m:t>
                        </m:r>
                      </m:e>
                      <m:sub>
                        <m:r>
                          <a:rPr kumimoji="1" lang="en-US" altLang="zh-CN" sz="2400" b="0" i="1" smtClean="0">
                            <a:solidFill>
                              <a:srgbClr val="CC0000"/>
                            </a:solidFill>
                            <a:latin typeface="Cambria Math" panose="02040503050406030204" pitchFamily="18" charset="0"/>
                          </a:rPr>
                          <m:t>𝑙</m:t>
                        </m:r>
                      </m:sub>
                    </m:sSub>
                    <m:r>
                      <a:rPr kumimoji="1" lang="en-US" altLang="zh-CN" sz="2400" b="0" i="1" smtClean="0">
                        <a:solidFill>
                          <a:srgbClr val="CC0000"/>
                        </a:solidFill>
                        <a:latin typeface="Cambria Math" panose="02040503050406030204" pitchFamily="18" charset="0"/>
                      </a:rPr>
                      <m:t>, </m:t>
                    </m:r>
                    <m:sSub>
                      <m:sSubPr>
                        <m:ctrlPr>
                          <a:rPr kumimoji="1" lang="en-US" altLang="zh-CN" sz="2400" b="0" i="1" smtClean="0">
                            <a:solidFill>
                              <a:srgbClr val="CC0000"/>
                            </a:solidFill>
                            <a:latin typeface="Cambria Math" panose="02040503050406030204" pitchFamily="18" charset="0"/>
                          </a:rPr>
                        </m:ctrlPr>
                      </m:sSubPr>
                      <m:e>
                        <m:r>
                          <a:rPr kumimoji="1" lang="en-US" altLang="zh-CN" sz="2400" b="0" i="1" smtClean="0">
                            <a:solidFill>
                              <a:srgbClr val="CC0000"/>
                            </a:solidFill>
                            <a:latin typeface="Cambria Math" panose="02040503050406030204" pitchFamily="18" charset="0"/>
                          </a:rPr>
                          <m:t>𝑚</m:t>
                        </m:r>
                      </m:e>
                      <m:sub>
                        <m:r>
                          <a:rPr kumimoji="1" lang="en-US" altLang="zh-CN" sz="2400" b="0" i="1" smtClean="0">
                            <a:solidFill>
                              <a:srgbClr val="CC0000"/>
                            </a:solidFill>
                            <a:latin typeface="Cambria Math" panose="02040503050406030204" pitchFamily="18" charset="0"/>
                          </a:rPr>
                          <m:t>𝑠</m:t>
                        </m:r>
                      </m:sub>
                    </m:sSub>
                  </m:oMath>
                </a14:m>
                <a:r>
                  <a:rPr kumimoji="1" lang="zh-CN" altLang="en-US" sz="2400" dirty="0" smtClean="0">
                    <a:latin typeface="+mn-ea"/>
                  </a:rPr>
                  <a:t>。</a:t>
                </a:r>
                <a:r>
                  <a:rPr kumimoji="1" lang="zh-CN" altLang="en-US" sz="2400" dirty="0">
                    <a:latin typeface="+mn-ea"/>
                  </a:rPr>
                  <a:t>即：</a:t>
                </a:r>
                <a:r>
                  <a:rPr kumimoji="1" lang="zh-CN" altLang="en-US" sz="2400" dirty="0">
                    <a:solidFill>
                      <a:srgbClr val="CC0000"/>
                    </a:solidFill>
                    <a:latin typeface="+mn-ea"/>
                  </a:rPr>
                  <a:t>原子中的每一个状态只能容纳一个电子</a:t>
                </a:r>
                <a:r>
                  <a:rPr kumimoji="1" lang="zh-CN" altLang="en-US" sz="2400" dirty="0">
                    <a:latin typeface="+mn-ea"/>
                  </a:rPr>
                  <a:t>。</a:t>
                </a:r>
              </a:p>
              <a:p>
                <a:pPr algn="just">
                  <a:lnSpc>
                    <a:spcPct val="130000"/>
                  </a:lnSpc>
                  <a:spcBef>
                    <a:spcPts val="600"/>
                  </a:spcBef>
                  <a:spcAft>
                    <a:spcPts val="600"/>
                  </a:spcAft>
                </a:pPr>
                <a:r>
                  <a:rPr kumimoji="1" lang="zh-CN" altLang="en-US" sz="2400" dirty="0" smtClean="0">
                    <a:solidFill>
                      <a:schemeClr val="hlink"/>
                    </a:solidFill>
                    <a:latin typeface="+mn-ea"/>
                  </a:rPr>
                  <a:t>在</a:t>
                </a:r>
                <a:r>
                  <a:rPr kumimoji="1" lang="zh-CN" altLang="en-US" sz="2400" dirty="0">
                    <a:solidFill>
                      <a:schemeClr val="hlink"/>
                    </a:solidFill>
                    <a:latin typeface="+mn-ea"/>
                  </a:rPr>
                  <a:t>费米子（即自旋为的奇数倍的微观粒子，如电子、质子、中子等）组成的系统中，不能有两个或更多的粒子外于完全相同的状态</a:t>
                </a:r>
                <a:r>
                  <a:rPr kumimoji="1" lang="zh-CN" altLang="en-US" sz="2400" dirty="0" smtClean="0">
                    <a:latin typeface="+mn-ea"/>
                  </a:rPr>
                  <a:t>。</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40768"/>
                <a:ext cx="8229600" cy="4525962"/>
              </a:xfrm>
              <a:blipFill rotWithShape="0">
                <a:blip r:embed="rId2"/>
                <a:stretch>
                  <a:fillRect t="-135" r="-4815"/>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pPr>
              <a:spcBef>
                <a:spcPts val="600"/>
              </a:spcBef>
              <a:spcAft>
                <a:spcPts val="600"/>
              </a:spcAft>
            </a:pPr>
            <a:r>
              <a:rPr lang="zh-CN" altLang="en-US" sz="3200" dirty="0" smtClean="0"/>
              <a:t>泡利不相容原理</a:t>
            </a:r>
            <a:r>
              <a:rPr lang="en-US" altLang="zh-CN" sz="3200" dirty="0" smtClean="0"/>
              <a:t>(Pauli </a:t>
            </a:r>
            <a:r>
              <a:rPr lang="en-US" altLang="zh-CN" sz="3200" dirty="0"/>
              <a:t>exclusion </a:t>
            </a:r>
            <a:r>
              <a:rPr lang="en-US" altLang="zh-CN" sz="3200" dirty="0" smtClean="0"/>
              <a:t>principle)</a:t>
            </a:r>
            <a:endParaRPr lang="zh-CN" altLang="en-US" sz="3200" dirty="0"/>
          </a:p>
        </p:txBody>
      </p:sp>
    </p:spTree>
    <p:extLst>
      <p:ext uri="{BB962C8B-B14F-4D97-AF65-F5344CB8AC3E}">
        <p14:creationId xmlns:p14="http://schemas.microsoft.com/office/powerpoint/2010/main" val="9094066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18"/>
          <p:cNvSpPr>
            <a:spLocks noGrp="1"/>
          </p:cNvSpPr>
          <p:nvPr>
            <p:ph idx="1"/>
          </p:nvPr>
        </p:nvSpPr>
        <p:spPr/>
        <p:txBody>
          <a:bodyPr/>
          <a:lstStyle/>
          <a:p>
            <a:endParaRPr lang="zh-CN" altLang="en-US" dirty="0"/>
          </a:p>
        </p:txBody>
      </p:sp>
      <p:sp>
        <p:nvSpPr>
          <p:cNvPr id="18" name="标题 17"/>
          <p:cNvSpPr>
            <a:spLocks noGrp="1"/>
          </p:cNvSpPr>
          <p:nvPr>
            <p:ph type="title"/>
          </p:nvPr>
        </p:nvSpPr>
        <p:spPr/>
        <p:txBody>
          <a:bodyPr>
            <a:normAutofit/>
          </a:bodyPr>
          <a:lstStyle/>
          <a:p>
            <a:r>
              <a:rPr kumimoji="1" lang="zh-CN" altLang="en-US" sz="2800" dirty="0">
                <a:solidFill>
                  <a:schemeClr val="tx1"/>
                </a:solidFill>
                <a:latin typeface="黑体" panose="02010609060101010101" pitchFamily="49" charset="-122"/>
                <a:ea typeface="黑体" panose="02010609060101010101" pitchFamily="49" charset="-122"/>
              </a:rPr>
              <a:t>氦原子的</a:t>
            </a:r>
            <a:r>
              <a:rPr kumimoji="1" lang="zh-CN" altLang="en-US" sz="2800" dirty="0" smtClean="0">
                <a:solidFill>
                  <a:schemeClr val="tx1"/>
                </a:solidFill>
                <a:latin typeface="黑体" panose="02010609060101010101" pitchFamily="49" charset="-122"/>
                <a:ea typeface="黑体" panose="02010609060101010101" pitchFamily="49" charset="-122"/>
              </a:rPr>
              <a:t>基态</a:t>
            </a:r>
            <a:endParaRPr lang="zh-CN" altLang="en-US" sz="2800" dirty="0">
              <a:solidFill>
                <a:schemeClr val="tx1"/>
              </a:solidFill>
              <a:latin typeface="黑体" panose="02010609060101010101" pitchFamily="49" charset="-122"/>
              <a:ea typeface="黑体" panose="02010609060101010101" pitchFamily="49" charset="-122"/>
            </a:endParaRPr>
          </a:p>
        </p:txBody>
      </p:sp>
      <p:grpSp>
        <p:nvGrpSpPr>
          <p:cNvPr id="4" name="Group 12"/>
          <p:cNvGrpSpPr>
            <a:grpSpLocks/>
          </p:cNvGrpSpPr>
          <p:nvPr/>
        </p:nvGrpSpPr>
        <p:grpSpPr bwMode="auto">
          <a:xfrm>
            <a:off x="1476375" y="1916113"/>
            <a:ext cx="3673475" cy="1225550"/>
            <a:chOff x="657" y="799"/>
            <a:chExt cx="2073" cy="680"/>
          </a:xfrm>
        </p:grpSpPr>
        <p:sp>
          <p:nvSpPr>
            <p:cNvPr id="5" name="AutoShape 13"/>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1s1s</a:t>
              </a:r>
              <a:r>
                <a:rPr kumimoji="1" lang="zh-CN" altLang="en-US" sz="2800" b="1">
                  <a:latin typeface="Times New Roman" panose="02020603050405020304" pitchFamily="18" charset="0"/>
                  <a:ea typeface="楷体_GB2312" pitchFamily="49" charset="-122"/>
                </a:rPr>
                <a:t>组态</a:t>
              </a:r>
            </a:p>
          </p:txBody>
        </p:sp>
        <p:graphicFrame>
          <p:nvGraphicFramePr>
            <p:cNvPr id="6" name="Object 14"/>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55370" name="公式" r:id="rId3" imgW="520474" imgH="241195" progId="Equation.3">
                    <p:embed/>
                  </p:oleObj>
                </mc:Choice>
                <mc:Fallback>
                  <p:oleObj name="公式" r:id="rId3" imgW="520474"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 name="Object 32"/>
          <p:cNvGraphicFramePr>
            <a:graphicFrameLocks noChangeAspect="1"/>
          </p:cNvGraphicFramePr>
          <p:nvPr/>
        </p:nvGraphicFramePr>
        <p:xfrm>
          <a:off x="4211638" y="1196975"/>
          <a:ext cx="1223962" cy="801688"/>
        </p:xfrm>
        <a:graphic>
          <a:graphicData uri="http://schemas.openxmlformats.org/presentationml/2006/ole">
            <mc:AlternateContent xmlns:mc="http://schemas.openxmlformats.org/markup-compatibility/2006">
              <mc:Choice xmlns:v="urn:schemas-microsoft-com:vml" Requires="v">
                <p:oleObj spid="_x0000_s55371" name="公式" r:id="rId5" imgW="368300" imgH="241300" progId="Equation.3">
                  <p:embed/>
                </p:oleObj>
              </mc:Choice>
              <mc:Fallback>
                <p:oleObj name="公式" r:id="rId5" imgW="368300" imgH="2413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196975"/>
                        <a:ext cx="1223962" cy="801688"/>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6"/>
          <p:cNvGraphicFramePr>
            <a:graphicFrameLocks noChangeAspect="1"/>
          </p:cNvGraphicFramePr>
          <p:nvPr/>
        </p:nvGraphicFramePr>
        <p:xfrm>
          <a:off x="1403350" y="3789363"/>
          <a:ext cx="3168650" cy="771525"/>
        </p:xfrm>
        <a:graphic>
          <a:graphicData uri="http://schemas.openxmlformats.org/presentationml/2006/ole">
            <mc:AlternateContent xmlns:mc="http://schemas.openxmlformats.org/markup-compatibility/2006">
              <mc:Choice xmlns:v="urn:schemas-microsoft-com:vml" Requires="v">
                <p:oleObj spid="_x0000_s55372" name="公式" r:id="rId7" imgW="939800" imgH="228600" progId="Equation.3">
                  <p:embed/>
                </p:oleObj>
              </mc:Choice>
              <mc:Fallback>
                <p:oleObj name="公式" r:id="rId7" imgW="939800" imgH="2286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789363"/>
                        <a:ext cx="3168650" cy="77152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23"/>
          <p:cNvGrpSpPr>
            <a:grpSpLocks/>
          </p:cNvGrpSpPr>
          <p:nvPr/>
        </p:nvGrpSpPr>
        <p:grpSpPr bwMode="auto">
          <a:xfrm>
            <a:off x="1187450" y="4508500"/>
            <a:ext cx="3168650" cy="1728788"/>
            <a:chOff x="748" y="2840"/>
            <a:chExt cx="1996" cy="1089"/>
          </a:xfrm>
        </p:grpSpPr>
        <p:sp>
          <p:nvSpPr>
            <p:cNvPr id="10" name="AutoShape 20"/>
            <p:cNvSpPr>
              <a:spLocks noChangeArrowheads="1"/>
            </p:cNvSpPr>
            <p:nvPr/>
          </p:nvSpPr>
          <p:spPr bwMode="auto">
            <a:xfrm>
              <a:off x="748" y="3385"/>
              <a:ext cx="1996" cy="544"/>
            </a:xfrm>
            <a:prstGeom prst="wedgeRoundRectCallout">
              <a:avLst>
                <a:gd name="adj1" fmla="val -13579"/>
                <a:gd name="adj2" fmla="val -147060"/>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ea typeface="楷体_GB2312" pitchFamily="49" charset="-122"/>
                </a:rPr>
                <a:t>两个电子取值相同，分别为</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 </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p>
          </p:txBody>
        </p:sp>
        <p:sp>
          <p:nvSpPr>
            <p:cNvPr id="11" name="Line 21"/>
            <p:cNvSpPr>
              <a:spLocks noChangeShapeType="1"/>
            </p:cNvSpPr>
            <p:nvPr/>
          </p:nvSpPr>
          <p:spPr bwMode="auto">
            <a:xfrm>
              <a:off x="884" y="2840"/>
              <a:ext cx="140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 name="AutoShape 22"/>
          <p:cNvSpPr>
            <a:spLocks noChangeArrowheads="1"/>
          </p:cNvSpPr>
          <p:nvPr/>
        </p:nvSpPr>
        <p:spPr bwMode="auto">
          <a:xfrm>
            <a:off x="6227763" y="5084763"/>
            <a:ext cx="2376487" cy="863600"/>
          </a:xfrm>
          <a:prstGeom prst="wedgeRoundRectCallout">
            <a:avLst>
              <a:gd name="adj1" fmla="val -129894"/>
              <a:gd name="adj2" fmla="val -119486"/>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ea typeface="楷体_GB2312" pitchFamily="49" charset="-122"/>
              </a:rPr>
              <a:t>两个电子分别取</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p>
        </p:txBody>
      </p:sp>
      <p:grpSp>
        <p:nvGrpSpPr>
          <p:cNvPr id="13" name="Group 29"/>
          <p:cNvGrpSpPr>
            <a:grpSpLocks/>
          </p:cNvGrpSpPr>
          <p:nvPr/>
        </p:nvGrpSpPr>
        <p:grpSpPr bwMode="auto">
          <a:xfrm>
            <a:off x="4356100" y="2060575"/>
            <a:ext cx="4032250" cy="3455988"/>
            <a:chOff x="2744" y="1298"/>
            <a:chExt cx="2540" cy="2177"/>
          </a:xfrm>
        </p:grpSpPr>
        <p:sp>
          <p:nvSpPr>
            <p:cNvPr id="14" name="Line 25"/>
            <p:cNvSpPr>
              <a:spLocks noChangeShapeType="1"/>
            </p:cNvSpPr>
            <p:nvPr/>
          </p:nvSpPr>
          <p:spPr bwMode="auto">
            <a:xfrm flipV="1">
              <a:off x="2744" y="1842"/>
              <a:ext cx="454" cy="163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6"/>
            <p:cNvSpPr>
              <a:spLocks noChangeShapeType="1"/>
            </p:cNvSpPr>
            <p:nvPr/>
          </p:nvSpPr>
          <p:spPr bwMode="auto">
            <a:xfrm flipH="1" flipV="1">
              <a:off x="3198" y="1842"/>
              <a:ext cx="2086" cy="136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7"/>
            <p:cNvSpPr>
              <a:spLocks noChangeShapeType="1"/>
            </p:cNvSpPr>
            <p:nvPr/>
          </p:nvSpPr>
          <p:spPr bwMode="auto">
            <a:xfrm>
              <a:off x="2789" y="1298"/>
              <a:ext cx="454" cy="59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8"/>
            <p:cNvSpPr>
              <a:spLocks noChangeShapeType="1"/>
            </p:cNvSpPr>
            <p:nvPr/>
          </p:nvSpPr>
          <p:spPr bwMode="auto">
            <a:xfrm flipH="1">
              <a:off x="2789" y="1298"/>
              <a:ext cx="409" cy="5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09898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1268760"/>
                <a:ext cx="8229600" cy="4525962"/>
              </a:xfrm>
            </p:spPr>
            <p:txBody>
              <a:bodyPr/>
              <a:lstStyle/>
              <a:p>
                <a:pPr>
                  <a:spcAft>
                    <a:spcPts val="1200"/>
                  </a:spcAft>
                </a:pPr>
                <a14:m>
                  <m:oMath xmlns:m="http://schemas.openxmlformats.org/officeDocument/2006/math">
                    <m:r>
                      <a:rPr lang="zh-CN" altLang="en-US" sz="2400" smtClean="0">
                        <a:latin typeface="Cambria Math" panose="02040503050406030204" pitchFamily="18" charset="0"/>
                      </a:rPr>
                      <m:t>同科电子</m:t>
                    </m:r>
                  </m:oMath>
                </a14:m>
                <a:r>
                  <a:rPr lang="zh-CN" altLang="en-US" sz="2400" dirty="0" smtClean="0"/>
                  <a:t>：</a:t>
                </a:r>
                <a14:m>
                  <m:oMath xmlns:m="http://schemas.openxmlformats.org/officeDocument/2006/math">
                    <m:r>
                      <a:rPr lang="zh-CN" altLang="en-US" sz="2400">
                        <a:latin typeface="Cambria Math" panose="02040503050406030204" pitchFamily="18" charset="0"/>
                      </a:rPr>
                      <m:t>（</m:t>
                    </m:r>
                    <m:r>
                      <a:rPr lang="zh-CN" altLang="en-US" sz="2400" i="1">
                        <a:latin typeface="Cambria Math" panose="02040503050406030204" pitchFamily="18" charset="0"/>
                      </a:rPr>
                      <m:t>𝑛</m:t>
                    </m:r>
                    <m:r>
                      <a:rPr lang="zh-CN" altLang="en-US" sz="2400">
                        <a:latin typeface="Cambria Math" panose="02040503050406030204" pitchFamily="18" charset="0"/>
                      </a:rPr>
                      <m:t>,</m:t>
                    </m:r>
                    <m:r>
                      <a:rPr lang="en-US" altLang="zh-CN" sz="2400" b="0" i="1" smtClean="0">
                        <a:latin typeface="Cambria Math" panose="02040503050406030204" pitchFamily="18" charset="0"/>
                      </a:rPr>
                      <m:t>𝑙</m:t>
                    </m:r>
                    <m:r>
                      <a:rPr lang="zh-CN" altLang="en-US" sz="2400">
                        <a:latin typeface="Cambria Math" panose="02040503050406030204" pitchFamily="18" charset="0"/>
                      </a:rPr>
                      <m:t>）</m:t>
                    </m:r>
                  </m:oMath>
                </a14:m>
                <a:r>
                  <a:rPr lang="zh-CN" altLang="en-US" sz="2400" i="0" dirty="0" smtClean="0">
                    <a:latin typeface="+mj-lt"/>
                  </a:rPr>
                  <a:t>相同的二个电子。</a:t>
                </a:r>
                <a:endParaRPr lang="zh-CN" altLang="en-US" sz="2400" dirty="0"/>
              </a:p>
              <a:p>
                <a:pPr>
                  <a:spcAft>
                    <a:spcPts val="1200"/>
                  </a:spcAft>
                </a:pPr>
                <a:r>
                  <a:rPr lang="zh-CN" altLang="en-US" sz="2400" dirty="0" smtClean="0">
                    <a:solidFill>
                      <a:srgbClr val="C00000"/>
                    </a:solidFill>
                  </a:rPr>
                  <a:t>三重态能量总是低于相应单态：电子</a:t>
                </a:r>
                <a:r>
                  <a:rPr lang="zh-CN" altLang="en-US" sz="2400" dirty="0">
                    <a:solidFill>
                      <a:srgbClr val="C00000"/>
                    </a:solidFill>
                  </a:rPr>
                  <a:t>“喜爱”平行</a:t>
                </a:r>
                <a:r>
                  <a:rPr lang="zh-CN" altLang="en-US" sz="2400" dirty="0"/>
                  <a:t>。对于同科电子，电子取平行自旋时，</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𝑚</m:t>
                        </m:r>
                      </m:e>
                      <m:sub>
                        <m:r>
                          <a:rPr lang="en-US" altLang="zh-CN" sz="2400" i="1" dirty="0" smtClean="0">
                            <a:latin typeface="Cambria Math" panose="02040503050406030204" pitchFamily="18" charset="0"/>
                          </a:rPr>
                          <m:t>𝑠</m:t>
                        </m:r>
                      </m:sub>
                    </m:sSub>
                  </m:oMath>
                </a14:m>
                <a:r>
                  <a:rPr lang="zh-CN" altLang="en-US" sz="2400" dirty="0"/>
                  <a:t>相同，按泡利原理，空间取向必须不同，这正是电子所“喜爱”的：因为电子相互排斥，空间距离大时势能低，体系稳定</a:t>
                </a:r>
                <a:r>
                  <a:rPr lang="zh-CN" altLang="en-US" sz="2400" dirty="0" smtClean="0"/>
                  <a:t>。</a:t>
                </a:r>
                <a:endParaRPr lang="en-US" altLang="zh-CN" sz="2400" dirty="0" smtClean="0"/>
              </a:p>
              <a:p>
                <a:pPr>
                  <a:spcAft>
                    <a:spcPts val="1200"/>
                  </a:spcAft>
                </a:pPr>
                <a:r>
                  <a:rPr kumimoji="1" lang="zh-CN" altLang="en-US" sz="2400" dirty="0">
                    <a:latin typeface="+mn-ea"/>
                  </a:rPr>
                  <a:t>对于非同科电子，同样由于泡利原理使自旋平行的电子在空间分布上有较大差异，而更</a:t>
                </a:r>
                <a:r>
                  <a:rPr kumimoji="1" lang="zh-CN" altLang="en-US" sz="2400" dirty="0" smtClean="0">
                    <a:latin typeface="+mn-ea"/>
                  </a:rPr>
                  <a:t>稳定（将在后面再讨论）</a:t>
                </a:r>
                <a:endParaRPr kumimoji="1" lang="en-US" altLang="zh-CN" sz="2400" dirty="0" smtClean="0">
                  <a:latin typeface="+mn-ea"/>
                </a:endParaRPr>
              </a:p>
              <a:p>
                <a:pPr>
                  <a:spcAft>
                    <a:spcPts val="1200"/>
                  </a:spcAft>
                </a:pPr>
                <a:r>
                  <a:rPr kumimoji="1" lang="zh-CN" altLang="en-US" sz="2400" dirty="0" smtClean="0">
                    <a:latin typeface="+mn-ea"/>
                  </a:rPr>
                  <a:t>对氦原子的动力学性质起主要作用的是电相互作用，大小受泡利原理的控制。因此说，氦光谱（氦原子动力学性质的体现）主要决定因素是泡利不相容原理。 </a:t>
                </a:r>
              </a:p>
              <a:p>
                <a:pPr>
                  <a:spcAft>
                    <a:spcPts val="1200"/>
                  </a:spcAft>
                </a:pPr>
                <a:endParaRPr lang="zh-CN" altLang="en-US" sz="2400" dirty="0"/>
              </a:p>
              <a:p>
                <a:pPr>
                  <a:spcAft>
                    <a:spcPts val="1200"/>
                  </a:spcAft>
                </a:pPr>
                <a:endParaRPr lang="zh-CN" alt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1268760"/>
                <a:ext cx="8229600" cy="4525962"/>
              </a:xfrm>
              <a:blipFill rotWithShape="0">
                <a:blip r:embed="rId2"/>
                <a:stretch>
                  <a:fillRect t="-2019" r="-148"/>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sz="2800" dirty="0"/>
              <a:t>同科</a:t>
            </a:r>
            <a:r>
              <a:rPr lang="zh-CN" altLang="en-US" sz="2800" dirty="0" smtClean="0"/>
              <a:t>电子与泡利不相容原理</a:t>
            </a:r>
            <a:endParaRPr lang="zh-CN" altLang="en-US" sz="2800" dirty="0"/>
          </a:p>
        </p:txBody>
      </p:sp>
    </p:spTree>
    <p:extLst>
      <p:ext uri="{BB962C8B-B14F-4D97-AF65-F5344CB8AC3E}">
        <p14:creationId xmlns:p14="http://schemas.microsoft.com/office/powerpoint/2010/main" val="384467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323528" y="1052736"/>
            <a:ext cx="84248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dirty="0" smtClean="0">
                <a:latin typeface="黑体" panose="02010609060101010101" pitchFamily="49" charset="-122"/>
                <a:ea typeface="黑体" panose="02010609060101010101" pitchFamily="49" charset="-122"/>
              </a:rPr>
              <a:t>在</a:t>
            </a:r>
            <a:r>
              <a:rPr kumimoji="1" lang="zh-CN" altLang="en-US" sz="2400" dirty="0">
                <a:latin typeface="黑体" panose="02010609060101010101" pitchFamily="49" charset="-122"/>
                <a:ea typeface="黑体" panose="02010609060101010101" pitchFamily="49" charset="-122"/>
              </a:rPr>
              <a:t>前面已经估计过，磁的相互作用大小约为</a:t>
            </a:r>
            <a:r>
              <a:rPr kumimoji="1" lang="en-US" altLang="zh-CN" sz="2400" dirty="0">
                <a:latin typeface="黑体" panose="02010609060101010101" pitchFamily="49" charset="-122"/>
                <a:ea typeface="黑体" panose="02010609060101010101" pitchFamily="49" charset="-122"/>
              </a:rPr>
              <a:t>10</a:t>
            </a:r>
            <a:r>
              <a:rPr kumimoji="1" lang="en-US" altLang="zh-CN" sz="2400" baseline="30000" dirty="0">
                <a:latin typeface="黑体" panose="02010609060101010101" pitchFamily="49" charset="-122"/>
                <a:ea typeface="黑体" panose="02010609060101010101" pitchFamily="49" charset="-122"/>
              </a:rPr>
              <a:t>-3</a:t>
            </a:r>
            <a:r>
              <a:rPr kumimoji="1" lang="en-US" altLang="zh-CN" sz="2400" dirty="0">
                <a:latin typeface="黑体" panose="02010609060101010101" pitchFamily="49" charset="-122"/>
                <a:ea typeface="黑体" panose="02010609060101010101" pitchFamily="49" charset="-122"/>
              </a:rPr>
              <a:t>eV</a:t>
            </a:r>
            <a:r>
              <a:rPr kumimoji="1" lang="zh-CN" altLang="en-US" sz="2400" dirty="0">
                <a:latin typeface="黑体" panose="02010609060101010101" pitchFamily="49" charset="-122"/>
                <a:ea typeface="黑体" panose="02010609060101010101" pitchFamily="49" charset="-122"/>
              </a:rPr>
              <a:t>数量级（例如纳的</a:t>
            </a:r>
            <a:r>
              <a:rPr kumimoji="1" lang="en-US" altLang="zh-CN" sz="2400" dirty="0">
                <a:latin typeface="黑体" panose="02010609060101010101" pitchFamily="49" charset="-122"/>
                <a:ea typeface="黑体" panose="02010609060101010101" pitchFamily="49" charset="-122"/>
              </a:rPr>
              <a:t>D</a:t>
            </a:r>
            <a:r>
              <a:rPr kumimoji="1" lang="zh-CN" altLang="en-US" sz="2400" dirty="0">
                <a:latin typeface="黑体" panose="02010609060101010101" pitchFamily="49" charset="-122"/>
                <a:ea typeface="黑体" panose="02010609060101010101" pitchFamily="49" charset="-122"/>
              </a:rPr>
              <a:t>线分裂为</a:t>
            </a:r>
            <a:r>
              <a:rPr kumimoji="1" lang="en-US" altLang="zh-CN" sz="2400" dirty="0">
                <a:latin typeface="黑体" panose="02010609060101010101" pitchFamily="49" charset="-122"/>
                <a:ea typeface="黑体" panose="02010609060101010101" pitchFamily="49" charset="-122"/>
              </a:rPr>
              <a:t>6Å</a:t>
            </a:r>
            <a:r>
              <a:rPr kumimoji="1" lang="zh-CN" altLang="en-US" sz="2400" dirty="0">
                <a:latin typeface="黑体" panose="02010609060101010101" pitchFamily="49" charset="-122"/>
                <a:ea typeface="黑体" panose="02010609060101010101" pitchFamily="49" charset="-122"/>
              </a:rPr>
              <a:t>，相当于</a:t>
            </a:r>
            <a:r>
              <a:rPr kumimoji="1" lang="en-US" altLang="zh-CN" sz="2400" dirty="0">
                <a:latin typeface="黑体" panose="02010609060101010101" pitchFamily="49" charset="-122"/>
                <a:ea typeface="黑体" panose="02010609060101010101" pitchFamily="49" charset="-122"/>
              </a:rPr>
              <a:t>2×10</a:t>
            </a:r>
            <a:r>
              <a:rPr kumimoji="1" lang="en-US" altLang="zh-CN" sz="2400" baseline="30000" dirty="0">
                <a:latin typeface="黑体" panose="02010609060101010101" pitchFamily="49" charset="-122"/>
                <a:ea typeface="黑体" panose="02010609060101010101" pitchFamily="49" charset="-122"/>
              </a:rPr>
              <a:t>-3</a:t>
            </a:r>
            <a:r>
              <a:rPr kumimoji="1" lang="en-US" altLang="zh-CN" sz="2400" dirty="0">
                <a:latin typeface="黑体" panose="02010609060101010101" pitchFamily="49" charset="-122"/>
                <a:ea typeface="黑体" panose="02010609060101010101" pitchFamily="49" charset="-122"/>
              </a:rPr>
              <a:t>eV</a:t>
            </a:r>
            <a:r>
              <a:rPr kumimoji="1" lang="zh-CN" altLang="en-US" sz="2400" dirty="0">
                <a:latin typeface="黑体" panose="02010609060101010101" pitchFamily="49" charset="-122"/>
                <a:ea typeface="黑体" panose="02010609060101010101" pitchFamily="49" charset="-122"/>
              </a:rPr>
              <a:t>）。而两电子的静电相互作用</a:t>
            </a:r>
          </a:p>
        </p:txBody>
      </p:sp>
      <p:graphicFrame>
        <p:nvGraphicFramePr>
          <p:cNvPr id="29701" name="Object 5"/>
          <p:cNvGraphicFramePr>
            <a:graphicFrameLocks noChangeAspect="1"/>
          </p:cNvGraphicFramePr>
          <p:nvPr>
            <p:extLst>
              <p:ext uri="{D42A27DB-BD31-4B8C-83A1-F6EECF244321}">
                <p14:modId xmlns:p14="http://schemas.microsoft.com/office/powerpoint/2010/main" val="719714571"/>
              </p:ext>
            </p:extLst>
          </p:nvPr>
        </p:nvGraphicFramePr>
        <p:xfrm>
          <a:off x="1400175" y="2262188"/>
          <a:ext cx="5183188" cy="1687512"/>
        </p:xfrm>
        <a:graphic>
          <a:graphicData uri="http://schemas.openxmlformats.org/presentationml/2006/ole">
            <mc:AlternateContent xmlns:mc="http://schemas.openxmlformats.org/markup-compatibility/2006">
              <mc:Choice xmlns:v="urn:schemas-microsoft-com:vml" Requires="v">
                <p:oleObj spid="_x0000_s51235" name="Equation" r:id="rId3" imgW="2971800" imgH="977760" progId="Equation.DSMT4">
                  <p:embed/>
                </p:oleObj>
              </mc:Choice>
              <mc:Fallback>
                <p:oleObj name="Equation" r:id="rId3" imgW="2971800" imgH="977760" progId="Equation.DSMT4">
                  <p:embed/>
                  <p:pic>
                    <p:nvPicPr>
                      <p:cNvPr id="0" name=""/>
                      <p:cNvPicPr>
                        <a:picLocks noChangeAspect="1" noChangeArrowheads="1"/>
                      </p:cNvPicPr>
                      <p:nvPr/>
                    </p:nvPicPr>
                    <p:blipFill>
                      <a:blip r:embed="rId4"/>
                      <a:srcRect/>
                      <a:stretch>
                        <a:fillRect/>
                      </a:stretch>
                    </p:blipFill>
                    <p:spPr bwMode="auto">
                      <a:xfrm>
                        <a:off x="1400175" y="2262188"/>
                        <a:ext cx="5183188" cy="168751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Rectangle 7"/>
          <p:cNvSpPr>
            <a:spLocks noChangeArrowheads="1"/>
          </p:cNvSpPr>
          <p:nvPr/>
        </p:nvSpPr>
        <p:spPr bwMode="auto">
          <a:xfrm>
            <a:off x="323528" y="4221386"/>
            <a:ext cx="84978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dirty="0">
                <a:latin typeface="黑体" panose="02010609060101010101" pitchFamily="49" charset="-122"/>
                <a:ea typeface="黑体" panose="02010609060101010101" pitchFamily="49" charset="-122"/>
              </a:rPr>
              <a:t>比磁相互作用大得多，按照量子力学，泡利原理控制着</a:t>
            </a:r>
            <a:r>
              <a:rPr kumimoji="1" lang="en-US" altLang="zh-CN" sz="2400" dirty="0">
                <a:latin typeface="黑体" panose="02010609060101010101" pitchFamily="49" charset="-122"/>
                <a:ea typeface="黑体" panose="02010609060101010101" pitchFamily="49" charset="-122"/>
              </a:rPr>
              <a:t>|r</a:t>
            </a:r>
            <a:r>
              <a:rPr kumimoji="1" lang="en-US" altLang="zh-CN" sz="2400" baseline="-30000" dirty="0">
                <a:latin typeface="黑体" panose="02010609060101010101" pitchFamily="49" charset="-122"/>
                <a:ea typeface="黑体" panose="02010609060101010101" pitchFamily="49" charset="-122"/>
              </a:rPr>
              <a:t>1</a:t>
            </a:r>
            <a:r>
              <a:rPr kumimoji="1" lang="en-US" altLang="zh-CN" sz="2400" dirty="0">
                <a:latin typeface="黑体" panose="02010609060101010101" pitchFamily="49" charset="-122"/>
                <a:ea typeface="黑体" panose="02010609060101010101" pitchFamily="49" charset="-122"/>
              </a:rPr>
              <a:t>-r</a:t>
            </a:r>
            <a:r>
              <a:rPr kumimoji="1" lang="en-US" altLang="zh-CN" sz="2400" baseline="-30000" dirty="0">
                <a:latin typeface="黑体" panose="02010609060101010101" pitchFamily="49" charset="-122"/>
                <a:ea typeface="黑体" panose="02010609060101010101" pitchFamily="49" charset="-122"/>
              </a:rPr>
              <a:t>2</a:t>
            </a:r>
            <a:r>
              <a:rPr kumimoji="1" lang="en-US" altLang="zh-CN" sz="2400" dirty="0">
                <a:latin typeface="黑体" panose="02010609060101010101" pitchFamily="49"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的大小。虽然电力本身与电子的自旋无关，但两电子的自旋平行与否却通过泡利原理影响了两电子的空间分布，从而影响了电的相互作用。 </a:t>
            </a:r>
          </a:p>
        </p:txBody>
      </p:sp>
    </p:spTree>
    <p:extLst>
      <p:ext uri="{BB962C8B-B14F-4D97-AF65-F5344CB8AC3E}">
        <p14:creationId xmlns:p14="http://schemas.microsoft.com/office/powerpoint/2010/main" val="3594873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blinds(horizontal)">
                                      <p:cBhvr>
                                        <p:cTn id="12"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原子的大小</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47585" y="1273087"/>
                <a:ext cx="8229600" cy="4525962"/>
              </a:xfrm>
            </p:spPr>
            <p:txBody>
              <a:bodyPr/>
              <a:lstStyle/>
              <a:p>
                <a14:m>
                  <m:oMath xmlns:m="http://schemas.openxmlformats.org/officeDocument/2006/math">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4</m:t>
                        </m:r>
                        <m:r>
                          <a:rPr lang="en-US" altLang="zh-CN" sz="2400" i="1">
                            <a:latin typeface="Cambria Math" panose="02040503050406030204" pitchFamily="18" charset="0"/>
                          </a:rPr>
                          <m:t>𝜋</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𝜀</m:t>
                            </m:r>
                          </m:e>
                          <m:sub>
                            <m:r>
                              <a:rPr lang="en-US" altLang="zh-CN" sz="2400" i="1">
                                <a:latin typeface="Cambria Math" panose="02040503050406030204" pitchFamily="18" charset="0"/>
                              </a:rPr>
                              <m:t>0</m:t>
                            </m:r>
                          </m:sub>
                        </m:sSub>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ℏ</m:t>
                            </m:r>
                          </m:e>
                          <m:sup>
                            <m:r>
                              <a:rPr lang="en-US" altLang="zh-CN" sz="2400" i="1">
                                <a:latin typeface="Cambria Math" panose="02040503050406030204" pitchFamily="18" charset="0"/>
                              </a:rPr>
                              <m:t>2</m:t>
                            </m:r>
                          </m:sup>
                        </m:sSup>
                      </m:num>
                      <m:den>
                        <m:r>
                          <a:rPr lang="en-US" altLang="zh-CN" sz="2400" i="1">
                            <a:latin typeface="Cambria Math" panose="02040503050406030204" pitchFamily="18" charset="0"/>
                          </a:rPr>
                          <m:t>𝑚</m:t>
                        </m:r>
                        <m:r>
                          <m:rPr>
                            <m:sty m:val="p"/>
                          </m:rPr>
                          <a:rPr lang="en-US" altLang="zh-CN" sz="2400" i="1" smtClean="0">
                            <a:solidFill>
                              <a:srgbClr val="C00000"/>
                            </a:solidFill>
                            <a:latin typeface="Cambria Math" panose="02040503050406030204" pitchFamily="18" charset="0"/>
                          </a:rPr>
                          <m:t>Z</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2</m:t>
                            </m:r>
                          </m:sup>
                        </m:sSup>
                      </m:den>
                    </m:f>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2</m:t>
                        </m:r>
                      </m:sup>
                    </m:sSup>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47585" y="1273087"/>
                <a:ext cx="8229600" cy="4525962"/>
              </a:xfrm>
              <a:blipFill rotWithShape="0">
                <a:blip r:embed="rId2"/>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539552" y="2132856"/>
            <a:ext cx="7907435" cy="4149080"/>
          </a:xfrm>
          <a:prstGeom prst="rect">
            <a:avLst/>
          </a:prstGeom>
        </p:spPr>
      </p:pic>
    </p:spTree>
    <p:extLst>
      <p:ext uri="{BB962C8B-B14F-4D97-AF65-F5344CB8AC3E}">
        <p14:creationId xmlns:p14="http://schemas.microsoft.com/office/powerpoint/2010/main" val="1742015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4074"/>
            <a:ext cx="6589199" cy="1280890"/>
          </a:xfrm>
        </p:spPr>
        <p:txBody>
          <a:bodyPr>
            <a:normAutofit/>
          </a:bodyPr>
          <a:lstStyle/>
          <a:p>
            <a:r>
              <a:rPr lang="zh-CN" altLang="en-US" sz="2800" dirty="0" smtClean="0"/>
              <a:t>金属中的电子</a:t>
            </a:r>
            <a:endParaRPr lang="zh-CN" altLang="en-US" sz="28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355154" y="1006114"/>
            <a:ext cx="3691245" cy="5500945"/>
          </a:xfrm>
          <a:prstGeom prst="rect">
            <a:avLst/>
          </a:prstGeom>
        </p:spPr>
      </p:pic>
    </p:spTree>
    <p:extLst>
      <p:ext uri="{BB962C8B-B14F-4D97-AF65-F5344CB8AC3E}">
        <p14:creationId xmlns:p14="http://schemas.microsoft.com/office/powerpoint/2010/main" val="3929728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9"/>
          <p:cNvSpPr>
            <a:spLocks noChangeArrowheads="1"/>
          </p:cNvSpPr>
          <p:nvPr/>
        </p:nvSpPr>
        <p:spPr bwMode="auto">
          <a:xfrm>
            <a:off x="467544" y="1772816"/>
            <a:ext cx="8388350" cy="121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kumimoji="1" lang="en-US" altLang="zh-CN" sz="3200" dirty="0">
                <a:solidFill>
                  <a:schemeClr val="hlink"/>
                </a:solidFill>
                <a:latin typeface="+mn-ea"/>
                <a:ea typeface="+mn-ea"/>
              </a:rPr>
              <a:t>§5.1 </a:t>
            </a:r>
            <a:r>
              <a:rPr kumimoji="1" lang="zh-CN" altLang="en-US" sz="3200" dirty="0">
                <a:solidFill>
                  <a:schemeClr val="hlink"/>
                </a:solidFill>
                <a:latin typeface="+mn-ea"/>
                <a:ea typeface="+mn-ea"/>
              </a:rPr>
              <a:t>氦及周期系第二族元素的光谱和能级</a:t>
            </a:r>
          </a:p>
          <a:p>
            <a:pPr algn="just" eaLnBrk="1" hangingPunct="1">
              <a:lnSpc>
                <a:spcPct val="120000"/>
              </a:lnSpc>
            </a:pPr>
            <a:r>
              <a:rPr kumimoji="1" lang="en-US" altLang="zh-CN" sz="3200" dirty="0">
                <a:solidFill>
                  <a:schemeClr val="hlink"/>
                </a:solidFill>
                <a:latin typeface="+mn-ea"/>
                <a:ea typeface="+mn-ea"/>
              </a:rPr>
              <a:t>§5.2 </a:t>
            </a:r>
            <a:r>
              <a:rPr kumimoji="1" lang="zh-CN" altLang="en-US" sz="3200" dirty="0">
                <a:solidFill>
                  <a:schemeClr val="hlink"/>
                </a:solidFill>
                <a:latin typeface="+mn-ea"/>
                <a:ea typeface="+mn-ea"/>
              </a:rPr>
              <a:t>两个（价）电子（组态）偶合的原子态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同科电子合成的</a:t>
            </a:r>
            <a:r>
              <a:rPr lang="zh-CN" altLang="en-US" sz="2800" dirty="0" smtClean="0"/>
              <a:t>状态</a:t>
            </a:r>
            <a:endParaRPr lang="zh-CN" altLang="en-US" sz="2800" dirty="0"/>
          </a:p>
        </p:txBody>
      </p:sp>
      <p:sp>
        <p:nvSpPr>
          <p:cNvPr id="3" name="内容占位符 2"/>
          <p:cNvSpPr>
            <a:spLocks noGrp="1"/>
          </p:cNvSpPr>
          <p:nvPr>
            <p:ph idx="1"/>
          </p:nvPr>
        </p:nvSpPr>
        <p:spPr>
          <a:xfrm>
            <a:off x="457200" y="1278149"/>
            <a:ext cx="8229600" cy="4525962"/>
          </a:xfrm>
        </p:spPr>
        <p:txBody>
          <a:bodyPr/>
          <a:lstStyle/>
          <a:p>
            <a:pPr algn="just">
              <a:spcAft>
                <a:spcPts val="600"/>
              </a:spcAft>
            </a:pPr>
            <a:r>
              <a:rPr kumimoji="1" lang="zh-CN" altLang="en-US" sz="2000" dirty="0" smtClean="0">
                <a:solidFill>
                  <a:srgbClr val="CC0000"/>
                </a:solidFill>
                <a:latin typeface="Times New Roman" panose="02020603050405020304" pitchFamily="18" charset="0"/>
                <a:cs typeface="Times New Roman" panose="02020603050405020304" pitchFamily="18" charset="0"/>
              </a:rPr>
              <a:t>由于</a:t>
            </a:r>
            <a:r>
              <a:rPr kumimoji="1" lang="zh-CN" altLang="en-US" sz="2000" dirty="0">
                <a:solidFill>
                  <a:srgbClr val="CC0000"/>
                </a:solidFill>
                <a:latin typeface="Times New Roman" panose="02020603050405020304" pitchFamily="18" charset="0"/>
                <a:cs typeface="Times New Roman" panose="02020603050405020304" pitchFamily="18" charset="0"/>
              </a:rPr>
              <a:t>泡利不相容原理的影响，使同科电子形成的原子态比非同科电子形成的原子态要少得多</a:t>
            </a:r>
            <a:r>
              <a:rPr kumimoji="1" lang="zh-CN" altLang="en-US" sz="2000" dirty="0" smtClean="0">
                <a:latin typeface="Times New Roman" panose="02020603050405020304" pitchFamily="18" charset="0"/>
                <a:cs typeface="Times New Roman" panose="02020603050405020304" pitchFamily="18" charset="0"/>
              </a:rPr>
              <a:t>。</a:t>
            </a:r>
            <a:endParaRPr kumimoji="1" lang="en-US" altLang="zh-CN" sz="2000" dirty="0" smtClean="0">
              <a:latin typeface="Times New Roman" panose="02020603050405020304" pitchFamily="18" charset="0"/>
              <a:cs typeface="Times New Roman" panose="02020603050405020304" pitchFamily="18" charset="0"/>
            </a:endParaRPr>
          </a:p>
          <a:p>
            <a:pPr algn="just">
              <a:spcAft>
                <a:spcPts val="600"/>
              </a:spcAft>
            </a:pPr>
            <a:r>
              <a:rPr kumimoji="1" lang="zh-CN" altLang="en-US" sz="2000" dirty="0" smtClean="0">
                <a:latin typeface="Times New Roman" panose="02020603050405020304" pitchFamily="18" charset="0"/>
                <a:cs typeface="Times New Roman" panose="02020603050405020304" pitchFamily="18" charset="0"/>
              </a:rPr>
              <a:t>例如</a:t>
            </a:r>
            <a:r>
              <a:rPr kumimoji="1" lang="zh-CN" altLang="en-US" sz="2000" dirty="0">
                <a:latin typeface="Times New Roman" panose="02020603050405020304" pitchFamily="18" charset="0"/>
                <a:cs typeface="Times New Roman" panose="02020603050405020304" pitchFamily="18" charset="0"/>
              </a:rPr>
              <a:t>两个</a:t>
            </a:r>
            <a:r>
              <a:rPr kumimoji="1" lang="en-US" altLang="zh-CN" sz="2000" dirty="0">
                <a:latin typeface="Times New Roman" panose="02020603050405020304" pitchFamily="18" charset="0"/>
                <a:cs typeface="Times New Roman" panose="02020603050405020304" pitchFamily="18" charset="0"/>
              </a:rPr>
              <a:t>p</a:t>
            </a:r>
            <a:r>
              <a:rPr kumimoji="1" lang="zh-CN" altLang="en-US" sz="2000" dirty="0">
                <a:latin typeface="Times New Roman" panose="02020603050405020304" pitchFamily="18" charset="0"/>
                <a:cs typeface="Times New Roman" panose="02020603050405020304" pitchFamily="18" charset="0"/>
              </a:rPr>
              <a:t>电子，如果</a:t>
            </a:r>
            <a:r>
              <a:rPr kumimoji="1" lang="en-US" altLang="zh-CN" sz="2000" i="1" dirty="0">
                <a:latin typeface="Times New Roman" panose="02020603050405020304" pitchFamily="18" charset="0"/>
                <a:cs typeface="Times New Roman" panose="02020603050405020304" pitchFamily="18" charset="0"/>
              </a:rPr>
              <a:t>n</a:t>
            </a:r>
            <a:r>
              <a:rPr kumimoji="1" lang="zh-CN" altLang="en-US" sz="2000" dirty="0">
                <a:latin typeface="Times New Roman" panose="02020603050405020304" pitchFamily="18" charset="0"/>
                <a:cs typeface="Times New Roman" panose="02020603050405020304" pitchFamily="18" charset="0"/>
              </a:rPr>
              <a:t>不同，按照</a:t>
            </a:r>
            <a:r>
              <a:rPr kumimoji="1" lang="en-US" altLang="zh-CN" sz="2000" dirty="0">
                <a:latin typeface="Times New Roman" panose="02020603050405020304" pitchFamily="18" charset="0"/>
                <a:cs typeface="Times New Roman" panose="02020603050405020304" pitchFamily="18" charset="0"/>
              </a:rPr>
              <a:t>L-S</a:t>
            </a:r>
            <a:r>
              <a:rPr kumimoji="1" lang="zh-CN" altLang="en-US" sz="2000" dirty="0">
                <a:latin typeface="Times New Roman" panose="02020603050405020304" pitchFamily="18" charset="0"/>
                <a:cs typeface="Times New Roman" panose="02020603050405020304" pitchFamily="18" charset="0"/>
              </a:rPr>
              <a:t>耦合法则，会形成</a:t>
            </a:r>
            <a:r>
              <a:rPr kumimoji="1" lang="en-US" altLang="zh-CN" sz="2000" baseline="30000" dirty="0">
                <a:latin typeface="Times New Roman" panose="02020603050405020304" pitchFamily="18" charset="0"/>
                <a:cs typeface="Times New Roman" panose="02020603050405020304" pitchFamily="18" charset="0"/>
              </a:rPr>
              <a:t>1</a:t>
            </a:r>
            <a:r>
              <a:rPr kumimoji="1" lang="en-US" altLang="zh-CN" sz="2000" dirty="0">
                <a:latin typeface="Times New Roman" panose="02020603050405020304" pitchFamily="18" charset="0"/>
                <a:cs typeface="Times New Roman" panose="02020603050405020304" pitchFamily="18" charset="0"/>
              </a:rPr>
              <a:t>S</a:t>
            </a:r>
            <a:r>
              <a:rPr kumimoji="1" lang="zh-CN" altLang="en-US" sz="2000" dirty="0">
                <a:latin typeface="Times New Roman" panose="02020603050405020304" pitchFamily="18" charset="0"/>
                <a:cs typeface="Times New Roman" panose="02020603050405020304" pitchFamily="18" charset="0"/>
              </a:rPr>
              <a:t>，</a:t>
            </a:r>
            <a:r>
              <a:rPr kumimoji="1" lang="en-US" altLang="zh-CN" sz="2000" baseline="30000" dirty="0">
                <a:latin typeface="Times New Roman" panose="02020603050405020304" pitchFamily="18" charset="0"/>
                <a:cs typeface="Times New Roman" panose="02020603050405020304" pitchFamily="18" charset="0"/>
              </a:rPr>
              <a:t>1</a:t>
            </a:r>
            <a:r>
              <a:rPr kumimoji="1" lang="en-US" altLang="zh-CN" sz="2000" dirty="0">
                <a:latin typeface="Times New Roman" panose="02020603050405020304" pitchFamily="18" charset="0"/>
                <a:cs typeface="Times New Roman" panose="02020603050405020304" pitchFamily="18" charset="0"/>
              </a:rPr>
              <a:t>P</a:t>
            </a:r>
            <a:r>
              <a:rPr kumimoji="1" lang="zh-CN" altLang="en-US" sz="2000" dirty="0">
                <a:latin typeface="Times New Roman" panose="02020603050405020304" pitchFamily="18" charset="0"/>
                <a:cs typeface="Times New Roman" panose="02020603050405020304" pitchFamily="18" charset="0"/>
              </a:rPr>
              <a:t>，</a:t>
            </a:r>
            <a:r>
              <a:rPr kumimoji="1" lang="en-US" altLang="zh-CN" sz="2000" baseline="30000" dirty="0">
                <a:latin typeface="Times New Roman" panose="02020603050405020304" pitchFamily="18" charset="0"/>
                <a:cs typeface="Times New Roman" panose="02020603050405020304" pitchFamily="18" charset="0"/>
              </a:rPr>
              <a:t>1</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a:t>
            </a:r>
            <a:r>
              <a:rPr kumimoji="1" lang="en-US" altLang="zh-CN" sz="2000" baseline="30000" dirty="0">
                <a:latin typeface="Times New Roman" panose="02020603050405020304" pitchFamily="18" charset="0"/>
                <a:cs typeface="Times New Roman" panose="02020603050405020304" pitchFamily="18" charset="0"/>
              </a:rPr>
              <a:t>3</a:t>
            </a:r>
            <a:r>
              <a:rPr kumimoji="1" lang="en-US" altLang="zh-CN" sz="2000" dirty="0">
                <a:latin typeface="Times New Roman" panose="02020603050405020304" pitchFamily="18" charset="0"/>
                <a:cs typeface="Times New Roman" panose="02020603050405020304" pitchFamily="18" charset="0"/>
              </a:rPr>
              <a:t>S</a:t>
            </a:r>
            <a:r>
              <a:rPr kumimoji="1" lang="zh-CN" altLang="en-US" sz="2000" dirty="0">
                <a:latin typeface="Times New Roman" panose="02020603050405020304" pitchFamily="18" charset="0"/>
                <a:cs typeface="Times New Roman" panose="02020603050405020304" pitchFamily="18" charset="0"/>
              </a:rPr>
              <a:t>，</a:t>
            </a:r>
            <a:r>
              <a:rPr kumimoji="1" lang="en-US" altLang="zh-CN" sz="2000" baseline="30000" dirty="0">
                <a:latin typeface="Times New Roman" panose="02020603050405020304" pitchFamily="18" charset="0"/>
                <a:cs typeface="Times New Roman" panose="02020603050405020304" pitchFamily="18" charset="0"/>
              </a:rPr>
              <a:t>3</a:t>
            </a:r>
            <a:r>
              <a:rPr kumimoji="1" lang="en-US" altLang="zh-CN" sz="2000" dirty="0">
                <a:latin typeface="Times New Roman" panose="02020603050405020304" pitchFamily="18" charset="0"/>
                <a:cs typeface="Times New Roman" panose="02020603050405020304" pitchFamily="18" charset="0"/>
              </a:rPr>
              <a:t>P</a:t>
            </a:r>
            <a:r>
              <a:rPr kumimoji="1" lang="zh-CN" altLang="en-US" sz="2000" dirty="0">
                <a:latin typeface="Times New Roman" panose="02020603050405020304" pitchFamily="18" charset="0"/>
                <a:cs typeface="Times New Roman" panose="02020603050405020304" pitchFamily="18" charset="0"/>
              </a:rPr>
              <a:t>，</a:t>
            </a:r>
            <a:r>
              <a:rPr kumimoji="1" lang="en-US" altLang="zh-CN" sz="2000" baseline="30000" dirty="0">
                <a:latin typeface="Times New Roman" panose="02020603050405020304" pitchFamily="18" charset="0"/>
                <a:cs typeface="Times New Roman" panose="02020603050405020304" pitchFamily="18" charset="0"/>
              </a:rPr>
              <a:t>3</a:t>
            </a:r>
            <a:r>
              <a:rPr kumimoji="1" lang="en-US" altLang="zh-CN" sz="2000" dirty="0">
                <a:latin typeface="Times New Roman" panose="02020603050405020304" pitchFamily="18" charset="0"/>
                <a:cs typeface="Times New Roman" panose="02020603050405020304" pitchFamily="18" charset="0"/>
              </a:rPr>
              <a:t>D</a:t>
            </a:r>
            <a:r>
              <a:rPr kumimoji="1" lang="zh-CN" altLang="en-US" sz="2000" dirty="0">
                <a:latin typeface="Times New Roman" panose="02020603050405020304" pitchFamily="18" charset="0"/>
                <a:cs typeface="Times New Roman" panose="02020603050405020304" pitchFamily="18" charset="0"/>
              </a:rPr>
              <a:t>这几种原子态</a:t>
            </a:r>
            <a:r>
              <a:rPr kumimoji="1" lang="zh-CN" altLang="en-US" sz="2000" dirty="0" smtClean="0">
                <a:latin typeface="Times New Roman" panose="02020603050405020304" pitchFamily="18" charset="0"/>
                <a:cs typeface="Times New Roman" panose="02020603050405020304" pitchFamily="18" charset="0"/>
              </a:rPr>
              <a:t>；</a:t>
            </a:r>
            <a:endParaRPr kumimoji="1" lang="en-US" altLang="zh-CN" sz="2000" dirty="0" smtClean="0">
              <a:latin typeface="Times New Roman" panose="02020603050405020304" pitchFamily="18" charset="0"/>
              <a:cs typeface="Times New Roman" panose="02020603050405020304" pitchFamily="18" charset="0"/>
            </a:endParaRPr>
          </a:p>
          <a:p>
            <a:pPr algn="just">
              <a:spcAft>
                <a:spcPts val="600"/>
              </a:spcAft>
            </a:pPr>
            <a:r>
              <a:rPr kumimoji="1" lang="zh-CN" altLang="en-US" sz="2000" dirty="0" smtClean="0">
                <a:latin typeface="Times New Roman" panose="02020603050405020304" pitchFamily="18" charset="0"/>
                <a:cs typeface="Times New Roman" panose="02020603050405020304" pitchFamily="18" charset="0"/>
              </a:rPr>
              <a:t>而</a:t>
            </a:r>
            <a:r>
              <a:rPr kumimoji="1" lang="zh-CN" altLang="en-US" sz="2000" dirty="0">
                <a:latin typeface="Times New Roman" panose="02020603050405020304" pitchFamily="18" charset="0"/>
                <a:cs typeface="Times New Roman" panose="02020603050405020304" pitchFamily="18" charset="0"/>
              </a:rPr>
              <a:t>如果在同科的，则形成的原子</a:t>
            </a:r>
            <a:r>
              <a:rPr kumimoji="1" lang="zh-CN" altLang="en-US" sz="2000" dirty="0" smtClean="0">
                <a:latin typeface="Times New Roman" panose="02020603050405020304" pitchFamily="18" charset="0"/>
                <a:cs typeface="Times New Roman" panose="02020603050405020304" pitchFamily="18" charset="0"/>
              </a:rPr>
              <a:t>态有？</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5" name="Object 13"/>
          <p:cNvGraphicFramePr>
            <a:graphicFrameLocks noChangeAspect="1"/>
          </p:cNvGraphicFramePr>
          <p:nvPr>
            <p:extLst>
              <p:ext uri="{D42A27DB-BD31-4B8C-83A1-F6EECF244321}">
                <p14:modId xmlns:p14="http://schemas.microsoft.com/office/powerpoint/2010/main" val="2698127899"/>
              </p:ext>
            </p:extLst>
          </p:nvPr>
        </p:nvGraphicFramePr>
        <p:xfrm>
          <a:off x="1259632" y="3212976"/>
          <a:ext cx="5832648" cy="1719697"/>
        </p:xfrm>
        <a:graphic>
          <a:graphicData uri="http://schemas.openxmlformats.org/presentationml/2006/ole">
            <mc:AlternateContent xmlns:mc="http://schemas.openxmlformats.org/markup-compatibility/2006">
              <mc:Choice xmlns:v="urn:schemas-microsoft-com:vml" Requires="v">
                <p:oleObj spid="_x0000_s57390" name="公式" r:id="rId3" imgW="2413000" imgH="711200" progId="Equation.3">
                  <p:embed/>
                </p:oleObj>
              </mc:Choice>
              <mc:Fallback>
                <p:oleObj name="公式" r:id="rId3" imgW="2413000" imgH="7112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212976"/>
                        <a:ext cx="5832648" cy="1719697"/>
                      </a:xfrm>
                      <a:prstGeom prst="rect">
                        <a:avLst/>
                      </a:prstGeom>
                      <a:solidFill>
                        <a:srgbClr val="99CCFF"/>
                      </a:solidFill>
                      <a:ln>
                        <a:noFill/>
                      </a:ln>
                      <a:effectLs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1377847923"/>
              </p:ext>
            </p:extLst>
          </p:nvPr>
        </p:nvGraphicFramePr>
        <p:xfrm>
          <a:off x="971600" y="5373216"/>
          <a:ext cx="2016224" cy="532224"/>
        </p:xfrm>
        <a:graphic>
          <a:graphicData uri="http://schemas.openxmlformats.org/presentationml/2006/ole">
            <mc:AlternateContent xmlns:mc="http://schemas.openxmlformats.org/markup-compatibility/2006">
              <mc:Choice xmlns:v="urn:schemas-microsoft-com:vml" Requires="v">
                <p:oleObj spid="_x0000_s57391" name="公式" r:id="rId5" imgW="914400" imgH="241300" progId="Equation.3">
                  <p:embed/>
                </p:oleObj>
              </mc:Choice>
              <mc:Fallback>
                <p:oleObj name="公式" r:id="rId5" imgW="914400" imgH="2413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5373216"/>
                        <a:ext cx="2016224" cy="532224"/>
                      </a:xfrm>
                      <a:prstGeom prst="rect">
                        <a:avLst/>
                      </a:prstGeom>
                      <a:solidFill>
                        <a:srgbClr val="FFFF99"/>
                      </a:solidFill>
                      <a:ln>
                        <a:noFill/>
                      </a:ln>
                      <a:effectLst/>
                      <a:extLst/>
                    </p:spPr>
                  </p:pic>
                </p:oleObj>
              </mc:Fallback>
            </mc:AlternateContent>
          </a:graphicData>
        </a:graphic>
      </p:graphicFrame>
    </p:spTree>
    <p:extLst>
      <p:ext uri="{BB962C8B-B14F-4D97-AF65-F5344CB8AC3E}">
        <p14:creationId xmlns:p14="http://schemas.microsoft.com/office/powerpoint/2010/main" val="359907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4"/>
          <p:cNvGraphicFramePr>
            <a:graphicFrameLocks noChangeAspect="1"/>
          </p:cNvGraphicFramePr>
          <p:nvPr/>
        </p:nvGraphicFramePr>
        <p:xfrm>
          <a:off x="0" y="1562100"/>
          <a:ext cx="9067800" cy="4876800"/>
        </p:xfrm>
        <a:graphic>
          <a:graphicData uri="http://schemas.openxmlformats.org/presentationml/2006/ole">
            <mc:AlternateContent xmlns:mc="http://schemas.openxmlformats.org/markup-compatibility/2006">
              <mc:Choice xmlns:v="urn:schemas-microsoft-com:vml" Requires="v">
                <p:oleObj spid="_x0000_s53283" name="文档" r:id="rId3" imgW="5413105" imgH="2915133" progId="Word.Document.8">
                  <p:embed/>
                </p:oleObj>
              </mc:Choice>
              <mc:Fallback>
                <p:oleObj name="文档" r:id="rId3" imgW="5413105" imgH="291513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2100"/>
                        <a:ext cx="9067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288228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5" descr="22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9144000"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8"/>
          <p:cNvSpPr>
            <a:spLocks noChangeArrowheads="1"/>
          </p:cNvSpPr>
          <p:nvPr/>
        </p:nvSpPr>
        <p:spPr bwMode="auto">
          <a:xfrm>
            <a:off x="7035800" y="5661025"/>
            <a:ext cx="2092325"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L=0</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p>
        </p:txBody>
      </p:sp>
      <p:sp>
        <p:nvSpPr>
          <p:cNvPr id="57348" name="Rectangle 9"/>
          <p:cNvSpPr>
            <a:spLocks noChangeArrowheads="1"/>
          </p:cNvSpPr>
          <p:nvPr/>
        </p:nvSpPr>
        <p:spPr bwMode="auto">
          <a:xfrm>
            <a:off x="4787900" y="5661025"/>
            <a:ext cx="210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S=1</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p>
        </p:txBody>
      </p:sp>
      <p:sp>
        <p:nvSpPr>
          <p:cNvPr id="57349" name="Rectangle 10"/>
          <p:cNvSpPr>
            <a:spLocks noChangeArrowheads="1"/>
          </p:cNvSpPr>
          <p:nvPr/>
        </p:nvSpPr>
        <p:spPr bwMode="auto">
          <a:xfrm>
            <a:off x="2411413" y="5661025"/>
            <a:ext cx="2143125"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D</a:t>
            </a:r>
          </a:p>
        </p:txBody>
      </p:sp>
      <p:sp>
        <p:nvSpPr>
          <p:cNvPr id="57350" name="Rectangle 11"/>
          <p:cNvSpPr>
            <a:spLocks noChangeArrowheads="1"/>
          </p:cNvSpPr>
          <p:nvPr/>
        </p:nvSpPr>
        <p:spPr bwMode="auto">
          <a:xfrm>
            <a:off x="0" y="5516563"/>
            <a:ext cx="2224088" cy="5794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b="1">
                <a:solidFill>
                  <a:schemeClr val="hlink"/>
                </a:solidFill>
                <a:ea typeface="楷体_GB2312" pitchFamily="49" charset="-122"/>
              </a:rPr>
              <a:t>斯莱特方法</a:t>
            </a:r>
          </a:p>
        </p:txBody>
      </p:sp>
    </p:spTree>
    <p:extLst>
      <p:ext uri="{BB962C8B-B14F-4D97-AF65-F5344CB8AC3E}">
        <p14:creationId xmlns:p14="http://schemas.microsoft.com/office/powerpoint/2010/main" val="3204170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6378" y="741704"/>
            <a:ext cx="6589199" cy="1280890"/>
          </a:xfrm>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rotWithShape="1">
          <a:blip r:embed="rId2"/>
          <a:srcRect r="48668"/>
          <a:stretch/>
        </p:blipFill>
        <p:spPr>
          <a:xfrm>
            <a:off x="35496" y="117594"/>
            <a:ext cx="2753465" cy="3599438"/>
          </a:xfrm>
          <a:prstGeom prst="rect">
            <a:avLst/>
          </a:prstGeom>
        </p:spPr>
      </p:pic>
      <p:pic>
        <p:nvPicPr>
          <p:cNvPr id="5" name="图片 4"/>
          <p:cNvPicPr>
            <a:picLocks noChangeAspect="1"/>
          </p:cNvPicPr>
          <p:nvPr/>
        </p:nvPicPr>
        <p:blipFill rotWithShape="1">
          <a:blip r:embed="rId3"/>
          <a:srcRect l="4924" r="58268"/>
          <a:stretch/>
        </p:blipFill>
        <p:spPr>
          <a:xfrm>
            <a:off x="4410984" y="117594"/>
            <a:ext cx="2016224" cy="3212009"/>
          </a:xfrm>
          <a:prstGeom prst="rect">
            <a:avLst/>
          </a:prstGeom>
        </p:spPr>
      </p:pic>
      <p:pic>
        <p:nvPicPr>
          <p:cNvPr id="6" name="图片 5"/>
          <p:cNvPicPr>
            <a:picLocks noChangeAspect="1"/>
          </p:cNvPicPr>
          <p:nvPr/>
        </p:nvPicPr>
        <p:blipFill>
          <a:blip r:embed="rId4"/>
          <a:stretch>
            <a:fillRect/>
          </a:stretch>
        </p:blipFill>
        <p:spPr>
          <a:xfrm>
            <a:off x="70992" y="3828038"/>
            <a:ext cx="9073008" cy="2789320"/>
          </a:xfrm>
          <a:prstGeom prst="rect">
            <a:avLst/>
          </a:prstGeom>
        </p:spPr>
      </p:pic>
      <p:pic>
        <p:nvPicPr>
          <p:cNvPr id="7" name="图片 6"/>
          <p:cNvPicPr>
            <a:picLocks noChangeAspect="1"/>
          </p:cNvPicPr>
          <p:nvPr/>
        </p:nvPicPr>
        <p:blipFill rotWithShape="1">
          <a:blip r:embed="rId2"/>
          <a:srcRect l="64436" r="3346"/>
          <a:stretch/>
        </p:blipFill>
        <p:spPr>
          <a:xfrm>
            <a:off x="2701612" y="117594"/>
            <a:ext cx="1728192" cy="3599438"/>
          </a:xfrm>
          <a:prstGeom prst="rect">
            <a:avLst/>
          </a:prstGeom>
        </p:spPr>
      </p:pic>
      <p:pic>
        <p:nvPicPr>
          <p:cNvPr id="8" name="图片 7"/>
          <p:cNvPicPr>
            <a:picLocks noChangeAspect="1"/>
          </p:cNvPicPr>
          <p:nvPr/>
        </p:nvPicPr>
        <p:blipFill rotWithShape="1">
          <a:blip r:embed="rId3"/>
          <a:srcRect l="51761"/>
          <a:stretch/>
        </p:blipFill>
        <p:spPr>
          <a:xfrm>
            <a:off x="6431225" y="117593"/>
            <a:ext cx="2642378" cy="3212009"/>
          </a:xfrm>
          <a:prstGeom prst="rect">
            <a:avLst/>
          </a:prstGeom>
        </p:spPr>
      </p:pic>
    </p:spTree>
    <p:extLst>
      <p:ext uri="{BB962C8B-B14F-4D97-AF65-F5344CB8AC3E}">
        <p14:creationId xmlns:p14="http://schemas.microsoft.com/office/powerpoint/2010/main" val="27563843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rot="60000">
            <a:off x="171757" y="1634509"/>
            <a:ext cx="8939876" cy="3846241"/>
          </a:xfrm>
          <a:prstGeom prst="rect">
            <a:avLst/>
          </a:prstGeom>
        </p:spPr>
      </p:pic>
    </p:spTree>
    <p:extLst>
      <p:ext uri="{BB962C8B-B14F-4D97-AF65-F5344CB8AC3E}">
        <p14:creationId xmlns:p14="http://schemas.microsoft.com/office/powerpoint/2010/main" val="3193297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偶数</a:t>
            </a:r>
            <a:r>
              <a:rPr lang="zh-CN" altLang="en-US" sz="2800" dirty="0" smtClean="0"/>
              <a:t>法则</a:t>
            </a:r>
            <a:r>
              <a:rPr lang="en-US" altLang="zh-CN" sz="2800" dirty="0" smtClean="0"/>
              <a:t>——</a:t>
            </a:r>
            <a:r>
              <a:rPr lang="zh-CN" altLang="en-US" sz="2800" dirty="0" smtClean="0"/>
              <a:t>两个电子的同科组态</a:t>
            </a:r>
            <a:endParaRPr lang="zh-CN" altLang="en-US" sz="2800" dirty="0"/>
          </a:p>
        </p:txBody>
      </p:sp>
      <p:sp>
        <p:nvSpPr>
          <p:cNvPr id="3" name="内容占位符 2"/>
          <p:cNvSpPr>
            <a:spLocks noGrp="1"/>
          </p:cNvSpPr>
          <p:nvPr>
            <p:ph idx="1"/>
          </p:nvPr>
        </p:nvSpPr>
        <p:spPr>
          <a:xfrm>
            <a:off x="457200" y="1268760"/>
            <a:ext cx="8229600" cy="4525962"/>
          </a:xfrm>
        </p:spPr>
        <p:txBody>
          <a:bodyPr/>
          <a:lstStyle/>
          <a:p>
            <a:pPr>
              <a:lnSpc>
                <a:spcPct val="120000"/>
              </a:lnSpc>
              <a:defRPr/>
            </a:pPr>
            <a:r>
              <a:rPr kumimoji="1" lang="zh-CN" altLang="en-US" dirty="0" smtClean="0">
                <a:latin typeface="Times New Roman" panose="02020603050405020304" pitchFamily="18" charset="0"/>
                <a:cs typeface="Times New Roman" panose="02020603050405020304" pitchFamily="18" charset="0"/>
              </a:rPr>
              <a:t>例如</a:t>
            </a:r>
            <a:r>
              <a:rPr kumimoji="1" lang="zh-CN" altLang="en-US" dirty="0">
                <a:latin typeface="Times New Roman" panose="02020603050405020304" pitchFamily="18" charset="0"/>
                <a:cs typeface="Times New Roman" panose="02020603050405020304" pitchFamily="18" charset="0"/>
              </a:rPr>
              <a:t>，两个</a:t>
            </a:r>
            <a:r>
              <a:rPr kumimoji="1" lang="en-US" altLang="zh-CN" dirty="0">
                <a:latin typeface="Times New Roman" panose="02020603050405020304" pitchFamily="18" charset="0"/>
                <a:cs typeface="Times New Roman" panose="02020603050405020304" pitchFamily="18" charset="0"/>
              </a:rPr>
              <a:t>p</a:t>
            </a:r>
            <a:r>
              <a:rPr kumimoji="1" lang="zh-CN" altLang="en-US" dirty="0">
                <a:latin typeface="Times New Roman" panose="02020603050405020304" pitchFamily="18" charset="0"/>
                <a:cs typeface="Times New Roman" panose="02020603050405020304" pitchFamily="18" charset="0"/>
              </a:rPr>
              <a:t>电子，又有相同的</a:t>
            </a:r>
            <a:r>
              <a:rPr kumimoji="1" lang="en-US" altLang="zh-CN" i="1" dirty="0">
                <a:latin typeface="Times New Roman" panose="02020603050405020304" pitchFamily="18" charset="0"/>
                <a:cs typeface="Times New Roman" panose="02020603050405020304" pitchFamily="18" charset="0"/>
              </a:rPr>
              <a:t>n</a:t>
            </a:r>
            <a:r>
              <a:rPr kumimoji="1" lang="zh-CN" altLang="en-US" dirty="0">
                <a:latin typeface="Times New Roman" panose="02020603050405020304" pitchFamily="18" charset="0"/>
                <a:cs typeface="Times New Roman" panose="02020603050405020304" pitchFamily="18" charset="0"/>
              </a:rPr>
              <a:t>，即</a:t>
            </a:r>
            <a:r>
              <a:rPr kumimoji="1" lang="en-US" altLang="zh-CN" i="1" dirty="0">
                <a:latin typeface="Times New Roman" panose="02020603050405020304" pitchFamily="18" charset="0"/>
                <a:cs typeface="Times New Roman" panose="02020603050405020304" pitchFamily="18" charset="0"/>
              </a:rPr>
              <a:t>n</a:t>
            </a:r>
            <a:r>
              <a:rPr kumimoji="1" lang="en-US" altLang="zh-CN" dirty="0">
                <a:latin typeface="Times New Roman" panose="02020603050405020304" pitchFamily="18" charset="0"/>
                <a:cs typeface="Times New Roman" panose="02020603050405020304" pitchFamily="18" charset="0"/>
              </a:rPr>
              <a:t>p</a:t>
            </a:r>
            <a:r>
              <a:rPr kumimoji="1" lang="en-US" altLang="zh-CN" baseline="30000" dirty="0">
                <a:latin typeface="Times New Roman" panose="02020603050405020304" pitchFamily="18" charset="0"/>
                <a:cs typeface="Times New Roman" panose="02020603050405020304" pitchFamily="18" charset="0"/>
              </a:rPr>
              <a:t>2</a:t>
            </a:r>
            <a:r>
              <a:rPr kumimoji="1" lang="zh-CN" altLang="en-US" dirty="0">
                <a:latin typeface="Times New Roman" panose="02020603050405020304" pitchFamily="18" charset="0"/>
                <a:cs typeface="Times New Roman" panose="02020603050405020304" pitchFamily="18" charset="0"/>
              </a:rPr>
              <a:t>。首先，假设这是两个非同科</a:t>
            </a:r>
            <a:r>
              <a:rPr kumimoji="1" lang="en-US" altLang="zh-CN" dirty="0">
                <a:latin typeface="Times New Roman" panose="02020603050405020304" pitchFamily="18" charset="0"/>
                <a:cs typeface="Times New Roman" panose="02020603050405020304" pitchFamily="18" charset="0"/>
              </a:rPr>
              <a:t>p</a:t>
            </a:r>
            <a:r>
              <a:rPr kumimoji="1" lang="zh-CN" altLang="en-US" dirty="0">
                <a:latin typeface="Times New Roman" panose="02020603050405020304" pitchFamily="18" charset="0"/>
                <a:cs typeface="Times New Roman" panose="02020603050405020304" pitchFamily="18" charset="0"/>
              </a:rPr>
              <a:t>电子，按照</a:t>
            </a:r>
            <a:r>
              <a:rPr kumimoji="1" lang="en-US" altLang="zh-CN" dirty="0">
                <a:solidFill>
                  <a:schemeClr val="folHlink"/>
                </a:solidFill>
                <a:latin typeface="Times New Roman" panose="02020603050405020304" pitchFamily="18" charset="0"/>
                <a:cs typeface="Times New Roman" panose="02020603050405020304" pitchFamily="18" charset="0"/>
              </a:rPr>
              <a:t>L-S</a:t>
            </a:r>
            <a:r>
              <a:rPr kumimoji="1" lang="zh-CN" altLang="en-US" dirty="0">
                <a:solidFill>
                  <a:schemeClr val="folHlink"/>
                </a:solidFill>
                <a:latin typeface="Times New Roman" panose="02020603050405020304" pitchFamily="18" charset="0"/>
                <a:cs typeface="Times New Roman" panose="02020603050405020304" pitchFamily="18" charset="0"/>
              </a:rPr>
              <a:t>耦合法则</a:t>
            </a:r>
            <a:r>
              <a:rPr kumimoji="1" lang="zh-CN" altLang="en-US" dirty="0">
                <a:latin typeface="Times New Roman" panose="02020603050405020304" pitchFamily="18" charset="0"/>
                <a:cs typeface="Times New Roman" panose="02020603050405020304" pitchFamily="18" charset="0"/>
              </a:rPr>
              <a:t>，会形成</a:t>
            </a:r>
          </a:p>
          <a:p>
            <a:pPr marL="82153" indent="0">
              <a:lnSpc>
                <a:spcPct val="120000"/>
              </a:lnSpc>
              <a:buNone/>
              <a:defRPr/>
            </a:pPr>
            <a:r>
              <a:rPr kumimoji="1" lang="zh-CN" altLang="en-US" sz="2000" dirty="0">
                <a:solidFill>
                  <a:srgbClr val="CC0000"/>
                </a:solidFill>
                <a:latin typeface="Times New Roman" panose="02020603050405020304" pitchFamily="18" charset="0"/>
                <a:cs typeface="Times New Roman" panose="02020603050405020304" pitchFamily="18" charset="0"/>
              </a:rPr>
              <a:t>            </a:t>
            </a:r>
            <a:r>
              <a:rPr kumimoji="1" lang="en-US" altLang="zh-CN" sz="2000" baseline="30000" dirty="0">
                <a:solidFill>
                  <a:schemeClr val="folHlink"/>
                </a:solidFill>
                <a:latin typeface="Times New Roman" panose="02020603050405020304" pitchFamily="18" charset="0"/>
                <a:cs typeface="Times New Roman" panose="02020603050405020304" pitchFamily="18" charset="0"/>
              </a:rPr>
              <a:t>1</a:t>
            </a:r>
            <a:r>
              <a:rPr kumimoji="1" lang="en-US" altLang="zh-CN" sz="2000" dirty="0">
                <a:solidFill>
                  <a:schemeClr val="folHlink"/>
                </a:solidFill>
                <a:latin typeface="Times New Roman" panose="02020603050405020304" pitchFamily="18" charset="0"/>
                <a:cs typeface="Times New Roman" panose="02020603050405020304" pitchFamily="18" charset="0"/>
              </a:rPr>
              <a:t>S</a:t>
            </a:r>
            <a:r>
              <a:rPr kumimoji="1" lang="zh-CN" altLang="en-US" sz="2000" dirty="0">
                <a:solidFill>
                  <a:schemeClr val="folHlink"/>
                </a:solidFill>
                <a:latin typeface="Times New Roman" panose="02020603050405020304" pitchFamily="18" charset="0"/>
                <a:cs typeface="Times New Roman" panose="02020603050405020304" pitchFamily="18" charset="0"/>
              </a:rPr>
              <a:t>，</a:t>
            </a:r>
            <a:r>
              <a:rPr kumimoji="1" lang="en-US" altLang="zh-CN" sz="2000" baseline="30000" dirty="0">
                <a:solidFill>
                  <a:schemeClr val="folHlink"/>
                </a:solidFill>
                <a:latin typeface="Times New Roman" panose="02020603050405020304" pitchFamily="18" charset="0"/>
                <a:cs typeface="Times New Roman" panose="02020603050405020304" pitchFamily="18" charset="0"/>
              </a:rPr>
              <a:t>1</a:t>
            </a:r>
            <a:r>
              <a:rPr kumimoji="1" lang="en-US" altLang="zh-CN" sz="2000" dirty="0">
                <a:solidFill>
                  <a:schemeClr val="folHlink"/>
                </a:solidFill>
                <a:latin typeface="Times New Roman" panose="02020603050405020304" pitchFamily="18" charset="0"/>
                <a:cs typeface="Times New Roman" panose="02020603050405020304" pitchFamily="18" charset="0"/>
              </a:rPr>
              <a:t>P</a:t>
            </a:r>
            <a:r>
              <a:rPr kumimoji="1" lang="zh-CN" altLang="en-US" sz="2000" dirty="0">
                <a:solidFill>
                  <a:schemeClr val="folHlink"/>
                </a:solidFill>
                <a:latin typeface="Times New Roman" panose="02020603050405020304" pitchFamily="18" charset="0"/>
                <a:cs typeface="Times New Roman" panose="02020603050405020304" pitchFamily="18" charset="0"/>
              </a:rPr>
              <a:t>，</a:t>
            </a:r>
            <a:r>
              <a:rPr kumimoji="1" lang="en-US" altLang="zh-CN" sz="2000" baseline="30000" dirty="0">
                <a:solidFill>
                  <a:schemeClr val="folHlink"/>
                </a:solidFill>
                <a:latin typeface="Times New Roman" panose="02020603050405020304" pitchFamily="18" charset="0"/>
                <a:cs typeface="Times New Roman" panose="02020603050405020304" pitchFamily="18" charset="0"/>
              </a:rPr>
              <a:t>1</a:t>
            </a:r>
            <a:r>
              <a:rPr kumimoji="1" lang="en-US" altLang="zh-CN" sz="2000" dirty="0">
                <a:solidFill>
                  <a:schemeClr val="folHlink"/>
                </a:solidFill>
                <a:latin typeface="Times New Roman" panose="02020603050405020304" pitchFamily="18" charset="0"/>
                <a:cs typeface="Times New Roman" panose="02020603050405020304" pitchFamily="18" charset="0"/>
              </a:rPr>
              <a:t>D</a:t>
            </a:r>
            <a:r>
              <a:rPr kumimoji="1" lang="zh-CN" altLang="en-US" sz="2000" dirty="0">
                <a:solidFill>
                  <a:schemeClr val="folHlink"/>
                </a:solidFill>
                <a:latin typeface="Times New Roman" panose="02020603050405020304" pitchFamily="18" charset="0"/>
                <a:cs typeface="Times New Roman" panose="02020603050405020304" pitchFamily="18" charset="0"/>
              </a:rPr>
              <a:t>，</a:t>
            </a:r>
            <a:r>
              <a:rPr kumimoji="1" lang="en-US" altLang="zh-CN" sz="2000" baseline="30000" dirty="0">
                <a:solidFill>
                  <a:schemeClr val="folHlink"/>
                </a:solidFill>
                <a:latin typeface="Times New Roman" panose="02020603050405020304" pitchFamily="18" charset="0"/>
                <a:cs typeface="Times New Roman" panose="02020603050405020304" pitchFamily="18" charset="0"/>
              </a:rPr>
              <a:t>3</a:t>
            </a:r>
            <a:r>
              <a:rPr kumimoji="1" lang="en-US" altLang="zh-CN" sz="2000" dirty="0">
                <a:solidFill>
                  <a:schemeClr val="folHlink"/>
                </a:solidFill>
                <a:latin typeface="Times New Roman" panose="02020603050405020304" pitchFamily="18" charset="0"/>
                <a:cs typeface="Times New Roman" panose="02020603050405020304" pitchFamily="18" charset="0"/>
              </a:rPr>
              <a:t>S</a:t>
            </a:r>
            <a:r>
              <a:rPr kumimoji="1" lang="zh-CN" altLang="en-US" sz="2000" dirty="0">
                <a:solidFill>
                  <a:schemeClr val="folHlink"/>
                </a:solidFill>
                <a:latin typeface="Times New Roman" panose="02020603050405020304" pitchFamily="18" charset="0"/>
                <a:cs typeface="Times New Roman" panose="02020603050405020304" pitchFamily="18" charset="0"/>
              </a:rPr>
              <a:t>，</a:t>
            </a:r>
            <a:r>
              <a:rPr kumimoji="1" lang="en-US" altLang="zh-CN" sz="2000" baseline="30000" dirty="0">
                <a:solidFill>
                  <a:schemeClr val="folHlink"/>
                </a:solidFill>
                <a:latin typeface="Times New Roman" panose="02020603050405020304" pitchFamily="18" charset="0"/>
                <a:cs typeface="Times New Roman" panose="02020603050405020304" pitchFamily="18" charset="0"/>
              </a:rPr>
              <a:t>3</a:t>
            </a:r>
            <a:r>
              <a:rPr kumimoji="1" lang="en-US" altLang="zh-CN" sz="2000" dirty="0">
                <a:solidFill>
                  <a:schemeClr val="folHlink"/>
                </a:solidFill>
                <a:latin typeface="Times New Roman" panose="02020603050405020304" pitchFamily="18" charset="0"/>
                <a:cs typeface="Times New Roman" panose="02020603050405020304" pitchFamily="18" charset="0"/>
              </a:rPr>
              <a:t>P</a:t>
            </a:r>
            <a:r>
              <a:rPr kumimoji="1" lang="zh-CN" altLang="en-US" sz="2000" dirty="0">
                <a:solidFill>
                  <a:schemeClr val="folHlink"/>
                </a:solidFill>
                <a:latin typeface="Times New Roman" panose="02020603050405020304" pitchFamily="18" charset="0"/>
                <a:cs typeface="Times New Roman" panose="02020603050405020304" pitchFamily="18" charset="0"/>
              </a:rPr>
              <a:t>，</a:t>
            </a:r>
            <a:r>
              <a:rPr kumimoji="1" lang="en-US" altLang="zh-CN" sz="2000" baseline="30000" dirty="0">
                <a:solidFill>
                  <a:schemeClr val="folHlink"/>
                </a:solidFill>
                <a:latin typeface="Times New Roman" panose="02020603050405020304" pitchFamily="18" charset="0"/>
                <a:cs typeface="Times New Roman" panose="02020603050405020304" pitchFamily="18" charset="0"/>
              </a:rPr>
              <a:t>3</a:t>
            </a:r>
            <a:r>
              <a:rPr kumimoji="1" lang="en-US" altLang="zh-CN" sz="2000" dirty="0">
                <a:solidFill>
                  <a:schemeClr val="folHlink"/>
                </a:solidFill>
                <a:latin typeface="Times New Roman" panose="02020603050405020304" pitchFamily="18" charset="0"/>
                <a:cs typeface="Times New Roman" panose="02020603050405020304" pitchFamily="18" charset="0"/>
              </a:rPr>
              <a:t>D</a:t>
            </a:r>
          </a:p>
          <a:p>
            <a:pPr>
              <a:lnSpc>
                <a:spcPct val="120000"/>
              </a:lnSpc>
              <a:defRPr/>
            </a:pPr>
            <a:r>
              <a:rPr kumimoji="1" lang="zh-CN" altLang="en-US" dirty="0" smtClean="0">
                <a:latin typeface="Times New Roman" panose="02020603050405020304" pitchFamily="18" charset="0"/>
                <a:cs typeface="Times New Roman" panose="02020603050405020304" pitchFamily="18" charset="0"/>
              </a:rPr>
              <a:t>利用</a:t>
            </a:r>
            <a:r>
              <a:rPr kumimoji="1" lang="zh-CN" altLang="en-US" dirty="0">
                <a:latin typeface="Times New Roman" panose="02020603050405020304" pitchFamily="18" charset="0"/>
                <a:cs typeface="Times New Roman" panose="02020603050405020304" pitchFamily="18" charset="0"/>
              </a:rPr>
              <a:t>偶数法则，只取</a:t>
            </a:r>
            <a:r>
              <a:rPr kumimoji="1" lang="en-US" altLang="zh-CN" u="sng" dirty="0">
                <a:solidFill>
                  <a:schemeClr val="hlink"/>
                </a:solidFill>
                <a:latin typeface="Times New Roman" panose="02020603050405020304" pitchFamily="18" charset="0"/>
                <a:cs typeface="Times New Roman" panose="02020603050405020304" pitchFamily="18" charset="0"/>
              </a:rPr>
              <a:t>L+S= even</a:t>
            </a:r>
            <a:r>
              <a:rPr kumimoji="1" lang="zh-CN" altLang="en-US" dirty="0">
                <a:latin typeface="Times New Roman" panose="02020603050405020304" pitchFamily="18" charset="0"/>
                <a:cs typeface="Times New Roman" panose="02020603050405020304" pitchFamily="18" charset="0"/>
              </a:rPr>
              <a:t>（偶数）的原子态为真实的原子态，即</a:t>
            </a:r>
          </a:p>
          <a:p>
            <a:pPr marL="82153" indent="0">
              <a:lnSpc>
                <a:spcPct val="120000"/>
              </a:lnSpc>
              <a:buNone/>
              <a:defRPr/>
            </a:pPr>
            <a:r>
              <a:rPr kumimoji="1" lang="zh-CN" altLang="en-US" sz="2000" dirty="0">
                <a:solidFill>
                  <a:schemeClr val="hlink"/>
                </a:solidFill>
                <a:latin typeface="Times New Roman" panose="02020603050405020304" pitchFamily="18" charset="0"/>
                <a:cs typeface="Times New Roman" panose="02020603050405020304" pitchFamily="18" charset="0"/>
              </a:rPr>
              <a:t>            </a:t>
            </a:r>
            <a:r>
              <a:rPr kumimoji="1" lang="en-US" altLang="zh-CN" sz="2000" baseline="30000" dirty="0">
                <a:solidFill>
                  <a:schemeClr val="hlink"/>
                </a:solidFill>
                <a:latin typeface="Times New Roman" panose="02020603050405020304" pitchFamily="18" charset="0"/>
                <a:cs typeface="Times New Roman" panose="02020603050405020304" pitchFamily="18" charset="0"/>
              </a:rPr>
              <a:t>1</a:t>
            </a:r>
            <a:r>
              <a:rPr kumimoji="1" lang="en-US" altLang="zh-CN" sz="2000" dirty="0">
                <a:solidFill>
                  <a:schemeClr val="hlink"/>
                </a:solidFill>
                <a:latin typeface="Times New Roman" panose="02020603050405020304" pitchFamily="18" charset="0"/>
                <a:cs typeface="Times New Roman" panose="02020603050405020304" pitchFamily="18" charset="0"/>
              </a:rPr>
              <a:t>S</a:t>
            </a:r>
            <a:r>
              <a:rPr kumimoji="1" lang="zh-CN" altLang="en-US" sz="2000" dirty="0">
                <a:solidFill>
                  <a:schemeClr val="hlink"/>
                </a:solidFill>
                <a:latin typeface="Times New Roman" panose="02020603050405020304" pitchFamily="18" charset="0"/>
                <a:cs typeface="Times New Roman" panose="02020603050405020304" pitchFamily="18" charset="0"/>
              </a:rPr>
              <a:t>，        </a:t>
            </a:r>
            <a:r>
              <a:rPr kumimoji="1" lang="en-US" altLang="zh-CN" sz="2000" baseline="30000" dirty="0">
                <a:solidFill>
                  <a:schemeClr val="hlink"/>
                </a:solidFill>
                <a:latin typeface="Times New Roman" panose="02020603050405020304" pitchFamily="18" charset="0"/>
                <a:cs typeface="Times New Roman" panose="02020603050405020304" pitchFamily="18" charset="0"/>
              </a:rPr>
              <a:t>1</a:t>
            </a:r>
            <a:r>
              <a:rPr kumimoji="1" lang="en-US" altLang="zh-CN" sz="2000" dirty="0">
                <a:solidFill>
                  <a:schemeClr val="hlink"/>
                </a:solidFill>
                <a:latin typeface="Times New Roman" panose="02020603050405020304" pitchFamily="18" charset="0"/>
                <a:cs typeface="Times New Roman" panose="02020603050405020304" pitchFamily="18" charset="0"/>
              </a:rPr>
              <a:t>D</a:t>
            </a:r>
            <a:r>
              <a:rPr kumimoji="1" lang="zh-CN" altLang="en-US" sz="2000" dirty="0">
                <a:solidFill>
                  <a:schemeClr val="hlink"/>
                </a:solidFill>
                <a:latin typeface="Times New Roman" panose="02020603050405020304" pitchFamily="18" charset="0"/>
                <a:cs typeface="Times New Roman" panose="02020603050405020304" pitchFamily="18" charset="0"/>
              </a:rPr>
              <a:t>，        </a:t>
            </a:r>
            <a:r>
              <a:rPr kumimoji="1" lang="en-US" altLang="zh-CN" sz="2000" baseline="30000" dirty="0">
                <a:solidFill>
                  <a:schemeClr val="hlink"/>
                </a:solidFill>
                <a:latin typeface="Times New Roman" panose="02020603050405020304" pitchFamily="18" charset="0"/>
                <a:cs typeface="Times New Roman" panose="02020603050405020304" pitchFamily="18" charset="0"/>
              </a:rPr>
              <a:t>3</a:t>
            </a:r>
            <a:r>
              <a:rPr kumimoji="1" lang="en-US" altLang="zh-CN" sz="2000" dirty="0">
                <a:solidFill>
                  <a:schemeClr val="hlink"/>
                </a:solidFill>
                <a:latin typeface="Times New Roman" panose="02020603050405020304" pitchFamily="18" charset="0"/>
                <a:cs typeface="Times New Roman" panose="02020603050405020304" pitchFamily="18" charset="0"/>
              </a:rPr>
              <a:t>P</a:t>
            </a:r>
          </a:p>
          <a:p>
            <a:pPr>
              <a:lnSpc>
                <a:spcPct val="120000"/>
              </a:lnSpc>
              <a:defRPr/>
            </a:pPr>
            <a:r>
              <a:rPr kumimoji="1" lang="zh-CN" altLang="en-US" dirty="0">
                <a:latin typeface="Times New Roman" panose="02020603050405020304" pitchFamily="18" charset="0"/>
                <a:cs typeface="Times New Roman" panose="02020603050405020304" pitchFamily="18" charset="0"/>
              </a:rPr>
              <a:t>而</a:t>
            </a:r>
            <a:r>
              <a:rPr kumimoji="1" lang="en-US" altLang="zh-CN" dirty="0">
                <a:latin typeface="Times New Roman" panose="02020603050405020304" pitchFamily="18" charset="0"/>
                <a:cs typeface="Times New Roman" panose="02020603050405020304" pitchFamily="18" charset="0"/>
              </a:rPr>
              <a:t>L+S=odd</a:t>
            </a:r>
            <a:r>
              <a:rPr kumimoji="1" lang="zh-CN" altLang="en-US" dirty="0">
                <a:latin typeface="Times New Roman" panose="02020603050405020304" pitchFamily="18" charset="0"/>
                <a:cs typeface="Times New Roman" panose="02020603050405020304" pitchFamily="18" charset="0"/>
              </a:rPr>
              <a:t>（奇数）的原子态由于泡利原理实际上是不存在的。但请</a:t>
            </a:r>
            <a:r>
              <a:rPr kumimoji="1" lang="zh-CN" altLang="en-US" dirty="0">
                <a:solidFill>
                  <a:srgbClr val="3399FF"/>
                </a:solidFill>
                <a:latin typeface="Times New Roman" panose="02020603050405020304" pitchFamily="18" charset="0"/>
                <a:cs typeface="Times New Roman" panose="02020603050405020304" pitchFamily="18" charset="0"/>
              </a:rPr>
              <a:t>注意</a:t>
            </a:r>
            <a:r>
              <a:rPr kumimoji="1" lang="zh-CN" altLang="en-US" dirty="0">
                <a:latin typeface="Times New Roman" panose="02020603050405020304" pitchFamily="18" charset="0"/>
                <a:cs typeface="Times New Roman" panose="02020603050405020304" pitchFamily="18" charset="0"/>
              </a:rPr>
              <a:t>，偶数法则仅对两个同科电子的组态适用。   </a:t>
            </a:r>
          </a:p>
          <a:p>
            <a:endParaRPr lang="zh-CN" altLang="en-US" dirty="0"/>
          </a:p>
        </p:txBody>
      </p:sp>
    </p:spTree>
    <p:extLst>
      <p:ext uri="{BB962C8B-B14F-4D97-AF65-F5344CB8AC3E}">
        <p14:creationId xmlns:p14="http://schemas.microsoft.com/office/powerpoint/2010/main" val="424605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4"/>
          <p:cNvGraphicFramePr>
            <a:graphicFrameLocks noGrp="1" noChangeAspect="1"/>
          </p:cNvGraphicFramePr>
          <p:nvPr>
            <p:ph sz="half" idx="1"/>
            <p:extLst>
              <p:ext uri="{D42A27DB-BD31-4B8C-83A1-F6EECF244321}">
                <p14:modId xmlns:p14="http://schemas.microsoft.com/office/powerpoint/2010/main" val="831499519"/>
              </p:ext>
            </p:extLst>
          </p:nvPr>
        </p:nvGraphicFramePr>
        <p:xfrm>
          <a:off x="1115616" y="1556792"/>
          <a:ext cx="6385330" cy="2667167"/>
        </p:xfrm>
        <a:graphic>
          <a:graphicData uri="http://schemas.openxmlformats.org/presentationml/2006/ole">
            <mc:AlternateContent xmlns:mc="http://schemas.openxmlformats.org/markup-compatibility/2006">
              <mc:Choice xmlns:v="urn:schemas-microsoft-com:vml" Requires="v">
                <p:oleObj spid="_x0000_s54340" name="Equation" r:id="rId3" imgW="3162240" imgH="1320480" progId="Equation.DSMT4">
                  <p:embed/>
                </p:oleObj>
              </mc:Choice>
              <mc:Fallback>
                <p:oleObj name="Equation" r:id="rId3" imgW="3162240" imgH="1320480" progId="Equation.DSMT4">
                  <p:embed/>
                  <p:pic>
                    <p:nvPicPr>
                      <p:cNvPr id="0" name=""/>
                      <p:cNvPicPr>
                        <a:picLocks noGrp="1" noChangeAspect="1" noChangeArrowheads="1"/>
                      </p:cNvPicPr>
                      <p:nvPr/>
                    </p:nvPicPr>
                    <p:blipFill>
                      <a:blip r:embed="rId4"/>
                      <a:srcRect/>
                      <a:stretch>
                        <a:fillRect/>
                      </a:stretch>
                    </p:blipFill>
                    <p:spPr bwMode="auto">
                      <a:xfrm>
                        <a:off x="1115616" y="1556792"/>
                        <a:ext cx="6385330" cy="2667167"/>
                      </a:xfrm>
                      <a:prstGeom prst="rect">
                        <a:avLst/>
                      </a:prstGeom>
                      <a:solidFill>
                        <a:srgbClr val="FFCC99"/>
                      </a:solidFill>
                      <a:ln>
                        <a:noFill/>
                      </a:ln>
                      <a:effectLst/>
                      <a:extLst/>
                    </p:spPr>
                  </p:pic>
                </p:oleObj>
              </mc:Fallback>
            </mc:AlternateContent>
          </a:graphicData>
        </a:graphic>
      </p:graphicFrame>
      <p:grpSp>
        <p:nvGrpSpPr>
          <p:cNvPr id="103440" name="Group 16"/>
          <p:cNvGrpSpPr>
            <a:grpSpLocks/>
          </p:cNvGrpSpPr>
          <p:nvPr/>
        </p:nvGrpSpPr>
        <p:grpSpPr bwMode="auto">
          <a:xfrm>
            <a:off x="1259533" y="2207214"/>
            <a:ext cx="3455987" cy="2911475"/>
            <a:chOff x="1247" y="1570"/>
            <a:chExt cx="2177" cy="1834"/>
          </a:xfrm>
        </p:grpSpPr>
        <p:sp>
          <p:nvSpPr>
            <p:cNvPr id="59402" name="Line 6"/>
            <p:cNvSpPr>
              <a:spLocks noChangeShapeType="1"/>
            </p:cNvSpPr>
            <p:nvPr/>
          </p:nvSpPr>
          <p:spPr bwMode="auto">
            <a:xfrm>
              <a:off x="2426" y="1570"/>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9403" name="Object 9"/>
            <p:cNvGraphicFramePr>
              <a:graphicFrameLocks noChangeAspect="1"/>
            </p:cNvGraphicFramePr>
            <p:nvPr/>
          </p:nvGraphicFramePr>
          <p:xfrm>
            <a:off x="1247" y="2704"/>
            <a:ext cx="1179" cy="700"/>
          </p:xfrm>
          <a:graphic>
            <a:graphicData uri="http://schemas.openxmlformats.org/presentationml/2006/ole">
              <mc:AlternateContent xmlns:mc="http://schemas.openxmlformats.org/markup-compatibility/2006">
                <mc:Choice xmlns:v="urn:schemas-microsoft-com:vml" Requires="v">
                  <p:oleObj spid="_x0000_s54341" name="公式" r:id="rId5" imgW="406224" imgH="241195" progId="Equation.3">
                    <p:embed/>
                  </p:oleObj>
                </mc:Choice>
                <mc:Fallback>
                  <p:oleObj name="公式" r:id="rId5" imgW="406224"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2704"/>
                          <a:ext cx="1179" cy="7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4" name="Line 13"/>
            <p:cNvSpPr>
              <a:spLocks noChangeShapeType="1"/>
            </p:cNvSpPr>
            <p:nvPr/>
          </p:nvSpPr>
          <p:spPr bwMode="auto">
            <a:xfrm flipH="1">
              <a:off x="2064" y="1570"/>
              <a:ext cx="362" cy="108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441" name="Group 17"/>
          <p:cNvGrpSpPr>
            <a:grpSpLocks/>
          </p:cNvGrpSpPr>
          <p:nvPr/>
        </p:nvGrpSpPr>
        <p:grpSpPr bwMode="auto">
          <a:xfrm>
            <a:off x="2843858" y="2783477"/>
            <a:ext cx="3313112" cy="1081087"/>
            <a:chOff x="2245" y="1933"/>
            <a:chExt cx="2087" cy="681"/>
          </a:xfrm>
        </p:grpSpPr>
        <p:sp>
          <p:nvSpPr>
            <p:cNvPr id="59400" name="Line 7"/>
            <p:cNvSpPr>
              <a:spLocks noChangeShapeType="1"/>
            </p:cNvSpPr>
            <p:nvPr/>
          </p:nvSpPr>
          <p:spPr bwMode="auto">
            <a:xfrm>
              <a:off x="3334" y="1933"/>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14"/>
            <p:cNvSpPr>
              <a:spLocks noChangeShapeType="1"/>
            </p:cNvSpPr>
            <p:nvPr/>
          </p:nvSpPr>
          <p:spPr bwMode="auto">
            <a:xfrm flipH="1">
              <a:off x="2245" y="1933"/>
              <a:ext cx="1089" cy="6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442" name="Group 18"/>
          <p:cNvGrpSpPr>
            <a:grpSpLocks/>
          </p:cNvGrpSpPr>
          <p:nvPr/>
        </p:nvGrpSpPr>
        <p:grpSpPr bwMode="auto">
          <a:xfrm>
            <a:off x="3204220" y="3359739"/>
            <a:ext cx="2952750" cy="576263"/>
            <a:chOff x="2472" y="2296"/>
            <a:chExt cx="1860" cy="363"/>
          </a:xfrm>
        </p:grpSpPr>
        <p:sp>
          <p:nvSpPr>
            <p:cNvPr id="59398" name="Line 8"/>
            <p:cNvSpPr>
              <a:spLocks noChangeShapeType="1"/>
            </p:cNvSpPr>
            <p:nvPr/>
          </p:nvSpPr>
          <p:spPr bwMode="auto">
            <a:xfrm>
              <a:off x="3334" y="2296"/>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15"/>
            <p:cNvSpPr>
              <a:spLocks noChangeShapeType="1"/>
            </p:cNvSpPr>
            <p:nvPr/>
          </p:nvSpPr>
          <p:spPr bwMode="auto">
            <a:xfrm flipH="1">
              <a:off x="2472" y="2296"/>
              <a:ext cx="862" cy="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928920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3440"/>
                                        </p:tgtEl>
                                        <p:attrNameLst>
                                          <p:attrName>style.visibility</p:attrName>
                                        </p:attrNameLst>
                                      </p:cBhvr>
                                      <p:to>
                                        <p:strVal val="visible"/>
                                      </p:to>
                                    </p:set>
                                    <p:animEffect transition="in" filter="wipe(right)">
                                      <p:cBhvr>
                                        <p:cTn id="7" dur="500"/>
                                        <p:tgtEl>
                                          <p:spTgt spid="103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03441"/>
                                        </p:tgtEl>
                                        <p:attrNameLst>
                                          <p:attrName>style.visibility</p:attrName>
                                        </p:attrNameLst>
                                      </p:cBhvr>
                                      <p:to>
                                        <p:strVal val="visible"/>
                                      </p:to>
                                    </p:set>
                                    <p:animEffect transition="in" filter="wipe(right)">
                                      <p:cBhvr>
                                        <p:cTn id="12" dur="500"/>
                                        <p:tgtEl>
                                          <p:spTgt spid="1034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03442"/>
                                        </p:tgtEl>
                                        <p:attrNameLst>
                                          <p:attrName>style.visibility</p:attrName>
                                        </p:attrNameLst>
                                      </p:cBhvr>
                                      <p:to>
                                        <p:strVal val="visible"/>
                                      </p:to>
                                    </p:set>
                                    <p:animEffect transition="in" filter="wipe(right)">
                                      <p:cBhvr>
                                        <p:cTn id="17" dur="500"/>
                                        <p:tgtEl>
                                          <p:spTgt spid="103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322177"/>
            <a:ext cx="6589199" cy="788666"/>
          </a:xfrm>
        </p:spPr>
        <p:txBody>
          <a:bodyPr>
            <a:normAutofit/>
          </a:bodyPr>
          <a:lstStyle/>
          <a:p>
            <a:r>
              <a:rPr lang="zh-CN" altLang="en-US" sz="2800" dirty="0"/>
              <a:t>双电子原子</a:t>
            </a:r>
            <a:r>
              <a:rPr lang="en-US" altLang="zh-CN" sz="2800" dirty="0" smtClean="0"/>
              <a:t>L-S</a:t>
            </a:r>
            <a:r>
              <a:rPr lang="zh-CN" altLang="en-US" sz="2800" dirty="0" smtClean="0"/>
              <a:t>耦合</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114600"/>
                <a:ext cx="7704856" cy="5626767"/>
              </a:xfrm>
            </p:spPr>
            <p:txBody>
              <a:bodyPr/>
              <a:lstStyle/>
              <a:p>
                <a:pPr marL="457200" indent="-457200">
                  <a:buSzPct val="100000"/>
                  <a:buFont typeface="+mj-lt"/>
                  <a:buAutoNum type="arabicPeriod"/>
                </a:pPr>
                <a:r>
                  <a:rPr kumimoji="1" lang="zh-CN" altLang="en-US" sz="2400" dirty="0" smtClean="0">
                    <a:solidFill>
                      <a:srgbClr val="C00000"/>
                    </a:solidFill>
                    <a:latin typeface="+mn-ea"/>
                  </a:rPr>
                  <a:t>根据两个单电子的状态写出电子组态和角动量：</a:t>
                </a:r>
                <a:endParaRPr kumimoji="1" lang="en-US" altLang="zh-CN" sz="2400" dirty="0" smtClean="0">
                  <a:solidFill>
                    <a:srgbClr val="C00000"/>
                  </a:solidFill>
                  <a:latin typeface="+mn-ea"/>
                </a:endParaRPr>
              </a:p>
              <a:p>
                <a:pPr marL="400050" lvl="1" indent="0">
                  <a:buSzPct val="100000"/>
                  <a:buNone/>
                </a:pPr>
                <a:r>
                  <a:rPr kumimoji="1" lang="zh-CN" altLang="en-US" sz="2400" dirty="0" smtClean="0">
                    <a:solidFill>
                      <a:srgbClr val="0070C0"/>
                    </a:solidFill>
                    <a:latin typeface="+mn-ea"/>
                  </a:rPr>
                  <a:t>如</a:t>
                </a:r>
                <a:r>
                  <a:rPr kumimoji="1" lang="en-US" altLang="zh-CN" sz="2400" dirty="0" smtClean="0">
                    <a:solidFill>
                      <a:srgbClr val="0070C0"/>
                    </a:solidFill>
                    <a:latin typeface="+mn-ea"/>
                  </a:rPr>
                  <a:t>1s2p</a:t>
                </a:r>
                <a:r>
                  <a:rPr kumimoji="1" lang="zh-CN" altLang="en-US" sz="2400" dirty="0" smtClean="0">
                    <a:solidFill>
                      <a:srgbClr val="0070C0"/>
                    </a:solidFill>
                    <a:latin typeface="+mn-ea"/>
                  </a:rPr>
                  <a:t>或者</a:t>
                </a:r>
                <a:r>
                  <a:rPr kumimoji="1" lang="en-US" altLang="zh-CN" sz="2400" dirty="0" err="1" smtClean="0">
                    <a:solidFill>
                      <a:srgbClr val="0070C0"/>
                    </a:solidFill>
                    <a:latin typeface="+mn-ea"/>
                  </a:rPr>
                  <a:t>sp</a:t>
                </a:r>
                <a:r>
                  <a:rPr kumimoji="1" lang="zh-CN" altLang="en-US" sz="2400" dirty="0" smtClean="0">
                    <a:solidFill>
                      <a:srgbClr val="0070C0"/>
                    </a:solidFill>
                    <a:latin typeface="+mn-ea"/>
                  </a:rPr>
                  <a:t>组态，</a:t>
                </a:r>
                <a14:m>
                  <m:oMath xmlns:m="http://schemas.openxmlformats.org/officeDocument/2006/math">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=0,</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𝑠</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f>
                      <m:fPr>
                        <m:ctrlPr>
                          <a:rPr kumimoji="1" lang="en-US" altLang="zh-CN" sz="2400" i="1" smtClean="0">
                            <a:solidFill>
                              <a:srgbClr val="0070C0"/>
                            </a:solidFill>
                            <a:latin typeface="Cambria Math" panose="02040503050406030204" pitchFamily="18" charset="0"/>
                          </a:rPr>
                        </m:ctrlPr>
                      </m:fPr>
                      <m:num>
                        <m:r>
                          <a:rPr kumimoji="1" lang="en-US" altLang="zh-CN" sz="2400" b="0" i="1" smtClean="0">
                            <a:solidFill>
                              <a:srgbClr val="0070C0"/>
                            </a:solidFill>
                            <a:latin typeface="Cambria Math" panose="02040503050406030204" pitchFamily="18" charset="0"/>
                          </a:rPr>
                          <m:t>1</m:t>
                        </m:r>
                      </m:num>
                      <m:den>
                        <m:r>
                          <a:rPr kumimoji="1" lang="en-US" altLang="zh-CN" sz="2400" b="0" i="1" smtClean="0">
                            <a:solidFill>
                              <a:srgbClr val="0070C0"/>
                            </a:solidFill>
                            <a:latin typeface="Cambria Math" panose="02040503050406030204" pitchFamily="18" charset="0"/>
                          </a:rPr>
                          <m:t>2</m:t>
                        </m:r>
                      </m:den>
                    </m:f>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=1,</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𝑠</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m:t>
                    </m:r>
                    <m:f>
                      <m:fPr>
                        <m:ctrlPr>
                          <a:rPr kumimoji="1" lang="en-US" altLang="zh-CN" sz="2400" i="1" smtClean="0">
                            <a:solidFill>
                              <a:srgbClr val="0070C0"/>
                            </a:solidFill>
                            <a:latin typeface="Cambria Math" panose="02040503050406030204" pitchFamily="18" charset="0"/>
                          </a:rPr>
                        </m:ctrlPr>
                      </m:fPr>
                      <m:num>
                        <m:r>
                          <a:rPr kumimoji="1" lang="en-US" altLang="zh-CN" sz="2400" b="0" i="1" smtClean="0">
                            <a:solidFill>
                              <a:srgbClr val="0070C0"/>
                            </a:solidFill>
                            <a:latin typeface="Cambria Math" panose="02040503050406030204" pitchFamily="18" charset="0"/>
                          </a:rPr>
                          <m:t>1</m:t>
                        </m:r>
                      </m:num>
                      <m:den>
                        <m:r>
                          <a:rPr kumimoji="1" lang="en-US" altLang="zh-CN" sz="2400" b="0" i="1" smtClean="0">
                            <a:solidFill>
                              <a:srgbClr val="0070C0"/>
                            </a:solidFill>
                            <a:latin typeface="Cambria Math" panose="02040503050406030204" pitchFamily="18" charset="0"/>
                          </a:rPr>
                          <m:t>2</m:t>
                        </m:r>
                      </m:den>
                    </m:f>
                  </m:oMath>
                </a14:m>
                <a:endParaRPr kumimoji="1" lang="en-US" altLang="zh-CN" sz="2400" dirty="0" smtClean="0">
                  <a:solidFill>
                    <a:srgbClr val="0070C0"/>
                  </a:solidFill>
                  <a:latin typeface="+mn-ea"/>
                </a:endParaRPr>
              </a:p>
              <a:p>
                <a:pPr marL="457200" indent="-457200">
                  <a:buSzPct val="100000"/>
                  <a:buFont typeface="+mj-lt"/>
                  <a:buAutoNum type="arabicPeriod"/>
                </a:pPr>
                <a:r>
                  <a:rPr kumimoji="1" lang="zh-CN" altLang="en-US" sz="2400" dirty="0" smtClean="0">
                    <a:solidFill>
                      <a:srgbClr val="C00000"/>
                    </a:solidFill>
                    <a:latin typeface="+mn-ea"/>
                  </a:rPr>
                  <a:t>根据角动量量子数耦合规则写出可能的总轨道角动量子数以及可能的总自旋角动量：</a:t>
                </a:r>
                <a:endParaRPr kumimoji="1" lang="en-US" altLang="zh-CN" sz="2400" dirty="0" smtClean="0">
                  <a:solidFill>
                    <a:srgbClr val="C00000"/>
                  </a:solidFill>
                  <a:latin typeface="+mn-ea"/>
                </a:endParaRPr>
              </a:p>
              <a:p>
                <a:pPr marL="400050" lvl="1" indent="0">
                  <a:buSzPct val="100000"/>
                  <a:buNone/>
                </a:pPr>
                <a:r>
                  <a:rPr kumimoji="1" lang="zh-CN" altLang="en-US" sz="2400" dirty="0" smtClean="0">
                    <a:solidFill>
                      <a:srgbClr val="0070C0"/>
                    </a:solidFill>
                    <a:latin typeface="+mn-ea"/>
                  </a:rPr>
                  <a:t>电子自旋都是</a:t>
                </a:r>
                <a:r>
                  <a:rPr kumimoji="1" lang="en-US" altLang="zh-CN" sz="2400" dirty="0" smtClean="0">
                    <a:solidFill>
                      <a:srgbClr val="0070C0"/>
                    </a:solidFill>
                    <a:latin typeface="+mn-ea"/>
                  </a:rPr>
                  <a:t>1/2</a:t>
                </a:r>
                <a:r>
                  <a:rPr kumimoji="1" lang="zh-CN" altLang="en-US" sz="2400" dirty="0" smtClean="0">
                    <a:solidFill>
                      <a:srgbClr val="0070C0"/>
                    </a:solidFill>
                    <a:latin typeface="+mn-ea"/>
                  </a:rPr>
                  <a:t>，</a:t>
                </a:r>
                <a14:m>
                  <m:oMath xmlns:m="http://schemas.openxmlformats.org/officeDocument/2006/math">
                    <m:r>
                      <a:rPr kumimoji="1" lang="en-US" altLang="zh-CN" sz="2400" b="0" i="1" dirty="0" smtClean="0">
                        <a:solidFill>
                          <a:srgbClr val="0070C0"/>
                        </a:solidFill>
                        <a:latin typeface="Cambria Math" panose="02040503050406030204" pitchFamily="18" charset="0"/>
                      </a:rPr>
                      <m:t>𝑆</m:t>
                    </m:r>
                    <m:r>
                      <a:rPr kumimoji="1" lang="en-US" altLang="zh-CN" sz="2400" b="0" i="1" dirty="0" smtClean="0">
                        <a:solidFill>
                          <a:srgbClr val="0070C0"/>
                        </a:solidFill>
                        <a:latin typeface="Cambria Math" panose="02040503050406030204" pitchFamily="18" charset="0"/>
                      </a:rPr>
                      <m:t>=</m:t>
                    </m:r>
                    <m:d>
                      <m:dPr>
                        <m:begChr m:val="|"/>
                        <m:endChr m:val="|"/>
                        <m:ctrlPr>
                          <a:rPr kumimoji="1" lang="en-US" altLang="zh-CN" sz="2400" i="1" dirty="0" smtClean="0">
                            <a:solidFill>
                              <a:srgbClr val="0070C0"/>
                            </a:solidFill>
                            <a:latin typeface="Cambria Math" panose="02040503050406030204" pitchFamily="18" charset="0"/>
                          </a:rPr>
                        </m:ctrlPr>
                      </m:dPr>
                      <m:e>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1</m:t>
                            </m:r>
                          </m:sub>
                        </m:sSub>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2</m:t>
                            </m:r>
                          </m:sub>
                        </m:sSub>
                      </m:e>
                    </m:d>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1</m:t>
                        </m:r>
                      </m:sub>
                    </m:sSub>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2</m:t>
                        </m:r>
                      </m:sub>
                    </m:sSub>
                    <m:r>
                      <a:rPr kumimoji="1" lang="en-US" altLang="zh-CN" sz="2400" b="0" i="1" dirty="0" smtClean="0">
                        <a:solidFill>
                          <a:srgbClr val="0070C0"/>
                        </a:solidFill>
                        <a:latin typeface="Cambria Math" panose="02040503050406030204" pitchFamily="18" charset="0"/>
                      </a:rPr>
                      <m:t>=0,1</m:t>
                    </m:r>
                  </m:oMath>
                </a14:m>
                <a:endParaRPr kumimoji="1" lang="en-US" altLang="zh-CN" sz="2400" dirty="0" smtClean="0">
                  <a:solidFill>
                    <a:srgbClr val="0070C0"/>
                  </a:solidFill>
                  <a:latin typeface="+mn-ea"/>
                </a:endParaRPr>
              </a:p>
              <a:p>
                <a:pPr marL="400050" lvl="1" indent="0">
                  <a:buSzPct val="100000"/>
                  <a:buNone/>
                </a:pPr>
                <a:r>
                  <a:rPr kumimoji="1" lang="zh-CN" altLang="en-US" sz="2400" dirty="0" smtClean="0">
                    <a:solidFill>
                      <a:srgbClr val="0070C0"/>
                    </a:solidFill>
                    <a:latin typeface="+mn-ea"/>
                  </a:rPr>
                  <a:t>轨道则为</a:t>
                </a:r>
                <a14:m>
                  <m:oMath xmlns:m="http://schemas.openxmlformats.org/officeDocument/2006/math">
                    <m:r>
                      <a:rPr kumimoji="1" lang="en-US" altLang="zh-CN" sz="2400" b="0" i="1" smtClean="0">
                        <a:solidFill>
                          <a:srgbClr val="0070C0"/>
                        </a:solidFill>
                        <a:latin typeface="Cambria Math" panose="02040503050406030204" pitchFamily="18" charset="0"/>
                      </a:rPr>
                      <m:t>𝐿</m:t>
                    </m:r>
                    <m:r>
                      <a:rPr kumimoji="1" lang="en-US" altLang="zh-CN" sz="2400" b="0" i="1" smtClean="0">
                        <a:solidFill>
                          <a:srgbClr val="0070C0"/>
                        </a:solidFill>
                        <a:latin typeface="Cambria Math" panose="02040503050406030204" pitchFamily="18" charset="0"/>
                      </a:rPr>
                      <m:t>=</m:t>
                    </m:r>
                    <m:d>
                      <m:dPr>
                        <m:begChr m:val="|"/>
                        <m:endChr m:val="|"/>
                        <m:ctrlPr>
                          <a:rPr kumimoji="1" lang="en-US" altLang="zh-CN" sz="2400" i="1" smtClean="0">
                            <a:solidFill>
                              <a:srgbClr val="0070C0"/>
                            </a:solidFill>
                            <a:latin typeface="Cambria Math" panose="02040503050406030204" pitchFamily="18" charset="0"/>
                          </a:rPr>
                        </m:ctrlPr>
                      </m:dPr>
                      <m:e>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e>
                    </m:d>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=1</m:t>
                    </m:r>
                  </m:oMath>
                </a14:m>
                <a:endParaRPr kumimoji="1" lang="en-US" altLang="zh-CN" sz="2400" dirty="0" smtClean="0">
                  <a:solidFill>
                    <a:srgbClr val="0070C0"/>
                  </a:solidFill>
                  <a:latin typeface="+mn-ea"/>
                </a:endParaRPr>
              </a:p>
              <a:p>
                <a:pPr marL="457200" indent="-457200">
                  <a:buSzPct val="100000"/>
                  <a:buFont typeface="+mj-lt"/>
                  <a:buAutoNum type="arabicPeriod"/>
                </a:pPr>
                <a:r>
                  <a:rPr kumimoji="1" lang="zh-CN" altLang="en-US" sz="2400" dirty="0">
                    <a:solidFill>
                      <a:srgbClr val="C00000"/>
                    </a:solidFill>
                    <a:latin typeface="+mn-ea"/>
                  </a:rPr>
                  <a:t>根据角动量量子数耦合规则写出可能的</a:t>
                </a:r>
                <a:r>
                  <a:rPr kumimoji="1" lang="zh-CN" altLang="en-US" sz="2400" dirty="0" smtClean="0">
                    <a:solidFill>
                      <a:srgbClr val="C00000"/>
                    </a:solidFill>
                    <a:latin typeface="+mn-ea"/>
                  </a:rPr>
                  <a:t>总角动量</a:t>
                </a:r>
                <a:r>
                  <a:rPr kumimoji="1" lang="zh-CN" altLang="en-US" sz="2400" dirty="0">
                    <a:solidFill>
                      <a:srgbClr val="C00000"/>
                    </a:solidFill>
                    <a:latin typeface="+mn-ea"/>
                  </a:rPr>
                  <a:t>子</a:t>
                </a:r>
                <a:r>
                  <a:rPr kumimoji="1" lang="zh-CN" altLang="en-US" sz="2400" dirty="0" smtClean="0">
                    <a:solidFill>
                      <a:srgbClr val="C00000"/>
                    </a:solidFill>
                    <a:latin typeface="+mn-ea"/>
                  </a:rPr>
                  <a:t>数</a:t>
                </a:r>
                <a:endParaRPr kumimoji="1" lang="en-US" altLang="zh-CN" sz="2400" dirty="0" smtClean="0">
                  <a:solidFill>
                    <a:srgbClr val="C00000"/>
                  </a:solidFill>
                  <a:latin typeface="+mn-ea"/>
                </a:endParaRPr>
              </a:p>
              <a:p>
                <a:pPr marL="400050" lvl="1" indent="0">
                  <a:buSzPct val="100000"/>
                  <a:buNone/>
                </a:pPr>
                <a:r>
                  <a:rPr lang="zh-CN" altLang="en-US" sz="2400" dirty="0" smtClean="0">
                    <a:solidFill>
                      <a:srgbClr val="0070C0"/>
                    </a:solidFill>
                    <a:latin typeface="+mn-ea"/>
                  </a:rPr>
                  <a:t>对</a:t>
                </a:r>
                <a14:m>
                  <m:oMath xmlns:m="http://schemas.openxmlformats.org/officeDocument/2006/math">
                    <m:r>
                      <a:rPr lang="en-US" altLang="zh-CN" sz="2400" b="0" i="1" smtClean="0">
                        <a:solidFill>
                          <a:srgbClr val="0070C0"/>
                        </a:solidFill>
                        <a:latin typeface="Cambria Math" panose="02040503050406030204" pitchFamily="18" charset="0"/>
                      </a:rPr>
                      <m:t>𝑆</m:t>
                    </m:r>
                    <m:r>
                      <a:rPr lang="en-US" altLang="zh-CN" sz="2400" b="0" i="1" smtClean="0">
                        <a:solidFill>
                          <a:srgbClr val="0070C0"/>
                        </a:solidFill>
                        <a:latin typeface="Cambria Math" panose="02040503050406030204" pitchFamily="18" charset="0"/>
                      </a:rPr>
                      <m:t>=0, </m:t>
                    </m:r>
                    <m:r>
                      <a:rPr lang="en-US" altLang="zh-CN" sz="2400" b="0" i="1" smtClean="0">
                        <a:solidFill>
                          <a:srgbClr val="0070C0"/>
                        </a:solidFill>
                        <a:latin typeface="Cambria Math" panose="02040503050406030204" pitchFamily="18" charset="0"/>
                      </a:rPr>
                      <m:t>𝐿</m:t>
                    </m:r>
                    <m:r>
                      <a:rPr lang="en-US" altLang="zh-CN" sz="2400" b="0" i="1" smtClean="0">
                        <a:solidFill>
                          <a:srgbClr val="0070C0"/>
                        </a:solidFill>
                        <a:latin typeface="Cambria Math" panose="02040503050406030204" pitchFamily="18" charset="0"/>
                      </a:rPr>
                      <m:t>=1,</m:t>
                    </m:r>
                  </m:oMath>
                </a14:m>
                <a:r>
                  <a:rPr lang="en-US" altLang="zh-CN" sz="2400" dirty="0" smtClean="0">
                    <a:solidFill>
                      <a:srgbClr val="0070C0"/>
                    </a:solidFill>
                    <a:latin typeface="+mn-ea"/>
                  </a:rPr>
                  <a:t> </a:t>
                </a:r>
                <a14:m>
                  <m:oMath xmlns:m="http://schemas.openxmlformats.org/officeDocument/2006/math">
                    <m:r>
                      <a:rPr lang="en-US" altLang="zh-CN" sz="2400" b="0" i="1" dirty="0" smtClean="0">
                        <a:solidFill>
                          <a:srgbClr val="0070C0"/>
                        </a:solidFill>
                        <a:latin typeface="Cambria Math" panose="02040503050406030204" pitchFamily="18" charset="0"/>
                      </a:rPr>
                      <m:t>𝐽</m:t>
                    </m:r>
                    <m:r>
                      <a:rPr lang="en-US" altLang="zh-CN" sz="2400" b="0" i="1" dirty="0" smtClean="0">
                        <a:solidFill>
                          <a:srgbClr val="0070C0"/>
                        </a:solidFill>
                        <a:latin typeface="Cambria Math" panose="02040503050406030204" pitchFamily="18" charset="0"/>
                      </a:rPr>
                      <m:t>=</m:t>
                    </m:r>
                    <m:d>
                      <m:dPr>
                        <m:begChr m:val="|"/>
                        <m:endChr m:val="|"/>
                        <m:ctrlPr>
                          <a:rPr lang="en-US" altLang="zh-CN" sz="2400" b="0" i="1" dirty="0" smtClean="0">
                            <a:solidFill>
                              <a:srgbClr val="0070C0"/>
                            </a:solidFill>
                            <a:latin typeface="Cambria Math" panose="02040503050406030204" pitchFamily="18" charset="0"/>
                          </a:rPr>
                        </m:ctrlPr>
                      </m:dPr>
                      <m:e>
                        <m:r>
                          <a:rPr lang="en-US" altLang="zh-CN" sz="2400" b="0" i="1" dirty="0" smtClean="0">
                            <a:solidFill>
                              <a:srgbClr val="0070C0"/>
                            </a:solidFill>
                            <a:latin typeface="Cambria Math" panose="02040503050406030204" pitchFamily="18" charset="0"/>
                          </a:rPr>
                          <m:t>𝐿</m:t>
                        </m:r>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𝑆</m:t>
                        </m:r>
                      </m:e>
                    </m:d>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𝐿</m:t>
                    </m:r>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𝑆</m:t>
                    </m:r>
                    <m:r>
                      <a:rPr lang="en-US" altLang="zh-CN" sz="2400" b="0" i="1" dirty="0" smtClean="0">
                        <a:solidFill>
                          <a:srgbClr val="0070C0"/>
                        </a:solidFill>
                        <a:latin typeface="Cambria Math" panose="02040503050406030204" pitchFamily="18" charset="0"/>
                      </a:rPr>
                      <m:t>=1</m:t>
                    </m:r>
                  </m:oMath>
                </a14:m>
                <a:endParaRPr lang="en-US" altLang="zh-CN" sz="2400" dirty="0" smtClean="0">
                  <a:solidFill>
                    <a:srgbClr val="C00000"/>
                  </a:solidFill>
                </a:endParaRPr>
              </a:p>
              <a:p>
                <a:pPr marL="400050" lvl="1" indent="0">
                  <a:buSzPct val="100000"/>
                  <a:buNone/>
                </a:pPr>
                <a:r>
                  <a:rPr lang="zh-CN" altLang="en-US" sz="2400" dirty="0">
                    <a:solidFill>
                      <a:srgbClr val="0070C0"/>
                    </a:solidFill>
                    <a:latin typeface="+mn-ea"/>
                  </a:rPr>
                  <a:t>对</a:t>
                </a:r>
                <a14:m>
                  <m:oMath xmlns:m="http://schemas.openxmlformats.org/officeDocument/2006/math">
                    <m:r>
                      <a:rPr lang="en-US" altLang="zh-CN" sz="2400" i="1">
                        <a:solidFill>
                          <a:srgbClr val="0070C0"/>
                        </a:solidFill>
                        <a:latin typeface="Cambria Math" panose="02040503050406030204" pitchFamily="18" charset="0"/>
                      </a:rPr>
                      <m:t>𝑆</m:t>
                    </m:r>
                    <m:r>
                      <a:rPr lang="en-US" altLang="zh-CN" sz="2400" i="1">
                        <a:solidFill>
                          <a:srgbClr val="0070C0"/>
                        </a:solidFill>
                        <a:latin typeface="Cambria Math" panose="02040503050406030204" pitchFamily="18" charset="0"/>
                      </a:rPr>
                      <m:t>=1, </m:t>
                    </m:r>
                    <m:r>
                      <a:rPr lang="en-US" altLang="zh-CN" sz="2400" i="1">
                        <a:solidFill>
                          <a:srgbClr val="0070C0"/>
                        </a:solidFill>
                        <a:latin typeface="Cambria Math" panose="02040503050406030204" pitchFamily="18" charset="0"/>
                      </a:rPr>
                      <m:t>𝐿</m:t>
                    </m:r>
                    <m:r>
                      <a:rPr lang="en-US" altLang="zh-CN" sz="2400" i="1">
                        <a:solidFill>
                          <a:srgbClr val="0070C0"/>
                        </a:solidFill>
                        <a:latin typeface="Cambria Math" panose="02040503050406030204" pitchFamily="18" charset="0"/>
                      </a:rPr>
                      <m:t>=1,</m:t>
                    </m:r>
                  </m:oMath>
                </a14:m>
                <a:r>
                  <a:rPr lang="en-US" altLang="zh-CN" sz="2400" dirty="0">
                    <a:solidFill>
                      <a:srgbClr val="0070C0"/>
                    </a:solidFill>
                    <a:latin typeface="+mn-ea"/>
                  </a:rPr>
                  <a:t> </a:t>
                </a:r>
                <a14:m>
                  <m:oMath xmlns:m="http://schemas.openxmlformats.org/officeDocument/2006/math">
                    <m:r>
                      <a:rPr lang="en-US" altLang="zh-CN" sz="2400" i="1" dirty="0">
                        <a:solidFill>
                          <a:srgbClr val="0070C0"/>
                        </a:solidFill>
                        <a:latin typeface="Cambria Math" panose="02040503050406030204" pitchFamily="18" charset="0"/>
                      </a:rPr>
                      <m:t>𝐽</m:t>
                    </m:r>
                    <m:r>
                      <a:rPr lang="en-US" altLang="zh-CN" sz="2400" i="1" dirty="0">
                        <a:solidFill>
                          <a:srgbClr val="0070C0"/>
                        </a:solidFill>
                        <a:latin typeface="Cambria Math" panose="02040503050406030204" pitchFamily="18" charset="0"/>
                      </a:rPr>
                      <m:t>=</m:t>
                    </m:r>
                    <m:d>
                      <m:dPr>
                        <m:begChr m:val="|"/>
                        <m:endChr m:val="|"/>
                        <m:ctrlPr>
                          <a:rPr lang="en-US" altLang="zh-CN" sz="2400" i="1" dirty="0">
                            <a:solidFill>
                              <a:srgbClr val="0070C0"/>
                            </a:solidFill>
                            <a:latin typeface="Cambria Math" panose="02040503050406030204" pitchFamily="18" charset="0"/>
                          </a:rPr>
                        </m:ctrlPr>
                      </m:dPr>
                      <m:e>
                        <m:r>
                          <a:rPr lang="en-US" altLang="zh-CN" sz="2400" i="1" dirty="0">
                            <a:solidFill>
                              <a:srgbClr val="0070C0"/>
                            </a:solidFill>
                            <a:latin typeface="Cambria Math" panose="02040503050406030204" pitchFamily="18" charset="0"/>
                          </a:rPr>
                          <m:t>𝐿</m:t>
                        </m:r>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𝑆</m:t>
                        </m:r>
                      </m:e>
                    </m:d>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𝐿</m:t>
                    </m:r>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𝑆</m:t>
                    </m:r>
                    <m:r>
                      <a:rPr lang="en-US" altLang="zh-CN" sz="2400" i="1" dirty="0">
                        <a:solidFill>
                          <a:srgbClr val="0070C0"/>
                        </a:solidFill>
                        <a:latin typeface="Cambria Math" panose="02040503050406030204" pitchFamily="18" charset="0"/>
                      </a:rPr>
                      <m:t>=0,1,2</m:t>
                    </m:r>
                  </m:oMath>
                </a14:m>
                <a:endParaRPr lang="en-US" altLang="zh-CN" sz="2400" dirty="0" smtClean="0">
                  <a:solidFill>
                    <a:srgbClr val="C00000"/>
                  </a:solidFill>
                </a:endParaRPr>
              </a:p>
              <a:p>
                <a:pPr marL="457200" indent="-457200">
                  <a:buSzPct val="100000"/>
                  <a:buFont typeface="+mj-lt"/>
                  <a:buAutoNum type="arabicPeriod"/>
                </a:pPr>
                <a:r>
                  <a:rPr lang="zh-CN" altLang="en-US" sz="2400" dirty="0" smtClean="0">
                    <a:solidFill>
                      <a:srgbClr val="C00000"/>
                    </a:solidFill>
                  </a:rPr>
                  <a:t>按照原子符号的写法写出可能的原子态</a:t>
                </a:r>
                <a:endParaRPr lang="en-US" altLang="zh-CN" sz="2400" dirty="0" smtClean="0">
                  <a:solidFill>
                    <a:srgbClr val="C00000"/>
                  </a:solidFill>
                </a:endParaRPr>
              </a:p>
              <a:p>
                <a:pPr marL="400050" lvl="1" indent="0">
                  <a:buSzPct val="100000"/>
                  <a:buNone/>
                </a:pPr>
                <a14:m>
                  <m:oMath xmlns:m="http://schemas.openxmlformats.org/officeDocument/2006/math">
                    <m:sSub>
                      <m:sSubPr>
                        <m:ctrlPr>
                          <a:rPr lang="en-US" altLang="zh-CN" sz="2400" b="0" i="1" smtClean="0">
                            <a:solidFill>
                              <a:srgbClr val="0070C0"/>
                            </a:solidFill>
                            <a:latin typeface="Cambria Math" panose="02040503050406030204" pitchFamily="18" charset="0"/>
                          </a:rPr>
                        </m:ctrlPr>
                      </m:sSubPr>
                      <m:e>
                        <m:sPre>
                          <m:sPrePr>
                            <m:ctrlPr>
                              <a:rPr lang="en-US" altLang="zh-CN" sz="2400" b="0" i="1" smtClean="0">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1</m:t>
                            </m:r>
                          </m:sup>
                          <m:e>
                            <m:r>
                              <a:rPr lang="en-US" altLang="zh-CN" sz="2400" i="1" smtClean="0">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1</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0</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2</m:t>
                        </m:r>
                      </m:sub>
                    </m:sSub>
                  </m:oMath>
                </a14:m>
                <a:endParaRPr lang="zh-CN" altLang="en-US" sz="2400" dirty="0">
                  <a:solidFill>
                    <a:srgbClr val="0070C0"/>
                  </a:solidFill>
                </a:endParaRPr>
              </a:p>
              <a:p>
                <a:pPr marL="400050" lvl="1" indent="0">
                  <a:buSzPct val="100000"/>
                  <a:buNone/>
                </a:pPr>
                <a:endParaRPr lang="zh-CN" altLang="en-US" sz="2400" dirty="0">
                  <a:solidFill>
                    <a:srgbClr val="C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114600"/>
                <a:ext cx="7704856" cy="5626767"/>
              </a:xfrm>
              <a:blipFill rotWithShape="0">
                <a:blip r:embed="rId2"/>
                <a:stretch>
                  <a:fillRect l="-1899" t="-867" r="-5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81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ChangeArrowheads="1"/>
          </p:cNvSpPr>
          <p:nvPr/>
        </p:nvSpPr>
        <p:spPr bwMode="auto">
          <a:xfrm>
            <a:off x="1042988" y="1341438"/>
            <a:ext cx="3348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800" b="1" dirty="0" smtClean="0">
                <a:solidFill>
                  <a:schemeClr val="tx2"/>
                </a:solidFill>
                <a:latin typeface="Times New Roman" panose="02020603050405020304" pitchFamily="18" charset="0"/>
                <a:ea typeface="楷体_GB2312" pitchFamily="49" charset="-122"/>
              </a:rPr>
              <a:t>氦</a:t>
            </a:r>
            <a:r>
              <a:rPr kumimoji="1" lang="zh-CN" altLang="en-US" sz="2800" b="1" dirty="0">
                <a:solidFill>
                  <a:schemeClr val="tx2"/>
                </a:solidFill>
                <a:latin typeface="Times New Roman" panose="02020603050405020304" pitchFamily="18" charset="0"/>
                <a:ea typeface="楷体_GB2312" pitchFamily="49" charset="-122"/>
              </a:rPr>
              <a:t>原子的基态</a:t>
            </a:r>
            <a:endParaRPr kumimoji="1" lang="zh-CN" altLang="en-US" sz="2800" dirty="0">
              <a:latin typeface="Times New Roman" panose="02020603050405020304" pitchFamily="18" charset="0"/>
              <a:ea typeface="楷体_GB2312" pitchFamily="49" charset="-122"/>
            </a:endParaRPr>
          </a:p>
        </p:txBody>
      </p:sp>
      <p:grpSp>
        <p:nvGrpSpPr>
          <p:cNvPr id="27660" name="Group 12"/>
          <p:cNvGrpSpPr>
            <a:grpSpLocks/>
          </p:cNvGrpSpPr>
          <p:nvPr/>
        </p:nvGrpSpPr>
        <p:grpSpPr bwMode="auto">
          <a:xfrm>
            <a:off x="1476375" y="1916113"/>
            <a:ext cx="3673475" cy="1225550"/>
            <a:chOff x="657" y="799"/>
            <a:chExt cx="2073" cy="680"/>
          </a:xfrm>
        </p:grpSpPr>
        <p:sp>
          <p:nvSpPr>
            <p:cNvPr id="49167" name="AutoShape 13"/>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1s1s</a:t>
              </a:r>
              <a:r>
                <a:rPr kumimoji="1" lang="zh-CN" altLang="en-US" sz="2800" b="1">
                  <a:latin typeface="Times New Roman" panose="02020603050405020304" pitchFamily="18" charset="0"/>
                  <a:ea typeface="楷体_GB2312" pitchFamily="49" charset="-122"/>
                </a:rPr>
                <a:t>组态</a:t>
              </a:r>
            </a:p>
          </p:txBody>
        </p:sp>
        <p:graphicFrame>
          <p:nvGraphicFramePr>
            <p:cNvPr id="49168" name="Object 14"/>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59409" name="公式" r:id="rId3" imgW="520474" imgH="241195" progId="Equation.3">
                    <p:embed/>
                  </p:oleObj>
                </mc:Choice>
                <mc:Fallback>
                  <p:oleObj name="公式" r:id="rId3" imgW="520474"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80" name="Object 32"/>
          <p:cNvGraphicFramePr>
            <a:graphicFrameLocks noGrp="1" noChangeAspect="1"/>
          </p:cNvGraphicFramePr>
          <p:nvPr>
            <p:ph sz="half" idx="1"/>
          </p:nvPr>
        </p:nvGraphicFramePr>
        <p:xfrm>
          <a:off x="4211638" y="1196975"/>
          <a:ext cx="1223962" cy="801688"/>
        </p:xfrm>
        <a:graphic>
          <a:graphicData uri="http://schemas.openxmlformats.org/presentationml/2006/ole">
            <mc:AlternateContent xmlns:mc="http://schemas.openxmlformats.org/markup-compatibility/2006">
              <mc:Choice xmlns:v="urn:schemas-microsoft-com:vml" Requires="v">
                <p:oleObj spid="_x0000_s59410" name="公式" r:id="rId5" imgW="368300" imgH="241300" progId="Equation.3">
                  <p:embed/>
                </p:oleObj>
              </mc:Choice>
              <mc:Fallback>
                <p:oleObj name="公式" r:id="rId5" imgW="368300" imgH="2413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196975"/>
                        <a:ext cx="1223962" cy="801688"/>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4" name="Object 16"/>
          <p:cNvGraphicFramePr>
            <a:graphicFrameLocks noGrp="1" noChangeAspect="1"/>
          </p:cNvGraphicFramePr>
          <p:nvPr>
            <p:ph sz="half" idx="2"/>
          </p:nvPr>
        </p:nvGraphicFramePr>
        <p:xfrm>
          <a:off x="1403350" y="3789363"/>
          <a:ext cx="3168650" cy="771525"/>
        </p:xfrm>
        <a:graphic>
          <a:graphicData uri="http://schemas.openxmlformats.org/presentationml/2006/ole">
            <mc:AlternateContent xmlns:mc="http://schemas.openxmlformats.org/markup-compatibility/2006">
              <mc:Choice xmlns:v="urn:schemas-microsoft-com:vml" Requires="v">
                <p:oleObj spid="_x0000_s59411" name="公式" r:id="rId7" imgW="939800" imgH="228600" progId="Equation.3">
                  <p:embed/>
                </p:oleObj>
              </mc:Choice>
              <mc:Fallback>
                <p:oleObj name="公式" r:id="rId7" imgW="939800" imgH="2286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789363"/>
                        <a:ext cx="3168650" cy="77152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71" name="Group 23"/>
          <p:cNvGrpSpPr>
            <a:grpSpLocks/>
          </p:cNvGrpSpPr>
          <p:nvPr/>
        </p:nvGrpSpPr>
        <p:grpSpPr bwMode="auto">
          <a:xfrm>
            <a:off x="1187450" y="4508500"/>
            <a:ext cx="3168650" cy="1728788"/>
            <a:chOff x="748" y="2840"/>
            <a:chExt cx="1996" cy="1089"/>
          </a:xfrm>
        </p:grpSpPr>
        <p:sp>
          <p:nvSpPr>
            <p:cNvPr id="49165" name="AutoShape 20"/>
            <p:cNvSpPr>
              <a:spLocks noChangeArrowheads="1"/>
            </p:cNvSpPr>
            <p:nvPr/>
          </p:nvSpPr>
          <p:spPr bwMode="auto">
            <a:xfrm>
              <a:off x="748" y="3385"/>
              <a:ext cx="1996" cy="544"/>
            </a:xfrm>
            <a:prstGeom prst="wedgeRoundRectCallout">
              <a:avLst>
                <a:gd name="adj1" fmla="val -13579"/>
                <a:gd name="adj2" fmla="val -147060"/>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ea typeface="楷体_GB2312" pitchFamily="49" charset="-122"/>
                </a:rPr>
                <a:t>两个电子取值相同，分别为</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 </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p>
          </p:txBody>
        </p:sp>
        <p:sp>
          <p:nvSpPr>
            <p:cNvPr id="49166" name="Line 21"/>
            <p:cNvSpPr>
              <a:spLocks noChangeShapeType="1"/>
            </p:cNvSpPr>
            <p:nvPr/>
          </p:nvSpPr>
          <p:spPr bwMode="auto">
            <a:xfrm>
              <a:off x="884" y="2840"/>
              <a:ext cx="140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0" name="AutoShape 22"/>
          <p:cNvSpPr>
            <a:spLocks noChangeArrowheads="1"/>
          </p:cNvSpPr>
          <p:nvPr/>
        </p:nvSpPr>
        <p:spPr bwMode="auto">
          <a:xfrm>
            <a:off x="6227763" y="5084763"/>
            <a:ext cx="2376487" cy="863600"/>
          </a:xfrm>
          <a:prstGeom prst="wedgeRoundRectCallout">
            <a:avLst>
              <a:gd name="adj1" fmla="val -129894"/>
              <a:gd name="adj2" fmla="val -119486"/>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ea typeface="楷体_GB2312" pitchFamily="49" charset="-122"/>
              </a:rPr>
              <a:t>两个电子分别取</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p>
        </p:txBody>
      </p:sp>
      <p:grpSp>
        <p:nvGrpSpPr>
          <p:cNvPr id="27677" name="Group 29"/>
          <p:cNvGrpSpPr>
            <a:grpSpLocks/>
          </p:cNvGrpSpPr>
          <p:nvPr/>
        </p:nvGrpSpPr>
        <p:grpSpPr bwMode="auto">
          <a:xfrm>
            <a:off x="4356100" y="2060575"/>
            <a:ext cx="4032250" cy="3455988"/>
            <a:chOff x="2744" y="1298"/>
            <a:chExt cx="2540" cy="2177"/>
          </a:xfrm>
        </p:grpSpPr>
        <p:sp>
          <p:nvSpPr>
            <p:cNvPr id="49161" name="Line 25"/>
            <p:cNvSpPr>
              <a:spLocks noChangeShapeType="1"/>
            </p:cNvSpPr>
            <p:nvPr/>
          </p:nvSpPr>
          <p:spPr bwMode="auto">
            <a:xfrm flipV="1">
              <a:off x="2744" y="1842"/>
              <a:ext cx="454" cy="163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2" name="Line 26"/>
            <p:cNvSpPr>
              <a:spLocks noChangeShapeType="1"/>
            </p:cNvSpPr>
            <p:nvPr/>
          </p:nvSpPr>
          <p:spPr bwMode="auto">
            <a:xfrm flipH="1" flipV="1">
              <a:off x="3198" y="1842"/>
              <a:ext cx="2086" cy="136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3" name="Line 27"/>
            <p:cNvSpPr>
              <a:spLocks noChangeShapeType="1"/>
            </p:cNvSpPr>
            <p:nvPr/>
          </p:nvSpPr>
          <p:spPr bwMode="auto">
            <a:xfrm>
              <a:off x="2789" y="1298"/>
              <a:ext cx="454" cy="59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4" name="Line 28"/>
            <p:cNvSpPr>
              <a:spLocks noChangeShapeType="1"/>
            </p:cNvSpPr>
            <p:nvPr/>
          </p:nvSpPr>
          <p:spPr bwMode="auto">
            <a:xfrm flipH="1">
              <a:off x="2789" y="1298"/>
              <a:ext cx="409" cy="5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441273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60"/>
                                        </p:tgtEl>
                                        <p:attrNameLst>
                                          <p:attrName>style.visibility</p:attrName>
                                        </p:attrNameLst>
                                      </p:cBhvr>
                                      <p:to>
                                        <p:strVal val="visible"/>
                                      </p:to>
                                    </p:set>
                                    <p:animEffect transition="in" filter="wipe(left)">
                                      <p:cBhvr>
                                        <p:cTn id="7" dur="500"/>
                                        <p:tgtEl>
                                          <p:spTgt spid="27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64"/>
                                        </p:tgtEl>
                                        <p:attrNameLst>
                                          <p:attrName>style.visibility</p:attrName>
                                        </p:attrNameLst>
                                      </p:cBhvr>
                                      <p:to>
                                        <p:strVal val="visible"/>
                                      </p:to>
                                    </p:set>
                                    <p:animEffect transition="in" filter="blinds(horizontal)">
                                      <p:cBhvr>
                                        <p:cTn id="12" dur="500"/>
                                        <p:tgtEl>
                                          <p:spTgt spid="27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671"/>
                                        </p:tgtEl>
                                        <p:attrNameLst>
                                          <p:attrName>style.visibility</p:attrName>
                                        </p:attrNameLst>
                                      </p:cBhvr>
                                      <p:to>
                                        <p:strVal val="visible"/>
                                      </p:to>
                                    </p:set>
                                    <p:animEffect transition="in" filter="wipe(up)">
                                      <p:cBhvr>
                                        <p:cTn id="17" dur="500"/>
                                        <p:tgtEl>
                                          <p:spTgt spid="276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70"/>
                                        </p:tgtEl>
                                        <p:attrNameLst>
                                          <p:attrName>style.visibility</p:attrName>
                                        </p:attrNameLst>
                                      </p:cBhvr>
                                      <p:to>
                                        <p:strVal val="visible"/>
                                      </p:to>
                                    </p:set>
                                    <p:animEffect transition="in" filter="wipe(left)">
                                      <p:cBhvr>
                                        <p:cTn id="22" dur="500"/>
                                        <p:tgtEl>
                                          <p:spTgt spid="27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7677"/>
                                        </p:tgtEl>
                                        <p:attrNameLst>
                                          <p:attrName>style.visibility</p:attrName>
                                        </p:attrNameLst>
                                      </p:cBhvr>
                                      <p:to>
                                        <p:strVal val="visible"/>
                                      </p:to>
                                    </p:set>
                                    <p:animEffect transition="in" filter="wipe(down)">
                                      <p:cBhvr>
                                        <p:cTn id="27" dur="500"/>
                                        <p:tgtEl>
                                          <p:spTgt spid="276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80"/>
                                        </p:tgtEl>
                                        <p:attrNameLst>
                                          <p:attrName>style.visibility</p:attrName>
                                        </p:attrNameLst>
                                      </p:cBhvr>
                                      <p:to>
                                        <p:strVal val="visible"/>
                                      </p:to>
                                    </p:set>
                                    <p:animEffect transition="in" filter="wipe(left)">
                                      <p:cBhvr>
                                        <p:cTn id="32"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527521"/>
            <a:ext cx="6589199" cy="788667"/>
          </a:xfrm>
        </p:spPr>
        <p:txBody>
          <a:bodyPr/>
          <a:lstStyle/>
          <a:p>
            <a:r>
              <a:rPr lang="zh-CN" altLang="en-US" dirty="0">
                <a:solidFill>
                  <a:srgbClr val="C00000"/>
                </a:solidFill>
              </a:rPr>
              <a:t>同科电子合成的</a:t>
            </a:r>
            <a:r>
              <a:rPr lang="zh-CN" altLang="en-US" dirty="0" smtClean="0">
                <a:solidFill>
                  <a:srgbClr val="C00000"/>
                </a:solidFill>
              </a:rPr>
              <a:t>状态</a:t>
            </a:r>
            <a:endParaRPr lang="zh-CN" altLang="en-US" dirty="0">
              <a:solidFill>
                <a:srgbClr val="C00000"/>
              </a:solidFill>
            </a:endParaRPr>
          </a:p>
        </p:txBody>
      </p:sp>
      <p:sp>
        <p:nvSpPr>
          <p:cNvPr id="3" name="内容占位符 2"/>
          <p:cNvSpPr>
            <a:spLocks noGrp="1"/>
          </p:cNvSpPr>
          <p:nvPr>
            <p:ph idx="1"/>
          </p:nvPr>
        </p:nvSpPr>
        <p:spPr>
          <a:xfrm>
            <a:off x="251914" y="4365104"/>
            <a:ext cx="2376264" cy="613096"/>
          </a:xfrm>
        </p:spPr>
        <p:style>
          <a:lnRef idx="1">
            <a:schemeClr val="accent1"/>
          </a:lnRef>
          <a:fillRef idx="3">
            <a:schemeClr val="accent1"/>
          </a:fillRef>
          <a:effectRef idx="2">
            <a:schemeClr val="accent1"/>
          </a:effectRef>
          <a:fontRef idx="minor">
            <a:schemeClr val="lt1"/>
          </a:fontRef>
        </p:style>
        <p:txBody>
          <a:bodyPr/>
          <a:lstStyle/>
          <a:p>
            <a:pPr marL="0" indent="0">
              <a:buNone/>
            </a:pPr>
            <a:r>
              <a:rPr lang="zh-CN" altLang="en-US" sz="2400" dirty="0" smtClean="0"/>
              <a:t>泡利不相容原理</a:t>
            </a:r>
            <a:endParaRPr lang="zh-CN" altLang="en-US" sz="2400" dirty="0"/>
          </a:p>
        </p:txBody>
      </p:sp>
      <p:graphicFrame>
        <p:nvGraphicFramePr>
          <p:cNvPr id="4" name="Object 4"/>
          <p:cNvGraphicFramePr>
            <a:graphicFrameLocks noChangeAspect="1"/>
          </p:cNvGraphicFramePr>
          <p:nvPr>
            <p:extLst/>
          </p:nvPr>
        </p:nvGraphicFramePr>
        <p:xfrm>
          <a:off x="1440046" y="2800672"/>
          <a:ext cx="9067800" cy="4876800"/>
        </p:xfrm>
        <a:graphic>
          <a:graphicData uri="http://schemas.openxmlformats.org/presentationml/2006/ole">
            <mc:AlternateContent xmlns:mc="http://schemas.openxmlformats.org/markup-compatibility/2006">
              <mc:Choice xmlns:v="urn:schemas-microsoft-com:vml" Requires="v">
                <p:oleObj spid="_x0000_s60428" name="文档" r:id="rId3" imgW="5413105" imgH="2915133" progId="Word.Document.8">
                  <p:embed/>
                </p:oleObj>
              </mc:Choice>
              <mc:Fallback>
                <p:oleObj name="文档" r:id="rId3" imgW="5413105" imgH="291513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046" y="2800672"/>
                        <a:ext cx="9067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3"/>
          <p:cNvGraphicFramePr>
            <a:graphicFrameLocks noChangeAspect="1"/>
          </p:cNvGraphicFramePr>
          <p:nvPr>
            <p:extLst/>
          </p:nvPr>
        </p:nvGraphicFramePr>
        <p:xfrm>
          <a:off x="3382960" y="1181069"/>
          <a:ext cx="5181972" cy="1527851"/>
        </p:xfrm>
        <a:graphic>
          <a:graphicData uri="http://schemas.openxmlformats.org/presentationml/2006/ole">
            <mc:AlternateContent xmlns:mc="http://schemas.openxmlformats.org/markup-compatibility/2006">
              <mc:Choice xmlns:v="urn:schemas-microsoft-com:vml" Requires="v">
                <p:oleObj spid="_x0000_s60429" name="公式" r:id="rId5" imgW="2413000" imgH="711200" progId="Equation.3">
                  <p:embed/>
                </p:oleObj>
              </mc:Choice>
              <mc:Fallback>
                <p:oleObj name="公式" r:id="rId5" imgW="2413000" imgH="7112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2960" y="1181069"/>
                        <a:ext cx="5181972" cy="1527851"/>
                      </a:xfrm>
                      <a:prstGeom prst="rect">
                        <a:avLst/>
                      </a:prstGeom>
                      <a:solidFill>
                        <a:srgbClr val="99CCFF"/>
                      </a:solidFill>
                      <a:ln>
                        <a:noFill/>
                      </a:ln>
                      <a:effectLst/>
                      <a:extLst/>
                    </p:spPr>
                  </p:pic>
                </p:oleObj>
              </mc:Fallback>
            </mc:AlternateContent>
          </a:graphicData>
        </a:graphic>
      </p:graphicFrame>
    </p:spTree>
    <p:extLst>
      <p:ext uri="{BB962C8B-B14F-4D97-AF65-F5344CB8AC3E}">
        <p14:creationId xmlns:p14="http://schemas.microsoft.com/office/powerpoint/2010/main" val="358844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23528" y="1268760"/>
            <a:ext cx="8229600" cy="4525962"/>
          </a:xfrm>
        </p:spPr>
        <p:txBody>
          <a:bodyPr/>
          <a:lstStyle/>
          <a:p>
            <a:pPr algn="just">
              <a:spcAft>
                <a:spcPts val="600"/>
              </a:spcAft>
            </a:pPr>
            <a:r>
              <a:rPr kumimoji="1" lang="zh-CN" altLang="en-US" sz="2400" dirty="0" smtClean="0">
                <a:latin typeface="+mn-ea"/>
              </a:rPr>
              <a:t>本章</a:t>
            </a:r>
            <a:r>
              <a:rPr kumimoji="1" lang="zh-CN" altLang="en-US" sz="2400" dirty="0">
                <a:latin typeface="+mn-ea"/>
              </a:rPr>
              <a:t>要讨论的是多电子原子，首先探讨最简单的两个电子原子</a:t>
            </a:r>
            <a:r>
              <a:rPr kumimoji="1" lang="en-US" altLang="zh-CN" sz="2400" dirty="0">
                <a:latin typeface="+mn-ea"/>
              </a:rPr>
              <a:t>——</a:t>
            </a:r>
            <a:r>
              <a:rPr kumimoji="1" lang="zh-CN" altLang="en-US" sz="2400" dirty="0">
                <a:solidFill>
                  <a:srgbClr val="CC0000"/>
                </a:solidFill>
                <a:latin typeface="+mn-ea"/>
              </a:rPr>
              <a:t>氦原子</a:t>
            </a:r>
            <a:r>
              <a:rPr kumimoji="1" lang="zh-CN" altLang="en-US" sz="2400" dirty="0">
                <a:latin typeface="+mn-ea"/>
              </a:rPr>
              <a:t>的情况</a:t>
            </a:r>
            <a:r>
              <a:rPr kumimoji="1" lang="zh-CN" altLang="en-US" sz="2400" dirty="0" smtClean="0">
                <a:latin typeface="+mn-ea"/>
              </a:rPr>
              <a:t>。</a:t>
            </a:r>
            <a:endParaRPr kumimoji="1" lang="en-US" altLang="zh-CN" sz="2400" dirty="0" smtClean="0">
              <a:latin typeface="+mn-ea"/>
            </a:endParaRPr>
          </a:p>
          <a:p>
            <a:pPr algn="just">
              <a:spcAft>
                <a:spcPts val="600"/>
              </a:spcAft>
            </a:pPr>
            <a:r>
              <a:rPr kumimoji="1" lang="zh-CN" altLang="en-US" sz="2400" dirty="0" smtClean="0">
                <a:latin typeface="+mn-ea"/>
              </a:rPr>
              <a:t>实验</a:t>
            </a:r>
            <a:r>
              <a:rPr kumimoji="1" lang="zh-CN" altLang="en-US" sz="2400" dirty="0">
                <a:latin typeface="+mn-ea"/>
              </a:rPr>
              <a:t>观察发现氦及周期系第二族的元素铍、镁、钙、锶、钡、镭、锌、镉和汞的光谱有相仿的结构，如同碱金属光谱一样，存在一系列谱线系</a:t>
            </a:r>
            <a:r>
              <a:rPr kumimoji="1" lang="zh-CN" altLang="en-US" sz="2400" dirty="0" smtClean="0">
                <a:latin typeface="+mn-ea"/>
              </a:rPr>
              <a:t>，</a:t>
            </a:r>
            <a:endParaRPr kumimoji="1" lang="en-US" altLang="zh-CN" sz="2400" dirty="0" smtClean="0">
              <a:latin typeface="+mn-ea"/>
            </a:endParaRPr>
          </a:p>
          <a:p>
            <a:pPr algn="just">
              <a:spcAft>
                <a:spcPts val="600"/>
              </a:spcAft>
            </a:pPr>
            <a:r>
              <a:rPr kumimoji="1" lang="zh-CN" altLang="en-US" sz="2400" dirty="0" smtClean="0">
                <a:latin typeface="+mn-ea"/>
              </a:rPr>
              <a:t>这些谱线系分成</a:t>
            </a:r>
            <a:r>
              <a:rPr kumimoji="1" lang="zh-CN" altLang="en-US" sz="2400" dirty="0">
                <a:solidFill>
                  <a:srgbClr val="CC0000"/>
                </a:solidFill>
                <a:latin typeface="+mn-ea"/>
              </a:rPr>
              <a:t>两套</a:t>
            </a:r>
            <a:r>
              <a:rPr kumimoji="1" lang="zh-CN" altLang="en-US" sz="2400" dirty="0">
                <a:latin typeface="+mn-ea"/>
              </a:rPr>
              <a:t>，这两套谱线的结构有显著的差别，其中一套是</a:t>
            </a:r>
            <a:r>
              <a:rPr kumimoji="1" lang="zh-CN" altLang="en-US" sz="2400" dirty="0">
                <a:solidFill>
                  <a:srgbClr val="CC0000"/>
                </a:solidFill>
                <a:latin typeface="+mn-ea"/>
              </a:rPr>
              <a:t>单层</a:t>
            </a:r>
            <a:r>
              <a:rPr kumimoji="1" lang="zh-CN" altLang="en-US" sz="2400" dirty="0">
                <a:latin typeface="+mn-ea"/>
              </a:rPr>
              <a:t>的，另一套是具有</a:t>
            </a:r>
            <a:r>
              <a:rPr kumimoji="1" lang="zh-CN" altLang="en-US" sz="2400" dirty="0">
                <a:solidFill>
                  <a:srgbClr val="CC0000"/>
                </a:solidFill>
                <a:latin typeface="+mn-ea"/>
              </a:rPr>
              <a:t>三层</a:t>
            </a:r>
            <a:r>
              <a:rPr kumimoji="1" lang="zh-CN" altLang="en-US" sz="2400" dirty="0">
                <a:latin typeface="+mn-ea"/>
              </a:rPr>
              <a:t>结构的</a:t>
            </a:r>
            <a:r>
              <a:rPr kumimoji="1" lang="zh-CN" altLang="en-US" sz="2400" dirty="0" smtClean="0">
                <a:latin typeface="+mn-ea"/>
              </a:rPr>
              <a:t>。</a:t>
            </a:r>
            <a:endParaRPr kumimoji="1" lang="en-US" altLang="zh-CN" sz="2400" dirty="0" smtClean="0">
              <a:latin typeface="+mn-ea"/>
            </a:endParaRPr>
          </a:p>
          <a:p>
            <a:pPr algn="just">
              <a:spcAft>
                <a:spcPts val="600"/>
              </a:spcAft>
            </a:pPr>
            <a:r>
              <a:rPr kumimoji="1" lang="zh-CN" altLang="en-US" sz="2400" dirty="0" smtClean="0">
                <a:latin typeface="+mn-ea"/>
              </a:rPr>
              <a:t>原子</a:t>
            </a:r>
            <a:r>
              <a:rPr kumimoji="1" lang="zh-CN" altLang="en-US" sz="2400" dirty="0">
                <a:latin typeface="+mn-ea"/>
              </a:rPr>
              <a:t>的</a:t>
            </a:r>
            <a:r>
              <a:rPr kumimoji="1" lang="zh-CN" altLang="en-US" sz="2400" dirty="0" smtClean="0">
                <a:latin typeface="+mn-ea"/>
              </a:rPr>
              <a:t>能级图具有四</a:t>
            </a:r>
            <a:r>
              <a:rPr kumimoji="1" lang="zh-CN" altLang="en-US" sz="2400" dirty="0">
                <a:latin typeface="+mn-ea"/>
              </a:rPr>
              <a:t>个特点</a:t>
            </a:r>
            <a:endParaRPr lang="zh-CN" altLang="en-US" sz="2400" dirty="0">
              <a:latin typeface="+mn-ea"/>
            </a:endParaRPr>
          </a:p>
        </p:txBody>
      </p:sp>
      <p:sp>
        <p:nvSpPr>
          <p:cNvPr id="4" name="标题 3"/>
          <p:cNvSpPr>
            <a:spLocks noGrp="1"/>
          </p:cNvSpPr>
          <p:nvPr>
            <p:ph type="title"/>
          </p:nvPr>
        </p:nvSpPr>
        <p:spPr/>
        <p:txBody>
          <a:bodyPr>
            <a:normAutofit/>
          </a:bodyPr>
          <a:lstStyle/>
          <a:p>
            <a:r>
              <a:rPr lang="zh-CN" altLang="en-US" sz="2800" dirty="0"/>
              <a:t>氦及第二族元素的光谱和</a:t>
            </a:r>
            <a:r>
              <a:rPr lang="zh-CN" altLang="en-US" sz="2800" dirty="0" smtClean="0"/>
              <a:t>能级</a:t>
            </a:r>
            <a:endParaRPr lang="zh-CN" alt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5" descr="22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9144000"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8"/>
          <p:cNvSpPr>
            <a:spLocks noChangeArrowheads="1"/>
          </p:cNvSpPr>
          <p:nvPr/>
        </p:nvSpPr>
        <p:spPr bwMode="auto">
          <a:xfrm>
            <a:off x="7035800" y="5661025"/>
            <a:ext cx="2092325"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L=0</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p>
        </p:txBody>
      </p:sp>
      <p:sp>
        <p:nvSpPr>
          <p:cNvPr id="57348" name="Rectangle 9"/>
          <p:cNvSpPr>
            <a:spLocks noChangeArrowheads="1"/>
          </p:cNvSpPr>
          <p:nvPr/>
        </p:nvSpPr>
        <p:spPr bwMode="auto">
          <a:xfrm>
            <a:off x="4787900" y="5661025"/>
            <a:ext cx="210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S=1</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p>
        </p:txBody>
      </p:sp>
      <p:sp>
        <p:nvSpPr>
          <p:cNvPr id="57349" name="Rectangle 10"/>
          <p:cNvSpPr>
            <a:spLocks noChangeArrowheads="1"/>
          </p:cNvSpPr>
          <p:nvPr/>
        </p:nvSpPr>
        <p:spPr bwMode="auto">
          <a:xfrm>
            <a:off x="2411413" y="5661025"/>
            <a:ext cx="2143125"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D</a:t>
            </a:r>
          </a:p>
        </p:txBody>
      </p:sp>
      <p:sp>
        <p:nvSpPr>
          <p:cNvPr id="57350" name="Rectangle 11"/>
          <p:cNvSpPr>
            <a:spLocks noChangeArrowheads="1"/>
          </p:cNvSpPr>
          <p:nvPr/>
        </p:nvSpPr>
        <p:spPr bwMode="auto">
          <a:xfrm>
            <a:off x="0" y="5516563"/>
            <a:ext cx="2224088" cy="5794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b="1">
                <a:solidFill>
                  <a:schemeClr val="hlink"/>
                </a:solidFill>
                <a:ea typeface="楷体_GB2312" pitchFamily="49" charset="-122"/>
              </a:rPr>
              <a:t>斯莱特方法</a:t>
            </a:r>
          </a:p>
        </p:txBody>
      </p:sp>
    </p:spTree>
    <p:extLst>
      <p:ext uri="{BB962C8B-B14F-4D97-AF65-F5344CB8AC3E}">
        <p14:creationId xmlns:p14="http://schemas.microsoft.com/office/powerpoint/2010/main" val="2638192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4"/>
          <p:cNvGraphicFramePr>
            <a:graphicFrameLocks noGrp="1" noChangeAspect="1"/>
          </p:cNvGraphicFramePr>
          <p:nvPr>
            <p:ph sz="half" idx="1"/>
          </p:nvPr>
        </p:nvGraphicFramePr>
        <p:xfrm>
          <a:off x="971550" y="1773238"/>
          <a:ext cx="7300913" cy="2187575"/>
        </p:xfrm>
        <a:graphic>
          <a:graphicData uri="http://schemas.openxmlformats.org/presentationml/2006/ole">
            <mc:AlternateContent xmlns:mc="http://schemas.openxmlformats.org/markup-compatibility/2006">
              <mc:Choice xmlns:v="urn:schemas-microsoft-com:vml" Requires="v">
                <p:oleObj spid="_x0000_s61452" name="公式" r:id="rId3" imgW="3136900" imgH="939800" progId="Equation.3">
                  <p:embed/>
                </p:oleObj>
              </mc:Choice>
              <mc:Fallback>
                <p:oleObj name="公式" r:id="rId3" imgW="3136900" imgH="939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73238"/>
                        <a:ext cx="7300913" cy="21875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3440" name="Group 16"/>
          <p:cNvGrpSpPr>
            <a:grpSpLocks/>
          </p:cNvGrpSpPr>
          <p:nvPr/>
        </p:nvGrpSpPr>
        <p:grpSpPr bwMode="auto">
          <a:xfrm>
            <a:off x="1979613" y="2492375"/>
            <a:ext cx="3455987" cy="2911475"/>
            <a:chOff x="1247" y="1570"/>
            <a:chExt cx="2177" cy="1834"/>
          </a:xfrm>
        </p:grpSpPr>
        <p:sp>
          <p:nvSpPr>
            <p:cNvPr id="59402" name="Line 6"/>
            <p:cNvSpPr>
              <a:spLocks noChangeShapeType="1"/>
            </p:cNvSpPr>
            <p:nvPr/>
          </p:nvSpPr>
          <p:spPr bwMode="auto">
            <a:xfrm>
              <a:off x="2426" y="1570"/>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9403" name="Object 9"/>
            <p:cNvGraphicFramePr>
              <a:graphicFrameLocks noChangeAspect="1"/>
            </p:cNvGraphicFramePr>
            <p:nvPr/>
          </p:nvGraphicFramePr>
          <p:xfrm>
            <a:off x="1247" y="2704"/>
            <a:ext cx="1179" cy="700"/>
          </p:xfrm>
          <a:graphic>
            <a:graphicData uri="http://schemas.openxmlformats.org/presentationml/2006/ole">
              <mc:AlternateContent xmlns:mc="http://schemas.openxmlformats.org/markup-compatibility/2006">
                <mc:Choice xmlns:v="urn:schemas-microsoft-com:vml" Requires="v">
                  <p:oleObj spid="_x0000_s61453" name="公式" r:id="rId5" imgW="406224" imgH="241195" progId="Equation.3">
                    <p:embed/>
                  </p:oleObj>
                </mc:Choice>
                <mc:Fallback>
                  <p:oleObj name="公式" r:id="rId5" imgW="406224"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2704"/>
                          <a:ext cx="1179" cy="7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4" name="Line 13"/>
            <p:cNvSpPr>
              <a:spLocks noChangeShapeType="1"/>
            </p:cNvSpPr>
            <p:nvPr/>
          </p:nvSpPr>
          <p:spPr bwMode="auto">
            <a:xfrm flipH="1">
              <a:off x="2064" y="1570"/>
              <a:ext cx="362" cy="108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441" name="Group 17"/>
          <p:cNvGrpSpPr>
            <a:grpSpLocks/>
          </p:cNvGrpSpPr>
          <p:nvPr/>
        </p:nvGrpSpPr>
        <p:grpSpPr bwMode="auto">
          <a:xfrm>
            <a:off x="3563938" y="3068638"/>
            <a:ext cx="3313112" cy="1081087"/>
            <a:chOff x="2245" y="1933"/>
            <a:chExt cx="2087" cy="681"/>
          </a:xfrm>
        </p:grpSpPr>
        <p:sp>
          <p:nvSpPr>
            <p:cNvPr id="59400" name="Line 7"/>
            <p:cNvSpPr>
              <a:spLocks noChangeShapeType="1"/>
            </p:cNvSpPr>
            <p:nvPr/>
          </p:nvSpPr>
          <p:spPr bwMode="auto">
            <a:xfrm>
              <a:off x="3334" y="1933"/>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14"/>
            <p:cNvSpPr>
              <a:spLocks noChangeShapeType="1"/>
            </p:cNvSpPr>
            <p:nvPr/>
          </p:nvSpPr>
          <p:spPr bwMode="auto">
            <a:xfrm flipH="1">
              <a:off x="2245" y="1933"/>
              <a:ext cx="1089" cy="6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442" name="Group 18"/>
          <p:cNvGrpSpPr>
            <a:grpSpLocks/>
          </p:cNvGrpSpPr>
          <p:nvPr/>
        </p:nvGrpSpPr>
        <p:grpSpPr bwMode="auto">
          <a:xfrm>
            <a:off x="3924300" y="3644900"/>
            <a:ext cx="2952750" cy="576263"/>
            <a:chOff x="2472" y="2296"/>
            <a:chExt cx="1860" cy="363"/>
          </a:xfrm>
        </p:grpSpPr>
        <p:sp>
          <p:nvSpPr>
            <p:cNvPr id="59398" name="Line 8"/>
            <p:cNvSpPr>
              <a:spLocks noChangeShapeType="1"/>
            </p:cNvSpPr>
            <p:nvPr/>
          </p:nvSpPr>
          <p:spPr bwMode="auto">
            <a:xfrm>
              <a:off x="3334" y="2296"/>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15"/>
            <p:cNvSpPr>
              <a:spLocks noChangeShapeType="1"/>
            </p:cNvSpPr>
            <p:nvPr/>
          </p:nvSpPr>
          <p:spPr bwMode="auto">
            <a:xfrm flipH="1">
              <a:off x="2472" y="2296"/>
              <a:ext cx="862" cy="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351373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03440"/>
                                        </p:tgtEl>
                                        <p:attrNameLst>
                                          <p:attrName>style.visibility</p:attrName>
                                        </p:attrNameLst>
                                      </p:cBhvr>
                                      <p:to>
                                        <p:strVal val="visible"/>
                                      </p:to>
                                    </p:set>
                                    <p:animEffect transition="in" filter="wipe(right)">
                                      <p:cBhvr>
                                        <p:cTn id="7" dur="500"/>
                                        <p:tgtEl>
                                          <p:spTgt spid="103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03441"/>
                                        </p:tgtEl>
                                        <p:attrNameLst>
                                          <p:attrName>style.visibility</p:attrName>
                                        </p:attrNameLst>
                                      </p:cBhvr>
                                      <p:to>
                                        <p:strVal val="visible"/>
                                      </p:to>
                                    </p:set>
                                    <p:animEffect transition="in" filter="wipe(right)">
                                      <p:cBhvr>
                                        <p:cTn id="12" dur="500"/>
                                        <p:tgtEl>
                                          <p:spTgt spid="1034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03442"/>
                                        </p:tgtEl>
                                        <p:attrNameLst>
                                          <p:attrName>style.visibility</p:attrName>
                                        </p:attrNameLst>
                                      </p:cBhvr>
                                      <p:to>
                                        <p:strVal val="visible"/>
                                      </p:to>
                                    </p:set>
                                    <p:animEffect transition="in" filter="wipe(right)">
                                      <p:cBhvr>
                                        <p:cTn id="17" dur="500"/>
                                        <p:tgtEl>
                                          <p:spTgt spid="103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0"/>
          <p:cNvSpPr>
            <a:spLocks noChangeArrowheads="1"/>
          </p:cNvSpPr>
          <p:nvPr/>
        </p:nvSpPr>
        <p:spPr bwMode="auto">
          <a:xfrm>
            <a:off x="234300" y="4437112"/>
            <a:ext cx="8064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dirty="0">
                <a:latin typeface="Times New Roman" panose="02020603050405020304" pitchFamily="18" charset="0"/>
                <a:ea typeface="+mn-ea"/>
                <a:cs typeface="Times New Roman" panose="02020603050405020304" pitchFamily="18" charset="0"/>
              </a:rPr>
              <a:t>在前面提到的选择定则，除</a:t>
            </a:r>
            <a:r>
              <a:rPr kumimoji="1" lang="en-US" altLang="zh-CN" sz="2400" dirty="0">
                <a:latin typeface="Times New Roman" panose="02020603050405020304" pitchFamily="18" charset="0"/>
                <a:ea typeface="+mn-ea"/>
                <a:cs typeface="Times New Roman" panose="02020603050405020304" pitchFamily="18" charset="0"/>
              </a:rPr>
              <a:t>J</a:t>
            </a:r>
            <a:r>
              <a:rPr kumimoji="1" lang="zh-CN" altLang="en-US" sz="2400" dirty="0">
                <a:latin typeface="Times New Roman" panose="02020603050405020304" pitchFamily="18" charset="0"/>
                <a:ea typeface="+mn-ea"/>
                <a:cs typeface="Times New Roman" panose="02020603050405020304" pitchFamily="18" charset="0"/>
              </a:rPr>
              <a:t>的改变同这里的要求相同外，未提到</a:t>
            </a:r>
            <a:r>
              <a:rPr kumimoji="1" lang="en-US" altLang="zh-CN" sz="2400" dirty="0">
                <a:latin typeface="Times New Roman" panose="02020603050405020304" pitchFamily="18" charset="0"/>
                <a:ea typeface="+mn-ea"/>
                <a:cs typeface="Times New Roman" panose="02020603050405020304" pitchFamily="18" charset="0"/>
              </a:rPr>
              <a:t>Δ</a:t>
            </a:r>
            <a:r>
              <a:rPr kumimoji="1" lang="en-US" altLang="zh-CN" sz="2400" i="1" dirty="0">
                <a:latin typeface="Times New Roman" panose="02020603050405020304" pitchFamily="18" charset="0"/>
                <a:ea typeface="+mn-ea"/>
                <a:cs typeface="Times New Roman" panose="02020603050405020304" pitchFamily="18" charset="0"/>
              </a:rPr>
              <a:t>S</a:t>
            </a:r>
            <a:r>
              <a:rPr kumimoji="1" lang="en-US" altLang="zh-CN" sz="2400" dirty="0">
                <a:latin typeface="Times New Roman" panose="02020603050405020304" pitchFamily="18" charset="0"/>
                <a:ea typeface="+mn-ea"/>
                <a:cs typeface="Times New Roman" panose="02020603050405020304" pitchFamily="18" charset="0"/>
              </a:rPr>
              <a:t>=0</a:t>
            </a:r>
            <a:r>
              <a:rPr kumimoji="1" lang="zh-CN" altLang="en-US" sz="2400" dirty="0">
                <a:latin typeface="Times New Roman" panose="02020603050405020304" pitchFamily="18" charset="0"/>
                <a:ea typeface="+mn-ea"/>
                <a:cs typeface="Times New Roman" panose="02020603050405020304" pitchFamily="18" charset="0"/>
              </a:rPr>
              <a:t>，</a:t>
            </a:r>
            <a:r>
              <a:rPr kumimoji="1" lang="en-US" altLang="zh-CN" sz="2400" dirty="0">
                <a:latin typeface="Times New Roman" panose="02020603050405020304" pitchFamily="18" charset="0"/>
                <a:ea typeface="+mn-ea"/>
                <a:cs typeface="Times New Roman" panose="02020603050405020304" pitchFamily="18" charset="0"/>
              </a:rPr>
              <a:t>Δ</a:t>
            </a:r>
            <a:r>
              <a:rPr kumimoji="1" lang="en-US" altLang="zh-CN" sz="2400" i="1" dirty="0">
                <a:latin typeface="Times New Roman" panose="02020603050405020304" pitchFamily="18" charset="0"/>
                <a:ea typeface="+mn-ea"/>
                <a:cs typeface="Times New Roman" panose="02020603050405020304" pitchFamily="18" charset="0"/>
              </a:rPr>
              <a:t>L</a:t>
            </a:r>
            <a:r>
              <a:rPr kumimoji="1" lang="zh-CN" altLang="en-US" sz="2400" dirty="0">
                <a:latin typeface="Times New Roman" panose="02020603050405020304" pitchFamily="18" charset="0"/>
                <a:ea typeface="+mn-ea"/>
                <a:cs typeface="Times New Roman" panose="02020603050405020304" pitchFamily="18" charset="0"/>
              </a:rPr>
              <a:t>只写</a:t>
            </a:r>
            <a:r>
              <a:rPr kumimoji="1" lang="en-US" altLang="zh-CN" sz="2400" dirty="0">
                <a:latin typeface="Times New Roman" panose="02020603050405020304" pitchFamily="18" charset="0"/>
                <a:ea typeface="+mn-ea"/>
                <a:cs typeface="Times New Roman" panose="02020603050405020304" pitchFamily="18" charset="0"/>
              </a:rPr>
              <a:t>±1</a:t>
            </a:r>
            <a:r>
              <a:rPr kumimoji="1" lang="zh-CN" altLang="en-US" sz="2400" dirty="0">
                <a:latin typeface="Times New Roman" panose="02020603050405020304" pitchFamily="18" charset="0"/>
                <a:ea typeface="+mn-ea"/>
                <a:cs typeface="Times New Roman" panose="02020603050405020304" pitchFamily="18" charset="0"/>
              </a:rPr>
              <a:t>，而奇偶性问题未提出。因那里涉及的是一个电子，</a:t>
            </a:r>
            <a:r>
              <a:rPr kumimoji="1" lang="en-US" altLang="zh-CN" sz="2400" i="1" dirty="0">
                <a:latin typeface="Times New Roman" panose="02020603050405020304" pitchFamily="18" charset="0"/>
                <a:ea typeface="+mn-ea"/>
                <a:cs typeface="Times New Roman" panose="02020603050405020304" pitchFamily="18" charset="0"/>
              </a:rPr>
              <a:t>S</a:t>
            </a:r>
            <a:r>
              <a:rPr kumimoji="1" lang="zh-CN" altLang="en-US" sz="2400" dirty="0">
                <a:latin typeface="Times New Roman" panose="02020603050405020304" pitchFamily="18" charset="0"/>
                <a:ea typeface="+mn-ea"/>
                <a:cs typeface="Times New Roman" panose="02020603050405020304" pitchFamily="18" charset="0"/>
              </a:rPr>
              <a:t>不会变，为满足奇偶性的改变就不可能有</a:t>
            </a:r>
            <a:r>
              <a:rPr kumimoji="1" lang="en-US" altLang="zh-CN" sz="2400" dirty="0">
                <a:latin typeface="Times New Roman" panose="02020603050405020304" pitchFamily="18" charset="0"/>
                <a:ea typeface="+mn-ea"/>
                <a:cs typeface="Times New Roman" panose="02020603050405020304" pitchFamily="18" charset="0"/>
              </a:rPr>
              <a:t>Δ</a:t>
            </a:r>
            <a:r>
              <a:rPr kumimoji="1" lang="en-US" altLang="zh-CN" sz="2400" i="1" dirty="0">
                <a:latin typeface="Times New Roman" panose="02020603050405020304" pitchFamily="18" charset="0"/>
                <a:ea typeface="+mn-ea"/>
                <a:cs typeface="Times New Roman" panose="02020603050405020304" pitchFamily="18" charset="0"/>
              </a:rPr>
              <a:t>L</a:t>
            </a:r>
            <a:r>
              <a:rPr kumimoji="1" lang="en-US" altLang="zh-CN" sz="2400" dirty="0">
                <a:latin typeface="Times New Roman" panose="02020603050405020304" pitchFamily="18" charset="0"/>
                <a:ea typeface="+mn-ea"/>
                <a:cs typeface="Times New Roman" panose="02020603050405020304" pitchFamily="18" charset="0"/>
              </a:rPr>
              <a:t>=0</a:t>
            </a:r>
            <a:r>
              <a:rPr kumimoji="1" lang="zh-CN" altLang="en-US" sz="2400" dirty="0">
                <a:latin typeface="Times New Roman" panose="02020603050405020304" pitchFamily="18" charset="0"/>
                <a:ea typeface="+mn-ea"/>
                <a:cs typeface="Times New Roman" panose="02020603050405020304" pitchFamily="18" charset="0"/>
              </a:rPr>
              <a:t>，而满足了</a:t>
            </a:r>
            <a:r>
              <a:rPr kumimoji="1" lang="en-US" altLang="zh-CN" sz="2400" dirty="0">
                <a:latin typeface="Times New Roman" panose="02020603050405020304" pitchFamily="18" charset="0"/>
                <a:ea typeface="+mn-ea"/>
                <a:cs typeface="Times New Roman" panose="02020603050405020304" pitchFamily="18" charset="0"/>
              </a:rPr>
              <a:t>Δ</a:t>
            </a:r>
            <a:r>
              <a:rPr kumimoji="1" lang="en-US" altLang="zh-CN" sz="2400" i="1" dirty="0">
                <a:latin typeface="Times New Roman" panose="02020603050405020304" pitchFamily="18" charset="0"/>
                <a:ea typeface="+mn-ea"/>
                <a:cs typeface="Times New Roman" panose="02020603050405020304" pitchFamily="18" charset="0"/>
              </a:rPr>
              <a:t>L</a:t>
            </a:r>
            <a:r>
              <a:rPr kumimoji="1" lang="en-US" altLang="zh-CN" sz="2400" dirty="0">
                <a:latin typeface="Times New Roman" panose="02020603050405020304" pitchFamily="18" charset="0"/>
                <a:ea typeface="+mn-ea"/>
                <a:cs typeface="Times New Roman" panose="02020603050405020304" pitchFamily="18" charset="0"/>
              </a:rPr>
              <a:t>=±1</a:t>
            </a:r>
            <a:r>
              <a:rPr kumimoji="1" lang="zh-CN" altLang="en-US" sz="2400" dirty="0">
                <a:latin typeface="Times New Roman" panose="02020603050405020304" pitchFamily="18" charset="0"/>
                <a:ea typeface="+mn-ea"/>
                <a:cs typeface="Times New Roman" panose="02020603050405020304" pitchFamily="18" charset="0"/>
              </a:rPr>
              <a:t>就已满足了奇偶性的改变，所以那时简单地提出就可以了。</a:t>
            </a: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76584" y="1613146"/>
            <a:ext cx="5979592" cy="2679950"/>
          </a:xfrm>
          <a:prstGeom prst="rect">
            <a:avLst/>
          </a:prstGeom>
        </p:spPr>
      </p:pic>
      <mc:AlternateContent xmlns:mc="http://schemas.openxmlformats.org/markup-compatibility/2006" xmlns:a14="http://schemas.microsoft.com/office/drawing/2010/main">
        <mc:Choice Requires="a14">
          <p:graphicFrame>
            <p:nvGraphicFramePr>
              <p:cNvPr id="5" name="图示 4"/>
              <p:cNvGraphicFramePr/>
              <p:nvPr>
                <p:extLst>
                  <p:ext uri="{D42A27DB-BD31-4B8C-83A1-F6EECF244321}">
                    <p14:modId xmlns:p14="http://schemas.microsoft.com/office/powerpoint/2010/main" val="599258204"/>
                  </p:ext>
                </p:extLst>
              </p:nvPr>
            </p:nvGraphicFramePr>
            <p:xfrm>
              <a:off x="6010856" y="980728"/>
              <a:ext cx="2958859"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图示 4"/>
              <p:cNvGraphicFramePr/>
              <p:nvPr>
                <p:extLst>
                  <p:ext uri="{D42A27DB-BD31-4B8C-83A1-F6EECF244321}">
                    <p14:modId xmlns:p14="http://schemas.microsoft.com/office/powerpoint/2010/main" val="599258204"/>
                  </p:ext>
                </p:extLst>
              </p:nvPr>
            </p:nvGraphicFramePr>
            <p:xfrm>
              <a:off x="6010856" y="980728"/>
              <a:ext cx="2958859" cy="30963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标题 2"/>
          <p:cNvSpPr>
            <a:spLocks noGrp="1"/>
          </p:cNvSpPr>
          <p:nvPr>
            <p:ph type="title"/>
          </p:nvPr>
        </p:nvSpPr>
        <p:spPr>
          <a:xfrm>
            <a:off x="467544" y="249122"/>
            <a:ext cx="8229600" cy="994122"/>
          </a:xfrm>
        </p:spPr>
        <p:txBody>
          <a:bodyPr>
            <a:normAutofit/>
          </a:bodyPr>
          <a:lstStyle/>
          <a:p>
            <a:r>
              <a:rPr lang="zh-CN" altLang="en-US" sz="2800" dirty="0"/>
              <a:t>跃迁</a:t>
            </a:r>
            <a:r>
              <a:rPr lang="zh-CN" altLang="en-US" sz="2800" dirty="0" smtClean="0"/>
              <a:t>选择定则</a:t>
            </a:r>
            <a:r>
              <a:rPr lang="en-US" altLang="zh-CN" sz="2800" dirty="0" smtClean="0"/>
              <a:t>——</a:t>
            </a:r>
            <a:r>
              <a:rPr lang="zh-CN" altLang="en-US" sz="2800" dirty="0" smtClean="0"/>
              <a:t>电偶极辐射</a:t>
            </a:r>
            <a:r>
              <a:rPr lang="zh-CN" altLang="en-US" sz="2800" dirty="0"/>
              <a:t>的规律</a:t>
            </a:r>
          </a:p>
        </p:txBody>
      </p:sp>
    </p:spTree>
    <p:extLst>
      <p:ext uri="{BB962C8B-B14F-4D97-AF65-F5344CB8AC3E}">
        <p14:creationId xmlns:p14="http://schemas.microsoft.com/office/powerpoint/2010/main" val="14685559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332656"/>
            <a:ext cx="6589199" cy="788666"/>
          </a:xfrm>
        </p:spPr>
        <p:txBody>
          <a:bodyPr>
            <a:normAutofit/>
          </a:bodyPr>
          <a:lstStyle/>
          <a:p>
            <a:r>
              <a:rPr lang="zh-CN" altLang="en-US" sz="2800" dirty="0" smtClean="0"/>
              <a:t>双原子电子跃迁</a:t>
            </a:r>
            <a:endParaRPr lang="zh-CN" altLang="en-US" sz="28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95536" y="1121322"/>
                <a:ext cx="8208912" cy="5626767"/>
              </a:xfrm>
            </p:spPr>
            <p:txBody>
              <a:bodyPr/>
              <a:lstStyle/>
              <a:p>
                <a:pPr marL="457200" indent="-457200">
                  <a:buSzPct val="100000"/>
                  <a:buFont typeface="+mj-lt"/>
                  <a:buAutoNum type="arabicPeriod"/>
                </a:pPr>
                <a:r>
                  <a:rPr kumimoji="1" lang="zh-CN" altLang="en-US" sz="2400" dirty="0" smtClean="0">
                    <a:solidFill>
                      <a:srgbClr val="C00000"/>
                    </a:solidFill>
                    <a:latin typeface="+mn-ea"/>
                  </a:rPr>
                  <a:t>根据两单电子态写出初末</a:t>
                </a:r>
                <a:r>
                  <a:rPr kumimoji="1" lang="zh-CN" altLang="en-US" sz="2400" b="1" dirty="0" smtClean="0">
                    <a:solidFill>
                      <a:schemeClr val="accent6">
                        <a:lumMod val="50000"/>
                      </a:schemeClr>
                    </a:solidFill>
                    <a:latin typeface="+mn-ea"/>
                  </a:rPr>
                  <a:t>电子组态</a:t>
                </a:r>
                <a:r>
                  <a:rPr kumimoji="1" lang="zh-CN" altLang="en-US" sz="2400" dirty="0" smtClean="0">
                    <a:solidFill>
                      <a:srgbClr val="C00000"/>
                    </a:solidFill>
                    <a:latin typeface="+mn-ea"/>
                  </a:rPr>
                  <a:t>，判断是否满足宇称</a:t>
                </a:r>
                <a:r>
                  <a:rPr kumimoji="1" lang="zh-CN" altLang="en-US" sz="2400" dirty="0" smtClean="0">
                    <a:solidFill>
                      <a:srgbClr val="0070C0"/>
                    </a:solidFill>
                    <a:latin typeface="+mn-ea"/>
                  </a:rPr>
                  <a:t>如初态</a:t>
                </a:r>
                <a:r>
                  <a:rPr kumimoji="1" lang="en-US" altLang="zh-CN" sz="2400" dirty="0" smtClean="0">
                    <a:solidFill>
                      <a:srgbClr val="0070C0"/>
                    </a:solidFill>
                    <a:latin typeface="+mn-ea"/>
                  </a:rPr>
                  <a:t>1s2p</a:t>
                </a:r>
                <a:r>
                  <a:rPr kumimoji="1" lang="zh-CN" altLang="en-US" sz="2400" dirty="0" smtClean="0">
                    <a:solidFill>
                      <a:srgbClr val="0070C0"/>
                    </a:solidFill>
                    <a:latin typeface="+mn-ea"/>
                  </a:rPr>
                  <a:t>或</a:t>
                </a:r>
                <a:r>
                  <a:rPr kumimoji="1" lang="en-US" altLang="zh-CN" sz="2400" dirty="0" err="1" smtClean="0">
                    <a:solidFill>
                      <a:srgbClr val="0070C0"/>
                    </a:solidFill>
                    <a:latin typeface="+mn-ea"/>
                  </a:rPr>
                  <a:t>sp</a:t>
                </a:r>
                <a:r>
                  <a:rPr kumimoji="1" lang="zh-CN" altLang="en-US" sz="2400" dirty="0" smtClean="0">
                    <a:solidFill>
                      <a:srgbClr val="0070C0"/>
                    </a:solidFill>
                    <a:latin typeface="+mn-ea"/>
                  </a:rPr>
                  <a:t>组态 </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=0,</m:t>
                    </m:r>
                    <m:r>
                      <a:rPr kumimoji="1" lang="en-US" altLang="zh-CN" sz="2400" i="1" smtClean="0">
                        <a:solidFill>
                          <a:srgbClr val="0070C0"/>
                        </a:solidFill>
                        <a:latin typeface="Cambria Math" panose="02040503050406030204" pitchFamily="18" charset="0"/>
                      </a:rPr>
                      <m:t>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=1</m:t>
                    </m:r>
                    <m:r>
                      <a:rPr kumimoji="1" lang="en-US" altLang="zh-CN" sz="2400" b="0" i="0" smtClean="0">
                        <a:solidFill>
                          <a:srgbClr val="0070C0"/>
                        </a:solidFill>
                        <a:latin typeface="Cambria Math" panose="02040503050406030204" pitchFamily="18" charset="0"/>
                      </a:rPr>
                      <m:t>, </m:t>
                    </m:r>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zh-CN" altLang="en-US" sz="2400" i="1">
                        <a:solidFill>
                          <a:srgbClr val="0070C0"/>
                        </a:solidFill>
                        <a:latin typeface="Cambria Math" panose="02040503050406030204" pitchFamily="18" charset="0"/>
                      </a:rPr>
                      <m:t>奇</m:t>
                    </m:r>
                  </m:oMath>
                </a14:m>
                <a:endParaRPr lang="zh-CN" altLang="en-US" sz="2400" dirty="0">
                  <a:solidFill>
                    <a:srgbClr val="0070C0"/>
                  </a:solidFill>
                </a:endParaRPr>
              </a:p>
              <a:p>
                <a:pPr marL="400050" lvl="1" indent="0">
                  <a:buSzPct val="100000"/>
                  <a:buNone/>
                </a:pPr>
                <a:r>
                  <a:rPr lang="zh-CN" altLang="en-US" sz="2400" dirty="0" smtClean="0">
                    <a:solidFill>
                      <a:srgbClr val="0070C0"/>
                    </a:solidFill>
                  </a:rPr>
                  <a:t>末态</a:t>
                </a:r>
                <a:r>
                  <a:rPr kumimoji="1" lang="en-US" altLang="zh-CN" sz="2400" dirty="0" smtClean="0">
                    <a:solidFill>
                      <a:srgbClr val="0070C0"/>
                    </a:solidFill>
                    <a:latin typeface="+mn-ea"/>
                  </a:rPr>
                  <a:t>1s1s(</a:t>
                </a:r>
                <a14:m>
                  <m:oMath xmlns:m="http://schemas.openxmlformats.org/officeDocument/2006/math">
                    <m:r>
                      <a:rPr kumimoji="1" lang="en-US" altLang="zh-CN" sz="2400" i="1" dirty="0" smtClean="0">
                        <a:solidFill>
                          <a:srgbClr val="0070C0"/>
                        </a:solidFill>
                        <a:latin typeface="Cambria Math" panose="02040503050406030204" pitchFamily="18" charset="0"/>
                      </a:rPr>
                      <m:t>1</m:t>
                    </m:r>
                    <m:sSup>
                      <m:sSupPr>
                        <m:ctrlPr>
                          <a:rPr kumimoji="1" lang="en-US" altLang="zh-CN" sz="2400" i="1" dirty="0" smtClean="0">
                            <a:solidFill>
                              <a:srgbClr val="0070C0"/>
                            </a:solidFill>
                            <a:latin typeface="Cambria Math" panose="02040503050406030204" pitchFamily="18" charset="0"/>
                          </a:rPr>
                        </m:ctrlPr>
                      </m:sSupPr>
                      <m:e>
                        <m:r>
                          <a:rPr kumimoji="1" lang="en-US" altLang="zh-CN" sz="2400" i="1" dirty="0" smtClean="0">
                            <a:solidFill>
                              <a:srgbClr val="0070C0"/>
                            </a:solidFill>
                            <a:latin typeface="Cambria Math" panose="02040503050406030204" pitchFamily="18" charset="0"/>
                          </a:rPr>
                          <m:t>𝑠</m:t>
                        </m:r>
                      </m:e>
                      <m:sup>
                        <m:r>
                          <a:rPr kumimoji="1" lang="en-US" altLang="zh-CN" sz="2400" i="1" dirty="0" smtClean="0">
                            <a:solidFill>
                              <a:srgbClr val="0070C0"/>
                            </a:solidFill>
                            <a:latin typeface="Cambria Math" panose="02040503050406030204" pitchFamily="18" charset="0"/>
                          </a:rPr>
                          <m:t>2</m:t>
                        </m:r>
                      </m:sup>
                    </m:sSup>
                  </m:oMath>
                </a14:m>
                <a:r>
                  <a:rPr kumimoji="1" lang="en-US" altLang="zh-CN" sz="2400" dirty="0" smtClean="0">
                    <a:solidFill>
                      <a:srgbClr val="0070C0"/>
                    </a:solidFill>
                    <a:latin typeface="+mn-ea"/>
                  </a:rPr>
                  <a:t>)</a:t>
                </a:r>
                <a:r>
                  <a:rPr kumimoji="1" lang="zh-CN" altLang="en-US" sz="2400" dirty="0" smtClean="0">
                    <a:solidFill>
                      <a:srgbClr val="0070C0"/>
                    </a:solidFill>
                    <a:latin typeface="+mn-ea"/>
                  </a:rPr>
                  <a:t>或</a:t>
                </a:r>
                <a:r>
                  <a:rPr kumimoji="1" lang="en-US" altLang="zh-CN" sz="2400" dirty="0" err="1" smtClean="0">
                    <a:solidFill>
                      <a:srgbClr val="0070C0"/>
                    </a:solidFill>
                    <a:latin typeface="+mn-ea"/>
                  </a:rPr>
                  <a:t>ss</a:t>
                </a:r>
                <a:r>
                  <a:rPr kumimoji="1" lang="zh-CN" altLang="en-US" sz="2400" dirty="0" smtClean="0">
                    <a:solidFill>
                      <a:srgbClr val="0070C0"/>
                    </a:solidFill>
                    <a:latin typeface="+mn-ea"/>
                  </a:rPr>
                  <a:t>组态 </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=0,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m:t>
                    </m:r>
                    <m:r>
                      <a:rPr kumimoji="1" lang="en-US" altLang="zh-CN" sz="2400" b="0" i="1" smtClean="0">
                        <a:solidFill>
                          <a:srgbClr val="0070C0"/>
                        </a:solidFill>
                        <a:latin typeface="Cambria Math" panose="02040503050406030204" pitchFamily="18" charset="0"/>
                      </a:rPr>
                      <m:t>0, </m:t>
                    </m:r>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oMath>
                </a14:m>
                <a:r>
                  <a:rPr lang="zh-CN" altLang="en-US" sz="2400" b="0" i="0" dirty="0" smtClean="0">
                    <a:solidFill>
                      <a:srgbClr val="0070C0"/>
                    </a:solidFill>
                    <a:latin typeface="+mj-lt"/>
                  </a:rPr>
                  <a:t>偶，可跃迁</a:t>
                </a:r>
                <a:endParaRPr lang="en-US" altLang="zh-CN" sz="2400" b="0" i="0" dirty="0" smtClean="0">
                  <a:solidFill>
                    <a:srgbClr val="0070C0"/>
                  </a:solidFill>
                  <a:latin typeface="+mj-lt"/>
                </a:endParaRPr>
              </a:p>
              <a:p>
                <a:pPr marL="400050" lvl="1" indent="0">
                  <a:buSzPct val="100000"/>
                  <a:buNone/>
                </a:pPr>
                <a:r>
                  <a:rPr lang="zh-CN" altLang="en-US" sz="2400" b="0" i="0" dirty="0" smtClean="0">
                    <a:solidFill>
                      <a:srgbClr val="0070C0"/>
                    </a:solidFill>
                    <a:latin typeface="+mj-lt"/>
                  </a:rPr>
                  <a:t>如初态为</a:t>
                </a:r>
                <a14:m>
                  <m:oMath xmlns:m="http://schemas.openxmlformats.org/officeDocument/2006/math">
                    <m:r>
                      <a:rPr lang="en-US" altLang="zh-CN" sz="2400" dirty="0">
                        <a:solidFill>
                          <a:srgbClr val="0070C0"/>
                        </a:solidFill>
                        <a:latin typeface="Cambria Math" panose="02040503050406030204" pitchFamily="18" charset="0"/>
                      </a:rPr>
                      <m:t>2</m:t>
                    </m:r>
                  </m:oMath>
                </a14:m>
                <a:r>
                  <a:rPr lang="en-US" altLang="zh-CN" sz="2400" b="0" i="0" dirty="0" smtClean="0">
                    <a:solidFill>
                      <a:srgbClr val="0070C0"/>
                    </a:solidFill>
                    <a:latin typeface="+mn-ea"/>
                  </a:rPr>
                  <a:t>p3p</a:t>
                </a:r>
                <a:r>
                  <a:rPr lang="zh-CN" altLang="en-US" sz="2400" b="0" i="0" dirty="0" smtClean="0">
                    <a:solidFill>
                      <a:srgbClr val="0070C0"/>
                    </a:solidFill>
                    <a:latin typeface="+mn-ea"/>
                  </a:rPr>
                  <a:t>或</a:t>
                </a:r>
                <a:r>
                  <a:rPr lang="en-US" altLang="zh-CN" sz="2400" b="0" i="0" dirty="0" smtClean="0">
                    <a:solidFill>
                      <a:srgbClr val="0070C0"/>
                    </a:solidFill>
                    <a:latin typeface="+mn-ea"/>
                  </a:rPr>
                  <a:t>pp</a:t>
                </a:r>
                <a:r>
                  <a:rPr lang="zh-CN" altLang="en-US" sz="2400" b="0" i="0" dirty="0" smtClean="0">
                    <a:solidFill>
                      <a:srgbClr val="0070C0"/>
                    </a:solidFill>
                    <a:latin typeface="+mn-ea"/>
                  </a:rPr>
                  <a:t>组态</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=1,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=1</m:t>
                    </m:r>
                    <m:r>
                      <a:rPr kumimoji="1" lang="en-US" altLang="zh-CN" sz="2400">
                        <a:solidFill>
                          <a:srgbClr val="0070C0"/>
                        </a:solidFill>
                        <a:latin typeface="Cambria Math" panose="02040503050406030204" pitchFamily="18" charset="0"/>
                      </a:rPr>
                      <m:t>,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zh-CN" altLang="en-US" sz="2400" i="1" smtClean="0">
                        <a:solidFill>
                          <a:srgbClr val="0070C0"/>
                        </a:solidFill>
                        <a:latin typeface="Cambria Math" panose="02040503050406030204" pitchFamily="18" charset="0"/>
                      </a:rPr>
                      <m:t>偶</m:t>
                    </m:r>
                  </m:oMath>
                </a14:m>
                <a:r>
                  <a:rPr lang="zh-CN" altLang="en-US" sz="2400" b="0" i="0" dirty="0" smtClean="0">
                    <a:solidFill>
                      <a:srgbClr val="0070C0"/>
                    </a:solidFill>
                    <a:latin typeface="+mn-ea"/>
                  </a:rPr>
                  <a:t>，不可跃迁 </a:t>
                </a:r>
                <a:endParaRPr lang="en-US" altLang="zh-CN" sz="2400" b="0" i="0" dirty="0" smtClean="0">
                  <a:solidFill>
                    <a:srgbClr val="0070C0"/>
                  </a:solidFill>
                  <a:latin typeface="+mn-ea"/>
                </a:endParaRPr>
              </a:p>
              <a:p>
                <a:pPr marL="457200" indent="-457200">
                  <a:buSzPct val="100000"/>
                  <a:buFont typeface="+mj-lt"/>
                  <a:buAutoNum type="arabicPeriod"/>
                </a:pPr>
                <a:r>
                  <a:rPr kumimoji="1" lang="zh-CN" altLang="en-US" sz="2400" dirty="0">
                    <a:solidFill>
                      <a:srgbClr val="C00000"/>
                    </a:solidFill>
                    <a:latin typeface="+mn-ea"/>
                  </a:rPr>
                  <a:t>如</a:t>
                </a:r>
                <a:r>
                  <a:rPr kumimoji="1" lang="zh-CN" altLang="en-US" sz="2400" dirty="0" smtClean="0">
                    <a:solidFill>
                      <a:srgbClr val="C00000"/>
                    </a:solidFill>
                    <a:latin typeface="+mn-ea"/>
                  </a:rPr>
                  <a:t>满足，根据</a:t>
                </a:r>
                <a:r>
                  <a:rPr kumimoji="1" lang="zh-CN" altLang="en-US" sz="2400" dirty="0">
                    <a:solidFill>
                      <a:srgbClr val="C00000"/>
                    </a:solidFill>
                    <a:latin typeface="+mn-ea"/>
                  </a:rPr>
                  <a:t>两单电子态写出初末态电子组态和</a:t>
                </a:r>
                <a:r>
                  <a:rPr lang="zh-CN" altLang="en-US" sz="2400" dirty="0">
                    <a:solidFill>
                      <a:srgbClr val="C00000"/>
                    </a:solidFill>
                  </a:rPr>
                  <a:t>可能的原子态</a:t>
                </a:r>
                <a:endParaRPr lang="en-US" altLang="zh-CN" sz="2400" dirty="0">
                  <a:solidFill>
                    <a:srgbClr val="C00000"/>
                  </a:solidFill>
                </a:endParaRPr>
              </a:p>
              <a:p>
                <a:pPr marL="400050" lvl="1" indent="0">
                  <a:buSzPct val="100000"/>
                  <a:buNone/>
                </a:pPr>
                <a:r>
                  <a:rPr kumimoji="1" lang="zh-CN" altLang="en-US" sz="2400" dirty="0">
                    <a:solidFill>
                      <a:srgbClr val="0070C0"/>
                    </a:solidFill>
                    <a:latin typeface="+mn-ea"/>
                  </a:rPr>
                  <a:t>如初态</a:t>
                </a:r>
                <a:r>
                  <a:rPr kumimoji="1" lang="en-US" altLang="zh-CN" sz="2400" dirty="0">
                    <a:solidFill>
                      <a:srgbClr val="0070C0"/>
                    </a:solidFill>
                    <a:latin typeface="+mn-ea"/>
                  </a:rPr>
                  <a:t>1s2p</a:t>
                </a:r>
                <a:r>
                  <a:rPr kumimoji="1" lang="zh-CN" altLang="en-US" sz="2400" dirty="0">
                    <a:solidFill>
                      <a:srgbClr val="0070C0"/>
                    </a:solidFill>
                    <a:latin typeface="+mn-ea"/>
                  </a:rPr>
                  <a:t>或</a:t>
                </a:r>
                <a:r>
                  <a:rPr kumimoji="1" lang="en-US" altLang="zh-CN" sz="2400" dirty="0" err="1">
                    <a:solidFill>
                      <a:srgbClr val="0070C0"/>
                    </a:solidFill>
                    <a:latin typeface="+mn-ea"/>
                  </a:rPr>
                  <a:t>sp</a:t>
                </a:r>
                <a:r>
                  <a:rPr kumimoji="1" lang="zh-CN" altLang="en-US" sz="2400" dirty="0">
                    <a:solidFill>
                      <a:srgbClr val="0070C0"/>
                    </a:solidFill>
                    <a:latin typeface="+mn-ea"/>
                  </a:rPr>
                  <a:t>组态 </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=0,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=1:</m:t>
                    </m:r>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1</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oMath>
                </a14:m>
                <a:r>
                  <a:rPr lang="en-US" altLang="zh-CN" sz="2400" dirty="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0</m:t>
                        </m:r>
                      </m:sub>
                    </m:sSub>
                  </m:oMath>
                </a14:m>
                <a:r>
                  <a:rPr lang="en-US" altLang="zh-CN" sz="2400" dirty="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oMath>
                </a14:m>
                <a:r>
                  <a:rPr lang="en-US" altLang="zh-CN" sz="2400" dirty="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2</m:t>
                        </m:r>
                      </m:sub>
                    </m:sSub>
                  </m:oMath>
                </a14:m>
                <a:endParaRPr lang="zh-CN" altLang="en-US" sz="2400" dirty="0">
                  <a:solidFill>
                    <a:srgbClr val="0070C0"/>
                  </a:solidFill>
                </a:endParaRPr>
              </a:p>
              <a:p>
                <a:pPr marL="400050" lvl="1" indent="0">
                  <a:buSzPct val="100000"/>
                  <a:buNone/>
                </a:pPr>
                <a:r>
                  <a:rPr lang="zh-CN" altLang="en-US" sz="2400" dirty="0">
                    <a:solidFill>
                      <a:srgbClr val="0070C0"/>
                    </a:solidFill>
                  </a:rPr>
                  <a:t>末态</a:t>
                </a:r>
                <a:r>
                  <a:rPr kumimoji="1" lang="en-US" altLang="zh-CN" sz="2400" dirty="0">
                    <a:solidFill>
                      <a:srgbClr val="0070C0"/>
                    </a:solidFill>
                    <a:latin typeface="+mn-ea"/>
                  </a:rPr>
                  <a:t>1s1s(</a:t>
                </a:r>
                <a14:m>
                  <m:oMath xmlns:m="http://schemas.openxmlformats.org/officeDocument/2006/math">
                    <m:r>
                      <a:rPr kumimoji="1" lang="en-US" altLang="zh-CN" sz="2400" i="1" dirty="0">
                        <a:solidFill>
                          <a:srgbClr val="0070C0"/>
                        </a:solidFill>
                        <a:latin typeface="Cambria Math" panose="02040503050406030204" pitchFamily="18" charset="0"/>
                      </a:rPr>
                      <m:t>1</m:t>
                    </m:r>
                    <m:sSup>
                      <m:sSupPr>
                        <m:ctrlPr>
                          <a:rPr kumimoji="1" lang="en-US" altLang="zh-CN" sz="2400" i="1" dirty="0">
                            <a:solidFill>
                              <a:srgbClr val="0070C0"/>
                            </a:solidFill>
                            <a:latin typeface="Cambria Math" panose="02040503050406030204" pitchFamily="18" charset="0"/>
                          </a:rPr>
                        </m:ctrlPr>
                      </m:sSupPr>
                      <m:e>
                        <m:r>
                          <a:rPr kumimoji="1" lang="en-US" altLang="zh-CN" sz="2400" i="1" dirty="0">
                            <a:solidFill>
                              <a:srgbClr val="0070C0"/>
                            </a:solidFill>
                            <a:latin typeface="Cambria Math" panose="02040503050406030204" pitchFamily="18" charset="0"/>
                          </a:rPr>
                          <m:t>𝑠</m:t>
                        </m:r>
                      </m:e>
                      <m:sup>
                        <m:r>
                          <a:rPr kumimoji="1" lang="en-US" altLang="zh-CN" sz="2400" i="1" dirty="0">
                            <a:solidFill>
                              <a:srgbClr val="0070C0"/>
                            </a:solidFill>
                            <a:latin typeface="Cambria Math" panose="02040503050406030204" pitchFamily="18" charset="0"/>
                          </a:rPr>
                          <m:t>2</m:t>
                        </m:r>
                      </m:sup>
                    </m:sSup>
                  </m:oMath>
                </a14:m>
                <a:r>
                  <a:rPr kumimoji="1" lang="en-US" altLang="zh-CN" sz="2400" dirty="0">
                    <a:solidFill>
                      <a:srgbClr val="0070C0"/>
                    </a:solidFill>
                    <a:latin typeface="+mn-ea"/>
                  </a:rPr>
                  <a:t>)</a:t>
                </a:r>
                <a:r>
                  <a:rPr kumimoji="1" lang="zh-CN" altLang="en-US" sz="2400" dirty="0">
                    <a:solidFill>
                      <a:srgbClr val="0070C0"/>
                    </a:solidFill>
                    <a:latin typeface="+mn-ea"/>
                  </a:rPr>
                  <a:t>或</a:t>
                </a:r>
                <a:r>
                  <a:rPr kumimoji="1" lang="en-US" altLang="zh-CN" sz="2400" dirty="0" err="1">
                    <a:solidFill>
                      <a:srgbClr val="0070C0"/>
                    </a:solidFill>
                    <a:latin typeface="+mn-ea"/>
                  </a:rPr>
                  <a:t>ss</a:t>
                </a:r>
                <a:r>
                  <a:rPr kumimoji="1" lang="zh-CN" altLang="en-US" sz="2400" dirty="0">
                    <a:solidFill>
                      <a:srgbClr val="0070C0"/>
                    </a:solidFill>
                    <a:latin typeface="+mn-ea"/>
                  </a:rPr>
                  <a:t>组态 </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=0,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=0:</m:t>
                    </m:r>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1</m:t>
                            </m:r>
                          </m:sup>
                          <m:e>
                            <m:r>
                              <a:rPr lang="en-US" altLang="zh-CN" sz="2400" i="1">
                                <a:solidFill>
                                  <a:srgbClr val="0070C0"/>
                                </a:solidFill>
                                <a:latin typeface="Cambria Math" panose="02040503050406030204" pitchFamily="18" charset="0"/>
                              </a:rPr>
                              <m:t>𝑆</m:t>
                            </m:r>
                          </m:e>
                        </m:sPre>
                      </m:e>
                      <m:sub>
                        <m:r>
                          <a:rPr lang="en-US" altLang="zh-CN" sz="2400" i="1">
                            <a:solidFill>
                              <a:srgbClr val="0070C0"/>
                            </a:solidFill>
                            <a:latin typeface="Cambria Math" panose="02040503050406030204" pitchFamily="18" charset="0"/>
                          </a:rPr>
                          <m:t>0</m:t>
                        </m:r>
                      </m:sub>
                    </m:sSub>
                  </m:oMath>
                </a14:m>
                <a:r>
                  <a:rPr lang="en-US" altLang="zh-CN" sz="2400" dirty="0">
                    <a:solidFill>
                      <a:srgbClr val="0070C0"/>
                    </a:solidFill>
                  </a:rPr>
                  <a:t>, </a:t>
                </a:r>
                <a14:m>
                  <m:oMath xmlns:m="http://schemas.openxmlformats.org/officeDocument/2006/math">
                    <m:sSub>
                      <m:sSubPr>
                        <m:ctrlPr>
                          <a:rPr lang="en-US" altLang="zh-CN" sz="2400" i="1">
                            <a:solidFill>
                              <a:srgbClr val="7030A0"/>
                            </a:solidFill>
                            <a:latin typeface="Cambria Math" panose="02040503050406030204" pitchFamily="18" charset="0"/>
                          </a:rPr>
                        </m:ctrlPr>
                      </m:sSubPr>
                      <m:e>
                        <m:sPre>
                          <m:sPrePr>
                            <m:ctrlPr>
                              <a:rPr lang="en-US" altLang="zh-CN" sz="2400" i="1">
                                <a:solidFill>
                                  <a:srgbClr val="7030A0"/>
                                </a:solidFill>
                                <a:latin typeface="Cambria Math" panose="02040503050406030204" pitchFamily="18" charset="0"/>
                              </a:rPr>
                            </m:ctrlPr>
                          </m:sPrePr>
                          <m:sub/>
                          <m:sup>
                            <m:r>
                              <a:rPr lang="en-US" altLang="zh-CN" sz="2400" i="1">
                                <a:solidFill>
                                  <a:srgbClr val="7030A0"/>
                                </a:solidFill>
                                <a:latin typeface="Cambria Math" panose="02040503050406030204" pitchFamily="18" charset="0"/>
                              </a:rPr>
                              <m:t>3</m:t>
                            </m:r>
                          </m:sup>
                          <m:e>
                            <m:r>
                              <a:rPr lang="en-US" altLang="zh-CN" sz="2400" i="1">
                                <a:solidFill>
                                  <a:srgbClr val="7030A0"/>
                                </a:solidFill>
                                <a:latin typeface="Cambria Math" panose="02040503050406030204" pitchFamily="18" charset="0"/>
                              </a:rPr>
                              <m:t>𝑆</m:t>
                            </m:r>
                          </m:e>
                        </m:sPre>
                      </m:e>
                      <m:sub>
                        <m:r>
                          <a:rPr lang="en-US" altLang="zh-CN" sz="2400" i="1">
                            <a:solidFill>
                              <a:srgbClr val="7030A0"/>
                            </a:solidFill>
                            <a:latin typeface="Cambria Math" panose="02040503050406030204" pitchFamily="18" charset="0"/>
                          </a:rPr>
                          <m:t>1</m:t>
                        </m:r>
                      </m:sub>
                    </m:sSub>
                  </m:oMath>
                </a14:m>
                <a:r>
                  <a:rPr lang="en-US" altLang="zh-CN" sz="2400" dirty="0" smtClean="0">
                    <a:solidFill>
                      <a:srgbClr val="7030A0"/>
                    </a:solidFill>
                  </a:rPr>
                  <a:t>(</a:t>
                </a:r>
                <a:r>
                  <a:rPr lang="zh-CN" altLang="en-US" sz="2400" dirty="0" smtClean="0">
                    <a:solidFill>
                      <a:srgbClr val="7030A0"/>
                    </a:solidFill>
                  </a:rPr>
                  <a:t>对于</a:t>
                </a:r>
                <a14:m>
                  <m:oMath xmlns:m="http://schemas.openxmlformats.org/officeDocument/2006/math">
                    <m:r>
                      <a:rPr lang="en-US" altLang="zh-CN" sz="2400" i="1" dirty="0" smtClean="0">
                        <a:solidFill>
                          <a:srgbClr val="7030A0"/>
                        </a:solidFill>
                        <a:latin typeface="Cambria Math" panose="02040503050406030204" pitchFamily="18" charset="0"/>
                      </a:rPr>
                      <m:t>1</m:t>
                    </m:r>
                    <m:sSup>
                      <m:sSupPr>
                        <m:ctrlPr>
                          <a:rPr lang="en-US" altLang="zh-CN" sz="2400" b="0" i="1" dirty="0" smtClean="0">
                            <a:solidFill>
                              <a:srgbClr val="7030A0"/>
                            </a:solidFill>
                            <a:latin typeface="Cambria Math" panose="02040503050406030204" pitchFamily="18" charset="0"/>
                          </a:rPr>
                        </m:ctrlPr>
                      </m:sSupPr>
                      <m:e>
                        <m:r>
                          <a:rPr lang="en-US" altLang="zh-CN" sz="2400" i="1" dirty="0" smtClean="0">
                            <a:solidFill>
                              <a:srgbClr val="7030A0"/>
                            </a:solidFill>
                            <a:latin typeface="Cambria Math" panose="02040503050406030204" pitchFamily="18" charset="0"/>
                          </a:rPr>
                          <m:t>𝑠</m:t>
                        </m:r>
                      </m:e>
                      <m:sup>
                        <m:r>
                          <a:rPr lang="en-US" altLang="zh-CN" sz="2400" b="0" i="1" dirty="0" smtClean="0">
                            <a:solidFill>
                              <a:srgbClr val="7030A0"/>
                            </a:solidFill>
                            <a:latin typeface="Cambria Math" panose="02040503050406030204" pitchFamily="18" charset="0"/>
                          </a:rPr>
                          <m:t>2</m:t>
                        </m:r>
                      </m:sup>
                    </m:sSup>
                  </m:oMath>
                </a14:m>
                <a:r>
                  <a:rPr lang="zh-CN" altLang="en-US" sz="2400" dirty="0" smtClean="0">
                    <a:solidFill>
                      <a:srgbClr val="7030A0"/>
                    </a:solidFill>
                  </a:rPr>
                  <a:t>不</a:t>
                </a:r>
                <a:r>
                  <a:rPr lang="zh-CN" altLang="en-US" sz="2400" dirty="0" smtClean="0">
                    <a:solidFill>
                      <a:srgbClr val="7030A0"/>
                    </a:solidFill>
                  </a:rPr>
                  <a:t>存在</a:t>
                </a:r>
                <a:r>
                  <a:rPr lang="en-US" altLang="zh-CN" sz="2400" dirty="0" smtClean="0">
                    <a:solidFill>
                      <a:srgbClr val="7030A0"/>
                    </a:solidFill>
                  </a:rPr>
                  <a:t>)</a:t>
                </a:r>
                <a:endParaRPr lang="en-US" altLang="zh-CN" sz="2400" dirty="0" smtClean="0">
                  <a:solidFill>
                    <a:srgbClr val="7030A0"/>
                  </a:solidFill>
                </a:endParaRPr>
              </a:p>
              <a:p>
                <a:pPr marL="457200" indent="-457200">
                  <a:buSzPct val="100000"/>
                  <a:buFont typeface="+mj-lt"/>
                  <a:buAutoNum type="arabicPeriod"/>
                </a:pPr>
                <a:r>
                  <a:rPr lang="zh-CN" altLang="en-US" sz="2400" dirty="0" smtClean="0">
                    <a:solidFill>
                      <a:srgbClr val="C00000"/>
                    </a:solidFill>
                  </a:rPr>
                  <a:t>按照跃迁选择定则写出（画出）所有可能跃迁</a:t>
                </a:r>
                <a:endParaRPr lang="en-US" altLang="zh-CN" sz="2400" dirty="0" smtClean="0">
                  <a:solidFill>
                    <a:srgbClr val="C00000"/>
                  </a:solidFill>
                </a:endParaRPr>
              </a:p>
              <a:p>
                <a:pPr marL="400050" lvl="1" indent="0">
                  <a:buSzPct val="100000"/>
                  <a:buNone/>
                </a:pPr>
                <a14:m>
                  <m:oMathPara xmlns:m="http://schemas.openxmlformats.org/officeDocument/2006/math">
                    <m:oMathParaPr>
                      <m:jc m:val="centerGroup"/>
                    </m:oMathParaPr>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1</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r>
                        <a:rPr lang="en-US" altLang="zh-CN" sz="2400" b="0" i="1" smtClean="0">
                          <a:solidFill>
                            <a:srgbClr val="0070C0"/>
                          </a:solidFill>
                          <a:latin typeface="Cambria Math" panose="02040503050406030204" pitchFamily="18" charset="0"/>
                        </a:rPr>
                        <m:t>→</m:t>
                      </m:r>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1</m:t>
                              </m:r>
                            </m:sup>
                            <m:e>
                              <m:r>
                                <a:rPr lang="en-US" altLang="zh-CN" sz="2400" i="1">
                                  <a:solidFill>
                                    <a:srgbClr val="0070C0"/>
                                  </a:solidFill>
                                  <a:latin typeface="Cambria Math" panose="02040503050406030204" pitchFamily="18" charset="0"/>
                                </a:rPr>
                                <m:t>𝑆</m:t>
                              </m:r>
                            </m:e>
                          </m:sPre>
                        </m:e>
                        <m:sub>
                          <m:r>
                            <a:rPr lang="en-US" altLang="zh-CN" sz="2400" i="1">
                              <a:solidFill>
                                <a:srgbClr val="0070C0"/>
                              </a:solidFill>
                              <a:latin typeface="Cambria Math" panose="02040503050406030204" pitchFamily="18" charset="0"/>
                            </a:rPr>
                            <m:t>0</m:t>
                          </m:r>
                        </m:sub>
                      </m:sSub>
                    </m:oMath>
                  </m:oMathPara>
                </a14:m>
                <a:endParaRPr lang="en-US" altLang="zh-CN" sz="2400"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5536" y="1121322"/>
                <a:ext cx="8208912" cy="5626767"/>
              </a:xfrm>
              <a:blipFill rotWithShape="0">
                <a:blip r:embed="rId2"/>
                <a:stretch>
                  <a:fillRect l="-1783" t="-867" r="-2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407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3293" y="1124744"/>
            <a:ext cx="8229600" cy="4525962"/>
          </a:xfrm>
        </p:spPr>
        <p:txBody>
          <a:bodyPr/>
          <a:lstStyle/>
          <a:p>
            <a:pPr algn="just"/>
            <a:r>
              <a:rPr kumimoji="1" lang="zh-CN" altLang="en-US" sz="2400" dirty="0" smtClean="0">
                <a:solidFill>
                  <a:schemeClr val="tx2"/>
                </a:solidFill>
                <a:latin typeface="+mn-ea"/>
              </a:rPr>
              <a:t>光谱</a:t>
            </a:r>
            <a:r>
              <a:rPr kumimoji="1" lang="zh-CN" altLang="en-US" sz="2400" dirty="0">
                <a:solidFill>
                  <a:schemeClr val="tx2"/>
                </a:solidFill>
                <a:latin typeface="+mn-ea"/>
              </a:rPr>
              <a:t>和能级的位移律</a:t>
            </a:r>
          </a:p>
          <a:p>
            <a:pPr marL="82153" indent="0" algn="just">
              <a:buNone/>
            </a:pPr>
            <a:r>
              <a:rPr kumimoji="1" lang="zh-CN" altLang="en-US" sz="2000" dirty="0">
                <a:latin typeface="+mn-ea"/>
              </a:rPr>
              <a:t>   由实验观察到，具有</a:t>
            </a:r>
            <a:r>
              <a:rPr kumimoji="1" lang="zh-CN" altLang="en-US" sz="2000" dirty="0">
                <a:solidFill>
                  <a:srgbClr val="C00000"/>
                </a:solidFill>
                <a:latin typeface="+mn-ea"/>
              </a:rPr>
              <a:t>原子序数</a:t>
            </a:r>
            <a:r>
              <a:rPr kumimoji="1" lang="en-US" altLang="zh-CN" sz="2000" dirty="0">
                <a:solidFill>
                  <a:srgbClr val="C00000"/>
                </a:solidFill>
                <a:latin typeface="+mn-ea"/>
              </a:rPr>
              <a:t>Z</a:t>
            </a:r>
            <a:r>
              <a:rPr kumimoji="1" lang="zh-CN" altLang="en-US" sz="2000" dirty="0">
                <a:solidFill>
                  <a:srgbClr val="C00000"/>
                </a:solidFill>
                <a:latin typeface="+mn-ea"/>
              </a:rPr>
              <a:t>的中性原子</a:t>
            </a:r>
            <a:r>
              <a:rPr kumimoji="1" lang="zh-CN" altLang="en-US" sz="2000" dirty="0">
                <a:latin typeface="+mn-ea"/>
              </a:rPr>
              <a:t>的光谱和能级，与具有</a:t>
            </a:r>
            <a:r>
              <a:rPr kumimoji="1" lang="zh-CN" altLang="en-US" sz="2000" dirty="0">
                <a:solidFill>
                  <a:srgbClr val="C00000"/>
                </a:solidFill>
                <a:latin typeface="+mn-ea"/>
              </a:rPr>
              <a:t>原子序数</a:t>
            </a:r>
            <a:r>
              <a:rPr kumimoji="1" lang="en-US" altLang="zh-CN" sz="2000" dirty="0">
                <a:solidFill>
                  <a:srgbClr val="C00000"/>
                </a:solidFill>
                <a:latin typeface="+mn-ea"/>
              </a:rPr>
              <a:t>Z+1</a:t>
            </a:r>
            <a:r>
              <a:rPr kumimoji="1" lang="zh-CN" altLang="en-US" sz="2000" dirty="0">
                <a:solidFill>
                  <a:srgbClr val="C00000"/>
                </a:solidFill>
                <a:latin typeface="+mn-ea"/>
              </a:rPr>
              <a:t>的中性原子一次电离后</a:t>
            </a:r>
            <a:r>
              <a:rPr kumimoji="1" lang="zh-CN" altLang="en-US" sz="2000" dirty="0">
                <a:latin typeface="+mn-ea"/>
              </a:rPr>
              <a:t>的光谱和能级相似。例如</a:t>
            </a:r>
            <a:r>
              <a:rPr kumimoji="1" lang="en-US" altLang="zh-CN" sz="2000" dirty="0">
                <a:latin typeface="+mn-ea"/>
              </a:rPr>
              <a:t>H</a:t>
            </a:r>
            <a:r>
              <a:rPr kumimoji="1" lang="zh-CN" altLang="en-US" sz="2000" dirty="0">
                <a:latin typeface="+mn-ea"/>
              </a:rPr>
              <a:t>同</a:t>
            </a:r>
            <a:r>
              <a:rPr kumimoji="1" lang="en-US" altLang="zh-CN" sz="2000" dirty="0">
                <a:latin typeface="+mn-ea"/>
              </a:rPr>
              <a:t>He</a:t>
            </a:r>
            <a:r>
              <a:rPr kumimoji="1" lang="en-US" altLang="zh-CN" sz="2000" baseline="30000" dirty="0">
                <a:latin typeface="+mn-ea"/>
              </a:rPr>
              <a:t>+</a:t>
            </a:r>
            <a:r>
              <a:rPr kumimoji="1" lang="zh-CN" altLang="en-US" sz="2000" dirty="0">
                <a:latin typeface="+mn-ea"/>
              </a:rPr>
              <a:t>，</a:t>
            </a:r>
            <a:r>
              <a:rPr kumimoji="1" lang="en-US" altLang="zh-CN" sz="2000" dirty="0">
                <a:latin typeface="+mn-ea"/>
              </a:rPr>
              <a:t>He</a:t>
            </a:r>
            <a:r>
              <a:rPr kumimoji="1" lang="zh-CN" altLang="en-US" sz="2000" dirty="0">
                <a:latin typeface="+mn-ea"/>
              </a:rPr>
              <a:t>同</a:t>
            </a:r>
            <a:r>
              <a:rPr kumimoji="1" lang="en-US" altLang="zh-CN" sz="2000" dirty="0">
                <a:latin typeface="+mn-ea"/>
              </a:rPr>
              <a:t>Li</a:t>
            </a:r>
            <a:r>
              <a:rPr kumimoji="1" lang="en-US" altLang="zh-CN" sz="2000" baseline="30000" dirty="0">
                <a:latin typeface="+mn-ea"/>
              </a:rPr>
              <a:t>+</a:t>
            </a:r>
            <a:r>
              <a:rPr kumimoji="1" lang="zh-CN" altLang="en-US" sz="2000" dirty="0">
                <a:latin typeface="+mn-ea"/>
              </a:rPr>
              <a:t>的光谱和能级结构相类似。对具有更多电子的原子也是这样，这是由于</a:t>
            </a:r>
            <a:r>
              <a:rPr kumimoji="1" lang="zh-CN" altLang="en-US" sz="2000" dirty="0">
                <a:solidFill>
                  <a:srgbClr val="C00000"/>
                </a:solidFill>
                <a:latin typeface="+mn-ea"/>
              </a:rPr>
              <a:t>两个体系具有相同的电子数和组态</a:t>
            </a:r>
            <a:r>
              <a:rPr kumimoji="1" lang="zh-CN" altLang="en-US" sz="2000" dirty="0" smtClean="0">
                <a:latin typeface="+mn-ea"/>
              </a:rPr>
              <a:t>。</a:t>
            </a:r>
            <a:endParaRPr kumimoji="1" lang="zh-CN" altLang="en-US" sz="2000" dirty="0">
              <a:latin typeface="+mn-ea"/>
            </a:endParaRPr>
          </a:p>
          <a:p>
            <a:pPr algn="just"/>
            <a:r>
              <a:rPr kumimoji="1" lang="zh-CN" altLang="en-US" sz="2000" dirty="0">
                <a:latin typeface="+mn-ea"/>
              </a:rPr>
              <a:t> </a:t>
            </a:r>
            <a:r>
              <a:rPr kumimoji="1" lang="zh-CN" altLang="en-US" sz="2400" dirty="0" smtClean="0">
                <a:solidFill>
                  <a:schemeClr val="tx2"/>
                </a:solidFill>
                <a:latin typeface="+mn-ea"/>
              </a:rPr>
              <a:t>多重</a:t>
            </a:r>
            <a:r>
              <a:rPr kumimoji="1" lang="zh-CN" altLang="en-US" sz="2400" dirty="0">
                <a:solidFill>
                  <a:schemeClr val="tx2"/>
                </a:solidFill>
                <a:latin typeface="+mn-ea"/>
              </a:rPr>
              <a:t>性的交替律</a:t>
            </a:r>
          </a:p>
          <a:p>
            <a:pPr marL="82153" indent="0" algn="just">
              <a:buNone/>
            </a:pPr>
            <a:r>
              <a:rPr kumimoji="1" lang="zh-CN" altLang="en-US" sz="2000" dirty="0">
                <a:latin typeface="+mn-ea"/>
              </a:rPr>
              <a:t>   按周期表顺序，</a:t>
            </a:r>
            <a:r>
              <a:rPr kumimoji="1" lang="zh-CN" altLang="en-US" sz="2000" dirty="0">
                <a:solidFill>
                  <a:srgbClr val="C00000"/>
                </a:solidFill>
                <a:latin typeface="+mn-ea"/>
              </a:rPr>
              <a:t>元素交替地具有偶数或奇数的多重态</a:t>
            </a:r>
            <a:r>
              <a:rPr kumimoji="1" lang="zh-CN" altLang="en-US" sz="2000" dirty="0" smtClean="0">
                <a:latin typeface="+mn-ea"/>
              </a:rPr>
              <a:t>。</a:t>
            </a:r>
            <a:endParaRPr lang="zh-CN" altLang="en-US" dirty="0"/>
          </a:p>
        </p:txBody>
      </p:sp>
      <p:sp>
        <p:nvSpPr>
          <p:cNvPr id="3" name="标题 2"/>
          <p:cNvSpPr>
            <a:spLocks noGrp="1"/>
          </p:cNvSpPr>
          <p:nvPr>
            <p:ph type="title"/>
          </p:nvPr>
        </p:nvSpPr>
        <p:spPr/>
        <p:txBody>
          <a:bodyPr>
            <a:normAutofit/>
          </a:bodyPr>
          <a:lstStyle/>
          <a:p>
            <a:r>
              <a:rPr lang="zh-CN" altLang="en-US" sz="2800" dirty="0"/>
              <a:t>复杂原子光谱的一般规律</a:t>
            </a:r>
          </a:p>
        </p:txBody>
      </p:sp>
      <p:pic>
        <p:nvPicPr>
          <p:cNvPr id="4" name="图片 3"/>
          <p:cNvPicPr>
            <a:picLocks noChangeAspect="1"/>
          </p:cNvPicPr>
          <p:nvPr/>
        </p:nvPicPr>
        <p:blipFill>
          <a:blip r:embed="rId2"/>
          <a:stretch>
            <a:fillRect/>
          </a:stretch>
        </p:blipFill>
        <p:spPr>
          <a:xfrm>
            <a:off x="453293" y="3789040"/>
            <a:ext cx="8545859" cy="3457465"/>
          </a:xfrm>
          <a:prstGeom prst="rect">
            <a:avLst/>
          </a:prstGeom>
        </p:spPr>
      </p:pic>
    </p:spTree>
    <p:extLst>
      <p:ext uri="{BB962C8B-B14F-4D97-AF65-F5344CB8AC3E}">
        <p14:creationId xmlns:p14="http://schemas.microsoft.com/office/powerpoint/2010/main" val="250379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20688"/>
            <a:ext cx="6589199" cy="720080"/>
          </a:xfrm>
        </p:spPr>
        <p:txBody>
          <a:bodyPr/>
          <a:lstStyle/>
          <a:p>
            <a:r>
              <a:rPr lang="zh-CN" altLang="en-US" dirty="0" smtClean="0"/>
              <a:t>三个自旋耦合</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700808"/>
                <a:ext cx="7992888" cy="4824536"/>
              </a:xfrm>
            </p:spPr>
            <p:txBody>
              <a:bodyPr/>
              <a:lstStyle/>
              <a:p>
                <a:r>
                  <a:rPr lang="zh-CN" altLang="en-US" sz="2400" b="1" dirty="0" smtClean="0">
                    <a:solidFill>
                      <a:srgbClr val="0070C0"/>
                    </a:solidFill>
                  </a:rPr>
                  <a:t>一个</a:t>
                </a:r>
                <a:r>
                  <a:rPr lang="zh-CN" altLang="en-US" sz="2400" dirty="0" smtClean="0"/>
                  <a:t>自旋角动量</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oMath>
                </a14:m>
                <a:r>
                  <a:rPr lang="zh-CN" altLang="en-US" sz="2400" b="1" dirty="0" smtClean="0">
                    <a:solidFill>
                      <a:srgbClr val="0070C0"/>
                    </a:solidFill>
                  </a:rPr>
                  <a:t>双重态</a:t>
                </a:r>
                <a:endParaRPr lang="en-US" altLang="zh-CN" sz="2400" b="1" dirty="0" smtClean="0">
                  <a:solidFill>
                    <a:srgbClr val="0070C0"/>
                  </a:solidFill>
                </a:endParaRPr>
              </a:p>
              <a:p>
                <a:r>
                  <a:rPr lang="zh-CN" altLang="en-US" sz="2400" b="1" dirty="0" smtClean="0">
                    <a:solidFill>
                      <a:srgbClr val="0070C0"/>
                    </a:solidFill>
                  </a:rPr>
                  <a:t>两个</a:t>
                </a:r>
                <a:r>
                  <a:rPr lang="zh-CN" altLang="en-US" sz="2400" dirty="0" smtClean="0"/>
                  <a:t>自旋</a:t>
                </a:r>
                <a:r>
                  <a:rPr lang="zh-CN" altLang="en-US" sz="2400" b="0" i="0" dirty="0" smtClean="0">
                    <a:latin typeface="+mj-lt"/>
                  </a:rPr>
                  <a:t>角动量耦合</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12</m:t>
                        </m:r>
                      </m:sub>
                    </m:sSub>
                    <m:r>
                      <a:rPr lang="en-US" altLang="zh-CN" sz="2400" b="0" i="1" smtClean="0">
                        <a:latin typeface="Cambria Math" panose="02040503050406030204" pitchFamily="18" charset="0"/>
                      </a:rPr>
                      <m:t>=0,1</m:t>
                    </m:r>
                  </m:oMath>
                </a14:m>
                <a:endParaRPr lang="en-US" altLang="zh-CN" sz="2400" b="0" i="0" dirty="0" smtClean="0">
                  <a:latin typeface="+mj-lt"/>
                </a:endParaRPr>
              </a:p>
              <a:p>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=0</m:t>
                    </m:r>
                  </m:oMath>
                </a14:m>
                <a:r>
                  <a:rPr lang="zh-CN" altLang="en-US" sz="2400" b="1" i="0" dirty="0" smtClean="0">
                    <a:solidFill>
                      <a:srgbClr val="0070C0"/>
                    </a:solidFill>
                    <a:latin typeface="+mj-lt"/>
                  </a:rPr>
                  <a:t>单重态</a:t>
                </a:r>
                <a:r>
                  <a:rPr lang="zh-CN" altLang="en-US" sz="2400" b="0" i="0" dirty="0" smtClean="0">
                    <a:latin typeface="+mj-lt"/>
                  </a:rPr>
                  <a:t>，</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=1</m:t>
                    </m:r>
                  </m:oMath>
                </a14:m>
                <a:r>
                  <a:rPr lang="zh-CN" altLang="en-US" sz="2400" b="1" i="0" dirty="0" smtClean="0">
                    <a:solidFill>
                      <a:srgbClr val="0070C0"/>
                    </a:solidFill>
                    <a:latin typeface="+mj-lt"/>
                  </a:rPr>
                  <a:t>三重态</a:t>
                </a:r>
                <a:endParaRPr lang="en-US" altLang="zh-CN" sz="2400" b="1" i="0" dirty="0" smtClean="0">
                  <a:solidFill>
                    <a:srgbClr val="0070C0"/>
                  </a:solidFill>
                  <a:latin typeface="+mj-lt"/>
                </a:endParaRPr>
              </a:p>
              <a:p>
                <a:r>
                  <a:rPr lang="zh-CN" altLang="en-US" sz="2400" dirty="0" smtClean="0"/>
                  <a:t>和第</a:t>
                </a:r>
                <a:r>
                  <a:rPr lang="zh-CN" altLang="en-US" sz="2400" b="1" dirty="0" smtClean="0">
                    <a:solidFill>
                      <a:srgbClr val="0070C0"/>
                    </a:solidFill>
                  </a:rPr>
                  <a:t>三个</a:t>
                </a:r>
                <a:r>
                  <a:rPr lang="zh-CN" altLang="en-US" sz="2400" dirty="0" smtClean="0"/>
                  <a:t>自旋角动量耦合</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12</m:t>
                        </m:r>
                      </m:sub>
                    </m:sSub>
                    <m:r>
                      <a:rPr lang="en-US" altLang="zh-CN" sz="2400" i="1">
                        <a:latin typeface="Cambria Math" panose="02040503050406030204" pitchFamily="18" charset="0"/>
                      </a:rPr>
                      <m:t>=0,1</m:t>
                    </m:r>
                    <m:r>
                      <a:rPr lang="en-US" altLang="zh-CN" sz="2400" b="0" i="0"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123</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num>
                      <m:den>
                        <m:r>
                          <a:rPr lang="en-US" altLang="zh-CN" sz="2400" b="0" i="1" smtClean="0">
                            <a:latin typeface="Cambria Math" panose="02040503050406030204" pitchFamily="18" charset="0"/>
                          </a:rPr>
                          <m:t>2</m:t>
                        </m:r>
                      </m:den>
                    </m:f>
                  </m:oMath>
                </a14:m>
                <a:endParaRPr lang="en-US" altLang="zh-CN" sz="2400" b="0" dirty="0" smtClean="0"/>
              </a:p>
              <a:p>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oMath>
                </a14:m>
                <a:r>
                  <a:rPr lang="zh-CN" altLang="en-US" sz="2400" b="1" dirty="0" smtClean="0">
                    <a:solidFill>
                      <a:srgbClr val="0070C0"/>
                    </a:solidFill>
                  </a:rPr>
                  <a:t>双重态</a:t>
                </a:r>
                <a:r>
                  <a:rPr lang="zh-CN" altLang="en-US" sz="2400" dirty="0" smtClean="0"/>
                  <a:t>，</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num>
                      <m:den>
                        <m:r>
                          <a:rPr lang="en-US" altLang="zh-CN" sz="2400" b="0" i="1" smtClean="0">
                            <a:latin typeface="Cambria Math" panose="02040503050406030204" pitchFamily="18" charset="0"/>
                          </a:rPr>
                          <m:t>2</m:t>
                        </m:r>
                      </m:den>
                    </m:f>
                  </m:oMath>
                </a14:m>
                <a:r>
                  <a:rPr lang="zh-CN" altLang="en-US" sz="2400" b="1" dirty="0" smtClean="0">
                    <a:solidFill>
                      <a:srgbClr val="0070C0"/>
                    </a:solidFill>
                  </a:rPr>
                  <a:t>四重态</a:t>
                </a:r>
                <a:endParaRPr lang="zh-CN" altLang="en-US" sz="2400" b="1" dirty="0">
                  <a:solidFill>
                    <a:srgbClr val="0070C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700808"/>
                <a:ext cx="7992888" cy="4824536"/>
              </a:xfrm>
              <a:blipFill rotWithShape="0">
                <a:blip r:embed="rId2"/>
                <a:stretch>
                  <a:fillRect l="-1068"/>
                </a:stretch>
              </a:blipFill>
            </p:spPr>
            <p:txBody>
              <a:bodyPr/>
              <a:lstStyle/>
              <a:p>
                <a:r>
                  <a:rPr lang="zh-CN" altLang="en-US">
                    <a:noFill/>
                  </a:rPr>
                  <a:t> </a:t>
                </a:r>
              </a:p>
            </p:txBody>
          </p:sp>
        </mc:Fallback>
      </mc:AlternateContent>
      <p:sp>
        <p:nvSpPr>
          <p:cNvPr id="4" name="矩形 3"/>
          <p:cNvSpPr/>
          <p:nvPr/>
        </p:nvSpPr>
        <p:spPr>
          <a:xfrm>
            <a:off x="827584" y="5229200"/>
            <a:ext cx="6696744" cy="461665"/>
          </a:xfrm>
          <a:prstGeom prst="rect">
            <a:avLst/>
          </a:prstGeom>
        </p:spPr>
        <p:txBody>
          <a:bodyPr wrap="square">
            <a:spAutoFit/>
          </a:bodyPr>
          <a:lstStyle/>
          <a:p>
            <a:pPr algn="just"/>
            <a:r>
              <a:rPr kumimoji="1" lang="zh-CN" altLang="en-US" sz="2400" dirty="0">
                <a:solidFill>
                  <a:srgbClr val="C00000"/>
                </a:solidFill>
                <a:latin typeface="+mn-ea"/>
                <a:ea typeface="+mn-ea"/>
              </a:rPr>
              <a:t>对于多电子原子，同科电子仍需考虑泡利原理。</a:t>
            </a:r>
          </a:p>
        </p:txBody>
      </p:sp>
    </p:spTree>
    <p:extLst>
      <p:ext uri="{BB962C8B-B14F-4D97-AF65-F5344CB8AC3E}">
        <p14:creationId xmlns:p14="http://schemas.microsoft.com/office/powerpoint/2010/main" val="39258425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原子的壳层结构和</a:t>
            </a:r>
            <a:r>
              <a:rPr lang="zh-CN" altLang="en-US" sz="2800" dirty="0" smtClean="0"/>
              <a:t>元素周期系</a:t>
            </a:r>
            <a:endParaRPr lang="zh-CN" altLang="en-US" sz="2800" dirty="0"/>
          </a:p>
        </p:txBody>
      </p:sp>
      <p:sp>
        <p:nvSpPr>
          <p:cNvPr id="3" name="内容占位符 2"/>
          <p:cNvSpPr>
            <a:spLocks noGrp="1"/>
          </p:cNvSpPr>
          <p:nvPr>
            <p:ph idx="1"/>
          </p:nvPr>
        </p:nvSpPr>
        <p:spPr>
          <a:xfrm>
            <a:off x="424840" y="1312600"/>
            <a:ext cx="8229600" cy="4525962"/>
          </a:xfrm>
        </p:spPr>
        <p:txBody>
          <a:bodyPr/>
          <a:lstStyle/>
          <a:p>
            <a:pPr algn="just">
              <a:spcBef>
                <a:spcPts val="600"/>
              </a:spcBef>
              <a:spcAft>
                <a:spcPts val="1200"/>
              </a:spcAft>
            </a:pPr>
            <a:r>
              <a:rPr kumimoji="1" lang="en-US" altLang="zh-CN" sz="2000" dirty="0" smtClean="0">
                <a:solidFill>
                  <a:srgbClr val="CC0000"/>
                </a:solidFill>
                <a:latin typeface="黑体" panose="02010609060101010101" pitchFamily="49" charset="-122"/>
              </a:rPr>
              <a:t>1869</a:t>
            </a:r>
            <a:r>
              <a:rPr kumimoji="1" lang="zh-CN" altLang="en-US" sz="2000" dirty="0">
                <a:solidFill>
                  <a:srgbClr val="CC0000"/>
                </a:solidFill>
                <a:latin typeface="黑体" panose="02010609060101010101" pitchFamily="49" charset="-122"/>
              </a:rPr>
              <a:t>年，门捷列夫首先提出元素周期表。</a:t>
            </a:r>
            <a:r>
              <a:rPr kumimoji="1" lang="zh-CN" altLang="en-US" sz="2000" dirty="0">
                <a:latin typeface="黑体" panose="02010609060101010101" pitchFamily="49" charset="-122"/>
              </a:rPr>
              <a:t>当时，周期表是按原子量的次序排列起来的，虽然比较粗糙，但仍能反映元素性质的周期变化特性。那时共知道</a:t>
            </a:r>
            <a:r>
              <a:rPr kumimoji="1" lang="en-US" altLang="zh-CN" sz="2000" dirty="0">
                <a:latin typeface="黑体" panose="02010609060101010101" pitchFamily="49" charset="-122"/>
              </a:rPr>
              <a:t>62</a:t>
            </a:r>
            <a:r>
              <a:rPr kumimoji="1" lang="zh-CN" altLang="en-US" sz="2000" dirty="0">
                <a:latin typeface="黑体" panose="02010609060101010101" pitchFamily="49" charset="-122"/>
              </a:rPr>
              <a:t>个元素，按其性质的周期性排列时，并不连续，而是出现了一些空位</a:t>
            </a:r>
            <a:r>
              <a:rPr kumimoji="1" lang="zh-CN" altLang="en-US" sz="2000" dirty="0" smtClean="0">
                <a:latin typeface="黑体" panose="02010609060101010101" pitchFamily="49" charset="-122"/>
              </a:rPr>
              <a:t>。</a:t>
            </a:r>
            <a:endParaRPr kumimoji="1" lang="en-US" altLang="zh-CN" sz="2000" dirty="0" smtClean="0">
              <a:latin typeface="黑体" panose="02010609060101010101" pitchFamily="49" charset="-122"/>
            </a:endParaRPr>
          </a:p>
          <a:p>
            <a:pPr algn="just">
              <a:spcBef>
                <a:spcPts val="600"/>
              </a:spcBef>
              <a:spcAft>
                <a:spcPts val="1200"/>
              </a:spcAft>
            </a:pPr>
            <a:r>
              <a:rPr kumimoji="1" lang="zh-CN" altLang="en-US" sz="2000" dirty="0" smtClean="0">
                <a:latin typeface="黑体" panose="02010609060101010101" pitchFamily="49" charset="-122"/>
              </a:rPr>
              <a:t>在</a:t>
            </a:r>
            <a:r>
              <a:rPr kumimoji="1" lang="zh-CN" altLang="en-US" sz="2000" dirty="0">
                <a:latin typeface="黑体" panose="02010609060101010101" pitchFamily="49" charset="-122"/>
              </a:rPr>
              <a:t>周期性的前后特征的指导下，于</a:t>
            </a:r>
            <a:r>
              <a:rPr kumimoji="1" lang="en-US" altLang="zh-CN" sz="2000" dirty="0">
                <a:latin typeface="黑体" panose="02010609060101010101" pitchFamily="49" charset="-122"/>
              </a:rPr>
              <a:t>1874-1875</a:t>
            </a:r>
            <a:r>
              <a:rPr kumimoji="1" lang="zh-CN" altLang="en-US" sz="2000" dirty="0">
                <a:latin typeface="黑体" panose="02010609060101010101" pitchFamily="49" charset="-122"/>
              </a:rPr>
              <a:t>年发现了钪（</a:t>
            </a:r>
            <a:r>
              <a:rPr kumimoji="1" lang="en-US" altLang="zh-CN" sz="2000" dirty="0" err="1">
                <a:latin typeface="黑体" panose="02010609060101010101" pitchFamily="49" charset="-122"/>
              </a:rPr>
              <a:t>Sc</a:t>
            </a:r>
            <a:r>
              <a:rPr kumimoji="1" lang="zh-CN" altLang="en-US" sz="2000" dirty="0">
                <a:latin typeface="黑体" panose="02010609060101010101" pitchFamily="49" charset="-122"/>
              </a:rPr>
              <a:t>），它处于钙和钛之间；又发现了锗（</a:t>
            </a:r>
            <a:r>
              <a:rPr kumimoji="1" lang="en-US" altLang="zh-CN" sz="2000" dirty="0">
                <a:latin typeface="黑体" panose="02010609060101010101" pitchFamily="49" charset="-122"/>
              </a:rPr>
              <a:t>Ge</a:t>
            </a:r>
            <a:r>
              <a:rPr kumimoji="1" lang="zh-CN" altLang="en-US" sz="2000" dirty="0">
                <a:latin typeface="黑体" panose="02010609060101010101" pitchFamily="49" charset="-122"/>
              </a:rPr>
              <a:t>）和镓（</a:t>
            </a:r>
            <a:r>
              <a:rPr kumimoji="1" lang="en-US" altLang="zh-CN" sz="2000" dirty="0">
                <a:latin typeface="黑体" panose="02010609060101010101" pitchFamily="49" charset="-122"/>
              </a:rPr>
              <a:t>Ga</a:t>
            </a:r>
            <a:r>
              <a:rPr kumimoji="1" lang="zh-CN" altLang="en-US" sz="2000" dirty="0">
                <a:latin typeface="黑体" panose="02010609060101010101" pitchFamily="49" charset="-122"/>
              </a:rPr>
              <a:t>），它们填补了锌与砷之间的两个空位</a:t>
            </a:r>
            <a:r>
              <a:rPr kumimoji="1" lang="zh-CN" altLang="en-US" sz="2000" dirty="0" smtClean="0">
                <a:latin typeface="黑体" panose="02010609060101010101" pitchFamily="49" charset="-122"/>
              </a:rPr>
              <a:t>。</a:t>
            </a:r>
            <a:endParaRPr kumimoji="1" lang="en-US" altLang="zh-CN" sz="2000" dirty="0" smtClean="0">
              <a:latin typeface="黑体" panose="02010609060101010101" pitchFamily="49" charset="-122"/>
            </a:endParaRPr>
          </a:p>
          <a:p>
            <a:pPr algn="just">
              <a:spcBef>
                <a:spcPts val="600"/>
              </a:spcBef>
              <a:spcAft>
                <a:spcPts val="1200"/>
              </a:spcAft>
            </a:pPr>
            <a:r>
              <a:rPr kumimoji="1" lang="zh-CN" altLang="en-US" sz="2000" dirty="0" smtClean="0">
                <a:latin typeface="黑体" panose="02010609060101010101" pitchFamily="49" charset="-122"/>
              </a:rPr>
              <a:t>虽然</a:t>
            </a:r>
            <a:r>
              <a:rPr kumimoji="1" lang="zh-CN" altLang="en-US" sz="2000" dirty="0">
                <a:latin typeface="黑体" panose="02010609060101010101" pitchFamily="49" charset="-122"/>
              </a:rPr>
              <a:t>元素周期表不断完善，并取得了不少成果，但五十余年来不能对元素性质的周期性作出一个满意的解释。</a:t>
            </a:r>
          </a:p>
          <a:p>
            <a:pPr>
              <a:spcBef>
                <a:spcPts val="600"/>
              </a:spcBef>
              <a:spcAft>
                <a:spcPts val="1200"/>
              </a:spcAft>
            </a:pPr>
            <a:endParaRPr lang="zh-CN" altLang="en-US" sz="2000" dirty="0"/>
          </a:p>
        </p:txBody>
      </p:sp>
    </p:spTree>
    <p:extLst>
      <p:ext uri="{BB962C8B-B14F-4D97-AF65-F5344CB8AC3E}">
        <p14:creationId xmlns:p14="http://schemas.microsoft.com/office/powerpoint/2010/main" val="41099271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元素周期表</a:t>
            </a:r>
            <a:r>
              <a:rPr lang="en-US" altLang="zh-CN" dirty="0" smtClean="0"/>
              <a:t>——</a:t>
            </a:r>
            <a:r>
              <a:rPr lang="zh-CN" altLang="en-US" dirty="0" smtClean="0"/>
              <a:t>物理原理的必然结果</a:t>
            </a:r>
            <a:endParaRPr lang="zh-CN" altLang="en-US" dirty="0"/>
          </a:p>
        </p:txBody>
      </p:sp>
      <p:sp>
        <p:nvSpPr>
          <p:cNvPr id="3" name="内容占位符 2"/>
          <p:cNvSpPr>
            <a:spLocks noGrp="1"/>
          </p:cNvSpPr>
          <p:nvPr>
            <p:ph idx="1"/>
          </p:nvPr>
        </p:nvSpPr>
        <p:spPr>
          <a:xfrm>
            <a:off x="395536" y="1268760"/>
            <a:ext cx="8229600" cy="4525962"/>
          </a:xfrm>
        </p:spPr>
        <p:txBody>
          <a:bodyPr/>
          <a:lstStyle/>
          <a:p>
            <a:r>
              <a:rPr kumimoji="1" lang="zh-CN" altLang="en-US" sz="2000" dirty="0">
                <a:latin typeface="黑体" panose="02010609060101010101" pitchFamily="49" charset="-122"/>
              </a:rPr>
              <a:t>第一个对周期表给予物理解释的是玻尔，他在</a:t>
            </a:r>
            <a:r>
              <a:rPr kumimoji="1" lang="en-US" altLang="zh-CN" sz="2000" dirty="0">
                <a:latin typeface="黑体" panose="02010609060101010101" pitchFamily="49" charset="-122"/>
              </a:rPr>
              <a:t>1916</a:t>
            </a:r>
            <a:r>
              <a:rPr kumimoji="1" lang="zh-CN" altLang="en-US" sz="2000" dirty="0">
                <a:latin typeface="黑体" panose="02010609060101010101" pitchFamily="49" charset="-122"/>
              </a:rPr>
              <a:t>年至</a:t>
            </a:r>
            <a:r>
              <a:rPr kumimoji="1" lang="en-US" altLang="zh-CN" sz="2000" dirty="0">
                <a:latin typeface="黑体" panose="02010609060101010101" pitchFamily="49" charset="-122"/>
              </a:rPr>
              <a:t>1918</a:t>
            </a:r>
            <a:r>
              <a:rPr kumimoji="1" lang="zh-CN" altLang="en-US" sz="2000" dirty="0">
                <a:latin typeface="黑体" panose="02010609060101010101" pitchFamily="49" charset="-122"/>
              </a:rPr>
              <a:t>年期间，把元素按电子组态的周期性排列成表。当时对未发现的第</a:t>
            </a:r>
            <a:r>
              <a:rPr kumimoji="1" lang="en-US" altLang="zh-CN" sz="2000" dirty="0">
                <a:latin typeface="黑体" panose="02010609060101010101" pitchFamily="49" charset="-122"/>
              </a:rPr>
              <a:t>72</a:t>
            </a:r>
            <a:r>
              <a:rPr kumimoji="1" lang="zh-CN" altLang="en-US" sz="2000" dirty="0">
                <a:latin typeface="黑体" panose="02010609060101010101" pitchFamily="49" charset="-122"/>
              </a:rPr>
              <a:t>号元素，按以前的周期表，人们认为它应属稀土元素，但按照玻尔的排列方法，它应该类似于锆</a:t>
            </a:r>
            <a:r>
              <a:rPr kumimoji="1" lang="zh-CN" altLang="en-US" sz="2000" dirty="0" smtClean="0">
                <a:latin typeface="黑体" panose="02010609060101010101" pitchFamily="49" charset="-122"/>
              </a:rPr>
              <a:t>。</a:t>
            </a:r>
            <a:endParaRPr kumimoji="1" lang="en-US" altLang="zh-CN" sz="2000" dirty="0" smtClean="0">
              <a:latin typeface="黑体" panose="02010609060101010101" pitchFamily="49" charset="-122"/>
            </a:endParaRPr>
          </a:p>
          <a:p>
            <a:endParaRPr kumimoji="1" lang="en-US" altLang="zh-CN" sz="2000" dirty="0" smtClean="0">
              <a:latin typeface="黑体" panose="02010609060101010101" pitchFamily="49" charset="-122"/>
            </a:endParaRPr>
          </a:p>
          <a:p>
            <a:r>
              <a:rPr kumimoji="1" lang="en-US" altLang="zh-CN" sz="2000" dirty="0" smtClean="0">
                <a:latin typeface="黑体" panose="02010609060101010101" pitchFamily="49" charset="-122"/>
              </a:rPr>
              <a:t>1922</a:t>
            </a:r>
            <a:r>
              <a:rPr kumimoji="1" lang="zh-CN" altLang="en-US" sz="2000" dirty="0">
                <a:latin typeface="黑体" panose="02010609060101010101" pitchFamily="49" charset="-122"/>
              </a:rPr>
              <a:t>年，在哥本哈根大学的玻尔创立的研究所里，确实从锆矿中找到了这一新元素，并定名为铪</a:t>
            </a:r>
            <a:r>
              <a:rPr kumimoji="1" lang="en-US" altLang="zh-CN" sz="2000" dirty="0">
                <a:latin typeface="黑体" panose="02010609060101010101" pitchFamily="49" charset="-122"/>
              </a:rPr>
              <a:t>(</a:t>
            </a:r>
            <a:r>
              <a:rPr kumimoji="1" lang="en-US" altLang="zh-CN" sz="2000" dirty="0" err="1">
                <a:latin typeface="黑体" panose="02010609060101010101" pitchFamily="49" charset="-122"/>
              </a:rPr>
              <a:t>Hf</a:t>
            </a:r>
            <a:r>
              <a:rPr kumimoji="1" lang="zh-CN" altLang="en-US" sz="2000" dirty="0">
                <a:latin typeface="黑体" panose="02010609060101010101" pitchFamily="49" charset="-122"/>
              </a:rPr>
              <a:t>，</a:t>
            </a:r>
            <a:r>
              <a:rPr kumimoji="1" lang="en-US" altLang="zh-CN" sz="2000" dirty="0">
                <a:latin typeface="黑体" panose="02010609060101010101" pitchFamily="49" charset="-122"/>
              </a:rPr>
              <a:t>Hafnium</a:t>
            </a:r>
            <a:r>
              <a:rPr kumimoji="1" lang="zh-CN" altLang="en-US" sz="2000" dirty="0">
                <a:latin typeface="黑体" panose="02010609060101010101" pitchFamily="49" charset="-122"/>
              </a:rPr>
              <a:t>，哥本哈根的拉丁拼法</a:t>
            </a:r>
            <a:r>
              <a:rPr kumimoji="1" lang="en-US" altLang="zh-CN" sz="2000" dirty="0">
                <a:latin typeface="黑体" panose="02010609060101010101" pitchFamily="49" charset="-122"/>
              </a:rPr>
              <a:t>)</a:t>
            </a:r>
            <a:r>
              <a:rPr kumimoji="1" lang="zh-CN" altLang="en-US" sz="2000" dirty="0">
                <a:latin typeface="黑体" panose="02010609060101010101" pitchFamily="49" charset="-122"/>
              </a:rPr>
              <a:t>。这里，</a:t>
            </a:r>
            <a:r>
              <a:rPr kumimoji="1" lang="zh-CN" altLang="en-US" sz="2000" dirty="0">
                <a:solidFill>
                  <a:srgbClr val="C00000"/>
                </a:solidFill>
                <a:latin typeface="黑体" panose="02010609060101010101" pitchFamily="49" charset="-122"/>
              </a:rPr>
              <a:t>玻尔依靠的是“直觉”</a:t>
            </a:r>
            <a:r>
              <a:rPr kumimoji="1" lang="zh-CN" altLang="en-US" sz="2000" dirty="0" smtClean="0">
                <a:latin typeface="黑体" panose="02010609060101010101" pitchFamily="49" charset="-122"/>
              </a:rPr>
              <a:t>。</a:t>
            </a:r>
            <a:endParaRPr kumimoji="1" lang="en-US" altLang="zh-CN" sz="2000" dirty="0" smtClean="0">
              <a:latin typeface="黑体" panose="02010609060101010101" pitchFamily="49" charset="-122"/>
            </a:endParaRPr>
          </a:p>
          <a:p>
            <a:endParaRPr kumimoji="1" lang="en-US" altLang="zh-CN" sz="2000" dirty="0" smtClean="0">
              <a:latin typeface="黑体" panose="02010609060101010101" pitchFamily="49" charset="-122"/>
            </a:endParaRPr>
          </a:p>
          <a:p>
            <a:r>
              <a:rPr kumimoji="1" lang="zh-CN" altLang="en-US" sz="2000" dirty="0" smtClean="0">
                <a:latin typeface="黑体" panose="02010609060101010101" pitchFamily="49" charset="-122"/>
              </a:rPr>
              <a:t>在</a:t>
            </a:r>
            <a:r>
              <a:rPr kumimoji="1" lang="en-US" altLang="zh-CN" sz="2000" dirty="0">
                <a:latin typeface="黑体" panose="02010609060101010101" pitchFamily="49" charset="-122"/>
              </a:rPr>
              <a:t>1925</a:t>
            </a:r>
            <a:r>
              <a:rPr kumimoji="1" lang="zh-CN" altLang="en-US" sz="2000" dirty="0">
                <a:latin typeface="黑体" panose="02010609060101010101" pitchFamily="49" charset="-122"/>
              </a:rPr>
              <a:t>年泡利提出不相容原理之后，才比较深刻地理解到，</a:t>
            </a:r>
            <a:r>
              <a:rPr kumimoji="1" lang="zh-CN" altLang="en-US" sz="2000" dirty="0">
                <a:solidFill>
                  <a:srgbClr val="C00000"/>
                </a:solidFill>
                <a:latin typeface="黑体" panose="02010609060101010101" pitchFamily="49" charset="-122"/>
              </a:rPr>
              <a:t>元素的周期性是电子组态的周期性的反映</a:t>
            </a:r>
            <a:r>
              <a:rPr kumimoji="1" lang="zh-CN" altLang="en-US" sz="2000" dirty="0">
                <a:latin typeface="黑体" panose="02010609060101010101" pitchFamily="49" charset="-122"/>
              </a:rPr>
              <a:t>，而电子组态的周期性则联系于特定轨道的可容性</a:t>
            </a:r>
            <a:r>
              <a:rPr kumimoji="1" lang="zh-CN" altLang="en-US" sz="2000" dirty="0" smtClean="0">
                <a:latin typeface="黑体" panose="02010609060101010101" pitchFamily="49" charset="-122"/>
              </a:rPr>
              <a:t>。</a:t>
            </a:r>
            <a:endParaRPr lang="zh-CN" altLang="en-US" sz="2000" dirty="0"/>
          </a:p>
        </p:txBody>
      </p:sp>
    </p:spTree>
    <p:extLst>
      <p:ext uri="{BB962C8B-B14F-4D97-AF65-F5344CB8AC3E}">
        <p14:creationId xmlns:p14="http://schemas.microsoft.com/office/powerpoint/2010/main" val="3501284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395536" y="476672"/>
            <a:ext cx="84963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indent="457200" algn="just" eaLnBrk="1" hangingPunct="1"/>
            <a:r>
              <a:rPr kumimoji="1" lang="zh-CN" altLang="en-US" sz="2400" dirty="0" smtClean="0">
                <a:latin typeface="黑体" panose="02010609060101010101" pitchFamily="49" charset="-122"/>
                <a:ea typeface="黑体" panose="02010609060101010101" pitchFamily="49" charset="-122"/>
              </a:rPr>
              <a:t>元素</a:t>
            </a:r>
            <a:r>
              <a:rPr kumimoji="1" lang="zh-CN" altLang="en-US" sz="2400" dirty="0">
                <a:latin typeface="黑体" panose="02010609060101010101" pitchFamily="49" charset="-122"/>
                <a:ea typeface="黑体" panose="02010609060101010101" pitchFamily="49" charset="-122"/>
              </a:rPr>
              <a:t>的光谱性质也显示周期性的变化。如碱金属元素有相仿的光谱结构。</a:t>
            </a:r>
          </a:p>
          <a:p>
            <a:pPr indent="457200" algn="just" eaLnBrk="1" hangingPunct="1"/>
            <a:r>
              <a:rPr kumimoji="1" lang="zh-CN" altLang="en-US" sz="2400" dirty="0" smtClean="0">
                <a:latin typeface="黑体" panose="02010609060101010101" pitchFamily="49" charset="-122"/>
                <a:ea typeface="黑体" panose="02010609060101010101" pitchFamily="49" charset="-122"/>
              </a:rPr>
              <a:t>下</a:t>
            </a:r>
            <a:r>
              <a:rPr kumimoji="1" lang="zh-CN" altLang="en-US" sz="2400" dirty="0">
                <a:latin typeface="黑体" panose="02010609060101010101" pitchFamily="49" charset="-122"/>
                <a:ea typeface="黑体" panose="02010609060101010101" pitchFamily="49" charset="-122"/>
              </a:rPr>
              <a:t>图充分显示了元素的化学性质的周期变化。峰值对应的</a:t>
            </a:r>
            <a:r>
              <a:rPr kumimoji="1" lang="en-US" altLang="zh-CN" sz="2400" dirty="0">
                <a:latin typeface="黑体" panose="02010609060101010101" pitchFamily="49" charset="-122"/>
                <a:ea typeface="黑体" panose="02010609060101010101" pitchFamily="49" charset="-122"/>
              </a:rPr>
              <a:t>Z</a:t>
            </a:r>
            <a:r>
              <a:rPr kumimoji="1" lang="zh-CN" altLang="en-US" sz="2400" dirty="0">
                <a:latin typeface="黑体" panose="02010609060101010101" pitchFamily="49" charset="-122"/>
                <a:ea typeface="黑体" panose="02010609060101010101" pitchFamily="49" charset="-122"/>
              </a:rPr>
              <a:t>称为幻数。后面将讨论图中这种升降变化的原因。 </a:t>
            </a:r>
          </a:p>
        </p:txBody>
      </p:sp>
      <p:pic>
        <p:nvPicPr>
          <p:cNvPr id="71683" name="Picture 10" descr="5z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600" y="2107888"/>
            <a:ext cx="7010400" cy="38544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7828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clrChange>
              <a:clrFrom>
                <a:srgbClr val="FFFFFF"/>
              </a:clrFrom>
              <a:clrTo>
                <a:srgbClr val="FFFFFF">
                  <a:alpha val="0"/>
                </a:srgbClr>
              </a:clrTo>
            </a:clrChange>
            <a:lum bright="-20000" contrast="40000"/>
          </a:blip>
          <a:srcRect t="4589"/>
          <a:stretch/>
        </p:blipFill>
        <p:spPr>
          <a:xfrm rot="60000">
            <a:off x="50266" y="555684"/>
            <a:ext cx="9105599" cy="5839794"/>
          </a:xfrm>
          <a:prstGeom prst="rect">
            <a:avLst/>
          </a:prstGeom>
        </p:spPr>
      </p:pic>
      <p:sp>
        <p:nvSpPr>
          <p:cNvPr id="5" name="矩形 4"/>
          <p:cNvSpPr/>
          <p:nvPr/>
        </p:nvSpPr>
        <p:spPr>
          <a:xfrm>
            <a:off x="8558059" y="1484783"/>
            <a:ext cx="432048" cy="3888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821755" y="3475581"/>
            <a:ext cx="504056" cy="18976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004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971600" y="1556792"/>
            <a:ext cx="718185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3200" b="1" dirty="0">
                <a:solidFill>
                  <a:srgbClr val="000000"/>
                </a:solidFill>
                <a:latin typeface="Times New Roman" panose="02020603050405020304" pitchFamily="18" charset="0"/>
              </a:rPr>
              <a:t>He</a:t>
            </a:r>
            <a:r>
              <a:rPr lang="zh-CN" altLang="en-US" sz="3200" b="1" dirty="0">
                <a:solidFill>
                  <a:srgbClr val="000000"/>
                </a:solidFill>
                <a:latin typeface="Times New Roman" panose="02020603050405020304" pitchFamily="18" charset="0"/>
              </a:rPr>
              <a:t>：</a:t>
            </a:r>
            <a:r>
              <a:rPr lang="en-US" altLang="zh-CN" sz="3200" b="1" dirty="0">
                <a:solidFill>
                  <a:srgbClr val="000000"/>
                </a:solidFill>
                <a:latin typeface="Times New Roman" panose="02020603050405020304" pitchFamily="18" charset="0"/>
              </a:rPr>
              <a:t>Z=</a:t>
            </a:r>
            <a:r>
              <a:rPr lang="en-US" altLang="zh-CN" sz="3200" b="1" dirty="0">
                <a:solidFill>
                  <a:srgbClr val="FF0000"/>
                </a:solidFill>
                <a:latin typeface="Times New Roman" panose="02020603050405020304" pitchFamily="18" charset="0"/>
              </a:rPr>
              <a:t>2</a:t>
            </a:r>
            <a:endParaRPr lang="en-US" altLang="zh-CN" sz="3200" b="1" dirty="0">
              <a:latin typeface="Times New Roman" panose="02020603050405020304" pitchFamily="18" charset="0"/>
            </a:endParaRPr>
          </a:p>
          <a:p>
            <a:pPr algn="just"/>
            <a:r>
              <a:rPr lang="en-US" altLang="zh-CN" sz="3200" b="1" dirty="0">
                <a:solidFill>
                  <a:srgbClr val="000000"/>
                </a:solidFill>
                <a:latin typeface="Times New Roman" panose="02020603050405020304" pitchFamily="18" charset="0"/>
              </a:rPr>
              <a:t>Be</a:t>
            </a:r>
            <a:r>
              <a:rPr lang="zh-CN" altLang="en-US" sz="3200" b="1" dirty="0">
                <a:solidFill>
                  <a:srgbClr val="000000"/>
                </a:solidFill>
                <a:latin typeface="Times New Roman" panose="02020603050405020304" pitchFamily="18" charset="0"/>
              </a:rPr>
              <a:t>：</a:t>
            </a:r>
            <a:r>
              <a:rPr lang="en-US" altLang="zh-CN" sz="3200" b="1" dirty="0">
                <a:solidFill>
                  <a:srgbClr val="000000"/>
                </a:solidFill>
                <a:latin typeface="Times New Roman" panose="02020603050405020304" pitchFamily="18" charset="0"/>
              </a:rPr>
              <a:t>Z=4=2</a:t>
            </a:r>
            <a:r>
              <a:rPr lang="en-US" altLang="zh-CN"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000000"/>
                </a:solidFill>
                <a:latin typeface="Times New Roman" panose="02020603050405020304" pitchFamily="18" charset="0"/>
              </a:rPr>
              <a:t>1</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FF0000"/>
                </a:solidFill>
                <a:latin typeface="Times New Roman" panose="02020603050405020304" pitchFamily="18" charset="0"/>
                <a:sym typeface="Symbol" panose="05050102010706020507" pitchFamily="18" charset="2"/>
              </a:rPr>
              <a:t>+2</a:t>
            </a:r>
            <a:endParaRPr lang="en-US" altLang="zh-CN" sz="3200" b="1" dirty="0">
              <a:latin typeface="Times New Roman" panose="02020603050405020304" pitchFamily="18" charset="0"/>
              <a:sym typeface="Symbol" panose="05050102010706020507" pitchFamily="18" charset="2"/>
            </a:endParaRPr>
          </a:p>
          <a:p>
            <a:pPr algn="just"/>
            <a:r>
              <a:rPr lang="en-US" altLang="zh-CN" sz="3200" b="1" dirty="0">
                <a:solidFill>
                  <a:srgbClr val="000000"/>
                </a:solidFill>
                <a:latin typeface="Times New Roman" panose="02020603050405020304" pitchFamily="18" charset="0"/>
                <a:sym typeface="Symbol" panose="05050102010706020507" pitchFamily="18" charset="2"/>
              </a:rPr>
              <a:t>Mg</a:t>
            </a:r>
            <a:r>
              <a:rPr lang="zh-CN" altLang="en-US"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000000"/>
                </a:solidFill>
                <a:latin typeface="Times New Roman" panose="02020603050405020304" pitchFamily="18" charset="0"/>
                <a:sym typeface="Symbol" panose="05050102010706020507" pitchFamily="18" charset="2"/>
              </a:rPr>
              <a:t>Z=12=2</a:t>
            </a:r>
            <a:r>
              <a:rPr lang="en-US" altLang="zh-CN" sz="3200" b="1" dirty="0">
                <a:solidFill>
                  <a:srgbClr val="000000"/>
                </a:solidFill>
                <a:latin typeface="Times New Roman" panose="02020603050405020304" pitchFamily="18" charset="0"/>
              </a:rPr>
              <a:t>(1</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FF0000"/>
                </a:solidFill>
                <a:latin typeface="Times New Roman" panose="02020603050405020304" pitchFamily="18" charset="0"/>
                <a:sym typeface="Symbol" panose="05050102010706020507" pitchFamily="18" charset="2"/>
              </a:rPr>
              <a:t>+2</a:t>
            </a:r>
            <a:endParaRPr lang="en-US" altLang="zh-CN" sz="3200" b="1" dirty="0">
              <a:latin typeface="Times New Roman" panose="02020603050405020304" pitchFamily="18" charset="0"/>
              <a:sym typeface="Symbol" panose="05050102010706020507" pitchFamily="18" charset="2"/>
            </a:endParaRPr>
          </a:p>
          <a:p>
            <a:pPr algn="just"/>
            <a:r>
              <a:rPr lang="en-US" altLang="zh-CN" sz="3200" b="1" dirty="0">
                <a:solidFill>
                  <a:srgbClr val="000000"/>
                </a:solidFill>
                <a:latin typeface="Times New Roman" panose="02020603050405020304" pitchFamily="18" charset="0"/>
                <a:sym typeface="Symbol" panose="05050102010706020507" pitchFamily="18" charset="2"/>
              </a:rPr>
              <a:t>Ca</a:t>
            </a:r>
            <a:r>
              <a:rPr lang="zh-CN" altLang="en-US"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000000"/>
                </a:solidFill>
                <a:latin typeface="Times New Roman" panose="02020603050405020304" pitchFamily="18" charset="0"/>
                <a:sym typeface="Symbol" panose="05050102010706020507" pitchFamily="18" charset="2"/>
              </a:rPr>
              <a:t>Z=20=2</a:t>
            </a:r>
            <a:r>
              <a:rPr lang="en-US" altLang="zh-CN" sz="3200" b="1" dirty="0">
                <a:solidFill>
                  <a:srgbClr val="000000"/>
                </a:solidFill>
                <a:latin typeface="Times New Roman" panose="02020603050405020304" pitchFamily="18" charset="0"/>
              </a:rPr>
              <a:t>(1</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FF0000"/>
                </a:solidFill>
                <a:latin typeface="Times New Roman" panose="02020603050405020304" pitchFamily="18" charset="0"/>
                <a:sym typeface="Symbol" panose="05050102010706020507" pitchFamily="18" charset="2"/>
              </a:rPr>
              <a:t>+2</a:t>
            </a:r>
            <a:endParaRPr lang="en-US" altLang="zh-CN" sz="3200" b="1" dirty="0">
              <a:latin typeface="Times New Roman" panose="02020603050405020304" pitchFamily="18" charset="0"/>
              <a:sym typeface="Symbol" panose="05050102010706020507" pitchFamily="18" charset="2"/>
            </a:endParaRPr>
          </a:p>
          <a:p>
            <a:pPr algn="just"/>
            <a:r>
              <a:rPr lang="en-US" altLang="zh-CN" sz="3200" b="1" dirty="0" err="1">
                <a:solidFill>
                  <a:srgbClr val="000000"/>
                </a:solidFill>
                <a:latin typeface="Times New Roman" panose="02020603050405020304" pitchFamily="18" charset="0"/>
                <a:sym typeface="Symbol" panose="05050102010706020507" pitchFamily="18" charset="2"/>
              </a:rPr>
              <a:t>Sr</a:t>
            </a:r>
            <a:r>
              <a:rPr lang="zh-CN" altLang="en-US"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000000"/>
                </a:solidFill>
                <a:latin typeface="Times New Roman" panose="02020603050405020304" pitchFamily="18" charset="0"/>
                <a:sym typeface="Symbol" panose="05050102010706020507" pitchFamily="18" charset="2"/>
              </a:rPr>
              <a:t>Z=38=2</a:t>
            </a:r>
            <a:r>
              <a:rPr lang="en-US" altLang="zh-CN" sz="3200" b="1" dirty="0">
                <a:solidFill>
                  <a:srgbClr val="000000"/>
                </a:solidFill>
                <a:latin typeface="Times New Roman" panose="02020603050405020304" pitchFamily="18" charset="0"/>
              </a:rPr>
              <a:t>(1</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+3</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FF0000"/>
                </a:solidFill>
                <a:latin typeface="Times New Roman" panose="02020603050405020304" pitchFamily="18" charset="0"/>
                <a:sym typeface="Symbol" panose="05050102010706020507" pitchFamily="18" charset="2"/>
              </a:rPr>
              <a:t>+2</a:t>
            </a:r>
            <a:endParaRPr lang="en-US" altLang="zh-CN" sz="3200" b="1" dirty="0">
              <a:latin typeface="Times New Roman" panose="02020603050405020304" pitchFamily="18" charset="0"/>
              <a:sym typeface="Symbol" panose="05050102010706020507" pitchFamily="18" charset="2"/>
            </a:endParaRPr>
          </a:p>
          <a:p>
            <a:pPr algn="just"/>
            <a:r>
              <a:rPr lang="en-US" altLang="zh-CN" sz="3200" b="1" dirty="0">
                <a:solidFill>
                  <a:srgbClr val="000000"/>
                </a:solidFill>
                <a:latin typeface="Times New Roman" panose="02020603050405020304" pitchFamily="18" charset="0"/>
                <a:sym typeface="Symbol" panose="05050102010706020507" pitchFamily="18" charset="2"/>
              </a:rPr>
              <a:t>Ba</a:t>
            </a:r>
            <a:r>
              <a:rPr lang="zh-CN" altLang="en-US"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000000"/>
                </a:solidFill>
                <a:latin typeface="Times New Roman" panose="02020603050405020304" pitchFamily="18" charset="0"/>
                <a:sym typeface="Symbol" panose="05050102010706020507" pitchFamily="18" charset="2"/>
              </a:rPr>
              <a:t>Z=56=2</a:t>
            </a:r>
            <a:r>
              <a:rPr lang="en-US" altLang="zh-CN" sz="3200" b="1" dirty="0">
                <a:solidFill>
                  <a:srgbClr val="000000"/>
                </a:solidFill>
                <a:latin typeface="Times New Roman" panose="02020603050405020304" pitchFamily="18" charset="0"/>
              </a:rPr>
              <a:t>(1</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+3</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+3</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FF0000"/>
                </a:solidFill>
                <a:latin typeface="Times New Roman" panose="02020603050405020304" pitchFamily="18" charset="0"/>
                <a:sym typeface="Symbol" panose="05050102010706020507" pitchFamily="18" charset="2"/>
              </a:rPr>
              <a:t>+2</a:t>
            </a:r>
            <a:endParaRPr lang="en-US" altLang="zh-CN" sz="3200" b="1" dirty="0">
              <a:latin typeface="Times New Roman" panose="02020603050405020304" pitchFamily="18" charset="0"/>
              <a:sym typeface="Symbol" panose="05050102010706020507" pitchFamily="18" charset="2"/>
            </a:endParaRPr>
          </a:p>
          <a:p>
            <a:pPr algn="just"/>
            <a:r>
              <a:rPr lang="en-US" altLang="zh-CN" sz="3200" b="1" dirty="0">
                <a:solidFill>
                  <a:srgbClr val="000000"/>
                </a:solidFill>
                <a:latin typeface="Times New Roman" panose="02020603050405020304" pitchFamily="18" charset="0"/>
                <a:sym typeface="Symbol" panose="05050102010706020507" pitchFamily="18" charset="2"/>
              </a:rPr>
              <a:t>Ra</a:t>
            </a:r>
            <a:r>
              <a:rPr lang="zh-CN" altLang="en-US"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000000"/>
                </a:solidFill>
                <a:latin typeface="Times New Roman" panose="02020603050405020304" pitchFamily="18" charset="0"/>
                <a:sym typeface="Symbol" panose="05050102010706020507" pitchFamily="18" charset="2"/>
              </a:rPr>
              <a:t>Z=88=2</a:t>
            </a:r>
            <a:r>
              <a:rPr lang="en-US" altLang="zh-CN" sz="3200" b="1" dirty="0">
                <a:solidFill>
                  <a:srgbClr val="000000"/>
                </a:solidFill>
                <a:latin typeface="Times New Roman" panose="02020603050405020304" pitchFamily="18" charset="0"/>
              </a:rPr>
              <a:t>(1</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+3</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+4</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+3</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+2</a:t>
            </a:r>
            <a:r>
              <a:rPr lang="en-US" altLang="zh-CN" sz="3200" b="1" baseline="30000" dirty="0">
                <a:solidFill>
                  <a:srgbClr val="000000"/>
                </a:solidFill>
                <a:latin typeface="Times New Roman" panose="02020603050405020304" pitchFamily="18" charset="0"/>
                <a:sym typeface="Symbol" panose="05050102010706020507" pitchFamily="18" charset="2"/>
              </a:rPr>
              <a:t>2</a:t>
            </a:r>
            <a:r>
              <a:rPr lang="en-US" altLang="zh-CN" sz="3200" b="1" dirty="0">
                <a:solidFill>
                  <a:srgbClr val="000000"/>
                </a:solidFill>
                <a:latin typeface="Times New Roman" panose="02020603050405020304" pitchFamily="18" charset="0"/>
                <a:sym typeface="Symbol" panose="05050102010706020507" pitchFamily="18" charset="2"/>
              </a:rPr>
              <a:t>)</a:t>
            </a:r>
            <a:r>
              <a:rPr lang="en-US" altLang="zh-CN" sz="3200" b="1" dirty="0">
                <a:solidFill>
                  <a:srgbClr val="FF0000"/>
                </a:solidFill>
                <a:latin typeface="Times New Roman" panose="02020603050405020304" pitchFamily="18" charset="0"/>
                <a:sym typeface="Symbol" panose="05050102010706020507" pitchFamily="18" charset="2"/>
              </a:rPr>
              <a:t>+2</a:t>
            </a:r>
            <a:endParaRPr lang="en-US" altLang="zh-CN" sz="3200" b="1" dirty="0">
              <a:solidFill>
                <a:srgbClr val="000000"/>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additive="base">
                                        <p:cTn id="7" dur="500" fill="hold"/>
                                        <p:tgtEl>
                                          <p:spTgt spid="115716"/>
                                        </p:tgtEl>
                                        <p:attrNameLst>
                                          <p:attrName>ppt_x</p:attrName>
                                        </p:attrNameLst>
                                      </p:cBhvr>
                                      <p:tavLst>
                                        <p:tav tm="0">
                                          <p:val>
                                            <p:strVal val="0-#ppt_w/2"/>
                                          </p:val>
                                        </p:tav>
                                        <p:tav tm="100000">
                                          <p:val>
                                            <p:strVal val="#ppt_x"/>
                                          </p:val>
                                        </p:tav>
                                      </p:tavLst>
                                    </p:anim>
                                    <p:anim calcmode="lin" valueType="num">
                                      <p:cBhvr additive="base">
                                        <p:cTn id="8" dur="500" fill="hold"/>
                                        <p:tgtEl>
                                          <p:spTgt spid="115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元素周期表</a:t>
            </a:r>
            <a:r>
              <a:rPr lang="zh-CN" altLang="en-US" sz="2800" dirty="0"/>
              <a:t>的</a:t>
            </a:r>
            <a:r>
              <a:rPr lang="zh-CN" altLang="en-US" sz="2800" dirty="0" smtClean="0"/>
              <a:t>七</a:t>
            </a:r>
            <a:r>
              <a:rPr lang="zh-CN" altLang="en-US" sz="2800" dirty="0"/>
              <a:t>个周期</a:t>
            </a:r>
          </a:p>
        </p:txBody>
      </p:sp>
      <p:sp>
        <p:nvSpPr>
          <p:cNvPr id="3" name="内容占位符 2"/>
          <p:cNvSpPr>
            <a:spLocks noGrp="1"/>
          </p:cNvSpPr>
          <p:nvPr>
            <p:ph idx="1"/>
          </p:nvPr>
        </p:nvSpPr>
        <p:spPr>
          <a:xfrm>
            <a:off x="395536" y="1412776"/>
            <a:ext cx="8229600" cy="4525962"/>
          </a:xfrm>
        </p:spPr>
        <p:txBody>
          <a:bodyPr/>
          <a:lstStyle/>
          <a:p>
            <a:r>
              <a:rPr kumimoji="1" lang="zh-CN" altLang="en-US" sz="2000" dirty="0" smtClean="0">
                <a:solidFill>
                  <a:schemeClr val="folHlink"/>
                </a:solidFill>
                <a:latin typeface="+mn-ea"/>
              </a:rPr>
              <a:t>第一周期</a:t>
            </a:r>
            <a:r>
              <a:rPr kumimoji="1" lang="zh-CN" altLang="en-US" sz="2000" dirty="0" smtClean="0">
                <a:latin typeface="+mn-ea"/>
              </a:rPr>
              <a:t>只有两种元素，氢</a:t>
            </a:r>
            <a:r>
              <a:rPr kumimoji="1" lang="zh-CN" altLang="en-US" sz="2000" dirty="0">
                <a:latin typeface="+mn-ea"/>
              </a:rPr>
              <a:t>和氦</a:t>
            </a:r>
            <a:r>
              <a:rPr kumimoji="1" lang="zh-CN" altLang="en-US" sz="2000" dirty="0" smtClean="0">
                <a:latin typeface="+mn-ea"/>
              </a:rPr>
              <a:t>。</a:t>
            </a:r>
            <a:endParaRPr kumimoji="1" lang="en-US" altLang="zh-CN" sz="2000" dirty="0" smtClean="0">
              <a:latin typeface="+mn-ea"/>
            </a:endParaRPr>
          </a:p>
          <a:p>
            <a:r>
              <a:rPr kumimoji="1" lang="zh-CN" altLang="en-US" sz="2000" dirty="0" smtClean="0">
                <a:solidFill>
                  <a:schemeClr val="folHlink"/>
                </a:solidFill>
                <a:latin typeface="+mn-ea"/>
              </a:rPr>
              <a:t>第二</a:t>
            </a:r>
            <a:r>
              <a:rPr kumimoji="1" lang="zh-CN" altLang="en-US" sz="2000" dirty="0">
                <a:solidFill>
                  <a:schemeClr val="folHlink"/>
                </a:solidFill>
                <a:latin typeface="+mn-ea"/>
              </a:rPr>
              <a:t>和第三周期</a:t>
            </a:r>
            <a:r>
              <a:rPr kumimoji="1" lang="zh-CN" altLang="en-US" sz="2000" dirty="0">
                <a:latin typeface="+mn-ea"/>
              </a:rPr>
              <a:t>各有八种元素</a:t>
            </a:r>
            <a:r>
              <a:rPr kumimoji="1" lang="zh-CN" altLang="en-US" sz="2000" dirty="0" smtClean="0">
                <a:latin typeface="+mn-ea"/>
              </a:rPr>
              <a:t>。</a:t>
            </a:r>
            <a:endParaRPr kumimoji="1" lang="en-US" altLang="zh-CN" sz="2000" dirty="0" smtClean="0">
              <a:latin typeface="+mn-ea"/>
            </a:endParaRPr>
          </a:p>
          <a:p>
            <a:r>
              <a:rPr kumimoji="1" lang="zh-CN" altLang="en-US" sz="2000" dirty="0" smtClean="0">
                <a:solidFill>
                  <a:schemeClr val="folHlink"/>
                </a:solidFill>
                <a:latin typeface="+mn-ea"/>
              </a:rPr>
              <a:t>第四</a:t>
            </a:r>
            <a:r>
              <a:rPr kumimoji="1" lang="zh-CN" altLang="en-US" sz="2000" dirty="0">
                <a:solidFill>
                  <a:schemeClr val="folHlink"/>
                </a:solidFill>
                <a:latin typeface="+mn-ea"/>
              </a:rPr>
              <a:t>和第五周期</a:t>
            </a:r>
            <a:r>
              <a:rPr kumimoji="1" lang="zh-CN" altLang="en-US" sz="2000" dirty="0">
                <a:latin typeface="+mn-ea"/>
              </a:rPr>
              <a:t>各有十八种元素</a:t>
            </a:r>
            <a:r>
              <a:rPr kumimoji="1" lang="zh-CN" altLang="en-US" sz="2000" dirty="0" smtClean="0">
                <a:latin typeface="+mn-ea"/>
              </a:rPr>
              <a:t>。</a:t>
            </a:r>
            <a:endParaRPr kumimoji="1" lang="en-US" altLang="zh-CN" sz="2000" dirty="0" smtClean="0">
              <a:latin typeface="+mn-ea"/>
            </a:endParaRPr>
          </a:p>
          <a:p>
            <a:r>
              <a:rPr kumimoji="1" lang="zh-CN" altLang="en-US" sz="2000" dirty="0" smtClean="0">
                <a:latin typeface="+mn-ea"/>
              </a:rPr>
              <a:t>第四</a:t>
            </a:r>
            <a:r>
              <a:rPr kumimoji="1" lang="zh-CN" altLang="en-US" sz="2000" dirty="0">
                <a:latin typeface="+mn-ea"/>
              </a:rPr>
              <a:t>周期从钪（</a:t>
            </a:r>
            <a:r>
              <a:rPr kumimoji="1" lang="en-US" altLang="zh-CN" sz="2000" dirty="0">
                <a:latin typeface="+mn-ea"/>
              </a:rPr>
              <a:t>Z=21</a:t>
            </a:r>
            <a:r>
              <a:rPr kumimoji="1" lang="zh-CN" altLang="en-US" sz="2000" dirty="0">
                <a:latin typeface="+mn-ea"/>
              </a:rPr>
              <a:t>）到镍（</a:t>
            </a:r>
            <a:r>
              <a:rPr kumimoji="1" lang="en-US" altLang="zh-CN" sz="2000" dirty="0">
                <a:latin typeface="+mn-ea"/>
              </a:rPr>
              <a:t>Z=28</a:t>
            </a:r>
            <a:r>
              <a:rPr kumimoji="1" lang="zh-CN" altLang="en-US" sz="2000" dirty="0">
                <a:latin typeface="+mn-ea"/>
              </a:rPr>
              <a:t>）八种元素和第五周期中从钇（</a:t>
            </a:r>
            <a:r>
              <a:rPr kumimoji="1" lang="en-US" altLang="zh-CN" sz="2000" dirty="0">
                <a:latin typeface="+mn-ea"/>
              </a:rPr>
              <a:t>Z=39</a:t>
            </a:r>
            <a:r>
              <a:rPr kumimoji="1" lang="zh-CN" altLang="en-US" sz="2000" dirty="0">
                <a:latin typeface="+mn-ea"/>
              </a:rPr>
              <a:t>）到钯（</a:t>
            </a:r>
            <a:r>
              <a:rPr kumimoji="1" lang="en-US" altLang="zh-CN" sz="2000" dirty="0">
                <a:latin typeface="+mn-ea"/>
              </a:rPr>
              <a:t>Z=46</a:t>
            </a:r>
            <a:r>
              <a:rPr kumimoji="1" lang="zh-CN" altLang="en-US" sz="2000" dirty="0">
                <a:latin typeface="+mn-ea"/>
              </a:rPr>
              <a:t>）八种元素种为过渡元素，有它们的特有性质，例如有较高的磁化率</a:t>
            </a:r>
            <a:r>
              <a:rPr kumimoji="1" lang="zh-CN" altLang="en-US" sz="2000" dirty="0" smtClean="0">
                <a:latin typeface="+mn-ea"/>
              </a:rPr>
              <a:t>。</a:t>
            </a:r>
            <a:endParaRPr kumimoji="1" lang="en-US" altLang="zh-CN" sz="2000" dirty="0" smtClean="0">
              <a:latin typeface="+mn-ea"/>
            </a:endParaRPr>
          </a:p>
          <a:p>
            <a:r>
              <a:rPr kumimoji="1" lang="zh-CN" altLang="en-US" sz="2000" dirty="0" smtClean="0">
                <a:solidFill>
                  <a:schemeClr val="folHlink"/>
                </a:solidFill>
                <a:latin typeface="+mn-ea"/>
              </a:rPr>
              <a:t>第六</a:t>
            </a:r>
            <a:r>
              <a:rPr kumimoji="1" lang="zh-CN" altLang="en-US" sz="2000" dirty="0">
                <a:solidFill>
                  <a:schemeClr val="folHlink"/>
                </a:solidFill>
                <a:latin typeface="+mn-ea"/>
              </a:rPr>
              <a:t>周期</a:t>
            </a:r>
            <a:r>
              <a:rPr kumimoji="1" lang="zh-CN" altLang="en-US" sz="2000" dirty="0">
                <a:latin typeface="+mn-ea"/>
              </a:rPr>
              <a:t>有</a:t>
            </a:r>
            <a:r>
              <a:rPr kumimoji="1" lang="en-US" altLang="zh-CN" sz="2000" dirty="0">
                <a:latin typeface="+mn-ea"/>
              </a:rPr>
              <a:t>32</a:t>
            </a:r>
            <a:r>
              <a:rPr kumimoji="1" lang="zh-CN" altLang="en-US" sz="2000" dirty="0">
                <a:latin typeface="+mn-ea"/>
              </a:rPr>
              <a:t>种元素。其中包括一些过渡元素和从镧（</a:t>
            </a:r>
            <a:r>
              <a:rPr kumimoji="1" lang="en-US" altLang="zh-CN" sz="2000" dirty="0">
                <a:latin typeface="+mn-ea"/>
              </a:rPr>
              <a:t>Z=57</a:t>
            </a:r>
            <a:r>
              <a:rPr kumimoji="1" lang="zh-CN" altLang="en-US" sz="2000" dirty="0">
                <a:latin typeface="+mn-ea"/>
              </a:rPr>
              <a:t>）到镥（</a:t>
            </a:r>
            <a:r>
              <a:rPr kumimoji="1" lang="en-US" altLang="zh-CN" sz="2000" dirty="0">
                <a:latin typeface="+mn-ea"/>
              </a:rPr>
              <a:t>Z=71</a:t>
            </a:r>
            <a:r>
              <a:rPr kumimoji="1" lang="zh-CN" altLang="en-US" sz="2000" dirty="0">
                <a:latin typeface="+mn-ea"/>
              </a:rPr>
              <a:t>）一组稀土元素；这些</a:t>
            </a:r>
            <a:r>
              <a:rPr kumimoji="1" lang="zh-CN" altLang="en-US" sz="2000" dirty="0">
                <a:solidFill>
                  <a:srgbClr val="CC0000"/>
                </a:solidFill>
                <a:latin typeface="+mn-ea"/>
              </a:rPr>
              <a:t>稀土元素具有相仿的化学性质，都是三价的金属</a:t>
            </a:r>
            <a:r>
              <a:rPr kumimoji="1" lang="zh-CN" altLang="en-US" sz="2000" dirty="0" smtClean="0">
                <a:latin typeface="+mn-ea"/>
              </a:rPr>
              <a:t>。</a:t>
            </a:r>
            <a:endParaRPr kumimoji="1" lang="en-US" altLang="zh-CN" sz="2000" dirty="0" smtClean="0">
              <a:latin typeface="+mn-ea"/>
            </a:endParaRPr>
          </a:p>
          <a:p>
            <a:r>
              <a:rPr kumimoji="1" lang="zh-CN" altLang="en-US" sz="2000" dirty="0" smtClean="0">
                <a:solidFill>
                  <a:schemeClr val="folHlink"/>
                </a:solidFill>
                <a:latin typeface="+mn-ea"/>
              </a:rPr>
              <a:t>第七</a:t>
            </a:r>
            <a:r>
              <a:rPr kumimoji="1" lang="zh-CN" altLang="en-US" sz="2000" dirty="0">
                <a:solidFill>
                  <a:schemeClr val="folHlink"/>
                </a:solidFill>
                <a:latin typeface="+mn-ea"/>
              </a:rPr>
              <a:t>周期</a:t>
            </a:r>
            <a:r>
              <a:rPr kumimoji="1" lang="zh-CN" altLang="en-US" sz="2000" dirty="0">
                <a:latin typeface="+mn-ea"/>
              </a:rPr>
              <a:t>是没有满的一个周期，其中也有一组锕系元素，具有同前一周期中稀土元素相仿的性质。元素周期系中所有各周期依次含有</a:t>
            </a:r>
            <a:r>
              <a:rPr kumimoji="1" lang="en-US" altLang="zh-CN" sz="2000" dirty="0">
                <a:latin typeface="+mn-ea"/>
              </a:rPr>
              <a:t>2</a:t>
            </a:r>
            <a:r>
              <a:rPr kumimoji="1" lang="zh-CN" altLang="en-US" sz="2000" dirty="0">
                <a:latin typeface="+mn-ea"/>
              </a:rPr>
              <a:t>、</a:t>
            </a:r>
            <a:r>
              <a:rPr kumimoji="1" lang="en-US" altLang="zh-CN" sz="2000" dirty="0">
                <a:latin typeface="+mn-ea"/>
              </a:rPr>
              <a:t>8</a:t>
            </a:r>
            <a:r>
              <a:rPr kumimoji="1" lang="zh-CN" altLang="en-US" sz="2000" dirty="0">
                <a:latin typeface="+mn-ea"/>
              </a:rPr>
              <a:t>、</a:t>
            </a:r>
            <a:r>
              <a:rPr kumimoji="1" lang="en-US" altLang="zh-CN" sz="2000" dirty="0">
                <a:latin typeface="+mn-ea"/>
              </a:rPr>
              <a:t>8</a:t>
            </a:r>
            <a:r>
              <a:rPr kumimoji="1" lang="zh-CN" altLang="en-US" sz="2000" dirty="0">
                <a:latin typeface="+mn-ea"/>
              </a:rPr>
              <a:t>、</a:t>
            </a:r>
            <a:r>
              <a:rPr kumimoji="1" lang="en-US" altLang="zh-CN" sz="2000" dirty="0">
                <a:latin typeface="+mn-ea"/>
              </a:rPr>
              <a:t>18</a:t>
            </a:r>
            <a:r>
              <a:rPr kumimoji="1" lang="zh-CN" altLang="en-US" sz="2000" dirty="0">
                <a:latin typeface="+mn-ea"/>
              </a:rPr>
              <a:t>、</a:t>
            </a:r>
            <a:r>
              <a:rPr kumimoji="1" lang="en-US" altLang="zh-CN" sz="2000" dirty="0">
                <a:latin typeface="+mn-ea"/>
              </a:rPr>
              <a:t>18</a:t>
            </a:r>
            <a:r>
              <a:rPr kumimoji="1" lang="zh-CN" altLang="en-US" sz="2000" dirty="0">
                <a:latin typeface="+mn-ea"/>
              </a:rPr>
              <a:t>、</a:t>
            </a:r>
            <a:r>
              <a:rPr kumimoji="1" lang="en-US" altLang="zh-CN" sz="2000" dirty="0">
                <a:latin typeface="+mn-ea"/>
              </a:rPr>
              <a:t>32</a:t>
            </a:r>
            <a:r>
              <a:rPr kumimoji="1" lang="zh-CN" altLang="en-US" sz="2000" dirty="0">
                <a:latin typeface="+mn-ea"/>
              </a:rPr>
              <a:t>、</a:t>
            </a:r>
            <a:r>
              <a:rPr kumimoji="1" lang="en-US" altLang="zh-CN" sz="2000" dirty="0">
                <a:latin typeface="+mn-ea"/>
              </a:rPr>
              <a:t>17</a:t>
            </a:r>
            <a:r>
              <a:rPr kumimoji="1" lang="zh-CN" altLang="en-US" sz="2000" dirty="0">
                <a:latin typeface="+mn-ea"/>
              </a:rPr>
              <a:t>种元素，而其中又有所谓过渡元素和稀土族这类元素的存在，这都得从原子的电子结构中去了解。</a:t>
            </a:r>
          </a:p>
          <a:p>
            <a:endParaRPr lang="zh-CN" altLang="en-US" sz="2000" dirty="0"/>
          </a:p>
        </p:txBody>
      </p:sp>
    </p:spTree>
    <p:extLst>
      <p:ext uri="{BB962C8B-B14F-4D97-AF65-F5344CB8AC3E}">
        <p14:creationId xmlns:p14="http://schemas.microsoft.com/office/powerpoint/2010/main" val="2778875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20688"/>
            <a:ext cx="6589199" cy="788666"/>
          </a:xfrm>
        </p:spPr>
        <p:txBody>
          <a:bodyPr>
            <a:noAutofit/>
          </a:bodyPr>
          <a:lstStyle/>
          <a:p>
            <a:r>
              <a:rPr lang="zh-CN" altLang="en-US" sz="2800" dirty="0"/>
              <a:t>壳层中电子的数目</a:t>
            </a:r>
            <a:br>
              <a:rPr lang="zh-CN" altLang="en-US" sz="2800" dirty="0"/>
            </a:br>
            <a:endParaRPr lang="zh-CN" altLang="en-US" sz="2800" dirty="0"/>
          </a:p>
        </p:txBody>
      </p:sp>
      <p:sp>
        <p:nvSpPr>
          <p:cNvPr id="3" name="内容占位符 2"/>
          <p:cNvSpPr>
            <a:spLocks noGrp="1"/>
          </p:cNvSpPr>
          <p:nvPr>
            <p:ph idx="1"/>
          </p:nvPr>
        </p:nvSpPr>
        <p:spPr>
          <a:xfrm>
            <a:off x="611560" y="1916832"/>
            <a:ext cx="7525303" cy="2848766"/>
          </a:xfrm>
        </p:spPr>
        <p:txBody>
          <a:bodyPr/>
          <a:lstStyle/>
          <a:p>
            <a:r>
              <a:rPr lang="zh-CN" altLang="en-US" sz="2400" dirty="0"/>
              <a:t>在多电子原子中，决定电子所处状态的准则有两条，一是</a:t>
            </a:r>
            <a:r>
              <a:rPr lang="zh-CN" altLang="en-US" sz="2400" dirty="0">
                <a:solidFill>
                  <a:srgbClr val="C00000"/>
                </a:solidFill>
              </a:rPr>
              <a:t>泡利不相容原理</a:t>
            </a:r>
            <a:r>
              <a:rPr lang="zh-CN" altLang="en-US" sz="2400" dirty="0"/>
              <a:t>；一是</a:t>
            </a:r>
            <a:r>
              <a:rPr lang="zh-CN" altLang="en-US" sz="2400" dirty="0">
                <a:solidFill>
                  <a:srgbClr val="7030A0"/>
                </a:solidFill>
              </a:rPr>
              <a:t>能量最小原理</a:t>
            </a:r>
            <a:r>
              <a:rPr lang="zh-CN" altLang="en-US" sz="2400" dirty="0"/>
              <a:t>，即体系能量最低时，体系最稳定。周期表就是按照这两条准则排列的。我们先来考察一下，由</a:t>
            </a:r>
            <a:r>
              <a:rPr lang="zh-CN" altLang="en-US" sz="2400" dirty="0">
                <a:solidFill>
                  <a:srgbClr val="0070C0"/>
                </a:solidFill>
              </a:rPr>
              <a:t>第一条准则如何决定壳层中电子数目</a:t>
            </a:r>
            <a:r>
              <a:rPr lang="zh-CN" altLang="en-US" sz="2400" dirty="0"/>
              <a:t>；然后，再看</a:t>
            </a:r>
            <a:r>
              <a:rPr lang="zh-CN" altLang="en-US" sz="2400" dirty="0">
                <a:solidFill>
                  <a:srgbClr val="0070C0"/>
                </a:solidFill>
              </a:rPr>
              <a:t>第二条准则如何决定壳层的次序</a:t>
            </a:r>
            <a:r>
              <a:rPr lang="zh-CN" altLang="en-US" sz="2400" dirty="0"/>
              <a:t>。</a:t>
            </a:r>
          </a:p>
          <a:p>
            <a:endParaRPr lang="zh-CN" altLang="en-US" sz="2400" dirty="0"/>
          </a:p>
        </p:txBody>
      </p:sp>
    </p:spTree>
    <p:extLst>
      <p:ext uri="{BB962C8B-B14F-4D97-AF65-F5344CB8AC3E}">
        <p14:creationId xmlns:p14="http://schemas.microsoft.com/office/powerpoint/2010/main" val="34486262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graphicFrame>
        <p:nvGraphicFramePr>
          <p:cNvPr id="4" name="Object 8"/>
          <p:cNvGraphicFramePr>
            <a:graphicFrameLocks noChangeAspect="1"/>
          </p:cNvGraphicFramePr>
          <p:nvPr/>
        </p:nvGraphicFramePr>
        <p:xfrm>
          <a:off x="4859338" y="1412875"/>
          <a:ext cx="3600450" cy="876300"/>
        </p:xfrm>
        <a:graphic>
          <a:graphicData uri="http://schemas.openxmlformats.org/presentationml/2006/ole">
            <mc:AlternateContent xmlns:mc="http://schemas.openxmlformats.org/markup-compatibility/2006">
              <mc:Choice xmlns:v="urn:schemas-microsoft-com:vml" Requires="v">
                <p:oleObj spid="_x0000_s71686" name="公式" r:id="rId3" imgW="939800" imgH="228600" progId="Equation.3">
                  <p:embed/>
                </p:oleObj>
              </mc:Choice>
              <mc:Fallback>
                <p:oleObj name="公式" r:id="rId3" imgW="939800" imgH="2286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412875"/>
                        <a:ext cx="3600450" cy="8763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2"/>
          <p:cNvGraphicFramePr>
            <a:graphicFrameLocks noChangeAspect="1"/>
          </p:cNvGraphicFramePr>
          <p:nvPr/>
        </p:nvGraphicFramePr>
        <p:xfrm>
          <a:off x="827088" y="3938588"/>
          <a:ext cx="7702550" cy="1260475"/>
        </p:xfrm>
        <a:graphic>
          <a:graphicData uri="http://schemas.openxmlformats.org/presentationml/2006/ole">
            <mc:AlternateContent xmlns:mc="http://schemas.openxmlformats.org/markup-compatibility/2006">
              <mc:Choice xmlns:v="urn:schemas-microsoft-com:vml" Requires="v">
                <p:oleObj spid="_x0000_s71687" name="公式" r:id="rId5" imgW="2794000" imgH="457200" progId="Equation.3">
                  <p:embed/>
                </p:oleObj>
              </mc:Choice>
              <mc:Fallback>
                <p:oleObj name="公式" r:id="rId5" imgW="2794000" imgH="4572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938588"/>
                        <a:ext cx="7702550" cy="12604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9"/>
          <p:cNvSpPr>
            <a:spLocks noChangeArrowheads="1"/>
          </p:cNvSpPr>
          <p:nvPr/>
        </p:nvSpPr>
        <p:spPr bwMode="auto">
          <a:xfrm>
            <a:off x="900113" y="1412875"/>
            <a:ext cx="3744912" cy="936625"/>
          </a:xfrm>
          <a:prstGeom prst="rightArrow">
            <a:avLst>
              <a:gd name="adj1" fmla="val 50000"/>
              <a:gd name="adj2" fmla="val 999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ea typeface="楷体_GB2312" pitchFamily="49" charset="-122"/>
              </a:rPr>
              <a:t>原子中一个电子的状态</a:t>
            </a:r>
          </a:p>
        </p:txBody>
      </p:sp>
      <p:sp>
        <p:nvSpPr>
          <p:cNvPr id="7" name="AutoShape 10"/>
          <p:cNvSpPr>
            <a:spLocks noChangeArrowheads="1"/>
          </p:cNvSpPr>
          <p:nvPr/>
        </p:nvSpPr>
        <p:spPr bwMode="auto">
          <a:xfrm>
            <a:off x="4932363" y="2924175"/>
            <a:ext cx="1223962" cy="692150"/>
          </a:xfrm>
          <a:prstGeom prst="wedgeRoundRectCallout">
            <a:avLst>
              <a:gd name="adj1" fmla="val -33787"/>
              <a:gd name="adj2" fmla="val -16995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b="1">
                <a:ea typeface="楷体_GB2312" pitchFamily="49" charset="-122"/>
              </a:rPr>
              <a:t>主量子数</a:t>
            </a:r>
          </a:p>
          <a:p>
            <a:pPr algn="ctr" eaLnBrk="1" hangingPunct="1"/>
            <a:r>
              <a:rPr kumimoji="1" lang="zh-CN" altLang="en-US" b="1">
                <a:ea typeface="楷体_GB2312" pitchFamily="49" charset="-122"/>
              </a:rPr>
              <a:t>壳层</a:t>
            </a:r>
          </a:p>
        </p:txBody>
      </p:sp>
      <p:sp>
        <p:nvSpPr>
          <p:cNvPr id="8" name="AutoShape 11"/>
          <p:cNvSpPr>
            <a:spLocks noChangeArrowheads="1"/>
          </p:cNvSpPr>
          <p:nvPr/>
        </p:nvSpPr>
        <p:spPr bwMode="auto">
          <a:xfrm>
            <a:off x="6877050" y="2852738"/>
            <a:ext cx="1368425" cy="719137"/>
          </a:xfrm>
          <a:prstGeom prst="wedgeRoundRectCallout">
            <a:avLst>
              <a:gd name="adj1" fmla="val -115546"/>
              <a:gd name="adj2" fmla="val -15463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b="1">
                <a:ea typeface="楷体_GB2312" pitchFamily="49" charset="-122"/>
              </a:rPr>
              <a:t>角量子数干支壳层</a:t>
            </a:r>
          </a:p>
        </p:txBody>
      </p:sp>
    </p:spTree>
    <p:extLst>
      <p:ext uri="{BB962C8B-B14F-4D97-AF65-F5344CB8AC3E}">
        <p14:creationId xmlns:p14="http://schemas.microsoft.com/office/powerpoint/2010/main" val="122187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39552" y="1772816"/>
            <a:ext cx="7437765" cy="1146147"/>
          </a:xfrm>
          <a:prstGeom prst="rect">
            <a:avLst/>
          </a:prstGeom>
        </p:spPr>
      </p:pic>
      <p:pic>
        <p:nvPicPr>
          <p:cNvPr id="5" name="图片 4"/>
          <p:cNvPicPr>
            <a:picLocks noChangeAspect="1"/>
          </p:cNvPicPr>
          <p:nvPr/>
        </p:nvPicPr>
        <p:blipFill>
          <a:blip r:embed="rId3"/>
          <a:stretch>
            <a:fillRect/>
          </a:stretch>
        </p:blipFill>
        <p:spPr>
          <a:xfrm>
            <a:off x="251520" y="3429000"/>
            <a:ext cx="8704322" cy="1539343"/>
          </a:xfrm>
          <a:prstGeom prst="rect">
            <a:avLst/>
          </a:prstGeom>
        </p:spPr>
      </p:pic>
    </p:spTree>
    <p:extLst>
      <p:ext uri="{BB962C8B-B14F-4D97-AF65-F5344CB8AC3E}">
        <p14:creationId xmlns:p14="http://schemas.microsoft.com/office/powerpoint/2010/main" val="953202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4"/>
          <p:cNvGraphicFramePr>
            <a:graphicFrameLocks noChangeAspect="1"/>
          </p:cNvGraphicFramePr>
          <p:nvPr/>
        </p:nvGraphicFramePr>
        <p:xfrm>
          <a:off x="1476375" y="1412875"/>
          <a:ext cx="4175125" cy="1119188"/>
        </p:xfrm>
        <a:graphic>
          <a:graphicData uri="http://schemas.openxmlformats.org/presentationml/2006/ole">
            <mc:AlternateContent xmlns:mc="http://schemas.openxmlformats.org/markup-compatibility/2006">
              <mc:Choice xmlns:v="urn:schemas-microsoft-com:vml" Requires="v">
                <p:oleObj spid="_x0000_s63500" r:id="rId3" imgW="1993900" imgH="533400" progId="Equation.3">
                  <p:embed/>
                </p:oleObj>
              </mc:Choice>
              <mc:Fallback>
                <p:oleObj r:id="rId3" imgW="1993900" imgH="533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4175125" cy="1119188"/>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79" name="Object 7"/>
          <p:cNvGraphicFramePr>
            <a:graphicFrameLocks noChangeAspect="1"/>
          </p:cNvGraphicFramePr>
          <p:nvPr/>
        </p:nvGraphicFramePr>
        <p:xfrm>
          <a:off x="0" y="3200400"/>
          <a:ext cx="9144000" cy="2803525"/>
        </p:xfrm>
        <a:graphic>
          <a:graphicData uri="http://schemas.openxmlformats.org/presentationml/2006/ole">
            <mc:AlternateContent xmlns:mc="http://schemas.openxmlformats.org/markup-compatibility/2006">
              <mc:Choice xmlns:v="urn:schemas-microsoft-com:vml" Requires="v">
                <p:oleObj spid="_x0000_s63501" name="文档" r:id="rId5" imgW="5405390" imgH="1660898" progId="Word.Document.8">
                  <p:embed/>
                </p:oleObj>
              </mc:Choice>
              <mc:Fallback>
                <p:oleObj name="文档" r:id="rId5" imgW="5405390" imgH="166089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00400"/>
                        <a:ext cx="91440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221018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504" y="1556792"/>
            <a:ext cx="8472441" cy="4615482"/>
          </a:xfrm>
          <a:prstGeom prst="rect">
            <a:avLst/>
          </a:prstGeom>
        </p:spPr>
      </p:pic>
    </p:spTree>
    <p:extLst>
      <p:ext uri="{BB962C8B-B14F-4D97-AF65-F5344CB8AC3E}">
        <p14:creationId xmlns:p14="http://schemas.microsoft.com/office/powerpoint/2010/main" val="35152335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468313" y="1341438"/>
            <a:ext cx="867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b="1">
                <a:solidFill>
                  <a:schemeClr val="tx2"/>
                </a:solidFill>
                <a:latin typeface="Times New Roman" panose="02020603050405020304" pitchFamily="18" charset="0"/>
                <a:ea typeface="楷体_GB2312" pitchFamily="49" charset="-122"/>
              </a:rPr>
              <a:t>C. </a:t>
            </a:r>
            <a:r>
              <a:rPr kumimoji="1" lang="zh-CN" altLang="en-US" sz="2800" b="1">
                <a:solidFill>
                  <a:schemeClr val="tx2"/>
                </a:solidFill>
                <a:latin typeface="Times New Roman" panose="02020603050405020304" pitchFamily="18" charset="0"/>
                <a:ea typeface="楷体_GB2312" pitchFamily="49" charset="-122"/>
              </a:rPr>
              <a:t>电子组态的能量</a:t>
            </a:r>
            <a:r>
              <a:rPr kumimoji="1" lang="en-US" altLang="zh-CN" sz="2800" b="1">
                <a:solidFill>
                  <a:schemeClr val="tx2"/>
                </a:solidFill>
                <a:latin typeface="Times New Roman" panose="02020603050405020304" pitchFamily="18" charset="0"/>
                <a:ea typeface="楷体_GB2312" pitchFamily="49" charset="-122"/>
              </a:rPr>
              <a:t>—</a:t>
            </a:r>
            <a:r>
              <a:rPr kumimoji="1" lang="zh-CN" altLang="en-US" sz="2800" b="1">
                <a:solidFill>
                  <a:schemeClr val="tx2"/>
                </a:solidFill>
                <a:latin typeface="Times New Roman" panose="02020603050405020304" pitchFamily="18" charset="0"/>
                <a:ea typeface="楷体_GB2312" pitchFamily="49" charset="-122"/>
              </a:rPr>
              <a:t>壳层的次序</a:t>
            </a:r>
            <a:r>
              <a:rPr kumimoji="1" lang="zh-CN" altLang="en-US" sz="2800">
                <a:solidFill>
                  <a:schemeClr val="tx2"/>
                </a:solidFill>
                <a:latin typeface="Times New Roman" panose="02020603050405020304" pitchFamily="18" charset="0"/>
                <a:ea typeface="楷体_GB2312" pitchFamily="49" charset="-122"/>
              </a:rPr>
              <a:t> </a:t>
            </a:r>
          </a:p>
        </p:txBody>
      </p:sp>
      <p:sp>
        <p:nvSpPr>
          <p:cNvPr id="76803" name="Rectangle 7"/>
          <p:cNvSpPr>
            <a:spLocks noChangeArrowheads="1"/>
          </p:cNvSpPr>
          <p:nvPr/>
        </p:nvSpPr>
        <p:spPr bwMode="auto">
          <a:xfrm>
            <a:off x="611188" y="2420938"/>
            <a:ext cx="7850187" cy="234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决定壳层次序的是能量最小原理。按玻尔理论，能量随着主量子数</a:t>
            </a:r>
            <a:r>
              <a:rPr kumimoji="1" lang="en-US" altLang="zh-CN" sz="2400" b="1" i="1">
                <a:latin typeface="Times New Roman" panose="02020603050405020304" pitchFamily="18" charset="0"/>
                <a:ea typeface="楷体_GB2312" pitchFamily="49" charset="-122"/>
              </a:rPr>
              <a:t>n</a:t>
            </a:r>
            <a:r>
              <a:rPr kumimoji="1" lang="zh-CN" altLang="en-US" sz="2400" b="1">
                <a:latin typeface="Times New Roman" panose="02020603050405020304" pitchFamily="18" charset="0"/>
                <a:ea typeface="楷体_GB2312" pitchFamily="49" charset="-122"/>
              </a:rPr>
              <a:t>的增大而增大，则电子应按</a:t>
            </a:r>
            <a:r>
              <a:rPr kumimoji="1" lang="en-US" altLang="zh-CN" sz="2400" b="1" i="1">
                <a:latin typeface="Times New Roman" panose="02020603050405020304" pitchFamily="18" charset="0"/>
                <a:ea typeface="楷体_GB2312" pitchFamily="49" charset="-122"/>
              </a:rPr>
              <a:t>n</a:t>
            </a:r>
            <a:r>
              <a:rPr kumimoji="1" lang="zh-CN" altLang="en-US" sz="2400" b="1">
                <a:latin typeface="Times New Roman" panose="02020603050405020304" pitchFamily="18" charset="0"/>
                <a:ea typeface="楷体_GB2312" pitchFamily="49" charset="-122"/>
              </a:rPr>
              <a:t>由小到大的次序依次填入。确实，在我们粗略地考虑问题时可以这么讲，但细致追究的话则未必如此。实际的情况见原子的电子组态和基态表，或者简明地显示于右图。为什么</a:t>
            </a:r>
            <a:r>
              <a:rPr kumimoji="1" lang="en-US" altLang="zh-CN" sz="2400" b="1">
                <a:latin typeface="Times New Roman" panose="02020603050405020304" pitchFamily="18" charset="0"/>
                <a:ea typeface="楷体_GB2312" pitchFamily="49" charset="-122"/>
              </a:rPr>
              <a:t>3d</a:t>
            </a:r>
            <a:r>
              <a:rPr kumimoji="1" lang="zh-CN" altLang="en-US" sz="2400" b="1">
                <a:latin typeface="Times New Roman" panose="02020603050405020304" pitchFamily="18" charset="0"/>
                <a:ea typeface="楷体_GB2312" pitchFamily="49" charset="-122"/>
              </a:rPr>
              <a:t>能级比</a:t>
            </a:r>
            <a:r>
              <a:rPr kumimoji="1" lang="en-US" altLang="zh-CN" sz="2400" b="1">
                <a:latin typeface="Times New Roman" panose="02020603050405020304" pitchFamily="18" charset="0"/>
                <a:ea typeface="楷体_GB2312" pitchFamily="49" charset="-122"/>
              </a:rPr>
              <a:t>4s</a:t>
            </a:r>
            <a:r>
              <a:rPr kumimoji="1" lang="zh-CN" altLang="en-US" sz="2400" b="1">
                <a:latin typeface="Times New Roman" panose="02020603050405020304" pitchFamily="18" charset="0"/>
                <a:ea typeface="楷体_GB2312" pitchFamily="49" charset="-122"/>
              </a:rPr>
              <a:t>高了，以致使电子先填充</a:t>
            </a:r>
            <a:r>
              <a:rPr kumimoji="1" lang="en-US" altLang="zh-CN" sz="2400" b="1">
                <a:latin typeface="Times New Roman" panose="02020603050405020304" pitchFamily="18" charset="0"/>
                <a:ea typeface="楷体_GB2312" pitchFamily="49" charset="-122"/>
              </a:rPr>
              <a:t>4s</a:t>
            </a:r>
            <a:r>
              <a:rPr kumimoji="1" lang="zh-CN" altLang="en-US" sz="2400" b="1">
                <a:latin typeface="Times New Roman" panose="02020603050405020304" pitchFamily="18" charset="0"/>
                <a:ea typeface="楷体_GB2312" pitchFamily="49" charset="-122"/>
              </a:rPr>
              <a:t>能级了呢？</a:t>
            </a:r>
          </a:p>
        </p:txBody>
      </p:sp>
    </p:spTree>
    <p:extLst>
      <p:ext uri="{BB962C8B-B14F-4D97-AF65-F5344CB8AC3E}">
        <p14:creationId xmlns:p14="http://schemas.microsoft.com/office/powerpoint/2010/main" val="26970712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0350" y="1340768"/>
                <a:ext cx="8941774" cy="5328592"/>
              </a:xfrm>
            </p:spPr>
            <p:txBody>
              <a:bodyPr/>
              <a:lstStyle/>
              <a:p>
                <a:r>
                  <a:rPr lang="zh-CN" altLang="en-US" sz="2400" dirty="0" smtClean="0"/>
                  <a:t>填充</a:t>
                </a:r>
                <a:r>
                  <a:rPr lang="zh-CN" altLang="en-US" sz="2400" dirty="0"/>
                  <a:t>的原则是，</a:t>
                </a:r>
                <a14:m>
                  <m:oMath xmlns:m="http://schemas.openxmlformats.org/officeDocument/2006/math">
                    <m:r>
                      <a:rPr lang="en-US" altLang="zh-CN" sz="2400" i="1" dirty="0" smtClean="0">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 + </m:t>
                    </m:r>
                    <m:r>
                      <a:rPr lang="en-US" altLang="zh-CN" sz="2400" i="1" dirty="0" smtClean="0">
                        <a:solidFill>
                          <a:srgbClr val="C00000"/>
                        </a:solidFill>
                        <a:latin typeface="Cambria Math" panose="02040503050406030204" pitchFamily="18" charset="0"/>
                      </a:rPr>
                      <m:t>𝑙</m:t>
                    </m:r>
                  </m:oMath>
                </a14:m>
                <a:r>
                  <a:rPr lang="zh-CN" altLang="en-US" sz="2400" dirty="0">
                    <a:solidFill>
                      <a:srgbClr val="C00000"/>
                    </a:solidFill>
                  </a:rPr>
                  <a:t>相同时，先填</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a:solidFill>
                      <a:srgbClr val="C00000"/>
                    </a:solidFill>
                  </a:rPr>
                  <a:t>小</a:t>
                </a:r>
                <a:r>
                  <a:rPr lang="zh-CN" altLang="en-US" sz="2400" dirty="0" smtClean="0">
                    <a:solidFill>
                      <a:srgbClr val="C00000"/>
                    </a:solidFill>
                  </a:rPr>
                  <a:t>的</a:t>
                </a:r>
                <a:r>
                  <a:rPr lang="en-US" altLang="zh-CN" sz="2400" dirty="0" smtClean="0"/>
                  <a:t>;</a:t>
                </a:r>
              </a:p>
              <a:p>
                <a14:m>
                  <m:oMath xmlns:m="http://schemas.openxmlformats.org/officeDocument/2006/math">
                    <m:r>
                      <a:rPr lang="en-US" altLang="zh-CN" sz="2400" i="1" dirty="0" smtClean="0">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𝑙</m:t>
                    </m:r>
                  </m:oMath>
                </a14:m>
                <a:r>
                  <a:rPr lang="zh-CN" altLang="en-US" sz="2400" dirty="0">
                    <a:solidFill>
                      <a:srgbClr val="C00000"/>
                    </a:solidFill>
                  </a:rPr>
                  <a:t>不相同时，</a:t>
                </a:r>
                <a:r>
                  <a:rPr lang="zh-CN" altLang="en-US" sz="2400" dirty="0" smtClean="0">
                    <a:solidFill>
                      <a:srgbClr val="C00000"/>
                    </a:solidFill>
                  </a:rPr>
                  <a:t>若</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smtClean="0">
                    <a:solidFill>
                      <a:srgbClr val="C00000"/>
                    </a:solidFill>
                  </a:rPr>
                  <a:t>相同</a:t>
                </a:r>
                <a:r>
                  <a:rPr lang="zh-CN" altLang="en-US" sz="2400" dirty="0">
                    <a:solidFill>
                      <a:srgbClr val="C00000"/>
                    </a:solidFill>
                  </a:rPr>
                  <a:t>，则先填</a:t>
                </a:r>
                <a14:m>
                  <m:oMath xmlns:m="http://schemas.openxmlformats.org/officeDocument/2006/math">
                    <m:r>
                      <a:rPr lang="en-US" altLang="zh-CN" sz="2400" i="1" dirty="0" smtClean="0">
                        <a:solidFill>
                          <a:srgbClr val="C00000"/>
                        </a:solidFill>
                        <a:latin typeface="Cambria Math" panose="02040503050406030204" pitchFamily="18" charset="0"/>
                      </a:rPr>
                      <m:t>𝑙</m:t>
                    </m:r>
                  </m:oMath>
                </a14:m>
                <a:r>
                  <a:rPr lang="zh-CN" altLang="en-US" sz="2400" dirty="0">
                    <a:solidFill>
                      <a:srgbClr val="C00000"/>
                    </a:solidFill>
                  </a:rPr>
                  <a:t>小的，若</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a:solidFill>
                      <a:srgbClr val="C00000"/>
                    </a:solidFill>
                  </a:rPr>
                  <a:t>不同，则先填</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a:solidFill>
                      <a:srgbClr val="C00000"/>
                    </a:solidFill>
                  </a:rPr>
                  <a:t>大</a:t>
                </a:r>
                <a:r>
                  <a:rPr lang="zh-CN" altLang="en-US" sz="2400" dirty="0" smtClean="0">
                    <a:solidFill>
                      <a:srgbClr val="C00000"/>
                    </a:solidFill>
                  </a:rPr>
                  <a:t>的</a:t>
                </a:r>
                <a:r>
                  <a:rPr lang="zh-CN" altLang="en-US" sz="2400" dirty="0">
                    <a:solidFill>
                      <a:srgbClr val="C00000"/>
                    </a:solidFill>
                  </a:rPr>
                  <a:t>壳</a:t>
                </a:r>
                <a:r>
                  <a:rPr lang="zh-CN" altLang="en-US" sz="2400" dirty="0" smtClean="0">
                    <a:solidFill>
                      <a:srgbClr val="C00000"/>
                    </a:solidFill>
                  </a:rPr>
                  <a:t>层</a:t>
                </a:r>
                <a:r>
                  <a:rPr lang="en-US" altLang="zh-CN" sz="2400" dirty="0" smtClean="0"/>
                  <a:t>. </a:t>
                </a:r>
                <a:r>
                  <a:rPr lang="zh-CN" altLang="en-US" sz="2400" dirty="0" smtClean="0"/>
                  <a:t>图</a:t>
                </a:r>
                <a:r>
                  <a:rPr lang="zh-CN" altLang="en-US" sz="2400" dirty="0"/>
                  <a:t>中方块中</a:t>
                </a:r>
                <a14:m>
                  <m:oMath xmlns:m="http://schemas.openxmlformats.org/officeDocument/2006/math">
                    <m:r>
                      <a:rPr lang="en-US" altLang="zh-CN" sz="2400" b="0" i="1" dirty="0" smtClean="0">
                        <a:latin typeface="Cambria Math" panose="02040503050406030204" pitchFamily="18" charset="0"/>
                      </a:rPr>
                      <m:t>𝑎</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𝑏</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𝑐</m:t>
                    </m:r>
                    <m:r>
                      <a:rPr lang="en-US" altLang="zh-CN" sz="2400" i="1" dirty="0">
                        <a:latin typeface="Cambria Math" panose="02040503050406030204" pitchFamily="18" charset="0"/>
                      </a:rPr>
                      <m:t> ,…</m:t>
                    </m:r>
                  </m:oMath>
                </a14:m>
                <a:r>
                  <a:rPr lang="zh-CN" altLang="en-US" sz="2400" dirty="0"/>
                  <a:t>是标记</a:t>
                </a:r>
                <a:r>
                  <a:rPr lang="zh-CN" altLang="en-US" sz="2400" dirty="0" smtClean="0"/>
                  <a:t>，数字</a:t>
                </a:r>
                <a14:m>
                  <m:oMath xmlns:m="http://schemas.openxmlformats.org/officeDocument/2006/math">
                    <m:r>
                      <a:rPr lang="en-US" altLang="zh-CN" sz="2400" i="1" dirty="0" smtClean="0">
                        <a:latin typeface="Cambria Math" panose="02040503050406030204" pitchFamily="18" charset="0"/>
                      </a:rPr>
                      <m:t>1</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2</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m:t>
                    </m:r>
                  </m:oMath>
                </a14:m>
                <a:r>
                  <a:rPr lang="zh-CN" altLang="en-US" sz="2400" dirty="0"/>
                  <a:t>代表</a:t>
                </a:r>
                <a14:m>
                  <m:oMath xmlns:m="http://schemas.openxmlformats.org/officeDocument/2006/math">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 + </m:t>
                    </m:r>
                    <m:r>
                      <a:rPr lang="en-US" altLang="zh-CN" sz="2400" i="1" dirty="0" smtClean="0">
                        <a:latin typeface="Cambria Math" panose="02040503050406030204" pitchFamily="18" charset="0"/>
                      </a:rPr>
                      <m:t>𝑙</m:t>
                    </m:r>
                    <m:r>
                      <a:rPr lang="en-US" altLang="zh-CN" sz="2400" i="1" dirty="0" smtClean="0">
                        <a:latin typeface="Cambria Math" panose="02040503050406030204" pitchFamily="18" charset="0"/>
                      </a:rPr>
                      <m:t> </m:t>
                    </m:r>
                  </m:oMath>
                </a14:m>
                <a:r>
                  <a:rPr lang="zh-CN" altLang="en-US" sz="2400" dirty="0"/>
                  <a:t>数值</a:t>
                </a:r>
                <a:r>
                  <a:rPr lang="en-US" altLang="zh-CN" sz="2400" dirty="0" smtClean="0"/>
                  <a:t>.</a:t>
                </a:r>
              </a:p>
              <a:p>
                <a:r>
                  <a:rPr lang="zh-CN" altLang="en-US" sz="2400" dirty="0" smtClean="0"/>
                  <a:t>我们从</a:t>
                </a:r>
                <a14:m>
                  <m:oMath xmlns:m="http://schemas.openxmlformats.org/officeDocument/2006/math">
                    <m:r>
                      <a:rPr lang="en-US" altLang="zh-CN" sz="2400" b="0" i="1" smtClean="0">
                        <a:solidFill>
                          <a:srgbClr val="0070C0"/>
                        </a:solidFill>
                        <a:latin typeface="Cambria Math" panose="02040503050406030204" pitchFamily="18" charset="0"/>
                      </a:rPr>
                      <m:t>𝑎</m:t>
                    </m:r>
                  </m:oMath>
                </a14:m>
                <a:r>
                  <a:rPr lang="zh-CN" altLang="en-US" sz="2400" dirty="0" smtClean="0"/>
                  <a:t>出</a:t>
                </a:r>
                <a:r>
                  <a:rPr lang="zh-CN" altLang="en-US" sz="2400" dirty="0"/>
                  <a:t>发作一</a:t>
                </a:r>
                <a:r>
                  <a:rPr lang="zh-CN" altLang="en-US" sz="2400" dirty="0" smtClean="0"/>
                  <a:t>考察</a:t>
                </a:r>
                <a:r>
                  <a:rPr lang="zh-CN" altLang="en-US" sz="2400" dirty="0"/>
                  <a:t>，</a:t>
                </a:r>
                <a:r>
                  <a:rPr lang="zh-CN" altLang="en-US" sz="2400" dirty="0" smtClean="0"/>
                  <a:t>填</a:t>
                </a:r>
                <a:r>
                  <a:rPr lang="zh-CN" altLang="en-US" sz="2400" dirty="0"/>
                  <a:t>完</a:t>
                </a:r>
                <a14:m>
                  <m:oMath xmlns:m="http://schemas.openxmlformats.org/officeDocument/2006/math">
                    <m:r>
                      <a:rPr lang="en-US" altLang="zh-CN" sz="2400" b="0" i="1" dirty="0" smtClean="0">
                        <a:solidFill>
                          <a:srgbClr val="0070C0"/>
                        </a:solidFill>
                        <a:latin typeface="Cambria Math" panose="02040503050406030204" pitchFamily="18" charset="0"/>
                      </a:rPr>
                      <m:t>𝑎</m:t>
                    </m:r>
                  </m:oMath>
                </a14:m>
                <a:r>
                  <a:rPr lang="zh-CN" altLang="en-US" sz="2400" dirty="0"/>
                  <a:t>后，面对</a:t>
                </a:r>
                <a14:m>
                  <m:oMath xmlns:m="http://schemas.openxmlformats.org/officeDocument/2006/math">
                    <m:r>
                      <a:rPr lang="en-US" altLang="zh-CN" sz="2400" i="1" dirty="0" smtClean="0">
                        <a:solidFill>
                          <a:srgbClr val="0070C0"/>
                        </a:solidFill>
                        <a:latin typeface="Cambria Math" panose="02040503050406030204" pitchFamily="18" charset="0"/>
                      </a:rPr>
                      <m:t>𝑏</m:t>
                    </m:r>
                    <m:r>
                      <a:rPr lang="en-US" altLang="zh-CN" sz="2400" b="0" i="1" dirty="0" smtClean="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𝑐</m:t>
                    </m:r>
                  </m:oMath>
                </a14:m>
                <a:r>
                  <a:rPr lang="zh-CN" altLang="en-US" sz="2400" dirty="0"/>
                  <a:t>，</a:t>
                </a:r>
                <a:r>
                  <a:rPr lang="zh-CN" altLang="en-US" sz="2400" dirty="0" smtClean="0"/>
                  <a:t>两者</a:t>
                </a:r>
                <a14:m>
                  <m:oMath xmlns:m="http://schemas.openxmlformats.org/officeDocument/2006/math">
                    <m:r>
                      <a:rPr lang="en-US" altLang="zh-CN" sz="2400" i="1" dirty="0" smtClean="0">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𝑙</m:t>
                    </m:r>
                  </m:oMath>
                </a14:m>
                <a:r>
                  <a:rPr lang="en-US" altLang="zh-CN" sz="2400" dirty="0" smtClean="0">
                    <a:solidFill>
                      <a:srgbClr val="C00000"/>
                    </a:solidFill>
                  </a:rPr>
                  <a:t> </a:t>
                </a:r>
                <a:r>
                  <a:rPr lang="zh-CN" altLang="en-US" sz="2400" dirty="0"/>
                  <a:t>不同</a:t>
                </a:r>
                <a:r>
                  <a:rPr lang="zh-CN" altLang="en-US" sz="2400" dirty="0" smtClean="0"/>
                  <a:t>，</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a:t>相同，故先填</a:t>
                </a:r>
                <a14:m>
                  <m:oMath xmlns:m="http://schemas.openxmlformats.org/officeDocument/2006/math">
                    <m:r>
                      <a:rPr lang="en-US" altLang="zh-CN" sz="2400" i="1" dirty="0" smtClean="0">
                        <a:solidFill>
                          <a:srgbClr val="C00000"/>
                        </a:solidFill>
                        <a:latin typeface="Cambria Math" panose="02040503050406030204" pitchFamily="18" charset="0"/>
                      </a:rPr>
                      <m:t>𝑙</m:t>
                    </m:r>
                  </m:oMath>
                </a14:m>
                <a:r>
                  <a:rPr lang="zh-CN" altLang="en-US" sz="2400" dirty="0" smtClean="0"/>
                  <a:t>小</a:t>
                </a:r>
                <a:r>
                  <a:rPr lang="zh-CN" altLang="en-US" sz="2400" dirty="0"/>
                  <a:t>的，即填</a:t>
                </a:r>
                <a14:m>
                  <m:oMath xmlns:m="http://schemas.openxmlformats.org/officeDocument/2006/math">
                    <m:r>
                      <a:rPr lang="en-US" altLang="zh-CN" sz="2400" i="1" dirty="0" smtClean="0">
                        <a:solidFill>
                          <a:srgbClr val="0070C0"/>
                        </a:solidFill>
                        <a:latin typeface="Cambria Math" panose="02040503050406030204" pitchFamily="18" charset="0"/>
                      </a:rPr>
                      <m:t>𝑏</m:t>
                    </m:r>
                  </m:oMath>
                </a14:m>
                <a:r>
                  <a:rPr lang="zh-CN" altLang="en-US" sz="2400" dirty="0" smtClean="0"/>
                  <a:t>层</a:t>
                </a:r>
                <a:r>
                  <a:rPr lang="en-US" altLang="zh-CN" sz="2400" dirty="0"/>
                  <a:t>.</a:t>
                </a:r>
                <a14:m>
                  <m:oMath xmlns:m="http://schemas.openxmlformats.org/officeDocument/2006/math">
                    <m:r>
                      <a:rPr lang="en-US" altLang="zh-CN" sz="2400" b="0" i="0" dirty="0" smtClean="0">
                        <a:latin typeface="Cambria Math" panose="02040503050406030204" pitchFamily="18" charset="0"/>
                      </a:rPr>
                      <m:t> </m:t>
                    </m:r>
                  </m:oMath>
                </a14:m>
                <a:endParaRPr lang="en-US" altLang="zh-CN" sz="2400" b="0" i="0" dirty="0" smtClean="0">
                  <a:latin typeface="Cambria Math" panose="02040503050406030204" pitchFamily="18" charset="0"/>
                </a:endParaRPr>
              </a:p>
              <a:p>
                <a14:m>
                  <m:oMath xmlns:m="http://schemas.openxmlformats.org/officeDocument/2006/math">
                    <m:r>
                      <a:rPr lang="en-US" altLang="zh-CN" sz="2400" b="0" i="0" dirty="0" smtClean="0">
                        <a:latin typeface="Cambria Math" panose="02040503050406030204" pitchFamily="18" charset="0"/>
                      </a:rPr>
                      <m:t> </m:t>
                    </m:r>
                    <m:r>
                      <a:rPr lang="en-US" altLang="zh-CN" sz="2400" i="1" dirty="0" smtClean="0">
                        <a:solidFill>
                          <a:srgbClr val="0070C0"/>
                        </a:solidFill>
                        <a:latin typeface="Cambria Math" panose="02040503050406030204" pitchFamily="18" charset="0"/>
                      </a:rPr>
                      <m:t>𝑏</m:t>
                    </m:r>
                  </m:oMath>
                </a14:m>
                <a:r>
                  <a:rPr lang="zh-CN" altLang="en-US" sz="2400" dirty="0"/>
                  <a:t>完了之后，对于</a:t>
                </a:r>
                <a14:m>
                  <m:oMath xmlns:m="http://schemas.openxmlformats.org/officeDocument/2006/math">
                    <m:r>
                      <a:rPr lang="en-US" altLang="zh-CN" sz="2400" i="1" dirty="0" smtClean="0">
                        <a:solidFill>
                          <a:srgbClr val="0070C0"/>
                        </a:solidFill>
                        <a:latin typeface="Cambria Math" panose="02040503050406030204" pitchFamily="18" charset="0"/>
                      </a:rPr>
                      <m:t>𝑐</m:t>
                    </m:r>
                    <m:r>
                      <a:rPr lang="en-US" altLang="zh-CN" sz="2400" i="1" dirty="0" smtClean="0">
                        <a:solidFill>
                          <a:srgbClr val="0070C0"/>
                        </a:solidFill>
                        <a:latin typeface="Cambria Math" panose="02040503050406030204" pitchFamily="18" charset="0"/>
                      </a:rPr>
                      <m:t>, </m:t>
                    </m:r>
                    <m:r>
                      <a:rPr lang="en-US" altLang="zh-CN" sz="2400" i="1" dirty="0" smtClean="0">
                        <a:solidFill>
                          <a:srgbClr val="0070C0"/>
                        </a:solidFill>
                        <a:latin typeface="Cambria Math" panose="02040503050406030204" pitchFamily="18" charset="0"/>
                      </a:rPr>
                      <m:t>𝑑</m:t>
                    </m:r>
                  </m:oMath>
                </a14:m>
                <a:r>
                  <a:rPr lang="zh-CN" altLang="en-US" sz="2400" dirty="0"/>
                  <a:t>， </a:t>
                </a:r>
                <a:r>
                  <a:rPr lang="zh-CN" altLang="en-US" sz="2400" dirty="0" smtClean="0"/>
                  <a:t>两者</a:t>
                </a:r>
                <a14:m>
                  <m:oMath xmlns:m="http://schemas.openxmlformats.org/officeDocument/2006/math">
                    <m:r>
                      <a:rPr lang="en-US" altLang="zh-CN" sz="2400" i="1" dirty="0" smtClean="0">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 + </m:t>
                    </m:r>
                    <m:r>
                      <a:rPr lang="en-US" altLang="zh-CN" sz="2400" i="1" dirty="0">
                        <a:solidFill>
                          <a:srgbClr val="C00000"/>
                        </a:solidFill>
                        <a:latin typeface="Cambria Math" panose="02040503050406030204" pitchFamily="18" charset="0"/>
                      </a:rPr>
                      <m:t>𝑙</m:t>
                    </m:r>
                  </m:oMath>
                </a14:m>
                <a:r>
                  <a:rPr lang="en-US" altLang="zh-CN" sz="2400" dirty="0"/>
                  <a:t> </a:t>
                </a:r>
                <a:r>
                  <a:rPr lang="zh-CN" altLang="en-US" sz="2400" dirty="0" smtClean="0"/>
                  <a:t>相同</a:t>
                </a:r>
                <a:r>
                  <a:rPr lang="zh-CN" altLang="en-US" sz="2400" dirty="0"/>
                  <a:t>，故先填</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smtClean="0"/>
                  <a:t>小</a:t>
                </a:r>
                <a:r>
                  <a:rPr lang="zh-CN" altLang="en-US" sz="2400" dirty="0"/>
                  <a:t>的，即填</a:t>
                </a:r>
                <a14:m>
                  <m:oMath xmlns:m="http://schemas.openxmlformats.org/officeDocument/2006/math">
                    <m:r>
                      <a:rPr lang="en-US" altLang="zh-CN" sz="2400" i="1" dirty="0" smtClean="0">
                        <a:solidFill>
                          <a:srgbClr val="0070C0"/>
                        </a:solidFill>
                        <a:latin typeface="Cambria Math" panose="02040503050406030204" pitchFamily="18" charset="0"/>
                      </a:rPr>
                      <m:t>𝑐</m:t>
                    </m:r>
                  </m:oMath>
                </a14:m>
                <a:r>
                  <a:rPr lang="en-US" altLang="zh-CN" sz="2400" dirty="0"/>
                  <a:t> </a:t>
                </a:r>
                <a:r>
                  <a:rPr lang="zh-CN" altLang="en-US" sz="2400" dirty="0" smtClean="0"/>
                  <a:t>层</a:t>
                </a:r>
                <a:r>
                  <a:rPr lang="en-US" altLang="zh-CN" sz="2400" dirty="0" smtClean="0"/>
                  <a:t>. </a:t>
                </a:r>
                <a:r>
                  <a:rPr lang="zh-CN" altLang="en-US" sz="2400" dirty="0" smtClean="0"/>
                  <a:t>面对</a:t>
                </a:r>
                <a14:m>
                  <m:oMath xmlns:m="http://schemas.openxmlformats.org/officeDocument/2006/math">
                    <m:r>
                      <a:rPr lang="en-US" altLang="zh-CN" sz="2400" i="1" dirty="0" smtClean="0">
                        <a:latin typeface="Cambria Math" panose="02040503050406030204" pitchFamily="18" charset="0"/>
                      </a:rPr>
                      <m:t>𝑑</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𝑒</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𝑓</m:t>
                    </m:r>
                  </m:oMath>
                </a14:m>
                <a:r>
                  <a:rPr lang="en-US" altLang="zh-CN" sz="2400" dirty="0" smtClean="0"/>
                  <a:t>, </a:t>
                </a:r>
                <a14:m>
                  <m:oMath xmlns:m="http://schemas.openxmlformats.org/officeDocument/2006/math">
                    <m:r>
                      <a:rPr lang="en-US" altLang="zh-CN" sz="2400" b="0" i="0" dirty="0" smtClean="0">
                        <a:solidFill>
                          <a:srgbClr val="C00000"/>
                        </a:solidFill>
                        <a:latin typeface="Cambria Math" panose="02040503050406030204" pitchFamily="18" charset="0"/>
                      </a:rPr>
                      <m:t> </m:t>
                    </m:r>
                    <m:r>
                      <a:rPr lang="en-US" altLang="zh-CN" sz="2400" i="1" dirty="0" smtClean="0">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 + </m:t>
                    </m:r>
                    <m:r>
                      <a:rPr lang="en-US" altLang="zh-CN" sz="2400" i="1" dirty="0">
                        <a:solidFill>
                          <a:srgbClr val="C00000"/>
                        </a:solidFill>
                        <a:latin typeface="Cambria Math" panose="02040503050406030204" pitchFamily="18" charset="0"/>
                      </a:rPr>
                      <m:t>𝑙</m:t>
                    </m:r>
                  </m:oMath>
                </a14:m>
                <a:r>
                  <a:rPr lang="zh-CN" altLang="en-US" sz="2400" dirty="0" smtClean="0"/>
                  <a:t>不同， </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a:t>相同，先填</a:t>
                </a:r>
                <a14:m>
                  <m:oMath xmlns:m="http://schemas.openxmlformats.org/officeDocument/2006/math">
                    <m:r>
                      <a:rPr lang="en-US" altLang="zh-CN" sz="2400" i="1" dirty="0" smtClean="0">
                        <a:solidFill>
                          <a:srgbClr val="C00000"/>
                        </a:solidFill>
                        <a:latin typeface="Cambria Math" panose="02040503050406030204" pitchFamily="18" charset="0"/>
                      </a:rPr>
                      <m:t>𝑙</m:t>
                    </m:r>
                    <m:r>
                      <a:rPr lang="en-US" altLang="zh-CN" sz="2400" i="1" dirty="0" smtClean="0">
                        <a:solidFill>
                          <a:srgbClr val="C00000"/>
                        </a:solidFill>
                        <a:latin typeface="Cambria Math" panose="02040503050406030204" pitchFamily="18" charset="0"/>
                      </a:rPr>
                      <m:t> </m:t>
                    </m:r>
                  </m:oMath>
                </a14:m>
                <a:r>
                  <a:rPr lang="zh-CN" altLang="en-US" sz="2400" dirty="0"/>
                  <a:t>小的，即填</a:t>
                </a:r>
                <a14:m>
                  <m:oMath xmlns:m="http://schemas.openxmlformats.org/officeDocument/2006/math">
                    <m:r>
                      <a:rPr lang="en-US" altLang="zh-CN" sz="2400" i="1" dirty="0" smtClean="0">
                        <a:solidFill>
                          <a:srgbClr val="0070C0"/>
                        </a:solidFill>
                        <a:latin typeface="Cambria Math" panose="02040503050406030204" pitchFamily="18" charset="0"/>
                      </a:rPr>
                      <m:t>𝑑</m:t>
                    </m:r>
                  </m:oMath>
                </a14:m>
                <a:r>
                  <a:rPr lang="en-US" altLang="zh-CN" sz="2400" dirty="0"/>
                  <a:t>.</a:t>
                </a:r>
              </a:p>
              <a:p>
                <a:r>
                  <a:rPr lang="zh-CN" altLang="en-US" sz="2400" dirty="0" smtClean="0"/>
                  <a:t>类似填</a:t>
                </a:r>
                <a14:m>
                  <m:oMath xmlns:m="http://schemas.openxmlformats.org/officeDocument/2006/math">
                    <m:r>
                      <a:rPr lang="en-US" altLang="zh-CN" sz="2400" i="1" dirty="0" smtClean="0">
                        <a:solidFill>
                          <a:srgbClr val="0070C0"/>
                        </a:solidFill>
                        <a:latin typeface="Cambria Math" panose="02040503050406030204" pitchFamily="18" charset="0"/>
                      </a:rPr>
                      <m:t>𝑒</m:t>
                    </m:r>
                  </m:oMath>
                </a14:m>
                <a:r>
                  <a:rPr lang="en-US" altLang="zh-CN" sz="2400" dirty="0" smtClean="0"/>
                  <a:t>,</a:t>
                </a:r>
                <a:r>
                  <a:rPr lang="en-US" altLang="zh-CN" sz="2400" dirty="0"/>
                  <a:t> </a:t>
                </a:r>
                <a:r>
                  <a:rPr lang="zh-CN" altLang="en-US" sz="2400" dirty="0" smtClean="0"/>
                  <a:t>填</a:t>
                </a:r>
                <a:r>
                  <a:rPr lang="zh-CN" altLang="en-US" sz="2400" dirty="0"/>
                  <a:t>完</a:t>
                </a:r>
                <a14:m>
                  <m:oMath xmlns:m="http://schemas.openxmlformats.org/officeDocument/2006/math">
                    <m:r>
                      <a:rPr lang="en-US" altLang="zh-CN" sz="2400" i="1" dirty="0" smtClean="0">
                        <a:solidFill>
                          <a:srgbClr val="0070C0"/>
                        </a:solidFill>
                        <a:latin typeface="Cambria Math" panose="02040503050406030204" pitchFamily="18" charset="0"/>
                      </a:rPr>
                      <m:t>𝑒</m:t>
                    </m:r>
                  </m:oMath>
                </a14:m>
                <a:r>
                  <a:rPr lang="zh-CN" altLang="en-US" sz="2400" dirty="0" smtClean="0"/>
                  <a:t>之后</a:t>
                </a:r>
                <a:r>
                  <a:rPr lang="zh-CN" altLang="en-US" sz="2400" dirty="0"/>
                  <a:t>，对于</a:t>
                </a:r>
                <a14:m>
                  <m:oMath xmlns:m="http://schemas.openxmlformats.org/officeDocument/2006/math">
                    <m:r>
                      <a:rPr lang="en-US" altLang="zh-CN" sz="2400" i="1" dirty="0" smtClean="0">
                        <a:solidFill>
                          <a:srgbClr val="0070C0"/>
                        </a:solidFill>
                        <a:latin typeface="Cambria Math" panose="02040503050406030204" pitchFamily="18" charset="0"/>
                      </a:rPr>
                      <m:t>𝑓</m:t>
                    </m:r>
                    <m:r>
                      <a:rPr lang="en-US" altLang="zh-CN" sz="2400" b="0" i="1" dirty="0" smtClean="0">
                        <a:solidFill>
                          <a:srgbClr val="0070C0"/>
                        </a:solidFill>
                        <a:latin typeface="Cambria Math" panose="02040503050406030204" pitchFamily="18" charset="0"/>
                      </a:rPr>
                      <m:t>,  </m:t>
                    </m:r>
                    <m:r>
                      <a:rPr lang="en-US" altLang="zh-CN" sz="2400" i="1" dirty="0">
                        <a:solidFill>
                          <a:srgbClr val="0070C0"/>
                        </a:solidFill>
                        <a:latin typeface="Cambria Math" panose="02040503050406030204" pitchFamily="18" charset="0"/>
                      </a:rPr>
                      <m:t>𝑔</m:t>
                    </m:r>
                  </m:oMath>
                </a14:m>
                <a:r>
                  <a:rPr lang="zh-CN" altLang="en-US" sz="2400" dirty="0" smtClean="0"/>
                  <a:t>，</a:t>
                </a:r>
                <a14:m>
                  <m:oMath xmlns:m="http://schemas.openxmlformats.org/officeDocument/2006/math">
                    <m:r>
                      <a:rPr lang="en-US" altLang="zh-CN" sz="2400" i="1" dirty="0" smtClean="0">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𝑙</m:t>
                    </m:r>
                  </m:oMath>
                </a14:m>
                <a:r>
                  <a:rPr lang="zh-CN" altLang="en-US" sz="2400" dirty="0"/>
                  <a:t>不同</a:t>
                </a:r>
                <a:r>
                  <a:rPr lang="zh-CN" altLang="en-US" sz="2400" dirty="0" smtClean="0"/>
                  <a:t>，</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smtClean="0"/>
                  <a:t>不同</a:t>
                </a:r>
                <a:r>
                  <a:rPr lang="zh-CN" altLang="en-US" sz="2400" dirty="0"/>
                  <a:t>，故先</a:t>
                </a:r>
                <a:r>
                  <a:rPr lang="zh-CN" altLang="en-US" sz="2400" dirty="0" smtClean="0"/>
                  <a:t>填</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smtClean="0"/>
                  <a:t>大</a:t>
                </a:r>
                <a:r>
                  <a:rPr lang="zh-CN" altLang="en-US" sz="2400" dirty="0"/>
                  <a:t>的，即填</a:t>
                </a:r>
                <a14:m>
                  <m:oMath xmlns:m="http://schemas.openxmlformats.org/officeDocument/2006/math">
                    <m:r>
                      <a:rPr lang="en-US" altLang="zh-CN" sz="2400" i="1" dirty="0" smtClean="0">
                        <a:solidFill>
                          <a:srgbClr val="0070C0"/>
                        </a:solidFill>
                        <a:latin typeface="Cambria Math" panose="02040503050406030204" pitchFamily="18" charset="0"/>
                      </a:rPr>
                      <m:t>𝑔</m:t>
                    </m:r>
                  </m:oMath>
                </a14:m>
                <a:r>
                  <a:rPr lang="en-US" altLang="zh-CN" sz="2400" dirty="0"/>
                  <a:t>. </a:t>
                </a:r>
                <a:r>
                  <a:rPr lang="zh-CN" altLang="en-US" sz="2400" dirty="0"/>
                  <a:t>然后</a:t>
                </a:r>
                <a:r>
                  <a:rPr lang="zh-CN" altLang="en-US" sz="2400" dirty="0" smtClean="0"/>
                  <a:t>，面对</a:t>
                </a:r>
                <a14:m>
                  <m:oMath xmlns:m="http://schemas.openxmlformats.org/officeDocument/2006/math">
                    <m:r>
                      <a:rPr lang="en-US" altLang="zh-CN" sz="2400" i="1" dirty="0" smtClean="0">
                        <a:solidFill>
                          <a:srgbClr val="0070C0"/>
                        </a:solidFill>
                        <a:latin typeface="Cambria Math" panose="02040503050406030204" pitchFamily="18" charset="0"/>
                      </a:rPr>
                      <m:t>𝑓</m:t>
                    </m:r>
                    <m:r>
                      <a:rPr lang="en-US" altLang="zh-CN" sz="2400" i="1" dirty="0" smtClean="0">
                        <a:solidFill>
                          <a:srgbClr val="0070C0"/>
                        </a:solidFill>
                        <a:latin typeface="Cambria Math" panose="02040503050406030204" pitchFamily="18" charset="0"/>
                      </a:rPr>
                      <m:t>, </m:t>
                    </m:r>
                    <m:r>
                      <a:rPr lang="en-US" altLang="zh-CN" sz="2400" i="1" dirty="0" smtClean="0">
                        <a:solidFill>
                          <a:srgbClr val="0070C0"/>
                        </a:solidFill>
                        <a:latin typeface="Cambria Math" panose="02040503050406030204" pitchFamily="18" charset="0"/>
                      </a:rPr>
                      <m:t>h</m:t>
                    </m:r>
                    <m:r>
                      <a:rPr lang="en-US" altLang="zh-CN" sz="2400" i="1" dirty="0" smtClean="0">
                        <a:solidFill>
                          <a:srgbClr val="0070C0"/>
                        </a:solidFill>
                        <a:latin typeface="Cambria Math" panose="02040503050406030204" pitchFamily="18" charset="0"/>
                      </a:rPr>
                      <m:t>, </m:t>
                    </m:r>
                    <m:r>
                      <a:rPr lang="en-US" altLang="zh-CN" sz="2400" i="1" dirty="0" smtClean="0">
                        <a:solidFill>
                          <a:srgbClr val="0070C0"/>
                        </a:solidFill>
                        <a:latin typeface="Cambria Math" panose="02040503050406030204" pitchFamily="18" charset="0"/>
                      </a:rPr>
                      <m:t>𝑘</m:t>
                    </m:r>
                  </m:oMath>
                </a14:m>
                <a:r>
                  <a:rPr lang="zh-CN" altLang="en-US" sz="2400" dirty="0" smtClean="0"/>
                  <a:t>，</a:t>
                </a:r>
                <a14:m>
                  <m:oMath xmlns:m="http://schemas.openxmlformats.org/officeDocument/2006/math">
                    <m:r>
                      <a:rPr lang="en-US" altLang="zh-CN" sz="2400" i="1" dirty="0" smtClean="0">
                        <a:solidFill>
                          <a:srgbClr val="C00000"/>
                        </a:solidFill>
                        <a:latin typeface="Cambria Math" panose="02040503050406030204" pitchFamily="18" charset="0"/>
                      </a:rPr>
                      <m:t>𝑛</m:t>
                    </m:r>
                    <m:r>
                      <a:rPr lang="en-US" altLang="zh-CN" sz="2400" i="1" dirty="0" smtClean="0">
                        <a:solidFill>
                          <a:srgbClr val="C00000"/>
                        </a:solidFill>
                        <a:latin typeface="Cambria Math" panose="02040503050406030204" pitchFamily="18" charset="0"/>
                      </a:rPr>
                      <m:t>+</m:t>
                    </m:r>
                    <m:r>
                      <a:rPr lang="en-US" altLang="zh-CN" sz="2400" i="1" dirty="0" smtClean="0">
                        <a:solidFill>
                          <a:srgbClr val="C00000"/>
                        </a:solidFill>
                        <a:latin typeface="Cambria Math" panose="02040503050406030204" pitchFamily="18" charset="0"/>
                      </a:rPr>
                      <m:t>𝑙</m:t>
                    </m:r>
                  </m:oMath>
                </a14:m>
                <a:r>
                  <a:rPr lang="zh-CN" altLang="en-US" sz="2400" dirty="0"/>
                  <a:t>都相同，先填</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a:t>小的，故填</a:t>
                </a:r>
                <a14:m>
                  <m:oMath xmlns:m="http://schemas.openxmlformats.org/officeDocument/2006/math">
                    <m:r>
                      <a:rPr lang="en-US" altLang="zh-CN" sz="2400" i="1" dirty="0" smtClean="0">
                        <a:solidFill>
                          <a:srgbClr val="0070C0"/>
                        </a:solidFill>
                        <a:latin typeface="Cambria Math" panose="02040503050406030204" pitchFamily="18" charset="0"/>
                      </a:rPr>
                      <m:t>𝑓</m:t>
                    </m:r>
                  </m:oMath>
                </a14:m>
                <a:r>
                  <a:rPr lang="en-US" altLang="zh-CN" sz="2400" dirty="0" smtClean="0"/>
                  <a:t>;</a:t>
                </a:r>
              </a:p>
              <a:p>
                <a:r>
                  <a:rPr lang="zh-CN" altLang="en-US" sz="2400" dirty="0" smtClean="0"/>
                  <a:t>再填</a:t>
                </a:r>
                <a14:m>
                  <m:oMath xmlns:m="http://schemas.openxmlformats.org/officeDocument/2006/math">
                    <m:r>
                      <a:rPr lang="en-US" altLang="zh-CN" sz="2400" i="1" dirty="0" smtClean="0">
                        <a:solidFill>
                          <a:srgbClr val="0070C0"/>
                        </a:solidFill>
                        <a:latin typeface="Cambria Math" panose="02040503050406030204" pitchFamily="18" charset="0"/>
                      </a:rPr>
                      <m:t>h</m:t>
                    </m:r>
                    <m:r>
                      <a:rPr lang="en-US" altLang="zh-CN" sz="2400" b="0" i="1" dirty="0" smtClean="0">
                        <a:latin typeface="Cambria Math" panose="02040503050406030204" pitchFamily="18" charset="0"/>
                      </a:rPr>
                      <m:t>, </m:t>
                    </m:r>
                  </m:oMath>
                </a14:m>
                <a:r>
                  <a:rPr lang="zh-CN" altLang="en-US" sz="2400" dirty="0" smtClean="0"/>
                  <a:t>对</a:t>
                </a:r>
                <a14:m>
                  <m:oMath xmlns:m="http://schemas.openxmlformats.org/officeDocument/2006/math">
                    <m:r>
                      <a:rPr lang="en-US" altLang="zh-CN" sz="2400" i="1" dirty="0" smtClean="0">
                        <a:solidFill>
                          <a:srgbClr val="0070C0"/>
                        </a:solidFill>
                        <a:latin typeface="Cambria Math" panose="02040503050406030204" pitchFamily="18" charset="0"/>
                      </a:rPr>
                      <m:t>𝑘</m:t>
                    </m:r>
                    <m:r>
                      <a:rPr lang="en-US" altLang="zh-CN" sz="2400" i="1" dirty="0" smtClean="0">
                        <a:solidFill>
                          <a:srgbClr val="0070C0"/>
                        </a:solidFill>
                        <a:latin typeface="Cambria Math" panose="02040503050406030204" pitchFamily="18" charset="0"/>
                      </a:rPr>
                      <m:t>, </m:t>
                    </m:r>
                    <m:r>
                      <a:rPr lang="en-US" altLang="zh-CN" sz="2400" b="0" i="1" dirty="0" smtClean="0">
                        <a:solidFill>
                          <a:srgbClr val="0070C0"/>
                        </a:solidFill>
                        <a:latin typeface="Cambria Math" panose="02040503050406030204" pitchFamily="18" charset="0"/>
                      </a:rPr>
                      <m:t>𝑖</m:t>
                    </m:r>
                    <m:r>
                      <a:rPr lang="en-US" altLang="zh-CN" sz="2400" i="1" dirty="0" smtClean="0">
                        <a:latin typeface="Cambria Math" panose="02040503050406030204" pitchFamily="18" charset="0"/>
                      </a:rPr>
                      <m:t>,</m:t>
                    </m:r>
                  </m:oMath>
                </a14:m>
                <a:r>
                  <a:rPr lang="en-US" altLang="zh-CN" sz="2400" dirty="0" smtClean="0"/>
                  <a:t> </a:t>
                </a:r>
                <a14:m>
                  <m:oMath xmlns:m="http://schemas.openxmlformats.org/officeDocument/2006/math">
                    <m:r>
                      <a:rPr lang="en-US" altLang="zh-CN" sz="2400" i="1" dirty="0">
                        <a:solidFill>
                          <a:srgbClr val="C00000"/>
                        </a:solidFill>
                        <a:latin typeface="Cambria Math" panose="02040503050406030204" pitchFamily="18" charset="0"/>
                      </a:rPr>
                      <m:t>𝑛</m:t>
                    </m:r>
                    <m:r>
                      <a:rPr lang="en-US" altLang="zh-CN" sz="2400" i="1" dirty="0">
                        <a:solidFill>
                          <a:srgbClr val="C00000"/>
                        </a:solidFill>
                        <a:latin typeface="Cambria Math" panose="02040503050406030204" pitchFamily="18" charset="0"/>
                      </a:rPr>
                      <m:t>+</m:t>
                    </m:r>
                    <m:r>
                      <a:rPr lang="en-US" altLang="zh-CN" sz="2400" i="1" dirty="0">
                        <a:solidFill>
                          <a:srgbClr val="C00000"/>
                        </a:solidFill>
                        <a:latin typeface="Cambria Math" panose="02040503050406030204" pitchFamily="18" charset="0"/>
                      </a:rPr>
                      <m:t>𝑙</m:t>
                    </m:r>
                  </m:oMath>
                </a14:m>
                <a:r>
                  <a:rPr lang="zh-CN" altLang="en-US" sz="2400" dirty="0"/>
                  <a:t>不同</a:t>
                </a:r>
                <a:r>
                  <a:rPr lang="zh-CN" altLang="en-US" sz="2400" dirty="0" smtClean="0"/>
                  <a:t>，</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a:t>也不同</a:t>
                </a:r>
                <a:r>
                  <a:rPr lang="zh-CN" altLang="en-US" sz="2400" dirty="0" smtClean="0"/>
                  <a:t>，故</a:t>
                </a:r>
                <a:r>
                  <a:rPr lang="zh-CN" altLang="en-US" sz="2400" dirty="0"/>
                  <a:t>先填</a:t>
                </a:r>
                <a14:m>
                  <m:oMath xmlns:m="http://schemas.openxmlformats.org/officeDocument/2006/math">
                    <m:r>
                      <a:rPr lang="en-US" altLang="zh-CN" sz="2400" i="1" dirty="0" smtClean="0">
                        <a:solidFill>
                          <a:srgbClr val="C00000"/>
                        </a:solidFill>
                        <a:latin typeface="Cambria Math" panose="02040503050406030204" pitchFamily="18" charset="0"/>
                      </a:rPr>
                      <m:t>𝑛</m:t>
                    </m:r>
                  </m:oMath>
                </a14:m>
                <a:r>
                  <a:rPr lang="zh-CN" altLang="en-US" sz="2400" dirty="0"/>
                  <a:t>大的，即</a:t>
                </a:r>
                <a:r>
                  <a:rPr lang="zh-CN" altLang="en-US" sz="2400" dirty="0" smtClean="0"/>
                  <a:t>填</a:t>
                </a:r>
                <a14:m>
                  <m:oMath xmlns:m="http://schemas.openxmlformats.org/officeDocument/2006/math">
                    <m:r>
                      <a:rPr lang="en-US" altLang="zh-CN" sz="2400" i="1" dirty="0" smtClean="0">
                        <a:solidFill>
                          <a:srgbClr val="0070C0"/>
                        </a:solidFill>
                        <a:latin typeface="Cambria Math" panose="02040503050406030204" pitchFamily="18" charset="0"/>
                      </a:rPr>
                      <m:t>𝑘</m:t>
                    </m:r>
                  </m:oMath>
                </a14:m>
                <a:r>
                  <a:rPr lang="en-US" altLang="zh-CN" sz="2400" dirty="0" smtClean="0"/>
                  <a:t>. </a:t>
                </a:r>
                <a:r>
                  <a:rPr lang="zh-CN" altLang="en-US" sz="2400" dirty="0" smtClean="0"/>
                  <a:t>其余</a:t>
                </a:r>
                <a:r>
                  <a:rPr lang="zh-CN" altLang="en-US" sz="2400" dirty="0"/>
                  <a:t>类推</a:t>
                </a:r>
                <a:r>
                  <a:rPr lang="en-US" altLang="zh-CN" sz="2400" dirty="0"/>
                  <a:t>.</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0350" y="1340768"/>
                <a:ext cx="8941774" cy="5328592"/>
              </a:xfrm>
              <a:blipFill rotWithShape="0">
                <a:blip r:embed="rId2"/>
                <a:stretch>
                  <a:fillRect l="-954" t="-1259" r="-19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5342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504" y="317512"/>
            <a:ext cx="8820472" cy="6540488"/>
          </a:xfrm>
          <a:prstGeom prst="rect">
            <a:avLst/>
          </a:prstGeom>
        </p:spPr>
      </p:pic>
    </p:spTree>
    <p:extLst>
      <p:ext uri="{BB962C8B-B14F-4D97-AF65-F5344CB8AC3E}">
        <p14:creationId xmlns:p14="http://schemas.microsoft.com/office/powerpoint/2010/main" val="21647304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4" descr="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350"/>
            <a:ext cx="521970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738" y="0"/>
            <a:ext cx="45132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9260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wedge">
                                      <p:cBhvr>
                                        <p:cTn id="7" dur="2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24635" name="ShockwaveFlash1" r:id="rId2" imgW="9144000" imgH="6858000"/>
        </mc:Choice>
        <mc:Fallback>
          <p:control name="ShockwaveFlash1" r:id="rId2" imgW="9144000" imgH="6858000">
            <p:pic>
              <p:nvPicPr>
                <p:cNvPr id="24578" name="ShockwaveFlash1"/>
                <p:cNvPicPr preferRelativeResize="0">
                  <a:picLocks noGrp="1" noChangeArrowheads="1" noChangeShapeType="1"/>
                </p:cNvPicPr>
                <p:nvPr/>
              </p:nvPicPr>
              <p:blipFill>
                <a:blip r:embed="rId4"/>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a:noFill/>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323850" y="1412875"/>
            <a:ext cx="348615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dirty="0">
                <a:latin typeface="+mn-ea"/>
                <a:ea typeface="+mn-ea"/>
              </a:rPr>
              <a:t>考察右图：当电子壳层确定时，原子中各壳层电子的结合能与原子序数</a:t>
            </a:r>
            <a:r>
              <a:rPr kumimoji="1" lang="en-US" altLang="zh-CN" sz="2400" dirty="0">
                <a:latin typeface="+mn-ea"/>
                <a:ea typeface="+mn-ea"/>
              </a:rPr>
              <a:t>Z</a:t>
            </a:r>
            <a:r>
              <a:rPr kumimoji="1" lang="zh-CN" altLang="en-US" sz="2400" dirty="0">
                <a:latin typeface="+mn-ea"/>
                <a:ea typeface="+mn-ea"/>
              </a:rPr>
              <a:t>的关系曲线（曲线来自实验结果，用量子力学也可以算出来）。图中用的能量单位是</a:t>
            </a:r>
            <a:r>
              <a:rPr kumimoji="1" lang="en-US" altLang="zh-CN" sz="2400" dirty="0">
                <a:latin typeface="+mn-ea"/>
                <a:ea typeface="+mn-ea"/>
              </a:rPr>
              <a:t>Ry</a:t>
            </a:r>
            <a:r>
              <a:rPr kumimoji="1" lang="zh-CN" altLang="en-US" sz="2400" dirty="0">
                <a:latin typeface="+mn-ea"/>
                <a:ea typeface="+mn-ea"/>
              </a:rPr>
              <a:t>（</a:t>
            </a:r>
            <a:r>
              <a:rPr kumimoji="1" lang="en-US" altLang="zh-CN" sz="2400" dirty="0">
                <a:latin typeface="+mn-ea"/>
                <a:ea typeface="+mn-ea"/>
              </a:rPr>
              <a:t>1Ry=13.6 eV</a:t>
            </a:r>
            <a:r>
              <a:rPr kumimoji="1" lang="zh-CN" altLang="en-US" sz="2400" dirty="0">
                <a:latin typeface="+mn-ea"/>
                <a:ea typeface="+mn-ea"/>
              </a:rPr>
              <a:t>），即里德伯单位。由此可以看出，从电子壳层</a:t>
            </a:r>
            <a:r>
              <a:rPr kumimoji="1" lang="en-US" altLang="zh-CN" sz="2400" dirty="0">
                <a:latin typeface="+mn-ea"/>
                <a:ea typeface="+mn-ea"/>
              </a:rPr>
              <a:t>1s</a:t>
            </a:r>
            <a:r>
              <a:rPr kumimoji="1" lang="zh-CN" altLang="en-US" sz="2400" dirty="0">
                <a:latin typeface="+mn-ea"/>
                <a:ea typeface="+mn-ea"/>
              </a:rPr>
              <a:t>到</a:t>
            </a:r>
            <a:r>
              <a:rPr kumimoji="1" lang="en-US" altLang="zh-CN" sz="2400" dirty="0">
                <a:latin typeface="+mn-ea"/>
                <a:ea typeface="+mn-ea"/>
              </a:rPr>
              <a:t>3p</a:t>
            </a:r>
            <a:r>
              <a:rPr kumimoji="1" lang="zh-CN" altLang="en-US" sz="2400" dirty="0">
                <a:latin typeface="+mn-ea"/>
                <a:ea typeface="+mn-ea"/>
              </a:rPr>
              <a:t>，所示情况都与原子的电子组态和基态表或上图给出的结果相符。 </a:t>
            </a:r>
          </a:p>
        </p:txBody>
      </p:sp>
      <p:pic>
        <p:nvPicPr>
          <p:cNvPr id="78851" name="Picture 5" descr="2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3" y="0"/>
            <a:ext cx="53101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74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ChangeArrowheads="1"/>
          </p:cNvSpPr>
          <p:nvPr/>
        </p:nvSpPr>
        <p:spPr bwMode="auto">
          <a:xfrm>
            <a:off x="395536" y="1628800"/>
            <a:ext cx="8280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dirty="0">
                <a:latin typeface="Times New Roman" panose="02020603050405020304" pitchFamily="18" charset="0"/>
                <a:ea typeface="+mn-ea"/>
                <a:cs typeface="Times New Roman" panose="02020603050405020304" pitchFamily="18" charset="0"/>
              </a:rPr>
              <a:t>但再往下（即</a:t>
            </a:r>
            <a:r>
              <a:rPr kumimoji="1" lang="en-US" altLang="zh-CN" sz="2400" dirty="0">
                <a:latin typeface="Times New Roman" panose="02020603050405020304" pitchFamily="18" charset="0"/>
                <a:ea typeface="+mn-ea"/>
                <a:cs typeface="Times New Roman" panose="02020603050405020304" pitchFamily="18" charset="0"/>
              </a:rPr>
              <a:t>3d</a:t>
            </a:r>
            <a:r>
              <a:rPr kumimoji="1" lang="zh-CN" altLang="en-US" sz="2400" dirty="0">
                <a:latin typeface="Times New Roman" panose="02020603050405020304" pitchFamily="18" charset="0"/>
                <a:ea typeface="+mn-ea"/>
                <a:cs typeface="Times New Roman" panose="02020603050405020304" pitchFamily="18" charset="0"/>
              </a:rPr>
              <a:t>以后的壳层）电子究竟先填入</a:t>
            </a:r>
            <a:r>
              <a:rPr kumimoji="1" lang="en-US" altLang="zh-CN" sz="2400" dirty="0">
                <a:latin typeface="Times New Roman" panose="02020603050405020304" pitchFamily="18" charset="0"/>
                <a:ea typeface="+mn-ea"/>
                <a:cs typeface="Times New Roman" panose="02020603050405020304" pitchFamily="18" charset="0"/>
              </a:rPr>
              <a:t>3d</a:t>
            </a:r>
            <a:r>
              <a:rPr kumimoji="1" lang="zh-CN" altLang="en-US" sz="2400" dirty="0">
                <a:latin typeface="Times New Roman" panose="02020603050405020304" pitchFamily="18" charset="0"/>
                <a:ea typeface="+mn-ea"/>
                <a:cs typeface="Times New Roman" panose="02020603050405020304" pitchFamily="18" charset="0"/>
              </a:rPr>
              <a:t>还是先填入</a:t>
            </a:r>
            <a:r>
              <a:rPr kumimoji="1" lang="en-US" altLang="zh-CN" sz="2400" dirty="0">
                <a:latin typeface="Times New Roman" panose="02020603050405020304" pitchFamily="18" charset="0"/>
                <a:ea typeface="+mn-ea"/>
                <a:cs typeface="Times New Roman" panose="02020603050405020304" pitchFamily="18" charset="0"/>
              </a:rPr>
              <a:t>4s</a:t>
            </a:r>
            <a:r>
              <a:rPr kumimoji="1" lang="zh-CN" altLang="en-US" sz="2400" dirty="0">
                <a:latin typeface="Times New Roman" panose="02020603050405020304" pitchFamily="18" charset="0"/>
                <a:ea typeface="+mn-ea"/>
                <a:cs typeface="Times New Roman" panose="02020603050405020304" pitchFamily="18" charset="0"/>
              </a:rPr>
              <a:t>则不一定。这是由于</a:t>
            </a:r>
            <a:r>
              <a:rPr kumimoji="1" lang="en-US" altLang="zh-CN" sz="2400" dirty="0">
                <a:latin typeface="Times New Roman" panose="02020603050405020304" pitchFamily="18" charset="0"/>
                <a:ea typeface="+mn-ea"/>
                <a:cs typeface="Times New Roman" panose="02020603050405020304" pitchFamily="18" charset="0"/>
              </a:rPr>
              <a:t>4s</a:t>
            </a:r>
            <a:r>
              <a:rPr kumimoji="1" lang="zh-CN" altLang="en-US" sz="2400" dirty="0">
                <a:latin typeface="Times New Roman" panose="02020603050405020304" pitchFamily="18" charset="0"/>
                <a:ea typeface="+mn-ea"/>
                <a:cs typeface="Times New Roman" panose="02020603050405020304" pitchFamily="18" charset="0"/>
              </a:rPr>
              <a:t>与</a:t>
            </a:r>
            <a:r>
              <a:rPr kumimoji="1" lang="en-US" altLang="zh-CN" sz="2400" dirty="0">
                <a:latin typeface="Times New Roman" panose="02020603050405020304" pitchFamily="18" charset="0"/>
                <a:ea typeface="+mn-ea"/>
                <a:cs typeface="Times New Roman" panose="02020603050405020304" pitchFamily="18" charset="0"/>
              </a:rPr>
              <a:t>3d</a:t>
            </a:r>
            <a:r>
              <a:rPr kumimoji="1" lang="zh-CN" altLang="en-US" sz="2400" dirty="0">
                <a:latin typeface="Times New Roman" panose="02020603050405020304" pitchFamily="18" charset="0"/>
                <a:ea typeface="+mn-ea"/>
                <a:cs typeface="Times New Roman" panose="02020603050405020304" pitchFamily="18" charset="0"/>
              </a:rPr>
              <a:t>的</a:t>
            </a:r>
            <a:r>
              <a:rPr kumimoji="1" lang="en-US" altLang="zh-CN" sz="2400" i="1" dirty="0">
                <a:latin typeface="Times New Roman" panose="02020603050405020304" pitchFamily="18" charset="0"/>
                <a:ea typeface="+mn-ea"/>
                <a:cs typeface="Times New Roman" panose="02020603050405020304" pitchFamily="18" charset="0"/>
              </a:rPr>
              <a:t>n</a:t>
            </a:r>
            <a:r>
              <a:rPr kumimoji="1" lang="zh-CN" altLang="en-US" sz="2400" dirty="0">
                <a:latin typeface="Times New Roman" panose="02020603050405020304" pitchFamily="18" charset="0"/>
                <a:ea typeface="+mn-ea"/>
                <a:cs typeface="Times New Roman" panose="02020603050405020304" pitchFamily="18" charset="0"/>
              </a:rPr>
              <a:t>大，致使轨道远了，故在一些区域中，</a:t>
            </a:r>
            <a:r>
              <a:rPr kumimoji="1" lang="en-US" altLang="zh-CN" sz="2400" dirty="0">
                <a:latin typeface="Times New Roman" panose="02020603050405020304" pitchFamily="18" charset="0"/>
                <a:ea typeface="+mn-ea"/>
                <a:cs typeface="Times New Roman" panose="02020603050405020304" pitchFamily="18" charset="0"/>
              </a:rPr>
              <a:t>4s</a:t>
            </a:r>
            <a:r>
              <a:rPr kumimoji="1" lang="zh-CN" altLang="en-US" sz="2400" dirty="0">
                <a:latin typeface="Times New Roman" panose="02020603050405020304" pitchFamily="18" charset="0"/>
                <a:ea typeface="+mn-ea"/>
                <a:cs typeface="Times New Roman" panose="02020603050405020304" pitchFamily="18" charset="0"/>
              </a:rPr>
              <a:t>壳层的能量低于</a:t>
            </a:r>
            <a:r>
              <a:rPr kumimoji="1" lang="en-US" altLang="zh-CN" sz="2400" dirty="0">
                <a:latin typeface="Times New Roman" panose="02020603050405020304" pitchFamily="18" charset="0"/>
                <a:ea typeface="+mn-ea"/>
                <a:cs typeface="Times New Roman" panose="02020603050405020304" pitchFamily="18" charset="0"/>
              </a:rPr>
              <a:t>3d</a:t>
            </a:r>
            <a:r>
              <a:rPr kumimoji="1" lang="zh-CN" altLang="en-US" sz="2400" dirty="0">
                <a:latin typeface="Times New Roman" panose="02020603050405020304" pitchFamily="18" charset="0"/>
                <a:ea typeface="+mn-ea"/>
                <a:cs typeface="Times New Roman" panose="02020603050405020304" pitchFamily="18" charset="0"/>
              </a:rPr>
              <a:t>壳层的能量，故电子先填入</a:t>
            </a:r>
            <a:r>
              <a:rPr kumimoji="1" lang="en-US" altLang="zh-CN" sz="2400" dirty="0">
                <a:latin typeface="Times New Roman" panose="02020603050405020304" pitchFamily="18" charset="0"/>
                <a:ea typeface="+mn-ea"/>
                <a:cs typeface="Times New Roman" panose="02020603050405020304" pitchFamily="18" charset="0"/>
              </a:rPr>
              <a:t>4s</a:t>
            </a:r>
            <a:r>
              <a:rPr kumimoji="1" lang="zh-CN" altLang="en-US" sz="2400" dirty="0">
                <a:latin typeface="Times New Roman" panose="02020603050405020304" pitchFamily="18" charset="0"/>
                <a:ea typeface="+mn-ea"/>
                <a:cs typeface="Times New Roman" panose="02020603050405020304" pitchFamily="18" charset="0"/>
              </a:rPr>
              <a:t>。</a:t>
            </a:r>
          </a:p>
          <a:p>
            <a:pPr algn="just" eaLnBrk="1" hangingPunct="1"/>
            <a:r>
              <a:rPr kumimoji="1" lang="zh-CN" altLang="en-US" sz="2400" dirty="0">
                <a:latin typeface="Times New Roman" panose="02020603050405020304" pitchFamily="18" charset="0"/>
                <a:ea typeface="+mn-ea"/>
                <a:cs typeface="Times New Roman" panose="02020603050405020304" pitchFamily="18" charset="0"/>
              </a:rPr>
              <a:t>    </a:t>
            </a:r>
            <a:r>
              <a:rPr kumimoji="1" lang="zh-CN" altLang="en-US" sz="2400" dirty="0" smtClean="0">
                <a:solidFill>
                  <a:schemeClr val="hlink"/>
                </a:solidFill>
                <a:latin typeface="Times New Roman" panose="02020603050405020304" pitchFamily="18" charset="0"/>
                <a:ea typeface="+mn-ea"/>
                <a:cs typeface="Times New Roman" panose="02020603050405020304" pitchFamily="18" charset="0"/>
              </a:rPr>
              <a:t>等</a:t>
            </a:r>
            <a:r>
              <a:rPr kumimoji="1" lang="zh-CN" altLang="en-US" sz="2400" dirty="0">
                <a:solidFill>
                  <a:schemeClr val="hlink"/>
                </a:solidFill>
                <a:latin typeface="Times New Roman" panose="02020603050405020304" pitchFamily="18" charset="0"/>
                <a:ea typeface="+mn-ea"/>
                <a:cs typeface="Times New Roman" panose="02020603050405020304" pitchFamily="18" charset="0"/>
              </a:rPr>
              <a:t>电子体系光谱</a:t>
            </a:r>
            <a:r>
              <a:rPr kumimoji="1" lang="zh-CN" altLang="en-US" sz="2400" dirty="0">
                <a:latin typeface="Times New Roman" panose="02020603050405020304" pitchFamily="18" charset="0"/>
                <a:ea typeface="+mn-ea"/>
                <a:cs typeface="Times New Roman" panose="02020603050405020304" pitchFamily="18" charset="0"/>
              </a:rPr>
              <a:t>：如钾原子和具有同钾原子</a:t>
            </a:r>
            <a:r>
              <a:rPr kumimoji="1" lang="en-US" altLang="zh-CN" sz="2400" dirty="0">
                <a:latin typeface="Times New Roman" panose="02020603050405020304" pitchFamily="18" charset="0"/>
                <a:ea typeface="+mn-ea"/>
                <a:cs typeface="Times New Roman" panose="02020603050405020304" pitchFamily="18" charset="0"/>
              </a:rPr>
              <a:t>K</a:t>
            </a:r>
            <a:r>
              <a:rPr kumimoji="1" lang="zh-CN" altLang="en-US" sz="2400" dirty="0">
                <a:latin typeface="Times New Roman" panose="02020603050405020304" pitchFamily="18" charset="0"/>
                <a:ea typeface="+mn-ea"/>
                <a:cs typeface="Times New Roman" panose="02020603050405020304" pitchFamily="18" charset="0"/>
              </a:rPr>
              <a:t>相等电子数的离子的光谱。这些离子是</a:t>
            </a:r>
            <a:r>
              <a:rPr kumimoji="1" lang="en-US" altLang="zh-CN" sz="2400" dirty="0">
                <a:solidFill>
                  <a:schemeClr val="folHlink"/>
                </a:solidFill>
                <a:latin typeface="Times New Roman" panose="02020603050405020304" pitchFamily="18" charset="0"/>
                <a:ea typeface="+mn-ea"/>
                <a:cs typeface="Times New Roman" panose="02020603050405020304" pitchFamily="18" charset="0"/>
              </a:rPr>
              <a:t>Ca</a:t>
            </a:r>
            <a:r>
              <a:rPr kumimoji="1" lang="en-US" altLang="zh-CN" sz="2400" baseline="30000" dirty="0">
                <a:solidFill>
                  <a:schemeClr val="folHlink"/>
                </a:solidFill>
                <a:latin typeface="Times New Roman" panose="02020603050405020304" pitchFamily="18" charset="0"/>
                <a:ea typeface="+mn-ea"/>
                <a:cs typeface="Times New Roman" panose="02020603050405020304" pitchFamily="18" charset="0"/>
              </a:rPr>
              <a:t>+</a:t>
            </a:r>
            <a:r>
              <a:rPr kumimoji="1" lang="zh-CN" altLang="en-US" sz="2400" dirty="0">
                <a:solidFill>
                  <a:schemeClr val="folHlink"/>
                </a:solidFill>
                <a:latin typeface="Times New Roman" panose="02020603050405020304" pitchFamily="18" charset="0"/>
                <a:ea typeface="+mn-ea"/>
                <a:cs typeface="Times New Roman" panose="02020603050405020304" pitchFamily="18" charset="0"/>
              </a:rPr>
              <a:t>，</a:t>
            </a:r>
            <a:r>
              <a:rPr kumimoji="1" lang="en-US" altLang="zh-CN" sz="2400" dirty="0">
                <a:solidFill>
                  <a:schemeClr val="folHlink"/>
                </a:solidFill>
                <a:latin typeface="Times New Roman" panose="02020603050405020304" pitchFamily="18" charset="0"/>
                <a:ea typeface="+mn-ea"/>
                <a:cs typeface="Times New Roman" panose="02020603050405020304" pitchFamily="18" charset="0"/>
              </a:rPr>
              <a:t>Sc</a:t>
            </a:r>
            <a:r>
              <a:rPr kumimoji="1" lang="en-US" altLang="zh-CN" sz="2400" baseline="30000" dirty="0">
                <a:solidFill>
                  <a:schemeClr val="folHlink"/>
                </a:solidFill>
                <a:latin typeface="Times New Roman" panose="02020603050405020304" pitchFamily="18" charset="0"/>
                <a:ea typeface="+mn-ea"/>
                <a:cs typeface="Times New Roman" panose="02020603050405020304" pitchFamily="18" charset="0"/>
              </a:rPr>
              <a:t>2+</a:t>
            </a:r>
            <a:r>
              <a:rPr kumimoji="1" lang="zh-CN" altLang="en-US" sz="2400" dirty="0">
                <a:solidFill>
                  <a:schemeClr val="folHlink"/>
                </a:solidFill>
                <a:latin typeface="Times New Roman" panose="02020603050405020304" pitchFamily="18" charset="0"/>
                <a:ea typeface="+mn-ea"/>
                <a:cs typeface="Times New Roman" panose="02020603050405020304" pitchFamily="18" charset="0"/>
              </a:rPr>
              <a:t>，</a:t>
            </a:r>
            <a:r>
              <a:rPr kumimoji="1" lang="en-US" altLang="zh-CN" sz="2400" dirty="0">
                <a:solidFill>
                  <a:schemeClr val="folHlink"/>
                </a:solidFill>
                <a:latin typeface="Times New Roman" panose="02020603050405020304" pitchFamily="18" charset="0"/>
                <a:ea typeface="+mn-ea"/>
                <a:cs typeface="Times New Roman" panose="02020603050405020304" pitchFamily="18" charset="0"/>
              </a:rPr>
              <a:t>Ti</a:t>
            </a:r>
            <a:r>
              <a:rPr kumimoji="1" lang="en-US" altLang="zh-CN" sz="2400" baseline="30000" dirty="0">
                <a:solidFill>
                  <a:schemeClr val="folHlink"/>
                </a:solidFill>
                <a:latin typeface="Times New Roman" panose="02020603050405020304" pitchFamily="18" charset="0"/>
                <a:ea typeface="+mn-ea"/>
                <a:cs typeface="Times New Roman" panose="02020603050405020304" pitchFamily="18" charset="0"/>
              </a:rPr>
              <a:t>3+</a:t>
            </a:r>
            <a:r>
              <a:rPr kumimoji="1" lang="zh-CN" altLang="en-US" sz="2400" dirty="0">
                <a:solidFill>
                  <a:schemeClr val="folHlink"/>
                </a:solidFill>
                <a:latin typeface="Times New Roman" panose="02020603050405020304" pitchFamily="18" charset="0"/>
                <a:ea typeface="+mn-ea"/>
                <a:cs typeface="Times New Roman" panose="02020603050405020304" pitchFamily="18" charset="0"/>
              </a:rPr>
              <a:t>，</a:t>
            </a:r>
            <a:r>
              <a:rPr kumimoji="1" lang="en-US" altLang="zh-CN" sz="2400" dirty="0">
                <a:solidFill>
                  <a:schemeClr val="folHlink"/>
                </a:solidFill>
                <a:latin typeface="Times New Roman" panose="02020603050405020304" pitchFamily="18" charset="0"/>
                <a:ea typeface="+mn-ea"/>
                <a:cs typeface="Times New Roman" panose="02020603050405020304" pitchFamily="18" charset="0"/>
              </a:rPr>
              <a:t>V</a:t>
            </a:r>
            <a:r>
              <a:rPr kumimoji="1" lang="en-US" altLang="zh-CN" sz="2400" baseline="30000" dirty="0">
                <a:solidFill>
                  <a:schemeClr val="folHlink"/>
                </a:solidFill>
                <a:latin typeface="Times New Roman" panose="02020603050405020304" pitchFamily="18" charset="0"/>
                <a:ea typeface="+mn-ea"/>
                <a:cs typeface="Times New Roman" panose="02020603050405020304" pitchFamily="18" charset="0"/>
              </a:rPr>
              <a:t>4+</a:t>
            </a:r>
            <a:r>
              <a:rPr kumimoji="1" lang="zh-CN" altLang="en-US" sz="2400" dirty="0">
                <a:solidFill>
                  <a:schemeClr val="folHlink"/>
                </a:solidFill>
                <a:latin typeface="Times New Roman" panose="02020603050405020304" pitchFamily="18" charset="0"/>
                <a:ea typeface="+mn-ea"/>
                <a:cs typeface="Times New Roman" panose="02020603050405020304" pitchFamily="18" charset="0"/>
              </a:rPr>
              <a:t>，</a:t>
            </a:r>
            <a:r>
              <a:rPr kumimoji="1" lang="en-US" altLang="zh-CN" sz="2400" dirty="0">
                <a:solidFill>
                  <a:schemeClr val="folHlink"/>
                </a:solidFill>
                <a:latin typeface="Times New Roman" panose="02020603050405020304" pitchFamily="18" charset="0"/>
                <a:ea typeface="+mn-ea"/>
                <a:cs typeface="Times New Roman" panose="02020603050405020304" pitchFamily="18" charset="0"/>
              </a:rPr>
              <a:t>Cr</a:t>
            </a:r>
            <a:r>
              <a:rPr kumimoji="1" lang="en-US" altLang="zh-CN" sz="2400" baseline="30000" dirty="0">
                <a:solidFill>
                  <a:schemeClr val="folHlink"/>
                </a:solidFill>
                <a:latin typeface="Times New Roman" panose="02020603050405020304" pitchFamily="18" charset="0"/>
                <a:ea typeface="+mn-ea"/>
                <a:cs typeface="Times New Roman" panose="02020603050405020304" pitchFamily="18" charset="0"/>
              </a:rPr>
              <a:t>5+</a:t>
            </a:r>
            <a:r>
              <a:rPr kumimoji="1" lang="zh-CN" altLang="en-US" sz="2400" dirty="0">
                <a:solidFill>
                  <a:schemeClr val="folHlink"/>
                </a:solidFill>
                <a:latin typeface="Times New Roman" panose="02020603050405020304" pitchFamily="18" charset="0"/>
                <a:ea typeface="+mn-ea"/>
                <a:cs typeface="Times New Roman" panose="02020603050405020304" pitchFamily="18" charset="0"/>
              </a:rPr>
              <a:t>，</a:t>
            </a:r>
            <a:r>
              <a:rPr kumimoji="1" lang="en-US" altLang="zh-CN" sz="2400" dirty="0">
                <a:solidFill>
                  <a:schemeClr val="folHlink"/>
                </a:solidFill>
                <a:latin typeface="Times New Roman" panose="02020603050405020304" pitchFamily="18" charset="0"/>
                <a:ea typeface="+mn-ea"/>
                <a:cs typeface="Times New Roman" panose="02020603050405020304" pitchFamily="18" charset="0"/>
              </a:rPr>
              <a:t>Mn</a:t>
            </a:r>
            <a:r>
              <a:rPr kumimoji="1" lang="en-US" altLang="zh-CN" sz="2400" baseline="30000" dirty="0">
                <a:solidFill>
                  <a:schemeClr val="folHlink"/>
                </a:solidFill>
                <a:latin typeface="Times New Roman" panose="02020603050405020304" pitchFamily="18" charset="0"/>
                <a:ea typeface="+mn-ea"/>
                <a:cs typeface="Times New Roman" panose="02020603050405020304" pitchFamily="18" charset="0"/>
              </a:rPr>
              <a:t>6+</a:t>
            </a:r>
            <a:r>
              <a:rPr kumimoji="1" lang="zh-CN" altLang="en-US" sz="2400" dirty="0">
                <a:solidFill>
                  <a:schemeClr val="folHlink"/>
                </a:solidFill>
                <a:latin typeface="Times New Roman" panose="02020603050405020304" pitchFamily="18" charset="0"/>
                <a:ea typeface="+mn-ea"/>
                <a:cs typeface="Times New Roman" panose="02020603050405020304" pitchFamily="18" charset="0"/>
              </a:rPr>
              <a:t>。</a:t>
            </a:r>
            <a:r>
              <a:rPr kumimoji="1" lang="zh-CN" altLang="en-US" sz="2400" dirty="0">
                <a:latin typeface="Times New Roman" panose="02020603050405020304" pitchFamily="18" charset="0"/>
                <a:ea typeface="+mn-ea"/>
                <a:cs typeface="Times New Roman" panose="02020603050405020304" pitchFamily="18" charset="0"/>
              </a:rPr>
              <a:t>都是具有十九个电子的体系，结构相似，都有一个由原子核和十八个电子构成的原子实，并有一个单电子在这样的原子实的场中运动着；不同的是这些体系的核电荷数</a:t>
            </a:r>
            <a:r>
              <a:rPr kumimoji="1" lang="en-US" altLang="zh-CN" sz="2400" dirty="0">
                <a:latin typeface="Times New Roman" panose="02020603050405020304" pitchFamily="18" charset="0"/>
                <a:ea typeface="+mn-ea"/>
                <a:cs typeface="Times New Roman" panose="02020603050405020304" pitchFamily="18" charset="0"/>
              </a:rPr>
              <a:t>Z</a:t>
            </a:r>
            <a:r>
              <a:rPr kumimoji="1" lang="zh-CN" altLang="en-US" sz="2400" dirty="0">
                <a:latin typeface="Times New Roman" panose="02020603050405020304" pitchFamily="18" charset="0"/>
                <a:ea typeface="+mn-ea"/>
                <a:cs typeface="Times New Roman" panose="02020603050405020304" pitchFamily="18" charset="0"/>
              </a:rPr>
              <a:t>不同。    </a:t>
            </a:r>
          </a:p>
        </p:txBody>
      </p:sp>
    </p:spTree>
    <p:extLst>
      <p:ext uri="{BB962C8B-B14F-4D97-AF65-F5344CB8AC3E}">
        <p14:creationId xmlns:p14="http://schemas.microsoft.com/office/powerpoint/2010/main" val="28293348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ChangeArrowheads="1"/>
          </p:cNvSpPr>
          <p:nvPr/>
        </p:nvSpPr>
        <p:spPr bwMode="auto">
          <a:xfrm>
            <a:off x="539750" y="3429000"/>
            <a:ext cx="8280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dirty="0">
                <a:latin typeface="+mn-ea"/>
                <a:ea typeface="+mn-ea"/>
              </a:rPr>
              <a:t>式中</a:t>
            </a:r>
            <a:r>
              <a:rPr kumimoji="1" lang="en-US" altLang="zh-CN" sz="2400" i="1" dirty="0">
                <a:latin typeface="+mn-ea"/>
                <a:ea typeface="+mn-ea"/>
              </a:rPr>
              <a:t>Z</a:t>
            </a:r>
            <a:r>
              <a:rPr kumimoji="1" lang="en-US" altLang="zh-CN" sz="2400" dirty="0">
                <a:latin typeface="+mn-ea"/>
                <a:ea typeface="+mn-ea"/>
              </a:rPr>
              <a:t>*</a:t>
            </a:r>
            <a:r>
              <a:rPr kumimoji="1" lang="zh-CN" altLang="en-US" sz="2400" dirty="0">
                <a:latin typeface="+mn-ea"/>
                <a:ea typeface="+mn-ea"/>
              </a:rPr>
              <a:t>是有效电荷数，它已经把轨道贯穿和原子实极化等效应都包含在内， </a:t>
            </a:r>
            <a:r>
              <a:rPr kumimoji="1" lang="en-US" altLang="zh-CN" sz="2400" i="1" dirty="0">
                <a:latin typeface="+mn-ea"/>
                <a:ea typeface="+mn-ea"/>
              </a:rPr>
              <a:t>Z</a:t>
            </a:r>
            <a:r>
              <a:rPr kumimoji="1" lang="en-US" altLang="zh-CN" sz="2400" dirty="0">
                <a:latin typeface="+mn-ea"/>
                <a:ea typeface="+mn-ea"/>
              </a:rPr>
              <a:t>*</a:t>
            </a:r>
            <a:r>
              <a:rPr kumimoji="1" lang="zh-CN" altLang="en-US" sz="2400" dirty="0">
                <a:latin typeface="+mn-ea"/>
                <a:ea typeface="+mn-ea"/>
              </a:rPr>
              <a:t>的数值对中性原子在</a:t>
            </a:r>
            <a:r>
              <a:rPr kumimoji="1" lang="en-US" altLang="zh-CN" sz="2400" dirty="0">
                <a:latin typeface="+mn-ea"/>
                <a:ea typeface="+mn-ea"/>
              </a:rPr>
              <a:t>1</a:t>
            </a:r>
            <a:r>
              <a:rPr kumimoji="1" lang="zh-CN" altLang="en-US" sz="2400" dirty="0">
                <a:latin typeface="+mn-ea"/>
                <a:ea typeface="+mn-ea"/>
              </a:rPr>
              <a:t>和</a:t>
            </a:r>
            <a:r>
              <a:rPr kumimoji="1" lang="en-US" altLang="zh-CN" sz="2400" i="1" dirty="0">
                <a:latin typeface="+mn-ea"/>
                <a:ea typeface="+mn-ea"/>
              </a:rPr>
              <a:t>Z</a:t>
            </a:r>
            <a:r>
              <a:rPr kumimoji="1" lang="zh-CN" altLang="en-US" sz="2400" dirty="0">
                <a:latin typeface="+mn-ea"/>
                <a:ea typeface="+mn-ea"/>
              </a:rPr>
              <a:t>之间； </a:t>
            </a:r>
            <a:r>
              <a:rPr kumimoji="1" lang="en-US" altLang="zh-CN" sz="2400" i="1" dirty="0">
                <a:latin typeface="+mn-ea"/>
                <a:ea typeface="+mn-ea"/>
              </a:rPr>
              <a:t>Z</a:t>
            </a:r>
            <a:r>
              <a:rPr kumimoji="1" lang="zh-CN" altLang="en-US" sz="2400" dirty="0">
                <a:latin typeface="+mn-ea"/>
                <a:ea typeface="+mn-ea"/>
              </a:rPr>
              <a:t>是原子核的电荷数。对一次电离的离子， </a:t>
            </a:r>
            <a:r>
              <a:rPr kumimoji="1" lang="en-US" altLang="zh-CN" sz="2400" i="1" dirty="0">
                <a:latin typeface="+mn-ea"/>
                <a:ea typeface="+mn-ea"/>
              </a:rPr>
              <a:t>Z</a:t>
            </a:r>
            <a:r>
              <a:rPr kumimoji="1" lang="en-US" altLang="zh-CN" sz="2400" dirty="0">
                <a:latin typeface="+mn-ea"/>
                <a:ea typeface="+mn-ea"/>
              </a:rPr>
              <a:t>*</a:t>
            </a:r>
            <a:r>
              <a:rPr kumimoji="1" lang="zh-CN" altLang="en-US" sz="2400" dirty="0">
                <a:latin typeface="+mn-ea"/>
                <a:ea typeface="+mn-ea"/>
              </a:rPr>
              <a:t>在</a:t>
            </a:r>
            <a:r>
              <a:rPr kumimoji="1" lang="en-US" altLang="zh-CN" sz="2400" dirty="0">
                <a:latin typeface="+mn-ea"/>
                <a:ea typeface="+mn-ea"/>
              </a:rPr>
              <a:t>2</a:t>
            </a:r>
            <a:r>
              <a:rPr kumimoji="1" lang="zh-CN" altLang="en-US" sz="2400" dirty="0">
                <a:latin typeface="+mn-ea"/>
                <a:ea typeface="+mn-ea"/>
              </a:rPr>
              <a:t>和</a:t>
            </a:r>
            <a:r>
              <a:rPr kumimoji="1" lang="en-US" altLang="zh-CN" sz="2400" i="1" dirty="0">
                <a:latin typeface="+mn-ea"/>
                <a:ea typeface="+mn-ea"/>
              </a:rPr>
              <a:t>Z</a:t>
            </a:r>
            <a:r>
              <a:rPr kumimoji="1" lang="zh-CN" altLang="en-US" sz="2400" dirty="0">
                <a:latin typeface="+mn-ea"/>
                <a:ea typeface="+mn-ea"/>
              </a:rPr>
              <a:t>之间；对二次电离的离子，在</a:t>
            </a:r>
            <a:r>
              <a:rPr kumimoji="1" lang="en-US" altLang="zh-CN" sz="2400" dirty="0">
                <a:latin typeface="+mn-ea"/>
                <a:ea typeface="+mn-ea"/>
              </a:rPr>
              <a:t>3</a:t>
            </a:r>
            <a:r>
              <a:rPr kumimoji="1" lang="zh-CN" altLang="en-US" sz="2400" dirty="0">
                <a:latin typeface="+mn-ea"/>
                <a:ea typeface="+mn-ea"/>
              </a:rPr>
              <a:t>和</a:t>
            </a:r>
            <a:r>
              <a:rPr kumimoji="1" lang="en-US" altLang="zh-CN" sz="2400" i="1" dirty="0">
                <a:latin typeface="+mn-ea"/>
                <a:ea typeface="+mn-ea"/>
              </a:rPr>
              <a:t>Z</a:t>
            </a:r>
            <a:r>
              <a:rPr kumimoji="1" lang="zh-CN" altLang="en-US" sz="2400" dirty="0">
                <a:latin typeface="+mn-ea"/>
                <a:ea typeface="+mn-ea"/>
              </a:rPr>
              <a:t>之间；余类推。因等电子的是不同的，故</a:t>
            </a:r>
            <a:r>
              <a:rPr kumimoji="1" lang="en-US" altLang="zh-CN" sz="2400" i="1" dirty="0">
                <a:latin typeface="+mn-ea"/>
                <a:ea typeface="+mn-ea"/>
              </a:rPr>
              <a:t>Z</a:t>
            </a:r>
            <a:r>
              <a:rPr kumimoji="1" lang="en-US" altLang="zh-CN" sz="2400" dirty="0">
                <a:latin typeface="+mn-ea"/>
                <a:ea typeface="+mn-ea"/>
              </a:rPr>
              <a:t>*</a:t>
            </a:r>
            <a:r>
              <a:rPr kumimoji="1" lang="zh-CN" altLang="en-US" sz="2400" dirty="0">
                <a:latin typeface="+mn-ea"/>
                <a:ea typeface="+mn-ea"/>
              </a:rPr>
              <a:t>可表示为</a:t>
            </a:r>
            <a:r>
              <a:rPr kumimoji="1" lang="en-US" altLang="zh-CN" sz="2400" i="1" dirty="0">
                <a:latin typeface="+mn-ea"/>
                <a:ea typeface="+mn-ea"/>
              </a:rPr>
              <a:t>Z</a:t>
            </a:r>
            <a:r>
              <a:rPr kumimoji="1" lang="en-US" altLang="zh-CN" sz="2400" dirty="0">
                <a:latin typeface="+mn-ea"/>
                <a:ea typeface="+mn-ea"/>
              </a:rPr>
              <a:t>-σ</a:t>
            </a:r>
            <a:r>
              <a:rPr kumimoji="1" lang="zh-CN" altLang="en-US" sz="2400" dirty="0">
                <a:latin typeface="+mn-ea"/>
                <a:ea typeface="+mn-ea"/>
              </a:rPr>
              <a:t>。 </a:t>
            </a:r>
          </a:p>
          <a:p>
            <a:pPr algn="just" eaLnBrk="1" hangingPunct="1"/>
            <a:r>
              <a:rPr kumimoji="1" lang="zh-CN" altLang="en-US" sz="2400" dirty="0">
                <a:latin typeface="+mn-ea"/>
                <a:ea typeface="+mn-ea"/>
              </a:rPr>
              <a:t>         </a:t>
            </a:r>
          </a:p>
        </p:txBody>
      </p:sp>
      <p:sp>
        <p:nvSpPr>
          <p:cNvPr id="80899" name="Rectangle 7"/>
          <p:cNvSpPr>
            <a:spLocks noChangeArrowheads="1"/>
          </p:cNvSpPr>
          <p:nvPr/>
        </p:nvSpPr>
        <p:spPr bwMode="auto">
          <a:xfrm>
            <a:off x="539750" y="1290279"/>
            <a:ext cx="692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a:latin typeface="+mn-ea"/>
                <a:ea typeface="+mn-ea"/>
              </a:rPr>
              <a:t>对这些等电子的原子体系，其光谱项都可以表示为</a:t>
            </a:r>
          </a:p>
        </p:txBody>
      </p:sp>
      <p:graphicFrame>
        <p:nvGraphicFramePr>
          <p:cNvPr id="80900" name="Object 8"/>
          <p:cNvGraphicFramePr>
            <a:graphicFrameLocks noGrp="1" noChangeAspect="1"/>
          </p:cNvGraphicFramePr>
          <p:nvPr>
            <p:ph/>
          </p:nvPr>
        </p:nvGraphicFramePr>
        <p:xfrm>
          <a:off x="1477963" y="2133600"/>
          <a:ext cx="6116637" cy="890588"/>
        </p:xfrm>
        <a:graphic>
          <a:graphicData uri="http://schemas.openxmlformats.org/presentationml/2006/ole">
            <mc:AlternateContent xmlns:mc="http://schemas.openxmlformats.org/markup-compatibility/2006">
              <mc:Choice xmlns:v="urn:schemas-microsoft-com:vml" Requires="v">
                <p:oleObj spid="_x0000_s64519" name="Equation" r:id="rId3" imgW="4622800" imgH="673100" progId="Equation.3">
                  <p:embed/>
                </p:oleObj>
              </mc:Choice>
              <mc:Fallback>
                <p:oleObj name="Equation" r:id="rId3" imgW="4622800" imgH="6731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63" y="2133600"/>
                        <a:ext cx="6116637" cy="890588"/>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259507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3" descr="2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3602880" y="1820598"/>
            <a:ext cx="550862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Rectangle 4"/>
          <p:cNvSpPr>
            <a:spLocks noChangeArrowheads="1"/>
          </p:cNvSpPr>
          <p:nvPr/>
        </p:nvSpPr>
        <p:spPr bwMode="auto">
          <a:xfrm>
            <a:off x="395536" y="980728"/>
            <a:ext cx="7920037"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dirty="0">
                <a:latin typeface="Times New Roman" panose="02020603050405020304" pitchFamily="18" charset="0"/>
                <a:ea typeface="楷体_GB2312" pitchFamily="49" charset="-122"/>
              </a:rPr>
              <a:t>由上式可知，把上述等电子原子体系的数据作图，则具有相同</a:t>
            </a:r>
            <a:r>
              <a:rPr kumimoji="1" lang="en-US" altLang="zh-CN" sz="2400" b="1" i="1" dirty="0">
                <a:latin typeface="Times New Roman" panose="02020603050405020304" pitchFamily="18" charset="0"/>
                <a:ea typeface="楷体_GB2312" pitchFamily="49" charset="-122"/>
              </a:rPr>
              <a:t>n</a:t>
            </a:r>
            <a:r>
              <a:rPr kumimoji="1" lang="zh-CN" altLang="en-US" sz="2400" b="1" dirty="0">
                <a:latin typeface="Times New Roman" panose="02020603050405020304" pitchFamily="18" charset="0"/>
                <a:ea typeface="楷体_GB2312" pitchFamily="49" charset="-122"/>
              </a:rPr>
              <a:t>值的诸点会落在一条直线上，直线的斜率为</a:t>
            </a:r>
            <a:r>
              <a:rPr kumimoji="1" lang="en-US" altLang="zh-CN" sz="2400" b="1" dirty="0">
                <a:latin typeface="Times New Roman" panose="02020603050405020304" pitchFamily="18" charset="0"/>
                <a:ea typeface="楷体_GB2312" pitchFamily="49" charset="-122"/>
              </a:rPr>
              <a:t>1/</a:t>
            </a:r>
            <a:r>
              <a:rPr kumimoji="1" lang="en-US" altLang="zh-CN" sz="2400" b="1" i="1" dirty="0">
                <a:latin typeface="Times New Roman" panose="02020603050405020304" pitchFamily="18" charset="0"/>
                <a:ea typeface="楷体_GB2312" pitchFamily="49" charset="-122"/>
              </a:rPr>
              <a:t>n</a:t>
            </a:r>
            <a:r>
              <a:rPr kumimoji="1" lang="zh-CN" altLang="en-US" sz="2400" b="1" dirty="0">
                <a:latin typeface="Times New Roman" panose="02020603050405020304" pitchFamily="18" charset="0"/>
                <a:ea typeface="楷体_GB2312" pitchFamily="49" charset="-122"/>
              </a:rPr>
              <a:t>，如下图所示。从图中可以</a:t>
            </a:r>
          </a:p>
          <a:p>
            <a:pPr eaLnBrk="1" hangingPunct="1"/>
            <a:r>
              <a:rPr kumimoji="1" lang="zh-CN" altLang="en-US" sz="2400" b="1" dirty="0">
                <a:latin typeface="Times New Roman" panose="02020603050405020304" pitchFamily="18" charset="0"/>
                <a:ea typeface="楷体_GB2312" pitchFamily="49" charset="-122"/>
              </a:rPr>
              <a:t>看到，壳层</a:t>
            </a:r>
            <a:r>
              <a:rPr kumimoji="1" lang="en-US" altLang="zh-CN" sz="2400" b="1" dirty="0">
                <a:latin typeface="Times New Roman" panose="02020603050405020304" pitchFamily="18" charset="0"/>
                <a:ea typeface="楷体_GB2312" pitchFamily="49" charset="-122"/>
              </a:rPr>
              <a:t>3</a:t>
            </a:r>
            <a:r>
              <a:rPr kumimoji="1" lang="en-US" altLang="zh-CN" sz="2400" b="1" baseline="30000" dirty="0">
                <a:latin typeface="Times New Roman" panose="02020603050405020304" pitchFamily="18" charset="0"/>
                <a:ea typeface="楷体_GB2312" pitchFamily="49" charset="-122"/>
              </a:rPr>
              <a:t>2</a:t>
            </a:r>
            <a:r>
              <a:rPr kumimoji="1" lang="en-US" altLang="zh-CN" sz="2400" b="1" dirty="0">
                <a:latin typeface="Times New Roman" panose="02020603050405020304" pitchFamily="18" charset="0"/>
                <a:ea typeface="楷体_GB2312" pitchFamily="49" charset="-122"/>
              </a:rPr>
              <a:t>d</a:t>
            </a:r>
            <a:r>
              <a:rPr kumimoji="1" lang="zh-CN" altLang="en-US" sz="2400" b="1" dirty="0">
                <a:latin typeface="Times New Roman" panose="02020603050405020304" pitchFamily="18" charset="0"/>
                <a:ea typeface="楷体_GB2312" pitchFamily="49" charset="-122"/>
              </a:rPr>
              <a:t>的谱项值</a:t>
            </a:r>
          </a:p>
          <a:p>
            <a:pPr eaLnBrk="1" hangingPunct="1"/>
            <a:r>
              <a:rPr kumimoji="1" lang="zh-CN" altLang="en-US" sz="2400" b="1" dirty="0">
                <a:latin typeface="Times New Roman" panose="02020603050405020304" pitchFamily="18" charset="0"/>
                <a:ea typeface="楷体_GB2312" pitchFamily="49" charset="-122"/>
              </a:rPr>
              <a:t>与</a:t>
            </a:r>
            <a:r>
              <a:rPr kumimoji="1" lang="en-US" altLang="zh-CN" sz="2400" b="1" dirty="0">
                <a:latin typeface="Times New Roman" panose="02020603050405020304" pitchFamily="18" charset="0"/>
                <a:ea typeface="楷体_GB2312" pitchFamily="49" charset="-122"/>
              </a:rPr>
              <a:t>4</a:t>
            </a:r>
            <a:r>
              <a:rPr kumimoji="1" lang="en-US" altLang="zh-CN" sz="2400" b="1" baseline="30000" dirty="0">
                <a:latin typeface="Times New Roman" panose="02020603050405020304" pitchFamily="18" charset="0"/>
                <a:ea typeface="楷体_GB2312" pitchFamily="49" charset="-122"/>
              </a:rPr>
              <a:t>2</a:t>
            </a:r>
            <a:r>
              <a:rPr kumimoji="1" lang="en-US" altLang="zh-CN" sz="2400" b="1" dirty="0">
                <a:latin typeface="Times New Roman" panose="02020603050405020304" pitchFamily="18" charset="0"/>
                <a:ea typeface="楷体_GB2312" pitchFamily="49" charset="-122"/>
              </a:rPr>
              <a:t>s</a:t>
            </a:r>
            <a:r>
              <a:rPr kumimoji="1" lang="zh-CN" altLang="en-US" sz="2400" b="1" dirty="0">
                <a:latin typeface="Times New Roman" panose="02020603050405020304" pitchFamily="18" charset="0"/>
                <a:ea typeface="楷体_GB2312" pitchFamily="49" charset="-122"/>
              </a:rPr>
              <a:t>的究竟谁大是有区</a:t>
            </a:r>
          </a:p>
          <a:p>
            <a:pPr eaLnBrk="1" hangingPunct="1"/>
            <a:r>
              <a:rPr kumimoji="1" lang="zh-CN" altLang="en-US" sz="2400" b="1" dirty="0">
                <a:latin typeface="Times New Roman" panose="02020603050405020304" pitchFamily="18" charset="0"/>
                <a:ea typeface="楷体_GB2312" pitchFamily="49" charset="-122"/>
              </a:rPr>
              <a:t>别的。电子填充的次序</a:t>
            </a:r>
          </a:p>
          <a:p>
            <a:pPr eaLnBrk="1" hangingPunct="1"/>
            <a:r>
              <a:rPr kumimoji="1" lang="zh-CN" altLang="en-US" sz="2400" b="1" dirty="0">
                <a:latin typeface="Times New Roman" panose="02020603050405020304" pitchFamily="18" charset="0"/>
                <a:ea typeface="楷体_GB2312" pitchFamily="49" charset="-122"/>
              </a:rPr>
              <a:t>决定于哪个壳层的能量</a:t>
            </a:r>
          </a:p>
          <a:p>
            <a:pPr eaLnBrk="1" hangingPunct="1"/>
            <a:r>
              <a:rPr kumimoji="1" lang="zh-CN" altLang="en-US" sz="2400" b="1" dirty="0">
                <a:latin typeface="Times New Roman" panose="02020603050405020304" pitchFamily="18" charset="0"/>
                <a:ea typeface="楷体_GB2312" pitchFamily="49" charset="-122"/>
              </a:rPr>
              <a:t>最低，但根据现有的知</a:t>
            </a:r>
          </a:p>
          <a:p>
            <a:pPr eaLnBrk="1" hangingPunct="1"/>
            <a:r>
              <a:rPr kumimoji="1" lang="zh-CN" altLang="en-US" sz="2400" b="1" dirty="0">
                <a:latin typeface="Times New Roman" panose="02020603050405020304" pitchFamily="18" charset="0"/>
                <a:ea typeface="楷体_GB2312" pitchFamily="49" charset="-122"/>
              </a:rPr>
              <a:t>识，我们还无法确定究</a:t>
            </a:r>
          </a:p>
          <a:p>
            <a:pPr eaLnBrk="1" hangingPunct="1"/>
            <a:r>
              <a:rPr kumimoji="1" lang="zh-CN" altLang="en-US" sz="2400" b="1" dirty="0">
                <a:latin typeface="Times New Roman" panose="02020603050405020304" pitchFamily="18" charset="0"/>
                <a:ea typeface="楷体_GB2312" pitchFamily="49" charset="-122"/>
              </a:rPr>
              <a:t>竟哪个壳层的能量最低，</a:t>
            </a:r>
          </a:p>
          <a:p>
            <a:pPr eaLnBrk="1" hangingPunct="1"/>
            <a:r>
              <a:rPr kumimoji="1" lang="zh-CN" altLang="en-US" sz="2400" b="1" dirty="0">
                <a:latin typeface="Times New Roman" panose="02020603050405020304" pitchFamily="18" charset="0"/>
                <a:ea typeface="楷体_GB2312" pitchFamily="49" charset="-122"/>
              </a:rPr>
              <a:t>因为这要用到量子力学</a:t>
            </a:r>
          </a:p>
          <a:p>
            <a:pPr eaLnBrk="1" hangingPunct="1"/>
            <a:r>
              <a:rPr kumimoji="1" lang="zh-CN" altLang="en-US" sz="2400" b="1" dirty="0">
                <a:latin typeface="Times New Roman" panose="02020603050405020304" pitchFamily="18" charset="0"/>
                <a:ea typeface="楷体_GB2312" pitchFamily="49" charset="-122"/>
              </a:rPr>
              <a:t>才能在理论上给出，故</a:t>
            </a:r>
          </a:p>
          <a:p>
            <a:pPr eaLnBrk="1" hangingPunct="1"/>
            <a:r>
              <a:rPr kumimoji="1" lang="zh-CN" altLang="en-US" sz="2400" b="1" dirty="0">
                <a:latin typeface="Times New Roman" panose="02020603050405020304" pitchFamily="18" charset="0"/>
                <a:ea typeface="楷体_GB2312" pitchFamily="49" charset="-122"/>
              </a:rPr>
              <a:t>现在只要求对这种关系</a:t>
            </a:r>
          </a:p>
          <a:p>
            <a:pPr eaLnBrk="1" hangingPunct="1"/>
            <a:r>
              <a:rPr kumimoji="1" lang="zh-CN" altLang="en-US" sz="2400" b="1" dirty="0">
                <a:latin typeface="Times New Roman" panose="02020603050405020304" pitchFamily="18" charset="0"/>
                <a:ea typeface="楷体_GB2312" pitchFamily="49" charset="-122"/>
              </a:rPr>
              <a:t>有一个定性的了解。</a:t>
            </a:r>
          </a:p>
        </p:txBody>
      </p:sp>
    </p:spTree>
    <p:extLst>
      <p:ext uri="{BB962C8B-B14F-4D97-AF65-F5344CB8AC3E}">
        <p14:creationId xmlns:p14="http://schemas.microsoft.com/office/powerpoint/2010/main" val="34119438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ChangeArrowheads="1"/>
          </p:cNvSpPr>
          <p:nvPr/>
        </p:nvSpPr>
        <p:spPr bwMode="auto">
          <a:xfrm>
            <a:off x="468313" y="1557338"/>
            <a:ext cx="84248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dirty="0" smtClean="0">
                <a:latin typeface="+mn-ea"/>
                <a:ea typeface="+mn-ea"/>
              </a:rPr>
              <a:t>为了</a:t>
            </a:r>
            <a:r>
              <a:rPr kumimoji="1" lang="zh-CN" altLang="en-US" sz="2400" dirty="0">
                <a:latin typeface="+mn-ea"/>
                <a:ea typeface="+mn-ea"/>
              </a:rPr>
              <a:t>便于记忆，我们把电子填入壳层次序的经验规律总结于下表（极个别情况例外）。这里必须说明一下，下表中给出的是外层电子的逐一填充次序，不能理解为内层电子能级的次序。 </a:t>
            </a:r>
          </a:p>
        </p:txBody>
      </p:sp>
      <p:graphicFrame>
        <p:nvGraphicFramePr>
          <p:cNvPr id="82947" name="Object 8"/>
          <p:cNvGraphicFramePr>
            <a:graphicFrameLocks noChangeAspect="1"/>
          </p:cNvGraphicFramePr>
          <p:nvPr>
            <p:extLst>
              <p:ext uri="{D42A27DB-BD31-4B8C-83A1-F6EECF244321}">
                <p14:modId xmlns:p14="http://schemas.microsoft.com/office/powerpoint/2010/main" val="2045900684"/>
              </p:ext>
            </p:extLst>
          </p:nvPr>
        </p:nvGraphicFramePr>
        <p:xfrm>
          <a:off x="0" y="3429000"/>
          <a:ext cx="9067800" cy="2381250"/>
        </p:xfrm>
        <a:graphic>
          <a:graphicData uri="http://schemas.openxmlformats.org/presentationml/2006/ole">
            <mc:AlternateContent xmlns:mc="http://schemas.openxmlformats.org/markup-compatibility/2006">
              <mc:Choice xmlns:v="urn:schemas-microsoft-com:vml" Requires="v">
                <p:oleObj spid="_x0000_s65544" name="文档" r:id="rId3" imgW="5413105" imgH="1430528" progId="Word.Document.8">
                  <p:embed/>
                </p:oleObj>
              </mc:Choice>
              <mc:Fallback>
                <p:oleObj name="文档" r:id="rId3" imgW="5413105" imgH="143052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90678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279545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AutoShape 9"/>
          <p:cNvSpPr>
            <a:spLocks noChangeArrowheads="1"/>
          </p:cNvSpPr>
          <p:nvPr/>
        </p:nvSpPr>
        <p:spPr bwMode="auto">
          <a:xfrm>
            <a:off x="1619746" y="1267942"/>
            <a:ext cx="2447925" cy="2160587"/>
          </a:xfrm>
          <a:prstGeom prst="rightArrow">
            <a:avLst>
              <a:gd name="adj1" fmla="val 74491"/>
              <a:gd name="adj2" fmla="val 3095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a:solidFill>
                  <a:schemeClr val="folHlink"/>
                </a:solidFill>
                <a:latin typeface="+mn-ea"/>
                <a:ea typeface="+mn-ea"/>
              </a:rPr>
              <a:t>电子如何</a:t>
            </a:r>
          </a:p>
          <a:p>
            <a:pPr algn="ctr" eaLnBrk="1" hangingPunct="1"/>
            <a:r>
              <a:rPr kumimoji="1" lang="zh-CN" altLang="en-US" sz="3200">
                <a:solidFill>
                  <a:schemeClr val="folHlink"/>
                </a:solidFill>
                <a:latin typeface="+mn-ea"/>
                <a:ea typeface="+mn-ea"/>
              </a:rPr>
              <a:t>填充壳层</a:t>
            </a:r>
          </a:p>
          <a:p>
            <a:pPr algn="ctr" eaLnBrk="1" hangingPunct="1"/>
            <a:r>
              <a:rPr kumimoji="1" lang="zh-CN" altLang="en-US" sz="3200">
                <a:solidFill>
                  <a:schemeClr val="folHlink"/>
                </a:solidFill>
                <a:latin typeface="+mn-ea"/>
                <a:ea typeface="+mn-ea"/>
              </a:rPr>
              <a:t>能量最低</a:t>
            </a:r>
            <a:endParaRPr lang="zh-CN" altLang="en-US" sz="3200">
              <a:solidFill>
                <a:schemeClr val="folHlink"/>
              </a:solidFill>
              <a:latin typeface="+mn-ea"/>
              <a:ea typeface="+mn-ea"/>
            </a:endParaRPr>
          </a:p>
        </p:txBody>
      </p:sp>
      <p:sp>
        <p:nvSpPr>
          <p:cNvPr id="53258" name="AutoShape 10"/>
          <p:cNvSpPr>
            <a:spLocks noChangeArrowheads="1"/>
          </p:cNvSpPr>
          <p:nvPr/>
        </p:nvSpPr>
        <p:spPr bwMode="auto">
          <a:xfrm>
            <a:off x="4212134" y="1194917"/>
            <a:ext cx="1511300" cy="2233612"/>
          </a:xfrm>
          <a:prstGeom prst="rightArrow">
            <a:avLst>
              <a:gd name="adj1" fmla="val 72370"/>
              <a:gd name="adj2" fmla="val 249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a:solidFill>
                  <a:srgbClr val="CC0000"/>
                </a:solidFill>
                <a:latin typeface="+mn-ea"/>
                <a:ea typeface="+mn-ea"/>
              </a:rPr>
              <a:t>基态</a:t>
            </a:r>
          </a:p>
          <a:p>
            <a:pPr algn="ctr" eaLnBrk="1" hangingPunct="1"/>
            <a:r>
              <a:rPr kumimoji="1" lang="zh-CN" altLang="en-US" sz="3200">
                <a:solidFill>
                  <a:srgbClr val="CC0000"/>
                </a:solidFill>
                <a:latin typeface="+mn-ea"/>
                <a:ea typeface="+mn-ea"/>
              </a:rPr>
              <a:t>电子</a:t>
            </a:r>
          </a:p>
          <a:p>
            <a:pPr algn="ctr" eaLnBrk="1" hangingPunct="1"/>
            <a:r>
              <a:rPr kumimoji="1" lang="zh-CN" altLang="en-US" sz="3200">
                <a:solidFill>
                  <a:srgbClr val="CC0000"/>
                </a:solidFill>
                <a:latin typeface="+mn-ea"/>
                <a:ea typeface="+mn-ea"/>
              </a:rPr>
              <a:t>组态</a:t>
            </a:r>
            <a:endParaRPr lang="zh-CN" altLang="en-US" sz="3200">
              <a:solidFill>
                <a:srgbClr val="CC0000"/>
              </a:solidFill>
              <a:latin typeface="+mn-ea"/>
              <a:ea typeface="+mn-ea"/>
            </a:endParaRPr>
          </a:p>
        </p:txBody>
      </p:sp>
      <p:sp>
        <p:nvSpPr>
          <p:cNvPr id="53260" name="Oval 12"/>
          <p:cNvSpPr>
            <a:spLocks noChangeArrowheads="1"/>
          </p:cNvSpPr>
          <p:nvPr/>
        </p:nvSpPr>
        <p:spPr bwMode="auto">
          <a:xfrm>
            <a:off x="6012359" y="1410817"/>
            <a:ext cx="1655762" cy="165576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600">
                <a:solidFill>
                  <a:schemeClr val="hlink"/>
                </a:solidFill>
                <a:latin typeface="+mn-ea"/>
                <a:ea typeface="+mn-ea"/>
              </a:rPr>
              <a:t>原子态</a:t>
            </a:r>
            <a:endParaRPr lang="zh-CN" altLang="en-US" sz="3600">
              <a:solidFill>
                <a:schemeClr val="hlink"/>
              </a:solidFill>
              <a:latin typeface="+mn-ea"/>
              <a:ea typeface="+mn-ea"/>
            </a:endParaRPr>
          </a:p>
        </p:txBody>
      </p:sp>
      <p:sp>
        <p:nvSpPr>
          <p:cNvPr id="53261" name="AutoShape 13"/>
          <p:cNvSpPr>
            <a:spLocks noChangeArrowheads="1"/>
          </p:cNvSpPr>
          <p:nvPr/>
        </p:nvSpPr>
        <p:spPr bwMode="auto">
          <a:xfrm>
            <a:off x="1116509" y="3717454"/>
            <a:ext cx="6335712" cy="2232025"/>
          </a:xfrm>
          <a:prstGeom prst="cloudCallout">
            <a:avLst>
              <a:gd name="adj1" fmla="val 36167"/>
              <a:gd name="adj2" fmla="val -8278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solidFill>
                  <a:schemeClr val="bg1"/>
                </a:solidFill>
                <a:latin typeface="+mn-ea"/>
                <a:ea typeface="+mn-ea"/>
              </a:rPr>
              <a:t>这些原子态的能量次序怎么样？如何排列？哪一个能量最低（基态）？</a:t>
            </a:r>
            <a:endParaRPr lang="zh-CN" altLang="en-US" sz="2800">
              <a:solidFill>
                <a:schemeClr val="bg1"/>
              </a:solidFill>
              <a:latin typeface="+mn-ea"/>
              <a:ea typeface="+mn-ea"/>
            </a:endParaRPr>
          </a:p>
        </p:txBody>
      </p:sp>
      <p:sp>
        <p:nvSpPr>
          <p:cNvPr id="83974" name="Rectangle 14"/>
          <p:cNvSpPr>
            <a:spLocks noChangeArrowheads="1"/>
          </p:cNvSpPr>
          <p:nvPr/>
        </p:nvSpPr>
        <p:spPr bwMode="auto">
          <a:xfrm>
            <a:off x="827584" y="764704"/>
            <a:ext cx="2350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tx2"/>
                </a:solidFill>
                <a:latin typeface="+mn-ea"/>
                <a:ea typeface="+mn-ea"/>
              </a:rPr>
              <a:t> D. </a:t>
            </a:r>
            <a:r>
              <a:rPr kumimoji="1" lang="zh-CN" altLang="en-US" sz="2800">
                <a:solidFill>
                  <a:schemeClr val="tx2"/>
                </a:solidFill>
                <a:latin typeface="+mn-ea"/>
                <a:ea typeface="+mn-ea"/>
              </a:rPr>
              <a:t>原子基态</a:t>
            </a:r>
          </a:p>
        </p:txBody>
      </p:sp>
    </p:spTree>
    <p:extLst>
      <p:ext uri="{BB962C8B-B14F-4D97-AF65-F5344CB8AC3E}">
        <p14:creationId xmlns:p14="http://schemas.microsoft.com/office/powerpoint/2010/main" val="3390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wipe(left)">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wipe(left)">
                                      <p:cBhvr>
                                        <p:cTn id="12" dur="500"/>
                                        <p:tgtEl>
                                          <p:spTgt spid="53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53260"/>
                                        </p:tgtEl>
                                        <p:attrNameLst>
                                          <p:attrName>style.visibility</p:attrName>
                                        </p:attrNameLst>
                                      </p:cBhvr>
                                      <p:to>
                                        <p:strVal val="visible"/>
                                      </p:to>
                                    </p:set>
                                    <p:animEffect transition="in" filter="circle(out)">
                                      <p:cBhvr>
                                        <p:cTn id="17" dur="1000"/>
                                        <p:tgtEl>
                                          <p:spTgt spid="53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261"/>
                                        </p:tgtEl>
                                        <p:attrNameLst>
                                          <p:attrName>style.visibility</p:attrName>
                                        </p:attrNameLst>
                                      </p:cBhvr>
                                      <p:to>
                                        <p:strVal val="visible"/>
                                      </p:to>
                                    </p:set>
                                    <p:animEffect transition="in" filter="wipe(up)">
                                      <p:cBhvr>
                                        <p:cTn id="22" dur="500"/>
                                        <p:tgtEl>
                                          <p:spTgt spid="53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P spid="53258" grpId="0" animBg="1"/>
      <p:bldP spid="53260" grpId="0" animBg="1"/>
      <p:bldP spid="5326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467544" y="1052736"/>
            <a:ext cx="8137525"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kumimoji="1" lang="en-US" altLang="zh-CN" sz="2400" b="1" dirty="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例如，</a:t>
            </a:r>
            <a:r>
              <a:rPr kumimoji="1" lang="en-US" altLang="zh-CN" sz="2400" b="1" dirty="0" err="1">
                <a:latin typeface="Times New Roman" panose="02020603050405020304" pitchFamily="18" charset="0"/>
                <a:ea typeface="楷体_GB2312" pitchFamily="49" charset="-122"/>
              </a:rPr>
              <a:t>sp</a:t>
            </a:r>
            <a:r>
              <a:rPr kumimoji="1" lang="zh-CN" altLang="en-US" sz="2400" b="1" dirty="0">
                <a:latin typeface="Times New Roman" panose="02020603050405020304" pitchFamily="18" charset="0"/>
                <a:ea typeface="楷体_GB2312" pitchFamily="49" charset="-122"/>
              </a:rPr>
              <a:t>电子组态可以产生</a:t>
            </a:r>
          </a:p>
          <a:p>
            <a:pPr algn="just" eaLnBrk="1" hangingPunct="1">
              <a:lnSpc>
                <a:spcPct val="120000"/>
              </a:lnSpc>
            </a:pPr>
            <a:r>
              <a:rPr kumimoji="1" lang="zh-CN" altLang="en-US" sz="2400" b="1" dirty="0">
                <a:latin typeface="Times New Roman" panose="02020603050405020304" pitchFamily="18" charset="0"/>
                <a:ea typeface="楷体_GB2312" pitchFamily="49" charset="-122"/>
              </a:rPr>
              <a:t>          </a:t>
            </a:r>
            <a:r>
              <a:rPr kumimoji="1" lang="en-US" altLang="zh-CN" sz="2800" b="1" baseline="30000" dirty="0">
                <a:solidFill>
                  <a:schemeClr val="hlink"/>
                </a:solidFill>
                <a:latin typeface="Times New Roman" panose="02020603050405020304" pitchFamily="18" charset="0"/>
                <a:ea typeface="楷体_GB2312" pitchFamily="49" charset="-122"/>
              </a:rPr>
              <a:t>1</a:t>
            </a:r>
            <a:r>
              <a:rPr kumimoji="1" lang="en-US" altLang="zh-CN" sz="2800" b="1" dirty="0">
                <a:solidFill>
                  <a:schemeClr val="hlink"/>
                </a:solidFill>
                <a:latin typeface="Times New Roman" panose="02020603050405020304" pitchFamily="18" charset="0"/>
                <a:ea typeface="楷体_GB2312" pitchFamily="49" charset="-122"/>
              </a:rPr>
              <a:t>P</a:t>
            </a:r>
            <a:r>
              <a:rPr kumimoji="1" lang="en-US" altLang="zh-CN" sz="2800" b="1" baseline="-30000" dirty="0">
                <a:solidFill>
                  <a:schemeClr val="hlink"/>
                </a:solidFill>
                <a:latin typeface="Times New Roman" panose="02020603050405020304" pitchFamily="18" charset="0"/>
                <a:ea typeface="楷体_GB2312" pitchFamily="49" charset="-122"/>
              </a:rPr>
              <a:t>1</a:t>
            </a:r>
            <a:r>
              <a:rPr kumimoji="1" lang="zh-CN" altLang="en-US" sz="2800" b="1" dirty="0">
                <a:solidFill>
                  <a:schemeClr val="hlink"/>
                </a:solidFill>
                <a:latin typeface="Times New Roman" panose="02020603050405020304" pitchFamily="18" charset="0"/>
                <a:ea typeface="楷体_GB2312" pitchFamily="49" charset="-122"/>
              </a:rPr>
              <a:t>，</a:t>
            </a:r>
            <a:r>
              <a:rPr kumimoji="1" lang="en-US" altLang="zh-CN" sz="2800" b="1" baseline="30000" dirty="0">
                <a:solidFill>
                  <a:schemeClr val="hlink"/>
                </a:solidFill>
                <a:latin typeface="Times New Roman" panose="02020603050405020304" pitchFamily="18" charset="0"/>
                <a:ea typeface="楷体_GB2312" pitchFamily="49" charset="-122"/>
              </a:rPr>
              <a:t>3</a:t>
            </a:r>
            <a:r>
              <a:rPr kumimoji="1" lang="en-US" altLang="zh-CN" sz="2800" b="1" dirty="0">
                <a:solidFill>
                  <a:schemeClr val="hlink"/>
                </a:solidFill>
                <a:latin typeface="Times New Roman" panose="02020603050405020304" pitchFamily="18" charset="0"/>
                <a:ea typeface="楷体_GB2312" pitchFamily="49" charset="-122"/>
              </a:rPr>
              <a:t>P</a:t>
            </a:r>
            <a:r>
              <a:rPr kumimoji="1" lang="en-US" altLang="zh-CN" sz="2800" b="1" baseline="-30000" dirty="0">
                <a:solidFill>
                  <a:schemeClr val="hlink"/>
                </a:solidFill>
                <a:latin typeface="Times New Roman" panose="02020603050405020304" pitchFamily="18" charset="0"/>
                <a:ea typeface="楷体_GB2312" pitchFamily="49" charset="-122"/>
              </a:rPr>
              <a:t>2</a:t>
            </a:r>
            <a:r>
              <a:rPr kumimoji="1" lang="zh-CN" altLang="en-US" sz="2800" b="1" baseline="-30000" dirty="0">
                <a:solidFill>
                  <a:schemeClr val="hlink"/>
                </a:solidFill>
                <a:latin typeface="Times New Roman" panose="02020603050405020304" pitchFamily="18" charset="0"/>
                <a:ea typeface="楷体_GB2312" pitchFamily="49" charset="-122"/>
              </a:rPr>
              <a:t>，</a:t>
            </a:r>
            <a:r>
              <a:rPr kumimoji="1" lang="en-US" altLang="zh-CN" sz="2800" b="1" baseline="-30000" dirty="0">
                <a:solidFill>
                  <a:schemeClr val="hlink"/>
                </a:solidFill>
                <a:latin typeface="Times New Roman" panose="02020603050405020304" pitchFamily="18" charset="0"/>
                <a:ea typeface="楷体_GB2312" pitchFamily="49" charset="-122"/>
              </a:rPr>
              <a:t>1</a:t>
            </a:r>
            <a:r>
              <a:rPr kumimoji="1" lang="zh-CN" altLang="en-US" sz="2800" b="1" baseline="-30000" dirty="0">
                <a:solidFill>
                  <a:schemeClr val="hlink"/>
                </a:solidFill>
                <a:latin typeface="Times New Roman" panose="02020603050405020304" pitchFamily="18" charset="0"/>
                <a:ea typeface="楷体_GB2312" pitchFamily="49" charset="-122"/>
              </a:rPr>
              <a:t>，</a:t>
            </a:r>
            <a:r>
              <a:rPr kumimoji="1" lang="en-US" altLang="zh-CN" sz="2800" b="1" baseline="-30000" dirty="0">
                <a:solidFill>
                  <a:schemeClr val="hlink"/>
                </a:solidFill>
                <a:latin typeface="Times New Roman" panose="02020603050405020304" pitchFamily="18" charset="0"/>
                <a:ea typeface="楷体_GB2312" pitchFamily="49" charset="-122"/>
              </a:rPr>
              <a:t>0</a:t>
            </a:r>
            <a:r>
              <a:rPr kumimoji="1" lang="en-US" altLang="zh-CN" sz="2400" b="1" baseline="-30000" dirty="0">
                <a:solidFill>
                  <a:schemeClr val="hlink"/>
                </a:solidFill>
                <a:latin typeface="Times New Roman" panose="02020603050405020304" pitchFamily="18" charset="0"/>
                <a:ea typeface="楷体_GB2312" pitchFamily="49" charset="-122"/>
              </a:rPr>
              <a:t> </a:t>
            </a:r>
            <a:r>
              <a:rPr kumimoji="1" lang="zh-CN" altLang="en-US" sz="2400" b="1" dirty="0">
                <a:solidFill>
                  <a:schemeClr val="hlink"/>
                </a:solidFill>
                <a:latin typeface="Times New Roman" panose="02020603050405020304" pitchFamily="18" charset="0"/>
                <a:ea typeface="楷体_GB2312" pitchFamily="49" charset="-122"/>
              </a:rPr>
              <a:t>四个原子态</a:t>
            </a:r>
            <a:r>
              <a:rPr kumimoji="1" lang="zh-CN" altLang="en-US" sz="2400" b="1" dirty="0">
                <a:latin typeface="Times New Roman" panose="02020603050405020304" pitchFamily="18" charset="0"/>
                <a:ea typeface="楷体_GB2312" pitchFamily="49" charset="-122"/>
              </a:rPr>
              <a:t>；</a:t>
            </a:r>
          </a:p>
          <a:p>
            <a:pPr algn="just" eaLnBrk="1" hangingPunct="1">
              <a:lnSpc>
                <a:spcPct val="120000"/>
              </a:lnSpc>
            </a:pPr>
            <a:r>
              <a:rPr kumimoji="1" lang="zh-CN" altLang="en-US" sz="2400" b="1" dirty="0">
                <a:latin typeface="Times New Roman" panose="02020603050405020304" pitchFamily="18" charset="0"/>
                <a:ea typeface="楷体_GB2312" pitchFamily="49" charset="-122"/>
              </a:rPr>
              <a:t>    而</a:t>
            </a:r>
            <a:r>
              <a:rPr kumimoji="1" lang="en-US" altLang="zh-CN" sz="2400" b="1" i="1" dirty="0">
                <a:latin typeface="Times New Roman" panose="02020603050405020304" pitchFamily="18" charset="0"/>
                <a:ea typeface="楷体_GB2312" pitchFamily="49" charset="-122"/>
              </a:rPr>
              <a:t>n</a:t>
            </a:r>
            <a:r>
              <a:rPr kumimoji="1" lang="en-US" altLang="zh-CN" sz="2400" b="1" dirty="0">
                <a:latin typeface="Times New Roman" panose="02020603050405020304" pitchFamily="18" charset="0"/>
                <a:ea typeface="楷体_GB2312" pitchFamily="49" charset="-122"/>
              </a:rPr>
              <a:t>p</a:t>
            </a:r>
            <a:r>
              <a:rPr kumimoji="1" lang="en-US" altLang="zh-CN" sz="2400" b="1" baseline="30000"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（或者</a:t>
            </a:r>
            <a:r>
              <a:rPr kumimoji="1" lang="en-US" altLang="zh-CN" sz="2400" b="1" i="1" dirty="0">
                <a:latin typeface="Times New Roman" panose="02020603050405020304" pitchFamily="18" charset="0"/>
                <a:ea typeface="楷体_GB2312" pitchFamily="49" charset="-122"/>
              </a:rPr>
              <a:t>n</a:t>
            </a:r>
            <a:r>
              <a:rPr kumimoji="1" lang="en-US" altLang="zh-CN" sz="2400" b="1" dirty="0">
                <a:latin typeface="Times New Roman" panose="02020603050405020304" pitchFamily="18" charset="0"/>
                <a:ea typeface="楷体_GB2312" pitchFamily="49" charset="-122"/>
              </a:rPr>
              <a:t>p</a:t>
            </a:r>
            <a:r>
              <a:rPr kumimoji="1" lang="en-US" altLang="zh-CN" sz="2400" b="1" baseline="30000" dirty="0">
                <a:latin typeface="Times New Roman" panose="02020603050405020304" pitchFamily="18" charset="0"/>
                <a:ea typeface="楷体_GB2312" pitchFamily="49" charset="-122"/>
              </a:rPr>
              <a:t>4</a:t>
            </a:r>
            <a:r>
              <a:rPr kumimoji="1" lang="zh-CN" altLang="en-US" sz="2400" b="1" dirty="0">
                <a:latin typeface="Times New Roman" panose="02020603050405020304" pitchFamily="18" charset="0"/>
                <a:ea typeface="楷体_GB2312" pitchFamily="49" charset="-122"/>
              </a:rPr>
              <a:t>）电子组态可以产生</a:t>
            </a:r>
          </a:p>
          <a:p>
            <a:pPr algn="just" eaLnBrk="1" hangingPunct="1">
              <a:lnSpc>
                <a:spcPct val="120000"/>
              </a:lnSpc>
            </a:pPr>
            <a:r>
              <a:rPr kumimoji="1" lang="zh-CN" altLang="en-US" sz="2400" b="1" dirty="0">
                <a:latin typeface="Times New Roman" panose="02020603050405020304" pitchFamily="18" charset="0"/>
                <a:ea typeface="楷体_GB2312" pitchFamily="49" charset="-122"/>
              </a:rPr>
              <a:t>           </a:t>
            </a:r>
            <a:r>
              <a:rPr kumimoji="1" lang="en-US" altLang="zh-CN" sz="2800" b="1" baseline="30000" dirty="0">
                <a:solidFill>
                  <a:schemeClr val="hlink"/>
                </a:solidFill>
                <a:latin typeface="Times New Roman" panose="02020603050405020304" pitchFamily="18" charset="0"/>
                <a:ea typeface="楷体_GB2312" pitchFamily="49" charset="-122"/>
              </a:rPr>
              <a:t>1</a:t>
            </a:r>
            <a:r>
              <a:rPr kumimoji="1" lang="en-US" altLang="zh-CN" sz="2800" b="1" dirty="0">
                <a:solidFill>
                  <a:schemeClr val="hlink"/>
                </a:solidFill>
                <a:latin typeface="Times New Roman" panose="02020603050405020304" pitchFamily="18" charset="0"/>
                <a:ea typeface="楷体_GB2312" pitchFamily="49" charset="-122"/>
              </a:rPr>
              <a:t>S</a:t>
            </a:r>
            <a:r>
              <a:rPr kumimoji="1" lang="en-US" altLang="zh-CN" sz="2800" b="1" baseline="-30000" dirty="0">
                <a:solidFill>
                  <a:schemeClr val="hlink"/>
                </a:solidFill>
                <a:latin typeface="Times New Roman" panose="02020603050405020304" pitchFamily="18" charset="0"/>
                <a:ea typeface="楷体_GB2312" pitchFamily="49" charset="-122"/>
              </a:rPr>
              <a:t>0</a:t>
            </a:r>
            <a:r>
              <a:rPr kumimoji="1" lang="zh-CN" altLang="en-US" sz="2800" b="1" dirty="0">
                <a:solidFill>
                  <a:schemeClr val="hlink"/>
                </a:solidFill>
                <a:latin typeface="Times New Roman" panose="02020603050405020304" pitchFamily="18" charset="0"/>
                <a:ea typeface="楷体_GB2312" pitchFamily="49" charset="-122"/>
              </a:rPr>
              <a:t>，</a:t>
            </a:r>
            <a:r>
              <a:rPr kumimoji="1" lang="en-US" altLang="zh-CN" sz="2800" b="1" baseline="30000" dirty="0">
                <a:solidFill>
                  <a:schemeClr val="hlink"/>
                </a:solidFill>
                <a:latin typeface="Times New Roman" panose="02020603050405020304" pitchFamily="18" charset="0"/>
                <a:ea typeface="楷体_GB2312" pitchFamily="49" charset="-122"/>
              </a:rPr>
              <a:t>1</a:t>
            </a:r>
            <a:r>
              <a:rPr kumimoji="1" lang="en-US" altLang="zh-CN" sz="2800" b="1" dirty="0">
                <a:solidFill>
                  <a:schemeClr val="hlink"/>
                </a:solidFill>
                <a:latin typeface="Times New Roman" panose="02020603050405020304" pitchFamily="18" charset="0"/>
                <a:ea typeface="楷体_GB2312" pitchFamily="49" charset="-122"/>
              </a:rPr>
              <a:t>D</a:t>
            </a:r>
            <a:r>
              <a:rPr kumimoji="1" lang="en-US" altLang="zh-CN" sz="2800" b="1" baseline="-30000" dirty="0">
                <a:solidFill>
                  <a:schemeClr val="hlink"/>
                </a:solidFill>
                <a:latin typeface="Times New Roman" panose="02020603050405020304" pitchFamily="18" charset="0"/>
                <a:ea typeface="楷体_GB2312" pitchFamily="49" charset="-122"/>
              </a:rPr>
              <a:t>2</a:t>
            </a:r>
            <a:r>
              <a:rPr kumimoji="1" lang="zh-CN" altLang="en-US" sz="2800" b="1" dirty="0">
                <a:solidFill>
                  <a:schemeClr val="hlink"/>
                </a:solidFill>
                <a:latin typeface="Times New Roman" panose="02020603050405020304" pitchFamily="18" charset="0"/>
                <a:ea typeface="楷体_GB2312" pitchFamily="49" charset="-122"/>
              </a:rPr>
              <a:t>，</a:t>
            </a:r>
            <a:r>
              <a:rPr kumimoji="1" lang="en-US" altLang="zh-CN" sz="2800" b="1" baseline="30000" dirty="0">
                <a:solidFill>
                  <a:schemeClr val="hlink"/>
                </a:solidFill>
                <a:latin typeface="Times New Roman" panose="02020603050405020304" pitchFamily="18" charset="0"/>
                <a:ea typeface="楷体_GB2312" pitchFamily="49" charset="-122"/>
              </a:rPr>
              <a:t>3</a:t>
            </a:r>
            <a:r>
              <a:rPr kumimoji="1" lang="en-US" altLang="zh-CN" sz="2800" b="1" dirty="0">
                <a:solidFill>
                  <a:schemeClr val="hlink"/>
                </a:solidFill>
                <a:latin typeface="Times New Roman" panose="02020603050405020304" pitchFamily="18" charset="0"/>
                <a:ea typeface="楷体_GB2312" pitchFamily="49" charset="-122"/>
              </a:rPr>
              <a:t>P</a:t>
            </a:r>
            <a:r>
              <a:rPr kumimoji="1" lang="en-US" altLang="zh-CN" sz="2800" b="1" baseline="-30000" dirty="0">
                <a:solidFill>
                  <a:schemeClr val="hlink"/>
                </a:solidFill>
                <a:latin typeface="Times New Roman" panose="02020603050405020304" pitchFamily="18" charset="0"/>
                <a:ea typeface="楷体_GB2312" pitchFamily="49" charset="-122"/>
              </a:rPr>
              <a:t>2</a:t>
            </a:r>
            <a:r>
              <a:rPr kumimoji="1" lang="zh-CN" altLang="en-US" sz="2800" b="1" baseline="-30000" dirty="0">
                <a:solidFill>
                  <a:schemeClr val="hlink"/>
                </a:solidFill>
                <a:latin typeface="Times New Roman" panose="02020603050405020304" pitchFamily="18" charset="0"/>
                <a:ea typeface="楷体_GB2312" pitchFamily="49" charset="-122"/>
              </a:rPr>
              <a:t>，</a:t>
            </a:r>
            <a:r>
              <a:rPr kumimoji="1" lang="en-US" altLang="zh-CN" sz="2800" b="1" baseline="-30000" dirty="0">
                <a:solidFill>
                  <a:schemeClr val="hlink"/>
                </a:solidFill>
                <a:latin typeface="Times New Roman" panose="02020603050405020304" pitchFamily="18" charset="0"/>
                <a:ea typeface="楷体_GB2312" pitchFamily="49" charset="-122"/>
              </a:rPr>
              <a:t>1</a:t>
            </a:r>
            <a:r>
              <a:rPr kumimoji="1" lang="zh-CN" altLang="en-US" sz="2800" b="1" baseline="-30000" dirty="0">
                <a:solidFill>
                  <a:schemeClr val="hlink"/>
                </a:solidFill>
                <a:latin typeface="Times New Roman" panose="02020603050405020304" pitchFamily="18" charset="0"/>
                <a:ea typeface="楷体_GB2312" pitchFamily="49" charset="-122"/>
              </a:rPr>
              <a:t>，</a:t>
            </a:r>
            <a:r>
              <a:rPr kumimoji="1" lang="en-US" altLang="zh-CN" sz="2800" b="1" baseline="-30000" dirty="0">
                <a:solidFill>
                  <a:schemeClr val="hlink"/>
                </a:solidFill>
                <a:latin typeface="Times New Roman" panose="02020603050405020304" pitchFamily="18" charset="0"/>
                <a:ea typeface="楷体_GB2312" pitchFamily="49" charset="-122"/>
              </a:rPr>
              <a:t>0</a:t>
            </a:r>
            <a:r>
              <a:rPr kumimoji="1" lang="en-US" altLang="zh-CN" sz="2400" b="1" baseline="-30000" dirty="0">
                <a:solidFill>
                  <a:schemeClr val="hlink"/>
                </a:solidFill>
                <a:latin typeface="Times New Roman" panose="02020603050405020304" pitchFamily="18" charset="0"/>
                <a:ea typeface="楷体_GB2312" pitchFamily="49" charset="-122"/>
              </a:rPr>
              <a:t> </a:t>
            </a:r>
            <a:r>
              <a:rPr kumimoji="1" lang="zh-CN" altLang="en-US" sz="2400" b="1" dirty="0">
                <a:solidFill>
                  <a:schemeClr val="hlink"/>
                </a:solidFill>
                <a:latin typeface="Times New Roman" panose="02020603050405020304" pitchFamily="18" charset="0"/>
                <a:ea typeface="楷体_GB2312" pitchFamily="49" charset="-122"/>
              </a:rPr>
              <a:t>五个原子态</a:t>
            </a:r>
            <a:r>
              <a:rPr kumimoji="1" lang="zh-CN" altLang="en-US" sz="2400" b="1" dirty="0">
                <a:latin typeface="Times New Roman" panose="02020603050405020304" pitchFamily="18" charset="0"/>
                <a:ea typeface="楷体_GB2312" pitchFamily="49" charset="-122"/>
              </a:rPr>
              <a:t>。</a:t>
            </a:r>
          </a:p>
          <a:p>
            <a:pPr algn="just" eaLnBrk="1" hangingPunct="1">
              <a:lnSpc>
                <a:spcPct val="120000"/>
              </a:lnSpc>
            </a:pPr>
            <a:r>
              <a:rPr kumimoji="1" lang="zh-CN" altLang="en-US" sz="2400" b="1" dirty="0">
                <a:latin typeface="Times New Roman" panose="02020603050405020304" pitchFamily="18" charset="0"/>
                <a:ea typeface="楷体_GB2312" pitchFamily="49" charset="-122"/>
              </a:rPr>
              <a:t>    现在的问题是：这些原子态的能量次序怎么样？如何排列？哪一个能量最低（基态）？</a:t>
            </a:r>
          </a:p>
          <a:p>
            <a:pPr algn="just">
              <a:lnSpc>
                <a:spcPct val="120000"/>
              </a:lnSpc>
            </a:pPr>
            <a:r>
              <a:rPr kumimoji="1" lang="zh-CN" altLang="en-US" sz="2400" b="1" dirty="0">
                <a:latin typeface="Times New Roman" panose="02020603050405020304" pitchFamily="18" charset="0"/>
                <a:ea typeface="楷体_GB2312" pitchFamily="49" charset="-122"/>
              </a:rPr>
              <a:t>     要严格地回答不同状态的能量数值，必须依靠量子力学计算。但是，我们可以利用两个定则，洪特定则和朗德间隔定则，比较方便地回答不同原子态的次序及在三重态中每对相邻能级之间的间隔大小。 </a:t>
            </a:r>
          </a:p>
        </p:txBody>
      </p:sp>
    </p:spTree>
    <p:extLst>
      <p:ext uri="{BB962C8B-B14F-4D97-AF65-F5344CB8AC3E}">
        <p14:creationId xmlns:p14="http://schemas.microsoft.com/office/powerpoint/2010/main" val="2348249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ChangeArrowheads="1"/>
          </p:cNvSpPr>
          <p:nvPr/>
        </p:nvSpPr>
        <p:spPr bwMode="auto">
          <a:xfrm>
            <a:off x="468313" y="1484313"/>
            <a:ext cx="8142287"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pPr>
            <a:r>
              <a:rPr kumimoji="1" lang="en-US" altLang="zh-CN" sz="2800"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1925</a:t>
            </a:r>
            <a:r>
              <a:rPr kumimoji="1" lang="zh-CN" altLang="en-US" sz="2400" b="1" dirty="0">
                <a:latin typeface="Times New Roman" panose="02020603050405020304" pitchFamily="18" charset="0"/>
                <a:ea typeface="楷体_GB2312" pitchFamily="49" charset="-122"/>
              </a:rPr>
              <a:t>年，洪特（</a:t>
            </a:r>
            <a:r>
              <a:rPr kumimoji="1" lang="en-US" altLang="zh-CN" sz="2400" b="1" dirty="0" err="1">
                <a:latin typeface="Times New Roman" panose="02020603050405020304" pitchFamily="18" charset="0"/>
                <a:ea typeface="楷体_GB2312" pitchFamily="49" charset="-122"/>
              </a:rPr>
              <a:t>F.Hund</a:t>
            </a:r>
            <a:r>
              <a:rPr kumimoji="1" lang="zh-CN" altLang="en-US" sz="2400" b="1" dirty="0">
                <a:latin typeface="Times New Roman" panose="02020603050405020304" pitchFamily="18" charset="0"/>
                <a:ea typeface="楷体_GB2312" pitchFamily="49" charset="-122"/>
              </a:rPr>
              <a:t>）提出了一个关于原子态能量次序的经验规则：</a:t>
            </a:r>
            <a:r>
              <a:rPr kumimoji="1" lang="zh-CN" altLang="en-US" sz="2400" b="1" dirty="0">
                <a:solidFill>
                  <a:schemeClr val="hlink"/>
                </a:solidFill>
                <a:latin typeface="Times New Roman" panose="02020603050405020304" pitchFamily="18" charset="0"/>
                <a:ea typeface="楷体_GB2312" pitchFamily="49" charset="-122"/>
              </a:rPr>
              <a:t>对于一个给定的电子组态所形成的一系列原子态，当某原子态具有</a:t>
            </a:r>
            <a:r>
              <a:rPr kumimoji="1" lang="en-US" altLang="zh-CN" sz="2400" b="1" dirty="0">
                <a:solidFill>
                  <a:srgbClr val="0070C0"/>
                </a:solidFill>
                <a:latin typeface="Times New Roman" panose="02020603050405020304" pitchFamily="18" charset="0"/>
                <a:ea typeface="楷体_GB2312" pitchFamily="49" charset="-122"/>
              </a:rPr>
              <a:t>S</a:t>
            </a:r>
            <a:r>
              <a:rPr kumimoji="1" lang="zh-CN" altLang="en-US" sz="2400" b="1" dirty="0">
                <a:solidFill>
                  <a:schemeClr val="hlink"/>
                </a:solidFill>
                <a:latin typeface="Times New Roman" panose="02020603050405020304" pitchFamily="18" charset="0"/>
                <a:ea typeface="楷体_GB2312" pitchFamily="49" charset="-122"/>
              </a:rPr>
              <a:t>（原子总的自旋角动量量子数）</a:t>
            </a:r>
            <a:r>
              <a:rPr kumimoji="1" lang="zh-CN" altLang="en-US" sz="2400" b="1" dirty="0">
                <a:solidFill>
                  <a:srgbClr val="0070C0"/>
                </a:solidFill>
                <a:latin typeface="Times New Roman" panose="02020603050405020304" pitchFamily="18" charset="0"/>
                <a:ea typeface="楷体_GB2312" pitchFamily="49" charset="-122"/>
              </a:rPr>
              <a:t>最大</a:t>
            </a:r>
            <a:r>
              <a:rPr kumimoji="1" lang="zh-CN" altLang="en-US" sz="2400" b="1" dirty="0">
                <a:solidFill>
                  <a:schemeClr val="hlink"/>
                </a:solidFill>
                <a:latin typeface="Times New Roman" panose="02020603050405020304" pitchFamily="18" charset="0"/>
                <a:ea typeface="楷体_GB2312" pitchFamily="49" charset="-122"/>
              </a:rPr>
              <a:t>时，它处的</a:t>
            </a:r>
            <a:r>
              <a:rPr kumimoji="1" lang="zh-CN" altLang="en-US" sz="2400" b="1" dirty="0">
                <a:solidFill>
                  <a:srgbClr val="0070C0"/>
                </a:solidFill>
                <a:latin typeface="Times New Roman" panose="02020603050405020304" pitchFamily="18" charset="0"/>
                <a:ea typeface="楷体_GB2312" pitchFamily="49" charset="-122"/>
              </a:rPr>
              <a:t>能级位置最低</a:t>
            </a:r>
            <a:r>
              <a:rPr kumimoji="1" lang="zh-CN" altLang="en-US" sz="2400" b="1" dirty="0">
                <a:solidFill>
                  <a:schemeClr val="hlink"/>
                </a:solidFill>
                <a:latin typeface="Times New Roman" panose="02020603050405020304" pitchFamily="18" charset="0"/>
                <a:ea typeface="楷体_GB2312" pitchFamily="49" charset="-122"/>
              </a:rPr>
              <a:t>；对同一个</a:t>
            </a:r>
            <a:r>
              <a:rPr kumimoji="1" lang="en-US" altLang="zh-CN" sz="2400" b="1" dirty="0">
                <a:solidFill>
                  <a:schemeClr val="hlink"/>
                </a:solidFill>
                <a:latin typeface="Times New Roman" panose="02020603050405020304" pitchFamily="18" charset="0"/>
                <a:ea typeface="楷体_GB2312" pitchFamily="49" charset="-122"/>
              </a:rPr>
              <a:t>S</a:t>
            </a:r>
            <a:r>
              <a:rPr kumimoji="1" lang="zh-CN" altLang="en-US" sz="2400" b="1" dirty="0">
                <a:solidFill>
                  <a:schemeClr val="hlink"/>
                </a:solidFill>
                <a:latin typeface="Times New Roman" panose="02020603050405020304" pitchFamily="18" charset="0"/>
                <a:ea typeface="楷体_GB2312" pitchFamily="49" charset="-122"/>
              </a:rPr>
              <a:t>，又以</a:t>
            </a:r>
            <a:r>
              <a:rPr kumimoji="1" lang="en-US" altLang="zh-CN" sz="2400" b="1" dirty="0">
                <a:solidFill>
                  <a:srgbClr val="0070C0"/>
                </a:solidFill>
                <a:latin typeface="Times New Roman" panose="02020603050405020304" pitchFamily="18" charset="0"/>
                <a:ea typeface="楷体_GB2312" pitchFamily="49" charset="-122"/>
              </a:rPr>
              <a:t>L</a:t>
            </a:r>
            <a:r>
              <a:rPr kumimoji="1" lang="zh-CN" altLang="en-US" sz="2400" b="1" dirty="0">
                <a:solidFill>
                  <a:schemeClr val="hlink"/>
                </a:solidFill>
                <a:latin typeface="Times New Roman" panose="02020603050405020304" pitchFamily="18" charset="0"/>
                <a:ea typeface="楷体_GB2312" pitchFamily="49" charset="-122"/>
              </a:rPr>
              <a:t>（原子总的轨道角动量量子数）</a:t>
            </a:r>
            <a:r>
              <a:rPr kumimoji="1" lang="zh-CN" altLang="en-US" sz="2400" b="1" dirty="0">
                <a:solidFill>
                  <a:srgbClr val="0070C0"/>
                </a:solidFill>
                <a:latin typeface="Times New Roman" panose="02020603050405020304" pitchFamily="18" charset="0"/>
                <a:ea typeface="楷体_GB2312" pitchFamily="49" charset="-122"/>
              </a:rPr>
              <a:t>大的为最低</a:t>
            </a:r>
            <a:r>
              <a:rPr kumimoji="1" lang="zh-CN" altLang="en-US" sz="2400" b="1" dirty="0">
                <a:solidFill>
                  <a:schemeClr val="hlink"/>
                </a:solidFill>
                <a:latin typeface="Times New Roman" panose="02020603050405020304" pitchFamily="18" charset="0"/>
                <a:ea typeface="楷体_GB2312" pitchFamily="49" charset="-122"/>
              </a:rPr>
              <a:t>。</a:t>
            </a:r>
          </a:p>
          <a:p>
            <a:pPr algn="just">
              <a:lnSpc>
                <a:spcPct val="110000"/>
              </a:lnSpc>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1927</a:t>
            </a:r>
            <a:r>
              <a:rPr kumimoji="1" lang="zh-CN" altLang="en-US" sz="2400" b="1" dirty="0">
                <a:latin typeface="Times New Roman" panose="02020603050405020304" pitchFamily="18" charset="0"/>
                <a:ea typeface="楷体_GB2312" pitchFamily="49" charset="-122"/>
              </a:rPr>
              <a:t>年，洪特又提出附加规则，它只对同科电子才成立：</a:t>
            </a:r>
            <a:r>
              <a:rPr kumimoji="1" lang="zh-CN" altLang="en-US" sz="2400" b="1" dirty="0">
                <a:solidFill>
                  <a:schemeClr val="hlink"/>
                </a:solidFill>
                <a:latin typeface="Times New Roman" panose="02020603050405020304" pitchFamily="18" charset="0"/>
                <a:ea typeface="楷体_GB2312" pitchFamily="49" charset="-122"/>
              </a:rPr>
              <a:t>关于同一</a:t>
            </a:r>
            <a:r>
              <a:rPr kumimoji="1" lang="en-US" altLang="zh-CN" sz="2400" b="1" dirty="0">
                <a:solidFill>
                  <a:schemeClr val="hlink"/>
                </a:solidFill>
                <a:latin typeface="Times New Roman" panose="02020603050405020304" pitchFamily="18" charset="0"/>
                <a:ea typeface="楷体_GB2312" pitchFamily="49" charset="-122"/>
              </a:rPr>
              <a:t>L</a:t>
            </a:r>
            <a:r>
              <a:rPr kumimoji="1" lang="zh-CN" altLang="en-US" sz="2400" b="1" dirty="0">
                <a:solidFill>
                  <a:schemeClr val="hlink"/>
                </a:solidFill>
                <a:latin typeface="Times New Roman" panose="02020603050405020304" pitchFamily="18" charset="0"/>
                <a:ea typeface="楷体_GB2312" pitchFamily="49" charset="-122"/>
              </a:rPr>
              <a:t>值而</a:t>
            </a:r>
            <a:r>
              <a:rPr kumimoji="1" lang="en-US" altLang="zh-CN" sz="2400" b="1" dirty="0">
                <a:solidFill>
                  <a:schemeClr val="hlink"/>
                </a:solidFill>
                <a:latin typeface="Times New Roman" panose="02020603050405020304" pitchFamily="18" charset="0"/>
                <a:ea typeface="楷体_GB2312" pitchFamily="49" charset="-122"/>
              </a:rPr>
              <a:t>J</a:t>
            </a:r>
            <a:r>
              <a:rPr kumimoji="1" lang="zh-CN" altLang="en-US" sz="2400" b="1" dirty="0">
                <a:solidFill>
                  <a:schemeClr val="hlink"/>
                </a:solidFill>
                <a:latin typeface="Times New Roman" panose="02020603050405020304" pitchFamily="18" charset="0"/>
                <a:ea typeface="楷体_GB2312" pitchFamily="49" charset="-122"/>
              </a:rPr>
              <a:t>值不同的诸能级的次序，当同科电子数</a:t>
            </a:r>
            <a:r>
              <a:rPr kumimoji="1" lang="zh-CN" altLang="en-US" sz="2400" b="1" dirty="0">
                <a:solidFill>
                  <a:srgbClr val="0070C0"/>
                </a:solidFill>
                <a:latin typeface="Times New Roman" panose="02020603050405020304" pitchFamily="18" charset="0"/>
                <a:ea typeface="楷体_GB2312" pitchFamily="49" charset="-122"/>
              </a:rPr>
              <a:t>小于</a:t>
            </a:r>
            <a:r>
              <a:rPr kumimoji="1" lang="zh-CN" altLang="en-US" sz="2400" b="1" dirty="0">
                <a:solidFill>
                  <a:schemeClr val="hlink"/>
                </a:solidFill>
                <a:latin typeface="Times New Roman" panose="02020603050405020304" pitchFamily="18" charset="0"/>
                <a:ea typeface="楷体_GB2312" pitchFamily="49" charset="-122"/>
              </a:rPr>
              <a:t>或等于闭壳层占有数的</a:t>
            </a:r>
            <a:r>
              <a:rPr kumimoji="1" lang="zh-CN" altLang="en-US" sz="2400" b="1" dirty="0">
                <a:solidFill>
                  <a:srgbClr val="0070C0"/>
                </a:solidFill>
                <a:latin typeface="Times New Roman" panose="02020603050405020304" pitchFamily="18" charset="0"/>
                <a:ea typeface="楷体_GB2312" pitchFamily="49" charset="-122"/>
              </a:rPr>
              <a:t>一半</a:t>
            </a:r>
            <a:r>
              <a:rPr kumimoji="1" lang="zh-CN" altLang="en-US" sz="2400" b="1" dirty="0">
                <a:solidFill>
                  <a:schemeClr val="hlink"/>
                </a:solidFill>
                <a:latin typeface="Times New Roman" panose="02020603050405020304" pitchFamily="18" charset="0"/>
                <a:ea typeface="楷体_GB2312" pitchFamily="49" charset="-122"/>
              </a:rPr>
              <a:t>时，具有</a:t>
            </a:r>
            <a:r>
              <a:rPr kumimoji="1" lang="zh-CN" altLang="en-US" sz="2400" b="1" dirty="0">
                <a:solidFill>
                  <a:srgbClr val="0070C0"/>
                </a:solidFill>
                <a:latin typeface="Times New Roman" panose="02020603050405020304" pitchFamily="18" charset="0"/>
                <a:ea typeface="楷体_GB2312" pitchFamily="49" charset="-122"/>
              </a:rPr>
              <a:t>最小</a:t>
            </a:r>
            <a:r>
              <a:rPr kumimoji="1" lang="en-US" altLang="zh-CN" sz="2400" b="1" dirty="0">
                <a:solidFill>
                  <a:srgbClr val="0070C0"/>
                </a:solidFill>
                <a:latin typeface="Times New Roman" panose="02020603050405020304" pitchFamily="18" charset="0"/>
                <a:ea typeface="楷体_GB2312" pitchFamily="49" charset="-122"/>
              </a:rPr>
              <a:t>J</a:t>
            </a:r>
            <a:r>
              <a:rPr kumimoji="1" lang="zh-CN" altLang="en-US" sz="2400" b="1" dirty="0">
                <a:solidFill>
                  <a:srgbClr val="0070C0"/>
                </a:solidFill>
                <a:latin typeface="Times New Roman" panose="02020603050405020304" pitchFamily="18" charset="0"/>
                <a:ea typeface="楷体_GB2312" pitchFamily="49" charset="-122"/>
              </a:rPr>
              <a:t>值</a:t>
            </a:r>
            <a:r>
              <a:rPr kumimoji="1" lang="zh-CN" altLang="en-US" sz="2400" b="1" dirty="0">
                <a:solidFill>
                  <a:schemeClr val="hlink"/>
                </a:solidFill>
                <a:latin typeface="Times New Roman" panose="02020603050405020304" pitchFamily="18" charset="0"/>
                <a:ea typeface="楷体_GB2312" pitchFamily="49" charset="-122"/>
              </a:rPr>
              <a:t>（即</a:t>
            </a:r>
            <a:r>
              <a:rPr kumimoji="1" lang="en-US" altLang="zh-CN" sz="2400" b="1" dirty="0">
                <a:solidFill>
                  <a:schemeClr val="hlink"/>
                </a:solidFill>
                <a:latin typeface="Times New Roman" panose="02020603050405020304" pitchFamily="18" charset="0"/>
                <a:ea typeface="楷体_GB2312" pitchFamily="49" charset="-122"/>
              </a:rPr>
              <a:t>|L—S|</a:t>
            </a:r>
            <a:r>
              <a:rPr kumimoji="1" lang="zh-CN" altLang="en-US" sz="2400" b="1" dirty="0">
                <a:solidFill>
                  <a:schemeClr val="hlink"/>
                </a:solidFill>
                <a:latin typeface="Times New Roman" panose="02020603050405020304" pitchFamily="18" charset="0"/>
                <a:ea typeface="楷体_GB2312" pitchFamily="49" charset="-122"/>
              </a:rPr>
              <a:t>）的能级处在</a:t>
            </a:r>
            <a:r>
              <a:rPr kumimoji="1" lang="zh-CN" altLang="en-US" sz="2400" b="1" dirty="0">
                <a:solidFill>
                  <a:srgbClr val="0070C0"/>
                </a:solidFill>
                <a:latin typeface="Times New Roman" panose="02020603050405020304" pitchFamily="18" charset="0"/>
                <a:ea typeface="楷体_GB2312" pitchFamily="49" charset="-122"/>
              </a:rPr>
              <a:t>最低</a:t>
            </a:r>
            <a:r>
              <a:rPr kumimoji="1" lang="zh-CN" altLang="en-US" sz="2400" b="1" dirty="0">
                <a:solidFill>
                  <a:schemeClr val="hlink"/>
                </a:solidFill>
                <a:latin typeface="Times New Roman" panose="02020603050405020304" pitchFamily="18" charset="0"/>
                <a:ea typeface="楷体_GB2312" pitchFamily="49" charset="-122"/>
              </a:rPr>
              <a:t>，这称为</a:t>
            </a:r>
            <a:r>
              <a:rPr kumimoji="1" lang="zh-CN" altLang="en-US" sz="2400" b="1" dirty="0">
                <a:solidFill>
                  <a:schemeClr val="folHlink"/>
                </a:solidFill>
                <a:latin typeface="Times New Roman" panose="02020603050405020304" pitchFamily="18" charset="0"/>
                <a:ea typeface="楷体_GB2312" pitchFamily="49" charset="-122"/>
              </a:rPr>
              <a:t>正常次序</a:t>
            </a:r>
            <a:r>
              <a:rPr kumimoji="1" lang="zh-CN" altLang="en-US" sz="2400" b="1" dirty="0">
                <a:solidFill>
                  <a:schemeClr val="hlink"/>
                </a:solidFill>
                <a:latin typeface="Times New Roman" panose="02020603050405020304" pitchFamily="18" charset="0"/>
                <a:ea typeface="楷体_GB2312" pitchFamily="49" charset="-122"/>
              </a:rPr>
              <a:t>；当同科电子数</a:t>
            </a:r>
            <a:r>
              <a:rPr kumimoji="1" lang="zh-CN" altLang="en-US" sz="2400" b="1" dirty="0">
                <a:solidFill>
                  <a:srgbClr val="0070C0"/>
                </a:solidFill>
                <a:latin typeface="Times New Roman" panose="02020603050405020304" pitchFamily="18" charset="0"/>
                <a:ea typeface="楷体_GB2312" pitchFamily="49" charset="-122"/>
              </a:rPr>
              <a:t>大于</a:t>
            </a:r>
            <a:r>
              <a:rPr kumimoji="1" lang="zh-CN" altLang="en-US" sz="2400" b="1" dirty="0">
                <a:solidFill>
                  <a:schemeClr val="hlink"/>
                </a:solidFill>
                <a:latin typeface="Times New Roman" panose="02020603050405020304" pitchFamily="18" charset="0"/>
                <a:ea typeface="楷体_GB2312" pitchFamily="49" charset="-122"/>
              </a:rPr>
              <a:t>闭壳层占有数的</a:t>
            </a:r>
            <a:r>
              <a:rPr kumimoji="1" lang="zh-CN" altLang="en-US" sz="2400" b="1" dirty="0">
                <a:solidFill>
                  <a:srgbClr val="0070C0"/>
                </a:solidFill>
                <a:latin typeface="Times New Roman" panose="02020603050405020304" pitchFamily="18" charset="0"/>
                <a:ea typeface="楷体_GB2312" pitchFamily="49" charset="-122"/>
              </a:rPr>
              <a:t>一半</a:t>
            </a:r>
            <a:r>
              <a:rPr kumimoji="1" lang="zh-CN" altLang="en-US" sz="2400" b="1" dirty="0">
                <a:solidFill>
                  <a:schemeClr val="hlink"/>
                </a:solidFill>
                <a:latin typeface="Times New Roman" panose="02020603050405020304" pitchFamily="18" charset="0"/>
                <a:ea typeface="楷体_GB2312" pitchFamily="49" charset="-122"/>
              </a:rPr>
              <a:t>时，则具有</a:t>
            </a:r>
            <a:r>
              <a:rPr kumimoji="1" lang="zh-CN" altLang="en-US" sz="2400" b="1" dirty="0">
                <a:solidFill>
                  <a:srgbClr val="0070C0"/>
                </a:solidFill>
                <a:latin typeface="Times New Roman" panose="02020603050405020304" pitchFamily="18" charset="0"/>
                <a:ea typeface="楷体_GB2312" pitchFamily="49" charset="-122"/>
              </a:rPr>
              <a:t>最大</a:t>
            </a:r>
            <a:r>
              <a:rPr kumimoji="1" lang="en-US" altLang="zh-CN" sz="2400" b="1" dirty="0">
                <a:solidFill>
                  <a:srgbClr val="0070C0"/>
                </a:solidFill>
                <a:latin typeface="Times New Roman" panose="02020603050405020304" pitchFamily="18" charset="0"/>
                <a:ea typeface="楷体_GB2312" pitchFamily="49" charset="-122"/>
              </a:rPr>
              <a:t>J</a:t>
            </a:r>
            <a:r>
              <a:rPr kumimoji="1" lang="zh-CN" altLang="en-US" sz="2400" b="1" dirty="0">
                <a:solidFill>
                  <a:srgbClr val="0070C0"/>
                </a:solidFill>
                <a:latin typeface="Times New Roman" panose="02020603050405020304" pitchFamily="18" charset="0"/>
                <a:ea typeface="楷体_GB2312" pitchFamily="49" charset="-122"/>
              </a:rPr>
              <a:t>值</a:t>
            </a:r>
            <a:r>
              <a:rPr kumimoji="1" lang="zh-CN" altLang="en-US" sz="2400" b="1" dirty="0">
                <a:solidFill>
                  <a:schemeClr val="hlink"/>
                </a:solidFill>
                <a:latin typeface="Times New Roman" panose="02020603050405020304" pitchFamily="18" charset="0"/>
                <a:ea typeface="楷体_GB2312" pitchFamily="49" charset="-122"/>
              </a:rPr>
              <a:t>（即</a:t>
            </a:r>
            <a:r>
              <a:rPr kumimoji="1" lang="en-US" altLang="zh-CN" sz="2400" b="1" dirty="0">
                <a:solidFill>
                  <a:schemeClr val="hlink"/>
                </a:solidFill>
                <a:latin typeface="Times New Roman" panose="02020603050405020304" pitchFamily="18" charset="0"/>
                <a:ea typeface="楷体_GB2312" pitchFamily="49" charset="-122"/>
              </a:rPr>
              <a:t>L+S</a:t>
            </a:r>
            <a:r>
              <a:rPr kumimoji="1" lang="zh-CN" altLang="en-US" sz="2400" b="1" dirty="0">
                <a:solidFill>
                  <a:schemeClr val="hlink"/>
                </a:solidFill>
                <a:latin typeface="Times New Roman" panose="02020603050405020304" pitchFamily="18" charset="0"/>
                <a:ea typeface="楷体_GB2312" pitchFamily="49" charset="-122"/>
              </a:rPr>
              <a:t>）的能级为</a:t>
            </a:r>
            <a:r>
              <a:rPr kumimoji="1" lang="zh-CN" altLang="en-US" sz="2400" b="1" dirty="0">
                <a:solidFill>
                  <a:srgbClr val="0070C0"/>
                </a:solidFill>
                <a:latin typeface="Times New Roman" panose="02020603050405020304" pitchFamily="18" charset="0"/>
                <a:ea typeface="楷体_GB2312" pitchFamily="49" charset="-122"/>
              </a:rPr>
              <a:t>最低</a:t>
            </a:r>
            <a:r>
              <a:rPr kumimoji="1" lang="zh-CN" altLang="en-US" sz="2400" b="1" dirty="0">
                <a:solidFill>
                  <a:schemeClr val="hlink"/>
                </a:solidFill>
                <a:latin typeface="Times New Roman" panose="02020603050405020304" pitchFamily="18" charset="0"/>
                <a:ea typeface="楷体_GB2312" pitchFamily="49" charset="-122"/>
              </a:rPr>
              <a:t>，这称为</a:t>
            </a:r>
            <a:r>
              <a:rPr kumimoji="1" lang="zh-CN" altLang="en-US" sz="2400" b="1" dirty="0">
                <a:solidFill>
                  <a:schemeClr val="folHlink"/>
                </a:solidFill>
                <a:latin typeface="Times New Roman" panose="02020603050405020304" pitchFamily="18" charset="0"/>
                <a:ea typeface="楷体_GB2312" pitchFamily="49" charset="-122"/>
              </a:rPr>
              <a:t>倒转次序</a:t>
            </a:r>
            <a:r>
              <a:rPr kumimoji="1" lang="zh-CN" altLang="en-US" sz="2400" b="1" dirty="0">
                <a:solidFill>
                  <a:schemeClr val="hlink"/>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38206805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5Z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333375"/>
            <a:ext cx="4176713"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Text Box 5"/>
          <p:cNvSpPr txBox="1">
            <a:spLocks noChangeArrowheads="1"/>
          </p:cNvSpPr>
          <p:nvPr/>
        </p:nvSpPr>
        <p:spPr bwMode="auto">
          <a:xfrm>
            <a:off x="1042988" y="6035675"/>
            <a:ext cx="33115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accent2"/>
              </a:buClr>
              <a:buSzPct val="80000"/>
              <a:buFont typeface="Wingdings" panose="05000000000000000000" pitchFamily="2" charset="2"/>
              <a:buNone/>
            </a:pPr>
            <a:r>
              <a:rPr kumimoji="1" lang="en-US" altLang="zh-CN" sz="2400" b="1" dirty="0">
                <a:latin typeface="Times New Roman" panose="02020603050405020304" pitchFamily="18" charset="0"/>
                <a:ea typeface="楷体_GB2312" pitchFamily="49" charset="-122"/>
              </a:rPr>
              <a:t>Si</a:t>
            </a:r>
            <a:r>
              <a:rPr kumimoji="1" lang="zh-CN" altLang="en-US" sz="2400" b="1" dirty="0">
                <a:latin typeface="Times New Roman" panose="02020603050405020304" pitchFamily="18" charset="0"/>
                <a:ea typeface="楷体_GB2312" pitchFamily="49" charset="-122"/>
              </a:rPr>
              <a:t>原子基态组态</a:t>
            </a:r>
            <a:r>
              <a:rPr kumimoji="1" lang="en-US" altLang="zh-CN" sz="2400" b="1" dirty="0">
                <a:latin typeface="Times New Roman" panose="02020603050405020304" pitchFamily="18" charset="0"/>
                <a:ea typeface="楷体_GB2312" pitchFamily="49" charset="-122"/>
              </a:rPr>
              <a:t>3p</a:t>
            </a:r>
            <a:r>
              <a:rPr kumimoji="1" lang="en-US" altLang="zh-CN" sz="2400" b="1" baseline="30000"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的</a:t>
            </a:r>
            <a:r>
              <a:rPr kumimoji="1" lang="en-US" altLang="zh-CN" sz="2400" b="1" dirty="0">
                <a:latin typeface="Times New Roman" panose="02020603050405020304" pitchFamily="18" charset="0"/>
                <a:ea typeface="楷体_GB2312" pitchFamily="49" charset="-122"/>
              </a:rPr>
              <a:t>L-S</a:t>
            </a:r>
            <a:r>
              <a:rPr kumimoji="1" lang="zh-CN" altLang="en-US" sz="2400" b="1" dirty="0">
                <a:latin typeface="Times New Roman" panose="02020603050405020304" pitchFamily="18" charset="0"/>
                <a:ea typeface="楷体_GB2312" pitchFamily="49" charset="-122"/>
              </a:rPr>
              <a:t>耦合产生的能级分裂</a:t>
            </a:r>
          </a:p>
        </p:txBody>
      </p:sp>
      <p:pic>
        <p:nvPicPr>
          <p:cNvPr id="87044" name="Picture 6" descr="5z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260350"/>
            <a:ext cx="4319587"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Rectangle 7"/>
          <p:cNvSpPr>
            <a:spLocks noChangeArrowheads="1"/>
          </p:cNvSpPr>
          <p:nvPr/>
        </p:nvSpPr>
        <p:spPr bwMode="auto">
          <a:xfrm>
            <a:off x="5003800" y="6092825"/>
            <a:ext cx="384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buClr>
                <a:schemeClr val="accent2"/>
              </a:buClr>
              <a:buSzPct val="80000"/>
              <a:buFont typeface="Wingdings" panose="05000000000000000000" pitchFamily="2" charset="2"/>
              <a:buNone/>
            </a:pPr>
            <a:r>
              <a:rPr kumimoji="1" lang="en-US" altLang="zh-CN" sz="2400" b="1" dirty="0">
                <a:latin typeface="Times New Roman" panose="02020603050405020304" pitchFamily="18" charset="0"/>
                <a:ea typeface="楷体_GB2312" pitchFamily="49" charset="-122"/>
              </a:rPr>
              <a:t>Si</a:t>
            </a:r>
            <a:r>
              <a:rPr kumimoji="1" lang="zh-CN" altLang="en-US" sz="2400" b="1" dirty="0">
                <a:latin typeface="Times New Roman" panose="02020603050405020304" pitchFamily="18" charset="0"/>
                <a:ea typeface="楷体_GB2312" pitchFamily="49" charset="-122"/>
              </a:rPr>
              <a:t>原子激发态</a:t>
            </a:r>
            <a:r>
              <a:rPr kumimoji="1" lang="en-US" altLang="zh-CN" sz="2400" b="1" dirty="0">
                <a:latin typeface="Times New Roman" panose="02020603050405020304" pitchFamily="18" charset="0"/>
                <a:ea typeface="楷体_GB2312" pitchFamily="49" charset="-122"/>
              </a:rPr>
              <a:t>3p4p</a:t>
            </a:r>
            <a:r>
              <a:rPr kumimoji="1" lang="zh-CN" altLang="en-US" sz="2400" b="1" dirty="0">
                <a:latin typeface="Times New Roman" panose="02020603050405020304" pitchFamily="18" charset="0"/>
                <a:ea typeface="楷体_GB2312" pitchFamily="49" charset="-122"/>
              </a:rPr>
              <a:t>的光谱项</a:t>
            </a:r>
          </a:p>
        </p:txBody>
      </p:sp>
    </p:spTree>
    <p:extLst>
      <p:ext uri="{BB962C8B-B14F-4D97-AF65-F5344CB8AC3E}">
        <p14:creationId xmlns:p14="http://schemas.microsoft.com/office/powerpoint/2010/main" val="27241509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395288" y="1412875"/>
            <a:ext cx="8497887"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关于能级间隔，朗德（</a:t>
            </a:r>
            <a:r>
              <a:rPr kumimoji="1" lang="en-US" altLang="zh-CN" sz="2400" b="1">
                <a:latin typeface="Times New Roman" panose="02020603050405020304" pitchFamily="18" charset="0"/>
                <a:ea typeface="楷体_GB2312" pitchFamily="49" charset="-122"/>
              </a:rPr>
              <a:t>A.Lande</a:t>
            </a:r>
            <a:r>
              <a:rPr kumimoji="1" lang="zh-CN" altLang="en-US" sz="2400" b="1">
                <a:latin typeface="Times New Roman" panose="02020603050405020304" pitchFamily="18" charset="0"/>
                <a:ea typeface="楷体_GB2312" pitchFamily="49" charset="-122"/>
              </a:rPr>
              <a:t>）给出了一个定则：</a:t>
            </a:r>
            <a:r>
              <a:rPr kumimoji="1" lang="zh-CN" altLang="en-US" sz="2400" b="1">
                <a:solidFill>
                  <a:schemeClr val="hlink"/>
                </a:solidFill>
                <a:latin typeface="Times New Roman" panose="02020603050405020304" pitchFamily="18" charset="0"/>
                <a:ea typeface="楷体_GB2312" pitchFamily="49" charset="-122"/>
              </a:rPr>
              <a:t>在三重态中，一对相邻的能级之间的间隔与两个</a:t>
            </a:r>
            <a:r>
              <a:rPr kumimoji="1" lang="en-US" altLang="zh-CN" sz="2400" b="1">
                <a:solidFill>
                  <a:schemeClr val="hlink"/>
                </a:solidFill>
                <a:latin typeface="Times New Roman" panose="02020603050405020304" pitchFamily="18" charset="0"/>
                <a:ea typeface="楷体_GB2312" pitchFamily="49" charset="-122"/>
              </a:rPr>
              <a:t>J</a:t>
            </a:r>
            <a:r>
              <a:rPr kumimoji="1" lang="zh-CN" altLang="en-US" sz="2400" b="1">
                <a:solidFill>
                  <a:schemeClr val="hlink"/>
                </a:solidFill>
                <a:latin typeface="Times New Roman" panose="02020603050405020304" pitchFamily="18" charset="0"/>
                <a:ea typeface="楷体_GB2312" pitchFamily="49" charset="-122"/>
              </a:rPr>
              <a:t>值中较大的那个值成正比。</a:t>
            </a:r>
          </a:p>
          <a:p>
            <a:pPr algn="just" eaLnBrk="1" hangingPunct="1"/>
            <a:r>
              <a:rPr kumimoji="1" lang="zh-CN" altLang="en-US" sz="2400" b="1">
                <a:latin typeface="Times New Roman" panose="02020603050405020304" pitchFamily="18" charset="0"/>
                <a:ea typeface="楷体_GB2312" pitchFamily="49" charset="-122"/>
              </a:rPr>
              <a:t>         以</a:t>
            </a:r>
            <a:r>
              <a:rPr kumimoji="1" lang="en-US" altLang="zh-CN" sz="2400" b="1">
                <a:latin typeface="Times New Roman" panose="02020603050405020304" pitchFamily="18" charset="0"/>
                <a:ea typeface="楷体_GB2312" pitchFamily="49" charset="-122"/>
              </a:rPr>
              <a:t>sp</a:t>
            </a:r>
            <a:r>
              <a:rPr kumimoji="1" lang="zh-CN" altLang="en-US" sz="2400" b="1">
                <a:latin typeface="Times New Roman" panose="02020603050405020304" pitchFamily="18" charset="0"/>
                <a:ea typeface="楷体_GB2312" pitchFamily="49" charset="-122"/>
              </a:rPr>
              <a:t>组态为例说明洪特定则和朗德间隔定则，已知</a:t>
            </a:r>
            <a:r>
              <a:rPr kumimoji="1" lang="en-US" altLang="zh-CN" sz="2400" b="1">
                <a:latin typeface="Times New Roman" panose="02020603050405020304" pitchFamily="18" charset="0"/>
                <a:ea typeface="楷体_GB2312" pitchFamily="49" charset="-122"/>
              </a:rPr>
              <a:t>C</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Si</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Ge</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Sn</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Pb</a:t>
            </a:r>
            <a:r>
              <a:rPr kumimoji="1" lang="zh-CN" altLang="en-US" sz="2400" b="1">
                <a:latin typeface="Times New Roman" panose="02020603050405020304" pitchFamily="18" charset="0"/>
                <a:ea typeface="楷体_GB2312" pitchFamily="49" charset="-122"/>
              </a:rPr>
              <a:t>等元素（碳族元素）的第一激发态就是相应于这样的状态。按</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耦合共有四个原子态：</a:t>
            </a:r>
          </a:p>
          <a:p>
            <a:pPr algn="just" eaLnBrk="1" hangingPunct="1">
              <a:lnSpc>
                <a:spcPct val="120000"/>
              </a:lnSpc>
            </a:pPr>
            <a:r>
              <a:rPr kumimoji="1" lang="zh-CN" altLang="en-US" sz="2400" b="1">
                <a:latin typeface="Times New Roman" panose="02020603050405020304" pitchFamily="18" charset="0"/>
                <a:ea typeface="楷体_GB2312" pitchFamily="49" charset="-122"/>
              </a:rPr>
              <a:t>              </a:t>
            </a:r>
            <a:r>
              <a:rPr kumimoji="1" lang="en-US" altLang="zh-CN" sz="2800" b="1" baseline="30000">
                <a:solidFill>
                  <a:schemeClr val="hlink"/>
                </a:solidFill>
                <a:latin typeface="Times New Roman" panose="02020603050405020304" pitchFamily="18" charset="0"/>
                <a:ea typeface="楷体_GB2312" pitchFamily="49" charset="-122"/>
              </a:rPr>
              <a:t>1</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30000">
                <a:solidFill>
                  <a:schemeClr val="hlink"/>
                </a:solidFill>
                <a:latin typeface="Times New Roman" panose="02020603050405020304" pitchFamily="18" charset="0"/>
                <a:ea typeface="楷体_GB2312" pitchFamily="49" charset="-122"/>
              </a:rPr>
              <a:t>1</a:t>
            </a:r>
            <a:r>
              <a:rPr kumimoji="1" lang="zh-CN" altLang="en-US" sz="2800" b="1">
                <a:solidFill>
                  <a:schemeClr val="hlink"/>
                </a:solidFill>
                <a:latin typeface="Times New Roman" panose="02020603050405020304" pitchFamily="18" charset="0"/>
                <a:ea typeface="楷体_GB2312" pitchFamily="49" charset="-122"/>
              </a:rPr>
              <a:t>，</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30000">
                <a:solidFill>
                  <a:schemeClr val="hlink"/>
                </a:solidFill>
                <a:latin typeface="Times New Roman" panose="02020603050405020304" pitchFamily="18" charset="0"/>
                <a:ea typeface="楷体_GB2312" pitchFamily="49" charset="-122"/>
              </a:rPr>
              <a:t>2</a:t>
            </a:r>
            <a:r>
              <a:rPr kumimoji="1" lang="zh-CN" altLang="en-US" sz="2800" b="1">
                <a:solidFill>
                  <a:schemeClr val="hlink"/>
                </a:solidFill>
                <a:latin typeface="Times New Roman" panose="02020603050405020304" pitchFamily="18" charset="0"/>
                <a:ea typeface="楷体_GB2312" pitchFamily="49" charset="-122"/>
              </a:rPr>
              <a:t>，</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30000">
                <a:solidFill>
                  <a:schemeClr val="hlink"/>
                </a:solidFill>
                <a:latin typeface="Times New Roman" panose="02020603050405020304" pitchFamily="18" charset="0"/>
                <a:ea typeface="楷体_GB2312" pitchFamily="49" charset="-122"/>
              </a:rPr>
              <a:t>1</a:t>
            </a:r>
            <a:r>
              <a:rPr kumimoji="1" lang="zh-CN" altLang="en-US" sz="2800" b="1">
                <a:solidFill>
                  <a:schemeClr val="hlink"/>
                </a:solidFill>
                <a:latin typeface="Times New Roman" panose="02020603050405020304" pitchFamily="18" charset="0"/>
                <a:ea typeface="楷体_GB2312" pitchFamily="49" charset="-122"/>
              </a:rPr>
              <a:t>，</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30000">
                <a:solidFill>
                  <a:schemeClr val="hlink"/>
                </a:solidFill>
                <a:latin typeface="Times New Roman" panose="02020603050405020304" pitchFamily="18" charset="0"/>
                <a:ea typeface="楷体_GB2312" pitchFamily="49" charset="-122"/>
              </a:rPr>
              <a:t>0</a:t>
            </a:r>
            <a:endParaRPr kumimoji="1" lang="en-US" altLang="zh-CN" sz="2400" b="1">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按洪特定则，</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态应高于</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态；</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相应的三个状态服从正常次序，其间隔（能量差）之比，按朗德间隔定则，应为</a:t>
            </a:r>
            <a:r>
              <a:rPr kumimoji="1" lang="en-US" altLang="zh-CN" sz="2400" b="1">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，其中</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en-US" altLang="zh-CN" sz="2400" b="1" baseline="-30000">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最低。对于</a:t>
            </a:r>
            <a:r>
              <a:rPr kumimoji="1" lang="en-US" altLang="zh-CN" sz="2400" b="1">
                <a:latin typeface="Times New Roman" panose="02020603050405020304" pitchFamily="18" charset="0"/>
                <a:ea typeface="楷体_GB2312" pitchFamily="49" charset="-122"/>
              </a:rPr>
              <a:t>C</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Si</a:t>
            </a:r>
            <a:r>
              <a:rPr kumimoji="1" lang="zh-CN" altLang="en-US" sz="2400" b="1">
                <a:latin typeface="Times New Roman" panose="02020603050405020304" pitchFamily="18" charset="0"/>
                <a:ea typeface="楷体_GB2312" pitchFamily="49" charset="-122"/>
              </a:rPr>
              <a:t>的实际结果，情况确实是如此，这说明它们遵守</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耦合；对于其它元素，诸如</a:t>
            </a:r>
            <a:r>
              <a:rPr kumimoji="1" lang="en-US" altLang="zh-CN" sz="2400" b="1">
                <a:latin typeface="Times New Roman" panose="02020603050405020304" pitchFamily="18" charset="0"/>
                <a:ea typeface="楷体_GB2312" pitchFamily="49" charset="-122"/>
              </a:rPr>
              <a:t>Ge</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Sn</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Pb</a:t>
            </a:r>
            <a:r>
              <a:rPr kumimoji="1" lang="zh-CN" altLang="en-US" sz="2400" b="1">
                <a:latin typeface="Times New Roman" panose="02020603050405020304" pitchFamily="18" charset="0"/>
                <a:ea typeface="楷体_GB2312" pitchFamily="49" charset="-122"/>
              </a:rPr>
              <a:t>，情况就大不相同了，这说明它们不再遵守</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a:t>
            </a:r>
          </a:p>
        </p:txBody>
      </p:sp>
    </p:spTree>
    <p:extLst>
      <p:ext uri="{BB962C8B-B14F-4D97-AF65-F5344CB8AC3E}">
        <p14:creationId xmlns:p14="http://schemas.microsoft.com/office/powerpoint/2010/main" val="1828140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525962"/>
          </a:xfrm>
        </p:spPr>
        <p:txBody>
          <a:bodyPr/>
          <a:lstStyle/>
          <a:p>
            <a:pPr algn="just">
              <a:spcAft>
                <a:spcPts val="600"/>
              </a:spcAft>
            </a:pPr>
            <a:r>
              <a:rPr kumimoji="1" lang="zh-CN" altLang="en-US" sz="2400" u="sng" dirty="0">
                <a:solidFill>
                  <a:srgbClr val="CC0000"/>
                </a:solidFill>
                <a:latin typeface="+mn-ea"/>
              </a:rPr>
              <a:t>（</a:t>
            </a:r>
            <a:r>
              <a:rPr kumimoji="1" lang="en-US" altLang="zh-CN" sz="2400" u="sng" dirty="0">
                <a:solidFill>
                  <a:srgbClr val="CC0000"/>
                </a:solidFill>
                <a:latin typeface="+mn-ea"/>
              </a:rPr>
              <a:t>1</a:t>
            </a:r>
            <a:r>
              <a:rPr kumimoji="1" lang="zh-CN" altLang="en-US" sz="2400" u="sng" dirty="0">
                <a:solidFill>
                  <a:srgbClr val="CC0000"/>
                </a:solidFill>
                <a:latin typeface="+mn-ea"/>
              </a:rPr>
              <a:t>）有两套</a:t>
            </a:r>
            <a:r>
              <a:rPr kumimoji="1" lang="zh-CN" altLang="en-US" sz="2400" u="sng" dirty="0" smtClean="0">
                <a:solidFill>
                  <a:srgbClr val="CC0000"/>
                </a:solidFill>
                <a:latin typeface="+mn-ea"/>
              </a:rPr>
              <a:t>结构</a:t>
            </a:r>
            <a:r>
              <a:rPr kumimoji="1" lang="en-US" altLang="zh-CN" sz="2400" dirty="0">
                <a:solidFill>
                  <a:srgbClr val="CC0000"/>
                </a:solidFill>
                <a:latin typeface="+mn-ea"/>
              </a:rPr>
              <a:t>——</a:t>
            </a:r>
            <a:r>
              <a:rPr kumimoji="1" lang="zh-CN" altLang="en-US" sz="2400" dirty="0" smtClean="0">
                <a:solidFill>
                  <a:srgbClr val="0070C0"/>
                </a:solidFill>
                <a:latin typeface="+mn-ea"/>
              </a:rPr>
              <a:t>单层</a:t>
            </a:r>
            <a:r>
              <a:rPr kumimoji="1" lang="zh-CN" altLang="en-US" sz="2400" dirty="0" smtClean="0">
                <a:latin typeface="+mn-ea"/>
              </a:rPr>
              <a:t>和</a:t>
            </a:r>
            <a:r>
              <a:rPr kumimoji="1" lang="zh-CN" altLang="en-US" sz="2400" dirty="0" smtClean="0">
                <a:solidFill>
                  <a:srgbClr val="0070C0"/>
                </a:solidFill>
                <a:latin typeface="+mn-ea"/>
              </a:rPr>
              <a:t>三层</a:t>
            </a:r>
            <a:r>
              <a:rPr kumimoji="1" lang="en-US" altLang="zh-CN" sz="2400" dirty="0" smtClean="0">
                <a:latin typeface="+mn-ea"/>
              </a:rPr>
              <a:t>,</a:t>
            </a:r>
            <a:r>
              <a:rPr kumimoji="1" lang="zh-CN" altLang="en-US" sz="2400" dirty="0" smtClean="0">
                <a:solidFill>
                  <a:srgbClr val="0070C0"/>
                </a:solidFill>
                <a:latin typeface="+mn-ea"/>
              </a:rPr>
              <a:t>没有</a:t>
            </a:r>
            <a:r>
              <a:rPr kumimoji="1" lang="zh-CN" altLang="en-US" sz="2400" dirty="0">
                <a:solidFill>
                  <a:srgbClr val="0070C0"/>
                </a:solidFill>
                <a:latin typeface="+mn-ea"/>
              </a:rPr>
              <a:t>相互跃迁</a:t>
            </a:r>
            <a:r>
              <a:rPr kumimoji="1" lang="zh-CN" altLang="en-US" sz="2400" dirty="0" smtClean="0">
                <a:latin typeface="+mn-ea"/>
              </a:rPr>
              <a:t>，相互</a:t>
            </a:r>
            <a:r>
              <a:rPr kumimoji="1" lang="zh-CN" altLang="en-US" sz="2400" dirty="0">
                <a:latin typeface="+mn-ea"/>
              </a:rPr>
              <a:t>独立的光谱</a:t>
            </a:r>
            <a:r>
              <a:rPr kumimoji="1" lang="zh-CN" altLang="en-US" sz="2400" dirty="0" smtClean="0">
                <a:latin typeface="+mn-ea"/>
              </a:rPr>
              <a:t>。早先以为</a:t>
            </a:r>
            <a:r>
              <a:rPr kumimoji="1" lang="zh-CN" altLang="en-US" sz="2400" dirty="0">
                <a:latin typeface="+mn-ea"/>
              </a:rPr>
              <a:t>有两种氦</a:t>
            </a:r>
            <a:r>
              <a:rPr kumimoji="1" lang="zh-CN" altLang="en-US" sz="2400" dirty="0" smtClean="0">
                <a:latin typeface="+mn-ea"/>
              </a:rPr>
              <a:t>，具有</a:t>
            </a:r>
            <a:r>
              <a:rPr kumimoji="1" lang="zh-CN" altLang="en-US" sz="2400" dirty="0">
                <a:latin typeface="+mn-ea"/>
              </a:rPr>
              <a:t>复杂结构</a:t>
            </a:r>
            <a:r>
              <a:rPr kumimoji="1" lang="zh-CN" altLang="en-US" sz="2400" dirty="0" smtClean="0">
                <a:latin typeface="+mn-ea"/>
              </a:rPr>
              <a:t>的</a:t>
            </a:r>
            <a:r>
              <a:rPr kumimoji="1" lang="zh-CN" altLang="en-US" sz="2400" dirty="0" smtClean="0">
                <a:solidFill>
                  <a:srgbClr val="7030A0"/>
                </a:solidFill>
                <a:latin typeface="+mn-ea"/>
              </a:rPr>
              <a:t>正</a:t>
            </a:r>
            <a:r>
              <a:rPr kumimoji="1" lang="zh-CN" altLang="en-US" sz="2400" dirty="0">
                <a:solidFill>
                  <a:srgbClr val="7030A0"/>
                </a:solidFill>
                <a:latin typeface="+mn-ea"/>
              </a:rPr>
              <a:t>氦</a:t>
            </a:r>
            <a:r>
              <a:rPr kumimoji="1" lang="zh-CN" altLang="en-US" sz="2400" dirty="0" smtClean="0">
                <a:latin typeface="+mn-ea"/>
              </a:rPr>
              <a:t>，产生</a:t>
            </a:r>
            <a:r>
              <a:rPr kumimoji="1" lang="zh-CN" altLang="en-US" sz="2400" dirty="0">
                <a:latin typeface="+mn-ea"/>
              </a:rPr>
              <a:t>单线</a:t>
            </a:r>
            <a:r>
              <a:rPr kumimoji="1" lang="zh-CN" altLang="en-US" sz="2400" dirty="0" smtClean="0">
                <a:latin typeface="+mn-ea"/>
              </a:rPr>
              <a:t>光谱的</a:t>
            </a:r>
            <a:r>
              <a:rPr kumimoji="1" lang="zh-CN" altLang="en-US" sz="2400" dirty="0" smtClean="0">
                <a:solidFill>
                  <a:srgbClr val="7030A0"/>
                </a:solidFill>
                <a:latin typeface="+mn-ea"/>
              </a:rPr>
              <a:t>仲</a:t>
            </a:r>
            <a:r>
              <a:rPr kumimoji="1" lang="zh-CN" altLang="en-US" sz="2400" dirty="0">
                <a:solidFill>
                  <a:srgbClr val="7030A0"/>
                </a:solidFill>
                <a:latin typeface="+mn-ea"/>
              </a:rPr>
              <a:t>氦</a:t>
            </a:r>
            <a:r>
              <a:rPr kumimoji="1" lang="zh-CN" altLang="en-US" sz="2400" dirty="0" smtClean="0">
                <a:latin typeface="+mn-ea"/>
              </a:rPr>
              <a:t>。一</a:t>
            </a:r>
            <a:r>
              <a:rPr kumimoji="1" lang="zh-CN" altLang="en-US" sz="2400" dirty="0">
                <a:latin typeface="+mn-ea"/>
              </a:rPr>
              <a:t>种氦</a:t>
            </a:r>
            <a:r>
              <a:rPr kumimoji="1" lang="zh-CN" altLang="en-US" sz="2400" dirty="0" smtClean="0">
                <a:latin typeface="+mn-ea"/>
              </a:rPr>
              <a:t>，两</a:t>
            </a:r>
            <a:r>
              <a:rPr kumimoji="1" lang="zh-CN" altLang="en-US" sz="2400" dirty="0">
                <a:latin typeface="+mn-ea"/>
              </a:rPr>
              <a:t>套</a:t>
            </a:r>
            <a:r>
              <a:rPr kumimoji="1" lang="zh-CN" altLang="en-US" sz="2400" dirty="0" smtClean="0">
                <a:latin typeface="+mn-ea"/>
              </a:rPr>
              <a:t>能级结构。</a:t>
            </a:r>
            <a:endParaRPr kumimoji="1" lang="zh-CN" altLang="en-US" sz="2400" dirty="0">
              <a:latin typeface="+mn-ea"/>
            </a:endParaRPr>
          </a:p>
          <a:p>
            <a:pPr algn="just">
              <a:spcAft>
                <a:spcPts val="600"/>
              </a:spcAft>
            </a:pPr>
            <a:r>
              <a:rPr kumimoji="1" lang="zh-CN" altLang="en-US" sz="2400" u="sng" dirty="0" smtClean="0">
                <a:solidFill>
                  <a:srgbClr val="CC0000"/>
                </a:solidFill>
                <a:latin typeface="+mn-ea"/>
              </a:rPr>
              <a:t>（</a:t>
            </a:r>
            <a:r>
              <a:rPr kumimoji="1" lang="en-US" altLang="zh-CN" sz="2400" u="sng" dirty="0">
                <a:solidFill>
                  <a:srgbClr val="CC0000"/>
                </a:solidFill>
                <a:latin typeface="+mn-ea"/>
              </a:rPr>
              <a:t>2</a:t>
            </a:r>
            <a:r>
              <a:rPr kumimoji="1" lang="zh-CN" altLang="en-US" sz="2400" u="sng" dirty="0">
                <a:solidFill>
                  <a:srgbClr val="CC0000"/>
                </a:solidFill>
                <a:latin typeface="+mn-ea"/>
              </a:rPr>
              <a:t>）存在着几个亚稳态</a:t>
            </a:r>
            <a:r>
              <a:rPr kumimoji="1" lang="zh-CN" altLang="en-US" sz="2400" dirty="0">
                <a:solidFill>
                  <a:srgbClr val="CC0000"/>
                </a:solidFill>
                <a:latin typeface="+mn-ea"/>
              </a:rPr>
              <a:t>。</a:t>
            </a:r>
            <a:r>
              <a:rPr kumimoji="1" lang="zh-CN" altLang="en-US" sz="2400" dirty="0">
                <a:latin typeface="+mn-ea"/>
              </a:rPr>
              <a:t>例如</a:t>
            </a:r>
            <a:r>
              <a:rPr kumimoji="1" lang="zh-CN" altLang="en-US" sz="2400" dirty="0" smtClean="0">
                <a:latin typeface="+mn-ea"/>
              </a:rPr>
              <a:t>，</a:t>
            </a:r>
            <a:r>
              <a:rPr kumimoji="1" lang="en-US" altLang="zh-CN" sz="2400" dirty="0" smtClean="0">
                <a:latin typeface="+mn-ea"/>
              </a:rPr>
              <a:t>2</a:t>
            </a:r>
            <a:r>
              <a:rPr kumimoji="1" lang="en-US" altLang="zh-CN" sz="2400" baseline="30000" dirty="0" smtClean="0">
                <a:latin typeface="+mn-ea"/>
              </a:rPr>
              <a:t>1</a:t>
            </a:r>
            <a:r>
              <a:rPr kumimoji="1" lang="en-US" altLang="zh-CN" sz="2400" dirty="0" smtClean="0">
                <a:latin typeface="+mn-ea"/>
              </a:rPr>
              <a:t>S</a:t>
            </a:r>
            <a:r>
              <a:rPr kumimoji="1" lang="en-US" altLang="zh-CN" sz="2400" baseline="-8000" dirty="0" smtClean="0">
                <a:latin typeface="+mn-ea"/>
              </a:rPr>
              <a:t>o</a:t>
            </a:r>
            <a:r>
              <a:rPr kumimoji="1" lang="zh-CN" altLang="en-US" sz="2400" dirty="0">
                <a:latin typeface="+mn-ea"/>
              </a:rPr>
              <a:t>和</a:t>
            </a:r>
            <a:r>
              <a:rPr kumimoji="1" lang="en-US" altLang="zh-CN" sz="2400" dirty="0" smtClean="0">
                <a:latin typeface="+mn-ea"/>
              </a:rPr>
              <a:t>2</a:t>
            </a:r>
            <a:r>
              <a:rPr kumimoji="1" lang="en-US" altLang="zh-CN" sz="2400" baseline="30000" dirty="0" smtClean="0">
                <a:latin typeface="+mn-ea"/>
              </a:rPr>
              <a:t>3</a:t>
            </a:r>
            <a:r>
              <a:rPr kumimoji="1" lang="en-US" altLang="zh-CN" sz="2400" dirty="0" smtClean="0">
                <a:latin typeface="+mn-ea"/>
              </a:rPr>
              <a:t>S</a:t>
            </a:r>
            <a:r>
              <a:rPr kumimoji="1" lang="en-US" altLang="zh-CN" sz="2400" baseline="-8000" dirty="0" smtClean="0">
                <a:latin typeface="+mn-ea"/>
              </a:rPr>
              <a:t>1</a:t>
            </a:r>
            <a:r>
              <a:rPr kumimoji="1" lang="en-US" altLang="zh-CN" sz="2400" dirty="0" smtClean="0">
                <a:latin typeface="+mn-ea"/>
              </a:rPr>
              <a:t>.</a:t>
            </a:r>
            <a:r>
              <a:rPr kumimoji="1" lang="zh-CN" altLang="en-US" sz="2400" dirty="0" smtClean="0">
                <a:latin typeface="+mn-ea"/>
              </a:rPr>
              <a:t>这</a:t>
            </a:r>
            <a:r>
              <a:rPr kumimoji="1" lang="zh-CN" altLang="en-US" sz="2400" dirty="0">
                <a:latin typeface="+mn-ea"/>
              </a:rPr>
              <a:t>表明某种</a:t>
            </a:r>
            <a:r>
              <a:rPr kumimoji="1" lang="zh-CN" altLang="en-US" sz="2400" dirty="0">
                <a:solidFill>
                  <a:srgbClr val="0070C0"/>
                </a:solidFill>
                <a:latin typeface="+mn-ea"/>
              </a:rPr>
              <a:t>选择规则</a:t>
            </a:r>
            <a:r>
              <a:rPr kumimoji="1" lang="zh-CN" altLang="en-US" sz="2400" dirty="0">
                <a:latin typeface="+mn-ea"/>
              </a:rPr>
              <a:t>限制了这些态以自发辐射的形式发生跃迁。</a:t>
            </a:r>
          </a:p>
          <a:p>
            <a:pPr algn="just">
              <a:spcAft>
                <a:spcPts val="600"/>
              </a:spcAft>
            </a:pPr>
            <a:r>
              <a:rPr kumimoji="1" lang="zh-CN" altLang="en-US" sz="2400" u="sng" dirty="0" smtClean="0">
                <a:solidFill>
                  <a:srgbClr val="CC0000"/>
                </a:solidFill>
                <a:latin typeface="+mn-ea"/>
              </a:rPr>
              <a:t>（</a:t>
            </a:r>
            <a:r>
              <a:rPr kumimoji="1" lang="en-US" altLang="zh-CN" sz="2400" u="sng" dirty="0">
                <a:solidFill>
                  <a:srgbClr val="CC0000"/>
                </a:solidFill>
                <a:latin typeface="+mn-ea"/>
              </a:rPr>
              <a:t>3</a:t>
            </a:r>
            <a:r>
              <a:rPr kumimoji="1" lang="zh-CN" altLang="en-US" sz="2400" u="sng" dirty="0">
                <a:solidFill>
                  <a:srgbClr val="CC0000"/>
                </a:solidFill>
                <a:latin typeface="+mn-ea"/>
              </a:rPr>
              <a:t>）</a:t>
            </a:r>
            <a:r>
              <a:rPr kumimoji="1" lang="zh-CN" altLang="en-US" sz="2400" dirty="0">
                <a:latin typeface="+mn-ea"/>
              </a:rPr>
              <a:t>氦的基态</a:t>
            </a:r>
            <a:r>
              <a:rPr kumimoji="1" lang="en-US" altLang="zh-CN" sz="2400" dirty="0">
                <a:latin typeface="+mn-ea"/>
              </a:rPr>
              <a:t>1</a:t>
            </a:r>
            <a:r>
              <a:rPr kumimoji="1" lang="en-US" altLang="zh-CN" sz="2400" baseline="30000" dirty="0">
                <a:latin typeface="+mn-ea"/>
              </a:rPr>
              <a:t>1</a:t>
            </a:r>
            <a:r>
              <a:rPr kumimoji="1" lang="en-US" altLang="zh-CN" sz="2400" dirty="0">
                <a:latin typeface="+mn-ea"/>
              </a:rPr>
              <a:t>S</a:t>
            </a:r>
            <a:r>
              <a:rPr kumimoji="1" lang="en-US" altLang="zh-CN" sz="2400" baseline="-25000" dirty="0">
                <a:latin typeface="+mn-ea"/>
              </a:rPr>
              <a:t>o</a:t>
            </a:r>
            <a:r>
              <a:rPr kumimoji="1" lang="zh-CN" altLang="en-US" sz="2400" dirty="0">
                <a:latin typeface="+mn-ea"/>
              </a:rPr>
              <a:t>与第一激发态</a:t>
            </a:r>
            <a:r>
              <a:rPr kumimoji="1" lang="en-US" altLang="zh-CN" sz="2400" dirty="0">
                <a:latin typeface="+mn-ea"/>
              </a:rPr>
              <a:t>2</a:t>
            </a:r>
            <a:r>
              <a:rPr kumimoji="1" lang="en-US" altLang="zh-CN" sz="2400" baseline="30000" dirty="0">
                <a:latin typeface="+mn-ea"/>
              </a:rPr>
              <a:t>3</a:t>
            </a:r>
            <a:r>
              <a:rPr kumimoji="1" lang="en-US" altLang="zh-CN" sz="2400" dirty="0">
                <a:latin typeface="+mn-ea"/>
              </a:rPr>
              <a:t>S</a:t>
            </a:r>
            <a:r>
              <a:rPr kumimoji="1" lang="en-US" altLang="zh-CN" sz="2400" baseline="-25000" dirty="0">
                <a:latin typeface="+mn-ea"/>
              </a:rPr>
              <a:t>1</a:t>
            </a:r>
            <a:r>
              <a:rPr kumimoji="1" lang="zh-CN" altLang="en-US" sz="2400" dirty="0">
                <a:latin typeface="+mn-ea"/>
              </a:rPr>
              <a:t>之间能量相差很大（相对氢原子而言），有</a:t>
            </a:r>
            <a:r>
              <a:rPr kumimoji="1" lang="en-US" altLang="zh-CN" sz="2400" dirty="0">
                <a:latin typeface="+mn-ea"/>
              </a:rPr>
              <a:t>19.77eV</a:t>
            </a:r>
            <a:r>
              <a:rPr kumimoji="1" lang="zh-CN" altLang="en-US" sz="2400" dirty="0">
                <a:latin typeface="+mn-ea"/>
              </a:rPr>
              <a:t>；电离能也是所有元素中最大的，有</a:t>
            </a:r>
            <a:r>
              <a:rPr kumimoji="1" lang="en-US" altLang="zh-CN" sz="2400" dirty="0">
                <a:latin typeface="+mn-ea"/>
              </a:rPr>
              <a:t>24.58eV</a:t>
            </a:r>
            <a:r>
              <a:rPr kumimoji="1" lang="zh-CN" altLang="en-US" sz="2400" dirty="0" smtClean="0">
                <a:latin typeface="+mn-ea"/>
              </a:rPr>
              <a:t>。</a:t>
            </a:r>
            <a:endParaRPr kumimoji="1" lang="en-US" altLang="zh-CN" sz="2400" dirty="0" smtClean="0">
              <a:latin typeface="+mn-ea"/>
            </a:endParaRPr>
          </a:p>
          <a:p>
            <a:pPr algn="just">
              <a:spcAft>
                <a:spcPts val="600"/>
              </a:spcAft>
            </a:pPr>
            <a:r>
              <a:rPr kumimoji="1" lang="zh-CN" altLang="en-US" sz="2400" b="1" u="sng" dirty="0">
                <a:solidFill>
                  <a:srgbClr val="CC0000"/>
                </a:solidFill>
                <a:latin typeface="Times New Roman" panose="02020603050405020304" pitchFamily="18" charset="0"/>
                <a:ea typeface="楷体_GB2312" pitchFamily="49" charset="-122"/>
              </a:rPr>
              <a:t>（</a:t>
            </a:r>
            <a:r>
              <a:rPr kumimoji="1" lang="en-US" altLang="zh-CN" sz="2400" b="1" u="sng" dirty="0">
                <a:solidFill>
                  <a:srgbClr val="CC0000"/>
                </a:solidFill>
                <a:latin typeface="Times New Roman" panose="02020603050405020304" pitchFamily="18" charset="0"/>
                <a:ea typeface="楷体_GB2312" pitchFamily="49" charset="-122"/>
              </a:rPr>
              <a:t>4</a:t>
            </a:r>
            <a:r>
              <a:rPr kumimoji="1" lang="zh-CN" altLang="en-US" sz="2400" b="1" u="sng" dirty="0">
                <a:solidFill>
                  <a:srgbClr val="CC0000"/>
                </a:solidFill>
                <a:latin typeface="Times New Roman" panose="02020603050405020304" pitchFamily="18" charset="0"/>
                <a:ea typeface="楷体_GB2312" pitchFamily="49" charset="-122"/>
              </a:rPr>
              <a:t>）在三层结构那套能级中没有来自（</a:t>
            </a:r>
            <a:r>
              <a:rPr kumimoji="1" lang="en-US" altLang="zh-CN" sz="2400" b="1" u="sng" dirty="0">
                <a:solidFill>
                  <a:srgbClr val="CC0000"/>
                </a:solidFill>
                <a:latin typeface="Times New Roman" panose="02020603050405020304" pitchFamily="18" charset="0"/>
                <a:ea typeface="楷体_GB2312" pitchFamily="49" charset="-122"/>
              </a:rPr>
              <a:t>1s</a:t>
            </a:r>
            <a:r>
              <a:rPr kumimoji="1" lang="zh-CN" altLang="en-US" sz="2400" b="1" u="sng" dirty="0">
                <a:solidFill>
                  <a:srgbClr val="CC0000"/>
                </a:solidFill>
                <a:latin typeface="Times New Roman" panose="02020603050405020304" pitchFamily="18" charset="0"/>
                <a:ea typeface="楷体_GB2312" pitchFamily="49" charset="-122"/>
              </a:rPr>
              <a:t>）</a:t>
            </a:r>
            <a:r>
              <a:rPr kumimoji="1" lang="en-US" altLang="zh-CN" sz="2400" b="1" u="sng" baseline="30000" dirty="0">
                <a:solidFill>
                  <a:srgbClr val="CC0000"/>
                </a:solidFill>
                <a:latin typeface="Times New Roman" panose="02020603050405020304" pitchFamily="18" charset="0"/>
                <a:ea typeface="楷体_GB2312" pitchFamily="49" charset="-122"/>
              </a:rPr>
              <a:t>2</a:t>
            </a:r>
            <a:r>
              <a:rPr kumimoji="1" lang="zh-CN" altLang="en-US" sz="2400" b="1" u="sng" dirty="0">
                <a:solidFill>
                  <a:srgbClr val="CC0000"/>
                </a:solidFill>
                <a:latin typeface="Times New Roman" panose="02020603050405020304" pitchFamily="18" charset="0"/>
                <a:ea typeface="楷体_GB2312" pitchFamily="49" charset="-122"/>
              </a:rPr>
              <a:t>的能级</a:t>
            </a:r>
            <a:r>
              <a:rPr kumimoji="1" lang="zh-CN" altLang="en-US" sz="2400" b="1" u="sng" dirty="0" smtClean="0">
                <a:solidFill>
                  <a:srgbClr val="CC0000"/>
                </a:solidFill>
                <a:latin typeface="Times New Roman" panose="02020603050405020304" pitchFamily="18" charset="0"/>
                <a:ea typeface="楷体_GB2312" pitchFamily="49" charset="-122"/>
              </a:rPr>
              <a:t>。</a:t>
            </a:r>
            <a:endParaRPr kumimoji="1" lang="en-US" altLang="zh-CN" sz="2400" b="1" u="sng" dirty="0" smtClean="0">
              <a:solidFill>
                <a:srgbClr val="CC0000"/>
              </a:solidFill>
              <a:latin typeface="Times New Roman" panose="02020603050405020304" pitchFamily="18" charset="0"/>
              <a:ea typeface="楷体_GB2312" pitchFamily="49" charset="-122"/>
            </a:endParaRPr>
          </a:p>
          <a:p>
            <a:pPr algn="just">
              <a:spcAft>
                <a:spcPts val="600"/>
              </a:spcAft>
            </a:pPr>
            <a:r>
              <a:rPr kumimoji="1" lang="zh-CN" altLang="en-US" sz="2400" b="1" dirty="0">
                <a:solidFill>
                  <a:schemeClr val="folHlink"/>
                </a:solidFill>
                <a:latin typeface="Times New Roman" panose="02020603050405020304" pitchFamily="18" charset="0"/>
                <a:ea typeface="楷体_GB2312" pitchFamily="49" charset="-122"/>
              </a:rPr>
              <a:t>四个</a:t>
            </a:r>
            <a:r>
              <a:rPr kumimoji="1" lang="zh-CN" altLang="en-US" sz="2400" b="1" dirty="0" smtClean="0">
                <a:solidFill>
                  <a:schemeClr val="folHlink"/>
                </a:solidFill>
                <a:latin typeface="Times New Roman" panose="02020603050405020304" pitchFamily="18" charset="0"/>
                <a:ea typeface="楷体_GB2312" pitchFamily="49" charset="-122"/>
              </a:rPr>
              <a:t>特点分别</a:t>
            </a:r>
            <a:r>
              <a:rPr kumimoji="1" lang="zh-CN" altLang="en-US" sz="2400" b="1" dirty="0">
                <a:solidFill>
                  <a:schemeClr val="folHlink"/>
                </a:solidFill>
                <a:latin typeface="Times New Roman" panose="02020603050405020304" pitchFamily="18" charset="0"/>
                <a:ea typeface="楷体_GB2312" pitchFamily="49" charset="-122"/>
              </a:rPr>
              <a:t>包含四个物理概念。</a:t>
            </a:r>
          </a:p>
          <a:p>
            <a:pPr algn="just">
              <a:spcAft>
                <a:spcPts val="600"/>
              </a:spcAft>
            </a:pPr>
            <a:endParaRPr kumimoji="1" lang="zh-CN" altLang="en-US" sz="2400" b="1" u="sng" dirty="0">
              <a:solidFill>
                <a:srgbClr val="CC0000"/>
              </a:solidFill>
              <a:latin typeface="Times New Roman" panose="02020603050405020304" pitchFamily="18" charset="0"/>
              <a:ea typeface="楷体_GB2312" pitchFamily="49" charset="-122"/>
            </a:endParaRPr>
          </a:p>
          <a:p>
            <a:pPr algn="just">
              <a:spcAft>
                <a:spcPts val="600"/>
              </a:spcAft>
            </a:pPr>
            <a:endParaRPr kumimoji="1" lang="zh-CN" altLang="en-US" sz="2400" dirty="0">
              <a:latin typeface="+mn-ea"/>
            </a:endParaRPr>
          </a:p>
          <a:p>
            <a:pPr>
              <a:spcAft>
                <a:spcPts val="600"/>
              </a:spcAft>
            </a:pPr>
            <a:endParaRPr lang="zh-CN" altLang="en-US" sz="2400" dirty="0"/>
          </a:p>
        </p:txBody>
      </p:sp>
      <p:sp>
        <p:nvSpPr>
          <p:cNvPr id="2" name="标题 1"/>
          <p:cNvSpPr>
            <a:spLocks noGrp="1"/>
          </p:cNvSpPr>
          <p:nvPr>
            <p:ph type="title"/>
          </p:nvPr>
        </p:nvSpPr>
        <p:spPr/>
        <p:txBody>
          <a:bodyPr>
            <a:normAutofit/>
          </a:bodyPr>
          <a:lstStyle/>
          <a:p>
            <a:r>
              <a:rPr lang="zh-CN" altLang="en-US" sz="2800" dirty="0"/>
              <a:t>氦</a:t>
            </a:r>
            <a:r>
              <a:rPr lang="zh-CN" altLang="en-US" sz="2800" dirty="0" smtClean="0"/>
              <a:t>原子光谱特征</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descr="222-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80988"/>
            <a:ext cx="6408737" cy="624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10"/>
          <p:cNvSpPr>
            <a:spLocks noChangeArrowheads="1"/>
          </p:cNvSpPr>
          <p:nvPr/>
        </p:nvSpPr>
        <p:spPr bwMode="auto">
          <a:xfrm>
            <a:off x="4716463" y="2708275"/>
            <a:ext cx="3870325" cy="822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chemeClr val="hlink"/>
                </a:solidFill>
                <a:latin typeface="Times New Roman" panose="02020603050405020304" pitchFamily="18" charset="0"/>
                <a:ea typeface="楷体_GB2312" pitchFamily="49" charset="-122"/>
              </a:rPr>
              <a:t>只有对</a:t>
            </a:r>
            <a:r>
              <a:rPr kumimoji="1" lang="en-US" altLang="zh-CN" sz="2400" b="1">
                <a:solidFill>
                  <a:schemeClr val="hlink"/>
                </a:solidFill>
                <a:latin typeface="Times New Roman" panose="02020603050405020304" pitchFamily="18" charset="0"/>
                <a:ea typeface="楷体_GB2312" pitchFamily="49" charset="-122"/>
              </a:rPr>
              <a:t>L-S</a:t>
            </a:r>
            <a:r>
              <a:rPr kumimoji="1" lang="zh-CN" altLang="en-US" sz="2400" b="1">
                <a:solidFill>
                  <a:schemeClr val="hlink"/>
                </a:solidFill>
                <a:latin typeface="Times New Roman" panose="02020603050405020304" pitchFamily="18" charset="0"/>
                <a:ea typeface="楷体_GB2312" pitchFamily="49" charset="-122"/>
              </a:rPr>
              <a:t>耦合方式，才有洪特定则和朗德间隔定则。</a:t>
            </a:r>
          </a:p>
        </p:txBody>
      </p:sp>
    </p:spTree>
    <p:extLst>
      <p:ext uri="{BB962C8B-B14F-4D97-AF65-F5344CB8AC3E}">
        <p14:creationId xmlns:p14="http://schemas.microsoft.com/office/powerpoint/2010/main" val="2725179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378"/>
                                        </p:tgtEl>
                                        <p:attrNameLst>
                                          <p:attrName>style.visibility</p:attrName>
                                        </p:attrNameLst>
                                      </p:cBhvr>
                                      <p:to>
                                        <p:strVal val="visible"/>
                                      </p:to>
                                    </p:set>
                                    <p:anim calcmode="lin" valueType="num">
                                      <p:cBhvr>
                                        <p:cTn id="7" dur="500" fill="hold"/>
                                        <p:tgtEl>
                                          <p:spTgt spid="58378"/>
                                        </p:tgtEl>
                                        <p:attrNameLst>
                                          <p:attrName>ppt_w</p:attrName>
                                        </p:attrNameLst>
                                      </p:cBhvr>
                                      <p:tavLst>
                                        <p:tav tm="0">
                                          <p:val>
                                            <p:fltVal val="0"/>
                                          </p:val>
                                        </p:tav>
                                        <p:tav tm="100000">
                                          <p:val>
                                            <p:strVal val="#ppt_w"/>
                                          </p:val>
                                        </p:tav>
                                      </p:tavLst>
                                    </p:anim>
                                    <p:anim calcmode="lin" valueType="num">
                                      <p:cBhvr>
                                        <p:cTn id="8" dur="500" fill="hold"/>
                                        <p:tgtEl>
                                          <p:spTgt spid="583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ChangeArrowheads="1"/>
          </p:cNvSpPr>
          <p:nvPr/>
        </p:nvSpPr>
        <p:spPr bwMode="auto">
          <a:xfrm>
            <a:off x="755650" y="1628775"/>
            <a:ext cx="7489825"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那末，</a:t>
            </a:r>
            <a:r>
              <a:rPr kumimoji="1" lang="en-US" altLang="zh-CN" sz="2400" b="1">
                <a:latin typeface="Times New Roman" panose="02020603050405020304" pitchFamily="18" charset="0"/>
                <a:ea typeface="楷体_GB2312" pitchFamily="49" charset="-122"/>
              </a:rPr>
              <a:t>j-j</a:t>
            </a:r>
            <a:r>
              <a:rPr kumimoji="1" lang="zh-CN" altLang="en-US" sz="2400" b="1">
                <a:latin typeface="Times New Roman" panose="02020603050405020304" pitchFamily="18" charset="0"/>
                <a:ea typeface="楷体_GB2312" pitchFamily="49" charset="-122"/>
              </a:rPr>
              <a:t>耦合方式给出的能级次序是怎么样的呢？在右图中显示的</a:t>
            </a:r>
            <a:r>
              <a:rPr kumimoji="1" lang="en-US" altLang="zh-CN" sz="2400" b="1">
                <a:latin typeface="Times New Roman" panose="02020603050405020304" pitchFamily="18" charset="0"/>
                <a:ea typeface="楷体_GB2312" pitchFamily="49" charset="-122"/>
              </a:rPr>
              <a:t>Pb</a:t>
            </a:r>
            <a:r>
              <a:rPr kumimoji="1" lang="zh-CN" altLang="en-US" sz="2400" b="1">
                <a:latin typeface="Times New Roman" panose="02020603050405020304" pitchFamily="18" charset="0"/>
                <a:ea typeface="楷体_GB2312" pitchFamily="49" charset="-122"/>
              </a:rPr>
              <a:t>的激发态的能级次序是</a:t>
            </a:r>
            <a:r>
              <a:rPr kumimoji="1" lang="en-US" altLang="zh-CN" sz="2400" b="1">
                <a:latin typeface="Times New Roman" panose="02020603050405020304" pitchFamily="18" charset="0"/>
                <a:ea typeface="楷体_GB2312" pitchFamily="49" charset="-122"/>
              </a:rPr>
              <a:t>j-j</a:t>
            </a:r>
            <a:r>
              <a:rPr kumimoji="1" lang="zh-CN" altLang="en-US" sz="2400" b="1">
                <a:latin typeface="Times New Roman" panose="02020603050405020304" pitchFamily="18" charset="0"/>
                <a:ea typeface="楷体_GB2312" pitchFamily="49" charset="-122"/>
              </a:rPr>
              <a:t>耦合的典型结果，</a:t>
            </a:r>
            <a:r>
              <a:rPr kumimoji="1" lang="en-US" altLang="zh-CN" sz="2400" b="1">
                <a:latin typeface="Times New Roman" panose="02020603050405020304" pitchFamily="18" charset="0"/>
                <a:ea typeface="楷体_GB2312" pitchFamily="49" charset="-122"/>
              </a:rPr>
              <a:t>Sn</a:t>
            </a:r>
            <a:r>
              <a:rPr kumimoji="1" lang="zh-CN" altLang="en-US" sz="2400" b="1">
                <a:latin typeface="Times New Roman" panose="02020603050405020304" pitchFamily="18" charset="0"/>
                <a:ea typeface="楷体_GB2312" pitchFamily="49" charset="-122"/>
              </a:rPr>
              <a:t>也还算接近，而</a:t>
            </a:r>
            <a:r>
              <a:rPr kumimoji="1" lang="en-US" altLang="zh-CN" sz="2400" b="1">
                <a:latin typeface="Times New Roman" panose="02020603050405020304" pitchFamily="18" charset="0"/>
                <a:ea typeface="楷体_GB2312" pitchFamily="49" charset="-122"/>
              </a:rPr>
              <a:t>Ge</a:t>
            </a:r>
            <a:r>
              <a:rPr kumimoji="1" lang="zh-CN" altLang="en-US" sz="2400" b="1">
                <a:latin typeface="Times New Roman" panose="02020603050405020304" pitchFamily="18" charset="0"/>
                <a:ea typeface="楷体_GB2312" pitchFamily="49" charset="-122"/>
              </a:rPr>
              <a:t>则处于</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和</a:t>
            </a:r>
            <a:r>
              <a:rPr kumimoji="1" lang="en-US" altLang="zh-CN" sz="2400" b="1">
                <a:latin typeface="Times New Roman" panose="02020603050405020304" pitchFamily="18" charset="0"/>
                <a:ea typeface="楷体_GB2312" pitchFamily="49" charset="-122"/>
              </a:rPr>
              <a:t>j-j</a:t>
            </a:r>
            <a:r>
              <a:rPr kumimoji="1" lang="zh-CN" altLang="en-US" sz="2400" b="1">
                <a:latin typeface="Times New Roman" panose="02020603050405020304" pitchFamily="18" charset="0"/>
                <a:ea typeface="楷体_GB2312" pitchFamily="49" charset="-122"/>
              </a:rPr>
              <a:t>这两种耦合之间。一般讲，对几乎所有的原子基态和大部分轻元素的激发态，</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耦合都成立。</a:t>
            </a:r>
          </a:p>
          <a:p>
            <a:pPr algn="just" eaLnBrk="1" hangingPunct="1"/>
            <a:r>
              <a:rPr kumimoji="1" lang="zh-CN" altLang="en-US" sz="2400" b="1">
                <a:latin typeface="Times New Roman" panose="02020603050405020304" pitchFamily="18" charset="0"/>
                <a:ea typeface="楷体_GB2312" pitchFamily="49" charset="-122"/>
              </a:rPr>
              <a:t>        而纯</a:t>
            </a:r>
            <a:r>
              <a:rPr kumimoji="1" lang="en-US" altLang="zh-CN" sz="2400" b="1">
                <a:latin typeface="Times New Roman" panose="02020603050405020304" pitchFamily="18" charset="0"/>
                <a:ea typeface="楷体_GB2312" pitchFamily="49" charset="-122"/>
              </a:rPr>
              <a:t>j-j</a:t>
            </a:r>
            <a:r>
              <a:rPr kumimoji="1" lang="zh-CN" altLang="en-US" sz="2400" b="1">
                <a:latin typeface="Times New Roman" panose="02020603050405020304" pitchFamily="18" charset="0"/>
                <a:ea typeface="楷体_GB2312" pitchFamily="49" charset="-122"/>
              </a:rPr>
              <a:t>耦合则是很少见的，只有对一些重元素激发态，激发的电子远离其它电子，电子间的耦合很弱，从而发生</a:t>
            </a:r>
            <a:r>
              <a:rPr kumimoji="1" lang="en-US" altLang="zh-CN" sz="2400" b="1">
                <a:latin typeface="Times New Roman" panose="02020603050405020304" pitchFamily="18" charset="0"/>
                <a:ea typeface="楷体_GB2312" pitchFamily="49" charset="-122"/>
              </a:rPr>
              <a:t>j-j</a:t>
            </a:r>
            <a:r>
              <a:rPr kumimoji="1" lang="zh-CN" altLang="en-US" sz="2400" b="1">
                <a:latin typeface="Times New Roman" panose="02020603050405020304" pitchFamily="18" charset="0"/>
                <a:ea typeface="楷体_GB2312" pitchFamily="49" charset="-122"/>
              </a:rPr>
              <a:t>耦合。困此，我们对</a:t>
            </a:r>
            <a:r>
              <a:rPr kumimoji="1" lang="en-US" altLang="zh-CN" sz="2400" b="1">
                <a:latin typeface="Times New Roman" panose="02020603050405020304" pitchFamily="18" charset="0"/>
                <a:ea typeface="楷体_GB2312" pitchFamily="49" charset="-122"/>
              </a:rPr>
              <a:t>j-j</a:t>
            </a:r>
            <a:r>
              <a:rPr kumimoji="1" lang="zh-CN" altLang="en-US" sz="2400" b="1">
                <a:latin typeface="Times New Roman" panose="02020603050405020304" pitchFamily="18" charset="0"/>
                <a:ea typeface="楷体_GB2312" pitchFamily="49" charset="-122"/>
              </a:rPr>
              <a:t>耦合方式给出的能级次序问题，就不作介绍了，留到高等原子物理中去回答。</a:t>
            </a:r>
          </a:p>
          <a:p>
            <a:pPr algn="just" eaLnBrk="1" hangingPunct="1"/>
            <a:endParaRPr kumimoji="1" lang="en-US" altLang="zh-CN" sz="2400" b="1">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1323875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323850" y="1557338"/>
            <a:ext cx="8496300"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对于碳族元素的基态，由于它们最外层的两个电子都是</a:t>
            </a:r>
            <a:r>
              <a:rPr kumimoji="1" lang="en-US" altLang="zh-CN" sz="2400" b="1">
                <a:latin typeface="Times New Roman" panose="02020603050405020304" pitchFamily="18" charset="0"/>
                <a:ea typeface="楷体_GB2312" pitchFamily="49" charset="-122"/>
              </a:rPr>
              <a:t>p</a:t>
            </a:r>
            <a:r>
              <a:rPr kumimoji="1" lang="en-US" altLang="zh-CN" sz="2400" b="1" baseline="30000">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组态，可以合成</a:t>
            </a:r>
            <a:r>
              <a:rPr kumimoji="1" lang="en-US" altLang="zh-CN" sz="2400" b="1" baseline="30000">
                <a:solidFill>
                  <a:schemeClr val="hlink"/>
                </a:solidFill>
                <a:latin typeface="Times New Roman" panose="02020603050405020304" pitchFamily="18" charset="0"/>
                <a:ea typeface="楷体_GB2312" pitchFamily="49" charset="-122"/>
              </a:rPr>
              <a:t>1</a:t>
            </a:r>
            <a:r>
              <a:rPr kumimoji="1" lang="en-US" altLang="zh-CN" sz="2400" b="1">
                <a:solidFill>
                  <a:schemeClr val="hlink"/>
                </a:solidFill>
                <a:latin typeface="Times New Roman" panose="02020603050405020304" pitchFamily="18" charset="0"/>
                <a:ea typeface="楷体_GB2312" pitchFamily="49" charset="-122"/>
              </a:rPr>
              <a:t>S</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30000">
                <a:solidFill>
                  <a:schemeClr val="hlink"/>
                </a:solidFill>
                <a:latin typeface="Times New Roman" panose="02020603050405020304" pitchFamily="18" charset="0"/>
                <a:ea typeface="楷体_GB2312" pitchFamily="49" charset="-122"/>
              </a:rPr>
              <a:t>1</a:t>
            </a:r>
            <a:r>
              <a:rPr kumimoji="1" lang="en-US" altLang="zh-CN" sz="2400" b="1">
                <a:solidFill>
                  <a:schemeClr val="hlink"/>
                </a:solidFill>
                <a:latin typeface="Times New Roman" panose="02020603050405020304" pitchFamily="18" charset="0"/>
                <a:ea typeface="楷体_GB2312" pitchFamily="49" charset="-122"/>
              </a:rPr>
              <a:t>D</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。根据洪特定则，三个状态中以</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为最低。</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态包括</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P</a:t>
            </a:r>
            <a:r>
              <a:rPr kumimoji="1" lang="en-US" altLang="zh-CN" sz="2400" b="1" baseline="-30000">
                <a:solidFill>
                  <a:schemeClr val="hlink"/>
                </a:solidFill>
                <a:latin typeface="Times New Roman" panose="02020603050405020304" pitchFamily="18" charset="0"/>
                <a:ea typeface="楷体_GB2312" pitchFamily="49" charset="-122"/>
              </a:rPr>
              <a:t>2</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P</a:t>
            </a:r>
            <a:r>
              <a:rPr kumimoji="1" lang="en-US" altLang="zh-CN" sz="2400" b="1" baseline="-30000">
                <a:solidFill>
                  <a:schemeClr val="hlink"/>
                </a:solidFill>
                <a:latin typeface="Times New Roman" panose="02020603050405020304" pitchFamily="18" charset="0"/>
                <a:ea typeface="楷体_GB2312" pitchFamily="49" charset="-122"/>
              </a:rPr>
              <a:t>1</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P</a:t>
            </a:r>
            <a:r>
              <a:rPr kumimoji="1" lang="en-US" altLang="zh-CN" sz="2400" b="1" baseline="-30000">
                <a:solidFill>
                  <a:schemeClr val="hlink"/>
                </a:solidFill>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，由于它们这些元素在最外壳层中的同科电子数（两个）小于该层闭合时的占有数（六个）的一半，因此为</a:t>
            </a:r>
            <a:r>
              <a:rPr kumimoji="1" lang="zh-CN" altLang="en-US" sz="2400" b="1">
                <a:solidFill>
                  <a:schemeClr val="folHlink"/>
                </a:solidFill>
                <a:latin typeface="Times New Roman" panose="02020603050405020304" pitchFamily="18" charset="0"/>
                <a:ea typeface="楷体_GB2312" pitchFamily="49" charset="-122"/>
              </a:rPr>
              <a:t>正常次序</a:t>
            </a:r>
            <a:r>
              <a:rPr kumimoji="1" lang="zh-CN" altLang="en-US" sz="2400" b="1">
                <a:latin typeface="Times New Roman" panose="02020603050405020304" pitchFamily="18" charset="0"/>
                <a:ea typeface="楷体_GB2312" pitchFamily="49" charset="-122"/>
              </a:rPr>
              <a:t>，即</a:t>
            </a:r>
            <a:r>
              <a:rPr kumimoji="1" lang="en-US" altLang="zh-CN" sz="2400" b="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值最小的能级为最低。所以，</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P</a:t>
            </a:r>
            <a:r>
              <a:rPr kumimoji="1" lang="en-US" altLang="zh-CN" sz="2400" b="1" baseline="-30000">
                <a:solidFill>
                  <a:schemeClr val="hlink"/>
                </a:solidFill>
                <a:latin typeface="Times New Roman" panose="02020603050405020304" pitchFamily="18" charset="0"/>
                <a:ea typeface="楷体_GB2312" pitchFamily="49" charset="-122"/>
              </a:rPr>
              <a:t>0</a:t>
            </a:r>
            <a:r>
              <a:rPr kumimoji="1" lang="zh-CN" altLang="en-US" sz="2400" b="1">
                <a:solidFill>
                  <a:schemeClr val="hlink"/>
                </a:solidFill>
                <a:latin typeface="Times New Roman" panose="02020603050405020304" pitchFamily="18" charset="0"/>
                <a:ea typeface="楷体_GB2312" pitchFamily="49" charset="-122"/>
              </a:rPr>
              <a:t>为基态</a:t>
            </a:r>
            <a:r>
              <a:rPr kumimoji="1" lang="zh-CN" altLang="en-US" sz="2400" b="1">
                <a:latin typeface="Times New Roman" panose="02020603050405020304" pitchFamily="18" charset="0"/>
                <a:ea typeface="楷体_GB2312" pitchFamily="49" charset="-122"/>
              </a:rPr>
              <a:t>；确实、</a:t>
            </a:r>
            <a:r>
              <a:rPr kumimoji="1" lang="en-US" altLang="zh-CN" sz="2400" b="1">
                <a:latin typeface="Times New Roman" panose="02020603050405020304" pitchFamily="18" charset="0"/>
                <a:ea typeface="楷体_GB2312" pitchFamily="49" charset="-122"/>
              </a:rPr>
              <a:t>C</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Si</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Ge</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Sn</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Pb</a:t>
            </a:r>
            <a:r>
              <a:rPr kumimoji="1" lang="zh-CN" altLang="en-US" sz="2400" b="1">
                <a:latin typeface="Times New Roman" panose="02020603050405020304" pitchFamily="18" charset="0"/>
                <a:ea typeface="楷体_GB2312" pitchFamily="49" charset="-122"/>
              </a:rPr>
              <a:t>的基态都是</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en-US" altLang="zh-CN" sz="2400" b="1" baseline="-30000">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p>
          <a:p>
            <a:pPr algn="just" eaLnBrk="1" hangingPunct="1"/>
            <a:r>
              <a:rPr kumimoji="1" lang="zh-CN" altLang="en-US" sz="2400" b="1">
                <a:latin typeface="Times New Roman" panose="02020603050405020304" pitchFamily="18" charset="0"/>
                <a:ea typeface="楷体_GB2312" pitchFamily="49" charset="-122"/>
              </a:rPr>
              <a:t>         对于氧原子，它的外层四个电子的组态是</a:t>
            </a:r>
            <a:r>
              <a:rPr kumimoji="1" lang="en-US" altLang="zh-CN" sz="2400" b="1">
                <a:latin typeface="Times New Roman" panose="02020603050405020304" pitchFamily="18" charset="0"/>
                <a:ea typeface="楷体_GB2312" pitchFamily="49" charset="-122"/>
              </a:rPr>
              <a:t>p</a:t>
            </a:r>
            <a:r>
              <a:rPr kumimoji="1" lang="en-US" altLang="zh-CN" sz="2400" b="1" baseline="30000">
                <a:latin typeface="Times New Roman" panose="02020603050405020304" pitchFamily="18" charset="0"/>
                <a:ea typeface="楷体_GB2312" pitchFamily="49" charset="-122"/>
              </a:rPr>
              <a:t>4</a:t>
            </a:r>
            <a:r>
              <a:rPr kumimoji="1" lang="zh-CN" altLang="en-US" sz="2400" b="1">
                <a:latin typeface="Times New Roman" panose="02020603050405020304" pitchFamily="18" charset="0"/>
                <a:ea typeface="楷体_GB2312" pitchFamily="49" charset="-122"/>
              </a:rPr>
              <a:t>，虽然</a:t>
            </a:r>
            <a:r>
              <a:rPr kumimoji="1" lang="en-US" altLang="zh-CN" sz="2400" b="1">
                <a:latin typeface="Times New Roman" panose="02020603050405020304" pitchFamily="18" charset="0"/>
                <a:ea typeface="楷体_GB2312" pitchFamily="49" charset="-122"/>
              </a:rPr>
              <a:t>p</a:t>
            </a:r>
            <a:r>
              <a:rPr kumimoji="1" lang="en-US" altLang="zh-CN" sz="2400" b="1" baseline="30000">
                <a:latin typeface="Times New Roman" panose="02020603050405020304" pitchFamily="18" charset="0"/>
                <a:ea typeface="楷体_GB2312" pitchFamily="49" charset="-122"/>
              </a:rPr>
              <a:t>4</a:t>
            </a:r>
            <a:r>
              <a:rPr kumimoji="1" lang="zh-CN" altLang="en-US" sz="2400" b="1">
                <a:latin typeface="Times New Roman" panose="02020603050405020304" pitchFamily="18" charset="0"/>
                <a:ea typeface="楷体_GB2312" pitchFamily="49" charset="-122"/>
              </a:rPr>
              <a:t>合成的原子态与</a:t>
            </a:r>
            <a:r>
              <a:rPr kumimoji="1" lang="en-US" altLang="zh-CN" sz="2400" b="1">
                <a:latin typeface="Times New Roman" panose="02020603050405020304" pitchFamily="18" charset="0"/>
                <a:ea typeface="楷体_GB2312" pitchFamily="49" charset="-122"/>
              </a:rPr>
              <a:t>p</a:t>
            </a:r>
            <a:r>
              <a:rPr kumimoji="1" lang="en-US" altLang="zh-CN" sz="2400" b="1" baseline="30000">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一样，都是</a:t>
            </a:r>
            <a:r>
              <a:rPr kumimoji="1" lang="en-US" altLang="zh-CN" sz="2400" b="1" baseline="30000">
                <a:solidFill>
                  <a:schemeClr val="hlink"/>
                </a:solidFill>
                <a:latin typeface="Times New Roman" panose="02020603050405020304" pitchFamily="18" charset="0"/>
                <a:ea typeface="楷体_GB2312" pitchFamily="49" charset="-122"/>
              </a:rPr>
              <a:t>1</a:t>
            </a:r>
            <a:r>
              <a:rPr kumimoji="1" lang="en-US" altLang="zh-CN" sz="2400" b="1">
                <a:solidFill>
                  <a:schemeClr val="hlink"/>
                </a:solidFill>
                <a:latin typeface="Times New Roman" panose="02020603050405020304" pitchFamily="18" charset="0"/>
                <a:ea typeface="楷体_GB2312" pitchFamily="49" charset="-122"/>
              </a:rPr>
              <a:t>S</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30000">
                <a:solidFill>
                  <a:schemeClr val="hlink"/>
                </a:solidFill>
                <a:latin typeface="Times New Roman" panose="02020603050405020304" pitchFamily="18" charset="0"/>
                <a:ea typeface="楷体_GB2312" pitchFamily="49" charset="-122"/>
              </a:rPr>
              <a:t>1</a:t>
            </a:r>
            <a:r>
              <a:rPr kumimoji="1" lang="en-US" altLang="zh-CN" sz="2400" b="1">
                <a:solidFill>
                  <a:schemeClr val="hlink"/>
                </a:solidFill>
                <a:latin typeface="Times New Roman" panose="02020603050405020304" pitchFamily="18" charset="0"/>
                <a:ea typeface="楷体_GB2312" pitchFamily="49" charset="-122"/>
              </a:rPr>
              <a:t>D</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，而且以</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的能量为最低，但是，由于外层同科电子数（四个）已超过闭合时占有数（六个）的一半，因此</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中的三条能级为</a:t>
            </a:r>
            <a:r>
              <a:rPr kumimoji="1" lang="zh-CN" altLang="en-US" sz="2400" b="1">
                <a:solidFill>
                  <a:schemeClr val="folHlink"/>
                </a:solidFill>
                <a:latin typeface="Times New Roman" panose="02020603050405020304" pitchFamily="18" charset="0"/>
                <a:ea typeface="楷体_GB2312" pitchFamily="49" charset="-122"/>
              </a:rPr>
              <a:t>例转次序</a:t>
            </a:r>
            <a:r>
              <a:rPr kumimoji="1" lang="zh-CN" altLang="en-US" sz="2400" b="1">
                <a:latin typeface="Times New Roman" panose="02020603050405020304" pitchFamily="18" charset="0"/>
                <a:ea typeface="楷体_GB2312" pitchFamily="49" charset="-122"/>
              </a:rPr>
              <a:t>，即</a:t>
            </a:r>
            <a:r>
              <a:rPr kumimoji="1" lang="en-US" altLang="zh-CN" sz="2400" b="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值最大的能级处在最下面，故</a:t>
            </a:r>
            <a:r>
              <a:rPr kumimoji="1" lang="zh-CN" altLang="en-US" sz="2400" b="1">
                <a:solidFill>
                  <a:schemeClr val="hlink"/>
                </a:solidFill>
                <a:latin typeface="Times New Roman" panose="02020603050405020304" pitchFamily="18" charset="0"/>
                <a:ea typeface="楷体_GB2312" pitchFamily="49" charset="-122"/>
              </a:rPr>
              <a:t>氧的基态为</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P</a:t>
            </a:r>
            <a:r>
              <a:rPr kumimoji="1" lang="en-US" altLang="zh-CN" sz="2400" b="1" baseline="-30000">
                <a:solidFill>
                  <a:schemeClr val="hlink"/>
                </a:solidFill>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38555785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ChangeArrowheads="1"/>
          </p:cNvSpPr>
          <p:nvPr/>
        </p:nvSpPr>
        <p:spPr bwMode="auto">
          <a:xfrm>
            <a:off x="323850" y="1341438"/>
            <a:ext cx="8569325"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dirty="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现在我们说明朗德间隔定则的由来：在无外磁场的情况下，能级的分裂纯粹是出于原子的内部原因，即是轨道运动与自旋运动发生相互作用而引起的，</a:t>
            </a:r>
          </a:p>
          <a:p>
            <a:pPr algn="just" eaLnBrk="1" hangingPunct="1"/>
            <a:r>
              <a:rPr kumimoji="1" lang="zh-CN" altLang="en-US" sz="2400" b="1" dirty="0">
                <a:latin typeface="Times New Roman" panose="02020603050405020304" pitchFamily="18" charset="0"/>
                <a:ea typeface="楷体_GB2312" pitchFamily="49" charset="-122"/>
              </a:rPr>
              <a:t>     能级分裂的间隔：设某一能级引起的位移为</a:t>
            </a:r>
          </a:p>
        </p:txBody>
      </p:sp>
      <p:graphicFrame>
        <p:nvGraphicFramePr>
          <p:cNvPr id="93187" name="Object 5"/>
          <p:cNvGraphicFramePr>
            <a:graphicFrameLocks noChangeAspect="1"/>
          </p:cNvGraphicFramePr>
          <p:nvPr/>
        </p:nvGraphicFramePr>
        <p:xfrm>
          <a:off x="1116013" y="2997200"/>
          <a:ext cx="6629400" cy="592138"/>
        </p:xfrm>
        <a:graphic>
          <a:graphicData uri="http://schemas.openxmlformats.org/presentationml/2006/ole">
            <mc:AlternateContent xmlns:mc="http://schemas.openxmlformats.org/markup-compatibility/2006">
              <mc:Choice xmlns:v="urn:schemas-microsoft-com:vml" Requires="v">
                <p:oleObj spid="_x0000_s66567" name="公式" r:id="rId3" imgW="4038600" imgH="368300" progId="Equation.3">
                  <p:embed/>
                </p:oleObj>
              </mc:Choice>
              <mc:Fallback>
                <p:oleObj name="公式" r:id="rId3" imgW="40386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997200"/>
                        <a:ext cx="6629400" cy="592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8" name="Rectangle 7"/>
          <p:cNvSpPr>
            <a:spLocks noChangeArrowheads="1"/>
          </p:cNvSpPr>
          <p:nvPr/>
        </p:nvSpPr>
        <p:spPr bwMode="auto">
          <a:xfrm>
            <a:off x="539750" y="3789363"/>
            <a:ext cx="8208963"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因而，</a:t>
            </a:r>
            <a:r>
              <a:rPr kumimoji="1" lang="en-US" altLang="zh-CN" sz="2400" b="1" i="1">
                <a:latin typeface="Times New Roman" panose="02020603050405020304" pitchFamily="18" charset="0"/>
                <a:ea typeface="楷体_GB2312" pitchFamily="49" charset="-122"/>
              </a:rPr>
              <a:t>J</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标志的能级与</a:t>
            </a:r>
            <a:r>
              <a:rPr kumimoji="1" lang="en-US" altLang="zh-CN" sz="2400" b="1" i="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标志的能级各自引起的位移之差，即</a:t>
            </a:r>
            <a:r>
              <a:rPr kumimoji="1" lang="en-US" altLang="zh-CN" sz="2400" b="1" i="1">
                <a:solidFill>
                  <a:schemeClr val="hlink"/>
                </a:solidFill>
                <a:latin typeface="Times New Roman" panose="02020603050405020304" pitchFamily="18" charset="0"/>
                <a:ea typeface="楷体_GB2312" pitchFamily="49" charset="-122"/>
              </a:rPr>
              <a:t>J</a:t>
            </a:r>
            <a:r>
              <a:rPr kumimoji="1" lang="en-US" altLang="zh-CN" sz="2400" b="1">
                <a:solidFill>
                  <a:schemeClr val="hlink"/>
                </a:solidFill>
                <a:latin typeface="Times New Roman" panose="02020603050405020304" pitchFamily="18" charset="0"/>
                <a:ea typeface="楷体_GB2312" pitchFamily="49" charset="-122"/>
              </a:rPr>
              <a:t>+1</a:t>
            </a:r>
            <a:r>
              <a:rPr kumimoji="1" lang="zh-CN" altLang="en-US" sz="2400" b="1">
                <a:solidFill>
                  <a:schemeClr val="hlink"/>
                </a:solidFill>
                <a:latin typeface="Times New Roman" panose="02020603050405020304" pitchFamily="18" charset="0"/>
                <a:ea typeface="楷体_GB2312" pitchFamily="49" charset="-122"/>
              </a:rPr>
              <a:t>能级与</a:t>
            </a:r>
            <a:r>
              <a:rPr kumimoji="1" lang="en-US" altLang="zh-CN" sz="2400" b="1" i="1">
                <a:solidFill>
                  <a:schemeClr val="hlink"/>
                </a:solidFill>
                <a:latin typeface="Times New Roman" panose="02020603050405020304" pitchFamily="18" charset="0"/>
                <a:ea typeface="楷体_GB2312" pitchFamily="49" charset="-122"/>
              </a:rPr>
              <a:t>J</a:t>
            </a:r>
            <a:r>
              <a:rPr kumimoji="1" lang="zh-CN" altLang="en-US" sz="2400" b="1">
                <a:solidFill>
                  <a:schemeClr val="hlink"/>
                </a:solidFill>
                <a:latin typeface="Times New Roman" panose="02020603050405020304" pitchFamily="18" charset="0"/>
                <a:ea typeface="楷体_GB2312" pitchFamily="49" charset="-122"/>
              </a:rPr>
              <a:t>能级之间距</a:t>
            </a:r>
            <a:r>
              <a:rPr kumimoji="1" lang="zh-CN" altLang="en-US" sz="2400" b="1">
                <a:latin typeface="Times New Roman" panose="02020603050405020304" pitchFamily="18" charset="0"/>
                <a:ea typeface="楷体_GB2312" pitchFamily="49" charset="-122"/>
              </a:rPr>
              <a:t>，正比于： </a:t>
            </a:r>
          </a:p>
          <a:p>
            <a:pPr eaLnBrk="1" hangingPunct="1"/>
            <a:endParaRPr kumimoji="1" lang="zh-CN" altLang="en-US" sz="2400" b="1">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[(J+1)(J+2) </a:t>
            </a:r>
            <a:r>
              <a:rPr kumimoji="1" lang="zh-CN" altLang="en-US" b="1" i="1"/>
              <a:t>－</a:t>
            </a:r>
            <a:r>
              <a:rPr kumimoji="1" lang="en-US" altLang="zh-CN" sz="2400" b="1" i="1">
                <a:latin typeface="Times New Roman" panose="02020603050405020304" pitchFamily="18" charset="0"/>
                <a:ea typeface="楷体_GB2312" pitchFamily="49" charset="-122"/>
              </a:rPr>
              <a:t>L(L+1)-S(S+1)]</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[J(J+1) </a:t>
            </a:r>
            <a:r>
              <a:rPr kumimoji="1" lang="zh-CN" altLang="en-US" b="1" i="1"/>
              <a:t>－</a:t>
            </a:r>
            <a:r>
              <a:rPr kumimoji="1" lang="en-US" altLang="zh-CN" sz="2400" b="1" i="1">
                <a:latin typeface="Times New Roman" panose="02020603050405020304" pitchFamily="18" charset="0"/>
                <a:ea typeface="楷体_GB2312" pitchFamily="49" charset="-122"/>
              </a:rPr>
              <a:t>L(L+1)-S(S+1)]</a:t>
            </a:r>
          </a:p>
          <a:p>
            <a:pPr algn="just" eaLnBrk="1" hangingPunct="1"/>
            <a:r>
              <a:rPr kumimoji="1" lang="en-US" altLang="zh-CN" sz="2400" b="1" i="1">
                <a:latin typeface="Times New Roman" panose="02020603050405020304" pitchFamily="18" charset="0"/>
                <a:ea typeface="楷体_GB2312" pitchFamily="49" charset="-122"/>
              </a:rPr>
              <a:t>      = (J+1)(J+2) </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J(J+1) = 2(J+1)</a:t>
            </a:r>
            <a:r>
              <a:rPr kumimoji="1" lang="en-US" altLang="zh-CN" sz="2800" b="1" i="1">
                <a:latin typeface="Times New Roman" panose="02020603050405020304" pitchFamily="18" charset="0"/>
                <a:ea typeface="楷体_GB2312" pitchFamily="49" charset="-122"/>
              </a:rPr>
              <a:t>∝</a:t>
            </a:r>
            <a:r>
              <a:rPr kumimoji="1" lang="en-US" altLang="zh-CN" sz="2400" b="1" i="1">
                <a:solidFill>
                  <a:schemeClr val="hlink"/>
                </a:solidFill>
                <a:latin typeface="Times New Roman" panose="02020603050405020304" pitchFamily="18" charset="0"/>
                <a:ea typeface="楷体_GB2312" pitchFamily="49" charset="-122"/>
              </a:rPr>
              <a:t>(J+1)</a:t>
            </a:r>
          </a:p>
          <a:p>
            <a:pPr algn="just" eaLnBrk="1" hangingPunct="1"/>
            <a:endParaRPr kumimoji="1" lang="en-US" altLang="zh-CN" sz="2400" b="1" i="1">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这就是朗德间隔定则。</a:t>
            </a:r>
          </a:p>
        </p:txBody>
      </p:sp>
    </p:spTree>
    <p:extLst>
      <p:ext uri="{BB962C8B-B14F-4D97-AF65-F5344CB8AC3E}">
        <p14:creationId xmlns:p14="http://schemas.microsoft.com/office/powerpoint/2010/main" val="18159357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323850" y="1484313"/>
            <a:ext cx="84963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800" b="1" dirty="0" smtClean="0">
                <a:solidFill>
                  <a:srgbClr val="C00000"/>
                </a:solidFill>
                <a:latin typeface="Times New Roman" panose="02020603050405020304" pitchFamily="18" charset="0"/>
                <a:ea typeface="楷体_GB2312" pitchFamily="49" charset="-122"/>
              </a:rPr>
              <a:t>电离能</a:t>
            </a:r>
            <a:r>
              <a:rPr kumimoji="1" lang="zh-CN" altLang="en-US" sz="2800" b="1" dirty="0">
                <a:solidFill>
                  <a:srgbClr val="C00000"/>
                </a:solidFill>
                <a:latin typeface="Times New Roman" panose="02020603050405020304" pitchFamily="18" charset="0"/>
                <a:ea typeface="楷体_GB2312" pitchFamily="49" charset="-122"/>
              </a:rPr>
              <a:t>变化的解释</a:t>
            </a:r>
          </a:p>
          <a:p>
            <a:pPr algn="just" eaLnBrk="1" hangingPunct="1"/>
            <a:r>
              <a:rPr kumimoji="1" lang="zh-CN" altLang="en-US" sz="2400" b="1" dirty="0">
                <a:latin typeface="Times New Roman" panose="02020603050405020304" pitchFamily="18" charset="0"/>
                <a:ea typeface="楷体_GB2312" pitchFamily="49" charset="-122"/>
              </a:rPr>
              <a:t> </a:t>
            </a:r>
          </a:p>
          <a:p>
            <a:pPr algn="just" eaLnBrk="1" hangingPunct="1"/>
            <a:r>
              <a:rPr kumimoji="1" lang="zh-CN" altLang="en-US" sz="2400" b="1" dirty="0">
                <a:latin typeface="Times New Roman" panose="02020603050405020304" pitchFamily="18" charset="0"/>
                <a:ea typeface="楷体_GB2312" pitchFamily="49" charset="-122"/>
              </a:rPr>
              <a:t>        现在，我们来考察一下氦原子能级图。由于</a:t>
            </a:r>
            <a:r>
              <a:rPr kumimoji="1" lang="en-US" altLang="zh-CN" sz="2400" b="1" baseline="-30000" dirty="0">
                <a:latin typeface="Times New Roman" panose="02020603050405020304" pitchFamily="18" charset="0"/>
                <a:ea typeface="楷体_GB2312" pitchFamily="49" charset="-122"/>
              </a:rPr>
              <a:t>2</a:t>
            </a:r>
            <a:r>
              <a:rPr kumimoji="1" lang="en-US" altLang="zh-CN" sz="2400" b="1" dirty="0">
                <a:latin typeface="Times New Roman" panose="02020603050405020304" pitchFamily="18" charset="0"/>
                <a:ea typeface="楷体_GB2312" pitchFamily="49" charset="-122"/>
              </a:rPr>
              <a:t>He</a:t>
            </a:r>
            <a:r>
              <a:rPr kumimoji="1" lang="zh-CN" altLang="en-US" sz="2400" b="1" dirty="0">
                <a:latin typeface="Times New Roman" panose="02020603050405020304" pitchFamily="18" charset="0"/>
                <a:ea typeface="楷体_GB2312" pitchFamily="49" charset="-122"/>
              </a:rPr>
              <a:t>的两个电子在同一壳层中，它们之间无静电屏蔽作用，每一个电子都受到原子核正电荷为</a:t>
            </a:r>
            <a:r>
              <a:rPr kumimoji="1" lang="en-US" altLang="zh-CN" sz="2400" b="1" dirty="0">
                <a:latin typeface="Times New Roman" panose="02020603050405020304" pitchFamily="18" charset="0"/>
                <a:ea typeface="楷体_GB2312" pitchFamily="49" charset="-122"/>
              </a:rPr>
              <a:t>+2e</a:t>
            </a:r>
            <a:r>
              <a:rPr kumimoji="1" lang="zh-CN" altLang="en-US" sz="2400" b="1" dirty="0">
                <a:latin typeface="Times New Roman" panose="02020603050405020304" pitchFamily="18" charset="0"/>
                <a:ea typeface="楷体_GB2312" pitchFamily="49" charset="-122"/>
              </a:rPr>
              <a:t>的库仑吸力作用，故其结合能很大。对</a:t>
            </a:r>
            <a:r>
              <a:rPr kumimoji="1" lang="en-US" altLang="zh-CN" sz="2400" b="1" baseline="-30000"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rPr>
              <a:t>Li</a:t>
            </a:r>
            <a:r>
              <a:rPr kumimoji="1" lang="zh-CN" altLang="en-US" sz="2400" b="1" dirty="0">
                <a:latin typeface="Times New Roman" panose="02020603050405020304" pitchFamily="18" charset="0"/>
                <a:ea typeface="楷体_GB2312" pitchFamily="49" charset="-122"/>
              </a:rPr>
              <a:t>来说，由于静电屏蔽作用，最外层的那个电子只受到原子实的有效电荷</a:t>
            </a:r>
            <a:r>
              <a:rPr kumimoji="1" lang="en-US" altLang="zh-CN" sz="2400" b="1" dirty="0">
                <a:latin typeface="Times New Roman" panose="02020603050405020304" pitchFamily="18" charset="0"/>
                <a:ea typeface="楷体_GB2312" pitchFamily="49" charset="-122"/>
              </a:rPr>
              <a:t>+e</a:t>
            </a:r>
            <a:r>
              <a:rPr kumimoji="1" lang="zh-CN" altLang="en-US" sz="2400" b="1" dirty="0">
                <a:latin typeface="Times New Roman" panose="02020603050405020304" pitchFamily="18" charset="0"/>
                <a:ea typeface="楷体_GB2312" pitchFamily="49" charset="-122"/>
              </a:rPr>
              <a:t>的吸引力，且它是在第二壳层上，即离核较氢的情况为更远，故</a:t>
            </a:r>
            <a:r>
              <a:rPr kumimoji="1" lang="en-US" altLang="zh-CN" sz="2400" b="1" baseline="-30000"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rPr>
              <a:t>Li</a:t>
            </a:r>
            <a:r>
              <a:rPr kumimoji="1" lang="zh-CN" altLang="en-US" sz="2400" b="1" dirty="0">
                <a:latin typeface="Times New Roman" panose="02020603050405020304" pitchFamily="18" charset="0"/>
                <a:ea typeface="楷体_GB2312" pitchFamily="49" charset="-122"/>
              </a:rPr>
              <a:t>的外层电子的结合能很小，而内层中两个电子的结合能比</a:t>
            </a:r>
            <a:r>
              <a:rPr kumimoji="1" lang="en-US" altLang="zh-CN" sz="2400" b="1" baseline="-30000" dirty="0">
                <a:latin typeface="Times New Roman" panose="02020603050405020304" pitchFamily="18" charset="0"/>
                <a:ea typeface="楷体_GB2312" pitchFamily="49" charset="-122"/>
              </a:rPr>
              <a:t>2</a:t>
            </a:r>
            <a:r>
              <a:rPr kumimoji="1" lang="en-US" altLang="zh-CN" sz="2400" b="1" dirty="0">
                <a:latin typeface="Times New Roman" panose="02020603050405020304" pitchFamily="18" charset="0"/>
                <a:ea typeface="楷体_GB2312" pitchFamily="49" charset="-122"/>
              </a:rPr>
              <a:t>He</a:t>
            </a:r>
            <a:r>
              <a:rPr kumimoji="1" lang="zh-CN" altLang="en-US" sz="2400" b="1" dirty="0">
                <a:latin typeface="Times New Roman" panose="02020603050405020304" pitchFamily="18" charset="0"/>
                <a:ea typeface="楷体_GB2312" pitchFamily="49" charset="-122"/>
              </a:rPr>
              <a:t>中两个电子的更大，原因是它们受到原子核</a:t>
            </a:r>
            <a:r>
              <a:rPr kumimoji="1" lang="en-US" altLang="zh-CN" sz="2400" b="1" dirty="0">
                <a:latin typeface="Times New Roman" panose="02020603050405020304" pitchFamily="18" charset="0"/>
                <a:ea typeface="楷体_GB2312" pitchFamily="49" charset="-122"/>
              </a:rPr>
              <a:t>+3e</a:t>
            </a:r>
            <a:r>
              <a:rPr kumimoji="1" lang="zh-CN" altLang="en-US" sz="2400" b="1" dirty="0">
                <a:latin typeface="Times New Roman" panose="02020603050405020304" pitchFamily="18" charset="0"/>
                <a:ea typeface="楷体_GB2312" pitchFamily="49" charset="-122"/>
              </a:rPr>
              <a:t>的作用。</a:t>
            </a:r>
          </a:p>
        </p:txBody>
      </p:sp>
    </p:spTree>
    <p:extLst>
      <p:ext uri="{BB962C8B-B14F-4D97-AF65-F5344CB8AC3E}">
        <p14:creationId xmlns:p14="http://schemas.microsoft.com/office/powerpoint/2010/main" val="7257253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835" y="216024"/>
            <a:ext cx="9183347" cy="6453336"/>
          </a:xfrm>
          <a:prstGeom prst="rect">
            <a:avLst/>
          </a:prstGeom>
        </p:spPr>
      </p:pic>
    </p:spTree>
    <p:extLst>
      <p:ext uri="{BB962C8B-B14F-4D97-AF65-F5344CB8AC3E}">
        <p14:creationId xmlns:p14="http://schemas.microsoft.com/office/powerpoint/2010/main" val="7519692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6"/>
          <p:cNvSpPr>
            <a:spLocks noChangeArrowheads="1"/>
          </p:cNvSpPr>
          <p:nvPr/>
        </p:nvSpPr>
        <p:spPr bwMode="auto">
          <a:xfrm>
            <a:off x="755650" y="333375"/>
            <a:ext cx="6408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3600" b="1" dirty="0">
                <a:solidFill>
                  <a:schemeClr val="hlink"/>
                </a:solidFill>
                <a:latin typeface="Times New Roman" panose="02020603050405020304" pitchFamily="18" charset="0"/>
                <a:ea typeface="楷体_GB2312" pitchFamily="49" charset="-122"/>
              </a:rPr>
              <a:t>附：确定原子基态的方格法</a:t>
            </a:r>
            <a:r>
              <a:rPr kumimoji="1" lang="zh-CN" altLang="en-US" sz="2800" dirty="0">
                <a:latin typeface="Times New Roman" panose="02020603050405020304" pitchFamily="18" charset="0"/>
                <a:ea typeface="楷体_GB2312" pitchFamily="49" charset="-122"/>
              </a:rPr>
              <a:t>    </a:t>
            </a:r>
          </a:p>
        </p:txBody>
      </p:sp>
      <p:graphicFrame>
        <p:nvGraphicFramePr>
          <p:cNvPr id="95235" name="Object 9"/>
          <p:cNvGraphicFramePr>
            <a:graphicFrameLocks noGrp="1" noChangeAspect="1"/>
          </p:cNvGraphicFramePr>
          <p:nvPr>
            <p:ph/>
          </p:nvPr>
        </p:nvGraphicFramePr>
        <p:xfrm>
          <a:off x="1335088" y="1196975"/>
          <a:ext cx="6978650" cy="2090738"/>
        </p:xfrm>
        <a:graphic>
          <a:graphicData uri="http://schemas.openxmlformats.org/presentationml/2006/ole">
            <mc:AlternateContent xmlns:mc="http://schemas.openxmlformats.org/markup-compatibility/2006">
              <mc:Choice xmlns:v="urn:schemas-microsoft-com:vml" Requires="v">
                <p:oleObj spid="_x0000_s67591" name="公式" r:id="rId3" imgW="3136900" imgH="939800" progId="Equation.3">
                  <p:embed/>
                </p:oleObj>
              </mc:Choice>
              <mc:Fallback>
                <p:oleObj name="公式" r:id="rId3" imgW="3136900" imgH="939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088" y="1196975"/>
                        <a:ext cx="6978650" cy="20907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1" name="AutoShape 11"/>
          <p:cNvSpPr>
            <a:spLocks noChangeArrowheads="1"/>
          </p:cNvSpPr>
          <p:nvPr/>
        </p:nvSpPr>
        <p:spPr bwMode="auto">
          <a:xfrm>
            <a:off x="900113" y="3430588"/>
            <a:ext cx="1584325" cy="1511300"/>
          </a:xfrm>
          <a:prstGeom prst="rightArrow">
            <a:avLst>
              <a:gd name="adj1" fmla="val 74491"/>
              <a:gd name="adj2" fmla="val 2864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solidFill>
                  <a:schemeClr val="folHlink"/>
                </a:solidFill>
                <a:ea typeface="楷体_GB2312" pitchFamily="49" charset="-122"/>
              </a:rPr>
              <a:t>电子如何</a:t>
            </a:r>
          </a:p>
          <a:p>
            <a:pPr algn="ctr" eaLnBrk="1" hangingPunct="1"/>
            <a:r>
              <a:rPr kumimoji="1" lang="zh-CN" altLang="en-US" sz="2400" b="1">
                <a:solidFill>
                  <a:schemeClr val="folHlink"/>
                </a:solidFill>
                <a:ea typeface="楷体_GB2312" pitchFamily="49" charset="-122"/>
              </a:rPr>
              <a:t>填充壳层</a:t>
            </a:r>
          </a:p>
          <a:p>
            <a:pPr algn="ctr" eaLnBrk="1" hangingPunct="1"/>
            <a:r>
              <a:rPr kumimoji="1" lang="zh-CN" altLang="en-US" sz="2400" b="1">
                <a:solidFill>
                  <a:schemeClr val="folHlink"/>
                </a:solidFill>
                <a:ea typeface="楷体_GB2312" pitchFamily="49" charset="-122"/>
              </a:rPr>
              <a:t>能量最低</a:t>
            </a:r>
            <a:endParaRPr lang="zh-CN" altLang="en-US" sz="2400">
              <a:solidFill>
                <a:schemeClr val="folHlink"/>
              </a:solidFill>
              <a:ea typeface="楷体_GB2312" pitchFamily="49" charset="-122"/>
            </a:endParaRPr>
          </a:p>
        </p:txBody>
      </p:sp>
      <p:sp>
        <p:nvSpPr>
          <p:cNvPr id="61452" name="Oval 12"/>
          <p:cNvSpPr>
            <a:spLocks noChangeArrowheads="1"/>
          </p:cNvSpPr>
          <p:nvPr/>
        </p:nvSpPr>
        <p:spPr bwMode="auto">
          <a:xfrm>
            <a:off x="3779838" y="3789363"/>
            <a:ext cx="1223962" cy="793750"/>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solidFill>
                  <a:schemeClr val="hlink"/>
                </a:solidFill>
                <a:ea typeface="楷体_GB2312" pitchFamily="49" charset="-122"/>
              </a:rPr>
              <a:t>原子态</a:t>
            </a:r>
            <a:endParaRPr lang="zh-CN" altLang="en-US" sz="2400" b="1">
              <a:solidFill>
                <a:schemeClr val="hlink"/>
              </a:solidFill>
              <a:ea typeface="楷体_GB2312" pitchFamily="49" charset="-122"/>
            </a:endParaRPr>
          </a:p>
        </p:txBody>
      </p:sp>
      <p:sp>
        <p:nvSpPr>
          <p:cNvPr id="61453" name="AutoShape 13"/>
          <p:cNvSpPr>
            <a:spLocks noChangeArrowheads="1"/>
          </p:cNvSpPr>
          <p:nvPr/>
        </p:nvSpPr>
        <p:spPr bwMode="auto">
          <a:xfrm>
            <a:off x="6264275" y="4149725"/>
            <a:ext cx="2879725" cy="2087563"/>
          </a:xfrm>
          <a:prstGeom prst="cloudCallout">
            <a:avLst>
              <a:gd name="adj1" fmla="val -96745"/>
              <a:gd name="adj2" fmla="val -27264"/>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楷体_GB2312" pitchFamily="49" charset="-122"/>
              </a:rPr>
              <a:t>这些原子态中哪一个能量最低（基态）？</a:t>
            </a:r>
            <a:endParaRPr lang="zh-CN" altLang="en-US" sz="2400">
              <a:solidFill>
                <a:schemeClr val="bg1"/>
              </a:solidFill>
              <a:latin typeface="Times New Roman" panose="02020603050405020304" pitchFamily="18" charset="0"/>
              <a:ea typeface="楷体_GB2312" pitchFamily="49" charset="-122"/>
            </a:endParaRPr>
          </a:p>
        </p:txBody>
      </p:sp>
      <p:sp>
        <p:nvSpPr>
          <p:cNvPr id="61454" name="AutoShape 14"/>
          <p:cNvSpPr>
            <a:spLocks noChangeArrowheads="1"/>
          </p:cNvSpPr>
          <p:nvPr/>
        </p:nvSpPr>
        <p:spPr bwMode="auto">
          <a:xfrm>
            <a:off x="2700338" y="3357563"/>
            <a:ext cx="863600" cy="1584325"/>
          </a:xfrm>
          <a:prstGeom prst="rightArrow">
            <a:avLst>
              <a:gd name="adj1" fmla="val 72370"/>
              <a:gd name="adj2" fmla="val 249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solidFill>
                  <a:srgbClr val="CC0000"/>
                </a:solidFill>
                <a:ea typeface="楷体_GB2312" pitchFamily="49" charset="-122"/>
              </a:rPr>
              <a:t>基态</a:t>
            </a:r>
          </a:p>
          <a:p>
            <a:pPr algn="ctr" eaLnBrk="1" hangingPunct="1"/>
            <a:r>
              <a:rPr kumimoji="1" lang="zh-CN" altLang="en-US" sz="2400" b="1">
                <a:solidFill>
                  <a:srgbClr val="CC0000"/>
                </a:solidFill>
                <a:ea typeface="楷体_GB2312" pitchFamily="49" charset="-122"/>
              </a:rPr>
              <a:t>电子</a:t>
            </a:r>
          </a:p>
          <a:p>
            <a:pPr algn="ctr" eaLnBrk="1" hangingPunct="1"/>
            <a:r>
              <a:rPr kumimoji="1" lang="zh-CN" altLang="en-US" sz="2400" b="1">
                <a:solidFill>
                  <a:srgbClr val="CC0000"/>
                </a:solidFill>
                <a:ea typeface="楷体_GB2312" pitchFamily="49" charset="-122"/>
              </a:rPr>
              <a:t>组态</a:t>
            </a:r>
            <a:endParaRPr lang="zh-CN" altLang="en-US" sz="2400" b="1">
              <a:solidFill>
                <a:srgbClr val="CC0000"/>
              </a:solidFill>
              <a:ea typeface="楷体_GB2312" pitchFamily="49" charset="-122"/>
            </a:endParaRPr>
          </a:p>
        </p:txBody>
      </p:sp>
      <p:sp>
        <p:nvSpPr>
          <p:cNvPr id="61456" name="Rectangle 16"/>
          <p:cNvSpPr>
            <a:spLocks noChangeArrowheads="1"/>
          </p:cNvSpPr>
          <p:nvPr/>
        </p:nvSpPr>
        <p:spPr bwMode="auto">
          <a:xfrm>
            <a:off x="250825" y="5084763"/>
            <a:ext cx="5976938" cy="120032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dirty="0" smtClean="0">
                <a:solidFill>
                  <a:srgbClr val="3399FF"/>
                </a:solidFill>
                <a:latin typeface="Times New Roman" panose="02020603050405020304" pitchFamily="18" charset="0"/>
                <a:ea typeface="楷体_GB2312" pitchFamily="49" charset="-122"/>
              </a:rPr>
              <a:t>写出</a:t>
            </a:r>
            <a:r>
              <a:rPr kumimoji="1" lang="zh-CN" altLang="en-US" sz="2400" b="1" dirty="0">
                <a:solidFill>
                  <a:srgbClr val="3399FF"/>
                </a:solidFill>
                <a:latin typeface="Times New Roman" panose="02020603050405020304" pitchFamily="18" charset="0"/>
                <a:ea typeface="楷体_GB2312" pitchFamily="49" charset="-122"/>
              </a:rPr>
              <a:t>下列原子的基态的电子组态，并确定它们的基态：</a:t>
            </a:r>
          </a:p>
          <a:p>
            <a:pPr eaLnBrk="1" hangingPunct="1"/>
            <a:r>
              <a:rPr kumimoji="1" lang="zh-CN" altLang="en-US" sz="2400" b="1" dirty="0">
                <a:solidFill>
                  <a:srgbClr val="3399FF"/>
                </a:solidFill>
                <a:latin typeface="Times New Roman" panose="02020603050405020304" pitchFamily="18" charset="0"/>
                <a:ea typeface="楷体_GB2312" pitchFamily="49" charset="-122"/>
              </a:rPr>
              <a:t>           </a:t>
            </a:r>
            <a:r>
              <a:rPr kumimoji="1" lang="en-US" altLang="zh-CN" sz="2400" b="1" dirty="0">
                <a:solidFill>
                  <a:schemeClr val="hlink"/>
                </a:solidFill>
                <a:latin typeface="Times New Roman" panose="02020603050405020304" pitchFamily="18" charset="0"/>
                <a:ea typeface="楷体_GB2312" pitchFamily="49" charset="-122"/>
              </a:rPr>
              <a:t>(</a:t>
            </a:r>
            <a:r>
              <a:rPr kumimoji="1" lang="en-US" altLang="zh-CN" sz="2400" b="1" baseline="-25000" dirty="0">
                <a:solidFill>
                  <a:schemeClr val="hlink"/>
                </a:solidFill>
                <a:latin typeface="Times New Roman" panose="02020603050405020304" pitchFamily="18" charset="0"/>
                <a:ea typeface="楷体_GB2312" pitchFamily="49" charset="-122"/>
              </a:rPr>
              <a:t>14</a:t>
            </a:r>
            <a:r>
              <a:rPr kumimoji="1" lang="en-US" altLang="zh-CN" sz="2400" b="1" dirty="0">
                <a:solidFill>
                  <a:schemeClr val="hlink"/>
                </a:solidFill>
                <a:latin typeface="Times New Roman" panose="02020603050405020304" pitchFamily="18" charset="0"/>
                <a:ea typeface="楷体_GB2312" pitchFamily="49" charset="-122"/>
              </a:rPr>
              <a:t>Si),(</a:t>
            </a:r>
            <a:r>
              <a:rPr kumimoji="1" lang="en-US" altLang="zh-CN" sz="2400" b="1" baseline="-25000" dirty="0">
                <a:solidFill>
                  <a:schemeClr val="hlink"/>
                </a:solidFill>
                <a:latin typeface="Times New Roman" panose="02020603050405020304" pitchFamily="18" charset="0"/>
                <a:ea typeface="楷体_GB2312" pitchFamily="49" charset="-122"/>
              </a:rPr>
              <a:t>15</a:t>
            </a:r>
            <a:r>
              <a:rPr kumimoji="1" lang="en-US" altLang="zh-CN" sz="2400" b="1" dirty="0">
                <a:solidFill>
                  <a:schemeClr val="hlink"/>
                </a:solidFill>
                <a:latin typeface="Times New Roman" panose="02020603050405020304" pitchFamily="18" charset="0"/>
                <a:ea typeface="楷体_GB2312" pitchFamily="49" charset="-122"/>
              </a:rPr>
              <a:t>P),(</a:t>
            </a:r>
            <a:r>
              <a:rPr kumimoji="1" lang="en-US" altLang="zh-CN" sz="2400" b="1" baseline="-25000" dirty="0">
                <a:solidFill>
                  <a:schemeClr val="hlink"/>
                </a:solidFill>
                <a:latin typeface="Times New Roman" panose="02020603050405020304" pitchFamily="18" charset="0"/>
                <a:ea typeface="楷体_GB2312" pitchFamily="49" charset="-122"/>
              </a:rPr>
              <a:t>16</a:t>
            </a:r>
            <a:r>
              <a:rPr kumimoji="1" lang="en-US" altLang="zh-CN" sz="2400" b="1" dirty="0">
                <a:solidFill>
                  <a:schemeClr val="hlink"/>
                </a:solidFill>
                <a:latin typeface="Times New Roman" panose="02020603050405020304" pitchFamily="18" charset="0"/>
                <a:ea typeface="楷体_GB2312" pitchFamily="49" charset="-122"/>
              </a:rPr>
              <a:t>S</a:t>
            </a:r>
            <a:r>
              <a:rPr kumimoji="1" lang="en-US" altLang="zh-CN" sz="2400" b="1" dirty="0" smtClean="0">
                <a:solidFill>
                  <a:schemeClr val="hlink"/>
                </a:solidFill>
                <a:latin typeface="Times New Roman" panose="02020603050405020304" pitchFamily="18" charset="0"/>
                <a:ea typeface="楷体_GB2312" pitchFamily="49" charset="-122"/>
              </a:rPr>
              <a:t>)</a:t>
            </a:r>
            <a:endParaRPr kumimoji="1" lang="en-US" altLang="zh-CN" sz="2400" b="1" dirty="0">
              <a:solidFill>
                <a:schemeClr val="hlink"/>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55026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51"/>
                                        </p:tgtEl>
                                        <p:attrNameLst>
                                          <p:attrName>style.visibility</p:attrName>
                                        </p:attrNameLst>
                                      </p:cBhvr>
                                      <p:to>
                                        <p:strVal val="visible"/>
                                      </p:to>
                                    </p:set>
                                    <p:animEffect transition="in" filter="wipe(left)">
                                      <p:cBhvr>
                                        <p:cTn id="7" dur="500"/>
                                        <p:tgtEl>
                                          <p:spTgt spid="61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54"/>
                                        </p:tgtEl>
                                        <p:attrNameLst>
                                          <p:attrName>style.visibility</p:attrName>
                                        </p:attrNameLst>
                                      </p:cBhvr>
                                      <p:to>
                                        <p:strVal val="visible"/>
                                      </p:to>
                                    </p:set>
                                    <p:animEffect transition="in" filter="wipe(left)">
                                      <p:cBhvr>
                                        <p:cTn id="12" dur="500"/>
                                        <p:tgtEl>
                                          <p:spTgt spid="61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61452"/>
                                        </p:tgtEl>
                                        <p:attrNameLst>
                                          <p:attrName>style.visibility</p:attrName>
                                        </p:attrNameLst>
                                      </p:cBhvr>
                                      <p:to>
                                        <p:strVal val="visible"/>
                                      </p:to>
                                    </p:set>
                                    <p:animEffect transition="in" filter="circle(out)">
                                      <p:cBhvr>
                                        <p:cTn id="17" dur="1000"/>
                                        <p:tgtEl>
                                          <p:spTgt spid="61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53"/>
                                        </p:tgtEl>
                                        <p:attrNameLst>
                                          <p:attrName>style.visibility</p:attrName>
                                        </p:attrNameLst>
                                      </p:cBhvr>
                                      <p:to>
                                        <p:strVal val="visible"/>
                                      </p:to>
                                    </p:set>
                                    <p:animEffect transition="in" filter="wipe(left)">
                                      <p:cBhvr>
                                        <p:cTn id="22" dur="500"/>
                                        <p:tgtEl>
                                          <p:spTgt spid="614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1456"/>
                                        </p:tgtEl>
                                        <p:attrNameLst>
                                          <p:attrName>style.visibility</p:attrName>
                                        </p:attrNameLst>
                                      </p:cBhvr>
                                      <p:to>
                                        <p:strVal val="visible"/>
                                      </p:to>
                                    </p:set>
                                    <p:animEffect transition="in" filter="strips(downRight)">
                                      <p:cBhvr>
                                        <p:cTn id="27" dur="500"/>
                                        <p:tgtEl>
                                          <p:spTgt spid="61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1" grpId="0" animBg="1"/>
      <p:bldP spid="61452" grpId="0" animBg="1"/>
      <p:bldP spid="61453" grpId="0" animBg="1"/>
      <p:bldP spid="61454" grpId="0" animBg="1"/>
      <p:bldP spid="6145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611188" y="1484313"/>
            <a:ext cx="8280400"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 硅原子（</a:t>
            </a:r>
            <a:r>
              <a:rPr kumimoji="1" lang="en-US" altLang="zh-CN" sz="2800" b="1" baseline="-30000">
                <a:solidFill>
                  <a:schemeClr val="hlink"/>
                </a:solidFill>
                <a:latin typeface="Times New Roman" panose="02020603050405020304" pitchFamily="18" charset="0"/>
                <a:ea typeface="楷体_GB2312" pitchFamily="49" charset="-122"/>
              </a:rPr>
              <a:t>14</a:t>
            </a:r>
            <a:r>
              <a:rPr kumimoji="1" lang="en-US" altLang="zh-CN" sz="2800" b="1">
                <a:solidFill>
                  <a:schemeClr val="hlink"/>
                </a:solidFill>
                <a:latin typeface="Times New Roman" panose="02020603050405020304" pitchFamily="18" charset="0"/>
                <a:ea typeface="楷体_GB2312" pitchFamily="49" charset="-122"/>
              </a:rPr>
              <a:t>Si</a:t>
            </a:r>
            <a:r>
              <a:rPr kumimoji="1" lang="zh-CN" altLang="en-US" sz="2400" b="1">
                <a:latin typeface="Times New Roman" panose="02020603050405020304" pitchFamily="18" charset="0"/>
                <a:ea typeface="楷体_GB2312" pitchFamily="49" charset="-122"/>
              </a:rPr>
              <a:t>），其基态电子组态为</a:t>
            </a:r>
          </a:p>
          <a:p>
            <a:pPr algn="just" eaLnBrk="1" hangingPunct="1"/>
            <a:endParaRPr kumimoji="1" lang="zh-CN" altLang="en-US" sz="2400" b="1">
              <a:latin typeface="Times New Roman" panose="02020603050405020304" pitchFamily="18" charset="0"/>
              <a:ea typeface="楷体_GB2312" pitchFamily="49" charset="-122"/>
            </a:endParaRPr>
          </a:p>
          <a:p>
            <a:pPr algn="just" eaLnBrk="1" hangingPunct="1"/>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a:solidFill>
                  <a:schemeClr val="hlink"/>
                </a:solidFill>
                <a:latin typeface="Times New Roman" panose="02020603050405020304" pitchFamily="18" charset="0"/>
                <a:ea typeface="楷体_GB2312" pitchFamily="49" charset="-122"/>
              </a:rPr>
              <a:t>1s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2p</a:t>
            </a:r>
            <a:r>
              <a:rPr kumimoji="1" lang="en-US" altLang="zh-CN" sz="2800" b="1" baseline="30000">
                <a:solidFill>
                  <a:schemeClr val="hlink"/>
                </a:solidFill>
                <a:latin typeface="Times New Roman" panose="02020603050405020304" pitchFamily="18" charset="0"/>
                <a:ea typeface="楷体_GB2312" pitchFamily="49" charset="-122"/>
              </a:rPr>
              <a:t>6</a:t>
            </a:r>
            <a:r>
              <a:rPr kumimoji="1" lang="en-US" altLang="zh-CN" sz="2800" b="1">
                <a:solidFill>
                  <a:schemeClr val="hlink"/>
                </a:solidFill>
                <a:latin typeface="Times New Roman" panose="02020603050405020304" pitchFamily="18" charset="0"/>
                <a:ea typeface="楷体_GB2312" pitchFamily="49" charset="-122"/>
              </a:rPr>
              <a:t>3s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3p</a:t>
            </a:r>
            <a:r>
              <a:rPr kumimoji="1" lang="en-US" altLang="zh-CN" sz="2800" b="1" baseline="30000">
                <a:solidFill>
                  <a:schemeClr val="hlink"/>
                </a:solidFill>
                <a:latin typeface="Times New Roman" panose="02020603050405020304" pitchFamily="18" charset="0"/>
                <a:ea typeface="楷体_GB2312" pitchFamily="49" charset="-122"/>
              </a:rPr>
              <a:t>2</a:t>
            </a:r>
            <a:r>
              <a:rPr kumimoji="1" lang="zh-CN" altLang="en-US" sz="2800" b="1">
                <a:solidFill>
                  <a:schemeClr val="hlink"/>
                </a:solidFill>
                <a:latin typeface="Times New Roman" panose="02020603050405020304" pitchFamily="18" charset="0"/>
                <a:ea typeface="楷体_GB2312" pitchFamily="49" charset="-122"/>
              </a:rPr>
              <a:t>）</a:t>
            </a:r>
          </a:p>
          <a:p>
            <a:pPr algn="just" eaLnBrk="1" hangingPunct="1"/>
            <a:endParaRPr kumimoji="1" lang="zh-CN" altLang="en-US" sz="2800" b="1">
              <a:solidFill>
                <a:schemeClr val="hlink"/>
              </a:solidFill>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最外层有两个</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a:t>
            </a:r>
          </a:p>
        </p:txBody>
      </p:sp>
      <p:graphicFrame>
        <p:nvGraphicFramePr>
          <p:cNvPr id="111621" name="Object 5"/>
          <p:cNvGraphicFramePr>
            <a:graphicFrameLocks noChangeAspect="1"/>
          </p:cNvGraphicFramePr>
          <p:nvPr/>
        </p:nvGraphicFramePr>
        <p:xfrm>
          <a:off x="0" y="3716338"/>
          <a:ext cx="9829800" cy="1638300"/>
        </p:xfrm>
        <a:graphic>
          <a:graphicData uri="http://schemas.openxmlformats.org/presentationml/2006/ole">
            <mc:AlternateContent xmlns:mc="http://schemas.openxmlformats.org/markup-compatibility/2006">
              <mc:Choice xmlns:v="urn:schemas-microsoft-com:vml" Requires="v">
                <p:oleObj spid="_x0000_s68615" name="文档" r:id="rId3" imgW="5413105" imgH="910664" progId="Word.Document.8">
                  <p:embed/>
                </p:oleObj>
              </mc:Choice>
              <mc:Fallback>
                <p:oleObj name="文档" r:id="rId3" imgW="5413105" imgH="91066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16338"/>
                        <a:ext cx="98298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3" name="Rectangle 7"/>
          <p:cNvSpPr>
            <a:spLocks noChangeArrowheads="1"/>
          </p:cNvSpPr>
          <p:nvPr/>
        </p:nvSpPr>
        <p:spPr bwMode="auto">
          <a:xfrm>
            <a:off x="900113" y="5229225"/>
            <a:ext cx="7848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壳层有两个电子，少于该壳层的半满，应为</a:t>
            </a:r>
            <a:r>
              <a:rPr kumimoji="1" lang="zh-CN" altLang="en-US" sz="2400" b="1">
                <a:solidFill>
                  <a:schemeClr val="folHlink"/>
                </a:solidFill>
                <a:latin typeface="Times New Roman" panose="02020603050405020304" pitchFamily="18" charset="0"/>
                <a:ea typeface="楷体_GB2312" pitchFamily="49" charset="-122"/>
              </a:rPr>
              <a:t>正常次序</a:t>
            </a:r>
            <a:r>
              <a:rPr kumimoji="1" lang="zh-CN" altLang="en-US" sz="2400" b="1">
                <a:latin typeface="Times New Roman" panose="02020603050405020304" pitchFamily="18" charset="0"/>
                <a:ea typeface="楷体_GB2312" pitchFamily="49" charset="-122"/>
              </a:rPr>
              <a:t>，所以硅原子的基态为</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25000">
                <a:solidFill>
                  <a:schemeClr val="hlink"/>
                </a:solidFill>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r>
              <a:rPr kumimoji="1" lang="zh-CN" altLang="en-US" sz="2400">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162721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23"/>
                                        </p:tgtEl>
                                        <p:attrNameLst>
                                          <p:attrName>style.visibility</p:attrName>
                                        </p:attrNameLst>
                                      </p:cBhvr>
                                      <p:to>
                                        <p:strVal val="visible"/>
                                      </p:to>
                                    </p:set>
                                    <p:animEffect transition="in" filter="wipe(left)">
                                      <p:cBhvr>
                                        <p:cTn id="12"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ChangeArrowheads="1"/>
          </p:cNvSpPr>
          <p:nvPr/>
        </p:nvSpPr>
        <p:spPr bwMode="auto">
          <a:xfrm>
            <a:off x="395288" y="1484313"/>
            <a:ext cx="7272337"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）磷原子（</a:t>
            </a:r>
            <a:r>
              <a:rPr kumimoji="1" lang="en-US" altLang="zh-CN" sz="2800" b="1" baseline="-30000">
                <a:solidFill>
                  <a:schemeClr val="hlink"/>
                </a:solidFill>
                <a:latin typeface="Times New Roman" panose="02020603050405020304" pitchFamily="18" charset="0"/>
                <a:ea typeface="楷体_GB2312" pitchFamily="49" charset="-122"/>
              </a:rPr>
              <a:t>15</a:t>
            </a:r>
            <a:r>
              <a:rPr kumimoji="1" lang="en-US" altLang="zh-CN" sz="2800" b="1">
                <a:solidFill>
                  <a:schemeClr val="hlink"/>
                </a:solidFill>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），其电子组态为</a:t>
            </a:r>
          </a:p>
          <a:p>
            <a:pPr algn="just" eaLnBrk="1" hangingPunct="1"/>
            <a:endParaRPr kumimoji="1" lang="zh-CN" altLang="en-US" sz="2400" b="1">
              <a:latin typeface="Times New Roman" panose="02020603050405020304" pitchFamily="18" charset="0"/>
              <a:ea typeface="楷体_GB2312" pitchFamily="49" charset="-122"/>
            </a:endParaRPr>
          </a:p>
          <a:p>
            <a:pPr algn="just" eaLnBrk="1" hangingPunct="1"/>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a:solidFill>
                  <a:schemeClr val="hlink"/>
                </a:solidFill>
                <a:latin typeface="Times New Roman" panose="02020603050405020304" pitchFamily="18" charset="0"/>
                <a:ea typeface="楷体_GB2312" pitchFamily="49" charset="-122"/>
              </a:rPr>
              <a:t>1s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2p</a:t>
            </a:r>
            <a:r>
              <a:rPr kumimoji="1" lang="en-US" altLang="zh-CN" sz="2800" b="1" baseline="30000">
                <a:solidFill>
                  <a:schemeClr val="hlink"/>
                </a:solidFill>
                <a:latin typeface="Times New Roman" panose="02020603050405020304" pitchFamily="18" charset="0"/>
                <a:ea typeface="楷体_GB2312" pitchFamily="49" charset="-122"/>
              </a:rPr>
              <a:t>6</a:t>
            </a:r>
            <a:r>
              <a:rPr kumimoji="1" lang="en-US" altLang="zh-CN" sz="2800" b="1">
                <a:solidFill>
                  <a:schemeClr val="hlink"/>
                </a:solidFill>
                <a:latin typeface="Times New Roman" panose="02020603050405020304" pitchFamily="18" charset="0"/>
                <a:ea typeface="楷体_GB2312" pitchFamily="49" charset="-122"/>
              </a:rPr>
              <a:t>3s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3p</a:t>
            </a:r>
            <a:r>
              <a:rPr kumimoji="1" lang="en-US" altLang="zh-CN" sz="2800" b="1" baseline="30000">
                <a:solidFill>
                  <a:schemeClr val="hlink"/>
                </a:solidFill>
                <a:latin typeface="Times New Roman" panose="02020603050405020304" pitchFamily="18" charset="0"/>
                <a:ea typeface="楷体_GB2312" pitchFamily="49" charset="-122"/>
              </a:rPr>
              <a:t>3</a:t>
            </a:r>
            <a:r>
              <a:rPr kumimoji="1" lang="zh-CN" altLang="en-US" sz="2800" b="1">
                <a:solidFill>
                  <a:schemeClr val="hlink"/>
                </a:solidFill>
                <a:latin typeface="Times New Roman" panose="02020603050405020304" pitchFamily="18" charset="0"/>
                <a:ea typeface="楷体_GB2312" pitchFamily="49" charset="-122"/>
              </a:rPr>
              <a:t>）</a:t>
            </a:r>
          </a:p>
          <a:p>
            <a:pPr algn="just" eaLnBrk="1" hangingPunct="1"/>
            <a:endParaRPr kumimoji="1" lang="zh-CN" altLang="en-US" sz="2800" b="1">
              <a:solidFill>
                <a:schemeClr val="hlink"/>
              </a:solidFill>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最外层有三个</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a:t>
            </a:r>
          </a:p>
        </p:txBody>
      </p:sp>
      <p:graphicFrame>
        <p:nvGraphicFramePr>
          <p:cNvPr id="97283" name="Object 5"/>
          <p:cNvGraphicFramePr>
            <a:graphicFrameLocks noGrp="1" noChangeAspect="1"/>
          </p:cNvGraphicFramePr>
          <p:nvPr>
            <p:ph/>
          </p:nvPr>
        </p:nvGraphicFramePr>
        <p:xfrm>
          <a:off x="47625" y="3790950"/>
          <a:ext cx="9620250" cy="1619250"/>
        </p:xfrm>
        <a:graphic>
          <a:graphicData uri="http://schemas.openxmlformats.org/presentationml/2006/ole">
            <mc:AlternateContent xmlns:mc="http://schemas.openxmlformats.org/markup-compatibility/2006">
              <mc:Choice xmlns:v="urn:schemas-microsoft-com:vml" Requires="v">
                <p:oleObj spid="_x0000_s69639" name="文档" r:id="rId3" imgW="5413105" imgH="910664" progId="Word.Document.8">
                  <p:embed/>
                </p:oleObj>
              </mc:Choice>
              <mc:Fallback>
                <p:oleObj name="文档" r:id="rId3" imgW="5413105" imgH="910664"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3790950"/>
                        <a:ext cx="9620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Rectangle 7"/>
          <p:cNvSpPr>
            <a:spLocks noChangeArrowheads="1"/>
          </p:cNvSpPr>
          <p:nvPr/>
        </p:nvSpPr>
        <p:spPr bwMode="auto">
          <a:xfrm>
            <a:off x="468313" y="5589588"/>
            <a:ext cx="615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latin typeface="Times New Roman" panose="02020603050405020304" pitchFamily="18" charset="0"/>
                <a:ea typeface="楷体_GB2312" pitchFamily="49" charset="-122"/>
              </a:rPr>
              <a:t>所以磷原子的基态为</a:t>
            </a:r>
            <a:r>
              <a:rPr kumimoji="1" lang="en-US" altLang="zh-CN" sz="2800" b="1" baseline="30000">
                <a:solidFill>
                  <a:schemeClr val="hlink"/>
                </a:solidFill>
                <a:latin typeface="Times New Roman" panose="02020603050405020304" pitchFamily="18" charset="0"/>
                <a:ea typeface="楷体_GB2312" pitchFamily="49" charset="-122"/>
              </a:rPr>
              <a:t>4</a:t>
            </a:r>
            <a:r>
              <a:rPr kumimoji="1" lang="en-US" altLang="zh-CN" sz="2800" b="1">
                <a:solidFill>
                  <a:schemeClr val="hlink"/>
                </a:solidFill>
                <a:latin typeface="Times New Roman" panose="02020603050405020304" pitchFamily="18" charset="0"/>
                <a:ea typeface="楷体_GB2312" pitchFamily="49" charset="-122"/>
              </a:rPr>
              <a:t>S</a:t>
            </a:r>
            <a:r>
              <a:rPr kumimoji="1" lang="en-US" altLang="zh-CN" sz="2800" b="1" baseline="-30000">
                <a:solidFill>
                  <a:schemeClr val="hlink"/>
                </a:solidFill>
                <a:latin typeface="Times New Roman" panose="02020603050405020304" pitchFamily="18" charset="0"/>
                <a:ea typeface="楷体_GB2312" pitchFamily="49" charset="-122"/>
              </a:rPr>
              <a:t>3/2</a:t>
            </a:r>
            <a:r>
              <a:rPr kumimoji="1" lang="zh-CN" altLang="en-US" sz="2400" b="1">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404022699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ChangeArrowheads="1"/>
          </p:cNvSpPr>
          <p:nvPr/>
        </p:nvSpPr>
        <p:spPr bwMode="auto">
          <a:xfrm>
            <a:off x="611188" y="1295400"/>
            <a:ext cx="7308850"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3</a:t>
            </a:r>
            <a:r>
              <a:rPr kumimoji="1" lang="zh-CN" altLang="en-US" sz="2400" b="1">
                <a:latin typeface="Times New Roman" panose="02020603050405020304" pitchFamily="18" charset="0"/>
                <a:ea typeface="楷体_GB2312" pitchFamily="49" charset="-122"/>
              </a:rPr>
              <a:t>）硫原子（</a:t>
            </a:r>
            <a:r>
              <a:rPr kumimoji="1" lang="en-US" altLang="zh-CN" sz="2800" b="1" baseline="-30000">
                <a:solidFill>
                  <a:schemeClr val="hlink"/>
                </a:solidFill>
                <a:latin typeface="Times New Roman" panose="02020603050405020304" pitchFamily="18" charset="0"/>
                <a:ea typeface="楷体_GB2312" pitchFamily="49" charset="-122"/>
              </a:rPr>
              <a:t>16</a:t>
            </a:r>
            <a:r>
              <a:rPr kumimoji="1" lang="en-US" altLang="zh-CN" sz="2800" b="1">
                <a:solidFill>
                  <a:schemeClr val="hlink"/>
                </a:solidFill>
                <a:latin typeface="Times New Roman" panose="02020603050405020304" pitchFamily="18" charset="0"/>
                <a:ea typeface="楷体_GB2312" pitchFamily="49" charset="-122"/>
              </a:rPr>
              <a:t>S</a:t>
            </a:r>
            <a:r>
              <a:rPr kumimoji="1" lang="zh-CN" altLang="en-US" sz="2400" b="1">
                <a:latin typeface="Times New Roman" panose="02020603050405020304" pitchFamily="18" charset="0"/>
                <a:ea typeface="楷体_GB2312" pitchFamily="49" charset="-122"/>
              </a:rPr>
              <a:t>），其电子组态为</a:t>
            </a:r>
          </a:p>
          <a:p>
            <a:pPr algn="just" eaLnBrk="1" hangingPunct="1"/>
            <a:endParaRPr kumimoji="1" lang="zh-CN" altLang="en-US" sz="2400" b="1">
              <a:latin typeface="Times New Roman" panose="02020603050405020304" pitchFamily="18" charset="0"/>
              <a:ea typeface="楷体_GB2312" pitchFamily="49" charset="-122"/>
            </a:endParaRPr>
          </a:p>
          <a:p>
            <a:pPr algn="just" eaLnBrk="1" hangingPunct="1"/>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a:solidFill>
                  <a:schemeClr val="hlink"/>
                </a:solidFill>
                <a:latin typeface="Times New Roman" panose="02020603050405020304" pitchFamily="18" charset="0"/>
                <a:ea typeface="楷体_GB2312" pitchFamily="49" charset="-122"/>
              </a:rPr>
              <a:t>1s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2p</a:t>
            </a:r>
            <a:r>
              <a:rPr kumimoji="1" lang="en-US" altLang="zh-CN" sz="2800" b="1" baseline="30000">
                <a:solidFill>
                  <a:schemeClr val="hlink"/>
                </a:solidFill>
                <a:latin typeface="Times New Roman" panose="02020603050405020304" pitchFamily="18" charset="0"/>
                <a:ea typeface="楷体_GB2312" pitchFamily="49" charset="-122"/>
              </a:rPr>
              <a:t>6</a:t>
            </a:r>
            <a:r>
              <a:rPr kumimoji="1" lang="en-US" altLang="zh-CN" sz="2800" b="1">
                <a:solidFill>
                  <a:schemeClr val="hlink"/>
                </a:solidFill>
                <a:latin typeface="Times New Roman" panose="02020603050405020304" pitchFamily="18" charset="0"/>
                <a:ea typeface="楷体_GB2312" pitchFamily="49" charset="-122"/>
              </a:rPr>
              <a:t>3s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3p</a:t>
            </a:r>
            <a:r>
              <a:rPr kumimoji="1" lang="en-US" altLang="zh-CN" sz="2800" b="1" baseline="30000">
                <a:solidFill>
                  <a:schemeClr val="hlink"/>
                </a:solidFill>
                <a:latin typeface="Times New Roman" panose="02020603050405020304" pitchFamily="18" charset="0"/>
                <a:ea typeface="楷体_GB2312" pitchFamily="49" charset="-122"/>
              </a:rPr>
              <a:t>4</a:t>
            </a:r>
            <a:r>
              <a:rPr kumimoji="1" lang="zh-CN" altLang="en-US" sz="2800" b="1">
                <a:solidFill>
                  <a:schemeClr val="hlink"/>
                </a:solidFill>
                <a:latin typeface="Times New Roman" panose="02020603050405020304" pitchFamily="18" charset="0"/>
                <a:ea typeface="楷体_GB2312" pitchFamily="49" charset="-122"/>
              </a:rPr>
              <a:t>）</a:t>
            </a:r>
          </a:p>
          <a:p>
            <a:pPr algn="just" eaLnBrk="1" hangingPunct="1"/>
            <a:endParaRPr kumimoji="1" lang="zh-CN" altLang="en-US" sz="2800" b="1">
              <a:solidFill>
                <a:schemeClr val="hlink"/>
              </a:solidFill>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最外层有四个</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a:t>
            </a:r>
          </a:p>
        </p:txBody>
      </p:sp>
      <p:graphicFrame>
        <p:nvGraphicFramePr>
          <p:cNvPr id="98307" name="Object 57"/>
          <p:cNvGraphicFramePr>
            <a:graphicFrameLocks noChangeAspect="1"/>
          </p:cNvGraphicFramePr>
          <p:nvPr/>
        </p:nvGraphicFramePr>
        <p:xfrm>
          <a:off x="0" y="3581400"/>
          <a:ext cx="9715500" cy="1619250"/>
        </p:xfrm>
        <a:graphic>
          <a:graphicData uri="http://schemas.openxmlformats.org/presentationml/2006/ole">
            <mc:AlternateContent xmlns:mc="http://schemas.openxmlformats.org/markup-compatibility/2006">
              <mc:Choice xmlns:v="urn:schemas-microsoft-com:vml" Requires="v">
                <p:oleObj spid="_x0000_s70663" name="文档" r:id="rId3" imgW="5413105" imgH="910664" progId="Word.Document.8">
                  <p:embed/>
                </p:oleObj>
              </mc:Choice>
              <mc:Fallback>
                <p:oleObj name="文档" r:id="rId3" imgW="5413105" imgH="91066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81400"/>
                        <a:ext cx="97155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08" name="Rectangle 58"/>
          <p:cNvSpPr>
            <a:spLocks noChangeArrowheads="1"/>
          </p:cNvSpPr>
          <p:nvPr/>
        </p:nvSpPr>
        <p:spPr bwMode="auto">
          <a:xfrm>
            <a:off x="755650" y="5229225"/>
            <a:ext cx="792003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壳层有四个电子，多于该壳层的半满，应为倒转次序，所以硅原子的基态为</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30000">
                <a:solidFill>
                  <a:schemeClr val="hlink"/>
                </a:solidFill>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1351902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氦</a:t>
            </a:r>
            <a:r>
              <a:rPr lang="zh-CN" altLang="en-US" dirty="0" smtClean="0"/>
              <a:t>原子光谱</a:t>
            </a:r>
            <a:r>
              <a:rPr lang="en-US" altLang="zh-CN" dirty="0" smtClean="0"/>
              <a:t>——</a:t>
            </a:r>
            <a:r>
              <a:rPr lang="zh-CN" altLang="en-US" dirty="0" smtClean="0"/>
              <a:t>单激发，双激发</a:t>
            </a:r>
            <a:endParaRPr lang="zh-CN" altLang="en-US" dirty="0"/>
          </a:p>
        </p:txBody>
      </p:sp>
      <p:sp>
        <p:nvSpPr>
          <p:cNvPr id="3" name="内容占位符 2"/>
          <p:cNvSpPr>
            <a:spLocks noGrp="1"/>
          </p:cNvSpPr>
          <p:nvPr>
            <p:ph idx="1"/>
          </p:nvPr>
        </p:nvSpPr>
        <p:spPr>
          <a:xfrm>
            <a:off x="457200" y="1196752"/>
            <a:ext cx="8229600" cy="4525962"/>
          </a:xfrm>
        </p:spPr>
        <p:txBody>
          <a:bodyPr/>
          <a:lstStyle/>
          <a:p>
            <a:r>
              <a:rPr lang="zh-CN" altLang="en-US" sz="2000" dirty="0" smtClean="0"/>
              <a:t>除</a:t>
            </a:r>
            <a:r>
              <a:rPr lang="zh-CN" altLang="en-US" sz="2000" dirty="0"/>
              <a:t>基态中两个电子都处于最低的</a:t>
            </a:r>
            <a:r>
              <a:rPr lang="en-US" altLang="zh-CN" sz="2000" dirty="0"/>
              <a:t>1s</a:t>
            </a:r>
            <a:r>
              <a:rPr lang="zh-CN" altLang="en-US" sz="2000" dirty="0"/>
              <a:t>态外，所有能级都是由一个电子处于</a:t>
            </a:r>
            <a:r>
              <a:rPr lang="en-US" altLang="zh-CN" sz="2000" dirty="0"/>
              <a:t>1s</a:t>
            </a:r>
            <a:r>
              <a:rPr lang="zh-CN" altLang="en-US" sz="2000" dirty="0"/>
              <a:t>态，另一个电子被激发到</a:t>
            </a:r>
            <a:r>
              <a:rPr lang="en-US" altLang="zh-CN" sz="2000" dirty="0"/>
              <a:t>2s</a:t>
            </a:r>
            <a:r>
              <a:rPr lang="zh-CN" altLang="en-US" sz="2000" dirty="0"/>
              <a:t>、</a:t>
            </a:r>
            <a:r>
              <a:rPr lang="en-US" altLang="zh-CN" sz="2000" dirty="0"/>
              <a:t>2p</a:t>
            </a:r>
            <a:r>
              <a:rPr lang="zh-CN" altLang="en-US" sz="2000" dirty="0"/>
              <a:t>、</a:t>
            </a:r>
            <a:r>
              <a:rPr lang="en-US" altLang="zh-CN" sz="2000" dirty="0"/>
              <a:t>3s</a:t>
            </a:r>
            <a:r>
              <a:rPr lang="zh-CN" altLang="en-US" sz="2000" dirty="0"/>
              <a:t>、</a:t>
            </a:r>
            <a:r>
              <a:rPr lang="en-US" altLang="zh-CN" sz="2000" dirty="0"/>
              <a:t>3p</a:t>
            </a:r>
            <a:r>
              <a:rPr lang="zh-CN" altLang="en-US" sz="2000" dirty="0"/>
              <a:t>、</a:t>
            </a:r>
            <a:r>
              <a:rPr lang="en-US" altLang="zh-CN" sz="2000" dirty="0"/>
              <a:t>3d</a:t>
            </a:r>
            <a:r>
              <a:rPr lang="zh-CN" altLang="en-US" sz="2000" dirty="0"/>
              <a:t>等态所形成的</a:t>
            </a:r>
            <a:r>
              <a:rPr lang="zh-CN" altLang="en-US" sz="2000" dirty="0" smtClean="0"/>
              <a:t>。</a:t>
            </a:r>
            <a:endParaRPr lang="en-US" altLang="zh-CN" sz="2000" dirty="0" smtClean="0"/>
          </a:p>
          <a:p>
            <a:r>
              <a:rPr lang="zh-CN" altLang="en-US" sz="2000" dirty="0" smtClean="0"/>
              <a:t>当然</a:t>
            </a:r>
            <a:r>
              <a:rPr lang="zh-CN" altLang="en-US" sz="2000" dirty="0"/>
              <a:t>，这并不意味着两个电子都处于激发态是不可能的，但这里没有，因为它将需要更大的能量，观察亦较</a:t>
            </a:r>
            <a:r>
              <a:rPr lang="zh-CN" altLang="en-US" sz="2000" dirty="0" smtClean="0"/>
              <a:t>困难。</a:t>
            </a:r>
            <a:endParaRPr lang="zh-CN" altLang="en-US" sz="2000" dirty="0"/>
          </a:p>
          <a:p>
            <a:r>
              <a:rPr lang="zh-CN" altLang="en-US" sz="2000" dirty="0" smtClean="0"/>
              <a:t>凡</a:t>
            </a:r>
            <a:r>
              <a:rPr lang="zh-CN" altLang="en-US" sz="2000" dirty="0"/>
              <a:t>电子组态相同的，</a:t>
            </a:r>
            <a:r>
              <a:rPr lang="zh-CN" altLang="en-US" sz="2000" dirty="0" smtClean="0"/>
              <a:t>三重态能级</a:t>
            </a:r>
            <a:r>
              <a:rPr lang="zh-CN" altLang="en-US" sz="2000" dirty="0"/>
              <a:t>总低于</a:t>
            </a:r>
            <a:r>
              <a:rPr lang="zh-CN" altLang="en-US" sz="2000" dirty="0" smtClean="0"/>
              <a:t>单态相应能级。原因见后。</a:t>
            </a:r>
            <a:endParaRPr lang="zh-CN" altLang="en-US" sz="2000" dirty="0"/>
          </a:p>
          <a:p>
            <a:endParaRPr lang="zh-CN" altLang="en-US" sz="2000" dirty="0"/>
          </a:p>
        </p:txBody>
      </p:sp>
      <p:pic>
        <p:nvPicPr>
          <p:cNvPr id="4" name="图片 3"/>
          <p:cNvPicPr>
            <a:picLocks noChangeAspect="1"/>
          </p:cNvPicPr>
          <p:nvPr/>
        </p:nvPicPr>
        <p:blipFill rotWithShape="1">
          <a:blip r:embed="rId2"/>
          <a:srcRect b="28564"/>
          <a:stretch/>
        </p:blipFill>
        <p:spPr>
          <a:xfrm>
            <a:off x="1547664" y="2924944"/>
            <a:ext cx="5400600" cy="357268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2330</TotalTime>
  <Words>5836</Words>
  <Application>Microsoft Office PowerPoint</Application>
  <PresentationFormat>全屏显示(4:3)</PresentationFormat>
  <Paragraphs>363</Paragraphs>
  <Slides>89</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89</vt:i4>
      </vt:variant>
    </vt:vector>
  </HeadingPairs>
  <TitlesOfParts>
    <vt:vector size="111" baseType="lpstr">
      <vt:lpstr>HiddenHorzOCR</vt:lpstr>
      <vt:lpstr>黑体</vt:lpstr>
      <vt:lpstr>华文细黑</vt:lpstr>
      <vt:lpstr>楷体_GB2312</vt:lpstr>
      <vt:lpstr>宋体</vt:lpstr>
      <vt:lpstr>Arial</vt:lpstr>
      <vt:lpstr>Calibri</vt:lpstr>
      <vt:lpstr>Cambria Math</vt:lpstr>
      <vt:lpstr>Impact</vt:lpstr>
      <vt:lpstr>Lucida Sans Unicode</vt:lpstr>
      <vt:lpstr>Symbol</vt:lpstr>
      <vt:lpstr>Tahoma</vt:lpstr>
      <vt:lpstr>Times New Roman</vt:lpstr>
      <vt:lpstr>Verdana</vt:lpstr>
      <vt:lpstr>Wingdings</vt:lpstr>
      <vt:lpstr>Wingdings 2</vt:lpstr>
      <vt:lpstr>Wingdings 3</vt:lpstr>
      <vt:lpstr>主题1</vt:lpstr>
      <vt:lpstr>Equation</vt:lpstr>
      <vt:lpstr>公式</vt:lpstr>
      <vt:lpstr>Microsoft 公式 3.0</vt:lpstr>
      <vt:lpstr>文档</vt:lpstr>
      <vt:lpstr>对于单电子，跃迁选择定则</vt:lpstr>
      <vt:lpstr>单电子耦合</vt:lpstr>
      <vt:lpstr>第五章  多电子原子</vt:lpstr>
      <vt:lpstr>PowerPoint 演示文稿</vt:lpstr>
      <vt:lpstr>氦及第二族元素的光谱和能级</vt:lpstr>
      <vt:lpstr>PowerPoint 演示文稿</vt:lpstr>
      <vt:lpstr>PowerPoint 演示文稿</vt:lpstr>
      <vt:lpstr>氦原子光谱特征</vt:lpstr>
      <vt:lpstr>氦原子光谱——单激发，双激发</vt:lpstr>
      <vt:lpstr>PowerPoint 演示文稿</vt:lpstr>
      <vt:lpstr>镁的光谱和能级 </vt:lpstr>
      <vt:lpstr>单态和三重态</vt:lpstr>
      <vt:lpstr>PowerPoint 演示文稿</vt:lpstr>
      <vt:lpstr>两个(价)电子耦合的原子态——电子的组态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双电子原子L-S耦合</vt:lpstr>
      <vt:lpstr>PowerPoint 演示文稿</vt:lpstr>
      <vt:lpstr>PowerPoint 演示文稿</vt:lpstr>
      <vt:lpstr>完美主义者泡利</vt:lpstr>
      <vt:lpstr>元素周期表——玻尔的新猎物</vt:lpstr>
      <vt:lpstr>元素的周期=电子的亲密度？</vt:lpstr>
      <vt:lpstr>电子为什么不相容？</vt:lpstr>
      <vt:lpstr>泡利不相容原理(Pauli exclusion principle)</vt:lpstr>
      <vt:lpstr>氦原子的基态</vt:lpstr>
      <vt:lpstr>同科电子与泡利不相容原理</vt:lpstr>
      <vt:lpstr>PowerPoint 演示文稿</vt:lpstr>
      <vt:lpstr>原子的大小</vt:lpstr>
      <vt:lpstr>金属中的电子</vt:lpstr>
      <vt:lpstr>同科电子合成的状态</vt:lpstr>
      <vt:lpstr>PowerPoint 演示文稿</vt:lpstr>
      <vt:lpstr>PowerPoint 演示文稿</vt:lpstr>
      <vt:lpstr>PowerPoint 演示文稿</vt:lpstr>
      <vt:lpstr>PowerPoint 演示文稿</vt:lpstr>
      <vt:lpstr>偶数法则——两个电子的同科组态</vt:lpstr>
      <vt:lpstr>PowerPoint 演示文稿</vt:lpstr>
      <vt:lpstr>双电子原子L-S耦合</vt:lpstr>
      <vt:lpstr>PowerPoint 演示文稿</vt:lpstr>
      <vt:lpstr>同科电子合成的状态</vt:lpstr>
      <vt:lpstr>PowerPoint 演示文稿</vt:lpstr>
      <vt:lpstr>PowerPoint 演示文稿</vt:lpstr>
      <vt:lpstr>跃迁选择定则——电偶极辐射的规律</vt:lpstr>
      <vt:lpstr>双原子电子跃迁</vt:lpstr>
      <vt:lpstr>复杂原子光谱的一般规律</vt:lpstr>
      <vt:lpstr>三个自旋耦合</vt:lpstr>
      <vt:lpstr>原子的壳层结构和元素周期系</vt:lpstr>
      <vt:lpstr>元素周期表——物理原理的必然结果</vt:lpstr>
      <vt:lpstr>PowerPoint 演示文稿</vt:lpstr>
      <vt:lpstr>PowerPoint 演示文稿</vt:lpstr>
      <vt:lpstr>元素周期表的七个周期</vt:lpstr>
      <vt:lpstr>壳层中电子的数目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多电子原子 </dc:title>
  <dc:creator>mouse-wlx</dc:creator>
  <cp:lastModifiedBy>刘昊迪</cp:lastModifiedBy>
  <cp:revision>248</cp:revision>
  <dcterms:created xsi:type="dcterms:W3CDTF">2003-04-14T09:04:58Z</dcterms:created>
  <dcterms:modified xsi:type="dcterms:W3CDTF">2016-05-23T14:40:31Z</dcterms:modified>
</cp:coreProperties>
</file>