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5"/>
  </p:notesMasterIdLst>
  <p:sldIdLst>
    <p:sldId id="360" r:id="rId2"/>
    <p:sldId id="361" r:id="rId3"/>
    <p:sldId id="362" r:id="rId4"/>
    <p:sldId id="363" r:id="rId5"/>
    <p:sldId id="369" r:id="rId6"/>
    <p:sldId id="367" r:id="rId7"/>
    <p:sldId id="370" r:id="rId8"/>
    <p:sldId id="258" r:id="rId9"/>
    <p:sldId id="259" r:id="rId10"/>
    <p:sldId id="260" r:id="rId11"/>
    <p:sldId id="371" r:id="rId12"/>
    <p:sldId id="366" r:id="rId13"/>
    <p:sldId id="261" r:id="rId14"/>
    <p:sldId id="262" r:id="rId15"/>
    <p:sldId id="265" r:id="rId16"/>
    <p:sldId id="345" r:id="rId17"/>
    <p:sldId id="267" r:id="rId18"/>
    <p:sldId id="268" r:id="rId19"/>
    <p:sldId id="372" r:id="rId20"/>
    <p:sldId id="269" r:id="rId21"/>
    <p:sldId id="373" r:id="rId22"/>
    <p:sldId id="374" r:id="rId23"/>
    <p:sldId id="375" r:id="rId24"/>
    <p:sldId id="376" r:id="rId25"/>
    <p:sldId id="377" r:id="rId26"/>
    <p:sldId id="378" r:id="rId27"/>
    <p:sldId id="379" r:id="rId28"/>
    <p:sldId id="273" r:id="rId29"/>
    <p:sldId id="274" r:id="rId30"/>
    <p:sldId id="275" r:id="rId31"/>
    <p:sldId id="277" r:id="rId32"/>
    <p:sldId id="278" r:id="rId33"/>
    <p:sldId id="279" r:id="rId34"/>
  </p:sldIdLst>
  <p:sldSz cx="9144000" cy="6858000" type="screen4x3"/>
  <p:notesSz cx="6858000" cy="9144000"/>
  <p:defaultTextStyle>
    <a:defPPr>
      <a:defRPr lang="en-US"/>
    </a:defPPr>
    <a:lvl1pPr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800080"/>
    <a:srgbClr val="CCCCFF"/>
    <a:srgbClr val="CCFFCC"/>
    <a:srgbClr val="CCECFF"/>
    <a:srgbClr val="993366"/>
    <a:srgbClr val="0099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1" autoAdjust="0"/>
    <p:restoredTop sz="94699" autoAdjust="0"/>
  </p:normalViewPr>
  <p:slideViewPr>
    <p:cSldViewPr>
      <p:cViewPr varScale="1">
        <p:scale>
          <a:sx n="87" d="100"/>
          <a:sy n="87" d="100"/>
        </p:scale>
        <p:origin x="15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anose="020B0604020202020204" pitchFamily="34" charset="0"/>
              </a:defRPr>
            </a:lvl1pPr>
          </a:lstStyle>
          <a:p>
            <a:endParaRPr lang="zh-CN" altLang="en-US"/>
          </a:p>
        </p:txBody>
      </p:sp>
      <p:sp>
        <p:nvSpPr>
          <p:cNvPr id="3205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320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05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05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anose="020B0604020202020204" pitchFamily="34" charset="0"/>
              </a:defRPr>
            </a:lvl1pPr>
          </a:lstStyle>
          <a:p>
            <a:endParaRPr lang="en-US" altLang="zh-CN"/>
          </a:p>
        </p:txBody>
      </p:sp>
      <p:sp>
        <p:nvSpPr>
          <p:cNvPr id="3205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29942532-FD99-460A-8C53-B8316C42B91C}" type="slidenum">
              <a:rPr lang="zh-CN" altLang="en-US"/>
              <a:pPr/>
              <a:t>‹#›</a:t>
            </a:fld>
            <a:endParaRPr lang="en-US" altLang="zh-CN"/>
          </a:p>
        </p:txBody>
      </p:sp>
    </p:spTree>
    <p:extLst>
      <p:ext uri="{BB962C8B-B14F-4D97-AF65-F5344CB8AC3E}">
        <p14:creationId xmlns:p14="http://schemas.microsoft.com/office/powerpoint/2010/main" val="1611209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latin typeface="Times New Roman" panose="02020603050405020304" pitchFamily="18" charset="0"/>
                <a:ea typeface="楷体_GB2312" pitchFamily="49" charset="-122"/>
              </a:rPr>
              <a:t>在</a:t>
            </a:r>
            <a:r>
              <a:rPr lang="en-US" altLang="zh-CN" b="1" dirty="0" smtClean="0">
                <a:latin typeface="Times New Roman" panose="02020603050405020304" pitchFamily="18" charset="0"/>
                <a:ea typeface="楷体_GB2312" pitchFamily="49" charset="-122"/>
              </a:rPr>
              <a:t>1925</a:t>
            </a:r>
            <a:r>
              <a:rPr lang="zh-CN" altLang="en-US" b="1" dirty="0" smtClean="0">
                <a:latin typeface="Times New Roman" panose="02020603050405020304" pitchFamily="18" charset="0"/>
                <a:ea typeface="楷体_GB2312" pitchFamily="49" charset="-122"/>
              </a:rPr>
              <a:t>年根据一系列实验事实提出了大胆</a:t>
            </a:r>
            <a:r>
              <a:rPr lang="zh-CN" altLang="en-US" b="1" dirty="0" smtClean="0">
                <a:solidFill>
                  <a:schemeClr val="hlink"/>
                </a:solidFill>
                <a:latin typeface="Times New Roman" panose="02020603050405020304" pitchFamily="18" charset="0"/>
                <a:ea typeface="楷体_GB2312" pitchFamily="49" charset="-122"/>
              </a:rPr>
              <a:t>假设</a:t>
            </a:r>
            <a:r>
              <a:rPr lang="zh-CN" altLang="en-US" b="1" dirty="0" smtClean="0">
                <a:latin typeface="Times New Roman" panose="02020603050405020304" pitchFamily="18" charset="0"/>
                <a:ea typeface="楷体_GB2312" pitchFamily="49" charset="-122"/>
              </a:rPr>
              <a:t>：电子不是点电荷，它除了轨道运动外，还具有某种方式的自旋运动，其固有的自旋角动量 （是电子的属性之一）等于：</a:t>
            </a:r>
            <a:endParaRPr lang="zh-CN" altLang="en-US" dirty="0"/>
          </a:p>
        </p:txBody>
      </p:sp>
      <p:sp>
        <p:nvSpPr>
          <p:cNvPr id="4" name="灯片编号占位符 3"/>
          <p:cNvSpPr>
            <a:spLocks noGrp="1"/>
          </p:cNvSpPr>
          <p:nvPr>
            <p:ph type="sldNum" sz="quarter" idx="10"/>
          </p:nvPr>
        </p:nvSpPr>
        <p:spPr/>
        <p:txBody>
          <a:bodyPr/>
          <a:lstStyle/>
          <a:p>
            <a:fld id="{29942532-FD99-460A-8C53-B8316C42B91C}" type="slidenum">
              <a:rPr lang="zh-CN" altLang="en-US" smtClean="0"/>
              <a:pPr/>
              <a:t>22</a:t>
            </a:fld>
            <a:endParaRPr lang="en-US" altLang="zh-CN"/>
          </a:p>
        </p:txBody>
      </p:sp>
    </p:spTree>
    <p:extLst>
      <p:ext uri="{BB962C8B-B14F-4D97-AF65-F5344CB8AC3E}">
        <p14:creationId xmlns:p14="http://schemas.microsoft.com/office/powerpoint/2010/main" val="262102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dirty="0" smtClean="0">
                <a:latin typeface="Times New Roman" panose="02020603050405020304" pitchFamily="18" charset="0"/>
                <a:ea typeface="楷体_GB2312" pitchFamily="49" charset="-122"/>
              </a:rPr>
              <a:t>这个假设受到各种实验的支持。而且与电子自旋概念一起可由狄拉克的相对论量子力学严格导出</a:t>
            </a:r>
            <a:r>
              <a:rPr lang="zh-CN" altLang="en-US" b="1" dirty="0" smtClean="0">
                <a:latin typeface="Times New Roman" panose="02020603050405020304" pitchFamily="18" charset="0"/>
              </a:rPr>
              <a:t> 。</a:t>
            </a:r>
            <a:endParaRPr lang="zh-CN" altLang="en-US" b="1"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9942532-FD99-460A-8C53-B8316C42B91C}" type="slidenum">
              <a:rPr lang="zh-CN" altLang="en-US" smtClean="0"/>
              <a:pPr/>
              <a:t>24</a:t>
            </a:fld>
            <a:endParaRPr lang="en-US" altLang="zh-CN"/>
          </a:p>
        </p:txBody>
      </p:sp>
    </p:spTree>
    <p:extLst>
      <p:ext uri="{BB962C8B-B14F-4D97-AF65-F5344CB8AC3E}">
        <p14:creationId xmlns:p14="http://schemas.microsoft.com/office/powerpoint/2010/main" val="3642558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角三角形 3"/>
          <p:cNvSpPr/>
          <p:nvPr/>
        </p:nvSpPr>
        <p:spPr>
          <a:xfrm>
            <a:off x="1"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sz="1350"/>
          </a:p>
        </p:txBody>
      </p:sp>
      <p:grpSp>
        <p:nvGrpSpPr>
          <p:cNvPr id="5" name="组合 10"/>
          <p:cNvGrpSpPr>
            <a:grpSpLocks/>
          </p:cNvGrpSpPr>
          <p:nvPr/>
        </p:nvGrpSpPr>
        <p:grpSpPr bwMode="auto">
          <a:xfrm>
            <a:off x="468315" y="333375"/>
            <a:ext cx="2016125" cy="431800"/>
            <a:chOff x="467544" y="332704"/>
            <a:chExt cx="2016224" cy="432000"/>
          </a:xfrm>
        </p:grpSpPr>
        <p:pic>
          <p:nvPicPr>
            <p:cNvPr id="6" name="图片 11" descr="nenu3.jpg"/>
            <p:cNvPicPr>
              <a:picLocks noChangeAspect="1"/>
            </p:cNvPicPr>
            <p:nvPr/>
          </p:nvPicPr>
          <p:blipFill>
            <a:blip r:embed="rId2" cstate="print">
              <a:clrChange>
                <a:clrFrom>
                  <a:srgbClr val="FCFDFF"/>
                </a:clrFrom>
                <a:clrTo>
                  <a:srgbClr val="FCFDFF">
                    <a:alpha val="0"/>
                  </a:srgbClr>
                </a:clrTo>
              </a:clrChange>
              <a:extLst>
                <a:ext uri="{28A0092B-C50C-407E-A947-70E740481C1C}">
                  <a14:useLocalDpi xmlns:a14="http://schemas.microsoft.com/office/drawing/2010/main" val="0"/>
                </a:ext>
              </a:extLst>
            </a:blip>
            <a:srcRect/>
            <a:stretch>
              <a:fillRect/>
            </a:stretch>
          </p:blipFill>
          <p:spPr bwMode="auto">
            <a:xfrm>
              <a:off x="467544" y="332704"/>
              <a:ext cx="531975"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3" descr="nen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02" y="404704"/>
              <a:ext cx="140606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13"/>
          <p:cNvGrpSpPr>
            <a:grpSpLocks/>
          </p:cNvGrpSpPr>
          <p:nvPr/>
        </p:nvGrpSpPr>
        <p:grpSpPr bwMode="auto">
          <a:xfrm>
            <a:off x="171452" y="920750"/>
            <a:ext cx="8721725" cy="553998"/>
            <a:chOff x="171712" y="-171400"/>
            <a:chExt cx="8720768" cy="553889"/>
          </a:xfrm>
        </p:grpSpPr>
        <p:cxnSp>
          <p:nvCxnSpPr>
            <p:cNvPr id="10" name="直接连接符 9"/>
            <p:cNvCxnSpPr/>
            <p:nvPr/>
          </p:nvCxnSpPr>
          <p:spPr>
            <a:xfrm>
              <a:off x="251078" y="188892"/>
              <a:ext cx="86414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21"/>
            <p:cNvSpPr txBox="1">
              <a:spLocks noChangeArrowheads="1"/>
            </p:cNvSpPr>
            <p:nvPr/>
          </p:nvSpPr>
          <p:spPr bwMode="auto">
            <a:xfrm>
              <a:off x="171712" y="-171400"/>
              <a:ext cx="721593" cy="55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a:solidFill>
                    <a:srgbClr val="7F7F7F"/>
                  </a:solidFill>
                </a:rPr>
                <a:t>.....</a:t>
              </a:r>
              <a:endParaRPr lang="zh-CN" altLang="en-US" sz="3000">
                <a:solidFill>
                  <a:srgbClr val="7F7F7F"/>
                </a:solidFill>
              </a:endParaRPr>
            </a:p>
          </p:txBody>
        </p:sp>
      </p:grpSp>
      <p:grpSp>
        <p:nvGrpSpPr>
          <p:cNvPr id="13" name="组合 18"/>
          <p:cNvGrpSpPr>
            <a:grpSpLocks/>
          </p:cNvGrpSpPr>
          <p:nvPr/>
        </p:nvGrpSpPr>
        <p:grpSpPr bwMode="auto">
          <a:xfrm>
            <a:off x="2" y="1268413"/>
            <a:ext cx="9251947" cy="2978150"/>
            <a:chOff x="0" y="1268760"/>
            <a:chExt cx="9252478" cy="2978150"/>
          </a:xfrm>
        </p:grpSpPr>
        <p:pic>
          <p:nvPicPr>
            <p:cNvPr id="14" name="图片 19" descr="Untitled-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268760"/>
              <a:ext cx="9144001"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20"/>
            <p:cNvGrpSpPr>
              <a:grpSpLocks/>
            </p:cNvGrpSpPr>
            <p:nvPr/>
          </p:nvGrpSpPr>
          <p:grpSpPr bwMode="auto">
            <a:xfrm>
              <a:off x="251520" y="1268760"/>
              <a:ext cx="1440161" cy="720080"/>
              <a:chOff x="251520" y="1268760"/>
              <a:chExt cx="1440160" cy="720080"/>
            </a:xfrm>
          </p:grpSpPr>
          <p:sp>
            <p:nvSpPr>
              <p:cNvPr id="79" name="矩形 78"/>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80" name="矩形 79"/>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6" name="组合 22"/>
            <p:cNvGrpSpPr>
              <a:grpSpLocks/>
            </p:cNvGrpSpPr>
            <p:nvPr/>
          </p:nvGrpSpPr>
          <p:grpSpPr bwMode="auto">
            <a:xfrm>
              <a:off x="2411760" y="1268760"/>
              <a:ext cx="1440161" cy="720080"/>
              <a:chOff x="251520" y="1268760"/>
              <a:chExt cx="1440160" cy="720080"/>
            </a:xfrm>
          </p:grpSpPr>
          <p:sp>
            <p:nvSpPr>
              <p:cNvPr id="77" name="矩形 76"/>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8" name="矩形 77"/>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3"/>
            <p:cNvGrpSpPr>
              <a:grpSpLocks/>
            </p:cNvGrpSpPr>
            <p:nvPr/>
          </p:nvGrpSpPr>
          <p:grpSpPr bwMode="auto">
            <a:xfrm>
              <a:off x="4572000" y="1268760"/>
              <a:ext cx="1440161" cy="720080"/>
              <a:chOff x="251520" y="1268760"/>
              <a:chExt cx="1440160" cy="720080"/>
            </a:xfrm>
          </p:grpSpPr>
          <p:sp>
            <p:nvSpPr>
              <p:cNvPr id="75" name="矩形 74"/>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6" name="矩形 75"/>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4"/>
            <p:cNvGrpSpPr>
              <a:grpSpLocks/>
            </p:cNvGrpSpPr>
            <p:nvPr/>
          </p:nvGrpSpPr>
          <p:grpSpPr bwMode="auto">
            <a:xfrm>
              <a:off x="6732240" y="1268760"/>
              <a:ext cx="1440161" cy="720080"/>
              <a:chOff x="251520" y="1268760"/>
              <a:chExt cx="1440160" cy="720080"/>
            </a:xfrm>
          </p:grpSpPr>
          <p:sp>
            <p:nvSpPr>
              <p:cNvPr id="73" name="矩形 72"/>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4" name="矩形 73"/>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0" name="矩形 19"/>
            <p:cNvSpPr/>
            <p:nvPr/>
          </p:nvSpPr>
          <p:spPr>
            <a:xfrm>
              <a:off x="8892098"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1" name="矩形 20"/>
            <p:cNvSpPr/>
            <p:nvPr/>
          </p:nvSpPr>
          <p:spPr>
            <a:xfrm>
              <a:off x="250839" y="1989485"/>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2" name="矩形 21"/>
            <p:cNvSpPr/>
            <p:nvPr/>
          </p:nvSpPr>
          <p:spPr>
            <a:xfrm>
              <a:off x="0" y="1989485"/>
              <a:ext cx="25083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3" name="组合 28"/>
            <p:cNvGrpSpPr>
              <a:grpSpLocks/>
            </p:cNvGrpSpPr>
            <p:nvPr/>
          </p:nvGrpSpPr>
          <p:grpSpPr bwMode="auto">
            <a:xfrm>
              <a:off x="1691680" y="1988840"/>
              <a:ext cx="1440161" cy="720080"/>
              <a:chOff x="251520" y="1268760"/>
              <a:chExt cx="1440160" cy="720080"/>
            </a:xfrm>
          </p:grpSpPr>
          <p:sp>
            <p:nvSpPr>
              <p:cNvPr id="71" name="矩形 70"/>
              <p:cNvSpPr/>
              <p:nvPr/>
            </p:nvSpPr>
            <p:spPr>
              <a:xfrm>
                <a:off x="972978"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2" name="矩形 71"/>
              <p:cNvSpPr/>
              <p:nvPr/>
            </p:nvSpPr>
            <p:spPr>
              <a:xfrm>
                <a:off x="252212"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0"/>
            <p:cNvGrpSpPr>
              <a:grpSpLocks/>
            </p:cNvGrpSpPr>
            <p:nvPr/>
          </p:nvGrpSpPr>
          <p:grpSpPr bwMode="auto">
            <a:xfrm>
              <a:off x="3923928" y="1988840"/>
              <a:ext cx="1440161" cy="720080"/>
              <a:chOff x="251520" y="1268760"/>
              <a:chExt cx="1440160" cy="720080"/>
            </a:xfrm>
          </p:grpSpPr>
          <p:sp>
            <p:nvSpPr>
              <p:cNvPr id="69" name="矩形 68"/>
              <p:cNvSpPr/>
              <p:nvPr/>
            </p:nvSpPr>
            <p:spPr>
              <a:xfrm>
                <a:off x="972883"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0" name="矩形 69"/>
              <p:cNvSpPr/>
              <p:nvPr/>
            </p:nvSpPr>
            <p:spPr>
              <a:xfrm>
                <a:off x="25211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5" name="组合 31"/>
            <p:cNvGrpSpPr>
              <a:grpSpLocks/>
            </p:cNvGrpSpPr>
            <p:nvPr/>
          </p:nvGrpSpPr>
          <p:grpSpPr bwMode="auto">
            <a:xfrm>
              <a:off x="6012161" y="1988840"/>
              <a:ext cx="1440161" cy="720080"/>
              <a:chOff x="251520" y="1268760"/>
              <a:chExt cx="1440160" cy="720080"/>
            </a:xfrm>
          </p:grpSpPr>
          <p:sp>
            <p:nvSpPr>
              <p:cNvPr id="67" name="矩形 66"/>
              <p:cNvSpPr/>
              <p:nvPr/>
            </p:nvSpPr>
            <p:spPr>
              <a:xfrm>
                <a:off x="972333" y="1269405"/>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156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6" name="矩形 25"/>
            <p:cNvSpPr/>
            <p:nvPr/>
          </p:nvSpPr>
          <p:spPr>
            <a:xfrm>
              <a:off x="8892098" y="1989485"/>
              <a:ext cx="25242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8172919" y="1989485"/>
              <a:ext cx="71917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8" name="矩形 27"/>
            <p:cNvSpPr/>
            <p:nvPr/>
          </p:nvSpPr>
          <p:spPr>
            <a:xfrm>
              <a:off x="0" y="2708622"/>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9" name="组合 35"/>
            <p:cNvGrpSpPr>
              <a:grpSpLocks/>
            </p:cNvGrpSpPr>
            <p:nvPr/>
          </p:nvGrpSpPr>
          <p:grpSpPr bwMode="auto">
            <a:xfrm>
              <a:off x="971600" y="2708920"/>
              <a:ext cx="1440161" cy="720080"/>
              <a:chOff x="251520" y="1268760"/>
              <a:chExt cx="1440160" cy="720080"/>
            </a:xfrm>
          </p:grpSpPr>
          <p:sp>
            <p:nvSpPr>
              <p:cNvPr id="65" name="矩形 64"/>
              <p:cNvSpPr/>
              <p:nvPr/>
            </p:nvSpPr>
            <p:spPr>
              <a:xfrm>
                <a:off x="972292"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526"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36"/>
            <p:cNvGrpSpPr>
              <a:grpSpLocks/>
            </p:cNvGrpSpPr>
            <p:nvPr/>
          </p:nvGrpSpPr>
          <p:grpSpPr bwMode="auto">
            <a:xfrm>
              <a:off x="3131841" y="2708920"/>
              <a:ext cx="1440161" cy="720080"/>
              <a:chOff x="251520" y="1268760"/>
              <a:chExt cx="1440160" cy="720080"/>
            </a:xfrm>
          </p:grpSpPr>
          <p:sp>
            <p:nvSpPr>
              <p:cNvPr id="63" name="矩形 62"/>
              <p:cNvSpPr/>
              <p:nvPr/>
            </p:nvSpPr>
            <p:spPr>
              <a:xfrm>
                <a:off x="972763" y="1268462"/>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997"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1" name="组合 37"/>
            <p:cNvGrpSpPr>
              <a:grpSpLocks/>
            </p:cNvGrpSpPr>
            <p:nvPr/>
          </p:nvGrpSpPr>
          <p:grpSpPr bwMode="auto">
            <a:xfrm>
              <a:off x="5292081" y="2708920"/>
              <a:ext cx="1440161" cy="720080"/>
              <a:chOff x="251520" y="1268760"/>
              <a:chExt cx="1440160" cy="720080"/>
            </a:xfrm>
          </p:grpSpPr>
          <p:sp>
            <p:nvSpPr>
              <p:cNvPr id="61" name="矩形 60"/>
              <p:cNvSpPr/>
              <p:nvPr/>
            </p:nvSpPr>
            <p:spPr>
              <a:xfrm>
                <a:off x="971647" y="1268462"/>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0881"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2" name="组合 38"/>
            <p:cNvGrpSpPr>
              <a:grpSpLocks/>
            </p:cNvGrpSpPr>
            <p:nvPr/>
          </p:nvGrpSpPr>
          <p:grpSpPr bwMode="auto">
            <a:xfrm>
              <a:off x="7452321" y="2708920"/>
              <a:ext cx="1440161" cy="720080"/>
              <a:chOff x="251520" y="1268760"/>
              <a:chExt cx="1440160" cy="720080"/>
            </a:xfrm>
          </p:grpSpPr>
          <p:sp>
            <p:nvSpPr>
              <p:cNvPr id="59" name="矩形 58"/>
              <p:cNvSpPr/>
              <p:nvPr/>
            </p:nvSpPr>
            <p:spPr>
              <a:xfrm>
                <a:off x="972118"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1352"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3" name="组合 39"/>
            <p:cNvGrpSpPr>
              <a:grpSpLocks/>
            </p:cNvGrpSpPr>
            <p:nvPr/>
          </p:nvGrpSpPr>
          <p:grpSpPr bwMode="auto">
            <a:xfrm>
              <a:off x="251520" y="3429000"/>
              <a:ext cx="1440161" cy="720080"/>
              <a:chOff x="251520" y="1268760"/>
              <a:chExt cx="1440160" cy="720080"/>
            </a:xfrm>
          </p:grpSpPr>
          <p:sp>
            <p:nvSpPr>
              <p:cNvPr id="57" name="矩形 56"/>
              <p:cNvSpPr/>
              <p:nvPr/>
            </p:nvSpPr>
            <p:spPr>
              <a:xfrm>
                <a:off x="971605" y="1269107"/>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0839"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4" name="组合 40"/>
            <p:cNvGrpSpPr>
              <a:grpSpLocks/>
            </p:cNvGrpSpPr>
            <p:nvPr/>
          </p:nvGrpSpPr>
          <p:grpSpPr bwMode="auto">
            <a:xfrm>
              <a:off x="2411760" y="3429000"/>
              <a:ext cx="1440161" cy="720080"/>
              <a:chOff x="251520" y="1268760"/>
              <a:chExt cx="1440160" cy="720080"/>
            </a:xfrm>
          </p:grpSpPr>
          <p:sp>
            <p:nvSpPr>
              <p:cNvPr id="55" name="矩形 54"/>
              <p:cNvSpPr/>
              <p:nvPr/>
            </p:nvSpPr>
            <p:spPr>
              <a:xfrm>
                <a:off x="972077"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311"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5" name="组合 41"/>
            <p:cNvGrpSpPr>
              <a:grpSpLocks/>
            </p:cNvGrpSpPr>
            <p:nvPr/>
          </p:nvGrpSpPr>
          <p:grpSpPr bwMode="auto">
            <a:xfrm>
              <a:off x="4572000" y="3429000"/>
              <a:ext cx="1440161" cy="720080"/>
              <a:chOff x="251520" y="1268760"/>
              <a:chExt cx="1440160" cy="720080"/>
            </a:xfrm>
          </p:grpSpPr>
          <p:sp>
            <p:nvSpPr>
              <p:cNvPr id="53" name="矩形 52"/>
              <p:cNvSpPr/>
              <p:nvPr/>
            </p:nvSpPr>
            <p:spPr>
              <a:xfrm>
                <a:off x="972548" y="1269107"/>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782"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6" name="组合 42"/>
            <p:cNvGrpSpPr>
              <a:grpSpLocks/>
            </p:cNvGrpSpPr>
            <p:nvPr/>
          </p:nvGrpSpPr>
          <p:grpSpPr bwMode="auto">
            <a:xfrm>
              <a:off x="6732240" y="3429000"/>
              <a:ext cx="1440161" cy="720080"/>
              <a:chOff x="251520" y="1268760"/>
              <a:chExt cx="1440160" cy="720080"/>
            </a:xfrm>
          </p:grpSpPr>
          <p:sp>
            <p:nvSpPr>
              <p:cNvPr id="51" name="矩形 50"/>
              <p:cNvSpPr/>
              <p:nvPr/>
            </p:nvSpPr>
            <p:spPr>
              <a:xfrm>
                <a:off x="973020"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2254"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7" name="矩形 36"/>
            <p:cNvSpPr/>
            <p:nvPr/>
          </p:nvSpPr>
          <p:spPr>
            <a:xfrm>
              <a:off x="8892098" y="3429347"/>
              <a:ext cx="25242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0839" y="4148485"/>
              <a:ext cx="720766" cy="9048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9" name="矩形 38"/>
            <p:cNvSpPr/>
            <p:nvPr/>
          </p:nvSpPr>
          <p:spPr>
            <a:xfrm>
              <a:off x="0" y="4148485"/>
              <a:ext cx="250839" cy="9048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40" name="组合 46"/>
            <p:cNvGrpSpPr>
              <a:grpSpLocks/>
            </p:cNvGrpSpPr>
            <p:nvPr/>
          </p:nvGrpSpPr>
          <p:grpSpPr bwMode="auto">
            <a:xfrm>
              <a:off x="1691680" y="4131088"/>
              <a:ext cx="1440161" cy="90000"/>
              <a:chOff x="251520" y="1268760"/>
              <a:chExt cx="1440160" cy="720080"/>
            </a:xfrm>
          </p:grpSpPr>
          <p:sp>
            <p:nvSpPr>
              <p:cNvPr id="49" name="矩形 48"/>
              <p:cNvSpPr/>
              <p:nvPr/>
            </p:nvSpPr>
            <p:spPr>
              <a:xfrm>
                <a:off x="972978" y="1268232"/>
                <a:ext cx="719179" cy="723984"/>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2212" y="1268232"/>
                <a:ext cx="720766" cy="723984"/>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1" name="组合 47"/>
            <p:cNvGrpSpPr>
              <a:grpSpLocks/>
            </p:cNvGrpSpPr>
            <p:nvPr/>
          </p:nvGrpSpPr>
          <p:grpSpPr bwMode="auto">
            <a:xfrm>
              <a:off x="3851920" y="4149080"/>
              <a:ext cx="1440161" cy="72000"/>
              <a:chOff x="251520" y="1268760"/>
              <a:chExt cx="1440160" cy="720080"/>
            </a:xfrm>
          </p:grpSpPr>
          <p:sp>
            <p:nvSpPr>
              <p:cNvPr id="47" name="矩形 46"/>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2" name="组合 48"/>
            <p:cNvGrpSpPr>
              <a:grpSpLocks/>
            </p:cNvGrpSpPr>
            <p:nvPr/>
          </p:nvGrpSpPr>
          <p:grpSpPr bwMode="auto">
            <a:xfrm>
              <a:off x="6012161" y="4149080"/>
              <a:ext cx="1440161" cy="72000"/>
              <a:chOff x="251520" y="1268760"/>
              <a:chExt cx="1440160" cy="720080"/>
            </a:xfrm>
          </p:grpSpPr>
          <p:sp>
            <p:nvSpPr>
              <p:cNvPr id="45" name="矩形 44"/>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43" name="矩形 42"/>
            <p:cNvSpPr/>
            <p:nvPr/>
          </p:nvSpPr>
          <p:spPr>
            <a:xfrm>
              <a:off x="8892095"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9" name="标题 8"/>
          <p:cNvSpPr>
            <a:spLocks noGrp="1"/>
          </p:cNvSpPr>
          <p:nvPr>
            <p:ph type="ctrTitle"/>
          </p:nvPr>
        </p:nvSpPr>
        <p:spPr>
          <a:xfrm>
            <a:off x="268518" y="4287332"/>
            <a:ext cx="8640960" cy="1013876"/>
          </a:xfrm>
        </p:spPr>
        <p:txBody>
          <a:bodyPr anchor="b"/>
          <a:lstStyle>
            <a:lvl1pPr algn="r">
              <a:defRPr sz="3000" b="1">
                <a:solidFill>
                  <a:schemeClr val="tx1">
                    <a:lumMod val="85000"/>
                    <a:lumOff val="15000"/>
                  </a:schemeClr>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dirty="0"/>
          </a:p>
        </p:txBody>
      </p:sp>
      <p:sp>
        <p:nvSpPr>
          <p:cNvPr id="17" name="副标题 16"/>
          <p:cNvSpPr>
            <a:spLocks noGrp="1"/>
          </p:cNvSpPr>
          <p:nvPr>
            <p:ph type="subTitle" idx="1"/>
          </p:nvPr>
        </p:nvSpPr>
        <p:spPr>
          <a:xfrm>
            <a:off x="251520" y="5358409"/>
            <a:ext cx="8640960" cy="590875"/>
          </a:xfrm>
        </p:spPr>
        <p:txBody>
          <a:bodyPr lIns="45720" rIns="45720"/>
          <a:lstStyle>
            <a:lvl1pPr marL="0" marR="48006" indent="0" algn="r">
              <a:buNone/>
              <a:defRPr>
                <a:solidFill>
                  <a:schemeClr val="tx1">
                    <a:lumMod val="85000"/>
                    <a:lumOff val="1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smtClean="0"/>
              <a:t>单击此处编辑母版副标题样式</a:t>
            </a:r>
            <a:endParaRPr lang="en-US" dirty="0"/>
          </a:p>
        </p:txBody>
      </p:sp>
      <p:sp>
        <p:nvSpPr>
          <p:cNvPr id="81" name="日期占位符 29"/>
          <p:cNvSpPr>
            <a:spLocks noGrp="1"/>
          </p:cNvSpPr>
          <p:nvPr>
            <p:ph type="dt" sz="half" idx="10"/>
          </p:nvPr>
        </p:nvSpPr>
        <p:spPr/>
        <p:txBody>
          <a:bodyPr/>
          <a:lstStyle>
            <a:lvl1pPr algn="ctr">
              <a:defRPr sz="1050" smtClean="0">
                <a:solidFill>
                  <a:srgbClr val="FFFFFF"/>
                </a:solidFill>
              </a:defRPr>
            </a:lvl1pPr>
            <a:extLst/>
          </a:lstStyle>
          <a:p>
            <a:endParaRPr lang="en-US" altLang="zh-CN"/>
          </a:p>
        </p:txBody>
      </p:sp>
      <p:sp>
        <p:nvSpPr>
          <p:cNvPr id="82" name="页脚占位符 18"/>
          <p:cNvSpPr>
            <a:spLocks noGrp="1"/>
          </p:cNvSpPr>
          <p:nvPr>
            <p:ph type="ftr" sz="quarter" idx="11"/>
          </p:nvPr>
        </p:nvSpPr>
        <p:spPr/>
        <p:txBody>
          <a:bodyPr/>
          <a:lstStyle>
            <a:lvl1pPr>
              <a:defRPr sz="1050">
                <a:solidFill>
                  <a:schemeClr val="accent1">
                    <a:tint val="20000"/>
                  </a:schemeClr>
                </a:solidFill>
              </a:defRPr>
            </a:lvl1pPr>
            <a:extLst/>
          </a:lstStyle>
          <a:p>
            <a:endParaRPr lang="en-US" altLang="zh-CN"/>
          </a:p>
        </p:txBody>
      </p:sp>
      <p:sp>
        <p:nvSpPr>
          <p:cNvPr id="83" name="灯片编号占位符 26"/>
          <p:cNvSpPr>
            <a:spLocks noGrp="1"/>
          </p:cNvSpPr>
          <p:nvPr>
            <p:ph type="sldNum" sz="quarter" idx="12"/>
          </p:nvPr>
        </p:nvSpPr>
        <p:spPr/>
        <p:txBody>
          <a:bodyPr/>
          <a:lstStyle>
            <a:lvl1pPr>
              <a:defRPr sz="825" smtClean="0">
                <a:solidFill>
                  <a:srgbClr val="FFFFFF"/>
                </a:solidFill>
              </a:defRPr>
            </a:lvl1pPr>
            <a:extLst/>
          </a:lstStyle>
          <a:p>
            <a:fld id="{187ECEB5-272B-49F3-B9BF-04E0BA233D50}" type="slidenum">
              <a:rPr lang="zh-CN" altLang="en-US" smtClean="0"/>
              <a:pPr/>
              <a:t>‹#›</a:t>
            </a:fld>
            <a:endParaRPr lang="en-US" altLang="zh-CN"/>
          </a:p>
        </p:txBody>
      </p:sp>
    </p:spTree>
    <p:extLst>
      <p:ext uri="{BB962C8B-B14F-4D97-AF65-F5344CB8AC3E}">
        <p14:creationId xmlns:p14="http://schemas.microsoft.com/office/powerpoint/2010/main" val="268411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E3D498F9-2807-4137-8E77-27055BB7AB56}" type="slidenum">
              <a:rPr lang="zh-CN" altLang="en-US" smtClean="0"/>
              <a:pPr/>
              <a:t>‹#›</a:t>
            </a:fld>
            <a:endParaRPr lang="en-US" altLang="zh-CN"/>
          </a:p>
        </p:txBody>
      </p:sp>
    </p:spTree>
    <p:extLst>
      <p:ext uri="{BB962C8B-B14F-4D97-AF65-F5344CB8AC3E}">
        <p14:creationId xmlns:p14="http://schemas.microsoft.com/office/powerpoint/2010/main" val="180344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804150" cy="5514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781800" y="6324600"/>
            <a:ext cx="1905000" cy="457200"/>
          </a:xfrm>
        </p:spPr>
        <p:txBody>
          <a:bodyPr/>
          <a:lstStyle>
            <a:lvl1pPr>
              <a:defRPr/>
            </a:lvl1pPr>
          </a:lstStyle>
          <a:p>
            <a:fld id="{3236B9AA-0428-4DAD-99D0-2D8E107157D5}" type="slidenum">
              <a:rPr lang="zh-CN" altLang="en-US"/>
              <a:pPr/>
              <a:t>‹#›</a:t>
            </a:fld>
            <a:endParaRPr lang="en-US" altLang="zh-CN"/>
          </a:p>
        </p:txBody>
      </p:sp>
    </p:spTree>
    <p:extLst>
      <p:ext uri="{BB962C8B-B14F-4D97-AF65-F5344CB8AC3E}">
        <p14:creationId xmlns:p14="http://schemas.microsoft.com/office/powerpoint/2010/main" val="13567091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1800"/>
            </a:lvl1pPr>
            <a:lvl2pPr>
              <a:defRPr sz="1500"/>
            </a:lvl2pPr>
            <a:lvl3pPr>
              <a:defRPr sz="1350"/>
            </a:lvl3pPr>
            <a:lvl4pPr>
              <a:defRPr sz="1200"/>
            </a:lvl4pPr>
            <a:lvl5pPr>
              <a:defRPr sz="10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标题 6"/>
          <p:cNvSpPr>
            <a:spLocks noGrp="1"/>
          </p:cNvSpPr>
          <p:nvPr>
            <p:ph type="title"/>
          </p:nvPr>
        </p:nvSpPr>
        <p:spPr>
          <a:xfrm>
            <a:off x="457200" y="274638"/>
            <a:ext cx="8229600" cy="994122"/>
          </a:xfrm>
        </p:spPr>
        <p:txBody>
          <a:bodyPr rtlCol="0"/>
          <a:lstStyle>
            <a:lvl1pPr>
              <a:defRPr sz="2400" b="1">
                <a:solidFill>
                  <a:schemeClr val="tx1">
                    <a:lumMod val="85000"/>
                    <a:lumOff val="15000"/>
                  </a:schemeClr>
                </a:solidFill>
              </a:defRPr>
            </a:lvl1pPr>
            <a:extLst/>
          </a:lstStyle>
          <a:p>
            <a:r>
              <a:rPr lang="zh-CN" altLang="en-US" smtClean="0"/>
              <a:t>单击此处编辑母版标题样式</a:t>
            </a:r>
            <a:endParaRPr lang="en-US" dirty="0"/>
          </a:p>
        </p:txBody>
      </p:sp>
      <p:sp>
        <p:nvSpPr>
          <p:cNvPr id="5" name="日期占位符 3"/>
          <p:cNvSpPr>
            <a:spLocks noGrp="1"/>
          </p:cNvSpPr>
          <p:nvPr>
            <p:ph type="dt" sz="half" idx="10"/>
          </p:nvPr>
        </p:nvSpPr>
        <p:spPr>
          <a:xfrm>
            <a:off x="6727827" y="6408742"/>
            <a:ext cx="1588591" cy="365125"/>
          </a:xfrm>
        </p:spPr>
        <p:txBody>
          <a:bodyPr/>
          <a:lstStyle>
            <a:lvl1pPr algn="ctr">
              <a:defRPr sz="1050"/>
            </a:lvl1pPr>
            <a:extLst/>
          </a:lstStyle>
          <a:p>
            <a:endParaRPr lang="en-US" altLang="zh-CN"/>
          </a:p>
        </p:txBody>
      </p:sp>
      <p:sp>
        <p:nvSpPr>
          <p:cNvPr id="6" name="页脚占位符 4"/>
          <p:cNvSpPr>
            <a:spLocks noGrp="1"/>
          </p:cNvSpPr>
          <p:nvPr>
            <p:ph type="ftr" sz="quarter" idx="11"/>
          </p:nvPr>
        </p:nvSpPr>
        <p:spPr/>
        <p:txBody>
          <a:bodyPr/>
          <a:lstStyle>
            <a:lvl1pPr>
              <a:defRPr sz="1050"/>
            </a:lvl1pPr>
            <a:extLst/>
          </a:lstStyle>
          <a:p>
            <a:endParaRPr lang="en-US" altLang="zh-CN"/>
          </a:p>
        </p:txBody>
      </p:sp>
      <p:sp>
        <p:nvSpPr>
          <p:cNvPr id="8" name="灯片编号占位符 5"/>
          <p:cNvSpPr>
            <a:spLocks noGrp="1"/>
          </p:cNvSpPr>
          <p:nvPr>
            <p:ph type="sldNum" sz="quarter" idx="12"/>
          </p:nvPr>
        </p:nvSpPr>
        <p:spPr>
          <a:xfrm>
            <a:off x="8532442" y="6408742"/>
            <a:ext cx="481385" cy="365125"/>
          </a:xfrm>
        </p:spPr>
        <p:txBody>
          <a:bodyPr/>
          <a:lstStyle>
            <a:lvl1pPr>
              <a:defRPr/>
            </a:lvl1pPr>
            <a:extLst/>
          </a:lstStyle>
          <a:p>
            <a:fld id="{974ADE1A-2979-45C4-A9AA-63A66E221AAC}" type="slidenum">
              <a:rPr lang="zh-CN" altLang="en-US" smtClean="0"/>
              <a:pPr/>
              <a:t>‹#›</a:t>
            </a:fld>
            <a:endParaRPr lang="en-US" altLang="zh-CN"/>
          </a:p>
        </p:txBody>
      </p:sp>
    </p:spTree>
    <p:extLst>
      <p:ext uri="{BB962C8B-B14F-4D97-AF65-F5344CB8AC3E}">
        <p14:creationId xmlns:p14="http://schemas.microsoft.com/office/powerpoint/2010/main" val="349017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995710"/>
          </a:xfrm>
        </p:spPr>
        <p:txBody>
          <a:bodyPr/>
          <a:lstStyle>
            <a:lvl1pPr>
              <a:defRPr sz="2400">
                <a:solidFill>
                  <a:schemeClr val="tx1">
                    <a:lumMod val="85000"/>
                    <a:lumOff val="15000"/>
                  </a:schemeClr>
                </a:solidFill>
              </a:defRPr>
            </a:lvl1pPr>
            <a:extLst/>
          </a:lstStyle>
          <a:p>
            <a:r>
              <a:rPr lang="zh-CN" altLang="en-US" smtClean="0"/>
              <a:t>单击此处编辑母版标题样式</a:t>
            </a:r>
            <a:endParaRPr lang="en-US" dirty="0"/>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8"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8"/>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7" y="1444298"/>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extLst/>
          </a:lstStyle>
          <a:p>
            <a:endParaRPr lang="en-US" altLang="zh-CN"/>
          </a:p>
        </p:txBody>
      </p:sp>
      <p:sp>
        <p:nvSpPr>
          <p:cNvPr id="9" name="页脚占位符 7"/>
          <p:cNvSpPr>
            <a:spLocks noGrp="1"/>
          </p:cNvSpPr>
          <p:nvPr>
            <p:ph type="ftr" sz="quarter" idx="11"/>
          </p:nvPr>
        </p:nvSpPr>
        <p:spPr/>
        <p:txBody>
          <a:bodyPr/>
          <a:lstStyle>
            <a:lvl1pPr>
              <a:defRPr/>
            </a:lvl1pPr>
            <a:extLst/>
          </a:lstStyle>
          <a:p>
            <a:endParaRPr lang="en-US" altLang="zh-CN"/>
          </a:p>
        </p:txBody>
      </p:sp>
      <p:sp>
        <p:nvSpPr>
          <p:cNvPr id="10" name="灯片编号占位符 8"/>
          <p:cNvSpPr>
            <a:spLocks noGrp="1"/>
          </p:cNvSpPr>
          <p:nvPr>
            <p:ph type="sldNum" sz="quarter" idx="12"/>
          </p:nvPr>
        </p:nvSpPr>
        <p:spPr/>
        <p:txBody>
          <a:bodyPr/>
          <a:lstStyle>
            <a:lvl1pPr>
              <a:defRPr/>
            </a:lvl1pPr>
            <a:extLst/>
          </a:lstStyle>
          <a:p>
            <a:fld id="{A4D4E26E-EBDF-44A1-BB3F-DFE5CE79A4A5}" type="slidenum">
              <a:rPr lang="zh-CN" altLang="en-US" smtClean="0"/>
              <a:pPr/>
              <a:t>‹#›</a:t>
            </a:fld>
            <a:endParaRPr lang="en-US" altLang="zh-CN"/>
          </a:p>
        </p:txBody>
      </p:sp>
    </p:spTree>
    <p:extLst>
      <p:ext uri="{BB962C8B-B14F-4D97-AF65-F5344CB8AC3E}">
        <p14:creationId xmlns:p14="http://schemas.microsoft.com/office/powerpoint/2010/main" val="283059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extLst/>
          </a:lstStyle>
          <a:p>
            <a:endParaRPr lang="en-US" altLang="zh-CN"/>
          </a:p>
        </p:txBody>
      </p:sp>
      <p:sp>
        <p:nvSpPr>
          <p:cNvPr id="4" name="页脚占位符 2"/>
          <p:cNvSpPr>
            <a:spLocks noGrp="1"/>
          </p:cNvSpPr>
          <p:nvPr>
            <p:ph type="ftr" sz="quarter" idx="11"/>
          </p:nvPr>
        </p:nvSpPr>
        <p:spPr/>
        <p:txBody>
          <a:bodyPr/>
          <a:lstStyle>
            <a:lvl1pPr>
              <a:defRPr/>
            </a:lvl1pPr>
            <a:extLst/>
          </a:lstStyle>
          <a:p>
            <a:endParaRPr lang="en-US" altLang="zh-CN"/>
          </a:p>
        </p:txBody>
      </p:sp>
      <p:sp>
        <p:nvSpPr>
          <p:cNvPr id="5" name="灯片编号占位符 3"/>
          <p:cNvSpPr>
            <a:spLocks noGrp="1"/>
          </p:cNvSpPr>
          <p:nvPr>
            <p:ph type="sldNum" sz="quarter" idx="12"/>
          </p:nvPr>
        </p:nvSpPr>
        <p:spPr/>
        <p:txBody>
          <a:bodyPr/>
          <a:lstStyle>
            <a:lvl1pPr>
              <a:defRPr/>
            </a:lvl1pPr>
            <a:extLst/>
          </a:lstStyle>
          <a:p>
            <a:fld id="{657A23EA-B657-45DA-B1FF-1E672E449A13}" type="slidenum">
              <a:rPr lang="zh-CN" altLang="en-US" smtClean="0"/>
              <a:pPr/>
              <a:t>‹#›</a:t>
            </a:fld>
            <a:endParaRPr lang="en-US" altLang="zh-CN"/>
          </a:p>
        </p:txBody>
      </p:sp>
    </p:spTree>
    <p:extLst>
      <p:ext uri="{BB962C8B-B14F-4D97-AF65-F5344CB8AC3E}">
        <p14:creationId xmlns:p14="http://schemas.microsoft.com/office/powerpoint/2010/main" val="106949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extLst/>
          </a:lstStyle>
          <a:p>
            <a:endParaRPr lang="en-US" altLang="zh-CN"/>
          </a:p>
        </p:txBody>
      </p:sp>
      <p:sp>
        <p:nvSpPr>
          <p:cNvPr id="7" name="页脚占位符 5"/>
          <p:cNvSpPr>
            <a:spLocks noGrp="1"/>
          </p:cNvSpPr>
          <p:nvPr>
            <p:ph type="ftr" sz="quarter" idx="11"/>
          </p:nvPr>
        </p:nvSpPr>
        <p:spPr/>
        <p:txBody>
          <a:bodyPr/>
          <a:lstStyle>
            <a:lvl1pPr>
              <a:defRPr/>
            </a:lvl1pPr>
            <a:extLst/>
          </a:lstStyle>
          <a:p>
            <a:endParaRPr lang="en-US" altLang="zh-CN"/>
          </a:p>
        </p:txBody>
      </p:sp>
      <p:sp>
        <p:nvSpPr>
          <p:cNvPr id="8" name="灯片编号占位符 6"/>
          <p:cNvSpPr>
            <a:spLocks noGrp="1"/>
          </p:cNvSpPr>
          <p:nvPr>
            <p:ph type="sldNum" sz="quarter" idx="12"/>
          </p:nvPr>
        </p:nvSpPr>
        <p:spPr/>
        <p:txBody>
          <a:bodyPr/>
          <a:lstStyle>
            <a:lvl1pPr>
              <a:defRPr/>
            </a:lvl1pPr>
            <a:extLst/>
          </a:lstStyle>
          <a:p>
            <a:fld id="{7D1CD2A7-F1EE-419F-9C11-EA5C1B6699E2}" type="slidenum">
              <a:rPr lang="zh-CN" altLang="en-US" smtClean="0"/>
              <a:pPr/>
              <a:t>‹#›</a:t>
            </a:fld>
            <a:endParaRPr lang="en-US" altLang="zh-CN"/>
          </a:p>
        </p:txBody>
      </p:sp>
    </p:spTree>
    <p:extLst>
      <p:ext uri="{BB962C8B-B14F-4D97-AF65-F5344CB8AC3E}">
        <p14:creationId xmlns:p14="http://schemas.microsoft.com/office/powerpoint/2010/main" val="216418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33"/>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endParaRPr lang="en-US" altLang="zh-CN"/>
          </a:p>
        </p:txBody>
      </p:sp>
      <p:sp>
        <p:nvSpPr>
          <p:cNvPr id="6" name="页脚占位符 4"/>
          <p:cNvSpPr>
            <a:spLocks noGrp="1"/>
          </p:cNvSpPr>
          <p:nvPr>
            <p:ph type="ftr" sz="quarter" idx="11"/>
          </p:nvPr>
        </p:nvSpPr>
        <p:spPr/>
        <p:txBody>
          <a:bodyPr/>
          <a:lstStyle>
            <a:lvl1pPr>
              <a:defRPr/>
            </a:lvl1pPr>
            <a:extLst/>
          </a:lstStyle>
          <a:p>
            <a:endParaRPr lang="en-US" altLang="zh-CN"/>
          </a:p>
        </p:txBody>
      </p:sp>
      <p:sp>
        <p:nvSpPr>
          <p:cNvPr id="7" name="灯片编号占位符 5"/>
          <p:cNvSpPr>
            <a:spLocks noGrp="1"/>
          </p:cNvSpPr>
          <p:nvPr>
            <p:ph type="sldNum" sz="quarter" idx="12"/>
          </p:nvPr>
        </p:nvSpPr>
        <p:spPr/>
        <p:txBody>
          <a:bodyPr/>
          <a:lstStyle>
            <a:lvl1pPr>
              <a:defRPr/>
            </a:lvl1pPr>
            <a:extLst/>
          </a:lstStyle>
          <a:p>
            <a:fld id="{F0231C93-F80F-4F93-8036-CCFF6C4B69F9}" type="slidenum">
              <a:rPr lang="zh-CN" altLang="en-US" smtClean="0"/>
              <a:pPr/>
              <a:t>‹#›</a:t>
            </a:fld>
            <a:endParaRPr lang="en-US" altLang="zh-CN"/>
          </a:p>
        </p:txBody>
      </p:sp>
    </p:spTree>
    <p:extLst>
      <p:ext uri="{BB962C8B-B14F-4D97-AF65-F5344CB8AC3E}">
        <p14:creationId xmlns:p14="http://schemas.microsoft.com/office/powerpoint/2010/main" val="34550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4"/>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endParaRPr lang="en-US" altLang="zh-CN"/>
          </a:p>
        </p:txBody>
      </p:sp>
      <p:sp>
        <p:nvSpPr>
          <p:cNvPr id="6" name="页脚占位符 4"/>
          <p:cNvSpPr>
            <a:spLocks noGrp="1"/>
          </p:cNvSpPr>
          <p:nvPr>
            <p:ph type="ftr" sz="quarter" idx="11"/>
          </p:nvPr>
        </p:nvSpPr>
        <p:spPr/>
        <p:txBody>
          <a:bodyPr/>
          <a:lstStyle>
            <a:lvl1pPr>
              <a:defRPr/>
            </a:lvl1pPr>
            <a:extLst/>
          </a:lstStyle>
          <a:p>
            <a:endParaRPr lang="en-US" altLang="zh-CN"/>
          </a:p>
        </p:txBody>
      </p:sp>
      <p:sp>
        <p:nvSpPr>
          <p:cNvPr id="7" name="灯片编号占位符 5"/>
          <p:cNvSpPr>
            <a:spLocks noGrp="1"/>
          </p:cNvSpPr>
          <p:nvPr>
            <p:ph type="sldNum" sz="quarter" idx="12"/>
          </p:nvPr>
        </p:nvSpPr>
        <p:spPr/>
        <p:txBody>
          <a:bodyPr/>
          <a:lstStyle>
            <a:lvl1pPr>
              <a:defRPr/>
            </a:lvl1pPr>
            <a:extLst/>
          </a:lstStyle>
          <a:p>
            <a:fld id="{9B347253-EB7B-483A-B6C1-A3042A4B83AA}" type="slidenum">
              <a:rPr lang="zh-CN" altLang="en-US" smtClean="0"/>
              <a:pPr/>
              <a:t>‹#›</a:t>
            </a:fld>
            <a:endParaRPr lang="en-US" altLang="zh-CN"/>
          </a:p>
        </p:txBody>
      </p:sp>
    </p:spTree>
    <p:extLst>
      <p:ext uri="{BB962C8B-B14F-4D97-AF65-F5344CB8AC3E}">
        <p14:creationId xmlns:p14="http://schemas.microsoft.com/office/powerpoint/2010/main" val="374683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0" y="-1133475"/>
            <a:ext cx="9251950" cy="2978150"/>
            <a:chOff x="0" y="1268760"/>
            <a:chExt cx="9252480" cy="2978150"/>
          </a:xfrm>
        </p:grpSpPr>
        <p:pic>
          <p:nvPicPr>
            <p:cNvPr id="3" name="图片 10" descr="Untitled-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11"/>
            <p:cNvGrpSpPr>
              <a:grpSpLocks/>
            </p:cNvGrpSpPr>
            <p:nvPr/>
          </p:nvGrpSpPr>
          <p:grpSpPr bwMode="auto">
            <a:xfrm>
              <a:off x="251520" y="1268760"/>
              <a:ext cx="1440160" cy="720080"/>
              <a:chOff x="251520" y="1268760"/>
              <a:chExt cx="1440160" cy="720080"/>
            </a:xfrm>
          </p:grpSpPr>
          <p:sp>
            <p:nvSpPr>
              <p:cNvPr id="67" name="矩形 66"/>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5" name="组合 12"/>
            <p:cNvGrpSpPr>
              <a:grpSpLocks/>
            </p:cNvGrpSpPr>
            <p:nvPr/>
          </p:nvGrpSpPr>
          <p:grpSpPr bwMode="auto">
            <a:xfrm>
              <a:off x="2411760" y="1268760"/>
              <a:ext cx="1440160" cy="720080"/>
              <a:chOff x="251520" y="1268760"/>
              <a:chExt cx="1440160" cy="720080"/>
            </a:xfrm>
          </p:grpSpPr>
          <p:sp>
            <p:nvSpPr>
              <p:cNvPr id="65" name="矩形 64"/>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6" name="组合 13"/>
            <p:cNvGrpSpPr>
              <a:grpSpLocks/>
            </p:cNvGrpSpPr>
            <p:nvPr/>
          </p:nvGrpSpPr>
          <p:grpSpPr bwMode="auto">
            <a:xfrm>
              <a:off x="4572000" y="1268760"/>
              <a:ext cx="1440160" cy="720080"/>
              <a:chOff x="251520" y="1268760"/>
              <a:chExt cx="1440160" cy="720080"/>
            </a:xfrm>
          </p:grpSpPr>
          <p:sp>
            <p:nvSpPr>
              <p:cNvPr id="63" name="矩形 62"/>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7" name="组合 14"/>
            <p:cNvGrpSpPr>
              <a:grpSpLocks/>
            </p:cNvGrpSpPr>
            <p:nvPr/>
          </p:nvGrpSpPr>
          <p:grpSpPr bwMode="auto">
            <a:xfrm>
              <a:off x="6732240" y="1268760"/>
              <a:ext cx="1440160" cy="720080"/>
              <a:chOff x="251520" y="1268760"/>
              <a:chExt cx="1440160" cy="720080"/>
            </a:xfrm>
          </p:grpSpPr>
          <p:sp>
            <p:nvSpPr>
              <p:cNvPr id="61" name="矩形 60"/>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8" name="矩形 7"/>
            <p:cNvSpPr/>
            <p:nvPr/>
          </p:nvSpPr>
          <p:spPr>
            <a:xfrm>
              <a:off x="8892097"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矩形 8"/>
            <p:cNvSpPr/>
            <p:nvPr/>
          </p:nvSpPr>
          <p:spPr>
            <a:xfrm>
              <a:off x="250839" y="1989485"/>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0" name="矩形 9"/>
            <p:cNvSpPr/>
            <p:nvPr/>
          </p:nvSpPr>
          <p:spPr>
            <a:xfrm>
              <a:off x="0" y="1989485"/>
              <a:ext cx="25083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1" name="组合 19"/>
            <p:cNvGrpSpPr>
              <a:grpSpLocks/>
            </p:cNvGrpSpPr>
            <p:nvPr/>
          </p:nvGrpSpPr>
          <p:grpSpPr bwMode="auto">
            <a:xfrm>
              <a:off x="1691680" y="1988840"/>
              <a:ext cx="1440160" cy="720080"/>
              <a:chOff x="251520" y="1268760"/>
              <a:chExt cx="1440160" cy="720080"/>
            </a:xfrm>
          </p:grpSpPr>
          <p:sp>
            <p:nvSpPr>
              <p:cNvPr id="59" name="矩形 58"/>
              <p:cNvSpPr/>
              <p:nvPr/>
            </p:nvSpPr>
            <p:spPr>
              <a:xfrm>
                <a:off x="972978"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2212"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2" name="组合 20"/>
            <p:cNvGrpSpPr>
              <a:grpSpLocks/>
            </p:cNvGrpSpPr>
            <p:nvPr/>
          </p:nvGrpSpPr>
          <p:grpSpPr bwMode="auto">
            <a:xfrm>
              <a:off x="3923928" y="1988840"/>
              <a:ext cx="1440160" cy="720080"/>
              <a:chOff x="251520" y="1268760"/>
              <a:chExt cx="1440160" cy="720080"/>
            </a:xfrm>
          </p:grpSpPr>
          <p:sp>
            <p:nvSpPr>
              <p:cNvPr id="57" name="矩形 56"/>
              <p:cNvSpPr/>
              <p:nvPr/>
            </p:nvSpPr>
            <p:spPr>
              <a:xfrm>
                <a:off x="972883"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211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3" name="组合 22"/>
            <p:cNvGrpSpPr>
              <a:grpSpLocks/>
            </p:cNvGrpSpPr>
            <p:nvPr/>
          </p:nvGrpSpPr>
          <p:grpSpPr bwMode="auto">
            <a:xfrm>
              <a:off x="6012160" y="1988840"/>
              <a:ext cx="1440160" cy="720080"/>
              <a:chOff x="251520" y="1268760"/>
              <a:chExt cx="1440160" cy="720080"/>
            </a:xfrm>
          </p:grpSpPr>
          <p:sp>
            <p:nvSpPr>
              <p:cNvPr id="55" name="矩形 54"/>
              <p:cNvSpPr/>
              <p:nvPr/>
            </p:nvSpPr>
            <p:spPr>
              <a:xfrm>
                <a:off x="972333" y="1269405"/>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56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14" name="矩形 13"/>
            <p:cNvSpPr/>
            <p:nvPr/>
          </p:nvSpPr>
          <p:spPr>
            <a:xfrm>
              <a:off x="8892097" y="1989485"/>
              <a:ext cx="25242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5" name="矩形 14"/>
            <p:cNvSpPr/>
            <p:nvPr/>
          </p:nvSpPr>
          <p:spPr>
            <a:xfrm>
              <a:off x="8172918" y="1989485"/>
              <a:ext cx="71917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6" name="矩形 15"/>
            <p:cNvSpPr/>
            <p:nvPr/>
          </p:nvSpPr>
          <p:spPr>
            <a:xfrm>
              <a:off x="0" y="2708623"/>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7" name="组合 26"/>
            <p:cNvGrpSpPr>
              <a:grpSpLocks/>
            </p:cNvGrpSpPr>
            <p:nvPr/>
          </p:nvGrpSpPr>
          <p:grpSpPr bwMode="auto">
            <a:xfrm>
              <a:off x="971600" y="2708920"/>
              <a:ext cx="1440160" cy="720080"/>
              <a:chOff x="251520" y="1268760"/>
              <a:chExt cx="1440160" cy="720080"/>
            </a:xfrm>
          </p:grpSpPr>
          <p:sp>
            <p:nvSpPr>
              <p:cNvPr id="53" name="矩形 52"/>
              <p:cNvSpPr/>
              <p:nvPr/>
            </p:nvSpPr>
            <p:spPr>
              <a:xfrm>
                <a:off x="972292"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526"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7"/>
            <p:cNvGrpSpPr>
              <a:grpSpLocks/>
            </p:cNvGrpSpPr>
            <p:nvPr/>
          </p:nvGrpSpPr>
          <p:grpSpPr bwMode="auto">
            <a:xfrm>
              <a:off x="3131840" y="2708920"/>
              <a:ext cx="1440160" cy="720080"/>
              <a:chOff x="251520" y="1268760"/>
              <a:chExt cx="1440160" cy="720080"/>
            </a:xfrm>
          </p:grpSpPr>
          <p:sp>
            <p:nvSpPr>
              <p:cNvPr id="51" name="矩形 50"/>
              <p:cNvSpPr/>
              <p:nvPr/>
            </p:nvSpPr>
            <p:spPr>
              <a:xfrm>
                <a:off x="972763" y="1268463"/>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1997"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8"/>
            <p:cNvGrpSpPr>
              <a:grpSpLocks/>
            </p:cNvGrpSpPr>
            <p:nvPr/>
          </p:nvGrpSpPr>
          <p:grpSpPr bwMode="auto">
            <a:xfrm>
              <a:off x="5292080" y="2708920"/>
              <a:ext cx="1440160" cy="720080"/>
              <a:chOff x="251520" y="1268760"/>
              <a:chExt cx="1440160" cy="720080"/>
            </a:xfrm>
          </p:grpSpPr>
          <p:sp>
            <p:nvSpPr>
              <p:cNvPr id="49" name="矩形 48"/>
              <p:cNvSpPr/>
              <p:nvPr/>
            </p:nvSpPr>
            <p:spPr>
              <a:xfrm>
                <a:off x="971647" y="1268463"/>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0881"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0" name="组合 30"/>
            <p:cNvGrpSpPr>
              <a:grpSpLocks/>
            </p:cNvGrpSpPr>
            <p:nvPr/>
          </p:nvGrpSpPr>
          <p:grpSpPr bwMode="auto">
            <a:xfrm>
              <a:off x="7452320" y="2708920"/>
              <a:ext cx="1440160" cy="720080"/>
              <a:chOff x="251520" y="1268760"/>
              <a:chExt cx="1440160" cy="720080"/>
            </a:xfrm>
          </p:grpSpPr>
          <p:sp>
            <p:nvSpPr>
              <p:cNvPr id="47" name="矩形 46"/>
              <p:cNvSpPr/>
              <p:nvPr/>
            </p:nvSpPr>
            <p:spPr>
              <a:xfrm>
                <a:off x="972118"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352"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1" name="组合 31"/>
            <p:cNvGrpSpPr>
              <a:grpSpLocks/>
            </p:cNvGrpSpPr>
            <p:nvPr/>
          </p:nvGrpSpPr>
          <p:grpSpPr bwMode="auto">
            <a:xfrm>
              <a:off x="251520" y="3429000"/>
              <a:ext cx="1440160" cy="720080"/>
              <a:chOff x="251520" y="1268760"/>
              <a:chExt cx="1440160" cy="720080"/>
            </a:xfrm>
          </p:grpSpPr>
          <p:sp>
            <p:nvSpPr>
              <p:cNvPr id="45" name="矩形 44"/>
              <p:cNvSpPr/>
              <p:nvPr/>
            </p:nvSpPr>
            <p:spPr>
              <a:xfrm>
                <a:off x="971605" y="1269108"/>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0839"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2" name="组合 32"/>
            <p:cNvGrpSpPr>
              <a:grpSpLocks/>
            </p:cNvGrpSpPr>
            <p:nvPr/>
          </p:nvGrpSpPr>
          <p:grpSpPr bwMode="auto">
            <a:xfrm>
              <a:off x="2411760" y="3429000"/>
              <a:ext cx="1440160" cy="720080"/>
              <a:chOff x="251520" y="1268760"/>
              <a:chExt cx="1440160" cy="720080"/>
            </a:xfrm>
          </p:grpSpPr>
          <p:sp>
            <p:nvSpPr>
              <p:cNvPr id="43" name="矩形 42"/>
              <p:cNvSpPr/>
              <p:nvPr/>
            </p:nvSpPr>
            <p:spPr>
              <a:xfrm>
                <a:off x="972077"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251311"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3" name="组合 33"/>
            <p:cNvGrpSpPr>
              <a:grpSpLocks/>
            </p:cNvGrpSpPr>
            <p:nvPr/>
          </p:nvGrpSpPr>
          <p:grpSpPr bwMode="auto">
            <a:xfrm>
              <a:off x="4572000" y="3429000"/>
              <a:ext cx="1440160" cy="720080"/>
              <a:chOff x="251520" y="1268760"/>
              <a:chExt cx="1440160" cy="720080"/>
            </a:xfrm>
          </p:grpSpPr>
          <p:sp>
            <p:nvSpPr>
              <p:cNvPr id="41" name="矩形 40"/>
              <p:cNvSpPr/>
              <p:nvPr/>
            </p:nvSpPr>
            <p:spPr>
              <a:xfrm>
                <a:off x="972548" y="1269108"/>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2" name="矩形 41"/>
              <p:cNvSpPr/>
              <p:nvPr/>
            </p:nvSpPr>
            <p:spPr>
              <a:xfrm>
                <a:off x="251782"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4"/>
            <p:cNvGrpSpPr>
              <a:grpSpLocks/>
            </p:cNvGrpSpPr>
            <p:nvPr/>
          </p:nvGrpSpPr>
          <p:grpSpPr bwMode="auto">
            <a:xfrm>
              <a:off x="6732240" y="3429000"/>
              <a:ext cx="1440160" cy="720080"/>
              <a:chOff x="251520" y="1268760"/>
              <a:chExt cx="1440160" cy="720080"/>
            </a:xfrm>
          </p:grpSpPr>
          <p:sp>
            <p:nvSpPr>
              <p:cNvPr id="39" name="矩形 38"/>
              <p:cNvSpPr/>
              <p:nvPr/>
            </p:nvSpPr>
            <p:spPr>
              <a:xfrm>
                <a:off x="973020"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0" name="矩形 39"/>
              <p:cNvSpPr/>
              <p:nvPr/>
            </p:nvSpPr>
            <p:spPr>
              <a:xfrm>
                <a:off x="252254"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5" name="矩形 24"/>
            <p:cNvSpPr/>
            <p:nvPr/>
          </p:nvSpPr>
          <p:spPr>
            <a:xfrm>
              <a:off x="8892097" y="3429348"/>
              <a:ext cx="25242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6" name="矩形 25"/>
            <p:cNvSpPr/>
            <p:nvPr/>
          </p:nvSpPr>
          <p:spPr>
            <a:xfrm>
              <a:off x="250839" y="4148485"/>
              <a:ext cx="720766" cy="9048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0" y="4148485"/>
              <a:ext cx="250839" cy="9048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8" name="组合 38"/>
            <p:cNvGrpSpPr>
              <a:grpSpLocks/>
            </p:cNvGrpSpPr>
            <p:nvPr/>
          </p:nvGrpSpPr>
          <p:grpSpPr bwMode="auto">
            <a:xfrm>
              <a:off x="1691680" y="4131088"/>
              <a:ext cx="1440160" cy="90000"/>
              <a:chOff x="251520" y="1268760"/>
              <a:chExt cx="1440160" cy="720080"/>
            </a:xfrm>
          </p:grpSpPr>
          <p:sp>
            <p:nvSpPr>
              <p:cNvPr id="37" name="矩形 36"/>
              <p:cNvSpPr/>
              <p:nvPr/>
            </p:nvSpPr>
            <p:spPr>
              <a:xfrm>
                <a:off x="972978" y="1268240"/>
                <a:ext cx="719179" cy="723976"/>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2212" y="1268240"/>
                <a:ext cx="720766" cy="723976"/>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9" name="组合 39"/>
            <p:cNvGrpSpPr>
              <a:grpSpLocks/>
            </p:cNvGrpSpPr>
            <p:nvPr/>
          </p:nvGrpSpPr>
          <p:grpSpPr bwMode="auto">
            <a:xfrm>
              <a:off x="3851920" y="4149080"/>
              <a:ext cx="1440160" cy="72000"/>
              <a:chOff x="251520" y="1268760"/>
              <a:chExt cx="1440160" cy="720080"/>
            </a:xfrm>
          </p:grpSpPr>
          <p:sp>
            <p:nvSpPr>
              <p:cNvPr id="35" name="矩形 34"/>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 name="矩形 35"/>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40"/>
            <p:cNvGrpSpPr>
              <a:grpSpLocks/>
            </p:cNvGrpSpPr>
            <p:nvPr/>
          </p:nvGrpSpPr>
          <p:grpSpPr bwMode="auto">
            <a:xfrm>
              <a:off x="6012160" y="4149080"/>
              <a:ext cx="1440160" cy="72000"/>
              <a:chOff x="251520" y="1268760"/>
              <a:chExt cx="1440160" cy="720080"/>
            </a:xfrm>
          </p:grpSpPr>
          <p:sp>
            <p:nvSpPr>
              <p:cNvPr id="33" name="矩形 32"/>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4" name="矩形 33"/>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1" name="矩形 30"/>
            <p:cNvSpPr/>
            <p:nvPr/>
          </p:nvSpPr>
          <p:spPr>
            <a:xfrm>
              <a:off x="8892097"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2" name="矩形 31"/>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69" name="日期占位符 2"/>
          <p:cNvSpPr>
            <a:spLocks noGrp="1"/>
          </p:cNvSpPr>
          <p:nvPr>
            <p:ph type="dt" sz="half" idx="10"/>
          </p:nvPr>
        </p:nvSpPr>
        <p:spPr/>
        <p:txBody>
          <a:bodyPr/>
          <a:lstStyle>
            <a:lvl1pPr>
              <a:defRPr/>
            </a:lvl1pPr>
          </a:lstStyle>
          <a:p>
            <a:endParaRPr lang="en-US" altLang="zh-CN"/>
          </a:p>
        </p:txBody>
      </p:sp>
      <p:sp>
        <p:nvSpPr>
          <p:cNvPr id="70" name="页脚占位符 3"/>
          <p:cNvSpPr>
            <a:spLocks noGrp="1"/>
          </p:cNvSpPr>
          <p:nvPr>
            <p:ph type="ftr" sz="quarter" idx="11"/>
          </p:nvPr>
        </p:nvSpPr>
        <p:spPr/>
        <p:txBody>
          <a:bodyPr/>
          <a:lstStyle>
            <a:lvl1pPr>
              <a:defRPr/>
            </a:lvl1pPr>
          </a:lstStyle>
          <a:p>
            <a:endParaRPr lang="en-US" altLang="zh-CN"/>
          </a:p>
        </p:txBody>
      </p:sp>
      <p:sp>
        <p:nvSpPr>
          <p:cNvPr id="71" name="灯片编号占位符 4"/>
          <p:cNvSpPr>
            <a:spLocks noGrp="1"/>
          </p:cNvSpPr>
          <p:nvPr>
            <p:ph type="sldNum" sz="quarter" idx="12"/>
          </p:nvPr>
        </p:nvSpPr>
        <p:spPr/>
        <p:txBody>
          <a:bodyPr/>
          <a:lstStyle>
            <a:lvl1pPr>
              <a:defRPr/>
            </a:lvl1pPr>
          </a:lstStyle>
          <a:p>
            <a:fld id="{9B347253-EB7B-483A-B6C1-A3042A4B83AA}" type="slidenum">
              <a:rPr lang="zh-CN" altLang="en-US" smtClean="0"/>
              <a:pPr/>
              <a:t>‹#›</a:t>
            </a:fld>
            <a:endParaRPr lang="en-US" altLang="zh-CN"/>
          </a:p>
        </p:txBody>
      </p:sp>
    </p:spTree>
    <p:extLst>
      <p:ext uri="{BB962C8B-B14F-4D97-AF65-F5344CB8AC3E}">
        <p14:creationId xmlns:p14="http://schemas.microsoft.com/office/powerpoint/2010/main" val="15552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2411414" y="1268417"/>
            <a:ext cx="5056525" cy="769937"/>
            <a:chOff x="2411760" y="1268760"/>
            <a:chExt cx="5056841" cy="769441"/>
          </a:xfrm>
        </p:grpSpPr>
        <p:sp>
          <p:nvSpPr>
            <p:cNvPr id="3" name="文本框 10"/>
            <p:cNvSpPr txBox="1">
              <a:spLocks noChangeArrowheads="1"/>
            </p:cNvSpPr>
            <p:nvPr/>
          </p:nvSpPr>
          <p:spPr bwMode="auto">
            <a:xfrm>
              <a:off x="2411760" y="1268760"/>
              <a:ext cx="2160240" cy="59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a:solidFill>
                    <a:srgbClr val="7F7F7F"/>
                  </a:solidFill>
                  <a:latin typeface="Impact" panose="020B0806030902050204" pitchFamily="34" charset="0"/>
                </a:rPr>
                <a:t>Zhangl</a:t>
              </a:r>
              <a:r>
                <a:rPr lang="en-US" altLang="zh-CN" sz="1800">
                  <a:latin typeface="Impact" panose="020B0806030902050204" pitchFamily="34" charset="0"/>
                </a:rPr>
                <a:t> Design</a:t>
              </a:r>
            </a:p>
            <a:p>
              <a:pPr eaLnBrk="1" hangingPunct="1"/>
              <a:endParaRPr lang="en-US" altLang="zh-CN" sz="600">
                <a:latin typeface="Impact" panose="020B0806030902050204" pitchFamily="34" charset="0"/>
              </a:endParaRPr>
            </a:p>
            <a:p>
              <a:pPr eaLnBrk="1" hangingPunct="1"/>
              <a:r>
                <a:rPr lang="en-US" altLang="zh-CN" sz="900">
                  <a:solidFill>
                    <a:srgbClr val="7F7F7F"/>
                  </a:solidFill>
                  <a:latin typeface="Calibri" panose="020F0502020204030204" pitchFamily="34" charset="0"/>
                </a:rPr>
                <a:t>zhangl179@nenu.edu.cn</a:t>
              </a:r>
              <a:endParaRPr lang="zh-CN" altLang="en-US" sz="1350">
                <a:solidFill>
                  <a:srgbClr val="7F7F7F"/>
                </a:solidFill>
                <a:latin typeface="Calibri" panose="020F0502020204030204" pitchFamily="34" charset="0"/>
              </a:endParaRPr>
            </a:p>
          </p:txBody>
        </p:sp>
        <p:cxnSp>
          <p:nvCxnSpPr>
            <p:cNvPr id="4" name="直接连接符 3"/>
            <p:cNvCxnSpPr/>
            <p:nvPr/>
          </p:nvCxnSpPr>
          <p:spPr>
            <a:xfrm>
              <a:off x="4572482" y="1268760"/>
              <a:ext cx="0" cy="769441"/>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12"/>
            <p:cNvSpPr txBox="1">
              <a:spLocks noChangeArrowheads="1"/>
            </p:cNvSpPr>
            <p:nvPr/>
          </p:nvSpPr>
          <p:spPr bwMode="auto">
            <a:xfrm>
              <a:off x="4860032" y="1351801"/>
              <a:ext cx="2608569" cy="2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latin typeface="华文细黑" panose="02010600040101010101" pitchFamily="2" charset="-122"/>
                  <a:ea typeface="华文细黑" panose="02010600040101010101" pitchFamily="2" charset="-122"/>
                </a:rPr>
                <a:t>本模板仅供校内教学使用，请勿用于商业使用！</a:t>
              </a:r>
              <a:endParaRPr lang="zh-CN" altLang="en-US" sz="1350">
                <a:latin typeface="华文细黑" panose="02010600040101010101" pitchFamily="2" charset="-122"/>
                <a:ea typeface="华文细黑" panose="02010600040101010101" pitchFamily="2" charset="-122"/>
              </a:endParaRPr>
            </a:p>
          </p:txBody>
        </p:sp>
      </p:grpSp>
      <p:sp>
        <p:nvSpPr>
          <p:cNvPr id="6" name="日期占位符 2"/>
          <p:cNvSpPr>
            <a:spLocks noGrp="1"/>
          </p:cNvSpPr>
          <p:nvPr>
            <p:ph type="dt" sz="half" idx="10"/>
          </p:nvPr>
        </p:nvSpPr>
        <p:spPr/>
        <p:txBody>
          <a:bodyPr/>
          <a:lstStyle>
            <a:lvl1pPr>
              <a:defRPr/>
            </a:lvl1pPr>
          </a:lstStyle>
          <a:p>
            <a:endParaRPr lang="en-US" altLang="zh-CN"/>
          </a:p>
        </p:txBody>
      </p:sp>
      <p:sp>
        <p:nvSpPr>
          <p:cNvPr id="7" name="页脚占位符 3"/>
          <p:cNvSpPr>
            <a:spLocks noGrp="1"/>
          </p:cNvSpPr>
          <p:nvPr>
            <p:ph type="ftr" sz="quarter" idx="11"/>
          </p:nvPr>
        </p:nvSpPr>
        <p:spPr/>
        <p:txBody>
          <a:bodyPr/>
          <a:lstStyle>
            <a:lvl1pPr>
              <a:defRPr/>
            </a:lvl1pPr>
          </a:lstStyle>
          <a:p>
            <a:endParaRPr lang="en-US" altLang="zh-CN"/>
          </a:p>
        </p:txBody>
      </p:sp>
      <p:sp>
        <p:nvSpPr>
          <p:cNvPr id="8" name="灯片编号占位符 4"/>
          <p:cNvSpPr>
            <a:spLocks noGrp="1"/>
          </p:cNvSpPr>
          <p:nvPr>
            <p:ph type="sldNum" sz="quarter" idx="12"/>
          </p:nvPr>
        </p:nvSpPr>
        <p:spPr/>
        <p:txBody>
          <a:bodyPr/>
          <a:lstStyle>
            <a:lvl1pPr>
              <a:defRPr/>
            </a:lvl1pPr>
          </a:lstStyle>
          <a:p>
            <a:fld id="{9B347253-EB7B-483A-B6C1-A3042A4B83AA}" type="slidenum">
              <a:rPr lang="zh-CN" altLang="en-US" smtClean="0"/>
              <a:pPr/>
              <a:t>‹#›</a:t>
            </a:fld>
            <a:endParaRPr lang="en-US" altLang="zh-CN"/>
          </a:p>
        </p:txBody>
      </p:sp>
    </p:spTree>
    <p:extLst>
      <p:ext uri="{BB962C8B-B14F-4D97-AF65-F5344CB8AC3E}">
        <p14:creationId xmlns:p14="http://schemas.microsoft.com/office/powerpoint/2010/main" val="280229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2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727827" y="6408742"/>
            <a:ext cx="1588591" cy="365125"/>
          </a:xfrm>
          <a:prstGeom prst="rect">
            <a:avLst/>
          </a:prstGeom>
        </p:spPr>
        <p:txBody>
          <a:bodyPr vert="horz" anchor="b"/>
          <a:lstStyle>
            <a:lvl1pPr algn="ctr" eaLnBrk="1" latinLnBrk="0" hangingPunct="1">
              <a:defRPr kumimoji="0" sz="1050" smtClean="0">
                <a:solidFill>
                  <a:schemeClr val="tx1"/>
                </a:solidFill>
                <a:latin typeface="Arial" charset="0"/>
              </a:defRPr>
            </a:lvl1pPr>
            <a:extLst/>
          </a:lstStyle>
          <a:p>
            <a:endParaRPr lang="en-US" altLang="zh-CN"/>
          </a:p>
        </p:txBody>
      </p:sp>
      <p:sp>
        <p:nvSpPr>
          <p:cNvPr id="22" name="页脚占位符 21"/>
          <p:cNvSpPr>
            <a:spLocks noGrp="1"/>
          </p:cNvSpPr>
          <p:nvPr>
            <p:ph type="ftr" sz="quarter" idx="3"/>
          </p:nvPr>
        </p:nvSpPr>
        <p:spPr>
          <a:xfrm>
            <a:off x="4379913" y="6408742"/>
            <a:ext cx="2351087" cy="365125"/>
          </a:xfrm>
          <a:prstGeom prst="rect">
            <a:avLst/>
          </a:prstGeom>
        </p:spPr>
        <p:txBody>
          <a:bodyPr vert="horz" anchor="b"/>
          <a:lstStyle>
            <a:lvl1pPr algn="r" eaLnBrk="1" latinLnBrk="0" hangingPunct="1">
              <a:defRPr kumimoji="0" sz="1050">
                <a:solidFill>
                  <a:schemeClr val="tx1"/>
                </a:solidFill>
                <a:latin typeface="Arial" charset="0"/>
              </a:defRPr>
            </a:lvl1pPr>
            <a:extLst/>
          </a:lstStyle>
          <a:p>
            <a:endParaRPr lang="en-US" altLang="zh-CN"/>
          </a:p>
        </p:txBody>
      </p:sp>
      <p:sp>
        <p:nvSpPr>
          <p:cNvPr id="18" name="灯片编号占位符 17"/>
          <p:cNvSpPr>
            <a:spLocks noGrp="1"/>
          </p:cNvSpPr>
          <p:nvPr>
            <p:ph type="sldNum" sz="quarter" idx="4"/>
          </p:nvPr>
        </p:nvSpPr>
        <p:spPr>
          <a:xfrm>
            <a:off x="8429590" y="6408742"/>
            <a:ext cx="584237" cy="365125"/>
          </a:xfrm>
          <a:prstGeom prst="rect">
            <a:avLst/>
          </a:prstGeom>
        </p:spPr>
        <p:txBody>
          <a:bodyPr vert="horz" anchor="b"/>
          <a:lstStyle>
            <a:lvl1pPr algn="r" eaLnBrk="1" latinLnBrk="0" hangingPunct="1">
              <a:defRPr kumimoji="0" sz="1050" b="0" smtClean="0">
                <a:solidFill>
                  <a:schemeClr val="tx1"/>
                </a:solidFill>
                <a:latin typeface="Arial" charset="0"/>
              </a:defRPr>
            </a:lvl1pPr>
            <a:extLst/>
          </a:lstStyle>
          <a:p>
            <a:fld id="{9B347253-EB7B-483A-B6C1-A3042A4B83AA}" type="slidenum">
              <a:rPr lang="zh-CN" altLang="en-US" smtClean="0"/>
              <a:pPr/>
              <a:t>‹#›</a:t>
            </a:fld>
            <a:endParaRPr lang="en-US" altLang="zh-CN"/>
          </a:p>
        </p:txBody>
      </p:sp>
      <p:pic>
        <p:nvPicPr>
          <p:cNvPr id="11" name="图片 16"/>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38" y="6428355"/>
            <a:ext cx="2554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78131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2pPr>
      <a:lvl3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3pPr>
      <a:lvl4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4pPr>
      <a:lvl5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25" kern="1200">
          <a:solidFill>
            <a:schemeClr val="tx1"/>
          </a:solidFill>
          <a:latin typeface="+mn-lt"/>
          <a:ea typeface="+mn-ea"/>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725" kern="1200">
          <a:solidFill>
            <a:schemeClr val="tx1"/>
          </a:solidFill>
          <a:latin typeface="+mn-lt"/>
          <a:ea typeface="+mn-ea"/>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mn-lt"/>
          <a:ea typeface="+mn-ea"/>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mn-lt"/>
          <a:ea typeface="+mn-ea"/>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3.wmf"/><Relationship Id="rId3" Type="http://schemas.openxmlformats.org/officeDocument/2006/relationships/oleObject" Target="../embeddings/oleObject4.bin"/><Relationship Id="rId7" Type="http://schemas.openxmlformats.org/officeDocument/2006/relationships/image" Target="../media/image18.png"/><Relationship Id="rId12"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png"/><Relationship Id="rId11" Type="http://schemas.openxmlformats.org/officeDocument/2006/relationships/image" Target="../media/image13.wmf"/><Relationship Id="rId5" Type="http://schemas.openxmlformats.org/officeDocument/2006/relationships/image" Target="../media/image16.png"/><Relationship Id="rId10" Type="http://schemas.openxmlformats.org/officeDocument/2006/relationships/oleObject" Target="../embeddings/oleObject5.bin"/><Relationship Id="rId4" Type="http://schemas.openxmlformats.org/officeDocument/2006/relationships/image" Target="../media/image12.wmf"/><Relationship Id="rId9" Type="http://schemas.openxmlformats.org/officeDocument/2006/relationships/image" Target="../media/image20.pn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microsoft.com/office/2007/relationships/hdphoto" Target="../media/hdphoto3.wdp"/><Relationship Id="rId5" Type="http://schemas.openxmlformats.org/officeDocument/2006/relationships/image" Target="../media/image24.png"/><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8.bin"/><Relationship Id="rId4" Type="http://schemas.openxmlformats.org/officeDocument/2006/relationships/image" Target="../media/image26.w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5.vml"/><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4.w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8.vml"/><Relationship Id="rId5" Type="http://schemas.openxmlformats.org/officeDocument/2006/relationships/image" Target="../media/image38.wmf"/><Relationship Id="rId4" Type="http://schemas.openxmlformats.org/officeDocument/2006/relationships/image" Target="../media/image180.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15.bin"/><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2.wmf"/><Relationship Id="rId5" Type="http://schemas.openxmlformats.org/officeDocument/2006/relationships/oleObject" Target="../embeddings/oleObject16.bin"/><Relationship Id="rId10" Type="http://schemas.openxmlformats.org/officeDocument/2006/relationships/image" Target="../media/image120.png"/><Relationship Id="rId4" Type="http://schemas.openxmlformats.org/officeDocument/2006/relationships/image" Target="../media/image41.wmf"/><Relationship Id="rId9" Type="http://schemas.openxmlformats.org/officeDocument/2006/relationships/image" Target="../media/image110.png"/></Relationships>
</file>

<file path=ppt/slides/_rels/slide24.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notesSlide" Target="../notesSlides/notesSlide2.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41.wmf"/><Relationship Id="rId4" Type="http://schemas.openxmlformats.org/officeDocument/2006/relationships/oleObject" Target="../embeddings/oleObject17.bin"/><Relationship Id="rId9" Type="http://schemas.openxmlformats.org/officeDocument/2006/relationships/image" Target="../media/image140.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0.png"/><Relationship Id="rId4" Type="http://schemas.openxmlformats.org/officeDocument/2006/relationships/image" Target="../media/image370.png"/></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4.wmf"/><Relationship Id="rId5" Type="http://schemas.openxmlformats.org/officeDocument/2006/relationships/oleObject" Target="../embeddings/oleObject20.bin"/><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6.wmf"/><Relationship Id="rId2" Type="http://schemas.openxmlformats.org/officeDocument/2006/relationships/slideLayout" Target="../slideLayouts/slideLayout11.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47.jpeg"/><Relationship Id="rId4" Type="http://schemas.openxmlformats.org/officeDocument/2006/relationships/image" Target="../media/image4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0.wmf"/><Relationship Id="rId5" Type="http://schemas.openxmlformats.org/officeDocument/2006/relationships/oleObject" Target="../embeddings/oleObject25.bin"/><Relationship Id="rId4" Type="http://schemas.openxmlformats.org/officeDocument/2006/relationships/image" Target="../media/image49.wm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4" name="Text Box 4"/>
          <p:cNvSpPr txBox="1">
            <a:spLocks noChangeArrowheads="1"/>
          </p:cNvSpPr>
          <p:nvPr/>
        </p:nvSpPr>
        <p:spPr bwMode="auto">
          <a:xfrm>
            <a:off x="1547813" y="404813"/>
            <a:ext cx="5905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3600" b="1">
                <a:solidFill>
                  <a:srgbClr val="0000FF"/>
                </a:solidFill>
                <a:effectLst>
                  <a:outerShdw blurRad="38100" dist="38100" dir="2700000" algn="tl">
                    <a:srgbClr val="C0C0C0"/>
                  </a:outerShdw>
                </a:effectLst>
                <a:latin typeface="Times New Roman" panose="02020603050405020304" pitchFamily="18" charset="0"/>
              </a:rPr>
              <a:t>卢瑟福－玻尔原子模型小结</a:t>
            </a:r>
          </a:p>
        </p:txBody>
      </p:sp>
      <p:sp>
        <p:nvSpPr>
          <p:cNvPr id="353285" name="Text Box 5"/>
          <p:cNvSpPr txBox="1">
            <a:spLocks noChangeArrowheads="1"/>
          </p:cNvSpPr>
          <p:nvPr/>
        </p:nvSpPr>
        <p:spPr bwMode="auto">
          <a:xfrm>
            <a:off x="468313" y="1557338"/>
            <a:ext cx="3081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a:solidFill>
                  <a:srgbClr val="990099"/>
                </a:solidFill>
                <a:effectLst>
                  <a:outerShdw blurRad="38100" dist="38100" dir="2700000" algn="tl">
                    <a:srgbClr val="C0C0C0"/>
                  </a:outerShdw>
                </a:effectLst>
                <a:latin typeface="Times New Roman" panose="02020603050405020304" pitchFamily="18" charset="0"/>
              </a:rPr>
              <a:t>一．原子的核式结构</a:t>
            </a:r>
          </a:p>
        </p:txBody>
      </p:sp>
      <p:sp>
        <p:nvSpPr>
          <p:cNvPr id="353286" name="Text Box 6"/>
          <p:cNvSpPr txBox="1">
            <a:spLocks noChangeArrowheads="1"/>
          </p:cNvSpPr>
          <p:nvPr/>
        </p:nvSpPr>
        <p:spPr bwMode="auto">
          <a:xfrm>
            <a:off x="3203575" y="2347913"/>
            <a:ext cx="5616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卢瑟福散射理论（基于核式结构）和盖革－马斯顿实验相符</a:t>
            </a:r>
          </a:p>
        </p:txBody>
      </p:sp>
      <p:sp>
        <p:nvSpPr>
          <p:cNvPr id="353287" name="Text Box 7"/>
          <p:cNvSpPr txBox="1">
            <a:spLocks noChangeArrowheads="1"/>
          </p:cNvSpPr>
          <p:nvPr/>
        </p:nvSpPr>
        <p:spPr bwMode="auto">
          <a:xfrm>
            <a:off x="900113" y="1989138"/>
            <a:ext cx="228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en-US" altLang="zh-CN" b="1">
                <a:solidFill>
                  <a:srgbClr val="008000"/>
                </a:solidFill>
                <a:effectLst>
                  <a:outerShdw blurRad="38100" dist="38100" dir="2700000" algn="tl">
                    <a:srgbClr val="C0C0C0"/>
                  </a:outerShdw>
                </a:effectLst>
                <a:latin typeface="Times New Roman" panose="02020603050405020304" pitchFamily="18" charset="0"/>
              </a:rPr>
              <a:t>1</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．卢瑟福模型</a:t>
            </a:r>
          </a:p>
        </p:txBody>
      </p:sp>
      <p:sp>
        <p:nvSpPr>
          <p:cNvPr id="353288" name="Text Box 8"/>
          <p:cNvSpPr txBox="1">
            <a:spLocks noChangeArrowheads="1"/>
          </p:cNvSpPr>
          <p:nvPr/>
        </p:nvSpPr>
        <p:spPr bwMode="auto">
          <a:xfrm>
            <a:off x="3203575" y="1989138"/>
            <a:ext cx="422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核（占原子线度</a:t>
            </a:r>
            <a:r>
              <a:rPr kumimoji="0" lang="en-US" altLang="zh-CN" sz="2000" b="1">
                <a:effectLst>
                  <a:outerShdw blurRad="38100" dist="38100" dir="2700000" algn="tl">
                    <a:srgbClr val="C0C0C0"/>
                  </a:outerShdw>
                </a:effectLst>
                <a:latin typeface="Times New Roman" panose="02020603050405020304" pitchFamily="18" charset="0"/>
              </a:rPr>
              <a:t>1/10</a:t>
            </a:r>
            <a:r>
              <a:rPr kumimoji="0" lang="en-US" altLang="zh-CN" sz="2000" b="1" baseline="30000">
                <a:effectLst>
                  <a:outerShdw blurRad="38100" dist="38100" dir="2700000" algn="tl">
                    <a:srgbClr val="C0C0C0"/>
                  </a:outerShdw>
                </a:effectLst>
                <a:latin typeface="Times New Roman" panose="02020603050405020304" pitchFamily="18" charset="0"/>
              </a:rPr>
              <a:t>4</a:t>
            </a:r>
            <a:r>
              <a:rPr kumimoji="0" lang="zh-CN" altLang="en-US" sz="2000" b="1">
                <a:effectLst>
                  <a:outerShdw blurRad="38100" dist="38100" dir="2700000" algn="tl">
                    <a:srgbClr val="C0C0C0"/>
                  </a:outerShdw>
                </a:effectLst>
                <a:latin typeface="Times New Roman" panose="02020603050405020304" pitchFamily="18" charset="0"/>
              </a:rPr>
              <a:t>）</a:t>
            </a:r>
            <a:r>
              <a:rPr kumimoji="0" lang="en-US" altLang="zh-CN" sz="2000" b="1">
                <a:effectLst>
                  <a:outerShdw blurRad="38100" dist="38100" dir="2700000" algn="tl">
                    <a:srgbClr val="C0C0C0"/>
                  </a:outerShdw>
                </a:effectLst>
                <a:latin typeface="Times New Roman" panose="02020603050405020304" pitchFamily="18" charset="0"/>
              </a:rPr>
              <a:t>+</a:t>
            </a:r>
            <a:r>
              <a:rPr kumimoji="0" lang="zh-CN" altLang="en-US" sz="2000" b="1">
                <a:effectLst>
                  <a:outerShdw blurRad="38100" dist="38100" dir="2700000" algn="tl">
                    <a:srgbClr val="C0C0C0"/>
                  </a:outerShdw>
                </a:effectLst>
                <a:latin typeface="Times New Roman" panose="02020603050405020304" pitchFamily="18" charset="0"/>
              </a:rPr>
              <a:t>电子</a:t>
            </a:r>
          </a:p>
        </p:txBody>
      </p:sp>
      <p:sp>
        <p:nvSpPr>
          <p:cNvPr id="353289" name="Text Box 9"/>
          <p:cNvSpPr txBox="1">
            <a:spLocks noChangeArrowheads="1"/>
          </p:cNvSpPr>
          <p:nvPr/>
        </p:nvSpPr>
        <p:spPr bwMode="auto">
          <a:xfrm>
            <a:off x="900113" y="2349500"/>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en-US" altLang="zh-CN" b="1">
                <a:solidFill>
                  <a:srgbClr val="008000"/>
                </a:solidFill>
                <a:effectLst>
                  <a:outerShdw blurRad="38100" dist="38100" dir="2700000" algn="tl">
                    <a:srgbClr val="C0C0C0"/>
                  </a:outerShdw>
                </a:effectLst>
                <a:latin typeface="Times New Roman" panose="02020603050405020304" pitchFamily="18" charset="0"/>
              </a:rPr>
              <a:t>2</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．实 验  验 证</a:t>
            </a:r>
          </a:p>
        </p:txBody>
      </p:sp>
      <p:sp>
        <p:nvSpPr>
          <p:cNvPr id="353290" name="Text Box 10"/>
          <p:cNvSpPr txBox="1">
            <a:spLocks noChangeArrowheads="1"/>
          </p:cNvSpPr>
          <p:nvPr/>
        </p:nvSpPr>
        <p:spPr bwMode="auto">
          <a:xfrm>
            <a:off x="468313" y="2997200"/>
            <a:ext cx="2803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b="1">
                <a:solidFill>
                  <a:srgbClr val="990099"/>
                </a:solidFill>
                <a:effectLst>
                  <a:outerShdw blurRad="38100" dist="38100" dir="2700000" algn="tl">
                    <a:srgbClr val="C0C0C0"/>
                  </a:outerShdw>
                </a:effectLst>
                <a:latin typeface="Times New Roman" panose="02020603050405020304" pitchFamily="18" charset="0"/>
              </a:rPr>
              <a:t>二．原子的量子论</a:t>
            </a:r>
          </a:p>
        </p:txBody>
      </p:sp>
      <p:sp>
        <p:nvSpPr>
          <p:cNvPr id="353291" name="Text Box 11"/>
          <p:cNvSpPr txBox="1">
            <a:spLocks noChangeArrowheads="1"/>
          </p:cNvSpPr>
          <p:nvPr/>
        </p:nvSpPr>
        <p:spPr bwMode="auto">
          <a:xfrm>
            <a:off x="900113" y="3500438"/>
            <a:ext cx="210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en-US" altLang="zh-CN" b="1">
                <a:solidFill>
                  <a:srgbClr val="008000"/>
                </a:solidFill>
                <a:effectLst>
                  <a:outerShdw blurRad="38100" dist="38100" dir="2700000" algn="tl">
                    <a:srgbClr val="C0C0C0"/>
                  </a:outerShdw>
                </a:effectLst>
                <a:latin typeface="Times New Roman" panose="02020603050405020304" pitchFamily="18" charset="0"/>
              </a:rPr>
              <a:t>1</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．玻尔模型</a:t>
            </a:r>
          </a:p>
        </p:txBody>
      </p:sp>
      <p:sp>
        <p:nvSpPr>
          <p:cNvPr id="353292" name="Text Box 12"/>
          <p:cNvSpPr txBox="1">
            <a:spLocks noChangeArrowheads="1"/>
          </p:cNvSpPr>
          <p:nvPr/>
        </p:nvSpPr>
        <p:spPr bwMode="auto">
          <a:xfrm>
            <a:off x="4716463" y="3213100"/>
            <a:ext cx="22320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定态假设</a:t>
            </a:r>
          </a:p>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辐射跃迁假设</a:t>
            </a:r>
          </a:p>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角动量量子化假设</a:t>
            </a:r>
          </a:p>
        </p:txBody>
      </p:sp>
      <p:sp>
        <p:nvSpPr>
          <p:cNvPr id="353293" name="Text Box 13"/>
          <p:cNvSpPr txBox="1">
            <a:spLocks noChangeArrowheads="1"/>
          </p:cNvSpPr>
          <p:nvPr/>
        </p:nvSpPr>
        <p:spPr bwMode="auto">
          <a:xfrm>
            <a:off x="7092950" y="3355975"/>
            <a:ext cx="1522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原子能级</a:t>
            </a:r>
          </a:p>
        </p:txBody>
      </p:sp>
      <p:sp>
        <p:nvSpPr>
          <p:cNvPr id="353294" name="Text Box 14"/>
          <p:cNvSpPr txBox="1">
            <a:spLocks noChangeArrowheads="1"/>
          </p:cNvSpPr>
          <p:nvPr/>
        </p:nvSpPr>
        <p:spPr bwMode="auto">
          <a:xfrm>
            <a:off x="2843808" y="3213100"/>
            <a:ext cx="1895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量子化概念</a:t>
            </a:r>
          </a:p>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核式模型</a:t>
            </a:r>
          </a:p>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光谱实验</a:t>
            </a:r>
          </a:p>
        </p:txBody>
      </p:sp>
      <p:sp>
        <p:nvSpPr>
          <p:cNvPr id="353295" name="AutoShape 15"/>
          <p:cNvSpPr>
            <a:spLocks/>
          </p:cNvSpPr>
          <p:nvPr/>
        </p:nvSpPr>
        <p:spPr bwMode="auto">
          <a:xfrm>
            <a:off x="4427538" y="3213100"/>
            <a:ext cx="152400" cy="1017588"/>
          </a:xfrm>
          <a:prstGeom prst="rightBrace">
            <a:avLst>
              <a:gd name="adj1" fmla="val 556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53296" name="AutoShape 16"/>
          <p:cNvSpPr>
            <a:spLocks/>
          </p:cNvSpPr>
          <p:nvPr/>
        </p:nvSpPr>
        <p:spPr bwMode="auto">
          <a:xfrm>
            <a:off x="6877050" y="3140075"/>
            <a:ext cx="152400" cy="1017588"/>
          </a:xfrm>
          <a:prstGeom prst="rightBrace">
            <a:avLst>
              <a:gd name="adj1" fmla="val 556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53297" name="Text Box 17"/>
          <p:cNvSpPr txBox="1">
            <a:spLocks noChangeArrowheads="1"/>
          </p:cNvSpPr>
          <p:nvPr/>
        </p:nvSpPr>
        <p:spPr bwMode="auto">
          <a:xfrm>
            <a:off x="1403350" y="4724400"/>
            <a:ext cx="2419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半经典量子理论</a:t>
            </a:r>
          </a:p>
        </p:txBody>
      </p:sp>
      <p:sp>
        <p:nvSpPr>
          <p:cNvPr id="353298" name="Text Box 18"/>
          <p:cNvSpPr txBox="1">
            <a:spLocks noChangeArrowheads="1"/>
          </p:cNvSpPr>
          <p:nvPr/>
        </p:nvSpPr>
        <p:spPr bwMode="auto">
          <a:xfrm>
            <a:off x="3708400" y="4652963"/>
            <a:ext cx="4237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电子绕核运动    经典力学处理</a:t>
            </a:r>
          </a:p>
          <a:p>
            <a:pPr eaLnBrk="1" hangingPunct="1">
              <a:defRPr/>
            </a:pPr>
            <a:r>
              <a:rPr kumimoji="0" lang="zh-CN" altLang="en-US" sz="2000" b="1" dirty="0">
                <a:effectLst>
                  <a:outerShdw blurRad="38100" dist="38100" dir="2700000" algn="tl">
                    <a:srgbClr val="C0C0C0"/>
                  </a:outerShdw>
                </a:effectLst>
                <a:latin typeface="Times New Roman" panose="02020603050405020304" pitchFamily="18" charset="0"/>
              </a:rPr>
              <a:t>电子轨道半径    量子条件限制</a:t>
            </a:r>
          </a:p>
        </p:txBody>
      </p:sp>
      <p:sp>
        <p:nvSpPr>
          <p:cNvPr id="353299" name="AutoShape 19"/>
          <p:cNvSpPr>
            <a:spLocks/>
          </p:cNvSpPr>
          <p:nvPr/>
        </p:nvSpPr>
        <p:spPr bwMode="auto">
          <a:xfrm>
            <a:off x="3563938" y="4652963"/>
            <a:ext cx="204787" cy="614362"/>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53300" name="Text Box 20"/>
          <p:cNvSpPr txBox="1">
            <a:spLocks noChangeArrowheads="1"/>
          </p:cNvSpPr>
          <p:nvPr/>
        </p:nvSpPr>
        <p:spPr bwMode="auto">
          <a:xfrm>
            <a:off x="1381125" y="4227513"/>
            <a:ext cx="3762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解释氢光谱分立性、原子稳定性</a:t>
            </a:r>
          </a:p>
        </p:txBody>
      </p:sp>
      <p:sp>
        <p:nvSpPr>
          <p:cNvPr id="353301" name="Text Box 21"/>
          <p:cNvSpPr txBox="1">
            <a:spLocks noChangeArrowheads="1"/>
          </p:cNvSpPr>
          <p:nvPr/>
        </p:nvSpPr>
        <p:spPr bwMode="auto">
          <a:xfrm>
            <a:off x="900113" y="5589588"/>
            <a:ext cx="313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en-US" altLang="zh-CN" b="1">
                <a:solidFill>
                  <a:srgbClr val="008000"/>
                </a:solidFill>
                <a:effectLst>
                  <a:outerShdw blurRad="38100" dist="38100" dir="2700000" algn="tl">
                    <a:srgbClr val="C0C0C0"/>
                  </a:outerShdw>
                </a:effectLst>
                <a:latin typeface="Times New Roman" panose="02020603050405020304" pitchFamily="18" charset="0"/>
              </a:rPr>
              <a:t>2</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．弗兰克－赫兹实验</a:t>
            </a:r>
          </a:p>
        </p:txBody>
      </p:sp>
      <p:sp>
        <p:nvSpPr>
          <p:cNvPr id="353302" name="Text Box 22"/>
          <p:cNvSpPr txBox="1">
            <a:spLocks noChangeArrowheads="1"/>
          </p:cNvSpPr>
          <p:nvPr/>
        </p:nvSpPr>
        <p:spPr bwMode="auto">
          <a:xfrm>
            <a:off x="4140200" y="5803900"/>
            <a:ext cx="4579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电子与原子碰撞能量转移分立性</a:t>
            </a:r>
          </a:p>
        </p:txBody>
      </p:sp>
      <p:sp>
        <p:nvSpPr>
          <p:cNvPr id="353303" name="Text Box 23"/>
          <p:cNvSpPr txBox="1">
            <a:spLocks noChangeArrowheads="1"/>
          </p:cNvSpPr>
          <p:nvPr/>
        </p:nvSpPr>
        <p:spPr bwMode="auto">
          <a:xfrm>
            <a:off x="4140200" y="5445125"/>
            <a:ext cx="4643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0" lang="zh-CN" altLang="en-US" sz="2000" b="1">
                <a:effectLst>
                  <a:outerShdw blurRad="38100" dist="38100" dir="2700000" algn="tl">
                    <a:srgbClr val="C0C0C0"/>
                  </a:outerShdw>
                </a:effectLst>
                <a:latin typeface="Times New Roman" panose="02020603050405020304" pitchFamily="18" charset="0"/>
              </a:rPr>
              <a:t>原子能量量子化的另一实验证据</a:t>
            </a:r>
          </a:p>
        </p:txBody>
      </p:sp>
    </p:spTree>
    <p:extLst>
      <p:ext uri="{BB962C8B-B14F-4D97-AF65-F5344CB8AC3E}">
        <p14:creationId xmlns:p14="http://schemas.microsoft.com/office/powerpoint/2010/main" val="2556264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Text Box 3"/>
          <p:cNvSpPr txBox="1">
            <a:spLocks noChangeArrowheads="1"/>
          </p:cNvSpPr>
          <p:nvPr/>
        </p:nvSpPr>
        <p:spPr bwMode="auto">
          <a:xfrm>
            <a:off x="42862" y="1294826"/>
            <a:ext cx="656272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dirty="0">
                <a:solidFill>
                  <a:schemeClr val="accent1"/>
                </a:solidFill>
                <a:latin typeface="+mn-ea"/>
                <a:ea typeface="+mn-ea"/>
              </a:rPr>
              <a:t>电子轨道运动的磁矩角动量空间取向量子化</a:t>
            </a:r>
            <a:r>
              <a:rPr lang="zh-CN" altLang="en-US" dirty="0">
                <a:latin typeface="+mn-ea"/>
                <a:ea typeface="+mn-ea"/>
              </a:rPr>
              <a:t> </a:t>
            </a:r>
          </a:p>
          <a:p>
            <a:pPr algn="l">
              <a:spcBef>
                <a:spcPct val="50000"/>
              </a:spcBef>
            </a:pPr>
            <a:r>
              <a:rPr lang="zh-CN" altLang="en-US" dirty="0" smtClean="0">
                <a:latin typeface="+mn-ea"/>
                <a:ea typeface="+mn-ea"/>
              </a:rPr>
              <a:t>    电子</a:t>
            </a:r>
            <a:r>
              <a:rPr lang="zh-CN" altLang="en-US" dirty="0">
                <a:latin typeface="+mn-ea"/>
                <a:ea typeface="+mn-ea"/>
              </a:rPr>
              <a:t>的轨道运动相当于一个闭合电路中的电流，按照经典电磁学，必定有一个磁矩</a:t>
            </a:r>
            <a:r>
              <a:rPr lang="en-US" altLang="zh-CN" i="1" dirty="0">
                <a:latin typeface="+mn-ea"/>
                <a:ea typeface="+mn-ea"/>
              </a:rPr>
              <a:t>μ</a:t>
            </a:r>
            <a:r>
              <a:rPr lang="zh-CN" altLang="en-US" dirty="0">
                <a:latin typeface="+mn-ea"/>
                <a:ea typeface="+mn-ea"/>
              </a:rPr>
              <a:t>等于</a:t>
            </a:r>
          </a:p>
        </p:txBody>
      </p:sp>
      <p:graphicFrame>
        <p:nvGraphicFramePr>
          <p:cNvPr id="208901" name="Object 5"/>
          <p:cNvGraphicFramePr>
            <a:graphicFrameLocks noChangeAspect="1"/>
          </p:cNvGraphicFramePr>
          <p:nvPr>
            <p:extLst>
              <p:ext uri="{D42A27DB-BD31-4B8C-83A1-F6EECF244321}">
                <p14:modId xmlns:p14="http://schemas.microsoft.com/office/powerpoint/2010/main" val="2235068144"/>
              </p:ext>
            </p:extLst>
          </p:nvPr>
        </p:nvGraphicFramePr>
        <p:xfrm>
          <a:off x="1016191" y="3240007"/>
          <a:ext cx="4535488" cy="2028825"/>
        </p:xfrm>
        <a:graphic>
          <a:graphicData uri="http://schemas.openxmlformats.org/presentationml/2006/ole">
            <mc:AlternateContent xmlns:mc="http://schemas.openxmlformats.org/markup-compatibility/2006">
              <mc:Choice xmlns:v="urn:schemas-microsoft-com:vml" Requires="v">
                <p:oleObj spid="_x0000_s208980" r:id="rId3" imgW="2679700" imgH="1206500" progId="">
                  <p:embed/>
                </p:oleObj>
              </mc:Choice>
              <mc:Fallback>
                <p:oleObj r:id="rId3" imgW="2679700" imgH="1206500" progId="">
                  <p:embed/>
                  <p:pic>
                    <p:nvPicPr>
                      <p:cNvPr id="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191" y="3240007"/>
                        <a:ext cx="4535488" cy="2028825"/>
                      </a:xfrm>
                      <a:prstGeom prst="rect">
                        <a:avLst/>
                      </a:prstGeom>
                      <a:solidFill>
                        <a:srgbClr val="CC99FF"/>
                      </a:solidFill>
                    </p:spPr>
                  </p:pic>
                </p:oleObj>
              </mc:Fallback>
            </mc:AlternateContent>
          </a:graphicData>
        </a:graphic>
      </p:graphicFrame>
      <p:sp>
        <p:nvSpPr>
          <p:cNvPr id="208905" name="AutoShape 9"/>
          <p:cNvSpPr>
            <a:spLocks noChangeArrowheads="1"/>
          </p:cNvSpPr>
          <p:nvPr/>
        </p:nvSpPr>
        <p:spPr bwMode="auto">
          <a:xfrm>
            <a:off x="3491880" y="5598498"/>
            <a:ext cx="1223963" cy="431800"/>
          </a:xfrm>
          <a:prstGeom prst="wedgeRoundRectCallout">
            <a:avLst>
              <a:gd name="adj1" fmla="val 64917"/>
              <a:gd name="adj2" fmla="val -167278"/>
              <a:gd name="adj3" fmla="val 16667"/>
            </a:avLst>
          </a:prstGeom>
          <a:gradFill rotWithShape="1">
            <a:gsLst>
              <a:gs pos="0">
                <a:schemeClr val="accent1">
                  <a:gamma/>
                  <a:shade val="46275"/>
                  <a:invGamma/>
                </a:schemeClr>
              </a:gs>
              <a:gs pos="100000">
                <a:schemeClr val="accent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latin typeface="+mn-ea"/>
                <a:ea typeface="+mn-ea"/>
              </a:rPr>
              <a:t>旋磁比</a:t>
            </a:r>
          </a:p>
        </p:txBody>
      </p:sp>
      <p:grpSp>
        <p:nvGrpSpPr>
          <p:cNvPr id="208907" name="Group 11"/>
          <p:cNvGrpSpPr>
            <a:grpSpLocks/>
          </p:cNvGrpSpPr>
          <p:nvPr/>
        </p:nvGrpSpPr>
        <p:grpSpPr bwMode="auto">
          <a:xfrm>
            <a:off x="6569077" y="3347911"/>
            <a:ext cx="1941513" cy="3403600"/>
            <a:chOff x="3145" y="1840"/>
            <a:chExt cx="1223" cy="2144"/>
          </a:xfrm>
        </p:grpSpPr>
        <p:sp>
          <p:nvSpPr>
            <p:cNvPr id="208908" name="Oval 12"/>
            <p:cNvSpPr>
              <a:spLocks noChangeArrowheads="1"/>
            </p:cNvSpPr>
            <p:nvPr/>
          </p:nvSpPr>
          <p:spPr bwMode="auto">
            <a:xfrm>
              <a:off x="3264" y="2880"/>
              <a:ext cx="1104" cy="52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a typeface="+mn-ea"/>
              </a:endParaRPr>
            </a:p>
          </p:txBody>
        </p:sp>
        <p:sp>
          <p:nvSpPr>
            <p:cNvPr id="208909" name="Line 13"/>
            <p:cNvSpPr>
              <a:spLocks noChangeShapeType="1"/>
            </p:cNvSpPr>
            <p:nvPr/>
          </p:nvSpPr>
          <p:spPr bwMode="auto">
            <a:xfrm flipV="1">
              <a:off x="3792" y="2400"/>
              <a:ext cx="0" cy="768"/>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208910" name="Line 14"/>
            <p:cNvSpPr>
              <a:spLocks noChangeShapeType="1"/>
            </p:cNvSpPr>
            <p:nvPr/>
          </p:nvSpPr>
          <p:spPr bwMode="auto">
            <a:xfrm flipV="1">
              <a:off x="3792" y="2928"/>
              <a:ext cx="384" cy="24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mc:AlternateContent xmlns:mc="http://schemas.openxmlformats.org/markup-compatibility/2006" xmlns:a14="http://schemas.microsoft.com/office/drawing/2010/main">
          <mc:Choice Requires="a14">
            <p:sp>
              <p:nvSpPr>
                <p:cNvPr id="208911" name="Text Box 15"/>
                <p:cNvSpPr txBox="1">
                  <a:spLocks noChangeArrowheads="1"/>
                </p:cNvSpPr>
                <p:nvPr/>
              </p:nvSpPr>
              <p:spPr bwMode="auto">
                <a:xfrm>
                  <a:off x="3926" y="2922"/>
                  <a:ext cx="352" cy="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l"/>
                  <a14:m>
                    <m:oMathPara xmlns:m="http://schemas.openxmlformats.org/officeDocument/2006/math">
                      <m:oMathParaPr>
                        <m:jc m:val="centerGroup"/>
                      </m:oMathParaPr>
                      <m:oMath xmlns:m="http://schemas.openxmlformats.org/officeDocument/2006/math">
                        <m:r>
                          <a:rPr lang="en-US" altLang="zh-CN" sz="2800" b="1" i="1" dirty="0" smtClean="0">
                            <a:latin typeface="Cambria Math" panose="02040503050406030204" pitchFamily="18" charset="0"/>
                            <a:ea typeface="+mn-ea"/>
                          </a:rPr>
                          <m:t>𝒓</m:t>
                        </m:r>
                      </m:oMath>
                    </m:oMathPara>
                  </a14:m>
                  <a:endParaRPr lang="en-US" altLang="zh-CN" sz="2800" b="1" i="1" dirty="0">
                    <a:latin typeface="+mn-ea"/>
                    <a:ea typeface="+mn-ea"/>
                  </a:endParaRPr>
                </a:p>
              </p:txBody>
            </p:sp>
          </mc:Choice>
          <mc:Fallback xmlns="">
            <p:sp>
              <p:nvSpPr>
                <p:cNvPr id="208911" name="Text Box 15"/>
                <p:cNvSpPr txBox="1">
                  <a:spLocks noRot="1" noChangeAspect="1" noMove="1" noResize="1" noEditPoints="1" noAdjustHandles="1" noChangeArrowheads="1" noChangeShapeType="1" noTextEdit="1"/>
                </p:cNvSpPr>
                <p:nvPr/>
              </p:nvSpPr>
              <p:spPr bwMode="auto">
                <a:xfrm>
                  <a:off x="3926" y="2922"/>
                  <a:ext cx="352" cy="330"/>
                </a:xfrm>
                <a:prstGeom prst="rect">
                  <a:avLst/>
                </a:prstGeom>
                <a:blipFill rotWithShape="0">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08912" name="Line 16"/>
            <p:cNvSpPr>
              <a:spLocks noChangeShapeType="1"/>
            </p:cNvSpPr>
            <p:nvPr/>
          </p:nvSpPr>
          <p:spPr bwMode="auto">
            <a:xfrm>
              <a:off x="3792" y="3408"/>
              <a:ext cx="0" cy="576"/>
            </a:xfrm>
            <a:prstGeom prst="line">
              <a:avLst/>
            </a:prstGeom>
            <a:noFill/>
            <a:ln w="38100">
              <a:solidFill>
                <a:srgbClr val="CC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208913" name="Line 17"/>
            <p:cNvSpPr>
              <a:spLocks noChangeShapeType="1"/>
            </p:cNvSpPr>
            <p:nvPr/>
          </p:nvSpPr>
          <p:spPr bwMode="auto">
            <a:xfrm>
              <a:off x="3792" y="3168"/>
              <a:ext cx="0" cy="24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208914" name="Line 18"/>
            <p:cNvSpPr>
              <a:spLocks noChangeShapeType="1"/>
            </p:cNvSpPr>
            <p:nvPr/>
          </p:nvSpPr>
          <p:spPr bwMode="auto">
            <a:xfrm flipV="1">
              <a:off x="3324" y="2976"/>
              <a:ext cx="4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208915" name="Line 19"/>
            <p:cNvSpPr>
              <a:spLocks noChangeShapeType="1"/>
            </p:cNvSpPr>
            <p:nvPr/>
          </p:nvSpPr>
          <p:spPr bwMode="auto">
            <a:xfrm>
              <a:off x="3312" y="3252"/>
              <a:ext cx="4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mc:AlternateContent xmlns:mc="http://schemas.openxmlformats.org/markup-compatibility/2006" xmlns:a14="http://schemas.microsoft.com/office/drawing/2010/main">
          <mc:Choice Requires="a14">
            <p:sp>
              <p:nvSpPr>
                <p:cNvPr id="208916" name="Text Box 20"/>
                <p:cNvSpPr txBox="1">
                  <a:spLocks noChangeArrowheads="1"/>
                </p:cNvSpPr>
                <p:nvPr/>
              </p:nvSpPr>
              <p:spPr bwMode="auto">
                <a:xfrm>
                  <a:off x="3145" y="2751"/>
                  <a:ext cx="314" cy="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l"/>
                  <a14:m>
                    <m:oMathPara xmlns:m="http://schemas.openxmlformats.org/officeDocument/2006/math">
                      <m:oMathParaPr>
                        <m:jc m:val="centerGroup"/>
                      </m:oMathParaPr>
                      <m:oMath xmlns:m="http://schemas.openxmlformats.org/officeDocument/2006/math">
                        <m:r>
                          <a:rPr lang="en-US" altLang="zh-CN" sz="2800" b="1" i="1" dirty="0" smtClean="0">
                            <a:latin typeface="Cambria Math" panose="02040503050406030204" pitchFamily="18" charset="0"/>
                            <a:ea typeface="+mn-ea"/>
                          </a:rPr>
                          <m:t>𝒊</m:t>
                        </m:r>
                      </m:oMath>
                    </m:oMathPara>
                  </a14:m>
                  <a:endParaRPr lang="en-US" altLang="zh-CN" sz="2800" b="1" i="1" dirty="0">
                    <a:latin typeface="+mn-ea"/>
                    <a:ea typeface="+mn-ea"/>
                  </a:endParaRPr>
                </a:p>
              </p:txBody>
            </p:sp>
          </mc:Choice>
          <mc:Fallback xmlns="">
            <p:sp>
              <p:nvSpPr>
                <p:cNvPr id="208916" name="Text Box 20"/>
                <p:cNvSpPr txBox="1">
                  <a:spLocks noRot="1" noChangeAspect="1" noMove="1" noResize="1" noEditPoints="1" noAdjustHandles="1" noChangeArrowheads="1" noChangeShapeType="1" noTextEdit="1"/>
                </p:cNvSpPr>
                <p:nvPr/>
              </p:nvSpPr>
              <p:spPr bwMode="auto">
                <a:xfrm>
                  <a:off x="3145" y="2751"/>
                  <a:ext cx="314" cy="330"/>
                </a:xfrm>
                <a:prstGeom prst="rect">
                  <a:avLst/>
                </a:prstGeom>
                <a:blipFill rotWithShape="0">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917" name="Text Box 21"/>
                <p:cNvSpPr txBox="1">
                  <a:spLocks noChangeArrowheads="1"/>
                </p:cNvSpPr>
                <p:nvPr/>
              </p:nvSpPr>
              <p:spPr bwMode="auto">
                <a:xfrm>
                  <a:off x="3168" y="3288"/>
                  <a:ext cx="346" cy="3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l"/>
                  <a14:m>
                    <m:oMathPara xmlns:m="http://schemas.openxmlformats.org/officeDocument/2006/math">
                      <m:oMathParaPr>
                        <m:jc m:val="centerGroup"/>
                      </m:oMathParaPr>
                      <m:oMath xmlns:m="http://schemas.openxmlformats.org/officeDocument/2006/math">
                        <m:r>
                          <a:rPr lang="en-US" altLang="zh-CN" sz="2800" b="1" i="1" dirty="0" smtClean="0">
                            <a:latin typeface="Cambria Math" panose="02040503050406030204" pitchFamily="18" charset="0"/>
                            <a:ea typeface="+mn-ea"/>
                          </a:rPr>
                          <m:t>−</m:t>
                        </m:r>
                        <m:r>
                          <a:rPr lang="en-US" altLang="zh-CN" sz="2800" b="1" i="1" dirty="0" smtClean="0">
                            <a:latin typeface="Cambria Math" panose="02040503050406030204" pitchFamily="18" charset="0"/>
                            <a:ea typeface="+mn-ea"/>
                          </a:rPr>
                          <m:t>𝒆</m:t>
                        </m:r>
                      </m:oMath>
                    </m:oMathPara>
                  </a14:m>
                  <a:endParaRPr lang="en-US" altLang="zh-CN" sz="2800" b="1" i="1" dirty="0">
                    <a:latin typeface="+mn-ea"/>
                    <a:ea typeface="+mn-ea"/>
                  </a:endParaRPr>
                </a:p>
              </p:txBody>
            </p:sp>
          </mc:Choice>
          <mc:Fallback xmlns="">
            <p:sp>
              <p:nvSpPr>
                <p:cNvPr id="208917" name="Text Box 21"/>
                <p:cNvSpPr txBox="1">
                  <a:spLocks noRot="1" noChangeAspect="1" noMove="1" noResize="1" noEditPoints="1" noAdjustHandles="1" noChangeArrowheads="1" noChangeShapeType="1" noTextEdit="1"/>
                </p:cNvSpPr>
                <p:nvPr/>
              </p:nvSpPr>
              <p:spPr bwMode="auto">
                <a:xfrm>
                  <a:off x="3168" y="3288"/>
                  <a:ext cx="346" cy="327"/>
                </a:xfrm>
                <a:prstGeom prst="rect">
                  <a:avLst/>
                </a:prstGeom>
                <a:blipFill rotWithShape="0">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08918" name="Line 22"/>
            <p:cNvSpPr>
              <a:spLocks noChangeShapeType="1"/>
            </p:cNvSpPr>
            <p:nvPr/>
          </p:nvSpPr>
          <p:spPr bwMode="auto">
            <a:xfrm flipV="1">
              <a:off x="3792" y="1920"/>
              <a:ext cx="0" cy="528"/>
            </a:xfrm>
            <a:prstGeom prst="line">
              <a:avLst/>
            </a:prstGeom>
            <a:noFill/>
            <a:ln w="254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mc:AlternateContent xmlns:mc="http://schemas.openxmlformats.org/markup-compatibility/2006" xmlns:a14="http://schemas.microsoft.com/office/drawing/2010/main">
          <mc:Choice Requires="a14">
            <p:sp>
              <p:nvSpPr>
                <p:cNvPr id="208919" name="Text Box 23"/>
                <p:cNvSpPr txBox="1">
                  <a:spLocks noChangeArrowheads="1"/>
                </p:cNvSpPr>
                <p:nvPr/>
              </p:nvSpPr>
              <p:spPr bwMode="auto">
                <a:xfrm>
                  <a:off x="3840" y="1840"/>
                  <a:ext cx="338" cy="32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l"/>
                  <a14:m>
                    <m:oMathPara xmlns:m="http://schemas.openxmlformats.org/officeDocument/2006/math">
                      <m:oMathParaPr>
                        <m:jc m:val="centerGroup"/>
                      </m:oMathParaPr>
                      <m:oMath xmlns:m="http://schemas.openxmlformats.org/officeDocument/2006/math">
                        <m:r>
                          <a:rPr lang="en-US" altLang="zh-CN" sz="2800" b="1" i="1" dirty="0" smtClean="0">
                            <a:latin typeface="Cambria Math" panose="02040503050406030204" pitchFamily="18" charset="0"/>
                            <a:ea typeface="+mn-ea"/>
                          </a:rPr>
                          <m:t>𝒏</m:t>
                        </m:r>
                      </m:oMath>
                    </m:oMathPara>
                  </a14:m>
                  <a:endParaRPr lang="en-US" altLang="zh-CN" sz="2800" b="1" i="1" baseline="30000" dirty="0">
                    <a:latin typeface="+mn-ea"/>
                    <a:ea typeface="+mn-ea"/>
                  </a:endParaRPr>
                </a:p>
              </p:txBody>
            </p:sp>
          </mc:Choice>
          <mc:Fallback xmlns="">
            <p:sp>
              <p:nvSpPr>
                <p:cNvPr id="208919" name="Text Box 23"/>
                <p:cNvSpPr txBox="1">
                  <a:spLocks noRot="1" noChangeAspect="1" noMove="1" noResize="1" noEditPoints="1" noAdjustHandles="1" noChangeArrowheads="1" noChangeShapeType="1" noTextEdit="1"/>
                </p:cNvSpPr>
                <p:nvPr/>
              </p:nvSpPr>
              <p:spPr bwMode="auto">
                <a:xfrm>
                  <a:off x="3840" y="1840"/>
                  <a:ext cx="338" cy="323"/>
                </a:xfrm>
                <a:prstGeom prst="rect">
                  <a:avLst/>
                </a:prstGeom>
                <a:blipFill rotWithShape="0">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920" name="Text Box 24"/>
                <p:cNvSpPr txBox="1">
                  <a:spLocks noChangeArrowheads="1"/>
                </p:cNvSpPr>
                <p:nvPr/>
              </p:nvSpPr>
              <p:spPr bwMode="auto">
                <a:xfrm>
                  <a:off x="3809" y="2320"/>
                  <a:ext cx="359" cy="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l"/>
                  <a14:m>
                    <m:oMathPara xmlns:m="http://schemas.openxmlformats.org/officeDocument/2006/math">
                      <m:oMathParaPr>
                        <m:jc m:val="centerGroup"/>
                      </m:oMathParaPr>
                      <m:oMath xmlns:m="http://schemas.openxmlformats.org/officeDocument/2006/math">
                        <m:r>
                          <a:rPr lang="en-US" altLang="zh-CN" sz="2800" b="1" i="1" dirty="0" smtClean="0">
                            <a:latin typeface="Cambria Math" panose="02040503050406030204" pitchFamily="18" charset="0"/>
                            <a:ea typeface="+mn-ea"/>
                          </a:rPr>
                          <m:t>𝑳</m:t>
                        </m:r>
                      </m:oMath>
                    </m:oMathPara>
                  </a14:m>
                  <a:endParaRPr lang="en-US" altLang="zh-CN" sz="2800" b="1" i="1" dirty="0">
                    <a:latin typeface="+mn-ea"/>
                    <a:ea typeface="+mn-ea"/>
                  </a:endParaRPr>
                </a:p>
              </p:txBody>
            </p:sp>
          </mc:Choice>
          <mc:Fallback xmlns="">
            <p:sp>
              <p:nvSpPr>
                <p:cNvPr id="208920" name="Text Box 24"/>
                <p:cNvSpPr txBox="1">
                  <a:spLocks noRot="1" noChangeAspect="1" noMove="1" noResize="1" noEditPoints="1" noAdjustHandles="1" noChangeArrowheads="1" noChangeShapeType="1" noTextEdit="1"/>
                </p:cNvSpPr>
                <p:nvPr/>
              </p:nvSpPr>
              <p:spPr bwMode="auto">
                <a:xfrm>
                  <a:off x="3809" y="2320"/>
                  <a:ext cx="359" cy="330"/>
                </a:xfrm>
                <a:prstGeom prst="rect">
                  <a:avLst/>
                </a:prstGeom>
                <a:blipFill rotWithShape="0">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08921" name="Object 25"/>
                <p:cNvGraphicFramePr>
                  <a:graphicFrameLocks noChangeAspect="1"/>
                </p:cNvGraphicFramePr>
                <p:nvPr>
                  <p:extLst>
                    <p:ext uri="{D42A27DB-BD31-4B8C-83A1-F6EECF244321}">
                      <p14:modId xmlns:p14="http://schemas.microsoft.com/office/powerpoint/2010/main" val="3239475827"/>
                    </p:ext>
                  </p:extLst>
                </p:nvPr>
              </p:nvGraphicFramePr>
              <p:xfrm>
                <a:off x="3858" y="3753"/>
                <a:ext cx="188" cy="225"/>
              </p:xfrm>
              <a:graphic>
                <a:graphicData uri="http://schemas.openxmlformats.org/presentationml/2006/ole">
                  <mc:AlternateContent>
                    <mc:Choice xmlns:v="urn:schemas-microsoft-com:vml" Requires="v">
                      <p:oleObj spid="_x0000_s208981" name="Equation" r:id="rId10" imgW="126835" imgH="152202" progId="Equation.DSMT4">
                        <p:embed/>
                      </p:oleObj>
                    </mc:Choice>
                    <mc:Fallback>
                      <p:oleObj name="Equation" r:id="rId10" imgW="126835" imgH="152202" progId="Equation.DSMT4">
                        <p:embed/>
                        <p:pic>
                          <p:nvPicPr>
                            <p:cNvPr id="0" name="Picture 65"/>
                            <p:cNvPicPr>
                              <a:picLocks noChangeAspect="1" noChangeArrowheads="1"/>
                            </p:cNvPicPr>
                            <p:nvPr/>
                          </p:nvPicPr>
                          <p:blipFill>
                            <a:blip r:embed="rId11">
                              <a:extLst>
                                <a:ext uri="{28A0092B-C50C-407E-A947-70E740481C1C}">
                                  <a14:useLocalDpi val="0"/>
                                </a:ext>
                              </a:extLst>
                            </a:blip>
                            <a:srcRect/>
                            <a:stretch>
                              <a:fillRect/>
                            </a:stretch>
                          </p:blipFill>
                          <p:spPr bwMode="auto">
                            <a:xfrm>
                              <a:off x="3858" y="3753"/>
                              <a:ext cx="188" cy="22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208921" name="Object 25"/>
                <p:cNvGraphicFramePr>
                  <a:graphicFrameLocks noChangeAspect="1"/>
                </p:cNvGraphicFramePr>
                <p:nvPr>
                  <p:extLst>
                    <p:ext uri="{D42A27DB-BD31-4B8C-83A1-F6EECF244321}">
                      <p14:modId xmlns:p14="http://schemas.microsoft.com/office/powerpoint/2010/main" val="3239475827"/>
                    </p:ext>
                  </p:extLst>
                </p:nvPr>
              </p:nvGraphicFramePr>
              <p:xfrm>
                <a:off x="3858" y="3753"/>
                <a:ext cx="188" cy="225"/>
              </p:xfrm>
              <a:graphic>
                <a:graphicData uri="http://schemas.openxmlformats.org/presentationml/2006/ole">
                  <mc:AlternateContent>
                    <mc:Choice xmlns:v="urn:schemas-microsoft-com:vml" Requires="v">
                      <p:oleObj spid="_x0000_s208975" name="Equation" r:id="rId12" imgW="126835" imgH="152202" progId="Equation.DSMT4">
                        <p:embed/>
                      </p:oleObj>
                    </mc:Choice>
                    <mc:Fallback>
                      <p:oleObj name="Equation" r:id="rId12" imgW="126835" imgH="152202" progId="Equation.DSMT4">
                        <p:embed/>
                        <p:pic>
                          <p:nvPicPr>
                            <p:cNvPr id="0" name="Picture 6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8" y="3753"/>
                              <a:ext cx="188"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pic>
        <p:nvPicPr>
          <p:cNvPr id="2" name="图片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525007" y="1373344"/>
            <a:ext cx="2196338" cy="1903493"/>
          </a:xfrm>
          <a:prstGeom prst="rect">
            <a:avLst/>
          </a:prstGeom>
        </p:spPr>
      </p:pic>
      <p:sp>
        <p:nvSpPr>
          <p:cNvPr id="5" name="标题 4"/>
          <p:cNvSpPr>
            <a:spLocks noGrp="1"/>
          </p:cNvSpPr>
          <p:nvPr>
            <p:ph type="title"/>
          </p:nvPr>
        </p:nvSpPr>
        <p:spPr/>
        <p:txBody>
          <a:bodyPr>
            <a:normAutofit/>
          </a:bodyPr>
          <a:lstStyle/>
          <a:p>
            <a:r>
              <a:rPr lang="zh-CN" altLang="en-US" sz="2800" dirty="0">
                <a:solidFill>
                  <a:schemeClr val="hlink"/>
                </a:solidFill>
                <a:latin typeface="+mn-ea"/>
              </a:rPr>
              <a:t>原子中电子轨道运动的</a:t>
            </a:r>
            <a:r>
              <a:rPr lang="zh-CN" altLang="en-US" sz="2800" dirty="0" smtClean="0">
                <a:solidFill>
                  <a:schemeClr val="hlink"/>
                </a:solidFill>
                <a:latin typeface="+mn-ea"/>
              </a:rPr>
              <a:t>磁矩</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8901"/>
                                        </p:tgtEl>
                                        <p:attrNameLst>
                                          <p:attrName>style.visibility</p:attrName>
                                        </p:attrNameLst>
                                      </p:cBhvr>
                                      <p:to>
                                        <p:strVal val="visible"/>
                                      </p:to>
                                    </p:set>
                                    <p:animEffect transition="in" filter="blinds(horizontal)">
                                      <p:cBhvr>
                                        <p:cTn id="7" dur="500"/>
                                        <p:tgtEl>
                                          <p:spTgt spid="208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8905"/>
                                        </p:tgtEl>
                                        <p:attrNameLst>
                                          <p:attrName>style.visibility</p:attrName>
                                        </p:attrNameLst>
                                      </p:cBhvr>
                                      <p:to>
                                        <p:strVal val="visible"/>
                                      </p:to>
                                    </p:set>
                                    <p:animEffect transition="in" filter="wipe(up)">
                                      <p:cBhvr>
                                        <p:cTn id="12" dur="500"/>
                                        <p:tgtEl>
                                          <p:spTgt spid="208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48766" y="1340768"/>
                <a:ext cx="8229600" cy="4525962"/>
              </a:xfrm>
            </p:spPr>
            <p:txBody>
              <a:bodyPr/>
              <a:lstStyle/>
              <a:p>
                <a:pPr>
                  <a:spcAft>
                    <a:spcPts val="1200"/>
                  </a:spcAft>
                </a:pPr>
                <a:r>
                  <a:rPr lang="zh-CN" altLang="en-US" sz="2400" dirty="0" smtClean="0"/>
                  <a:t>电磁学：磁矩与力矩 </a:t>
                </a:r>
                <a14:m>
                  <m:oMath xmlns:m="http://schemas.openxmlformats.org/officeDocument/2006/math">
                    <m:r>
                      <a:rPr lang="en-US" altLang="zh-CN" sz="2400" b="1" i="1" smtClean="0">
                        <a:latin typeface="Cambria Math" panose="02040503050406030204" pitchFamily="18" charset="0"/>
                      </a:rPr>
                      <m:t>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𝝁</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𝑩</m:t>
                    </m:r>
                  </m:oMath>
                </a14:m>
                <a:endParaRPr lang="en-US" altLang="zh-CN" sz="2400" b="1" dirty="0" smtClean="0"/>
              </a:p>
              <a:p>
                <a:pPr>
                  <a:spcAft>
                    <a:spcPts val="1200"/>
                  </a:spcAft>
                </a:pPr>
                <a:r>
                  <a:rPr lang="zh-CN" altLang="en-US" sz="2400" dirty="0" smtClean="0"/>
                  <a:t>力矩：角动量变化 </a:t>
                </a:r>
                <a14:m>
                  <m:oMath xmlns:m="http://schemas.openxmlformats.org/officeDocument/2006/math">
                    <m:f>
                      <m:fPr>
                        <m:ctrlPr>
                          <a:rPr lang="en-US" altLang="zh-CN" sz="2400" b="0" i="1" smtClean="0">
                            <a:latin typeface="Cambria Math" panose="02040503050406030204" pitchFamily="18" charset="0"/>
                          </a:rPr>
                        </m:ctrlPr>
                      </m:fPr>
                      <m:num>
                        <m:r>
                          <m:rPr>
                            <m:sty m:val="p"/>
                          </m:rPr>
                          <a:rPr lang="en-US" altLang="zh-CN" sz="2400" b="0" i="0" smtClean="0">
                            <a:latin typeface="Cambria Math" panose="02040503050406030204" pitchFamily="18" charset="0"/>
                          </a:rPr>
                          <m:t>d</m:t>
                        </m:r>
                        <m:r>
                          <a:rPr lang="en-US" altLang="zh-CN" sz="2400" b="1" i="1" smtClean="0">
                            <a:latin typeface="Cambria Math" panose="02040503050406030204" pitchFamily="18" charset="0"/>
                          </a:rPr>
                          <m:t>𝑳</m:t>
                        </m:r>
                      </m:num>
                      <m:den>
                        <m:r>
                          <m:rPr>
                            <m:sty m:val="p"/>
                          </m:rPr>
                          <a:rPr lang="en-US" altLang="zh-CN" sz="2400" b="0" i="0" smtClean="0">
                            <a:latin typeface="Cambria Math" panose="02040503050406030204" pitchFamily="18" charset="0"/>
                          </a:rPr>
                          <m:t>d</m:t>
                        </m:r>
                        <m:r>
                          <a:rPr lang="en-US" altLang="zh-CN" sz="2400" b="0" i="1" smtClean="0">
                            <a:latin typeface="Cambria Math" panose="02040503050406030204" pitchFamily="18" charset="0"/>
                          </a:rPr>
                          <m:t>𝑡</m:t>
                        </m:r>
                      </m:den>
                    </m:f>
                    <m:r>
                      <a:rPr lang="en-US" altLang="zh-CN" sz="2400" b="0" i="0" smtClean="0">
                        <a:latin typeface="Cambria Math" panose="02040503050406030204" pitchFamily="18" charset="0"/>
                      </a:rPr>
                      <m:t>=</m:t>
                    </m:r>
                    <m:r>
                      <a:rPr lang="en-US" altLang="zh-CN" sz="2400" b="1" i="1" smtClean="0">
                        <a:latin typeface="Cambria Math" panose="02040503050406030204" pitchFamily="18" charset="0"/>
                      </a:rPr>
                      <m:t>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𝝁</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𝑩</m:t>
                    </m:r>
                  </m:oMath>
                </a14:m>
                <a:endParaRPr lang="en-US" altLang="zh-CN" sz="2400" b="1" dirty="0" smtClean="0"/>
              </a:p>
              <a:p>
                <a:pPr>
                  <a:spcAft>
                    <a:spcPts val="1200"/>
                  </a:spcAft>
                </a:pPr>
                <a:r>
                  <a:rPr lang="zh-CN" altLang="en-US" sz="2400" dirty="0" smtClean="0"/>
                  <a:t>磁矩、角动量关系</a:t>
                </a:r>
                <a14:m>
                  <m:oMath xmlns:m="http://schemas.openxmlformats.org/officeDocument/2006/math">
                    <m:f>
                      <m:fPr>
                        <m:ctrlPr>
                          <a:rPr lang="en-US" altLang="zh-CN" sz="2400" b="1" i="1" smtClean="0">
                            <a:latin typeface="Cambria Math" panose="02040503050406030204" pitchFamily="18" charset="0"/>
                          </a:rPr>
                        </m:ctrlPr>
                      </m:fPr>
                      <m:num>
                        <m:r>
                          <m:rPr>
                            <m:sty m:val="p"/>
                          </m:rPr>
                          <a:rPr lang="en-US" altLang="zh-CN" sz="2400" b="0" i="0" smtClean="0">
                            <a:latin typeface="Cambria Math" panose="02040503050406030204" pitchFamily="18" charset="0"/>
                          </a:rPr>
                          <m:t>d</m:t>
                        </m:r>
                        <m:r>
                          <a:rPr lang="en-US" altLang="zh-CN" sz="2400" b="1" i="1" smtClean="0">
                            <a:latin typeface="Cambria Math" panose="02040503050406030204" pitchFamily="18" charset="0"/>
                          </a:rPr>
                          <m:t>𝝉</m:t>
                        </m:r>
                      </m:num>
                      <m:den>
                        <m:r>
                          <m:rPr>
                            <m:sty m:val="p"/>
                          </m:rPr>
                          <a:rPr lang="en-US" altLang="zh-CN" sz="2400" b="0" i="0" smtClean="0">
                            <a:latin typeface="Cambria Math" panose="02040503050406030204" pitchFamily="18" charset="0"/>
                          </a:rPr>
                          <m:t>d</m:t>
                        </m:r>
                        <m:r>
                          <a:rPr lang="en-US" altLang="zh-CN" sz="2400" b="0" i="1" smtClean="0">
                            <a:latin typeface="Cambria Math" panose="02040503050406030204" pitchFamily="18" charset="0"/>
                          </a:rPr>
                          <m:t>𝑡</m:t>
                        </m:r>
                      </m:den>
                    </m:f>
                    <m:r>
                      <a:rPr lang="en-US" altLang="zh-CN" sz="2400" b="1" i="1" smtClean="0">
                        <a:latin typeface="Cambria Math" panose="02040503050406030204" pitchFamily="18" charset="0"/>
                      </a:rPr>
                      <m:t>=−</m:t>
                    </m:r>
                    <m:r>
                      <a:rPr lang="en-US" altLang="zh-CN" sz="2400" b="0" i="1" smtClean="0">
                        <a:latin typeface="Cambria Math" panose="02040503050406030204" pitchFamily="18" charset="0"/>
                      </a:rPr>
                      <m:t>𝛾</m:t>
                    </m:r>
                    <m:r>
                      <a:rPr lang="en-US" altLang="zh-CN" sz="2400" b="1" i="1" smtClean="0">
                        <a:latin typeface="Cambria Math" panose="02040503050406030204" pitchFamily="18" charset="0"/>
                      </a:rPr>
                      <m:t>𝝁</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𝑩</m:t>
                    </m:r>
                  </m:oMath>
                </a14:m>
                <a:endParaRPr lang="en-US" altLang="zh-CN" sz="2400" b="1" dirty="0" smtClean="0"/>
              </a:p>
              <a:p>
                <a:pPr>
                  <a:spcAft>
                    <a:spcPts val="1200"/>
                  </a:spcAft>
                </a:pPr>
                <a:r>
                  <a:rPr lang="zh-CN" altLang="en-US" sz="2400" dirty="0" smtClean="0"/>
                  <a:t>角动量，</a:t>
                </a:r>
                <a:r>
                  <a:rPr lang="en-US" altLang="zh-CN" sz="2400" dirty="0" err="1" smtClean="0"/>
                  <a:t>Larmor</a:t>
                </a:r>
                <a:r>
                  <a:rPr lang="zh-CN" altLang="en-US" sz="2400" dirty="0" smtClean="0"/>
                  <a:t>进动</a:t>
                </a:r>
                <a:endParaRPr lang="en-US" altLang="zh-CN" sz="2400" dirty="0" smtClean="0"/>
              </a:p>
              <a:p>
                <a:pPr marL="82153" indent="0">
                  <a:spcAft>
                    <a:spcPts val="1200"/>
                  </a:spcAft>
                  <a:buNone/>
                </a:pPr>
                <a14:m>
                  <m:oMathPara xmlns:m="http://schemas.openxmlformats.org/officeDocument/2006/math">
                    <m:oMathParaPr>
                      <m:jc m:val="centerGroup"/>
                    </m:oMathParaPr>
                    <m:oMath xmlns:m="http://schemas.openxmlformats.org/officeDocument/2006/math">
                      <m:f>
                        <m:fPr>
                          <m:ctrlPr>
                            <a:rPr lang="en-US" altLang="zh-CN" sz="2400" b="1" i="1">
                              <a:latin typeface="Cambria Math" panose="02040503050406030204" pitchFamily="18" charset="0"/>
                            </a:rPr>
                          </m:ctrlPr>
                        </m:fPr>
                        <m:num>
                          <m:r>
                            <m:rPr>
                              <m:sty m:val="p"/>
                            </m:rPr>
                            <a:rPr lang="en-US" altLang="zh-CN" sz="2400">
                              <a:latin typeface="Cambria Math" panose="02040503050406030204" pitchFamily="18" charset="0"/>
                            </a:rPr>
                            <m:t>d</m:t>
                          </m:r>
                          <m:r>
                            <a:rPr lang="en-US" altLang="zh-CN" sz="2400" b="1" i="1">
                              <a:latin typeface="Cambria Math" panose="02040503050406030204" pitchFamily="18" charset="0"/>
                            </a:rPr>
                            <m:t>𝝉</m:t>
                          </m:r>
                        </m:num>
                        <m:den>
                          <m:r>
                            <m:rPr>
                              <m:sty m:val="p"/>
                            </m:rPr>
                            <a:rPr lang="en-US" altLang="zh-CN" sz="2400">
                              <a:latin typeface="Cambria Math" panose="02040503050406030204" pitchFamily="18" charset="0"/>
                            </a:rPr>
                            <m:t>d</m:t>
                          </m:r>
                          <m:r>
                            <a:rPr lang="en-US" altLang="zh-CN" sz="2400" i="1">
                              <a:latin typeface="Cambria Math" panose="02040503050406030204" pitchFamily="18" charset="0"/>
                            </a:rPr>
                            <m:t>𝑡</m:t>
                          </m:r>
                        </m:den>
                      </m:f>
                      <m:r>
                        <a:rPr lang="en-US" altLang="zh-CN" sz="2400" b="1" i="1">
                          <a:latin typeface="Cambria Math" panose="02040503050406030204" pitchFamily="18" charset="0"/>
                        </a:rPr>
                        <m:t>=−</m:t>
                      </m:r>
                      <m:r>
                        <a:rPr lang="en-US" altLang="zh-CN" sz="2400" i="1">
                          <a:latin typeface="Cambria Math" panose="02040503050406030204" pitchFamily="18" charset="0"/>
                        </a:rPr>
                        <m:t>𝛾</m:t>
                      </m:r>
                      <m:r>
                        <a:rPr lang="en-US" altLang="zh-CN" sz="2400" b="1" i="1" smtClean="0">
                          <a:latin typeface="Cambria Math" panose="02040503050406030204" pitchFamily="18" charset="0"/>
                        </a:rPr>
                        <m:t>𝝎</m:t>
                      </m:r>
                      <m:r>
                        <a:rPr lang="en-US" altLang="zh-CN" sz="2400" b="1" i="1">
                          <a:latin typeface="Cambria Math" panose="02040503050406030204" pitchFamily="18" charset="0"/>
                        </a:rPr>
                        <m:t>×</m:t>
                      </m:r>
                      <m:r>
                        <a:rPr lang="en-US" altLang="zh-CN" sz="2400" b="1" i="1" smtClean="0">
                          <a:latin typeface="Cambria Math" panose="02040503050406030204" pitchFamily="18" charset="0"/>
                        </a:rPr>
                        <m:t>𝝁</m:t>
                      </m:r>
                    </m:oMath>
                  </m:oMathPara>
                </a14:m>
                <a:endParaRPr lang="en-US" altLang="zh-CN" sz="2400" b="1" dirty="0" smtClean="0"/>
              </a:p>
              <a:p>
                <a:pPr>
                  <a:spcAft>
                    <a:spcPts val="1200"/>
                  </a:spcAft>
                </a:pPr>
                <a14:m>
                  <m:oMath xmlns:m="http://schemas.openxmlformats.org/officeDocument/2006/math">
                    <m:r>
                      <a:rPr lang="en-US" altLang="zh-CN" sz="2400" b="1" i="1" smtClean="0">
                        <a:latin typeface="Cambria Math" panose="02040503050406030204" pitchFamily="18" charset="0"/>
                      </a:rPr>
                      <m:t>𝝎</m:t>
                    </m:r>
                    <m:r>
                      <a:rPr lang="en-US" altLang="zh-CN" sz="2400" b="1" i="1" smtClean="0">
                        <a:latin typeface="Cambria Math" panose="02040503050406030204" pitchFamily="18" charset="0"/>
                      </a:rPr>
                      <m:t>=</m:t>
                    </m:r>
                    <m:r>
                      <a:rPr lang="en-US" altLang="zh-CN" sz="2400" b="0" i="1" smtClean="0">
                        <a:latin typeface="Cambria Math" panose="02040503050406030204" pitchFamily="18" charset="0"/>
                      </a:rPr>
                      <m:t>𝛾</m:t>
                    </m:r>
                    <m:r>
                      <a:rPr lang="en-US" altLang="zh-CN" sz="2400" b="1" i="1" smtClean="0">
                        <a:latin typeface="Cambria Math" panose="02040503050406030204" pitchFamily="18" charset="0"/>
                      </a:rPr>
                      <m:t>𝑩</m:t>
                    </m:r>
                  </m:oMath>
                </a14:m>
                <a:endParaRPr lang="en-US" altLang="zh-CN" sz="2400" b="1" dirty="0"/>
              </a:p>
              <a:p>
                <a:pPr>
                  <a:spcAft>
                    <a:spcPts val="1200"/>
                  </a:spcAft>
                </a:pPr>
                <a:endParaRPr lang="zh-CN" altLang="en-US" sz="2400"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48766" y="1340768"/>
                <a:ext cx="8229600" cy="4525962"/>
              </a:xfrm>
              <a:blipFill rotWithShape="0">
                <a:blip r:embed="rId2"/>
                <a:stretch>
                  <a:fillRect t="-2022"/>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sz="2800" dirty="0" smtClean="0"/>
              <a:t>磁矩</a:t>
            </a:r>
            <a:r>
              <a:rPr lang="en-US" altLang="zh-CN" sz="2800" dirty="0" smtClean="0"/>
              <a:t>&amp;</a:t>
            </a:r>
            <a:r>
              <a:rPr lang="zh-CN" altLang="en-US" sz="2800" dirty="0" smtClean="0"/>
              <a:t>磁场</a:t>
            </a:r>
            <a:endParaRPr lang="zh-CN" altLang="en-US" sz="2800" dirty="0"/>
          </a:p>
        </p:txBody>
      </p:sp>
    </p:spTree>
    <p:extLst>
      <p:ext uri="{BB962C8B-B14F-4D97-AF65-F5344CB8AC3E}">
        <p14:creationId xmlns:p14="http://schemas.microsoft.com/office/powerpoint/2010/main" val="1412816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D:\T7\009.jpg"/>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981200" y="228600"/>
            <a:ext cx="4876800" cy="3656013"/>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D:\T7\010.jpg"/>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339752" y="3645024"/>
            <a:ext cx="3733800"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487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923" name="Object 3"/>
          <p:cNvGraphicFramePr>
            <a:graphicFrameLocks noChangeAspect="1"/>
          </p:cNvGraphicFramePr>
          <p:nvPr>
            <p:extLst>
              <p:ext uri="{D42A27DB-BD31-4B8C-83A1-F6EECF244321}">
                <p14:modId xmlns:p14="http://schemas.microsoft.com/office/powerpoint/2010/main" val="1952672635"/>
              </p:ext>
            </p:extLst>
          </p:nvPr>
        </p:nvGraphicFramePr>
        <p:xfrm>
          <a:off x="1476375" y="2349500"/>
          <a:ext cx="6192838" cy="2947988"/>
        </p:xfrm>
        <a:graphic>
          <a:graphicData uri="http://schemas.openxmlformats.org/presentationml/2006/ole">
            <mc:AlternateContent xmlns:mc="http://schemas.openxmlformats.org/markup-compatibility/2006">
              <mc:Choice xmlns:v="urn:schemas-microsoft-com:vml" Requires="v">
                <p:oleObj spid="_x0000_s209956" name="Equation" r:id="rId3" imgW="4483100" imgH="2133600" progId="Equation.3">
                  <p:embed/>
                </p:oleObj>
              </mc:Choice>
              <mc:Fallback>
                <p:oleObj name="Equation" r:id="rId3" imgW="4483100" imgH="213360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349500"/>
                        <a:ext cx="6192838" cy="2947988"/>
                      </a:xfrm>
                      <a:prstGeom prst="rect">
                        <a:avLst/>
                      </a:prstGeom>
                      <a:solidFill>
                        <a:srgbClr val="FFCC99"/>
                      </a:solidFill>
                    </p:spPr>
                  </p:pic>
                </p:oleObj>
              </mc:Fallback>
            </mc:AlternateContent>
          </a:graphicData>
        </a:graphic>
      </p:graphicFrame>
      <p:sp>
        <p:nvSpPr>
          <p:cNvPr id="209925" name="Rectangle 5"/>
          <p:cNvSpPr>
            <a:spLocks noChangeArrowheads="1"/>
          </p:cNvSpPr>
          <p:nvPr/>
        </p:nvSpPr>
        <p:spPr bwMode="auto">
          <a:xfrm>
            <a:off x="755650" y="1341438"/>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l"/>
            <a:r>
              <a:rPr lang="zh-CN" altLang="en-US" dirty="0" smtClean="0">
                <a:latin typeface="+mn-ea"/>
                <a:ea typeface="+mn-ea"/>
              </a:rPr>
              <a:t>核外电子</a:t>
            </a:r>
            <a:r>
              <a:rPr lang="zh-CN" altLang="en-US" dirty="0">
                <a:latin typeface="+mn-ea"/>
                <a:ea typeface="+mn-ea"/>
              </a:rPr>
              <a:t>轨道运动产生的磁矩与轨道角动量方向相反，其数值关系为 </a:t>
            </a:r>
          </a:p>
        </p:txBody>
      </p:sp>
      <p:sp>
        <p:nvSpPr>
          <p:cNvPr id="209926" name="AutoShape 6"/>
          <p:cNvSpPr>
            <a:spLocks noChangeArrowheads="1"/>
          </p:cNvSpPr>
          <p:nvPr/>
        </p:nvSpPr>
        <p:spPr bwMode="auto">
          <a:xfrm flipH="1">
            <a:off x="251520" y="6021388"/>
            <a:ext cx="1584325" cy="431800"/>
          </a:xfrm>
          <a:prstGeom prst="wedgeRoundRectCallout">
            <a:avLst>
              <a:gd name="adj1" fmla="val -74750"/>
              <a:gd name="adj2" fmla="val -381250"/>
              <a:gd name="adj3" fmla="val 16667"/>
            </a:avLst>
          </a:prstGeom>
          <a:gradFill rotWithShape="1">
            <a:gsLst>
              <a:gs pos="0">
                <a:schemeClr val="accent1">
                  <a:gamma/>
                  <a:shade val="46275"/>
                  <a:invGamma/>
                </a:schemeClr>
              </a:gs>
              <a:gs pos="100000">
                <a:schemeClr val="accent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dirty="0">
                <a:latin typeface="+mn-ea"/>
                <a:ea typeface="+mn-ea"/>
              </a:rPr>
              <a:t>玻尔磁子</a:t>
            </a:r>
          </a:p>
        </p:txBody>
      </p:sp>
      <p:sp>
        <p:nvSpPr>
          <p:cNvPr id="2" name="标题 1"/>
          <p:cNvSpPr>
            <a:spLocks noGrp="1"/>
          </p:cNvSpPr>
          <p:nvPr>
            <p:ph type="title"/>
          </p:nvPr>
        </p:nvSpPr>
        <p:spPr/>
        <p:txBody>
          <a:bodyPr>
            <a:normAutofit/>
          </a:bodyPr>
          <a:lstStyle/>
          <a:p>
            <a:r>
              <a:rPr lang="zh-CN" altLang="en-US" sz="2800" dirty="0"/>
              <a:t>量子化磁矩</a:t>
            </a:r>
          </a:p>
        </p:txBody>
      </p:sp>
      <p:pic>
        <p:nvPicPr>
          <p:cNvPr id="6" name="Picture 5" descr="D:\T7\014.jpg"/>
          <p:cNvPicPr>
            <a:picLocks noChangeAspect="1" noChangeArrowheads="1"/>
          </p:cNvPicPr>
          <p:nvPr/>
        </p:nvPicPr>
        <p:blipFill rotWithShape="1">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t="29036" b="38564"/>
          <a:stretch/>
        </p:blipFill>
        <p:spPr bwMode="auto">
          <a:xfrm>
            <a:off x="2383916" y="5474553"/>
            <a:ext cx="6172200" cy="11521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6"/>
                                        </p:tgtEl>
                                        <p:attrNameLst>
                                          <p:attrName>style.visibility</p:attrName>
                                        </p:attrNameLst>
                                      </p:cBhvr>
                                      <p:to>
                                        <p:strVal val="visible"/>
                                      </p:to>
                                    </p:set>
                                    <p:animEffect transition="in" filter="wipe(up)">
                                      <p:cBhvr>
                                        <p:cTn id="7" dur="500"/>
                                        <p:tgtEl>
                                          <p:spTgt spid="209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8" name="Picture 4" descr="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764704"/>
            <a:ext cx="5775325" cy="4373562"/>
          </a:xfrm>
          <a:prstGeom prst="rect">
            <a:avLst/>
          </a:prstGeom>
          <a:noFill/>
          <a:extLst>
            <a:ext uri="{909E8E84-426E-40DD-AFC4-6F175D3DCCD1}">
              <a14:hiddenFill xmlns:a14="http://schemas.microsoft.com/office/drawing/2010/main">
                <a:solidFill>
                  <a:srgbClr val="FFFFFF"/>
                </a:solidFill>
              </a14:hiddenFill>
            </a:ext>
          </a:extLst>
        </p:spPr>
      </p:pic>
      <p:sp>
        <p:nvSpPr>
          <p:cNvPr id="210949" name="Rectangle 5"/>
          <p:cNvSpPr>
            <a:spLocks noChangeArrowheads="1"/>
          </p:cNvSpPr>
          <p:nvPr/>
        </p:nvSpPr>
        <p:spPr bwMode="auto">
          <a:xfrm>
            <a:off x="1259632" y="5300191"/>
            <a:ext cx="6121400" cy="822325"/>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角动量矢量模型示意图，形象表示了角动量在空间的取向是不连续的，而是量子化的。</a:t>
            </a:r>
          </a:p>
        </p:txBody>
      </p:sp>
    </p:spTree>
  </p:cSld>
  <p:clrMapOvr>
    <a:masterClrMapping/>
  </p:clrMapOvr>
  <p:transition spd="med">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395536" y="391355"/>
            <a:ext cx="5702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dirty="0" smtClean="0">
                <a:solidFill>
                  <a:schemeClr val="hlink"/>
                </a:solidFill>
                <a:latin typeface="+mn-ea"/>
                <a:ea typeface="+mn-ea"/>
              </a:rPr>
              <a:t>S</a:t>
            </a:r>
            <a:r>
              <a:rPr lang="en-US" altLang="en-US" sz="3600" b="1" dirty="0" smtClean="0">
                <a:solidFill>
                  <a:schemeClr val="hlink"/>
                </a:solidFill>
                <a:latin typeface="+mn-ea"/>
                <a:ea typeface="+mn-ea"/>
              </a:rPr>
              <a:t>—</a:t>
            </a:r>
            <a:r>
              <a:rPr lang="en-US" altLang="zh-CN" sz="3600" b="1" dirty="0" smtClean="0">
                <a:solidFill>
                  <a:schemeClr val="hlink"/>
                </a:solidFill>
                <a:latin typeface="+mn-ea"/>
                <a:ea typeface="+mn-ea"/>
              </a:rPr>
              <a:t>G</a:t>
            </a:r>
            <a:r>
              <a:rPr lang="zh-CN" altLang="en-US" sz="3600" b="1" dirty="0">
                <a:solidFill>
                  <a:schemeClr val="hlink"/>
                </a:solidFill>
                <a:latin typeface="+mn-ea"/>
                <a:ea typeface="+mn-ea"/>
              </a:rPr>
              <a:t>实验与原子空间量子化</a:t>
            </a:r>
          </a:p>
        </p:txBody>
      </p:sp>
      <p:sp>
        <p:nvSpPr>
          <p:cNvPr id="214019" name="Rectangle 3"/>
          <p:cNvSpPr>
            <a:spLocks noChangeArrowheads="1"/>
          </p:cNvSpPr>
          <p:nvPr/>
        </p:nvSpPr>
        <p:spPr bwMode="auto">
          <a:xfrm>
            <a:off x="611188" y="1371170"/>
            <a:ext cx="5905028"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dirty="0" smtClean="0">
                <a:latin typeface="Times New Roman" panose="02020603050405020304" pitchFamily="18" charset="0"/>
                <a:ea typeface="+mn-ea"/>
                <a:cs typeface="Times New Roman" panose="02020603050405020304" pitchFamily="18" charset="0"/>
              </a:rPr>
              <a:t>    </a:t>
            </a:r>
            <a:r>
              <a:rPr lang="zh-CN" altLang="en-US" dirty="0">
                <a:latin typeface="Times New Roman" panose="02020603050405020304" pitchFamily="18" charset="0"/>
                <a:ea typeface="+mn-ea"/>
                <a:cs typeface="Times New Roman" panose="02020603050405020304" pitchFamily="18" charset="0"/>
              </a:rPr>
              <a:t>施</a:t>
            </a:r>
            <a:r>
              <a:rPr lang="zh-CN" altLang="en-US" dirty="0" smtClean="0">
                <a:latin typeface="Times New Roman" panose="02020603050405020304" pitchFamily="18" charset="0"/>
                <a:ea typeface="+mn-ea"/>
                <a:cs typeface="Times New Roman" panose="02020603050405020304" pitchFamily="18" charset="0"/>
              </a:rPr>
              <a:t>特恩</a:t>
            </a:r>
            <a:r>
              <a:rPr lang="zh-CN" altLang="en-US" dirty="0">
                <a:latin typeface="Times New Roman" panose="02020603050405020304" pitchFamily="18" charset="0"/>
                <a:ea typeface="+mn-ea"/>
                <a:cs typeface="Times New Roman" panose="02020603050405020304" pitchFamily="18" charset="0"/>
              </a:rPr>
              <a:t>（</a:t>
            </a:r>
            <a:r>
              <a:rPr lang="en-US" altLang="zh-CN" dirty="0" err="1">
                <a:latin typeface="Times New Roman" panose="02020603050405020304" pitchFamily="18" charset="0"/>
                <a:ea typeface="+mn-ea"/>
                <a:cs typeface="Times New Roman" panose="02020603050405020304" pitchFamily="18" charset="0"/>
              </a:rPr>
              <a:t>O.Stern</a:t>
            </a:r>
            <a:r>
              <a:rPr lang="en-US" altLang="zh-CN" dirty="0">
                <a:latin typeface="Times New Roman" panose="02020603050405020304" pitchFamily="18" charset="0"/>
                <a:ea typeface="+mn-ea"/>
                <a:cs typeface="Times New Roman" panose="02020603050405020304" pitchFamily="18" charset="0"/>
              </a:rPr>
              <a:t> 1888~1969</a:t>
            </a:r>
            <a:r>
              <a:rPr lang="zh-CN" altLang="en-US" dirty="0">
                <a:latin typeface="Times New Roman" panose="02020603050405020304" pitchFamily="18" charset="0"/>
                <a:ea typeface="+mn-ea"/>
                <a:cs typeface="Times New Roman" panose="02020603050405020304" pitchFamily="18" charset="0"/>
              </a:rPr>
              <a:t>）和盖拉赫（</a:t>
            </a:r>
            <a:r>
              <a:rPr lang="en-US" altLang="zh-CN" dirty="0" err="1">
                <a:latin typeface="Times New Roman" panose="02020603050405020304" pitchFamily="18" charset="0"/>
                <a:ea typeface="+mn-ea"/>
                <a:cs typeface="Times New Roman" panose="02020603050405020304" pitchFamily="18" charset="0"/>
              </a:rPr>
              <a:t>W.Gerlach</a:t>
            </a:r>
            <a:r>
              <a:rPr lang="en-US" altLang="zh-CN" dirty="0">
                <a:latin typeface="Times New Roman" panose="02020603050405020304" pitchFamily="18" charset="0"/>
                <a:ea typeface="+mn-ea"/>
                <a:cs typeface="Times New Roman" panose="02020603050405020304" pitchFamily="18" charset="0"/>
              </a:rPr>
              <a:t> 1889~1979</a:t>
            </a:r>
            <a:r>
              <a:rPr lang="zh-CN" altLang="en-US" dirty="0">
                <a:latin typeface="Times New Roman" panose="02020603050405020304" pitchFamily="18" charset="0"/>
                <a:ea typeface="+mn-ea"/>
                <a:cs typeface="Times New Roman" panose="02020603050405020304" pitchFamily="18" charset="0"/>
              </a:rPr>
              <a:t>）在</a:t>
            </a:r>
            <a:r>
              <a:rPr lang="en-US" altLang="zh-CN" dirty="0">
                <a:latin typeface="Times New Roman" panose="02020603050405020304" pitchFamily="18" charset="0"/>
                <a:ea typeface="+mn-ea"/>
                <a:cs typeface="Times New Roman" panose="02020603050405020304" pitchFamily="18" charset="0"/>
              </a:rPr>
              <a:t>1921</a:t>
            </a:r>
            <a:r>
              <a:rPr lang="zh-CN" altLang="en-US" dirty="0">
                <a:latin typeface="Times New Roman" panose="02020603050405020304" pitchFamily="18" charset="0"/>
                <a:ea typeface="+mn-ea"/>
                <a:cs typeface="Times New Roman" panose="02020603050405020304" pitchFamily="18" charset="0"/>
              </a:rPr>
              <a:t>年进行的实验是对原子在外磁场中取向量子化的首次直接观察，是原子物理学中最重要的实验之一。</a:t>
            </a:r>
          </a:p>
          <a:p>
            <a:pPr algn="just"/>
            <a:r>
              <a:rPr lang="zh-CN" altLang="en-US" dirty="0">
                <a:latin typeface="Times New Roman" panose="02020603050405020304" pitchFamily="18" charset="0"/>
                <a:ea typeface="+mn-ea"/>
                <a:cs typeface="Times New Roman" panose="02020603050405020304" pitchFamily="18" charset="0"/>
              </a:rPr>
              <a:t>       原子（氢或银）在容器内被加热成蒸气，热平衡时原子的速度</a:t>
            </a:r>
            <a:r>
              <a:rPr lang="en-US" altLang="zh-CN" i="1" dirty="0">
                <a:latin typeface="Times New Roman" panose="02020603050405020304" pitchFamily="18" charset="0"/>
                <a:ea typeface="+mn-ea"/>
                <a:cs typeface="Times New Roman" panose="02020603050405020304" pitchFamily="18" charset="0"/>
              </a:rPr>
              <a:t>v</a:t>
            </a:r>
            <a:r>
              <a:rPr lang="zh-CN" altLang="en-US" dirty="0">
                <a:latin typeface="Times New Roman" panose="02020603050405020304" pitchFamily="18" charset="0"/>
                <a:ea typeface="+mn-ea"/>
                <a:cs typeface="Times New Roman" panose="02020603050405020304" pitchFamily="18" charset="0"/>
              </a:rPr>
              <a:t>满足</a:t>
            </a:r>
            <a:r>
              <a:rPr lang="zh-CN" altLang="en-US" dirty="0" smtClean="0">
                <a:latin typeface="Times New Roman" panose="02020603050405020304" pitchFamily="18" charset="0"/>
                <a:ea typeface="+mn-ea"/>
                <a:cs typeface="Times New Roman" panose="02020603050405020304" pitchFamily="18" charset="0"/>
              </a:rPr>
              <a:t>关系式</a:t>
            </a:r>
            <a:r>
              <a:rPr lang="zh-CN" altLang="en-US" dirty="0">
                <a:latin typeface="Times New Roman" panose="02020603050405020304" pitchFamily="18" charset="0"/>
                <a:ea typeface="+mn-ea"/>
                <a:cs typeface="Times New Roman" panose="02020603050405020304" pitchFamily="18" charset="0"/>
              </a:rPr>
              <a:t>：</a:t>
            </a:r>
          </a:p>
        </p:txBody>
      </p:sp>
      <p:graphicFrame>
        <p:nvGraphicFramePr>
          <p:cNvPr id="214021" name="Object 5"/>
          <p:cNvGraphicFramePr>
            <a:graphicFrameLocks noChangeAspect="1"/>
          </p:cNvGraphicFramePr>
          <p:nvPr>
            <p:extLst>
              <p:ext uri="{D42A27DB-BD31-4B8C-83A1-F6EECF244321}">
                <p14:modId xmlns:p14="http://schemas.microsoft.com/office/powerpoint/2010/main" val="1120224203"/>
              </p:ext>
            </p:extLst>
          </p:nvPr>
        </p:nvGraphicFramePr>
        <p:xfrm>
          <a:off x="2843213" y="4076700"/>
          <a:ext cx="2160587" cy="915988"/>
        </p:xfrm>
        <a:graphic>
          <a:graphicData uri="http://schemas.openxmlformats.org/presentationml/2006/ole">
            <mc:AlternateContent xmlns:mc="http://schemas.openxmlformats.org/markup-compatibility/2006">
              <mc:Choice xmlns:v="urn:schemas-microsoft-com:vml" Requires="v">
                <p:oleObj spid="_x0000_s214089" name="公式" r:id="rId3" imgW="1205977" imgH="583947" progId="Equation.3">
                  <p:embed/>
                </p:oleObj>
              </mc:Choice>
              <mc:Fallback>
                <p:oleObj name="公式" r:id="rId3" imgW="1205977" imgH="583947" progId="Equation.3">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076700"/>
                        <a:ext cx="2160587" cy="915988"/>
                      </a:xfrm>
                      <a:prstGeom prst="rect">
                        <a:avLst/>
                      </a:prstGeom>
                      <a:solidFill>
                        <a:srgbClr val="CC99FF"/>
                      </a:solidFill>
                    </p:spPr>
                  </p:pic>
                </p:oleObj>
              </mc:Fallback>
            </mc:AlternateContent>
          </a:graphicData>
        </a:graphic>
      </p:graphicFrame>
      <p:sp>
        <p:nvSpPr>
          <p:cNvPr id="214022" name="Rectangle 6"/>
          <p:cNvSpPr>
            <a:spLocks noChangeArrowheads="1"/>
          </p:cNvSpPr>
          <p:nvPr/>
        </p:nvSpPr>
        <p:spPr bwMode="auto">
          <a:xfrm>
            <a:off x="611188" y="5013325"/>
            <a:ext cx="842530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dirty="0">
                <a:latin typeface="+mn-ea"/>
                <a:ea typeface="+mn-ea"/>
              </a:rPr>
              <a:t>k</a:t>
            </a:r>
            <a:r>
              <a:rPr lang="zh-CN" altLang="en-US" dirty="0">
                <a:latin typeface="+mn-ea"/>
                <a:ea typeface="+mn-ea"/>
              </a:rPr>
              <a:t>是玻耳兹曼常数。当温度</a:t>
            </a:r>
            <a:r>
              <a:rPr lang="en-US" altLang="zh-CN" dirty="0">
                <a:latin typeface="+mn-ea"/>
                <a:ea typeface="+mn-ea"/>
              </a:rPr>
              <a:t>T=10</a:t>
            </a:r>
            <a:r>
              <a:rPr lang="en-US" altLang="zh-CN" baseline="30000" dirty="0">
                <a:latin typeface="+mn-ea"/>
                <a:ea typeface="+mn-ea"/>
              </a:rPr>
              <a:t>5</a:t>
            </a:r>
            <a:r>
              <a:rPr lang="en-US" altLang="zh-CN" dirty="0">
                <a:latin typeface="+mn-ea"/>
                <a:ea typeface="+mn-ea"/>
              </a:rPr>
              <a:t>K</a:t>
            </a:r>
            <a:r>
              <a:rPr lang="zh-CN" altLang="en-US" dirty="0">
                <a:latin typeface="+mn-ea"/>
                <a:ea typeface="+mn-ea"/>
              </a:rPr>
              <a:t>时，原子的能量才达到</a:t>
            </a:r>
            <a:r>
              <a:rPr lang="en-US" altLang="zh-CN" dirty="0">
                <a:latin typeface="+mn-ea"/>
                <a:ea typeface="+mn-ea"/>
              </a:rPr>
              <a:t>8.6eV</a:t>
            </a:r>
            <a:r>
              <a:rPr lang="zh-CN" altLang="en-US" dirty="0">
                <a:latin typeface="+mn-ea"/>
                <a:ea typeface="+mn-ea"/>
              </a:rPr>
              <a:t>，低于氢的第一激发能（</a:t>
            </a:r>
            <a:r>
              <a:rPr lang="en-US" altLang="zh-CN" dirty="0">
                <a:latin typeface="+mn-ea"/>
                <a:ea typeface="+mn-ea"/>
              </a:rPr>
              <a:t>10.2eV</a:t>
            </a:r>
            <a:r>
              <a:rPr lang="zh-CN" altLang="en-US" dirty="0">
                <a:latin typeface="+mn-ea"/>
                <a:ea typeface="+mn-ea"/>
              </a:rPr>
              <a:t>）。在一般实验条件下，容器内的温度远低于</a:t>
            </a:r>
            <a:r>
              <a:rPr lang="en-US" altLang="zh-CN" dirty="0">
                <a:latin typeface="+mn-ea"/>
                <a:ea typeface="+mn-ea"/>
              </a:rPr>
              <a:t>10</a:t>
            </a:r>
            <a:r>
              <a:rPr lang="en-US" altLang="zh-CN" baseline="30000" dirty="0">
                <a:latin typeface="+mn-ea"/>
                <a:ea typeface="+mn-ea"/>
              </a:rPr>
              <a:t>5</a:t>
            </a:r>
            <a:r>
              <a:rPr lang="en-US" altLang="zh-CN" dirty="0">
                <a:latin typeface="+mn-ea"/>
                <a:ea typeface="+mn-ea"/>
              </a:rPr>
              <a:t>K</a:t>
            </a:r>
            <a:r>
              <a:rPr lang="zh-CN" altLang="en-US" dirty="0">
                <a:latin typeface="+mn-ea"/>
                <a:ea typeface="+mn-ea"/>
              </a:rPr>
              <a:t>，那时的氢（或银）原子都处于基态。 </a:t>
            </a:r>
          </a:p>
        </p:txBody>
      </p:sp>
      <p:graphicFrame>
        <p:nvGraphicFramePr>
          <p:cNvPr id="214023" name="Object 7"/>
          <p:cNvGraphicFramePr>
            <a:graphicFrameLocks noGrp="1" noChangeAspect="1"/>
          </p:cNvGraphicFramePr>
          <p:nvPr>
            <p:ph idx="4294967295"/>
            <p:extLst>
              <p:ext uri="{D42A27DB-BD31-4B8C-83A1-F6EECF244321}">
                <p14:modId xmlns:p14="http://schemas.microsoft.com/office/powerpoint/2010/main" val="1119025970"/>
              </p:ext>
            </p:extLst>
          </p:nvPr>
        </p:nvGraphicFramePr>
        <p:xfrm>
          <a:off x="6718300" y="1557338"/>
          <a:ext cx="2425700" cy="2641600"/>
        </p:xfrm>
        <a:graphic>
          <a:graphicData uri="http://schemas.openxmlformats.org/presentationml/2006/ole">
            <mc:AlternateContent xmlns:mc="http://schemas.openxmlformats.org/markup-compatibility/2006">
              <mc:Choice xmlns:v="urn:schemas-microsoft-com:vml" Requires="v">
                <p:oleObj spid="_x0000_s214090" name="Picture2" r:id="rId5" imgW="2426208" imgH="2641092" progId="Word.Picture.8">
                  <p:embed/>
                </p:oleObj>
              </mc:Choice>
              <mc:Fallback>
                <p:oleObj name="Picture2" r:id="rId5" imgW="2426208" imgH="2641092" progId="Word.Picture.8">
                  <p:embed/>
                  <p:pic>
                    <p:nvPicPr>
                      <p:cNvPr id="0" name="Picture 5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8300" y="1557338"/>
                        <a:ext cx="2425700" cy="264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28" name="Rectangle 12"/>
          <p:cNvSpPr>
            <a:spLocks noChangeArrowheads="1"/>
          </p:cNvSpPr>
          <p:nvPr/>
        </p:nvSpPr>
        <p:spPr bwMode="auto">
          <a:xfrm>
            <a:off x="6911217" y="4300538"/>
            <a:ext cx="1273105" cy="46166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9999"/>
                </a:solidFill>
                <a:latin typeface="+mn-ea"/>
                <a:ea typeface="+mn-ea"/>
              </a:rPr>
              <a:t>O.Stern</a:t>
            </a:r>
            <a:endParaRPr lang="zh-CN" altLang="en-US" b="1">
              <a:solidFill>
                <a:srgbClr val="009999"/>
              </a:solidFill>
              <a:latin typeface="+mn-ea"/>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9" name="Rectangle 5"/>
          <p:cNvSpPr>
            <a:spLocks noGrp="1" noChangeArrowheads="1"/>
          </p:cNvSpPr>
          <p:nvPr>
            <p:ph type="title"/>
          </p:nvPr>
        </p:nvSpPr>
        <p:spPr/>
        <p:txBody>
          <a:bodyPr/>
          <a:lstStyle/>
          <a:p>
            <a:endParaRPr lang="zh-CN" altLang="en-US"/>
          </a:p>
        </p:txBody>
      </p:sp>
    </p:spTree>
    <p:controls>
      <mc:AlternateContent xmlns:mc="http://schemas.openxmlformats.org/markup-compatibility/2006">
        <mc:Choice xmlns:v="urn:schemas-microsoft-com:vml" Requires="v">
          <p:control spid="298019" name="ShockwaveFlash1" r:id="rId2" imgW="8496360" imgH="5008680"/>
        </mc:Choice>
        <mc:Fallback>
          <p:control name="ShockwaveFlash1" r:id="rId2" imgW="8496360" imgH="5008680">
            <p:pic>
              <p:nvPicPr>
                <p:cNvPr id="2" name="ShockwaveFlash1"/>
                <p:cNvPicPr preferRelativeResize="0">
                  <a:picLocks noGrp="1" noChangeArrowheads="1" noChangeShapeType="1"/>
                </p:cNvPicPr>
                <p:nvPr/>
              </p:nvPicPr>
              <p:blipFill>
                <a:blip r:embed="rId4"/>
                <a:srcRect/>
                <a:stretch>
                  <a:fillRect/>
                </a:stretch>
              </p:blipFill>
              <p:spPr bwMode="auto">
                <a:xfrm>
                  <a:off x="317500" y="812800"/>
                  <a:ext cx="8496300" cy="5003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67" name="Object 3"/>
          <p:cNvGraphicFramePr>
            <a:graphicFrameLocks noChangeAspect="1"/>
          </p:cNvGraphicFramePr>
          <p:nvPr>
            <p:extLst>
              <p:ext uri="{D42A27DB-BD31-4B8C-83A1-F6EECF244321}">
                <p14:modId xmlns:p14="http://schemas.microsoft.com/office/powerpoint/2010/main" val="1031747436"/>
              </p:ext>
            </p:extLst>
          </p:nvPr>
        </p:nvGraphicFramePr>
        <p:xfrm>
          <a:off x="1476375" y="1557933"/>
          <a:ext cx="1955800" cy="1833562"/>
        </p:xfrm>
        <a:graphic>
          <a:graphicData uri="http://schemas.openxmlformats.org/presentationml/2006/ole">
            <mc:AlternateContent xmlns:mc="http://schemas.openxmlformats.org/markup-compatibility/2006">
              <mc:Choice xmlns:v="urn:schemas-microsoft-com:vml" Requires="v">
                <p:oleObj spid="_x0000_s216198" name="公式" r:id="rId3" imgW="1333500" imgH="1244600" progId="Equation.3">
                  <p:embed/>
                </p:oleObj>
              </mc:Choice>
              <mc:Fallback>
                <p:oleObj name="公式" r:id="rId3" imgW="1333500" imgH="1244600" progId="Equation.3">
                  <p:embed/>
                  <p:pic>
                    <p:nvPicPr>
                      <p:cNvPr id="0"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557933"/>
                        <a:ext cx="1955800" cy="1833562"/>
                      </a:xfrm>
                      <a:prstGeom prst="rect">
                        <a:avLst/>
                      </a:prstGeom>
                      <a:solidFill>
                        <a:srgbClr val="99CCFF"/>
                      </a:solidFill>
                    </p:spPr>
                  </p:pic>
                </p:oleObj>
              </mc:Fallback>
            </mc:AlternateContent>
          </a:graphicData>
        </a:graphic>
      </p:graphicFrame>
      <p:graphicFrame>
        <p:nvGraphicFramePr>
          <p:cNvPr id="216071" name="Object 7"/>
          <p:cNvGraphicFramePr>
            <a:graphicFrameLocks noChangeAspect="1"/>
          </p:cNvGraphicFramePr>
          <p:nvPr>
            <p:extLst>
              <p:ext uri="{D42A27DB-BD31-4B8C-83A1-F6EECF244321}">
                <p14:modId xmlns:p14="http://schemas.microsoft.com/office/powerpoint/2010/main" val="2624895846"/>
              </p:ext>
            </p:extLst>
          </p:nvPr>
        </p:nvGraphicFramePr>
        <p:xfrm>
          <a:off x="4427538" y="1702395"/>
          <a:ext cx="3200400" cy="1612900"/>
        </p:xfrm>
        <a:graphic>
          <a:graphicData uri="http://schemas.openxmlformats.org/presentationml/2006/ole">
            <mc:AlternateContent xmlns:mc="http://schemas.openxmlformats.org/markup-compatibility/2006">
              <mc:Choice xmlns:v="urn:schemas-microsoft-com:vml" Requires="v">
                <p:oleObj spid="_x0000_s216199" r:id="rId5" imgW="1854200" imgH="939800" progId="">
                  <p:embed/>
                </p:oleObj>
              </mc:Choice>
              <mc:Fallback>
                <p:oleObj r:id="rId5" imgW="1854200" imgH="939800" progId="">
                  <p:embed/>
                  <p:pic>
                    <p:nvPicPr>
                      <p:cNvPr id="0" name="Picture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702395"/>
                        <a:ext cx="3200400" cy="1612900"/>
                      </a:xfrm>
                      <a:prstGeom prst="rect">
                        <a:avLst/>
                      </a:prstGeom>
                      <a:solidFill>
                        <a:srgbClr val="FFCC99"/>
                      </a:solidFill>
                    </p:spPr>
                  </p:pic>
                </p:oleObj>
              </mc:Fallback>
            </mc:AlternateContent>
          </a:graphicData>
        </a:graphic>
      </p:graphicFrame>
      <p:graphicFrame>
        <p:nvGraphicFramePr>
          <p:cNvPr id="216073" name="Object 9"/>
          <p:cNvGraphicFramePr>
            <a:graphicFrameLocks noChangeAspect="1"/>
          </p:cNvGraphicFramePr>
          <p:nvPr>
            <p:extLst>
              <p:ext uri="{D42A27DB-BD31-4B8C-83A1-F6EECF244321}">
                <p14:modId xmlns:p14="http://schemas.microsoft.com/office/powerpoint/2010/main" val="2625694343"/>
              </p:ext>
            </p:extLst>
          </p:nvPr>
        </p:nvGraphicFramePr>
        <p:xfrm>
          <a:off x="1511300" y="3801070"/>
          <a:ext cx="5722938" cy="1103313"/>
        </p:xfrm>
        <a:graphic>
          <a:graphicData uri="http://schemas.openxmlformats.org/presentationml/2006/ole">
            <mc:AlternateContent xmlns:mc="http://schemas.openxmlformats.org/markup-compatibility/2006">
              <mc:Choice xmlns:v="urn:schemas-microsoft-com:vml" Requires="v">
                <p:oleObj spid="_x0000_s216200" name="公式" r:id="rId7" imgW="3378200" imgH="647700" progId="Equation.3">
                  <p:embed/>
                </p:oleObj>
              </mc:Choice>
              <mc:Fallback>
                <p:oleObj name="公式" r:id="rId7" imgW="3378200" imgH="647700" progId="Equation.3">
                  <p:embed/>
                  <p:pic>
                    <p:nvPicPr>
                      <p:cNvPr id="0" name="Picture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1300" y="3801070"/>
                        <a:ext cx="5722938" cy="1103313"/>
                      </a:xfrm>
                      <a:prstGeom prst="rect">
                        <a:avLst/>
                      </a:prstGeom>
                      <a:solidFill>
                        <a:srgbClr val="FFFF99"/>
                      </a:solidFill>
                    </p:spPr>
                  </p:pic>
                </p:oleObj>
              </mc:Fallback>
            </mc:AlternateContent>
          </a:graphicData>
        </a:graphic>
      </p:graphicFrame>
      <p:graphicFrame>
        <p:nvGraphicFramePr>
          <p:cNvPr id="216075" name="Object 11"/>
          <p:cNvGraphicFramePr>
            <a:graphicFrameLocks noChangeAspect="1"/>
          </p:cNvGraphicFramePr>
          <p:nvPr>
            <p:extLst>
              <p:ext uri="{D42A27DB-BD31-4B8C-83A1-F6EECF244321}">
                <p14:modId xmlns:p14="http://schemas.microsoft.com/office/powerpoint/2010/main" val="3396876864"/>
              </p:ext>
            </p:extLst>
          </p:nvPr>
        </p:nvGraphicFramePr>
        <p:xfrm>
          <a:off x="1509713" y="5312370"/>
          <a:ext cx="6051550" cy="996950"/>
        </p:xfrm>
        <a:graphic>
          <a:graphicData uri="http://schemas.openxmlformats.org/presentationml/2006/ole">
            <mc:AlternateContent xmlns:mc="http://schemas.openxmlformats.org/markup-compatibility/2006">
              <mc:Choice xmlns:v="urn:schemas-microsoft-com:vml" Requires="v">
                <p:oleObj spid="_x0000_s216201" name="公式" r:id="rId9" imgW="3873500" imgH="635000" progId="Equation.3">
                  <p:embed/>
                </p:oleObj>
              </mc:Choice>
              <mc:Fallback>
                <p:oleObj name="公式" r:id="rId9" imgW="3873500" imgH="635000" progId="Equation.3">
                  <p:embed/>
                  <p:pic>
                    <p:nvPicPr>
                      <p:cNvPr id="0" name="Picture 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9713" y="5312370"/>
                        <a:ext cx="6051550" cy="996950"/>
                      </a:xfrm>
                      <a:prstGeom prst="rect">
                        <a:avLst/>
                      </a:prstGeom>
                      <a:solidFill>
                        <a:srgbClr val="CCFFFF"/>
                      </a:solidFill>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1978101108"/>
              </p:ext>
            </p:extLst>
          </p:nvPr>
        </p:nvGraphicFramePr>
        <p:xfrm>
          <a:off x="1512888" y="221580"/>
          <a:ext cx="6048375" cy="1119188"/>
        </p:xfrm>
        <a:graphic>
          <a:graphicData uri="http://schemas.openxmlformats.org/presentationml/2006/ole">
            <mc:AlternateContent xmlns:mc="http://schemas.openxmlformats.org/markup-compatibility/2006">
              <mc:Choice xmlns:v="urn:schemas-microsoft-com:vml" Requires="v">
                <p:oleObj spid="_x0000_s216202" r:id="rId11" imgW="3441700" imgH="635000" progId="Equation.3">
                  <p:embed/>
                </p:oleObj>
              </mc:Choice>
              <mc:Fallback>
                <p:oleObj r:id="rId11" imgW="3441700" imgH="635000" progId="Equation.3">
                  <p:embed/>
                  <p:pic>
                    <p:nvPicPr>
                      <p:cNvPr id="0" name="Picture 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2888" y="221580"/>
                        <a:ext cx="6048375" cy="1119188"/>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6071"/>
                                        </p:tgtEl>
                                        <p:attrNameLst>
                                          <p:attrName>style.visibility</p:attrName>
                                        </p:attrNameLst>
                                      </p:cBhvr>
                                      <p:to>
                                        <p:strVal val="visible"/>
                                      </p:to>
                                    </p:set>
                                    <p:animEffect transition="in" filter="wipe(left)">
                                      <p:cBhvr>
                                        <p:cTn id="7" dur="500"/>
                                        <p:tgtEl>
                                          <p:spTgt spid="2160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216073"/>
                                        </p:tgtEl>
                                        <p:attrNameLst>
                                          <p:attrName>style.visibility</p:attrName>
                                        </p:attrNameLst>
                                      </p:cBhvr>
                                      <p:to>
                                        <p:strVal val="visible"/>
                                      </p:to>
                                    </p:set>
                                    <p:anim calcmode="lin" valueType="num">
                                      <p:cBhvr>
                                        <p:cTn id="12" dur="500" fill="hold"/>
                                        <p:tgtEl>
                                          <p:spTgt spid="216073"/>
                                        </p:tgtEl>
                                        <p:attrNameLst>
                                          <p:attrName>ppt_w</p:attrName>
                                        </p:attrNameLst>
                                      </p:cBhvr>
                                      <p:tavLst>
                                        <p:tav tm="0">
                                          <p:val>
                                            <p:fltVal val="0"/>
                                          </p:val>
                                        </p:tav>
                                        <p:tav tm="100000">
                                          <p:val>
                                            <p:strVal val="#ppt_w"/>
                                          </p:val>
                                        </p:tav>
                                      </p:tavLst>
                                    </p:anim>
                                    <p:anim calcmode="lin" valueType="num">
                                      <p:cBhvr>
                                        <p:cTn id="13" dur="500" fill="hold"/>
                                        <p:tgtEl>
                                          <p:spTgt spid="216073"/>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32" fill="hold" nodeType="clickEffect">
                                  <p:stCondLst>
                                    <p:cond delay="0"/>
                                  </p:stCondLst>
                                  <p:childTnLst>
                                    <p:set>
                                      <p:cBhvr>
                                        <p:cTn id="17" dur="1" fill="hold">
                                          <p:stCondLst>
                                            <p:cond delay="0"/>
                                          </p:stCondLst>
                                        </p:cTn>
                                        <p:tgtEl>
                                          <p:spTgt spid="216075"/>
                                        </p:tgtEl>
                                        <p:attrNameLst>
                                          <p:attrName>style.visibility</p:attrName>
                                        </p:attrNameLst>
                                      </p:cBhvr>
                                      <p:to>
                                        <p:strVal val="visible"/>
                                      </p:to>
                                    </p:set>
                                    <p:animEffect transition="in" filter="diamond(out)">
                                      <p:cBhvr>
                                        <p:cTn id="18" dur="1000"/>
                                        <p:tgtEl>
                                          <p:spTgt spid="21607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2" name="Picture 4" descr="10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196752"/>
            <a:ext cx="9144000" cy="5146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7091" name="Object 3"/>
          <p:cNvGraphicFramePr>
            <a:graphicFrameLocks noChangeAspect="1"/>
          </p:cNvGraphicFramePr>
          <p:nvPr>
            <p:extLst>
              <p:ext uri="{D42A27DB-BD31-4B8C-83A1-F6EECF244321}">
                <p14:modId xmlns:p14="http://schemas.microsoft.com/office/powerpoint/2010/main" val="403001681"/>
              </p:ext>
            </p:extLst>
          </p:nvPr>
        </p:nvGraphicFramePr>
        <p:xfrm>
          <a:off x="250825" y="5444902"/>
          <a:ext cx="2089150" cy="552450"/>
        </p:xfrm>
        <a:graphic>
          <a:graphicData uri="http://schemas.openxmlformats.org/presentationml/2006/ole">
            <mc:AlternateContent xmlns:mc="http://schemas.openxmlformats.org/markup-compatibility/2006">
              <mc:Choice xmlns:v="urn:schemas-microsoft-com:vml" Requires="v">
                <p:oleObj spid="_x0000_s217121" r:id="rId4" imgW="825142" imgH="215806" progId="">
                  <p:embed/>
                </p:oleObj>
              </mc:Choice>
              <mc:Fallback>
                <p:oleObj r:id="rId4" imgW="825142" imgH="215806"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5444902"/>
                        <a:ext cx="2089150" cy="552450"/>
                      </a:xfrm>
                      <a:prstGeom prst="rect">
                        <a:avLst/>
                      </a:prstGeom>
                      <a:solidFill>
                        <a:srgbClr val="FFCC99"/>
                      </a:solidFill>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83929" y="731999"/>
            <a:ext cx="8176141" cy="5394001"/>
          </a:xfrm>
          <a:prstGeom prst="rect">
            <a:avLst/>
          </a:prstGeom>
        </p:spPr>
      </p:pic>
    </p:spTree>
    <p:extLst>
      <p:ext uri="{BB962C8B-B14F-4D97-AF65-F5344CB8AC3E}">
        <p14:creationId xmlns:p14="http://schemas.microsoft.com/office/powerpoint/2010/main" val="377275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p:txBody>
          <a:bodyPr>
            <a:normAutofit/>
          </a:bodyPr>
          <a:lstStyle/>
          <a:p>
            <a:pPr>
              <a:lnSpc>
                <a:spcPct val="150000"/>
              </a:lnSpc>
            </a:pPr>
            <a:r>
              <a:rPr kumimoji="1" lang="zh-CN" altLang="en-US" sz="2400" dirty="0" smtClean="0">
                <a:latin typeface="+mn-ea"/>
              </a:rPr>
              <a:t>玻尔模型：经典粒子，经典力学规律</a:t>
            </a:r>
            <a:endParaRPr kumimoji="1" lang="en-US" altLang="zh-CN" sz="2400" dirty="0" smtClean="0">
              <a:latin typeface="+mn-ea"/>
            </a:endParaRPr>
          </a:p>
          <a:p>
            <a:pPr>
              <a:lnSpc>
                <a:spcPct val="150000"/>
              </a:lnSpc>
            </a:pPr>
            <a:r>
              <a:rPr kumimoji="1" lang="zh-CN" altLang="en-US" sz="2400" dirty="0" smtClean="0">
                <a:latin typeface="+mn-ea"/>
              </a:rPr>
              <a:t>核</a:t>
            </a:r>
            <a:r>
              <a:rPr kumimoji="1" lang="zh-CN" altLang="en-US" sz="2400" dirty="0">
                <a:latin typeface="+mn-ea"/>
              </a:rPr>
              <a:t>与电子之间的库仑相互作用</a:t>
            </a:r>
            <a:r>
              <a:rPr kumimoji="1" lang="en-US" altLang="zh-CN" sz="2400" dirty="0">
                <a:latin typeface="+mn-ea"/>
              </a:rPr>
              <a:t>&amp;</a:t>
            </a:r>
            <a:r>
              <a:rPr kumimoji="1" lang="zh-CN" altLang="en-US" sz="2400" dirty="0">
                <a:latin typeface="+mn-ea"/>
              </a:rPr>
              <a:t>电子</a:t>
            </a:r>
            <a:r>
              <a:rPr kumimoji="1" lang="zh-CN" altLang="en-US" sz="2400" dirty="0" smtClean="0">
                <a:latin typeface="+mn-ea"/>
              </a:rPr>
              <a:t>电磁辐射</a:t>
            </a:r>
            <a:endParaRPr kumimoji="1" lang="en-US" altLang="zh-CN" sz="2400" dirty="0" smtClean="0">
              <a:latin typeface="+mn-ea"/>
            </a:endParaRPr>
          </a:p>
          <a:p>
            <a:pPr>
              <a:lnSpc>
                <a:spcPct val="150000"/>
              </a:lnSpc>
            </a:pPr>
            <a:r>
              <a:rPr kumimoji="1" lang="zh-CN" altLang="en-US" sz="2400" dirty="0">
                <a:latin typeface="+mn-ea"/>
              </a:rPr>
              <a:t>定态之间跃迁过程中发射和吸收辐射的原因和过程不</a:t>
            </a:r>
            <a:r>
              <a:rPr kumimoji="1" lang="zh-CN" altLang="en-US" sz="2400" dirty="0" smtClean="0">
                <a:latin typeface="+mn-ea"/>
              </a:rPr>
              <a:t>清楚</a:t>
            </a:r>
            <a:r>
              <a:rPr kumimoji="1" lang="en-US" altLang="zh-CN" sz="2400" dirty="0" smtClean="0">
                <a:latin typeface="+mn-ea"/>
              </a:rPr>
              <a:t>.</a:t>
            </a:r>
            <a:r>
              <a:rPr lang="zh-CN" altLang="en-US" sz="2400" dirty="0">
                <a:solidFill>
                  <a:srgbClr val="0000FF"/>
                </a:solidFill>
                <a:latin typeface="+mn-ea"/>
              </a:rPr>
              <a:t>卢瑟福：逻辑上的</a:t>
            </a:r>
            <a:r>
              <a:rPr lang="zh-CN" altLang="en-US" sz="2400" dirty="0" smtClean="0">
                <a:solidFill>
                  <a:srgbClr val="0000FF"/>
                </a:solidFill>
                <a:latin typeface="+mn-ea"/>
              </a:rPr>
              <a:t>恶性循环</a:t>
            </a:r>
            <a:r>
              <a:rPr lang="en-US" altLang="zh-CN" sz="2400" dirty="0" smtClean="0">
                <a:solidFill>
                  <a:srgbClr val="0000FF"/>
                </a:solidFill>
                <a:latin typeface="+mn-ea"/>
              </a:rPr>
              <a:t>,</a:t>
            </a:r>
            <a:r>
              <a:rPr lang="zh-CN" altLang="en-US" sz="2400" dirty="0" smtClean="0">
                <a:solidFill>
                  <a:srgbClr val="0000FF"/>
                </a:solidFill>
                <a:latin typeface="+mn-ea"/>
              </a:rPr>
              <a:t>薛定</a:t>
            </a:r>
            <a:r>
              <a:rPr lang="zh-CN" altLang="en-US" sz="2400" dirty="0">
                <a:solidFill>
                  <a:srgbClr val="0000FF"/>
                </a:solidFill>
                <a:latin typeface="+mn-ea"/>
              </a:rPr>
              <a:t>谔：“遭透的跃迁</a:t>
            </a:r>
            <a:r>
              <a:rPr lang="zh-CN" altLang="en-US" sz="2400" dirty="0" smtClean="0">
                <a:solidFill>
                  <a:srgbClr val="0000FF"/>
                </a:solidFill>
                <a:latin typeface="+mn-ea"/>
              </a:rPr>
              <a:t>”</a:t>
            </a:r>
            <a:endParaRPr lang="en-US" altLang="zh-CN" sz="2400" dirty="0" smtClean="0">
              <a:solidFill>
                <a:srgbClr val="0000FF"/>
              </a:solidFill>
              <a:latin typeface="+mn-ea"/>
            </a:endParaRPr>
          </a:p>
          <a:p>
            <a:pPr>
              <a:lnSpc>
                <a:spcPct val="150000"/>
              </a:lnSpc>
            </a:pPr>
            <a:r>
              <a:rPr lang="zh-CN" altLang="en-US" sz="2400" dirty="0" smtClean="0">
                <a:solidFill>
                  <a:schemeClr val="tx1"/>
                </a:solidFill>
                <a:latin typeface="+mn-ea"/>
              </a:rPr>
              <a:t>“谱线的精细结构”</a:t>
            </a:r>
            <a:endParaRPr kumimoji="1" lang="en-US" altLang="zh-CN" sz="2400" dirty="0">
              <a:latin typeface="+mn-ea"/>
            </a:endParaRPr>
          </a:p>
          <a:p>
            <a:pPr>
              <a:lnSpc>
                <a:spcPct val="150000"/>
              </a:lnSpc>
            </a:pPr>
            <a:endParaRPr lang="zh-CN" altLang="en-US" sz="2400" dirty="0"/>
          </a:p>
        </p:txBody>
      </p:sp>
      <p:sp>
        <p:nvSpPr>
          <p:cNvPr id="9" name="标题 8"/>
          <p:cNvSpPr>
            <a:spLocks noGrp="1"/>
          </p:cNvSpPr>
          <p:nvPr>
            <p:ph type="title"/>
          </p:nvPr>
        </p:nvSpPr>
        <p:spPr/>
        <p:txBody>
          <a:bodyPr>
            <a:normAutofit/>
          </a:bodyPr>
          <a:lstStyle/>
          <a:p>
            <a:r>
              <a:rPr kumimoji="1" lang="zh-CN" altLang="en-US" sz="2800" dirty="0">
                <a:solidFill>
                  <a:schemeClr val="tx1"/>
                </a:solidFill>
                <a:latin typeface="Times New Roman" panose="02020603050405020304" pitchFamily="18" charset="0"/>
                <a:ea typeface="黑体" panose="02010609060101010101" pitchFamily="49" charset="-122"/>
              </a:rPr>
              <a:t>玻尔理论的</a:t>
            </a:r>
            <a:r>
              <a:rPr kumimoji="1" lang="zh-CN" altLang="en-US" sz="2800" dirty="0" smtClean="0">
                <a:solidFill>
                  <a:schemeClr val="tx1"/>
                </a:solidFill>
                <a:latin typeface="Times New Roman" panose="02020603050405020304" pitchFamily="18" charset="0"/>
                <a:ea typeface="黑体" panose="02010609060101010101" pitchFamily="49" charset="-122"/>
              </a:rPr>
              <a:t>困难</a:t>
            </a:r>
            <a:endParaRPr lang="zh-CN" altLang="en-US" sz="2800" dirty="0">
              <a:solidFill>
                <a:schemeClr val="tx1"/>
              </a:solidFill>
            </a:endParaRPr>
          </a:p>
        </p:txBody>
      </p:sp>
    </p:spTree>
    <p:extLst>
      <p:ext uri="{BB962C8B-B14F-4D97-AF65-F5344CB8AC3E}">
        <p14:creationId xmlns:p14="http://schemas.microsoft.com/office/powerpoint/2010/main" val="13982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8114" name="Rectangle 2"/>
              <p:cNvSpPr>
                <a:spLocks noChangeArrowheads="1"/>
              </p:cNvSpPr>
              <p:nvPr/>
            </p:nvSpPr>
            <p:spPr bwMode="auto">
              <a:xfrm>
                <a:off x="467544" y="836712"/>
                <a:ext cx="8351837" cy="52625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dirty="0" smtClean="0">
                    <a:latin typeface="Arial Unicode MS" panose="020B0604020202020204" pitchFamily="34" charset="-122"/>
                    <a:ea typeface="楷体_GB2312" pitchFamily="49" charset="-122"/>
                  </a:rPr>
                  <a:t>    </a:t>
                </a:r>
                <a:r>
                  <a:rPr lang="zh-CN" altLang="en-US" b="1" dirty="0" smtClean="0">
                    <a:solidFill>
                      <a:schemeClr val="hlink"/>
                    </a:solidFill>
                    <a:latin typeface="Times New Roman" panose="02020603050405020304" pitchFamily="18" charset="0"/>
                    <a:ea typeface="楷体_GB2312" pitchFamily="49" charset="-122"/>
                  </a:rPr>
                  <a:t>施</a:t>
                </a:r>
                <a:r>
                  <a:rPr lang="zh-CN" altLang="en-US" b="1" dirty="0" smtClean="0">
                    <a:solidFill>
                      <a:schemeClr val="hlink"/>
                    </a:solidFill>
                    <a:latin typeface="Times New Roman" panose="02020603050405020304" pitchFamily="18" charset="0"/>
                    <a:ea typeface="楷体_GB2312" pitchFamily="49" charset="-122"/>
                  </a:rPr>
                  <a:t>特恩</a:t>
                </a:r>
                <a:r>
                  <a:rPr lang="en-US" altLang="zh-CN" b="1" dirty="0" smtClean="0">
                    <a:solidFill>
                      <a:schemeClr val="hlink"/>
                    </a:solidFill>
                    <a:latin typeface="Times New Roman" panose="02020603050405020304" pitchFamily="18" charset="0"/>
                    <a:ea typeface="楷体_GB2312" pitchFamily="49" charset="-122"/>
                  </a:rPr>
                  <a:t>-</a:t>
                </a:r>
                <a:r>
                  <a:rPr lang="zh-CN" altLang="en-US" b="1" dirty="0">
                    <a:solidFill>
                      <a:schemeClr val="hlink"/>
                    </a:solidFill>
                    <a:latin typeface="Times New Roman" panose="02020603050405020304" pitchFamily="18" charset="0"/>
                    <a:ea typeface="楷体_GB2312" pitchFamily="49" charset="-122"/>
                  </a:rPr>
                  <a:t>盖拉赫实验</a:t>
                </a:r>
                <a:r>
                  <a:rPr lang="zh-CN" altLang="en-US" b="1" dirty="0">
                    <a:solidFill>
                      <a:schemeClr val="hlink"/>
                    </a:solidFill>
                    <a:latin typeface="Tahoma" panose="020B0604030504040204" pitchFamily="34" charset="0"/>
                    <a:ea typeface="楷体_GB2312" pitchFamily="49" charset="-122"/>
                  </a:rPr>
                  <a:t>直接证明了</a:t>
                </a:r>
                <a:r>
                  <a:rPr lang="zh-CN" altLang="en-US" b="1" dirty="0">
                    <a:solidFill>
                      <a:schemeClr val="hlink"/>
                    </a:solidFill>
                    <a:latin typeface="Times New Roman" panose="02020603050405020304" pitchFamily="18" charset="0"/>
                    <a:ea typeface="楷体_GB2312" pitchFamily="49" charset="-122"/>
                  </a:rPr>
                  <a:t>空间量子化，第一次量度原子的基态性质，开辟了原子束及分子束实验的新领域。</a:t>
                </a:r>
                <a:endParaRPr lang="zh-CN" altLang="en-US" b="1" dirty="0">
                  <a:solidFill>
                    <a:schemeClr val="hlink"/>
                  </a:solidFill>
                  <a:latin typeface="Times New Roman" panose="02020603050405020304" pitchFamily="18" charset="0"/>
                  <a:ea typeface="楷体_GB2312" pitchFamily="49" charset="-122"/>
                  <a:cs typeface="Times New Roman" panose="02020603050405020304" pitchFamily="18" charset="0"/>
                </a:endParaRPr>
              </a:p>
              <a:p>
                <a:pPr algn="just" eaLnBrk="0" hangingPunct="0"/>
                <a:r>
                  <a:rPr lang="zh-CN" altLang="en-US" b="1" dirty="0">
                    <a:latin typeface="Times New Roman" panose="02020603050405020304" pitchFamily="18" charset="0"/>
                    <a:ea typeface="楷体_GB2312" pitchFamily="49" charset="-122"/>
                  </a:rPr>
                  <a:t>    尽管实验证实了原子在磁场中的空间量子化，但由这个实验给出的氢（或银）原子在磁场中只有两个取向的事实，却是</a:t>
                </a:r>
                <a:r>
                  <a:rPr lang="zh-CN" altLang="en-US" b="1" dirty="0">
                    <a:solidFill>
                      <a:schemeClr val="folHlink"/>
                    </a:solidFill>
                    <a:latin typeface="Times New Roman" panose="02020603050405020304" pitchFamily="18" charset="0"/>
                    <a:ea typeface="楷体_GB2312" pitchFamily="49" charset="-122"/>
                  </a:rPr>
                  <a:t>空间量子化的理论所不能解释的</a:t>
                </a:r>
                <a:r>
                  <a:rPr lang="zh-CN" altLang="en-US" b="1" dirty="0">
                    <a:latin typeface="Times New Roman" panose="02020603050405020304" pitchFamily="18" charset="0"/>
                    <a:ea typeface="楷体_GB2312" pitchFamily="49" charset="-122"/>
                  </a:rPr>
                  <a:t>。按空间量子化理论，当</a:t>
                </a:r>
                <a14:m>
                  <m:oMath xmlns:m="http://schemas.openxmlformats.org/officeDocument/2006/math">
                    <m:r>
                      <a:rPr lang="en-US" altLang="zh-CN" i="1" dirty="0">
                        <a:latin typeface="Cambria Math" panose="02040503050406030204" pitchFamily="18" charset="0"/>
                        <a:ea typeface="楷体_GB2312" pitchFamily="49" charset="-122"/>
                      </a:rPr>
                      <m:t>𝑙</m:t>
                    </m:r>
                  </m:oMath>
                </a14:m>
                <a:r>
                  <a:rPr lang="zh-CN" altLang="en-US" b="1" dirty="0">
                    <a:latin typeface="Times New Roman" panose="02020603050405020304" pitchFamily="18" charset="0"/>
                    <a:ea typeface="楷体_GB2312" pitchFamily="49" charset="-122"/>
                  </a:rPr>
                  <a:t>一定时，</a:t>
                </a:r>
                <a14:m>
                  <m:oMath xmlns:m="http://schemas.openxmlformats.org/officeDocument/2006/math">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𝑚</m:t>
                        </m:r>
                      </m:e>
                      <m:sub>
                        <m:r>
                          <a:rPr lang="en-US" altLang="zh-CN" i="1" dirty="0">
                            <a:latin typeface="Cambria Math" panose="02040503050406030204" pitchFamily="18" charset="0"/>
                            <a:ea typeface="楷体_GB2312" pitchFamily="49" charset="-122"/>
                          </a:rPr>
                          <m:t>𝑙</m:t>
                        </m:r>
                      </m:sub>
                    </m:sSub>
                  </m:oMath>
                </a14:m>
                <a:r>
                  <a:rPr lang="zh-CN" altLang="en-US" b="1" dirty="0">
                    <a:latin typeface="Times New Roman" panose="02020603050405020304" pitchFamily="18" charset="0"/>
                    <a:ea typeface="楷体_GB2312" pitchFamily="49" charset="-122"/>
                  </a:rPr>
                  <a:t>有</a:t>
                </a:r>
                <a14:m>
                  <m:oMath xmlns:m="http://schemas.openxmlformats.org/officeDocument/2006/math">
                    <m:r>
                      <a:rPr lang="en-US" altLang="zh-CN" i="1" dirty="0">
                        <a:latin typeface="Cambria Math" panose="02040503050406030204" pitchFamily="18" charset="0"/>
                        <a:ea typeface="楷体_GB2312" pitchFamily="49" charset="-122"/>
                      </a:rPr>
                      <m:t>(2</m:t>
                    </m:r>
                    <m:r>
                      <a:rPr lang="en-US" altLang="zh-CN" i="1" dirty="0">
                        <a:latin typeface="Cambria Math" panose="02040503050406030204" pitchFamily="18" charset="0"/>
                        <a:ea typeface="楷体_GB2312" pitchFamily="49" charset="-122"/>
                      </a:rPr>
                      <m:t>𝑙</m:t>
                    </m:r>
                    <m:r>
                      <a:rPr lang="en-US" altLang="zh-CN" i="1" dirty="0">
                        <a:latin typeface="Cambria Math" panose="02040503050406030204" pitchFamily="18" charset="0"/>
                        <a:ea typeface="楷体_GB2312" pitchFamily="49" charset="-122"/>
                      </a:rPr>
                      <m:t>+1)</m:t>
                    </m:r>
                  </m:oMath>
                </a14:m>
                <a:r>
                  <a:rPr lang="zh-CN" altLang="en-US" b="1" dirty="0">
                    <a:latin typeface="Times New Roman" panose="02020603050405020304" pitchFamily="18" charset="0"/>
                    <a:ea typeface="楷体_GB2312" pitchFamily="49" charset="-122"/>
                  </a:rPr>
                  <a:t>个取向，由于是</a:t>
                </a:r>
                <a14:m>
                  <m:oMath xmlns:m="http://schemas.openxmlformats.org/officeDocument/2006/math">
                    <m:r>
                      <a:rPr lang="en-US" altLang="zh-CN" i="1" dirty="0">
                        <a:latin typeface="Cambria Math" panose="02040503050406030204" pitchFamily="18" charset="0"/>
                        <a:ea typeface="楷体_GB2312" pitchFamily="49" charset="-122"/>
                      </a:rPr>
                      <m:t>𝑙</m:t>
                    </m:r>
                  </m:oMath>
                </a14:m>
                <a:r>
                  <a:rPr lang="zh-CN" altLang="en-US" b="1" dirty="0" smtClean="0">
                    <a:latin typeface="Times New Roman" panose="02020603050405020304" pitchFamily="18" charset="0"/>
                    <a:ea typeface="楷体_GB2312" pitchFamily="49" charset="-122"/>
                  </a:rPr>
                  <a:t>整数，</a:t>
                </a:r>
                <a:r>
                  <a:rPr lang="en-US" altLang="zh-CN" dirty="0">
                    <a:ea typeface="楷体_GB2312" pitchFamily="49" charset="-122"/>
                  </a:rPr>
                  <a:t> </a:t>
                </a:r>
                <a14:m>
                  <m:oMath xmlns:m="http://schemas.openxmlformats.org/officeDocument/2006/math">
                    <m:r>
                      <a:rPr lang="en-US" altLang="zh-CN" i="1" dirty="0">
                        <a:latin typeface="Cambria Math" panose="02040503050406030204" pitchFamily="18" charset="0"/>
                        <a:ea typeface="楷体_GB2312" pitchFamily="49" charset="-122"/>
                      </a:rPr>
                      <m:t>(2</m:t>
                    </m:r>
                    <m:r>
                      <a:rPr lang="en-US" altLang="zh-CN" b="0" i="1" dirty="0" smtClean="0">
                        <a:latin typeface="Cambria Math" panose="02040503050406030204" pitchFamily="18" charset="0"/>
                        <a:ea typeface="楷体_GB2312" pitchFamily="49" charset="-122"/>
                      </a:rPr>
                      <m:t>𝑙</m:t>
                    </m:r>
                    <m:r>
                      <a:rPr lang="en-US" altLang="zh-CN" i="1" dirty="0">
                        <a:latin typeface="Cambria Math" panose="02040503050406030204" pitchFamily="18" charset="0"/>
                        <a:ea typeface="楷体_GB2312" pitchFamily="49" charset="-122"/>
                      </a:rPr>
                      <m:t>+1)</m:t>
                    </m:r>
                  </m:oMath>
                </a14:m>
                <a:r>
                  <a:rPr lang="zh-CN" altLang="en-US" b="1" dirty="0" smtClean="0">
                    <a:latin typeface="Times New Roman" panose="02020603050405020304" pitchFamily="18" charset="0"/>
                    <a:ea typeface="楷体_GB2312" pitchFamily="49" charset="-122"/>
                  </a:rPr>
                  <a:t>就</a:t>
                </a:r>
                <a:r>
                  <a:rPr lang="zh-CN" altLang="en-US" b="1" dirty="0">
                    <a:latin typeface="Times New Roman" panose="02020603050405020304" pitchFamily="18" charset="0"/>
                    <a:ea typeface="楷体_GB2312" pitchFamily="49" charset="-122"/>
                  </a:rPr>
                  <a:t>一定是奇数。在实验中，确实观察到了奇数取向的例子，如对于基态氧原子，得到了五个取向；对于锌、镉、汞、锡等原子，只观察到一个取向。但是，对于氢原子、锂、钠、钾、铜、银、金等原子都观察到两个取向。这说明对原子的描述是不完全的，仅给出了</a:t>
                </a:r>
                <a:r>
                  <a:rPr lang="zh-CN" altLang="en-US" b="1" dirty="0">
                    <a:solidFill>
                      <a:schemeClr val="accent1"/>
                    </a:solidFill>
                    <a:latin typeface="Times New Roman" panose="02020603050405020304" pitchFamily="18" charset="0"/>
                    <a:ea typeface="楷体_GB2312" pitchFamily="49" charset="-122"/>
                  </a:rPr>
                  <a:t>定性解释</a:t>
                </a:r>
                <a:r>
                  <a:rPr lang="zh-CN" altLang="en-US" b="1" dirty="0">
                    <a:latin typeface="Times New Roman" panose="02020603050405020304" pitchFamily="18" charset="0"/>
                    <a:ea typeface="楷体_GB2312" pitchFamily="49" charset="-122"/>
                  </a:rPr>
                  <a:t>。</a:t>
                </a:r>
              </a:p>
              <a:p>
                <a:pPr algn="just" eaLnBrk="0" hangingPunct="0"/>
                <a:r>
                  <a:rPr lang="zh-CN" altLang="en-US" b="1" dirty="0">
                    <a:latin typeface="Times New Roman" panose="02020603050405020304" pitchFamily="18" charset="0"/>
                    <a:ea typeface="楷体_GB2312" pitchFamily="49" charset="-122"/>
                  </a:rPr>
                  <a:t>    顺便说明一下，相片的两条黑斑是略有宽度的，不是很细的线条。这是由于原子从炉子中蒸发出来，具有一个速度的分布，式中的</a:t>
                </a:r>
                <a:r>
                  <a:rPr lang="en-US" altLang="zh-CN" b="1" i="1" dirty="0">
                    <a:latin typeface="Times New Roman" panose="02020603050405020304" pitchFamily="18" charset="0"/>
                    <a:ea typeface="楷体_GB2312" pitchFamily="49" charset="-122"/>
                  </a:rPr>
                  <a:t>v</a:t>
                </a:r>
                <a:r>
                  <a:rPr lang="zh-CN" altLang="en-US" b="1" dirty="0">
                    <a:latin typeface="Times New Roman" panose="02020603050405020304" pitchFamily="18" charset="0"/>
                    <a:ea typeface="楷体_GB2312" pitchFamily="49" charset="-122"/>
                  </a:rPr>
                  <a:t>不是单值，所以</a:t>
                </a:r>
                <a:r>
                  <a:rPr lang="en-US" altLang="zh-CN" b="1" dirty="0">
                    <a:latin typeface="Times New Roman" panose="02020603050405020304" pitchFamily="18" charset="0"/>
                    <a:ea typeface="楷体_GB2312" pitchFamily="49" charset="-122"/>
                  </a:rPr>
                  <a:t>Z</a:t>
                </a:r>
                <a:r>
                  <a:rPr lang="en-US" altLang="zh-CN" b="1" baseline="-30000"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有小范围的连续变化。</a:t>
                </a:r>
              </a:p>
            </p:txBody>
          </p:sp>
        </mc:Choice>
        <mc:Fallback>
          <p:sp>
            <p:nvSpPr>
              <p:cNvPr id="218114" name="Rectangle 2"/>
              <p:cNvSpPr>
                <a:spLocks noRot="1" noChangeAspect="1" noMove="1" noResize="1" noEditPoints="1" noAdjustHandles="1" noChangeArrowheads="1" noChangeShapeType="1" noTextEdit="1"/>
              </p:cNvSpPr>
              <p:nvPr/>
            </p:nvSpPr>
            <p:spPr bwMode="auto">
              <a:xfrm>
                <a:off x="467544" y="836712"/>
                <a:ext cx="8351837" cy="5262563"/>
              </a:xfrm>
              <a:prstGeom prst="rect">
                <a:avLst/>
              </a:prstGeom>
              <a:blipFill rotWithShape="0">
                <a:blip r:embed="rId2"/>
                <a:stretch>
                  <a:fillRect l="-1168" t="-1273" r="-1095" b="-17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3938954" cy="994122"/>
          </a:xfrm>
        </p:spPr>
        <p:txBody>
          <a:bodyPr>
            <a:normAutofit/>
          </a:bodyPr>
          <a:lstStyle/>
          <a:p>
            <a:r>
              <a:rPr lang="en-US" altLang="zh-CN" dirty="0" smtClean="0"/>
              <a:t>Stern–</a:t>
            </a:r>
            <a:r>
              <a:rPr lang="en-US" altLang="zh-CN" dirty="0" err="1" smtClean="0"/>
              <a:t>Gerlach</a:t>
            </a:r>
            <a:r>
              <a:rPr lang="zh-CN" altLang="en-US" dirty="0" smtClean="0"/>
              <a:t>实验  </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4396154" y="462191"/>
                <a:ext cx="3011402" cy="794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2</m:t>
                          </m:r>
                        </m:sub>
                      </m:sSub>
                      <m:r>
                        <a:rPr lang="en-US" altLang="zh-CN" sz="2400" i="1" smtClean="0">
                          <a:latin typeface="Cambria Math" panose="02040503050406030204" pitchFamily="18" charset="0"/>
                        </a:rPr>
                        <m:t>=</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solidFill>
                                <a:srgbClr val="7030A0"/>
                              </a:solidFill>
                              <a:latin typeface="Cambria Math" panose="02040503050406030204" pitchFamily="18" charset="0"/>
                            </a:rPr>
                            <m:t>𝑚</m:t>
                          </m:r>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𝑑𝐷</m:t>
                          </m:r>
                        </m:num>
                        <m:den>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𝑘𝑇</m:t>
                          </m:r>
                        </m:den>
                      </m:f>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4396154" y="462191"/>
                <a:ext cx="3011402" cy="794576"/>
              </a:xfrm>
              <a:prstGeom prst="rect">
                <a:avLst/>
              </a:prstGeom>
              <a:blipFill rotWithShape="0">
                <a:blip r:embed="rId4"/>
                <a:stretch>
                  <a:fillRect/>
                </a:stretch>
              </a:blipFill>
            </p:spPr>
            <p:txBody>
              <a:bodyPr/>
              <a:lstStyle/>
              <a:p>
                <a:r>
                  <a:rPr lang="zh-CN" altLang="en-US">
                    <a:noFill/>
                  </a:rPr>
                  <a:t> </a:t>
                </a:r>
              </a:p>
            </p:txBody>
          </p:sp>
        </mc:Fallback>
      </mc:AlternateContent>
      <p:sp>
        <p:nvSpPr>
          <p:cNvPr id="2" name="矩形 1"/>
          <p:cNvSpPr/>
          <p:nvPr/>
        </p:nvSpPr>
        <p:spPr>
          <a:xfrm>
            <a:off x="457200" y="5301208"/>
            <a:ext cx="8003232" cy="830997"/>
          </a:xfrm>
          <a:prstGeom prst="rect">
            <a:avLst/>
          </a:prstGeom>
        </p:spPr>
        <p:txBody>
          <a:bodyPr wrap="square">
            <a:spAutoFit/>
          </a:bodyPr>
          <a:lstStyle/>
          <a:p>
            <a:pPr algn="just"/>
            <a:r>
              <a:rPr lang="zh-CN" altLang="en-US" b="1" dirty="0">
                <a:solidFill>
                  <a:schemeClr val="hlink"/>
                </a:solidFill>
                <a:latin typeface="Times New Roman" panose="02020603050405020304" pitchFamily="18" charset="0"/>
                <a:ea typeface="楷体_GB2312" pitchFamily="49" charset="-122"/>
              </a:rPr>
              <a:t>施特恩</a:t>
            </a:r>
            <a:r>
              <a:rPr lang="en-US" altLang="zh-CN" b="1" dirty="0">
                <a:solidFill>
                  <a:schemeClr val="hlink"/>
                </a:solidFill>
                <a:latin typeface="Times New Roman" panose="02020603050405020304" pitchFamily="18" charset="0"/>
                <a:ea typeface="楷体_GB2312" pitchFamily="49" charset="-122"/>
              </a:rPr>
              <a:t>-</a:t>
            </a:r>
            <a:r>
              <a:rPr lang="zh-CN" altLang="en-US" b="1" dirty="0">
                <a:solidFill>
                  <a:schemeClr val="hlink"/>
                </a:solidFill>
                <a:latin typeface="Times New Roman" panose="02020603050405020304" pitchFamily="18" charset="0"/>
                <a:ea typeface="楷体_GB2312" pitchFamily="49" charset="-122"/>
              </a:rPr>
              <a:t>盖拉赫实验</a:t>
            </a:r>
            <a:r>
              <a:rPr lang="zh-CN" altLang="en-US" b="1" dirty="0">
                <a:solidFill>
                  <a:schemeClr val="hlink"/>
                </a:solidFill>
                <a:ea typeface="楷体_GB2312" pitchFamily="49" charset="-122"/>
              </a:rPr>
              <a:t>直接证明了</a:t>
            </a:r>
            <a:r>
              <a:rPr lang="zh-CN" altLang="en-US" b="1" dirty="0">
                <a:solidFill>
                  <a:schemeClr val="hlink"/>
                </a:solidFill>
                <a:latin typeface="Times New Roman" panose="02020603050405020304" pitchFamily="18" charset="0"/>
                <a:ea typeface="楷体_GB2312" pitchFamily="49" charset="-122"/>
              </a:rPr>
              <a:t>空间量子化，第一次量度原子的基态性质，开辟了原子束及分子束实验的新领域。</a:t>
            </a:r>
            <a:endParaRPr lang="zh-CN" altLang="en-US" b="1" dirty="0">
              <a:solidFill>
                <a:schemeClr val="hlink"/>
              </a:solidFill>
              <a:latin typeface="Times New Roman" panose="02020603050405020304" pitchFamily="18" charset="0"/>
              <a:ea typeface="楷体_GB2312" pitchFamily="49" charset="-122"/>
              <a:cs typeface="Times New Roman" panose="02020603050405020304" pitchFamily="18" charset="0"/>
            </a:endParaRPr>
          </a:p>
        </p:txBody>
      </p:sp>
    </p:spTree>
    <p:controls>
      <mc:AlternateContent xmlns:mc="http://schemas.openxmlformats.org/markup-compatibility/2006">
        <mc:Choice xmlns:v="urn:schemas-microsoft-com:vml" Requires="v">
          <p:control spid="300039" name="ShockwaveFlash1" r:id="rId2" imgW="6249960" imgH="3741840"/>
        </mc:Choice>
        <mc:Fallback>
          <p:control name="ShockwaveFlash1" r:id="rId2" imgW="6249960" imgH="3741840">
            <p:pic>
              <p:nvPicPr>
                <p:cNvPr id="4" name="ShockwaveFlash1"/>
                <p:cNvPicPr preferRelativeResize="0">
                  <a:picLocks noGrp="1" noChangeArrowheads="1" noChangeShapeType="1"/>
                </p:cNvPicPr>
                <p:nvPr/>
              </p:nvPicPr>
              <p:blipFill>
                <a:blip r:embed="rId5"/>
                <a:srcRect/>
                <a:stretch>
                  <a:fillRect/>
                </a:stretch>
              </p:blipFill>
              <p:spPr bwMode="auto">
                <a:xfrm>
                  <a:off x="899592" y="1268760"/>
                  <a:ext cx="6250567" cy="374133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61878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我们从</a:t>
            </a:r>
            <a:r>
              <a:rPr lang="en-US" altLang="zh-CN" dirty="0" smtClean="0"/>
              <a:t>Stern–</a:t>
            </a:r>
            <a:r>
              <a:rPr lang="en-US" altLang="zh-CN" dirty="0" err="1" smtClean="0"/>
              <a:t>Gerlach</a:t>
            </a:r>
            <a:r>
              <a:rPr lang="zh-CN" altLang="en-US" dirty="0" smtClean="0"/>
              <a:t>实验中发现了什么</a:t>
            </a:r>
            <a:endParaRPr lang="zh-CN" altLang="en-US" dirty="0"/>
          </a:p>
        </p:txBody>
      </p:sp>
      <p:sp>
        <p:nvSpPr>
          <p:cNvPr id="5" name="内容占位符 4"/>
          <p:cNvSpPr>
            <a:spLocks noGrp="1"/>
          </p:cNvSpPr>
          <p:nvPr>
            <p:ph idx="1"/>
          </p:nvPr>
        </p:nvSpPr>
        <p:spPr>
          <a:xfrm>
            <a:off x="380082" y="1514776"/>
            <a:ext cx="3167349" cy="897918"/>
          </a:xfrm>
        </p:spPr>
        <p:txBody>
          <a:bodyPr/>
          <a:lstStyle/>
          <a:p>
            <a:pPr marL="61615" indent="0">
              <a:buNone/>
            </a:pPr>
            <a:r>
              <a:rPr lang="zh-CN" altLang="en-US" sz="2400" dirty="0" smtClean="0">
                <a:solidFill>
                  <a:srgbClr val="0070C0"/>
                </a:solidFill>
                <a:latin typeface="微软雅黑" panose="020B0503020204020204" pitchFamily="34" charset="-122"/>
                <a:ea typeface="微软雅黑" panose="020B0503020204020204" pitchFamily="34" charset="-122"/>
              </a:rPr>
              <a:t>可以预料到的结果</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轨道角动量</a:t>
            </a:r>
            <a:r>
              <a:rPr lang="zh-CN" altLang="en-US" sz="2400" dirty="0" smtClean="0">
                <a:latin typeface="微软雅黑" panose="020B0503020204020204" pitchFamily="34" charset="-122"/>
                <a:ea typeface="微软雅黑" panose="020B0503020204020204" pitchFamily="34" charset="-122"/>
              </a:rPr>
              <a:t>量子化</a:t>
            </a:r>
            <a:endParaRPr lang="en-US" altLang="zh-CN" sz="2400" dirty="0" smtClean="0">
              <a:latin typeface="微软雅黑" panose="020B0503020204020204" pitchFamily="34" charset="-122"/>
              <a:ea typeface="微软雅黑" panose="020B0503020204020204" pitchFamily="34" charset="-122"/>
            </a:endParaRPr>
          </a:p>
        </p:txBody>
      </p:sp>
      <p:pic>
        <p:nvPicPr>
          <p:cNvPr id="4" name="内容占位符 3"/>
          <p:cNvPicPr>
            <a:picLocks noChangeAspect="1"/>
          </p:cNvPicPr>
          <p:nvPr/>
        </p:nvPicPr>
        <p:blipFill>
          <a:blip r:embed="rId3"/>
          <a:stretch>
            <a:fillRect/>
          </a:stretch>
        </p:blipFill>
        <p:spPr bwMode="auto">
          <a:xfrm>
            <a:off x="704512" y="2566311"/>
            <a:ext cx="1212422" cy="1716789"/>
          </a:xfrm>
          <a:prstGeom prst="ellipse">
            <a:avLst/>
          </a:prstGeom>
          <a:no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6" name="矩形 5"/>
          <p:cNvSpPr/>
          <p:nvPr/>
        </p:nvSpPr>
        <p:spPr>
          <a:xfrm>
            <a:off x="2191336" y="3013084"/>
            <a:ext cx="6798427" cy="461665"/>
          </a:xfrm>
          <a:prstGeom prst="rect">
            <a:avLst/>
          </a:prstGeom>
        </p:spPr>
        <p:txBody>
          <a:bodyPr wrap="square">
            <a:spAutoFit/>
          </a:bodyPr>
          <a:lstStyle/>
          <a:p>
            <a:r>
              <a:rPr lang="en-US" altLang="zh-CN" sz="2400" b="0" i="0" dirty="0" smtClean="0">
                <a:solidFill>
                  <a:srgbClr val="252525"/>
                </a:solidFill>
                <a:effectLst/>
                <a:latin typeface="Arial" panose="020B0604020202020204" pitchFamily="34" charset="0"/>
              </a:rPr>
              <a:t>Pauli: "two-valued quantum degree of freedom"</a:t>
            </a:r>
            <a:endParaRPr lang="zh-CN" altLang="en-US" sz="2400" dirty="0"/>
          </a:p>
        </p:txBody>
      </p:sp>
      <mc:AlternateContent xmlns:mc="http://schemas.openxmlformats.org/markup-compatibility/2006" xmlns:a14="http://schemas.microsoft.com/office/drawing/2010/main">
        <mc:Choice Requires="a14">
          <p:sp>
            <p:nvSpPr>
              <p:cNvPr id="7" name="内容占位符 4"/>
              <p:cNvSpPr txBox="1">
                <a:spLocks/>
              </p:cNvSpPr>
              <p:nvPr/>
            </p:nvSpPr>
            <p:spPr bwMode="auto">
              <a:xfrm>
                <a:off x="4024830" y="1514775"/>
                <a:ext cx="4964934" cy="12522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05383" indent="-143768" algn="l" rtl="0" eaLnBrk="1" fontAlgn="base" hangingPunct="1">
                  <a:spcBef>
                    <a:spcPts val="225"/>
                  </a:spcBef>
                  <a:spcAft>
                    <a:spcPct val="0"/>
                  </a:spcAft>
                  <a:buClr>
                    <a:schemeClr val="accent1"/>
                  </a:buClr>
                  <a:buSzPct val="68000"/>
                  <a:buFont typeface="Wingdings 3" panose="05040102010807070707" pitchFamily="18" charset="2"/>
                  <a:buChar char=""/>
                  <a:defRPr sz="2400" kern="1200">
                    <a:solidFill>
                      <a:schemeClr val="tx1"/>
                    </a:solidFill>
                    <a:latin typeface="+mn-lt"/>
                    <a:ea typeface="+mn-ea"/>
                    <a:cs typeface="+mn-cs"/>
                  </a:defRPr>
                </a:lvl1pPr>
                <a:lvl2pPr marL="349151" indent="-128588" algn="l" rtl="0" eaLnBrk="1" fontAlgn="base" hangingPunct="1">
                  <a:spcBef>
                    <a:spcPts val="183"/>
                  </a:spcBef>
                  <a:spcAft>
                    <a:spcPct val="0"/>
                  </a:spcAft>
                  <a:buClr>
                    <a:schemeClr val="accent1"/>
                  </a:buClr>
                  <a:buFont typeface="Verdana" panose="020B0604030504040204" pitchFamily="34" charset="0"/>
                  <a:buChar char="◦"/>
                  <a:defRPr sz="2000" kern="1200">
                    <a:solidFill>
                      <a:schemeClr val="tx1"/>
                    </a:solidFill>
                    <a:latin typeface="+mn-lt"/>
                    <a:ea typeface="+mn-ea"/>
                    <a:cs typeface="+mn-cs"/>
                  </a:defRPr>
                </a:lvl2pPr>
                <a:lvl3pPr marL="483097" indent="-128588" algn="l" rtl="0" eaLnBrk="1" fontAlgn="base" hangingPunct="1">
                  <a:spcBef>
                    <a:spcPts val="197"/>
                  </a:spcBef>
                  <a:spcAft>
                    <a:spcPct val="0"/>
                  </a:spcAft>
                  <a:buClr>
                    <a:schemeClr val="accent2"/>
                  </a:buClr>
                  <a:buSzPct val="100000"/>
                  <a:buFont typeface="Wingdings 2" panose="05020102010507070707" pitchFamily="18" charset="2"/>
                  <a:buChar char=""/>
                  <a:defRPr sz="1800" kern="1200">
                    <a:solidFill>
                      <a:schemeClr val="tx1"/>
                    </a:solidFill>
                    <a:latin typeface="+mn-lt"/>
                    <a:ea typeface="+mn-ea"/>
                    <a:cs typeface="+mn-cs"/>
                  </a:defRPr>
                </a:lvl3pPr>
                <a:lvl4pPr marL="642938" indent="-128588" algn="l" rtl="0" eaLnBrk="1" fontAlgn="base" hangingPunct="1">
                  <a:spcBef>
                    <a:spcPts val="197"/>
                  </a:spcBef>
                  <a:spcAft>
                    <a:spcPct val="0"/>
                  </a:spcAft>
                  <a:buClr>
                    <a:schemeClr val="accent2"/>
                  </a:buClr>
                  <a:buFont typeface="Wingdings 2" panose="05020102010507070707" pitchFamily="18" charset="2"/>
                  <a:buChar char=""/>
                  <a:defRPr sz="1400" kern="1200">
                    <a:solidFill>
                      <a:schemeClr val="tx1"/>
                    </a:solidFill>
                    <a:latin typeface="+mn-lt"/>
                    <a:ea typeface="+mn-ea"/>
                    <a:cs typeface="+mn-cs"/>
                  </a:defRPr>
                </a:lvl4pPr>
                <a:lvl5pPr marL="771525" indent="-128588" algn="l" rtl="0" eaLnBrk="1" fontAlgn="base" hangingPunct="1">
                  <a:spcBef>
                    <a:spcPts val="197"/>
                  </a:spcBef>
                  <a:spcAft>
                    <a:spcPct val="0"/>
                  </a:spcAft>
                  <a:buClr>
                    <a:schemeClr val="accent2"/>
                  </a:buClr>
                  <a:buFont typeface="Wingdings 2" panose="05020102010507070707" pitchFamily="18" charset="2"/>
                  <a:buChar char=""/>
                  <a:defRPr sz="1100" kern="1200">
                    <a:solidFill>
                      <a:schemeClr val="tx1"/>
                    </a:solidFill>
                    <a:latin typeface="+mn-lt"/>
                    <a:ea typeface="+mn-ea"/>
                    <a:cs typeface="+mn-cs"/>
                  </a:defRPr>
                </a:lvl5pPr>
                <a:lvl6pPr marL="900113" indent="-128588" algn="l" rtl="0" eaLnBrk="1" latinLnBrk="0" hangingPunct="1">
                  <a:spcBef>
                    <a:spcPts val="197"/>
                  </a:spcBef>
                  <a:buClr>
                    <a:schemeClr val="accent3"/>
                  </a:buClr>
                  <a:buFont typeface="Wingdings 2"/>
                  <a:buChar char=""/>
                  <a:defRPr kumimoji="0" sz="1013" kern="1200">
                    <a:solidFill>
                      <a:schemeClr val="tx1"/>
                    </a:solidFill>
                    <a:latin typeface="+mn-lt"/>
                    <a:ea typeface="+mn-ea"/>
                    <a:cs typeface="+mn-cs"/>
                  </a:defRPr>
                </a:lvl6pPr>
                <a:lvl7pPr marL="1028700" indent="-128588" algn="l" rtl="0" eaLnBrk="1" latinLnBrk="0" hangingPunct="1">
                  <a:spcBef>
                    <a:spcPts val="197"/>
                  </a:spcBef>
                  <a:buClr>
                    <a:schemeClr val="accent3"/>
                  </a:buClr>
                  <a:buFont typeface="Wingdings 2"/>
                  <a:buChar char=""/>
                  <a:defRPr kumimoji="0" sz="900" kern="1200">
                    <a:solidFill>
                      <a:schemeClr val="tx1"/>
                    </a:solidFill>
                    <a:latin typeface="+mn-lt"/>
                    <a:ea typeface="+mn-ea"/>
                    <a:cs typeface="+mn-cs"/>
                  </a:defRPr>
                </a:lvl7pPr>
                <a:lvl8pPr marL="1157288" indent="-128588" algn="l" rtl="0" eaLnBrk="1" latinLnBrk="0" hangingPunct="1">
                  <a:spcBef>
                    <a:spcPts val="197"/>
                  </a:spcBef>
                  <a:buClr>
                    <a:schemeClr val="accent3"/>
                  </a:buClr>
                  <a:buFont typeface="Wingdings 2"/>
                  <a:buChar char=""/>
                  <a:defRPr kumimoji="0" sz="900" kern="1200">
                    <a:solidFill>
                      <a:schemeClr val="tx1"/>
                    </a:solidFill>
                    <a:latin typeface="+mn-lt"/>
                    <a:ea typeface="+mn-ea"/>
                    <a:cs typeface="+mn-cs"/>
                  </a:defRPr>
                </a:lvl8pPr>
                <a:lvl9pPr marL="1285875" indent="-128588" algn="l" rtl="0" eaLnBrk="1" latinLnBrk="0" hangingPunct="1">
                  <a:spcBef>
                    <a:spcPts val="197"/>
                  </a:spcBef>
                  <a:buClr>
                    <a:schemeClr val="accent3"/>
                  </a:buClr>
                  <a:buFont typeface="Wingdings 2"/>
                  <a:buChar char=""/>
                  <a:defRPr kumimoji="0" sz="900" kern="1200" baseline="0">
                    <a:solidFill>
                      <a:schemeClr val="tx1"/>
                    </a:solidFill>
                    <a:latin typeface="+mn-lt"/>
                    <a:ea typeface="+mn-ea"/>
                    <a:cs typeface="+mn-cs"/>
                  </a:defRPr>
                </a:lvl9pPr>
                <a:extLst/>
              </a:lstStyle>
              <a:p>
                <a:pPr marL="61615" indent="0">
                  <a:buFont typeface="Wingdings 3" panose="05040102010807070707" pitchFamily="18" charset="2"/>
                  <a:buNone/>
                </a:pPr>
                <a:r>
                  <a:rPr lang="zh-CN" altLang="en-US" dirty="0" smtClean="0">
                    <a:solidFill>
                      <a:srgbClr val="FF0000"/>
                    </a:solidFill>
                    <a:latin typeface="微软雅黑" panose="020B0503020204020204" pitchFamily="34" charset="-122"/>
                    <a:ea typeface="微软雅黑" panose="020B0503020204020204" pitchFamily="34" charset="-122"/>
                  </a:rPr>
                  <a:t>始料未及的结果</a:t>
                </a:r>
                <a:endParaRPr lang="en-US" altLang="zh-CN" dirty="0" smtClean="0">
                  <a:solidFill>
                    <a:srgbClr val="FF0000"/>
                  </a:solidFill>
                  <a:latin typeface="微软雅黑" panose="020B0503020204020204" pitchFamily="34" charset="-122"/>
                  <a:ea typeface="微软雅黑" panose="020B0503020204020204" pitchFamily="34" charset="-122"/>
                </a:endParaRPr>
              </a:p>
              <a:p>
                <a14:m>
                  <m:oMath xmlns:m="http://schemas.openxmlformats.org/officeDocument/2006/math">
                    <m:r>
                      <a:rPr lang="en-US" altLang="zh-CN" i="1" smtClean="0">
                        <a:latin typeface="Cambria Math" panose="02040503050406030204" pitchFamily="18" charset="0"/>
                      </a:rPr>
                      <m:t>2</m:t>
                    </m:r>
                    <m:r>
                      <a:rPr lang="en-US" altLang="zh-CN" i="1" smtClean="0">
                        <a:latin typeface="Cambria Math" panose="02040503050406030204" pitchFamily="18" charset="0"/>
                      </a:rPr>
                      <m:t>𝑙</m:t>
                    </m:r>
                    <m:r>
                      <a:rPr lang="en-US" altLang="zh-CN" i="1" smtClean="0">
                        <a:latin typeface="Cambria Math" panose="02040503050406030204" pitchFamily="18" charset="0"/>
                      </a:rPr>
                      <m:t>+1</m:t>
                    </m:r>
                    <m:r>
                      <a:rPr lang="zh-CN" altLang="en-US" i="1">
                        <a:latin typeface="Cambria Math" panose="02040503050406030204" pitchFamily="18" charset="0"/>
                      </a:rPr>
                      <m:t>个</m:t>
                    </m:r>
                  </m:oMath>
                </a14:m>
                <a:r>
                  <a:rPr lang="zh-CN" altLang="en-US" dirty="0" smtClean="0">
                    <a:latin typeface="微软雅黑" panose="020B0503020204020204" pitchFamily="34" charset="-122"/>
                    <a:ea typeface="微软雅黑" panose="020B0503020204020204" pitchFamily="34" charset="-122"/>
                  </a:rPr>
                  <a:t>取向</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m:t>
                    </m:r>
                  </m:oMath>
                </a14:m>
                <a:r>
                  <a:rPr lang="zh-CN" altLang="en-US" dirty="0" smtClean="0">
                    <a:latin typeface="微软雅黑" panose="020B0503020204020204" pitchFamily="34" charset="-122"/>
                    <a:ea typeface="微软雅黑" panose="020B0503020204020204" pitchFamily="34" charset="-122"/>
                  </a:rPr>
                  <a:t>两</a:t>
                </a:r>
                <a:r>
                  <a:rPr lang="zh-CN" altLang="en-US" dirty="0">
                    <a:latin typeface="微软雅黑" panose="020B0503020204020204" pitchFamily="34" charset="-122"/>
                    <a:ea typeface="微软雅黑" panose="020B0503020204020204" pitchFamily="34" charset="-122"/>
                  </a:rPr>
                  <a:t>个取向</a:t>
                </a:r>
                <a14:m>
                  <m:oMath xmlns:m="http://schemas.openxmlformats.org/officeDocument/2006/math">
                    <m:r>
                      <a:rPr lang="en-US" altLang="zh-CN" i="1" dirty="0">
                        <a:latin typeface="Cambria Math" panose="02040503050406030204" pitchFamily="18" charset="0"/>
                      </a:rPr>
                      <m:t>:</m:t>
                    </m:r>
                    <m:r>
                      <a:rPr lang="en-US" altLang="zh-CN" b="0" i="1" dirty="0" smtClean="0">
                        <a:latin typeface="Cambria Math" panose="02040503050406030204" pitchFamily="18" charset="0"/>
                      </a:rPr>
                      <m:t>𝑙</m:t>
                    </m:r>
                    <m:r>
                      <a:rPr lang="en-US" altLang="zh-CN" b="1" i="1" dirty="0">
                        <a:latin typeface="Cambria Math" panose="02040503050406030204" pitchFamily="18" charset="0"/>
                      </a:rPr>
                      <m:t>=</m:t>
                    </m:r>
                    <m:f>
                      <m:fPr>
                        <m:ctrlPr>
                          <a:rPr lang="en-US" altLang="zh-CN" b="1" i="1" dirty="0">
                            <a:latin typeface="Cambria Math" panose="02040503050406030204" pitchFamily="18" charset="0"/>
                          </a:rPr>
                        </m:ctrlPr>
                      </m:fPr>
                      <m:num>
                        <m:r>
                          <a:rPr lang="en-US" altLang="zh-CN" b="1" i="1" dirty="0">
                            <a:latin typeface="Cambria Math" panose="02040503050406030204" pitchFamily="18" charset="0"/>
                          </a:rPr>
                          <m:t>1</m:t>
                        </m:r>
                      </m:num>
                      <m:den>
                        <m:r>
                          <a:rPr lang="en-US" altLang="zh-CN" b="1" i="1" dirty="0">
                            <a:latin typeface="Cambria Math" panose="02040503050406030204" pitchFamily="18" charset="0"/>
                          </a:rPr>
                          <m:t>2</m:t>
                        </m:r>
                      </m:den>
                    </m:f>
                    <m:r>
                      <a:rPr lang="en-US" altLang="zh-CN" b="1" i="1" dirty="0" smtClean="0">
                        <a:latin typeface="Cambria Math" panose="02040503050406030204" pitchFamily="18" charset="0"/>
                      </a:rPr>
                      <m:t>?</m:t>
                    </m:r>
                  </m:oMath>
                </a14:m>
                <a:endParaRPr lang="zh-CN" altLang="en-US" dirty="0"/>
              </a:p>
            </p:txBody>
          </p:sp>
        </mc:Choice>
        <mc:Fallback xmlns="">
          <p:sp>
            <p:nvSpPr>
              <p:cNvPr id="7" name="内容占位符 4"/>
              <p:cNvSpPr txBox="1">
                <a:spLocks noRot="1" noChangeAspect="1" noMove="1" noResize="1" noEditPoints="1" noAdjustHandles="1" noChangeArrowheads="1" noChangeShapeType="1" noTextEdit="1"/>
              </p:cNvSpPr>
              <p:nvPr/>
            </p:nvSpPr>
            <p:spPr bwMode="auto">
              <a:xfrm>
                <a:off x="4024830" y="1514775"/>
                <a:ext cx="4964934" cy="1252294"/>
              </a:xfrm>
              <a:prstGeom prst="rect">
                <a:avLst/>
              </a:prstGeom>
              <a:blipFill rotWithShape="0">
                <a:blip r:embed="rId4"/>
                <a:stretch>
                  <a:fillRect l="-613" t="-38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矩形 9"/>
          <p:cNvSpPr/>
          <p:nvPr/>
        </p:nvSpPr>
        <p:spPr>
          <a:xfrm>
            <a:off x="2966865" y="5219073"/>
            <a:ext cx="5972162" cy="461665"/>
          </a:xfrm>
          <a:prstGeom prst="rect">
            <a:avLst/>
          </a:prstGeom>
        </p:spPr>
        <p:txBody>
          <a:bodyPr wrap="square">
            <a:spAutoFit/>
          </a:bodyPr>
          <a:lstStyle/>
          <a:p>
            <a:r>
              <a:rPr lang="en-US" altLang="zh-CN" sz="2400" b="0" i="0" dirty="0" err="1" smtClean="0">
                <a:solidFill>
                  <a:srgbClr val="252525"/>
                </a:solidFill>
                <a:effectLst/>
                <a:latin typeface="Arial" panose="020B0604020202020204" pitchFamily="34" charset="0"/>
              </a:rPr>
              <a:t>Uhlenbeck</a:t>
            </a:r>
            <a:r>
              <a:rPr lang="en-US" altLang="zh-CN" sz="2400" b="0" i="0" dirty="0" smtClean="0">
                <a:solidFill>
                  <a:srgbClr val="252525"/>
                </a:solidFill>
                <a:effectLst/>
                <a:latin typeface="Arial" panose="020B0604020202020204" pitchFamily="34" charset="0"/>
              </a:rPr>
              <a:t> and </a:t>
            </a:r>
            <a:r>
              <a:rPr lang="en-US" altLang="zh-CN" sz="2400" b="0" i="0" dirty="0" err="1" smtClean="0">
                <a:solidFill>
                  <a:srgbClr val="252525"/>
                </a:solidFill>
                <a:effectLst/>
                <a:latin typeface="Arial" panose="020B0604020202020204" pitchFamily="34" charset="0"/>
              </a:rPr>
              <a:t>Goudsmit</a:t>
            </a:r>
            <a:r>
              <a:rPr lang="en-US" altLang="zh-CN" sz="2400" b="0" i="0" dirty="0" smtClean="0">
                <a:solidFill>
                  <a:srgbClr val="252525"/>
                </a:solidFill>
                <a:effectLst/>
                <a:latin typeface="Arial" panose="020B0604020202020204" pitchFamily="34" charset="0"/>
              </a:rPr>
              <a:t> </a:t>
            </a:r>
            <a:r>
              <a:rPr lang="en-US" altLang="zh-CN" sz="2400" dirty="0" smtClean="0">
                <a:solidFill>
                  <a:srgbClr val="252525"/>
                </a:solidFill>
                <a:latin typeface="Arial" panose="020B0604020202020204" pitchFamily="34" charset="0"/>
              </a:rPr>
              <a:t>: </a:t>
            </a:r>
            <a:r>
              <a:rPr lang="en-US" altLang="zh-CN" sz="2400" b="0" i="0" dirty="0" smtClean="0">
                <a:solidFill>
                  <a:srgbClr val="252525"/>
                </a:solidFill>
                <a:effectLst/>
                <a:latin typeface="Arial" panose="020B0604020202020204" pitchFamily="34" charset="0"/>
              </a:rPr>
              <a:t>“</a:t>
            </a:r>
            <a:r>
              <a:rPr lang="en-US" altLang="zh-CN" sz="2400" dirty="0" smtClean="0">
                <a:solidFill>
                  <a:srgbClr val="252525"/>
                </a:solidFill>
                <a:latin typeface="Arial" panose="020B0604020202020204" pitchFamily="34" charset="0"/>
              </a:rPr>
              <a:t>That is spin</a:t>
            </a:r>
            <a:r>
              <a:rPr lang="en-US" altLang="zh-CN" sz="2400" b="0" i="0" dirty="0" smtClean="0">
                <a:solidFill>
                  <a:srgbClr val="252525"/>
                </a:solidFill>
                <a:effectLst/>
                <a:latin typeface="Arial" panose="020B0604020202020204" pitchFamily="34" charset="0"/>
              </a:rPr>
              <a:t>. "</a:t>
            </a:r>
            <a:endParaRPr lang="zh-CN" altLang="en-US" sz="2400" dirty="0"/>
          </a:p>
        </p:txBody>
      </p:sp>
      <p:pic>
        <p:nvPicPr>
          <p:cNvPr id="11" name="图片 10"/>
          <p:cNvPicPr>
            <a:picLocks noChangeAspect="1"/>
          </p:cNvPicPr>
          <p:nvPr/>
        </p:nvPicPr>
        <p:blipFill>
          <a:blip r:embed="rId5"/>
          <a:stretch>
            <a:fillRect/>
          </a:stretch>
        </p:blipFill>
        <p:spPr>
          <a:xfrm>
            <a:off x="380082" y="4669163"/>
            <a:ext cx="2455599" cy="184747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6868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build="p"/>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15525" y="139180"/>
            <a:ext cx="8229600" cy="994122"/>
          </a:xfrm>
        </p:spPr>
        <p:txBody>
          <a:bodyPr>
            <a:normAutofit/>
          </a:bodyPr>
          <a:lstStyle/>
          <a:p>
            <a:r>
              <a:rPr lang="zh-CN" altLang="en-US" dirty="0" smtClean="0"/>
              <a:t>自旋（</a:t>
            </a:r>
            <a:r>
              <a:rPr lang="en-US" altLang="zh-CN" dirty="0" smtClean="0"/>
              <a:t>Spin</a:t>
            </a:r>
            <a:r>
              <a:rPr lang="zh-CN" altLang="en-US" dirty="0" smtClean="0"/>
              <a:t>）：既然有公转，自转也可以有</a:t>
            </a:r>
            <a:endParaRPr lang="zh-CN" altLang="en-US" dirty="0"/>
          </a:p>
        </p:txBody>
      </p:sp>
      <p:grpSp>
        <p:nvGrpSpPr>
          <p:cNvPr id="6" name="Group 10"/>
          <p:cNvGrpSpPr>
            <a:grpSpLocks/>
          </p:cNvGrpSpPr>
          <p:nvPr/>
        </p:nvGrpSpPr>
        <p:grpSpPr bwMode="auto">
          <a:xfrm>
            <a:off x="965056" y="3688369"/>
            <a:ext cx="1688198" cy="2561404"/>
            <a:chOff x="3024" y="912"/>
            <a:chExt cx="1392" cy="2112"/>
          </a:xfrm>
        </p:grpSpPr>
        <p:grpSp>
          <p:nvGrpSpPr>
            <p:cNvPr id="7" name="Group 11"/>
            <p:cNvGrpSpPr>
              <a:grpSpLocks/>
            </p:cNvGrpSpPr>
            <p:nvPr/>
          </p:nvGrpSpPr>
          <p:grpSpPr bwMode="auto">
            <a:xfrm>
              <a:off x="3024" y="912"/>
              <a:ext cx="1392" cy="1536"/>
              <a:chOff x="2976" y="2544"/>
              <a:chExt cx="1104" cy="1152"/>
            </a:xfrm>
          </p:grpSpPr>
          <p:sp>
            <p:nvSpPr>
              <p:cNvPr id="10" name="Oval 12"/>
              <p:cNvSpPr>
                <a:spLocks noChangeArrowheads="1"/>
              </p:cNvSpPr>
              <p:nvPr/>
            </p:nvSpPr>
            <p:spPr bwMode="auto">
              <a:xfrm>
                <a:off x="3221" y="3096"/>
                <a:ext cx="613" cy="600"/>
              </a:xfrm>
              <a:prstGeom prst="ellipse">
                <a:avLst/>
              </a:prstGeom>
              <a:gradFill rotWithShape="0">
                <a:gsLst>
                  <a:gs pos="0">
                    <a:srgbClr val="002060"/>
                  </a:gs>
                  <a:gs pos="100000">
                    <a:srgbClr val="FF9900">
                      <a:gamma/>
                      <a:shade val="0"/>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3"/>
              <p:cNvSpPr>
                <a:spLocks noChangeShapeType="1"/>
              </p:cNvSpPr>
              <p:nvPr/>
            </p:nvSpPr>
            <p:spPr bwMode="auto">
              <a:xfrm>
                <a:off x="3527" y="2760"/>
                <a:ext cx="0" cy="396"/>
              </a:xfrm>
              <a:prstGeom prst="line">
                <a:avLst/>
              </a:prstGeom>
              <a:noFill/>
              <a:ln w="25400">
                <a:solidFill>
                  <a:schemeClr val="accent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rc 14"/>
              <p:cNvSpPr>
                <a:spLocks/>
              </p:cNvSpPr>
              <p:nvPr/>
            </p:nvSpPr>
            <p:spPr bwMode="auto">
              <a:xfrm>
                <a:off x="2976" y="3238"/>
                <a:ext cx="1104" cy="339"/>
              </a:xfrm>
              <a:custGeom>
                <a:avLst/>
                <a:gdLst>
                  <a:gd name="G0" fmla="+- 21600 0 0"/>
                  <a:gd name="G1" fmla="+- 18871 0 0"/>
                  <a:gd name="G2" fmla="+- 21600 0 0"/>
                  <a:gd name="T0" fmla="*/ 32110 w 43200"/>
                  <a:gd name="T1" fmla="*/ 0 h 40471"/>
                  <a:gd name="T2" fmla="*/ 9300 w 43200"/>
                  <a:gd name="T3" fmla="*/ 1115 h 40471"/>
                  <a:gd name="T4" fmla="*/ 21600 w 43200"/>
                  <a:gd name="T5" fmla="*/ 18871 h 40471"/>
                </a:gdLst>
                <a:ahLst/>
                <a:cxnLst>
                  <a:cxn ang="0">
                    <a:pos x="T0" y="T1"/>
                  </a:cxn>
                  <a:cxn ang="0">
                    <a:pos x="T2" y="T3"/>
                  </a:cxn>
                  <a:cxn ang="0">
                    <a:pos x="T4" y="T5"/>
                  </a:cxn>
                </a:cxnLst>
                <a:rect l="0" t="0" r="r" b="b"/>
                <a:pathLst>
                  <a:path w="43200" h="40471" fill="none" extrusionOk="0">
                    <a:moveTo>
                      <a:pt x="32109" y="0"/>
                    </a:moveTo>
                    <a:cubicBezTo>
                      <a:pt x="38955" y="3813"/>
                      <a:pt x="43200" y="11034"/>
                      <a:pt x="43200" y="18871"/>
                    </a:cubicBezTo>
                    <a:cubicBezTo>
                      <a:pt x="43200" y="30800"/>
                      <a:pt x="33529" y="40471"/>
                      <a:pt x="21600" y="40471"/>
                    </a:cubicBezTo>
                    <a:cubicBezTo>
                      <a:pt x="9670" y="40471"/>
                      <a:pt x="0" y="30800"/>
                      <a:pt x="0" y="18871"/>
                    </a:cubicBezTo>
                    <a:cubicBezTo>
                      <a:pt x="-1" y="11785"/>
                      <a:pt x="3475" y="5150"/>
                      <a:pt x="9300" y="1115"/>
                    </a:cubicBezTo>
                  </a:path>
                  <a:path w="43200" h="40471" stroke="0" extrusionOk="0">
                    <a:moveTo>
                      <a:pt x="32109" y="0"/>
                    </a:moveTo>
                    <a:cubicBezTo>
                      <a:pt x="38955" y="3813"/>
                      <a:pt x="43200" y="11034"/>
                      <a:pt x="43200" y="18871"/>
                    </a:cubicBezTo>
                    <a:cubicBezTo>
                      <a:pt x="43200" y="30800"/>
                      <a:pt x="33529" y="40471"/>
                      <a:pt x="21600" y="40471"/>
                    </a:cubicBezTo>
                    <a:cubicBezTo>
                      <a:pt x="9670" y="40471"/>
                      <a:pt x="0" y="30800"/>
                      <a:pt x="0" y="18871"/>
                    </a:cubicBezTo>
                    <a:cubicBezTo>
                      <a:pt x="-1" y="11785"/>
                      <a:pt x="3475" y="5150"/>
                      <a:pt x="9300" y="1115"/>
                    </a:cubicBezTo>
                    <a:lnTo>
                      <a:pt x="21600" y="18871"/>
                    </a:lnTo>
                    <a:close/>
                  </a:path>
                </a:pathLst>
              </a:custGeom>
              <a:noFill/>
              <a:ln w="254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rc 15"/>
              <p:cNvSpPr>
                <a:spLocks/>
              </p:cNvSpPr>
              <p:nvPr/>
            </p:nvSpPr>
            <p:spPr bwMode="auto">
              <a:xfrm>
                <a:off x="2977" y="3248"/>
                <a:ext cx="1002" cy="330"/>
              </a:xfrm>
              <a:custGeom>
                <a:avLst/>
                <a:gdLst>
                  <a:gd name="G0" fmla="+- 21600 0 0"/>
                  <a:gd name="G1" fmla="+- 17756 0 0"/>
                  <a:gd name="G2" fmla="+- 21600 0 0"/>
                  <a:gd name="T0" fmla="*/ 39213 w 39213"/>
                  <a:gd name="T1" fmla="*/ 30260 h 39356"/>
                  <a:gd name="T2" fmla="*/ 9300 w 39213"/>
                  <a:gd name="T3" fmla="*/ 0 h 39356"/>
                  <a:gd name="T4" fmla="*/ 21600 w 39213"/>
                  <a:gd name="T5" fmla="*/ 17756 h 39356"/>
                </a:gdLst>
                <a:ahLst/>
                <a:cxnLst>
                  <a:cxn ang="0">
                    <a:pos x="T0" y="T1"/>
                  </a:cxn>
                  <a:cxn ang="0">
                    <a:pos x="T2" y="T3"/>
                  </a:cxn>
                  <a:cxn ang="0">
                    <a:pos x="T4" y="T5"/>
                  </a:cxn>
                </a:cxnLst>
                <a:rect l="0" t="0" r="r" b="b"/>
                <a:pathLst>
                  <a:path w="39213" h="39356" fill="none" extrusionOk="0">
                    <a:moveTo>
                      <a:pt x="39212" y="30259"/>
                    </a:moveTo>
                    <a:cubicBezTo>
                      <a:pt x="35161" y="35965"/>
                      <a:pt x="28597" y="39355"/>
                      <a:pt x="21600" y="39356"/>
                    </a:cubicBezTo>
                    <a:cubicBezTo>
                      <a:pt x="9670" y="39356"/>
                      <a:pt x="0" y="29685"/>
                      <a:pt x="0" y="17756"/>
                    </a:cubicBezTo>
                    <a:cubicBezTo>
                      <a:pt x="-1" y="10670"/>
                      <a:pt x="3475" y="4035"/>
                      <a:pt x="9300" y="0"/>
                    </a:cubicBezTo>
                  </a:path>
                  <a:path w="39213" h="39356" stroke="0" extrusionOk="0">
                    <a:moveTo>
                      <a:pt x="39212" y="30259"/>
                    </a:moveTo>
                    <a:cubicBezTo>
                      <a:pt x="35161" y="35965"/>
                      <a:pt x="28597" y="39355"/>
                      <a:pt x="21600" y="39356"/>
                    </a:cubicBezTo>
                    <a:cubicBezTo>
                      <a:pt x="9670" y="39356"/>
                      <a:pt x="0" y="29685"/>
                      <a:pt x="0" y="17756"/>
                    </a:cubicBezTo>
                    <a:cubicBezTo>
                      <a:pt x="-1" y="10670"/>
                      <a:pt x="3475" y="4035"/>
                      <a:pt x="9300" y="0"/>
                    </a:cubicBezTo>
                    <a:lnTo>
                      <a:pt x="21600" y="17756"/>
                    </a:lnTo>
                    <a:close/>
                  </a:path>
                </a:pathLst>
              </a:custGeom>
              <a:noFill/>
              <a:ln w="25400" cap="rnd">
                <a:solidFill>
                  <a:srgbClr val="FF330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 name="Object 16"/>
              <p:cNvGraphicFramePr>
                <a:graphicFrameLocks noChangeAspect="1"/>
              </p:cNvGraphicFramePr>
              <p:nvPr/>
            </p:nvGraphicFramePr>
            <p:xfrm>
              <a:off x="3601" y="2544"/>
              <a:ext cx="218" cy="303"/>
            </p:xfrm>
            <a:graphic>
              <a:graphicData uri="http://schemas.openxmlformats.org/presentationml/2006/ole">
                <mc:AlternateContent xmlns:mc="http://schemas.openxmlformats.org/markup-compatibility/2006">
                  <mc:Choice xmlns:v="urn:schemas-microsoft-com:vml" Requires="v">
                    <p:oleObj spid="_x0000_s301068" name="公式" r:id="rId3" imgW="152268" imgH="215713" progId="Equation.3">
                      <p:embed/>
                    </p:oleObj>
                  </mc:Choice>
                  <mc:Fallback>
                    <p:oleObj name="公式" r:id="rId3" imgW="152268"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1" y="2544"/>
                            <a:ext cx="218"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Line 17"/>
            <p:cNvSpPr>
              <a:spLocks noChangeShapeType="1"/>
            </p:cNvSpPr>
            <p:nvPr/>
          </p:nvSpPr>
          <p:spPr bwMode="auto">
            <a:xfrm>
              <a:off x="3744" y="2448"/>
              <a:ext cx="0" cy="336"/>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 name="Object 18"/>
            <p:cNvGraphicFramePr>
              <a:graphicFrameLocks noChangeAspect="1"/>
            </p:cNvGraphicFramePr>
            <p:nvPr/>
          </p:nvGraphicFramePr>
          <p:xfrm>
            <a:off x="3792" y="2592"/>
            <a:ext cx="400" cy="432"/>
          </p:xfrm>
          <a:graphic>
            <a:graphicData uri="http://schemas.openxmlformats.org/presentationml/2006/ole">
              <mc:AlternateContent xmlns:mc="http://schemas.openxmlformats.org/markup-compatibility/2006">
                <mc:Choice xmlns:v="urn:schemas-microsoft-com:vml" Requires="v">
                  <p:oleObj spid="_x0000_s301069" name="公式" r:id="rId5" imgW="190500" imgH="228600" progId="Equation.3">
                    <p:embed/>
                  </p:oleObj>
                </mc:Choice>
                <mc:Fallback>
                  <p:oleObj name="公式" r:id="rId5" imgW="190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 y="2592"/>
                          <a:ext cx="40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组合 20"/>
          <p:cNvGrpSpPr/>
          <p:nvPr/>
        </p:nvGrpSpPr>
        <p:grpSpPr>
          <a:xfrm>
            <a:off x="724465" y="1248112"/>
            <a:ext cx="2209142" cy="2098683"/>
            <a:chOff x="2307774" y="2894260"/>
            <a:chExt cx="3293684" cy="3130484"/>
          </a:xfrm>
        </p:grpSpPr>
        <p:grpSp>
          <p:nvGrpSpPr>
            <p:cNvPr id="18" name="组合 17"/>
            <p:cNvGrpSpPr/>
            <p:nvPr/>
          </p:nvGrpSpPr>
          <p:grpSpPr>
            <a:xfrm>
              <a:off x="2307774" y="2894260"/>
              <a:ext cx="3293684" cy="3130484"/>
              <a:chOff x="2307774" y="2894260"/>
              <a:chExt cx="3293684" cy="3130484"/>
            </a:xfrm>
          </p:grpSpPr>
          <p:sp>
            <p:nvSpPr>
              <p:cNvPr id="16" name="椭圆 15"/>
              <p:cNvSpPr/>
              <p:nvPr/>
            </p:nvSpPr>
            <p:spPr>
              <a:xfrm>
                <a:off x="2307774" y="2894260"/>
                <a:ext cx="3084691" cy="3130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12"/>
              <p:cNvSpPr>
                <a:spLocks noChangeArrowheads="1"/>
              </p:cNvSpPr>
              <p:nvPr/>
            </p:nvSpPr>
            <p:spPr bwMode="auto">
              <a:xfrm>
                <a:off x="5183471" y="4204029"/>
                <a:ext cx="417987" cy="432636"/>
              </a:xfrm>
              <a:prstGeom prst="ellipse">
                <a:avLst/>
              </a:prstGeom>
              <a:gradFill rotWithShape="0">
                <a:gsLst>
                  <a:gs pos="0">
                    <a:srgbClr val="002060"/>
                  </a:gs>
                  <a:gs pos="100000">
                    <a:srgbClr val="FF9900">
                      <a:gamma/>
                      <a:shade val="0"/>
                      <a:invGamma/>
                    </a:srgbClr>
                  </a:gs>
                </a:gsLst>
                <a:path path="shape">
                  <a:fillToRect l="50000" t="50000" r="50000" b="50000"/>
                </a:path>
              </a:gradFill>
              <a:ln>
                <a:noFill/>
              </a:ln>
              <a:effectLst/>
              <a:extLst/>
            </p:spPr>
            <p:txBody>
              <a:bodyPr wrap="none" anchor="ctr"/>
              <a:lstStyle/>
              <a:p>
                <a:endParaRPr lang="zh-CN" altLang="en-US"/>
              </a:p>
            </p:txBody>
          </p:sp>
          <p:sp>
            <p:nvSpPr>
              <p:cNvPr id="17" name="Oval 12"/>
              <p:cNvSpPr>
                <a:spLocks noChangeArrowheads="1"/>
              </p:cNvSpPr>
              <p:nvPr/>
            </p:nvSpPr>
            <p:spPr bwMode="auto">
              <a:xfrm>
                <a:off x="3419131" y="4094006"/>
                <a:ext cx="835974" cy="865271"/>
              </a:xfrm>
              <a:prstGeom prst="ellipse">
                <a:avLst/>
              </a:prstGeom>
              <a:gradFill rotWithShape="0">
                <a:gsLst>
                  <a:gs pos="0">
                    <a:srgbClr val="FFFF00"/>
                  </a:gs>
                  <a:gs pos="100000">
                    <a:srgbClr val="FF9900">
                      <a:gamma/>
                      <a:shade val="0"/>
                      <a:invGamma/>
                    </a:srgbClr>
                  </a:gs>
                </a:gsLst>
                <a:path path="shape">
                  <a:fillToRect l="50000" t="50000" r="50000" b="50000"/>
                </a:path>
              </a:gradFill>
              <a:ln>
                <a:noFill/>
              </a:ln>
              <a:effectLst/>
              <a:extLst/>
            </p:spPr>
            <p:txBody>
              <a:bodyPr wrap="none" anchor="ctr"/>
              <a:lstStyle/>
              <a:p>
                <a:endParaRPr lang="zh-CN" altLang="en-US"/>
              </a:p>
            </p:txBody>
          </p:sp>
        </p:grpSp>
        <mc:AlternateContent xmlns:mc="http://schemas.openxmlformats.org/markup-compatibility/2006" xmlns:a14="http://schemas.microsoft.com/office/drawing/2010/main">
          <mc:Choice Requires="a14">
            <p:sp>
              <p:nvSpPr>
                <p:cNvPr id="19" name="文本框 18"/>
                <p:cNvSpPr txBox="1"/>
                <p:nvPr/>
              </p:nvSpPr>
              <p:spPr>
                <a:xfrm>
                  <a:off x="3648475" y="3526885"/>
                  <a:ext cx="3772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3648475" y="3526885"/>
                  <a:ext cx="377284" cy="369332"/>
                </a:xfrm>
                <a:prstGeom prst="rect">
                  <a:avLst/>
                </a:prstGeom>
                <a:blipFill rotWithShape="0">
                  <a:blip r:embed="rId7"/>
                  <a:stretch>
                    <a:fillRect l="-28571" b="-682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4696882" y="4539564"/>
                  <a:ext cx="5504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𝑒</m:t>
                        </m:r>
                      </m:oMath>
                    </m:oMathPara>
                  </a14:m>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4696882" y="4539564"/>
                  <a:ext cx="550406" cy="369332"/>
                </a:xfrm>
                <a:prstGeom prst="rect">
                  <a:avLst/>
                </a:prstGeom>
                <a:blipFill rotWithShape="0">
                  <a:blip r:embed="rId8"/>
                  <a:stretch>
                    <a:fillRect r="-20000" b="-25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 name="矩形 21"/>
              <p:cNvSpPr/>
              <p:nvPr/>
            </p:nvSpPr>
            <p:spPr>
              <a:xfrm>
                <a:off x="3416105" y="1658335"/>
                <a:ext cx="4802478" cy="1278235"/>
              </a:xfrm>
              <a:prstGeom prst="rect">
                <a:avLst/>
              </a:prstGeom>
            </p:spPr>
            <p:txBody>
              <a:bodyPr wrap="square">
                <a:spAutoFit/>
              </a:bodyPr>
              <a:lstStyle/>
              <a:p>
                <a:r>
                  <a:rPr lang="en-US" altLang="zh-CN" sz="2400" dirty="0" smtClean="0"/>
                  <a:t> Orbit: </a:t>
                </a:r>
                <a:r>
                  <a:rPr lang="zh-CN" altLang="en-US" sz="2400" dirty="0" smtClean="0"/>
                  <a:t>轨道运动</a:t>
                </a:r>
                <a:endParaRPr lang="en-US" altLang="zh-CN" sz="2400" dirty="0" smtClean="0"/>
              </a:p>
              <a:p>
                <a:r>
                  <a:rPr lang="en-US" altLang="zh-CN" sz="2400" dirty="0" smtClean="0"/>
                  <a:t> </a:t>
                </a:r>
                <a14:m>
                  <m:oMath xmlns:m="http://schemas.openxmlformats.org/officeDocument/2006/math">
                    <m:r>
                      <a:rPr lang="en-US" altLang="zh-CN" sz="2400" b="0" i="1" smtClean="0">
                        <a:latin typeface="Cambria Math" panose="02040503050406030204" pitchFamily="18" charset="0"/>
                      </a:rPr>
                      <m:t>𝜇</m:t>
                    </m:r>
                    <m:r>
                      <a:rPr lang="en-US" altLang="zh-CN" sz="2400" i="1" smtClean="0">
                        <a:latin typeface="Cambria Math" panose="02040503050406030204" pitchFamily="18" charset="0"/>
                      </a:rPr>
                      <m:t>=</m:t>
                    </m:r>
                    <m:r>
                      <a:rPr lang="en-US" altLang="zh-CN" sz="2400" i="1">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i="1">
                            <a:solidFill>
                              <a:srgbClr val="0070C0"/>
                            </a:solidFill>
                            <a:latin typeface="Cambria Math" panose="02040503050406030204" pitchFamily="18" charset="0"/>
                          </a:rPr>
                          <m:t>𝑙</m:t>
                        </m:r>
                        <m:r>
                          <a:rPr lang="en-US" altLang="zh-CN" sz="2400" i="1">
                            <a:latin typeface="Cambria Math" panose="02040503050406030204" pitchFamily="18" charset="0"/>
                          </a:rPr>
                          <m:t>(</m:t>
                        </m:r>
                        <m:r>
                          <a:rPr lang="en-US" altLang="zh-CN" sz="2400" i="1">
                            <a:solidFill>
                              <a:srgbClr val="0070C0"/>
                            </a:solidFill>
                            <a:latin typeface="Cambria Math" panose="02040503050406030204" pitchFamily="18" charset="0"/>
                          </a:rPr>
                          <m:t>𝑙</m:t>
                        </m:r>
                        <m:r>
                          <a:rPr lang="en-US" altLang="zh-CN" sz="2400" i="1">
                            <a:latin typeface="Cambria Math" panose="02040503050406030204" pitchFamily="18" charset="0"/>
                          </a:rPr>
                          <m:t>+1)</m:t>
                        </m:r>
                      </m:e>
                    </m:ra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oMath>
                </a14:m>
                <a:endParaRPr lang="en-US" altLang="zh-CN" sz="2400" i="1" dirty="0" smtClean="0">
                  <a:latin typeface="Cambria Math" panose="02040503050406030204" pitchFamily="18" charset="0"/>
                </a:endParaRPr>
              </a:p>
              <a:p>
                <a:r>
                  <a:rPr lang="en-US" altLang="zh-CN" sz="2400" b="0" dirty="0" smtClean="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𝑍</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m:t>
                    </m:r>
                    <m:r>
                      <a:rPr lang="en-US" altLang="zh-CN" sz="2400" b="0" i="1" smtClean="0">
                        <a:solidFill>
                          <a:srgbClr val="7030A0"/>
                        </a:solidFill>
                        <a:latin typeface="Cambria Math" panose="02040503050406030204" pitchFamily="18" charset="0"/>
                      </a:rPr>
                      <m:t>𝑚</m:t>
                    </m:r>
                    <m:sSub>
                      <m:sSubPr>
                        <m:ctrlPr>
                          <a:rPr lang="en-US" altLang="zh-CN" sz="2400" b="0" i="1" smtClean="0">
                            <a:solidFill>
                              <a:srgbClr val="7030A0"/>
                            </a:solidFill>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 </m:t>
                    </m:r>
                    <m:r>
                      <a:rPr lang="en-US" altLang="zh-CN" sz="2400" i="1" dirty="0" smtClean="0">
                        <a:latin typeface="Cambria Math" panose="02040503050406030204" pitchFamily="18" charset="0"/>
                        <a:ea typeface="微软雅黑" panose="020B0503020204020204" pitchFamily="34" charset="-122"/>
                      </a:rPr>
                      <m:t>𝑚</m:t>
                    </m:r>
                    <m:r>
                      <a:rPr lang="en-US" altLang="zh-CN" sz="2400" b="0" i="1" dirty="0" smtClean="0">
                        <a:latin typeface="Cambria Math" panose="02040503050406030204" pitchFamily="18" charset="0"/>
                        <a:ea typeface="微软雅黑" panose="020B0503020204020204" pitchFamily="34" charset="-122"/>
                      </a:rPr>
                      <m:t>=0,±1,±2,⋯±</m:t>
                    </m:r>
                    <m:r>
                      <a:rPr lang="en-US" altLang="zh-CN" sz="2400" b="0" i="1" dirty="0" smtClean="0">
                        <a:latin typeface="Cambria Math" panose="02040503050406030204" pitchFamily="18" charset="0"/>
                        <a:ea typeface="微软雅黑" panose="020B0503020204020204" pitchFamily="34" charset="-122"/>
                      </a:rPr>
                      <m:t>𝑙</m:t>
                    </m:r>
                  </m:oMath>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2" name="矩形 21"/>
              <p:cNvSpPr>
                <a:spLocks noRot="1" noChangeAspect="1" noMove="1" noResize="1" noEditPoints="1" noAdjustHandles="1" noChangeArrowheads="1" noChangeShapeType="1" noTextEdit="1"/>
              </p:cNvSpPr>
              <p:nvPr/>
            </p:nvSpPr>
            <p:spPr>
              <a:xfrm>
                <a:off x="3416105" y="1658335"/>
                <a:ext cx="4802478" cy="1278235"/>
              </a:xfrm>
              <a:prstGeom prst="rect">
                <a:avLst/>
              </a:prstGeom>
              <a:blipFill rotWithShape="0">
                <a:blip r:embed="rId9"/>
                <a:stretch>
                  <a:fillRect t="-7143" b="-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3416105" y="3562494"/>
                <a:ext cx="4501788" cy="1940083"/>
              </a:xfrm>
              <a:prstGeom prst="rect">
                <a:avLst/>
              </a:prstGeom>
            </p:spPr>
            <p:txBody>
              <a:bodyPr wrap="square">
                <a:spAutoFit/>
              </a:bodyPr>
              <a:lstStyle/>
              <a:p>
                <a:r>
                  <a:rPr lang="en-US" altLang="zh-CN" sz="2400" dirty="0" smtClean="0"/>
                  <a:t> Spin: </a:t>
                </a:r>
                <a:r>
                  <a:rPr lang="zh-CN" altLang="en-US" sz="2400" dirty="0" smtClean="0"/>
                  <a:t>自旋</a:t>
                </a:r>
                <a:endParaRPr lang="en-US" altLang="zh-CN" sz="2400" dirty="0" smtClean="0"/>
              </a:p>
              <a:p>
                <a:r>
                  <a:rPr lang="en-US" altLang="zh-CN" sz="2400" dirty="0" smtClean="0"/>
                  <a:t> </a:t>
                </a:r>
                <a:r>
                  <a:rPr lang="en-US" altLang="zh-CN" sz="2400" dirty="0"/>
                  <a:t> </a:t>
                </a:r>
                <a14:m>
                  <m:oMath xmlns:m="http://schemas.openxmlformats.org/officeDocument/2006/math">
                    <m:r>
                      <a:rPr lang="en-US" altLang="zh-CN" sz="2400" i="1">
                        <a:latin typeface="Cambria Math" panose="02040503050406030204" pitchFamily="18" charset="0"/>
                      </a:rPr>
                      <m:t>𝑠</m:t>
                    </m:r>
                    <m:r>
                      <a:rPr lang="en-US" altLang="zh-CN" sz="2400" i="1">
                        <a:latin typeface="Cambria Math" panose="02040503050406030204" pitchFamily="18" charset="0"/>
                      </a:rPr>
                      <m:t>=1/2, </m:t>
                    </m:r>
                    <m:r>
                      <a:rPr lang="en-US" altLang="zh-CN" sz="2400" i="1" dirty="0">
                        <a:latin typeface="Cambria Math" panose="02040503050406030204" pitchFamily="18" charset="0"/>
                        <a:ea typeface="微软雅黑" panose="020B0503020204020204" pitchFamily="34" charset="-122"/>
                      </a:rPr>
                      <m:t>𝑚</m:t>
                    </m:r>
                    <m:r>
                      <a:rPr lang="en-US" altLang="zh-CN" sz="2400" i="1" dirty="0">
                        <a:latin typeface="Cambria Math" panose="02040503050406030204" pitchFamily="18" charset="0"/>
                        <a:ea typeface="微软雅黑" panose="020B0503020204020204" pitchFamily="34" charset="-122"/>
                      </a:rPr>
                      <m:t>=±1/2</m:t>
                    </m:r>
                  </m:oMath>
                </a14:m>
                <a:endParaRPr lang="en-US" altLang="zh-CN" sz="2400" dirty="0">
                  <a:latin typeface="微软雅黑" panose="020B0503020204020204" pitchFamily="34" charset="-122"/>
                  <a:ea typeface="微软雅黑" panose="020B0503020204020204" pitchFamily="34" charset="-122"/>
                </a:endParaRPr>
              </a:p>
              <a:p>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i="1">
                            <a:latin typeface="Cambria Math" panose="02040503050406030204" pitchFamily="18" charset="0"/>
                          </a:rPr>
                          <m:t>𝑆</m:t>
                        </m:r>
                      </m:sub>
                    </m:sSub>
                    <m:r>
                      <a:rPr lang="en-US" altLang="zh-CN" sz="2400" i="1">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𝑠</m:t>
                        </m:r>
                        <m:d>
                          <m:dPr>
                            <m:ctrlPr>
                              <a:rPr lang="en-US" altLang="zh-CN" sz="2400" i="1" smtClean="0">
                                <a:solidFill>
                                  <a:schemeClr val="tx1"/>
                                </a:solidFill>
                                <a:latin typeface="Cambria Math" panose="02040503050406030204" pitchFamily="18" charset="0"/>
                              </a:rPr>
                            </m:ctrlPr>
                          </m:dPr>
                          <m:e>
                            <m:r>
                              <a:rPr lang="en-US" altLang="zh-CN" sz="2400" i="1" smtClean="0">
                                <a:solidFill>
                                  <a:srgbClr val="0070C0"/>
                                </a:solidFill>
                                <a:latin typeface="Cambria Math" panose="02040503050406030204" pitchFamily="18" charset="0"/>
                              </a:rPr>
                              <m:t>𝑠</m:t>
                            </m:r>
                            <m:r>
                              <a:rPr lang="en-US" altLang="zh-CN" sz="2400" i="1">
                                <a:solidFill>
                                  <a:schemeClr val="tx1"/>
                                </a:solidFill>
                                <a:latin typeface="Cambria Math" panose="02040503050406030204" pitchFamily="18" charset="0"/>
                              </a:rPr>
                              <m:t>+1</m:t>
                            </m:r>
                          </m:e>
                        </m:d>
                      </m:e>
                    </m:ra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i="1">
                            <a:latin typeface="Cambria Math" panose="02040503050406030204" pitchFamily="18" charset="0"/>
                          </a:rPr>
                          <m:t>𝐵</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3</m:t>
                            </m:r>
                          </m:e>
                        </m:rad>
                      </m:num>
                      <m:den>
                        <m:r>
                          <a:rPr lang="en-US" altLang="zh-CN" sz="2400" i="1">
                            <a:latin typeface="Cambria Math" panose="02040503050406030204" pitchFamily="18" charset="0"/>
                          </a:rPr>
                          <m:t>2</m:t>
                        </m:r>
                      </m:den>
                    </m:f>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i="1">
                            <a:latin typeface="Cambria Math" panose="02040503050406030204" pitchFamily="18" charset="0"/>
                          </a:rPr>
                          <m:t>𝐵</m:t>
                        </m:r>
                      </m:sub>
                    </m:sSub>
                    <m:r>
                      <a:rPr lang="en-US" altLang="zh-CN" sz="2400" i="1">
                        <a:latin typeface="Cambria Math" panose="02040503050406030204" pitchFamily="18" charset="0"/>
                      </a:rPr>
                      <m:t>,</m:t>
                    </m:r>
                  </m:oMath>
                </a14:m>
                <a:endParaRPr lang="en-US" altLang="zh-CN" sz="2400" i="1" dirty="0">
                  <a:latin typeface="Cambria Math" panose="02040503050406030204" pitchFamily="18" charset="0"/>
                </a:endParaRPr>
              </a:p>
              <a:p>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i="1">
                            <a:latin typeface="Cambria Math" panose="02040503050406030204" pitchFamily="18" charset="0"/>
                          </a:rPr>
                          <m:t>𝑍</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solidFill>
                              <a:srgbClr val="7030A0"/>
                            </a:solidFill>
                            <a:latin typeface="Cambria Math" panose="02040503050406030204" pitchFamily="18" charset="0"/>
                          </a:rPr>
                          <m:t>𝑚</m:t>
                        </m:r>
                        <m:r>
                          <a:rPr lang="en-US" altLang="zh-CN" sz="2400" i="1">
                            <a:latin typeface="Cambria Math" panose="02040503050406030204" pitchFamily="18" charset="0"/>
                          </a:rPr>
                          <m:t>𝜇</m:t>
                        </m:r>
                      </m:e>
                      <m:sub>
                        <m:r>
                          <a:rPr lang="en-US" altLang="zh-CN" sz="2400" i="1">
                            <a:latin typeface="Cambria Math" panose="02040503050406030204" pitchFamily="18" charset="0"/>
                          </a:rPr>
                          <m:t>𝐵</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i="1">
                            <a:latin typeface="Cambria Math" panose="02040503050406030204" pitchFamily="18" charset="0"/>
                          </a:rPr>
                          <m:t>𝐵</m:t>
                        </m:r>
                      </m:sub>
                    </m:sSub>
                    <m:r>
                      <a:rPr lang="en-US" altLang="zh-CN" sz="2400" i="1">
                        <a:latin typeface="Cambria Math" panose="02040503050406030204" pitchFamily="18" charset="0"/>
                      </a:rPr>
                      <m:t>, </m:t>
                    </m:r>
                  </m:oMath>
                </a14:m>
                <a:endParaRPr lang="en-US" altLang="zh-CN" sz="2400" i="1" dirty="0">
                  <a:latin typeface="Cambria Math" panose="02040503050406030204" pitchFamily="18" charset="0"/>
                </a:endParaRPr>
              </a:p>
            </p:txBody>
          </p:sp>
        </mc:Choice>
        <mc:Fallback xmlns="">
          <p:sp>
            <p:nvSpPr>
              <p:cNvPr id="23" name="矩形 22"/>
              <p:cNvSpPr>
                <a:spLocks noRot="1" noChangeAspect="1" noMove="1" noResize="1" noEditPoints="1" noAdjustHandles="1" noChangeArrowheads="1" noChangeShapeType="1" noTextEdit="1"/>
              </p:cNvSpPr>
              <p:nvPr/>
            </p:nvSpPr>
            <p:spPr>
              <a:xfrm>
                <a:off x="3416105" y="3562494"/>
                <a:ext cx="4501788" cy="1940083"/>
              </a:xfrm>
              <a:prstGeom prst="rect">
                <a:avLst/>
              </a:prstGeom>
              <a:blipFill rotWithShape="0">
                <a:blip r:embed="rId10"/>
                <a:stretch>
                  <a:fillRect t="-47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514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15525" y="139180"/>
            <a:ext cx="8229600" cy="994122"/>
          </a:xfrm>
        </p:spPr>
        <p:txBody>
          <a:bodyPr>
            <a:normAutofit/>
          </a:bodyPr>
          <a:lstStyle/>
          <a:p>
            <a:r>
              <a:rPr lang="zh-CN" altLang="en-US" sz="2800" dirty="0" smtClean="0"/>
              <a:t>自旋假设存在的问题：与实验事实对比</a:t>
            </a:r>
            <a:endParaRPr lang="zh-CN" altLang="en-US" sz="2800" dirty="0"/>
          </a:p>
        </p:txBody>
      </p:sp>
      <p:grpSp>
        <p:nvGrpSpPr>
          <p:cNvPr id="6" name="Group 10"/>
          <p:cNvGrpSpPr>
            <a:grpSpLocks/>
          </p:cNvGrpSpPr>
          <p:nvPr/>
        </p:nvGrpSpPr>
        <p:grpSpPr bwMode="auto">
          <a:xfrm>
            <a:off x="777770" y="1133302"/>
            <a:ext cx="1688198" cy="2561404"/>
            <a:chOff x="3024" y="912"/>
            <a:chExt cx="1392" cy="2112"/>
          </a:xfrm>
        </p:grpSpPr>
        <p:grpSp>
          <p:nvGrpSpPr>
            <p:cNvPr id="7" name="Group 11"/>
            <p:cNvGrpSpPr>
              <a:grpSpLocks/>
            </p:cNvGrpSpPr>
            <p:nvPr/>
          </p:nvGrpSpPr>
          <p:grpSpPr bwMode="auto">
            <a:xfrm>
              <a:off x="3024" y="912"/>
              <a:ext cx="1392" cy="1536"/>
              <a:chOff x="2976" y="2544"/>
              <a:chExt cx="1104" cy="1152"/>
            </a:xfrm>
          </p:grpSpPr>
          <p:sp>
            <p:nvSpPr>
              <p:cNvPr id="10" name="Oval 12"/>
              <p:cNvSpPr>
                <a:spLocks noChangeArrowheads="1"/>
              </p:cNvSpPr>
              <p:nvPr/>
            </p:nvSpPr>
            <p:spPr bwMode="auto">
              <a:xfrm>
                <a:off x="3221" y="3096"/>
                <a:ext cx="613" cy="600"/>
              </a:xfrm>
              <a:prstGeom prst="ellipse">
                <a:avLst/>
              </a:prstGeom>
              <a:gradFill rotWithShape="0">
                <a:gsLst>
                  <a:gs pos="0">
                    <a:srgbClr val="002060"/>
                  </a:gs>
                  <a:gs pos="100000">
                    <a:srgbClr val="FF9900">
                      <a:gamma/>
                      <a:shade val="0"/>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3"/>
              <p:cNvSpPr>
                <a:spLocks noChangeShapeType="1"/>
              </p:cNvSpPr>
              <p:nvPr/>
            </p:nvSpPr>
            <p:spPr bwMode="auto">
              <a:xfrm>
                <a:off x="3527" y="2760"/>
                <a:ext cx="0" cy="396"/>
              </a:xfrm>
              <a:prstGeom prst="line">
                <a:avLst/>
              </a:prstGeom>
              <a:noFill/>
              <a:ln w="25400">
                <a:solidFill>
                  <a:schemeClr val="accent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rc 14"/>
              <p:cNvSpPr>
                <a:spLocks/>
              </p:cNvSpPr>
              <p:nvPr/>
            </p:nvSpPr>
            <p:spPr bwMode="auto">
              <a:xfrm>
                <a:off x="2976" y="3238"/>
                <a:ext cx="1104" cy="339"/>
              </a:xfrm>
              <a:custGeom>
                <a:avLst/>
                <a:gdLst>
                  <a:gd name="G0" fmla="+- 21600 0 0"/>
                  <a:gd name="G1" fmla="+- 18871 0 0"/>
                  <a:gd name="G2" fmla="+- 21600 0 0"/>
                  <a:gd name="T0" fmla="*/ 32110 w 43200"/>
                  <a:gd name="T1" fmla="*/ 0 h 40471"/>
                  <a:gd name="T2" fmla="*/ 9300 w 43200"/>
                  <a:gd name="T3" fmla="*/ 1115 h 40471"/>
                  <a:gd name="T4" fmla="*/ 21600 w 43200"/>
                  <a:gd name="T5" fmla="*/ 18871 h 40471"/>
                </a:gdLst>
                <a:ahLst/>
                <a:cxnLst>
                  <a:cxn ang="0">
                    <a:pos x="T0" y="T1"/>
                  </a:cxn>
                  <a:cxn ang="0">
                    <a:pos x="T2" y="T3"/>
                  </a:cxn>
                  <a:cxn ang="0">
                    <a:pos x="T4" y="T5"/>
                  </a:cxn>
                </a:cxnLst>
                <a:rect l="0" t="0" r="r" b="b"/>
                <a:pathLst>
                  <a:path w="43200" h="40471" fill="none" extrusionOk="0">
                    <a:moveTo>
                      <a:pt x="32109" y="0"/>
                    </a:moveTo>
                    <a:cubicBezTo>
                      <a:pt x="38955" y="3813"/>
                      <a:pt x="43200" y="11034"/>
                      <a:pt x="43200" y="18871"/>
                    </a:cubicBezTo>
                    <a:cubicBezTo>
                      <a:pt x="43200" y="30800"/>
                      <a:pt x="33529" y="40471"/>
                      <a:pt x="21600" y="40471"/>
                    </a:cubicBezTo>
                    <a:cubicBezTo>
                      <a:pt x="9670" y="40471"/>
                      <a:pt x="0" y="30800"/>
                      <a:pt x="0" y="18871"/>
                    </a:cubicBezTo>
                    <a:cubicBezTo>
                      <a:pt x="-1" y="11785"/>
                      <a:pt x="3475" y="5150"/>
                      <a:pt x="9300" y="1115"/>
                    </a:cubicBezTo>
                  </a:path>
                  <a:path w="43200" h="40471" stroke="0" extrusionOk="0">
                    <a:moveTo>
                      <a:pt x="32109" y="0"/>
                    </a:moveTo>
                    <a:cubicBezTo>
                      <a:pt x="38955" y="3813"/>
                      <a:pt x="43200" y="11034"/>
                      <a:pt x="43200" y="18871"/>
                    </a:cubicBezTo>
                    <a:cubicBezTo>
                      <a:pt x="43200" y="30800"/>
                      <a:pt x="33529" y="40471"/>
                      <a:pt x="21600" y="40471"/>
                    </a:cubicBezTo>
                    <a:cubicBezTo>
                      <a:pt x="9670" y="40471"/>
                      <a:pt x="0" y="30800"/>
                      <a:pt x="0" y="18871"/>
                    </a:cubicBezTo>
                    <a:cubicBezTo>
                      <a:pt x="-1" y="11785"/>
                      <a:pt x="3475" y="5150"/>
                      <a:pt x="9300" y="1115"/>
                    </a:cubicBezTo>
                    <a:lnTo>
                      <a:pt x="21600" y="18871"/>
                    </a:lnTo>
                    <a:close/>
                  </a:path>
                </a:pathLst>
              </a:custGeom>
              <a:noFill/>
              <a:ln w="254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rc 15"/>
              <p:cNvSpPr>
                <a:spLocks/>
              </p:cNvSpPr>
              <p:nvPr/>
            </p:nvSpPr>
            <p:spPr bwMode="auto">
              <a:xfrm>
                <a:off x="2977" y="3248"/>
                <a:ext cx="1002" cy="330"/>
              </a:xfrm>
              <a:custGeom>
                <a:avLst/>
                <a:gdLst>
                  <a:gd name="G0" fmla="+- 21600 0 0"/>
                  <a:gd name="G1" fmla="+- 17756 0 0"/>
                  <a:gd name="G2" fmla="+- 21600 0 0"/>
                  <a:gd name="T0" fmla="*/ 39213 w 39213"/>
                  <a:gd name="T1" fmla="*/ 30260 h 39356"/>
                  <a:gd name="T2" fmla="*/ 9300 w 39213"/>
                  <a:gd name="T3" fmla="*/ 0 h 39356"/>
                  <a:gd name="T4" fmla="*/ 21600 w 39213"/>
                  <a:gd name="T5" fmla="*/ 17756 h 39356"/>
                </a:gdLst>
                <a:ahLst/>
                <a:cxnLst>
                  <a:cxn ang="0">
                    <a:pos x="T0" y="T1"/>
                  </a:cxn>
                  <a:cxn ang="0">
                    <a:pos x="T2" y="T3"/>
                  </a:cxn>
                  <a:cxn ang="0">
                    <a:pos x="T4" y="T5"/>
                  </a:cxn>
                </a:cxnLst>
                <a:rect l="0" t="0" r="r" b="b"/>
                <a:pathLst>
                  <a:path w="39213" h="39356" fill="none" extrusionOk="0">
                    <a:moveTo>
                      <a:pt x="39212" y="30259"/>
                    </a:moveTo>
                    <a:cubicBezTo>
                      <a:pt x="35161" y="35965"/>
                      <a:pt x="28597" y="39355"/>
                      <a:pt x="21600" y="39356"/>
                    </a:cubicBezTo>
                    <a:cubicBezTo>
                      <a:pt x="9670" y="39356"/>
                      <a:pt x="0" y="29685"/>
                      <a:pt x="0" y="17756"/>
                    </a:cubicBezTo>
                    <a:cubicBezTo>
                      <a:pt x="-1" y="10670"/>
                      <a:pt x="3475" y="4035"/>
                      <a:pt x="9300" y="0"/>
                    </a:cubicBezTo>
                  </a:path>
                  <a:path w="39213" h="39356" stroke="0" extrusionOk="0">
                    <a:moveTo>
                      <a:pt x="39212" y="30259"/>
                    </a:moveTo>
                    <a:cubicBezTo>
                      <a:pt x="35161" y="35965"/>
                      <a:pt x="28597" y="39355"/>
                      <a:pt x="21600" y="39356"/>
                    </a:cubicBezTo>
                    <a:cubicBezTo>
                      <a:pt x="9670" y="39356"/>
                      <a:pt x="0" y="29685"/>
                      <a:pt x="0" y="17756"/>
                    </a:cubicBezTo>
                    <a:cubicBezTo>
                      <a:pt x="-1" y="10670"/>
                      <a:pt x="3475" y="4035"/>
                      <a:pt x="9300" y="0"/>
                    </a:cubicBezTo>
                    <a:lnTo>
                      <a:pt x="21600" y="17756"/>
                    </a:lnTo>
                    <a:close/>
                  </a:path>
                </a:pathLst>
              </a:custGeom>
              <a:noFill/>
              <a:ln w="25400" cap="rnd">
                <a:solidFill>
                  <a:srgbClr val="FF330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 name="Object 16"/>
              <p:cNvGraphicFramePr>
                <a:graphicFrameLocks noChangeAspect="1"/>
              </p:cNvGraphicFramePr>
              <p:nvPr/>
            </p:nvGraphicFramePr>
            <p:xfrm>
              <a:off x="3601" y="2544"/>
              <a:ext cx="218" cy="303"/>
            </p:xfrm>
            <a:graphic>
              <a:graphicData uri="http://schemas.openxmlformats.org/presentationml/2006/ole">
                <mc:AlternateContent xmlns:mc="http://schemas.openxmlformats.org/markup-compatibility/2006">
                  <mc:Choice xmlns:v="urn:schemas-microsoft-com:vml" Requires="v">
                    <p:oleObj spid="_x0000_s302092" name="公式" r:id="rId4" imgW="152268" imgH="215713" progId="Equation.3">
                      <p:embed/>
                    </p:oleObj>
                  </mc:Choice>
                  <mc:Fallback>
                    <p:oleObj name="公式" r:id="rId4" imgW="152268" imgH="2157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1" y="2544"/>
                            <a:ext cx="218"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Line 17"/>
            <p:cNvSpPr>
              <a:spLocks noChangeShapeType="1"/>
            </p:cNvSpPr>
            <p:nvPr/>
          </p:nvSpPr>
          <p:spPr bwMode="auto">
            <a:xfrm>
              <a:off x="3744" y="2448"/>
              <a:ext cx="0" cy="336"/>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 name="Object 18"/>
            <p:cNvGraphicFramePr>
              <a:graphicFrameLocks noChangeAspect="1"/>
            </p:cNvGraphicFramePr>
            <p:nvPr/>
          </p:nvGraphicFramePr>
          <p:xfrm>
            <a:off x="3792" y="2592"/>
            <a:ext cx="400" cy="432"/>
          </p:xfrm>
          <a:graphic>
            <a:graphicData uri="http://schemas.openxmlformats.org/presentationml/2006/ole">
              <mc:AlternateContent xmlns:mc="http://schemas.openxmlformats.org/markup-compatibility/2006">
                <mc:Choice xmlns:v="urn:schemas-microsoft-com:vml" Requires="v">
                  <p:oleObj spid="_x0000_s302093" name="公式" r:id="rId6" imgW="190500" imgH="228600" progId="Equation.3">
                    <p:embed/>
                  </p:oleObj>
                </mc:Choice>
                <mc:Fallback>
                  <p:oleObj name="公式" r:id="rId6" imgW="1905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 y="2592"/>
                          <a:ext cx="40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mc:AlternateContent xmlns:mc="http://schemas.openxmlformats.org/markup-compatibility/2006" xmlns:a14="http://schemas.microsoft.com/office/drawing/2010/main">
        <mc:Choice Requires="a14">
          <p:sp>
            <p:nvSpPr>
              <p:cNvPr id="24" name="矩形 23"/>
              <p:cNvSpPr/>
              <p:nvPr/>
            </p:nvSpPr>
            <p:spPr>
              <a:xfrm>
                <a:off x="2839084" y="1612342"/>
                <a:ext cx="5279013" cy="19277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𝑆</m:t>
                          </m:r>
                        </m:sub>
                      </m:sSub>
                      <m:r>
                        <a:rPr lang="en-US" altLang="zh-CN" sz="2400" i="1" smtClean="0">
                          <a:latin typeface="Cambria Math" panose="02040503050406030204" pitchFamily="18" charset="0"/>
                        </a:rPr>
                        <m:t>=</m:t>
                      </m:r>
                      <m:r>
                        <a:rPr lang="en-US" altLang="zh-CN" sz="2400" b="0" i="1" smtClean="0">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b="0" i="1" smtClean="0">
                              <a:latin typeface="Cambria Math" panose="02040503050406030204" pitchFamily="18" charset="0"/>
                            </a:rPr>
                            <m:t>𝑠</m:t>
                          </m:r>
                          <m:d>
                            <m:dPr>
                              <m:ctrlPr>
                                <a:rPr lang="en-US" altLang="zh-CN" sz="2400" i="1" smtClean="0">
                                  <a:solidFill>
                                    <a:schemeClr val="tx1"/>
                                  </a:solidFill>
                                  <a:latin typeface="Cambria Math" panose="02040503050406030204" pitchFamily="18" charset="0"/>
                                </a:rPr>
                              </m:ctrlPr>
                            </m:dPr>
                            <m:e>
                              <m:r>
                                <a:rPr lang="en-US" altLang="zh-CN" sz="2400" b="0" i="1" smtClean="0">
                                  <a:solidFill>
                                    <a:srgbClr val="0070C0"/>
                                  </a:solidFill>
                                  <a:latin typeface="Cambria Math" panose="02040503050406030204" pitchFamily="18" charset="0"/>
                                </a:rPr>
                                <m:t>𝑠</m:t>
                              </m:r>
                              <m:r>
                                <a:rPr lang="en-US" altLang="zh-CN" sz="2400" i="1">
                                  <a:solidFill>
                                    <a:schemeClr val="tx1"/>
                                  </a:solidFill>
                                  <a:latin typeface="Cambria Math" panose="02040503050406030204" pitchFamily="18" charset="0"/>
                                </a:rPr>
                                <m:t>+1</m:t>
                              </m:r>
                            </m:e>
                          </m:d>
                        </m:e>
                      </m:ra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ad>
                            <m:radPr>
                              <m:degHide m:val="on"/>
                              <m:ctrlPr>
                                <a:rPr lang="en-US" altLang="zh-CN" sz="2400" b="0" i="1" smtClean="0">
                                  <a:latin typeface="Cambria Math" panose="02040503050406030204" pitchFamily="18" charset="0"/>
                                </a:rPr>
                              </m:ctrlPr>
                            </m:radPr>
                            <m:deg/>
                            <m:e>
                              <m:r>
                                <a:rPr lang="en-US" altLang="zh-CN" sz="2400" b="0" i="1" smtClean="0">
                                  <a:latin typeface="Cambria Math" panose="02040503050406030204" pitchFamily="18" charset="0"/>
                                </a:rPr>
                                <m:t>3</m:t>
                              </m:r>
                            </m:e>
                          </m:rad>
                        </m:num>
                        <m:den>
                          <m:r>
                            <a:rPr lang="en-US" altLang="zh-CN" sz="2400" b="0" i="1" smtClean="0">
                              <a:latin typeface="Cambria Math" panose="02040503050406030204" pitchFamily="18" charset="0"/>
                            </a:rPr>
                            <m:t>2</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oMath>
                  </m:oMathPara>
                </a14:m>
                <a:endParaRPr lang="en-US" altLang="zh-CN"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𝑍</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solidFill>
                                <a:srgbClr val="7030A0"/>
                              </a:solidFill>
                              <a:latin typeface="Cambria Math" panose="02040503050406030204" pitchFamily="18" charset="0"/>
                            </a:rPr>
                            <m:t>𝑚</m:t>
                          </m:r>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oMath>
                  </m:oMathPara>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与</a:t>
                </a:r>
                <a:r>
                  <a:rPr lang="zh-CN" altLang="en-US" sz="2400" dirty="0" smtClean="0">
                    <a:latin typeface="微软雅黑" panose="020B0503020204020204" pitchFamily="34" charset="-122"/>
                    <a:ea typeface="微软雅黑" panose="020B0503020204020204" pitchFamily="34" charset="-122"/>
                  </a:rPr>
                  <a:t>实验差了</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倍</a:t>
                </a:r>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4" name="矩形 23"/>
              <p:cNvSpPr>
                <a:spLocks noRot="1" noChangeAspect="1" noMove="1" noResize="1" noEditPoints="1" noAdjustHandles="1" noChangeArrowheads="1" noChangeShapeType="1" noTextEdit="1"/>
              </p:cNvSpPr>
              <p:nvPr/>
            </p:nvSpPr>
            <p:spPr>
              <a:xfrm>
                <a:off x="2839084" y="1612342"/>
                <a:ext cx="5279013" cy="1927772"/>
              </a:xfrm>
              <a:prstGeom prst="rect">
                <a:avLst/>
              </a:prstGeom>
              <a:blipFill rotWithShape="0">
                <a:blip r:embed="rId8"/>
                <a:stretch>
                  <a:fillRect l="-1848" b="-59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6098741" y="4019154"/>
                <a:ext cx="2019356" cy="8745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𝑆</m:t>
                          </m:r>
                        </m:sub>
                      </m:sSub>
                      <m:r>
                        <a:rPr lang="en-US" altLang="zh-CN" sz="2400" i="1">
                          <a:latin typeface="Cambria Math" panose="02040503050406030204" pitchFamily="18" charset="0"/>
                        </a:rPr>
                        <m:t>=−</m:t>
                      </m:r>
                      <m:rad>
                        <m:radPr>
                          <m:degHide m:val="on"/>
                          <m:ctrlPr>
                            <a:rPr lang="en-US" altLang="zh-CN" sz="2400" b="0" i="1" smtClean="0">
                              <a:latin typeface="Cambria Math" panose="02040503050406030204" pitchFamily="18" charset="0"/>
                            </a:rPr>
                          </m:ctrlPr>
                        </m:radPr>
                        <m:deg/>
                        <m:e>
                          <m:r>
                            <a:rPr lang="en-US" altLang="zh-CN" sz="2400" b="0" i="1" smtClean="0">
                              <a:latin typeface="Cambria Math" panose="02040503050406030204" pitchFamily="18" charset="0"/>
                            </a:rPr>
                            <m:t>3</m:t>
                          </m:r>
                        </m:e>
                      </m:ra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oMath>
                  </m:oMathPara>
                </a14:m>
                <a:endParaRPr lang="en-US" altLang="zh-CN"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𝑍</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5" name="矩形 24"/>
              <p:cNvSpPr>
                <a:spLocks noRot="1" noChangeAspect="1" noMove="1" noResize="1" noEditPoints="1" noAdjustHandles="1" noChangeArrowheads="1" noChangeShapeType="1" noTextEdit="1"/>
              </p:cNvSpPr>
              <p:nvPr/>
            </p:nvSpPr>
            <p:spPr>
              <a:xfrm>
                <a:off x="6098741" y="4019154"/>
                <a:ext cx="2019356" cy="874535"/>
              </a:xfrm>
              <a:prstGeom prst="rect">
                <a:avLst/>
              </a:prstGeom>
              <a:blipFill rotWithShape="0">
                <a:blip r:embed="rId9"/>
                <a:stretch>
                  <a:fillRect b="-4167"/>
                </a:stretch>
              </a:blipFill>
            </p:spPr>
            <p:txBody>
              <a:bodyPr/>
              <a:lstStyle/>
              <a:p>
                <a:r>
                  <a:rPr lang="zh-CN" altLang="en-US">
                    <a:noFill/>
                  </a:rPr>
                  <a:t> </a:t>
                </a:r>
              </a:p>
            </p:txBody>
          </p:sp>
        </mc:Fallback>
      </mc:AlternateContent>
      <p:sp>
        <p:nvSpPr>
          <p:cNvPr id="2" name="矩形 1"/>
          <p:cNvSpPr/>
          <p:nvPr/>
        </p:nvSpPr>
        <p:spPr>
          <a:xfrm>
            <a:off x="1152415" y="4329762"/>
            <a:ext cx="5096267" cy="461665"/>
          </a:xfrm>
          <a:prstGeom prst="rect">
            <a:avLst/>
          </a:prstGeom>
        </p:spPr>
        <p:txBody>
          <a:bodyPr wrap="none">
            <a:spAutoFit/>
          </a:bodyPr>
          <a:lstStyle/>
          <a:p>
            <a:r>
              <a:rPr lang="en-US" altLang="zh-CN" sz="2400" b="0" i="0" dirty="0" err="1" smtClean="0">
                <a:solidFill>
                  <a:srgbClr val="252525"/>
                </a:solidFill>
                <a:effectLst/>
                <a:latin typeface="Arial" panose="020B0604020202020204" pitchFamily="34" charset="0"/>
              </a:rPr>
              <a:t>Uhlenbeck</a:t>
            </a:r>
            <a:r>
              <a:rPr lang="en-US" altLang="zh-CN" sz="2400" b="0" i="0" dirty="0" smtClean="0">
                <a:solidFill>
                  <a:srgbClr val="252525"/>
                </a:solidFill>
                <a:effectLst/>
                <a:latin typeface="Arial" panose="020B0604020202020204" pitchFamily="34" charset="0"/>
              </a:rPr>
              <a:t> </a:t>
            </a:r>
            <a:r>
              <a:rPr lang="zh-CN" altLang="en-US" sz="2400" b="0" i="0" dirty="0" smtClean="0">
                <a:solidFill>
                  <a:srgbClr val="252525"/>
                </a:solidFill>
                <a:effectLst/>
                <a:latin typeface="Arial" panose="020B0604020202020204" pitchFamily="34" charset="0"/>
              </a:rPr>
              <a:t>和</a:t>
            </a:r>
            <a:r>
              <a:rPr lang="en-US" altLang="zh-CN" sz="2400" b="0" i="0" dirty="0" smtClean="0">
                <a:solidFill>
                  <a:srgbClr val="252525"/>
                </a:solidFill>
                <a:effectLst/>
                <a:latin typeface="Arial" panose="020B0604020202020204" pitchFamily="34" charset="0"/>
              </a:rPr>
              <a:t> </a:t>
            </a:r>
            <a:r>
              <a:rPr lang="en-US" altLang="zh-CN" sz="2400" b="0" i="0" dirty="0" err="1" smtClean="0">
                <a:solidFill>
                  <a:srgbClr val="252525"/>
                </a:solidFill>
                <a:effectLst/>
                <a:latin typeface="Arial" panose="020B0604020202020204" pitchFamily="34" charset="0"/>
              </a:rPr>
              <a:t>Goudsmit</a:t>
            </a:r>
            <a:r>
              <a:rPr lang="zh-CN" altLang="en-US" sz="2400" b="0" i="0" dirty="0" smtClean="0">
                <a:solidFill>
                  <a:srgbClr val="252525"/>
                </a:solidFill>
                <a:effectLst/>
                <a:latin typeface="Arial" panose="020B0604020202020204" pitchFamily="34" charset="0"/>
              </a:rPr>
              <a:t>进一步假设</a:t>
            </a:r>
            <a:r>
              <a:rPr lang="en-US" altLang="zh-CN" sz="2400" b="0" i="0" dirty="0" smtClean="0">
                <a:solidFill>
                  <a:srgbClr val="252525"/>
                </a:solidFill>
                <a:effectLst/>
                <a:latin typeface="Arial" panose="020B0604020202020204" pitchFamily="34" charset="0"/>
              </a:rPr>
              <a:t> </a:t>
            </a:r>
            <a:endParaRPr lang="zh-CN" altLang="en-US" sz="2400" dirty="0"/>
          </a:p>
        </p:txBody>
      </p:sp>
    </p:spTree>
    <p:extLst>
      <p:ext uri="{BB962C8B-B14F-4D97-AF65-F5344CB8AC3E}">
        <p14:creationId xmlns:p14="http://schemas.microsoft.com/office/powerpoint/2010/main" val="307983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1359953"/>
                <a:ext cx="8229600" cy="4525962"/>
              </a:xfrm>
            </p:spPr>
            <p:txBody>
              <a:bodyPr/>
              <a:lstStyle/>
              <a:p>
                <a:r>
                  <a:rPr lang="zh-CN" altLang="en-US" sz="2000" dirty="0" smtClean="0">
                    <a:latin typeface="微软雅黑" panose="020B0503020204020204" pitchFamily="34" charset="-122"/>
                    <a:ea typeface="微软雅黑" panose="020B0503020204020204" pitchFamily="34" charset="-122"/>
                  </a:rPr>
                  <a:t>如果把电子看作一个带</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oMath>
                </a14:m>
                <a:r>
                  <a:rPr lang="zh-CN" altLang="en-US" sz="2000" dirty="0" smtClean="0">
                    <a:latin typeface="微软雅黑" panose="020B0503020204020204" pitchFamily="34" charset="-122"/>
                    <a:ea typeface="微软雅黑" panose="020B0503020204020204" pitchFamily="34" charset="-122"/>
                  </a:rPr>
                  <a:t>的小球</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半径为</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i="1" dirty="0">
                            <a:latin typeface="Cambria Math" panose="02040503050406030204" pitchFamily="18" charset="0"/>
                          </a:rPr>
                          <m:t>1</m:t>
                        </m:r>
                        <m:r>
                          <a:rPr lang="en-US" altLang="zh-CN" sz="2000" i="1" dirty="0" smtClean="0">
                            <a:latin typeface="Cambria Math" panose="02040503050406030204" pitchFamily="18" charset="0"/>
                          </a:rPr>
                          <m:t>0</m:t>
                        </m:r>
                      </m:e>
                      <m:sup>
                        <m:r>
                          <a:rPr lang="en-US" altLang="zh-CN" sz="2000" b="0" i="1" dirty="0" smtClean="0">
                            <a:latin typeface="Cambria Math" panose="02040503050406030204" pitchFamily="18" charset="0"/>
                          </a:rPr>
                          <m:t>−14</m:t>
                        </m:r>
                      </m:sup>
                    </m:sSup>
                    <m:r>
                      <m:rPr>
                        <m:sty m:val="p"/>
                      </m:rPr>
                      <a:rPr lang="en-US" altLang="zh-CN" sz="2000" b="0" i="0" dirty="0" smtClean="0">
                        <a:latin typeface="Cambria Math" panose="02040503050406030204" pitchFamily="18" charset="0"/>
                      </a:rPr>
                      <m:t>cm</m:t>
                    </m:r>
                    <m:r>
                      <a:rPr lang="en-US" altLang="zh-CN" sz="2000" b="0" i="0" dirty="0" smtClean="0">
                        <a:latin typeface="Cambria Math" panose="02040503050406030204" pitchFamily="18" charset="0"/>
                      </a:rPr>
                      <m:t>,</m:t>
                    </m:r>
                  </m:oMath>
                </a14:m>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像</a:t>
                </a:r>
                <a:r>
                  <a:rPr lang="zh-CN" altLang="en-US" sz="2000" dirty="0" smtClean="0">
                    <a:latin typeface="微软雅黑" panose="020B0503020204020204" pitchFamily="34" charset="-122"/>
                    <a:ea typeface="微软雅黑" panose="020B0503020204020204" pitchFamily="34" charset="-122"/>
                  </a:rPr>
                  <a:t>陀螺一样绕自身旋转，那么它的表面切向速度是多少？</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1359953"/>
                <a:ext cx="8229600" cy="4525962"/>
              </a:xfrm>
              <a:blipFill rotWithShape="0">
                <a:blip r:embed="rId2"/>
                <a:stretch>
                  <a:fillRect t="-673" r="-7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标题 2"/>
              <p:cNvSpPr>
                <a:spLocks noGrp="1"/>
              </p:cNvSpPr>
              <p:nvPr>
                <p:ph type="title"/>
              </p:nvPr>
            </p:nvSpPr>
            <p:spPr/>
            <p:txBody>
              <a:bodyPr>
                <a:normAutofit/>
              </a:bodyPr>
              <a:lstStyle/>
              <a:p>
                <a:r>
                  <a:rPr lang="en-US" altLang="zh-CN" dirty="0" smtClean="0"/>
                  <a:t>Pauli</a:t>
                </a:r>
                <a:r>
                  <a:rPr lang="zh-CN" altLang="en-US" dirty="0" smtClean="0"/>
                  <a:t>的</a:t>
                </a:r>
                <a:r>
                  <a:rPr lang="en-US" altLang="zh-CN" dirty="0" smtClean="0"/>
                  <a:t>comment</a:t>
                </a:r>
                <a:r>
                  <a:rPr lang="zh-CN" altLang="en-US" dirty="0" smtClean="0"/>
                  <a:t>：</a:t>
                </a:r>
                <a14:m>
                  <m:oMath xmlns:m="http://schemas.openxmlformats.org/officeDocument/2006/math">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𝑆</m:t>
                        </m:r>
                      </m:e>
                      <m:sub>
                        <m:r>
                          <a:rPr lang="en-US" altLang="zh-CN" b="0" i="1">
                            <a:latin typeface="Cambria Math" panose="02040503050406030204" pitchFamily="18" charset="0"/>
                          </a:rPr>
                          <m:t>𝑍</m:t>
                        </m:r>
                      </m:sub>
                    </m:sSub>
                    <m:r>
                      <a:rPr lang="en-US" altLang="zh-CN" b="0"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ℏ</m:t>
                        </m:r>
                      </m:num>
                      <m:den>
                        <m:r>
                          <a:rPr lang="en-US" altLang="zh-CN" b="0" i="1" smtClean="0">
                            <a:latin typeface="Cambria Math" panose="02040503050406030204" pitchFamily="18" charset="0"/>
                          </a:rPr>
                          <m:t>2</m:t>
                        </m:r>
                      </m:den>
                    </m:f>
                  </m:oMath>
                </a14:m>
                <a:r>
                  <a:rPr lang="zh-CN" altLang="en-US" dirty="0" smtClean="0"/>
                  <a:t> 究竟需要转多快</a:t>
                </a:r>
                <a:endParaRPr lang="zh-CN" altLang="en-US" dirty="0"/>
              </a:p>
            </p:txBody>
          </p:sp>
        </mc:Choice>
        <mc:Fallback xmlns="">
          <p:sp>
            <p:nvSpPr>
              <p:cNvPr id="4" name="标题 2"/>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796225" y="2400989"/>
                <a:ext cx="8098884" cy="1747786"/>
              </a:xfrm>
              <a:prstGeom prst="rect">
                <a:avLst/>
              </a:prstGeom>
              <a:noFill/>
            </p:spPr>
            <p:txBody>
              <a:bodyPr wrap="none" rtlCol="0">
                <a:spAutoFit/>
              </a:bodyPr>
              <a:lstStyle/>
              <a:p>
                <a:r>
                  <a:rPr lang="en-US" altLang="zh-CN" sz="2400" b="0" dirty="0" smtClean="0"/>
                  <a:t> </a:t>
                </a:r>
                <a:r>
                  <a:rPr lang="zh-CN" altLang="en-US" sz="2400" b="0" dirty="0" smtClean="0"/>
                  <a:t>方法一</a:t>
                </a:r>
                <a:endParaRPr lang="en-US" altLang="zh-CN" sz="2400" b="0" dirty="0" smtClean="0"/>
              </a:p>
              <a:p>
                <a:r>
                  <a:rPr lang="en-US" altLang="zh-CN" sz="2400" b="0" dirty="0" smtClean="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𝑍</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ℏ=</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𝑒</m:t>
                        </m:r>
                      </m:sub>
                    </m:sSub>
                    <m:r>
                      <a:rPr lang="en-US" altLang="zh-CN" sz="2400" b="0" i="1" smtClean="0">
                        <a:latin typeface="Cambria Math" panose="02040503050406030204" pitchFamily="18" charset="0"/>
                      </a:rPr>
                      <m:t>𝑟𝑣</m:t>
                    </m:r>
                  </m:oMath>
                </a14:m>
                <a:endParaRPr lang="en-US" altLang="zh-CN" sz="2400" b="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ℏ</m:t>
                          </m:r>
                        </m:num>
                        <m:den>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𝑒</m:t>
                              </m:r>
                            </m:sub>
                          </m:sSub>
                          <m:r>
                            <a:rPr lang="en-US" altLang="zh-CN" sz="2400" b="0" i="1" smtClean="0">
                              <a:latin typeface="Cambria Math" panose="02040503050406030204" pitchFamily="18" charset="0"/>
                            </a:rPr>
                            <m:t>𝑟</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ℏ</m:t>
                          </m:r>
                          <m:r>
                            <a:rPr lang="en-US" altLang="zh-CN" sz="2400" b="0" i="1" smtClean="0">
                              <a:latin typeface="Cambria Math" panose="02040503050406030204" pitchFamily="18" charset="0"/>
                            </a:rPr>
                            <m:t>𝑐</m:t>
                          </m:r>
                        </m:num>
                        <m:den>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𝑒</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𝑟</m:t>
                          </m:r>
                        </m:den>
                      </m:f>
                      <m:r>
                        <a:rPr lang="en-US" altLang="zh-CN" sz="2400" b="0" i="1" smtClean="0">
                          <a:latin typeface="Cambria Math" panose="02040503050406030204" pitchFamily="18" charset="0"/>
                        </a:rPr>
                        <m:t>𝑐</m:t>
                      </m:r>
                      <m:r>
                        <a:rPr lang="en-US" altLang="zh-CN" sz="2400" b="0" i="0"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0" smtClean="0">
                              <a:latin typeface="Cambria Math" panose="02040503050406030204" pitchFamily="18" charset="0"/>
                            </a:rPr>
                            <m:t>197</m:t>
                          </m:r>
                          <m:r>
                            <m:rPr>
                              <m:sty m:val="p"/>
                            </m:rPr>
                            <a:rPr lang="en-US" altLang="zh-CN" sz="2400" b="0" i="0" smtClean="0">
                              <a:latin typeface="Cambria Math" panose="02040503050406030204" pitchFamily="18" charset="0"/>
                            </a:rPr>
                            <m:t>fm</m:t>
                          </m:r>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Mev</m:t>
                          </m:r>
                        </m:num>
                        <m:den>
                          <m:r>
                            <a:rPr lang="en-US" altLang="zh-CN" sz="2400" b="0" i="1" smtClean="0">
                              <a:latin typeface="Cambria Math" panose="02040503050406030204" pitchFamily="18" charset="0"/>
                            </a:rPr>
                            <m:t>2×0.511</m:t>
                          </m:r>
                          <m:r>
                            <m:rPr>
                              <m:sty m:val="p"/>
                            </m:rPr>
                            <a:rPr lang="en-US" altLang="zh-CN" sz="2400" b="0" i="0" smtClean="0">
                              <a:latin typeface="Cambria Math" panose="02040503050406030204" pitchFamily="18" charset="0"/>
                            </a:rPr>
                            <m:t>Mev</m:t>
                          </m:r>
                          <m:r>
                            <a:rPr lang="en-US" altLang="zh-CN" sz="2400" b="0" i="1" smtClean="0">
                              <a:latin typeface="Cambria Math" panose="02040503050406030204" pitchFamily="18" charset="0"/>
                            </a:rPr>
                            <m:t>×0.1</m:t>
                          </m:r>
                          <m:r>
                            <m:rPr>
                              <m:sty m:val="p"/>
                            </m:rPr>
                            <a:rPr lang="en-US" altLang="zh-CN" sz="2400" b="0" i="0" smtClean="0">
                              <a:latin typeface="Cambria Math" panose="02040503050406030204" pitchFamily="18" charset="0"/>
                            </a:rPr>
                            <m:t>fm</m:t>
                          </m:r>
                        </m:den>
                      </m:f>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=1927</m:t>
                      </m:r>
                      <m:r>
                        <a:rPr lang="en-US" altLang="zh-CN" sz="2400" b="0" i="1" smtClean="0">
                          <a:latin typeface="Cambria Math" panose="02040503050406030204" pitchFamily="18" charset="0"/>
                        </a:rPr>
                        <m:t>𝑐</m:t>
                      </m:r>
                    </m:oMath>
                  </m:oMathPara>
                </a14:m>
                <a:endParaRPr lang="en-US" altLang="zh-CN" sz="2400" b="0"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796225" y="2400989"/>
                <a:ext cx="8098884" cy="1747786"/>
              </a:xfrm>
              <a:prstGeom prst="rect">
                <a:avLst/>
              </a:prstGeom>
              <a:blipFill rotWithShape="0">
                <a:blip r:embed="rId4"/>
                <a:stretch>
                  <a:fillRect t="-5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796225" y="4417148"/>
                <a:ext cx="4085606" cy="1200393"/>
              </a:xfrm>
              <a:prstGeom prst="rect">
                <a:avLst/>
              </a:prstGeom>
              <a:noFill/>
            </p:spPr>
            <p:txBody>
              <a:bodyPr wrap="none" rtlCol="0">
                <a:spAutoFit/>
              </a:bodyPr>
              <a:lstStyle/>
              <a:p>
                <a:r>
                  <a:rPr lang="en-US" altLang="zh-CN" sz="2400" b="0" dirty="0" smtClean="0"/>
                  <a:t> </a:t>
                </a:r>
                <a:r>
                  <a:rPr lang="zh-CN" altLang="en-US" sz="2400" b="0" dirty="0" smtClean="0"/>
                  <a:t>方法二</a:t>
                </a:r>
                <a:endParaRPr lang="en-US" altLang="zh-CN"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𝑍</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𝜔</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5</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𝑚</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𝑟</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𝜔</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5</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𝑚</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𝑣</m:t>
                              </m:r>
                            </m:e>
                            <m:sup>
                              <m:r>
                                <a:rPr lang="en-US" altLang="zh-CN" sz="2400" b="0" i="1" smtClean="0">
                                  <a:latin typeface="Cambria Math" panose="02040503050406030204" pitchFamily="18" charset="0"/>
                                </a:rPr>
                                <m:t>2</m:t>
                              </m:r>
                            </m:sup>
                          </m:sSup>
                        </m:num>
                        <m:den>
                          <m:r>
                            <a:rPr lang="en-US" altLang="zh-CN" sz="2400" b="0" i="1" smtClean="0">
                              <a:latin typeface="Cambria Math" panose="02040503050406030204" pitchFamily="18" charset="0"/>
                            </a:rPr>
                            <m:t>𝑟</m:t>
                          </m:r>
                        </m:den>
                      </m:f>
                    </m:oMath>
                  </m:oMathPara>
                </a14:m>
                <a:endParaRPr lang="en-US" altLang="zh-CN" sz="2400" b="0" dirty="0" smtClean="0"/>
              </a:p>
            </p:txBody>
          </p:sp>
        </mc:Choice>
        <mc:Fallback xmlns="">
          <p:sp>
            <p:nvSpPr>
              <p:cNvPr id="8" name="文本框 7"/>
              <p:cNvSpPr txBox="1">
                <a:spLocks noRot="1" noChangeAspect="1" noMove="1" noResize="1" noEditPoints="1" noAdjustHandles="1" noChangeArrowheads="1" noChangeShapeType="1" noTextEdit="1"/>
              </p:cNvSpPr>
              <p:nvPr/>
            </p:nvSpPr>
            <p:spPr>
              <a:xfrm>
                <a:off x="796225" y="4417148"/>
                <a:ext cx="4085606" cy="1200393"/>
              </a:xfrm>
              <a:prstGeom prst="rect">
                <a:avLst/>
              </a:prstGeom>
              <a:blipFill rotWithShape="0">
                <a:blip r:embed="rId5"/>
                <a:stretch>
                  <a:fillRect t="-7614"/>
                </a:stretch>
              </a:blipFill>
            </p:spPr>
            <p:txBody>
              <a:bodyPr/>
              <a:lstStyle/>
              <a:p>
                <a:r>
                  <a:rPr lang="zh-CN" altLang="en-US">
                    <a:noFill/>
                  </a:rPr>
                  <a:t> </a:t>
                </a:r>
              </a:p>
            </p:txBody>
          </p:sp>
        </mc:Fallback>
      </mc:AlternateContent>
      <p:sp>
        <p:nvSpPr>
          <p:cNvPr id="9" name="矩形 8"/>
          <p:cNvSpPr/>
          <p:nvPr/>
        </p:nvSpPr>
        <p:spPr>
          <a:xfrm>
            <a:off x="2506565" y="5825779"/>
            <a:ext cx="2698175" cy="523220"/>
          </a:xfrm>
          <a:prstGeom prst="rect">
            <a:avLst/>
          </a:prstGeom>
        </p:spPr>
        <p:txBody>
          <a:bodyPr wrap="none">
            <a:spAutoFit/>
          </a:bodyPr>
          <a:lstStyle/>
          <a:p>
            <a:r>
              <a:rPr lang="zh-CN" altLang="en-US" sz="2800" dirty="0" smtClean="0">
                <a:solidFill>
                  <a:srgbClr val="FF0000"/>
                </a:solidFill>
              </a:rPr>
              <a:t>自旋不是自转！</a:t>
            </a:r>
            <a:endParaRPr lang="zh-CN" altLang="en-US" sz="2800" dirty="0">
              <a:solidFill>
                <a:srgbClr val="FF0000"/>
              </a:solidFill>
            </a:endParaRPr>
          </a:p>
        </p:txBody>
      </p:sp>
    </p:spTree>
    <p:extLst>
      <p:ext uri="{BB962C8B-B14F-4D97-AF65-F5344CB8AC3E}">
        <p14:creationId xmlns:p14="http://schemas.microsoft.com/office/powerpoint/2010/main" val="171046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sz="2400" dirty="0" smtClean="0"/>
                  <a:t>各种</a:t>
                </a:r>
                <a:r>
                  <a:rPr lang="zh-CN" altLang="en-US" sz="2400" dirty="0"/>
                  <a:t>实验的</a:t>
                </a:r>
                <a:r>
                  <a:rPr lang="zh-CN" altLang="en-US" sz="2400" dirty="0" smtClean="0"/>
                  <a:t>支持</a:t>
                </a:r>
                <a:endParaRPr lang="en-US" altLang="zh-CN" sz="2400" dirty="0" smtClean="0"/>
              </a:p>
              <a:p>
                <a:r>
                  <a:rPr lang="zh-CN" altLang="en-US" sz="2400" dirty="0" smtClean="0"/>
                  <a:t>理论严格的导出 </a:t>
                </a:r>
                <a:endParaRPr lang="en-US" altLang="zh-CN" sz="2400" dirty="0" smtClean="0"/>
              </a:p>
              <a:p>
                <a:r>
                  <a:rPr lang="zh-CN" altLang="en-US" sz="2400" dirty="0" smtClean="0"/>
                  <a:t>微观物理学最重要的概念</a:t>
                </a:r>
                <a:r>
                  <a:rPr lang="zh-CN" altLang="en-US" sz="2400" dirty="0"/>
                  <a:t>之一</a:t>
                </a:r>
                <a:endParaRPr lang="en-US" altLang="zh-CN" sz="2400" dirty="0" smtClean="0"/>
              </a:p>
              <a:p>
                <a:endParaRPr lang="en-US" altLang="zh-CN" sz="2400" dirty="0"/>
              </a:p>
              <a:p>
                <a:pPr marL="61615" indent="0">
                  <a:buNone/>
                </a:pPr>
                <a:r>
                  <a:rPr lang="zh-CN" altLang="en-US" sz="2400" dirty="0" smtClean="0">
                    <a:solidFill>
                      <a:srgbClr val="FF0000"/>
                    </a:solidFill>
                  </a:rPr>
                  <a:t>自旋是什么？</a:t>
                </a:r>
                <a:endParaRPr lang="en-US" altLang="zh-CN" sz="2400" dirty="0" smtClean="0">
                  <a:solidFill>
                    <a:srgbClr val="FF0000"/>
                  </a:solidFill>
                </a:endParaRPr>
              </a:p>
              <a:p>
                <a:r>
                  <a:rPr lang="zh-CN" altLang="en-US" sz="2400" dirty="0" smtClean="0"/>
                  <a:t>角动量，内禀属性</a:t>
                </a:r>
                <a:endParaRPr lang="en-US" altLang="zh-CN" sz="2400" dirty="0" smtClean="0"/>
              </a:p>
              <a:p>
                <a:r>
                  <a:rPr lang="zh-CN" altLang="en-US" sz="2400" dirty="0" smtClean="0"/>
                  <a:t>没有经典对应</a:t>
                </a:r>
                <a:endParaRPr lang="en-US" altLang="zh-CN" sz="2400" dirty="0" smtClean="0"/>
              </a:p>
              <a:p>
                <a:r>
                  <a:rPr lang="zh-CN" altLang="en-US" sz="2400" dirty="0" smtClean="0"/>
                  <a:t>半整数（费米子，如电子，质子）</a:t>
                </a:r>
                <a:endParaRPr lang="en-US" altLang="zh-CN" sz="2400" dirty="0" smtClean="0"/>
              </a:p>
              <a:p>
                <a:r>
                  <a:rPr lang="zh-CN" altLang="en-US" sz="2400" dirty="0" smtClean="0"/>
                  <a:t>整数（玻色子，如光子，</a:t>
                </a:r>
                <a14:m>
                  <m:oMath xmlns:m="http://schemas.openxmlformats.org/officeDocument/2006/math">
                    <m:r>
                      <a:rPr lang="en-US" altLang="zh-CN" sz="2400" i="1" dirty="0" smtClean="0">
                        <a:latin typeface="Cambria Math" panose="02040503050406030204" pitchFamily="18" charset="0"/>
                      </a:rPr>
                      <m:t>𝜋</m:t>
                    </m:r>
                  </m:oMath>
                </a14:m>
                <a:r>
                  <a:rPr lang="zh-CN" altLang="en-US" sz="2400" dirty="0" smtClean="0"/>
                  <a:t>介子）</a:t>
                </a:r>
                <a:endParaRPr lang="en-US" altLang="zh-CN" sz="2400"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370" t="-2022"/>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sz="2800" dirty="0" smtClean="0"/>
              <a:t>自转还</a:t>
            </a:r>
            <a:r>
              <a:rPr lang="zh-CN" altLang="en-US" sz="2800" dirty="0"/>
              <a:t>是</a:t>
            </a:r>
            <a:r>
              <a:rPr lang="zh-CN" altLang="en-US" sz="2800" dirty="0" smtClean="0"/>
              <a:t>不自转？这是个问题</a:t>
            </a:r>
            <a:endParaRPr lang="zh-CN" altLang="en-US" sz="2800" dirty="0"/>
          </a:p>
        </p:txBody>
      </p:sp>
    </p:spTree>
    <p:extLst>
      <p:ext uri="{BB962C8B-B14F-4D97-AF65-F5344CB8AC3E}">
        <p14:creationId xmlns:p14="http://schemas.microsoft.com/office/powerpoint/2010/main" val="301251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2991710"/>
          </a:xfrm>
        </p:spPr>
        <p:txBody>
          <a:bodyPr/>
          <a:lstStyle/>
          <a:p>
            <a:r>
              <a:rPr lang="zh-CN" altLang="en-US" sz="2400" dirty="0" smtClean="0"/>
              <a:t>自旋和轨道角动量如何共同作用？</a:t>
            </a:r>
            <a:endParaRPr lang="zh-CN" altLang="en-US" sz="2400" dirty="0"/>
          </a:p>
        </p:txBody>
      </p:sp>
      <p:sp>
        <p:nvSpPr>
          <p:cNvPr id="3" name="标题 2"/>
          <p:cNvSpPr>
            <a:spLocks noGrp="1"/>
          </p:cNvSpPr>
          <p:nvPr>
            <p:ph type="title"/>
          </p:nvPr>
        </p:nvSpPr>
        <p:spPr/>
        <p:txBody>
          <a:bodyPr>
            <a:normAutofit/>
          </a:bodyPr>
          <a:lstStyle/>
          <a:p>
            <a:r>
              <a:rPr lang="zh-CN" altLang="en-US" sz="2800" dirty="0" smtClean="0"/>
              <a:t>磁场中的电子：轨道角动量和自旋角动量</a:t>
            </a:r>
            <a:endParaRPr lang="zh-CN" altLang="en-US" sz="2800" dirty="0"/>
          </a:p>
        </p:txBody>
      </p:sp>
      <mc:AlternateContent xmlns:mc="http://schemas.openxmlformats.org/markup-compatibility/2006" xmlns:a14="http://schemas.microsoft.com/office/drawing/2010/main">
        <mc:Choice Requires="a14">
          <p:sp>
            <p:nvSpPr>
              <p:cNvPr id="4" name="矩形 3"/>
              <p:cNvSpPr/>
              <p:nvPr/>
            </p:nvSpPr>
            <p:spPr>
              <a:xfrm>
                <a:off x="353416" y="2178070"/>
                <a:ext cx="4501788" cy="2094804"/>
              </a:xfrm>
              <a:prstGeom prst="rect">
                <a:avLst/>
              </a:prstGeom>
            </p:spPr>
            <p:txBody>
              <a:bodyPr wrap="square">
                <a:spAutoFit/>
              </a:bodyPr>
              <a:lstStyle/>
              <a:p>
                <a:r>
                  <a:rPr lang="en-US" altLang="zh-CN" sz="2400" dirty="0" smtClean="0"/>
                  <a:t> Orbit: </a:t>
                </a:r>
                <a:r>
                  <a:rPr lang="zh-CN" altLang="en-US" sz="2400" dirty="0" smtClean="0"/>
                  <a:t>轨道运动</a:t>
                </a:r>
                <a:endParaRPr lang="en-US" altLang="zh-CN" sz="2400" dirty="0" smtClean="0"/>
              </a:p>
              <a:p>
                <a:r>
                  <a:rPr lang="en-US" altLang="zh-CN" sz="2400" dirty="0" smtClean="0"/>
                  <a:t> </a:t>
                </a:r>
                <a14:m>
                  <m:oMath xmlns:m="http://schemas.openxmlformats.org/officeDocument/2006/math">
                    <m:r>
                      <a:rPr lang="en-US" altLang="zh-CN" sz="2400" i="1" smtClean="0">
                        <a:latin typeface="Cambria Math" panose="02040503050406030204" pitchFamily="18" charset="0"/>
                      </a:rPr>
                      <m:t>𝐿</m:t>
                    </m:r>
                    <m:r>
                      <a:rPr lang="en-US" altLang="zh-CN" sz="2400" i="1" smtClean="0">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i="1">
                            <a:solidFill>
                              <a:srgbClr val="0070C0"/>
                            </a:solidFill>
                            <a:latin typeface="Cambria Math" panose="02040503050406030204" pitchFamily="18" charset="0"/>
                          </a:rPr>
                          <m:t>𝑙</m:t>
                        </m:r>
                        <m:r>
                          <a:rPr lang="en-US" altLang="zh-CN" sz="2400" i="1">
                            <a:latin typeface="Cambria Math" panose="02040503050406030204" pitchFamily="18" charset="0"/>
                          </a:rPr>
                          <m:t>(</m:t>
                        </m:r>
                        <m:r>
                          <a:rPr lang="en-US" altLang="zh-CN" sz="2400" i="1">
                            <a:solidFill>
                              <a:srgbClr val="0070C0"/>
                            </a:solidFill>
                            <a:latin typeface="Cambria Math" panose="02040503050406030204" pitchFamily="18" charset="0"/>
                          </a:rPr>
                          <m:t>𝑙</m:t>
                        </m:r>
                        <m:r>
                          <a:rPr lang="en-US" altLang="zh-CN" sz="2400" i="1">
                            <a:latin typeface="Cambria Math" panose="02040503050406030204" pitchFamily="18" charset="0"/>
                          </a:rPr>
                          <m:t>+1)</m:t>
                        </m:r>
                      </m:e>
                    </m:rad>
                    <m:r>
                      <a:rPr lang="en-US" altLang="zh-CN" sz="2400" i="1">
                        <a:latin typeface="Cambria Math" panose="02040503050406030204" pitchFamily="18" charset="0"/>
                      </a:rPr>
                      <m:t>ℏ</m:t>
                    </m:r>
                  </m:oMath>
                </a14:m>
                <a:endParaRPr lang="en-US" altLang="zh-CN" sz="2400" i="1" dirty="0" smtClean="0">
                  <a:latin typeface="Cambria Math" panose="02040503050406030204" pitchFamily="18" charset="0"/>
                </a:endParaRPr>
              </a:p>
              <a:p>
                <a:r>
                  <a:rPr lang="en-US" altLang="zh-CN" sz="2400" b="0" dirty="0" smtClean="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𝐿</m:t>
                        </m:r>
                      </m:e>
                      <m:sub>
                        <m:r>
                          <a:rPr lang="en-US" altLang="zh-CN" sz="2400" b="0" i="1" smtClean="0">
                            <a:latin typeface="Cambria Math" panose="02040503050406030204" pitchFamily="18" charset="0"/>
                          </a:rPr>
                          <m:t>𝑍</m:t>
                        </m:r>
                      </m:sub>
                    </m:sSub>
                    <m:r>
                      <a:rPr lang="en-US" altLang="zh-CN" sz="2400" b="0" i="1" smtClean="0">
                        <a:latin typeface="Cambria Math" panose="02040503050406030204" pitchFamily="18" charset="0"/>
                      </a:rPr>
                      <m:t>=</m:t>
                    </m:r>
                    <m:r>
                      <a:rPr lang="en-US" altLang="zh-CN" sz="2400" b="0" i="1" smtClean="0">
                        <a:solidFill>
                          <a:srgbClr val="7030A0"/>
                        </a:solidFill>
                        <a:latin typeface="Cambria Math" panose="02040503050406030204" pitchFamily="18" charset="0"/>
                      </a:rPr>
                      <m:t>𝑚</m:t>
                    </m:r>
                    <m:r>
                      <a:rPr lang="en-US" altLang="zh-CN" sz="2400" b="0" i="1" smtClean="0">
                        <a:latin typeface="Cambria Math" panose="02040503050406030204" pitchFamily="18" charset="0"/>
                      </a:rPr>
                      <m:t>ℏ, </m:t>
                    </m:r>
                    <m:r>
                      <a:rPr lang="en-US" altLang="zh-CN" sz="2400" i="1" dirty="0" smtClean="0">
                        <a:latin typeface="Cambria Math" panose="02040503050406030204" pitchFamily="18" charset="0"/>
                        <a:ea typeface="微软雅黑" panose="020B0503020204020204" pitchFamily="34" charset="-122"/>
                      </a:rPr>
                      <m:t>𝑚</m:t>
                    </m:r>
                    <m:r>
                      <a:rPr lang="en-US" altLang="zh-CN" sz="2400" b="0" i="1" dirty="0" smtClean="0">
                        <a:latin typeface="Cambria Math" panose="02040503050406030204" pitchFamily="18" charset="0"/>
                        <a:ea typeface="微软雅黑" panose="020B0503020204020204" pitchFamily="34" charset="-122"/>
                      </a:rPr>
                      <m:t>=0,±1,±2,⋯</m:t>
                    </m:r>
                    <m:r>
                      <a:rPr lang="en-US" altLang="zh-CN" sz="2400" b="0" i="1" dirty="0" smtClean="0">
                        <a:latin typeface="Cambria Math" panose="02040503050406030204" pitchFamily="18" charset="0"/>
                        <a:ea typeface="微软雅黑" panose="020B0503020204020204" pitchFamily="34" charset="-122"/>
                      </a:rPr>
                      <m:t>𝑙</m:t>
                    </m:r>
                  </m:oMath>
                </a14:m>
                <a:endParaRPr lang="en-US" altLang="zh-CN" sz="2400" b="0" dirty="0" smtClean="0">
                  <a:ea typeface="微软雅黑" panose="020B0503020204020204" pitchFamily="34" charset="-122"/>
                </a:endParaRPr>
              </a:p>
              <a:p>
                <a:r>
                  <a:rPr lang="en-US" altLang="zh-CN" sz="2400" b="0" dirty="0" smtClean="0"/>
                  <a:t> </a:t>
                </a:r>
                <a14:m>
                  <m:oMath xmlns:m="http://schemas.openxmlformats.org/officeDocument/2006/math">
                    <m:r>
                      <a:rPr lang="en-US" altLang="zh-CN" sz="2400" b="0" i="1" smtClean="0">
                        <a:latin typeface="Cambria Math" panose="02040503050406030204" pitchFamily="18" charset="0"/>
                      </a:rPr>
                      <m:t>𝜇</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i="1">
                            <a:solidFill>
                              <a:srgbClr val="0070C0"/>
                            </a:solidFill>
                            <a:latin typeface="Cambria Math" panose="02040503050406030204" pitchFamily="18" charset="0"/>
                          </a:rPr>
                          <m:t>𝑙</m:t>
                        </m:r>
                        <m:d>
                          <m:dPr>
                            <m:ctrlPr>
                              <a:rPr lang="en-US" altLang="zh-CN" sz="2400" i="1">
                                <a:solidFill>
                                  <a:srgbClr val="0070C0"/>
                                </a:solidFill>
                                <a:latin typeface="Cambria Math" panose="02040503050406030204" pitchFamily="18" charset="0"/>
                              </a:rPr>
                            </m:ctrlPr>
                          </m:dPr>
                          <m:e>
                            <m:r>
                              <a:rPr lang="en-US" altLang="zh-CN" sz="2400" i="1">
                                <a:solidFill>
                                  <a:srgbClr val="0070C0"/>
                                </a:solidFill>
                                <a:latin typeface="Cambria Math" panose="02040503050406030204" pitchFamily="18" charset="0"/>
                              </a:rPr>
                              <m:t>𝑙</m:t>
                            </m:r>
                            <m:r>
                              <a:rPr lang="en-US" altLang="zh-CN" sz="2400" i="1">
                                <a:latin typeface="Cambria Math" panose="02040503050406030204" pitchFamily="18" charset="0"/>
                              </a:rPr>
                              <m:t>+1</m:t>
                            </m:r>
                          </m:e>
                        </m:d>
                      </m:e>
                    </m:ra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oMath>
                </a14:m>
                <a:endParaRPr lang="en-US" altLang="zh-CN" sz="2400" b="0" i="1" dirty="0" smtClean="0">
                  <a:latin typeface="Cambria Math" panose="02040503050406030204" pitchFamily="18" charset="0"/>
                </a:endParaRPr>
              </a:p>
              <a:p>
                <a:r>
                  <a:rPr lang="en-US" altLang="zh-CN" sz="2400" b="0" dirty="0" smtClean="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𝑍</m:t>
                        </m:r>
                      </m:sub>
                    </m:sSub>
                    <m:r>
                      <a:rPr lang="en-US" altLang="zh-CN" sz="2400" b="0" i="1" smtClean="0">
                        <a:latin typeface="Cambria Math" panose="02040503050406030204" pitchFamily="18" charset="0"/>
                      </a:rPr>
                      <m:t>=</m:t>
                    </m:r>
                    <m:r>
                      <a:rPr lang="en-US" altLang="zh-CN" sz="2400" b="0" i="1" smtClean="0">
                        <a:solidFill>
                          <a:schemeClr val="tx1"/>
                        </a:solidFill>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solidFill>
                              <a:srgbClr val="7030A0"/>
                            </a:solidFill>
                            <a:latin typeface="Cambria Math" panose="02040503050406030204" pitchFamily="18" charset="0"/>
                          </a:rPr>
                          <m:t>𝑚</m:t>
                        </m:r>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oMath>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353416" y="2178070"/>
                <a:ext cx="4501788" cy="2094804"/>
              </a:xfrm>
              <a:prstGeom prst="rect">
                <a:avLst/>
              </a:prstGeom>
              <a:blipFill rotWithShape="0">
                <a:blip r:embed="rId2"/>
                <a:stretch>
                  <a:fillRect t="-4360" b="-2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520108" y="2195254"/>
                <a:ext cx="4501788" cy="2060436"/>
              </a:xfrm>
              <a:prstGeom prst="rect">
                <a:avLst/>
              </a:prstGeom>
            </p:spPr>
            <p:txBody>
              <a:bodyPr wrap="square">
                <a:spAutoFit/>
              </a:bodyPr>
              <a:lstStyle/>
              <a:p>
                <a:r>
                  <a:rPr lang="en-US" altLang="zh-CN" sz="2400" dirty="0" smtClean="0"/>
                  <a:t> Spin: </a:t>
                </a:r>
                <a:r>
                  <a:rPr lang="zh-CN" altLang="en-US" sz="2400" dirty="0" smtClean="0"/>
                  <a:t>自旋</a:t>
                </a:r>
                <a:endParaRPr lang="en-US" altLang="zh-CN" sz="2400" dirty="0" smtClean="0"/>
              </a:p>
              <a:p>
                <a:r>
                  <a:rPr lang="en-US" altLang="zh-CN" sz="2400" dirty="0" smtClean="0"/>
                  <a:t> </a:t>
                </a:r>
                <a14:m>
                  <m:oMath xmlns:m="http://schemas.openxmlformats.org/officeDocument/2006/math">
                    <m:r>
                      <a:rPr lang="en-US" altLang="zh-CN" sz="2400" b="0" i="1" dirty="0" smtClean="0">
                        <a:latin typeface="Cambria Math" panose="02040503050406030204" pitchFamily="18" charset="0"/>
                      </a:rPr>
                      <m:t>𝑆</m:t>
                    </m:r>
                    <m:r>
                      <a:rPr lang="en-US" altLang="zh-CN" sz="2400" i="1" smtClean="0">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b="0" i="1" smtClean="0">
                            <a:solidFill>
                              <a:srgbClr val="0070C0"/>
                            </a:solidFill>
                            <a:latin typeface="Cambria Math" panose="02040503050406030204" pitchFamily="18" charset="0"/>
                          </a:rPr>
                          <m:t>𝑠</m:t>
                        </m:r>
                        <m:r>
                          <a:rPr lang="en-US" altLang="zh-CN" sz="2400" i="1">
                            <a:latin typeface="Cambria Math" panose="02040503050406030204" pitchFamily="18" charset="0"/>
                          </a:rPr>
                          <m:t>(</m:t>
                        </m:r>
                        <m:r>
                          <a:rPr lang="en-US" altLang="zh-CN" sz="2400" b="0" i="1" smtClean="0">
                            <a:solidFill>
                              <a:srgbClr val="0070C0"/>
                            </a:solidFill>
                            <a:latin typeface="Cambria Math" panose="02040503050406030204" pitchFamily="18" charset="0"/>
                          </a:rPr>
                          <m:t>𝑠</m:t>
                        </m:r>
                        <m:r>
                          <a:rPr lang="en-US" altLang="zh-CN" sz="2400" i="1">
                            <a:latin typeface="Cambria Math" panose="02040503050406030204" pitchFamily="18" charset="0"/>
                          </a:rPr>
                          <m:t>+1)</m:t>
                        </m:r>
                      </m:e>
                    </m:rad>
                    <m:r>
                      <a:rPr lang="en-US" altLang="zh-CN" sz="2400" i="1">
                        <a:latin typeface="Cambria Math" panose="02040503050406030204" pitchFamily="18" charset="0"/>
                      </a:rPr>
                      <m:t>ℏ</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=1/2</m:t>
                    </m:r>
                  </m:oMath>
                </a14:m>
                <a:endParaRPr lang="en-US" altLang="zh-CN" sz="2400" i="1" dirty="0" smtClean="0">
                  <a:latin typeface="Cambria Math" panose="02040503050406030204" pitchFamily="18" charset="0"/>
                </a:endParaRPr>
              </a:p>
              <a:p>
                <a:r>
                  <a:rPr lang="en-US" altLang="zh-CN" sz="2400" b="0" dirty="0" smtClean="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𝑍</m:t>
                        </m:r>
                      </m:sub>
                    </m:sSub>
                    <m:r>
                      <a:rPr lang="en-US" altLang="zh-CN" sz="2400" b="0" i="1" smtClean="0">
                        <a:latin typeface="Cambria Math" panose="02040503050406030204" pitchFamily="18" charset="0"/>
                      </a:rPr>
                      <m:t>=</m:t>
                    </m:r>
                    <m:r>
                      <a:rPr lang="en-US" altLang="zh-CN" sz="2400" b="0" i="1" smtClean="0">
                        <a:solidFill>
                          <a:srgbClr val="7030A0"/>
                        </a:solidFill>
                        <a:latin typeface="Cambria Math" panose="02040503050406030204" pitchFamily="18" charset="0"/>
                      </a:rPr>
                      <m:t>𝑚</m:t>
                    </m:r>
                    <m:r>
                      <a:rPr lang="en-US" altLang="zh-CN" sz="2400" b="0" i="1" smtClean="0">
                        <a:latin typeface="Cambria Math" panose="02040503050406030204" pitchFamily="18" charset="0"/>
                      </a:rPr>
                      <m:t>ℏ, </m:t>
                    </m:r>
                    <m:r>
                      <a:rPr lang="en-US" altLang="zh-CN" sz="2400" i="1" dirty="0" smtClean="0">
                        <a:latin typeface="Cambria Math" panose="02040503050406030204" pitchFamily="18" charset="0"/>
                        <a:ea typeface="微软雅黑" panose="020B0503020204020204" pitchFamily="34" charset="-122"/>
                      </a:rPr>
                      <m:t>𝑚</m:t>
                    </m:r>
                    <m:r>
                      <a:rPr lang="en-US" altLang="zh-CN" sz="2400" b="0" i="1" dirty="0" smtClean="0">
                        <a:latin typeface="Cambria Math" panose="02040503050406030204" pitchFamily="18" charset="0"/>
                        <a:ea typeface="微软雅黑" panose="020B0503020204020204" pitchFamily="34" charset="-122"/>
                      </a:rPr>
                      <m:t>=±1/2</m:t>
                    </m:r>
                  </m:oMath>
                </a14:m>
                <a:endParaRPr lang="en-US" altLang="zh-CN" sz="2400" dirty="0" smtClean="0">
                  <a:latin typeface="微软雅黑" panose="020B0503020204020204" pitchFamily="34" charset="-122"/>
                  <a:ea typeface="微软雅黑" panose="020B0503020204020204" pitchFamily="34" charset="-122"/>
                </a:endParaRPr>
              </a:p>
              <a:p>
                <a:r>
                  <a:rPr lang="en-US" altLang="zh-CN" sz="2400" b="0" dirty="0" smtClean="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𝑆</m:t>
                        </m:r>
                      </m:sub>
                    </m:sSub>
                    <m:r>
                      <a:rPr lang="en-US" altLang="zh-CN" sz="2400" i="1">
                        <a:latin typeface="Cambria Math" panose="02040503050406030204" pitchFamily="18" charset="0"/>
                      </a:rPr>
                      <m:t>=</m:t>
                    </m:r>
                    <m:rad>
                      <m:radPr>
                        <m:degHide m:val="on"/>
                        <m:ctrlPr>
                          <a:rPr lang="en-US" altLang="zh-CN" sz="2400" b="0" i="1" smtClean="0">
                            <a:latin typeface="Cambria Math" panose="02040503050406030204" pitchFamily="18" charset="0"/>
                          </a:rPr>
                        </m:ctrlPr>
                      </m:radPr>
                      <m:deg/>
                      <m:e>
                        <m:r>
                          <a:rPr lang="en-US" altLang="zh-CN" sz="2400" b="0" i="1" smtClean="0">
                            <a:latin typeface="Cambria Math" panose="02040503050406030204" pitchFamily="18" charset="0"/>
                          </a:rPr>
                          <m:t>3</m:t>
                        </m:r>
                      </m:e>
                    </m:ra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oMath>
                </a14:m>
                <a:endParaRPr lang="en-US" altLang="zh-CN" sz="2400" b="0" i="1" dirty="0" smtClean="0">
                  <a:latin typeface="Cambria Math" panose="02040503050406030204" pitchFamily="18" charset="0"/>
                </a:endParaRPr>
              </a:p>
              <a:p>
                <a:r>
                  <a:rPr lang="en-US" altLang="zh-CN" sz="2400" b="0" dirty="0" smtClean="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𝑍</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oMath>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520108" y="2195254"/>
                <a:ext cx="4501788" cy="2060436"/>
              </a:xfrm>
              <a:prstGeom prst="rect">
                <a:avLst/>
              </a:prstGeom>
              <a:blipFill rotWithShape="0">
                <a:blip r:embed="rId3"/>
                <a:stretch>
                  <a:fillRect t="-4438"/>
                </a:stretch>
              </a:blipFill>
            </p:spPr>
            <p:txBody>
              <a:bodyPr/>
              <a:lstStyle/>
              <a:p>
                <a:r>
                  <a:rPr lang="zh-CN" altLang="en-US">
                    <a:noFill/>
                  </a:rPr>
                  <a:t> </a:t>
                </a:r>
              </a:p>
            </p:txBody>
          </p:sp>
        </mc:Fallback>
      </mc:AlternateContent>
      <p:sp>
        <p:nvSpPr>
          <p:cNvPr id="6" name="内容占位符 1"/>
          <p:cNvSpPr txBox="1">
            <a:spLocks/>
          </p:cNvSpPr>
          <p:nvPr/>
        </p:nvSpPr>
        <p:spPr bwMode="auto">
          <a:xfrm>
            <a:off x="405308" y="4685226"/>
            <a:ext cx="8229600" cy="54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05383" indent="-143768" algn="l" rtl="0" eaLnBrk="1" fontAlgn="base" hangingPunct="1">
              <a:spcBef>
                <a:spcPts val="225"/>
              </a:spcBef>
              <a:spcAft>
                <a:spcPct val="0"/>
              </a:spcAft>
              <a:buClr>
                <a:schemeClr val="accent1"/>
              </a:buClr>
              <a:buSzPct val="68000"/>
              <a:buFont typeface="Wingdings 3" panose="05040102010807070707" pitchFamily="18" charset="2"/>
              <a:buChar char=""/>
              <a:defRPr sz="2400" kern="1200">
                <a:solidFill>
                  <a:schemeClr val="tx1"/>
                </a:solidFill>
                <a:latin typeface="+mn-lt"/>
                <a:ea typeface="+mn-ea"/>
                <a:cs typeface="+mn-cs"/>
              </a:defRPr>
            </a:lvl1pPr>
            <a:lvl2pPr marL="349151" indent="-128588" algn="l" rtl="0" eaLnBrk="1" fontAlgn="base" hangingPunct="1">
              <a:spcBef>
                <a:spcPts val="183"/>
              </a:spcBef>
              <a:spcAft>
                <a:spcPct val="0"/>
              </a:spcAft>
              <a:buClr>
                <a:schemeClr val="accent1"/>
              </a:buClr>
              <a:buFont typeface="Verdana" panose="020B0604030504040204" pitchFamily="34" charset="0"/>
              <a:buChar char="◦"/>
              <a:defRPr sz="2000" kern="1200">
                <a:solidFill>
                  <a:schemeClr val="tx1"/>
                </a:solidFill>
                <a:latin typeface="+mn-lt"/>
                <a:ea typeface="+mn-ea"/>
                <a:cs typeface="+mn-cs"/>
              </a:defRPr>
            </a:lvl2pPr>
            <a:lvl3pPr marL="483097" indent="-128588" algn="l" rtl="0" eaLnBrk="1" fontAlgn="base" hangingPunct="1">
              <a:spcBef>
                <a:spcPts val="197"/>
              </a:spcBef>
              <a:spcAft>
                <a:spcPct val="0"/>
              </a:spcAft>
              <a:buClr>
                <a:schemeClr val="accent2"/>
              </a:buClr>
              <a:buSzPct val="100000"/>
              <a:buFont typeface="Wingdings 2" panose="05020102010507070707" pitchFamily="18" charset="2"/>
              <a:buChar char=""/>
              <a:defRPr sz="1800" kern="1200">
                <a:solidFill>
                  <a:schemeClr val="tx1"/>
                </a:solidFill>
                <a:latin typeface="+mn-lt"/>
                <a:ea typeface="+mn-ea"/>
                <a:cs typeface="+mn-cs"/>
              </a:defRPr>
            </a:lvl3pPr>
            <a:lvl4pPr marL="642938" indent="-128588" algn="l" rtl="0" eaLnBrk="1" fontAlgn="base" hangingPunct="1">
              <a:spcBef>
                <a:spcPts val="197"/>
              </a:spcBef>
              <a:spcAft>
                <a:spcPct val="0"/>
              </a:spcAft>
              <a:buClr>
                <a:schemeClr val="accent2"/>
              </a:buClr>
              <a:buFont typeface="Wingdings 2" panose="05020102010507070707" pitchFamily="18" charset="2"/>
              <a:buChar char=""/>
              <a:defRPr sz="1400" kern="1200">
                <a:solidFill>
                  <a:schemeClr val="tx1"/>
                </a:solidFill>
                <a:latin typeface="+mn-lt"/>
                <a:ea typeface="+mn-ea"/>
                <a:cs typeface="+mn-cs"/>
              </a:defRPr>
            </a:lvl4pPr>
            <a:lvl5pPr marL="771525" indent="-128588" algn="l" rtl="0" eaLnBrk="1" fontAlgn="base" hangingPunct="1">
              <a:spcBef>
                <a:spcPts val="197"/>
              </a:spcBef>
              <a:spcAft>
                <a:spcPct val="0"/>
              </a:spcAft>
              <a:buClr>
                <a:schemeClr val="accent2"/>
              </a:buClr>
              <a:buFont typeface="Wingdings 2" panose="05020102010507070707" pitchFamily="18" charset="2"/>
              <a:buChar char=""/>
              <a:defRPr sz="1100" kern="1200">
                <a:solidFill>
                  <a:schemeClr val="tx1"/>
                </a:solidFill>
                <a:latin typeface="+mn-lt"/>
                <a:ea typeface="+mn-ea"/>
                <a:cs typeface="+mn-cs"/>
              </a:defRPr>
            </a:lvl5pPr>
            <a:lvl6pPr marL="900113" indent="-128588" algn="l" rtl="0" eaLnBrk="1" latinLnBrk="0" hangingPunct="1">
              <a:spcBef>
                <a:spcPts val="197"/>
              </a:spcBef>
              <a:buClr>
                <a:schemeClr val="accent3"/>
              </a:buClr>
              <a:buFont typeface="Wingdings 2"/>
              <a:buChar char=""/>
              <a:defRPr kumimoji="0" sz="1013" kern="1200">
                <a:solidFill>
                  <a:schemeClr val="tx1"/>
                </a:solidFill>
                <a:latin typeface="+mn-lt"/>
                <a:ea typeface="+mn-ea"/>
                <a:cs typeface="+mn-cs"/>
              </a:defRPr>
            </a:lvl6pPr>
            <a:lvl7pPr marL="1028700" indent="-128588" algn="l" rtl="0" eaLnBrk="1" latinLnBrk="0" hangingPunct="1">
              <a:spcBef>
                <a:spcPts val="197"/>
              </a:spcBef>
              <a:buClr>
                <a:schemeClr val="accent3"/>
              </a:buClr>
              <a:buFont typeface="Wingdings 2"/>
              <a:buChar char=""/>
              <a:defRPr kumimoji="0" sz="900" kern="1200">
                <a:solidFill>
                  <a:schemeClr val="tx1"/>
                </a:solidFill>
                <a:latin typeface="+mn-lt"/>
                <a:ea typeface="+mn-ea"/>
                <a:cs typeface="+mn-cs"/>
              </a:defRPr>
            </a:lvl7pPr>
            <a:lvl8pPr marL="1157288" indent="-128588" algn="l" rtl="0" eaLnBrk="1" latinLnBrk="0" hangingPunct="1">
              <a:spcBef>
                <a:spcPts val="197"/>
              </a:spcBef>
              <a:buClr>
                <a:schemeClr val="accent3"/>
              </a:buClr>
              <a:buFont typeface="Wingdings 2"/>
              <a:buChar char=""/>
              <a:defRPr kumimoji="0" sz="900" kern="1200">
                <a:solidFill>
                  <a:schemeClr val="tx1"/>
                </a:solidFill>
                <a:latin typeface="+mn-lt"/>
                <a:ea typeface="+mn-ea"/>
                <a:cs typeface="+mn-cs"/>
              </a:defRPr>
            </a:lvl8pPr>
            <a:lvl9pPr marL="1285875" indent="-128588" algn="l" rtl="0" eaLnBrk="1" latinLnBrk="0" hangingPunct="1">
              <a:spcBef>
                <a:spcPts val="197"/>
              </a:spcBef>
              <a:buClr>
                <a:schemeClr val="accent3"/>
              </a:buClr>
              <a:buFont typeface="Wingdings 2"/>
              <a:buChar char=""/>
              <a:defRPr kumimoji="0" sz="900" kern="1200" baseline="0">
                <a:solidFill>
                  <a:schemeClr val="tx1"/>
                </a:solidFill>
                <a:latin typeface="+mn-lt"/>
                <a:ea typeface="+mn-ea"/>
                <a:cs typeface="+mn-cs"/>
              </a:defRPr>
            </a:lvl9pPr>
            <a:extLst/>
          </a:lstStyle>
          <a:p>
            <a:r>
              <a:rPr lang="zh-CN" altLang="en-US" dirty="0" smtClean="0"/>
              <a:t>自旋的引入会对原子能级以及能级间的跃迁带来什么影响？</a:t>
            </a:r>
            <a:endParaRPr lang="zh-CN" altLang="en-US" dirty="0"/>
          </a:p>
        </p:txBody>
      </p:sp>
    </p:spTree>
    <p:extLst>
      <p:ext uri="{BB962C8B-B14F-4D97-AF65-F5344CB8AC3E}">
        <p14:creationId xmlns:p14="http://schemas.microsoft.com/office/powerpoint/2010/main" val="95438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ChangeArrowheads="1"/>
          </p:cNvSpPr>
          <p:nvPr/>
        </p:nvSpPr>
        <p:spPr bwMode="auto">
          <a:xfrm>
            <a:off x="3671888" y="3171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2213" name="Rectangle 5"/>
          <p:cNvSpPr>
            <a:spLocks noChangeArrowheads="1"/>
          </p:cNvSpPr>
          <p:nvPr/>
        </p:nvSpPr>
        <p:spPr bwMode="auto">
          <a:xfrm>
            <a:off x="683568" y="1844824"/>
            <a:ext cx="8280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dirty="0">
                <a:latin typeface="Times New Roman" panose="02020603050405020304" pitchFamily="18" charset="0"/>
                <a:ea typeface="楷体_GB2312" pitchFamily="49" charset="-122"/>
              </a:rPr>
              <a:t>这个假设受到各种实验的支持。而且与电子自旋概念一起可由狄拉克的相对论量子力学严格导出</a:t>
            </a:r>
            <a:r>
              <a:rPr lang="zh-CN" altLang="en-US" b="1" dirty="0">
                <a:latin typeface="Times New Roman" panose="02020603050405020304" pitchFamily="18" charset="0"/>
              </a:rPr>
              <a:t> 。</a:t>
            </a:r>
          </a:p>
          <a:p>
            <a:pPr algn="l"/>
            <a:r>
              <a:rPr lang="zh-CN" altLang="en-US" b="1" dirty="0">
                <a:latin typeface="Times New Roman" panose="02020603050405020304" pitchFamily="18" charset="0"/>
              </a:rPr>
              <a:t>        </a:t>
            </a:r>
            <a:r>
              <a:rPr lang="zh-CN" altLang="en-US" b="1" dirty="0">
                <a:latin typeface="Times New Roman" panose="02020603050405020304" pitchFamily="18" charset="0"/>
                <a:ea typeface="楷体_GB2312" pitchFamily="49" charset="-122"/>
              </a:rPr>
              <a:t>这表明，磁矩与角动量的关系式在原子体系中并不是普遍成立和形式统一的。不过，我们可以定义一个</a:t>
            </a:r>
            <a:r>
              <a:rPr lang="en-US" altLang="zh-CN" b="1" dirty="0">
                <a:latin typeface="Times New Roman" panose="02020603050405020304" pitchFamily="18" charset="0"/>
                <a:ea typeface="楷体_GB2312" pitchFamily="49" charset="-122"/>
              </a:rPr>
              <a:t>g</a:t>
            </a:r>
            <a:r>
              <a:rPr lang="zh-CN" altLang="en-US" b="1" dirty="0">
                <a:latin typeface="Times New Roman" panose="02020603050405020304" pitchFamily="18" charset="0"/>
                <a:ea typeface="楷体_GB2312" pitchFamily="49" charset="-122"/>
              </a:rPr>
              <a:t>因子，使得对任意角动量</a:t>
            </a:r>
            <a:r>
              <a:rPr lang="en-US" altLang="zh-CN" b="1" i="1" dirty="0">
                <a:latin typeface="Times New Roman" panose="02020603050405020304" pitchFamily="18" charset="0"/>
                <a:ea typeface="楷体_GB2312" pitchFamily="49" charset="-122"/>
              </a:rPr>
              <a:t>J</a:t>
            </a:r>
            <a:r>
              <a:rPr lang="zh-CN" altLang="en-US" b="1" dirty="0">
                <a:latin typeface="Times New Roman" panose="02020603050405020304" pitchFamily="18" charset="0"/>
                <a:ea typeface="楷体_GB2312" pitchFamily="49" charset="-122"/>
              </a:rPr>
              <a:t>所对应的磁矩，以及它们在</a:t>
            </a:r>
            <a:r>
              <a:rPr lang="en-US" altLang="zh-CN" b="1" dirty="0">
                <a:latin typeface="Times New Roman" panose="02020603050405020304" pitchFamily="18" charset="0"/>
                <a:ea typeface="楷体_GB2312" pitchFamily="49" charset="-122"/>
              </a:rPr>
              <a:t>Z</a:t>
            </a:r>
            <a:r>
              <a:rPr lang="zh-CN" altLang="en-US" b="1" dirty="0">
                <a:latin typeface="Times New Roman" panose="02020603050405020304" pitchFamily="18" charset="0"/>
                <a:ea typeface="楷体_GB2312" pitchFamily="49" charset="-122"/>
              </a:rPr>
              <a:t>方向的设影，可以表示为：</a:t>
            </a:r>
            <a:r>
              <a:rPr lang="zh-CN" altLang="en-US" b="1"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213"/>
                                        </p:tgtEl>
                                        <p:attrNameLst>
                                          <p:attrName>style.visibility</p:attrName>
                                        </p:attrNameLst>
                                      </p:cBhvr>
                                      <p:to>
                                        <p:strVal val="visible"/>
                                      </p:to>
                                    </p:set>
                                    <p:animEffect transition="in" filter="blinds(horizontal)">
                                      <p:cBhvr>
                                        <p:cTn id="7" dur="500"/>
                                        <p:tgtEl>
                                          <p:spTgt spid="222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3290888"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3235" name="Object 3"/>
          <p:cNvGraphicFramePr>
            <a:graphicFrameLocks noChangeAspect="1"/>
          </p:cNvGraphicFramePr>
          <p:nvPr/>
        </p:nvGraphicFramePr>
        <p:xfrm>
          <a:off x="1331913" y="1196975"/>
          <a:ext cx="5473700" cy="2176463"/>
        </p:xfrm>
        <a:graphic>
          <a:graphicData uri="http://schemas.openxmlformats.org/presentationml/2006/ole">
            <mc:AlternateContent xmlns:mc="http://schemas.openxmlformats.org/markup-compatibility/2006">
              <mc:Choice xmlns:v="urn:schemas-microsoft-com:vml" Requires="v">
                <p:oleObj spid="_x0000_s223296" r:id="rId3" imgW="3568700" imgH="1409700" progId="">
                  <p:embed/>
                </p:oleObj>
              </mc:Choice>
              <mc:Fallback>
                <p:oleObj r:id="rId3" imgW="3568700" imgH="1409700" progId="">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96975"/>
                        <a:ext cx="5473700" cy="2176463"/>
                      </a:xfrm>
                      <a:prstGeom prst="rect">
                        <a:avLst/>
                      </a:prstGeom>
                      <a:solidFill>
                        <a:srgbClr val="99CCFF"/>
                      </a:solidFill>
                    </p:spPr>
                  </p:pic>
                </p:oleObj>
              </mc:Fallback>
            </mc:AlternateContent>
          </a:graphicData>
        </a:graphic>
      </p:graphicFrame>
      <p:sp>
        <p:nvSpPr>
          <p:cNvPr id="223236" name="Rectangle 4"/>
          <p:cNvSpPr>
            <a:spLocks noChangeArrowheads="1"/>
          </p:cNvSpPr>
          <p:nvPr/>
        </p:nvSpPr>
        <p:spPr bwMode="auto">
          <a:xfrm>
            <a:off x="611188" y="3500438"/>
            <a:ext cx="82819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上式包含了电子的轨道和自旋运动的情况，到此为止，它只是一个假设。上式中的</a:t>
            </a:r>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称为朗德（</a:t>
            </a:r>
            <a:r>
              <a:rPr lang="en-US" altLang="zh-CN" b="1">
                <a:latin typeface="Times New Roman" panose="02020603050405020304" pitchFamily="18" charset="0"/>
                <a:ea typeface="楷体_GB2312" pitchFamily="49" charset="-122"/>
              </a:rPr>
              <a:t>Lande</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因子，或简称为</a:t>
            </a:r>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因子。它可以表示为：</a:t>
            </a:r>
          </a:p>
        </p:txBody>
      </p:sp>
      <p:sp>
        <p:nvSpPr>
          <p:cNvPr id="223237" name="Rectangle 5"/>
          <p:cNvSpPr>
            <a:spLocks noChangeArrowheads="1"/>
          </p:cNvSpPr>
          <p:nvPr/>
        </p:nvSpPr>
        <p:spPr bwMode="auto">
          <a:xfrm>
            <a:off x="333375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3238" name="Object 6"/>
          <p:cNvGraphicFramePr>
            <a:graphicFrameLocks noChangeAspect="1"/>
          </p:cNvGraphicFramePr>
          <p:nvPr/>
        </p:nvGraphicFramePr>
        <p:xfrm>
          <a:off x="1403350" y="4797425"/>
          <a:ext cx="5327650" cy="908050"/>
        </p:xfrm>
        <a:graphic>
          <a:graphicData uri="http://schemas.openxmlformats.org/presentationml/2006/ole">
            <mc:AlternateContent xmlns:mc="http://schemas.openxmlformats.org/markup-compatibility/2006">
              <mc:Choice xmlns:v="urn:schemas-microsoft-com:vml" Requires="v">
                <p:oleObj spid="_x0000_s223297" name="公式" r:id="rId5" imgW="2514600" imgH="431800" progId="Equation.3">
                  <p:embed/>
                </p:oleObj>
              </mc:Choice>
              <mc:Fallback>
                <p:oleObj name="公式" r:id="rId5" imgW="2514600" imgH="431800" progId="Equation.3">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797425"/>
                        <a:ext cx="5327650" cy="908050"/>
                      </a:xfrm>
                      <a:prstGeom prst="rect">
                        <a:avLst/>
                      </a:prstGeom>
                      <a:solidFill>
                        <a:srgbClr val="FFCC99"/>
                      </a:solidFill>
                    </p:spPr>
                  </p:pic>
                </p:oleObj>
              </mc:Fallback>
            </mc:AlternateContent>
          </a:graphicData>
        </a:graphic>
      </p:graphicFrame>
      <p:sp>
        <p:nvSpPr>
          <p:cNvPr id="223239" name="Rectangle 7"/>
          <p:cNvSpPr>
            <a:spLocks noChangeArrowheads="1"/>
          </p:cNvSpPr>
          <p:nvPr/>
        </p:nvSpPr>
        <p:spPr bwMode="auto">
          <a:xfrm>
            <a:off x="684213" y="5876925"/>
            <a:ext cx="6588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因子是反映物质内部运动的一个重要物理量。</a:t>
            </a:r>
            <a:r>
              <a:rPr lang="zh-CN" altLang="en-US" sz="2800">
                <a:latin typeface="Times New Roman" panose="02020603050405020304" pitchFamily="18" charset="0"/>
                <a:ea typeface="楷体_GB2312" pitchFamily="49" charset="-122"/>
              </a:rPr>
              <a:t> </a:t>
            </a:r>
          </a:p>
        </p:txBody>
      </p:sp>
      <p:sp>
        <p:nvSpPr>
          <p:cNvPr id="2" name="矩形 1"/>
          <p:cNvSpPr/>
          <p:nvPr/>
        </p:nvSpPr>
        <p:spPr>
          <a:xfrm>
            <a:off x="251520" y="256441"/>
            <a:ext cx="8136904" cy="830997"/>
          </a:xfrm>
          <a:prstGeom prst="rect">
            <a:avLst/>
          </a:prstGeom>
        </p:spPr>
        <p:txBody>
          <a:bodyPr wrap="square">
            <a:spAutoFit/>
          </a:bodyPr>
          <a:lstStyle/>
          <a:p>
            <a:pPr algn="l"/>
            <a:r>
              <a:rPr lang="zh-CN" altLang="en-US" b="1" dirty="0">
                <a:latin typeface="Times New Roman" panose="02020603050405020304" pitchFamily="18" charset="0"/>
                <a:ea typeface="楷体_GB2312" pitchFamily="49" charset="-122"/>
              </a:rPr>
              <a:t>我们可以定义一个</a:t>
            </a:r>
            <a:r>
              <a:rPr lang="en-US" altLang="zh-CN" b="1" dirty="0">
                <a:latin typeface="Times New Roman" panose="02020603050405020304" pitchFamily="18" charset="0"/>
                <a:ea typeface="楷体_GB2312" pitchFamily="49" charset="-122"/>
              </a:rPr>
              <a:t>g</a:t>
            </a:r>
            <a:r>
              <a:rPr lang="zh-CN" altLang="en-US" b="1" dirty="0">
                <a:latin typeface="Times New Roman" panose="02020603050405020304" pitchFamily="18" charset="0"/>
                <a:ea typeface="楷体_GB2312" pitchFamily="49" charset="-122"/>
              </a:rPr>
              <a:t>因子，使得对任意角动量</a:t>
            </a:r>
            <a:r>
              <a:rPr lang="en-US" altLang="zh-CN" b="1" i="1" dirty="0">
                <a:latin typeface="Times New Roman" panose="02020603050405020304" pitchFamily="18" charset="0"/>
                <a:ea typeface="楷体_GB2312" pitchFamily="49" charset="-122"/>
              </a:rPr>
              <a:t>J</a:t>
            </a:r>
            <a:r>
              <a:rPr lang="zh-CN" altLang="en-US" b="1" dirty="0">
                <a:latin typeface="Times New Roman" panose="02020603050405020304" pitchFamily="18" charset="0"/>
                <a:ea typeface="楷体_GB2312" pitchFamily="49" charset="-122"/>
              </a:rPr>
              <a:t>所对应的磁矩，以及它们在</a:t>
            </a:r>
            <a:r>
              <a:rPr lang="en-US" altLang="zh-CN" b="1" dirty="0">
                <a:latin typeface="Times New Roman" panose="02020603050405020304" pitchFamily="18" charset="0"/>
                <a:ea typeface="楷体_GB2312" pitchFamily="49" charset="-122"/>
              </a:rPr>
              <a:t>Z</a:t>
            </a:r>
            <a:r>
              <a:rPr lang="zh-CN" altLang="en-US" b="1" dirty="0">
                <a:latin typeface="Times New Roman" panose="02020603050405020304" pitchFamily="18" charset="0"/>
                <a:ea typeface="楷体_GB2312" pitchFamily="49" charset="-122"/>
              </a:rPr>
              <a:t>方向的设影，可以表示为：</a:t>
            </a:r>
            <a:r>
              <a:rPr lang="zh-CN" altLang="en-US" b="1"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3238"/>
                                        </p:tgtEl>
                                        <p:attrNameLst>
                                          <p:attrName>style.visibility</p:attrName>
                                        </p:attrNameLst>
                                      </p:cBhvr>
                                      <p:to>
                                        <p:strVal val="visible"/>
                                      </p:to>
                                    </p:set>
                                    <p:animEffect transition="in" filter="blinds(horizontal)">
                                      <p:cBhvr>
                                        <p:cTn id="7" dur="500"/>
                                        <p:tgtEl>
                                          <p:spTgt spid="2232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3239"/>
                                        </p:tgtEl>
                                        <p:attrNameLst>
                                          <p:attrName>style.visibility</p:attrName>
                                        </p:attrNameLst>
                                      </p:cBhvr>
                                      <p:to>
                                        <p:strVal val="visible"/>
                                      </p:to>
                                    </p:set>
                                    <p:animEffect transition="in" filter="blinds(horizontal)">
                                      <p:cBhvr>
                                        <p:cTn id="10" dur="500"/>
                                        <p:tgtEl>
                                          <p:spTgt spid="223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266266"/>
                <a:ext cx="8784976" cy="5475101"/>
              </a:xfrm>
            </p:spPr>
            <p:txBody>
              <a:bodyPr>
                <a:noAutofit/>
              </a:bodyPr>
              <a:lstStyle/>
              <a:p>
                <a:pPr>
                  <a:lnSpc>
                    <a:spcPct val="150000"/>
                  </a:lnSpc>
                </a:pPr>
                <a:r>
                  <a:rPr kumimoji="1" lang="zh-CN" altLang="en-US" sz="2400" dirty="0" smtClean="0">
                    <a:latin typeface="+mn-ea"/>
                  </a:rPr>
                  <a:t>库仑</a:t>
                </a:r>
                <a:r>
                  <a:rPr kumimoji="1" lang="zh-CN" altLang="en-US" sz="2400" dirty="0">
                    <a:latin typeface="+mn-ea"/>
                  </a:rPr>
                  <a:t>相互作用</a:t>
                </a:r>
                <a:r>
                  <a:rPr kumimoji="1" lang="en-US" altLang="zh-CN" sz="2400" dirty="0">
                    <a:latin typeface="+mn-ea"/>
                  </a:rPr>
                  <a:t>&amp;</a:t>
                </a:r>
                <a:r>
                  <a:rPr kumimoji="1" lang="zh-CN" altLang="en-US" sz="2400" dirty="0">
                    <a:latin typeface="+mn-ea"/>
                  </a:rPr>
                  <a:t>电子</a:t>
                </a:r>
                <a:r>
                  <a:rPr kumimoji="1" lang="zh-CN" altLang="en-US" sz="2400" dirty="0" smtClean="0">
                    <a:latin typeface="+mn-ea"/>
                  </a:rPr>
                  <a:t>电磁辐射：波粒二象性，</a:t>
                </a:r>
                <a:r>
                  <a:rPr lang="zh-CN" altLang="en-US" sz="2400" dirty="0" smtClean="0"/>
                  <a:t>薛定谔方程</a:t>
                </a:r>
                <a:endParaRPr lang="en-US" altLang="zh-CN" sz="240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400" i="1" smtClean="0">
                          <a:solidFill>
                            <a:schemeClr val="tx1"/>
                          </a:solidFill>
                          <a:latin typeface="Cambria Math" panose="02040503050406030204" pitchFamily="18" charset="0"/>
                        </a:rPr>
                        <m:t>𝑖</m:t>
                      </m:r>
                      <m:r>
                        <a:rPr lang="en-US" altLang="zh-CN" sz="2400" i="1" smtClean="0">
                          <a:solidFill>
                            <a:schemeClr val="tx1"/>
                          </a:solidFill>
                          <a:latin typeface="Cambria Math" panose="02040503050406030204" pitchFamily="18" charset="0"/>
                        </a:rPr>
                        <m:t>ℏ</m:t>
                      </m:r>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m:t>
                          </m:r>
                        </m:num>
                        <m:den>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𝑡</m:t>
                          </m:r>
                        </m:den>
                      </m:f>
                      <m:r>
                        <a:rPr lang="en-US" altLang="zh-CN" sz="2400" i="1">
                          <a:solidFill>
                            <a:schemeClr val="tx1"/>
                          </a:solidFill>
                          <a:latin typeface="Cambria Math" panose="02040503050406030204" pitchFamily="18" charset="0"/>
                        </a:rPr>
                        <m:t>𝜓</m:t>
                      </m:r>
                      <m:d>
                        <m:dPr>
                          <m:ctrlPr>
                            <a:rPr lang="en-US" altLang="zh-CN" sz="2400"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𝒓</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𝑡</m:t>
                          </m:r>
                        </m:e>
                      </m:d>
                      <m:r>
                        <a:rPr lang="en-US" altLang="zh-CN" sz="2400" i="1">
                          <a:solidFill>
                            <a:schemeClr val="tx1"/>
                          </a:solidFill>
                          <a:latin typeface="Cambria Math" panose="02040503050406030204" pitchFamily="18" charset="0"/>
                        </a:rPr>
                        <m:t>=</m:t>
                      </m:r>
                      <m:d>
                        <m:dPr>
                          <m:begChr m:val="["/>
                          <m:endChr m:val="]"/>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ℏ</m:t>
                                  </m:r>
                                </m:e>
                                <m:sup>
                                  <m:r>
                                    <a:rPr lang="en-US" altLang="zh-CN" sz="2400" i="1">
                                      <a:solidFill>
                                        <a:schemeClr val="tx1"/>
                                      </a:solidFill>
                                      <a:latin typeface="Cambria Math" panose="02040503050406030204" pitchFamily="18" charset="0"/>
                                    </a:rPr>
                                    <m:t>2</m:t>
                                  </m:r>
                                </m:sup>
                              </m:sSup>
                            </m:num>
                            <m:den>
                              <m:r>
                                <a:rPr lang="en-US" altLang="zh-CN" sz="2400" i="1">
                                  <a:solidFill>
                                    <a:schemeClr val="tx1"/>
                                  </a:solidFill>
                                  <a:latin typeface="Cambria Math" panose="02040503050406030204" pitchFamily="18" charset="0"/>
                                </a:rPr>
                                <m:t>2</m:t>
                              </m:r>
                              <m:r>
                                <a:rPr lang="en-US" altLang="zh-CN" sz="2400" i="1">
                                  <a:solidFill>
                                    <a:schemeClr val="tx1"/>
                                  </a:solidFill>
                                  <a:latin typeface="Cambria Math" panose="02040503050406030204" pitchFamily="18" charset="0"/>
                                </a:rPr>
                                <m:t>𝑚</m:t>
                              </m:r>
                            </m:den>
                          </m:f>
                          <m:sSup>
                            <m:sSupPr>
                              <m:ctrlPr>
                                <a:rPr lang="en-US" altLang="zh-CN" sz="2400" i="1">
                                  <a:solidFill>
                                    <a:schemeClr val="tx1"/>
                                  </a:solidFill>
                                  <a:latin typeface="Cambria Math" panose="02040503050406030204" pitchFamily="18" charset="0"/>
                                </a:rPr>
                              </m:ctrlPr>
                            </m:sSupPr>
                            <m:e>
                              <m:r>
                                <a:rPr lang="en-US" altLang="zh-CN" sz="2400" b="1" i="1">
                                  <a:solidFill>
                                    <a:schemeClr val="tx1"/>
                                  </a:solidFill>
                                  <a:latin typeface="Cambria Math" panose="02040503050406030204" pitchFamily="18" charset="0"/>
                                </a:rPr>
                                <m:t>𝜵</m:t>
                              </m:r>
                            </m:e>
                            <m:sup>
                              <m:r>
                                <a:rPr lang="en-US" altLang="zh-CN" sz="2400" i="1">
                                  <a:solidFill>
                                    <a:schemeClr val="tx1"/>
                                  </a:solidFill>
                                  <a:latin typeface="Cambria Math" panose="02040503050406030204" pitchFamily="18" charset="0"/>
                                </a:rPr>
                                <m:t>2</m:t>
                              </m:r>
                            </m:sup>
                          </m:sSup>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𝑉</m:t>
                          </m:r>
                          <m:d>
                            <m:dPr>
                              <m:ctrlPr>
                                <a:rPr lang="en-US" altLang="zh-CN" sz="2400"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𝒓</m:t>
                              </m:r>
                            </m:e>
                          </m:d>
                        </m:e>
                      </m:d>
                      <m:r>
                        <a:rPr lang="en-US" altLang="zh-CN" sz="2400" i="1">
                          <a:solidFill>
                            <a:schemeClr val="tx1"/>
                          </a:solidFill>
                          <a:latin typeface="Cambria Math" panose="02040503050406030204" pitchFamily="18" charset="0"/>
                        </a:rPr>
                        <m:t>𝜓</m:t>
                      </m:r>
                      <m:d>
                        <m:dPr>
                          <m:ctrlPr>
                            <a:rPr lang="en-US" altLang="zh-CN" sz="2400"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𝒓</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𝑡</m:t>
                          </m:r>
                        </m:e>
                      </m:d>
                    </m:oMath>
                  </m:oMathPara>
                </a14:m>
                <a:endParaRPr lang="en-US" altLang="zh-CN" sz="2400" dirty="0" smtClean="0"/>
              </a:p>
              <a:p>
                <a:pPr>
                  <a:lnSpc>
                    <a:spcPct val="150000"/>
                  </a:lnSpc>
                </a:pPr>
                <a:r>
                  <a:rPr lang="zh-CN" altLang="en-US" sz="2400" dirty="0"/>
                  <a:t>“遭透的跃迁”：</a:t>
                </a:r>
                <a:r>
                  <a:rPr lang="zh-CN" altLang="en-US" sz="2400" dirty="0" smtClean="0"/>
                  <a:t>不确定关系，轨道不存在 </a:t>
                </a:r>
                <a:endParaRPr lang="zh-CN" altLang="en-US" sz="2400" dirty="0"/>
              </a:p>
              <a:p>
                <a:pPr>
                  <a:lnSpc>
                    <a:spcPct val="150000"/>
                  </a:lnSpc>
                </a:pPr>
                <a:r>
                  <a:rPr lang="zh-CN" altLang="en-US" sz="2400" dirty="0" smtClean="0"/>
                  <a:t>“谱线的精细结构”：氢原子的</a:t>
                </a:r>
                <a:r>
                  <a:rPr lang="zh-CN" altLang="en-US" sz="2400" dirty="0"/>
                  <a:t>定态</a:t>
                </a:r>
                <a:r>
                  <a:rPr lang="zh-CN" altLang="en-US" sz="2400" dirty="0" smtClean="0"/>
                  <a:t>薛定谔方程</a:t>
                </a:r>
                <a:endParaRPr lang="zh-CN" altLang="en-US" sz="2400"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𝐸</m:t>
                      </m:r>
                      <m:r>
                        <a:rPr lang="en-US" altLang="zh-CN" sz="2400" i="1">
                          <a:solidFill>
                            <a:schemeClr val="tx1"/>
                          </a:solidFill>
                          <a:latin typeface="Cambria Math" panose="02040503050406030204" pitchFamily="18" charset="0"/>
                        </a:rPr>
                        <m:t>𝜓</m:t>
                      </m:r>
                      <m:d>
                        <m:dPr>
                          <m:ctrlPr>
                            <a:rPr lang="en-US" altLang="zh-CN" sz="2400"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𝒓</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𝑡</m:t>
                          </m:r>
                        </m:e>
                      </m:d>
                      <m:r>
                        <a:rPr lang="en-US" altLang="zh-CN" sz="2400" i="1">
                          <a:solidFill>
                            <a:schemeClr val="tx1"/>
                          </a:solidFill>
                          <a:latin typeface="Cambria Math" panose="02040503050406030204" pitchFamily="18" charset="0"/>
                        </a:rPr>
                        <m:t>=</m:t>
                      </m:r>
                      <m:d>
                        <m:dPr>
                          <m:begChr m:val="["/>
                          <m:endChr m:val="]"/>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ℏ</m:t>
                                  </m:r>
                                </m:e>
                                <m:sup>
                                  <m:r>
                                    <a:rPr lang="en-US" altLang="zh-CN" sz="2400" i="1">
                                      <a:solidFill>
                                        <a:schemeClr val="tx1"/>
                                      </a:solidFill>
                                      <a:latin typeface="Cambria Math" panose="02040503050406030204" pitchFamily="18" charset="0"/>
                                    </a:rPr>
                                    <m:t>2</m:t>
                                  </m:r>
                                </m:sup>
                              </m:sSup>
                            </m:num>
                            <m:den>
                              <m:r>
                                <a:rPr lang="en-US" altLang="zh-CN" sz="2400" i="1">
                                  <a:solidFill>
                                    <a:schemeClr val="tx1"/>
                                  </a:solidFill>
                                  <a:latin typeface="Cambria Math" panose="02040503050406030204" pitchFamily="18" charset="0"/>
                                </a:rPr>
                                <m:t>2</m:t>
                              </m:r>
                              <m:r>
                                <a:rPr lang="en-US" altLang="zh-CN" sz="2400" i="1">
                                  <a:solidFill>
                                    <a:schemeClr val="tx1"/>
                                  </a:solidFill>
                                  <a:latin typeface="Cambria Math" panose="02040503050406030204" pitchFamily="18" charset="0"/>
                                </a:rPr>
                                <m:t>𝑚</m:t>
                              </m:r>
                            </m:den>
                          </m:f>
                          <m:sSup>
                            <m:sSupPr>
                              <m:ctrlPr>
                                <a:rPr lang="en-US" altLang="zh-CN" sz="2400" i="1">
                                  <a:solidFill>
                                    <a:schemeClr val="tx1"/>
                                  </a:solidFill>
                                  <a:latin typeface="Cambria Math" panose="02040503050406030204" pitchFamily="18" charset="0"/>
                                </a:rPr>
                              </m:ctrlPr>
                            </m:sSupPr>
                            <m:e>
                              <m:r>
                                <a:rPr lang="en-US" altLang="zh-CN" sz="2400" b="1" i="1">
                                  <a:solidFill>
                                    <a:schemeClr val="tx1"/>
                                  </a:solidFill>
                                  <a:latin typeface="Cambria Math" panose="02040503050406030204" pitchFamily="18" charset="0"/>
                                </a:rPr>
                                <m:t>𝜵</m:t>
                              </m:r>
                            </m:e>
                            <m:sup>
                              <m:r>
                                <a:rPr lang="en-US" altLang="zh-CN" sz="2400" i="1">
                                  <a:solidFill>
                                    <a:schemeClr val="tx1"/>
                                  </a:solidFill>
                                  <a:latin typeface="Cambria Math" panose="02040503050406030204" pitchFamily="18" charset="0"/>
                                </a:rPr>
                                <m:t>2</m:t>
                              </m:r>
                            </m:sup>
                          </m:sSup>
                          <m:r>
                            <a:rPr lang="en-US" altLang="zh-CN" sz="2400" b="1"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𝑍</m:t>
                              </m:r>
                              <m:sSup>
                                <m:sSupPr>
                                  <m:ctrlPr>
                                    <a:rPr lang="en-US" altLang="zh-CN" sz="2400" b="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𝑒</m:t>
                                  </m:r>
                                </m:e>
                                <m:sup>
                                  <m:r>
                                    <a:rPr lang="en-US" altLang="zh-CN" sz="2400" b="0" i="1" smtClean="0">
                                      <a:solidFill>
                                        <a:schemeClr val="tx1"/>
                                      </a:solidFill>
                                      <a:latin typeface="Cambria Math" panose="02040503050406030204" pitchFamily="18" charset="0"/>
                                    </a:rPr>
                                    <m:t>2</m:t>
                                  </m:r>
                                </m:sup>
                              </m:sSup>
                            </m:num>
                            <m:den>
                              <m:r>
                                <a:rPr lang="en-US" altLang="zh-CN" sz="2400" b="0" i="1" smtClean="0">
                                  <a:solidFill>
                                    <a:schemeClr val="tx1"/>
                                  </a:solidFill>
                                  <a:latin typeface="Cambria Math" panose="02040503050406030204" pitchFamily="18" charset="0"/>
                                </a:rPr>
                                <m:t>4</m:t>
                              </m:r>
                              <m:r>
                                <a:rPr lang="en-US" altLang="zh-CN" sz="2400" b="0" i="1" smtClean="0">
                                  <a:solidFill>
                                    <a:schemeClr val="tx1"/>
                                  </a:solidFill>
                                  <a:latin typeface="Cambria Math" panose="02040503050406030204" pitchFamily="18" charset="0"/>
                                </a:rPr>
                                <m:t>𝜋</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𝜀</m:t>
                                  </m:r>
                                </m:e>
                                <m:sub>
                                  <m:r>
                                    <a:rPr lang="en-US" altLang="zh-CN" sz="2400" b="0" i="1" smtClean="0">
                                      <a:solidFill>
                                        <a:schemeClr val="tx1"/>
                                      </a:solidFill>
                                      <a:latin typeface="Cambria Math" panose="02040503050406030204" pitchFamily="18" charset="0"/>
                                    </a:rPr>
                                    <m:t>0</m:t>
                                  </m:r>
                                </m:sub>
                              </m:sSub>
                              <m:r>
                                <a:rPr lang="en-US" altLang="zh-CN" sz="2400" b="0" i="1" smtClean="0">
                                  <a:solidFill>
                                    <a:schemeClr val="tx1"/>
                                  </a:solidFill>
                                  <a:latin typeface="Cambria Math" panose="02040503050406030204" pitchFamily="18" charset="0"/>
                                </a:rPr>
                                <m:t>𝑟</m:t>
                              </m:r>
                            </m:den>
                          </m:f>
                        </m:e>
                      </m:d>
                      <m:r>
                        <a:rPr lang="en-US" altLang="zh-CN" sz="2400" i="1">
                          <a:solidFill>
                            <a:schemeClr val="tx1"/>
                          </a:solidFill>
                          <a:latin typeface="Cambria Math" panose="02040503050406030204" pitchFamily="18" charset="0"/>
                        </a:rPr>
                        <m:t>𝜓</m:t>
                      </m:r>
                      <m:d>
                        <m:dPr>
                          <m:ctrlPr>
                            <a:rPr lang="en-US" altLang="zh-CN" sz="2400"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𝒓</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𝑡</m:t>
                          </m:r>
                        </m:e>
                      </m:d>
                    </m:oMath>
                  </m:oMathPara>
                </a14:m>
                <a:endParaRPr lang="en-US" altLang="zh-CN" sz="2400" dirty="0" smtClean="0"/>
              </a:p>
              <a:p>
                <a:pPr>
                  <a:lnSpc>
                    <a:spcPct val="150000"/>
                  </a:lnSpc>
                </a:pPr>
                <a:r>
                  <a:rPr lang="zh-CN" altLang="en-US" sz="2400" dirty="0"/>
                  <a:t>守恒</a:t>
                </a:r>
                <a:r>
                  <a:rPr lang="zh-CN" altLang="en-US" sz="2400" dirty="0" smtClean="0"/>
                  <a:t>量和量子化</a:t>
                </a:r>
                <a:r>
                  <a:rPr lang="en-US" altLang="zh-CN" sz="2400" dirty="0" smtClean="0"/>
                  <a:t>:</a:t>
                </a:r>
                <a:r>
                  <a:rPr lang="zh-CN" altLang="en-US" sz="2400" dirty="0" smtClean="0"/>
                  <a:t>相互对易的三个守恒量，构成薛定谔方程的解。</a:t>
                </a:r>
                <a:endParaRPr lang="en-US" altLang="zh-CN" sz="2400" dirty="0" smtClean="0"/>
              </a:p>
              <a:p>
                <a:pPr marL="0" indent="0">
                  <a:lnSpc>
                    <a:spcPct val="150000"/>
                  </a:lnSpc>
                  <a:buNone/>
                </a:pP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266266"/>
                <a:ext cx="8784976" cy="5475101"/>
              </a:xfrm>
              <a:blipFill rotWithShape="0">
                <a:blip r:embed="rId2"/>
                <a:stretch>
                  <a:fillRect r="-4580"/>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zh-CN" altLang="en-US" sz="2800" dirty="0" smtClean="0"/>
              <a:t>如何解决这些困难？</a:t>
            </a:r>
            <a:endParaRPr lang="zh-CN" altLang="en-US" sz="2800" dirty="0"/>
          </a:p>
        </p:txBody>
      </p:sp>
    </p:spTree>
    <p:extLst>
      <p:ext uri="{BB962C8B-B14F-4D97-AF65-F5344CB8AC3E}">
        <p14:creationId xmlns:p14="http://schemas.microsoft.com/office/powerpoint/2010/main" val="1666851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267" name="Group 11"/>
          <p:cNvGrpSpPr>
            <a:grpSpLocks/>
          </p:cNvGrpSpPr>
          <p:nvPr/>
        </p:nvGrpSpPr>
        <p:grpSpPr bwMode="auto">
          <a:xfrm>
            <a:off x="361156" y="1258674"/>
            <a:ext cx="5040313" cy="3805237"/>
            <a:chOff x="204" y="845"/>
            <a:chExt cx="3175" cy="2397"/>
          </a:xfrm>
        </p:grpSpPr>
        <p:sp>
          <p:nvSpPr>
            <p:cNvPr id="224258" name="Rectangle 2"/>
            <p:cNvSpPr>
              <a:spLocks noChangeArrowheads="1"/>
            </p:cNvSpPr>
            <p:nvPr/>
          </p:nvSpPr>
          <p:spPr bwMode="auto">
            <a:xfrm>
              <a:off x="204" y="845"/>
              <a:ext cx="3175" cy="2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上面分别考虑了电子的轨道运动和自旋运动，现在要合起来考虑原子的总运动。原子中的电子一般既有轨道角动量，又有自旋角动量，及其相应的磁矩。它们应该合起来形成电子总的运动和磁矩，如图所示。电子的总角动量和总磁矩的计算可以利用矢量合成的平行四边形法则计算，设   为电子的总角动量，则</a:t>
              </a:r>
            </a:p>
          </p:txBody>
        </p:sp>
        <p:graphicFrame>
          <p:nvGraphicFramePr>
            <p:cNvPr id="224259" name="Object 3"/>
            <p:cNvGraphicFramePr>
              <a:graphicFrameLocks noChangeAspect="1"/>
            </p:cNvGraphicFramePr>
            <p:nvPr>
              <p:extLst>
                <p:ext uri="{D42A27DB-BD31-4B8C-83A1-F6EECF244321}">
                  <p14:modId xmlns:p14="http://schemas.microsoft.com/office/powerpoint/2010/main" val="1981515564"/>
                </p:ext>
              </p:extLst>
            </p:nvPr>
          </p:nvGraphicFramePr>
          <p:xfrm>
            <a:off x="1405" y="2711"/>
            <a:ext cx="198" cy="272"/>
          </p:xfrm>
          <a:graphic>
            <a:graphicData uri="http://schemas.openxmlformats.org/presentationml/2006/ole">
              <mc:AlternateContent xmlns:mc="http://schemas.openxmlformats.org/markup-compatibility/2006">
                <mc:Choice xmlns:v="urn:schemas-microsoft-com:vml" Requires="v">
                  <p:oleObj spid="_x0000_s224324" r:id="rId3" imgW="139579" imgH="215713" progId="">
                    <p:embed/>
                  </p:oleObj>
                </mc:Choice>
                <mc:Fallback>
                  <p:oleObj r:id="rId3" imgW="139579" imgH="215713" progId="">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5" y="2711"/>
                          <a:ext cx="19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24260" name="Picture 4" descr="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620713"/>
            <a:ext cx="3211513" cy="4464050"/>
          </a:xfrm>
          <a:prstGeom prst="rect">
            <a:avLst/>
          </a:prstGeom>
          <a:noFill/>
          <a:extLst>
            <a:ext uri="{909E8E84-426E-40DD-AFC4-6F175D3DCCD1}">
              <a14:hiddenFill xmlns:a14="http://schemas.microsoft.com/office/drawing/2010/main">
                <a:solidFill>
                  <a:srgbClr val="FFFFFF"/>
                </a:solidFill>
              </a14:hiddenFill>
            </a:ext>
          </a:extLst>
        </p:spPr>
      </p:pic>
      <p:sp>
        <p:nvSpPr>
          <p:cNvPr id="224261" name="Rectangle 5"/>
          <p:cNvSpPr>
            <a:spLocks noChangeArrowheads="1"/>
          </p:cNvSpPr>
          <p:nvPr/>
        </p:nvSpPr>
        <p:spPr bwMode="auto">
          <a:xfrm>
            <a:off x="2881313"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4263" name="AutoShape 7"/>
          <p:cNvSpPr>
            <a:spLocks noChangeArrowheads="1"/>
          </p:cNvSpPr>
          <p:nvPr/>
        </p:nvSpPr>
        <p:spPr bwMode="auto">
          <a:xfrm>
            <a:off x="4932363" y="260350"/>
            <a:ext cx="1223962" cy="792163"/>
          </a:xfrm>
          <a:prstGeom prst="wedgeRoundRectCallout">
            <a:avLst>
              <a:gd name="adj1" fmla="val 170231"/>
              <a:gd name="adj2" fmla="val 504708"/>
              <a:gd name="adj3" fmla="val 16667"/>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chemeClr val="hlink"/>
                </a:solidFill>
                <a:ea typeface="楷体_GB2312" pitchFamily="49" charset="-122"/>
              </a:rPr>
              <a:t>电子的总磁矩</a:t>
            </a:r>
          </a:p>
        </p:txBody>
      </p:sp>
      <p:sp>
        <p:nvSpPr>
          <p:cNvPr id="224264" name="AutoShape 8"/>
          <p:cNvSpPr>
            <a:spLocks noChangeArrowheads="1"/>
          </p:cNvSpPr>
          <p:nvPr/>
        </p:nvSpPr>
        <p:spPr bwMode="auto">
          <a:xfrm>
            <a:off x="7956550" y="260350"/>
            <a:ext cx="935038" cy="503238"/>
          </a:xfrm>
          <a:prstGeom prst="wedgeRoundRectCallout">
            <a:avLst>
              <a:gd name="adj1" fmla="val 7727"/>
              <a:gd name="adj2" fmla="val 175866"/>
              <a:gd name="adj3" fmla="val 16667"/>
            </a:avLst>
          </a:prstGeom>
          <a:gradFill rotWithShape="1">
            <a:gsLst>
              <a:gs pos="0">
                <a:schemeClr val="accent1">
                  <a:gamma/>
                  <a:shade val="46275"/>
                  <a:invGamma/>
                </a:schemeClr>
              </a:gs>
              <a:gs pos="100000">
                <a:schemeClr val="accent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chemeClr val="accent2"/>
                </a:solidFill>
                <a:ea typeface="楷体_GB2312" pitchFamily="49" charset="-122"/>
              </a:rPr>
              <a:t>旋进</a:t>
            </a:r>
          </a:p>
        </p:txBody>
      </p:sp>
      <p:graphicFrame>
        <p:nvGraphicFramePr>
          <p:cNvPr id="224265" name="Object 9"/>
          <p:cNvGraphicFramePr>
            <a:graphicFrameLocks noGrp="1" noChangeAspect="1"/>
          </p:cNvGraphicFramePr>
          <p:nvPr>
            <p:ph/>
          </p:nvPr>
        </p:nvGraphicFramePr>
        <p:xfrm>
          <a:off x="1406525" y="5084763"/>
          <a:ext cx="7050088" cy="1389062"/>
        </p:xfrm>
        <a:graphic>
          <a:graphicData uri="http://schemas.openxmlformats.org/presentationml/2006/ole">
            <mc:AlternateContent xmlns:mc="http://schemas.openxmlformats.org/markup-compatibility/2006">
              <mc:Choice xmlns:v="urn:schemas-microsoft-com:vml" Requires="v">
                <p:oleObj spid="_x0000_s224325" r:id="rId6" imgW="4254500" imgH="838200" progId="">
                  <p:embed/>
                </p:oleObj>
              </mc:Choice>
              <mc:Fallback>
                <p:oleObj r:id="rId6" imgW="4254500" imgH="838200" progId="">
                  <p:embed/>
                  <p:pic>
                    <p:nvPicPr>
                      <p:cNvPr id="0" name="Picture 5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6525" y="5084763"/>
                        <a:ext cx="7050088" cy="1389062"/>
                      </a:xfrm>
                      <a:prstGeom prst="rect">
                        <a:avLst/>
                      </a:prstGeom>
                      <a:solidFill>
                        <a:srgbClr val="CC99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4264"/>
                                        </p:tgtEl>
                                        <p:attrNameLst>
                                          <p:attrName>style.visibility</p:attrName>
                                        </p:attrNameLst>
                                      </p:cBhvr>
                                      <p:to>
                                        <p:strVal val="visible"/>
                                      </p:to>
                                    </p:set>
                                    <p:animEffect transition="in" filter="wipe(down)">
                                      <p:cBhvr>
                                        <p:cTn id="7" dur="500"/>
                                        <p:tgtEl>
                                          <p:spTgt spid="2242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4263"/>
                                        </p:tgtEl>
                                        <p:attrNameLst>
                                          <p:attrName>style.visibility</p:attrName>
                                        </p:attrNameLst>
                                      </p:cBhvr>
                                      <p:to>
                                        <p:strVal val="visible"/>
                                      </p:to>
                                    </p:set>
                                    <p:animEffect transition="in" filter="wipe(down)">
                                      <p:cBhvr>
                                        <p:cTn id="12" dur="500"/>
                                        <p:tgtEl>
                                          <p:spTgt spid="2242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24265"/>
                                        </p:tgtEl>
                                        <p:attrNameLst>
                                          <p:attrName>style.visibility</p:attrName>
                                        </p:attrNameLst>
                                      </p:cBhvr>
                                      <p:to>
                                        <p:strVal val="visible"/>
                                      </p:to>
                                    </p:set>
                                    <p:anim calcmode="lin" valueType="num">
                                      <p:cBhvr>
                                        <p:cTn id="17" dur="500" fill="hold"/>
                                        <p:tgtEl>
                                          <p:spTgt spid="224265"/>
                                        </p:tgtEl>
                                        <p:attrNameLst>
                                          <p:attrName>ppt_w</p:attrName>
                                        </p:attrNameLst>
                                      </p:cBhvr>
                                      <p:tavLst>
                                        <p:tav tm="0">
                                          <p:val>
                                            <p:fltVal val="0"/>
                                          </p:val>
                                        </p:tav>
                                        <p:tav tm="100000">
                                          <p:val>
                                            <p:strVal val="#ppt_w"/>
                                          </p:val>
                                        </p:tav>
                                      </p:tavLst>
                                    </p:anim>
                                    <p:anim calcmode="lin" valueType="num">
                                      <p:cBhvr>
                                        <p:cTn id="18" dur="500" fill="hold"/>
                                        <p:tgtEl>
                                          <p:spTgt spid="2242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3" grpId="0" animBg="1"/>
      <p:bldP spid="2242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p:cNvSpPr>
            <a:spLocks noChangeArrowheads="1"/>
          </p:cNvSpPr>
          <p:nvPr/>
        </p:nvSpPr>
        <p:spPr bwMode="auto">
          <a:xfrm>
            <a:off x="3005138" y="2066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6309" name="Object 5"/>
          <p:cNvGraphicFramePr>
            <a:graphicFrameLocks noChangeAspect="1"/>
          </p:cNvGraphicFramePr>
          <p:nvPr/>
        </p:nvGraphicFramePr>
        <p:xfrm>
          <a:off x="1042988" y="260350"/>
          <a:ext cx="7210425" cy="6272213"/>
        </p:xfrm>
        <a:graphic>
          <a:graphicData uri="http://schemas.openxmlformats.org/presentationml/2006/ole">
            <mc:AlternateContent xmlns:mc="http://schemas.openxmlformats.org/markup-compatibility/2006">
              <mc:Choice xmlns:v="urn:schemas-microsoft-com:vml" Requires="v">
                <p:oleObj spid="_x0000_s226337" name="公式" r:id="rId3" imgW="4114800" imgH="3581400" progId="Equation.3">
                  <p:embed/>
                </p:oleObj>
              </mc:Choice>
              <mc:Fallback>
                <p:oleObj name="公式" r:id="rId3" imgW="4114800" imgH="3581400"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60350"/>
                        <a:ext cx="7210425" cy="6272213"/>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ChangeArrowheads="1"/>
          </p:cNvSpPr>
          <p:nvPr/>
        </p:nvSpPr>
        <p:spPr bwMode="auto">
          <a:xfrm>
            <a:off x="395536" y="1340768"/>
            <a:ext cx="813752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dirty="0">
                <a:latin typeface="+mn-ea"/>
                <a:ea typeface="+mn-ea"/>
              </a:rPr>
              <a:t>  </a:t>
            </a:r>
            <a:r>
              <a:rPr lang="zh-CN" altLang="en-US" dirty="0">
                <a:latin typeface="+mn-ea"/>
                <a:ea typeface="+mn-ea"/>
              </a:rPr>
              <a:t>上式对解释后面要讲到的几个实验都是十分重要的。必须指出，在推导上式时，</a:t>
            </a:r>
            <a:r>
              <a:rPr lang="zh-CN" altLang="en-US" dirty="0">
                <a:solidFill>
                  <a:srgbClr val="990099"/>
                </a:solidFill>
                <a:latin typeface="+mn-ea"/>
                <a:ea typeface="+mn-ea"/>
              </a:rPr>
              <a:t>隐含着两个假定。一是假定自旋角动量与轨道角动量耦合成电子的总角动量。</a:t>
            </a:r>
            <a:r>
              <a:rPr lang="zh-CN" altLang="en-US" dirty="0">
                <a:latin typeface="+mn-ea"/>
                <a:ea typeface="+mn-ea"/>
              </a:rPr>
              <a:t>如果</a:t>
            </a:r>
            <a:r>
              <a:rPr lang="zh-CN" altLang="en-US" dirty="0">
                <a:solidFill>
                  <a:srgbClr val="CC6600"/>
                </a:solidFill>
                <a:latin typeface="+mn-ea"/>
                <a:ea typeface="+mn-ea"/>
              </a:rPr>
              <a:t>外加磁场很强</a:t>
            </a:r>
            <a:r>
              <a:rPr lang="zh-CN" altLang="en-US" dirty="0">
                <a:latin typeface="+mn-ea"/>
                <a:ea typeface="+mn-ea"/>
              </a:rPr>
              <a:t>，以致不能耦合成总角动量，自旋角动量与轨道角动量将分别绕外磁场进动，上式就不再成立。只有当外磁场的强度不足以破坏耦合时上式才是正确的。</a:t>
            </a:r>
          </a:p>
          <a:p>
            <a:pPr algn="just"/>
            <a:endParaRPr lang="zh-CN" altLang="en-US" dirty="0">
              <a:latin typeface="+mn-ea"/>
              <a:ea typeface="+mn-ea"/>
            </a:endParaRPr>
          </a:p>
          <a:p>
            <a:pPr algn="just" eaLnBrk="0" hangingPunct="0"/>
            <a:r>
              <a:rPr lang="zh-CN" altLang="en-US" dirty="0">
                <a:latin typeface="+mn-ea"/>
                <a:ea typeface="+mn-ea"/>
              </a:rPr>
              <a:t>    </a:t>
            </a:r>
            <a:r>
              <a:rPr lang="zh-CN" altLang="en-US" dirty="0">
                <a:solidFill>
                  <a:srgbClr val="990099"/>
                </a:solidFill>
                <a:latin typeface="+mn-ea"/>
                <a:ea typeface="+mn-ea"/>
              </a:rPr>
              <a:t>另一个假定是只考虑单个电子</a:t>
            </a:r>
            <a:r>
              <a:rPr lang="zh-CN" altLang="en-US" dirty="0">
                <a:latin typeface="+mn-ea"/>
                <a:ea typeface="+mn-ea"/>
              </a:rPr>
              <a:t>，其实对一个原子，我们应把原子中所有的电子贡献都加起来，但是对于氢原子、类氢离子和碱金属原子可以只考虑最外面一个电子，在后面讨论多电子原子时，会考虑原子中所有电子的贡献。</a:t>
            </a:r>
            <a:r>
              <a:rPr lang="zh-CN" altLang="en-US" dirty="0">
                <a:solidFill>
                  <a:schemeClr val="hlink"/>
                </a:solidFill>
                <a:latin typeface="+mn-ea"/>
                <a:ea typeface="+mn-ea"/>
              </a:rPr>
              <a:t>另外，我们暂不考虑原子核的贡献。</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
            </a:r>
            <a:b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28355" name="Rectangle 3"/>
          <p:cNvSpPr>
            <a:spLocks noChangeArrowheads="1"/>
          </p:cNvSpPr>
          <p:nvPr/>
        </p:nvSpPr>
        <p:spPr bwMode="auto">
          <a:xfrm>
            <a:off x="1331913" y="1484313"/>
            <a:ext cx="3565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4400" b="1">
                <a:solidFill>
                  <a:srgbClr val="FF0000"/>
                </a:solidFill>
                <a:latin typeface="Arial Unicode MS" panose="020B0604020202020204" pitchFamily="34" charset="-122"/>
                <a:ea typeface="楷体_GB2312" pitchFamily="49" charset="-122"/>
              </a:rPr>
              <a:t>原子态的符号</a:t>
            </a:r>
          </a:p>
        </p:txBody>
      </p:sp>
      <p:grpSp>
        <p:nvGrpSpPr>
          <p:cNvPr id="228360" name="Group 8"/>
          <p:cNvGrpSpPr>
            <a:grpSpLocks/>
          </p:cNvGrpSpPr>
          <p:nvPr/>
        </p:nvGrpSpPr>
        <p:grpSpPr bwMode="auto">
          <a:xfrm>
            <a:off x="611188" y="2565400"/>
            <a:ext cx="8208962" cy="3805238"/>
            <a:chOff x="385" y="1616"/>
            <a:chExt cx="5171" cy="2397"/>
          </a:xfrm>
        </p:grpSpPr>
        <p:sp>
          <p:nvSpPr>
            <p:cNvPr id="228356" name="Rectangle 4"/>
            <p:cNvSpPr>
              <a:spLocks noChangeArrowheads="1"/>
            </p:cNvSpPr>
            <p:nvPr/>
          </p:nvSpPr>
          <p:spPr bwMode="auto">
            <a:xfrm>
              <a:off x="385" y="1616"/>
              <a:ext cx="5171" cy="2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前已经说过，</a:t>
              </a:r>
              <a:r>
                <a:rPr lang="zh-CN" altLang="en-US" b="1" u="sng">
                  <a:latin typeface="Times New Roman" panose="02020603050405020304" pitchFamily="18" charset="0"/>
                  <a:ea typeface="楷体_GB2312" pitchFamily="49" charset="-122"/>
                </a:rPr>
                <a:t>当电子的  </a:t>
              </a:r>
              <a:r>
                <a:rPr lang="en-US" altLang="zh-CN" b="1" u="sng">
                  <a:latin typeface="Times New Roman" panose="02020603050405020304" pitchFamily="18" charset="0"/>
                  <a:ea typeface="楷体_GB2312" pitchFamily="49" charset="-122"/>
                </a:rPr>
                <a:t>=0</a:t>
              </a:r>
              <a:r>
                <a:rPr lang="zh-CN" altLang="en-US" b="1" u="sng">
                  <a:latin typeface="Times New Roman" panose="02020603050405020304" pitchFamily="18" charset="0"/>
                  <a:ea typeface="楷体_GB2312" pitchFamily="49" charset="-122"/>
                </a:rPr>
                <a:t>，</a:t>
              </a:r>
              <a:r>
                <a:rPr lang="en-US" altLang="zh-CN" b="1" u="sng">
                  <a:latin typeface="Times New Roman" panose="02020603050405020304" pitchFamily="18" charset="0"/>
                  <a:ea typeface="楷体_GB2312" pitchFamily="49" charset="-122"/>
                </a:rPr>
                <a:t>1</a:t>
              </a:r>
              <a:r>
                <a:rPr lang="zh-CN" altLang="en-US" b="1" u="sng">
                  <a:latin typeface="Times New Roman" panose="02020603050405020304" pitchFamily="18" charset="0"/>
                  <a:ea typeface="楷体_GB2312" pitchFamily="49" charset="-122"/>
                </a:rPr>
                <a:t>，</a:t>
              </a:r>
              <a:r>
                <a:rPr lang="en-US" altLang="zh-CN" b="1" u="sng">
                  <a:latin typeface="Times New Roman" panose="02020603050405020304" pitchFamily="18" charset="0"/>
                  <a:ea typeface="楷体_GB2312" pitchFamily="49" charset="-122"/>
                </a:rPr>
                <a:t>2</a:t>
              </a:r>
              <a:r>
                <a:rPr lang="zh-CN" altLang="en-US" b="1" u="sng">
                  <a:latin typeface="Times New Roman" panose="02020603050405020304" pitchFamily="18" charset="0"/>
                  <a:ea typeface="楷体_GB2312" pitchFamily="49" charset="-122"/>
                </a:rPr>
                <a:t>，</a:t>
              </a:r>
              <a:r>
                <a:rPr lang="en-US" altLang="zh-CN" b="1" u="sng">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时，</a:t>
              </a:r>
              <a:r>
                <a:rPr lang="zh-CN" altLang="en-US" b="1" u="sng">
                  <a:solidFill>
                    <a:srgbClr val="CC6600"/>
                  </a:solidFill>
                  <a:latin typeface="Times New Roman" panose="02020603050405020304" pitchFamily="18" charset="0"/>
                  <a:ea typeface="楷体_GB2312" pitchFamily="49" charset="-122"/>
                </a:rPr>
                <a:t>用</a:t>
              </a:r>
              <a:r>
                <a:rPr lang="en-US" altLang="zh-CN" b="1" u="sng">
                  <a:solidFill>
                    <a:srgbClr val="CC6600"/>
                  </a:solidFill>
                  <a:latin typeface="Times New Roman" panose="02020603050405020304" pitchFamily="18" charset="0"/>
                  <a:ea typeface="楷体_GB2312" pitchFamily="49" charset="-122"/>
                </a:rPr>
                <a:t>s</a:t>
              </a:r>
              <a:r>
                <a:rPr lang="zh-CN" altLang="en-US" b="1" u="sng">
                  <a:solidFill>
                    <a:srgbClr val="CC6600"/>
                  </a:solidFill>
                  <a:latin typeface="Times New Roman" panose="02020603050405020304" pitchFamily="18" charset="0"/>
                  <a:ea typeface="楷体_GB2312" pitchFamily="49" charset="-122"/>
                </a:rPr>
                <a:t>、</a:t>
              </a:r>
              <a:r>
                <a:rPr lang="en-US" altLang="zh-CN" b="1" u="sng">
                  <a:solidFill>
                    <a:srgbClr val="CC6600"/>
                  </a:solidFill>
                  <a:latin typeface="Times New Roman" panose="02020603050405020304" pitchFamily="18" charset="0"/>
                  <a:ea typeface="楷体_GB2312" pitchFamily="49" charset="-122"/>
                </a:rPr>
                <a:t>p</a:t>
              </a:r>
              <a:r>
                <a:rPr lang="zh-CN" altLang="en-US" b="1" u="sng">
                  <a:solidFill>
                    <a:srgbClr val="CC6600"/>
                  </a:solidFill>
                  <a:latin typeface="Times New Roman" panose="02020603050405020304" pitchFamily="18" charset="0"/>
                  <a:ea typeface="楷体_GB2312" pitchFamily="49" charset="-122"/>
                </a:rPr>
                <a:t>、</a:t>
              </a:r>
              <a:r>
                <a:rPr lang="en-US" altLang="zh-CN" b="1" u="sng">
                  <a:solidFill>
                    <a:srgbClr val="CC6600"/>
                  </a:solidFill>
                  <a:latin typeface="Times New Roman" panose="02020603050405020304" pitchFamily="18" charset="0"/>
                  <a:ea typeface="楷体_GB2312" pitchFamily="49" charset="-122"/>
                </a:rPr>
                <a:t>d</a:t>
              </a:r>
              <a:r>
                <a:rPr lang="zh-CN" altLang="en-US" b="1" u="sng">
                  <a:solidFill>
                    <a:srgbClr val="CC6600"/>
                  </a:solidFill>
                  <a:latin typeface="Times New Roman" panose="02020603050405020304" pitchFamily="18" charset="0"/>
                  <a:ea typeface="楷体_GB2312" pitchFamily="49" charset="-122"/>
                </a:rPr>
                <a:t>、</a:t>
              </a:r>
              <a:r>
                <a:rPr lang="en-US" altLang="zh-CN" b="1" u="sng">
                  <a:solidFill>
                    <a:srgbClr val="CC6600"/>
                  </a:solidFill>
                  <a:latin typeface="Times New Roman" panose="02020603050405020304" pitchFamily="18" charset="0"/>
                  <a:ea typeface="楷体_GB2312" pitchFamily="49" charset="-122"/>
                </a:rPr>
                <a:t>f</a:t>
              </a:r>
              <a:r>
                <a:rPr lang="zh-CN" altLang="en-US" b="1" u="sng">
                  <a:solidFill>
                    <a:srgbClr val="CC6600"/>
                  </a:solidFill>
                  <a:latin typeface="Times New Roman" panose="02020603050405020304" pitchFamily="18" charset="0"/>
                  <a:ea typeface="楷体_GB2312" pitchFamily="49" charset="-122"/>
                </a:rPr>
                <a:t>、</a:t>
              </a:r>
              <a:r>
                <a:rPr lang="en-US" altLang="zh-CN" b="1" u="sng">
                  <a:solidFill>
                    <a:srgbClr val="CC6600"/>
                  </a:solidFill>
                  <a:latin typeface="Times New Roman" panose="02020603050405020304" pitchFamily="18" charset="0"/>
                  <a:ea typeface="楷体_GB2312" pitchFamily="49" charset="-122"/>
                </a:rPr>
                <a:t>…</a:t>
              </a:r>
              <a:r>
                <a:rPr lang="zh-CN" altLang="en-US" b="1" u="sng">
                  <a:solidFill>
                    <a:srgbClr val="CC6600"/>
                  </a:solidFill>
                  <a:latin typeface="Times New Roman" panose="02020603050405020304" pitchFamily="18" charset="0"/>
                  <a:ea typeface="楷体_GB2312" pitchFamily="49" charset="-122"/>
                </a:rPr>
                <a:t>作电子轨道运动的标记（电子态）</a:t>
              </a:r>
              <a:r>
                <a:rPr lang="zh-CN" altLang="en-US" b="1">
                  <a:latin typeface="Times New Roman" panose="02020603050405020304" pitchFamily="18" charset="0"/>
                  <a:ea typeface="楷体_GB2312" pitchFamily="49" charset="-122"/>
                </a:rPr>
                <a:t>，在这些字母前面再写出主量子数</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就成为电子态的符号。由于原子实的轨道角动量、自旋角动量和总角动量都等于零，而碱金属原子（同样包括氢原子和类氢离子）只有一个（价）电子，因而（价）电子的那些角动量也就等于整个原子的角动量，价电子的诸量子数也就可以用来描述整个原子，随着轨道角动量量子数的不同，</a:t>
              </a:r>
              <a:r>
                <a:rPr lang="zh-CN" altLang="en-US" b="1" u="sng">
                  <a:solidFill>
                    <a:schemeClr val="accent1"/>
                  </a:solidFill>
                  <a:latin typeface="Times New Roman" panose="02020603050405020304" pitchFamily="18" charset="0"/>
                  <a:ea typeface="楷体_GB2312" pitchFamily="49" charset="-122"/>
                </a:rPr>
                <a:t>用大写的字母</a:t>
              </a:r>
              <a:r>
                <a:rPr lang="en-US" altLang="zh-CN" b="1" u="sng">
                  <a:solidFill>
                    <a:schemeClr val="accent1"/>
                  </a:solidFill>
                  <a:latin typeface="Times New Roman" panose="02020603050405020304" pitchFamily="18" charset="0"/>
                  <a:ea typeface="楷体_GB2312" pitchFamily="49" charset="-122"/>
                </a:rPr>
                <a:t>S</a:t>
              </a:r>
              <a:r>
                <a:rPr lang="zh-CN" altLang="en-US" b="1" u="sng">
                  <a:solidFill>
                    <a:schemeClr val="accent1"/>
                  </a:solidFill>
                  <a:latin typeface="Times New Roman" panose="02020603050405020304" pitchFamily="18" charset="0"/>
                  <a:ea typeface="楷体_GB2312" pitchFamily="49" charset="-122"/>
                </a:rPr>
                <a:t>，</a:t>
              </a:r>
              <a:r>
                <a:rPr lang="en-US" altLang="zh-CN" b="1" u="sng">
                  <a:solidFill>
                    <a:schemeClr val="accent1"/>
                  </a:solidFill>
                  <a:latin typeface="Times New Roman" panose="02020603050405020304" pitchFamily="18" charset="0"/>
                  <a:ea typeface="楷体_GB2312" pitchFamily="49" charset="-122"/>
                </a:rPr>
                <a:t>P</a:t>
              </a:r>
              <a:r>
                <a:rPr lang="zh-CN" altLang="en-US" b="1" u="sng">
                  <a:solidFill>
                    <a:schemeClr val="accent1"/>
                  </a:solidFill>
                  <a:latin typeface="Times New Roman" panose="02020603050405020304" pitchFamily="18" charset="0"/>
                  <a:ea typeface="楷体_GB2312" pitchFamily="49" charset="-122"/>
                </a:rPr>
                <a:t>，</a:t>
              </a:r>
              <a:r>
                <a:rPr lang="en-US" altLang="zh-CN" b="1" u="sng">
                  <a:solidFill>
                    <a:schemeClr val="accent1"/>
                  </a:solidFill>
                  <a:latin typeface="Times New Roman" panose="02020603050405020304" pitchFamily="18" charset="0"/>
                  <a:ea typeface="楷体_GB2312" pitchFamily="49" charset="-122"/>
                </a:rPr>
                <a:t>D</a:t>
              </a:r>
              <a:r>
                <a:rPr lang="zh-CN" altLang="en-US" b="1" u="sng">
                  <a:solidFill>
                    <a:schemeClr val="accent1"/>
                  </a:solidFill>
                  <a:latin typeface="Times New Roman" panose="02020603050405020304" pitchFamily="18" charset="0"/>
                  <a:ea typeface="楷体_GB2312" pitchFamily="49" charset="-122"/>
                </a:rPr>
                <a:t>，</a:t>
              </a:r>
              <a:r>
                <a:rPr lang="en-US" altLang="zh-CN" b="1" u="sng">
                  <a:solidFill>
                    <a:schemeClr val="accent1"/>
                  </a:solidFill>
                  <a:latin typeface="Times New Roman" panose="02020603050405020304" pitchFamily="18" charset="0"/>
                  <a:ea typeface="楷体_GB2312" pitchFamily="49" charset="-122"/>
                </a:rPr>
                <a:t>F</a:t>
              </a:r>
              <a:r>
                <a:rPr lang="zh-CN" altLang="en-US" b="1" u="sng">
                  <a:solidFill>
                    <a:schemeClr val="accent1"/>
                  </a:solidFill>
                  <a:latin typeface="Times New Roman" panose="02020603050405020304" pitchFamily="18" charset="0"/>
                  <a:ea typeface="楷体_GB2312" pitchFamily="49" charset="-122"/>
                </a:rPr>
                <a:t>，</a:t>
              </a:r>
              <a:r>
                <a:rPr lang="en-US" altLang="zh-CN" b="1" u="sng">
                  <a:solidFill>
                    <a:schemeClr val="accent1"/>
                  </a:solidFill>
                  <a:latin typeface="Times New Roman" panose="02020603050405020304" pitchFamily="18" charset="0"/>
                  <a:ea typeface="楷体_GB2312" pitchFamily="49" charset="-122"/>
                </a:rPr>
                <a:t>…</a:t>
              </a:r>
              <a:r>
                <a:rPr lang="zh-CN" altLang="en-US" b="1" u="sng">
                  <a:solidFill>
                    <a:schemeClr val="accent1"/>
                  </a:solidFill>
                  <a:latin typeface="Times New Roman" panose="02020603050405020304" pitchFamily="18" charset="0"/>
                  <a:ea typeface="楷体_GB2312" pitchFamily="49" charset="-122"/>
                </a:rPr>
                <a:t>等代表原子态</a:t>
              </a:r>
              <a:r>
                <a:rPr lang="zh-CN" altLang="en-US" b="1">
                  <a:latin typeface="Times New Roman" panose="02020603050405020304" pitchFamily="18" charset="0"/>
                  <a:ea typeface="楷体_GB2312" pitchFamily="49" charset="-122"/>
                </a:rPr>
                <a:t>，并在左上角写一个</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字代表双重结构，在右下角标明</a:t>
              </a:r>
              <a:r>
                <a:rPr lang="en-US" altLang="zh-CN" b="1" i="1">
                  <a:latin typeface="Times New Roman" panose="02020603050405020304" pitchFamily="18" charset="0"/>
                  <a:ea typeface="楷体_GB2312" pitchFamily="49" charset="-122"/>
                </a:rPr>
                <a:t>J</a:t>
              </a:r>
              <a:r>
                <a:rPr lang="zh-CN" altLang="en-US" b="1">
                  <a:latin typeface="Times New Roman" panose="02020603050405020304" pitchFamily="18" charset="0"/>
                  <a:ea typeface="楷体_GB2312" pitchFamily="49" charset="-122"/>
                </a:rPr>
                <a:t>量子数。</a:t>
              </a:r>
            </a:p>
          </p:txBody>
        </p:sp>
        <p:graphicFrame>
          <p:nvGraphicFramePr>
            <p:cNvPr id="228357" name="Object 5"/>
            <p:cNvGraphicFramePr>
              <a:graphicFrameLocks noChangeAspect="1"/>
            </p:cNvGraphicFramePr>
            <p:nvPr/>
          </p:nvGraphicFramePr>
          <p:xfrm>
            <a:off x="2835" y="1661"/>
            <a:ext cx="165" cy="288"/>
          </p:xfrm>
          <a:graphic>
            <a:graphicData uri="http://schemas.openxmlformats.org/presentationml/2006/ole">
              <mc:AlternateContent xmlns:mc="http://schemas.openxmlformats.org/markup-compatibility/2006">
                <mc:Choice xmlns:v="urn:schemas-microsoft-com:vml" Requires="v">
                  <p:oleObj spid="_x0000_s228416" r:id="rId3" imgW="139700" imgH="228600" progId="">
                    <p:embed/>
                  </p:oleObj>
                </mc:Choice>
                <mc:Fallback>
                  <p:oleObj r:id="rId3" imgW="139700" imgH="228600" progId="">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 y="1661"/>
                          <a:ext cx="165"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8359" name="Object 7"/>
          <p:cNvGraphicFramePr>
            <a:graphicFrameLocks noChangeAspect="1"/>
          </p:cNvGraphicFramePr>
          <p:nvPr/>
        </p:nvGraphicFramePr>
        <p:xfrm>
          <a:off x="5651500" y="1196975"/>
          <a:ext cx="2590800" cy="1423988"/>
        </p:xfrm>
        <a:graphic>
          <a:graphicData uri="http://schemas.openxmlformats.org/presentationml/2006/ole">
            <mc:AlternateContent xmlns:mc="http://schemas.openxmlformats.org/markup-compatibility/2006">
              <mc:Choice xmlns:v="urn:schemas-microsoft-com:vml" Requires="v">
                <p:oleObj spid="_x0000_s228417" r:id="rId5" imgW="672808" imgH="368140" progId="Equation.3">
                  <p:embed/>
                </p:oleObj>
              </mc:Choice>
              <mc:Fallback>
                <p:oleObj r:id="rId5" imgW="672808" imgH="368140" progId="Equation.3">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1196975"/>
                        <a:ext cx="2590800" cy="1423988"/>
                      </a:xfrm>
                      <a:prstGeom prst="rect">
                        <a:avLst/>
                      </a:prstGeom>
                      <a:solidFill>
                        <a:srgbClr val="FFCC99"/>
                      </a:solidFill>
                    </p:spPr>
                  </p:pic>
                </p:oleObj>
              </mc:Fallback>
            </mc:AlternateContent>
          </a:graphicData>
        </a:graphic>
      </p:graphicFrame>
      <p:sp>
        <p:nvSpPr>
          <p:cNvPr id="228361" name="AutoShape 9"/>
          <p:cNvSpPr>
            <a:spLocks noChangeArrowheads="1"/>
          </p:cNvSpPr>
          <p:nvPr/>
        </p:nvSpPr>
        <p:spPr bwMode="auto">
          <a:xfrm>
            <a:off x="4211638" y="404813"/>
            <a:ext cx="2520950" cy="431800"/>
          </a:xfrm>
          <a:prstGeom prst="wedgeRoundRectCallout">
            <a:avLst>
              <a:gd name="adj1" fmla="val 36523"/>
              <a:gd name="adj2" fmla="val 182722"/>
              <a:gd name="adj3" fmla="val 16667"/>
            </a:avLst>
          </a:prstGeom>
          <a:gradFill rotWithShape="1">
            <a:gsLst>
              <a:gs pos="0">
                <a:srgbClr val="CC6600">
                  <a:gamma/>
                  <a:shade val="46275"/>
                  <a:invGamma/>
                  <a:alpha val="39999"/>
                </a:srgbClr>
              </a:gs>
              <a:gs pos="100000">
                <a:srgbClr val="CC6600">
                  <a:alpha val="39999"/>
                </a:srgb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chemeClr val="hlink"/>
                </a:solidFill>
                <a:ea typeface="楷体_GB2312" pitchFamily="49" charset="-122"/>
              </a:rPr>
              <a:t>能级结构的层数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8359"/>
                                        </p:tgtEl>
                                        <p:attrNameLst>
                                          <p:attrName>style.visibility</p:attrName>
                                        </p:attrNameLst>
                                      </p:cBhvr>
                                      <p:to>
                                        <p:strVal val="visible"/>
                                      </p:to>
                                    </p:set>
                                    <p:anim calcmode="lin" valueType="num">
                                      <p:cBhvr>
                                        <p:cTn id="7" dur="500" fill="hold"/>
                                        <p:tgtEl>
                                          <p:spTgt spid="228359"/>
                                        </p:tgtEl>
                                        <p:attrNameLst>
                                          <p:attrName>ppt_w</p:attrName>
                                        </p:attrNameLst>
                                      </p:cBhvr>
                                      <p:tavLst>
                                        <p:tav tm="0">
                                          <p:val>
                                            <p:fltVal val="0"/>
                                          </p:val>
                                        </p:tav>
                                        <p:tav tm="100000">
                                          <p:val>
                                            <p:strVal val="#ppt_w"/>
                                          </p:val>
                                        </p:tav>
                                      </p:tavLst>
                                    </p:anim>
                                    <p:anim calcmode="lin" valueType="num">
                                      <p:cBhvr>
                                        <p:cTn id="8" dur="500" fill="hold"/>
                                        <p:tgtEl>
                                          <p:spTgt spid="22835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28361"/>
                                        </p:tgtEl>
                                        <p:attrNameLst>
                                          <p:attrName>style.visibility</p:attrName>
                                        </p:attrNameLst>
                                      </p:cBhvr>
                                      <p:to>
                                        <p:strVal val="visible"/>
                                      </p:to>
                                    </p:set>
                                    <p:animEffect transition="in" filter="wipe(down)">
                                      <p:cBhvr>
                                        <p:cTn id="13" dur="500"/>
                                        <p:tgtEl>
                                          <p:spTgt spid="228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lnSpc>
                    <a:spcPct val="150000"/>
                  </a:lnSpc>
                </a:pPr>
                <a:r>
                  <a:rPr lang="zh-CN" altLang="en-US" sz="2400" dirty="0" smtClean="0"/>
                  <a:t>三维问题</a:t>
                </a:r>
                <a14:m>
                  <m:oMath xmlns:m="http://schemas.openxmlformats.org/officeDocument/2006/math">
                    <m:r>
                      <a:rPr lang="zh-CN" altLang="en-US" sz="2400" i="1" smtClean="0">
                        <a:latin typeface="Cambria Math" panose="02040503050406030204" pitchFamily="18" charset="0"/>
                      </a:rPr>
                      <m:t>⟹</m:t>
                    </m:r>
                  </m:oMath>
                </a14:m>
                <a:r>
                  <a:rPr lang="zh-CN" altLang="en-US" sz="2400" dirty="0" smtClean="0"/>
                  <a:t>三个守恒量</a:t>
                </a:r>
                <a:endParaRPr lang="en-US" altLang="zh-CN" sz="2400" dirty="0" smtClean="0"/>
              </a:p>
              <a:p>
                <a:pPr>
                  <a:lnSpc>
                    <a:spcPct val="150000"/>
                  </a:lnSpc>
                </a:pPr>
                <a:r>
                  <a:rPr lang="zh-CN" altLang="en-US" sz="2400" dirty="0"/>
                  <a:t>量子</a:t>
                </a:r>
                <a:r>
                  <a:rPr lang="zh-CN" altLang="en-US" sz="2400" dirty="0" smtClean="0"/>
                  <a:t>对易给出的三个守恒量：能量</a:t>
                </a:r>
                <a14:m>
                  <m:oMath xmlns:m="http://schemas.openxmlformats.org/officeDocument/2006/math">
                    <m:r>
                      <a:rPr lang="en-US" altLang="zh-CN" sz="2400" b="0" i="1" smtClean="0">
                        <a:latin typeface="Cambria Math" panose="02040503050406030204" pitchFamily="18" charset="0"/>
                      </a:rPr>
                      <m:t>𝐸</m:t>
                    </m:r>
                  </m:oMath>
                </a14:m>
                <a:r>
                  <a:rPr lang="en-US" altLang="zh-CN" sz="2400" dirty="0" smtClean="0"/>
                  <a:t>, </a:t>
                </a:r>
                <a:r>
                  <a:rPr lang="zh-CN" altLang="en-US" sz="2400" dirty="0" smtClean="0"/>
                  <a:t>角动量</a:t>
                </a:r>
                <a14:m>
                  <m:oMath xmlns:m="http://schemas.openxmlformats.org/officeDocument/2006/math">
                    <m:r>
                      <a:rPr lang="en-US" altLang="zh-CN" sz="2400" b="1" i="1" dirty="0" smtClean="0">
                        <a:latin typeface="Cambria Math" panose="02040503050406030204" pitchFamily="18" charset="0"/>
                      </a:rPr>
                      <m:t>𝑳</m:t>
                    </m:r>
                  </m:oMath>
                </a14:m>
                <a:r>
                  <a:rPr lang="en-US" altLang="zh-CN" sz="2400" dirty="0" smtClean="0"/>
                  <a:t>, </a:t>
                </a:r>
                <a:r>
                  <a:rPr lang="zh-CN" altLang="en-US" sz="2400" dirty="0" smtClean="0"/>
                  <a:t>角动量</a:t>
                </a:r>
                <a:r>
                  <a:rPr lang="en-US" altLang="zh-CN" sz="2400" dirty="0" smtClean="0"/>
                  <a:t>z</a:t>
                </a:r>
                <a:r>
                  <a:rPr lang="zh-CN" altLang="en-US" sz="2400" dirty="0" smtClean="0"/>
                  <a:t>轴分量</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𝐿</m:t>
                        </m:r>
                      </m:e>
                      <m:sub>
                        <m:r>
                          <a:rPr lang="en-US" altLang="zh-CN" sz="2400" b="0" i="1" smtClean="0">
                            <a:latin typeface="Cambria Math" panose="02040503050406030204" pitchFamily="18" charset="0"/>
                          </a:rPr>
                          <m:t>𝑍</m:t>
                        </m:r>
                      </m:sub>
                    </m:sSub>
                  </m:oMath>
                </a14:m>
                <a:endParaRPr lang="en-US" altLang="zh-CN" sz="2400" b="1" i="1" dirty="0" smtClean="0"/>
              </a:p>
              <a:p>
                <a:pPr>
                  <a:lnSpc>
                    <a:spcPct val="150000"/>
                  </a:lnSpc>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𝛼</m:t>
                            </m:r>
                            <m:r>
                              <a:rPr lang="en-US" altLang="zh-CN" sz="2400" i="1">
                                <a:latin typeface="Cambria Math" panose="02040503050406030204" pitchFamily="18" charset="0"/>
                              </a:rPr>
                              <m:t>𝑐</m:t>
                            </m:r>
                          </m:e>
                        </m:d>
                      </m:e>
                      <m:sup>
                        <m:r>
                          <a:rPr lang="en-US" altLang="zh-CN" sz="2400" i="1">
                            <a:latin typeface="Cambria Math" panose="02040503050406030204" pitchFamily="18" charset="0"/>
                          </a:rPr>
                          <m:t>2</m:t>
                        </m:r>
                      </m:sup>
                    </m:sSup>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𝑍</m:t>
                            </m:r>
                          </m:e>
                          <m:sup>
                            <m:r>
                              <a:rPr lang="en-US" altLang="zh-CN" sz="2400" i="1">
                                <a:latin typeface="Cambria Math" panose="02040503050406030204" pitchFamily="18" charset="0"/>
                              </a:rPr>
                              <m:t>2</m:t>
                            </m:r>
                          </m:sup>
                        </m:sSup>
                      </m:num>
                      <m:den>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den>
                    </m:f>
                    <m:r>
                      <a:rPr lang="en-US" altLang="zh-CN" sz="2400" b="0" i="1" smtClean="0">
                        <a:latin typeface="Cambria Math" panose="02040503050406030204" pitchFamily="18" charset="0"/>
                      </a:rPr>
                      <m:t>,</m:t>
                    </m:r>
                  </m:oMath>
                </a14:m>
                <a:r>
                  <a:rPr lang="zh-CN" altLang="en-US" sz="2400" b="1" dirty="0" smtClean="0">
                    <a:solidFill>
                      <a:srgbClr val="C00000"/>
                    </a:solidFill>
                  </a:rPr>
                  <a:t>主量子数</a:t>
                </a:r>
                <a:r>
                  <a:rPr lang="en-US" altLang="zh-CN" sz="2400" b="1" dirty="0" smtClean="0">
                    <a:solidFill>
                      <a:srgbClr val="C00000"/>
                    </a:solidFill>
                  </a:rPr>
                  <a:t>n</a:t>
                </a:r>
              </a:p>
              <a:p>
                <a:pPr>
                  <a:lnSpc>
                    <a:spcPct val="150000"/>
                  </a:lnSpc>
                </a:pPr>
                <a14:m>
                  <m:oMath xmlns:m="http://schemas.openxmlformats.org/officeDocument/2006/math">
                    <m:sSup>
                      <m:sSupPr>
                        <m:ctrlPr>
                          <a:rPr lang="en-US" altLang="zh-CN" sz="2400" b="0"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𝑳</m:t>
                        </m:r>
                      </m:e>
                      <m:sup>
                        <m:r>
                          <a:rPr lang="en-US" altLang="zh-CN" sz="2400" b="0" i="1" smtClean="0">
                            <a:solidFill>
                              <a:schemeClr val="tx1"/>
                            </a:solidFill>
                            <a:latin typeface="Cambria Math" panose="02040503050406030204" pitchFamily="18" charset="0"/>
                          </a:rPr>
                          <m:t>2</m:t>
                        </m:r>
                      </m:sup>
                    </m:sSup>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𝑙</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𝑙</m:t>
                        </m:r>
                        <m:r>
                          <a:rPr lang="en-US" altLang="zh-CN" sz="2400" b="0" i="1" smtClean="0">
                            <a:solidFill>
                              <a:schemeClr val="tx1"/>
                            </a:solidFill>
                            <a:latin typeface="Cambria Math" panose="02040503050406030204" pitchFamily="18" charset="0"/>
                          </a:rPr>
                          <m:t>+1</m:t>
                        </m:r>
                      </m:e>
                    </m:d>
                    <m:sSup>
                      <m:sSupPr>
                        <m:ctrlPr>
                          <a:rPr lang="en-US" altLang="zh-CN" sz="2400" b="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ℏ</m:t>
                        </m:r>
                      </m:e>
                      <m:sup>
                        <m:r>
                          <a:rPr lang="en-US" altLang="zh-CN" sz="2400" b="0" i="1" smtClean="0">
                            <a:solidFill>
                              <a:schemeClr val="tx1"/>
                            </a:solidFill>
                            <a:latin typeface="Cambria Math" panose="02040503050406030204" pitchFamily="18" charset="0"/>
                          </a:rPr>
                          <m:t>2</m:t>
                        </m:r>
                      </m:sup>
                    </m:sSup>
                    <m:r>
                      <a:rPr lang="en-US" altLang="zh-CN" sz="2400" b="0" i="1" smtClean="0">
                        <a:solidFill>
                          <a:schemeClr val="tx1"/>
                        </a:solidFill>
                        <a:latin typeface="Cambria Math" panose="02040503050406030204" pitchFamily="18" charset="0"/>
                      </a:rPr>
                      <m:t>, </m:t>
                    </m:r>
                    <m:r>
                      <a:rPr lang="en-US" altLang="zh-CN" sz="2400" b="0" i="1" smtClean="0">
                        <a:solidFill>
                          <a:schemeClr val="tx1"/>
                        </a:solidFill>
                        <a:latin typeface="Cambria Math" panose="02040503050406030204" pitchFamily="18" charset="0"/>
                      </a:rPr>
                      <m:t>𝐿</m:t>
                    </m:r>
                    <m:r>
                      <a:rPr lang="en-US" altLang="zh-CN" sz="2400" b="0" i="1" smtClean="0">
                        <a:solidFill>
                          <a:schemeClr val="tx1"/>
                        </a:solidFill>
                        <a:latin typeface="Cambria Math" panose="02040503050406030204" pitchFamily="18" charset="0"/>
                      </a:rPr>
                      <m:t>=</m:t>
                    </m:r>
                    <m:rad>
                      <m:radPr>
                        <m:degHide m:val="on"/>
                        <m:ctrlPr>
                          <a:rPr lang="en-US" altLang="zh-CN" sz="2400" b="0" i="1" smtClean="0">
                            <a:solidFill>
                              <a:schemeClr val="tx1"/>
                            </a:solidFill>
                            <a:latin typeface="Cambria Math" panose="02040503050406030204" pitchFamily="18" charset="0"/>
                          </a:rPr>
                        </m:ctrlPr>
                      </m:radPr>
                      <m:deg/>
                      <m:e>
                        <m:r>
                          <a:rPr lang="en-US" altLang="zh-CN" sz="2400" b="0" i="1" smtClean="0">
                            <a:solidFill>
                              <a:schemeClr val="tx1"/>
                            </a:solidFill>
                            <a:latin typeface="Cambria Math" panose="02040503050406030204" pitchFamily="18" charset="0"/>
                          </a:rPr>
                          <m:t>𝑙</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𝑙</m:t>
                            </m:r>
                            <m:r>
                              <a:rPr lang="en-US" altLang="zh-CN" sz="2400" b="0" i="1" smtClean="0">
                                <a:solidFill>
                                  <a:schemeClr val="tx1"/>
                                </a:solidFill>
                                <a:latin typeface="Cambria Math" panose="02040503050406030204" pitchFamily="18" charset="0"/>
                              </a:rPr>
                              <m:t>+1</m:t>
                            </m:r>
                          </m:e>
                        </m:d>
                      </m:e>
                    </m:rad>
                    <m:r>
                      <a:rPr lang="en-US" altLang="zh-CN" sz="2400" b="0" i="1" smtClean="0">
                        <a:solidFill>
                          <a:schemeClr val="tx1"/>
                        </a:solidFill>
                        <a:latin typeface="Cambria Math" panose="02040503050406030204" pitchFamily="18" charset="0"/>
                      </a:rPr>
                      <m:t>ℏ,</m:t>
                    </m:r>
                  </m:oMath>
                </a14:m>
                <a:r>
                  <a:rPr lang="zh-CN" altLang="en-US" sz="2400" b="1" dirty="0" smtClean="0">
                    <a:solidFill>
                      <a:srgbClr val="0070C0"/>
                    </a:solidFill>
                  </a:rPr>
                  <a:t> 轨道角动量量子数</a:t>
                </a:r>
                <a14:m>
                  <m:oMath xmlns:m="http://schemas.openxmlformats.org/officeDocument/2006/math">
                    <m:r>
                      <a:rPr lang="en-US" altLang="zh-CN" sz="2400" b="1" i="1" dirty="0" smtClean="0">
                        <a:solidFill>
                          <a:srgbClr val="0070C0"/>
                        </a:solidFill>
                        <a:latin typeface="Cambria Math" panose="02040503050406030204" pitchFamily="18" charset="0"/>
                      </a:rPr>
                      <m:t>𝒍</m:t>
                    </m:r>
                  </m:oMath>
                </a14:m>
                <a:endParaRPr lang="en-US" altLang="zh-CN" sz="2400" b="1" dirty="0" smtClean="0">
                  <a:solidFill>
                    <a:srgbClr val="0070C0"/>
                  </a:solidFill>
                </a:endParaRPr>
              </a:p>
              <a:p>
                <a:pPr>
                  <a:lnSpc>
                    <a:spcPct val="150000"/>
                  </a:lnSpc>
                </a:pPr>
                <a14:m>
                  <m:oMath xmlns:m="http://schemas.openxmlformats.org/officeDocument/2006/math">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𝐿</m:t>
                        </m:r>
                      </m:e>
                      <m:sub>
                        <m:r>
                          <a:rPr lang="en-US" altLang="zh-CN" sz="2400" b="0" i="1" smtClean="0">
                            <a:solidFill>
                              <a:schemeClr val="tx1"/>
                            </a:solidFill>
                            <a:latin typeface="Cambria Math" panose="02040503050406030204" pitchFamily="18" charset="0"/>
                          </a:rPr>
                          <m:t>𝑍</m:t>
                        </m:r>
                      </m:sub>
                    </m:sSub>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𝑚</m:t>
                    </m:r>
                    <m:r>
                      <a:rPr lang="en-US" altLang="zh-CN" sz="2400" b="0" i="1" smtClean="0">
                        <a:solidFill>
                          <a:schemeClr val="tx1"/>
                        </a:solidFill>
                        <a:latin typeface="Cambria Math" panose="02040503050406030204" pitchFamily="18" charset="0"/>
                      </a:rPr>
                      <m:t>ℏ,</m:t>
                    </m:r>
                  </m:oMath>
                </a14:m>
                <a:r>
                  <a:rPr lang="zh-CN" altLang="en-US" sz="2400" b="1" dirty="0" smtClean="0">
                    <a:solidFill>
                      <a:srgbClr val="800080"/>
                    </a:solidFill>
                  </a:rPr>
                  <a:t>磁量子数</a:t>
                </a:r>
                <a14:m>
                  <m:oMath xmlns:m="http://schemas.openxmlformats.org/officeDocument/2006/math">
                    <m:r>
                      <a:rPr lang="en-US" altLang="zh-CN" sz="2400" b="1" i="1" dirty="0" smtClean="0">
                        <a:solidFill>
                          <a:srgbClr val="800080"/>
                        </a:solidFill>
                        <a:latin typeface="Cambria Math" panose="02040503050406030204" pitchFamily="18" charset="0"/>
                      </a:rPr>
                      <m:t>𝒎</m:t>
                    </m:r>
                  </m:oMath>
                </a14:m>
                <a:r>
                  <a:rPr lang="zh-CN" altLang="en-US" sz="2400" dirty="0" smtClean="0">
                    <a:solidFill>
                      <a:schemeClr val="tx1"/>
                    </a:solidFill>
                  </a:rPr>
                  <a:t>（加入磁场后发现）</a:t>
                </a:r>
                <a:endParaRPr lang="en-US" altLang="zh-CN" sz="2400" dirty="0" smtClean="0">
                  <a:solidFill>
                    <a:schemeClr val="tx1"/>
                  </a:solidFill>
                </a:endParaRPr>
              </a:p>
              <a:p>
                <a:pPr>
                  <a:lnSpc>
                    <a:spcPct val="150000"/>
                  </a:lnSpc>
                </a:pPr>
                <a:r>
                  <a:rPr lang="zh-CN" altLang="en-US" sz="2400" dirty="0" smtClean="0">
                    <a:solidFill>
                      <a:schemeClr val="tx1"/>
                    </a:solidFill>
                  </a:rPr>
                  <a:t>自旋自由度</a:t>
                </a:r>
                <a:r>
                  <a:rPr lang="en-US" altLang="zh-CN" sz="2400" dirty="0" smtClean="0">
                    <a:solidFill>
                      <a:schemeClr val="tx1"/>
                    </a:solidFill>
                  </a:rPr>
                  <a:t>&amp;</a:t>
                </a:r>
                <a:r>
                  <a:rPr lang="zh-CN" altLang="en-US" sz="2400" dirty="0" smtClean="0">
                    <a:solidFill>
                      <a:schemeClr val="tx1"/>
                    </a:solidFill>
                  </a:rPr>
                  <a:t>自旋量子数？</a:t>
                </a:r>
                <a:endParaRPr lang="zh-CN" altLang="en-US" sz="2400"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zh-CN" altLang="en-US" sz="2800" dirty="0" smtClean="0"/>
              <a:t>守恒量</a:t>
            </a:r>
            <a:r>
              <a:rPr lang="en-US" altLang="zh-CN" sz="2800" dirty="0" smtClean="0"/>
              <a:t>&amp;</a:t>
            </a:r>
            <a:r>
              <a:rPr lang="zh-CN" altLang="en-US" sz="2800" dirty="0" smtClean="0"/>
              <a:t>量子化</a:t>
            </a:r>
            <a:endParaRPr lang="zh-CN" altLang="en-US" sz="2800" dirty="0"/>
          </a:p>
        </p:txBody>
      </p:sp>
    </p:spTree>
    <p:extLst>
      <p:ext uri="{BB962C8B-B14F-4D97-AF65-F5344CB8AC3E}">
        <p14:creationId xmlns:p14="http://schemas.microsoft.com/office/powerpoint/2010/main" val="98136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384423" y="279996"/>
            <a:ext cx="8229600" cy="994122"/>
          </a:xfrm>
        </p:spPr>
        <p:txBody>
          <a:bodyPr/>
          <a:lstStyle/>
          <a:p>
            <a:r>
              <a:rPr lang="zh-CN" altLang="en-US" sz="2800" b="0" dirty="0" smtClean="0">
                <a:latin typeface="Times New Roman" panose="02020603050405020304" pitchFamily="18" charset="0"/>
                <a:ea typeface="+mn-ea"/>
                <a:cs typeface="Times New Roman" panose="02020603050405020304" pitchFamily="18" charset="0"/>
              </a:rPr>
              <a:t>相对论</a:t>
            </a:r>
            <a:r>
              <a:rPr lang="zh-CN" altLang="en-US" sz="2800" b="0" dirty="0">
                <a:latin typeface="Times New Roman" panose="02020603050405020304" pitchFamily="18" charset="0"/>
                <a:ea typeface="+mn-ea"/>
                <a:cs typeface="Times New Roman" panose="02020603050405020304" pitchFamily="18" charset="0"/>
              </a:rPr>
              <a:t>对椭圆轨道的修正</a:t>
            </a:r>
            <a:r>
              <a:rPr lang="zh-CN" altLang="en-US" sz="2400" b="0" dirty="0">
                <a:latin typeface="Times New Roman" panose="02020603050405020304" pitchFamily="18" charset="0"/>
                <a:ea typeface="+mn-ea"/>
                <a:cs typeface="Times New Roman" panose="02020603050405020304" pitchFamily="18" charset="0"/>
              </a:rPr>
              <a:t> </a:t>
            </a:r>
          </a:p>
        </p:txBody>
      </p:sp>
      <p:graphicFrame>
        <p:nvGraphicFramePr>
          <p:cNvPr id="293893" name="Object 5"/>
          <p:cNvGraphicFramePr>
            <a:graphicFrameLocks noChangeAspect="1"/>
          </p:cNvGraphicFramePr>
          <p:nvPr>
            <p:extLst/>
          </p:nvPr>
        </p:nvGraphicFramePr>
        <p:xfrm>
          <a:off x="596375" y="1274118"/>
          <a:ext cx="7959725" cy="901700"/>
        </p:xfrm>
        <a:graphic>
          <a:graphicData uri="http://schemas.openxmlformats.org/presentationml/2006/ole">
            <mc:AlternateContent xmlns:mc="http://schemas.openxmlformats.org/markup-compatibility/2006">
              <mc:Choice xmlns:v="urn:schemas-microsoft-com:vml" Requires="v">
                <p:oleObj spid="_x0000_s299031" name="公式" r:id="rId3" imgW="7048500" imgH="800100" progId="Equation.3">
                  <p:embed/>
                </p:oleObj>
              </mc:Choice>
              <mc:Fallback>
                <p:oleObj name="公式" r:id="rId3" imgW="7048500" imgH="800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375" y="1274118"/>
                        <a:ext cx="7959725" cy="901700"/>
                      </a:xfrm>
                      <a:prstGeom prst="rect">
                        <a:avLst/>
                      </a:prstGeom>
                      <a:solidFill>
                        <a:srgbClr val="FF99CC"/>
                      </a:solidFill>
                    </p:spPr>
                  </p:pic>
                </p:oleObj>
              </mc:Fallback>
            </mc:AlternateContent>
          </a:graphicData>
        </a:graphic>
      </p:graphicFrame>
      <p:sp>
        <p:nvSpPr>
          <p:cNvPr id="6" name="Rectangle 2"/>
          <p:cNvSpPr>
            <a:spLocks noChangeArrowheads="1"/>
          </p:cNvSpPr>
          <p:nvPr/>
        </p:nvSpPr>
        <p:spPr bwMode="auto">
          <a:xfrm>
            <a:off x="390000" y="2158462"/>
            <a:ext cx="8604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dirty="0" smtClean="0">
                <a:latin typeface="+mn-ea"/>
                <a:ea typeface="+mn-ea"/>
              </a:rPr>
              <a:t>如果</a:t>
            </a:r>
            <a:r>
              <a:rPr lang="zh-CN" altLang="en-US" dirty="0">
                <a:latin typeface="+mn-ea"/>
                <a:ea typeface="+mn-ea"/>
              </a:rPr>
              <a:t>利用量子力学严格地进行上面的推导，则上式应为</a:t>
            </a:r>
          </a:p>
        </p:txBody>
      </p:sp>
      <p:graphicFrame>
        <p:nvGraphicFramePr>
          <p:cNvPr id="7" name="Object 4"/>
          <p:cNvGraphicFramePr>
            <a:graphicFrameLocks noChangeAspect="1"/>
          </p:cNvGraphicFramePr>
          <p:nvPr>
            <p:extLst/>
          </p:nvPr>
        </p:nvGraphicFramePr>
        <p:xfrm>
          <a:off x="461438" y="2749657"/>
          <a:ext cx="8170862" cy="1355725"/>
        </p:xfrm>
        <a:graphic>
          <a:graphicData uri="http://schemas.openxmlformats.org/presentationml/2006/ole">
            <mc:AlternateContent xmlns:mc="http://schemas.openxmlformats.org/markup-compatibility/2006">
              <mc:Choice xmlns:v="urn:schemas-microsoft-com:vml" Requires="v">
                <p:oleObj spid="_x0000_s299032" name="公式" r:id="rId5" imgW="7302500" imgH="1206500" progId="Equation.3">
                  <p:embed/>
                </p:oleObj>
              </mc:Choice>
              <mc:Fallback>
                <p:oleObj name="公式" r:id="rId5" imgW="7302500" imgH="1206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438" y="2749657"/>
                        <a:ext cx="8170862" cy="1355725"/>
                      </a:xfrm>
                      <a:prstGeom prst="rect">
                        <a:avLst/>
                      </a:prstGeom>
                      <a:solidFill>
                        <a:srgbClr val="CCFFFF"/>
                      </a:solidFill>
                    </p:spPr>
                  </p:pic>
                </p:oleObj>
              </mc:Fallback>
            </mc:AlternateContent>
          </a:graphicData>
        </a:graphic>
      </p:graphicFrame>
      <mc:AlternateContent xmlns:mc="http://schemas.openxmlformats.org/markup-compatibility/2006" xmlns:a14="http://schemas.microsoft.com/office/drawing/2010/main">
        <mc:Choice Requires="a14">
          <p:sp>
            <p:nvSpPr>
              <p:cNvPr id="8" name="Rectangle 5"/>
              <p:cNvSpPr>
                <a:spLocks noChangeArrowheads="1"/>
              </p:cNvSpPr>
              <p:nvPr/>
            </p:nvSpPr>
            <p:spPr bwMode="auto">
              <a:xfrm>
                <a:off x="384423" y="4160216"/>
                <a:ext cx="8353425"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l"/>
                <a:r>
                  <a:rPr lang="zh-CN" altLang="en-US" dirty="0">
                    <a:latin typeface="Times New Roman" panose="02020603050405020304" pitchFamily="18" charset="0"/>
                    <a:ea typeface="+mn-ea"/>
                    <a:cs typeface="Times New Roman" panose="02020603050405020304" pitchFamily="18" charset="0"/>
                  </a:rPr>
                  <a:t>其中</a:t>
                </a:r>
                <a:r>
                  <a:rPr lang="zh-CN" altLang="en-US" dirty="0" smtClean="0">
                    <a:latin typeface="Times New Roman" panose="02020603050405020304" pitchFamily="18" charset="0"/>
                    <a:ea typeface="+mn-ea"/>
                    <a:cs typeface="Times New Roman" panose="02020603050405020304" pitchFamily="18" charset="0"/>
                  </a:rPr>
                  <a:t>用</a:t>
                </a:r>
                <a14:m>
                  <m:oMath xmlns:m="http://schemas.openxmlformats.org/officeDocument/2006/math">
                    <m:r>
                      <a:rPr lang="en-US" altLang="zh-CN" i="1" dirty="0" smtClean="0">
                        <a:latin typeface="Cambria Math" panose="02040503050406030204" pitchFamily="18" charset="0"/>
                        <a:ea typeface="+mn-ea"/>
                        <a:cs typeface="Times New Roman" panose="02020603050405020304" pitchFamily="18" charset="0"/>
                      </a:rPr>
                      <m:t>𝑙</m:t>
                    </m:r>
                  </m:oMath>
                </a14:m>
                <a:r>
                  <a:rPr lang="zh-CN" altLang="en-US" dirty="0" smtClean="0">
                    <a:latin typeface="Times New Roman" panose="02020603050405020304" pitchFamily="18" charset="0"/>
                    <a:ea typeface="+mn-ea"/>
                    <a:cs typeface="Times New Roman" panose="02020603050405020304" pitchFamily="18" charset="0"/>
                  </a:rPr>
                  <a:t>代替</a:t>
                </a:r>
                <a:r>
                  <a:rPr lang="en-US" altLang="zh-CN" i="1" dirty="0" err="1">
                    <a:latin typeface="Times New Roman" panose="02020603050405020304" pitchFamily="18" charset="0"/>
                    <a:ea typeface="+mn-ea"/>
                    <a:cs typeface="Times New Roman" panose="02020603050405020304" pitchFamily="18" charset="0"/>
                  </a:rPr>
                  <a:t>n</a:t>
                </a:r>
                <a:r>
                  <a:rPr lang="en-US" altLang="zh-CN" i="1" baseline="-30000" dirty="0" err="1">
                    <a:latin typeface="Times New Roman" panose="02020603050405020304" pitchFamily="18" charset="0"/>
                    <a:ea typeface="+mn-ea"/>
                    <a:cs typeface="Times New Roman" panose="02020603050405020304" pitchFamily="18" charset="0"/>
                  </a:rPr>
                  <a:t>φ</a:t>
                </a:r>
                <a:r>
                  <a:rPr lang="zh-CN" altLang="en-US" dirty="0">
                    <a:latin typeface="Times New Roman" panose="02020603050405020304" pitchFamily="18" charset="0"/>
                    <a:ea typeface="+mn-ea"/>
                    <a:cs typeface="Times New Roman" panose="02020603050405020304" pitchFamily="18" charset="0"/>
                  </a:rPr>
                  <a:t>，表示核外电子轨道运动角动量量子数，其取值范围有所变化， </a:t>
                </a:r>
              </a:p>
            </p:txBody>
          </p:sp>
        </mc:Choice>
        <mc:Fallback xmlns="">
          <p:sp>
            <p:nvSpPr>
              <p:cNvPr id="8" name="Rectangle 5"/>
              <p:cNvSpPr>
                <a:spLocks noRot="1" noChangeAspect="1" noMove="1" noResize="1" noEditPoints="1" noAdjustHandles="1" noChangeArrowheads="1" noChangeShapeType="1" noTextEdit="1"/>
              </p:cNvSpPr>
              <p:nvPr/>
            </p:nvSpPr>
            <p:spPr bwMode="auto">
              <a:xfrm>
                <a:off x="384423" y="4160216"/>
                <a:ext cx="8353425" cy="830997"/>
              </a:xfrm>
              <a:prstGeom prst="rect">
                <a:avLst/>
              </a:prstGeom>
              <a:blipFill rotWithShape="0">
                <a:blip r:embed="rId7"/>
                <a:stretch>
                  <a:fillRect l="-1095" t="-8029" b="-131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9" name="Object 8"/>
          <p:cNvGraphicFramePr>
            <a:graphicFrameLocks noChangeAspect="1"/>
          </p:cNvGraphicFramePr>
          <p:nvPr>
            <p:extLst/>
          </p:nvPr>
        </p:nvGraphicFramePr>
        <p:xfrm>
          <a:off x="613628" y="5122390"/>
          <a:ext cx="6731000" cy="1046162"/>
        </p:xfrm>
        <a:graphic>
          <a:graphicData uri="http://schemas.openxmlformats.org/presentationml/2006/ole">
            <mc:AlternateContent xmlns:mc="http://schemas.openxmlformats.org/markup-compatibility/2006">
              <mc:Choice xmlns:v="urn:schemas-microsoft-com:vml" Requires="v">
                <p:oleObj spid="_x0000_s299033" name="公式" r:id="rId8" imgW="5092700" imgH="800100" progId="Equation.3">
                  <p:embed/>
                </p:oleObj>
              </mc:Choice>
              <mc:Fallback>
                <p:oleObj name="公式" r:id="rId8" imgW="5092700" imgH="800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628" y="5122390"/>
                        <a:ext cx="6731000" cy="1046162"/>
                      </a:xfrm>
                      <a:prstGeom prst="rect">
                        <a:avLst/>
                      </a:prstGeom>
                      <a:solidFill>
                        <a:srgbClr val="FFCC99"/>
                      </a:solidFill>
                    </p:spPr>
                  </p:pic>
                </p:oleObj>
              </mc:Fallback>
            </mc:AlternateContent>
          </a:graphicData>
        </a:graphic>
      </p:graphicFrame>
    </p:spTree>
    <p:extLst>
      <p:ext uri="{BB962C8B-B14F-4D97-AF65-F5344CB8AC3E}">
        <p14:creationId xmlns:p14="http://schemas.microsoft.com/office/powerpoint/2010/main" val="4161522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472964" y="384746"/>
            <a:ext cx="795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b="1" dirty="0">
                <a:latin typeface="Times New Roman" panose="02020603050405020304" pitchFamily="18" charset="0"/>
                <a:ea typeface="楷体_GB2312" pitchFamily="49" charset="-122"/>
              </a:rPr>
              <a:t>碱金属原子的光谱项可以表达为 </a:t>
            </a:r>
          </a:p>
        </p:txBody>
      </p:sp>
      <p:sp>
        <p:nvSpPr>
          <p:cNvPr id="29699" name="Rectangle 5"/>
          <p:cNvSpPr>
            <a:spLocks noChangeArrowheads="1"/>
          </p:cNvSpPr>
          <p:nvPr/>
        </p:nvSpPr>
        <p:spPr bwMode="auto">
          <a:xfrm>
            <a:off x="34623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700" name="Rectangle 7"/>
          <p:cNvSpPr>
            <a:spLocks noChangeArrowheads="1"/>
          </p:cNvSpPr>
          <p:nvPr/>
        </p:nvSpPr>
        <p:spPr bwMode="auto">
          <a:xfrm>
            <a:off x="3457575"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701" name="Rectangle 9"/>
          <p:cNvSpPr>
            <a:spLocks noChangeArrowheads="1"/>
          </p:cNvSpPr>
          <p:nvPr/>
        </p:nvSpPr>
        <p:spPr bwMode="auto">
          <a:xfrm>
            <a:off x="3933825" y="3190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 name="图片 1"/>
          <p:cNvPicPr>
            <a:picLocks noChangeAspect="1"/>
          </p:cNvPicPr>
          <p:nvPr/>
        </p:nvPicPr>
        <p:blipFill>
          <a:blip r:embed="rId2"/>
          <a:stretch>
            <a:fillRect/>
          </a:stretch>
        </p:blipFill>
        <p:spPr>
          <a:xfrm>
            <a:off x="0" y="26790"/>
            <a:ext cx="4505334" cy="6858594"/>
          </a:xfrm>
          <a:prstGeom prst="rect">
            <a:avLst/>
          </a:prstGeom>
        </p:spPr>
      </p:pic>
      <p:pic>
        <p:nvPicPr>
          <p:cNvPr id="29702" name="Picture 12" descr="4Z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33825" y="915044"/>
            <a:ext cx="5148262" cy="508793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文本框 2"/>
              <p:cNvSpPr txBox="1"/>
              <p:nvPr/>
            </p:nvSpPr>
            <p:spPr>
              <a:xfrm>
                <a:off x="1743969" y="2775376"/>
                <a:ext cx="1482626" cy="830997"/>
              </a:xfrm>
              <a:prstGeom prst="rect">
                <a:avLst/>
              </a:prstGeom>
              <a:noFill/>
            </p:spPr>
            <p:txBody>
              <a:bodyPr wrap="square" rtlCol="0">
                <a:spAutoFit/>
              </a:bodyPr>
              <a:lstStyle/>
              <a:p>
                <a:r>
                  <a:rPr lang="zh-CN" altLang="en-US" dirty="0" smtClean="0">
                    <a:solidFill>
                      <a:srgbClr val="FF0000"/>
                    </a:solidFill>
                    <a:latin typeface="+mn-ea"/>
                    <a:ea typeface="+mn-ea"/>
                  </a:rPr>
                  <a:t>不同</a:t>
                </a:r>
                <a14:m>
                  <m:oMath xmlns:m="http://schemas.openxmlformats.org/officeDocument/2006/math">
                    <m:r>
                      <a:rPr lang="en-US" altLang="zh-CN" i="1" dirty="0" smtClean="0">
                        <a:solidFill>
                          <a:srgbClr val="FF0000"/>
                        </a:solidFill>
                        <a:latin typeface="Cambria Math" panose="02040503050406030204" pitchFamily="18" charset="0"/>
                        <a:ea typeface="+mn-ea"/>
                      </a:rPr>
                      <m:t>𝑛</m:t>
                    </m:r>
                  </m:oMath>
                </a14:m>
                <a:r>
                  <a:rPr lang="zh-CN" altLang="en-US" dirty="0" smtClean="0">
                    <a:solidFill>
                      <a:srgbClr val="FF0000"/>
                    </a:solidFill>
                    <a:latin typeface="+mn-ea"/>
                    <a:ea typeface="+mn-ea"/>
                  </a:rPr>
                  <a:t>之间的跃迁</a:t>
                </a:r>
                <a:endParaRPr lang="zh-CN" altLang="en-US" dirty="0">
                  <a:solidFill>
                    <a:srgbClr val="FF0000"/>
                  </a:solidFill>
                  <a:latin typeface="+mn-ea"/>
                  <a:ea typeface="+mn-ea"/>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743969" y="2775376"/>
                <a:ext cx="1482626" cy="830997"/>
              </a:xfrm>
              <a:prstGeom prst="rect">
                <a:avLst/>
              </a:prstGeom>
              <a:blipFill rotWithShape="0">
                <a:blip r:embed="rId4"/>
                <a:stretch>
                  <a:fillRect l="-3704" t="-8029" r="-3704" b="-15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6546949" y="4366418"/>
                <a:ext cx="1892210" cy="1200329"/>
              </a:xfrm>
              <a:prstGeom prst="rect">
                <a:avLst/>
              </a:prstGeom>
              <a:noFill/>
            </p:spPr>
            <p:txBody>
              <a:bodyPr wrap="square" rtlCol="0">
                <a:spAutoFit/>
              </a:bodyPr>
              <a:lstStyle/>
              <a:p>
                <a:r>
                  <a:rPr lang="zh-CN" altLang="en-US" dirty="0" smtClean="0">
                    <a:solidFill>
                      <a:srgbClr val="FF0000"/>
                    </a:solidFill>
                    <a:latin typeface="+mn-ea"/>
                    <a:ea typeface="+mn-ea"/>
                  </a:rPr>
                  <a:t>不同</a:t>
                </a:r>
                <a14:m>
                  <m:oMath xmlns:m="http://schemas.openxmlformats.org/officeDocument/2006/math">
                    <m:r>
                      <a:rPr lang="en-US" altLang="zh-CN" i="1" dirty="0" smtClean="0">
                        <a:solidFill>
                          <a:srgbClr val="FF0000"/>
                        </a:solidFill>
                        <a:latin typeface="Cambria Math" panose="02040503050406030204" pitchFamily="18" charset="0"/>
                        <a:ea typeface="+mn-ea"/>
                      </a:rPr>
                      <m:t>𝑙</m:t>
                    </m:r>
                  </m:oMath>
                </a14:m>
                <a:r>
                  <a:rPr lang="zh-CN" altLang="en-US" dirty="0" smtClean="0">
                    <a:solidFill>
                      <a:srgbClr val="FF0000"/>
                    </a:solidFill>
                    <a:latin typeface="+mn-ea"/>
                    <a:ea typeface="+mn-ea"/>
                  </a:rPr>
                  <a:t>之间的跃迁</a:t>
                </a:r>
                <a:endParaRPr lang="en-US" altLang="zh-CN" dirty="0" smtClean="0">
                  <a:solidFill>
                    <a:srgbClr val="FF0000"/>
                  </a:solidFill>
                  <a:latin typeface="+mn-ea"/>
                  <a:ea typeface="+mn-ea"/>
                </a:endParaRPr>
              </a:p>
              <a:p>
                <a:pPr/>
                <a14:m>
                  <m:oMathPara xmlns:m="http://schemas.openxmlformats.org/officeDocument/2006/math">
                    <m:oMathParaPr>
                      <m:jc m:val="centerGroup"/>
                    </m:oMathParaPr>
                    <m:oMath xmlns:m="http://schemas.openxmlformats.org/officeDocument/2006/math">
                      <m:r>
                        <m:rPr>
                          <m:sty m:val="p"/>
                        </m:rPr>
                        <a:rPr lang="en-US" altLang="zh-CN" b="0" i="0" smtClean="0">
                          <a:solidFill>
                            <a:srgbClr val="FF0000"/>
                          </a:solidFill>
                          <a:latin typeface="Cambria Math" panose="02040503050406030204" pitchFamily="18" charset="0"/>
                          <a:ea typeface="+mn-ea"/>
                        </a:rPr>
                        <m:t>Δ</m:t>
                      </m:r>
                      <m:r>
                        <a:rPr lang="en-US" altLang="zh-CN" b="0" i="1" smtClean="0">
                          <a:solidFill>
                            <a:srgbClr val="FF0000"/>
                          </a:solidFill>
                          <a:latin typeface="Cambria Math" panose="02040503050406030204" pitchFamily="18" charset="0"/>
                          <a:ea typeface="+mn-ea"/>
                        </a:rPr>
                        <m:t>𝑙</m:t>
                      </m:r>
                      <m:r>
                        <a:rPr lang="en-US" altLang="zh-CN" b="0" i="1" smtClean="0">
                          <a:solidFill>
                            <a:srgbClr val="FF0000"/>
                          </a:solidFill>
                          <a:latin typeface="Cambria Math" panose="02040503050406030204" pitchFamily="18" charset="0"/>
                          <a:ea typeface="+mn-ea"/>
                        </a:rPr>
                        <m:t>=±1</m:t>
                      </m:r>
                    </m:oMath>
                  </m:oMathPara>
                </a14:m>
                <a:endParaRPr lang="zh-CN" altLang="en-US" dirty="0">
                  <a:solidFill>
                    <a:srgbClr val="FF0000"/>
                  </a:solidFill>
                  <a:latin typeface="+mn-ea"/>
                  <a:ea typeface="+mn-ea"/>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546949" y="4366418"/>
                <a:ext cx="1892210" cy="1200329"/>
              </a:xfrm>
              <a:prstGeom prst="rect">
                <a:avLst/>
              </a:prstGeom>
              <a:blipFill rotWithShape="0">
                <a:blip r:embed="rId5"/>
                <a:stretch>
                  <a:fillRect l="-3226" t="-5584" r="-2581" b="-15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7856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a:spcBef>
                    <a:spcPts val="1200"/>
                  </a:spcBef>
                  <a:spcAft>
                    <a:spcPts val="1200"/>
                  </a:spcAft>
                </a:pPr>
                <a:r>
                  <a:rPr lang="zh-CN" altLang="en-US" sz="2400" dirty="0" smtClean="0"/>
                  <a:t>一个假设：电子自旋</a:t>
                </a:r>
                <a:endParaRPr lang="en-US" altLang="zh-CN" sz="2400" dirty="0" smtClean="0"/>
              </a:p>
              <a:p>
                <a:pPr>
                  <a:spcBef>
                    <a:spcPts val="1200"/>
                  </a:spcBef>
                  <a:spcAft>
                    <a:spcPts val="1200"/>
                  </a:spcAft>
                </a:pPr>
                <a:r>
                  <a:rPr lang="zh-CN" altLang="en-US" sz="2400" dirty="0" smtClean="0"/>
                  <a:t>三个实验：碱金属双线，</a:t>
                </a:r>
                <a:r>
                  <a:rPr lang="en-US" altLang="zh-CN" sz="2400" dirty="0" smtClean="0"/>
                  <a:t>Zeeman</a:t>
                </a:r>
                <a:r>
                  <a:rPr lang="zh-CN" altLang="en-US" sz="2400" dirty="0" smtClean="0"/>
                  <a:t>效应，</a:t>
                </a:r>
                <a:r>
                  <a:rPr lang="en-US" altLang="zh-CN" sz="2400" dirty="0" smtClean="0"/>
                  <a:t>Stern-</a:t>
                </a:r>
                <a:r>
                  <a:rPr lang="en-US" altLang="zh-CN" sz="2400" dirty="0" err="1" smtClean="0"/>
                  <a:t>Gerlach</a:t>
                </a:r>
                <a:r>
                  <a:rPr lang="zh-CN" altLang="en-US" sz="2400" dirty="0" smtClean="0"/>
                  <a:t>实验</a:t>
                </a:r>
                <a:endParaRPr lang="en-US" altLang="zh-CN" sz="2400" dirty="0" smtClean="0"/>
              </a:p>
              <a:p>
                <a:pPr>
                  <a:spcBef>
                    <a:spcPts val="1200"/>
                  </a:spcBef>
                  <a:spcAft>
                    <a:spcPts val="1200"/>
                  </a:spcAft>
                </a:pPr>
                <a:r>
                  <a:rPr lang="zh-CN" altLang="en-US" sz="2400" dirty="0"/>
                  <a:t>四个</a:t>
                </a:r>
                <a:r>
                  <a:rPr lang="zh-CN" altLang="en-US" sz="2400" dirty="0" smtClean="0"/>
                  <a:t>量子数：</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𝑙</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𝑠</m:t>
                        </m:r>
                      </m:sub>
                    </m:sSub>
                  </m:oMath>
                </a14:m>
                <a:endParaRPr lang="en-US" altLang="zh-CN" sz="2400" dirty="0" smtClean="0"/>
              </a:p>
              <a:p>
                <a:pPr>
                  <a:spcBef>
                    <a:spcPts val="1200"/>
                  </a:spcBef>
                  <a:spcAft>
                    <a:spcPts val="1200"/>
                  </a:spcAft>
                </a:pPr>
                <a:r>
                  <a:rPr lang="zh-CN" altLang="en-US" sz="2400" dirty="0"/>
                  <a:t>氢原子</a:t>
                </a:r>
                <a:r>
                  <a:rPr lang="zh-CN" altLang="en-US" sz="2400" dirty="0" smtClean="0"/>
                  <a:t>光谱进展：</a:t>
                </a:r>
                <a:r>
                  <a:rPr lang="en-US" altLang="zh-CN" sz="2400" dirty="0" smtClean="0"/>
                  <a:t>Bohr, Somerfield, Heisenberg, Dirac, Lamb</a:t>
                </a:r>
                <a:endParaRPr lang="zh-CN" alt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t="-2022" r="-2889"/>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sz="2800" dirty="0" smtClean="0"/>
              <a:t>原子的精细结构：电子的自旋</a:t>
            </a:r>
            <a:endParaRPr lang="zh-CN" altLang="en-US" sz="2800" dirty="0"/>
          </a:p>
        </p:txBody>
      </p:sp>
    </p:spTree>
    <p:extLst>
      <p:ext uri="{BB962C8B-B14F-4D97-AF65-F5344CB8AC3E}">
        <p14:creationId xmlns:p14="http://schemas.microsoft.com/office/powerpoint/2010/main" val="10546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ChangeArrowheads="1"/>
          </p:cNvSpPr>
          <p:nvPr/>
        </p:nvSpPr>
        <p:spPr bwMode="auto">
          <a:xfrm>
            <a:off x="928662" y="2000240"/>
            <a:ext cx="777634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800" b="1" dirty="0" smtClean="0">
                <a:solidFill>
                  <a:schemeClr val="hlink"/>
                </a:solidFill>
                <a:latin typeface="+mn-ea"/>
                <a:ea typeface="+mn-ea"/>
              </a:rPr>
              <a:t>原子</a:t>
            </a:r>
            <a:r>
              <a:rPr lang="zh-CN" altLang="en-US" sz="2800" b="1" dirty="0">
                <a:solidFill>
                  <a:schemeClr val="hlink"/>
                </a:solidFill>
                <a:latin typeface="+mn-ea"/>
                <a:ea typeface="+mn-ea"/>
              </a:rPr>
              <a:t>中电子轨道运动的磁矩 </a:t>
            </a:r>
          </a:p>
          <a:p>
            <a:pPr algn="l">
              <a:lnSpc>
                <a:spcPct val="150000"/>
              </a:lnSpc>
            </a:pPr>
            <a:r>
              <a:rPr lang="zh-CN" altLang="en-US" sz="2800" b="1" dirty="0" smtClean="0">
                <a:solidFill>
                  <a:schemeClr val="hlink"/>
                </a:solidFill>
                <a:latin typeface="+mn-ea"/>
                <a:ea typeface="+mn-ea"/>
              </a:rPr>
              <a:t>施特恩</a:t>
            </a:r>
            <a:r>
              <a:rPr lang="en-US" altLang="zh-CN" sz="2800" b="1" dirty="0">
                <a:solidFill>
                  <a:schemeClr val="hlink"/>
                </a:solidFill>
                <a:latin typeface="+mn-ea"/>
                <a:ea typeface="+mn-ea"/>
              </a:rPr>
              <a:t>—</a:t>
            </a:r>
            <a:r>
              <a:rPr lang="zh-CN" altLang="en-US" sz="2800" b="1" dirty="0">
                <a:solidFill>
                  <a:schemeClr val="hlink"/>
                </a:solidFill>
                <a:latin typeface="+mn-ea"/>
                <a:ea typeface="+mn-ea"/>
              </a:rPr>
              <a:t>盖拉赫实验与原子</a:t>
            </a:r>
            <a:r>
              <a:rPr lang="zh-CN" altLang="en-US" sz="2800" b="1" dirty="0" smtClean="0">
                <a:solidFill>
                  <a:schemeClr val="hlink"/>
                </a:solidFill>
                <a:latin typeface="+mn-ea"/>
                <a:ea typeface="+mn-ea"/>
              </a:rPr>
              <a:t>空间</a:t>
            </a:r>
            <a:r>
              <a:rPr lang="zh-CN" altLang="en-US" sz="2800" b="1" dirty="0">
                <a:solidFill>
                  <a:schemeClr val="hlink"/>
                </a:solidFill>
                <a:latin typeface="+mn-ea"/>
                <a:ea typeface="+mn-ea"/>
              </a:rPr>
              <a:t>量子化</a:t>
            </a:r>
            <a:endParaRPr lang="zh-CN" altLang="en-US" sz="2800" b="1" dirty="0">
              <a:solidFill>
                <a:schemeClr val="hlink"/>
              </a:solidFill>
              <a:latin typeface="+mn-ea"/>
              <a:ea typeface="+mn-ea"/>
              <a:cs typeface="Times New Roman" panose="02020603050405020304" pitchFamily="18" charset="0"/>
            </a:endParaRPr>
          </a:p>
          <a:p>
            <a:pPr algn="l">
              <a:lnSpc>
                <a:spcPct val="150000"/>
              </a:lnSpc>
            </a:pPr>
            <a:r>
              <a:rPr lang="zh-CN" altLang="en-US" sz="2800" b="1" dirty="0" smtClean="0">
                <a:solidFill>
                  <a:schemeClr val="hlink"/>
                </a:solidFill>
                <a:latin typeface="+mn-ea"/>
                <a:ea typeface="+mn-ea"/>
              </a:rPr>
              <a:t>电子自旋</a:t>
            </a:r>
            <a:r>
              <a:rPr lang="zh-CN" altLang="en-US" sz="2800" b="1" dirty="0">
                <a:solidFill>
                  <a:schemeClr val="hlink"/>
                </a:solidFill>
                <a:latin typeface="+mn-ea"/>
                <a:ea typeface="+mn-ea"/>
              </a:rPr>
              <a:t>及原子态的</a:t>
            </a:r>
            <a:r>
              <a:rPr lang="zh-CN" altLang="en-US" sz="2800" b="1" dirty="0" smtClean="0">
                <a:solidFill>
                  <a:schemeClr val="hlink"/>
                </a:solidFill>
                <a:latin typeface="+mn-ea"/>
                <a:ea typeface="+mn-ea"/>
              </a:rPr>
              <a:t>符号</a:t>
            </a:r>
            <a:endParaRPr lang="zh-CN" altLang="en-US" sz="2800" b="1" dirty="0">
              <a:solidFill>
                <a:schemeClr val="hlink"/>
              </a:solidFill>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idx="1"/>
          </p:nvPr>
        </p:nvSpPr>
        <p:spPr>
          <a:xfrm>
            <a:off x="0" y="381000"/>
            <a:ext cx="8839200" cy="6477000"/>
          </a:xfrm>
        </p:spPr>
        <p:txBody>
          <a:bodyPr/>
          <a:lstStyle/>
          <a:p>
            <a:pPr algn="just">
              <a:buFont typeface="Wingdings" panose="05000000000000000000" pitchFamily="2" charset="2"/>
              <a:buNone/>
            </a:pPr>
            <a:r>
              <a:rPr lang="zh-CN" altLang="en-US">
                <a:latin typeface="Arial Unicode MS" panose="020B0604020202020204" pitchFamily="34" charset="-122"/>
                <a:ea typeface="楷体_GB2312" pitchFamily="49" charset="-122"/>
              </a:rPr>
              <a:t>        </a:t>
            </a:r>
            <a:endParaRPr lang="zh-CN" altLang="en-US"/>
          </a:p>
        </p:txBody>
      </p:sp>
      <p:sp>
        <p:nvSpPr>
          <p:cNvPr id="207875" name="Rectangle 3"/>
          <p:cNvSpPr>
            <a:spLocks noChangeArrowheads="1"/>
          </p:cNvSpPr>
          <p:nvPr/>
        </p:nvSpPr>
        <p:spPr bwMode="auto">
          <a:xfrm>
            <a:off x="774700" y="980728"/>
            <a:ext cx="80645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在上一章里，我们介绍了玻尔的原子理论。玻尔理论考虑了原子中的最主要的相互作用，即原子核与电子的静电相互作用。与此相互作用对应的能量计算结果，与实验符合得很好，反映能量差值的光谱线（巴耳末光谱系等）得到了满意的解释。不过，如果仔细观察光谱线，人们发现其中还有精细结构，例如，巴耳末系中的</a:t>
            </a:r>
            <a:r>
              <a:rPr lang="en-US" altLang="zh-CN" b="1" dirty="0">
                <a:latin typeface="Times New Roman" panose="02020603050405020304" pitchFamily="18" charset="0"/>
                <a:ea typeface="楷体_GB2312" pitchFamily="49" charset="-122"/>
              </a:rPr>
              <a:t>H</a:t>
            </a:r>
            <a:r>
              <a:rPr lang="en-US" altLang="zh-CN" b="1" baseline="-25000" dirty="0">
                <a:latin typeface="Times New Roman" panose="02020603050405020304" pitchFamily="18" charset="0"/>
                <a:ea typeface="楷体_GB2312" pitchFamily="49" charset="-122"/>
              </a:rPr>
              <a:t>α</a:t>
            </a:r>
            <a:r>
              <a:rPr lang="zh-CN" altLang="en-US" b="1" dirty="0">
                <a:latin typeface="Times New Roman" panose="02020603050405020304" pitchFamily="18" charset="0"/>
                <a:ea typeface="楷体_GB2312" pitchFamily="49" charset="-122"/>
              </a:rPr>
              <a:t>线并非单线（现在已分辨出，</a:t>
            </a:r>
            <a:r>
              <a:rPr lang="en-US" altLang="zh-CN" b="1" u="sng" dirty="0">
                <a:solidFill>
                  <a:schemeClr val="hlink"/>
                </a:solidFill>
                <a:latin typeface="Times New Roman" panose="02020603050405020304" pitchFamily="18" charset="0"/>
                <a:ea typeface="楷体_GB2312" pitchFamily="49" charset="-122"/>
              </a:rPr>
              <a:t>H</a:t>
            </a:r>
            <a:r>
              <a:rPr lang="en-US" altLang="zh-CN" b="1" u="sng" baseline="-25000" dirty="0">
                <a:solidFill>
                  <a:schemeClr val="hlink"/>
                </a:solidFill>
                <a:latin typeface="Times New Roman" panose="02020603050405020304" pitchFamily="18" charset="0"/>
                <a:ea typeface="楷体_GB2312" pitchFamily="49" charset="-122"/>
              </a:rPr>
              <a:t>α</a:t>
            </a:r>
            <a:r>
              <a:rPr lang="zh-CN" altLang="en-US" b="1" u="sng" dirty="0">
                <a:solidFill>
                  <a:schemeClr val="hlink"/>
                </a:solidFill>
                <a:latin typeface="Times New Roman" panose="02020603050405020304" pitchFamily="18" charset="0"/>
                <a:ea typeface="楷体_GB2312" pitchFamily="49" charset="-122"/>
              </a:rPr>
              <a:t>线内含有七条谱线</a:t>
            </a:r>
            <a:r>
              <a:rPr lang="zh-CN" altLang="en-US" b="1" dirty="0">
                <a:latin typeface="Times New Roman" panose="02020603050405020304" pitchFamily="18" charset="0"/>
                <a:ea typeface="楷体_GB2312" pitchFamily="49" charset="-122"/>
              </a:rPr>
              <a:t>）。</a:t>
            </a:r>
            <a:r>
              <a:rPr lang="zh-CN" altLang="en-US" b="1" dirty="0">
                <a:solidFill>
                  <a:schemeClr val="hlink"/>
                </a:solidFill>
                <a:latin typeface="Times New Roman" panose="02020603050405020304" pitchFamily="18" charset="0"/>
                <a:ea typeface="楷体_GB2312" pitchFamily="49" charset="-122"/>
              </a:rPr>
              <a:t>钠的黄色</a:t>
            </a:r>
            <a:r>
              <a:rPr lang="en-US" altLang="zh-CN" b="1" dirty="0">
                <a:solidFill>
                  <a:schemeClr val="hlink"/>
                </a:solidFill>
                <a:latin typeface="Times New Roman" panose="02020603050405020304" pitchFamily="18" charset="0"/>
                <a:ea typeface="楷体_GB2312" pitchFamily="49" charset="-122"/>
              </a:rPr>
              <a:t>D</a:t>
            </a:r>
            <a:r>
              <a:rPr lang="zh-CN" altLang="en-US" b="1" dirty="0">
                <a:solidFill>
                  <a:schemeClr val="hlink"/>
                </a:solidFill>
                <a:latin typeface="Times New Roman" panose="02020603050405020304" pitchFamily="18" charset="0"/>
                <a:ea typeface="楷体_GB2312" pitchFamily="49" charset="-122"/>
              </a:rPr>
              <a:t>线更是著名的双线</a:t>
            </a:r>
            <a:r>
              <a:rPr lang="zh-CN" altLang="en-US" b="1" dirty="0">
                <a:latin typeface="Times New Roman" panose="02020603050405020304" pitchFamily="18" charset="0"/>
                <a:ea typeface="楷体_GB2312" pitchFamily="49" charset="-122"/>
              </a:rPr>
              <a:t>。这就清楚表明，我们还</a:t>
            </a:r>
            <a:r>
              <a:rPr lang="zh-CN" altLang="en-US" b="1" u="sng" dirty="0">
                <a:solidFill>
                  <a:srgbClr val="CC6600"/>
                </a:solidFill>
                <a:latin typeface="Times New Roman" panose="02020603050405020304" pitchFamily="18" charset="0"/>
                <a:ea typeface="楷体_GB2312" pitchFamily="49" charset="-122"/>
              </a:rPr>
              <a:t>需要考虑其它相互作用，考虑引起能量变化的原因</a:t>
            </a:r>
            <a:r>
              <a:rPr lang="zh-CN" altLang="en-US" b="1" dirty="0">
                <a:latin typeface="Times New Roman" panose="02020603050405020304" pitchFamily="18" charset="0"/>
                <a:ea typeface="楷体_GB2312" pitchFamily="49" charset="-122"/>
              </a:rPr>
              <a:t>；从经典角度看，这是非常显然的：即使对于像氢原子那样简单的体系，除了电子与核的静电相互作用外，由于电子绕核运动，还必定存在磁相互作用。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7875"/>
                                        </p:tgtEl>
                                        <p:attrNameLst>
                                          <p:attrName>style.visibility</p:attrName>
                                        </p:attrNameLst>
                                      </p:cBhvr>
                                      <p:to>
                                        <p:strVal val="visible"/>
                                      </p:to>
                                    </p:set>
                                    <p:anim calcmode="lin" valueType="num">
                                      <p:cBhvr>
                                        <p:cTn id="7" dur="500" fill="hold"/>
                                        <p:tgtEl>
                                          <p:spTgt spid="207875"/>
                                        </p:tgtEl>
                                        <p:attrNameLst>
                                          <p:attrName>ppt_w</p:attrName>
                                        </p:attrNameLst>
                                      </p:cBhvr>
                                      <p:tavLst>
                                        <p:tav tm="0">
                                          <p:val>
                                            <p:fltVal val="0"/>
                                          </p:val>
                                        </p:tav>
                                        <p:tav tm="100000">
                                          <p:val>
                                            <p:strVal val="#ppt_w"/>
                                          </p:val>
                                        </p:tav>
                                      </p:tavLst>
                                    </p:anim>
                                    <p:anim calcmode="lin" valueType="num">
                                      <p:cBhvr>
                                        <p:cTn id="8" dur="500" fill="hold"/>
                                        <p:tgtEl>
                                          <p:spTgt spid="2078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主题1" id="{53DC2220-3434-419D-9210-E9FE3546A59C}" vid="{07DED40F-BE99-4C5A-9505-9CB02F53FA72}"/>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2162</TotalTime>
  <Words>1750</Words>
  <Application>Microsoft Office PowerPoint</Application>
  <PresentationFormat>全屏显示(4:3)</PresentationFormat>
  <Paragraphs>163</Paragraphs>
  <Slides>33</Slides>
  <Notes>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33</vt:i4>
      </vt:variant>
    </vt:vector>
  </HeadingPairs>
  <TitlesOfParts>
    <vt:vector size="55" baseType="lpstr">
      <vt:lpstr>Arial Unicode MS</vt:lpstr>
      <vt:lpstr>黑体</vt:lpstr>
      <vt:lpstr>华文细黑</vt:lpstr>
      <vt:lpstr>楷体_GB2312</vt:lpstr>
      <vt:lpstr>宋体</vt:lpstr>
      <vt:lpstr>微软雅黑</vt:lpstr>
      <vt:lpstr>Arial</vt:lpstr>
      <vt:lpstr>Calibri</vt:lpstr>
      <vt:lpstr>Cambria Math</vt:lpstr>
      <vt:lpstr>Impact</vt:lpstr>
      <vt:lpstr>Lucida Sans Unicode</vt:lpstr>
      <vt:lpstr>Tahoma</vt:lpstr>
      <vt:lpstr>Times New Roman</vt:lpstr>
      <vt:lpstr>Verdana</vt:lpstr>
      <vt:lpstr>Wingdings</vt:lpstr>
      <vt:lpstr>Wingdings 2</vt:lpstr>
      <vt:lpstr>Wingdings 3</vt:lpstr>
      <vt:lpstr>主题1</vt:lpstr>
      <vt:lpstr>公式</vt:lpstr>
      <vt:lpstr>Equation</vt:lpstr>
      <vt:lpstr>Picture2</vt:lpstr>
      <vt:lpstr>Microsoft 公式 3.0</vt:lpstr>
      <vt:lpstr>PowerPoint 演示文稿</vt:lpstr>
      <vt:lpstr>玻尔理论的困难</vt:lpstr>
      <vt:lpstr>如何解决这些困难？</vt:lpstr>
      <vt:lpstr>守恒量&amp;量子化</vt:lpstr>
      <vt:lpstr>相对论对椭圆轨道的修正 </vt:lpstr>
      <vt:lpstr>PowerPoint 演示文稿</vt:lpstr>
      <vt:lpstr>原子的精细结构：电子的自旋</vt:lpstr>
      <vt:lpstr>PowerPoint 演示文稿</vt:lpstr>
      <vt:lpstr>PowerPoint 演示文稿</vt:lpstr>
      <vt:lpstr>原子中电子轨道运动的磁矩</vt:lpstr>
      <vt:lpstr>磁矩&amp;磁场</vt:lpstr>
      <vt:lpstr>PowerPoint 演示文稿</vt:lpstr>
      <vt:lpstr>量子化磁矩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Stern–Gerlach实验  </vt:lpstr>
      <vt:lpstr>我们从Stern–Gerlach实验中发现了什么</vt:lpstr>
      <vt:lpstr>自旋（Spin）：既然有公转，自转也可以有</vt:lpstr>
      <vt:lpstr>自旋假设存在的问题：与实验事实对比</vt:lpstr>
      <vt:lpstr>Pauli的comment：S_Z=ℏ/2 究竟需要转多快</vt:lpstr>
      <vt:lpstr>自转还是不自转？这是个问题</vt:lpstr>
      <vt:lpstr>磁场中的电子：轨道角动量和自旋角动量</vt:lpstr>
      <vt:lpstr>PowerPoint 演示文稿</vt:lpstr>
      <vt:lpstr>PowerPoint 演示文稿</vt:lpstr>
      <vt:lpstr>PowerPoint 演示文稿</vt:lpstr>
      <vt:lpstr>PowerPoint 演示文稿</vt:lpstr>
      <vt:lpstr>PowerPoint 演示文稿</vt:lpstr>
      <vt:lpstr> </vt:lpstr>
    </vt:vector>
  </TitlesOfParts>
  <Company>wlx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原子的卢瑟福模型</dc:title>
  <dc:creator>mouse-wlx</dc:creator>
  <cp:lastModifiedBy>刘昊迪</cp:lastModifiedBy>
  <cp:revision>357</cp:revision>
  <cp:lastPrinted>1601-01-01T00:00:00Z</cp:lastPrinted>
  <dcterms:created xsi:type="dcterms:W3CDTF">2003-02-14T07:15:14Z</dcterms:created>
  <dcterms:modified xsi:type="dcterms:W3CDTF">2016-04-18T23:56:49Z</dcterms:modified>
</cp:coreProperties>
</file>