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389" r:id="rId3"/>
    <p:sldId id="256" r:id="rId4"/>
    <p:sldId id="311" r:id="rId5"/>
    <p:sldId id="277" r:id="rId6"/>
    <p:sldId id="346" r:id="rId7"/>
    <p:sldId id="347" r:id="rId8"/>
    <p:sldId id="348" r:id="rId9"/>
    <p:sldId id="385" r:id="rId10"/>
    <p:sldId id="352" r:id="rId11"/>
    <p:sldId id="351" r:id="rId12"/>
    <p:sldId id="390" r:id="rId13"/>
    <p:sldId id="353" r:id="rId14"/>
    <p:sldId id="391" r:id="rId15"/>
    <p:sldId id="354" r:id="rId16"/>
    <p:sldId id="392" r:id="rId17"/>
    <p:sldId id="386" r:id="rId18"/>
    <p:sldId id="258" r:id="rId19"/>
    <p:sldId id="360" r:id="rId20"/>
    <p:sldId id="381" r:id="rId21"/>
    <p:sldId id="387" r:id="rId22"/>
    <p:sldId id="407" r:id="rId23"/>
    <p:sldId id="405" r:id="rId24"/>
    <p:sldId id="395" r:id="rId25"/>
    <p:sldId id="396" r:id="rId26"/>
    <p:sldId id="397" r:id="rId27"/>
    <p:sldId id="398" r:id="rId28"/>
    <p:sldId id="393" r:id="rId29"/>
    <p:sldId id="408" r:id="rId30"/>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a:srgbClr val="FFCCCC"/>
    <a:srgbClr val="FF6699"/>
    <a:srgbClr val="99FF33"/>
    <a:srgbClr val="FF9900"/>
    <a:srgbClr val="FF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3934" autoAdjust="0"/>
  </p:normalViewPr>
  <p:slideViewPr>
    <p:cSldViewPr>
      <p:cViewPr varScale="1">
        <p:scale>
          <a:sx n="82" d="100"/>
          <a:sy n="82"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9ED922D5-86A0-4F77-A167-C2EB40B1547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defRPr>
            </a:lvl1pPr>
          </a:lstStyle>
          <a:p>
            <a:pPr>
              <a:defRPr/>
            </a:pPr>
            <a:endParaRPr lang="en-US" altLang="zh-CN"/>
          </a:p>
        </p:txBody>
      </p:sp>
      <p:sp>
        <p:nvSpPr>
          <p:cNvPr id="161795" name="Rectangle 3">
            <a:extLst>
              <a:ext uri="{FF2B5EF4-FFF2-40B4-BE49-F238E27FC236}">
                <a16:creationId xmlns:a16="http://schemas.microsoft.com/office/drawing/2014/main" id="{9169777D-1535-45A3-B564-AF9E72CD99D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pPr>
              <a:defRPr/>
            </a:pPr>
            <a:endParaRPr lang="en-US" altLang="zh-CN"/>
          </a:p>
        </p:txBody>
      </p:sp>
      <p:sp>
        <p:nvSpPr>
          <p:cNvPr id="31748" name="Rectangle 4">
            <a:extLst>
              <a:ext uri="{FF2B5EF4-FFF2-40B4-BE49-F238E27FC236}">
                <a16:creationId xmlns:a16="http://schemas.microsoft.com/office/drawing/2014/main" id="{CB55B06F-4349-4FB8-986C-1713C5238C5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7" name="Rectangle 5">
            <a:extLst>
              <a:ext uri="{FF2B5EF4-FFF2-40B4-BE49-F238E27FC236}">
                <a16:creationId xmlns:a16="http://schemas.microsoft.com/office/drawing/2014/main" id="{41B76DA7-A794-4BF0-A43A-E9042E00367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a:extLst>
              <a:ext uri="{FF2B5EF4-FFF2-40B4-BE49-F238E27FC236}">
                <a16:creationId xmlns:a16="http://schemas.microsoft.com/office/drawing/2014/main" id="{C4A1EA5B-F497-443D-96D6-F8F046333F2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defRPr>
            </a:lvl1pPr>
          </a:lstStyle>
          <a:p>
            <a:pPr>
              <a:defRPr/>
            </a:pPr>
            <a:endParaRPr lang="en-US" altLang="zh-CN"/>
          </a:p>
        </p:txBody>
      </p:sp>
      <p:sp>
        <p:nvSpPr>
          <p:cNvPr id="161799" name="Rectangle 7">
            <a:extLst>
              <a:ext uri="{FF2B5EF4-FFF2-40B4-BE49-F238E27FC236}">
                <a16:creationId xmlns:a16="http://schemas.microsoft.com/office/drawing/2014/main" id="{81A96146-F15E-4015-BF91-232E245FB26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77DF83C4-B603-4F3E-8F17-F9694856641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9BF5D41-6EBD-434D-923A-DADA60EAD6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fld id="{B9AFBE01-1B37-456C-99D8-7EBA2EA02952}" type="slidenum">
              <a:rPr lang="en-US" altLang="zh-CN" sz="1200" b="0">
                <a:solidFill>
                  <a:schemeClr val="tx1"/>
                </a:solidFill>
              </a:rPr>
              <a:pPr eaLnBrk="1" hangingPunct="1"/>
              <a:t>4</a:t>
            </a:fld>
            <a:endParaRPr lang="en-US" altLang="zh-CN" sz="1200" b="0">
              <a:solidFill>
                <a:schemeClr val="tx1"/>
              </a:solidFill>
            </a:endParaRPr>
          </a:p>
        </p:txBody>
      </p:sp>
      <p:sp>
        <p:nvSpPr>
          <p:cNvPr id="32771" name="Rectangle 2">
            <a:extLst>
              <a:ext uri="{FF2B5EF4-FFF2-40B4-BE49-F238E27FC236}">
                <a16:creationId xmlns:a16="http://schemas.microsoft.com/office/drawing/2014/main" id="{7509F133-5A31-4647-ADE8-F8DCA692F4DC}"/>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05C79796-FF4A-4EDE-AB44-1838B8FFC7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Laguerre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60FCAAD-FD74-41FA-9E19-4D721B596A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1FDDAC-230C-4F96-88C8-23C10C80FD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BA464C-E2D5-45A1-83BF-F0FE48659DC7}"/>
              </a:ext>
            </a:extLst>
          </p:cNvPr>
          <p:cNvSpPr>
            <a:spLocks noGrp="1" noChangeArrowheads="1"/>
          </p:cNvSpPr>
          <p:nvPr>
            <p:ph type="sldNum" sz="quarter" idx="12"/>
          </p:nvPr>
        </p:nvSpPr>
        <p:spPr>
          <a:ln/>
        </p:spPr>
        <p:txBody>
          <a:bodyPr/>
          <a:lstStyle>
            <a:lvl1pPr>
              <a:defRPr/>
            </a:lvl1pPr>
          </a:lstStyle>
          <a:p>
            <a:fld id="{28ED75B1-4D5B-40EE-B077-F47B779E8833}" type="slidenum">
              <a:rPr lang="en-US" altLang="zh-CN"/>
              <a:pPr/>
              <a:t>‹#›</a:t>
            </a:fld>
            <a:endParaRPr lang="en-US" altLang="zh-CN"/>
          </a:p>
        </p:txBody>
      </p:sp>
    </p:spTree>
    <p:extLst>
      <p:ext uri="{BB962C8B-B14F-4D97-AF65-F5344CB8AC3E}">
        <p14:creationId xmlns:p14="http://schemas.microsoft.com/office/powerpoint/2010/main" val="24968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08409D5-7384-40D5-A56E-D91F16BC2A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540BAF6-1CC7-4F23-9814-DE8FE147CA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7DE2DE6-B584-43E8-B587-38BBCB72745B}"/>
              </a:ext>
            </a:extLst>
          </p:cNvPr>
          <p:cNvSpPr>
            <a:spLocks noGrp="1" noChangeArrowheads="1"/>
          </p:cNvSpPr>
          <p:nvPr>
            <p:ph type="sldNum" sz="quarter" idx="12"/>
          </p:nvPr>
        </p:nvSpPr>
        <p:spPr>
          <a:ln/>
        </p:spPr>
        <p:txBody>
          <a:bodyPr/>
          <a:lstStyle>
            <a:lvl1pPr>
              <a:defRPr/>
            </a:lvl1pPr>
          </a:lstStyle>
          <a:p>
            <a:fld id="{E9ADDF3F-5E1F-41C4-BAB4-40124CA65208}" type="slidenum">
              <a:rPr lang="en-US" altLang="zh-CN"/>
              <a:pPr/>
              <a:t>‹#›</a:t>
            </a:fld>
            <a:endParaRPr lang="en-US" altLang="zh-CN"/>
          </a:p>
        </p:txBody>
      </p:sp>
    </p:spTree>
    <p:extLst>
      <p:ext uri="{BB962C8B-B14F-4D97-AF65-F5344CB8AC3E}">
        <p14:creationId xmlns:p14="http://schemas.microsoft.com/office/powerpoint/2010/main" val="385120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AF1ABC8-F81E-4206-95B0-CCB95B3380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A262BB-F81D-4801-923B-07819E2BFC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2E4AEE5-6AC7-4569-AEBA-6670E721E777}"/>
              </a:ext>
            </a:extLst>
          </p:cNvPr>
          <p:cNvSpPr>
            <a:spLocks noGrp="1" noChangeArrowheads="1"/>
          </p:cNvSpPr>
          <p:nvPr>
            <p:ph type="sldNum" sz="quarter" idx="12"/>
          </p:nvPr>
        </p:nvSpPr>
        <p:spPr>
          <a:ln/>
        </p:spPr>
        <p:txBody>
          <a:bodyPr/>
          <a:lstStyle>
            <a:lvl1pPr>
              <a:defRPr/>
            </a:lvl1pPr>
          </a:lstStyle>
          <a:p>
            <a:fld id="{9156CED1-40F4-4DAB-A25F-D42B0EEA059A}" type="slidenum">
              <a:rPr lang="en-US" altLang="zh-CN"/>
              <a:pPr/>
              <a:t>‹#›</a:t>
            </a:fld>
            <a:endParaRPr lang="en-US" altLang="zh-CN"/>
          </a:p>
        </p:txBody>
      </p:sp>
    </p:spTree>
    <p:extLst>
      <p:ext uri="{BB962C8B-B14F-4D97-AF65-F5344CB8AC3E}">
        <p14:creationId xmlns:p14="http://schemas.microsoft.com/office/powerpoint/2010/main" val="93091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D9FE54-BA9C-465C-8D02-58700B0E6E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D5F2234-1C15-4661-805E-C31A615849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DA1B23D-D24C-46BB-ADC4-C63EA652EB61}"/>
              </a:ext>
            </a:extLst>
          </p:cNvPr>
          <p:cNvSpPr>
            <a:spLocks noGrp="1" noChangeArrowheads="1"/>
          </p:cNvSpPr>
          <p:nvPr>
            <p:ph type="sldNum" sz="quarter" idx="12"/>
          </p:nvPr>
        </p:nvSpPr>
        <p:spPr>
          <a:ln/>
        </p:spPr>
        <p:txBody>
          <a:bodyPr/>
          <a:lstStyle>
            <a:lvl1pPr>
              <a:defRPr/>
            </a:lvl1pPr>
          </a:lstStyle>
          <a:p>
            <a:fld id="{C92F050A-B36E-47CD-9E4A-B0074AF782FB}" type="slidenum">
              <a:rPr lang="en-US" altLang="zh-CN"/>
              <a:pPr/>
              <a:t>‹#›</a:t>
            </a:fld>
            <a:endParaRPr lang="en-US" altLang="zh-CN"/>
          </a:p>
        </p:txBody>
      </p:sp>
    </p:spTree>
    <p:extLst>
      <p:ext uri="{BB962C8B-B14F-4D97-AF65-F5344CB8AC3E}">
        <p14:creationId xmlns:p14="http://schemas.microsoft.com/office/powerpoint/2010/main" val="132759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58D51D5-4458-4DD9-AE07-0558B906DF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FD15EFF-673E-4E32-BA2B-4C1049715A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0CBF164-3CB4-47F8-929A-321C1A0F750B}"/>
              </a:ext>
            </a:extLst>
          </p:cNvPr>
          <p:cNvSpPr>
            <a:spLocks noGrp="1" noChangeArrowheads="1"/>
          </p:cNvSpPr>
          <p:nvPr>
            <p:ph type="sldNum" sz="quarter" idx="12"/>
          </p:nvPr>
        </p:nvSpPr>
        <p:spPr>
          <a:ln/>
        </p:spPr>
        <p:txBody>
          <a:bodyPr/>
          <a:lstStyle>
            <a:lvl1pPr>
              <a:defRPr/>
            </a:lvl1pPr>
          </a:lstStyle>
          <a:p>
            <a:fld id="{E91372B8-4239-4450-81C4-E0A487684269}" type="slidenum">
              <a:rPr lang="en-US" altLang="zh-CN"/>
              <a:pPr/>
              <a:t>‹#›</a:t>
            </a:fld>
            <a:endParaRPr lang="en-US" altLang="zh-CN"/>
          </a:p>
        </p:txBody>
      </p:sp>
    </p:spTree>
    <p:extLst>
      <p:ext uri="{BB962C8B-B14F-4D97-AF65-F5344CB8AC3E}">
        <p14:creationId xmlns:p14="http://schemas.microsoft.com/office/powerpoint/2010/main" val="48457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A4459AB-0463-42F3-ABE1-5024DD017B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742D923-FE93-42C6-8D77-3B94DDF1A8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84E2EB8-24FE-4011-ADA2-B56045627B3E}"/>
              </a:ext>
            </a:extLst>
          </p:cNvPr>
          <p:cNvSpPr>
            <a:spLocks noGrp="1" noChangeArrowheads="1"/>
          </p:cNvSpPr>
          <p:nvPr>
            <p:ph type="sldNum" sz="quarter" idx="12"/>
          </p:nvPr>
        </p:nvSpPr>
        <p:spPr>
          <a:ln/>
        </p:spPr>
        <p:txBody>
          <a:bodyPr/>
          <a:lstStyle>
            <a:lvl1pPr>
              <a:defRPr/>
            </a:lvl1pPr>
          </a:lstStyle>
          <a:p>
            <a:fld id="{7C9EFE0F-9557-48DC-803E-2F0AFA2C1667}" type="slidenum">
              <a:rPr lang="en-US" altLang="zh-CN"/>
              <a:pPr/>
              <a:t>‹#›</a:t>
            </a:fld>
            <a:endParaRPr lang="en-US" altLang="zh-CN"/>
          </a:p>
        </p:txBody>
      </p:sp>
    </p:spTree>
    <p:extLst>
      <p:ext uri="{BB962C8B-B14F-4D97-AF65-F5344CB8AC3E}">
        <p14:creationId xmlns:p14="http://schemas.microsoft.com/office/powerpoint/2010/main" val="296377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70EB8C3-6D31-4FB5-A9FB-FCCAC49D5D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7B16473-FA3F-4DD4-8B03-71ED677BD8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8955AFC-E520-4F14-B39D-68803C2368A9}"/>
              </a:ext>
            </a:extLst>
          </p:cNvPr>
          <p:cNvSpPr>
            <a:spLocks noGrp="1" noChangeArrowheads="1"/>
          </p:cNvSpPr>
          <p:nvPr>
            <p:ph type="sldNum" sz="quarter" idx="12"/>
          </p:nvPr>
        </p:nvSpPr>
        <p:spPr>
          <a:ln/>
        </p:spPr>
        <p:txBody>
          <a:bodyPr/>
          <a:lstStyle>
            <a:lvl1pPr>
              <a:defRPr/>
            </a:lvl1pPr>
          </a:lstStyle>
          <a:p>
            <a:fld id="{69025BEB-A0B0-4AD0-AD0F-ED399A4159C2}" type="slidenum">
              <a:rPr lang="en-US" altLang="zh-CN"/>
              <a:pPr/>
              <a:t>‹#›</a:t>
            </a:fld>
            <a:endParaRPr lang="en-US" altLang="zh-CN"/>
          </a:p>
        </p:txBody>
      </p:sp>
    </p:spTree>
    <p:extLst>
      <p:ext uri="{BB962C8B-B14F-4D97-AF65-F5344CB8AC3E}">
        <p14:creationId xmlns:p14="http://schemas.microsoft.com/office/powerpoint/2010/main" val="4283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FF24E3C-0A4E-4C0A-BF63-73998B9F57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C59CFAD-2B4C-4981-AADF-7CA508BD0C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BEAE3DC-66E9-4C1A-834A-085A4870C5F2}"/>
              </a:ext>
            </a:extLst>
          </p:cNvPr>
          <p:cNvSpPr>
            <a:spLocks noGrp="1" noChangeArrowheads="1"/>
          </p:cNvSpPr>
          <p:nvPr>
            <p:ph type="sldNum" sz="quarter" idx="12"/>
          </p:nvPr>
        </p:nvSpPr>
        <p:spPr>
          <a:ln/>
        </p:spPr>
        <p:txBody>
          <a:bodyPr/>
          <a:lstStyle>
            <a:lvl1pPr>
              <a:defRPr/>
            </a:lvl1pPr>
          </a:lstStyle>
          <a:p>
            <a:fld id="{72CB3BC4-89D6-4BAC-82CF-EF9D040565CF}" type="slidenum">
              <a:rPr lang="en-US" altLang="zh-CN"/>
              <a:pPr/>
              <a:t>‹#›</a:t>
            </a:fld>
            <a:endParaRPr lang="en-US" altLang="zh-CN"/>
          </a:p>
        </p:txBody>
      </p:sp>
    </p:spTree>
    <p:extLst>
      <p:ext uri="{BB962C8B-B14F-4D97-AF65-F5344CB8AC3E}">
        <p14:creationId xmlns:p14="http://schemas.microsoft.com/office/powerpoint/2010/main" val="254934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5F758F7-D34E-4660-8C24-14DCB70C31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E2CD350-1341-4F6A-A526-561E57B04B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5499D5D-5C0F-4CAF-9E63-2130AB8EA977}"/>
              </a:ext>
            </a:extLst>
          </p:cNvPr>
          <p:cNvSpPr>
            <a:spLocks noGrp="1" noChangeArrowheads="1"/>
          </p:cNvSpPr>
          <p:nvPr>
            <p:ph type="sldNum" sz="quarter" idx="12"/>
          </p:nvPr>
        </p:nvSpPr>
        <p:spPr>
          <a:ln/>
        </p:spPr>
        <p:txBody>
          <a:bodyPr/>
          <a:lstStyle>
            <a:lvl1pPr>
              <a:defRPr/>
            </a:lvl1pPr>
          </a:lstStyle>
          <a:p>
            <a:fld id="{1C315274-F303-41F1-84F5-022C9161DA31}" type="slidenum">
              <a:rPr lang="en-US" altLang="zh-CN"/>
              <a:pPr/>
              <a:t>‹#›</a:t>
            </a:fld>
            <a:endParaRPr lang="en-US" altLang="zh-CN"/>
          </a:p>
        </p:txBody>
      </p:sp>
    </p:spTree>
    <p:extLst>
      <p:ext uri="{BB962C8B-B14F-4D97-AF65-F5344CB8AC3E}">
        <p14:creationId xmlns:p14="http://schemas.microsoft.com/office/powerpoint/2010/main" val="31063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651701A-64E3-4AB2-8CBA-C34AD6BE7B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860964E-0A27-4DF4-8EA1-382C050111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B237CFC-4A6A-4CE6-845D-4DA8531DB7BD}"/>
              </a:ext>
            </a:extLst>
          </p:cNvPr>
          <p:cNvSpPr>
            <a:spLocks noGrp="1" noChangeArrowheads="1"/>
          </p:cNvSpPr>
          <p:nvPr>
            <p:ph type="sldNum" sz="quarter" idx="12"/>
          </p:nvPr>
        </p:nvSpPr>
        <p:spPr>
          <a:ln/>
        </p:spPr>
        <p:txBody>
          <a:bodyPr/>
          <a:lstStyle>
            <a:lvl1pPr>
              <a:defRPr/>
            </a:lvl1pPr>
          </a:lstStyle>
          <a:p>
            <a:fld id="{96009F66-86D6-436F-B082-AE87D2CB13EF}" type="slidenum">
              <a:rPr lang="en-US" altLang="zh-CN"/>
              <a:pPr/>
              <a:t>‹#›</a:t>
            </a:fld>
            <a:endParaRPr lang="en-US" altLang="zh-CN"/>
          </a:p>
        </p:txBody>
      </p:sp>
    </p:spTree>
    <p:extLst>
      <p:ext uri="{BB962C8B-B14F-4D97-AF65-F5344CB8AC3E}">
        <p14:creationId xmlns:p14="http://schemas.microsoft.com/office/powerpoint/2010/main" val="38989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161A951-6639-4045-BB76-4B47F89844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7F2DCF9-3E4D-4C93-B82C-6BFFE74157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A43721E-8AC0-4F3C-94E1-BA79A66BCBFE}"/>
              </a:ext>
            </a:extLst>
          </p:cNvPr>
          <p:cNvSpPr>
            <a:spLocks noGrp="1" noChangeArrowheads="1"/>
          </p:cNvSpPr>
          <p:nvPr>
            <p:ph type="sldNum" sz="quarter" idx="12"/>
          </p:nvPr>
        </p:nvSpPr>
        <p:spPr>
          <a:ln/>
        </p:spPr>
        <p:txBody>
          <a:bodyPr/>
          <a:lstStyle>
            <a:lvl1pPr>
              <a:defRPr/>
            </a:lvl1pPr>
          </a:lstStyle>
          <a:p>
            <a:fld id="{919CFD3B-E74A-4A61-B722-F6D4A649FCBC}" type="slidenum">
              <a:rPr lang="en-US" altLang="zh-CN"/>
              <a:pPr/>
              <a:t>‹#›</a:t>
            </a:fld>
            <a:endParaRPr lang="en-US" altLang="zh-CN"/>
          </a:p>
        </p:txBody>
      </p:sp>
    </p:spTree>
    <p:extLst>
      <p:ext uri="{BB962C8B-B14F-4D97-AF65-F5344CB8AC3E}">
        <p14:creationId xmlns:p14="http://schemas.microsoft.com/office/powerpoint/2010/main" val="253677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66"/>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D2F2D0-3F26-4FCA-8228-46CEA9DBD0C6}"/>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4643132B-20E1-4244-AB22-AB8639167457}"/>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45561E9-0EFF-402F-A8DE-0343E0E83A1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D058B43C-ED92-46F7-B505-9604EAC1FB1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59219573-B4E6-40AC-972A-D87173B807AB}"/>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fld id="{17B1B7A8-A6B2-4DBB-9DBA-345070BF0C7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mgsrc.baidu.com/baike/pic/item/7ab514d1ae76b6c0562c8460.jpg"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4.bin"/><Relationship Id="rId18" Type="http://schemas.openxmlformats.org/officeDocument/2006/relationships/image" Target="../media/image18.e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5.e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vmlDrawing" Target="../drawings/vmlDrawing5.vml"/><Relationship Id="rId6" Type="http://schemas.openxmlformats.org/officeDocument/2006/relationships/image" Target="../media/image12.e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4.emf"/><Relationship Id="rId19" Type="http://schemas.openxmlformats.org/officeDocument/2006/relationships/oleObject" Target="../embeddings/oleObject17.bin"/><Relationship Id="rId4" Type="http://schemas.openxmlformats.org/officeDocument/2006/relationships/image" Target="../media/image11.emf"/><Relationship Id="rId9" Type="http://schemas.openxmlformats.org/officeDocument/2006/relationships/oleObject" Target="../embeddings/oleObject12.bin"/><Relationship Id="rId14" Type="http://schemas.openxmlformats.org/officeDocument/2006/relationships/image" Target="../media/image16.emf"/><Relationship Id="rId22" Type="http://schemas.openxmlformats.org/officeDocument/2006/relationships/image" Target="../media/image20.emf"/></Relationships>
</file>

<file path=ppt/slides/_rels/slide12.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4.bin"/><Relationship Id="rId18" Type="http://schemas.openxmlformats.org/officeDocument/2006/relationships/image" Target="../media/image28.e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5.emf"/><Relationship Id="rId17" Type="http://schemas.openxmlformats.org/officeDocument/2006/relationships/oleObject" Target="../embeddings/oleObject26.bin"/><Relationship Id="rId2" Type="http://schemas.openxmlformats.org/officeDocument/2006/relationships/slideLayout" Target="../slideLayouts/slideLayout7.xml"/><Relationship Id="rId16" Type="http://schemas.openxmlformats.org/officeDocument/2006/relationships/image" Target="../media/image27.emf"/><Relationship Id="rId1" Type="http://schemas.openxmlformats.org/officeDocument/2006/relationships/vmlDrawing" Target="../drawings/vmlDrawing6.vml"/><Relationship Id="rId6" Type="http://schemas.openxmlformats.org/officeDocument/2006/relationships/image" Target="../media/image22.e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22.bin"/><Relationship Id="rId1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3.emf"/><Relationship Id="rId5" Type="http://schemas.openxmlformats.org/officeDocument/2006/relationships/oleObject" Target="../embeddings/oleObject31.bin"/><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7.emf"/><Relationship Id="rId11" Type="http://schemas.openxmlformats.org/officeDocument/2006/relationships/image" Target="../media/image40.png"/><Relationship Id="rId5" Type="http://schemas.openxmlformats.org/officeDocument/2006/relationships/oleObject" Target="../embeddings/oleObject35.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emf"/><Relationship Id="rId5" Type="http://schemas.openxmlformats.org/officeDocument/2006/relationships/oleObject" Target="../embeddings/oleObject39.bin"/><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6.emf"/><Relationship Id="rId5" Type="http://schemas.openxmlformats.org/officeDocument/2006/relationships/oleObject" Target="../embeddings/oleObject43.bin"/><Relationship Id="rId4" Type="http://schemas.openxmlformats.org/officeDocument/2006/relationships/image" Target="../media/image4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8.emf"/><Relationship Id="rId5" Type="http://schemas.openxmlformats.org/officeDocument/2006/relationships/oleObject" Target="../embeddings/oleObject45.bin"/><Relationship Id="rId4" Type="http://schemas.openxmlformats.org/officeDocument/2006/relationships/image" Target="../media/image4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4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5.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50">
            <a:extLst>
              <a:ext uri="{FF2B5EF4-FFF2-40B4-BE49-F238E27FC236}">
                <a16:creationId xmlns:a16="http://schemas.microsoft.com/office/drawing/2014/main" id="{4652BD60-8FAE-4641-BC0D-09086AC14CB9}"/>
              </a:ext>
            </a:extLst>
          </p:cNvPr>
          <p:cNvSpPr>
            <a:spLocks noChangeArrowheads="1"/>
          </p:cNvSpPr>
          <p:nvPr/>
        </p:nvSpPr>
        <p:spPr bwMode="auto">
          <a:xfrm>
            <a:off x="1547813" y="1412875"/>
            <a:ext cx="60213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7200">
                <a:solidFill>
                  <a:srgbClr val="FFFFCC"/>
                </a:solidFill>
                <a:ea typeface="楷体_GB2312" pitchFamily="49" charset="-122"/>
              </a:rPr>
              <a:t>第六章</a:t>
            </a:r>
          </a:p>
          <a:p>
            <a:pPr algn="ctr" eaLnBrk="1" hangingPunct="1">
              <a:spcBef>
                <a:spcPct val="50000"/>
              </a:spcBef>
            </a:pPr>
            <a:r>
              <a:rPr lang="zh-CN" altLang="en-US" sz="7200">
                <a:solidFill>
                  <a:srgbClr val="FFFFCC"/>
                </a:solidFill>
                <a:ea typeface="楷体_GB2312" pitchFamily="49" charset="-122"/>
              </a:rPr>
              <a:t>分析力学</a:t>
            </a:r>
          </a:p>
        </p:txBody>
      </p:sp>
      <p:pic>
        <p:nvPicPr>
          <p:cNvPr id="2051" name="Picture 2054" descr="6">
            <a:extLst>
              <a:ext uri="{FF2B5EF4-FFF2-40B4-BE49-F238E27FC236}">
                <a16:creationId xmlns:a16="http://schemas.microsoft.com/office/drawing/2014/main" id="{DF807C20-F75B-4D79-8A40-C0A999942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8" y="1268413"/>
            <a:ext cx="259556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2055">
            <a:extLst>
              <a:ext uri="{FF2B5EF4-FFF2-40B4-BE49-F238E27FC236}">
                <a16:creationId xmlns:a16="http://schemas.microsoft.com/office/drawing/2014/main" id="{C9598B25-005F-44D6-9D31-235DFE939E14}"/>
              </a:ext>
            </a:extLst>
          </p:cNvPr>
          <p:cNvSpPr txBox="1">
            <a:spLocks noChangeArrowheads="1"/>
          </p:cNvSpPr>
          <p:nvPr/>
        </p:nvSpPr>
        <p:spPr bwMode="auto">
          <a:xfrm>
            <a:off x="395288" y="458152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拉格朗日</a:t>
            </a:r>
          </a:p>
        </p:txBody>
      </p:sp>
      <p:sp>
        <p:nvSpPr>
          <p:cNvPr id="2053" name="Text Box 2056">
            <a:extLst>
              <a:ext uri="{FF2B5EF4-FFF2-40B4-BE49-F238E27FC236}">
                <a16:creationId xmlns:a16="http://schemas.microsoft.com/office/drawing/2014/main" id="{AE6F28E6-E443-4711-A948-8CC7D4840CF6}"/>
              </a:ext>
            </a:extLst>
          </p:cNvPr>
          <p:cNvSpPr txBox="1">
            <a:spLocks noChangeArrowheads="1"/>
          </p:cNvSpPr>
          <p:nvPr/>
        </p:nvSpPr>
        <p:spPr bwMode="auto">
          <a:xfrm>
            <a:off x="7019925" y="47974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哈密顿</a:t>
            </a:r>
          </a:p>
        </p:txBody>
      </p:sp>
      <p:pic>
        <p:nvPicPr>
          <p:cNvPr id="2054" name="Picture 2058" descr="7ab514d1ae76b6c0562c8460">
            <a:hlinkClick r:id="rId3"/>
            <a:extLst>
              <a:ext uri="{FF2B5EF4-FFF2-40B4-BE49-F238E27FC236}">
                <a16:creationId xmlns:a16="http://schemas.microsoft.com/office/drawing/2014/main" id="{28F2BF6B-FBF4-46D5-99B0-13B37A87C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1268413"/>
            <a:ext cx="25209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60" name="Text Box 28">
            <a:extLst>
              <a:ext uri="{FF2B5EF4-FFF2-40B4-BE49-F238E27FC236}">
                <a16:creationId xmlns:a16="http://schemas.microsoft.com/office/drawing/2014/main" id="{E76E8F35-33AB-4C93-B11C-B7407705B829}"/>
              </a:ext>
            </a:extLst>
          </p:cNvPr>
          <p:cNvSpPr txBox="1">
            <a:spLocks noChangeArrowheads="1"/>
          </p:cNvSpPr>
          <p:nvPr/>
        </p:nvSpPr>
        <p:spPr bwMode="auto">
          <a:xfrm>
            <a:off x="179388" y="5373688"/>
            <a:ext cx="89646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zh-CN" sz="2800">
                <a:solidFill>
                  <a:srgbClr val="FFFF00"/>
                </a:solidFill>
              </a:rPr>
              <a:t>几何约束</a:t>
            </a:r>
            <a:r>
              <a:rPr lang="zh-CN" altLang="zh-CN" sz="2800"/>
              <a:t>和</a:t>
            </a:r>
            <a:r>
              <a:rPr lang="zh-CN" altLang="zh-CN" sz="2800">
                <a:solidFill>
                  <a:srgbClr val="FFFF00"/>
                </a:solidFill>
              </a:rPr>
              <a:t>运动约束</a:t>
            </a:r>
            <a:r>
              <a:rPr lang="zh-CN" altLang="zh-CN" sz="2800"/>
              <a:t>是按数学表达形式来分类</a:t>
            </a:r>
            <a:r>
              <a:rPr lang="zh-CN" altLang="en-US" sz="2800"/>
              <a:t>的</a:t>
            </a:r>
            <a:r>
              <a:rPr lang="en-US" altLang="zh-CN" sz="2800"/>
              <a:t>, </a:t>
            </a:r>
            <a:r>
              <a:rPr lang="zh-CN" altLang="zh-CN" sz="2800">
                <a:solidFill>
                  <a:srgbClr val="FFFF00"/>
                </a:solidFill>
              </a:rPr>
              <a:t>完</a:t>
            </a:r>
            <a:r>
              <a:rPr lang="zh-CN" altLang="en-US" sz="2800">
                <a:solidFill>
                  <a:srgbClr val="FFFF00"/>
                </a:solidFill>
              </a:rPr>
              <a:t>整</a:t>
            </a:r>
            <a:r>
              <a:rPr lang="zh-CN" altLang="zh-CN" sz="2800">
                <a:solidFill>
                  <a:srgbClr val="FFFF00"/>
                </a:solidFill>
              </a:rPr>
              <a:t>约束</a:t>
            </a:r>
            <a:r>
              <a:rPr lang="zh-CN" altLang="zh-CN" sz="2800"/>
              <a:t>和</a:t>
            </a:r>
            <a:r>
              <a:rPr lang="zh-CN" altLang="zh-CN" sz="2800">
                <a:solidFill>
                  <a:srgbClr val="FFFF00"/>
                </a:solidFill>
              </a:rPr>
              <a:t>非完整约束</a:t>
            </a:r>
            <a:r>
              <a:rPr lang="zh-CN" altLang="zh-CN" sz="2800"/>
              <a:t>是按物理实质</a:t>
            </a:r>
            <a:r>
              <a:rPr lang="zh-CN" altLang="en-US" sz="2800"/>
              <a:t>来</a:t>
            </a:r>
            <a:r>
              <a:rPr lang="zh-CN" altLang="zh-CN" sz="2800"/>
              <a:t>分类</a:t>
            </a:r>
            <a:r>
              <a:rPr lang="zh-CN" altLang="en-US" sz="2800"/>
              <a:t>的</a:t>
            </a:r>
            <a:r>
              <a:rPr lang="en-US" altLang="zh-CN" sz="2800"/>
              <a:t>. </a:t>
            </a:r>
          </a:p>
        </p:txBody>
      </p:sp>
      <p:sp>
        <p:nvSpPr>
          <p:cNvPr id="7" name="Text Box 10">
            <a:extLst>
              <a:ext uri="{FF2B5EF4-FFF2-40B4-BE49-F238E27FC236}">
                <a16:creationId xmlns:a16="http://schemas.microsoft.com/office/drawing/2014/main" id="{17475923-40CE-417B-87BD-C56CB4702177}"/>
              </a:ext>
            </a:extLst>
          </p:cNvPr>
          <p:cNvSpPr txBox="1">
            <a:spLocks noChangeArrowheads="1"/>
          </p:cNvSpPr>
          <p:nvPr/>
        </p:nvSpPr>
        <p:spPr bwMode="auto">
          <a:xfrm>
            <a:off x="179388" y="2060575"/>
            <a:ext cx="87137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en-US" sz="2800"/>
              <a:t>几何约束的约束方程虽然不显含速度项</a:t>
            </a:r>
            <a:r>
              <a:rPr lang="en-US" altLang="zh-CN" sz="2800"/>
              <a:t>, </a:t>
            </a:r>
            <a:r>
              <a:rPr lang="zh-CN" altLang="en-US" sz="2800"/>
              <a:t>但实际上它在对位置限制的同时也对系统的速度给予了限制</a:t>
            </a:r>
            <a:r>
              <a:rPr lang="en-US" altLang="zh-CN" sz="2800"/>
              <a:t>, </a:t>
            </a:r>
            <a:r>
              <a:rPr lang="zh-CN" altLang="en-US" sz="2800"/>
              <a:t>事实上</a:t>
            </a:r>
            <a:r>
              <a:rPr lang="en-US" altLang="zh-CN" sz="2800"/>
              <a:t>, </a:t>
            </a:r>
            <a:r>
              <a:rPr lang="zh-CN" altLang="en-US" sz="2800"/>
              <a:t>由式</a:t>
            </a:r>
            <a:r>
              <a:rPr lang="en-US" altLang="zh-CN" sz="2800"/>
              <a:t>(6.1)</a:t>
            </a:r>
            <a:r>
              <a:rPr lang="zh-CN" altLang="en-US" sz="2800"/>
              <a:t>对时间求全导数</a:t>
            </a:r>
            <a:r>
              <a:rPr lang="en-US" altLang="zh-CN" sz="2800"/>
              <a:t>, </a:t>
            </a:r>
            <a:r>
              <a:rPr lang="zh-CN" altLang="en-US" sz="2800"/>
              <a:t>得</a:t>
            </a:r>
          </a:p>
        </p:txBody>
      </p:sp>
      <p:graphicFrame>
        <p:nvGraphicFramePr>
          <p:cNvPr id="8" name="Object 11">
            <a:extLst>
              <a:ext uri="{FF2B5EF4-FFF2-40B4-BE49-F238E27FC236}">
                <a16:creationId xmlns:a16="http://schemas.microsoft.com/office/drawing/2014/main" id="{FC6D1A8E-9F9C-4A61-B5EB-D9B864FB2424}"/>
              </a:ext>
            </a:extLst>
          </p:cNvPr>
          <p:cNvGraphicFramePr>
            <a:graphicFrameLocks noChangeAspect="1"/>
          </p:cNvGraphicFramePr>
          <p:nvPr/>
        </p:nvGraphicFramePr>
        <p:xfrm>
          <a:off x="522288" y="4005263"/>
          <a:ext cx="8429625" cy="1074737"/>
        </p:xfrm>
        <a:graphic>
          <a:graphicData uri="http://schemas.openxmlformats.org/presentationml/2006/ole">
            <mc:AlternateContent xmlns:mc="http://schemas.openxmlformats.org/markup-compatibility/2006">
              <mc:Choice xmlns:v="urn:schemas-microsoft-com:vml" Requires="v">
                <p:oleObj spid="_x0000_s11270" name="公式" r:id="rId3" imgW="3362325" imgH="390550" progId="Equation.3">
                  <p:embed/>
                </p:oleObj>
              </mc:Choice>
              <mc:Fallback>
                <p:oleObj name="公式" r:id="rId3" imgW="3362325" imgH="39055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005263"/>
                        <a:ext cx="84296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27">
            <a:extLst>
              <a:ext uri="{FF2B5EF4-FFF2-40B4-BE49-F238E27FC236}">
                <a16:creationId xmlns:a16="http://schemas.microsoft.com/office/drawing/2014/main" id="{0F0741F9-CBDE-4A60-A846-C4E2932FE4F9}"/>
              </a:ext>
            </a:extLst>
          </p:cNvPr>
          <p:cNvSpPr txBox="1">
            <a:spLocks noChangeArrowheads="1"/>
          </p:cNvSpPr>
          <p:nvPr/>
        </p:nvSpPr>
        <p:spPr bwMode="auto">
          <a:xfrm>
            <a:off x="250825" y="549275"/>
            <a:ext cx="88931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a:t>不可积的运动约束</a:t>
            </a:r>
            <a:r>
              <a:rPr lang="en-US" altLang="zh-CN" sz="2800"/>
              <a:t>, </a:t>
            </a:r>
            <a:r>
              <a:rPr lang="zh-CN" altLang="en-US" sz="2800"/>
              <a:t>即</a:t>
            </a:r>
            <a:r>
              <a:rPr lang="zh-CN" altLang="zh-CN" sz="2800"/>
              <a:t>不能化为几何约束的运动约束</a:t>
            </a:r>
            <a:r>
              <a:rPr lang="en-US" altLang="zh-CN" sz="2800"/>
              <a:t>, </a:t>
            </a:r>
            <a:r>
              <a:rPr lang="zh-CN" altLang="zh-CN" sz="2800"/>
              <a:t>它们在物理实质</a:t>
            </a:r>
            <a:r>
              <a:rPr lang="zh-CN" altLang="en-US" sz="2800"/>
              <a:t>上</a:t>
            </a:r>
            <a:r>
              <a:rPr lang="zh-CN" altLang="zh-CN" sz="2800"/>
              <a:t>不同于几何约束</a:t>
            </a:r>
            <a:r>
              <a:rPr lang="en-US" altLang="zh-CN" sz="2800"/>
              <a:t>,</a:t>
            </a:r>
            <a:r>
              <a:rPr lang="zh-CN" altLang="zh-CN" sz="2800"/>
              <a:t>称为</a:t>
            </a:r>
            <a:r>
              <a:rPr lang="zh-CN" altLang="zh-CN" sz="2800">
                <a:solidFill>
                  <a:srgbClr val="FFFF00"/>
                </a:solidFill>
              </a:rPr>
              <a:t>非完整约束</a:t>
            </a:r>
            <a:r>
              <a:rPr lang="en-US" altLang="zh-CN" sz="2800"/>
              <a:t>.</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upRigh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0860"/>
                                        </p:tgtEl>
                                        <p:attrNameLst>
                                          <p:attrName>style.visibility</p:attrName>
                                        </p:attrNameLst>
                                      </p:cBhvr>
                                      <p:to>
                                        <p:strVal val="visible"/>
                                      </p:to>
                                    </p:set>
                                    <p:anim calcmode="lin" valueType="num">
                                      <p:cBhvr additive="base">
                                        <p:cTn id="24" dur="500" fill="hold"/>
                                        <p:tgtEl>
                                          <p:spTgt spid="120860"/>
                                        </p:tgtEl>
                                        <p:attrNameLst>
                                          <p:attrName>ppt_x</p:attrName>
                                        </p:attrNameLst>
                                      </p:cBhvr>
                                      <p:tavLst>
                                        <p:tav tm="0">
                                          <p:val>
                                            <p:strVal val="#ppt_x"/>
                                          </p:val>
                                        </p:tav>
                                        <p:tav tm="100000">
                                          <p:val>
                                            <p:strVal val="#ppt_x"/>
                                          </p:val>
                                        </p:tav>
                                      </p:tavLst>
                                    </p:anim>
                                    <p:anim calcmode="lin" valueType="num">
                                      <p:cBhvr additive="base">
                                        <p:cTn id="25" dur="500" fill="hold"/>
                                        <p:tgtEl>
                                          <p:spTgt spid="120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60"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5" name="Text Box 7">
            <a:extLst>
              <a:ext uri="{FF2B5EF4-FFF2-40B4-BE49-F238E27FC236}">
                <a16:creationId xmlns:a16="http://schemas.microsoft.com/office/drawing/2014/main" id="{EFCD0C2F-1EA3-43AF-BE81-09DDF408702D}"/>
              </a:ext>
            </a:extLst>
          </p:cNvPr>
          <p:cNvSpPr txBox="1">
            <a:spLocks noChangeArrowheads="1"/>
          </p:cNvSpPr>
          <p:nvPr/>
        </p:nvSpPr>
        <p:spPr bwMode="auto">
          <a:xfrm>
            <a:off x="250825" y="477838"/>
            <a:ext cx="3606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zh-CN" sz="2800">
                <a:solidFill>
                  <a:srgbClr val="99FF33"/>
                </a:solidFill>
              </a:rPr>
              <a:t>非完整约束举例</a:t>
            </a:r>
            <a:endParaRPr lang="zh-CN" altLang="en-US" sz="2800">
              <a:solidFill>
                <a:srgbClr val="99FF33"/>
              </a:solidFill>
            </a:endParaRPr>
          </a:p>
        </p:txBody>
      </p:sp>
      <p:sp>
        <p:nvSpPr>
          <p:cNvPr id="119824" name="Text Box 16">
            <a:extLst>
              <a:ext uri="{FF2B5EF4-FFF2-40B4-BE49-F238E27FC236}">
                <a16:creationId xmlns:a16="http://schemas.microsoft.com/office/drawing/2014/main" id="{69FB62E2-7725-41E9-8382-2C90E93D38F5}"/>
              </a:ext>
            </a:extLst>
          </p:cNvPr>
          <p:cNvSpPr txBox="1">
            <a:spLocks noChangeArrowheads="1"/>
          </p:cNvSpPr>
          <p:nvPr/>
        </p:nvSpPr>
        <p:spPr bwMode="auto">
          <a:xfrm>
            <a:off x="217488" y="1016000"/>
            <a:ext cx="89265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zh-CN" sz="2800"/>
              <a:t>具有尖锐边缘的</a:t>
            </a:r>
            <a:r>
              <a:rPr lang="zh-CN" altLang="en-US" sz="2800"/>
              <a:t>薄</a:t>
            </a:r>
            <a:r>
              <a:rPr lang="zh-CN" altLang="zh-CN" sz="2800"/>
              <a:t>圆盘在</a:t>
            </a:r>
            <a:r>
              <a:rPr lang="zh-CN" altLang="en-US" sz="2800"/>
              <a:t>粗糙</a:t>
            </a:r>
            <a:r>
              <a:rPr lang="zh-CN" altLang="zh-CN" sz="2800"/>
              <a:t>面</a:t>
            </a:r>
            <a:r>
              <a:rPr lang="zh-CN" altLang="en-US" sz="2800"/>
              <a:t>上</a:t>
            </a:r>
            <a:r>
              <a:rPr lang="zh-CN" altLang="zh-CN" sz="2800"/>
              <a:t>无</a:t>
            </a:r>
            <a:r>
              <a:rPr lang="zh-CN" altLang="en-US" sz="2800"/>
              <a:t>滑</a:t>
            </a:r>
            <a:r>
              <a:rPr lang="zh-CN" altLang="zh-CN" sz="2800"/>
              <a:t>动地滚动</a:t>
            </a:r>
            <a:r>
              <a:rPr lang="en-US" altLang="zh-CN" sz="2800"/>
              <a:t>, </a:t>
            </a:r>
            <a:r>
              <a:rPr lang="zh-CN" altLang="zh-CN" sz="2800"/>
              <a:t>则</a:t>
            </a:r>
            <a:r>
              <a:rPr lang="zh-CN" altLang="en-US" sz="2800"/>
              <a:t>圆</a:t>
            </a:r>
            <a:r>
              <a:rPr lang="zh-CN" altLang="zh-CN" sz="2800"/>
              <a:t>盘的着地点的速度为零</a:t>
            </a:r>
            <a:r>
              <a:rPr lang="en-US" altLang="zh-CN" sz="2800"/>
              <a:t>. </a:t>
            </a:r>
            <a:r>
              <a:rPr lang="zh-CN" altLang="en-US" sz="2800"/>
              <a:t>薄圆盘的盘面是可以转动的</a:t>
            </a:r>
            <a:r>
              <a:rPr lang="en-US" altLang="zh-CN" sz="2800"/>
              <a:t>, </a:t>
            </a:r>
            <a:r>
              <a:rPr lang="zh-CN" altLang="en-US" sz="2800"/>
              <a:t>但如盘面始终保持竖直</a:t>
            </a:r>
            <a:r>
              <a:rPr lang="en-US" altLang="zh-CN" sz="2800"/>
              <a:t>, </a:t>
            </a:r>
            <a:r>
              <a:rPr lang="zh-CN" altLang="en-US" sz="2800"/>
              <a:t>着地点的速度为零</a:t>
            </a:r>
            <a:r>
              <a:rPr lang="en-US" altLang="zh-CN" sz="2800"/>
              <a:t>,</a:t>
            </a:r>
            <a:r>
              <a:rPr lang="zh-CN" altLang="en-US" sz="2800"/>
              <a:t>可表为    </a:t>
            </a:r>
          </a:p>
        </p:txBody>
      </p:sp>
      <p:graphicFrame>
        <p:nvGraphicFramePr>
          <p:cNvPr id="119826" name="Object 18">
            <a:extLst>
              <a:ext uri="{FF2B5EF4-FFF2-40B4-BE49-F238E27FC236}">
                <a16:creationId xmlns:a16="http://schemas.microsoft.com/office/drawing/2014/main" id="{38A15F3E-0EAD-479E-B420-5B24754332C9}"/>
              </a:ext>
            </a:extLst>
          </p:cNvPr>
          <p:cNvGraphicFramePr>
            <a:graphicFrameLocks noChangeAspect="1"/>
          </p:cNvGraphicFramePr>
          <p:nvPr/>
        </p:nvGraphicFramePr>
        <p:xfrm>
          <a:off x="1476375" y="2709863"/>
          <a:ext cx="1871663" cy="557212"/>
        </p:xfrm>
        <a:graphic>
          <a:graphicData uri="http://schemas.openxmlformats.org/presentationml/2006/ole">
            <mc:AlternateContent xmlns:mc="http://schemas.openxmlformats.org/markup-compatibility/2006">
              <mc:Choice xmlns:v="urn:schemas-microsoft-com:vml" Requires="v">
                <p:oleObj spid="_x0000_s12316" name="公式" r:id="rId3" imgW="704850" imgH="171501" progId="Equation.3">
                  <p:embed/>
                </p:oleObj>
              </mc:Choice>
              <mc:Fallback>
                <p:oleObj name="公式" r:id="rId3" imgW="704850" imgH="171501"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09863"/>
                        <a:ext cx="1871663" cy="557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19827" name="Text Box 19">
            <a:extLst>
              <a:ext uri="{FF2B5EF4-FFF2-40B4-BE49-F238E27FC236}">
                <a16:creationId xmlns:a16="http://schemas.microsoft.com/office/drawing/2014/main" id="{2D00EC95-4A66-4B5B-8617-C728EB8C3196}"/>
              </a:ext>
            </a:extLst>
          </p:cNvPr>
          <p:cNvSpPr txBox="1">
            <a:spLocks noChangeArrowheads="1"/>
          </p:cNvSpPr>
          <p:nvPr/>
        </p:nvSpPr>
        <p:spPr bwMode="auto">
          <a:xfrm>
            <a:off x="179388" y="3286125"/>
            <a:ext cx="45720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把上式投影到</a:t>
            </a:r>
            <a:r>
              <a:rPr lang="en-US" altLang="zh-CN" sz="2800" i="1"/>
              <a:t>x</a:t>
            </a:r>
            <a:r>
              <a:rPr lang="zh-CN" altLang="en-US" sz="2800"/>
              <a:t>轴和</a:t>
            </a:r>
            <a:r>
              <a:rPr lang="en-US" altLang="zh-CN" sz="2800" i="1"/>
              <a:t>y</a:t>
            </a:r>
            <a:r>
              <a:rPr lang="zh-CN" altLang="en-US" sz="2800"/>
              <a:t>轴上</a:t>
            </a:r>
            <a:r>
              <a:rPr lang="en-US" altLang="zh-CN" sz="2800"/>
              <a:t>,</a:t>
            </a:r>
            <a:r>
              <a:rPr lang="zh-CN" altLang="en-US" sz="2800"/>
              <a:t>得    </a:t>
            </a:r>
          </a:p>
        </p:txBody>
      </p:sp>
      <p:graphicFrame>
        <p:nvGraphicFramePr>
          <p:cNvPr id="119828" name="Object 20">
            <a:extLst>
              <a:ext uri="{FF2B5EF4-FFF2-40B4-BE49-F238E27FC236}">
                <a16:creationId xmlns:a16="http://schemas.microsoft.com/office/drawing/2014/main" id="{B3D13E54-29FB-47BC-AE4F-88EBD8934481}"/>
              </a:ext>
            </a:extLst>
          </p:cNvPr>
          <p:cNvGraphicFramePr>
            <a:graphicFrameLocks noChangeAspect="1"/>
          </p:cNvGraphicFramePr>
          <p:nvPr/>
        </p:nvGraphicFramePr>
        <p:xfrm>
          <a:off x="1042988" y="3992563"/>
          <a:ext cx="2663825" cy="1093787"/>
        </p:xfrm>
        <a:graphic>
          <a:graphicData uri="http://schemas.openxmlformats.org/presentationml/2006/ole">
            <mc:AlternateContent xmlns:mc="http://schemas.openxmlformats.org/markup-compatibility/2006">
              <mc:Choice xmlns:v="urn:schemas-microsoft-com:vml" Requires="v">
                <p:oleObj spid="_x0000_s12317" name="公式" r:id="rId5" imgW="1047750" imgH="399898" progId="Equation.3">
                  <p:embed/>
                </p:oleObj>
              </mc:Choice>
              <mc:Fallback>
                <p:oleObj name="公式" r:id="rId5" imgW="1047750" imgH="399898"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992563"/>
                        <a:ext cx="2663825" cy="10937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19829" name="Text Box 21">
            <a:extLst>
              <a:ext uri="{FF2B5EF4-FFF2-40B4-BE49-F238E27FC236}">
                <a16:creationId xmlns:a16="http://schemas.microsoft.com/office/drawing/2014/main" id="{8B529602-E98B-49FB-9570-598935AAF4E0}"/>
              </a:ext>
            </a:extLst>
          </p:cNvPr>
          <p:cNvSpPr txBox="1">
            <a:spLocks noChangeArrowheads="1"/>
          </p:cNvSpPr>
          <p:nvPr/>
        </p:nvSpPr>
        <p:spPr bwMode="auto">
          <a:xfrm>
            <a:off x="179388" y="5264150"/>
            <a:ext cx="49688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式中</a:t>
            </a:r>
            <a:r>
              <a:rPr lang="en-US" altLang="zh-CN" sz="2800" i="1"/>
              <a:t>x</a:t>
            </a:r>
            <a:r>
              <a:rPr lang="en-US" altLang="zh-CN" sz="2800" baseline="-25000"/>
              <a:t>0</a:t>
            </a:r>
            <a:r>
              <a:rPr lang="zh-CN" altLang="en-US" sz="2800"/>
              <a:t>和</a:t>
            </a:r>
            <a:r>
              <a:rPr lang="en-US" altLang="zh-CN" sz="2800" i="1"/>
              <a:t>y</a:t>
            </a:r>
            <a:r>
              <a:rPr lang="en-US" altLang="zh-CN" sz="2800" baseline="-25000"/>
              <a:t>0</a:t>
            </a:r>
            <a:r>
              <a:rPr lang="zh-CN" altLang="en-US" sz="2800"/>
              <a:t>是盘心的坐标</a:t>
            </a:r>
            <a:r>
              <a:rPr lang="en-US" altLang="zh-CN" sz="2800"/>
              <a:t>. </a:t>
            </a:r>
            <a:r>
              <a:rPr lang="zh-CN" altLang="en-US" sz="2800"/>
              <a:t>这两个微分关系是不能积分的</a:t>
            </a:r>
            <a:r>
              <a:rPr lang="en-US" altLang="zh-CN" sz="2800"/>
              <a:t>.</a:t>
            </a:r>
          </a:p>
        </p:txBody>
      </p:sp>
      <p:grpSp>
        <p:nvGrpSpPr>
          <p:cNvPr id="2" name="Group 44">
            <a:extLst>
              <a:ext uri="{FF2B5EF4-FFF2-40B4-BE49-F238E27FC236}">
                <a16:creationId xmlns:a16="http://schemas.microsoft.com/office/drawing/2014/main" id="{56458869-AA16-4257-BFC9-6A07CE036905}"/>
              </a:ext>
            </a:extLst>
          </p:cNvPr>
          <p:cNvGrpSpPr>
            <a:grpSpLocks/>
          </p:cNvGrpSpPr>
          <p:nvPr/>
        </p:nvGrpSpPr>
        <p:grpSpPr bwMode="auto">
          <a:xfrm>
            <a:off x="5219700" y="2959100"/>
            <a:ext cx="3455988" cy="3278188"/>
            <a:chOff x="3470" y="1344"/>
            <a:chExt cx="2177" cy="2065"/>
          </a:xfrm>
        </p:grpSpPr>
        <p:sp>
          <p:nvSpPr>
            <p:cNvPr id="12297" name="Line 23">
              <a:extLst>
                <a:ext uri="{FF2B5EF4-FFF2-40B4-BE49-F238E27FC236}">
                  <a16:creationId xmlns:a16="http://schemas.microsoft.com/office/drawing/2014/main" id="{9BD2D458-5FD0-4F76-9B39-2A4E6589C840}"/>
                </a:ext>
              </a:extLst>
            </p:cNvPr>
            <p:cNvSpPr>
              <a:spLocks noChangeShapeType="1"/>
            </p:cNvSpPr>
            <p:nvPr/>
          </p:nvSpPr>
          <p:spPr bwMode="auto">
            <a:xfrm>
              <a:off x="4241" y="2432"/>
              <a:ext cx="1406" cy="0"/>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2298" name="Line 24">
              <a:extLst>
                <a:ext uri="{FF2B5EF4-FFF2-40B4-BE49-F238E27FC236}">
                  <a16:creationId xmlns:a16="http://schemas.microsoft.com/office/drawing/2014/main" id="{383EE3D3-6F99-42BF-BA41-C06D9D6F855D}"/>
                </a:ext>
              </a:extLst>
            </p:cNvPr>
            <p:cNvSpPr>
              <a:spLocks noChangeShapeType="1"/>
            </p:cNvSpPr>
            <p:nvPr/>
          </p:nvSpPr>
          <p:spPr bwMode="auto">
            <a:xfrm flipV="1">
              <a:off x="4241" y="1389"/>
              <a:ext cx="0" cy="1043"/>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2299" name="Line 25">
              <a:extLst>
                <a:ext uri="{FF2B5EF4-FFF2-40B4-BE49-F238E27FC236}">
                  <a16:creationId xmlns:a16="http://schemas.microsoft.com/office/drawing/2014/main" id="{3055FCDD-8C04-46FE-8CAC-0D5CAB2C3E6B}"/>
                </a:ext>
              </a:extLst>
            </p:cNvPr>
            <p:cNvSpPr>
              <a:spLocks noChangeShapeType="1"/>
            </p:cNvSpPr>
            <p:nvPr/>
          </p:nvSpPr>
          <p:spPr bwMode="auto">
            <a:xfrm flipH="1">
              <a:off x="3651" y="2432"/>
              <a:ext cx="590" cy="590"/>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2300" name="Oval 26">
              <a:extLst>
                <a:ext uri="{FF2B5EF4-FFF2-40B4-BE49-F238E27FC236}">
                  <a16:creationId xmlns:a16="http://schemas.microsoft.com/office/drawing/2014/main" id="{B114AEE3-3ADD-4648-9D9A-11475ABAAD08}"/>
                </a:ext>
              </a:extLst>
            </p:cNvPr>
            <p:cNvSpPr>
              <a:spLocks noChangeArrowheads="1"/>
            </p:cNvSpPr>
            <p:nvPr/>
          </p:nvSpPr>
          <p:spPr bwMode="auto">
            <a:xfrm>
              <a:off x="4830" y="1933"/>
              <a:ext cx="499" cy="1179"/>
            </a:xfrm>
            <a:prstGeom prst="ellipse">
              <a:avLst/>
            </a:prstGeom>
            <a:solidFill>
              <a:schemeClr val="accent1"/>
            </a:solidFill>
            <a:ln w="12700">
              <a:solidFill>
                <a:schemeClr val="bg1"/>
              </a:solidFill>
              <a:round/>
              <a:headEnd/>
              <a:tailEnd/>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01" name="Line 29">
              <a:extLst>
                <a:ext uri="{FF2B5EF4-FFF2-40B4-BE49-F238E27FC236}">
                  <a16:creationId xmlns:a16="http://schemas.microsoft.com/office/drawing/2014/main" id="{1F0265BF-8B7C-4704-B874-BDF1BF2C3A7C}"/>
                </a:ext>
              </a:extLst>
            </p:cNvPr>
            <p:cNvSpPr>
              <a:spLocks noChangeShapeType="1"/>
            </p:cNvSpPr>
            <p:nvPr/>
          </p:nvSpPr>
          <p:spPr bwMode="auto">
            <a:xfrm>
              <a:off x="5057" y="2568"/>
              <a:ext cx="0" cy="59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30">
              <a:extLst>
                <a:ext uri="{FF2B5EF4-FFF2-40B4-BE49-F238E27FC236}">
                  <a16:creationId xmlns:a16="http://schemas.microsoft.com/office/drawing/2014/main" id="{E4D5C589-0682-439B-A779-65006D41F7C9}"/>
                </a:ext>
              </a:extLst>
            </p:cNvPr>
            <p:cNvSpPr>
              <a:spLocks noChangeShapeType="1"/>
            </p:cNvSpPr>
            <p:nvPr/>
          </p:nvSpPr>
          <p:spPr bwMode="auto">
            <a:xfrm flipH="1">
              <a:off x="4876" y="2568"/>
              <a:ext cx="181" cy="272"/>
            </a:xfrm>
            <a:prstGeom prst="line">
              <a:avLst/>
            </a:prstGeom>
            <a:noFill/>
            <a:ln w="19050">
              <a:solidFill>
                <a:schemeClr val="bg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2303" name="Line 31">
              <a:extLst>
                <a:ext uri="{FF2B5EF4-FFF2-40B4-BE49-F238E27FC236}">
                  <a16:creationId xmlns:a16="http://schemas.microsoft.com/office/drawing/2014/main" id="{4473AFEA-4A33-43C4-98FB-ED9ECA85A7EB}"/>
                </a:ext>
              </a:extLst>
            </p:cNvPr>
            <p:cNvSpPr>
              <a:spLocks noChangeShapeType="1"/>
            </p:cNvSpPr>
            <p:nvPr/>
          </p:nvSpPr>
          <p:spPr bwMode="auto">
            <a:xfrm flipH="1" flipV="1">
              <a:off x="4059" y="2614"/>
              <a:ext cx="1406" cy="725"/>
            </a:xfrm>
            <a:prstGeom prst="line">
              <a:avLst/>
            </a:prstGeom>
            <a:noFill/>
            <a:ln w="254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Arc 32">
              <a:extLst>
                <a:ext uri="{FF2B5EF4-FFF2-40B4-BE49-F238E27FC236}">
                  <a16:creationId xmlns:a16="http://schemas.microsoft.com/office/drawing/2014/main" id="{51583E4C-9A0A-4149-AB36-713879097B1D}"/>
                </a:ext>
              </a:extLst>
            </p:cNvPr>
            <p:cNvSpPr>
              <a:spLocks/>
            </p:cNvSpPr>
            <p:nvPr/>
          </p:nvSpPr>
          <p:spPr bwMode="auto">
            <a:xfrm rot="1541404" flipV="1">
              <a:off x="3937" y="2517"/>
              <a:ext cx="281" cy="266"/>
            </a:xfrm>
            <a:custGeom>
              <a:avLst/>
              <a:gdLst>
                <a:gd name="T0" fmla="*/ 0 w 19065"/>
                <a:gd name="T1" fmla="*/ 0 h 21107"/>
                <a:gd name="T2" fmla="*/ 0 w 19065"/>
                <a:gd name="T3" fmla="*/ 0 h 21107"/>
                <a:gd name="T4" fmla="*/ 0 w 19065"/>
                <a:gd name="T5" fmla="*/ 0 h 21107"/>
                <a:gd name="T6" fmla="*/ 0 60000 65536"/>
                <a:gd name="T7" fmla="*/ 0 60000 65536"/>
                <a:gd name="T8" fmla="*/ 0 60000 65536"/>
                <a:gd name="T9" fmla="*/ 0 w 19065"/>
                <a:gd name="T10" fmla="*/ 0 h 21107"/>
                <a:gd name="T11" fmla="*/ 19065 w 19065"/>
                <a:gd name="T12" fmla="*/ 21107 h 21107"/>
              </a:gdLst>
              <a:ahLst/>
              <a:cxnLst>
                <a:cxn ang="T6">
                  <a:pos x="T0" y="T1"/>
                </a:cxn>
                <a:cxn ang="T7">
                  <a:pos x="T2" y="T3"/>
                </a:cxn>
                <a:cxn ang="T8">
                  <a:pos x="T4" y="T5"/>
                </a:cxn>
              </a:cxnLst>
              <a:rect l="T9" t="T10" r="T11" b="T12"/>
              <a:pathLst>
                <a:path w="19065" h="21107" fill="none" extrusionOk="0">
                  <a:moveTo>
                    <a:pt x="4587" y="-1"/>
                  </a:moveTo>
                  <a:cubicBezTo>
                    <a:pt x="10787" y="1347"/>
                    <a:pt x="16081" y="5352"/>
                    <a:pt x="19064" y="10953"/>
                  </a:cubicBezTo>
                </a:path>
                <a:path w="19065" h="21107" stroke="0" extrusionOk="0">
                  <a:moveTo>
                    <a:pt x="4587" y="-1"/>
                  </a:moveTo>
                  <a:cubicBezTo>
                    <a:pt x="10787" y="1347"/>
                    <a:pt x="16081" y="5352"/>
                    <a:pt x="19064" y="10953"/>
                  </a:cubicBezTo>
                  <a:lnTo>
                    <a:pt x="0" y="21107"/>
                  </a:lnTo>
                  <a:lnTo>
                    <a:pt x="4587" y="-1"/>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05" name="Object 33">
              <a:extLst>
                <a:ext uri="{FF2B5EF4-FFF2-40B4-BE49-F238E27FC236}">
                  <a16:creationId xmlns:a16="http://schemas.microsoft.com/office/drawing/2014/main" id="{53940F76-FD97-4391-AD56-E7051DA3C9E1}"/>
                </a:ext>
              </a:extLst>
            </p:cNvPr>
            <p:cNvGraphicFramePr>
              <a:graphicFrameLocks noChangeAspect="1"/>
            </p:cNvGraphicFramePr>
            <p:nvPr/>
          </p:nvGraphicFramePr>
          <p:xfrm>
            <a:off x="3470" y="3022"/>
            <a:ext cx="193" cy="211"/>
          </p:xfrm>
          <a:graphic>
            <a:graphicData uri="http://schemas.openxmlformats.org/presentationml/2006/ole">
              <mc:AlternateContent xmlns:mc="http://schemas.openxmlformats.org/markup-compatibility/2006">
                <mc:Choice xmlns:v="urn:schemas-microsoft-com:vml" Requires="v">
                  <p:oleObj spid="_x0000_s12318" name="公式" r:id="rId7" imgW="66675" imgH="85750" progId="Equation.3">
                    <p:embed/>
                  </p:oleObj>
                </mc:Choice>
                <mc:Fallback>
                  <p:oleObj name="公式" r:id="rId7" imgW="66675" imgH="8575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3022"/>
                          <a:ext cx="193" cy="21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2306" name="Object 34">
              <a:extLst>
                <a:ext uri="{FF2B5EF4-FFF2-40B4-BE49-F238E27FC236}">
                  <a16:creationId xmlns:a16="http://schemas.microsoft.com/office/drawing/2014/main" id="{D4FBB7F7-D1EA-4110-A7FD-56CA8BA5F94E}"/>
                </a:ext>
              </a:extLst>
            </p:cNvPr>
            <p:cNvGraphicFramePr>
              <a:graphicFrameLocks noChangeAspect="1"/>
            </p:cNvGraphicFramePr>
            <p:nvPr/>
          </p:nvGraphicFramePr>
          <p:xfrm>
            <a:off x="5435" y="2202"/>
            <a:ext cx="212" cy="249"/>
          </p:xfrm>
          <a:graphic>
            <a:graphicData uri="http://schemas.openxmlformats.org/presentationml/2006/ole">
              <mc:AlternateContent xmlns:mc="http://schemas.openxmlformats.org/markup-compatibility/2006">
                <mc:Choice xmlns:v="urn:schemas-microsoft-com:vml" Requires="v">
                  <p:oleObj spid="_x0000_s12319" name="公式" r:id="rId9" imgW="85725" imgH="104851" progId="Equation.3">
                    <p:embed/>
                  </p:oleObj>
                </mc:Choice>
                <mc:Fallback>
                  <p:oleObj name="公式" r:id="rId9" imgW="85725" imgH="104851"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 y="2202"/>
                          <a:ext cx="212" cy="24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2307" name="Object 35">
              <a:extLst>
                <a:ext uri="{FF2B5EF4-FFF2-40B4-BE49-F238E27FC236}">
                  <a16:creationId xmlns:a16="http://schemas.microsoft.com/office/drawing/2014/main" id="{0D8FE955-7C26-4308-AA1C-5BB09A1EC1E7}"/>
                </a:ext>
              </a:extLst>
            </p:cNvPr>
            <p:cNvGraphicFramePr>
              <a:graphicFrameLocks noChangeAspect="1"/>
            </p:cNvGraphicFramePr>
            <p:nvPr/>
          </p:nvGraphicFramePr>
          <p:xfrm>
            <a:off x="4241" y="1344"/>
            <a:ext cx="193" cy="192"/>
          </p:xfrm>
          <a:graphic>
            <a:graphicData uri="http://schemas.openxmlformats.org/presentationml/2006/ole">
              <mc:AlternateContent xmlns:mc="http://schemas.openxmlformats.org/markup-compatibility/2006">
                <mc:Choice xmlns:v="urn:schemas-microsoft-com:vml" Requires="v">
                  <p:oleObj spid="_x0000_s12320" name="公式" r:id="rId11" imgW="66675" imgH="66650" progId="Equation.3">
                    <p:embed/>
                  </p:oleObj>
                </mc:Choice>
                <mc:Fallback>
                  <p:oleObj name="公式" r:id="rId11" imgW="66675" imgH="66650"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1" y="1344"/>
                          <a:ext cx="193" cy="1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2308" name="Object 36">
              <a:extLst>
                <a:ext uri="{FF2B5EF4-FFF2-40B4-BE49-F238E27FC236}">
                  <a16:creationId xmlns:a16="http://schemas.microsoft.com/office/drawing/2014/main" id="{9AC98861-A734-4BCA-AB44-8B16E2DEA833}"/>
                </a:ext>
              </a:extLst>
            </p:cNvPr>
            <p:cNvGraphicFramePr>
              <a:graphicFrameLocks noChangeAspect="1"/>
            </p:cNvGraphicFramePr>
            <p:nvPr/>
          </p:nvGraphicFramePr>
          <p:xfrm>
            <a:off x="4002" y="2750"/>
            <a:ext cx="193" cy="227"/>
          </p:xfrm>
          <a:graphic>
            <a:graphicData uri="http://schemas.openxmlformats.org/presentationml/2006/ole">
              <mc:AlternateContent xmlns:mc="http://schemas.openxmlformats.org/markup-compatibility/2006">
                <mc:Choice xmlns:v="urn:schemas-microsoft-com:vml" Requires="v">
                  <p:oleObj spid="_x0000_s12321" name="公式" r:id="rId13" imgW="85725" imgH="104851" progId="Equation.3">
                    <p:embed/>
                  </p:oleObj>
                </mc:Choice>
                <mc:Fallback>
                  <p:oleObj name="公式" r:id="rId13" imgW="85725" imgH="104851"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2" y="2750"/>
                          <a:ext cx="193" cy="2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2309" name="Arc 37">
              <a:extLst>
                <a:ext uri="{FF2B5EF4-FFF2-40B4-BE49-F238E27FC236}">
                  <a16:creationId xmlns:a16="http://schemas.microsoft.com/office/drawing/2014/main" id="{8B713D2A-A619-47B6-BAC0-C7031E04C93E}"/>
                </a:ext>
              </a:extLst>
            </p:cNvPr>
            <p:cNvSpPr>
              <a:spLocks/>
            </p:cNvSpPr>
            <p:nvPr/>
          </p:nvSpPr>
          <p:spPr bwMode="auto">
            <a:xfrm rot="2862642" flipV="1">
              <a:off x="4930" y="2507"/>
              <a:ext cx="218" cy="249"/>
            </a:xfrm>
            <a:custGeom>
              <a:avLst/>
              <a:gdLst>
                <a:gd name="T0" fmla="*/ 0 w 14823"/>
                <a:gd name="T1" fmla="*/ 0 h 19796"/>
                <a:gd name="T2" fmla="*/ 0 w 14823"/>
                <a:gd name="T3" fmla="*/ 0 h 19796"/>
                <a:gd name="T4" fmla="*/ 0 w 14823"/>
                <a:gd name="T5" fmla="*/ 0 h 19796"/>
                <a:gd name="T6" fmla="*/ 0 60000 65536"/>
                <a:gd name="T7" fmla="*/ 0 60000 65536"/>
                <a:gd name="T8" fmla="*/ 0 60000 65536"/>
                <a:gd name="T9" fmla="*/ 0 w 14823"/>
                <a:gd name="T10" fmla="*/ 0 h 19796"/>
                <a:gd name="T11" fmla="*/ 14823 w 14823"/>
                <a:gd name="T12" fmla="*/ 19796 h 19796"/>
              </a:gdLst>
              <a:ahLst/>
              <a:cxnLst>
                <a:cxn ang="T6">
                  <a:pos x="T0" y="T1"/>
                </a:cxn>
                <a:cxn ang="T7">
                  <a:pos x="T2" y="T3"/>
                </a:cxn>
                <a:cxn ang="T8">
                  <a:pos x="T4" y="T5"/>
                </a:cxn>
              </a:cxnLst>
              <a:rect l="T9" t="T10" r="T11" b="T12"/>
              <a:pathLst>
                <a:path w="14823" h="19796" fill="none" extrusionOk="0">
                  <a:moveTo>
                    <a:pt x="8641" y="0"/>
                  </a:moveTo>
                  <a:cubicBezTo>
                    <a:pt x="10922" y="995"/>
                    <a:pt x="13013" y="2377"/>
                    <a:pt x="14823" y="4084"/>
                  </a:cubicBezTo>
                </a:path>
                <a:path w="14823" h="19796" stroke="0" extrusionOk="0">
                  <a:moveTo>
                    <a:pt x="8641" y="0"/>
                  </a:moveTo>
                  <a:cubicBezTo>
                    <a:pt x="10922" y="995"/>
                    <a:pt x="13013" y="2377"/>
                    <a:pt x="14823" y="4084"/>
                  </a:cubicBezTo>
                  <a:lnTo>
                    <a:pt x="0" y="19796"/>
                  </a:lnTo>
                  <a:lnTo>
                    <a:pt x="8641" y="0"/>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10" name="Object 38">
              <a:extLst>
                <a:ext uri="{FF2B5EF4-FFF2-40B4-BE49-F238E27FC236}">
                  <a16:creationId xmlns:a16="http://schemas.microsoft.com/office/drawing/2014/main" id="{A0DC5125-7705-4B51-824D-A66C3CAF8392}"/>
                </a:ext>
              </a:extLst>
            </p:cNvPr>
            <p:cNvGraphicFramePr>
              <a:graphicFrameLocks noChangeAspect="1"/>
            </p:cNvGraphicFramePr>
            <p:nvPr/>
          </p:nvGraphicFramePr>
          <p:xfrm>
            <a:off x="4921" y="2750"/>
            <a:ext cx="167" cy="181"/>
          </p:xfrm>
          <a:graphic>
            <a:graphicData uri="http://schemas.openxmlformats.org/presentationml/2006/ole">
              <mc:AlternateContent xmlns:mc="http://schemas.openxmlformats.org/markup-compatibility/2006">
                <mc:Choice xmlns:v="urn:schemas-microsoft-com:vml" Requires="v">
                  <p:oleObj spid="_x0000_s12322" name="公式" r:id="rId15" imgW="95250" imgH="104851" progId="Equation.3">
                    <p:embed/>
                  </p:oleObj>
                </mc:Choice>
                <mc:Fallback>
                  <p:oleObj name="公式" r:id="rId15" imgW="95250" imgH="104851"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21" y="2750"/>
                          <a:ext cx="167" cy="1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2311" name="Object 39">
              <a:extLst>
                <a:ext uri="{FF2B5EF4-FFF2-40B4-BE49-F238E27FC236}">
                  <a16:creationId xmlns:a16="http://schemas.microsoft.com/office/drawing/2014/main" id="{2CA49193-046F-43A2-82D4-C99CE50B6296}"/>
                </a:ext>
              </a:extLst>
            </p:cNvPr>
            <p:cNvGraphicFramePr>
              <a:graphicFrameLocks noChangeAspect="1"/>
            </p:cNvGraphicFramePr>
            <p:nvPr/>
          </p:nvGraphicFramePr>
          <p:xfrm>
            <a:off x="4830" y="2432"/>
            <a:ext cx="169" cy="182"/>
          </p:xfrm>
          <a:graphic>
            <a:graphicData uri="http://schemas.openxmlformats.org/presentationml/2006/ole">
              <mc:AlternateContent xmlns:mc="http://schemas.openxmlformats.org/markup-compatibility/2006">
                <mc:Choice xmlns:v="urn:schemas-microsoft-com:vml" Requires="v">
                  <p:oleObj spid="_x0000_s12323" name="公式" r:id="rId17" imgW="95250" imgH="104851" progId="Equation.3">
                    <p:embed/>
                  </p:oleObj>
                </mc:Choice>
                <mc:Fallback>
                  <p:oleObj name="公式" r:id="rId17" imgW="95250" imgH="104851"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30" y="2432"/>
                          <a:ext cx="169" cy="18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2312" name="Arc 40">
              <a:extLst>
                <a:ext uri="{FF2B5EF4-FFF2-40B4-BE49-F238E27FC236}">
                  <a16:creationId xmlns:a16="http://schemas.microsoft.com/office/drawing/2014/main" id="{4915C544-9472-4089-9324-C67B1684B085}"/>
                </a:ext>
              </a:extLst>
            </p:cNvPr>
            <p:cNvSpPr>
              <a:spLocks/>
            </p:cNvSpPr>
            <p:nvPr/>
          </p:nvSpPr>
          <p:spPr bwMode="auto">
            <a:xfrm rot="12787357" flipV="1">
              <a:off x="4695" y="3022"/>
              <a:ext cx="305" cy="272"/>
            </a:xfrm>
            <a:custGeom>
              <a:avLst/>
              <a:gdLst>
                <a:gd name="T0" fmla="*/ 0 w 20713"/>
                <a:gd name="T1" fmla="*/ 0 h 21597"/>
                <a:gd name="T2" fmla="*/ 0 w 20713"/>
                <a:gd name="T3" fmla="*/ 0 h 21597"/>
                <a:gd name="T4" fmla="*/ 0 w 20713"/>
                <a:gd name="T5" fmla="*/ 0 h 21597"/>
                <a:gd name="T6" fmla="*/ 0 60000 65536"/>
                <a:gd name="T7" fmla="*/ 0 60000 65536"/>
                <a:gd name="T8" fmla="*/ 0 60000 65536"/>
                <a:gd name="T9" fmla="*/ 0 w 20713"/>
                <a:gd name="T10" fmla="*/ 0 h 21597"/>
                <a:gd name="T11" fmla="*/ 20713 w 20713"/>
                <a:gd name="T12" fmla="*/ 21597 h 21597"/>
              </a:gdLst>
              <a:ahLst/>
              <a:cxnLst>
                <a:cxn ang="T6">
                  <a:pos x="T0" y="T1"/>
                </a:cxn>
                <a:cxn ang="T7">
                  <a:pos x="T2" y="T3"/>
                </a:cxn>
                <a:cxn ang="T8">
                  <a:pos x="T4" y="T5"/>
                </a:cxn>
              </a:cxnLst>
              <a:rect l="T9" t="T10" r="T11" b="T12"/>
              <a:pathLst>
                <a:path w="20713" h="21597" fill="none" extrusionOk="0">
                  <a:moveTo>
                    <a:pt x="372" y="0"/>
                  </a:moveTo>
                  <a:cubicBezTo>
                    <a:pt x="9803" y="163"/>
                    <a:pt x="18038" y="6426"/>
                    <a:pt x="20713" y="15471"/>
                  </a:cubicBezTo>
                </a:path>
                <a:path w="20713" h="21597" stroke="0" extrusionOk="0">
                  <a:moveTo>
                    <a:pt x="372" y="0"/>
                  </a:moveTo>
                  <a:cubicBezTo>
                    <a:pt x="9803" y="163"/>
                    <a:pt x="18038" y="6426"/>
                    <a:pt x="20713" y="15471"/>
                  </a:cubicBezTo>
                  <a:lnTo>
                    <a:pt x="0" y="21597"/>
                  </a:lnTo>
                  <a:lnTo>
                    <a:pt x="372" y="0"/>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3" name="Arc 41">
              <a:extLst>
                <a:ext uri="{FF2B5EF4-FFF2-40B4-BE49-F238E27FC236}">
                  <a16:creationId xmlns:a16="http://schemas.microsoft.com/office/drawing/2014/main" id="{0EDF1987-94BE-408A-A485-2CC6E09A6CDE}"/>
                </a:ext>
              </a:extLst>
            </p:cNvPr>
            <p:cNvSpPr>
              <a:spLocks/>
            </p:cNvSpPr>
            <p:nvPr/>
          </p:nvSpPr>
          <p:spPr bwMode="auto">
            <a:xfrm rot="1613107" flipV="1">
              <a:off x="5080" y="2931"/>
              <a:ext cx="339" cy="272"/>
            </a:xfrm>
            <a:custGeom>
              <a:avLst/>
              <a:gdLst>
                <a:gd name="T0" fmla="*/ 0 w 23028"/>
                <a:gd name="T1" fmla="*/ 0 h 21600"/>
                <a:gd name="T2" fmla="*/ 0 w 23028"/>
                <a:gd name="T3" fmla="*/ 0 h 21600"/>
                <a:gd name="T4" fmla="*/ 0 w 23028"/>
                <a:gd name="T5" fmla="*/ 0 h 21600"/>
                <a:gd name="T6" fmla="*/ 0 60000 65536"/>
                <a:gd name="T7" fmla="*/ 0 60000 65536"/>
                <a:gd name="T8" fmla="*/ 0 60000 65536"/>
                <a:gd name="T9" fmla="*/ 0 w 23028"/>
                <a:gd name="T10" fmla="*/ 0 h 21600"/>
                <a:gd name="T11" fmla="*/ 23028 w 23028"/>
                <a:gd name="T12" fmla="*/ 21600 h 21600"/>
              </a:gdLst>
              <a:ahLst/>
              <a:cxnLst>
                <a:cxn ang="T6">
                  <a:pos x="T0" y="T1"/>
                </a:cxn>
                <a:cxn ang="T7">
                  <a:pos x="T2" y="T3"/>
                </a:cxn>
                <a:cxn ang="T8">
                  <a:pos x="T4" y="T5"/>
                </a:cxn>
              </a:cxnLst>
              <a:rect l="T9" t="T10" r="T11" b="T12"/>
              <a:pathLst>
                <a:path w="23028" h="21600" fill="none" extrusionOk="0">
                  <a:moveTo>
                    <a:pt x="0" y="124"/>
                  </a:moveTo>
                  <a:cubicBezTo>
                    <a:pt x="768" y="41"/>
                    <a:pt x="1541" y="-1"/>
                    <a:pt x="2315" y="0"/>
                  </a:cubicBezTo>
                  <a:cubicBezTo>
                    <a:pt x="11885" y="0"/>
                    <a:pt x="20314" y="6297"/>
                    <a:pt x="23028" y="15474"/>
                  </a:cubicBezTo>
                </a:path>
                <a:path w="23028" h="21600" stroke="0" extrusionOk="0">
                  <a:moveTo>
                    <a:pt x="0" y="124"/>
                  </a:moveTo>
                  <a:cubicBezTo>
                    <a:pt x="768" y="41"/>
                    <a:pt x="1541" y="-1"/>
                    <a:pt x="2315" y="0"/>
                  </a:cubicBezTo>
                  <a:cubicBezTo>
                    <a:pt x="11885" y="0"/>
                    <a:pt x="20314" y="6297"/>
                    <a:pt x="23028" y="15474"/>
                  </a:cubicBezTo>
                  <a:lnTo>
                    <a:pt x="2315" y="21600"/>
                  </a:lnTo>
                  <a:lnTo>
                    <a:pt x="0" y="124"/>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14" name="Object 42">
              <a:extLst>
                <a:ext uri="{FF2B5EF4-FFF2-40B4-BE49-F238E27FC236}">
                  <a16:creationId xmlns:a16="http://schemas.microsoft.com/office/drawing/2014/main" id="{E6C777C8-6BD5-48FA-BC1F-89E5EED7198F}"/>
                </a:ext>
              </a:extLst>
            </p:cNvPr>
            <p:cNvGraphicFramePr>
              <a:graphicFrameLocks noChangeAspect="1"/>
            </p:cNvGraphicFramePr>
            <p:nvPr/>
          </p:nvGraphicFramePr>
          <p:xfrm>
            <a:off x="4388" y="2976"/>
            <a:ext cx="306" cy="223"/>
          </p:xfrm>
          <a:graphic>
            <a:graphicData uri="http://schemas.openxmlformats.org/presentationml/2006/ole">
              <mc:AlternateContent xmlns:mc="http://schemas.openxmlformats.org/markup-compatibility/2006">
                <mc:Choice xmlns:v="urn:schemas-microsoft-com:vml" Requires="v">
                  <p:oleObj spid="_x0000_s12324" name="公式" r:id="rId19" imgW="219075" imgH="143053" progId="Equation.3">
                    <p:embed/>
                  </p:oleObj>
                </mc:Choice>
                <mc:Fallback>
                  <p:oleObj name="公式" r:id="rId19" imgW="219075" imgH="143053"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88" y="2976"/>
                          <a:ext cx="306" cy="22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2315" name="Object 43">
              <a:extLst>
                <a:ext uri="{FF2B5EF4-FFF2-40B4-BE49-F238E27FC236}">
                  <a16:creationId xmlns:a16="http://schemas.microsoft.com/office/drawing/2014/main" id="{D5DA0C17-1F8E-4CA0-864D-9AFE4E8F871A}"/>
                </a:ext>
              </a:extLst>
            </p:cNvPr>
            <p:cNvGraphicFramePr>
              <a:graphicFrameLocks noChangeAspect="1"/>
            </p:cNvGraphicFramePr>
            <p:nvPr/>
          </p:nvGraphicFramePr>
          <p:xfrm>
            <a:off x="5103" y="3158"/>
            <a:ext cx="181" cy="251"/>
          </p:xfrm>
          <a:graphic>
            <a:graphicData uri="http://schemas.openxmlformats.org/presentationml/2006/ole">
              <mc:AlternateContent xmlns:mc="http://schemas.openxmlformats.org/markup-compatibility/2006">
                <mc:Choice xmlns:v="urn:schemas-microsoft-com:vml" Requires="v">
                  <p:oleObj spid="_x0000_s12325" name="公式" r:id="rId21" imgW="104775" imgH="171501" progId="Equation.3">
                    <p:embed/>
                  </p:oleObj>
                </mc:Choice>
                <mc:Fallback>
                  <p:oleObj name="公式" r:id="rId21" imgW="104775" imgH="171501" progId="Equation.3">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3" y="3158"/>
                          <a:ext cx="181" cy="25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 calcmode="lin" valueType="num">
                                      <p:cBhvr additive="base">
                                        <p:cTn id="7" dur="500" fill="hold"/>
                                        <p:tgtEl>
                                          <p:spTgt spid="119815"/>
                                        </p:tgtEl>
                                        <p:attrNameLst>
                                          <p:attrName>ppt_x</p:attrName>
                                        </p:attrNameLst>
                                      </p:cBhvr>
                                      <p:tavLst>
                                        <p:tav tm="0">
                                          <p:val>
                                            <p:strVal val="0-#ppt_w/2"/>
                                          </p:val>
                                        </p:tav>
                                        <p:tav tm="100000">
                                          <p:val>
                                            <p:strVal val="#ppt_x"/>
                                          </p:val>
                                        </p:tav>
                                      </p:tavLst>
                                    </p:anim>
                                    <p:anim calcmode="lin" valueType="num">
                                      <p:cBhvr additive="base">
                                        <p:cTn id="8" dur="500" fill="hold"/>
                                        <p:tgtEl>
                                          <p:spTgt spid="1198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9824"/>
                                        </p:tgtEl>
                                        <p:attrNameLst>
                                          <p:attrName>style.visibility</p:attrName>
                                        </p:attrNameLst>
                                      </p:cBhvr>
                                      <p:to>
                                        <p:strVal val="visible"/>
                                      </p:to>
                                    </p:set>
                                    <p:animEffect transition="in" filter="blinds(horizontal)">
                                      <p:cBhvr>
                                        <p:cTn id="13" dur="500"/>
                                        <p:tgtEl>
                                          <p:spTgt spid="119824"/>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119826"/>
                                        </p:tgtEl>
                                        <p:attrNameLst>
                                          <p:attrName>style.visibility</p:attrName>
                                        </p:attrNameLst>
                                      </p:cBhvr>
                                      <p:to>
                                        <p:strVal val="visible"/>
                                      </p:to>
                                    </p:set>
                                    <p:animEffect transition="in" filter="strips(upRight)">
                                      <p:cBhvr>
                                        <p:cTn id="21" dur="500"/>
                                        <p:tgtEl>
                                          <p:spTgt spid="1198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9827"/>
                                        </p:tgtEl>
                                        <p:attrNameLst>
                                          <p:attrName>style.visibility</p:attrName>
                                        </p:attrNameLst>
                                      </p:cBhvr>
                                      <p:to>
                                        <p:strVal val="visible"/>
                                      </p:to>
                                    </p:set>
                                    <p:anim calcmode="lin" valueType="num">
                                      <p:cBhvr additive="base">
                                        <p:cTn id="26" dur="500" fill="hold"/>
                                        <p:tgtEl>
                                          <p:spTgt spid="119827"/>
                                        </p:tgtEl>
                                        <p:attrNameLst>
                                          <p:attrName>ppt_x</p:attrName>
                                        </p:attrNameLst>
                                      </p:cBhvr>
                                      <p:tavLst>
                                        <p:tav tm="0">
                                          <p:val>
                                            <p:strVal val="0-#ppt_w/2"/>
                                          </p:val>
                                        </p:tav>
                                        <p:tav tm="100000">
                                          <p:val>
                                            <p:strVal val="#ppt_x"/>
                                          </p:val>
                                        </p:tav>
                                      </p:tavLst>
                                    </p:anim>
                                    <p:anim calcmode="lin" valueType="num">
                                      <p:cBhvr additive="base">
                                        <p:cTn id="27" dur="500" fill="hold"/>
                                        <p:tgtEl>
                                          <p:spTgt spid="11982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19828"/>
                                        </p:tgtEl>
                                        <p:attrNameLst>
                                          <p:attrName>style.visibility</p:attrName>
                                        </p:attrNameLst>
                                      </p:cBhvr>
                                      <p:to>
                                        <p:strVal val="visible"/>
                                      </p:to>
                                    </p:set>
                                    <p:animEffect transition="in" filter="strips(upRight)">
                                      <p:cBhvr>
                                        <p:cTn id="32" dur="500"/>
                                        <p:tgtEl>
                                          <p:spTgt spid="1198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29"/>
                                        </p:tgtEl>
                                        <p:attrNameLst>
                                          <p:attrName>style.visibility</p:attrName>
                                        </p:attrNameLst>
                                      </p:cBhvr>
                                      <p:to>
                                        <p:strVal val="visible"/>
                                      </p:to>
                                    </p:set>
                                    <p:anim calcmode="lin" valueType="num">
                                      <p:cBhvr additive="base">
                                        <p:cTn id="37" dur="500" fill="hold"/>
                                        <p:tgtEl>
                                          <p:spTgt spid="119829"/>
                                        </p:tgtEl>
                                        <p:attrNameLst>
                                          <p:attrName>ppt_x</p:attrName>
                                        </p:attrNameLst>
                                      </p:cBhvr>
                                      <p:tavLst>
                                        <p:tav tm="0">
                                          <p:val>
                                            <p:strVal val="0-#ppt_w/2"/>
                                          </p:val>
                                        </p:tav>
                                        <p:tav tm="100000">
                                          <p:val>
                                            <p:strVal val="#ppt_x"/>
                                          </p:val>
                                        </p:tav>
                                      </p:tavLst>
                                    </p:anim>
                                    <p:anim calcmode="lin" valueType="num">
                                      <p:cBhvr additive="base">
                                        <p:cTn id="38" dur="500" fill="hold"/>
                                        <p:tgtEl>
                                          <p:spTgt spid="119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autoUpdateAnimBg="0"/>
      <p:bldP spid="119824" grpId="0"/>
      <p:bldP spid="119827" grpId="0" autoUpdateAnimBg="0"/>
      <p:bldP spid="11982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5" name="Text Box 9">
            <a:extLst>
              <a:ext uri="{FF2B5EF4-FFF2-40B4-BE49-F238E27FC236}">
                <a16:creationId xmlns:a16="http://schemas.microsoft.com/office/drawing/2014/main" id="{92F75308-2D79-4C91-BC33-096BB69C0629}"/>
              </a:ext>
            </a:extLst>
          </p:cNvPr>
          <p:cNvSpPr txBox="1">
            <a:spLocks noChangeArrowheads="1"/>
          </p:cNvSpPr>
          <p:nvPr/>
        </p:nvSpPr>
        <p:spPr bwMode="auto">
          <a:xfrm>
            <a:off x="323850" y="3725863"/>
            <a:ext cx="84963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因为</a:t>
            </a:r>
            <a:r>
              <a:rPr lang="zh-CN" altLang="zh-CN" sz="2800"/>
              <a:t>当薄</a:t>
            </a:r>
            <a:r>
              <a:rPr lang="zh-CN" altLang="en-US" sz="2800"/>
              <a:t>圆</a:t>
            </a:r>
            <a:r>
              <a:rPr lang="zh-CN" altLang="zh-CN" sz="2800"/>
              <a:t>盘沿着长度各不</a:t>
            </a:r>
            <a:r>
              <a:rPr lang="zh-CN" altLang="en-US" sz="2800"/>
              <a:t>相</a:t>
            </a:r>
            <a:r>
              <a:rPr lang="zh-CN" altLang="zh-CN" sz="2800"/>
              <a:t>同的不同闭合曲线循行一</a:t>
            </a:r>
            <a:r>
              <a:rPr lang="zh-CN" altLang="en-US" sz="2800"/>
              <a:t>周</a:t>
            </a:r>
            <a:r>
              <a:rPr lang="zh-CN" altLang="zh-CN" sz="2800"/>
              <a:t>回到原处时，盘心坐标(</a:t>
            </a:r>
            <a:r>
              <a:rPr lang="en-US" altLang="zh-CN" sz="2800" i="1"/>
              <a:t>x</a:t>
            </a:r>
            <a:r>
              <a:rPr lang="en-US" altLang="zh-CN" sz="2800" baseline="-25000"/>
              <a:t>0</a:t>
            </a:r>
            <a:r>
              <a:rPr lang="zh-CN" altLang="zh-CN" sz="2800"/>
              <a:t>，</a:t>
            </a:r>
            <a:r>
              <a:rPr lang="zh-CN" altLang="zh-CN" sz="2800" i="1"/>
              <a:t>y</a:t>
            </a:r>
            <a:r>
              <a:rPr lang="en-US" altLang="zh-CN" sz="2800" baseline="-25000"/>
              <a:t>0</a:t>
            </a:r>
            <a:r>
              <a:rPr lang="zh-CN" altLang="zh-CN" sz="2800"/>
              <a:t>)和角</a:t>
            </a:r>
            <a:r>
              <a:rPr lang="zh-CN" altLang="zh-CN" sz="2800" i="1">
                <a:sym typeface="Symbol" panose="05050102010706020507" pitchFamily="18" charset="2"/>
              </a:rPr>
              <a:t></a:t>
            </a:r>
            <a:r>
              <a:rPr lang="zh-CN" altLang="zh-CN" sz="2800"/>
              <a:t>都可以回复到原来的值，但</a:t>
            </a:r>
            <a:r>
              <a:rPr lang="zh-CN" altLang="zh-CN" sz="2800" i="1">
                <a:sym typeface="Symbol" panose="05050102010706020507" pitchFamily="18" charset="2"/>
              </a:rPr>
              <a:t></a:t>
            </a:r>
            <a:r>
              <a:rPr lang="zh-CN" altLang="en-US" sz="2800">
                <a:sym typeface="Symbol" panose="05050102010706020507" pitchFamily="18" charset="2"/>
              </a:rPr>
              <a:t> </a:t>
            </a:r>
            <a:r>
              <a:rPr lang="zh-CN" altLang="zh-CN" sz="2800"/>
              <a:t>却未必也恰好回复原值</a:t>
            </a:r>
            <a:r>
              <a:rPr lang="en-US" altLang="zh-CN" sz="2800"/>
              <a:t>. </a:t>
            </a:r>
            <a:r>
              <a:rPr lang="zh-CN" altLang="zh-CN" sz="2800"/>
              <a:t>这就是说，在</a:t>
            </a:r>
            <a:r>
              <a:rPr lang="en-US" altLang="zh-CN" sz="2800" i="1"/>
              <a:t>x</a:t>
            </a:r>
            <a:r>
              <a:rPr lang="en-US" altLang="zh-CN" sz="2800" baseline="-25000"/>
              <a:t>0</a:t>
            </a:r>
            <a:r>
              <a:rPr lang="en-US" altLang="zh-CN" sz="2800"/>
              <a:t>, </a:t>
            </a:r>
            <a:r>
              <a:rPr lang="en-US" altLang="zh-CN" sz="2800" i="1"/>
              <a:t>y</a:t>
            </a:r>
            <a:r>
              <a:rPr lang="en-US" altLang="zh-CN" sz="2800" baseline="-25000"/>
              <a:t>0</a:t>
            </a:r>
            <a:r>
              <a:rPr lang="en-US" altLang="zh-CN" sz="2800"/>
              <a:t>, </a:t>
            </a:r>
            <a:r>
              <a:rPr lang="en-US" altLang="zh-CN" sz="2800" i="1">
                <a:sym typeface="Symbol" panose="05050102010706020507" pitchFamily="18" charset="2"/>
              </a:rPr>
              <a:t></a:t>
            </a:r>
            <a:r>
              <a:rPr lang="zh-CN" altLang="zh-CN" sz="2800"/>
              <a:t>和</a:t>
            </a:r>
            <a:r>
              <a:rPr lang="zh-CN" altLang="zh-CN" sz="2800" i="1">
                <a:sym typeface="Symbol" panose="05050102010706020507" pitchFamily="18" charset="2"/>
              </a:rPr>
              <a:t></a:t>
            </a:r>
            <a:r>
              <a:rPr lang="zh-CN" altLang="zh-CN" sz="2800"/>
              <a:t>之间并不存在一种确定不</a:t>
            </a:r>
            <a:r>
              <a:rPr lang="zh-CN" altLang="en-US" sz="2800"/>
              <a:t>变</a:t>
            </a:r>
            <a:r>
              <a:rPr lang="zh-CN" altLang="zh-CN" sz="2800"/>
              <a:t>的关系</a:t>
            </a:r>
            <a:r>
              <a:rPr lang="en-US" altLang="zh-CN" sz="2800"/>
              <a:t>.</a:t>
            </a:r>
            <a:r>
              <a:rPr lang="zh-CN" altLang="zh-CN" sz="2800"/>
              <a:t> 这种运动约束是不可能积分的</a:t>
            </a:r>
            <a:r>
              <a:rPr lang="en-US" altLang="zh-CN" sz="2800"/>
              <a:t>.</a:t>
            </a:r>
          </a:p>
        </p:txBody>
      </p:sp>
      <p:grpSp>
        <p:nvGrpSpPr>
          <p:cNvPr id="13315" name="Group 10">
            <a:extLst>
              <a:ext uri="{FF2B5EF4-FFF2-40B4-BE49-F238E27FC236}">
                <a16:creationId xmlns:a16="http://schemas.microsoft.com/office/drawing/2014/main" id="{D54634A6-ADC0-4B16-AB19-603BD8A966E6}"/>
              </a:ext>
            </a:extLst>
          </p:cNvPr>
          <p:cNvGrpSpPr>
            <a:grpSpLocks/>
          </p:cNvGrpSpPr>
          <p:nvPr/>
        </p:nvGrpSpPr>
        <p:grpSpPr bwMode="auto">
          <a:xfrm>
            <a:off x="2700338" y="333375"/>
            <a:ext cx="3455987" cy="3278188"/>
            <a:chOff x="3470" y="1344"/>
            <a:chExt cx="2177" cy="2065"/>
          </a:xfrm>
        </p:grpSpPr>
        <p:sp>
          <p:nvSpPr>
            <p:cNvPr id="13316" name="Line 11">
              <a:extLst>
                <a:ext uri="{FF2B5EF4-FFF2-40B4-BE49-F238E27FC236}">
                  <a16:creationId xmlns:a16="http://schemas.microsoft.com/office/drawing/2014/main" id="{060FFF1A-DB6C-431B-B9D3-93EA7F404A79}"/>
                </a:ext>
              </a:extLst>
            </p:cNvPr>
            <p:cNvSpPr>
              <a:spLocks noChangeShapeType="1"/>
            </p:cNvSpPr>
            <p:nvPr/>
          </p:nvSpPr>
          <p:spPr bwMode="auto">
            <a:xfrm>
              <a:off x="4241" y="2432"/>
              <a:ext cx="1406" cy="0"/>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3317" name="Line 12">
              <a:extLst>
                <a:ext uri="{FF2B5EF4-FFF2-40B4-BE49-F238E27FC236}">
                  <a16:creationId xmlns:a16="http://schemas.microsoft.com/office/drawing/2014/main" id="{748DDADF-1328-4F39-84D9-3793D9BF82B7}"/>
                </a:ext>
              </a:extLst>
            </p:cNvPr>
            <p:cNvSpPr>
              <a:spLocks noChangeShapeType="1"/>
            </p:cNvSpPr>
            <p:nvPr/>
          </p:nvSpPr>
          <p:spPr bwMode="auto">
            <a:xfrm flipV="1">
              <a:off x="4241" y="1389"/>
              <a:ext cx="0" cy="1043"/>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3318" name="Line 13">
              <a:extLst>
                <a:ext uri="{FF2B5EF4-FFF2-40B4-BE49-F238E27FC236}">
                  <a16:creationId xmlns:a16="http://schemas.microsoft.com/office/drawing/2014/main" id="{FD831A17-B0EE-4B00-8F61-D11CC212CE78}"/>
                </a:ext>
              </a:extLst>
            </p:cNvPr>
            <p:cNvSpPr>
              <a:spLocks noChangeShapeType="1"/>
            </p:cNvSpPr>
            <p:nvPr/>
          </p:nvSpPr>
          <p:spPr bwMode="auto">
            <a:xfrm flipH="1">
              <a:off x="3651" y="2432"/>
              <a:ext cx="590" cy="590"/>
            </a:xfrm>
            <a:prstGeom prst="line">
              <a:avLst/>
            </a:prstGeom>
            <a:noFill/>
            <a:ln w="19050">
              <a:solidFill>
                <a:srgbClr val="FF00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3319" name="Oval 14">
              <a:extLst>
                <a:ext uri="{FF2B5EF4-FFF2-40B4-BE49-F238E27FC236}">
                  <a16:creationId xmlns:a16="http://schemas.microsoft.com/office/drawing/2014/main" id="{5DC71D57-BE61-41EF-B3DC-90C7A0AF7267}"/>
                </a:ext>
              </a:extLst>
            </p:cNvPr>
            <p:cNvSpPr>
              <a:spLocks noChangeArrowheads="1"/>
            </p:cNvSpPr>
            <p:nvPr/>
          </p:nvSpPr>
          <p:spPr bwMode="auto">
            <a:xfrm>
              <a:off x="4830" y="1933"/>
              <a:ext cx="499" cy="1179"/>
            </a:xfrm>
            <a:prstGeom prst="ellipse">
              <a:avLst/>
            </a:prstGeom>
            <a:solidFill>
              <a:schemeClr val="accent1"/>
            </a:solidFill>
            <a:ln w="12700">
              <a:solidFill>
                <a:schemeClr val="bg1"/>
              </a:solidFill>
              <a:round/>
              <a:headEnd/>
              <a:tailEnd/>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0" name="Line 15">
              <a:extLst>
                <a:ext uri="{FF2B5EF4-FFF2-40B4-BE49-F238E27FC236}">
                  <a16:creationId xmlns:a16="http://schemas.microsoft.com/office/drawing/2014/main" id="{007E0DB3-3236-414F-8D0A-82091B91DB7C}"/>
                </a:ext>
              </a:extLst>
            </p:cNvPr>
            <p:cNvSpPr>
              <a:spLocks noChangeShapeType="1"/>
            </p:cNvSpPr>
            <p:nvPr/>
          </p:nvSpPr>
          <p:spPr bwMode="auto">
            <a:xfrm>
              <a:off x="5057" y="2568"/>
              <a:ext cx="0" cy="59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1" name="Line 16">
              <a:extLst>
                <a:ext uri="{FF2B5EF4-FFF2-40B4-BE49-F238E27FC236}">
                  <a16:creationId xmlns:a16="http://schemas.microsoft.com/office/drawing/2014/main" id="{1037CD91-D028-484B-8FBF-A8F3EABBD10D}"/>
                </a:ext>
              </a:extLst>
            </p:cNvPr>
            <p:cNvSpPr>
              <a:spLocks noChangeShapeType="1"/>
            </p:cNvSpPr>
            <p:nvPr/>
          </p:nvSpPr>
          <p:spPr bwMode="auto">
            <a:xfrm flipH="1">
              <a:off x="4876" y="2568"/>
              <a:ext cx="181" cy="272"/>
            </a:xfrm>
            <a:prstGeom prst="line">
              <a:avLst/>
            </a:prstGeom>
            <a:noFill/>
            <a:ln w="19050">
              <a:solidFill>
                <a:schemeClr val="bg1"/>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13322" name="Line 17">
              <a:extLst>
                <a:ext uri="{FF2B5EF4-FFF2-40B4-BE49-F238E27FC236}">
                  <a16:creationId xmlns:a16="http://schemas.microsoft.com/office/drawing/2014/main" id="{6E5E35D6-373D-4340-B6AA-6C18B845A7BD}"/>
                </a:ext>
              </a:extLst>
            </p:cNvPr>
            <p:cNvSpPr>
              <a:spLocks noChangeShapeType="1"/>
            </p:cNvSpPr>
            <p:nvPr/>
          </p:nvSpPr>
          <p:spPr bwMode="auto">
            <a:xfrm flipH="1" flipV="1">
              <a:off x="4059" y="2614"/>
              <a:ext cx="1406" cy="725"/>
            </a:xfrm>
            <a:prstGeom prst="line">
              <a:avLst/>
            </a:prstGeom>
            <a:noFill/>
            <a:ln w="254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Arc 18">
              <a:extLst>
                <a:ext uri="{FF2B5EF4-FFF2-40B4-BE49-F238E27FC236}">
                  <a16:creationId xmlns:a16="http://schemas.microsoft.com/office/drawing/2014/main" id="{1BBB12D4-657F-4AE7-A760-05ECD4B272B9}"/>
                </a:ext>
              </a:extLst>
            </p:cNvPr>
            <p:cNvSpPr>
              <a:spLocks/>
            </p:cNvSpPr>
            <p:nvPr/>
          </p:nvSpPr>
          <p:spPr bwMode="auto">
            <a:xfrm rot="1541404" flipV="1">
              <a:off x="3937" y="2517"/>
              <a:ext cx="281" cy="266"/>
            </a:xfrm>
            <a:custGeom>
              <a:avLst/>
              <a:gdLst>
                <a:gd name="T0" fmla="*/ 0 w 19065"/>
                <a:gd name="T1" fmla="*/ 0 h 21107"/>
                <a:gd name="T2" fmla="*/ 0 w 19065"/>
                <a:gd name="T3" fmla="*/ 0 h 21107"/>
                <a:gd name="T4" fmla="*/ 0 w 19065"/>
                <a:gd name="T5" fmla="*/ 0 h 21107"/>
                <a:gd name="T6" fmla="*/ 0 60000 65536"/>
                <a:gd name="T7" fmla="*/ 0 60000 65536"/>
                <a:gd name="T8" fmla="*/ 0 60000 65536"/>
                <a:gd name="T9" fmla="*/ 0 w 19065"/>
                <a:gd name="T10" fmla="*/ 0 h 21107"/>
                <a:gd name="T11" fmla="*/ 19065 w 19065"/>
                <a:gd name="T12" fmla="*/ 21107 h 21107"/>
              </a:gdLst>
              <a:ahLst/>
              <a:cxnLst>
                <a:cxn ang="T6">
                  <a:pos x="T0" y="T1"/>
                </a:cxn>
                <a:cxn ang="T7">
                  <a:pos x="T2" y="T3"/>
                </a:cxn>
                <a:cxn ang="T8">
                  <a:pos x="T4" y="T5"/>
                </a:cxn>
              </a:cxnLst>
              <a:rect l="T9" t="T10" r="T11" b="T12"/>
              <a:pathLst>
                <a:path w="19065" h="21107" fill="none" extrusionOk="0">
                  <a:moveTo>
                    <a:pt x="4587" y="-1"/>
                  </a:moveTo>
                  <a:cubicBezTo>
                    <a:pt x="10787" y="1347"/>
                    <a:pt x="16081" y="5352"/>
                    <a:pt x="19064" y="10953"/>
                  </a:cubicBezTo>
                </a:path>
                <a:path w="19065" h="21107" stroke="0" extrusionOk="0">
                  <a:moveTo>
                    <a:pt x="4587" y="-1"/>
                  </a:moveTo>
                  <a:cubicBezTo>
                    <a:pt x="10787" y="1347"/>
                    <a:pt x="16081" y="5352"/>
                    <a:pt x="19064" y="10953"/>
                  </a:cubicBezTo>
                  <a:lnTo>
                    <a:pt x="0" y="21107"/>
                  </a:lnTo>
                  <a:lnTo>
                    <a:pt x="4587" y="-1"/>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24" name="Object 19">
              <a:extLst>
                <a:ext uri="{FF2B5EF4-FFF2-40B4-BE49-F238E27FC236}">
                  <a16:creationId xmlns:a16="http://schemas.microsoft.com/office/drawing/2014/main" id="{3DACF040-9C57-48EC-A6E5-97E0C71BDC14}"/>
                </a:ext>
              </a:extLst>
            </p:cNvPr>
            <p:cNvGraphicFramePr>
              <a:graphicFrameLocks noChangeAspect="1"/>
            </p:cNvGraphicFramePr>
            <p:nvPr/>
          </p:nvGraphicFramePr>
          <p:xfrm>
            <a:off x="3470" y="3022"/>
            <a:ext cx="193" cy="211"/>
          </p:xfrm>
          <a:graphic>
            <a:graphicData uri="http://schemas.openxmlformats.org/presentationml/2006/ole">
              <mc:AlternateContent xmlns:mc="http://schemas.openxmlformats.org/markup-compatibility/2006">
                <mc:Choice xmlns:v="urn:schemas-microsoft-com:vml" Requires="v">
                  <p:oleObj spid="_x0000_s13335" name="公式" r:id="rId3" imgW="66675" imgH="85750" progId="Equation.3">
                    <p:embed/>
                  </p:oleObj>
                </mc:Choice>
                <mc:Fallback>
                  <p:oleObj name="公式" r:id="rId3" imgW="66675" imgH="8575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 y="3022"/>
                          <a:ext cx="193" cy="21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325" name="Object 20">
              <a:extLst>
                <a:ext uri="{FF2B5EF4-FFF2-40B4-BE49-F238E27FC236}">
                  <a16:creationId xmlns:a16="http://schemas.microsoft.com/office/drawing/2014/main" id="{ABB653C6-C96A-43A5-B85F-DC3C373721AA}"/>
                </a:ext>
              </a:extLst>
            </p:cNvPr>
            <p:cNvGraphicFramePr>
              <a:graphicFrameLocks noChangeAspect="1"/>
            </p:cNvGraphicFramePr>
            <p:nvPr/>
          </p:nvGraphicFramePr>
          <p:xfrm>
            <a:off x="5435" y="2202"/>
            <a:ext cx="212" cy="249"/>
          </p:xfrm>
          <a:graphic>
            <a:graphicData uri="http://schemas.openxmlformats.org/presentationml/2006/ole">
              <mc:AlternateContent xmlns:mc="http://schemas.openxmlformats.org/markup-compatibility/2006">
                <mc:Choice xmlns:v="urn:schemas-microsoft-com:vml" Requires="v">
                  <p:oleObj spid="_x0000_s13336" name="公式" r:id="rId5" imgW="85725" imgH="104851" progId="Equation.3">
                    <p:embed/>
                  </p:oleObj>
                </mc:Choice>
                <mc:Fallback>
                  <p:oleObj name="公式" r:id="rId5" imgW="85725" imgH="104851"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 y="2202"/>
                          <a:ext cx="212" cy="249"/>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326" name="Object 21">
              <a:extLst>
                <a:ext uri="{FF2B5EF4-FFF2-40B4-BE49-F238E27FC236}">
                  <a16:creationId xmlns:a16="http://schemas.microsoft.com/office/drawing/2014/main" id="{E875E244-F84B-4409-AC45-CEA1E548F6F6}"/>
                </a:ext>
              </a:extLst>
            </p:cNvPr>
            <p:cNvGraphicFramePr>
              <a:graphicFrameLocks noChangeAspect="1"/>
            </p:cNvGraphicFramePr>
            <p:nvPr/>
          </p:nvGraphicFramePr>
          <p:xfrm>
            <a:off x="4241" y="1344"/>
            <a:ext cx="193" cy="192"/>
          </p:xfrm>
          <a:graphic>
            <a:graphicData uri="http://schemas.openxmlformats.org/presentationml/2006/ole">
              <mc:AlternateContent xmlns:mc="http://schemas.openxmlformats.org/markup-compatibility/2006">
                <mc:Choice xmlns:v="urn:schemas-microsoft-com:vml" Requires="v">
                  <p:oleObj spid="_x0000_s13337" name="公式" r:id="rId7" imgW="66675" imgH="66650" progId="Equation.3">
                    <p:embed/>
                  </p:oleObj>
                </mc:Choice>
                <mc:Fallback>
                  <p:oleObj name="公式" r:id="rId7" imgW="66675" imgH="6665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 y="1344"/>
                          <a:ext cx="193" cy="1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327" name="Object 22">
              <a:extLst>
                <a:ext uri="{FF2B5EF4-FFF2-40B4-BE49-F238E27FC236}">
                  <a16:creationId xmlns:a16="http://schemas.microsoft.com/office/drawing/2014/main" id="{D7F4E4FF-0117-4163-AC93-CB8900C31477}"/>
                </a:ext>
              </a:extLst>
            </p:cNvPr>
            <p:cNvGraphicFramePr>
              <a:graphicFrameLocks noChangeAspect="1"/>
            </p:cNvGraphicFramePr>
            <p:nvPr/>
          </p:nvGraphicFramePr>
          <p:xfrm>
            <a:off x="4002" y="2750"/>
            <a:ext cx="193" cy="227"/>
          </p:xfrm>
          <a:graphic>
            <a:graphicData uri="http://schemas.openxmlformats.org/presentationml/2006/ole">
              <mc:AlternateContent xmlns:mc="http://schemas.openxmlformats.org/markup-compatibility/2006">
                <mc:Choice xmlns:v="urn:schemas-microsoft-com:vml" Requires="v">
                  <p:oleObj spid="_x0000_s13338" name="公式" r:id="rId9" imgW="85725" imgH="104851" progId="Equation.3">
                    <p:embed/>
                  </p:oleObj>
                </mc:Choice>
                <mc:Fallback>
                  <p:oleObj name="公式" r:id="rId9" imgW="85725" imgH="104851"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2" y="2750"/>
                          <a:ext cx="193" cy="22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3328" name="Arc 23">
              <a:extLst>
                <a:ext uri="{FF2B5EF4-FFF2-40B4-BE49-F238E27FC236}">
                  <a16:creationId xmlns:a16="http://schemas.microsoft.com/office/drawing/2014/main" id="{9EE6230B-5514-4F48-87EF-871B31B2353C}"/>
                </a:ext>
              </a:extLst>
            </p:cNvPr>
            <p:cNvSpPr>
              <a:spLocks/>
            </p:cNvSpPr>
            <p:nvPr/>
          </p:nvSpPr>
          <p:spPr bwMode="auto">
            <a:xfrm rot="2862642" flipV="1">
              <a:off x="4930" y="2507"/>
              <a:ext cx="218" cy="249"/>
            </a:xfrm>
            <a:custGeom>
              <a:avLst/>
              <a:gdLst>
                <a:gd name="T0" fmla="*/ 0 w 14823"/>
                <a:gd name="T1" fmla="*/ 0 h 19796"/>
                <a:gd name="T2" fmla="*/ 0 w 14823"/>
                <a:gd name="T3" fmla="*/ 0 h 19796"/>
                <a:gd name="T4" fmla="*/ 0 w 14823"/>
                <a:gd name="T5" fmla="*/ 0 h 19796"/>
                <a:gd name="T6" fmla="*/ 0 60000 65536"/>
                <a:gd name="T7" fmla="*/ 0 60000 65536"/>
                <a:gd name="T8" fmla="*/ 0 60000 65536"/>
                <a:gd name="T9" fmla="*/ 0 w 14823"/>
                <a:gd name="T10" fmla="*/ 0 h 19796"/>
                <a:gd name="T11" fmla="*/ 14823 w 14823"/>
                <a:gd name="T12" fmla="*/ 19796 h 19796"/>
              </a:gdLst>
              <a:ahLst/>
              <a:cxnLst>
                <a:cxn ang="T6">
                  <a:pos x="T0" y="T1"/>
                </a:cxn>
                <a:cxn ang="T7">
                  <a:pos x="T2" y="T3"/>
                </a:cxn>
                <a:cxn ang="T8">
                  <a:pos x="T4" y="T5"/>
                </a:cxn>
              </a:cxnLst>
              <a:rect l="T9" t="T10" r="T11" b="T12"/>
              <a:pathLst>
                <a:path w="14823" h="19796" fill="none" extrusionOk="0">
                  <a:moveTo>
                    <a:pt x="8641" y="0"/>
                  </a:moveTo>
                  <a:cubicBezTo>
                    <a:pt x="10922" y="995"/>
                    <a:pt x="13013" y="2377"/>
                    <a:pt x="14823" y="4084"/>
                  </a:cubicBezTo>
                </a:path>
                <a:path w="14823" h="19796" stroke="0" extrusionOk="0">
                  <a:moveTo>
                    <a:pt x="8641" y="0"/>
                  </a:moveTo>
                  <a:cubicBezTo>
                    <a:pt x="10922" y="995"/>
                    <a:pt x="13013" y="2377"/>
                    <a:pt x="14823" y="4084"/>
                  </a:cubicBezTo>
                  <a:lnTo>
                    <a:pt x="0" y="19796"/>
                  </a:lnTo>
                  <a:lnTo>
                    <a:pt x="8641" y="0"/>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29" name="Object 24">
              <a:extLst>
                <a:ext uri="{FF2B5EF4-FFF2-40B4-BE49-F238E27FC236}">
                  <a16:creationId xmlns:a16="http://schemas.microsoft.com/office/drawing/2014/main" id="{C3C20242-9E19-4FE2-B75B-6E3B83F2E4CC}"/>
                </a:ext>
              </a:extLst>
            </p:cNvPr>
            <p:cNvGraphicFramePr>
              <a:graphicFrameLocks noChangeAspect="1"/>
            </p:cNvGraphicFramePr>
            <p:nvPr/>
          </p:nvGraphicFramePr>
          <p:xfrm>
            <a:off x="4921" y="2750"/>
            <a:ext cx="167" cy="181"/>
          </p:xfrm>
          <a:graphic>
            <a:graphicData uri="http://schemas.openxmlformats.org/presentationml/2006/ole">
              <mc:AlternateContent xmlns:mc="http://schemas.openxmlformats.org/markup-compatibility/2006">
                <mc:Choice xmlns:v="urn:schemas-microsoft-com:vml" Requires="v">
                  <p:oleObj spid="_x0000_s13339" name="公式" r:id="rId11" imgW="95250" imgH="104851" progId="Equation.3">
                    <p:embed/>
                  </p:oleObj>
                </mc:Choice>
                <mc:Fallback>
                  <p:oleObj name="公式" r:id="rId11" imgW="95250" imgH="104851"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1" y="2750"/>
                          <a:ext cx="167" cy="1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330" name="Object 25">
              <a:extLst>
                <a:ext uri="{FF2B5EF4-FFF2-40B4-BE49-F238E27FC236}">
                  <a16:creationId xmlns:a16="http://schemas.microsoft.com/office/drawing/2014/main" id="{467A5047-C088-4A04-96B9-797FF3EE6E2E}"/>
                </a:ext>
              </a:extLst>
            </p:cNvPr>
            <p:cNvGraphicFramePr>
              <a:graphicFrameLocks noChangeAspect="1"/>
            </p:cNvGraphicFramePr>
            <p:nvPr/>
          </p:nvGraphicFramePr>
          <p:xfrm>
            <a:off x="4830" y="2432"/>
            <a:ext cx="169" cy="182"/>
          </p:xfrm>
          <a:graphic>
            <a:graphicData uri="http://schemas.openxmlformats.org/presentationml/2006/ole">
              <mc:AlternateContent xmlns:mc="http://schemas.openxmlformats.org/markup-compatibility/2006">
                <mc:Choice xmlns:v="urn:schemas-microsoft-com:vml" Requires="v">
                  <p:oleObj spid="_x0000_s13340" name="公式" r:id="rId13" imgW="95250" imgH="104851" progId="Equation.3">
                    <p:embed/>
                  </p:oleObj>
                </mc:Choice>
                <mc:Fallback>
                  <p:oleObj name="公式" r:id="rId13" imgW="95250" imgH="104851"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0" y="2432"/>
                          <a:ext cx="169" cy="18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3331" name="Arc 26">
              <a:extLst>
                <a:ext uri="{FF2B5EF4-FFF2-40B4-BE49-F238E27FC236}">
                  <a16:creationId xmlns:a16="http://schemas.microsoft.com/office/drawing/2014/main" id="{D9001F5A-042E-46A1-908B-B5715C946179}"/>
                </a:ext>
              </a:extLst>
            </p:cNvPr>
            <p:cNvSpPr>
              <a:spLocks/>
            </p:cNvSpPr>
            <p:nvPr/>
          </p:nvSpPr>
          <p:spPr bwMode="auto">
            <a:xfrm rot="12787357" flipV="1">
              <a:off x="4695" y="3022"/>
              <a:ext cx="305" cy="272"/>
            </a:xfrm>
            <a:custGeom>
              <a:avLst/>
              <a:gdLst>
                <a:gd name="T0" fmla="*/ 0 w 20713"/>
                <a:gd name="T1" fmla="*/ 0 h 21597"/>
                <a:gd name="T2" fmla="*/ 0 w 20713"/>
                <a:gd name="T3" fmla="*/ 0 h 21597"/>
                <a:gd name="T4" fmla="*/ 0 w 20713"/>
                <a:gd name="T5" fmla="*/ 0 h 21597"/>
                <a:gd name="T6" fmla="*/ 0 60000 65536"/>
                <a:gd name="T7" fmla="*/ 0 60000 65536"/>
                <a:gd name="T8" fmla="*/ 0 60000 65536"/>
                <a:gd name="T9" fmla="*/ 0 w 20713"/>
                <a:gd name="T10" fmla="*/ 0 h 21597"/>
                <a:gd name="T11" fmla="*/ 20713 w 20713"/>
                <a:gd name="T12" fmla="*/ 21597 h 21597"/>
              </a:gdLst>
              <a:ahLst/>
              <a:cxnLst>
                <a:cxn ang="T6">
                  <a:pos x="T0" y="T1"/>
                </a:cxn>
                <a:cxn ang="T7">
                  <a:pos x="T2" y="T3"/>
                </a:cxn>
                <a:cxn ang="T8">
                  <a:pos x="T4" y="T5"/>
                </a:cxn>
              </a:cxnLst>
              <a:rect l="T9" t="T10" r="T11" b="T12"/>
              <a:pathLst>
                <a:path w="20713" h="21597" fill="none" extrusionOk="0">
                  <a:moveTo>
                    <a:pt x="372" y="0"/>
                  </a:moveTo>
                  <a:cubicBezTo>
                    <a:pt x="9803" y="163"/>
                    <a:pt x="18038" y="6426"/>
                    <a:pt x="20713" y="15471"/>
                  </a:cubicBezTo>
                </a:path>
                <a:path w="20713" h="21597" stroke="0" extrusionOk="0">
                  <a:moveTo>
                    <a:pt x="372" y="0"/>
                  </a:moveTo>
                  <a:cubicBezTo>
                    <a:pt x="9803" y="163"/>
                    <a:pt x="18038" y="6426"/>
                    <a:pt x="20713" y="15471"/>
                  </a:cubicBezTo>
                  <a:lnTo>
                    <a:pt x="0" y="21597"/>
                  </a:lnTo>
                  <a:lnTo>
                    <a:pt x="372" y="0"/>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2" name="Arc 27">
              <a:extLst>
                <a:ext uri="{FF2B5EF4-FFF2-40B4-BE49-F238E27FC236}">
                  <a16:creationId xmlns:a16="http://schemas.microsoft.com/office/drawing/2014/main" id="{62C4A685-8F3D-462B-979B-EB9E11B4C828}"/>
                </a:ext>
              </a:extLst>
            </p:cNvPr>
            <p:cNvSpPr>
              <a:spLocks/>
            </p:cNvSpPr>
            <p:nvPr/>
          </p:nvSpPr>
          <p:spPr bwMode="auto">
            <a:xfrm rot="1613107" flipV="1">
              <a:off x="5080" y="2931"/>
              <a:ext cx="339" cy="272"/>
            </a:xfrm>
            <a:custGeom>
              <a:avLst/>
              <a:gdLst>
                <a:gd name="T0" fmla="*/ 0 w 23028"/>
                <a:gd name="T1" fmla="*/ 0 h 21600"/>
                <a:gd name="T2" fmla="*/ 0 w 23028"/>
                <a:gd name="T3" fmla="*/ 0 h 21600"/>
                <a:gd name="T4" fmla="*/ 0 w 23028"/>
                <a:gd name="T5" fmla="*/ 0 h 21600"/>
                <a:gd name="T6" fmla="*/ 0 60000 65536"/>
                <a:gd name="T7" fmla="*/ 0 60000 65536"/>
                <a:gd name="T8" fmla="*/ 0 60000 65536"/>
                <a:gd name="T9" fmla="*/ 0 w 23028"/>
                <a:gd name="T10" fmla="*/ 0 h 21600"/>
                <a:gd name="T11" fmla="*/ 23028 w 23028"/>
                <a:gd name="T12" fmla="*/ 21600 h 21600"/>
              </a:gdLst>
              <a:ahLst/>
              <a:cxnLst>
                <a:cxn ang="T6">
                  <a:pos x="T0" y="T1"/>
                </a:cxn>
                <a:cxn ang="T7">
                  <a:pos x="T2" y="T3"/>
                </a:cxn>
                <a:cxn ang="T8">
                  <a:pos x="T4" y="T5"/>
                </a:cxn>
              </a:cxnLst>
              <a:rect l="T9" t="T10" r="T11" b="T12"/>
              <a:pathLst>
                <a:path w="23028" h="21600" fill="none" extrusionOk="0">
                  <a:moveTo>
                    <a:pt x="0" y="124"/>
                  </a:moveTo>
                  <a:cubicBezTo>
                    <a:pt x="768" y="41"/>
                    <a:pt x="1541" y="-1"/>
                    <a:pt x="2315" y="0"/>
                  </a:cubicBezTo>
                  <a:cubicBezTo>
                    <a:pt x="11885" y="0"/>
                    <a:pt x="20314" y="6297"/>
                    <a:pt x="23028" y="15474"/>
                  </a:cubicBezTo>
                </a:path>
                <a:path w="23028" h="21600" stroke="0" extrusionOk="0">
                  <a:moveTo>
                    <a:pt x="0" y="124"/>
                  </a:moveTo>
                  <a:cubicBezTo>
                    <a:pt x="768" y="41"/>
                    <a:pt x="1541" y="-1"/>
                    <a:pt x="2315" y="0"/>
                  </a:cubicBezTo>
                  <a:cubicBezTo>
                    <a:pt x="11885" y="0"/>
                    <a:pt x="20314" y="6297"/>
                    <a:pt x="23028" y="15474"/>
                  </a:cubicBezTo>
                  <a:lnTo>
                    <a:pt x="2315" y="21600"/>
                  </a:lnTo>
                  <a:lnTo>
                    <a:pt x="0" y="124"/>
                  </a:lnTo>
                  <a:close/>
                </a:path>
              </a:pathLst>
            </a:cu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33" name="Object 28">
              <a:extLst>
                <a:ext uri="{FF2B5EF4-FFF2-40B4-BE49-F238E27FC236}">
                  <a16:creationId xmlns:a16="http://schemas.microsoft.com/office/drawing/2014/main" id="{80AD4554-AD13-4B28-BF4E-FF27DFFB0204}"/>
                </a:ext>
              </a:extLst>
            </p:cNvPr>
            <p:cNvGraphicFramePr>
              <a:graphicFrameLocks noChangeAspect="1"/>
            </p:cNvGraphicFramePr>
            <p:nvPr/>
          </p:nvGraphicFramePr>
          <p:xfrm>
            <a:off x="4388" y="2976"/>
            <a:ext cx="306" cy="223"/>
          </p:xfrm>
          <a:graphic>
            <a:graphicData uri="http://schemas.openxmlformats.org/presentationml/2006/ole">
              <mc:AlternateContent xmlns:mc="http://schemas.openxmlformats.org/markup-compatibility/2006">
                <mc:Choice xmlns:v="urn:schemas-microsoft-com:vml" Requires="v">
                  <p:oleObj spid="_x0000_s13341" name="公式" r:id="rId15" imgW="219075" imgH="143053" progId="Equation.3">
                    <p:embed/>
                  </p:oleObj>
                </mc:Choice>
                <mc:Fallback>
                  <p:oleObj name="公式" r:id="rId15" imgW="219075" imgH="143053"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8" y="2976"/>
                          <a:ext cx="306" cy="22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13334" name="Object 29">
              <a:extLst>
                <a:ext uri="{FF2B5EF4-FFF2-40B4-BE49-F238E27FC236}">
                  <a16:creationId xmlns:a16="http://schemas.microsoft.com/office/drawing/2014/main" id="{0034F464-3A36-427C-A368-EC7F911C9569}"/>
                </a:ext>
              </a:extLst>
            </p:cNvPr>
            <p:cNvGraphicFramePr>
              <a:graphicFrameLocks noChangeAspect="1"/>
            </p:cNvGraphicFramePr>
            <p:nvPr/>
          </p:nvGraphicFramePr>
          <p:xfrm>
            <a:off x="5103" y="3158"/>
            <a:ext cx="181" cy="251"/>
          </p:xfrm>
          <a:graphic>
            <a:graphicData uri="http://schemas.openxmlformats.org/presentationml/2006/ole">
              <mc:AlternateContent xmlns:mc="http://schemas.openxmlformats.org/markup-compatibility/2006">
                <mc:Choice xmlns:v="urn:schemas-microsoft-com:vml" Requires="v">
                  <p:oleObj spid="_x0000_s13342" name="公式" r:id="rId17" imgW="104775" imgH="171501" progId="Equation.3">
                    <p:embed/>
                  </p:oleObj>
                </mc:Choice>
                <mc:Fallback>
                  <p:oleObj name="公式" r:id="rId17" imgW="104775" imgH="171501" progId="Equation.3">
                    <p:embed/>
                    <p:pic>
                      <p:nvPicPr>
                        <p:cNvPr id="0"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03" y="3158"/>
                          <a:ext cx="181" cy="25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65"/>
                                        </p:tgtEl>
                                        <p:attrNameLst>
                                          <p:attrName>style.visibility</p:attrName>
                                        </p:attrNameLst>
                                      </p:cBhvr>
                                      <p:to>
                                        <p:strVal val="visible"/>
                                      </p:to>
                                    </p:set>
                                    <p:anim calcmode="lin" valueType="num">
                                      <p:cBhvr additive="base">
                                        <p:cTn id="7" dur="500" fill="hold"/>
                                        <p:tgtEl>
                                          <p:spTgt spid="173065"/>
                                        </p:tgtEl>
                                        <p:attrNameLst>
                                          <p:attrName>ppt_x</p:attrName>
                                        </p:attrNameLst>
                                      </p:cBhvr>
                                      <p:tavLst>
                                        <p:tav tm="0">
                                          <p:val>
                                            <p:strVal val="0-#ppt_w/2"/>
                                          </p:val>
                                        </p:tav>
                                        <p:tav tm="100000">
                                          <p:val>
                                            <p:strVal val="#ppt_x"/>
                                          </p:val>
                                        </p:tav>
                                      </p:tavLst>
                                    </p:anim>
                                    <p:anim calcmode="lin" valueType="num">
                                      <p:cBhvr additive="base">
                                        <p:cTn id="8" dur="500" fill="hold"/>
                                        <p:tgtEl>
                                          <p:spTgt spid="1730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a:extLst>
              <a:ext uri="{FF2B5EF4-FFF2-40B4-BE49-F238E27FC236}">
                <a16:creationId xmlns:a16="http://schemas.microsoft.com/office/drawing/2014/main" id="{D004B9FB-F415-428A-B902-620D09F6FFE7}"/>
              </a:ext>
            </a:extLst>
          </p:cNvPr>
          <p:cNvSpPr txBox="1">
            <a:spLocks noChangeArrowheads="1"/>
          </p:cNvSpPr>
          <p:nvPr/>
        </p:nvSpPr>
        <p:spPr bwMode="auto">
          <a:xfrm>
            <a:off x="179388" y="549275"/>
            <a:ext cx="871378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a:t> </a:t>
            </a:r>
            <a:r>
              <a:rPr lang="zh-CN" altLang="en-US" sz="2800">
                <a:solidFill>
                  <a:srgbClr val="FF3300"/>
                </a:solidFill>
              </a:rPr>
              <a:t>例</a:t>
            </a:r>
            <a:r>
              <a:rPr lang="en-US" altLang="zh-CN" sz="2800">
                <a:solidFill>
                  <a:srgbClr val="FF3300"/>
                </a:solidFill>
              </a:rPr>
              <a:t> </a:t>
            </a:r>
            <a:r>
              <a:rPr lang="en-US" altLang="zh-CN" sz="2800"/>
              <a:t>  </a:t>
            </a:r>
            <a:r>
              <a:rPr lang="zh-CN" altLang="zh-CN" sz="2800"/>
              <a:t>冰面上滑行的冰刀的简化模型</a:t>
            </a:r>
            <a:r>
              <a:rPr lang="en-US" altLang="zh-CN" sz="2800"/>
              <a:t>. </a:t>
            </a:r>
            <a:r>
              <a:rPr lang="zh-CN" altLang="zh-CN" sz="2800"/>
              <a:t>假定将冰刀抽象为以刚性轻</a:t>
            </a:r>
            <a:r>
              <a:rPr lang="zh-CN" altLang="en-US" sz="2800"/>
              <a:t>杆</a:t>
            </a:r>
            <a:r>
              <a:rPr lang="zh-CN" altLang="zh-CN" sz="2800"/>
              <a:t>相连的两个质点</a:t>
            </a:r>
            <a:r>
              <a:rPr lang="en-US" altLang="zh-CN" sz="2800"/>
              <a:t>,</a:t>
            </a:r>
            <a:r>
              <a:rPr lang="zh-CN" altLang="zh-CN" sz="2800"/>
              <a:t>并设</a:t>
            </a:r>
            <a:r>
              <a:rPr lang="zh-CN" altLang="en-US" sz="2800"/>
              <a:t>两</a:t>
            </a:r>
            <a:r>
              <a:rPr lang="zh-CN" altLang="zh-CN" sz="2800"/>
              <a:t>质点质</a:t>
            </a:r>
            <a:r>
              <a:rPr lang="zh-CN" altLang="en-US" sz="2800"/>
              <a:t>量</a:t>
            </a:r>
            <a:r>
              <a:rPr lang="zh-CN" altLang="zh-CN" sz="2800"/>
              <a:t>相等</a:t>
            </a:r>
            <a:r>
              <a:rPr lang="en-US" altLang="zh-CN" sz="2800"/>
              <a:t>, </a:t>
            </a:r>
            <a:r>
              <a:rPr lang="zh-CN" altLang="zh-CN" sz="2800"/>
              <a:t>杆长为</a:t>
            </a:r>
            <a:r>
              <a:rPr lang="en-US" altLang="zh-CN" sz="2800" i="1"/>
              <a:t>l</a:t>
            </a:r>
            <a:r>
              <a:rPr lang="en-US" altLang="zh-CN" sz="2800"/>
              <a:t>, </a:t>
            </a:r>
            <a:r>
              <a:rPr lang="zh-CN" altLang="zh-CN" sz="2800"/>
              <a:t>当冰刀在冰面上运动时</a:t>
            </a:r>
            <a:r>
              <a:rPr lang="en-US" altLang="zh-CN" sz="2800"/>
              <a:t>, </a:t>
            </a:r>
            <a:r>
              <a:rPr lang="zh-CN" altLang="zh-CN" sz="2800"/>
              <a:t>质心(杆的</a:t>
            </a:r>
            <a:r>
              <a:rPr lang="zh-CN" altLang="en-US" sz="2800"/>
              <a:t>中</a:t>
            </a:r>
            <a:r>
              <a:rPr lang="zh-CN" altLang="zh-CN" sz="2800"/>
              <a:t>点)的速度只能沿杆的方向</a:t>
            </a:r>
            <a:r>
              <a:rPr lang="en-US" altLang="zh-CN" sz="2800"/>
              <a:t>. </a:t>
            </a:r>
            <a:r>
              <a:rPr lang="zh-CN" altLang="zh-CN" sz="2800"/>
              <a:t>选两质点在冰面上的坐标为(</a:t>
            </a:r>
            <a:r>
              <a:rPr lang="en-US" altLang="zh-CN" sz="2800" i="1"/>
              <a:t>x</a:t>
            </a:r>
            <a:r>
              <a:rPr lang="en-US" altLang="zh-CN" sz="2800" baseline="-25000"/>
              <a:t>1</a:t>
            </a:r>
            <a:r>
              <a:rPr lang="en-US" altLang="zh-CN" sz="2800"/>
              <a:t>,</a:t>
            </a:r>
            <a:r>
              <a:rPr lang="zh-CN" altLang="zh-CN" sz="2800" i="1"/>
              <a:t>y</a:t>
            </a:r>
            <a:r>
              <a:rPr lang="zh-CN" altLang="zh-CN" sz="2800" baseline="-25000"/>
              <a:t>1</a:t>
            </a:r>
            <a:r>
              <a:rPr lang="zh-CN" altLang="zh-CN" sz="2800"/>
              <a:t>)和(</a:t>
            </a:r>
            <a:r>
              <a:rPr lang="en-US" altLang="zh-CN" sz="2800" i="1"/>
              <a:t>x</a:t>
            </a:r>
            <a:r>
              <a:rPr lang="en-US" altLang="zh-CN" sz="2800" baseline="-25000"/>
              <a:t>2</a:t>
            </a:r>
            <a:r>
              <a:rPr lang="en-US" altLang="zh-CN" sz="2800"/>
              <a:t>,</a:t>
            </a:r>
            <a:r>
              <a:rPr lang="zh-CN" altLang="zh-CN" sz="2800" i="1"/>
              <a:t>y</a:t>
            </a:r>
            <a:r>
              <a:rPr lang="en-US" altLang="zh-CN" sz="2800" baseline="-25000"/>
              <a:t>2</a:t>
            </a:r>
            <a:r>
              <a:rPr lang="zh-CN" altLang="zh-CN" sz="2800"/>
              <a:t>)，则约束条件为</a:t>
            </a:r>
          </a:p>
        </p:txBody>
      </p:sp>
      <p:graphicFrame>
        <p:nvGraphicFramePr>
          <p:cNvPr id="121864" name="Object 8">
            <a:extLst>
              <a:ext uri="{FF2B5EF4-FFF2-40B4-BE49-F238E27FC236}">
                <a16:creationId xmlns:a16="http://schemas.microsoft.com/office/drawing/2014/main" id="{74B15F97-28BF-466F-A991-8785AC21D9B7}"/>
              </a:ext>
            </a:extLst>
          </p:cNvPr>
          <p:cNvGraphicFramePr>
            <a:graphicFrameLocks noChangeAspect="1"/>
          </p:cNvGraphicFramePr>
          <p:nvPr/>
        </p:nvGraphicFramePr>
        <p:xfrm>
          <a:off x="684213" y="3933825"/>
          <a:ext cx="3960812" cy="1712913"/>
        </p:xfrm>
        <a:graphic>
          <a:graphicData uri="http://schemas.openxmlformats.org/presentationml/2006/ole">
            <mc:AlternateContent xmlns:mc="http://schemas.openxmlformats.org/markup-compatibility/2006">
              <mc:Choice xmlns:v="urn:schemas-microsoft-com:vml" Requires="v">
                <p:oleObj spid="_x0000_s14363" name="公式" r:id="rId3" imgW="1581150" imgH="657149" progId="Equation.3">
                  <p:embed/>
                </p:oleObj>
              </mc:Choice>
              <mc:Fallback>
                <p:oleObj name="公式" r:id="rId3" imgW="1581150" imgH="65714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3825"/>
                        <a:ext cx="3960812" cy="17129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14340" name="Group 54">
            <a:extLst>
              <a:ext uri="{FF2B5EF4-FFF2-40B4-BE49-F238E27FC236}">
                <a16:creationId xmlns:a16="http://schemas.microsoft.com/office/drawing/2014/main" id="{9AB57B89-33A3-48FB-B59B-B927E5BD3FBC}"/>
              </a:ext>
            </a:extLst>
          </p:cNvPr>
          <p:cNvGrpSpPr>
            <a:grpSpLocks/>
          </p:cNvGrpSpPr>
          <p:nvPr/>
        </p:nvGrpSpPr>
        <p:grpSpPr bwMode="auto">
          <a:xfrm>
            <a:off x="4870450" y="2744788"/>
            <a:ext cx="3976688" cy="3924300"/>
            <a:chOff x="3068" y="1729"/>
            <a:chExt cx="2505" cy="2472"/>
          </a:xfrm>
        </p:grpSpPr>
        <p:sp>
          <p:nvSpPr>
            <p:cNvPr id="14341" name="Line 15">
              <a:extLst>
                <a:ext uri="{FF2B5EF4-FFF2-40B4-BE49-F238E27FC236}">
                  <a16:creationId xmlns:a16="http://schemas.microsoft.com/office/drawing/2014/main" id="{CA9495C7-6BB7-41BD-B22D-940F628F0FBB}"/>
                </a:ext>
              </a:extLst>
            </p:cNvPr>
            <p:cNvSpPr>
              <a:spLocks noChangeShapeType="1"/>
            </p:cNvSpPr>
            <p:nvPr/>
          </p:nvSpPr>
          <p:spPr bwMode="auto">
            <a:xfrm>
              <a:off x="3313" y="3984"/>
              <a:ext cx="2208" cy="0"/>
            </a:xfrm>
            <a:prstGeom prst="line">
              <a:avLst/>
            </a:prstGeom>
            <a:noFill/>
            <a:ln w="190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Line 16">
              <a:extLst>
                <a:ext uri="{FF2B5EF4-FFF2-40B4-BE49-F238E27FC236}">
                  <a16:creationId xmlns:a16="http://schemas.microsoft.com/office/drawing/2014/main" id="{57B380AF-B60F-4923-A2DD-9A8640CEAF3E}"/>
                </a:ext>
              </a:extLst>
            </p:cNvPr>
            <p:cNvSpPr>
              <a:spLocks noChangeShapeType="1"/>
            </p:cNvSpPr>
            <p:nvPr/>
          </p:nvSpPr>
          <p:spPr bwMode="auto">
            <a:xfrm flipV="1">
              <a:off x="3313" y="1839"/>
              <a:ext cx="0" cy="2160"/>
            </a:xfrm>
            <a:prstGeom prst="line">
              <a:avLst/>
            </a:prstGeom>
            <a:noFill/>
            <a:ln w="19050">
              <a:solidFill>
                <a:srgbClr val="FF0000"/>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3" name="Text Box 17">
              <a:extLst>
                <a:ext uri="{FF2B5EF4-FFF2-40B4-BE49-F238E27FC236}">
                  <a16:creationId xmlns:a16="http://schemas.microsoft.com/office/drawing/2014/main" id="{2BAF5F82-AEAC-475B-8EE0-DB881F5430C1}"/>
                </a:ext>
              </a:extLst>
            </p:cNvPr>
            <p:cNvSpPr txBox="1">
              <a:spLocks noChangeArrowheads="1"/>
            </p:cNvSpPr>
            <p:nvPr/>
          </p:nvSpPr>
          <p:spPr bwMode="auto">
            <a:xfrm>
              <a:off x="3102" y="3888"/>
              <a:ext cx="232"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solidFill>
                    <a:srgbClr val="FF3300"/>
                  </a:solidFill>
                  <a:effectLst>
                    <a:outerShdw blurRad="38100" dist="38100" dir="2700000" algn="tl">
                      <a:srgbClr val="000000"/>
                    </a:outerShdw>
                  </a:effectLst>
                </a:rPr>
                <a:t>O</a:t>
              </a:r>
            </a:p>
          </p:txBody>
        </p:sp>
        <p:sp>
          <p:nvSpPr>
            <p:cNvPr id="121874" name="Text Box 18">
              <a:extLst>
                <a:ext uri="{FF2B5EF4-FFF2-40B4-BE49-F238E27FC236}">
                  <a16:creationId xmlns:a16="http://schemas.microsoft.com/office/drawing/2014/main" id="{3622D2A1-8CAF-45E4-8A2E-5E0013455DC1}"/>
                </a:ext>
              </a:extLst>
            </p:cNvPr>
            <p:cNvSpPr txBox="1">
              <a:spLocks noChangeArrowheads="1"/>
            </p:cNvSpPr>
            <p:nvPr/>
          </p:nvSpPr>
          <p:spPr bwMode="auto">
            <a:xfrm>
              <a:off x="3147" y="1729"/>
              <a:ext cx="187"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solidFill>
                    <a:srgbClr val="FF3300"/>
                  </a:solidFill>
                  <a:effectLst>
                    <a:outerShdw blurRad="38100" dist="38100" dir="2700000" algn="tl">
                      <a:srgbClr val="000000"/>
                    </a:outerShdw>
                  </a:effectLst>
                </a:rPr>
                <a:t>y</a:t>
              </a:r>
            </a:p>
          </p:txBody>
        </p:sp>
        <p:sp>
          <p:nvSpPr>
            <p:cNvPr id="121875" name="Text Box 19">
              <a:extLst>
                <a:ext uri="{FF2B5EF4-FFF2-40B4-BE49-F238E27FC236}">
                  <a16:creationId xmlns:a16="http://schemas.microsoft.com/office/drawing/2014/main" id="{929964E3-C430-4555-B5DD-6B705FE801BC}"/>
                </a:ext>
              </a:extLst>
            </p:cNvPr>
            <p:cNvSpPr txBox="1">
              <a:spLocks noChangeArrowheads="1"/>
            </p:cNvSpPr>
            <p:nvPr/>
          </p:nvSpPr>
          <p:spPr bwMode="auto">
            <a:xfrm>
              <a:off x="5377" y="3936"/>
              <a:ext cx="196"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solidFill>
                    <a:srgbClr val="FF3300"/>
                  </a:solidFill>
                  <a:effectLst>
                    <a:outerShdw blurRad="38100" dist="38100" dir="2700000" algn="tl">
                      <a:srgbClr val="000000"/>
                    </a:outerShdw>
                  </a:effectLst>
                </a:rPr>
                <a:t>x</a:t>
              </a:r>
            </a:p>
          </p:txBody>
        </p:sp>
        <p:sp>
          <p:nvSpPr>
            <p:cNvPr id="121880" name="Text Box 24">
              <a:extLst>
                <a:ext uri="{FF2B5EF4-FFF2-40B4-BE49-F238E27FC236}">
                  <a16:creationId xmlns:a16="http://schemas.microsoft.com/office/drawing/2014/main" id="{8F752EAC-12F4-4AAD-A3FD-6A0B5BC3F435}"/>
                </a:ext>
              </a:extLst>
            </p:cNvPr>
            <p:cNvSpPr txBox="1">
              <a:spLocks noChangeArrowheads="1"/>
            </p:cNvSpPr>
            <p:nvPr/>
          </p:nvSpPr>
          <p:spPr bwMode="auto">
            <a:xfrm>
              <a:off x="3742" y="3044"/>
              <a:ext cx="244" cy="250"/>
            </a:xfrm>
            <a:prstGeom prst="rect">
              <a:avLst/>
            </a:prstGeom>
            <a:noFill/>
            <a:ln w="12700">
              <a:noFill/>
              <a:miter lim="800000"/>
              <a:headEnd type="none" w="sm" len="sm"/>
              <a:tailEnd type="none" w="sm" len="sm"/>
            </a:ln>
            <a:effectLst/>
          </p:spPr>
          <p:txBody>
            <a:bodyPr>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solidFill>
                    <a:srgbClr val="FFFF00"/>
                  </a:solidFill>
                  <a:effectLst>
                    <a:outerShdw blurRad="38100" dist="38100" dir="2700000" algn="tl">
                      <a:srgbClr val="000000"/>
                    </a:outerShdw>
                  </a:effectLst>
                </a:rPr>
                <a:t>A</a:t>
              </a:r>
            </a:p>
          </p:txBody>
        </p:sp>
        <p:sp>
          <p:nvSpPr>
            <p:cNvPr id="14347" name="Line 26">
              <a:extLst>
                <a:ext uri="{FF2B5EF4-FFF2-40B4-BE49-F238E27FC236}">
                  <a16:creationId xmlns:a16="http://schemas.microsoft.com/office/drawing/2014/main" id="{1971547C-A6B6-4C43-949C-34BDF3788640}"/>
                </a:ext>
              </a:extLst>
            </p:cNvPr>
            <p:cNvSpPr>
              <a:spLocks noChangeShapeType="1"/>
            </p:cNvSpPr>
            <p:nvPr/>
          </p:nvSpPr>
          <p:spPr bwMode="auto">
            <a:xfrm>
              <a:off x="3318" y="2448"/>
              <a:ext cx="1574" cy="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27">
              <a:extLst>
                <a:ext uri="{FF2B5EF4-FFF2-40B4-BE49-F238E27FC236}">
                  <a16:creationId xmlns:a16="http://schemas.microsoft.com/office/drawing/2014/main" id="{5BC3616E-CD9B-4D7D-AEE9-CEAFF8502BEF}"/>
                </a:ext>
              </a:extLst>
            </p:cNvPr>
            <p:cNvSpPr>
              <a:spLocks noChangeShapeType="1"/>
            </p:cNvSpPr>
            <p:nvPr/>
          </p:nvSpPr>
          <p:spPr bwMode="auto">
            <a:xfrm>
              <a:off x="4892" y="2448"/>
              <a:ext cx="0" cy="1562"/>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4" name="Text Box 28">
              <a:extLst>
                <a:ext uri="{FF2B5EF4-FFF2-40B4-BE49-F238E27FC236}">
                  <a16:creationId xmlns:a16="http://schemas.microsoft.com/office/drawing/2014/main" id="{6F6D2453-66B7-44E2-870A-88A3915685A6}"/>
                </a:ext>
              </a:extLst>
            </p:cNvPr>
            <p:cNvSpPr txBox="1">
              <a:spLocks noChangeArrowheads="1"/>
            </p:cNvSpPr>
            <p:nvPr/>
          </p:nvSpPr>
          <p:spPr bwMode="auto">
            <a:xfrm>
              <a:off x="4796" y="3951"/>
              <a:ext cx="279" cy="250"/>
            </a:xfrm>
            <a:prstGeom prst="rect">
              <a:avLst/>
            </a:prstGeom>
            <a:noFill/>
            <a:ln w="12700">
              <a:noFill/>
              <a:miter lim="800000"/>
              <a:headEnd type="none" w="sm" len="sm"/>
              <a:tailEnd type="none" w="sm" len="sm"/>
            </a:ln>
            <a:effectLst/>
          </p:spPr>
          <p:txBody>
            <a:bodyPr>
              <a:spAutoFit/>
            </a:bodyPr>
            <a:lstStyle/>
            <a:p>
              <a:pPr>
                <a:defRPr/>
              </a:pPr>
              <a:r>
                <a:rPr lang="en-US" altLang="zh-CN" sz="2000" i="1">
                  <a:solidFill>
                    <a:srgbClr val="FFFF00"/>
                  </a:solidFill>
                  <a:effectLst>
                    <a:outerShdw blurRad="38100" dist="38100" dir="2700000" algn="tl">
                      <a:srgbClr val="000000"/>
                    </a:outerShdw>
                  </a:effectLst>
                </a:rPr>
                <a:t>x</a:t>
              </a:r>
              <a:r>
                <a:rPr lang="en-US" altLang="zh-CN" sz="2000" i="1" baseline="-25000">
                  <a:solidFill>
                    <a:srgbClr val="FFFF00"/>
                  </a:solidFill>
                  <a:effectLst>
                    <a:outerShdw blurRad="38100" dist="38100" dir="2700000" algn="tl">
                      <a:srgbClr val="000000"/>
                    </a:outerShdw>
                  </a:effectLst>
                </a:rPr>
                <a:t>2</a:t>
              </a:r>
              <a:endParaRPr lang="en-US" altLang="zh-CN" sz="2000" i="1">
                <a:solidFill>
                  <a:srgbClr val="FFFF00"/>
                </a:solidFill>
                <a:effectLst>
                  <a:outerShdw blurRad="38100" dist="38100" dir="2700000" algn="tl">
                    <a:srgbClr val="000000"/>
                  </a:outerShdw>
                </a:effectLst>
              </a:endParaRPr>
            </a:p>
          </p:txBody>
        </p:sp>
        <p:sp>
          <p:nvSpPr>
            <p:cNvPr id="121885" name="Text Box 29">
              <a:extLst>
                <a:ext uri="{FF2B5EF4-FFF2-40B4-BE49-F238E27FC236}">
                  <a16:creationId xmlns:a16="http://schemas.microsoft.com/office/drawing/2014/main" id="{1C99C071-D981-46FE-A2AE-1FF69C1D38CC}"/>
                </a:ext>
              </a:extLst>
            </p:cNvPr>
            <p:cNvSpPr txBox="1">
              <a:spLocks noChangeArrowheads="1"/>
            </p:cNvSpPr>
            <p:nvPr/>
          </p:nvSpPr>
          <p:spPr bwMode="auto">
            <a:xfrm>
              <a:off x="3068" y="2287"/>
              <a:ext cx="239" cy="250"/>
            </a:xfrm>
            <a:prstGeom prst="rect">
              <a:avLst/>
            </a:prstGeom>
            <a:noFill/>
            <a:ln w="12700">
              <a:noFill/>
              <a:miter lim="800000"/>
              <a:headEnd type="none" w="sm" len="sm"/>
              <a:tailEnd type="none" w="sm" len="sm"/>
            </a:ln>
            <a:effectLst/>
          </p:spPr>
          <p:txBody>
            <a:bodyPr wrap="none">
              <a:spAutoFit/>
            </a:bodyPr>
            <a:lstStyle/>
            <a:p>
              <a:pPr>
                <a:defRPr/>
              </a:pPr>
              <a:r>
                <a:rPr lang="en-US" altLang="zh-CN" sz="2000" i="1">
                  <a:solidFill>
                    <a:srgbClr val="FFFF00"/>
                  </a:solidFill>
                  <a:effectLst>
                    <a:outerShdw blurRad="38100" dist="38100" dir="2700000" algn="tl">
                      <a:srgbClr val="000000"/>
                    </a:outerShdw>
                  </a:effectLst>
                </a:rPr>
                <a:t>y</a:t>
              </a:r>
              <a:r>
                <a:rPr lang="en-US" altLang="zh-CN" sz="2000" i="1" baseline="-25000">
                  <a:solidFill>
                    <a:srgbClr val="FFFF00"/>
                  </a:solidFill>
                  <a:effectLst>
                    <a:outerShdw blurRad="38100" dist="38100" dir="2700000" algn="tl">
                      <a:srgbClr val="000000"/>
                    </a:outerShdw>
                  </a:effectLst>
                </a:rPr>
                <a:t>2</a:t>
              </a:r>
              <a:endParaRPr lang="en-US" altLang="zh-CN" sz="2000" i="1">
                <a:solidFill>
                  <a:srgbClr val="FFFF00"/>
                </a:solidFill>
                <a:effectLst>
                  <a:outerShdw blurRad="38100" dist="38100" dir="2700000" algn="tl">
                    <a:srgbClr val="000000"/>
                  </a:outerShdw>
                </a:effectLst>
              </a:endParaRPr>
            </a:p>
          </p:txBody>
        </p:sp>
        <p:sp>
          <p:nvSpPr>
            <p:cNvPr id="14351" name="Line 31">
              <a:extLst>
                <a:ext uri="{FF2B5EF4-FFF2-40B4-BE49-F238E27FC236}">
                  <a16:creationId xmlns:a16="http://schemas.microsoft.com/office/drawing/2014/main" id="{ADBFE175-0622-4C9B-8539-6C0BAD3CDCB6}"/>
                </a:ext>
              </a:extLst>
            </p:cNvPr>
            <p:cNvSpPr>
              <a:spLocks noChangeShapeType="1"/>
            </p:cNvSpPr>
            <p:nvPr/>
          </p:nvSpPr>
          <p:spPr bwMode="auto">
            <a:xfrm>
              <a:off x="3323" y="3286"/>
              <a:ext cx="576" cy="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32">
              <a:extLst>
                <a:ext uri="{FF2B5EF4-FFF2-40B4-BE49-F238E27FC236}">
                  <a16:creationId xmlns:a16="http://schemas.microsoft.com/office/drawing/2014/main" id="{0FA71E5F-9A47-4801-AA9D-E08D8134D244}"/>
                </a:ext>
              </a:extLst>
            </p:cNvPr>
            <p:cNvSpPr>
              <a:spLocks noChangeShapeType="1"/>
            </p:cNvSpPr>
            <p:nvPr/>
          </p:nvSpPr>
          <p:spPr bwMode="auto">
            <a:xfrm>
              <a:off x="3899" y="3286"/>
              <a:ext cx="0" cy="720"/>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9" name="Text Box 33">
              <a:extLst>
                <a:ext uri="{FF2B5EF4-FFF2-40B4-BE49-F238E27FC236}">
                  <a16:creationId xmlns:a16="http://schemas.microsoft.com/office/drawing/2014/main" id="{BB04E439-29A8-4CB7-A64D-49B5F149DA31}"/>
                </a:ext>
              </a:extLst>
            </p:cNvPr>
            <p:cNvSpPr txBox="1">
              <a:spLocks noChangeArrowheads="1"/>
            </p:cNvSpPr>
            <p:nvPr/>
          </p:nvSpPr>
          <p:spPr bwMode="auto">
            <a:xfrm>
              <a:off x="3797" y="3929"/>
              <a:ext cx="248" cy="250"/>
            </a:xfrm>
            <a:prstGeom prst="rect">
              <a:avLst/>
            </a:prstGeom>
            <a:noFill/>
            <a:ln w="12700">
              <a:noFill/>
              <a:miter lim="800000"/>
              <a:headEnd type="none" w="sm" len="sm"/>
              <a:tailEnd type="none" w="sm" len="sm"/>
            </a:ln>
            <a:effectLst/>
          </p:spPr>
          <p:txBody>
            <a:bodyPr wrap="none">
              <a:spAutoFit/>
            </a:bodyPr>
            <a:lstStyle/>
            <a:p>
              <a:pPr>
                <a:defRPr/>
              </a:pPr>
              <a:r>
                <a:rPr lang="en-US" altLang="zh-CN" sz="2000" i="1">
                  <a:solidFill>
                    <a:srgbClr val="FFFF00"/>
                  </a:solidFill>
                  <a:effectLst>
                    <a:outerShdw blurRad="38100" dist="38100" dir="2700000" algn="tl">
                      <a:srgbClr val="000000"/>
                    </a:outerShdw>
                  </a:effectLst>
                </a:rPr>
                <a:t>x</a:t>
              </a:r>
              <a:r>
                <a:rPr lang="en-US" altLang="zh-CN" sz="2000" i="1" baseline="-25000">
                  <a:solidFill>
                    <a:srgbClr val="FFFF00"/>
                  </a:solidFill>
                  <a:effectLst>
                    <a:outerShdw blurRad="38100" dist="38100" dir="2700000" algn="tl">
                      <a:srgbClr val="000000"/>
                    </a:outerShdw>
                  </a:effectLst>
                </a:rPr>
                <a:t>1</a:t>
              </a:r>
              <a:endParaRPr lang="en-US" altLang="zh-CN" sz="2000" i="1">
                <a:solidFill>
                  <a:srgbClr val="FFFF00"/>
                </a:solidFill>
                <a:effectLst>
                  <a:outerShdw blurRad="38100" dist="38100" dir="2700000" algn="tl">
                    <a:srgbClr val="000000"/>
                  </a:outerShdw>
                </a:effectLst>
              </a:endParaRPr>
            </a:p>
          </p:txBody>
        </p:sp>
        <p:sp>
          <p:nvSpPr>
            <p:cNvPr id="121890" name="Text Box 34">
              <a:extLst>
                <a:ext uri="{FF2B5EF4-FFF2-40B4-BE49-F238E27FC236}">
                  <a16:creationId xmlns:a16="http://schemas.microsoft.com/office/drawing/2014/main" id="{70AC0024-3A3A-4489-A3D7-49CFC8FEA58B}"/>
                </a:ext>
              </a:extLst>
            </p:cNvPr>
            <p:cNvSpPr txBox="1">
              <a:spLocks noChangeArrowheads="1"/>
            </p:cNvSpPr>
            <p:nvPr/>
          </p:nvSpPr>
          <p:spPr bwMode="auto">
            <a:xfrm>
              <a:off x="3068" y="3140"/>
              <a:ext cx="239" cy="250"/>
            </a:xfrm>
            <a:prstGeom prst="rect">
              <a:avLst/>
            </a:prstGeom>
            <a:noFill/>
            <a:ln w="12700">
              <a:noFill/>
              <a:miter lim="800000"/>
              <a:headEnd type="none" w="sm" len="sm"/>
              <a:tailEnd type="none" w="sm" len="sm"/>
            </a:ln>
            <a:effectLst/>
          </p:spPr>
          <p:txBody>
            <a:bodyPr wrap="none">
              <a:spAutoFit/>
            </a:bodyPr>
            <a:lstStyle/>
            <a:p>
              <a:pPr>
                <a:defRPr/>
              </a:pPr>
              <a:r>
                <a:rPr lang="en-US" altLang="zh-CN" sz="2000" i="1">
                  <a:solidFill>
                    <a:srgbClr val="FFFF00"/>
                  </a:solidFill>
                  <a:effectLst>
                    <a:outerShdw blurRad="38100" dist="38100" dir="2700000" algn="tl">
                      <a:srgbClr val="000000"/>
                    </a:outerShdw>
                  </a:effectLst>
                </a:rPr>
                <a:t>y</a:t>
              </a:r>
              <a:r>
                <a:rPr lang="en-US" altLang="zh-CN" sz="2000" i="1" baseline="-25000">
                  <a:solidFill>
                    <a:srgbClr val="FFFF00"/>
                  </a:solidFill>
                  <a:effectLst>
                    <a:outerShdw blurRad="38100" dist="38100" dir="2700000" algn="tl">
                      <a:srgbClr val="000000"/>
                    </a:outerShdw>
                  </a:effectLst>
                </a:rPr>
                <a:t>1</a:t>
              </a:r>
              <a:endParaRPr lang="en-US" altLang="zh-CN" sz="2000" i="1">
                <a:solidFill>
                  <a:srgbClr val="FFFF00"/>
                </a:solidFill>
                <a:effectLst>
                  <a:outerShdw blurRad="38100" dist="38100" dir="2700000" algn="tl">
                    <a:srgbClr val="000000"/>
                  </a:outerShdw>
                </a:effectLst>
              </a:endParaRPr>
            </a:p>
          </p:txBody>
        </p:sp>
        <p:sp>
          <p:nvSpPr>
            <p:cNvPr id="14355" name="AutoShape 37">
              <a:extLst>
                <a:ext uri="{FF2B5EF4-FFF2-40B4-BE49-F238E27FC236}">
                  <a16:creationId xmlns:a16="http://schemas.microsoft.com/office/drawing/2014/main" id="{49F5EC2A-7D1C-4B84-9AE9-12A6D650F432}"/>
                </a:ext>
              </a:extLst>
            </p:cNvPr>
            <p:cNvSpPr>
              <a:spLocks noChangeArrowheads="1"/>
            </p:cNvSpPr>
            <p:nvPr/>
          </p:nvSpPr>
          <p:spPr bwMode="auto">
            <a:xfrm>
              <a:off x="4744" y="2396"/>
              <a:ext cx="336" cy="48"/>
            </a:xfrm>
            <a:prstGeom prst="flowChartDisplay">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6" name="AutoShape 38">
              <a:extLst>
                <a:ext uri="{FF2B5EF4-FFF2-40B4-BE49-F238E27FC236}">
                  <a16:creationId xmlns:a16="http://schemas.microsoft.com/office/drawing/2014/main" id="{F1DBF7FA-52EF-4298-8A85-940D3733414B}"/>
                </a:ext>
              </a:extLst>
            </p:cNvPr>
            <p:cNvSpPr>
              <a:spLocks noChangeArrowheads="1"/>
            </p:cNvSpPr>
            <p:nvPr/>
          </p:nvSpPr>
          <p:spPr bwMode="auto">
            <a:xfrm>
              <a:off x="4652" y="2352"/>
              <a:ext cx="192" cy="48"/>
            </a:xfrm>
            <a:prstGeom prst="rtTriangle">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95" name="Text Box 39">
              <a:extLst>
                <a:ext uri="{FF2B5EF4-FFF2-40B4-BE49-F238E27FC236}">
                  <a16:creationId xmlns:a16="http://schemas.microsoft.com/office/drawing/2014/main" id="{B53A7A81-AB7C-451F-B4C7-E09D7CF32459}"/>
                </a:ext>
              </a:extLst>
            </p:cNvPr>
            <p:cNvSpPr txBox="1">
              <a:spLocks noChangeArrowheads="1"/>
            </p:cNvSpPr>
            <p:nvPr/>
          </p:nvSpPr>
          <p:spPr bwMode="auto">
            <a:xfrm>
              <a:off x="4796" y="2160"/>
              <a:ext cx="288" cy="250"/>
            </a:xfrm>
            <a:prstGeom prst="rect">
              <a:avLst/>
            </a:prstGeom>
            <a:noFill/>
            <a:ln w="12700">
              <a:noFill/>
              <a:miter lim="800000"/>
              <a:headEnd type="none" w="sm" len="sm"/>
              <a:tailEnd type="none" w="sm" len="sm"/>
            </a:ln>
            <a:effectLst/>
          </p:spPr>
          <p:txBody>
            <a:bodyPr>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solidFill>
                    <a:srgbClr val="FFFF00"/>
                  </a:solidFill>
                  <a:effectLst>
                    <a:outerShdw blurRad="38100" dist="38100" dir="2700000" algn="tl">
                      <a:srgbClr val="000000"/>
                    </a:outerShdw>
                  </a:effectLst>
                </a:rPr>
                <a:t>B</a:t>
              </a:r>
            </a:p>
          </p:txBody>
        </p:sp>
        <p:sp>
          <p:nvSpPr>
            <p:cNvPr id="121900" name="Text Box 44">
              <a:extLst>
                <a:ext uri="{FF2B5EF4-FFF2-40B4-BE49-F238E27FC236}">
                  <a16:creationId xmlns:a16="http://schemas.microsoft.com/office/drawing/2014/main" id="{65D042E3-AEFF-47F6-8ED5-819687D28252}"/>
                </a:ext>
              </a:extLst>
            </p:cNvPr>
            <p:cNvSpPr txBox="1">
              <a:spLocks noChangeArrowheads="1"/>
            </p:cNvSpPr>
            <p:nvPr/>
          </p:nvSpPr>
          <p:spPr bwMode="auto">
            <a:xfrm>
              <a:off x="4091" y="3051"/>
              <a:ext cx="286" cy="288"/>
            </a:xfrm>
            <a:prstGeom prst="rect">
              <a:avLst/>
            </a:prstGeom>
            <a:noFill/>
            <a:ln w="12700">
              <a:noFill/>
              <a:miter lim="800000"/>
              <a:headEnd type="none" w="sm" len="sm"/>
              <a:tailEnd type="none" w="sm" len="sm"/>
            </a:ln>
            <a:effectLst/>
          </p:spPr>
          <p:txBody>
            <a:bodyPr wrap="none">
              <a:spAutoFit/>
            </a:bodyPr>
            <a:lstStyle/>
            <a:p>
              <a:pPr>
                <a:defRPr/>
              </a:pPr>
              <a:r>
                <a:rPr lang="en-US" altLang="zh-CN" i="1">
                  <a:solidFill>
                    <a:srgbClr val="FF9900"/>
                  </a:solidFill>
                  <a:effectLst>
                    <a:outerShdw blurRad="38100" dist="38100" dir="2700000" algn="tl">
                      <a:srgbClr val="000000"/>
                    </a:outerShdw>
                  </a:effectLst>
                </a:rPr>
                <a:t>v</a:t>
              </a:r>
              <a:r>
                <a:rPr lang="en-US" altLang="zh-CN" i="1" baseline="-25000">
                  <a:solidFill>
                    <a:srgbClr val="FF9900"/>
                  </a:solidFill>
                  <a:effectLst>
                    <a:outerShdw blurRad="38100" dist="38100" dir="2700000" algn="tl">
                      <a:srgbClr val="000000"/>
                    </a:outerShdw>
                  </a:effectLst>
                </a:rPr>
                <a:t>A</a:t>
              </a:r>
              <a:endParaRPr lang="en-US" altLang="zh-CN" i="1">
                <a:solidFill>
                  <a:srgbClr val="FF9900"/>
                </a:solidFill>
                <a:effectLst>
                  <a:outerShdw blurRad="38100" dist="38100" dir="2700000" algn="tl">
                    <a:srgbClr val="000000"/>
                  </a:outerShdw>
                </a:effectLst>
              </a:endParaRPr>
            </a:p>
          </p:txBody>
        </p:sp>
        <p:sp>
          <p:nvSpPr>
            <p:cNvPr id="14359" name="Line 49">
              <a:extLst>
                <a:ext uri="{FF2B5EF4-FFF2-40B4-BE49-F238E27FC236}">
                  <a16:creationId xmlns:a16="http://schemas.microsoft.com/office/drawing/2014/main" id="{9CE3919E-8BFB-4127-8839-D1942C73FCAA}"/>
                </a:ext>
              </a:extLst>
            </p:cNvPr>
            <p:cNvSpPr>
              <a:spLocks noChangeShapeType="1"/>
            </p:cNvSpPr>
            <p:nvPr/>
          </p:nvSpPr>
          <p:spPr bwMode="auto">
            <a:xfrm flipV="1">
              <a:off x="3878" y="2448"/>
              <a:ext cx="1017" cy="846"/>
            </a:xfrm>
            <a:prstGeom prst="line">
              <a:avLst/>
            </a:prstGeom>
            <a:noFill/>
            <a:ln w="25400">
              <a:solidFill>
                <a:schemeClr val="bg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60" name="Group 53">
              <a:extLst>
                <a:ext uri="{FF2B5EF4-FFF2-40B4-BE49-F238E27FC236}">
                  <a16:creationId xmlns:a16="http://schemas.microsoft.com/office/drawing/2014/main" id="{0FDEE2DD-21C9-4214-B33A-1C5B52CF62D9}"/>
                </a:ext>
              </a:extLst>
            </p:cNvPr>
            <p:cNvGrpSpPr>
              <a:grpSpLocks/>
            </p:cNvGrpSpPr>
            <p:nvPr/>
          </p:nvGrpSpPr>
          <p:grpSpPr bwMode="auto">
            <a:xfrm>
              <a:off x="3747" y="3022"/>
              <a:ext cx="448" cy="317"/>
              <a:chOff x="3747" y="3022"/>
              <a:chExt cx="448" cy="317"/>
            </a:xfrm>
          </p:grpSpPr>
          <p:sp>
            <p:nvSpPr>
              <p:cNvPr id="14361" name="Line 51">
                <a:extLst>
                  <a:ext uri="{FF2B5EF4-FFF2-40B4-BE49-F238E27FC236}">
                    <a16:creationId xmlns:a16="http://schemas.microsoft.com/office/drawing/2014/main" id="{98641691-6EA5-4771-983B-14C1C595FD5A}"/>
                  </a:ext>
                </a:extLst>
              </p:cNvPr>
              <p:cNvSpPr>
                <a:spLocks noChangeShapeType="1"/>
              </p:cNvSpPr>
              <p:nvPr/>
            </p:nvSpPr>
            <p:spPr bwMode="auto">
              <a:xfrm flipV="1">
                <a:off x="3833" y="3022"/>
                <a:ext cx="362" cy="317"/>
              </a:xfrm>
              <a:prstGeom prst="line">
                <a:avLst/>
              </a:prstGeom>
              <a:noFill/>
              <a:ln w="44450">
                <a:solidFill>
                  <a:srgbClr val="FF66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AutoShape 52">
                <a:extLst>
                  <a:ext uri="{FF2B5EF4-FFF2-40B4-BE49-F238E27FC236}">
                    <a16:creationId xmlns:a16="http://schemas.microsoft.com/office/drawing/2014/main" id="{7EDD74A5-9727-4920-874F-48BCB4CD667D}"/>
                  </a:ext>
                </a:extLst>
              </p:cNvPr>
              <p:cNvSpPr>
                <a:spLocks noChangeArrowheads="1"/>
              </p:cNvSpPr>
              <p:nvPr/>
            </p:nvSpPr>
            <p:spPr bwMode="auto">
              <a:xfrm rot="8410255">
                <a:off x="3747" y="3255"/>
                <a:ext cx="264" cy="81"/>
              </a:xfrm>
              <a:prstGeom prst="flowChartOnlineStorage">
                <a:avLst/>
              </a:prstGeom>
              <a:solidFill>
                <a:srgbClr val="FF66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21864"/>
                                        </p:tgtEl>
                                        <p:attrNameLst>
                                          <p:attrName>style.visibility</p:attrName>
                                        </p:attrNameLst>
                                      </p:cBhvr>
                                      <p:to>
                                        <p:strVal val="visible"/>
                                      </p:to>
                                    </p:set>
                                    <p:animEffect transition="in" filter="strips(upRight)">
                                      <p:cBhvr>
                                        <p:cTn id="7" dur="5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Text Box 4">
            <a:extLst>
              <a:ext uri="{FF2B5EF4-FFF2-40B4-BE49-F238E27FC236}">
                <a16:creationId xmlns:a16="http://schemas.microsoft.com/office/drawing/2014/main" id="{62479BD7-3395-4B84-9E24-771CA1DD6B59}"/>
              </a:ext>
            </a:extLst>
          </p:cNvPr>
          <p:cNvSpPr txBox="1">
            <a:spLocks noChangeArrowheads="1"/>
          </p:cNvSpPr>
          <p:nvPr/>
        </p:nvSpPr>
        <p:spPr bwMode="auto">
          <a:xfrm>
            <a:off x="250825" y="549275"/>
            <a:ext cx="84248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800"/>
              <a:t>前一个约束条件反映杆长不变</a:t>
            </a:r>
            <a:r>
              <a:rPr lang="en-US" altLang="zh-CN" sz="2800"/>
              <a:t>, </a:t>
            </a:r>
            <a:r>
              <a:rPr lang="zh-CN" altLang="zh-CN" sz="2800"/>
              <a:t>是几何约束</a:t>
            </a:r>
            <a:r>
              <a:rPr lang="en-US" altLang="zh-CN" sz="2800"/>
              <a:t>, </a:t>
            </a:r>
            <a:r>
              <a:rPr lang="zh-CN" altLang="zh-CN" sz="2800"/>
              <a:t>即完整约束</a:t>
            </a:r>
            <a:r>
              <a:rPr lang="en-US" altLang="zh-CN" sz="2800"/>
              <a:t>. </a:t>
            </a:r>
            <a:r>
              <a:rPr lang="zh-CN" altLang="zh-CN" sz="2800"/>
              <a:t>后一个约束条件反映质心速度沿杆的方向</a:t>
            </a:r>
            <a:r>
              <a:rPr lang="en-US" altLang="zh-CN" sz="2800"/>
              <a:t>, </a:t>
            </a:r>
            <a:r>
              <a:rPr lang="zh-CN" altLang="zh-CN" sz="2800"/>
              <a:t>是运动约束</a:t>
            </a:r>
            <a:r>
              <a:rPr lang="en-US" altLang="zh-CN" sz="2800"/>
              <a:t>; </a:t>
            </a:r>
            <a:r>
              <a:rPr lang="zh-CN" altLang="zh-CN" sz="2800"/>
              <a:t>由于它是不可积的</a:t>
            </a:r>
            <a:r>
              <a:rPr lang="en-US" altLang="zh-CN" sz="2800"/>
              <a:t>, </a:t>
            </a:r>
            <a:r>
              <a:rPr lang="zh-CN" altLang="zh-CN" sz="2800"/>
              <a:t>即不能化为几何约束</a:t>
            </a:r>
            <a:r>
              <a:rPr lang="en-US" altLang="zh-CN" sz="2800"/>
              <a:t>, </a:t>
            </a:r>
            <a:r>
              <a:rPr lang="zh-CN" altLang="zh-CN" sz="2800"/>
              <a:t>因而是非完整约束</a:t>
            </a:r>
            <a:r>
              <a:rPr lang="en-US" altLang="zh-CN" sz="2800"/>
              <a:t>. </a:t>
            </a:r>
            <a:r>
              <a:rPr lang="zh-CN" altLang="zh-CN" sz="2800"/>
              <a:t>后一个约束也可表</a:t>
            </a:r>
            <a:r>
              <a:rPr lang="zh-CN" altLang="en-US" sz="2800"/>
              <a:t>示</a:t>
            </a:r>
            <a:r>
              <a:rPr lang="zh-CN" altLang="zh-CN" sz="2800"/>
              <a:t>为</a:t>
            </a:r>
          </a:p>
        </p:txBody>
      </p:sp>
      <p:graphicFrame>
        <p:nvGraphicFramePr>
          <p:cNvPr id="174085" name="Object 5">
            <a:extLst>
              <a:ext uri="{FF2B5EF4-FFF2-40B4-BE49-F238E27FC236}">
                <a16:creationId xmlns:a16="http://schemas.microsoft.com/office/drawing/2014/main" id="{1268B7F4-2248-45B8-9A6F-6D25E4A21BC7}"/>
              </a:ext>
            </a:extLst>
          </p:cNvPr>
          <p:cNvGraphicFramePr>
            <a:graphicFrameLocks noChangeAspect="1"/>
          </p:cNvGraphicFramePr>
          <p:nvPr/>
        </p:nvGraphicFramePr>
        <p:xfrm>
          <a:off x="2987675" y="2781300"/>
          <a:ext cx="2952750" cy="1063625"/>
        </p:xfrm>
        <a:graphic>
          <a:graphicData uri="http://schemas.openxmlformats.org/presentationml/2006/ole">
            <mc:AlternateContent xmlns:mc="http://schemas.openxmlformats.org/markup-compatibility/2006">
              <mc:Choice xmlns:v="urn:schemas-microsoft-com:vml" Requires="v">
                <p:oleObj spid="_x0000_s15365" name="公式" r:id="rId3" imgW="1133475" imgH="371450" progId="Equation.3">
                  <p:embed/>
                </p:oleObj>
              </mc:Choice>
              <mc:Fallback>
                <p:oleObj name="公式" r:id="rId3" imgW="1133475" imgH="37145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781300"/>
                        <a:ext cx="2952750" cy="1063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74086" name="Text Box 6">
            <a:extLst>
              <a:ext uri="{FF2B5EF4-FFF2-40B4-BE49-F238E27FC236}">
                <a16:creationId xmlns:a16="http://schemas.microsoft.com/office/drawing/2014/main" id="{23356463-5845-4D8F-A4BB-38D44DD8D401}"/>
              </a:ext>
            </a:extLst>
          </p:cNvPr>
          <p:cNvSpPr txBox="1">
            <a:spLocks noChangeArrowheads="1"/>
          </p:cNvSpPr>
          <p:nvPr/>
        </p:nvSpPr>
        <p:spPr bwMode="auto">
          <a:xfrm>
            <a:off x="611188" y="4508500"/>
            <a:ext cx="5761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800"/>
              <a:t>这意味</a:t>
            </a:r>
            <a:r>
              <a:rPr lang="zh-CN" altLang="en-US" sz="2800"/>
              <a:t>着它</a:t>
            </a:r>
            <a:r>
              <a:rPr lang="zh-CN" altLang="zh-CN" sz="2800"/>
              <a:t>是对无限</a:t>
            </a:r>
            <a:r>
              <a:rPr lang="zh-CN" altLang="en-US" sz="2800"/>
              <a:t>小</a:t>
            </a:r>
            <a:r>
              <a:rPr lang="zh-CN" altLang="zh-CN" sz="2800"/>
              <a:t>变化的</a:t>
            </a:r>
            <a:r>
              <a:rPr lang="zh-CN" altLang="en-US" sz="2800"/>
              <a:t>限制</a:t>
            </a:r>
            <a:r>
              <a:rPr lang="en-US" altLang="zh-CN" sz="2800"/>
              <a:t>.</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 calcmode="lin" valueType="num">
                                      <p:cBhvr additive="base">
                                        <p:cTn id="7" dur="500" fill="hold"/>
                                        <p:tgtEl>
                                          <p:spTgt spid="174084"/>
                                        </p:tgtEl>
                                        <p:attrNameLst>
                                          <p:attrName>ppt_x</p:attrName>
                                        </p:attrNameLst>
                                      </p:cBhvr>
                                      <p:tavLst>
                                        <p:tav tm="0">
                                          <p:val>
                                            <p:strVal val="0-#ppt_w/2"/>
                                          </p:val>
                                        </p:tav>
                                        <p:tav tm="100000">
                                          <p:val>
                                            <p:strVal val="#ppt_x"/>
                                          </p:val>
                                        </p:tav>
                                      </p:tavLst>
                                    </p:anim>
                                    <p:anim calcmode="lin" valueType="num">
                                      <p:cBhvr additive="base">
                                        <p:cTn id="8" dur="500" fill="hold"/>
                                        <p:tgtEl>
                                          <p:spTgt spid="1740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74085"/>
                                        </p:tgtEl>
                                        <p:attrNameLst>
                                          <p:attrName>style.visibility</p:attrName>
                                        </p:attrNameLst>
                                      </p:cBhvr>
                                      <p:to>
                                        <p:strVal val="visible"/>
                                      </p:to>
                                    </p:set>
                                    <p:animEffect transition="in" filter="strips(upRight)">
                                      <p:cBhvr>
                                        <p:cTn id="13" dur="500"/>
                                        <p:tgtEl>
                                          <p:spTgt spid="1740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4086"/>
                                        </p:tgtEl>
                                        <p:attrNameLst>
                                          <p:attrName>style.visibility</p:attrName>
                                        </p:attrNameLst>
                                      </p:cBhvr>
                                      <p:to>
                                        <p:strVal val="visible"/>
                                      </p:to>
                                    </p:set>
                                    <p:anim calcmode="lin" valueType="num">
                                      <p:cBhvr additive="base">
                                        <p:cTn id="18" dur="500" fill="hold"/>
                                        <p:tgtEl>
                                          <p:spTgt spid="174086"/>
                                        </p:tgtEl>
                                        <p:attrNameLst>
                                          <p:attrName>ppt_x</p:attrName>
                                        </p:attrNameLst>
                                      </p:cBhvr>
                                      <p:tavLst>
                                        <p:tav tm="0">
                                          <p:val>
                                            <p:strVal val="0-#ppt_w/2"/>
                                          </p:val>
                                        </p:tav>
                                        <p:tav tm="100000">
                                          <p:val>
                                            <p:strVal val="#ppt_x"/>
                                          </p:val>
                                        </p:tav>
                                      </p:tavLst>
                                    </p:anim>
                                    <p:anim calcmode="lin" valueType="num">
                                      <p:cBhvr additive="base">
                                        <p:cTn id="19" dur="500" fill="hold"/>
                                        <p:tgtEl>
                                          <p:spTgt spid="174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P spid="1740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Text Box 5">
            <a:extLst>
              <a:ext uri="{FF2B5EF4-FFF2-40B4-BE49-F238E27FC236}">
                <a16:creationId xmlns:a16="http://schemas.microsoft.com/office/drawing/2014/main" id="{93F7AF95-A54D-4F86-BBB9-ADE478C9C934}"/>
              </a:ext>
            </a:extLst>
          </p:cNvPr>
          <p:cNvSpPr txBox="1">
            <a:spLocks noChangeArrowheads="1"/>
          </p:cNvSpPr>
          <p:nvPr/>
        </p:nvSpPr>
        <p:spPr bwMode="auto">
          <a:xfrm>
            <a:off x="179388" y="476250"/>
            <a:ext cx="871378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en-US" sz="2800"/>
              <a:t>约束还分为</a:t>
            </a:r>
            <a:r>
              <a:rPr lang="zh-CN" altLang="en-US" sz="2800">
                <a:solidFill>
                  <a:srgbClr val="FFFF00"/>
                </a:solidFill>
              </a:rPr>
              <a:t>稳定约束</a:t>
            </a:r>
            <a:r>
              <a:rPr lang="zh-CN" altLang="en-US" sz="2800"/>
              <a:t>和</a:t>
            </a:r>
            <a:r>
              <a:rPr lang="zh-CN" altLang="en-US" sz="2800">
                <a:solidFill>
                  <a:srgbClr val="FFFF00"/>
                </a:solidFill>
              </a:rPr>
              <a:t>不稳定约束</a:t>
            </a:r>
            <a:r>
              <a:rPr lang="en-US" altLang="zh-CN" sz="2800"/>
              <a:t>. </a:t>
            </a:r>
          </a:p>
          <a:p>
            <a:pPr eaLnBrk="1" hangingPunct="1">
              <a:lnSpc>
                <a:spcPct val="120000"/>
              </a:lnSpc>
            </a:pPr>
            <a:r>
              <a:rPr lang="en-US" altLang="zh-CN" sz="2800"/>
              <a:t>      </a:t>
            </a:r>
            <a:r>
              <a:rPr lang="zh-CN" altLang="en-US" sz="2800"/>
              <a:t>稳定约束不直接依赖于时间</a:t>
            </a:r>
            <a:r>
              <a:rPr lang="en-US" altLang="zh-CN" sz="2800"/>
              <a:t>, </a:t>
            </a:r>
            <a:r>
              <a:rPr lang="zh-CN" altLang="en-US" sz="2800"/>
              <a:t>其数学表达式不显含时间</a:t>
            </a:r>
            <a:r>
              <a:rPr lang="en-US" altLang="zh-CN" sz="2800"/>
              <a:t>; </a:t>
            </a:r>
          </a:p>
          <a:p>
            <a:pPr eaLnBrk="1" hangingPunct="1">
              <a:lnSpc>
                <a:spcPct val="120000"/>
              </a:lnSpc>
            </a:pPr>
            <a:r>
              <a:rPr lang="en-US" altLang="zh-CN" sz="2800"/>
              <a:t>      </a:t>
            </a:r>
            <a:r>
              <a:rPr lang="zh-CN" altLang="en-US" sz="2800"/>
              <a:t>不稳定约束则明显依赖于时间</a:t>
            </a:r>
            <a:r>
              <a:rPr lang="en-US" altLang="zh-CN" sz="2800"/>
              <a:t>, </a:t>
            </a:r>
            <a:r>
              <a:rPr lang="zh-CN" altLang="en-US" sz="2800"/>
              <a:t>其效学表达式显含时间</a:t>
            </a:r>
            <a:r>
              <a:rPr lang="en-US" altLang="zh-CN" sz="2800"/>
              <a:t>.</a:t>
            </a:r>
          </a:p>
        </p:txBody>
      </p:sp>
      <p:sp>
        <p:nvSpPr>
          <p:cNvPr id="122886" name="Text Box 6">
            <a:extLst>
              <a:ext uri="{FF2B5EF4-FFF2-40B4-BE49-F238E27FC236}">
                <a16:creationId xmlns:a16="http://schemas.microsoft.com/office/drawing/2014/main" id="{82E90023-32A2-4F00-B6E6-D27531479437}"/>
              </a:ext>
            </a:extLst>
          </p:cNvPr>
          <p:cNvSpPr txBox="1">
            <a:spLocks noChangeArrowheads="1"/>
          </p:cNvSpPr>
          <p:nvPr/>
        </p:nvSpPr>
        <p:spPr bwMode="auto">
          <a:xfrm>
            <a:off x="250825" y="3141663"/>
            <a:ext cx="88931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en-US" sz="2800"/>
              <a:t>此外，约束还可分为</a:t>
            </a:r>
            <a:r>
              <a:rPr lang="zh-CN" altLang="en-US" sz="2800">
                <a:solidFill>
                  <a:srgbClr val="99FF33"/>
                </a:solidFill>
              </a:rPr>
              <a:t>单侧约束</a:t>
            </a:r>
            <a:r>
              <a:rPr lang="en-US" altLang="zh-CN" sz="2800"/>
              <a:t>(</a:t>
            </a:r>
            <a:r>
              <a:rPr lang="zh-CN" altLang="en-US" sz="2800"/>
              <a:t>可解约束</a:t>
            </a:r>
            <a:r>
              <a:rPr lang="en-US" altLang="zh-CN" sz="2800"/>
              <a:t>)</a:t>
            </a:r>
            <a:r>
              <a:rPr lang="zh-CN" altLang="en-US" sz="2800"/>
              <a:t>和</a:t>
            </a:r>
            <a:r>
              <a:rPr lang="zh-CN" altLang="en-US" sz="2800">
                <a:solidFill>
                  <a:srgbClr val="99FF33"/>
                </a:solidFill>
              </a:rPr>
              <a:t>双侧约束</a:t>
            </a:r>
            <a:r>
              <a:rPr lang="en-US" altLang="zh-CN" sz="2800"/>
              <a:t>(</a:t>
            </a:r>
            <a:r>
              <a:rPr lang="zh-CN" altLang="en-US" sz="2800"/>
              <a:t>不可解</a:t>
            </a:r>
            <a:r>
              <a:rPr lang="en-US" altLang="zh-CN" sz="2800"/>
              <a:t>). </a:t>
            </a:r>
            <a:r>
              <a:rPr lang="zh-CN" altLang="en-US" sz="2800"/>
              <a:t>单侧约束只在某一侧限制系统的运动</a:t>
            </a:r>
            <a:r>
              <a:rPr lang="en-US" altLang="zh-CN" sz="2800"/>
              <a:t>, </a:t>
            </a:r>
            <a:r>
              <a:rPr lang="zh-CN" altLang="en-US" sz="2800"/>
              <a:t>至于向另一侧的运动则是 完全自由的</a:t>
            </a:r>
            <a:r>
              <a:rPr lang="en-US" altLang="zh-CN" sz="2800"/>
              <a:t>. </a:t>
            </a:r>
          </a:p>
        </p:txBody>
      </p:sp>
      <p:grpSp>
        <p:nvGrpSpPr>
          <p:cNvPr id="2" name="Group 13">
            <a:extLst>
              <a:ext uri="{FF2B5EF4-FFF2-40B4-BE49-F238E27FC236}">
                <a16:creationId xmlns:a16="http://schemas.microsoft.com/office/drawing/2014/main" id="{00C0A2E4-96BA-48ED-A3F8-BFF177E47E30}"/>
              </a:ext>
            </a:extLst>
          </p:cNvPr>
          <p:cNvGrpSpPr>
            <a:grpSpLocks/>
          </p:cNvGrpSpPr>
          <p:nvPr/>
        </p:nvGrpSpPr>
        <p:grpSpPr bwMode="auto">
          <a:xfrm>
            <a:off x="5795963" y="5589588"/>
            <a:ext cx="2503487" cy="781050"/>
            <a:chOff x="1226" y="2244"/>
            <a:chExt cx="1577" cy="492"/>
          </a:xfrm>
        </p:grpSpPr>
        <p:grpSp>
          <p:nvGrpSpPr>
            <p:cNvPr id="16410" name="Group 14">
              <a:extLst>
                <a:ext uri="{FF2B5EF4-FFF2-40B4-BE49-F238E27FC236}">
                  <a16:creationId xmlns:a16="http://schemas.microsoft.com/office/drawing/2014/main" id="{98F74396-8DEA-40B1-B76F-58CB45C60B77}"/>
                </a:ext>
              </a:extLst>
            </p:cNvPr>
            <p:cNvGrpSpPr>
              <a:grpSpLocks/>
            </p:cNvGrpSpPr>
            <p:nvPr/>
          </p:nvGrpSpPr>
          <p:grpSpPr bwMode="auto">
            <a:xfrm>
              <a:off x="1226" y="2244"/>
              <a:ext cx="1577" cy="492"/>
              <a:chOff x="1226" y="2149"/>
              <a:chExt cx="1577" cy="492"/>
            </a:xfrm>
          </p:grpSpPr>
          <p:grpSp>
            <p:nvGrpSpPr>
              <p:cNvPr id="16412" name="Group 15">
                <a:extLst>
                  <a:ext uri="{FF2B5EF4-FFF2-40B4-BE49-F238E27FC236}">
                    <a16:creationId xmlns:a16="http://schemas.microsoft.com/office/drawing/2014/main" id="{D2D0F4F3-B36A-4107-B261-D5B7758E1815}"/>
                  </a:ext>
                </a:extLst>
              </p:cNvPr>
              <p:cNvGrpSpPr>
                <a:grpSpLocks/>
              </p:cNvGrpSpPr>
              <p:nvPr/>
            </p:nvGrpSpPr>
            <p:grpSpPr bwMode="auto">
              <a:xfrm>
                <a:off x="1226" y="2208"/>
                <a:ext cx="1023" cy="433"/>
                <a:chOff x="1226" y="2208"/>
                <a:chExt cx="1023" cy="433"/>
              </a:xfrm>
            </p:grpSpPr>
            <p:sp>
              <p:nvSpPr>
                <p:cNvPr id="16416" name="Rectangle 16">
                  <a:extLst>
                    <a:ext uri="{FF2B5EF4-FFF2-40B4-BE49-F238E27FC236}">
                      <a16:creationId xmlns:a16="http://schemas.microsoft.com/office/drawing/2014/main" id="{BA13D188-67A3-408B-9E0B-D8F7D01A4F4F}"/>
                    </a:ext>
                  </a:extLst>
                </p:cNvPr>
                <p:cNvSpPr>
                  <a:spLocks noChangeArrowheads="1"/>
                </p:cNvSpPr>
                <p:nvPr/>
              </p:nvSpPr>
              <p:spPr bwMode="auto">
                <a:xfrm>
                  <a:off x="1536" y="2304"/>
                  <a:ext cx="384" cy="24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7" name="Rectangle 17">
                  <a:extLst>
                    <a:ext uri="{FF2B5EF4-FFF2-40B4-BE49-F238E27FC236}">
                      <a16:creationId xmlns:a16="http://schemas.microsoft.com/office/drawing/2014/main" id="{8DF566C6-8D19-4079-B71B-D570E28DE523}"/>
                    </a:ext>
                  </a:extLst>
                </p:cNvPr>
                <p:cNvSpPr>
                  <a:spLocks noChangeArrowheads="1"/>
                </p:cNvSpPr>
                <p:nvPr/>
              </p:nvSpPr>
              <p:spPr bwMode="auto">
                <a:xfrm>
                  <a:off x="1226" y="2545"/>
                  <a:ext cx="1008" cy="96"/>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8" name="Rectangle 18">
                  <a:extLst>
                    <a:ext uri="{FF2B5EF4-FFF2-40B4-BE49-F238E27FC236}">
                      <a16:creationId xmlns:a16="http://schemas.microsoft.com/office/drawing/2014/main" id="{5C800E71-C82A-4A79-9439-48688AF81CB3}"/>
                    </a:ext>
                  </a:extLst>
                </p:cNvPr>
                <p:cNvSpPr>
                  <a:spLocks noChangeArrowheads="1"/>
                </p:cNvSpPr>
                <p:nvPr/>
              </p:nvSpPr>
              <p:spPr bwMode="auto">
                <a:xfrm>
                  <a:off x="1241" y="2208"/>
                  <a:ext cx="1008" cy="96"/>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413" name="Group 19">
                <a:extLst>
                  <a:ext uri="{FF2B5EF4-FFF2-40B4-BE49-F238E27FC236}">
                    <a16:creationId xmlns:a16="http://schemas.microsoft.com/office/drawing/2014/main" id="{F0E2CD05-16F5-43B7-BE54-0B95E9B4F04A}"/>
                  </a:ext>
                </a:extLst>
              </p:cNvPr>
              <p:cNvGrpSpPr>
                <a:grpSpLocks/>
              </p:cNvGrpSpPr>
              <p:nvPr/>
            </p:nvGrpSpPr>
            <p:grpSpPr bwMode="auto">
              <a:xfrm>
                <a:off x="1699" y="2149"/>
                <a:ext cx="1104" cy="284"/>
                <a:chOff x="1699" y="2149"/>
                <a:chExt cx="1104" cy="284"/>
              </a:xfrm>
            </p:grpSpPr>
            <p:sp>
              <p:nvSpPr>
                <p:cNvPr id="16414" name="Rectangle 20">
                  <a:extLst>
                    <a:ext uri="{FF2B5EF4-FFF2-40B4-BE49-F238E27FC236}">
                      <a16:creationId xmlns:a16="http://schemas.microsoft.com/office/drawing/2014/main" id="{CE98AAAE-58F2-479E-997E-86BA8C1FC52B}"/>
                    </a:ext>
                  </a:extLst>
                </p:cNvPr>
                <p:cNvSpPr>
                  <a:spLocks noChangeArrowheads="1"/>
                </p:cNvSpPr>
                <p:nvPr/>
              </p:nvSpPr>
              <p:spPr bwMode="auto">
                <a:xfrm rot="-1509435">
                  <a:off x="1699" y="2149"/>
                  <a:ext cx="1104" cy="48"/>
                </a:xfrm>
                <a:prstGeom prst="rect">
                  <a:avLst/>
                </a:prstGeom>
                <a:solidFill>
                  <a:srgbClr val="33CC33"/>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5" name="Oval 21">
                  <a:extLst>
                    <a:ext uri="{FF2B5EF4-FFF2-40B4-BE49-F238E27FC236}">
                      <a16:creationId xmlns:a16="http://schemas.microsoft.com/office/drawing/2014/main" id="{4CF1D17B-6A4E-4DA1-9E53-5DC4C58223C0}"/>
                    </a:ext>
                  </a:extLst>
                </p:cNvPr>
                <p:cNvSpPr>
                  <a:spLocks noChangeArrowheads="1"/>
                </p:cNvSpPr>
                <p:nvPr/>
              </p:nvSpPr>
              <p:spPr bwMode="auto">
                <a:xfrm>
                  <a:off x="1728" y="2385"/>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22902" name="Text Box 22">
              <a:extLst>
                <a:ext uri="{FF2B5EF4-FFF2-40B4-BE49-F238E27FC236}">
                  <a16:creationId xmlns:a16="http://schemas.microsoft.com/office/drawing/2014/main" id="{F2654005-A047-4849-9719-B21A7B6EB55F}"/>
                </a:ext>
              </a:extLst>
            </p:cNvPr>
            <p:cNvSpPr txBox="1">
              <a:spLocks noChangeArrowheads="1"/>
            </p:cNvSpPr>
            <p:nvPr/>
          </p:nvSpPr>
          <p:spPr bwMode="auto">
            <a:xfrm>
              <a:off x="1536" y="2448"/>
              <a:ext cx="214"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tx1"/>
                  </a:solidFill>
                  <a:effectLst>
                    <a:outerShdw blurRad="38100" dist="38100" dir="2700000" algn="tl">
                      <a:srgbClr val="FFFFFF"/>
                    </a:outerShdw>
                  </a:effectLst>
                </a:rPr>
                <a:t>B</a:t>
              </a:r>
            </a:p>
          </p:txBody>
        </p:sp>
      </p:grpSp>
      <p:grpSp>
        <p:nvGrpSpPr>
          <p:cNvPr id="6" name="Group 23">
            <a:extLst>
              <a:ext uri="{FF2B5EF4-FFF2-40B4-BE49-F238E27FC236}">
                <a16:creationId xmlns:a16="http://schemas.microsoft.com/office/drawing/2014/main" id="{BE40A54C-A43E-45D4-929F-844E2EC78C07}"/>
              </a:ext>
            </a:extLst>
          </p:cNvPr>
          <p:cNvGrpSpPr>
            <a:grpSpLocks/>
          </p:cNvGrpSpPr>
          <p:nvPr/>
        </p:nvGrpSpPr>
        <p:grpSpPr bwMode="auto">
          <a:xfrm>
            <a:off x="1301750" y="5545138"/>
            <a:ext cx="2486025" cy="779462"/>
            <a:chOff x="1248" y="3205"/>
            <a:chExt cx="1566" cy="491"/>
          </a:xfrm>
        </p:grpSpPr>
        <p:grpSp>
          <p:nvGrpSpPr>
            <p:cNvPr id="16402" name="Group 24">
              <a:extLst>
                <a:ext uri="{FF2B5EF4-FFF2-40B4-BE49-F238E27FC236}">
                  <a16:creationId xmlns:a16="http://schemas.microsoft.com/office/drawing/2014/main" id="{61ED787C-858C-4000-8973-7EE95E1EDCC7}"/>
                </a:ext>
              </a:extLst>
            </p:cNvPr>
            <p:cNvGrpSpPr>
              <a:grpSpLocks/>
            </p:cNvGrpSpPr>
            <p:nvPr/>
          </p:nvGrpSpPr>
          <p:grpSpPr bwMode="auto">
            <a:xfrm>
              <a:off x="1248" y="3205"/>
              <a:ext cx="1566" cy="491"/>
              <a:chOff x="1248" y="3061"/>
              <a:chExt cx="1566" cy="491"/>
            </a:xfrm>
          </p:grpSpPr>
          <p:grpSp>
            <p:nvGrpSpPr>
              <p:cNvPr id="16404" name="Group 25">
                <a:extLst>
                  <a:ext uri="{FF2B5EF4-FFF2-40B4-BE49-F238E27FC236}">
                    <a16:creationId xmlns:a16="http://schemas.microsoft.com/office/drawing/2014/main" id="{C7145B52-7CF1-4950-ADDF-E91298E79435}"/>
                  </a:ext>
                </a:extLst>
              </p:cNvPr>
              <p:cNvGrpSpPr>
                <a:grpSpLocks/>
              </p:cNvGrpSpPr>
              <p:nvPr/>
            </p:nvGrpSpPr>
            <p:grpSpPr bwMode="auto">
              <a:xfrm>
                <a:off x="1248" y="3215"/>
                <a:ext cx="1008" cy="337"/>
                <a:chOff x="1322" y="2400"/>
                <a:chExt cx="1008" cy="337"/>
              </a:xfrm>
            </p:grpSpPr>
            <p:sp>
              <p:nvSpPr>
                <p:cNvPr id="16408" name="Rectangle 26">
                  <a:extLst>
                    <a:ext uri="{FF2B5EF4-FFF2-40B4-BE49-F238E27FC236}">
                      <a16:creationId xmlns:a16="http://schemas.microsoft.com/office/drawing/2014/main" id="{4EED0A52-2DEF-45C0-B3A8-CBD70BE11C2A}"/>
                    </a:ext>
                  </a:extLst>
                </p:cNvPr>
                <p:cNvSpPr>
                  <a:spLocks noChangeArrowheads="1"/>
                </p:cNvSpPr>
                <p:nvPr/>
              </p:nvSpPr>
              <p:spPr bwMode="auto">
                <a:xfrm>
                  <a:off x="1632" y="2400"/>
                  <a:ext cx="384" cy="24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9" name="Rectangle 27">
                  <a:extLst>
                    <a:ext uri="{FF2B5EF4-FFF2-40B4-BE49-F238E27FC236}">
                      <a16:creationId xmlns:a16="http://schemas.microsoft.com/office/drawing/2014/main" id="{1EC3AEE0-12F8-403F-87AE-286D55834E3E}"/>
                    </a:ext>
                  </a:extLst>
                </p:cNvPr>
                <p:cNvSpPr>
                  <a:spLocks noChangeArrowheads="1"/>
                </p:cNvSpPr>
                <p:nvPr/>
              </p:nvSpPr>
              <p:spPr bwMode="auto">
                <a:xfrm>
                  <a:off x="1322" y="2641"/>
                  <a:ext cx="1008" cy="96"/>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405" name="Group 28">
                <a:extLst>
                  <a:ext uri="{FF2B5EF4-FFF2-40B4-BE49-F238E27FC236}">
                    <a16:creationId xmlns:a16="http://schemas.microsoft.com/office/drawing/2014/main" id="{C63C71E1-5400-437B-BD22-417FAC157FB7}"/>
                  </a:ext>
                </a:extLst>
              </p:cNvPr>
              <p:cNvGrpSpPr>
                <a:grpSpLocks/>
              </p:cNvGrpSpPr>
              <p:nvPr/>
            </p:nvGrpSpPr>
            <p:grpSpPr bwMode="auto">
              <a:xfrm>
                <a:off x="1710" y="3061"/>
                <a:ext cx="1104" cy="284"/>
                <a:chOff x="1699" y="2149"/>
                <a:chExt cx="1104" cy="284"/>
              </a:xfrm>
            </p:grpSpPr>
            <p:sp>
              <p:nvSpPr>
                <p:cNvPr id="16406" name="Rectangle 29">
                  <a:extLst>
                    <a:ext uri="{FF2B5EF4-FFF2-40B4-BE49-F238E27FC236}">
                      <a16:creationId xmlns:a16="http://schemas.microsoft.com/office/drawing/2014/main" id="{F13A4DEB-0813-4538-93E6-84528E769D0D}"/>
                    </a:ext>
                  </a:extLst>
                </p:cNvPr>
                <p:cNvSpPr>
                  <a:spLocks noChangeArrowheads="1"/>
                </p:cNvSpPr>
                <p:nvPr/>
              </p:nvSpPr>
              <p:spPr bwMode="auto">
                <a:xfrm rot="-1509435">
                  <a:off x="1699" y="2149"/>
                  <a:ext cx="1104" cy="48"/>
                </a:xfrm>
                <a:prstGeom prst="rect">
                  <a:avLst/>
                </a:prstGeom>
                <a:solidFill>
                  <a:srgbClr val="33CC33"/>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7" name="Oval 30">
                  <a:extLst>
                    <a:ext uri="{FF2B5EF4-FFF2-40B4-BE49-F238E27FC236}">
                      <a16:creationId xmlns:a16="http://schemas.microsoft.com/office/drawing/2014/main" id="{683A2CCD-7FFA-4DEB-BA57-5580C509F85A}"/>
                    </a:ext>
                  </a:extLst>
                </p:cNvPr>
                <p:cNvSpPr>
                  <a:spLocks noChangeArrowheads="1"/>
                </p:cNvSpPr>
                <p:nvPr/>
              </p:nvSpPr>
              <p:spPr bwMode="auto">
                <a:xfrm>
                  <a:off x="1728" y="2385"/>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22911" name="Text Box 31">
              <a:extLst>
                <a:ext uri="{FF2B5EF4-FFF2-40B4-BE49-F238E27FC236}">
                  <a16:creationId xmlns:a16="http://schemas.microsoft.com/office/drawing/2014/main" id="{F88374CC-397B-4753-8914-C873A80A9891}"/>
                </a:ext>
              </a:extLst>
            </p:cNvPr>
            <p:cNvSpPr txBox="1">
              <a:spLocks noChangeArrowheads="1"/>
            </p:cNvSpPr>
            <p:nvPr/>
          </p:nvSpPr>
          <p:spPr bwMode="auto">
            <a:xfrm>
              <a:off x="1551" y="3420"/>
              <a:ext cx="214"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tx1"/>
                  </a:solidFill>
                  <a:effectLst>
                    <a:outerShdw blurRad="38100" dist="38100" dir="2700000" algn="tl">
                      <a:srgbClr val="FFFFFF"/>
                    </a:outerShdw>
                  </a:effectLst>
                </a:rPr>
                <a:t>B</a:t>
              </a:r>
            </a:p>
          </p:txBody>
        </p:sp>
      </p:grpSp>
      <p:grpSp>
        <p:nvGrpSpPr>
          <p:cNvPr id="10" name="Group 32">
            <a:extLst>
              <a:ext uri="{FF2B5EF4-FFF2-40B4-BE49-F238E27FC236}">
                <a16:creationId xmlns:a16="http://schemas.microsoft.com/office/drawing/2014/main" id="{63AE4F6D-ACB4-4643-9A42-0E6FD776CCD3}"/>
              </a:ext>
            </a:extLst>
          </p:cNvPr>
          <p:cNvGrpSpPr>
            <a:grpSpLocks/>
          </p:cNvGrpSpPr>
          <p:nvPr/>
        </p:nvGrpSpPr>
        <p:grpSpPr bwMode="auto">
          <a:xfrm>
            <a:off x="5145088" y="4819650"/>
            <a:ext cx="3421062" cy="1414463"/>
            <a:chOff x="816" y="1759"/>
            <a:chExt cx="2155" cy="891"/>
          </a:xfrm>
        </p:grpSpPr>
        <p:sp>
          <p:nvSpPr>
            <p:cNvPr id="16397" name="Line 33">
              <a:extLst>
                <a:ext uri="{FF2B5EF4-FFF2-40B4-BE49-F238E27FC236}">
                  <a16:creationId xmlns:a16="http://schemas.microsoft.com/office/drawing/2014/main" id="{988A92FC-69B3-46D7-811C-D5F0B004D0E7}"/>
                </a:ext>
              </a:extLst>
            </p:cNvPr>
            <p:cNvSpPr>
              <a:spLocks noChangeShapeType="1"/>
            </p:cNvSpPr>
            <p:nvPr/>
          </p:nvSpPr>
          <p:spPr bwMode="auto">
            <a:xfrm>
              <a:off x="1024" y="2507"/>
              <a:ext cx="1872"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34">
              <a:extLst>
                <a:ext uri="{FF2B5EF4-FFF2-40B4-BE49-F238E27FC236}">
                  <a16:creationId xmlns:a16="http://schemas.microsoft.com/office/drawing/2014/main" id="{495F9436-F7CB-4D67-8DB3-0A0C16491AE4}"/>
                </a:ext>
              </a:extLst>
            </p:cNvPr>
            <p:cNvSpPr>
              <a:spLocks noChangeShapeType="1"/>
            </p:cNvSpPr>
            <p:nvPr/>
          </p:nvSpPr>
          <p:spPr bwMode="auto">
            <a:xfrm flipV="1">
              <a:off x="1012" y="1835"/>
              <a:ext cx="0" cy="672"/>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15" name="Text Box 35">
              <a:extLst>
                <a:ext uri="{FF2B5EF4-FFF2-40B4-BE49-F238E27FC236}">
                  <a16:creationId xmlns:a16="http://schemas.microsoft.com/office/drawing/2014/main" id="{7959CFE8-692A-4A8B-A080-067D114D5E15}"/>
                </a:ext>
              </a:extLst>
            </p:cNvPr>
            <p:cNvSpPr txBox="1">
              <a:spLocks noChangeArrowheads="1"/>
            </p:cNvSpPr>
            <p:nvPr/>
          </p:nvSpPr>
          <p:spPr bwMode="auto">
            <a:xfrm>
              <a:off x="1047" y="1759"/>
              <a:ext cx="187"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y</a:t>
              </a:r>
            </a:p>
          </p:txBody>
        </p:sp>
        <p:sp>
          <p:nvSpPr>
            <p:cNvPr id="122916" name="Text Box 36">
              <a:extLst>
                <a:ext uri="{FF2B5EF4-FFF2-40B4-BE49-F238E27FC236}">
                  <a16:creationId xmlns:a16="http://schemas.microsoft.com/office/drawing/2014/main" id="{5CC64B01-DD8D-4C5F-B837-2237BFDDEBC0}"/>
                </a:ext>
              </a:extLst>
            </p:cNvPr>
            <p:cNvSpPr txBox="1">
              <a:spLocks noChangeArrowheads="1"/>
            </p:cNvSpPr>
            <p:nvPr/>
          </p:nvSpPr>
          <p:spPr bwMode="auto">
            <a:xfrm>
              <a:off x="2784" y="2287"/>
              <a:ext cx="187"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x</a:t>
              </a:r>
            </a:p>
          </p:txBody>
        </p:sp>
        <p:sp>
          <p:nvSpPr>
            <p:cNvPr id="122917" name="Text Box 37">
              <a:extLst>
                <a:ext uri="{FF2B5EF4-FFF2-40B4-BE49-F238E27FC236}">
                  <a16:creationId xmlns:a16="http://schemas.microsoft.com/office/drawing/2014/main" id="{FB1F5F1B-1A8B-4619-A520-D896B5344B14}"/>
                </a:ext>
              </a:extLst>
            </p:cNvPr>
            <p:cNvSpPr txBox="1">
              <a:spLocks noChangeArrowheads="1"/>
            </p:cNvSpPr>
            <p:nvPr/>
          </p:nvSpPr>
          <p:spPr bwMode="auto">
            <a:xfrm>
              <a:off x="816" y="2400"/>
              <a:ext cx="232"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O</a:t>
              </a:r>
            </a:p>
          </p:txBody>
        </p:sp>
      </p:grpSp>
      <p:grpSp>
        <p:nvGrpSpPr>
          <p:cNvPr id="11" name="Group 38">
            <a:extLst>
              <a:ext uri="{FF2B5EF4-FFF2-40B4-BE49-F238E27FC236}">
                <a16:creationId xmlns:a16="http://schemas.microsoft.com/office/drawing/2014/main" id="{1808408C-4D1F-4730-A21E-E473CE795E81}"/>
              </a:ext>
            </a:extLst>
          </p:cNvPr>
          <p:cNvGrpSpPr>
            <a:grpSpLocks/>
          </p:cNvGrpSpPr>
          <p:nvPr/>
        </p:nvGrpSpPr>
        <p:grpSpPr bwMode="auto">
          <a:xfrm>
            <a:off x="609600" y="4724400"/>
            <a:ext cx="3421063" cy="1463675"/>
            <a:chOff x="812" y="2688"/>
            <a:chExt cx="2155" cy="922"/>
          </a:xfrm>
        </p:grpSpPr>
        <p:sp>
          <p:nvSpPr>
            <p:cNvPr id="16392" name="Line 39">
              <a:extLst>
                <a:ext uri="{FF2B5EF4-FFF2-40B4-BE49-F238E27FC236}">
                  <a16:creationId xmlns:a16="http://schemas.microsoft.com/office/drawing/2014/main" id="{472DC357-F522-4B42-AB81-D940747E57CA}"/>
                </a:ext>
              </a:extLst>
            </p:cNvPr>
            <p:cNvSpPr>
              <a:spLocks noChangeShapeType="1"/>
            </p:cNvSpPr>
            <p:nvPr/>
          </p:nvSpPr>
          <p:spPr bwMode="auto">
            <a:xfrm>
              <a:off x="1020" y="3467"/>
              <a:ext cx="1872"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3" name="Line 40">
              <a:extLst>
                <a:ext uri="{FF2B5EF4-FFF2-40B4-BE49-F238E27FC236}">
                  <a16:creationId xmlns:a16="http://schemas.microsoft.com/office/drawing/2014/main" id="{FE5B254F-70AA-4CB4-8099-5B33B0FB40C5}"/>
                </a:ext>
              </a:extLst>
            </p:cNvPr>
            <p:cNvSpPr>
              <a:spLocks noChangeShapeType="1"/>
            </p:cNvSpPr>
            <p:nvPr/>
          </p:nvSpPr>
          <p:spPr bwMode="auto">
            <a:xfrm flipV="1">
              <a:off x="1008" y="2795"/>
              <a:ext cx="0" cy="672"/>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21" name="Text Box 41">
              <a:extLst>
                <a:ext uri="{FF2B5EF4-FFF2-40B4-BE49-F238E27FC236}">
                  <a16:creationId xmlns:a16="http://schemas.microsoft.com/office/drawing/2014/main" id="{DDC4541B-283F-4DEE-98ED-243C5ABBBB4B}"/>
                </a:ext>
              </a:extLst>
            </p:cNvPr>
            <p:cNvSpPr txBox="1">
              <a:spLocks noChangeArrowheads="1"/>
            </p:cNvSpPr>
            <p:nvPr/>
          </p:nvSpPr>
          <p:spPr bwMode="auto">
            <a:xfrm>
              <a:off x="1013" y="2688"/>
              <a:ext cx="187"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y</a:t>
              </a:r>
            </a:p>
          </p:txBody>
        </p:sp>
        <p:sp>
          <p:nvSpPr>
            <p:cNvPr id="122922" name="Text Box 42">
              <a:extLst>
                <a:ext uri="{FF2B5EF4-FFF2-40B4-BE49-F238E27FC236}">
                  <a16:creationId xmlns:a16="http://schemas.microsoft.com/office/drawing/2014/main" id="{920BB8F9-23CC-46B8-99EC-9A96FC22C892}"/>
                </a:ext>
              </a:extLst>
            </p:cNvPr>
            <p:cNvSpPr txBox="1">
              <a:spLocks noChangeArrowheads="1"/>
            </p:cNvSpPr>
            <p:nvPr/>
          </p:nvSpPr>
          <p:spPr bwMode="auto">
            <a:xfrm>
              <a:off x="2780" y="3247"/>
              <a:ext cx="187"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x</a:t>
              </a:r>
            </a:p>
          </p:txBody>
        </p:sp>
        <p:sp>
          <p:nvSpPr>
            <p:cNvPr id="122923" name="Text Box 43">
              <a:extLst>
                <a:ext uri="{FF2B5EF4-FFF2-40B4-BE49-F238E27FC236}">
                  <a16:creationId xmlns:a16="http://schemas.microsoft.com/office/drawing/2014/main" id="{76DAF052-A9C9-4918-B92A-BCE4CDBDF39D}"/>
                </a:ext>
              </a:extLst>
            </p:cNvPr>
            <p:cNvSpPr txBox="1">
              <a:spLocks noChangeArrowheads="1"/>
            </p:cNvSpPr>
            <p:nvPr/>
          </p:nvSpPr>
          <p:spPr bwMode="auto">
            <a:xfrm>
              <a:off x="812" y="3360"/>
              <a:ext cx="232"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b="0" i="1">
                  <a:solidFill>
                    <a:schemeClr val="folHlink"/>
                  </a:solidFill>
                  <a:effectLst>
                    <a:outerShdw blurRad="38100" dist="38100" dir="2700000" algn="tl">
                      <a:srgbClr val="000000"/>
                    </a:outerShdw>
                  </a:effectLst>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5"/>
                                        </p:tgtEl>
                                        <p:attrNameLst>
                                          <p:attrName>style.visibility</p:attrName>
                                        </p:attrNameLst>
                                      </p:cBhvr>
                                      <p:to>
                                        <p:strVal val="visible"/>
                                      </p:to>
                                    </p:set>
                                    <p:anim calcmode="lin" valueType="num">
                                      <p:cBhvr additive="base">
                                        <p:cTn id="7" dur="500" fill="hold"/>
                                        <p:tgtEl>
                                          <p:spTgt spid="122885"/>
                                        </p:tgtEl>
                                        <p:attrNameLst>
                                          <p:attrName>ppt_x</p:attrName>
                                        </p:attrNameLst>
                                      </p:cBhvr>
                                      <p:tavLst>
                                        <p:tav tm="0">
                                          <p:val>
                                            <p:strVal val="0-#ppt_w/2"/>
                                          </p:val>
                                        </p:tav>
                                        <p:tav tm="100000">
                                          <p:val>
                                            <p:strVal val="#ppt_x"/>
                                          </p:val>
                                        </p:tav>
                                      </p:tavLst>
                                    </p:anim>
                                    <p:anim calcmode="lin" valueType="num">
                                      <p:cBhvr additive="base">
                                        <p:cTn id="8"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6"/>
                                        </p:tgtEl>
                                        <p:attrNameLst>
                                          <p:attrName>style.visibility</p:attrName>
                                        </p:attrNameLst>
                                      </p:cBhvr>
                                      <p:to>
                                        <p:strVal val="visible"/>
                                      </p:to>
                                    </p:set>
                                    <p:anim calcmode="lin" valueType="num">
                                      <p:cBhvr additive="base">
                                        <p:cTn id="13" dur="500" fill="hold"/>
                                        <p:tgtEl>
                                          <p:spTgt spid="122886"/>
                                        </p:tgtEl>
                                        <p:attrNameLst>
                                          <p:attrName>ppt_x</p:attrName>
                                        </p:attrNameLst>
                                      </p:cBhvr>
                                      <p:tavLst>
                                        <p:tav tm="0">
                                          <p:val>
                                            <p:strVal val="0-#ppt_w/2"/>
                                          </p:val>
                                        </p:tav>
                                        <p:tav tm="100000">
                                          <p:val>
                                            <p:strVal val="#ppt_x"/>
                                          </p:val>
                                        </p:tav>
                                      </p:tavLst>
                                    </p:anim>
                                    <p:anim calcmode="lin" valueType="num">
                                      <p:cBhvr additive="base">
                                        <p:cTn id="14" dur="500" fill="hold"/>
                                        <p:tgtEl>
                                          <p:spTgt spid="1228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out)">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out)">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ox(ou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utoUpdateAnimBg="0"/>
      <p:bldP spid="12288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a:extLst>
              <a:ext uri="{FF2B5EF4-FFF2-40B4-BE49-F238E27FC236}">
                <a16:creationId xmlns:a16="http://schemas.microsoft.com/office/drawing/2014/main" id="{FD3A289F-9BBB-4637-B63B-7A3015CED53B}"/>
              </a:ext>
            </a:extLst>
          </p:cNvPr>
          <p:cNvSpPr txBox="1">
            <a:spLocks noChangeArrowheads="1"/>
          </p:cNvSpPr>
          <p:nvPr/>
        </p:nvSpPr>
        <p:spPr bwMode="auto">
          <a:xfrm>
            <a:off x="250825" y="404813"/>
            <a:ext cx="88931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例如</a:t>
            </a:r>
            <a:r>
              <a:rPr lang="en-US" altLang="zh-CN" sz="2800"/>
              <a:t>: </a:t>
            </a:r>
            <a:r>
              <a:rPr lang="zh-CN" altLang="en-US" sz="2800"/>
              <a:t>单摆的不可伸长的悬绳限制摆球不得向绳伸长的方向运动，但向绳缩短的方向运动却是自由的</a:t>
            </a:r>
            <a:r>
              <a:rPr lang="en-US" altLang="zh-CN" sz="2800"/>
              <a:t>. </a:t>
            </a:r>
          </a:p>
        </p:txBody>
      </p:sp>
      <p:grpSp>
        <p:nvGrpSpPr>
          <p:cNvPr id="2" name="Group 33">
            <a:extLst>
              <a:ext uri="{FF2B5EF4-FFF2-40B4-BE49-F238E27FC236}">
                <a16:creationId xmlns:a16="http://schemas.microsoft.com/office/drawing/2014/main" id="{D74254FD-91ED-4CE5-AEEA-81FB2F7DC373}"/>
              </a:ext>
            </a:extLst>
          </p:cNvPr>
          <p:cNvGrpSpPr>
            <a:grpSpLocks/>
          </p:cNvGrpSpPr>
          <p:nvPr/>
        </p:nvGrpSpPr>
        <p:grpSpPr bwMode="auto">
          <a:xfrm>
            <a:off x="6575425" y="1679575"/>
            <a:ext cx="1679575" cy="3124200"/>
            <a:chOff x="3982" y="1488"/>
            <a:chExt cx="1058" cy="1968"/>
          </a:xfrm>
        </p:grpSpPr>
        <p:grpSp>
          <p:nvGrpSpPr>
            <p:cNvPr id="17444" name="Group 34">
              <a:extLst>
                <a:ext uri="{FF2B5EF4-FFF2-40B4-BE49-F238E27FC236}">
                  <a16:creationId xmlns:a16="http://schemas.microsoft.com/office/drawing/2014/main" id="{C252E401-1302-405D-9150-626FC3437B02}"/>
                </a:ext>
              </a:extLst>
            </p:cNvPr>
            <p:cNvGrpSpPr>
              <a:grpSpLocks/>
            </p:cNvGrpSpPr>
            <p:nvPr/>
          </p:nvGrpSpPr>
          <p:grpSpPr bwMode="auto">
            <a:xfrm rot="5400000">
              <a:off x="3799" y="2243"/>
              <a:ext cx="1658" cy="672"/>
              <a:chOff x="1156" y="2843"/>
              <a:chExt cx="1884" cy="672"/>
            </a:xfrm>
          </p:grpSpPr>
          <p:sp>
            <p:nvSpPr>
              <p:cNvPr id="17448" name="Line 35">
                <a:extLst>
                  <a:ext uri="{FF2B5EF4-FFF2-40B4-BE49-F238E27FC236}">
                    <a16:creationId xmlns:a16="http://schemas.microsoft.com/office/drawing/2014/main" id="{9766CF42-2887-43A5-9C34-0103FDF9D280}"/>
                  </a:ext>
                </a:extLst>
              </p:cNvPr>
              <p:cNvSpPr>
                <a:spLocks noChangeShapeType="1"/>
              </p:cNvSpPr>
              <p:nvPr/>
            </p:nvSpPr>
            <p:spPr bwMode="auto">
              <a:xfrm>
                <a:off x="1168" y="3515"/>
                <a:ext cx="1872"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9" name="Line 36">
                <a:extLst>
                  <a:ext uri="{FF2B5EF4-FFF2-40B4-BE49-F238E27FC236}">
                    <a16:creationId xmlns:a16="http://schemas.microsoft.com/office/drawing/2014/main" id="{C1FB76C7-DC88-499B-B14C-68374BDDF3D5}"/>
                  </a:ext>
                </a:extLst>
              </p:cNvPr>
              <p:cNvSpPr>
                <a:spLocks noChangeShapeType="1"/>
              </p:cNvSpPr>
              <p:nvPr/>
            </p:nvSpPr>
            <p:spPr bwMode="auto">
              <a:xfrm flipV="1">
                <a:off x="1156" y="2843"/>
                <a:ext cx="0" cy="672"/>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3333" name="Text Box 37">
              <a:extLst>
                <a:ext uri="{FF2B5EF4-FFF2-40B4-BE49-F238E27FC236}">
                  <a16:creationId xmlns:a16="http://schemas.microsoft.com/office/drawing/2014/main" id="{77E620E5-BEA3-48FD-9790-818044081B64}"/>
                </a:ext>
              </a:extLst>
            </p:cNvPr>
            <p:cNvSpPr txBox="1">
              <a:spLocks noChangeArrowheads="1"/>
            </p:cNvSpPr>
            <p:nvPr/>
          </p:nvSpPr>
          <p:spPr bwMode="auto">
            <a:xfrm>
              <a:off x="4032" y="3168"/>
              <a:ext cx="201"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y</a:t>
              </a:r>
              <a:endParaRPr lang="en-US" altLang="zh-CN" b="0" i="1">
                <a:solidFill>
                  <a:schemeClr val="folHlink"/>
                </a:solidFill>
                <a:effectLst>
                  <a:outerShdw blurRad="38100" dist="38100" dir="2700000" algn="tl">
                    <a:srgbClr val="000000"/>
                  </a:outerShdw>
                </a:effectLst>
              </a:endParaRPr>
            </a:p>
          </p:txBody>
        </p:sp>
        <p:sp>
          <p:nvSpPr>
            <p:cNvPr id="183334" name="Text Box 38">
              <a:extLst>
                <a:ext uri="{FF2B5EF4-FFF2-40B4-BE49-F238E27FC236}">
                  <a16:creationId xmlns:a16="http://schemas.microsoft.com/office/drawing/2014/main" id="{B59A173F-2CBA-474F-A166-DD24CC92D3B2}"/>
                </a:ext>
              </a:extLst>
            </p:cNvPr>
            <p:cNvSpPr txBox="1">
              <a:spLocks noChangeArrowheads="1"/>
            </p:cNvSpPr>
            <p:nvPr/>
          </p:nvSpPr>
          <p:spPr bwMode="auto">
            <a:xfrm>
              <a:off x="4839" y="1488"/>
              <a:ext cx="201"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x</a:t>
              </a:r>
              <a:endParaRPr lang="en-US" altLang="zh-CN" b="0" i="1">
                <a:solidFill>
                  <a:schemeClr val="folHlink"/>
                </a:solidFill>
                <a:effectLst>
                  <a:outerShdw blurRad="38100" dist="38100" dir="2700000" algn="tl">
                    <a:srgbClr val="000000"/>
                  </a:outerShdw>
                </a:effectLst>
              </a:endParaRPr>
            </a:p>
          </p:txBody>
        </p:sp>
        <p:sp>
          <p:nvSpPr>
            <p:cNvPr id="183335" name="Text Box 39">
              <a:extLst>
                <a:ext uri="{FF2B5EF4-FFF2-40B4-BE49-F238E27FC236}">
                  <a16:creationId xmlns:a16="http://schemas.microsoft.com/office/drawing/2014/main" id="{1D5A03C2-764E-40A7-B2F9-C7E6351CEEAE}"/>
                </a:ext>
              </a:extLst>
            </p:cNvPr>
            <p:cNvSpPr txBox="1">
              <a:spLocks noChangeArrowheads="1"/>
            </p:cNvSpPr>
            <p:nvPr/>
          </p:nvSpPr>
          <p:spPr bwMode="auto">
            <a:xfrm>
              <a:off x="3982" y="1606"/>
              <a:ext cx="255"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O</a:t>
              </a:r>
              <a:endParaRPr lang="en-US" altLang="zh-CN" b="0" i="1">
                <a:solidFill>
                  <a:schemeClr val="folHlink"/>
                </a:solidFill>
                <a:effectLst>
                  <a:outerShdw blurRad="38100" dist="38100" dir="2700000" algn="tl">
                    <a:srgbClr val="000000"/>
                  </a:outerShdw>
                </a:effectLst>
              </a:endParaRPr>
            </a:p>
          </p:txBody>
        </p:sp>
      </p:grpSp>
      <p:grpSp>
        <p:nvGrpSpPr>
          <p:cNvPr id="4" name="Group 40">
            <a:extLst>
              <a:ext uri="{FF2B5EF4-FFF2-40B4-BE49-F238E27FC236}">
                <a16:creationId xmlns:a16="http://schemas.microsoft.com/office/drawing/2014/main" id="{744BEEA0-57DD-403A-BD3C-A619429F6ED5}"/>
              </a:ext>
            </a:extLst>
          </p:cNvPr>
          <p:cNvGrpSpPr>
            <a:grpSpLocks/>
          </p:cNvGrpSpPr>
          <p:nvPr/>
        </p:nvGrpSpPr>
        <p:grpSpPr bwMode="auto">
          <a:xfrm>
            <a:off x="6877050" y="1773238"/>
            <a:ext cx="1057275" cy="1981200"/>
            <a:chOff x="4172" y="1547"/>
            <a:chExt cx="666" cy="1248"/>
          </a:xfrm>
        </p:grpSpPr>
        <p:grpSp>
          <p:nvGrpSpPr>
            <p:cNvPr id="17437" name="Group 41">
              <a:extLst>
                <a:ext uri="{FF2B5EF4-FFF2-40B4-BE49-F238E27FC236}">
                  <a16:creationId xmlns:a16="http://schemas.microsoft.com/office/drawing/2014/main" id="{23D39620-2D1C-4296-8678-3C8CBF04A253}"/>
                </a:ext>
              </a:extLst>
            </p:cNvPr>
            <p:cNvGrpSpPr>
              <a:grpSpLocks/>
            </p:cNvGrpSpPr>
            <p:nvPr/>
          </p:nvGrpSpPr>
          <p:grpSpPr bwMode="auto">
            <a:xfrm>
              <a:off x="4172" y="1547"/>
              <a:ext cx="240" cy="226"/>
              <a:chOff x="816" y="2208"/>
              <a:chExt cx="240" cy="226"/>
            </a:xfrm>
          </p:grpSpPr>
          <p:sp>
            <p:nvSpPr>
              <p:cNvPr id="17441" name="Rectangle 42">
                <a:extLst>
                  <a:ext uri="{FF2B5EF4-FFF2-40B4-BE49-F238E27FC236}">
                    <a16:creationId xmlns:a16="http://schemas.microsoft.com/office/drawing/2014/main" id="{28618CAD-6363-4E0A-8AF4-03BD20DC9DEA}"/>
                  </a:ext>
                </a:extLst>
              </p:cNvPr>
              <p:cNvSpPr>
                <a:spLocks noChangeArrowheads="1"/>
              </p:cNvSpPr>
              <p:nvPr/>
            </p:nvSpPr>
            <p:spPr bwMode="auto">
              <a:xfrm>
                <a:off x="816" y="2208"/>
                <a:ext cx="240" cy="48"/>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2" name="AutoShape 43">
                <a:extLst>
                  <a:ext uri="{FF2B5EF4-FFF2-40B4-BE49-F238E27FC236}">
                    <a16:creationId xmlns:a16="http://schemas.microsoft.com/office/drawing/2014/main" id="{ACE3A70B-8B86-439A-87B7-9BD384BE34CF}"/>
                  </a:ext>
                </a:extLst>
              </p:cNvPr>
              <p:cNvSpPr>
                <a:spLocks noChangeArrowheads="1"/>
              </p:cNvSpPr>
              <p:nvPr/>
            </p:nvSpPr>
            <p:spPr bwMode="auto">
              <a:xfrm rot="10800000">
                <a:off x="853" y="2256"/>
                <a:ext cx="144" cy="144"/>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43" name="Oval 44">
                <a:extLst>
                  <a:ext uri="{FF2B5EF4-FFF2-40B4-BE49-F238E27FC236}">
                    <a16:creationId xmlns:a16="http://schemas.microsoft.com/office/drawing/2014/main" id="{BC07F6D1-9714-4B60-9DBF-15A46F6B10E6}"/>
                  </a:ext>
                </a:extLst>
              </p:cNvPr>
              <p:cNvSpPr>
                <a:spLocks noChangeArrowheads="1"/>
              </p:cNvSpPr>
              <p:nvPr/>
            </p:nvSpPr>
            <p:spPr bwMode="auto">
              <a:xfrm>
                <a:off x="901" y="2386"/>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438" name="Freeform 45">
              <a:extLst>
                <a:ext uri="{FF2B5EF4-FFF2-40B4-BE49-F238E27FC236}">
                  <a16:creationId xmlns:a16="http://schemas.microsoft.com/office/drawing/2014/main" id="{CDE6C0E6-59EF-4F1B-836D-2104BF3E2715}"/>
                </a:ext>
              </a:extLst>
            </p:cNvPr>
            <p:cNvSpPr>
              <a:spLocks/>
            </p:cNvSpPr>
            <p:nvPr/>
          </p:nvSpPr>
          <p:spPr bwMode="auto">
            <a:xfrm>
              <a:off x="4294" y="1739"/>
              <a:ext cx="544" cy="864"/>
            </a:xfrm>
            <a:custGeom>
              <a:avLst/>
              <a:gdLst>
                <a:gd name="T0" fmla="*/ 0 w 544"/>
                <a:gd name="T1" fmla="*/ 0 h 864"/>
                <a:gd name="T2" fmla="*/ 192 w 544"/>
                <a:gd name="T3" fmla="*/ 576 h 864"/>
                <a:gd name="T4" fmla="*/ 384 w 544"/>
                <a:gd name="T5" fmla="*/ 624 h 864"/>
                <a:gd name="T6" fmla="*/ 528 w 544"/>
                <a:gd name="T7" fmla="*/ 672 h 864"/>
                <a:gd name="T8" fmla="*/ 480 w 544"/>
                <a:gd name="T9" fmla="*/ 864 h 864"/>
                <a:gd name="T10" fmla="*/ 0 60000 65536"/>
                <a:gd name="T11" fmla="*/ 0 60000 65536"/>
                <a:gd name="T12" fmla="*/ 0 60000 65536"/>
                <a:gd name="T13" fmla="*/ 0 60000 65536"/>
                <a:gd name="T14" fmla="*/ 0 60000 65536"/>
                <a:gd name="T15" fmla="*/ 0 w 544"/>
                <a:gd name="T16" fmla="*/ 0 h 864"/>
                <a:gd name="T17" fmla="*/ 544 w 544"/>
                <a:gd name="T18" fmla="*/ 864 h 864"/>
              </a:gdLst>
              <a:ahLst/>
              <a:cxnLst>
                <a:cxn ang="T10">
                  <a:pos x="T0" y="T1"/>
                </a:cxn>
                <a:cxn ang="T11">
                  <a:pos x="T2" y="T3"/>
                </a:cxn>
                <a:cxn ang="T12">
                  <a:pos x="T4" y="T5"/>
                </a:cxn>
                <a:cxn ang="T13">
                  <a:pos x="T6" y="T7"/>
                </a:cxn>
                <a:cxn ang="T14">
                  <a:pos x="T8" y="T9"/>
                </a:cxn>
              </a:cxnLst>
              <a:rect l="T15" t="T16" r="T17" b="T18"/>
              <a:pathLst>
                <a:path w="544" h="864">
                  <a:moveTo>
                    <a:pt x="0" y="0"/>
                  </a:moveTo>
                  <a:cubicBezTo>
                    <a:pt x="64" y="236"/>
                    <a:pt x="128" y="472"/>
                    <a:pt x="192" y="576"/>
                  </a:cubicBezTo>
                  <a:cubicBezTo>
                    <a:pt x="256" y="680"/>
                    <a:pt x="328" y="608"/>
                    <a:pt x="384" y="624"/>
                  </a:cubicBezTo>
                  <a:cubicBezTo>
                    <a:pt x="440" y="640"/>
                    <a:pt x="512" y="632"/>
                    <a:pt x="528" y="672"/>
                  </a:cubicBezTo>
                  <a:cubicBezTo>
                    <a:pt x="544" y="712"/>
                    <a:pt x="512" y="788"/>
                    <a:pt x="480" y="864"/>
                  </a:cubicBezTo>
                </a:path>
              </a:pathLst>
            </a:custGeom>
            <a:noFill/>
            <a:ln w="28575" cap="flat" cmpd="sng">
              <a:solidFill>
                <a:srgbClr val="33CC3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9" name="Oval 46">
              <a:extLst>
                <a:ext uri="{FF2B5EF4-FFF2-40B4-BE49-F238E27FC236}">
                  <a16:creationId xmlns:a16="http://schemas.microsoft.com/office/drawing/2014/main" id="{447081C4-0412-46C7-99D8-1EA032112549}"/>
                </a:ext>
              </a:extLst>
            </p:cNvPr>
            <p:cNvSpPr>
              <a:spLocks noChangeArrowheads="1"/>
            </p:cNvSpPr>
            <p:nvPr/>
          </p:nvSpPr>
          <p:spPr bwMode="auto">
            <a:xfrm>
              <a:off x="4711" y="2555"/>
              <a:ext cx="96" cy="96"/>
            </a:xfrm>
            <a:prstGeom prst="ellipse">
              <a:avLst/>
            </a:prstGeom>
            <a:solidFill>
              <a:srgbClr val="FF6600"/>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3343" name="Text Box 47">
              <a:extLst>
                <a:ext uri="{FF2B5EF4-FFF2-40B4-BE49-F238E27FC236}">
                  <a16:creationId xmlns:a16="http://schemas.microsoft.com/office/drawing/2014/main" id="{8F589AB9-3939-4B14-BFC0-432DDCF6D1F5}"/>
                </a:ext>
              </a:extLst>
            </p:cNvPr>
            <p:cNvSpPr txBox="1">
              <a:spLocks noChangeArrowheads="1"/>
            </p:cNvSpPr>
            <p:nvPr/>
          </p:nvSpPr>
          <p:spPr bwMode="auto">
            <a:xfrm>
              <a:off x="4486" y="2507"/>
              <a:ext cx="233"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tx1"/>
                  </a:solidFill>
                  <a:effectLst>
                    <a:outerShdw blurRad="38100" dist="38100" dir="2700000" algn="tl">
                      <a:srgbClr val="FFFFFF"/>
                    </a:outerShdw>
                  </a:effectLst>
                </a:rPr>
                <a:t>A</a:t>
              </a:r>
            </a:p>
          </p:txBody>
        </p:sp>
      </p:grpSp>
      <p:grpSp>
        <p:nvGrpSpPr>
          <p:cNvPr id="6" name="Group 48">
            <a:extLst>
              <a:ext uri="{FF2B5EF4-FFF2-40B4-BE49-F238E27FC236}">
                <a16:creationId xmlns:a16="http://schemas.microsoft.com/office/drawing/2014/main" id="{C221700C-FD4D-45DF-B5CA-D19193821832}"/>
              </a:ext>
            </a:extLst>
          </p:cNvPr>
          <p:cNvGrpSpPr>
            <a:grpSpLocks/>
          </p:cNvGrpSpPr>
          <p:nvPr/>
        </p:nvGrpSpPr>
        <p:grpSpPr bwMode="auto">
          <a:xfrm>
            <a:off x="5711825" y="2898775"/>
            <a:ext cx="2730500" cy="1447800"/>
            <a:chOff x="3438" y="2256"/>
            <a:chExt cx="1720" cy="912"/>
          </a:xfrm>
        </p:grpSpPr>
        <p:sp>
          <p:nvSpPr>
            <p:cNvPr id="17434" name="Freeform 49">
              <a:extLst>
                <a:ext uri="{FF2B5EF4-FFF2-40B4-BE49-F238E27FC236}">
                  <a16:creationId xmlns:a16="http://schemas.microsoft.com/office/drawing/2014/main" id="{25F95973-EAD6-4E80-8D3D-A43E75E1D6CC}"/>
                </a:ext>
              </a:extLst>
            </p:cNvPr>
            <p:cNvSpPr>
              <a:spLocks/>
            </p:cNvSpPr>
            <p:nvPr/>
          </p:nvSpPr>
          <p:spPr bwMode="auto">
            <a:xfrm>
              <a:off x="3438" y="2688"/>
              <a:ext cx="1720" cy="288"/>
            </a:xfrm>
            <a:custGeom>
              <a:avLst/>
              <a:gdLst>
                <a:gd name="T0" fmla="*/ 88 w 1720"/>
                <a:gd name="T1" fmla="*/ 0 h 288"/>
                <a:gd name="T2" fmla="*/ 136 w 1720"/>
                <a:gd name="T3" fmla="*/ 48 h 288"/>
                <a:gd name="T4" fmla="*/ 904 w 1720"/>
                <a:gd name="T5" fmla="*/ 288 h 288"/>
                <a:gd name="T6" fmla="*/ 1720 w 1720"/>
                <a:gd name="T7" fmla="*/ 48 h 288"/>
                <a:gd name="T8" fmla="*/ 0 60000 65536"/>
                <a:gd name="T9" fmla="*/ 0 60000 65536"/>
                <a:gd name="T10" fmla="*/ 0 60000 65536"/>
                <a:gd name="T11" fmla="*/ 0 60000 65536"/>
                <a:gd name="T12" fmla="*/ 0 w 1720"/>
                <a:gd name="T13" fmla="*/ 0 h 288"/>
                <a:gd name="T14" fmla="*/ 1720 w 1720"/>
                <a:gd name="T15" fmla="*/ 288 h 288"/>
              </a:gdLst>
              <a:ahLst/>
              <a:cxnLst>
                <a:cxn ang="T8">
                  <a:pos x="T0" y="T1"/>
                </a:cxn>
                <a:cxn ang="T9">
                  <a:pos x="T2" y="T3"/>
                </a:cxn>
                <a:cxn ang="T10">
                  <a:pos x="T4" y="T5"/>
                </a:cxn>
                <a:cxn ang="T11">
                  <a:pos x="T6" y="T7"/>
                </a:cxn>
              </a:cxnLst>
              <a:rect l="T12" t="T13" r="T14" b="T15"/>
              <a:pathLst>
                <a:path w="1720" h="288">
                  <a:moveTo>
                    <a:pt x="88" y="0"/>
                  </a:moveTo>
                  <a:cubicBezTo>
                    <a:pt x="44" y="0"/>
                    <a:pt x="0" y="0"/>
                    <a:pt x="136" y="48"/>
                  </a:cubicBezTo>
                  <a:cubicBezTo>
                    <a:pt x="272" y="96"/>
                    <a:pt x="640" y="288"/>
                    <a:pt x="904" y="288"/>
                  </a:cubicBezTo>
                  <a:cubicBezTo>
                    <a:pt x="1168" y="288"/>
                    <a:pt x="1444" y="168"/>
                    <a:pt x="1720" y="48"/>
                  </a:cubicBezTo>
                </a:path>
              </a:pathLst>
            </a:custGeom>
            <a:noFill/>
            <a:ln w="12700" cap="flat" cmpd="sng">
              <a:solidFill>
                <a:schemeClr val="bg1"/>
              </a:solidFill>
              <a:prstDash val="lg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3346" name="Text Box 50">
              <a:extLst>
                <a:ext uri="{FF2B5EF4-FFF2-40B4-BE49-F238E27FC236}">
                  <a16:creationId xmlns:a16="http://schemas.microsoft.com/office/drawing/2014/main" id="{D96F8E42-9108-4460-B974-B05B81D8C603}"/>
                </a:ext>
              </a:extLst>
            </p:cNvPr>
            <p:cNvSpPr txBox="1">
              <a:spLocks noChangeArrowheads="1"/>
            </p:cNvSpPr>
            <p:nvPr/>
          </p:nvSpPr>
          <p:spPr bwMode="auto">
            <a:xfrm>
              <a:off x="3984" y="2880"/>
              <a:ext cx="336" cy="288"/>
            </a:xfrm>
            <a:prstGeom prst="rect">
              <a:avLst/>
            </a:prstGeom>
            <a:noFill/>
            <a:ln w="12700">
              <a:noFill/>
              <a:miter lim="800000"/>
              <a:headEnd type="none" w="sm" len="sm"/>
              <a:tailEnd type="none" w="sm" len="sm"/>
            </a:ln>
            <a:effectLst/>
          </p:spPr>
          <p:txBody>
            <a:bodyPr>
              <a:spAutoFit/>
            </a:bodyPr>
            <a:lstStyle/>
            <a:p>
              <a:pPr>
                <a:defRPr/>
              </a:pPr>
              <a:r>
                <a:rPr lang="en-US" altLang="zh-CN" b="0" i="1">
                  <a:solidFill>
                    <a:schemeClr val="tx1"/>
                  </a:solidFill>
                  <a:effectLst>
                    <a:outerShdw blurRad="38100" dist="38100" dir="2700000" algn="tl">
                      <a:srgbClr val="FFFFFF"/>
                    </a:outerShdw>
                  </a:effectLst>
                </a:rPr>
                <a:t>A</a:t>
              </a:r>
              <a:r>
                <a:rPr lang="en-US" altLang="zh-CN" b="0" baseline="-25000">
                  <a:solidFill>
                    <a:schemeClr val="tx1"/>
                  </a:solidFill>
                  <a:effectLst>
                    <a:outerShdw blurRad="38100" dist="38100" dir="2700000" algn="tl">
                      <a:srgbClr val="FFFFFF"/>
                    </a:outerShdw>
                  </a:effectLst>
                </a:rPr>
                <a:t>0</a:t>
              </a:r>
              <a:endParaRPr lang="en-US" altLang="zh-CN" b="0">
                <a:solidFill>
                  <a:schemeClr val="tx1"/>
                </a:solidFill>
                <a:effectLst>
                  <a:outerShdw blurRad="38100" dist="38100" dir="2700000" algn="tl">
                    <a:srgbClr val="FFFFFF"/>
                  </a:outerShdw>
                </a:effectLst>
              </a:endParaRPr>
            </a:p>
          </p:txBody>
        </p:sp>
        <p:sp>
          <p:nvSpPr>
            <p:cNvPr id="183347" name="Text Box 51">
              <a:extLst>
                <a:ext uri="{FF2B5EF4-FFF2-40B4-BE49-F238E27FC236}">
                  <a16:creationId xmlns:a16="http://schemas.microsoft.com/office/drawing/2014/main" id="{3D461CEB-698F-4E36-80A2-CBEB74942BD0}"/>
                </a:ext>
              </a:extLst>
            </p:cNvPr>
            <p:cNvSpPr txBox="1">
              <a:spLocks noChangeArrowheads="1"/>
            </p:cNvSpPr>
            <p:nvPr/>
          </p:nvSpPr>
          <p:spPr bwMode="auto">
            <a:xfrm>
              <a:off x="4128" y="2256"/>
              <a:ext cx="169"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tx1"/>
                  </a:solidFill>
                  <a:effectLst>
                    <a:outerShdw blurRad="38100" dist="38100" dir="2700000" algn="tl">
                      <a:srgbClr val="FFFFFF"/>
                    </a:outerShdw>
                  </a:effectLst>
                </a:rPr>
                <a:t>l</a:t>
              </a:r>
            </a:p>
          </p:txBody>
        </p:sp>
      </p:grpSp>
      <p:grpSp>
        <p:nvGrpSpPr>
          <p:cNvPr id="7" name="Group 52">
            <a:extLst>
              <a:ext uri="{FF2B5EF4-FFF2-40B4-BE49-F238E27FC236}">
                <a16:creationId xmlns:a16="http://schemas.microsoft.com/office/drawing/2014/main" id="{E566FD2C-B4C4-4367-8770-40797CB81C3C}"/>
              </a:ext>
            </a:extLst>
          </p:cNvPr>
          <p:cNvGrpSpPr>
            <a:grpSpLocks/>
          </p:cNvGrpSpPr>
          <p:nvPr/>
        </p:nvGrpSpPr>
        <p:grpSpPr bwMode="auto">
          <a:xfrm>
            <a:off x="1262063" y="1752600"/>
            <a:ext cx="1697037" cy="3124200"/>
            <a:chOff x="1187" y="1488"/>
            <a:chExt cx="1069" cy="1968"/>
          </a:xfrm>
        </p:grpSpPr>
        <p:grpSp>
          <p:nvGrpSpPr>
            <p:cNvPr id="17428" name="Group 53">
              <a:extLst>
                <a:ext uri="{FF2B5EF4-FFF2-40B4-BE49-F238E27FC236}">
                  <a16:creationId xmlns:a16="http://schemas.microsoft.com/office/drawing/2014/main" id="{4A4C933F-EF98-4CA2-AAE9-621150375ADE}"/>
                </a:ext>
              </a:extLst>
            </p:cNvPr>
            <p:cNvGrpSpPr>
              <a:grpSpLocks/>
            </p:cNvGrpSpPr>
            <p:nvPr/>
          </p:nvGrpSpPr>
          <p:grpSpPr bwMode="auto">
            <a:xfrm rot="5400000">
              <a:off x="1004" y="2243"/>
              <a:ext cx="1658" cy="672"/>
              <a:chOff x="1156" y="2843"/>
              <a:chExt cx="1884" cy="672"/>
            </a:xfrm>
          </p:grpSpPr>
          <p:sp>
            <p:nvSpPr>
              <p:cNvPr id="17432" name="Line 54">
                <a:extLst>
                  <a:ext uri="{FF2B5EF4-FFF2-40B4-BE49-F238E27FC236}">
                    <a16:creationId xmlns:a16="http://schemas.microsoft.com/office/drawing/2014/main" id="{CABCC83F-C00F-4AC3-8723-260617AC8A4A}"/>
                  </a:ext>
                </a:extLst>
              </p:cNvPr>
              <p:cNvSpPr>
                <a:spLocks noChangeShapeType="1"/>
              </p:cNvSpPr>
              <p:nvPr/>
            </p:nvSpPr>
            <p:spPr bwMode="auto">
              <a:xfrm>
                <a:off x="1168" y="3515"/>
                <a:ext cx="1872" cy="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55">
                <a:extLst>
                  <a:ext uri="{FF2B5EF4-FFF2-40B4-BE49-F238E27FC236}">
                    <a16:creationId xmlns:a16="http://schemas.microsoft.com/office/drawing/2014/main" id="{A4F3754C-4D6B-410F-821C-CEBCD30794D2}"/>
                  </a:ext>
                </a:extLst>
              </p:cNvPr>
              <p:cNvSpPr>
                <a:spLocks noChangeShapeType="1"/>
              </p:cNvSpPr>
              <p:nvPr/>
            </p:nvSpPr>
            <p:spPr bwMode="auto">
              <a:xfrm flipV="1">
                <a:off x="1156" y="2843"/>
                <a:ext cx="0" cy="672"/>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3352" name="Text Box 56">
              <a:extLst>
                <a:ext uri="{FF2B5EF4-FFF2-40B4-BE49-F238E27FC236}">
                  <a16:creationId xmlns:a16="http://schemas.microsoft.com/office/drawing/2014/main" id="{E768FB5C-17F7-4918-BD6A-4BD01EB91B88}"/>
                </a:ext>
              </a:extLst>
            </p:cNvPr>
            <p:cNvSpPr txBox="1">
              <a:spLocks noChangeArrowheads="1"/>
            </p:cNvSpPr>
            <p:nvPr/>
          </p:nvSpPr>
          <p:spPr bwMode="auto">
            <a:xfrm>
              <a:off x="1248" y="3168"/>
              <a:ext cx="201"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y</a:t>
              </a:r>
              <a:endParaRPr lang="en-US" altLang="zh-CN" b="0" i="1">
                <a:solidFill>
                  <a:schemeClr val="folHlink"/>
                </a:solidFill>
                <a:effectLst>
                  <a:outerShdw blurRad="38100" dist="38100" dir="2700000" algn="tl">
                    <a:srgbClr val="000000"/>
                  </a:outerShdw>
                </a:effectLst>
              </a:endParaRPr>
            </a:p>
          </p:txBody>
        </p:sp>
        <p:sp>
          <p:nvSpPr>
            <p:cNvPr id="183353" name="Text Box 57">
              <a:extLst>
                <a:ext uri="{FF2B5EF4-FFF2-40B4-BE49-F238E27FC236}">
                  <a16:creationId xmlns:a16="http://schemas.microsoft.com/office/drawing/2014/main" id="{07B0EE06-7273-4D6C-8EA4-08D4EC351BBA}"/>
                </a:ext>
              </a:extLst>
            </p:cNvPr>
            <p:cNvSpPr txBox="1">
              <a:spLocks noChangeArrowheads="1"/>
            </p:cNvSpPr>
            <p:nvPr/>
          </p:nvSpPr>
          <p:spPr bwMode="auto">
            <a:xfrm>
              <a:off x="2055" y="1488"/>
              <a:ext cx="201"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x</a:t>
              </a:r>
              <a:endParaRPr lang="en-US" altLang="zh-CN" b="0" i="1">
                <a:solidFill>
                  <a:schemeClr val="folHlink"/>
                </a:solidFill>
                <a:effectLst>
                  <a:outerShdw blurRad="38100" dist="38100" dir="2700000" algn="tl">
                    <a:srgbClr val="000000"/>
                  </a:outerShdw>
                </a:effectLst>
              </a:endParaRPr>
            </a:p>
          </p:txBody>
        </p:sp>
        <p:sp>
          <p:nvSpPr>
            <p:cNvPr id="183354" name="Text Box 58">
              <a:extLst>
                <a:ext uri="{FF2B5EF4-FFF2-40B4-BE49-F238E27FC236}">
                  <a16:creationId xmlns:a16="http://schemas.microsoft.com/office/drawing/2014/main" id="{AFE43181-C4E1-4FC2-9054-0E1BFD235836}"/>
                </a:ext>
              </a:extLst>
            </p:cNvPr>
            <p:cNvSpPr txBox="1">
              <a:spLocks noChangeArrowheads="1"/>
            </p:cNvSpPr>
            <p:nvPr/>
          </p:nvSpPr>
          <p:spPr bwMode="auto">
            <a:xfrm>
              <a:off x="1187" y="1606"/>
              <a:ext cx="255" cy="288"/>
            </a:xfrm>
            <a:prstGeom prst="rect">
              <a:avLst/>
            </a:prstGeom>
            <a:noFill/>
            <a:ln w="12700">
              <a:noFill/>
              <a:miter lim="800000"/>
              <a:headEnd type="none" w="sm" len="sm"/>
              <a:tailEnd type="none" w="sm" len="sm"/>
            </a:ln>
            <a:effectLst/>
          </p:spPr>
          <p:txBody>
            <a:bodyPr wrap="none">
              <a:spAutoFit/>
            </a:bodyPr>
            <a:lstStyle/>
            <a:p>
              <a:pPr>
                <a:defRPr/>
              </a:pPr>
              <a:r>
                <a:rPr lang="zh-CN" altLang="zh-CN" b="0" i="1">
                  <a:solidFill>
                    <a:schemeClr val="folHlink"/>
                  </a:solidFill>
                  <a:effectLst>
                    <a:outerShdw blurRad="38100" dist="38100" dir="2700000" algn="tl">
                      <a:srgbClr val="000000"/>
                    </a:outerShdw>
                  </a:effectLst>
                </a:rPr>
                <a:t>O</a:t>
              </a:r>
              <a:endParaRPr lang="en-US" altLang="zh-CN" b="0" i="1">
                <a:solidFill>
                  <a:schemeClr val="folHlink"/>
                </a:solidFill>
                <a:effectLst>
                  <a:outerShdw blurRad="38100" dist="38100" dir="2700000" algn="tl">
                    <a:srgbClr val="000000"/>
                  </a:outerShdw>
                </a:effectLst>
              </a:endParaRPr>
            </a:p>
          </p:txBody>
        </p:sp>
      </p:grpSp>
      <p:grpSp>
        <p:nvGrpSpPr>
          <p:cNvPr id="9" name="Group 59">
            <a:extLst>
              <a:ext uri="{FF2B5EF4-FFF2-40B4-BE49-F238E27FC236}">
                <a16:creationId xmlns:a16="http://schemas.microsoft.com/office/drawing/2014/main" id="{0386685C-A36D-4FBF-B3DF-E3832268455E}"/>
              </a:ext>
            </a:extLst>
          </p:cNvPr>
          <p:cNvGrpSpPr>
            <a:grpSpLocks/>
          </p:cNvGrpSpPr>
          <p:nvPr/>
        </p:nvGrpSpPr>
        <p:grpSpPr bwMode="auto">
          <a:xfrm>
            <a:off x="673100" y="1863725"/>
            <a:ext cx="1274763" cy="2479675"/>
            <a:chOff x="816" y="1558"/>
            <a:chExt cx="803" cy="1562"/>
          </a:xfrm>
        </p:grpSpPr>
        <p:grpSp>
          <p:nvGrpSpPr>
            <p:cNvPr id="17420" name="Group 60">
              <a:extLst>
                <a:ext uri="{FF2B5EF4-FFF2-40B4-BE49-F238E27FC236}">
                  <a16:creationId xmlns:a16="http://schemas.microsoft.com/office/drawing/2014/main" id="{291ECFD0-7B2A-45CD-8CCF-5B8FB0CB7DA6}"/>
                </a:ext>
              </a:extLst>
            </p:cNvPr>
            <p:cNvGrpSpPr>
              <a:grpSpLocks/>
            </p:cNvGrpSpPr>
            <p:nvPr/>
          </p:nvGrpSpPr>
          <p:grpSpPr bwMode="auto">
            <a:xfrm>
              <a:off x="1191" y="1558"/>
              <a:ext cx="428" cy="1366"/>
              <a:chOff x="628" y="2016"/>
              <a:chExt cx="428" cy="1366"/>
            </a:xfrm>
          </p:grpSpPr>
          <p:sp>
            <p:nvSpPr>
              <p:cNvPr id="17423" name="Rectangle 61">
                <a:extLst>
                  <a:ext uri="{FF2B5EF4-FFF2-40B4-BE49-F238E27FC236}">
                    <a16:creationId xmlns:a16="http://schemas.microsoft.com/office/drawing/2014/main" id="{A1818E02-A6B4-45B9-ABFF-79E028D842F9}"/>
                  </a:ext>
                </a:extLst>
              </p:cNvPr>
              <p:cNvSpPr>
                <a:spLocks noChangeArrowheads="1"/>
              </p:cNvSpPr>
              <p:nvPr/>
            </p:nvSpPr>
            <p:spPr bwMode="auto">
              <a:xfrm rot="1623299">
                <a:off x="628" y="2134"/>
                <a:ext cx="48" cy="1248"/>
              </a:xfrm>
              <a:prstGeom prst="rect">
                <a:avLst/>
              </a:prstGeom>
              <a:solidFill>
                <a:srgbClr val="00CC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7424" name="Group 62">
                <a:extLst>
                  <a:ext uri="{FF2B5EF4-FFF2-40B4-BE49-F238E27FC236}">
                    <a16:creationId xmlns:a16="http://schemas.microsoft.com/office/drawing/2014/main" id="{E9B66E4D-D5F2-4241-8F40-FC2B8424FF06}"/>
                  </a:ext>
                </a:extLst>
              </p:cNvPr>
              <p:cNvGrpSpPr>
                <a:grpSpLocks/>
              </p:cNvGrpSpPr>
              <p:nvPr/>
            </p:nvGrpSpPr>
            <p:grpSpPr bwMode="auto">
              <a:xfrm>
                <a:off x="816" y="2016"/>
                <a:ext cx="240" cy="226"/>
                <a:chOff x="816" y="2208"/>
                <a:chExt cx="240" cy="226"/>
              </a:xfrm>
            </p:grpSpPr>
            <p:sp>
              <p:nvSpPr>
                <p:cNvPr id="17425" name="Rectangle 63">
                  <a:extLst>
                    <a:ext uri="{FF2B5EF4-FFF2-40B4-BE49-F238E27FC236}">
                      <a16:creationId xmlns:a16="http://schemas.microsoft.com/office/drawing/2014/main" id="{B6438B26-890A-4AC0-AEEA-7B7454164314}"/>
                    </a:ext>
                  </a:extLst>
                </p:cNvPr>
                <p:cNvSpPr>
                  <a:spLocks noChangeArrowheads="1"/>
                </p:cNvSpPr>
                <p:nvPr/>
              </p:nvSpPr>
              <p:spPr bwMode="auto">
                <a:xfrm>
                  <a:off x="816" y="2208"/>
                  <a:ext cx="240" cy="48"/>
                </a:xfrm>
                <a:prstGeom prst="rect">
                  <a:avLst/>
                </a:prstGeom>
                <a:solidFill>
                  <a:srgbClr val="FF66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6" name="AutoShape 64">
                  <a:extLst>
                    <a:ext uri="{FF2B5EF4-FFF2-40B4-BE49-F238E27FC236}">
                      <a16:creationId xmlns:a16="http://schemas.microsoft.com/office/drawing/2014/main" id="{52E85DDE-4CCA-4ACB-9D6E-2777E33F16C5}"/>
                    </a:ext>
                  </a:extLst>
                </p:cNvPr>
                <p:cNvSpPr>
                  <a:spLocks noChangeArrowheads="1"/>
                </p:cNvSpPr>
                <p:nvPr/>
              </p:nvSpPr>
              <p:spPr bwMode="auto">
                <a:xfrm rot="10800000">
                  <a:off x="853" y="2256"/>
                  <a:ext cx="144" cy="144"/>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7" name="Oval 65">
                  <a:extLst>
                    <a:ext uri="{FF2B5EF4-FFF2-40B4-BE49-F238E27FC236}">
                      <a16:creationId xmlns:a16="http://schemas.microsoft.com/office/drawing/2014/main" id="{E5FEE7E6-8B49-40F5-AE7C-81478C6A943B}"/>
                    </a:ext>
                  </a:extLst>
                </p:cNvPr>
                <p:cNvSpPr>
                  <a:spLocks noChangeArrowheads="1"/>
                </p:cNvSpPr>
                <p:nvPr/>
              </p:nvSpPr>
              <p:spPr bwMode="auto">
                <a:xfrm>
                  <a:off x="901" y="2386"/>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7421" name="Oval 66">
              <a:extLst>
                <a:ext uri="{FF2B5EF4-FFF2-40B4-BE49-F238E27FC236}">
                  <a16:creationId xmlns:a16="http://schemas.microsoft.com/office/drawing/2014/main" id="{76DEDD03-BC0B-4459-9EC9-4C191ACDE70E}"/>
                </a:ext>
              </a:extLst>
            </p:cNvPr>
            <p:cNvSpPr>
              <a:spLocks noChangeArrowheads="1"/>
            </p:cNvSpPr>
            <p:nvPr/>
          </p:nvSpPr>
          <p:spPr bwMode="auto">
            <a:xfrm>
              <a:off x="897" y="2784"/>
              <a:ext cx="96" cy="96"/>
            </a:xfrm>
            <a:prstGeom prst="ellipse">
              <a:avLst/>
            </a:prstGeom>
            <a:solidFill>
              <a:srgbClr val="FF6600"/>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3363" name="Text Box 67">
              <a:extLst>
                <a:ext uri="{FF2B5EF4-FFF2-40B4-BE49-F238E27FC236}">
                  <a16:creationId xmlns:a16="http://schemas.microsoft.com/office/drawing/2014/main" id="{5ED8E007-0063-4BC3-A336-786E7971AFFE}"/>
                </a:ext>
              </a:extLst>
            </p:cNvPr>
            <p:cNvSpPr txBox="1">
              <a:spLocks noChangeArrowheads="1"/>
            </p:cNvSpPr>
            <p:nvPr/>
          </p:nvSpPr>
          <p:spPr bwMode="auto">
            <a:xfrm>
              <a:off x="816" y="2832"/>
              <a:ext cx="233"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tx1"/>
                  </a:solidFill>
                  <a:effectLst>
                    <a:outerShdw blurRad="38100" dist="38100" dir="2700000" algn="tl">
                      <a:srgbClr val="FFFFFF"/>
                    </a:outerShdw>
                  </a:effectLst>
                </a:rPr>
                <a:t>A</a:t>
              </a:r>
            </a:p>
          </p:txBody>
        </p:sp>
      </p:grpSp>
      <p:grpSp>
        <p:nvGrpSpPr>
          <p:cNvPr id="12" name="Group 68">
            <a:extLst>
              <a:ext uri="{FF2B5EF4-FFF2-40B4-BE49-F238E27FC236}">
                <a16:creationId xmlns:a16="http://schemas.microsoft.com/office/drawing/2014/main" id="{10903B6A-F9C1-4161-AFBA-378626BEDE15}"/>
              </a:ext>
            </a:extLst>
          </p:cNvPr>
          <p:cNvGrpSpPr>
            <a:grpSpLocks/>
          </p:cNvGrpSpPr>
          <p:nvPr/>
        </p:nvGrpSpPr>
        <p:grpSpPr bwMode="auto">
          <a:xfrm>
            <a:off x="304800" y="2971800"/>
            <a:ext cx="2730500" cy="1168400"/>
            <a:chOff x="584" y="2256"/>
            <a:chExt cx="1720" cy="736"/>
          </a:xfrm>
        </p:grpSpPr>
        <p:sp>
          <p:nvSpPr>
            <p:cNvPr id="17417" name="Freeform 69">
              <a:extLst>
                <a:ext uri="{FF2B5EF4-FFF2-40B4-BE49-F238E27FC236}">
                  <a16:creationId xmlns:a16="http://schemas.microsoft.com/office/drawing/2014/main" id="{647F9D22-470D-45EE-B65A-73FB0F0E068D}"/>
                </a:ext>
              </a:extLst>
            </p:cNvPr>
            <p:cNvSpPr>
              <a:spLocks/>
            </p:cNvSpPr>
            <p:nvPr/>
          </p:nvSpPr>
          <p:spPr bwMode="auto">
            <a:xfrm>
              <a:off x="584" y="2699"/>
              <a:ext cx="1720" cy="288"/>
            </a:xfrm>
            <a:custGeom>
              <a:avLst/>
              <a:gdLst>
                <a:gd name="T0" fmla="*/ 88 w 1720"/>
                <a:gd name="T1" fmla="*/ 0 h 288"/>
                <a:gd name="T2" fmla="*/ 136 w 1720"/>
                <a:gd name="T3" fmla="*/ 48 h 288"/>
                <a:gd name="T4" fmla="*/ 904 w 1720"/>
                <a:gd name="T5" fmla="*/ 288 h 288"/>
                <a:gd name="T6" fmla="*/ 1720 w 1720"/>
                <a:gd name="T7" fmla="*/ 48 h 288"/>
                <a:gd name="T8" fmla="*/ 0 60000 65536"/>
                <a:gd name="T9" fmla="*/ 0 60000 65536"/>
                <a:gd name="T10" fmla="*/ 0 60000 65536"/>
                <a:gd name="T11" fmla="*/ 0 60000 65536"/>
                <a:gd name="T12" fmla="*/ 0 w 1720"/>
                <a:gd name="T13" fmla="*/ 0 h 288"/>
                <a:gd name="T14" fmla="*/ 1720 w 1720"/>
                <a:gd name="T15" fmla="*/ 288 h 288"/>
              </a:gdLst>
              <a:ahLst/>
              <a:cxnLst>
                <a:cxn ang="T8">
                  <a:pos x="T0" y="T1"/>
                </a:cxn>
                <a:cxn ang="T9">
                  <a:pos x="T2" y="T3"/>
                </a:cxn>
                <a:cxn ang="T10">
                  <a:pos x="T4" y="T5"/>
                </a:cxn>
                <a:cxn ang="T11">
                  <a:pos x="T6" y="T7"/>
                </a:cxn>
              </a:cxnLst>
              <a:rect l="T12" t="T13" r="T14" b="T15"/>
              <a:pathLst>
                <a:path w="1720" h="288">
                  <a:moveTo>
                    <a:pt x="88" y="0"/>
                  </a:moveTo>
                  <a:cubicBezTo>
                    <a:pt x="44" y="0"/>
                    <a:pt x="0" y="0"/>
                    <a:pt x="136" y="48"/>
                  </a:cubicBezTo>
                  <a:cubicBezTo>
                    <a:pt x="272" y="96"/>
                    <a:pt x="640" y="288"/>
                    <a:pt x="904" y="288"/>
                  </a:cubicBezTo>
                  <a:cubicBezTo>
                    <a:pt x="1168" y="288"/>
                    <a:pt x="1444" y="168"/>
                    <a:pt x="1720" y="48"/>
                  </a:cubicBezTo>
                </a:path>
              </a:pathLst>
            </a:custGeom>
            <a:noFill/>
            <a:ln w="12700" cap="flat" cmpd="sng">
              <a:solidFill>
                <a:schemeClr val="bg1"/>
              </a:solidFill>
              <a:prstDash val="lg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3366" name="Text Box 70">
              <a:extLst>
                <a:ext uri="{FF2B5EF4-FFF2-40B4-BE49-F238E27FC236}">
                  <a16:creationId xmlns:a16="http://schemas.microsoft.com/office/drawing/2014/main" id="{197771A1-52B1-4FA5-B04A-59AD4629FEE2}"/>
                </a:ext>
              </a:extLst>
            </p:cNvPr>
            <p:cNvSpPr txBox="1">
              <a:spLocks noChangeArrowheads="1"/>
            </p:cNvSpPr>
            <p:nvPr/>
          </p:nvSpPr>
          <p:spPr bwMode="auto">
            <a:xfrm>
              <a:off x="1256" y="2704"/>
              <a:ext cx="297" cy="288"/>
            </a:xfrm>
            <a:prstGeom prst="rect">
              <a:avLst/>
            </a:prstGeom>
            <a:noFill/>
            <a:ln w="12700">
              <a:noFill/>
              <a:miter lim="800000"/>
              <a:headEnd type="none" w="sm" len="sm"/>
              <a:tailEnd type="none" w="sm" len="sm"/>
            </a:ln>
            <a:effectLst/>
          </p:spPr>
          <p:txBody>
            <a:bodyPr wrap="none">
              <a:spAutoFit/>
            </a:bodyPr>
            <a:lstStyle/>
            <a:p>
              <a:pPr>
                <a:defRPr/>
              </a:pPr>
              <a:r>
                <a:rPr lang="en-US" altLang="zh-CN" b="0" i="1">
                  <a:solidFill>
                    <a:schemeClr val="tx1"/>
                  </a:solidFill>
                  <a:effectLst>
                    <a:outerShdw blurRad="38100" dist="38100" dir="2700000" algn="tl">
                      <a:srgbClr val="FFFFFF"/>
                    </a:outerShdw>
                  </a:effectLst>
                </a:rPr>
                <a:t>A</a:t>
              </a:r>
              <a:r>
                <a:rPr lang="en-US" altLang="zh-CN" b="0" baseline="-25000">
                  <a:solidFill>
                    <a:schemeClr val="tx1"/>
                  </a:solidFill>
                  <a:effectLst>
                    <a:outerShdw blurRad="38100" dist="38100" dir="2700000" algn="tl">
                      <a:srgbClr val="FFFFFF"/>
                    </a:outerShdw>
                  </a:effectLst>
                </a:rPr>
                <a:t>0</a:t>
              </a:r>
              <a:endParaRPr lang="en-US" altLang="zh-CN" b="0">
                <a:solidFill>
                  <a:schemeClr val="tx1"/>
                </a:solidFill>
                <a:effectLst>
                  <a:outerShdw blurRad="38100" dist="38100" dir="2700000" algn="tl">
                    <a:srgbClr val="FFFFFF"/>
                  </a:outerShdw>
                </a:effectLst>
              </a:endParaRPr>
            </a:p>
          </p:txBody>
        </p:sp>
        <p:sp>
          <p:nvSpPr>
            <p:cNvPr id="183367" name="Text Box 71">
              <a:extLst>
                <a:ext uri="{FF2B5EF4-FFF2-40B4-BE49-F238E27FC236}">
                  <a16:creationId xmlns:a16="http://schemas.microsoft.com/office/drawing/2014/main" id="{4166D6D4-B4EE-4D11-AC51-E2D5AC1E7813}"/>
                </a:ext>
              </a:extLst>
            </p:cNvPr>
            <p:cNvSpPr txBox="1">
              <a:spLocks noChangeArrowheads="1"/>
            </p:cNvSpPr>
            <p:nvPr/>
          </p:nvSpPr>
          <p:spPr bwMode="auto">
            <a:xfrm>
              <a:off x="1488" y="2256"/>
              <a:ext cx="169"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solidFill>
                    <a:schemeClr val="tx1"/>
                  </a:solidFill>
                  <a:effectLst>
                    <a:outerShdw blurRad="38100" dist="38100" dir="2700000" algn="tl">
                      <a:srgbClr val="FFFFFF"/>
                    </a:outerShdw>
                  </a:effectLst>
                </a:rPr>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out)">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out)">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out)">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ou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ou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ox(ou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Text Box 3">
            <a:extLst>
              <a:ext uri="{FF2B5EF4-FFF2-40B4-BE49-F238E27FC236}">
                <a16:creationId xmlns:a16="http://schemas.microsoft.com/office/drawing/2014/main" id="{5F015859-8399-4BAC-8551-11BAFFF37712}"/>
              </a:ext>
            </a:extLst>
          </p:cNvPr>
          <p:cNvSpPr txBox="1">
            <a:spLocks noChangeArrowheads="1"/>
          </p:cNvSpPr>
          <p:nvPr/>
        </p:nvSpPr>
        <p:spPr bwMode="auto">
          <a:xfrm>
            <a:off x="250825" y="692150"/>
            <a:ext cx="88931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单侧约束的数学表示式是不等式</a:t>
            </a:r>
            <a:r>
              <a:rPr lang="en-US" altLang="zh-CN" sz="2800"/>
              <a:t>, </a:t>
            </a:r>
            <a:r>
              <a:rPr lang="zh-CN" altLang="en-US" sz="2800"/>
              <a:t>一般可写为    </a:t>
            </a:r>
          </a:p>
        </p:txBody>
      </p:sp>
      <p:graphicFrame>
        <p:nvGraphicFramePr>
          <p:cNvPr id="168964" name="Object 4">
            <a:extLst>
              <a:ext uri="{FF2B5EF4-FFF2-40B4-BE49-F238E27FC236}">
                <a16:creationId xmlns:a16="http://schemas.microsoft.com/office/drawing/2014/main" id="{EE2BEA7C-1503-4C04-A406-CB022A2DD974}"/>
              </a:ext>
            </a:extLst>
          </p:cNvPr>
          <p:cNvGraphicFramePr>
            <a:graphicFrameLocks noChangeAspect="1"/>
          </p:cNvGraphicFramePr>
          <p:nvPr/>
        </p:nvGraphicFramePr>
        <p:xfrm>
          <a:off x="333375" y="1582738"/>
          <a:ext cx="8188325" cy="600075"/>
        </p:xfrm>
        <a:graphic>
          <a:graphicData uri="http://schemas.openxmlformats.org/presentationml/2006/ole">
            <mc:AlternateContent xmlns:mc="http://schemas.openxmlformats.org/markup-compatibility/2006">
              <mc:Choice xmlns:v="urn:schemas-microsoft-com:vml" Requires="v">
                <p:oleObj spid="_x0000_s18437" name="公式" r:id="rId3" imgW="3124200" imgH="190602" progId="Equation.3">
                  <p:embed/>
                </p:oleObj>
              </mc:Choice>
              <mc:Fallback>
                <p:oleObj name="公式" r:id="rId3" imgW="3124200" imgH="1906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582738"/>
                        <a:ext cx="8188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8965" name="Text Box 5">
            <a:extLst>
              <a:ext uri="{FF2B5EF4-FFF2-40B4-BE49-F238E27FC236}">
                <a16:creationId xmlns:a16="http://schemas.microsoft.com/office/drawing/2014/main" id="{B6D5C595-0D71-419E-A635-5034B74E6A92}"/>
              </a:ext>
            </a:extLst>
          </p:cNvPr>
          <p:cNvSpPr txBox="1">
            <a:spLocks noChangeArrowheads="1"/>
          </p:cNvSpPr>
          <p:nvPr/>
        </p:nvSpPr>
        <p:spPr bwMode="auto">
          <a:xfrm>
            <a:off x="250825" y="2492375"/>
            <a:ext cx="88931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称为约束不等式</a:t>
            </a:r>
            <a:r>
              <a:rPr lang="en-US" altLang="zh-CN" sz="2800"/>
              <a:t>. </a:t>
            </a:r>
            <a:r>
              <a:rPr lang="zh-CN" altLang="en-US" sz="2800"/>
              <a:t>单侧约束是有可能解除的</a:t>
            </a:r>
            <a:r>
              <a:rPr lang="en-US" altLang="zh-CN" sz="2800"/>
              <a:t>. </a:t>
            </a:r>
            <a:r>
              <a:rPr lang="zh-CN" altLang="en-US" sz="2800"/>
              <a:t>约束是否解除或者何时解除</a:t>
            </a:r>
            <a:r>
              <a:rPr lang="en-US" altLang="zh-CN" sz="2800"/>
              <a:t>, </a:t>
            </a:r>
            <a:r>
              <a:rPr lang="zh-CN" altLang="en-US" sz="2800"/>
              <a:t>需要从运动方程解出约束力</a:t>
            </a:r>
            <a:r>
              <a:rPr lang="en-US" altLang="zh-CN" sz="2800"/>
              <a:t>, </a:t>
            </a:r>
            <a:r>
              <a:rPr lang="zh-CN" altLang="en-US" sz="2800"/>
              <a:t>再从约束力的指向是否正确来判断</a:t>
            </a:r>
            <a:r>
              <a:rPr lang="en-US" altLang="zh-CN" sz="2800"/>
              <a:t>. </a:t>
            </a:r>
          </a:p>
          <a:p>
            <a:pPr eaLnBrk="1" hangingPunct="1">
              <a:lnSpc>
                <a:spcPct val="120000"/>
              </a:lnSpc>
            </a:pPr>
            <a:endParaRPr lang="en-US" altLang="zh-CN" sz="2800"/>
          </a:p>
          <a:p>
            <a:pPr eaLnBrk="1" hangingPunct="1">
              <a:lnSpc>
                <a:spcPct val="120000"/>
              </a:lnSpc>
            </a:pPr>
            <a:r>
              <a:rPr lang="zh-CN" altLang="en-US" sz="2800"/>
              <a:t>双侧约束限制着不论哪一侧的运动</a:t>
            </a:r>
            <a:r>
              <a:rPr lang="en-US" altLang="zh-CN" sz="2800"/>
              <a:t>,</a:t>
            </a:r>
            <a:r>
              <a:rPr lang="zh-CN" altLang="en-US" sz="2800"/>
              <a:t>其数学表示式是 </a:t>
            </a:r>
            <a:r>
              <a:rPr lang="en-US" altLang="zh-CN" sz="2800"/>
              <a:t>(6.1)</a:t>
            </a:r>
            <a:r>
              <a:rPr lang="zh-CN" altLang="en-US" sz="2800"/>
              <a:t>或</a:t>
            </a:r>
            <a:r>
              <a:rPr lang="en-US" altLang="zh-CN" sz="2800"/>
              <a:t>(6.2)</a:t>
            </a:r>
            <a:r>
              <a:rPr lang="zh-CN" altLang="en-US" sz="2800"/>
              <a:t>所示的约束方程</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Effect transition="in" filter="strips(upRight)">
                                      <p:cBhvr>
                                        <p:cTn id="13" dur="500"/>
                                        <p:tgtEl>
                                          <p:spTgt spid="168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8965"/>
                                        </p:tgtEl>
                                        <p:attrNameLst>
                                          <p:attrName>style.visibility</p:attrName>
                                        </p:attrNameLst>
                                      </p:cBhvr>
                                      <p:to>
                                        <p:strVal val="visible"/>
                                      </p:to>
                                    </p:set>
                                    <p:anim calcmode="lin" valueType="num">
                                      <p:cBhvr additive="base">
                                        <p:cTn id="18" dur="500" fill="hold"/>
                                        <p:tgtEl>
                                          <p:spTgt spid="168965"/>
                                        </p:tgtEl>
                                        <p:attrNameLst>
                                          <p:attrName>ppt_x</p:attrName>
                                        </p:attrNameLst>
                                      </p:cBhvr>
                                      <p:tavLst>
                                        <p:tav tm="0">
                                          <p:val>
                                            <p:strVal val="0-#ppt_w/2"/>
                                          </p:val>
                                        </p:tav>
                                        <p:tav tm="100000">
                                          <p:val>
                                            <p:strVal val="#ppt_x"/>
                                          </p:val>
                                        </p:tav>
                                      </p:tavLst>
                                    </p:anim>
                                    <p:anim calcmode="lin" valueType="num">
                                      <p:cBhvr additive="base">
                                        <p:cTn id="19" dur="500" fill="hold"/>
                                        <p:tgtEl>
                                          <p:spTgt spid="168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107">
            <a:extLst>
              <a:ext uri="{FF2B5EF4-FFF2-40B4-BE49-F238E27FC236}">
                <a16:creationId xmlns:a16="http://schemas.microsoft.com/office/drawing/2014/main" id="{B647118B-EBAA-468D-9539-3AF16F165557}"/>
              </a:ext>
            </a:extLst>
          </p:cNvPr>
          <p:cNvSpPr txBox="1">
            <a:spLocks noChangeArrowheads="1"/>
          </p:cNvSpPr>
          <p:nvPr/>
        </p:nvSpPr>
        <p:spPr bwMode="auto">
          <a:xfrm>
            <a:off x="971550" y="188913"/>
            <a:ext cx="655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9900"/>
                </a:solidFill>
                <a:ea typeface="楷体_GB2312" pitchFamily="49" charset="-122"/>
              </a:rPr>
              <a:t>2  </a:t>
            </a:r>
            <a:r>
              <a:rPr lang="zh-CN" altLang="en-US" sz="3200">
                <a:solidFill>
                  <a:srgbClr val="FF9900"/>
                </a:solidFill>
                <a:ea typeface="楷体_GB2312" pitchFamily="49" charset="-122"/>
              </a:rPr>
              <a:t>约束力</a:t>
            </a:r>
          </a:p>
        </p:txBody>
      </p:sp>
      <p:sp>
        <p:nvSpPr>
          <p:cNvPr id="18516" name="Text Box 1108">
            <a:extLst>
              <a:ext uri="{FF2B5EF4-FFF2-40B4-BE49-F238E27FC236}">
                <a16:creationId xmlns:a16="http://schemas.microsoft.com/office/drawing/2014/main" id="{3C1BC0E7-0F86-4322-8EB0-267405FAFA37}"/>
              </a:ext>
            </a:extLst>
          </p:cNvPr>
          <p:cNvSpPr txBox="1">
            <a:spLocks noChangeArrowheads="1"/>
          </p:cNvSpPr>
          <p:nvPr/>
        </p:nvSpPr>
        <p:spPr bwMode="auto">
          <a:xfrm>
            <a:off x="196850" y="909638"/>
            <a:ext cx="869632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a:t>        </a:t>
            </a:r>
            <a:r>
              <a:rPr lang="zh-CN" altLang="zh-CN" sz="2800">
                <a:solidFill>
                  <a:srgbClr val="FFFF00"/>
                </a:solidFill>
                <a:latin typeface="楷体_GB2312" pitchFamily="49" charset="-122"/>
                <a:ea typeface="楷体_GB2312" pitchFamily="49" charset="-122"/>
              </a:rPr>
              <a:t>根据牛顿定律</a:t>
            </a:r>
            <a:r>
              <a:rPr lang="en-US" altLang="zh-CN" sz="2800">
                <a:solidFill>
                  <a:srgbClr val="FFFF00"/>
                </a:solidFill>
                <a:latin typeface="楷体_GB2312" pitchFamily="49" charset="-122"/>
                <a:ea typeface="楷体_GB2312" pitchFamily="49" charset="-122"/>
              </a:rPr>
              <a:t>, </a:t>
            </a:r>
            <a:r>
              <a:rPr lang="zh-CN" altLang="zh-CN" sz="2800">
                <a:solidFill>
                  <a:srgbClr val="FFFF00"/>
                </a:solidFill>
                <a:latin typeface="楷体_GB2312" pitchFamily="49" charset="-122"/>
                <a:ea typeface="楷体_GB2312" pitchFamily="49" charset="-122"/>
              </a:rPr>
              <a:t>一切影响质点机械运动</a:t>
            </a:r>
            <a:r>
              <a:rPr lang="zh-CN" altLang="en-US" sz="2800">
                <a:solidFill>
                  <a:srgbClr val="FFFF00"/>
                </a:solidFill>
                <a:latin typeface="楷体_GB2312" pitchFamily="49" charset="-122"/>
                <a:ea typeface="楷体_GB2312" pitchFamily="49" charset="-122"/>
              </a:rPr>
              <a:t>的</a:t>
            </a:r>
            <a:r>
              <a:rPr lang="zh-CN" altLang="zh-CN" sz="2800">
                <a:solidFill>
                  <a:srgbClr val="FFFF00"/>
                </a:solidFill>
                <a:latin typeface="楷体_GB2312" pitchFamily="49" charset="-122"/>
                <a:ea typeface="楷体_GB2312" pitchFamily="49" charset="-122"/>
              </a:rPr>
              <a:t>因素</a:t>
            </a:r>
            <a:r>
              <a:rPr lang="zh-CN" altLang="en-US" sz="2800">
                <a:solidFill>
                  <a:srgbClr val="FFFF00"/>
                </a:solidFill>
                <a:latin typeface="楷体_GB2312" pitchFamily="49" charset="-122"/>
                <a:ea typeface="楷体_GB2312" pitchFamily="49" charset="-122"/>
              </a:rPr>
              <a:t>都</a:t>
            </a:r>
            <a:r>
              <a:rPr lang="zh-CN" altLang="zh-CN" sz="2800">
                <a:solidFill>
                  <a:srgbClr val="FFFF00"/>
                </a:solidFill>
                <a:latin typeface="楷体_GB2312" pitchFamily="49" charset="-122"/>
                <a:ea typeface="楷体_GB2312" pitchFamily="49" charset="-122"/>
              </a:rPr>
              <a:t>归结为力</a:t>
            </a:r>
            <a:r>
              <a:rPr lang="en-US" altLang="zh-CN" sz="2800">
                <a:solidFill>
                  <a:srgbClr val="FFFF00"/>
                </a:solidFill>
                <a:latin typeface="楷体_GB2312" pitchFamily="49" charset="-122"/>
                <a:ea typeface="楷体_GB2312" pitchFamily="49" charset="-122"/>
              </a:rPr>
              <a:t>.</a:t>
            </a:r>
            <a:r>
              <a:rPr lang="zh-CN" altLang="en-US" sz="2800">
                <a:solidFill>
                  <a:srgbClr val="FFFF00"/>
                </a:solidFill>
                <a:latin typeface="楷体_GB2312" pitchFamily="49" charset="-122"/>
                <a:ea typeface="楷体_GB2312" pitchFamily="49" charset="-122"/>
              </a:rPr>
              <a:t>因</a:t>
            </a:r>
            <a:r>
              <a:rPr lang="zh-CN" altLang="zh-CN" sz="2800">
                <a:solidFill>
                  <a:srgbClr val="FFFF00"/>
                </a:solidFill>
                <a:latin typeface="楷体_GB2312" pitchFamily="49" charset="-122"/>
                <a:ea typeface="楷体_GB2312" pitchFamily="49" charset="-122"/>
              </a:rPr>
              <a:t>此约束作用</a:t>
            </a:r>
            <a:r>
              <a:rPr lang="zh-CN" altLang="en-US" sz="2800">
                <a:solidFill>
                  <a:srgbClr val="FFFF00"/>
                </a:solidFill>
                <a:latin typeface="楷体_GB2312" pitchFamily="49" charset="-122"/>
                <a:ea typeface="楷体_GB2312" pitchFamily="49" charset="-122"/>
              </a:rPr>
              <a:t>也</a:t>
            </a:r>
            <a:r>
              <a:rPr lang="zh-CN" altLang="zh-CN" sz="2800">
                <a:solidFill>
                  <a:srgbClr val="FFFF00"/>
                </a:solidFill>
                <a:latin typeface="楷体_GB2312" pitchFamily="49" charset="-122"/>
                <a:ea typeface="楷体_GB2312" pitchFamily="49" charset="-122"/>
              </a:rPr>
              <a:t>可以归结为力</a:t>
            </a:r>
            <a:r>
              <a:rPr lang="en-US" altLang="zh-CN" sz="2800">
                <a:solidFill>
                  <a:srgbClr val="FFFF00"/>
                </a:solidFill>
                <a:latin typeface="楷体_GB2312" pitchFamily="49" charset="-122"/>
                <a:ea typeface="楷体_GB2312" pitchFamily="49" charset="-122"/>
              </a:rPr>
              <a:t>.</a:t>
            </a:r>
            <a:r>
              <a:rPr lang="zh-CN" altLang="zh-CN" sz="2800">
                <a:solidFill>
                  <a:srgbClr val="FFFF00"/>
                </a:solidFill>
                <a:latin typeface="楷体_GB2312" pitchFamily="49" charset="-122"/>
                <a:ea typeface="楷体_GB2312" pitchFamily="49" charset="-122"/>
              </a:rPr>
              <a:t>约束力的大小随力学系统违背约束的趋势的不同而</a:t>
            </a:r>
            <a:r>
              <a:rPr lang="zh-CN" altLang="en-US" sz="2800">
                <a:solidFill>
                  <a:srgbClr val="FFFF00"/>
                </a:solidFill>
                <a:latin typeface="楷体_GB2312" pitchFamily="49" charset="-122"/>
                <a:ea typeface="楷体_GB2312" pitchFamily="49" charset="-122"/>
              </a:rPr>
              <a:t>自</a:t>
            </a:r>
            <a:r>
              <a:rPr lang="zh-CN" altLang="zh-CN" sz="2800">
                <a:solidFill>
                  <a:srgbClr val="FFFF00"/>
                </a:solidFill>
                <a:latin typeface="楷体_GB2312" pitchFamily="49" charset="-122"/>
                <a:ea typeface="楷体_GB2312" pitchFamily="49" charset="-122"/>
              </a:rPr>
              <a:t>动调节</a:t>
            </a:r>
            <a:r>
              <a:rPr lang="en-US" altLang="zh-CN" sz="2800">
                <a:solidFill>
                  <a:srgbClr val="FFFF00"/>
                </a:solidFill>
                <a:latin typeface="楷体_GB2312" pitchFamily="49" charset="-122"/>
                <a:ea typeface="楷体_GB2312" pitchFamily="49" charset="-122"/>
              </a:rPr>
              <a:t>, </a:t>
            </a:r>
            <a:r>
              <a:rPr lang="zh-CN" altLang="zh-CN" sz="2800">
                <a:solidFill>
                  <a:srgbClr val="FFFF00"/>
                </a:solidFill>
                <a:latin typeface="楷体_GB2312" pitchFamily="49" charset="-122"/>
                <a:ea typeface="楷体_GB2312" pitchFamily="49" charset="-122"/>
              </a:rPr>
              <a:t>使约束条件总</a:t>
            </a:r>
            <a:r>
              <a:rPr lang="zh-CN" altLang="en-US" sz="2800">
                <a:solidFill>
                  <a:srgbClr val="FFFF00"/>
                </a:solidFill>
                <a:latin typeface="楷体_GB2312" pitchFamily="49" charset="-122"/>
                <a:ea typeface="楷体_GB2312" pitchFamily="49" charset="-122"/>
              </a:rPr>
              <a:t>是</a:t>
            </a:r>
            <a:r>
              <a:rPr lang="zh-CN" altLang="zh-CN" sz="2800">
                <a:solidFill>
                  <a:srgbClr val="FFFF00"/>
                </a:solidFill>
                <a:latin typeface="楷体_GB2312" pitchFamily="49" charset="-122"/>
                <a:ea typeface="楷体_GB2312" pitchFamily="49" charset="-122"/>
              </a:rPr>
              <a:t>得以满足</a:t>
            </a:r>
            <a:r>
              <a:rPr lang="en-US" altLang="zh-CN" sz="2800">
                <a:solidFill>
                  <a:srgbClr val="FFFF00"/>
                </a:solidFill>
                <a:latin typeface="楷体_GB2312" pitchFamily="49" charset="-122"/>
                <a:ea typeface="楷体_GB2312" pitchFamily="49" charset="-122"/>
              </a:rPr>
              <a:t>.</a:t>
            </a:r>
            <a:r>
              <a:rPr lang="zh-CN" altLang="en-US" sz="2800">
                <a:solidFill>
                  <a:srgbClr val="FFFF00"/>
                </a:solidFill>
                <a:latin typeface="楷体_GB2312" pitchFamily="49" charset="-122"/>
                <a:ea typeface="楷体_GB2312" pitchFamily="49" charset="-122"/>
              </a:rPr>
              <a:t>因此出</a:t>
            </a:r>
            <a:r>
              <a:rPr lang="zh-CN" altLang="zh-CN" sz="2800">
                <a:solidFill>
                  <a:srgbClr val="FFFF00"/>
                </a:solidFill>
                <a:latin typeface="楷体_GB2312" pitchFamily="49" charset="-122"/>
                <a:ea typeface="楷体_GB2312" pitchFamily="49" charset="-122"/>
              </a:rPr>
              <a:t>现在运动方程</a:t>
            </a:r>
            <a:r>
              <a:rPr lang="zh-CN" altLang="en-US" sz="2800">
                <a:solidFill>
                  <a:srgbClr val="FFFF00"/>
                </a:solidFill>
                <a:latin typeface="楷体_GB2312" pitchFamily="49" charset="-122"/>
                <a:ea typeface="楷体_GB2312" pitchFamily="49" charset="-122"/>
              </a:rPr>
              <a:t>中</a:t>
            </a:r>
            <a:r>
              <a:rPr lang="zh-CN" altLang="zh-CN" sz="2800">
                <a:solidFill>
                  <a:srgbClr val="FFFF00"/>
                </a:solidFill>
                <a:latin typeface="楷体_GB2312" pitchFamily="49" charset="-122"/>
                <a:ea typeface="楷体_GB2312" pitchFamily="49" charset="-122"/>
              </a:rPr>
              <a:t>的约束力</a:t>
            </a:r>
            <a:r>
              <a:rPr lang="zh-CN" altLang="en-US" sz="2800">
                <a:solidFill>
                  <a:srgbClr val="FFFF00"/>
                </a:solidFill>
                <a:latin typeface="楷体_GB2312" pitchFamily="49" charset="-122"/>
                <a:ea typeface="楷体_GB2312" pitchFamily="49" charset="-122"/>
              </a:rPr>
              <a:t>不</a:t>
            </a:r>
            <a:r>
              <a:rPr lang="zh-CN" altLang="zh-CN" sz="2800">
                <a:solidFill>
                  <a:srgbClr val="FFFF00"/>
                </a:solidFill>
                <a:latin typeface="楷体_GB2312" pitchFamily="49" charset="-122"/>
                <a:ea typeface="楷体_GB2312" pitchFamily="49" charset="-122"/>
              </a:rPr>
              <a:t>可能预先给定</a:t>
            </a:r>
            <a:r>
              <a:rPr lang="en-US" altLang="zh-CN" sz="2800">
                <a:solidFill>
                  <a:srgbClr val="FFFF00"/>
                </a:solidFill>
                <a:latin typeface="楷体_GB2312" pitchFamily="49" charset="-122"/>
                <a:ea typeface="楷体_GB2312" pitchFamily="49" charset="-122"/>
              </a:rPr>
              <a:t>,</a:t>
            </a:r>
            <a:r>
              <a:rPr lang="zh-CN" altLang="zh-CN" sz="2800">
                <a:solidFill>
                  <a:srgbClr val="FFFF00"/>
                </a:solidFill>
                <a:latin typeface="楷体_GB2312" pitchFamily="49" charset="-122"/>
                <a:ea typeface="楷体_GB2312" pitchFamily="49" charset="-122"/>
              </a:rPr>
              <a:t>它只能</a:t>
            </a:r>
            <a:r>
              <a:rPr lang="zh-CN" altLang="en-US" sz="2800">
                <a:solidFill>
                  <a:srgbClr val="FFFF00"/>
                </a:solidFill>
                <a:latin typeface="楷体_GB2312" pitchFamily="49" charset="-122"/>
                <a:ea typeface="楷体_GB2312" pitchFamily="49" charset="-122"/>
              </a:rPr>
              <a:t>由</a:t>
            </a:r>
            <a:r>
              <a:rPr lang="zh-CN" altLang="zh-CN" sz="2800">
                <a:solidFill>
                  <a:srgbClr val="FFFF00"/>
                </a:solidFill>
                <a:latin typeface="楷体_GB2312" pitchFamily="49" charset="-122"/>
                <a:ea typeface="楷体_GB2312" pitchFamily="49" charset="-122"/>
              </a:rPr>
              <a:t>运动</a:t>
            </a:r>
            <a:r>
              <a:rPr lang="zh-CN" altLang="en-US" sz="2800">
                <a:solidFill>
                  <a:srgbClr val="FFFF00"/>
                </a:solidFill>
                <a:latin typeface="楷体_GB2312" pitchFamily="49" charset="-122"/>
                <a:ea typeface="楷体_GB2312" pitchFamily="49" charset="-122"/>
              </a:rPr>
              <a:t>方程</a:t>
            </a:r>
            <a:r>
              <a:rPr lang="zh-CN" altLang="zh-CN" sz="2800">
                <a:solidFill>
                  <a:srgbClr val="FFFF00"/>
                </a:solidFill>
                <a:latin typeface="楷体_GB2312" pitchFamily="49" charset="-122"/>
                <a:ea typeface="楷体_GB2312" pitchFamily="49" charset="-122"/>
              </a:rPr>
              <a:t>并结合约束</a:t>
            </a:r>
            <a:r>
              <a:rPr lang="zh-CN" altLang="en-US" sz="2800">
                <a:solidFill>
                  <a:srgbClr val="FFFF00"/>
                </a:solidFill>
                <a:latin typeface="楷体_GB2312" pitchFamily="49" charset="-122"/>
                <a:ea typeface="楷体_GB2312" pitchFamily="49" charset="-122"/>
              </a:rPr>
              <a:t>方</a:t>
            </a:r>
            <a:r>
              <a:rPr lang="zh-CN" altLang="zh-CN" sz="2800">
                <a:solidFill>
                  <a:srgbClr val="FFFF00"/>
                </a:solidFill>
                <a:latin typeface="楷体_GB2312" pitchFamily="49" charset="-122"/>
                <a:ea typeface="楷体_GB2312" pitchFamily="49" charset="-122"/>
              </a:rPr>
              <a:t>程解出来</a:t>
            </a:r>
            <a:r>
              <a:rPr lang="en-US" altLang="zh-CN" sz="2800">
                <a:solidFill>
                  <a:srgbClr val="FFFF00"/>
                </a:solidFill>
                <a:latin typeface="楷体_GB2312" pitchFamily="49" charset="-122"/>
                <a:ea typeface="楷体_GB2312" pitchFamily="49" charset="-122"/>
              </a:rPr>
              <a:t>.</a:t>
            </a:r>
          </a:p>
        </p:txBody>
      </p:sp>
      <p:sp>
        <p:nvSpPr>
          <p:cNvPr id="18517" name="Text Box 1109">
            <a:extLst>
              <a:ext uri="{FF2B5EF4-FFF2-40B4-BE49-F238E27FC236}">
                <a16:creationId xmlns:a16="http://schemas.microsoft.com/office/drawing/2014/main" id="{5CCDBCB2-9C2E-4A6D-BF21-2A00B71152A1}"/>
              </a:ext>
            </a:extLst>
          </p:cNvPr>
          <p:cNvSpPr txBox="1">
            <a:spLocks noChangeArrowheads="1"/>
          </p:cNvSpPr>
          <p:nvPr/>
        </p:nvSpPr>
        <p:spPr bwMode="auto">
          <a:xfrm>
            <a:off x="179388" y="4076700"/>
            <a:ext cx="896461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          </a:t>
            </a:r>
            <a:r>
              <a:rPr lang="zh-CN" altLang="zh-CN" sz="2800"/>
              <a:t>一般将作</a:t>
            </a:r>
            <a:r>
              <a:rPr lang="zh-CN" altLang="en-US" sz="2800"/>
              <a:t>用于第</a:t>
            </a:r>
            <a:r>
              <a:rPr lang="en-US" altLang="zh-CN" sz="2800" i="1"/>
              <a:t>i</a:t>
            </a:r>
            <a:r>
              <a:rPr lang="zh-CN" altLang="zh-CN" sz="2800"/>
              <a:t>个质点的约束力</a:t>
            </a:r>
            <a:r>
              <a:rPr lang="zh-CN" altLang="en-US" sz="2800"/>
              <a:t>记作</a:t>
            </a:r>
            <a:r>
              <a:rPr lang="en-US" altLang="zh-CN" sz="2800" i="1"/>
              <a:t>R</a:t>
            </a:r>
            <a:r>
              <a:rPr lang="en-US" altLang="zh-CN" sz="2800" i="1" baseline="-25000"/>
              <a:t>i</a:t>
            </a:r>
            <a:r>
              <a:rPr lang="en-US" altLang="zh-CN" sz="2800"/>
              <a:t>, </a:t>
            </a:r>
            <a:r>
              <a:rPr lang="zh-CN" altLang="en-US" sz="2800"/>
              <a:t>而</a:t>
            </a:r>
            <a:r>
              <a:rPr lang="zh-CN" altLang="zh-CN" sz="2800"/>
              <a:t>把作用</a:t>
            </a:r>
            <a:r>
              <a:rPr lang="zh-CN" altLang="en-US" sz="2800"/>
              <a:t>于</a:t>
            </a:r>
            <a:r>
              <a:rPr lang="zh-CN" altLang="zh-CN" sz="2800"/>
              <a:t>同</a:t>
            </a:r>
            <a:r>
              <a:rPr lang="zh-CN" altLang="en-US" sz="2800"/>
              <a:t>一质点的其余的力称为主动力，记作</a:t>
            </a:r>
            <a:r>
              <a:rPr lang="en-US" altLang="zh-CN" sz="2800" i="1"/>
              <a:t>F</a:t>
            </a:r>
            <a:r>
              <a:rPr lang="en-US" altLang="zh-CN" sz="2800" i="1" baseline="-25000"/>
              <a:t>i</a:t>
            </a:r>
            <a:r>
              <a:rPr lang="en-US" altLang="zh-CN" sz="2800"/>
              <a:t>.  </a:t>
            </a:r>
            <a:r>
              <a:rPr lang="zh-CN" altLang="en-US" sz="2800"/>
              <a:t>有的资料把约束力称为约束反力，因为这种力是体现约束条件的实体跟违背约束趋势对抗的反作用力</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516"/>
                                        </p:tgtEl>
                                        <p:attrNameLst>
                                          <p:attrName>style.visibility</p:attrName>
                                        </p:attrNameLst>
                                      </p:cBhvr>
                                      <p:to>
                                        <p:strVal val="visible"/>
                                      </p:to>
                                    </p:set>
                                    <p:animEffect transition="in" filter="blinds(vertical)">
                                      <p:cBhvr>
                                        <p:cTn id="7" dur="500"/>
                                        <p:tgtEl>
                                          <p:spTgt spid="18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517"/>
                                        </p:tgtEl>
                                        <p:attrNameLst>
                                          <p:attrName>style.visibility</p:attrName>
                                        </p:attrNameLst>
                                      </p:cBhvr>
                                      <p:to>
                                        <p:strVal val="visible"/>
                                      </p:to>
                                    </p:set>
                                    <p:anim calcmode="lin" valueType="num">
                                      <p:cBhvr additive="base">
                                        <p:cTn id="12" dur="500" fill="hold"/>
                                        <p:tgtEl>
                                          <p:spTgt spid="18517"/>
                                        </p:tgtEl>
                                        <p:attrNameLst>
                                          <p:attrName>ppt_x</p:attrName>
                                        </p:attrNameLst>
                                      </p:cBhvr>
                                      <p:tavLst>
                                        <p:tav tm="0">
                                          <p:val>
                                            <p:strVal val="#ppt_x"/>
                                          </p:val>
                                        </p:tav>
                                        <p:tav tm="100000">
                                          <p:val>
                                            <p:strVal val="#ppt_x"/>
                                          </p:val>
                                        </p:tav>
                                      </p:tavLst>
                                    </p:anim>
                                    <p:anim calcmode="lin" valueType="num">
                                      <p:cBhvr additive="base">
                                        <p:cTn id="13" dur="500" fill="hold"/>
                                        <p:tgtEl>
                                          <p:spTgt spid="18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16" grpId="0" autoUpdateAnimBg="0"/>
      <p:bldP spid="185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8B32AB1E-ABE0-44D1-A86C-269C36C86DE2}"/>
              </a:ext>
            </a:extLst>
          </p:cNvPr>
          <p:cNvSpPr txBox="1">
            <a:spLocks noChangeArrowheads="1"/>
          </p:cNvSpPr>
          <p:nvPr/>
        </p:nvSpPr>
        <p:spPr bwMode="auto">
          <a:xfrm>
            <a:off x="323850" y="115888"/>
            <a:ext cx="655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9900"/>
                </a:solidFill>
                <a:ea typeface="楷体_GB2312" pitchFamily="49" charset="-122"/>
              </a:rPr>
              <a:t>3 </a:t>
            </a:r>
            <a:r>
              <a:rPr lang="zh-CN" altLang="en-US" sz="3200">
                <a:solidFill>
                  <a:srgbClr val="FF9900"/>
                </a:solidFill>
                <a:ea typeface="楷体_GB2312" pitchFamily="49" charset="-122"/>
              </a:rPr>
              <a:t>自由度和广义坐标</a:t>
            </a:r>
          </a:p>
        </p:txBody>
      </p:sp>
      <p:sp>
        <p:nvSpPr>
          <p:cNvPr id="137219" name="Text Box 3">
            <a:extLst>
              <a:ext uri="{FF2B5EF4-FFF2-40B4-BE49-F238E27FC236}">
                <a16:creationId xmlns:a16="http://schemas.microsoft.com/office/drawing/2014/main" id="{4226ED0F-19B2-496A-B058-CD0FA23D6962}"/>
              </a:ext>
            </a:extLst>
          </p:cNvPr>
          <p:cNvSpPr txBox="1">
            <a:spLocks noChangeArrowheads="1"/>
          </p:cNvSpPr>
          <p:nvPr/>
        </p:nvSpPr>
        <p:spPr bwMode="auto">
          <a:xfrm>
            <a:off x="196850" y="2662238"/>
            <a:ext cx="894715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i="1"/>
              <a:t>n</a:t>
            </a:r>
            <a:r>
              <a:rPr lang="zh-CN" altLang="zh-CN" sz="2800"/>
              <a:t>个质点系统由</a:t>
            </a:r>
            <a:r>
              <a:rPr lang="zh-CN" altLang="zh-CN" sz="2800" i="1"/>
              <a:t>n</a:t>
            </a:r>
            <a:r>
              <a:rPr lang="zh-CN" altLang="zh-CN" sz="2800"/>
              <a:t>个位矢</a:t>
            </a:r>
            <a:r>
              <a:rPr lang="en-US" altLang="zh-CN" sz="2800" i="1"/>
              <a:t>                       </a:t>
            </a:r>
            <a:r>
              <a:rPr lang="zh-CN" altLang="zh-CN" sz="2800"/>
              <a:t>确定，</a:t>
            </a:r>
            <a:r>
              <a:rPr lang="zh-CN" altLang="en-US" sz="2800"/>
              <a:t>或</a:t>
            </a:r>
            <a:r>
              <a:rPr lang="zh-CN" altLang="zh-CN" sz="2800"/>
              <a:t>由</a:t>
            </a:r>
            <a:r>
              <a:rPr lang="zh-CN" altLang="zh-CN" sz="2800" i="1"/>
              <a:t>N</a:t>
            </a:r>
            <a:r>
              <a:rPr lang="zh-CN" altLang="zh-CN" sz="2800"/>
              <a:t>＝3</a:t>
            </a:r>
            <a:r>
              <a:rPr lang="zh-CN" altLang="zh-CN" sz="2800" i="1"/>
              <a:t>n</a:t>
            </a:r>
            <a:r>
              <a:rPr lang="zh-CN" altLang="zh-CN" sz="2800"/>
              <a:t>个直角坐标，(</a:t>
            </a:r>
            <a:r>
              <a:rPr lang="zh-CN" altLang="zh-CN" sz="2800" i="1"/>
              <a:t>x</a:t>
            </a:r>
            <a:r>
              <a:rPr lang="zh-CN" altLang="zh-CN" sz="2800" baseline="-25000"/>
              <a:t>1</a:t>
            </a:r>
            <a:r>
              <a:rPr lang="en-US" altLang="zh-CN" sz="2800"/>
              <a:t>, </a:t>
            </a:r>
            <a:r>
              <a:rPr lang="zh-CN" altLang="zh-CN" sz="2800" i="1"/>
              <a:t>y</a:t>
            </a:r>
            <a:r>
              <a:rPr lang="zh-CN" altLang="zh-CN" sz="2800" baseline="-25000"/>
              <a:t>l</a:t>
            </a:r>
            <a:r>
              <a:rPr lang="en-US" altLang="zh-CN" sz="2800"/>
              <a:t>, </a:t>
            </a:r>
            <a:r>
              <a:rPr lang="zh-CN" altLang="zh-CN" sz="2800" i="1"/>
              <a:t>z</a:t>
            </a:r>
            <a:r>
              <a:rPr lang="zh-CN" altLang="zh-CN" sz="2800" baseline="-25000"/>
              <a:t>1</a:t>
            </a:r>
            <a:r>
              <a:rPr lang="zh-CN" altLang="zh-CN" sz="2800"/>
              <a:t>) </a:t>
            </a:r>
            <a:r>
              <a:rPr lang="en-US" altLang="zh-CN" sz="2800"/>
              <a:t>, </a:t>
            </a:r>
            <a:r>
              <a:rPr lang="zh-CN" altLang="zh-CN" sz="2800"/>
              <a:t>…</a:t>
            </a:r>
            <a:r>
              <a:rPr lang="en-US" altLang="zh-CN" sz="2800"/>
              <a:t>, </a:t>
            </a:r>
            <a:r>
              <a:rPr lang="zh-CN" altLang="zh-CN" sz="2800"/>
              <a:t>(</a:t>
            </a:r>
            <a:r>
              <a:rPr lang="zh-CN" altLang="zh-CN" sz="2800" i="1"/>
              <a:t>x</a:t>
            </a:r>
            <a:r>
              <a:rPr lang="zh-CN" altLang="zh-CN" sz="2800" i="1" baseline="-25000"/>
              <a:t>n</a:t>
            </a:r>
            <a:r>
              <a:rPr lang="en-US" altLang="zh-CN" sz="2800"/>
              <a:t>, </a:t>
            </a:r>
            <a:r>
              <a:rPr lang="zh-CN" altLang="zh-CN" sz="2800" i="1"/>
              <a:t>y</a:t>
            </a:r>
            <a:r>
              <a:rPr lang="zh-CN" altLang="zh-CN" sz="2800" i="1" baseline="-25000"/>
              <a:t>n</a:t>
            </a:r>
            <a:r>
              <a:rPr lang="en-US" altLang="zh-CN" sz="2800"/>
              <a:t>, </a:t>
            </a:r>
            <a:r>
              <a:rPr lang="zh-CN" altLang="zh-CN" sz="2800" i="1"/>
              <a:t>z</a:t>
            </a:r>
            <a:r>
              <a:rPr lang="zh-CN" altLang="zh-CN" sz="2800" i="1" baseline="-25000"/>
              <a:t>n</a:t>
            </a:r>
            <a:r>
              <a:rPr lang="zh-CN" altLang="zh-CN" sz="2800"/>
              <a:t>)表示</a:t>
            </a:r>
            <a:r>
              <a:rPr lang="en-US" altLang="zh-CN" sz="2800"/>
              <a:t>. </a:t>
            </a:r>
            <a:r>
              <a:rPr lang="zh-CN" altLang="zh-CN" sz="2800"/>
              <a:t>如果该系统存在</a:t>
            </a:r>
            <a:r>
              <a:rPr lang="zh-CN" altLang="zh-CN" sz="2800" i="1"/>
              <a:t>m</a:t>
            </a:r>
            <a:r>
              <a:rPr lang="zh-CN" altLang="zh-CN" sz="2800"/>
              <a:t>个完整约束</a:t>
            </a:r>
          </a:p>
        </p:txBody>
      </p:sp>
      <p:sp>
        <p:nvSpPr>
          <p:cNvPr id="137220" name="Text Box 4">
            <a:extLst>
              <a:ext uri="{FF2B5EF4-FFF2-40B4-BE49-F238E27FC236}">
                <a16:creationId xmlns:a16="http://schemas.microsoft.com/office/drawing/2014/main" id="{6C133264-51FB-4459-AC15-48D86E9E6674}"/>
              </a:ext>
            </a:extLst>
          </p:cNvPr>
          <p:cNvSpPr txBox="1">
            <a:spLocks noChangeArrowheads="1"/>
          </p:cNvSpPr>
          <p:nvPr/>
        </p:nvSpPr>
        <p:spPr bwMode="auto">
          <a:xfrm>
            <a:off x="179388" y="5183188"/>
            <a:ext cx="89646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a:t>那么，在</a:t>
            </a:r>
            <a:r>
              <a:rPr lang="en-US" altLang="zh-CN" sz="2800" i="1"/>
              <a:t>N</a:t>
            </a:r>
            <a:r>
              <a:rPr lang="zh-CN" altLang="zh-CN" sz="2800"/>
              <a:t>个坐标之中，有</a:t>
            </a:r>
            <a:r>
              <a:rPr lang="en-US" altLang="zh-CN" sz="2800" i="1"/>
              <a:t>m</a:t>
            </a:r>
            <a:r>
              <a:rPr lang="zh-CN" altLang="zh-CN" sz="2800"/>
              <a:t>个坐标</a:t>
            </a:r>
            <a:r>
              <a:rPr lang="zh-CN" altLang="en-US" sz="2800"/>
              <a:t>可</a:t>
            </a:r>
            <a:r>
              <a:rPr lang="zh-CN" altLang="zh-CN" sz="2800"/>
              <a:t>以</a:t>
            </a:r>
            <a:r>
              <a:rPr lang="zh-CN" altLang="en-US" sz="2800"/>
              <a:t>由</a:t>
            </a:r>
            <a:r>
              <a:rPr lang="zh-CN" altLang="zh-CN" sz="2800"/>
              <a:t>方程组(</a:t>
            </a:r>
            <a:r>
              <a:rPr lang="en-US" altLang="zh-CN" sz="2800"/>
              <a:t>5.4</a:t>
            </a:r>
            <a:r>
              <a:rPr lang="zh-CN" altLang="zh-CN" sz="2800"/>
              <a:t>)</a:t>
            </a:r>
            <a:r>
              <a:rPr lang="en-US" altLang="zh-CN" sz="2800"/>
              <a:t> </a:t>
            </a:r>
            <a:r>
              <a:rPr lang="zh-CN" altLang="zh-CN" sz="2800"/>
              <a:t>“解出”</a:t>
            </a:r>
            <a:r>
              <a:rPr lang="en-US" altLang="zh-CN" sz="2800"/>
              <a:t>, </a:t>
            </a:r>
            <a:r>
              <a:rPr lang="zh-CN" altLang="zh-CN" sz="2800"/>
              <a:t>即有</a:t>
            </a:r>
            <a:r>
              <a:rPr lang="en-US" altLang="zh-CN" sz="2800" i="1"/>
              <a:t>m</a:t>
            </a:r>
            <a:r>
              <a:rPr lang="zh-CN" altLang="zh-CN" sz="2800"/>
              <a:t>个坐标可用其余</a:t>
            </a:r>
            <a:r>
              <a:rPr lang="zh-CN" altLang="zh-CN" sz="2800" i="1"/>
              <a:t>N</a:t>
            </a:r>
            <a:r>
              <a:rPr lang="en-US" altLang="zh-CN" sz="2800" i="1">
                <a:sym typeface="Symbol" panose="05050102010706020507" pitchFamily="18" charset="2"/>
              </a:rPr>
              <a:t> </a:t>
            </a:r>
            <a:r>
              <a:rPr lang="en-US" altLang="zh-CN" sz="2800" i="1"/>
              <a:t>m</a:t>
            </a:r>
            <a:r>
              <a:rPr lang="zh-CN" altLang="zh-CN" sz="2800"/>
              <a:t>个坐标表出，因此只剩下</a:t>
            </a:r>
            <a:r>
              <a:rPr lang="en-US" altLang="zh-CN" sz="2800" i="1"/>
              <a:t>s</a:t>
            </a:r>
            <a:r>
              <a:rPr lang="en-US" altLang="zh-CN" sz="2800"/>
              <a:t>=</a:t>
            </a:r>
            <a:r>
              <a:rPr lang="zh-CN" altLang="zh-CN" sz="2800" i="1"/>
              <a:t>N</a:t>
            </a:r>
            <a:r>
              <a:rPr lang="en-US" altLang="zh-CN" sz="2800" i="1">
                <a:sym typeface="Symbol" panose="05050102010706020507" pitchFamily="18" charset="2"/>
              </a:rPr>
              <a:t> </a:t>
            </a:r>
            <a:r>
              <a:rPr lang="en-US" altLang="zh-CN" sz="2800" i="1"/>
              <a:t>m</a:t>
            </a:r>
            <a:r>
              <a:rPr lang="zh-CN" altLang="zh-CN" sz="2800"/>
              <a:t>个独立坐标</a:t>
            </a:r>
            <a:r>
              <a:rPr lang="en-US" altLang="zh-CN" sz="2800"/>
              <a:t>.</a:t>
            </a:r>
          </a:p>
        </p:txBody>
      </p:sp>
      <p:graphicFrame>
        <p:nvGraphicFramePr>
          <p:cNvPr id="137221" name="Object 5">
            <a:extLst>
              <a:ext uri="{FF2B5EF4-FFF2-40B4-BE49-F238E27FC236}">
                <a16:creationId xmlns:a16="http://schemas.microsoft.com/office/drawing/2014/main" id="{A22D03D6-FA8F-4582-9444-9B5A384E081A}"/>
              </a:ext>
            </a:extLst>
          </p:cNvPr>
          <p:cNvGraphicFramePr>
            <a:graphicFrameLocks noChangeAspect="1"/>
          </p:cNvGraphicFramePr>
          <p:nvPr/>
        </p:nvGraphicFramePr>
        <p:xfrm>
          <a:off x="192088" y="4497388"/>
          <a:ext cx="8543925" cy="515937"/>
        </p:xfrm>
        <a:graphic>
          <a:graphicData uri="http://schemas.openxmlformats.org/presentationml/2006/ole">
            <mc:AlternateContent xmlns:mc="http://schemas.openxmlformats.org/markup-compatibility/2006">
              <mc:Choice xmlns:v="urn:schemas-microsoft-com:vml" Requires="v">
                <p:oleObj spid="_x0000_s20488" name="公式" r:id="rId3" imgW="3429000" imgH="161747" progId="Equation.3">
                  <p:embed/>
                </p:oleObj>
              </mc:Choice>
              <mc:Fallback>
                <p:oleObj name="公式" r:id="rId3" imgW="3429000" imgH="16174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4497388"/>
                        <a:ext cx="85439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24" name="Object 8">
            <a:extLst>
              <a:ext uri="{FF2B5EF4-FFF2-40B4-BE49-F238E27FC236}">
                <a16:creationId xmlns:a16="http://schemas.microsoft.com/office/drawing/2014/main" id="{A17F5BBB-9D6F-4A85-A8E3-4EC5C342E922}"/>
              </a:ext>
            </a:extLst>
          </p:cNvPr>
          <p:cNvGraphicFramePr>
            <a:graphicFrameLocks noChangeAspect="1"/>
          </p:cNvGraphicFramePr>
          <p:nvPr/>
        </p:nvGraphicFramePr>
        <p:xfrm>
          <a:off x="3929063" y="2727325"/>
          <a:ext cx="1993900" cy="557213"/>
        </p:xfrm>
        <a:graphic>
          <a:graphicData uri="http://schemas.openxmlformats.org/presentationml/2006/ole">
            <mc:AlternateContent xmlns:mc="http://schemas.openxmlformats.org/markup-compatibility/2006">
              <mc:Choice xmlns:v="urn:schemas-microsoft-com:vml" Requires="v">
                <p:oleObj spid="_x0000_s20489" name="公式" r:id="rId5" imgW="752475" imgH="171501" progId="Equation.3">
                  <p:embed/>
                </p:oleObj>
              </mc:Choice>
              <mc:Fallback>
                <p:oleObj name="公式" r:id="rId5" imgW="752475" imgH="171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727325"/>
                        <a:ext cx="1993900" cy="5572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7" name="Text Box 4">
            <a:extLst>
              <a:ext uri="{FF2B5EF4-FFF2-40B4-BE49-F238E27FC236}">
                <a16:creationId xmlns:a16="http://schemas.microsoft.com/office/drawing/2014/main" id="{3650F7B0-14BE-4AD2-BD7D-FBFF42E70654}"/>
              </a:ext>
            </a:extLst>
          </p:cNvPr>
          <p:cNvSpPr txBox="1">
            <a:spLocks noChangeArrowheads="1"/>
          </p:cNvSpPr>
          <p:nvPr/>
        </p:nvSpPr>
        <p:spPr bwMode="auto">
          <a:xfrm>
            <a:off x="117475" y="862013"/>
            <a:ext cx="89646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zh-CN" sz="2800"/>
              <a:t>系统的独</a:t>
            </a:r>
            <a:r>
              <a:rPr lang="zh-CN" altLang="en-US" sz="2800"/>
              <a:t>立</a:t>
            </a:r>
            <a:r>
              <a:rPr lang="zh-CN" altLang="zh-CN" sz="2800"/>
              <a:t>坐标的个数</a:t>
            </a:r>
            <a:r>
              <a:rPr lang="en-US" altLang="zh-CN" sz="2800"/>
              <a:t> </a:t>
            </a:r>
            <a:r>
              <a:rPr lang="en-US" altLang="zh-CN" sz="2800" i="1"/>
              <a:t>s </a:t>
            </a:r>
            <a:r>
              <a:rPr lang="zh-CN" altLang="en-US" sz="2800"/>
              <a:t>称为</a:t>
            </a:r>
            <a:r>
              <a:rPr lang="zh-CN" altLang="zh-CN" sz="2800"/>
              <a:t>系统在有限</a:t>
            </a:r>
            <a:r>
              <a:rPr lang="zh-CN" altLang="en-US" sz="2800"/>
              <a:t>运动中的</a:t>
            </a:r>
            <a:r>
              <a:rPr lang="zh-CN" altLang="en-US" sz="2800">
                <a:solidFill>
                  <a:srgbClr val="FFFF00"/>
                </a:solidFill>
              </a:rPr>
              <a:t>自由度</a:t>
            </a:r>
            <a:r>
              <a:rPr lang="en-US" altLang="zh-CN" sz="2800"/>
              <a:t>——</a:t>
            </a:r>
            <a:r>
              <a:rPr lang="zh-CN" altLang="en-US" sz="2800">
                <a:solidFill>
                  <a:srgbClr val="FFCCFF"/>
                </a:solidFill>
              </a:rPr>
              <a:t>单值地确定一个系统的位形所必需的独立量的数目</a:t>
            </a:r>
            <a:r>
              <a:rPr lang="en-US" altLang="zh-CN"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37219"/>
                                        </p:tgtEl>
                                        <p:attrNameLst>
                                          <p:attrName>style.visibility</p:attrName>
                                        </p:attrNameLst>
                                      </p:cBhvr>
                                      <p:to>
                                        <p:strVal val="visible"/>
                                      </p:to>
                                    </p:set>
                                    <p:animEffect transition="in" filter="blinds(horizontal)">
                                      <p:cBhvr>
                                        <p:cTn id="13" dur="500"/>
                                        <p:tgtEl>
                                          <p:spTgt spid="137219"/>
                                        </p:tgtEl>
                                      </p:cBhvr>
                                    </p:animEffect>
                                  </p:childTnLst>
                                </p:cTn>
                              </p:par>
                              <p:par>
                                <p:cTn id="14" presetID="3" presetClass="entr" presetSubtype="10" fill="hold" nodeType="withEffect">
                                  <p:stCondLst>
                                    <p:cond delay="0"/>
                                  </p:stCondLst>
                                  <p:childTnLst>
                                    <p:set>
                                      <p:cBhvr>
                                        <p:cTn id="15" dur="1" fill="hold">
                                          <p:stCondLst>
                                            <p:cond delay="0"/>
                                          </p:stCondLst>
                                        </p:cTn>
                                        <p:tgtEl>
                                          <p:spTgt spid="137224"/>
                                        </p:tgtEl>
                                        <p:attrNameLst>
                                          <p:attrName>style.visibility</p:attrName>
                                        </p:attrNameLst>
                                      </p:cBhvr>
                                      <p:to>
                                        <p:strVal val="visible"/>
                                      </p:to>
                                    </p:set>
                                    <p:animEffect transition="in" filter="blinds(horizontal)">
                                      <p:cBhvr>
                                        <p:cTn id="16" dur="500"/>
                                        <p:tgtEl>
                                          <p:spTgt spid="1372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137221"/>
                                        </p:tgtEl>
                                        <p:attrNameLst>
                                          <p:attrName>style.visibility</p:attrName>
                                        </p:attrNameLst>
                                      </p:cBhvr>
                                      <p:to>
                                        <p:strVal val="visible"/>
                                      </p:to>
                                    </p:set>
                                    <p:animEffect transition="in" filter="strips(upRight)">
                                      <p:cBhvr>
                                        <p:cTn id="21" dur="500"/>
                                        <p:tgtEl>
                                          <p:spTgt spid="1372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7220"/>
                                        </p:tgtEl>
                                        <p:attrNameLst>
                                          <p:attrName>style.visibility</p:attrName>
                                        </p:attrNameLst>
                                      </p:cBhvr>
                                      <p:to>
                                        <p:strVal val="visible"/>
                                      </p:to>
                                    </p:set>
                                    <p:anim calcmode="lin" valueType="num">
                                      <p:cBhvr additive="base">
                                        <p:cTn id="26" dur="500" fill="hold"/>
                                        <p:tgtEl>
                                          <p:spTgt spid="137220"/>
                                        </p:tgtEl>
                                        <p:attrNameLst>
                                          <p:attrName>ppt_x</p:attrName>
                                        </p:attrNameLst>
                                      </p:cBhvr>
                                      <p:tavLst>
                                        <p:tav tm="0">
                                          <p:val>
                                            <p:strVal val="#ppt_x"/>
                                          </p:val>
                                        </p:tav>
                                        <p:tav tm="100000">
                                          <p:val>
                                            <p:strVal val="#ppt_x"/>
                                          </p:val>
                                        </p:tav>
                                      </p:tavLst>
                                    </p:anim>
                                    <p:anim calcmode="lin" valueType="num">
                                      <p:cBhvr additive="base">
                                        <p:cTn id="27"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0834C0FC-9EEE-4CB8-822B-1F375A9BD947}"/>
              </a:ext>
            </a:extLst>
          </p:cNvPr>
          <p:cNvSpPr txBox="1">
            <a:spLocks noChangeArrowheads="1"/>
          </p:cNvSpPr>
          <p:nvPr/>
        </p:nvSpPr>
        <p:spPr bwMode="auto">
          <a:xfrm>
            <a:off x="900113" y="188913"/>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ctr" eaLnBrk="1" hangingPunct="1"/>
            <a:r>
              <a:rPr lang="en-US" altLang="zh-CN" sz="3600">
                <a:solidFill>
                  <a:srgbClr val="FFCCCC"/>
                </a:solidFill>
                <a:ea typeface="楷体_GB2312" pitchFamily="49" charset="-122"/>
              </a:rPr>
              <a:t> </a:t>
            </a:r>
            <a:r>
              <a:rPr lang="zh-CN" altLang="en-US" sz="3600">
                <a:solidFill>
                  <a:srgbClr val="FFCCCC"/>
                </a:solidFill>
                <a:ea typeface="楷体_GB2312" pitchFamily="49" charset="-122"/>
              </a:rPr>
              <a:t>为什么要学习分析力学</a:t>
            </a:r>
            <a:r>
              <a:rPr lang="en-US" altLang="zh-CN" sz="3600">
                <a:solidFill>
                  <a:srgbClr val="FFCCCC"/>
                </a:solidFill>
                <a:ea typeface="楷体_GB2312" pitchFamily="49" charset="-122"/>
              </a:rPr>
              <a:t>?</a:t>
            </a:r>
          </a:p>
        </p:txBody>
      </p:sp>
      <p:sp>
        <p:nvSpPr>
          <p:cNvPr id="172035" name="Text Box 3">
            <a:extLst>
              <a:ext uri="{FF2B5EF4-FFF2-40B4-BE49-F238E27FC236}">
                <a16:creationId xmlns:a16="http://schemas.microsoft.com/office/drawing/2014/main" id="{7882356D-9BCC-4707-BF60-B9EE19386BD8}"/>
              </a:ext>
            </a:extLst>
          </p:cNvPr>
          <p:cNvSpPr txBox="1">
            <a:spLocks noChangeArrowheads="1"/>
          </p:cNvSpPr>
          <p:nvPr/>
        </p:nvSpPr>
        <p:spPr bwMode="auto">
          <a:xfrm>
            <a:off x="250825" y="1052513"/>
            <a:ext cx="8027988"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a:t>        </a:t>
            </a:r>
            <a:r>
              <a:rPr lang="zh-CN" altLang="en-US">
                <a:latin typeface="楷体_GB2312" pitchFamily="49" charset="-122"/>
                <a:ea typeface="楷体_GB2312" pitchFamily="49" charset="-122"/>
              </a:rPr>
              <a:t>前面是按</a:t>
            </a:r>
            <a:r>
              <a:rPr lang="zh-CN" altLang="en-US">
                <a:ea typeface="楷体_GB2312" pitchFamily="49" charset="-122"/>
              </a:rPr>
              <a:t>“</a:t>
            </a:r>
            <a:r>
              <a:rPr lang="zh-CN" altLang="en-US">
                <a:latin typeface="楷体_GB2312" pitchFamily="49" charset="-122"/>
                <a:ea typeface="楷体_GB2312" pitchFamily="49" charset="-122"/>
              </a:rPr>
              <a:t>牛顿方式</a:t>
            </a:r>
            <a:r>
              <a:rPr lang="zh-CN" altLang="en-US">
                <a:ea typeface="楷体_GB2312" pitchFamily="49" charset="-122"/>
              </a:rPr>
              <a:t>”</a:t>
            </a:r>
            <a:r>
              <a:rPr lang="zh-CN" altLang="en-US">
                <a:latin typeface="楷体_GB2312" pitchFamily="49" charset="-122"/>
                <a:ea typeface="楷体_GB2312" pitchFamily="49" charset="-122"/>
              </a:rPr>
              <a:t>研究力学问题</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它着重分析力、动量、速度、加速度、角动量、力矩等矢量</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称作</a:t>
            </a:r>
            <a:r>
              <a:rPr lang="zh-CN" altLang="en-US">
                <a:ea typeface="楷体_GB2312" pitchFamily="49" charset="-122"/>
              </a:rPr>
              <a:t>“</a:t>
            </a:r>
            <a:r>
              <a:rPr lang="zh-CN" altLang="en-US">
                <a:latin typeface="楷体_GB2312" pitchFamily="49" charset="-122"/>
                <a:ea typeface="楷体_GB2312" pitchFamily="49" charset="-122"/>
              </a:rPr>
              <a:t>矢量力学</a:t>
            </a:r>
            <a:r>
              <a:rPr lang="zh-CN" altLang="en-US">
                <a:ea typeface="楷体_GB2312" pitchFamily="49" charset="-122"/>
              </a:rPr>
              <a:t>”</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它运用牛顿运动定律处理力学问题</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称作</a:t>
            </a:r>
            <a:r>
              <a:rPr lang="zh-CN" altLang="en-US">
                <a:ea typeface="楷体_GB2312" pitchFamily="49" charset="-122"/>
              </a:rPr>
              <a:t>“</a:t>
            </a:r>
            <a:r>
              <a:rPr lang="zh-CN" altLang="en-US">
                <a:latin typeface="楷体_GB2312" pitchFamily="49" charset="-122"/>
                <a:ea typeface="楷体_GB2312" pitchFamily="49" charset="-122"/>
              </a:rPr>
              <a:t>牛顿力学</a:t>
            </a:r>
            <a:r>
              <a:rPr lang="zh-CN" altLang="en-US">
                <a:ea typeface="楷体_GB2312" pitchFamily="49" charset="-122"/>
              </a:rPr>
              <a:t>”</a:t>
            </a:r>
            <a:r>
              <a:rPr lang="en-US" altLang="zh-CN">
                <a:latin typeface="楷体_GB2312" pitchFamily="49" charset="-122"/>
                <a:ea typeface="楷体_GB2312" pitchFamily="49" charset="-122"/>
              </a:rPr>
              <a:t>.   </a:t>
            </a:r>
          </a:p>
        </p:txBody>
      </p:sp>
      <p:sp>
        <p:nvSpPr>
          <p:cNvPr id="172036" name="Text Box 4">
            <a:extLst>
              <a:ext uri="{FF2B5EF4-FFF2-40B4-BE49-F238E27FC236}">
                <a16:creationId xmlns:a16="http://schemas.microsoft.com/office/drawing/2014/main" id="{0116F1CB-8241-4DC9-B5CA-2BCE33FD4FF3}"/>
              </a:ext>
            </a:extLst>
          </p:cNvPr>
          <p:cNvSpPr txBox="1">
            <a:spLocks noChangeArrowheads="1"/>
          </p:cNvSpPr>
          <p:nvPr/>
        </p:nvSpPr>
        <p:spPr bwMode="auto">
          <a:xfrm>
            <a:off x="323850" y="4508500"/>
            <a:ext cx="8605838"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        </a:t>
            </a:r>
            <a:r>
              <a:rPr lang="zh-CN" altLang="en-US">
                <a:latin typeface="楷体_GB2312" pitchFamily="49" charset="-122"/>
                <a:ea typeface="楷体_GB2312" pitchFamily="49" charset="-122"/>
              </a:rPr>
              <a:t>建立了运动方程</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并不意味着大功告成</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因为还没有一般方法求得运动微分方程的解</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如何寻找方程的积分以及利用这些积分</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如何定性研究解的结构和定量地进行计算</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这些都是力学中极为重要的课题</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牛顿方式在这些问题上会遇到困难．</a:t>
            </a:r>
          </a:p>
        </p:txBody>
      </p:sp>
      <p:sp>
        <p:nvSpPr>
          <p:cNvPr id="172037" name="Text Box 5">
            <a:extLst>
              <a:ext uri="{FF2B5EF4-FFF2-40B4-BE49-F238E27FC236}">
                <a16:creationId xmlns:a16="http://schemas.microsoft.com/office/drawing/2014/main" id="{BD4555A6-F52B-4E65-8144-E8AEA5AD35CB}"/>
              </a:ext>
            </a:extLst>
          </p:cNvPr>
          <p:cNvSpPr txBox="1">
            <a:spLocks noChangeArrowheads="1"/>
          </p:cNvSpPr>
          <p:nvPr/>
        </p:nvSpPr>
        <p:spPr bwMode="auto">
          <a:xfrm>
            <a:off x="395288" y="2781300"/>
            <a:ext cx="802798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实际力学系统往往存在限制</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约束</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而约束力又取决于运动情况</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它们作为未知量出现于运动方程中</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牛顿方式对于受约束的力学系统并不方便</a:t>
            </a:r>
            <a:r>
              <a:rPr lang="en-US" altLang="zh-CN">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blinds(vertical)">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blinds(vertical)">
                                      <p:cBhvr>
                                        <p:cTn id="12" dur="500"/>
                                        <p:tgtEl>
                                          <p:spTgt spid="172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2036"/>
                                        </p:tgtEl>
                                        <p:attrNameLst>
                                          <p:attrName>style.visibility</p:attrName>
                                        </p:attrNameLst>
                                      </p:cBhvr>
                                      <p:to>
                                        <p:strVal val="visible"/>
                                      </p:to>
                                    </p:set>
                                    <p:anim calcmode="lin" valueType="num">
                                      <p:cBhvr additive="base">
                                        <p:cTn id="17" dur="500" fill="hold"/>
                                        <p:tgtEl>
                                          <p:spTgt spid="172036"/>
                                        </p:tgtEl>
                                        <p:attrNameLst>
                                          <p:attrName>ppt_x</p:attrName>
                                        </p:attrNameLst>
                                      </p:cBhvr>
                                      <p:tavLst>
                                        <p:tav tm="0">
                                          <p:val>
                                            <p:strVal val="#ppt_x"/>
                                          </p:val>
                                        </p:tav>
                                        <p:tav tm="100000">
                                          <p:val>
                                            <p:strVal val="#ppt_x"/>
                                          </p:val>
                                        </p:tav>
                                      </p:tavLst>
                                    </p:anim>
                                    <p:anim calcmode="lin" valueType="num">
                                      <p:cBhvr additive="base">
                                        <p:cTn id="18" dur="500" fill="hold"/>
                                        <p:tgtEl>
                                          <p:spTgt spid="172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p:bldP spid="17203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Text Box 8">
            <a:extLst>
              <a:ext uri="{FF2B5EF4-FFF2-40B4-BE49-F238E27FC236}">
                <a16:creationId xmlns:a16="http://schemas.microsoft.com/office/drawing/2014/main" id="{28B56FC9-6EEE-44E7-B018-AB339C74AD0A}"/>
              </a:ext>
            </a:extLst>
          </p:cNvPr>
          <p:cNvSpPr txBox="1">
            <a:spLocks noChangeArrowheads="1"/>
          </p:cNvSpPr>
          <p:nvPr/>
        </p:nvSpPr>
        <p:spPr bwMode="auto">
          <a:xfrm>
            <a:off x="127000" y="44450"/>
            <a:ext cx="89471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       </a:t>
            </a:r>
            <a:r>
              <a:rPr lang="zh-CN" altLang="zh-CN" sz="2800"/>
              <a:t>独立坐标并不一定在原来的</a:t>
            </a:r>
            <a:r>
              <a:rPr lang="zh-CN" altLang="zh-CN" sz="2800" i="1"/>
              <a:t>N</a:t>
            </a:r>
            <a:r>
              <a:rPr lang="zh-CN" altLang="zh-CN" sz="2800"/>
              <a:t>个坐标中挑选, 完全可以自由地选定. 这一组独立参数</a:t>
            </a:r>
            <a:r>
              <a:rPr lang="zh-CN" altLang="en-US" sz="2800"/>
              <a:t>，即决定质点系位置的独立坐标（参量），称为</a:t>
            </a:r>
            <a:r>
              <a:rPr lang="zh-CN" altLang="zh-CN" sz="2800"/>
              <a:t>力学系统的</a:t>
            </a:r>
            <a:r>
              <a:rPr lang="zh-CN" altLang="zh-CN" sz="2800">
                <a:solidFill>
                  <a:srgbClr val="FFFF00"/>
                </a:solidFill>
              </a:rPr>
              <a:t>广义坐标</a:t>
            </a:r>
            <a:r>
              <a:rPr lang="en-US" altLang="zh-CN" sz="2800"/>
              <a:t>. </a:t>
            </a:r>
            <a:endParaRPr lang="zh-CN" altLang="zh-CN" sz="2800"/>
          </a:p>
        </p:txBody>
      </p:sp>
      <p:sp>
        <p:nvSpPr>
          <p:cNvPr id="7" name="Text Box 10">
            <a:extLst>
              <a:ext uri="{FF2B5EF4-FFF2-40B4-BE49-F238E27FC236}">
                <a16:creationId xmlns:a16="http://schemas.microsoft.com/office/drawing/2014/main" id="{415B7E74-CF47-41DC-944D-645CAF4ACC11}"/>
              </a:ext>
            </a:extLst>
          </p:cNvPr>
          <p:cNvSpPr txBox="1">
            <a:spLocks noChangeArrowheads="1"/>
          </p:cNvSpPr>
          <p:nvPr/>
        </p:nvSpPr>
        <p:spPr bwMode="auto">
          <a:xfrm>
            <a:off x="196850" y="5467350"/>
            <a:ext cx="8947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a:t>         </a:t>
            </a:r>
            <a:r>
              <a:rPr lang="zh-CN" altLang="zh-CN" sz="2800"/>
              <a:t>广义坐标表征系统的位形，</a:t>
            </a:r>
          </a:p>
        </p:txBody>
      </p:sp>
      <p:graphicFrame>
        <p:nvGraphicFramePr>
          <p:cNvPr id="8" name="Object 16">
            <a:extLst>
              <a:ext uri="{FF2B5EF4-FFF2-40B4-BE49-F238E27FC236}">
                <a16:creationId xmlns:a16="http://schemas.microsoft.com/office/drawing/2014/main" id="{6DE0CC06-335C-4439-AAF8-51578729F32B}"/>
              </a:ext>
            </a:extLst>
          </p:cNvPr>
          <p:cNvGraphicFramePr>
            <a:graphicFrameLocks noChangeAspect="1"/>
          </p:cNvGraphicFramePr>
          <p:nvPr/>
        </p:nvGraphicFramePr>
        <p:xfrm>
          <a:off x="427038" y="6172200"/>
          <a:ext cx="8289925" cy="569913"/>
        </p:xfrm>
        <a:graphic>
          <a:graphicData uri="http://schemas.openxmlformats.org/presentationml/2006/ole">
            <mc:AlternateContent xmlns:mc="http://schemas.openxmlformats.org/markup-compatibility/2006">
              <mc:Choice xmlns:v="urn:schemas-microsoft-com:vml" Requires="v">
                <p:oleObj spid="_x0000_s21512" name="公式" r:id="rId3" imgW="3095625" imgH="180848" progId="Equation.3">
                  <p:embed/>
                </p:oleObj>
              </mc:Choice>
              <mc:Fallback>
                <p:oleObj name="公式" r:id="rId3" imgW="3095625" imgH="180848"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8" y="6172200"/>
                        <a:ext cx="82899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a:extLst>
              <a:ext uri="{FF2B5EF4-FFF2-40B4-BE49-F238E27FC236}">
                <a16:creationId xmlns:a16="http://schemas.microsoft.com/office/drawing/2014/main" id="{28F4E0D7-D2B3-466B-9F8F-14BD3BF75865}"/>
              </a:ext>
            </a:extLst>
          </p:cNvPr>
          <p:cNvSpPr txBox="1">
            <a:spLocks noChangeArrowheads="1"/>
          </p:cNvSpPr>
          <p:nvPr/>
        </p:nvSpPr>
        <p:spPr bwMode="auto">
          <a:xfrm>
            <a:off x="250825" y="1773238"/>
            <a:ext cx="8280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en-US" altLang="zh-CN" sz="2800"/>
              <a:t>         </a:t>
            </a:r>
            <a:r>
              <a:rPr lang="zh-CN" altLang="zh-CN" sz="2800"/>
              <a:t>一般来说,</a:t>
            </a:r>
            <a:r>
              <a:rPr lang="en-US" altLang="zh-CN" sz="2800"/>
              <a:t> </a:t>
            </a:r>
            <a:r>
              <a:rPr lang="zh-CN" altLang="zh-CN" sz="2800"/>
              <a:t>广义坐标不再三个一组地组成矢量,</a:t>
            </a:r>
            <a:r>
              <a:rPr lang="en-US" altLang="zh-CN" sz="2800"/>
              <a:t> </a:t>
            </a:r>
            <a:r>
              <a:rPr lang="zh-CN" altLang="zh-CN" sz="2800"/>
              <a:t>其量纲也不一定是长度量纲. </a:t>
            </a:r>
          </a:p>
        </p:txBody>
      </p:sp>
      <p:sp>
        <p:nvSpPr>
          <p:cNvPr id="10" name="Text Box 17">
            <a:extLst>
              <a:ext uri="{FF2B5EF4-FFF2-40B4-BE49-F238E27FC236}">
                <a16:creationId xmlns:a16="http://schemas.microsoft.com/office/drawing/2014/main" id="{CF6DE12F-EFE5-4454-A0D3-8A94D8195474}"/>
              </a:ext>
            </a:extLst>
          </p:cNvPr>
          <p:cNvSpPr txBox="1">
            <a:spLocks noChangeArrowheads="1"/>
          </p:cNvSpPr>
          <p:nvPr/>
        </p:nvSpPr>
        <p:spPr bwMode="auto">
          <a:xfrm>
            <a:off x="468313" y="4286250"/>
            <a:ext cx="8280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sz="2800"/>
              <a:t>凡</a:t>
            </a:r>
            <a:r>
              <a:rPr lang="zh-CN" altLang="zh-CN" sz="2800"/>
              <a:t>可以确定力学系统几何形象的任何物理量, 都可</a:t>
            </a:r>
            <a:r>
              <a:rPr lang="zh-CN" altLang="en-US" sz="2800"/>
              <a:t>选</a:t>
            </a:r>
            <a:r>
              <a:rPr lang="zh-CN" altLang="zh-CN" sz="2800"/>
              <a:t>作广义坐标.</a:t>
            </a:r>
          </a:p>
        </p:txBody>
      </p:sp>
      <p:sp>
        <p:nvSpPr>
          <p:cNvPr id="11" name="Text Box 18">
            <a:extLst>
              <a:ext uri="{FF2B5EF4-FFF2-40B4-BE49-F238E27FC236}">
                <a16:creationId xmlns:a16="http://schemas.microsoft.com/office/drawing/2014/main" id="{FD0838EF-F24C-4DFB-93AD-7336A5AF111A}"/>
              </a:ext>
            </a:extLst>
          </p:cNvPr>
          <p:cNvSpPr txBox="1">
            <a:spLocks noChangeArrowheads="1"/>
          </p:cNvSpPr>
          <p:nvPr/>
        </p:nvSpPr>
        <p:spPr bwMode="auto">
          <a:xfrm>
            <a:off x="468313" y="2997200"/>
            <a:ext cx="8280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zh-CN" sz="2800"/>
              <a:t>例如</a:t>
            </a:r>
            <a:r>
              <a:rPr lang="en-US" altLang="zh-CN" sz="2800"/>
              <a:t>: </a:t>
            </a:r>
            <a:r>
              <a:rPr lang="zh-CN" altLang="zh-CN" sz="2800"/>
              <a:t>被约束在球面上的质点可用经度和纬度这两个角度作为广义坐标.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0776"/>
                                        </p:tgtEl>
                                        <p:attrNameLst>
                                          <p:attrName>style.visibility</p:attrName>
                                        </p:attrNameLst>
                                      </p:cBhvr>
                                      <p:to>
                                        <p:strVal val="visible"/>
                                      </p:to>
                                    </p:set>
                                    <p:animEffect transition="in" filter="blinds(vertical)">
                                      <p:cBhvr>
                                        <p:cTn id="7" dur="500"/>
                                        <p:tgtEl>
                                          <p:spTgt spid="16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vertic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vertic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vertic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upRigh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7" grpId="0" autoUpdateAnimBg="0"/>
      <p:bldP spid="9" grpId="0" autoUpdateAnimBg="0"/>
      <p:bldP spid="10" grpId="0" autoUpdateAnimBg="0"/>
      <p:bldP spid="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988" name="Object 4">
            <a:extLst>
              <a:ext uri="{FF2B5EF4-FFF2-40B4-BE49-F238E27FC236}">
                <a16:creationId xmlns:a16="http://schemas.microsoft.com/office/drawing/2014/main" id="{9829A134-9C04-4B73-9CB1-C5F3362AE5D3}"/>
              </a:ext>
            </a:extLst>
          </p:cNvPr>
          <p:cNvGraphicFramePr>
            <a:graphicFrameLocks noChangeAspect="1"/>
          </p:cNvGraphicFramePr>
          <p:nvPr/>
        </p:nvGraphicFramePr>
        <p:xfrm>
          <a:off x="2411413" y="2205038"/>
          <a:ext cx="4176712" cy="557212"/>
        </p:xfrm>
        <a:graphic>
          <a:graphicData uri="http://schemas.openxmlformats.org/presentationml/2006/ole">
            <mc:AlternateContent xmlns:mc="http://schemas.openxmlformats.org/markup-compatibility/2006">
              <mc:Choice xmlns:v="urn:schemas-microsoft-com:vml" Requires="v">
                <p:oleObj spid="_x0000_s22535" name="公式" r:id="rId3" imgW="1647825" imgH="171501" progId="Equation.3">
                  <p:embed/>
                </p:oleObj>
              </mc:Choice>
              <mc:Fallback>
                <p:oleObj name="公式" r:id="rId3" imgW="1647825" imgH="171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205038"/>
                        <a:ext cx="4176712" cy="557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69989" name="Text Box 5">
            <a:extLst>
              <a:ext uri="{FF2B5EF4-FFF2-40B4-BE49-F238E27FC236}">
                <a16:creationId xmlns:a16="http://schemas.microsoft.com/office/drawing/2014/main" id="{38EF3565-D3E2-4E5B-853C-32AAEA862C41}"/>
              </a:ext>
            </a:extLst>
          </p:cNvPr>
          <p:cNvSpPr txBox="1">
            <a:spLocks noChangeArrowheads="1"/>
          </p:cNvSpPr>
          <p:nvPr/>
        </p:nvSpPr>
        <p:spPr bwMode="auto">
          <a:xfrm>
            <a:off x="323850" y="3068638"/>
            <a:ext cx="84788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zh-CN" sz="2800"/>
              <a:t>其随时间的变化率称为</a:t>
            </a:r>
            <a:r>
              <a:rPr lang="zh-CN" altLang="zh-CN" sz="2800">
                <a:solidFill>
                  <a:srgbClr val="FF6699"/>
                </a:solidFill>
              </a:rPr>
              <a:t>广义速度</a:t>
            </a:r>
            <a:r>
              <a:rPr lang="en-US" altLang="zh-CN" sz="2800"/>
              <a:t>. </a:t>
            </a:r>
            <a:endParaRPr lang="zh-CN" altLang="zh-CN" sz="2800"/>
          </a:p>
        </p:txBody>
      </p:sp>
      <p:sp>
        <p:nvSpPr>
          <p:cNvPr id="169990" name="Text Box 6">
            <a:extLst>
              <a:ext uri="{FF2B5EF4-FFF2-40B4-BE49-F238E27FC236}">
                <a16:creationId xmlns:a16="http://schemas.microsoft.com/office/drawing/2014/main" id="{2F73AFE8-9532-49FF-A470-962EDB459AAA}"/>
              </a:ext>
            </a:extLst>
          </p:cNvPr>
          <p:cNvSpPr txBox="1">
            <a:spLocks noChangeArrowheads="1"/>
          </p:cNvSpPr>
          <p:nvPr/>
        </p:nvSpPr>
        <p:spPr bwMode="auto">
          <a:xfrm>
            <a:off x="539750" y="620713"/>
            <a:ext cx="83359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zh-CN" sz="2800"/>
              <a:t>系统的运动可表达为广义坐标</a:t>
            </a:r>
            <a:r>
              <a:rPr lang="en-US" altLang="zh-CN" sz="2800" i="1"/>
              <a:t>q</a:t>
            </a:r>
            <a:r>
              <a:rPr lang="en-US" altLang="zh-CN" sz="2800" baseline="-25000"/>
              <a:t>1</a:t>
            </a:r>
            <a:r>
              <a:rPr lang="en-US" altLang="zh-CN" sz="2800"/>
              <a:t>, </a:t>
            </a:r>
            <a:r>
              <a:rPr lang="en-US" altLang="zh-CN" sz="2800" i="1"/>
              <a:t>q</a:t>
            </a:r>
            <a:r>
              <a:rPr lang="en-US" altLang="zh-CN" sz="2800" baseline="-25000"/>
              <a:t>2</a:t>
            </a:r>
            <a:r>
              <a:rPr lang="en-US" altLang="zh-CN" sz="2800"/>
              <a:t>, </a:t>
            </a:r>
            <a:r>
              <a:rPr lang="zh-CN" altLang="zh-CN" sz="2800"/>
              <a:t>…</a:t>
            </a:r>
            <a:r>
              <a:rPr lang="en-US" altLang="zh-CN" sz="2800"/>
              <a:t>, </a:t>
            </a:r>
            <a:r>
              <a:rPr lang="en-US" altLang="zh-CN" sz="2800" i="1"/>
              <a:t>q</a:t>
            </a:r>
            <a:r>
              <a:rPr lang="en-US" altLang="zh-CN" sz="2800" i="1" baseline="-25000"/>
              <a:t>s</a:t>
            </a:r>
            <a:r>
              <a:rPr lang="zh-CN" altLang="zh-CN" sz="2800"/>
              <a:t>随时间的变化</a:t>
            </a:r>
            <a:r>
              <a:rPr lang="en-US" altLang="zh-CN" sz="2800"/>
              <a:t>, </a:t>
            </a:r>
            <a:r>
              <a:rPr lang="zh-CN" altLang="zh-CN" sz="2800"/>
              <a:t>即有</a:t>
            </a:r>
          </a:p>
        </p:txBody>
      </p:sp>
      <p:sp>
        <p:nvSpPr>
          <p:cNvPr id="169992" name="Text Box 8">
            <a:extLst>
              <a:ext uri="{FF2B5EF4-FFF2-40B4-BE49-F238E27FC236}">
                <a16:creationId xmlns:a16="http://schemas.microsoft.com/office/drawing/2014/main" id="{A8BD6863-44A8-4D7E-A25F-FD1A8D98954A}"/>
              </a:ext>
            </a:extLst>
          </p:cNvPr>
          <p:cNvSpPr txBox="1">
            <a:spLocks noChangeArrowheads="1"/>
          </p:cNvSpPr>
          <p:nvPr/>
        </p:nvSpPr>
        <p:spPr bwMode="auto">
          <a:xfrm>
            <a:off x="250825" y="4005263"/>
            <a:ext cx="84788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zh-CN" sz="2800"/>
              <a:t>显然</a:t>
            </a:r>
            <a:r>
              <a:rPr lang="en-US" altLang="zh-CN" sz="2800"/>
              <a:t>, </a:t>
            </a:r>
            <a:r>
              <a:rPr lang="zh-CN" altLang="zh-CN" sz="2800"/>
              <a:t>广义速度的量纲也不一定是速度量纲</a:t>
            </a:r>
            <a:r>
              <a:rPr lang="en-US" altLang="zh-CN" sz="2800"/>
              <a:t>. </a:t>
            </a:r>
            <a:endParaRPr lang="zh-CN" altLang="zh-CN" sz="2800"/>
          </a:p>
        </p:txBody>
      </p:sp>
      <p:sp>
        <p:nvSpPr>
          <p:cNvPr id="169993" name="Text Box 9">
            <a:extLst>
              <a:ext uri="{FF2B5EF4-FFF2-40B4-BE49-F238E27FC236}">
                <a16:creationId xmlns:a16="http://schemas.microsoft.com/office/drawing/2014/main" id="{BEF340BE-7C65-47AF-A265-E7C1CC126351}"/>
              </a:ext>
            </a:extLst>
          </p:cNvPr>
          <p:cNvSpPr txBox="1">
            <a:spLocks noChangeArrowheads="1"/>
          </p:cNvSpPr>
          <p:nvPr/>
        </p:nvSpPr>
        <p:spPr bwMode="auto">
          <a:xfrm>
            <a:off x="323850" y="4797425"/>
            <a:ext cx="847883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zh-CN" sz="2800"/>
              <a:t>对于只有完整约束的力学系统来说不仅</a:t>
            </a:r>
            <a:r>
              <a:rPr lang="zh-CN" altLang="zh-CN" sz="2800" i="1"/>
              <a:t>s</a:t>
            </a:r>
            <a:r>
              <a:rPr lang="zh-CN" altLang="zh-CN" sz="2800"/>
              <a:t>个广义坐标全是独立</a:t>
            </a:r>
            <a:r>
              <a:rPr lang="zh-CN" altLang="en-US" sz="2800"/>
              <a:t>的</a:t>
            </a:r>
            <a:r>
              <a:rPr lang="en-US" altLang="zh-CN" sz="2800"/>
              <a:t>, </a:t>
            </a:r>
            <a:r>
              <a:rPr lang="zh-CN" altLang="zh-CN" sz="2800"/>
              <a:t>而且</a:t>
            </a:r>
            <a:r>
              <a:rPr lang="zh-CN" altLang="zh-CN" sz="2800" i="1"/>
              <a:t>s</a:t>
            </a:r>
            <a:r>
              <a:rPr lang="zh-CN" altLang="zh-CN" sz="2800"/>
              <a:t>个广义速度也全是独立的</a:t>
            </a:r>
            <a:r>
              <a:rPr lang="en-US" altLang="zh-CN" sz="2800"/>
              <a:t>.</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9990"/>
                                        </p:tgtEl>
                                        <p:attrNameLst>
                                          <p:attrName>style.visibility</p:attrName>
                                        </p:attrNameLst>
                                      </p:cBhvr>
                                      <p:to>
                                        <p:strVal val="visible"/>
                                      </p:to>
                                    </p:set>
                                    <p:animEffect transition="in" filter="blinds(vertical)">
                                      <p:cBhvr>
                                        <p:cTn id="7" dur="500"/>
                                        <p:tgtEl>
                                          <p:spTgt spid="169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strips(upRight)">
                                      <p:cBhvr>
                                        <p:cTn id="12" dur="500"/>
                                        <p:tgtEl>
                                          <p:spTgt spid="169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69989"/>
                                        </p:tgtEl>
                                        <p:attrNameLst>
                                          <p:attrName>style.visibility</p:attrName>
                                        </p:attrNameLst>
                                      </p:cBhvr>
                                      <p:to>
                                        <p:strVal val="visible"/>
                                      </p:to>
                                    </p:set>
                                    <p:animEffect transition="in" filter="blinds(vertical)">
                                      <p:cBhvr>
                                        <p:cTn id="17" dur="500"/>
                                        <p:tgtEl>
                                          <p:spTgt spid="169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9992"/>
                                        </p:tgtEl>
                                        <p:attrNameLst>
                                          <p:attrName>style.visibility</p:attrName>
                                        </p:attrNameLst>
                                      </p:cBhvr>
                                      <p:to>
                                        <p:strVal val="visible"/>
                                      </p:to>
                                    </p:set>
                                    <p:animEffect transition="in" filter="blinds(vertical)">
                                      <p:cBhvr>
                                        <p:cTn id="22" dur="500"/>
                                        <p:tgtEl>
                                          <p:spTgt spid="169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69993"/>
                                        </p:tgtEl>
                                        <p:attrNameLst>
                                          <p:attrName>style.visibility</p:attrName>
                                        </p:attrNameLst>
                                      </p:cBhvr>
                                      <p:to>
                                        <p:strVal val="visible"/>
                                      </p:to>
                                    </p:set>
                                    <p:animEffect transition="in" filter="blinds(vertical)">
                                      <p:cBhvr>
                                        <p:cTn id="27" dur="500"/>
                                        <p:tgtEl>
                                          <p:spTgt spid="169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utoUpdateAnimBg="0"/>
      <p:bldP spid="169990" grpId="0" autoUpdateAnimBg="0"/>
      <p:bldP spid="169992" grpId="0" autoUpdateAnimBg="0"/>
      <p:bldP spid="16999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Text Box 3">
            <a:extLst>
              <a:ext uri="{FF2B5EF4-FFF2-40B4-BE49-F238E27FC236}">
                <a16:creationId xmlns:a16="http://schemas.microsoft.com/office/drawing/2014/main" id="{372D5FA2-E195-4291-ABF9-E2F08B80555C}"/>
              </a:ext>
            </a:extLst>
          </p:cNvPr>
          <p:cNvSpPr txBox="1">
            <a:spLocks noChangeArrowheads="1"/>
          </p:cNvSpPr>
          <p:nvPr/>
        </p:nvSpPr>
        <p:spPr bwMode="auto">
          <a:xfrm>
            <a:off x="179388" y="476250"/>
            <a:ext cx="8713787"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t>         </a:t>
            </a:r>
            <a:r>
              <a:rPr lang="zh-CN" altLang="zh-CN" sz="2800">
                <a:solidFill>
                  <a:schemeClr val="hlink"/>
                </a:solidFill>
              </a:rPr>
              <a:t>总之</a:t>
            </a:r>
            <a:r>
              <a:rPr lang="en-US" altLang="zh-CN" sz="2800">
                <a:solidFill>
                  <a:schemeClr val="hlink"/>
                </a:solidFill>
              </a:rPr>
              <a:t>, </a:t>
            </a:r>
            <a:r>
              <a:rPr lang="zh-CN" altLang="en-US" sz="2800">
                <a:solidFill>
                  <a:schemeClr val="hlink"/>
                </a:solidFill>
              </a:rPr>
              <a:t>对</a:t>
            </a:r>
            <a:r>
              <a:rPr lang="zh-CN" altLang="zh-CN" sz="2800" i="1">
                <a:solidFill>
                  <a:schemeClr val="hlink"/>
                </a:solidFill>
              </a:rPr>
              <a:t>n</a:t>
            </a:r>
            <a:r>
              <a:rPr lang="zh-CN" altLang="zh-CN" sz="2800">
                <a:solidFill>
                  <a:schemeClr val="hlink"/>
                </a:solidFill>
              </a:rPr>
              <a:t>个质点的力学系统</a:t>
            </a:r>
            <a:r>
              <a:rPr lang="en-US" altLang="zh-CN" sz="2800">
                <a:solidFill>
                  <a:schemeClr val="hlink"/>
                </a:solidFill>
              </a:rPr>
              <a:t>, </a:t>
            </a:r>
            <a:r>
              <a:rPr lang="zh-CN" altLang="zh-CN" sz="2800">
                <a:solidFill>
                  <a:schemeClr val="hlink"/>
                </a:solidFill>
              </a:rPr>
              <a:t>若存在着</a:t>
            </a:r>
            <a:r>
              <a:rPr lang="en-US" altLang="zh-CN" sz="2800" i="1">
                <a:solidFill>
                  <a:schemeClr val="hlink"/>
                </a:solidFill>
              </a:rPr>
              <a:t>m</a:t>
            </a:r>
            <a:r>
              <a:rPr lang="zh-CN" altLang="zh-CN" sz="2800">
                <a:solidFill>
                  <a:schemeClr val="hlink"/>
                </a:solidFill>
              </a:rPr>
              <a:t>个完整约束和</a:t>
            </a:r>
            <a:r>
              <a:rPr lang="zh-CN" altLang="zh-CN" sz="2800" i="1">
                <a:solidFill>
                  <a:schemeClr val="hlink"/>
                </a:solidFill>
              </a:rPr>
              <a:t>k</a:t>
            </a:r>
            <a:r>
              <a:rPr lang="zh-CN" altLang="zh-CN" sz="2800">
                <a:solidFill>
                  <a:schemeClr val="hlink"/>
                </a:solidFill>
              </a:rPr>
              <a:t>个非完整约束</a:t>
            </a:r>
            <a:r>
              <a:rPr lang="en-US" altLang="zh-CN" sz="2800">
                <a:solidFill>
                  <a:schemeClr val="hlink"/>
                </a:solidFill>
              </a:rPr>
              <a:t>, </a:t>
            </a:r>
            <a:r>
              <a:rPr lang="zh-CN" altLang="zh-CN" sz="2800">
                <a:solidFill>
                  <a:schemeClr val="hlink"/>
                </a:solidFill>
              </a:rPr>
              <a:t>那么</a:t>
            </a:r>
            <a:r>
              <a:rPr lang="en-US" altLang="zh-CN" sz="2800">
                <a:solidFill>
                  <a:schemeClr val="hlink"/>
                </a:solidFill>
              </a:rPr>
              <a:t>, </a:t>
            </a:r>
            <a:r>
              <a:rPr lang="zh-CN" altLang="zh-CN" sz="2800">
                <a:solidFill>
                  <a:schemeClr val="hlink"/>
                </a:solidFill>
              </a:rPr>
              <a:t>质点的直角坐标数</a:t>
            </a:r>
            <a:r>
              <a:rPr lang="zh-CN" altLang="zh-CN" sz="2800" i="1">
                <a:solidFill>
                  <a:schemeClr val="hlink"/>
                </a:solidFill>
              </a:rPr>
              <a:t>N</a:t>
            </a:r>
            <a:r>
              <a:rPr lang="zh-CN" altLang="zh-CN" sz="2800">
                <a:solidFill>
                  <a:schemeClr val="hlink"/>
                </a:solidFill>
              </a:rPr>
              <a:t>＝3</a:t>
            </a:r>
            <a:r>
              <a:rPr lang="zh-CN" altLang="zh-CN" sz="2800" i="1">
                <a:solidFill>
                  <a:schemeClr val="hlink"/>
                </a:solidFill>
              </a:rPr>
              <a:t>n</a:t>
            </a:r>
            <a:r>
              <a:rPr lang="en-US" altLang="zh-CN" sz="2800">
                <a:solidFill>
                  <a:schemeClr val="hlink"/>
                </a:solidFill>
              </a:rPr>
              <a:t>, </a:t>
            </a:r>
            <a:r>
              <a:rPr lang="zh-CN" altLang="zh-CN" sz="2800">
                <a:solidFill>
                  <a:schemeClr val="hlink"/>
                </a:solidFill>
              </a:rPr>
              <a:t>广义坐标个数等于</a:t>
            </a:r>
            <a:r>
              <a:rPr lang="zh-CN" altLang="zh-CN" sz="2800" i="1">
                <a:solidFill>
                  <a:schemeClr val="hlink"/>
                </a:solidFill>
              </a:rPr>
              <a:t>N</a:t>
            </a:r>
            <a:r>
              <a:rPr lang="zh-CN" altLang="en-US" sz="2800" i="1">
                <a:solidFill>
                  <a:schemeClr val="hlink"/>
                </a:solidFill>
                <a:sym typeface="Symbol" panose="05050102010706020507" pitchFamily="18" charset="2"/>
              </a:rPr>
              <a:t> </a:t>
            </a:r>
            <a:r>
              <a:rPr lang="zh-CN" altLang="zh-CN" sz="2800" i="1">
                <a:solidFill>
                  <a:schemeClr val="hlink"/>
                </a:solidFill>
              </a:rPr>
              <a:t>m</a:t>
            </a:r>
            <a:r>
              <a:rPr lang="en-US" altLang="zh-CN" sz="2800">
                <a:solidFill>
                  <a:schemeClr val="hlink"/>
                </a:solidFill>
              </a:rPr>
              <a:t>, </a:t>
            </a:r>
            <a:r>
              <a:rPr lang="zh-CN" altLang="en-US" sz="2800">
                <a:solidFill>
                  <a:schemeClr val="hlink"/>
                </a:solidFill>
              </a:rPr>
              <a:t>运动</a:t>
            </a:r>
            <a:r>
              <a:rPr lang="zh-CN" altLang="zh-CN" sz="2800">
                <a:solidFill>
                  <a:schemeClr val="hlink"/>
                </a:solidFill>
              </a:rPr>
              <a:t>自由度等于</a:t>
            </a:r>
            <a:r>
              <a:rPr lang="zh-CN" altLang="zh-CN" sz="2800" i="1">
                <a:solidFill>
                  <a:schemeClr val="hlink"/>
                </a:solidFill>
              </a:rPr>
              <a:t>N</a:t>
            </a:r>
            <a:r>
              <a:rPr lang="zh-CN" altLang="en-US" sz="2800" i="1">
                <a:solidFill>
                  <a:schemeClr val="hlink"/>
                </a:solidFill>
                <a:sym typeface="Symbol" panose="05050102010706020507" pitchFamily="18" charset="2"/>
              </a:rPr>
              <a:t> </a:t>
            </a:r>
            <a:r>
              <a:rPr lang="zh-CN" altLang="zh-CN" sz="2800" i="1">
                <a:solidFill>
                  <a:schemeClr val="hlink"/>
                </a:solidFill>
              </a:rPr>
              <a:t>m</a:t>
            </a:r>
            <a:r>
              <a:rPr lang="zh-CN" altLang="en-US" sz="2800" i="1">
                <a:solidFill>
                  <a:schemeClr val="hlink"/>
                </a:solidFill>
                <a:sym typeface="Symbol" panose="05050102010706020507" pitchFamily="18" charset="2"/>
              </a:rPr>
              <a:t> </a:t>
            </a:r>
            <a:r>
              <a:rPr lang="zh-CN" altLang="zh-CN" sz="2800" i="1">
                <a:solidFill>
                  <a:schemeClr val="hlink"/>
                </a:solidFill>
              </a:rPr>
              <a:t>k</a:t>
            </a:r>
            <a:r>
              <a:rPr lang="en-US" altLang="zh-CN" sz="2800">
                <a:solidFill>
                  <a:schemeClr val="hlink"/>
                </a:solidFill>
              </a:rPr>
              <a:t>. </a:t>
            </a:r>
            <a:endParaRPr lang="zh-CN" altLang="zh-CN" sz="2800">
              <a:solidFill>
                <a:schemeClr val="hlink"/>
              </a:solidFill>
            </a:endParaRPr>
          </a:p>
        </p:txBody>
      </p:sp>
      <p:sp>
        <p:nvSpPr>
          <p:cNvPr id="171012" name="Text Box 4">
            <a:extLst>
              <a:ext uri="{FF2B5EF4-FFF2-40B4-BE49-F238E27FC236}">
                <a16:creationId xmlns:a16="http://schemas.microsoft.com/office/drawing/2014/main" id="{934821CB-BEE2-4A03-9440-790585C802C6}"/>
              </a:ext>
            </a:extLst>
          </p:cNvPr>
          <p:cNvSpPr txBox="1">
            <a:spLocks noChangeArrowheads="1"/>
          </p:cNvSpPr>
          <p:nvPr/>
        </p:nvSpPr>
        <p:spPr bwMode="auto">
          <a:xfrm>
            <a:off x="250825" y="2420938"/>
            <a:ext cx="871378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zh-CN" sz="2800">
                <a:solidFill>
                  <a:schemeClr val="hlink"/>
                </a:solidFill>
              </a:rPr>
              <a:t>对于只存在完整约束的系统 (</a:t>
            </a:r>
            <a:r>
              <a:rPr lang="zh-CN" altLang="zh-CN" sz="2800" i="1">
                <a:solidFill>
                  <a:schemeClr val="hlink"/>
                </a:solidFill>
              </a:rPr>
              <a:t>k</a:t>
            </a:r>
            <a:r>
              <a:rPr lang="zh-CN" altLang="zh-CN" sz="2800">
                <a:solidFill>
                  <a:schemeClr val="hlink"/>
                </a:solidFill>
              </a:rPr>
              <a:t>＝0)</a:t>
            </a:r>
            <a:r>
              <a:rPr lang="en-US" altLang="zh-CN" sz="2800">
                <a:solidFill>
                  <a:schemeClr val="hlink"/>
                </a:solidFill>
              </a:rPr>
              <a:t>, </a:t>
            </a:r>
            <a:r>
              <a:rPr lang="zh-CN" altLang="zh-CN" sz="2800">
                <a:solidFill>
                  <a:schemeClr val="hlink"/>
                </a:solidFill>
              </a:rPr>
              <a:t>广义坐标的个数就是</a:t>
            </a:r>
            <a:r>
              <a:rPr lang="zh-CN" altLang="en-US" sz="2800">
                <a:solidFill>
                  <a:schemeClr val="hlink"/>
                </a:solidFill>
              </a:rPr>
              <a:t>运动</a:t>
            </a:r>
            <a:r>
              <a:rPr lang="zh-CN" altLang="zh-CN" sz="2800">
                <a:solidFill>
                  <a:schemeClr val="hlink"/>
                </a:solidFill>
              </a:rPr>
              <a:t>自由度</a:t>
            </a:r>
            <a:r>
              <a:rPr lang="en-US" altLang="zh-CN" sz="2800">
                <a:solidFill>
                  <a:schemeClr val="hlink"/>
                </a:solidFill>
              </a:rPr>
              <a:t>. </a:t>
            </a:r>
            <a:endParaRPr lang="zh-CN" altLang="zh-CN" sz="2800">
              <a:solidFill>
                <a:schemeClr val="hlink"/>
              </a:solidFill>
            </a:endParaRPr>
          </a:p>
        </p:txBody>
      </p:sp>
      <p:sp>
        <p:nvSpPr>
          <p:cNvPr id="171013" name="Text Box 5">
            <a:extLst>
              <a:ext uri="{FF2B5EF4-FFF2-40B4-BE49-F238E27FC236}">
                <a16:creationId xmlns:a16="http://schemas.microsoft.com/office/drawing/2014/main" id="{92F8C965-159C-46D6-A7BA-4A83A6853FDC}"/>
              </a:ext>
            </a:extLst>
          </p:cNvPr>
          <p:cNvSpPr txBox="1">
            <a:spLocks noChangeArrowheads="1"/>
          </p:cNvSpPr>
          <p:nvPr/>
        </p:nvSpPr>
        <p:spPr bwMode="auto">
          <a:xfrm>
            <a:off x="250825" y="3789363"/>
            <a:ext cx="8713788"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zh-CN" sz="2800">
                <a:solidFill>
                  <a:schemeClr val="hlink"/>
                </a:solidFill>
              </a:rPr>
              <a:t>如果存在非完整约束</a:t>
            </a:r>
            <a:r>
              <a:rPr lang="en-US" altLang="zh-CN" sz="2800">
                <a:solidFill>
                  <a:schemeClr val="hlink"/>
                </a:solidFill>
              </a:rPr>
              <a:t>(</a:t>
            </a:r>
            <a:r>
              <a:rPr lang="zh-CN" altLang="zh-CN" sz="2800" i="1">
                <a:solidFill>
                  <a:schemeClr val="hlink"/>
                </a:solidFill>
              </a:rPr>
              <a:t>k</a:t>
            </a:r>
            <a:r>
              <a:rPr lang="zh-CN" altLang="zh-CN" sz="2800">
                <a:solidFill>
                  <a:schemeClr val="hlink"/>
                </a:solidFill>
              </a:rPr>
              <a:t>&gt;0)</a:t>
            </a:r>
            <a:r>
              <a:rPr lang="en-US" altLang="zh-CN" sz="2800">
                <a:solidFill>
                  <a:schemeClr val="hlink"/>
                </a:solidFill>
              </a:rPr>
              <a:t>, </a:t>
            </a:r>
            <a:r>
              <a:rPr lang="zh-CN" altLang="zh-CN" sz="2800">
                <a:solidFill>
                  <a:schemeClr val="hlink"/>
                </a:solidFill>
              </a:rPr>
              <a:t>广义坐标的个数大于</a:t>
            </a:r>
            <a:r>
              <a:rPr lang="zh-CN" altLang="en-US" sz="2800">
                <a:solidFill>
                  <a:schemeClr val="hlink"/>
                </a:solidFill>
              </a:rPr>
              <a:t>运动</a:t>
            </a:r>
            <a:r>
              <a:rPr lang="zh-CN" altLang="zh-CN" sz="2800">
                <a:solidFill>
                  <a:schemeClr val="hlink"/>
                </a:solidFill>
              </a:rPr>
              <a:t>自由度</a:t>
            </a:r>
            <a:r>
              <a:rPr lang="en-US" altLang="zh-CN" sz="2800">
                <a:solidFill>
                  <a:schemeClr val="hlink"/>
                </a:solidFill>
              </a:rPr>
              <a:t>. </a:t>
            </a:r>
            <a:endParaRPr lang="zh-CN" altLang="zh-CN" sz="2800">
              <a:solidFill>
                <a:schemeClr val="hlink"/>
              </a:solidFill>
            </a:endParaRPr>
          </a:p>
        </p:txBody>
      </p:sp>
      <p:sp>
        <p:nvSpPr>
          <p:cNvPr id="171014" name="Text Box 6">
            <a:extLst>
              <a:ext uri="{FF2B5EF4-FFF2-40B4-BE49-F238E27FC236}">
                <a16:creationId xmlns:a16="http://schemas.microsoft.com/office/drawing/2014/main" id="{46C48C4D-6AB1-418C-94B8-D02F0D18AEC3}"/>
              </a:ext>
            </a:extLst>
          </p:cNvPr>
          <p:cNvSpPr txBox="1">
            <a:spLocks noChangeArrowheads="1"/>
          </p:cNvSpPr>
          <p:nvPr/>
        </p:nvSpPr>
        <p:spPr bwMode="auto">
          <a:xfrm>
            <a:off x="179388" y="5157788"/>
            <a:ext cx="87137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zh-CN" sz="2800">
                <a:solidFill>
                  <a:schemeClr val="hlink"/>
                </a:solidFill>
              </a:rPr>
              <a:t>运用广义坐标后</a:t>
            </a:r>
            <a:r>
              <a:rPr lang="en-US" altLang="zh-CN" sz="2800">
                <a:solidFill>
                  <a:schemeClr val="hlink"/>
                </a:solidFill>
              </a:rPr>
              <a:t>, </a:t>
            </a:r>
            <a:r>
              <a:rPr lang="zh-CN" altLang="zh-CN" sz="2800">
                <a:solidFill>
                  <a:schemeClr val="hlink"/>
                </a:solidFill>
              </a:rPr>
              <a:t>不再需要考虑完整约束</a:t>
            </a:r>
            <a:r>
              <a:rPr lang="en-US" altLang="zh-CN" sz="2800">
                <a:solidFill>
                  <a:schemeClr val="hlink"/>
                </a:solidFill>
              </a:rPr>
              <a:t>,</a:t>
            </a:r>
            <a:r>
              <a:rPr lang="zh-CN" altLang="zh-CN" sz="2800">
                <a:solidFill>
                  <a:schemeClr val="hlink"/>
                </a:solidFill>
              </a:rPr>
              <a:t>但非完整约束仍需考虑</a:t>
            </a:r>
            <a:r>
              <a:rPr lang="en-US" altLang="zh-CN" sz="2800">
                <a:solidFill>
                  <a:schemeClr val="hlink"/>
                </a:solidFill>
              </a:rPr>
              <a:t>, </a:t>
            </a:r>
            <a:r>
              <a:rPr lang="zh-CN" altLang="zh-CN" sz="2800">
                <a:solidFill>
                  <a:schemeClr val="hlink"/>
                </a:solidFill>
              </a:rPr>
              <a:t>并应将它用相应的广义速度表示</a:t>
            </a:r>
            <a:r>
              <a:rPr lang="en-US" altLang="zh-CN" sz="2800">
                <a:solidFill>
                  <a:schemeClr val="hlink"/>
                </a:solidFill>
              </a:rPr>
              <a:t>.</a:t>
            </a:r>
            <a:endParaRPr lang="zh-CN" altLang="zh-CN" sz="28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Effect transition="in" filter="blinds(vertical)">
                                      <p:cBhvr>
                                        <p:cTn id="7" dur="500"/>
                                        <p:tgtEl>
                                          <p:spTgt spid="171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blinds(vertical)">
                                      <p:cBhvr>
                                        <p:cTn id="12" dur="500"/>
                                        <p:tgtEl>
                                          <p:spTgt spid="1710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1013"/>
                                        </p:tgtEl>
                                        <p:attrNameLst>
                                          <p:attrName>style.visibility</p:attrName>
                                        </p:attrNameLst>
                                      </p:cBhvr>
                                      <p:to>
                                        <p:strVal val="visible"/>
                                      </p:to>
                                    </p:set>
                                    <p:animEffect transition="in" filter="blinds(vertical)">
                                      <p:cBhvr>
                                        <p:cTn id="17" dur="500"/>
                                        <p:tgtEl>
                                          <p:spTgt spid="1710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71014"/>
                                        </p:tgtEl>
                                        <p:attrNameLst>
                                          <p:attrName>style.visibility</p:attrName>
                                        </p:attrNameLst>
                                      </p:cBhvr>
                                      <p:to>
                                        <p:strVal val="visible"/>
                                      </p:to>
                                    </p:set>
                                    <p:animEffect transition="in" filter="blinds(vertical)">
                                      <p:cBhvr>
                                        <p:cTn id="22" dur="5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P spid="171012" grpId="0" autoUpdateAnimBg="0"/>
      <p:bldP spid="171013" grpId="0" autoUpdateAnimBg="0"/>
      <p:bldP spid="17101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a:extLst>
              <a:ext uri="{FF2B5EF4-FFF2-40B4-BE49-F238E27FC236}">
                <a16:creationId xmlns:a16="http://schemas.microsoft.com/office/drawing/2014/main" id="{1CC2A5E8-EB93-471F-8E5F-66075E9992FE}"/>
              </a:ext>
            </a:extLst>
          </p:cNvPr>
          <p:cNvSpPr txBox="1">
            <a:spLocks noChangeArrowheads="1"/>
          </p:cNvSpPr>
          <p:nvPr/>
        </p:nvSpPr>
        <p:spPr bwMode="auto">
          <a:xfrm>
            <a:off x="179388" y="115888"/>
            <a:ext cx="3457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0000"/>
                </a:solidFill>
              </a:rPr>
              <a:t>4 </a:t>
            </a:r>
            <a:r>
              <a:rPr lang="zh-CN" altLang="en-US" sz="3200">
                <a:solidFill>
                  <a:srgbClr val="FF0000"/>
                </a:solidFill>
              </a:rPr>
              <a:t>实位移和虚位移</a:t>
            </a:r>
            <a:endParaRPr lang="zh-CN" altLang="zh-CN" sz="3200">
              <a:solidFill>
                <a:srgbClr val="FF0000"/>
              </a:solidFill>
            </a:endParaRPr>
          </a:p>
        </p:txBody>
      </p:sp>
      <p:sp>
        <p:nvSpPr>
          <p:cNvPr id="165891" name="Text Box 3">
            <a:extLst>
              <a:ext uri="{FF2B5EF4-FFF2-40B4-BE49-F238E27FC236}">
                <a16:creationId xmlns:a16="http://schemas.microsoft.com/office/drawing/2014/main" id="{0616C8E6-90F8-4932-AF0A-4E3F2E6BBA22}"/>
              </a:ext>
            </a:extLst>
          </p:cNvPr>
          <p:cNvSpPr txBox="1">
            <a:spLocks noChangeArrowheads="1"/>
          </p:cNvSpPr>
          <p:nvPr/>
        </p:nvSpPr>
        <p:spPr bwMode="auto">
          <a:xfrm>
            <a:off x="250825" y="765175"/>
            <a:ext cx="85693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a:t>质点由于运动实际发生的位移</a:t>
            </a:r>
            <a:r>
              <a:rPr lang="en-US" altLang="zh-CN" sz="2800"/>
              <a:t>, </a:t>
            </a:r>
            <a:r>
              <a:rPr lang="zh-CN" altLang="en-US" sz="2800"/>
              <a:t>叫做实位移</a:t>
            </a:r>
            <a:r>
              <a:rPr lang="en-US" altLang="zh-CN" sz="2800"/>
              <a:t>. </a:t>
            </a:r>
            <a:r>
              <a:rPr lang="zh-CN" altLang="en-US" sz="2800"/>
              <a:t>用     表示</a:t>
            </a:r>
            <a:r>
              <a:rPr lang="en-US" altLang="zh-CN" sz="2800"/>
              <a:t>.</a:t>
            </a:r>
            <a:endParaRPr lang="zh-CN" altLang="zh-CN" sz="2800"/>
          </a:p>
        </p:txBody>
      </p:sp>
      <p:sp>
        <p:nvSpPr>
          <p:cNvPr id="165892" name="Text Box 4">
            <a:extLst>
              <a:ext uri="{FF2B5EF4-FFF2-40B4-BE49-F238E27FC236}">
                <a16:creationId xmlns:a16="http://schemas.microsoft.com/office/drawing/2014/main" id="{40E0C880-BA2B-4F53-ACC0-57A8BB9F5005}"/>
              </a:ext>
            </a:extLst>
          </p:cNvPr>
          <p:cNvSpPr txBox="1">
            <a:spLocks noChangeArrowheads="1"/>
          </p:cNvSpPr>
          <p:nvPr/>
        </p:nvSpPr>
        <p:spPr bwMode="auto">
          <a:xfrm>
            <a:off x="250825" y="1412875"/>
            <a:ext cx="8713788"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2800"/>
              <a:t>    </a:t>
            </a:r>
            <a:r>
              <a:rPr lang="zh-CN" altLang="en-US" sz="2800">
                <a:solidFill>
                  <a:srgbClr val="FFFF00"/>
                </a:solidFill>
              </a:rPr>
              <a:t>所谓虚位移，就是设想的、符合约束的、无限小的、即时的位置变更。</a:t>
            </a:r>
            <a:r>
              <a:rPr lang="zh-CN" altLang="en-US" sz="2800"/>
              <a:t>它纯碎是几何概念，不是运动学的概念，和运动学中的实位移完全是两回事。虚位移是在自变量</a:t>
            </a:r>
            <a:r>
              <a:rPr lang="en-US" altLang="zh-CN" sz="2800"/>
              <a:t>t</a:t>
            </a:r>
            <a:r>
              <a:rPr lang="zh-CN" altLang="en-US" sz="2800"/>
              <a:t>不变前提下，由式</a:t>
            </a:r>
            <a:endParaRPr lang="en-US" altLang="zh-CN" sz="2800"/>
          </a:p>
          <a:p>
            <a:pPr eaLnBrk="1" hangingPunct="1">
              <a:lnSpc>
                <a:spcPct val="130000"/>
              </a:lnSpc>
            </a:pPr>
            <a:r>
              <a:rPr lang="zh-CN" altLang="en-US" sz="2800"/>
              <a:t>的函数      本身的变化所引起的（即       的变分 ），用</a:t>
            </a:r>
            <a:endParaRPr lang="en-US" altLang="zh-CN" sz="2800"/>
          </a:p>
          <a:p>
            <a:pPr eaLnBrk="1" hangingPunct="1">
              <a:lnSpc>
                <a:spcPct val="130000"/>
              </a:lnSpc>
            </a:pPr>
            <a:r>
              <a:rPr lang="en-US" altLang="zh-CN" sz="2800"/>
              <a:t>       </a:t>
            </a:r>
            <a:r>
              <a:rPr lang="zh-CN" altLang="en-US" sz="2800"/>
              <a:t>表示。</a:t>
            </a:r>
            <a:endParaRPr lang="zh-CN" altLang="zh-CN" sz="2800"/>
          </a:p>
        </p:txBody>
      </p:sp>
      <p:graphicFrame>
        <p:nvGraphicFramePr>
          <p:cNvPr id="2" name="对象 1">
            <a:extLst>
              <a:ext uri="{FF2B5EF4-FFF2-40B4-BE49-F238E27FC236}">
                <a16:creationId xmlns:a16="http://schemas.microsoft.com/office/drawing/2014/main" id="{6BB177E6-27E6-4B9E-A37F-E1E06AA8E614}"/>
              </a:ext>
            </a:extLst>
          </p:cNvPr>
          <p:cNvGraphicFramePr>
            <a:graphicFrameLocks noChangeAspect="1"/>
          </p:cNvGraphicFramePr>
          <p:nvPr/>
        </p:nvGraphicFramePr>
        <p:xfrm>
          <a:off x="4932363" y="3141663"/>
          <a:ext cx="3579812" cy="534987"/>
        </p:xfrm>
        <a:graphic>
          <a:graphicData uri="http://schemas.openxmlformats.org/presentationml/2006/ole">
            <mc:AlternateContent xmlns:mc="http://schemas.openxmlformats.org/markup-compatibility/2006">
              <mc:Choice xmlns:v="urn:schemas-microsoft-com:vml" Requires="v">
                <p:oleObj spid="_x0000_s24587" name="公式" r:id="rId3" imgW="1295400" imgH="152400" progId="Equation.3">
                  <p:embed/>
                </p:oleObj>
              </mc:Choice>
              <mc:Fallback>
                <p:oleObj name="公式" r:id="rId3" imgW="1295400" imgH="1524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3141663"/>
                        <a:ext cx="357981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a:extLst>
              <a:ext uri="{FF2B5EF4-FFF2-40B4-BE49-F238E27FC236}">
                <a16:creationId xmlns:a16="http://schemas.microsoft.com/office/drawing/2014/main" id="{93E20255-15A4-41F2-8CD7-19D3E6323BD4}"/>
              </a:ext>
            </a:extLst>
          </p:cNvPr>
          <p:cNvGraphicFramePr>
            <a:graphicFrameLocks noChangeAspect="1"/>
          </p:cNvGraphicFramePr>
          <p:nvPr/>
        </p:nvGraphicFramePr>
        <p:xfrm>
          <a:off x="1476375" y="3644900"/>
          <a:ext cx="404813" cy="534988"/>
        </p:xfrm>
        <a:graphic>
          <a:graphicData uri="http://schemas.openxmlformats.org/presentationml/2006/ole">
            <mc:AlternateContent xmlns:mc="http://schemas.openxmlformats.org/markup-compatibility/2006">
              <mc:Choice xmlns:v="urn:schemas-microsoft-com:vml" Requires="v">
                <p:oleObj spid="_x0000_s24588" name="公式" r:id="rId5" imgW="104775" imgH="152400" progId="Equation.3">
                  <p:embed/>
                </p:oleObj>
              </mc:Choice>
              <mc:Fallback>
                <p:oleObj name="公式" r:id="rId5" imgW="104775" imgH="152400" progId="Equation.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644900"/>
                        <a:ext cx="4048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B0F705DF-566F-42DE-BC38-17054569468B}"/>
              </a:ext>
            </a:extLst>
          </p:cNvPr>
          <p:cNvGraphicFramePr>
            <a:graphicFrameLocks noChangeAspect="1"/>
          </p:cNvGraphicFramePr>
          <p:nvPr/>
        </p:nvGraphicFramePr>
        <p:xfrm>
          <a:off x="6011863" y="3748088"/>
          <a:ext cx="404812" cy="534987"/>
        </p:xfrm>
        <a:graphic>
          <a:graphicData uri="http://schemas.openxmlformats.org/presentationml/2006/ole">
            <mc:AlternateContent xmlns:mc="http://schemas.openxmlformats.org/markup-compatibility/2006">
              <mc:Choice xmlns:v="urn:schemas-microsoft-com:vml" Requires="v">
                <p:oleObj spid="_x0000_s24589" name="公式" r:id="rId7" imgW="104775" imgH="152400" progId="Equation.3">
                  <p:embed/>
                </p:oleObj>
              </mc:Choice>
              <mc:Fallback>
                <p:oleObj name="公式" r:id="rId7" imgW="104775" imgH="152400" progId="Equation.3">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3748088"/>
                        <a:ext cx="404812"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77AF9916-0541-4054-8597-D7B4834DF031}"/>
              </a:ext>
            </a:extLst>
          </p:cNvPr>
          <p:cNvGraphicFramePr>
            <a:graphicFrameLocks noChangeAspect="1"/>
          </p:cNvGraphicFramePr>
          <p:nvPr/>
        </p:nvGraphicFramePr>
        <p:xfrm>
          <a:off x="311150" y="4225925"/>
          <a:ext cx="573088" cy="534988"/>
        </p:xfrm>
        <a:graphic>
          <a:graphicData uri="http://schemas.openxmlformats.org/presentationml/2006/ole">
            <mc:AlternateContent xmlns:mc="http://schemas.openxmlformats.org/markup-compatibility/2006">
              <mc:Choice xmlns:v="urn:schemas-microsoft-com:vml" Requires="v">
                <p:oleObj spid="_x0000_s24590" name="公式" r:id="rId9" imgW="171450" imgH="152400" progId="Equation.3">
                  <p:embed/>
                </p:oleObj>
              </mc:Choice>
              <mc:Fallback>
                <p:oleObj name="公式" r:id="rId9" imgW="171450" imgH="152400" progId="Equation.3">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0" y="4225925"/>
                        <a:ext cx="5730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5">
            <a:extLst>
              <a:ext uri="{FF2B5EF4-FFF2-40B4-BE49-F238E27FC236}">
                <a16:creationId xmlns:a16="http://schemas.microsoft.com/office/drawing/2014/main" id="{B18D6AB8-69DA-4743-8155-28E2C2929B24}"/>
              </a:ext>
            </a:extLst>
          </p:cNvPr>
          <p:cNvSpPr txBox="1">
            <a:spLocks noChangeArrowheads="1"/>
          </p:cNvSpPr>
          <p:nvPr/>
        </p:nvSpPr>
        <p:spPr bwMode="auto">
          <a:xfrm>
            <a:off x="215900" y="4797425"/>
            <a:ext cx="8713788"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虚位移和实位移的区别是实位移要满足运动方程</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而虚位移只需要满足约束</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在稳定约束下</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实位移是无限多虚位移中的一个</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而在不稳定约束时</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可能二者不一致</a:t>
            </a:r>
            <a:r>
              <a:rPr lang="en-US" altLang="zh-CN" sz="2800">
                <a:latin typeface="楷体_GB2312" pitchFamily="49" charset="-122"/>
                <a:ea typeface="楷体_GB2312" pitchFamily="49" charset="-122"/>
              </a:rPr>
              <a:t>.</a:t>
            </a:r>
            <a:endParaRPr lang="zh-CN" altLang="zh-CN" sz="2800">
              <a:latin typeface="楷体_GB2312" pitchFamily="49" charset="-122"/>
              <a:ea typeface="楷体_GB2312" pitchFamily="49" charset="-122"/>
            </a:endParaRPr>
          </a:p>
        </p:txBody>
      </p:sp>
      <p:sp>
        <p:nvSpPr>
          <p:cNvPr id="11" name="TextBox 10">
            <a:extLst>
              <a:ext uri="{FF2B5EF4-FFF2-40B4-BE49-F238E27FC236}">
                <a16:creationId xmlns:a16="http://schemas.microsoft.com/office/drawing/2014/main" id="{B341F9A9-521C-4BF1-AA80-2F82E197BFF9}"/>
              </a:ext>
            </a:extLst>
          </p:cNvPr>
          <p:cNvSpPr txBox="1">
            <a:spLocks noRot="1" noChangeAspect="1" noMove="1" noResize="1" noEditPoints="1" noAdjustHandles="1" noChangeArrowheads="1" noChangeShapeType="1" noTextEdit="1"/>
          </p:cNvSpPr>
          <p:nvPr/>
        </p:nvSpPr>
        <p:spPr>
          <a:xfrm>
            <a:off x="7402892" y="879103"/>
            <a:ext cx="625492" cy="461665"/>
          </a:xfrm>
          <a:prstGeom prst="rect">
            <a:avLst/>
          </a:prstGeom>
          <a:blipFill rotWithShape="1">
            <a:blip r:embed="rId11"/>
            <a:stretch>
              <a:fillRect/>
            </a:stretch>
          </a:blipFill>
        </p:spPr>
        <p:txBody>
          <a:bodyPr/>
          <a:lstStyle/>
          <a:p>
            <a:pPr>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linds(vertical)">
                                      <p:cBhvr>
                                        <p:cTn id="7" dur="5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5891"/>
                                        </p:tgtEl>
                                        <p:attrNameLst>
                                          <p:attrName>style.visibility</p:attrName>
                                        </p:attrNameLst>
                                      </p:cBhvr>
                                      <p:to>
                                        <p:strVal val="visible"/>
                                      </p:to>
                                    </p:set>
                                    <p:animEffect transition="in" filter="blinds(vertical)">
                                      <p:cBhvr>
                                        <p:cTn id="12" dur="500"/>
                                        <p:tgtEl>
                                          <p:spTgt spid="165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fade">
                                      <p:cBhvr>
                                        <p:cTn id="17" dur="1000"/>
                                        <p:tgtEl>
                                          <p:spTgt spid="165892"/>
                                        </p:tgtEl>
                                      </p:cBhvr>
                                    </p:animEffect>
                                    <p:anim calcmode="lin" valueType="num">
                                      <p:cBhvr>
                                        <p:cTn id="18" dur="1000" fill="hold"/>
                                        <p:tgtEl>
                                          <p:spTgt spid="165892"/>
                                        </p:tgtEl>
                                        <p:attrNameLst>
                                          <p:attrName>ppt_x</p:attrName>
                                        </p:attrNameLst>
                                      </p:cBhvr>
                                      <p:tavLst>
                                        <p:tav tm="0">
                                          <p:val>
                                            <p:strVal val="#ppt_x"/>
                                          </p:val>
                                        </p:tav>
                                        <p:tav tm="100000">
                                          <p:val>
                                            <p:strVal val="#ppt_x"/>
                                          </p:val>
                                        </p:tav>
                                      </p:tavLst>
                                    </p:anim>
                                    <p:anim calcmode="lin" valueType="num">
                                      <p:cBhvr>
                                        <p:cTn id="19" dur="1000" fill="hold"/>
                                        <p:tgtEl>
                                          <p:spTgt spid="16589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vertical)">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1" grpId="0" autoUpdateAnimBg="0"/>
      <p:bldP spid="165892" grpId="0"/>
      <p:bldP spid="1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0" name="Text Box 6">
            <a:extLst>
              <a:ext uri="{FF2B5EF4-FFF2-40B4-BE49-F238E27FC236}">
                <a16:creationId xmlns:a16="http://schemas.microsoft.com/office/drawing/2014/main" id="{A22A2D32-510B-4F57-BD18-E0065EE18BD1}"/>
              </a:ext>
            </a:extLst>
          </p:cNvPr>
          <p:cNvSpPr txBox="1">
            <a:spLocks noChangeArrowheads="1"/>
          </p:cNvSpPr>
          <p:nvPr/>
        </p:nvSpPr>
        <p:spPr bwMode="auto">
          <a:xfrm>
            <a:off x="323850" y="5492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800"/>
              <a:t>设有</a:t>
            </a:r>
            <a:r>
              <a:rPr lang="zh-CN" altLang="zh-CN" sz="2800" i="1"/>
              <a:t>n</a:t>
            </a:r>
            <a:r>
              <a:rPr lang="zh-CN" altLang="zh-CN" sz="2800"/>
              <a:t>个质点的系统</a:t>
            </a:r>
            <a:r>
              <a:rPr lang="en-US" altLang="zh-CN" sz="2800"/>
              <a:t>, </a:t>
            </a:r>
            <a:r>
              <a:rPr lang="zh-CN" altLang="zh-CN" sz="2800"/>
              <a:t>存在</a:t>
            </a:r>
            <a:r>
              <a:rPr lang="en-US" altLang="zh-CN" sz="2800" i="1"/>
              <a:t>m</a:t>
            </a:r>
            <a:r>
              <a:rPr lang="zh-CN" altLang="zh-CN" sz="2800"/>
              <a:t>个完整约束</a:t>
            </a:r>
            <a:r>
              <a:rPr lang="en-US" altLang="zh-CN" sz="2800"/>
              <a:t>, </a:t>
            </a:r>
            <a:r>
              <a:rPr lang="zh-CN" altLang="zh-CN" sz="2800"/>
              <a:t>其约束方程</a:t>
            </a:r>
          </a:p>
        </p:txBody>
      </p:sp>
      <p:graphicFrame>
        <p:nvGraphicFramePr>
          <p:cNvPr id="175111" name="Object 7">
            <a:extLst>
              <a:ext uri="{FF2B5EF4-FFF2-40B4-BE49-F238E27FC236}">
                <a16:creationId xmlns:a16="http://schemas.microsoft.com/office/drawing/2014/main" id="{55C58F51-ACA5-462B-AF24-E80B607675F3}"/>
              </a:ext>
            </a:extLst>
          </p:cNvPr>
          <p:cNvGraphicFramePr>
            <a:graphicFrameLocks noChangeAspect="1"/>
          </p:cNvGraphicFramePr>
          <p:nvPr/>
        </p:nvGraphicFramePr>
        <p:xfrm>
          <a:off x="1403350" y="1268413"/>
          <a:ext cx="6408738" cy="612775"/>
        </p:xfrm>
        <a:graphic>
          <a:graphicData uri="http://schemas.openxmlformats.org/presentationml/2006/ole">
            <mc:AlternateContent xmlns:mc="http://schemas.openxmlformats.org/markup-compatibility/2006">
              <mc:Choice xmlns:v="urn:schemas-microsoft-com:vml" Requires="v">
                <p:oleObj spid="_x0000_s25611" name="公式" r:id="rId3" imgW="2314575" imgH="171501" progId="Equation.3">
                  <p:embed/>
                </p:oleObj>
              </mc:Choice>
              <mc:Fallback>
                <p:oleObj name="公式" r:id="rId3" imgW="2314575" imgH="171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268413"/>
                        <a:ext cx="6408738" cy="612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 name="Group 15">
            <a:extLst>
              <a:ext uri="{FF2B5EF4-FFF2-40B4-BE49-F238E27FC236}">
                <a16:creationId xmlns:a16="http://schemas.microsoft.com/office/drawing/2014/main" id="{51F2CE5C-4F30-43ED-966D-937A1D8BB049}"/>
              </a:ext>
            </a:extLst>
          </p:cNvPr>
          <p:cNvGrpSpPr>
            <a:grpSpLocks/>
          </p:cNvGrpSpPr>
          <p:nvPr/>
        </p:nvGrpSpPr>
        <p:grpSpPr bwMode="auto">
          <a:xfrm>
            <a:off x="539750" y="2133600"/>
            <a:ext cx="7775575" cy="557213"/>
            <a:chOff x="340" y="1480"/>
            <a:chExt cx="4898" cy="351"/>
          </a:xfrm>
        </p:grpSpPr>
        <p:sp>
          <p:nvSpPr>
            <p:cNvPr id="25609" name="Text Box 9">
              <a:extLst>
                <a:ext uri="{FF2B5EF4-FFF2-40B4-BE49-F238E27FC236}">
                  <a16:creationId xmlns:a16="http://schemas.microsoft.com/office/drawing/2014/main" id="{6A814BA5-88FE-4727-9653-BCBC9D99DBAD}"/>
                </a:ext>
              </a:extLst>
            </p:cNvPr>
            <p:cNvSpPr txBox="1">
              <a:spLocks noChangeArrowheads="1"/>
            </p:cNvSpPr>
            <p:nvPr/>
          </p:nvSpPr>
          <p:spPr bwMode="auto">
            <a:xfrm>
              <a:off x="340" y="1480"/>
              <a:ext cx="48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t>设                          是满足约束条件的虚位移</a:t>
              </a:r>
              <a:r>
                <a:rPr lang="en-US" altLang="zh-CN" sz="2800"/>
                <a:t>, </a:t>
              </a:r>
              <a:r>
                <a:rPr lang="zh-CN" altLang="en-US" sz="2800"/>
                <a:t>则</a:t>
              </a:r>
              <a:endParaRPr lang="zh-CN" altLang="zh-CN" sz="2800"/>
            </a:p>
          </p:txBody>
        </p:sp>
        <p:graphicFrame>
          <p:nvGraphicFramePr>
            <p:cNvPr id="25610" name="Object 10">
              <a:extLst>
                <a:ext uri="{FF2B5EF4-FFF2-40B4-BE49-F238E27FC236}">
                  <a16:creationId xmlns:a16="http://schemas.microsoft.com/office/drawing/2014/main" id="{8D78056D-4D42-4EA6-8121-9701CC42AEC6}"/>
                </a:ext>
              </a:extLst>
            </p:cNvPr>
            <p:cNvGraphicFramePr>
              <a:graphicFrameLocks noChangeAspect="1"/>
            </p:cNvGraphicFramePr>
            <p:nvPr/>
          </p:nvGraphicFramePr>
          <p:xfrm>
            <a:off x="608" y="1480"/>
            <a:ext cx="1434" cy="351"/>
          </p:xfrm>
          <a:graphic>
            <a:graphicData uri="http://schemas.openxmlformats.org/presentationml/2006/ole">
              <mc:AlternateContent xmlns:mc="http://schemas.openxmlformats.org/markup-compatibility/2006">
                <mc:Choice xmlns:v="urn:schemas-microsoft-com:vml" Requires="v">
                  <p:oleObj spid="_x0000_s25612" name="公式" r:id="rId5" imgW="819150" imgH="171501" progId="Equation.3">
                    <p:embed/>
                  </p:oleObj>
                </mc:Choice>
                <mc:Fallback>
                  <p:oleObj name="公式" r:id="rId5" imgW="819150" imgH="17150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 y="1480"/>
                          <a:ext cx="1434" cy="35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aphicFrame>
        <p:nvGraphicFramePr>
          <p:cNvPr id="175115" name="Object 11">
            <a:extLst>
              <a:ext uri="{FF2B5EF4-FFF2-40B4-BE49-F238E27FC236}">
                <a16:creationId xmlns:a16="http://schemas.microsoft.com/office/drawing/2014/main" id="{AC7796B6-4EFD-44EF-91CA-4CCCFE05B451}"/>
              </a:ext>
            </a:extLst>
          </p:cNvPr>
          <p:cNvGraphicFramePr>
            <a:graphicFrameLocks noChangeAspect="1"/>
          </p:cNvGraphicFramePr>
          <p:nvPr/>
        </p:nvGraphicFramePr>
        <p:xfrm>
          <a:off x="307975" y="2924175"/>
          <a:ext cx="8456613" cy="581025"/>
        </p:xfrm>
        <a:graphic>
          <a:graphicData uri="http://schemas.openxmlformats.org/presentationml/2006/ole">
            <mc:AlternateContent xmlns:mc="http://schemas.openxmlformats.org/markup-compatibility/2006">
              <mc:Choice xmlns:v="urn:schemas-microsoft-com:vml" Requires="v">
                <p:oleObj spid="_x0000_s25613" name="公式" r:id="rId7" imgW="3248025" imgH="171501" progId="Equation.3">
                  <p:embed/>
                </p:oleObj>
              </mc:Choice>
              <mc:Fallback>
                <p:oleObj name="公式" r:id="rId7" imgW="3248025" imgH="171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975" y="2924175"/>
                        <a:ext cx="8456613" cy="5810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75116" name="Text Box 12">
            <a:extLst>
              <a:ext uri="{FF2B5EF4-FFF2-40B4-BE49-F238E27FC236}">
                <a16:creationId xmlns:a16="http://schemas.microsoft.com/office/drawing/2014/main" id="{B28C978F-A5FE-472E-8877-7E4439D1141E}"/>
              </a:ext>
            </a:extLst>
          </p:cNvPr>
          <p:cNvSpPr txBox="1">
            <a:spLocks noChangeArrowheads="1"/>
          </p:cNvSpPr>
          <p:nvPr/>
        </p:nvSpPr>
        <p:spPr bwMode="auto">
          <a:xfrm>
            <a:off x="323850" y="3860800"/>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800"/>
              <a:t>对</a:t>
            </a:r>
            <a:r>
              <a:rPr lang="zh-CN" altLang="zh-CN" sz="2800">
                <a:sym typeface="Symbol" panose="05050102010706020507" pitchFamily="18" charset="2"/>
              </a:rPr>
              <a:t></a:t>
            </a:r>
            <a:r>
              <a:rPr lang="en-US" altLang="zh-CN" sz="2800" i="1">
                <a:sym typeface="Math1" pitchFamily="2" charset="2"/>
              </a:rPr>
              <a:t>r</a:t>
            </a:r>
            <a:r>
              <a:rPr lang="en-US" altLang="zh-CN" sz="2800" i="1" baseline="-25000">
                <a:sym typeface="Math1" pitchFamily="2" charset="2"/>
              </a:rPr>
              <a:t>i </a:t>
            </a:r>
            <a:r>
              <a:rPr lang="zh-CN" altLang="zh-CN" sz="2800"/>
              <a:t>作多元函数的泰勒展开(</a:t>
            </a:r>
            <a:r>
              <a:rPr lang="en-US" altLang="zh-CN" sz="2800" i="1"/>
              <a:t>t </a:t>
            </a:r>
            <a:r>
              <a:rPr lang="zh-CN" altLang="zh-CN" sz="2800"/>
              <a:t>被“冻结”)</a:t>
            </a:r>
            <a:r>
              <a:rPr lang="en-US" altLang="zh-CN" sz="2800"/>
              <a:t>, </a:t>
            </a:r>
            <a:r>
              <a:rPr lang="zh-CN" altLang="zh-CN" sz="2800"/>
              <a:t>略去二次以上的项</a:t>
            </a:r>
            <a:r>
              <a:rPr lang="en-US" altLang="zh-CN" sz="2800"/>
              <a:t>,</a:t>
            </a:r>
            <a:endParaRPr lang="zh-CN" altLang="zh-CN" sz="2800"/>
          </a:p>
        </p:txBody>
      </p:sp>
      <p:graphicFrame>
        <p:nvGraphicFramePr>
          <p:cNvPr id="175117" name="Object 13">
            <a:extLst>
              <a:ext uri="{FF2B5EF4-FFF2-40B4-BE49-F238E27FC236}">
                <a16:creationId xmlns:a16="http://schemas.microsoft.com/office/drawing/2014/main" id="{6B05ED56-C1F1-4CDB-9650-A1F84A8A54E0}"/>
              </a:ext>
            </a:extLst>
          </p:cNvPr>
          <p:cNvGraphicFramePr>
            <a:graphicFrameLocks noChangeAspect="1"/>
          </p:cNvGraphicFramePr>
          <p:nvPr/>
        </p:nvGraphicFramePr>
        <p:xfrm>
          <a:off x="1028700" y="4941888"/>
          <a:ext cx="7356475" cy="1052512"/>
        </p:xfrm>
        <a:graphic>
          <a:graphicData uri="http://schemas.openxmlformats.org/presentationml/2006/ole">
            <mc:AlternateContent xmlns:mc="http://schemas.openxmlformats.org/markup-compatibility/2006">
              <mc:Choice xmlns:v="urn:schemas-microsoft-com:vml" Requires="v">
                <p:oleObj spid="_x0000_s25614" name="公式" r:id="rId9" imgW="2943225" imgH="371450" progId="Equation.3">
                  <p:embed/>
                </p:oleObj>
              </mc:Choice>
              <mc:Fallback>
                <p:oleObj name="公式" r:id="rId9" imgW="2943225" imgH="37145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4941888"/>
                        <a:ext cx="7356475" cy="1052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75118" name="Text Box 14">
            <a:extLst>
              <a:ext uri="{FF2B5EF4-FFF2-40B4-BE49-F238E27FC236}">
                <a16:creationId xmlns:a16="http://schemas.microsoft.com/office/drawing/2014/main" id="{F813A8E9-72A3-48D3-91D1-DDDB3004A39A}"/>
              </a:ext>
            </a:extLst>
          </p:cNvPr>
          <p:cNvSpPr txBox="1">
            <a:spLocks noChangeArrowheads="1"/>
          </p:cNvSpPr>
          <p:nvPr/>
        </p:nvSpPr>
        <p:spPr bwMode="auto">
          <a:xfrm>
            <a:off x="395288" y="6092825"/>
            <a:ext cx="5113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zh-CN" sz="2800"/>
              <a:t>满足上式的一组</a:t>
            </a:r>
            <a:r>
              <a:rPr lang="zh-CN" altLang="zh-CN" sz="2800">
                <a:sym typeface="Symbol" panose="05050102010706020507" pitchFamily="18" charset="2"/>
              </a:rPr>
              <a:t></a:t>
            </a:r>
            <a:r>
              <a:rPr lang="en-US" altLang="zh-CN" sz="2800" i="1">
                <a:sym typeface="Math1" pitchFamily="2" charset="2"/>
              </a:rPr>
              <a:t>r</a:t>
            </a:r>
            <a:r>
              <a:rPr lang="en-US" altLang="zh-CN" sz="2800" i="1" baseline="-25000">
                <a:sym typeface="Math1" pitchFamily="2" charset="2"/>
              </a:rPr>
              <a:t>i </a:t>
            </a:r>
            <a:r>
              <a:rPr lang="zh-CN" altLang="zh-CN" sz="2800"/>
              <a:t>就是虚位移</a:t>
            </a:r>
            <a:r>
              <a:rPr lang="en-US" altLang="zh-CN" sz="2800"/>
              <a:t>.</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5110"/>
                                        </p:tgtEl>
                                        <p:attrNameLst>
                                          <p:attrName>style.visibility</p:attrName>
                                        </p:attrNameLst>
                                      </p:cBhvr>
                                      <p:to>
                                        <p:strVal val="visible"/>
                                      </p:to>
                                    </p:set>
                                    <p:animEffect transition="in" filter="blinds(vertical)">
                                      <p:cBhvr>
                                        <p:cTn id="7" dur="500"/>
                                        <p:tgtEl>
                                          <p:spTgt spid="175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75111"/>
                                        </p:tgtEl>
                                        <p:attrNameLst>
                                          <p:attrName>style.visibility</p:attrName>
                                        </p:attrNameLst>
                                      </p:cBhvr>
                                      <p:to>
                                        <p:strVal val="visible"/>
                                      </p:to>
                                    </p:set>
                                    <p:animEffect transition="in" filter="strips(upRight)">
                                      <p:cBhvr>
                                        <p:cTn id="12" dur="500"/>
                                        <p:tgtEl>
                                          <p:spTgt spid="175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75115"/>
                                        </p:tgtEl>
                                        <p:attrNameLst>
                                          <p:attrName>style.visibility</p:attrName>
                                        </p:attrNameLst>
                                      </p:cBhvr>
                                      <p:to>
                                        <p:strVal val="visible"/>
                                      </p:to>
                                    </p:set>
                                    <p:animEffect transition="in" filter="strips(upRight)">
                                      <p:cBhvr>
                                        <p:cTn id="23" dur="500"/>
                                        <p:tgtEl>
                                          <p:spTgt spid="1751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75116"/>
                                        </p:tgtEl>
                                        <p:attrNameLst>
                                          <p:attrName>style.visibility</p:attrName>
                                        </p:attrNameLst>
                                      </p:cBhvr>
                                      <p:to>
                                        <p:strVal val="visible"/>
                                      </p:to>
                                    </p:set>
                                    <p:animEffect transition="in" filter="blinds(vertical)">
                                      <p:cBhvr>
                                        <p:cTn id="28" dur="500"/>
                                        <p:tgtEl>
                                          <p:spTgt spid="1751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175117"/>
                                        </p:tgtEl>
                                        <p:attrNameLst>
                                          <p:attrName>style.visibility</p:attrName>
                                        </p:attrNameLst>
                                      </p:cBhvr>
                                      <p:to>
                                        <p:strVal val="visible"/>
                                      </p:to>
                                    </p:set>
                                    <p:animEffect transition="in" filter="strips(upRight)">
                                      <p:cBhvr>
                                        <p:cTn id="33" dur="500"/>
                                        <p:tgtEl>
                                          <p:spTgt spid="1751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175118"/>
                                        </p:tgtEl>
                                        <p:attrNameLst>
                                          <p:attrName>style.visibility</p:attrName>
                                        </p:attrNameLst>
                                      </p:cBhvr>
                                      <p:to>
                                        <p:strVal val="visible"/>
                                      </p:to>
                                    </p:set>
                                    <p:animEffect transition="in" filter="blinds(vertical)">
                                      <p:cBhvr>
                                        <p:cTn id="38" dur="500"/>
                                        <p:tgtEl>
                                          <p:spTgt spid="175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0" grpId="0" autoUpdateAnimBg="0"/>
      <p:bldP spid="175116" grpId="0" autoUpdateAnimBg="0"/>
      <p:bldP spid="17511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3" name="Text Box 7">
            <a:extLst>
              <a:ext uri="{FF2B5EF4-FFF2-40B4-BE49-F238E27FC236}">
                <a16:creationId xmlns:a16="http://schemas.microsoft.com/office/drawing/2014/main" id="{87CCAE75-D50A-4590-89A8-3891FD004F5C}"/>
              </a:ext>
            </a:extLst>
          </p:cNvPr>
          <p:cNvSpPr txBox="1">
            <a:spLocks noChangeArrowheads="1"/>
          </p:cNvSpPr>
          <p:nvPr/>
        </p:nvSpPr>
        <p:spPr bwMode="auto">
          <a:xfrm>
            <a:off x="323850" y="404813"/>
            <a:ext cx="8640763"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a:t>         </a:t>
            </a:r>
            <a:r>
              <a:rPr lang="zh-CN" altLang="zh-CN" sz="2800"/>
              <a:t>而真实位移d</a:t>
            </a:r>
            <a:r>
              <a:rPr lang="zh-CN" altLang="zh-CN" sz="2800" i="1"/>
              <a:t>r</a:t>
            </a:r>
            <a:r>
              <a:rPr lang="zh-CN" altLang="zh-CN" sz="2800" i="1" baseline="-25000"/>
              <a:t>i</a:t>
            </a:r>
            <a:r>
              <a:rPr lang="zh-CN" altLang="zh-CN" sz="2800"/>
              <a:t>是一个在时间d</a:t>
            </a:r>
            <a:r>
              <a:rPr lang="zh-CN" altLang="zh-CN" sz="2800" i="1"/>
              <a:t>t</a:t>
            </a:r>
            <a:r>
              <a:rPr lang="zh-CN" altLang="zh-CN" sz="2800"/>
              <a:t>间隔中完成的位移,</a:t>
            </a:r>
            <a:r>
              <a:rPr lang="en-US" altLang="zh-CN" sz="2800"/>
              <a:t> </a:t>
            </a:r>
            <a:r>
              <a:rPr lang="zh-CN" altLang="zh-CN" sz="2800"/>
              <a:t>为使其满足约束条件, 必须</a:t>
            </a:r>
          </a:p>
        </p:txBody>
      </p:sp>
      <p:graphicFrame>
        <p:nvGraphicFramePr>
          <p:cNvPr id="152584" name="Object 8">
            <a:extLst>
              <a:ext uri="{FF2B5EF4-FFF2-40B4-BE49-F238E27FC236}">
                <a16:creationId xmlns:a16="http://schemas.microsoft.com/office/drawing/2014/main" id="{4C1A47CE-0B4F-4242-9F84-31F646194B56}"/>
              </a:ext>
            </a:extLst>
          </p:cNvPr>
          <p:cNvGraphicFramePr>
            <a:graphicFrameLocks noChangeAspect="1"/>
          </p:cNvGraphicFramePr>
          <p:nvPr/>
        </p:nvGraphicFramePr>
        <p:xfrm>
          <a:off x="179388" y="1989138"/>
          <a:ext cx="8791575" cy="557212"/>
        </p:xfrm>
        <a:graphic>
          <a:graphicData uri="http://schemas.openxmlformats.org/presentationml/2006/ole">
            <mc:AlternateContent xmlns:mc="http://schemas.openxmlformats.org/markup-compatibility/2006">
              <mc:Choice xmlns:v="urn:schemas-microsoft-com:vml" Requires="v">
                <p:oleObj spid="_x0000_s26631" name="公式" r:id="rId3" imgW="3524250" imgH="171501" progId="Equation.3">
                  <p:embed/>
                </p:oleObj>
              </mc:Choice>
              <mc:Fallback>
                <p:oleObj name="公式" r:id="rId3" imgW="3524250" imgH="171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989138"/>
                        <a:ext cx="8791575" cy="557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2585" name="Text Box 9">
            <a:extLst>
              <a:ext uri="{FF2B5EF4-FFF2-40B4-BE49-F238E27FC236}">
                <a16:creationId xmlns:a16="http://schemas.microsoft.com/office/drawing/2014/main" id="{532EBCF1-1231-44D4-8D87-69C740C25675}"/>
              </a:ext>
            </a:extLst>
          </p:cNvPr>
          <p:cNvSpPr txBox="1">
            <a:spLocks noChangeArrowheads="1"/>
          </p:cNvSpPr>
          <p:nvPr/>
        </p:nvSpPr>
        <p:spPr bwMode="auto">
          <a:xfrm>
            <a:off x="250825" y="2852738"/>
            <a:ext cx="15128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800"/>
              <a:t>于是得</a:t>
            </a:r>
            <a:endParaRPr lang="zh-CN" altLang="zh-CN" sz="2800"/>
          </a:p>
        </p:txBody>
      </p:sp>
      <p:graphicFrame>
        <p:nvGraphicFramePr>
          <p:cNvPr id="152586" name="Object 10">
            <a:extLst>
              <a:ext uri="{FF2B5EF4-FFF2-40B4-BE49-F238E27FC236}">
                <a16:creationId xmlns:a16="http://schemas.microsoft.com/office/drawing/2014/main" id="{2768A46B-A026-4EC9-9803-1304A504180F}"/>
              </a:ext>
            </a:extLst>
          </p:cNvPr>
          <p:cNvGraphicFramePr>
            <a:graphicFrameLocks noChangeAspect="1"/>
          </p:cNvGraphicFramePr>
          <p:nvPr/>
        </p:nvGraphicFramePr>
        <p:xfrm>
          <a:off x="755650" y="3644900"/>
          <a:ext cx="7138988" cy="1052513"/>
        </p:xfrm>
        <a:graphic>
          <a:graphicData uri="http://schemas.openxmlformats.org/presentationml/2006/ole">
            <mc:AlternateContent xmlns:mc="http://schemas.openxmlformats.org/markup-compatibility/2006">
              <mc:Choice xmlns:v="urn:schemas-microsoft-com:vml" Requires="v">
                <p:oleObj spid="_x0000_s26632" name="公式" r:id="rId5" imgW="2847975" imgH="371450" progId="Equation.3">
                  <p:embed/>
                </p:oleObj>
              </mc:Choice>
              <mc:Fallback>
                <p:oleObj name="公式" r:id="rId5" imgW="2847975" imgH="37145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644900"/>
                        <a:ext cx="7138988" cy="10525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52587" name="Text Box 11">
            <a:extLst>
              <a:ext uri="{FF2B5EF4-FFF2-40B4-BE49-F238E27FC236}">
                <a16:creationId xmlns:a16="http://schemas.microsoft.com/office/drawing/2014/main" id="{1B4862C3-B519-4F59-BBED-DA0EA9A92A52}"/>
              </a:ext>
            </a:extLst>
          </p:cNvPr>
          <p:cNvSpPr txBox="1">
            <a:spLocks noChangeArrowheads="1"/>
          </p:cNvSpPr>
          <p:nvPr/>
        </p:nvSpPr>
        <p:spPr bwMode="auto">
          <a:xfrm>
            <a:off x="395288" y="4724400"/>
            <a:ext cx="84248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zh-CN" sz="2800"/>
              <a:t>是约束对真实位移的限制条件</a:t>
            </a:r>
            <a:r>
              <a:rPr lang="en-US" altLang="zh-CN" sz="2800"/>
              <a:t>, </a:t>
            </a:r>
            <a:r>
              <a:rPr lang="zh-CN" altLang="zh-CN" sz="2800"/>
              <a:t>即时间不被“冻结”的可能位移应满足的条件. 如约束是稳定的,</a:t>
            </a:r>
            <a:r>
              <a:rPr lang="en-US" altLang="zh-CN" sz="2800"/>
              <a:t> </a:t>
            </a:r>
            <a:r>
              <a:rPr lang="zh-CN" altLang="zh-CN" sz="2800"/>
              <a:t>虚</a:t>
            </a:r>
            <a:r>
              <a:rPr lang="zh-CN" altLang="en-US" sz="2800"/>
              <a:t>、</a:t>
            </a:r>
            <a:r>
              <a:rPr lang="zh-CN" altLang="zh-CN" sz="2800"/>
              <a:t>实</a:t>
            </a:r>
            <a:r>
              <a:rPr lang="zh-CN" altLang="en-US" sz="2800"/>
              <a:t>位移所满足的条件</a:t>
            </a:r>
            <a:r>
              <a:rPr lang="zh-CN" altLang="zh-CN" sz="2800"/>
              <a:t>相同</a:t>
            </a:r>
            <a:r>
              <a:rPr lang="en-US" altLang="zh-CN" sz="2800"/>
              <a:t>.</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blinds(vertical)">
                                      <p:cBhvr>
                                        <p:cTn id="7" dur="500"/>
                                        <p:tgtEl>
                                          <p:spTgt spid="152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52584"/>
                                        </p:tgtEl>
                                        <p:attrNameLst>
                                          <p:attrName>style.visibility</p:attrName>
                                        </p:attrNameLst>
                                      </p:cBhvr>
                                      <p:to>
                                        <p:strVal val="visible"/>
                                      </p:to>
                                    </p:set>
                                    <p:animEffect transition="in" filter="strips(upRight)">
                                      <p:cBhvr>
                                        <p:cTn id="12" dur="500"/>
                                        <p:tgtEl>
                                          <p:spTgt spid="152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2585"/>
                                        </p:tgtEl>
                                        <p:attrNameLst>
                                          <p:attrName>style.visibility</p:attrName>
                                        </p:attrNameLst>
                                      </p:cBhvr>
                                      <p:to>
                                        <p:strVal val="visible"/>
                                      </p:to>
                                    </p:set>
                                    <p:animEffect transition="in" filter="blinds(vertical)">
                                      <p:cBhvr>
                                        <p:cTn id="17" dur="500"/>
                                        <p:tgtEl>
                                          <p:spTgt spid="1525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52586"/>
                                        </p:tgtEl>
                                        <p:attrNameLst>
                                          <p:attrName>style.visibility</p:attrName>
                                        </p:attrNameLst>
                                      </p:cBhvr>
                                      <p:to>
                                        <p:strVal val="visible"/>
                                      </p:to>
                                    </p:set>
                                    <p:animEffect transition="in" filter="strips(upRight)">
                                      <p:cBhvr>
                                        <p:cTn id="22" dur="500"/>
                                        <p:tgtEl>
                                          <p:spTgt spid="1525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2587"/>
                                        </p:tgtEl>
                                        <p:attrNameLst>
                                          <p:attrName>style.visibility</p:attrName>
                                        </p:attrNameLst>
                                      </p:cBhvr>
                                      <p:to>
                                        <p:strVal val="visible"/>
                                      </p:to>
                                    </p:set>
                                    <p:animEffect transition="in" filter="blinds(vertical)">
                                      <p:cBhvr>
                                        <p:cTn id="27" dur="500"/>
                                        <p:tgtEl>
                                          <p:spTgt spid="15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autoUpdateAnimBg="0"/>
      <p:bldP spid="152585" grpId="0" autoUpdateAnimBg="0"/>
      <p:bldP spid="15258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1C185DC4-6B80-4FCE-96DD-231485F0EDEB}"/>
              </a:ext>
            </a:extLst>
          </p:cNvPr>
          <p:cNvSpPr>
            <a:spLocks noChangeArrowheads="1"/>
          </p:cNvSpPr>
          <p:nvPr/>
        </p:nvSpPr>
        <p:spPr bwMode="auto">
          <a:xfrm>
            <a:off x="1258888" y="333375"/>
            <a:ext cx="7321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FF3300"/>
                </a:solidFill>
              </a:rPr>
              <a:t>虚位移与实位移比较表</a:t>
            </a:r>
            <a:endParaRPr lang="zh-CN" altLang="en-US" sz="2800" b="0">
              <a:solidFill>
                <a:srgbClr val="FF3300"/>
              </a:solidFill>
            </a:endParaRPr>
          </a:p>
        </p:txBody>
      </p:sp>
      <p:grpSp>
        <p:nvGrpSpPr>
          <p:cNvPr id="27651" name="Group 5">
            <a:extLst>
              <a:ext uri="{FF2B5EF4-FFF2-40B4-BE49-F238E27FC236}">
                <a16:creationId xmlns:a16="http://schemas.microsoft.com/office/drawing/2014/main" id="{D5E9C81F-3FA1-41BA-9B27-79ADDF0048B8}"/>
              </a:ext>
            </a:extLst>
          </p:cNvPr>
          <p:cNvGrpSpPr>
            <a:grpSpLocks/>
          </p:cNvGrpSpPr>
          <p:nvPr/>
        </p:nvGrpSpPr>
        <p:grpSpPr bwMode="auto">
          <a:xfrm>
            <a:off x="609600" y="1219200"/>
            <a:ext cx="8305800" cy="4800600"/>
            <a:chOff x="-3" y="429"/>
            <a:chExt cx="6238" cy="2896"/>
          </a:xfrm>
        </p:grpSpPr>
        <p:grpSp>
          <p:nvGrpSpPr>
            <p:cNvPr id="27654" name="Group 6">
              <a:extLst>
                <a:ext uri="{FF2B5EF4-FFF2-40B4-BE49-F238E27FC236}">
                  <a16:creationId xmlns:a16="http://schemas.microsoft.com/office/drawing/2014/main" id="{03BEBB8C-50C5-4527-B7D2-5E2C8FFBF563}"/>
                </a:ext>
              </a:extLst>
            </p:cNvPr>
            <p:cNvGrpSpPr>
              <a:grpSpLocks/>
            </p:cNvGrpSpPr>
            <p:nvPr/>
          </p:nvGrpSpPr>
          <p:grpSpPr bwMode="auto">
            <a:xfrm>
              <a:off x="0" y="432"/>
              <a:ext cx="6232" cy="2890"/>
              <a:chOff x="0" y="432"/>
              <a:chExt cx="6232" cy="2890"/>
            </a:xfrm>
          </p:grpSpPr>
          <p:grpSp>
            <p:nvGrpSpPr>
              <p:cNvPr id="27656" name="Group 7">
                <a:extLst>
                  <a:ext uri="{FF2B5EF4-FFF2-40B4-BE49-F238E27FC236}">
                    <a16:creationId xmlns:a16="http://schemas.microsoft.com/office/drawing/2014/main" id="{FD0BB31B-46D4-44C0-AB7D-9530DFFA3C29}"/>
                  </a:ext>
                </a:extLst>
              </p:cNvPr>
              <p:cNvGrpSpPr>
                <a:grpSpLocks/>
              </p:cNvGrpSpPr>
              <p:nvPr/>
            </p:nvGrpSpPr>
            <p:grpSpPr bwMode="auto">
              <a:xfrm>
                <a:off x="0" y="432"/>
                <a:ext cx="978" cy="432"/>
                <a:chOff x="0" y="432"/>
                <a:chExt cx="978" cy="432"/>
              </a:xfrm>
            </p:grpSpPr>
            <p:sp>
              <p:nvSpPr>
                <p:cNvPr id="27696" name="Rectangle 8">
                  <a:extLst>
                    <a:ext uri="{FF2B5EF4-FFF2-40B4-BE49-F238E27FC236}">
                      <a16:creationId xmlns:a16="http://schemas.microsoft.com/office/drawing/2014/main" id="{8DA3CA4F-5B00-488F-A0F0-A2D2BEBB577C}"/>
                    </a:ext>
                  </a:extLst>
                </p:cNvPr>
                <p:cNvSpPr>
                  <a:spLocks noChangeArrowheads="1"/>
                </p:cNvSpPr>
                <p:nvPr/>
              </p:nvSpPr>
              <p:spPr bwMode="auto">
                <a:xfrm>
                  <a:off x="0" y="432"/>
                  <a:ext cx="9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FFFF"/>
                      </a:solidFill>
                    </a:rPr>
                    <a:t> </a:t>
                  </a:r>
                </a:p>
                <a:p>
                  <a:endParaRPr lang="en-US" altLang="zh-CN" b="0">
                    <a:solidFill>
                      <a:schemeClr val="tx1"/>
                    </a:solidFill>
                  </a:endParaRPr>
                </a:p>
              </p:txBody>
            </p:sp>
            <p:sp>
              <p:nvSpPr>
                <p:cNvPr id="27697" name="Rectangle 9">
                  <a:extLst>
                    <a:ext uri="{FF2B5EF4-FFF2-40B4-BE49-F238E27FC236}">
                      <a16:creationId xmlns:a16="http://schemas.microsoft.com/office/drawing/2014/main" id="{C2460A8D-5C0F-4BCB-B409-5F719C597676}"/>
                    </a:ext>
                  </a:extLst>
                </p:cNvPr>
                <p:cNvSpPr>
                  <a:spLocks noChangeArrowheads="1"/>
                </p:cNvSpPr>
                <p:nvPr/>
              </p:nvSpPr>
              <p:spPr bwMode="auto">
                <a:xfrm>
                  <a:off x="0" y="432"/>
                  <a:ext cx="978"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57" name="Group 10">
                <a:extLst>
                  <a:ext uri="{FF2B5EF4-FFF2-40B4-BE49-F238E27FC236}">
                    <a16:creationId xmlns:a16="http://schemas.microsoft.com/office/drawing/2014/main" id="{8767F959-42F4-4417-875D-E550BB76EBBE}"/>
                  </a:ext>
                </a:extLst>
              </p:cNvPr>
              <p:cNvGrpSpPr>
                <a:grpSpLocks/>
              </p:cNvGrpSpPr>
              <p:nvPr/>
            </p:nvGrpSpPr>
            <p:grpSpPr bwMode="auto">
              <a:xfrm>
                <a:off x="978" y="432"/>
                <a:ext cx="2836" cy="432"/>
                <a:chOff x="978" y="432"/>
                <a:chExt cx="2836" cy="432"/>
              </a:xfrm>
            </p:grpSpPr>
            <p:sp>
              <p:nvSpPr>
                <p:cNvPr id="27694" name="Rectangle 11">
                  <a:extLst>
                    <a:ext uri="{FF2B5EF4-FFF2-40B4-BE49-F238E27FC236}">
                      <a16:creationId xmlns:a16="http://schemas.microsoft.com/office/drawing/2014/main" id="{9038EDCD-063D-459A-A236-CAB96A618100}"/>
                    </a:ext>
                  </a:extLst>
                </p:cNvPr>
                <p:cNvSpPr>
                  <a:spLocks noChangeArrowheads="1"/>
                </p:cNvSpPr>
                <p:nvPr/>
              </p:nvSpPr>
              <p:spPr bwMode="auto">
                <a:xfrm>
                  <a:off x="978" y="432"/>
                  <a:ext cx="283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FFFFFF"/>
                      </a:solidFill>
                    </a:rPr>
                    <a:t>虚位移</a:t>
                  </a:r>
                  <a:endParaRPr lang="zh-CN" altLang="en-US" sz="2800" b="0">
                    <a:solidFill>
                      <a:schemeClr val="tx1"/>
                    </a:solidFill>
                  </a:endParaRPr>
                </a:p>
              </p:txBody>
            </p:sp>
            <p:sp>
              <p:nvSpPr>
                <p:cNvPr id="27695" name="Rectangle 12">
                  <a:extLst>
                    <a:ext uri="{FF2B5EF4-FFF2-40B4-BE49-F238E27FC236}">
                      <a16:creationId xmlns:a16="http://schemas.microsoft.com/office/drawing/2014/main" id="{A06F933B-1540-4878-897E-D5701B1510C5}"/>
                    </a:ext>
                  </a:extLst>
                </p:cNvPr>
                <p:cNvSpPr>
                  <a:spLocks noChangeArrowheads="1"/>
                </p:cNvSpPr>
                <p:nvPr/>
              </p:nvSpPr>
              <p:spPr bwMode="auto">
                <a:xfrm>
                  <a:off x="978" y="432"/>
                  <a:ext cx="283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58" name="Group 13">
                <a:extLst>
                  <a:ext uri="{FF2B5EF4-FFF2-40B4-BE49-F238E27FC236}">
                    <a16:creationId xmlns:a16="http://schemas.microsoft.com/office/drawing/2014/main" id="{2F2E7A78-CF06-47D1-B980-06B294BD96CE}"/>
                  </a:ext>
                </a:extLst>
              </p:cNvPr>
              <p:cNvGrpSpPr>
                <a:grpSpLocks/>
              </p:cNvGrpSpPr>
              <p:nvPr/>
            </p:nvGrpSpPr>
            <p:grpSpPr bwMode="auto">
              <a:xfrm>
                <a:off x="3814" y="432"/>
                <a:ext cx="2418" cy="432"/>
                <a:chOff x="3814" y="432"/>
                <a:chExt cx="2418" cy="432"/>
              </a:xfrm>
            </p:grpSpPr>
            <p:sp>
              <p:nvSpPr>
                <p:cNvPr id="27692" name="Rectangle 14">
                  <a:extLst>
                    <a:ext uri="{FF2B5EF4-FFF2-40B4-BE49-F238E27FC236}">
                      <a16:creationId xmlns:a16="http://schemas.microsoft.com/office/drawing/2014/main" id="{49B7914E-AD72-49EC-9D8F-5F0761E2B5E1}"/>
                    </a:ext>
                  </a:extLst>
                </p:cNvPr>
                <p:cNvSpPr>
                  <a:spLocks noChangeArrowheads="1"/>
                </p:cNvSpPr>
                <p:nvPr/>
              </p:nvSpPr>
              <p:spPr bwMode="auto">
                <a:xfrm>
                  <a:off x="3814" y="432"/>
                  <a:ext cx="2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FFFFFF"/>
                      </a:solidFill>
                    </a:rPr>
                    <a:t>实位移</a:t>
                  </a:r>
                  <a:endParaRPr lang="zh-CN" altLang="en-US" sz="2800" b="0">
                    <a:solidFill>
                      <a:schemeClr val="tx1"/>
                    </a:solidFill>
                  </a:endParaRPr>
                </a:p>
              </p:txBody>
            </p:sp>
            <p:sp>
              <p:nvSpPr>
                <p:cNvPr id="27693" name="Rectangle 15">
                  <a:extLst>
                    <a:ext uri="{FF2B5EF4-FFF2-40B4-BE49-F238E27FC236}">
                      <a16:creationId xmlns:a16="http://schemas.microsoft.com/office/drawing/2014/main" id="{B8F9DFA7-CD66-4A17-953F-F0A67F401C34}"/>
                    </a:ext>
                  </a:extLst>
                </p:cNvPr>
                <p:cNvSpPr>
                  <a:spLocks noChangeArrowheads="1"/>
                </p:cNvSpPr>
                <p:nvPr/>
              </p:nvSpPr>
              <p:spPr bwMode="auto">
                <a:xfrm>
                  <a:off x="3814" y="432"/>
                  <a:ext cx="2418"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59" name="Group 16">
                <a:extLst>
                  <a:ext uri="{FF2B5EF4-FFF2-40B4-BE49-F238E27FC236}">
                    <a16:creationId xmlns:a16="http://schemas.microsoft.com/office/drawing/2014/main" id="{76D2692F-F75C-4C32-A28E-ABD6E148E715}"/>
                  </a:ext>
                </a:extLst>
              </p:cNvPr>
              <p:cNvGrpSpPr>
                <a:grpSpLocks/>
              </p:cNvGrpSpPr>
              <p:nvPr/>
            </p:nvGrpSpPr>
            <p:grpSpPr bwMode="auto">
              <a:xfrm>
                <a:off x="0" y="864"/>
                <a:ext cx="978" cy="432"/>
                <a:chOff x="0" y="864"/>
                <a:chExt cx="978" cy="432"/>
              </a:xfrm>
            </p:grpSpPr>
            <p:sp>
              <p:nvSpPr>
                <p:cNvPr id="27690" name="Rectangle 17">
                  <a:extLst>
                    <a:ext uri="{FF2B5EF4-FFF2-40B4-BE49-F238E27FC236}">
                      <a16:creationId xmlns:a16="http://schemas.microsoft.com/office/drawing/2014/main" id="{8FEB4528-2742-4B04-A6E2-1FDDADD430D5}"/>
                    </a:ext>
                  </a:extLst>
                </p:cNvPr>
                <p:cNvSpPr>
                  <a:spLocks noChangeArrowheads="1"/>
                </p:cNvSpPr>
                <p:nvPr/>
              </p:nvSpPr>
              <p:spPr bwMode="auto">
                <a:xfrm>
                  <a:off x="0" y="864"/>
                  <a:ext cx="9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共同点</a:t>
                  </a:r>
                  <a:endParaRPr lang="zh-CN" altLang="en-US" sz="2800" b="0">
                    <a:solidFill>
                      <a:schemeClr val="tx1"/>
                    </a:solidFill>
                  </a:endParaRPr>
                </a:p>
              </p:txBody>
            </p:sp>
            <p:sp>
              <p:nvSpPr>
                <p:cNvPr id="27691" name="Rectangle 18">
                  <a:extLst>
                    <a:ext uri="{FF2B5EF4-FFF2-40B4-BE49-F238E27FC236}">
                      <a16:creationId xmlns:a16="http://schemas.microsoft.com/office/drawing/2014/main" id="{D3E717D5-D300-4FD1-B459-0608BC64F566}"/>
                    </a:ext>
                  </a:extLst>
                </p:cNvPr>
                <p:cNvSpPr>
                  <a:spLocks noChangeArrowheads="1"/>
                </p:cNvSpPr>
                <p:nvPr/>
              </p:nvSpPr>
              <p:spPr bwMode="auto">
                <a:xfrm>
                  <a:off x="0" y="864"/>
                  <a:ext cx="978"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0" name="Group 19">
                <a:extLst>
                  <a:ext uri="{FF2B5EF4-FFF2-40B4-BE49-F238E27FC236}">
                    <a16:creationId xmlns:a16="http://schemas.microsoft.com/office/drawing/2014/main" id="{842A7136-5AD8-49FA-BBFF-6B7BEC91B737}"/>
                  </a:ext>
                </a:extLst>
              </p:cNvPr>
              <p:cNvGrpSpPr>
                <a:grpSpLocks/>
              </p:cNvGrpSpPr>
              <p:nvPr/>
            </p:nvGrpSpPr>
            <p:grpSpPr bwMode="auto">
              <a:xfrm>
                <a:off x="978" y="864"/>
                <a:ext cx="2836" cy="432"/>
                <a:chOff x="978" y="864"/>
                <a:chExt cx="2836" cy="432"/>
              </a:xfrm>
            </p:grpSpPr>
            <p:sp>
              <p:nvSpPr>
                <p:cNvPr id="27688" name="Rectangle 20">
                  <a:extLst>
                    <a:ext uri="{FF2B5EF4-FFF2-40B4-BE49-F238E27FC236}">
                      <a16:creationId xmlns:a16="http://schemas.microsoft.com/office/drawing/2014/main" id="{B2FB2BF3-5F76-4736-A0C5-B0E1057600E6}"/>
                    </a:ext>
                  </a:extLst>
                </p:cNvPr>
                <p:cNvSpPr>
                  <a:spLocks noChangeArrowheads="1"/>
                </p:cNvSpPr>
                <p:nvPr/>
              </p:nvSpPr>
              <p:spPr bwMode="auto">
                <a:xfrm>
                  <a:off x="978" y="864"/>
                  <a:ext cx="283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为约束所允许</a:t>
                  </a:r>
                  <a:endParaRPr lang="zh-CN" altLang="en-US" sz="2800" b="0">
                    <a:solidFill>
                      <a:schemeClr val="tx1"/>
                    </a:solidFill>
                  </a:endParaRPr>
                </a:p>
              </p:txBody>
            </p:sp>
            <p:sp>
              <p:nvSpPr>
                <p:cNvPr id="27689" name="Rectangle 21">
                  <a:extLst>
                    <a:ext uri="{FF2B5EF4-FFF2-40B4-BE49-F238E27FC236}">
                      <a16:creationId xmlns:a16="http://schemas.microsoft.com/office/drawing/2014/main" id="{E711A3E9-E31B-40B3-9581-2B8C58EC3F49}"/>
                    </a:ext>
                  </a:extLst>
                </p:cNvPr>
                <p:cNvSpPr>
                  <a:spLocks noChangeArrowheads="1"/>
                </p:cNvSpPr>
                <p:nvPr/>
              </p:nvSpPr>
              <p:spPr bwMode="auto">
                <a:xfrm>
                  <a:off x="978" y="864"/>
                  <a:ext cx="283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1" name="Group 22">
                <a:extLst>
                  <a:ext uri="{FF2B5EF4-FFF2-40B4-BE49-F238E27FC236}">
                    <a16:creationId xmlns:a16="http://schemas.microsoft.com/office/drawing/2014/main" id="{A9555F79-C274-4718-97D5-E79C0C2BC59C}"/>
                  </a:ext>
                </a:extLst>
              </p:cNvPr>
              <p:cNvGrpSpPr>
                <a:grpSpLocks/>
              </p:cNvGrpSpPr>
              <p:nvPr/>
            </p:nvGrpSpPr>
            <p:grpSpPr bwMode="auto">
              <a:xfrm>
                <a:off x="3814" y="864"/>
                <a:ext cx="2418" cy="432"/>
                <a:chOff x="3814" y="864"/>
                <a:chExt cx="2418" cy="432"/>
              </a:xfrm>
            </p:grpSpPr>
            <p:sp>
              <p:nvSpPr>
                <p:cNvPr id="27686" name="Rectangle 23">
                  <a:extLst>
                    <a:ext uri="{FF2B5EF4-FFF2-40B4-BE49-F238E27FC236}">
                      <a16:creationId xmlns:a16="http://schemas.microsoft.com/office/drawing/2014/main" id="{559D460F-4569-4223-BA08-A3C7458D0747}"/>
                    </a:ext>
                  </a:extLst>
                </p:cNvPr>
                <p:cNvSpPr>
                  <a:spLocks noChangeArrowheads="1"/>
                </p:cNvSpPr>
                <p:nvPr/>
              </p:nvSpPr>
              <p:spPr bwMode="auto">
                <a:xfrm>
                  <a:off x="3814" y="864"/>
                  <a:ext cx="24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为约束所允许</a:t>
                  </a:r>
                  <a:endParaRPr lang="zh-CN" altLang="en-US" b="0">
                    <a:solidFill>
                      <a:schemeClr val="tx1"/>
                    </a:solidFill>
                  </a:endParaRPr>
                </a:p>
              </p:txBody>
            </p:sp>
            <p:sp>
              <p:nvSpPr>
                <p:cNvPr id="27687" name="Rectangle 24">
                  <a:extLst>
                    <a:ext uri="{FF2B5EF4-FFF2-40B4-BE49-F238E27FC236}">
                      <a16:creationId xmlns:a16="http://schemas.microsoft.com/office/drawing/2014/main" id="{78EC2BBB-DE86-4474-8887-C2B4AF8EC076}"/>
                    </a:ext>
                  </a:extLst>
                </p:cNvPr>
                <p:cNvSpPr>
                  <a:spLocks noChangeArrowheads="1"/>
                </p:cNvSpPr>
                <p:nvPr/>
              </p:nvSpPr>
              <p:spPr bwMode="auto">
                <a:xfrm>
                  <a:off x="3814" y="864"/>
                  <a:ext cx="2418"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2" name="Group 25">
                <a:extLst>
                  <a:ext uri="{FF2B5EF4-FFF2-40B4-BE49-F238E27FC236}">
                    <a16:creationId xmlns:a16="http://schemas.microsoft.com/office/drawing/2014/main" id="{AAC624BC-DE64-41CC-AA1F-360AD3EDC225}"/>
                  </a:ext>
                </a:extLst>
              </p:cNvPr>
              <p:cNvGrpSpPr>
                <a:grpSpLocks/>
              </p:cNvGrpSpPr>
              <p:nvPr/>
            </p:nvGrpSpPr>
            <p:grpSpPr bwMode="auto">
              <a:xfrm>
                <a:off x="0" y="1296"/>
                <a:ext cx="978" cy="864"/>
                <a:chOff x="0" y="1296"/>
                <a:chExt cx="978" cy="864"/>
              </a:xfrm>
            </p:grpSpPr>
            <p:sp>
              <p:nvSpPr>
                <p:cNvPr id="27684" name="Rectangle 26">
                  <a:extLst>
                    <a:ext uri="{FF2B5EF4-FFF2-40B4-BE49-F238E27FC236}">
                      <a16:creationId xmlns:a16="http://schemas.microsoft.com/office/drawing/2014/main" id="{798AC51D-BE23-42ED-A3BD-70FA3B31462D}"/>
                    </a:ext>
                  </a:extLst>
                </p:cNvPr>
                <p:cNvSpPr>
                  <a:spLocks noChangeArrowheads="1"/>
                </p:cNvSpPr>
                <p:nvPr/>
              </p:nvSpPr>
              <p:spPr bwMode="auto">
                <a:xfrm>
                  <a:off x="0" y="1296"/>
                  <a:ext cx="97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不同点</a:t>
                  </a:r>
                  <a:endParaRPr lang="zh-CN" altLang="en-US" sz="2800" b="0">
                    <a:solidFill>
                      <a:schemeClr val="tx1"/>
                    </a:solidFill>
                  </a:endParaRPr>
                </a:p>
              </p:txBody>
            </p:sp>
            <p:sp>
              <p:nvSpPr>
                <p:cNvPr id="27685" name="Rectangle 27">
                  <a:extLst>
                    <a:ext uri="{FF2B5EF4-FFF2-40B4-BE49-F238E27FC236}">
                      <a16:creationId xmlns:a16="http://schemas.microsoft.com/office/drawing/2014/main" id="{3DEA092C-5100-4D67-80DB-71F67EB439C8}"/>
                    </a:ext>
                  </a:extLst>
                </p:cNvPr>
                <p:cNvSpPr>
                  <a:spLocks noChangeArrowheads="1"/>
                </p:cNvSpPr>
                <p:nvPr/>
              </p:nvSpPr>
              <p:spPr bwMode="auto">
                <a:xfrm>
                  <a:off x="0" y="1296"/>
                  <a:ext cx="978"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3" name="Group 28">
                <a:extLst>
                  <a:ext uri="{FF2B5EF4-FFF2-40B4-BE49-F238E27FC236}">
                    <a16:creationId xmlns:a16="http://schemas.microsoft.com/office/drawing/2014/main" id="{318839B0-7056-405C-A5B3-AA52995267C8}"/>
                  </a:ext>
                </a:extLst>
              </p:cNvPr>
              <p:cNvGrpSpPr>
                <a:grpSpLocks/>
              </p:cNvGrpSpPr>
              <p:nvPr/>
            </p:nvGrpSpPr>
            <p:grpSpPr bwMode="auto">
              <a:xfrm>
                <a:off x="978" y="1296"/>
                <a:ext cx="2836" cy="864"/>
                <a:chOff x="978" y="1296"/>
                <a:chExt cx="2836" cy="864"/>
              </a:xfrm>
            </p:grpSpPr>
            <p:sp>
              <p:nvSpPr>
                <p:cNvPr id="27682" name="Rectangle 29">
                  <a:extLst>
                    <a:ext uri="{FF2B5EF4-FFF2-40B4-BE49-F238E27FC236}">
                      <a16:creationId xmlns:a16="http://schemas.microsoft.com/office/drawing/2014/main" id="{CF11781F-AF4B-4096-9202-7B90F533EE8A}"/>
                    </a:ext>
                  </a:extLst>
                </p:cNvPr>
                <p:cNvSpPr>
                  <a:spLocks noChangeArrowheads="1"/>
                </p:cNvSpPr>
                <p:nvPr/>
              </p:nvSpPr>
              <p:spPr bwMode="auto">
                <a:xfrm>
                  <a:off x="978" y="1296"/>
                  <a:ext cx="283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1500">
                      <a:solidFill>
                        <a:srgbClr val="FFFFFF"/>
                      </a:solidFill>
                    </a:rPr>
                    <a:t>1</a:t>
                  </a:r>
                  <a:r>
                    <a:rPr lang="zh-CN" altLang="en-US" sz="1500">
                      <a:solidFill>
                        <a:srgbClr val="FFFFFF"/>
                      </a:solidFill>
                    </a:rPr>
                    <a:t>）与主动力、作用时间、初始条件无关</a:t>
                  </a:r>
                  <a:br>
                    <a:rPr lang="zh-CN" altLang="en-US" sz="1500">
                      <a:solidFill>
                        <a:srgbClr val="FFFFFF"/>
                      </a:solidFill>
                    </a:rPr>
                  </a:br>
                  <a:r>
                    <a:rPr lang="en-US" altLang="zh-CN" sz="1500">
                      <a:solidFill>
                        <a:srgbClr val="FFFFFF"/>
                      </a:solidFill>
                    </a:rPr>
                    <a:t>2</a:t>
                  </a:r>
                  <a:r>
                    <a:rPr lang="zh-CN" altLang="en-US" sz="1500">
                      <a:solidFill>
                        <a:srgbClr val="FFFFFF"/>
                      </a:solidFill>
                    </a:rPr>
                    <a:t>）是可能位移，可有多个或无穷多个</a:t>
                  </a:r>
                  <a:br>
                    <a:rPr lang="zh-CN" altLang="en-US" sz="1500">
                      <a:solidFill>
                        <a:srgbClr val="FFFFFF"/>
                      </a:solidFill>
                    </a:rPr>
                  </a:br>
                  <a:r>
                    <a:rPr lang="en-US" altLang="zh-CN" sz="1500">
                      <a:solidFill>
                        <a:srgbClr val="FFFFFF"/>
                      </a:solidFill>
                    </a:rPr>
                    <a:t>3</a:t>
                  </a:r>
                  <a:r>
                    <a:rPr lang="zh-CN" altLang="en-US" sz="1500">
                      <a:solidFill>
                        <a:srgbClr val="FFFFFF"/>
                      </a:solidFill>
                    </a:rPr>
                    <a:t>）无限微量</a:t>
                  </a:r>
                </a:p>
                <a:p>
                  <a:endParaRPr lang="en-US" altLang="zh-CN" b="0">
                    <a:solidFill>
                      <a:schemeClr val="tx1"/>
                    </a:solidFill>
                  </a:endParaRPr>
                </a:p>
              </p:txBody>
            </p:sp>
            <p:sp>
              <p:nvSpPr>
                <p:cNvPr id="27683" name="Rectangle 30">
                  <a:extLst>
                    <a:ext uri="{FF2B5EF4-FFF2-40B4-BE49-F238E27FC236}">
                      <a16:creationId xmlns:a16="http://schemas.microsoft.com/office/drawing/2014/main" id="{8AC010B1-7DFD-4A4C-B458-D650E8064FEB}"/>
                    </a:ext>
                  </a:extLst>
                </p:cNvPr>
                <p:cNvSpPr>
                  <a:spLocks noChangeArrowheads="1"/>
                </p:cNvSpPr>
                <p:nvPr/>
              </p:nvSpPr>
              <p:spPr bwMode="auto">
                <a:xfrm>
                  <a:off x="978" y="1296"/>
                  <a:ext cx="2836"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4" name="Group 31">
                <a:extLst>
                  <a:ext uri="{FF2B5EF4-FFF2-40B4-BE49-F238E27FC236}">
                    <a16:creationId xmlns:a16="http://schemas.microsoft.com/office/drawing/2014/main" id="{F3C81FB4-39E1-44D4-B1B5-2DABEDA44B24}"/>
                  </a:ext>
                </a:extLst>
              </p:cNvPr>
              <p:cNvGrpSpPr>
                <a:grpSpLocks/>
              </p:cNvGrpSpPr>
              <p:nvPr/>
            </p:nvGrpSpPr>
            <p:grpSpPr bwMode="auto">
              <a:xfrm>
                <a:off x="3814" y="1296"/>
                <a:ext cx="2418" cy="864"/>
                <a:chOff x="3814" y="1296"/>
                <a:chExt cx="2418" cy="864"/>
              </a:xfrm>
            </p:grpSpPr>
            <p:sp>
              <p:nvSpPr>
                <p:cNvPr id="27680" name="Rectangle 32">
                  <a:extLst>
                    <a:ext uri="{FF2B5EF4-FFF2-40B4-BE49-F238E27FC236}">
                      <a16:creationId xmlns:a16="http://schemas.microsoft.com/office/drawing/2014/main" id="{13A787F5-D347-4AA0-B5D1-166F58386A6A}"/>
                    </a:ext>
                  </a:extLst>
                </p:cNvPr>
                <p:cNvSpPr>
                  <a:spLocks noChangeArrowheads="1"/>
                </p:cNvSpPr>
                <p:nvPr/>
              </p:nvSpPr>
              <p:spPr bwMode="auto">
                <a:xfrm>
                  <a:off x="3814" y="1296"/>
                  <a:ext cx="241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FFFF"/>
                      </a:solidFill>
                    </a:rPr>
                    <a:t>与左边三个因素有关唯一的，方向确定有限量</a:t>
                  </a:r>
                </a:p>
                <a:p>
                  <a:endParaRPr lang="en-US" altLang="zh-CN" b="0">
                    <a:solidFill>
                      <a:schemeClr val="tx1"/>
                    </a:solidFill>
                  </a:endParaRPr>
                </a:p>
              </p:txBody>
            </p:sp>
            <p:sp>
              <p:nvSpPr>
                <p:cNvPr id="27681" name="Rectangle 33">
                  <a:extLst>
                    <a:ext uri="{FF2B5EF4-FFF2-40B4-BE49-F238E27FC236}">
                      <a16:creationId xmlns:a16="http://schemas.microsoft.com/office/drawing/2014/main" id="{C3D1E8CF-E4FA-442F-AB61-7F052543037F}"/>
                    </a:ext>
                  </a:extLst>
                </p:cNvPr>
                <p:cNvSpPr>
                  <a:spLocks noChangeArrowheads="1"/>
                </p:cNvSpPr>
                <p:nvPr/>
              </p:nvSpPr>
              <p:spPr bwMode="auto">
                <a:xfrm>
                  <a:off x="3814" y="1296"/>
                  <a:ext cx="2418" cy="86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5" name="Group 34">
                <a:extLst>
                  <a:ext uri="{FF2B5EF4-FFF2-40B4-BE49-F238E27FC236}">
                    <a16:creationId xmlns:a16="http://schemas.microsoft.com/office/drawing/2014/main" id="{AA342391-0EA5-4A28-9EE8-1737876E22A9}"/>
                  </a:ext>
                </a:extLst>
              </p:cNvPr>
              <p:cNvGrpSpPr>
                <a:grpSpLocks/>
              </p:cNvGrpSpPr>
              <p:nvPr/>
            </p:nvGrpSpPr>
            <p:grpSpPr bwMode="auto">
              <a:xfrm>
                <a:off x="0" y="2160"/>
                <a:ext cx="978" cy="586"/>
                <a:chOff x="0" y="2160"/>
                <a:chExt cx="978" cy="586"/>
              </a:xfrm>
            </p:grpSpPr>
            <p:sp>
              <p:nvSpPr>
                <p:cNvPr id="27678" name="Rectangle 35">
                  <a:extLst>
                    <a:ext uri="{FF2B5EF4-FFF2-40B4-BE49-F238E27FC236}">
                      <a16:creationId xmlns:a16="http://schemas.microsoft.com/office/drawing/2014/main" id="{F223F928-DD27-4697-9436-0C24EB564167}"/>
                    </a:ext>
                  </a:extLst>
                </p:cNvPr>
                <p:cNvSpPr>
                  <a:spLocks noChangeArrowheads="1"/>
                </p:cNvSpPr>
                <p:nvPr/>
              </p:nvSpPr>
              <p:spPr bwMode="auto">
                <a:xfrm>
                  <a:off x="0" y="2160"/>
                  <a:ext cx="978"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表示方法</a:t>
                  </a:r>
                  <a:endParaRPr lang="zh-CN" altLang="en-US" b="0">
                    <a:solidFill>
                      <a:schemeClr val="tx1"/>
                    </a:solidFill>
                  </a:endParaRPr>
                </a:p>
              </p:txBody>
            </p:sp>
            <p:sp>
              <p:nvSpPr>
                <p:cNvPr id="27679" name="Rectangle 36">
                  <a:extLst>
                    <a:ext uri="{FF2B5EF4-FFF2-40B4-BE49-F238E27FC236}">
                      <a16:creationId xmlns:a16="http://schemas.microsoft.com/office/drawing/2014/main" id="{C162BE49-09D1-4168-B3A4-7CDF0D070614}"/>
                    </a:ext>
                  </a:extLst>
                </p:cNvPr>
                <p:cNvSpPr>
                  <a:spLocks noChangeArrowheads="1"/>
                </p:cNvSpPr>
                <p:nvPr/>
              </p:nvSpPr>
              <p:spPr bwMode="auto">
                <a:xfrm>
                  <a:off x="0" y="2160"/>
                  <a:ext cx="978" cy="58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6" name="Group 37">
                <a:extLst>
                  <a:ext uri="{FF2B5EF4-FFF2-40B4-BE49-F238E27FC236}">
                    <a16:creationId xmlns:a16="http://schemas.microsoft.com/office/drawing/2014/main" id="{902EC3D4-1B7F-4209-A664-79231DC00B5A}"/>
                  </a:ext>
                </a:extLst>
              </p:cNvPr>
              <p:cNvGrpSpPr>
                <a:grpSpLocks/>
              </p:cNvGrpSpPr>
              <p:nvPr/>
            </p:nvGrpSpPr>
            <p:grpSpPr bwMode="auto">
              <a:xfrm>
                <a:off x="978" y="2160"/>
                <a:ext cx="2836" cy="586"/>
                <a:chOff x="978" y="2160"/>
                <a:chExt cx="2836" cy="586"/>
              </a:xfrm>
            </p:grpSpPr>
            <p:sp>
              <p:nvSpPr>
                <p:cNvPr id="27676" name="Rectangle 38">
                  <a:extLst>
                    <a:ext uri="{FF2B5EF4-FFF2-40B4-BE49-F238E27FC236}">
                      <a16:creationId xmlns:a16="http://schemas.microsoft.com/office/drawing/2014/main" id="{A812DC35-D512-4E39-85EF-7308ABE6D1A9}"/>
                    </a:ext>
                  </a:extLst>
                </p:cNvPr>
                <p:cNvSpPr>
                  <a:spLocks noChangeArrowheads="1"/>
                </p:cNvSpPr>
                <p:nvPr/>
              </p:nvSpPr>
              <p:spPr bwMode="auto">
                <a:xfrm>
                  <a:off x="978" y="2160"/>
                  <a:ext cx="2836"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FFFF"/>
                      </a:solidFill>
                    </a:rPr>
                    <a:t>用变分符号表示。如  </a:t>
                  </a:r>
                  <a:r>
                    <a:rPr lang="zh-CN" altLang="en-US" sz="2500">
                      <a:solidFill>
                        <a:srgbClr val="FFFFFF"/>
                      </a:solidFill>
                    </a:rPr>
                    <a:t> </a:t>
                  </a:r>
                  <a:r>
                    <a:rPr lang="zh-CN" altLang="en-US" sz="1500">
                      <a:solidFill>
                        <a:srgbClr val="FFFFFF"/>
                      </a:solidFill>
                    </a:rPr>
                    <a:t>                                             等</a:t>
                  </a:r>
                </a:p>
                <a:p>
                  <a:endParaRPr lang="en-US" altLang="zh-CN" sz="1500">
                    <a:solidFill>
                      <a:srgbClr val="FFFFFF"/>
                    </a:solidFill>
                  </a:endParaRPr>
                </a:p>
              </p:txBody>
            </p:sp>
            <p:sp>
              <p:nvSpPr>
                <p:cNvPr id="27677" name="Rectangle 39">
                  <a:extLst>
                    <a:ext uri="{FF2B5EF4-FFF2-40B4-BE49-F238E27FC236}">
                      <a16:creationId xmlns:a16="http://schemas.microsoft.com/office/drawing/2014/main" id="{8642F043-BF34-4E02-B24C-C63653118CCE}"/>
                    </a:ext>
                  </a:extLst>
                </p:cNvPr>
                <p:cNvSpPr>
                  <a:spLocks noChangeArrowheads="1"/>
                </p:cNvSpPr>
                <p:nvPr/>
              </p:nvSpPr>
              <p:spPr bwMode="auto">
                <a:xfrm>
                  <a:off x="978" y="2160"/>
                  <a:ext cx="2836" cy="58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7" name="Group 40">
                <a:extLst>
                  <a:ext uri="{FF2B5EF4-FFF2-40B4-BE49-F238E27FC236}">
                    <a16:creationId xmlns:a16="http://schemas.microsoft.com/office/drawing/2014/main" id="{2939088D-8C39-4632-AFA2-59810DF58658}"/>
                  </a:ext>
                </a:extLst>
              </p:cNvPr>
              <p:cNvGrpSpPr>
                <a:grpSpLocks/>
              </p:cNvGrpSpPr>
              <p:nvPr/>
            </p:nvGrpSpPr>
            <p:grpSpPr bwMode="auto">
              <a:xfrm>
                <a:off x="3814" y="2160"/>
                <a:ext cx="2418" cy="586"/>
                <a:chOff x="3814" y="2160"/>
                <a:chExt cx="2418" cy="586"/>
              </a:xfrm>
            </p:grpSpPr>
            <p:sp>
              <p:nvSpPr>
                <p:cNvPr id="27674" name="Rectangle 41">
                  <a:extLst>
                    <a:ext uri="{FF2B5EF4-FFF2-40B4-BE49-F238E27FC236}">
                      <a16:creationId xmlns:a16="http://schemas.microsoft.com/office/drawing/2014/main" id="{BB03DC74-9A76-451F-B9EE-367520A55D81}"/>
                    </a:ext>
                  </a:extLst>
                </p:cNvPr>
                <p:cNvSpPr>
                  <a:spLocks noChangeArrowheads="1"/>
                </p:cNvSpPr>
                <p:nvPr/>
              </p:nvSpPr>
              <p:spPr bwMode="auto">
                <a:xfrm>
                  <a:off x="3814" y="2160"/>
                  <a:ext cx="2418"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FFFF"/>
                      </a:solidFill>
                    </a:rPr>
                    <a:t>用微分符号表示。如  </a:t>
                  </a:r>
                  <a:r>
                    <a:rPr lang="zh-CN" altLang="en-US" sz="2500">
                      <a:solidFill>
                        <a:srgbClr val="FFFFFF"/>
                      </a:solidFill>
                    </a:rPr>
                    <a:t> </a:t>
                  </a:r>
                  <a:r>
                    <a:rPr lang="zh-CN" altLang="en-US" sz="1500">
                      <a:solidFill>
                        <a:srgbClr val="FFFFFF"/>
                      </a:solidFill>
                    </a:rPr>
                    <a:t>                                         等</a:t>
                  </a:r>
                </a:p>
                <a:p>
                  <a:endParaRPr lang="en-US" altLang="zh-CN" sz="1500">
                    <a:solidFill>
                      <a:srgbClr val="FFFFFF"/>
                    </a:solidFill>
                  </a:endParaRPr>
                </a:p>
              </p:txBody>
            </p:sp>
            <p:sp>
              <p:nvSpPr>
                <p:cNvPr id="27675" name="Rectangle 42">
                  <a:extLst>
                    <a:ext uri="{FF2B5EF4-FFF2-40B4-BE49-F238E27FC236}">
                      <a16:creationId xmlns:a16="http://schemas.microsoft.com/office/drawing/2014/main" id="{E9F8E56A-1598-43E5-A1DC-B83DFF4BD2FD}"/>
                    </a:ext>
                  </a:extLst>
                </p:cNvPr>
                <p:cNvSpPr>
                  <a:spLocks noChangeArrowheads="1"/>
                </p:cNvSpPr>
                <p:nvPr/>
              </p:nvSpPr>
              <p:spPr bwMode="auto">
                <a:xfrm>
                  <a:off x="3814" y="2160"/>
                  <a:ext cx="2418" cy="58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8" name="Group 43">
                <a:extLst>
                  <a:ext uri="{FF2B5EF4-FFF2-40B4-BE49-F238E27FC236}">
                    <a16:creationId xmlns:a16="http://schemas.microsoft.com/office/drawing/2014/main" id="{11B7C65C-4727-4FD7-803C-A7D25AC0D756}"/>
                  </a:ext>
                </a:extLst>
              </p:cNvPr>
              <p:cNvGrpSpPr>
                <a:grpSpLocks/>
              </p:cNvGrpSpPr>
              <p:nvPr/>
            </p:nvGrpSpPr>
            <p:grpSpPr bwMode="auto">
              <a:xfrm>
                <a:off x="0" y="2746"/>
                <a:ext cx="978" cy="576"/>
                <a:chOff x="0" y="2746"/>
                <a:chExt cx="978" cy="576"/>
              </a:xfrm>
            </p:grpSpPr>
            <p:sp>
              <p:nvSpPr>
                <p:cNvPr id="27672" name="Rectangle 44">
                  <a:extLst>
                    <a:ext uri="{FF2B5EF4-FFF2-40B4-BE49-F238E27FC236}">
                      <a16:creationId xmlns:a16="http://schemas.microsoft.com/office/drawing/2014/main" id="{9017DE93-480B-474F-AD4A-C93EF6A4C34A}"/>
                    </a:ext>
                  </a:extLst>
                </p:cNvPr>
                <p:cNvSpPr>
                  <a:spLocks noChangeArrowheads="1"/>
                </p:cNvSpPr>
                <p:nvPr/>
              </p:nvSpPr>
              <p:spPr bwMode="auto">
                <a:xfrm>
                  <a:off x="0" y="2746"/>
                  <a:ext cx="97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相互关系</a:t>
                  </a:r>
                  <a:endParaRPr lang="zh-CN" altLang="en-US" b="0">
                    <a:solidFill>
                      <a:schemeClr val="tx1"/>
                    </a:solidFill>
                  </a:endParaRPr>
                </a:p>
              </p:txBody>
            </p:sp>
            <p:sp>
              <p:nvSpPr>
                <p:cNvPr id="27673" name="Rectangle 45">
                  <a:extLst>
                    <a:ext uri="{FF2B5EF4-FFF2-40B4-BE49-F238E27FC236}">
                      <a16:creationId xmlns:a16="http://schemas.microsoft.com/office/drawing/2014/main" id="{804DF34F-3746-476A-9365-366B2318423B}"/>
                    </a:ext>
                  </a:extLst>
                </p:cNvPr>
                <p:cNvSpPr>
                  <a:spLocks noChangeArrowheads="1"/>
                </p:cNvSpPr>
                <p:nvPr/>
              </p:nvSpPr>
              <p:spPr bwMode="auto">
                <a:xfrm>
                  <a:off x="0" y="2746"/>
                  <a:ext cx="978"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669" name="Group 46">
                <a:extLst>
                  <a:ext uri="{FF2B5EF4-FFF2-40B4-BE49-F238E27FC236}">
                    <a16:creationId xmlns:a16="http://schemas.microsoft.com/office/drawing/2014/main" id="{430726D5-59A8-4755-83CF-CD4274E051C1}"/>
                  </a:ext>
                </a:extLst>
              </p:cNvPr>
              <p:cNvGrpSpPr>
                <a:grpSpLocks/>
              </p:cNvGrpSpPr>
              <p:nvPr/>
            </p:nvGrpSpPr>
            <p:grpSpPr bwMode="auto">
              <a:xfrm>
                <a:off x="978" y="2746"/>
                <a:ext cx="5254" cy="576"/>
                <a:chOff x="978" y="2746"/>
                <a:chExt cx="5254" cy="576"/>
              </a:xfrm>
            </p:grpSpPr>
            <p:sp>
              <p:nvSpPr>
                <p:cNvPr id="27670" name="Rectangle 47">
                  <a:extLst>
                    <a:ext uri="{FF2B5EF4-FFF2-40B4-BE49-F238E27FC236}">
                      <a16:creationId xmlns:a16="http://schemas.microsoft.com/office/drawing/2014/main" id="{BC4B72E7-D772-40D4-A801-29B96724B5BC}"/>
                    </a:ext>
                  </a:extLst>
                </p:cNvPr>
                <p:cNvSpPr>
                  <a:spLocks noChangeArrowheads="1"/>
                </p:cNvSpPr>
                <p:nvPr/>
              </p:nvSpPr>
              <p:spPr bwMode="auto">
                <a:xfrm>
                  <a:off x="978" y="2746"/>
                  <a:ext cx="525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FF"/>
                      </a:solidFill>
                    </a:rPr>
                    <a:t>在定常约束情况下，实位移是虚位移中的一个</a:t>
                  </a:r>
                  <a:r>
                    <a:rPr lang="en-US" altLang="zh-CN" sz="2800">
                      <a:solidFill>
                        <a:srgbClr val="FFFFFF"/>
                      </a:solidFill>
                    </a:rPr>
                    <a:t>.</a:t>
                  </a:r>
                  <a:endParaRPr lang="zh-CN" altLang="en-US" sz="2800" b="0">
                    <a:solidFill>
                      <a:schemeClr val="tx1"/>
                    </a:solidFill>
                  </a:endParaRPr>
                </a:p>
              </p:txBody>
            </p:sp>
            <p:sp>
              <p:nvSpPr>
                <p:cNvPr id="27671" name="Rectangle 48">
                  <a:extLst>
                    <a:ext uri="{FF2B5EF4-FFF2-40B4-BE49-F238E27FC236}">
                      <a16:creationId xmlns:a16="http://schemas.microsoft.com/office/drawing/2014/main" id="{8597B698-FFFA-4FC5-B3DE-82094B759C62}"/>
                    </a:ext>
                  </a:extLst>
                </p:cNvPr>
                <p:cNvSpPr>
                  <a:spLocks noChangeArrowheads="1"/>
                </p:cNvSpPr>
                <p:nvPr/>
              </p:nvSpPr>
              <p:spPr bwMode="auto">
                <a:xfrm>
                  <a:off x="978" y="2746"/>
                  <a:ext cx="5254"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27655" name="Rectangle 49">
              <a:extLst>
                <a:ext uri="{FF2B5EF4-FFF2-40B4-BE49-F238E27FC236}">
                  <a16:creationId xmlns:a16="http://schemas.microsoft.com/office/drawing/2014/main" id="{C453C32D-9E78-4E7F-9B3E-A4F5095C4571}"/>
                </a:ext>
              </a:extLst>
            </p:cNvPr>
            <p:cNvSpPr>
              <a:spLocks noChangeArrowheads="1"/>
            </p:cNvSpPr>
            <p:nvPr/>
          </p:nvSpPr>
          <p:spPr bwMode="auto">
            <a:xfrm>
              <a:off x="-3" y="429"/>
              <a:ext cx="6238" cy="2896"/>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27652" name="Object 52">
            <a:extLst>
              <a:ext uri="{FF2B5EF4-FFF2-40B4-BE49-F238E27FC236}">
                <a16:creationId xmlns:a16="http://schemas.microsoft.com/office/drawing/2014/main" id="{4C4102CA-3767-49DB-903A-AE7FC74CFFAA}"/>
              </a:ext>
            </a:extLst>
          </p:cNvPr>
          <p:cNvGraphicFramePr>
            <a:graphicFrameLocks noChangeAspect="1"/>
          </p:cNvGraphicFramePr>
          <p:nvPr/>
        </p:nvGraphicFramePr>
        <p:xfrm>
          <a:off x="2239963" y="4446588"/>
          <a:ext cx="2143125" cy="409575"/>
        </p:xfrm>
        <a:graphic>
          <a:graphicData uri="http://schemas.openxmlformats.org/presentationml/2006/ole">
            <mc:AlternateContent xmlns:mc="http://schemas.openxmlformats.org/markup-compatibility/2006">
              <mc:Choice xmlns:v="urn:schemas-microsoft-com:vml" Requires="v">
                <p:oleObj spid="_x0000_s27698" name="公式" r:id="rId3" imgW="1000125" imgH="143053" progId="Equation.3">
                  <p:embed/>
                </p:oleObj>
              </mc:Choice>
              <mc:Fallback>
                <p:oleObj name="公式" r:id="rId3" imgW="1000125" imgH="143053" progId="Equation.3">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4446588"/>
                        <a:ext cx="2143125" cy="409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7653" name="Object 53">
            <a:extLst>
              <a:ext uri="{FF2B5EF4-FFF2-40B4-BE49-F238E27FC236}">
                <a16:creationId xmlns:a16="http://schemas.microsoft.com/office/drawing/2014/main" id="{EBA2E801-441E-429C-98FB-C0C9797EBA6A}"/>
              </a:ext>
            </a:extLst>
          </p:cNvPr>
          <p:cNvGraphicFramePr>
            <a:graphicFrameLocks noChangeAspect="1"/>
          </p:cNvGraphicFramePr>
          <p:nvPr/>
        </p:nvGraphicFramePr>
        <p:xfrm>
          <a:off x="5942013" y="4429125"/>
          <a:ext cx="2143125" cy="400050"/>
        </p:xfrm>
        <a:graphic>
          <a:graphicData uri="http://schemas.openxmlformats.org/presentationml/2006/ole">
            <mc:AlternateContent xmlns:mc="http://schemas.openxmlformats.org/markup-compatibility/2006">
              <mc:Choice xmlns:v="urn:schemas-microsoft-com:vml" Requires="v">
                <p:oleObj spid="_x0000_s27699" name="公式" r:id="rId5" imgW="1019175" imgH="143053" progId="Equation.3">
                  <p:embed/>
                </p:oleObj>
              </mc:Choice>
              <mc:Fallback>
                <p:oleObj name="公式" r:id="rId5" imgW="1019175" imgH="143053"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2013" y="4429125"/>
                        <a:ext cx="2143125" cy="400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8" name="Text Box 12">
            <a:extLst>
              <a:ext uri="{FF2B5EF4-FFF2-40B4-BE49-F238E27FC236}">
                <a16:creationId xmlns:a16="http://schemas.microsoft.com/office/drawing/2014/main" id="{68839F87-0829-49D9-81E0-4D45D291B2EF}"/>
              </a:ext>
            </a:extLst>
          </p:cNvPr>
          <p:cNvSpPr txBox="1">
            <a:spLocks noChangeArrowheads="1"/>
          </p:cNvSpPr>
          <p:nvPr/>
        </p:nvSpPr>
        <p:spPr bwMode="auto">
          <a:xfrm>
            <a:off x="179388" y="333375"/>
            <a:ext cx="3457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0000"/>
                </a:solidFill>
              </a:rPr>
              <a:t>5 </a:t>
            </a:r>
            <a:r>
              <a:rPr lang="zh-CN" altLang="en-US" sz="3200">
                <a:solidFill>
                  <a:srgbClr val="FF0000"/>
                </a:solidFill>
              </a:rPr>
              <a:t>理想约束</a:t>
            </a:r>
            <a:endParaRPr lang="zh-CN" altLang="zh-CN" sz="3200">
              <a:solidFill>
                <a:srgbClr val="FF0000"/>
              </a:solidFill>
            </a:endParaRPr>
          </a:p>
        </p:txBody>
      </p:sp>
      <p:sp>
        <p:nvSpPr>
          <p:cNvPr id="126990" name="Text Box 14">
            <a:extLst>
              <a:ext uri="{FF2B5EF4-FFF2-40B4-BE49-F238E27FC236}">
                <a16:creationId xmlns:a16="http://schemas.microsoft.com/office/drawing/2014/main" id="{C344F3A9-54B9-4733-A6EB-F133F67E375F}"/>
              </a:ext>
            </a:extLst>
          </p:cNvPr>
          <p:cNvSpPr txBox="1">
            <a:spLocks noChangeArrowheads="1"/>
          </p:cNvSpPr>
          <p:nvPr/>
        </p:nvSpPr>
        <p:spPr bwMode="auto">
          <a:xfrm>
            <a:off x="179388" y="1125538"/>
            <a:ext cx="87137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en-US" sz="2800"/>
              <a:t>作用在质点上的力在任意虚位移</a:t>
            </a:r>
            <a:r>
              <a:rPr lang="zh-CN" altLang="en-US" sz="2800">
                <a:sym typeface="Symbol" panose="05050102010706020507" pitchFamily="18" charset="2"/>
              </a:rPr>
              <a:t></a:t>
            </a:r>
            <a:r>
              <a:rPr lang="en-US" altLang="zh-CN" sz="2800" i="1"/>
              <a:t>r</a:t>
            </a:r>
            <a:r>
              <a:rPr lang="zh-CN" altLang="en-US" sz="2800"/>
              <a:t>中所作的功</a:t>
            </a:r>
            <a:r>
              <a:rPr lang="en-US" altLang="zh-CN" sz="2800"/>
              <a:t>, </a:t>
            </a:r>
            <a:r>
              <a:rPr lang="zh-CN" altLang="en-US" sz="2800"/>
              <a:t>叫做虚功</a:t>
            </a:r>
            <a:r>
              <a:rPr lang="en-US" altLang="zh-CN" sz="2800"/>
              <a:t>.</a:t>
            </a:r>
            <a:endParaRPr lang="zh-CN" altLang="zh-CN" sz="2800"/>
          </a:p>
        </p:txBody>
      </p:sp>
      <p:sp>
        <p:nvSpPr>
          <p:cNvPr id="126991" name="Text Box 15">
            <a:extLst>
              <a:ext uri="{FF2B5EF4-FFF2-40B4-BE49-F238E27FC236}">
                <a16:creationId xmlns:a16="http://schemas.microsoft.com/office/drawing/2014/main" id="{6AF8C7E5-E8AD-49C2-B430-11E7D5E36C63}"/>
              </a:ext>
            </a:extLst>
          </p:cNvPr>
          <p:cNvSpPr txBox="1">
            <a:spLocks noChangeArrowheads="1"/>
          </p:cNvSpPr>
          <p:nvPr/>
        </p:nvSpPr>
        <p:spPr bwMode="auto">
          <a:xfrm>
            <a:off x="250825" y="2349500"/>
            <a:ext cx="871378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sz="2800">
                <a:latin typeface="楷体_GB2312" pitchFamily="49" charset="-122"/>
                <a:ea typeface="楷体_GB2312" pitchFamily="49" charset="-122"/>
              </a:rPr>
              <a:t>    </a:t>
            </a:r>
            <a:r>
              <a:rPr lang="zh-CN" altLang="en-US" sz="2800">
                <a:latin typeface="宋体" panose="02010600030101010101" pitchFamily="2" charset="-122"/>
              </a:rPr>
              <a:t>如果作用在一个力学系统上所有约束力在任意虚位移中所作的虚功之和为零</a:t>
            </a:r>
            <a:r>
              <a:rPr lang="en-US" altLang="zh-CN" sz="2800">
                <a:latin typeface="宋体" panose="02010600030101010101" pitchFamily="2" charset="-122"/>
              </a:rPr>
              <a:t>,</a:t>
            </a:r>
            <a:r>
              <a:rPr lang="zh-CN" altLang="en-US" sz="2800">
                <a:latin typeface="宋体" panose="02010600030101010101" pitchFamily="2" charset="-122"/>
              </a:rPr>
              <a:t>即</a:t>
            </a:r>
            <a:endParaRPr lang="zh-CN" altLang="zh-CN" sz="2800">
              <a:latin typeface="宋体" panose="02010600030101010101" pitchFamily="2" charset="-122"/>
            </a:endParaRPr>
          </a:p>
        </p:txBody>
      </p:sp>
      <p:graphicFrame>
        <p:nvGraphicFramePr>
          <p:cNvPr id="126992" name="Object 16">
            <a:extLst>
              <a:ext uri="{FF2B5EF4-FFF2-40B4-BE49-F238E27FC236}">
                <a16:creationId xmlns:a16="http://schemas.microsoft.com/office/drawing/2014/main" id="{8DE2D3FF-9E62-4F8E-A62C-688A41674E77}"/>
              </a:ext>
            </a:extLst>
          </p:cNvPr>
          <p:cNvGraphicFramePr>
            <a:graphicFrameLocks noChangeAspect="1"/>
          </p:cNvGraphicFramePr>
          <p:nvPr/>
        </p:nvGraphicFramePr>
        <p:xfrm>
          <a:off x="1417638" y="3987800"/>
          <a:ext cx="5851525" cy="1147763"/>
        </p:xfrm>
        <a:graphic>
          <a:graphicData uri="http://schemas.openxmlformats.org/presentationml/2006/ole">
            <mc:AlternateContent xmlns:mc="http://schemas.openxmlformats.org/markup-compatibility/2006">
              <mc:Choice xmlns:v="urn:schemas-microsoft-com:vml" Requires="v">
                <p:oleObj spid="_x0000_s28679" name="公式" r:id="rId3" imgW="2209800" imgH="390550" progId="Equation.3">
                  <p:embed/>
                </p:oleObj>
              </mc:Choice>
              <mc:Fallback>
                <p:oleObj name="公式" r:id="rId3" imgW="2209800" imgH="39055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3987800"/>
                        <a:ext cx="585152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93" name="Text Box 17">
            <a:extLst>
              <a:ext uri="{FF2B5EF4-FFF2-40B4-BE49-F238E27FC236}">
                <a16:creationId xmlns:a16="http://schemas.microsoft.com/office/drawing/2014/main" id="{23AE266A-8BB5-4942-870C-81424EB645E4}"/>
              </a:ext>
            </a:extLst>
          </p:cNvPr>
          <p:cNvSpPr txBox="1">
            <a:spLocks noChangeArrowheads="1"/>
          </p:cNvSpPr>
          <p:nvPr/>
        </p:nvSpPr>
        <p:spPr bwMode="auto">
          <a:xfrm>
            <a:off x="250825" y="5445125"/>
            <a:ext cx="87137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那么系统受到的约束叫做</a:t>
            </a:r>
            <a:r>
              <a:rPr lang="zh-CN" altLang="en-US" sz="2800">
                <a:solidFill>
                  <a:srgbClr val="FFFF00"/>
                </a:solidFill>
              </a:rPr>
              <a:t>理想约束</a:t>
            </a:r>
            <a:r>
              <a:rPr lang="en-US" altLang="zh-CN" sz="2800"/>
              <a:t>. </a:t>
            </a:r>
            <a:r>
              <a:rPr lang="zh-CN" altLang="en-US" sz="2800"/>
              <a:t>一切光滑接触以及刚体等都是理想约束</a:t>
            </a:r>
            <a:r>
              <a:rPr lang="en-US" altLang="zh-CN" sz="2800"/>
              <a:t>. </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6988"/>
                                        </p:tgtEl>
                                        <p:attrNameLst>
                                          <p:attrName>style.visibility</p:attrName>
                                        </p:attrNameLst>
                                      </p:cBhvr>
                                      <p:to>
                                        <p:strVal val="visible"/>
                                      </p:to>
                                    </p:set>
                                    <p:animEffect transition="in" filter="blinds(vertical)">
                                      <p:cBhvr>
                                        <p:cTn id="7" dur="500"/>
                                        <p:tgtEl>
                                          <p:spTgt spid="126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6990"/>
                                        </p:tgtEl>
                                        <p:attrNameLst>
                                          <p:attrName>style.visibility</p:attrName>
                                        </p:attrNameLst>
                                      </p:cBhvr>
                                      <p:to>
                                        <p:strVal val="visible"/>
                                      </p:to>
                                    </p:set>
                                    <p:animEffect transition="in" filter="blinds(vertical)">
                                      <p:cBhvr>
                                        <p:cTn id="12" dur="500"/>
                                        <p:tgtEl>
                                          <p:spTgt spid="126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6991"/>
                                        </p:tgtEl>
                                        <p:attrNameLst>
                                          <p:attrName>style.visibility</p:attrName>
                                        </p:attrNameLst>
                                      </p:cBhvr>
                                      <p:to>
                                        <p:strVal val="visible"/>
                                      </p:to>
                                    </p:set>
                                    <p:animEffect transition="in" filter="blinds(vertical)">
                                      <p:cBhvr>
                                        <p:cTn id="17" dur="500"/>
                                        <p:tgtEl>
                                          <p:spTgt spid="1269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126992"/>
                                        </p:tgtEl>
                                        <p:attrNameLst>
                                          <p:attrName>style.visibility</p:attrName>
                                        </p:attrNameLst>
                                      </p:cBhvr>
                                      <p:to>
                                        <p:strVal val="visible"/>
                                      </p:to>
                                    </p:set>
                                    <p:animEffect transition="in" filter="strips(upRight)">
                                      <p:cBhvr>
                                        <p:cTn id="22" dur="500"/>
                                        <p:tgtEl>
                                          <p:spTgt spid="126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26993"/>
                                        </p:tgtEl>
                                        <p:attrNameLst>
                                          <p:attrName>style.visibility</p:attrName>
                                        </p:attrNameLst>
                                      </p:cBhvr>
                                      <p:to>
                                        <p:strVal val="visible"/>
                                      </p:to>
                                    </p:set>
                                    <p:animEffect transition="in" filter="blinds(vertical)">
                                      <p:cBhvr>
                                        <p:cTn id="27" dur="500"/>
                                        <p:tgtEl>
                                          <p:spTgt spid="126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utoUpdateAnimBg="0"/>
      <p:bldP spid="126990" grpId="0" autoUpdateAnimBg="0"/>
      <p:bldP spid="126991" grpId="0" autoUpdateAnimBg="0"/>
      <p:bldP spid="12699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77F45269-AD78-4B2F-9964-59157D9CF5AA}"/>
              </a:ext>
            </a:extLst>
          </p:cNvPr>
          <p:cNvSpPr>
            <a:spLocks noGrp="1" noChangeArrowheads="1"/>
          </p:cNvSpPr>
          <p:nvPr>
            <p:ph type="title"/>
          </p:nvPr>
        </p:nvSpPr>
        <p:spPr>
          <a:xfrm>
            <a:off x="611188" y="188913"/>
            <a:ext cx="7772400" cy="1143000"/>
          </a:xfrm>
        </p:spPr>
        <p:txBody>
          <a:bodyPr/>
          <a:lstStyle/>
          <a:p>
            <a:pPr eaLnBrk="1" hangingPunct="1"/>
            <a:r>
              <a:rPr lang="zh-CN" altLang="en-US" sz="3600" b="1">
                <a:solidFill>
                  <a:srgbClr val="FFFF00"/>
                </a:solidFill>
                <a:ea typeface="楷体_GB2312" pitchFamily="49" charset="-122"/>
              </a:rPr>
              <a:t>小结</a:t>
            </a:r>
          </a:p>
        </p:txBody>
      </p:sp>
      <p:sp>
        <p:nvSpPr>
          <p:cNvPr id="27651" name="Text Box 5">
            <a:extLst>
              <a:ext uri="{FF2B5EF4-FFF2-40B4-BE49-F238E27FC236}">
                <a16:creationId xmlns:a16="http://schemas.microsoft.com/office/drawing/2014/main" id="{185A5A1B-7A38-4C50-A5DD-34B3AED0CABE}"/>
              </a:ext>
            </a:extLst>
          </p:cNvPr>
          <p:cNvSpPr txBox="1">
            <a:spLocks noChangeArrowheads="1"/>
          </p:cNvSpPr>
          <p:nvPr/>
        </p:nvSpPr>
        <p:spPr bwMode="auto">
          <a:xfrm>
            <a:off x="611188" y="1268413"/>
            <a:ext cx="8064500" cy="2678112"/>
          </a:xfrm>
          <a:prstGeom prst="rect">
            <a:avLst/>
          </a:prstGeom>
          <a:noFill/>
          <a:ln w="9525">
            <a:noFill/>
            <a:miter lim="800000"/>
            <a:headEnd/>
            <a:tailEnd/>
          </a:ln>
        </p:spPr>
        <p:txBody>
          <a:bodyPr>
            <a:spAutoFit/>
          </a:bodyPr>
          <a:lstStyle/>
          <a:p>
            <a:pPr>
              <a:spcBef>
                <a:spcPct val="50000"/>
              </a:spcBef>
              <a:defRPr/>
            </a:pPr>
            <a:r>
              <a:rPr lang="zh-CN" altLang="en-US" dirty="0"/>
              <a:t>约束类别</a:t>
            </a:r>
            <a:r>
              <a:rPr lang="en-US" altLang="zh-CN" dirty="0"/>
              <a:t>: </a:t>
            </a:r>
          </a:p>
          <a:p>
            <a:pPr>
              <a:spcBef>
                <a:spcPct val="50000"/>
              </a:spcBef>
              <a:defRPr/>
            </a:pPr>
            <a:r>
              <a:rPr lang="en-US" altLang="zh-CN" dirty="0"/>
              <a:t>a. </a:t>
            </a:r>
            <a:r>
              <a:rPr lang="zh-CN" altLang="en-US" dirty="0">
                <a:solidFill>
                  <a:srgbClr val="FFCCFF"/>
                </a:solidFill>
              </a:rPr>
              <a:t>稳定</a:t>
            </a:r>
            <a:r>
              <a:rPr lang="zh-CN" altLang="en-US" dirty="0"/>
              <a:t>与</a:t>
            </a:r>
            <a:r>
              <a:rPr lang="zh-CN" altLang="en-US" dirty="0">
                <a:solidFill>
                  <a:srgbClr val="FFFF00"/>
                </a:solidFill>
              </a:rPr>
              <a:t>不稳定</a:t>
            </a:r>
            <a:r>
              <a:rPr lang="en-US" altLang="zh-CN" dirty="0"/>
              <a:t>: </a:t>
            </a:r>
            <a:r>
              <a:rPr lang="zh-CN" altLang="en-US" dirty="0"/>
              <a:t>由几何约束方程中</a:t>
            </a:r>
            <a:r>
              <a:rPr lang="zh-CN" altLang="en-US" dirty="0">
                <a:solidFill>
                  <a:srgbClr val="FFFF00"/>
                </a:solidFill>
              </a:rPr>
              <a:t>是</a:t>
            </a:r>
            <a:r>
              <a:rPr lang="zh-CN" altLang="en-US" dirty="0">
                <a:solidFill>
                  <a:srgbClr val="FFCCFF"/>
                </a:solidFill>
              </a:rPr>
              <a:t>否</a:t>
            </a:r>
            <a:r>
              <a:rPr lang="zh-CN" altLang="en-US" dirty="0"/>
              <a:t>显含时间确定</a:t>
            </a:r>
          </a:p>
          <a:p>
            <a:pPr>
              <a:spcBef>
                <a:spcPct val="50000"/>
              </a:spcBef>
              <a:defRPr/>
            </a:pPr>
            <a:r>
              <a:rPr lang="en-US" altLang="zh-CN" dirty="0"/>
              <a:t>b. </a:t>
            </a:r>
            <a:r>
              <a:rPr lang="zh-CN" altLang="en-US" dirty="0">
                <a:solidFill>
                  <a:srgbClr val="FFFF00"/>
                </a:solidFill>
              </a:rPr>
              <a:t>可解</a:t>
            </a:r>
            <a:r>
              <a:rPr lang="zh-CN" altLang="en-US" dirty="0"/>
              <a:t>与</a:t>
            </a:r>
            <a:r>
              <a:rPr lang="zh-CN" altLang="en-US" dirty="0">
                <a:solidFill>
                  <a:srgbClr val="FFCCFF"/>
                </a:solidFill>
              </a:rPr>
              <a:t>不可解</a:t>
            </a:r>
            <a:r>
              <a:rPr lang="en-US" altLang="zh-CN" dirty="0"/>
              <a:t>: </a:t>
            </a:r>
            <a:r>
              <a:rPr lang="zh-CN" altLang="en-US" dirty="0"/>
              <a:t>看约束方程是</a:t>
            </a:r>
            <a:r>
              <a:rPr lang="zh-CN" altLang="en-US" dirty="0">
                <a:solidFill>
                  <a:srgbClr val="FFCCFF"/>
                </a:solidFill>
              </a:rPr>
              <a:t>等式</a:t>
            </a:r>
            <a:r>
              <a:rPr lang="zh-CN" altLang="en-US" dirty="0"/>
              <a:t>还是</a:t>
            </a:r>
            <a:r>
              <a:rPr lang="zh-CN" altLang="en-US" dirty="0">
                <a:solidFill>
                  <a:srgbClr val="FFFF00"/>
                </a:solidFill>
              </a:rPr>
              <a:t>不等式</a:t>
            </a:r>
          </a:p>
          <a:p>
            <a:pPr marL="457200" indent="-457200">
              <a:spcBef>
                <a:spcPct val="50000"/>
              </a:spcBef>
              <a:buFontTx/>
              <a:buAutoNum type="alphaLcPeriod" startAt="3"/>
              <a:defRPr/>
            </a:pPr>
            <a:r>
              <a:rPr lang="zh-CN" altLang="en-US" dirty="0">
                <a:solidFill>
                  <a:srgbClr val="FFCCFF"/>
                </a:solidFill>
              </a:rPr>
              <a:t>几何</a:t>
            </a:r>
            <a:r>
              <a:rPr lang="zh-CN" altLang="en-US" dirty="0"/>
              <a:t>与运动</a:t>
            </a:r>
            <a:r>
              <a:rPr lang="en-US" altLang="zh-CN" dirty="0"/>
              <a:t>: </a:t>
            </a:r>
            <a:r>
              <a:rPr lang="zh-CN" altLang="en-US" dirty="0"/>
              <a:t>由约束方程中</a:t>
            </a:r>
            <a:r>
              <a:rPr lang="zh-CN" altLang="en-US" dirty="0">
                <a:solidFill>
                  <a:srgbClr val="FFFF00"/>
                </a:solidFill>
              </a:rPr>
              <a:t>是</a:t>
            </a:r>
            <a:r>
              <a:rPr lang="zh-CN" altLang="en-US" dirty="0">
                <a:solidFill>
                  <a:srgbClr val="FFCCFF"/>
                </a:solidFill>
              </a:rPr>
              <a:t>否</a:t>
            </a:r>
            <a:r>
              <a:rPr lang="zh-CN" altLang="en-US" dirty="0"/>
              <a:t>含有速度投影而定</a:t>
            </a:r>
          </a:p>
          <a:p>
            <a:pPr marL="457200" indent="-457200" algn="ctr">
              <a:spcBef>
                <a:spcPct val="50000"/>
              </a:spcBef>
              <a:defRPr/>
            </a:pPr>
            <a:r>
              <a:rPr lang="zh-CN" altLang="en-US" dirty="0">
                <a:solidFill>
                  <a:srgbClr val="FFCCFF"/>
                </a:solidFill>
              </a:rPr>
              <a:t>几何约束和可积分的运动约束叫完整约束</a:t>
            </a:r>
          </a:p>
        </p:txBody>
      </p:sp>
      <p:sp>
        <p:nvSpPr>
          <p:cNvPr id="29700" name="Text Box 6">
            <a:extLst>
              <a:ext uri="{FF2B5EF4-FFF2-40B4-BE49-F238E27FC236}">
                <a16:creationId xmlns:a16="http://schemas.microsoft.com/office/drawing/2014/main" id="{23B32432-D248-4756-9E75-FFC79E278D86}"/>
              </a:ext>
            </a:extLst>
          </p:cNvPr>
          <p:cNvSpPr txBox="1">
            <a:spLocks noChangeArrowheads="1"/>
          </p:cNvSpPr>
          <p:nvPr/>
        </p:nvSpPr>
        <p:spPr bwMode="auto">
          <a:xfrm>
            <a:off x="539750" y="4221163"/>
            <a:ext cx="82089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广义坐标与自由度</a:t>
            </a:r>
          </a:p>
          <a:p>
            <a:pPr eaLnBrk="1" hangingPunct="1">
              <a:spcBef>
                <a:spcPct val="50000"/>
              </a:spcBef>
            </a:pPr>
            <a:r>
              <a:rPr lang="zh-CN" altLang="en-US"/>
              <a:t> 对完整系</a:t>
            </a:r>
            <a:r>
              <a:rPr lang="en-US" altLang="zh-CN"/>
              <a:t>, </a:t>
            </a:r>
            <a:r>
              <a:rPr lang="zh-CN" altLang="en-US"/>
              <a:t>由于约束的存在使得独立坐标的个数减少</a:t>
            </a:r>
            <a:r>
              <a:rPr lang="en-US" altLang="zh-CN"/>
              <a:t>, </a:t>
            </a:r>
            <a:r>
              <a:rPr lang="zh-CN" altLang="en-US"/>
              <a:t>这些独立坐标的数目叫自由度</a:t>
            </a:r>
            <a:r>
              <a:rPr lang="en-US" altLang="zh-CN"/>
              <a:t>. </a:t>
            </a:r>
            <a:r>
              <a:rPr lang="zh-CN" altLang="en-US"/>
              <a:t>用来表示这些独立变量的参数叫广义坐标</a:t>
            </a:r>
            <a:r>
              <a:rPr lang="en-US" altLang="zh-CN"/>
              <a:t>.  </a:t>
            </a:r>
            <a:r>
              <a:rPr lang="zh-CN" altLang="en-US"/>
              <a:t>广义坐标不一定是长度</a:t>
            </a:r>
            <a:r>
              <a:rPr lang="en-US" altLang="zh-CN"/>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36965A74-06C7-4699-82E2-E29447C37E4D}"/>
              </a:ext>
            </a:extLst>
          </p:cNvPr>
          <p:cNvSpPr txBox="1">
            <a:spLocks noChangeArrowheads="1"/>
          </p:cNvSpPr>
          <p:nvPr/>
        </p:nvSpPr>
        <p:spPr bwMode="auto">
          <a:xfrm>
            <a:off x="611188" y="476250"/>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 </a:t>
            </a:r>
            <a:r>
              <a:rPr lang="zh-CN" altLang="en-US">
                <a:solidFill>
                  <a:srgbClr val="FFCCFF"/>
                </a:solidFill>
              </a:rPr>
              <a:t>实位移</a:t>
            </a:r>
            <a:r>
              <a:rPr lang="en-US" altLang="zh-CN">
                <a:solidFill>
                  <a:srgbClr val="FFCCFF"/>
                </a:solidFill>
              </a:rPr>
              <a:t>: </a:t>
            </a:r>
            <a:r>
              <a:rPr lang="zh-CN" altLang="en-US">
                <a:solidFill>
                  <a:srgbClr val="FFCCFF"/>
                </a:solidFill>
              </a:rPr>
              <a:t>质点实际运动的位移</a:t>
            </a:r>
            <a:endParaRPr lang="zh-CN" altLang="en-US"/>
          </a:p>
          <a:p>
            <a:pPr eaLnBrk="1" hangingPunct="1">
              <a:spcBef>
                <a:spcPct val="50000"/>
              </a:spcBef>
            </a:pPr>
            <a:r>
              <a:rPr lang="en-US" altLang="zh-CN"/>
              <a:t>b </a:t>
            </a:r>
            <a:r>
              <a:rPr lang="zh-CN" altLang="en-US">
                <a:solidFill>
                  <a:srgbClr val="FFFF00"/>
                </a:solidFill>
              </a:rPr>
              <a:t>虚位移</a:t>
            </a:r>
            <a:r>
              <a:rPr lang="en-US" altLang="zh-CN">
                <a:solidFill>
                  <a:srgbClr val="FFFF00"/>
                </a:solidFill>
              </a:rPr>
              <a:t>: </a:t>
            </a:r>
            <a:r>
              <a:rPr lang="zh-CN" altLang="en-US">
                <a:solidFill>
                  <a:srgbClr val="FFFF00"/>
                </a:solidFill>
              </a:rPr>
              <a:t>想象中发生的位移，取决于质点位置和约束</a:t>
            </a:r>
          </a:p>
          <a:p>
            <a:pPr eaLnBrk="1" hangingPunct="1">
              <a:spcBef>
                <a:spcPct val="50000"/>
              </a:spcBef>
            </a:pPr>
            <a:r>
              <a:rPr lang="en-US" altLang="zh-CN"/>
              <a:t>c  </a:t>
            </a:r>
            <a:r>
              <a:rPr lang="zh-CN" altLang="en-US">
                <a:solidFill>
                  <a:srgbClr val="FFCCFF"/>
                </a:solidFill>
              </a:rPr>
              <a:t>理想约束</a:t>
            </a:r>
            <a:r>
              <a:rPr lang="en-US" altLang="zh-CN">
                <a:solidFill>
                  <a:srgbClr val="FFCCFF"/>
                </a:solidFill>
              </a:rPr>
              <a:t>: </a:t>
            </a:r>
            <a:r>
              <a:rPr lang="zh-CN" altLang="en-US">
                <a:solidFill>
                  <a:srgbClr val="FFCCFF"/>
                </a:solidFill>
              </a:rPr>
              <a:t>诸约束力在任意虚位移上作的虚功为零</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0" name="Text Box 24">
            <a:extLst>
              <a:ext uri="{FF2B5EF4-FFF2-40B4-BE49-F238E27FC236}">
                <a16:creationId xmlns:a16="http://schemas.microsoft.com/office/drawing/2014/main" id="{A015947C-2A99-497B-8261-51DD2C4FD8E2}"/>
              </a:ext>
            </a:extLst>
          </p:cNvPr>
          <p:cNvSpPr txBox="1">
            <a:spLocks noChangeArrowheads="1"/>
          </p:cNvSpPr>
          <p:nvPr/>
        </p:nvSpPr>
        <p:spPr bwMode="auto">
          <a:xfrm>
            <a:off x="250825" y="620713"/>
            <a:ext cx="86042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研究光、电磁场、微观粒子等物理现象时</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整个牛顿力学的基本观念都受到了挑战</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在人们不得不承认新的物理事实</a:t>
            </a:r>
            <a:r>
              <a:rPr lang="en-US" altLang="zh-CN">
                <a:ea typeface="楷体_GB2312" pitchFamily="49" charset="-122"/>
              </a:rPr>
              <a:t>——</a:t>
            </a:r>
            <a:r>
              <a:rPr lang="zh-CN" altLang="en-US">
                <a:latin typeface="楷体_GB2312" pitchFamily="49" charset="-122"/>
                <a:ea typeface="楷体_GB2312" pitchFamily="49" charset="-122"/>
              </a:rPr>
              <a:t>相对论效应</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波粒二象性等之后</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就需要在古典力学理论中寻找这样一种理论</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它能较顺利地超越古典概念的束缚</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自然地跳向非古典力学</a:t>
            </a:r>
            <a:r>
              <a:rPr lang="en-US" altLang="zh-CN">
                <a:ea typeface="楷体_GB2312" pitchFamily="49" charset="-122"/>
              </a:rPr>
              <a:t>——</a:t>
            </a:r>
            <a:r>
              <a:rPr lang="zh-CN" altLang="en-US">
                <a:latin typeface="楷体_GB2312" pitchFamily="49" charset="-122"/>
                <a:ea typeface="楷体_GB2312" pitchFamily="49" charset="-122"/>
              </a:rPr>
              <a:t>相对论力学、量子力学等．</a:t>
            </a:r>
          </a:p>
        </p:txBody>
      </p:sp>
      <p:sp>
        <p:nvSpPr>
          <p:cNvPr id="96281" name="Text Box 25">
            <a:extLst>
              <a:ext uri="{FF2B5EF4-FFF2-40B4-BE49-F238E27FC236}">
                <a16:creationId xmlns:a16="http://schemas.microsoft.com/office/drawing/2014/main" id="{37AD6B3A-90D3-4A2D-AD31-2D9AC218CF09}"/>
              </a:ext>
            </a:extLst>
          </p:cNvPr>
          <p:cNvSpPr txBox="1">
            <a:spLocks noChangeArrowheads="1"/>
          </p:cNvSpPr>
          <p:nvPr/>
        </p:nvSpPr>
        <p:spPr bwMode="auto">
          <a:xfrm>
            <a:off x="250825" y="3429000"/>
            <a:ext cx="842486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a:t>        </a:t>
            </a:r>
            <a:r>
              <a:rPr lang="zh-CN" altLang="zh-CN">
                <a:latin typeface="楷体_GB2312" pitchFamily="49" charset="-122"/>
                <a:ea typeface="楷体_GB2312" pitchFamily="49" charset="-122"/>
              </a:rPr>
              <a:t>分析力学是数学、力学研究者为克服上述困难所取得的成果的一部分</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在一定程度上解决了上述问题(并</a:t>
            </a:r>
            <a:r>
              <a:rPr lang="zh-CN" altLang="en-US">
                <a:latin typeface="楷体_GB2312" pitchFamily="49" charset="-122"/>
                <a:ea typeface="楷体_GB2312" pitchFamily="49" charset="-122"/>
              </a:rPr>
              <a:t>未</a:t>
            </a:r>
            <a:r>
              <a:rPr lang="zh-CN" altLang="zh-CN">
                <a:latin typeface="楷体_GB2312" pitchFamily="49" charset="-122"/>
                <a:ea typeface="楷体_GB2312" pitchFamily="49" charset="-122"/>
              </a:rPr>
              <a:t>全部解决</a:t>
            </a:r>
            <a:r>
              <a:rPr lang="en-US" altLang="zh-CN">
                <a:latin typeface="楷体_GB2312" pitchFamily="49" charset="-122"/>
                <a:ea typeface="楷体_GB2312" pitchFamily="49" charset="-122"/>
              </a:rPr>
              <a:t>,</a:t>
            </a:r>
            <a:r>
              <a:rPr lang="zh-CN" altLang="zh-CN">
                <a:latin typeface="楷体_GB2312" pitchFamily="49" charset="-122"/>
                <a:ea typeface="楷体_GB2312" pitchFamily="49" charset="-122"/>
              </a:rPr>
              <a:t>有关的研究现在还在继续)</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它</a:t>
            </a:r>
            <a:r>
              <a:rPr lang="zh-CN" altLang="zh-CN">
                <a:latin typeface="楷体_GB2312" pitchFamily="49" charset="-122"/>
                <a:ea typeface="楷体_GB2312" pitchFamily="49" charset="-122"/>
              </a:rPr>
              <a:t>给出了力学系统在完全一般性的</a:t>
            </a:r>
            <a:r>
              <a:rPr lang="zh-CN" altLang="zh-CN">
                <a:solidFill>
                  <a:srgbClr val="FFFF00"/>
                </a:solidFill>
                <a:latin typeface="楷体_GB2312" pitchFamily="49" charset="-122"/>
                <a:ea typeface="楷体_GB2312" pitchFamily="49" charset="-122"/>
              </a:rPr>
              <a:t>广义坐标</a:t>
            </a:r>
            <a:r>
              <a:rPr lang="zh-CN" altLang="zh-CN">
                <a:latin typeface="楷体_GB2312" pitchFamily="49" charset="-122"/>
                <a:ea typeface="楷体_GB2312" pitchFamily="49" charset="-122"/>
              </a:rPr>
              <a:t>下具有</a:t>
            </a:r>
            <a:r>
              <a:rPr lang="zh-CN" altLang="en-US">
                <a:latin typeface="楷体_GB2312" pitchFamily="49" charset="-122"/>
                <a:ea typeface="楷体_GB2312" pitchFamily="49" charset="-122"/>
              </a:rPr>
              <a:t>不</a:t>
            </a:r>
            <a:r>
              <a:rPr lang="zh-CN" altLang="zh-CN">
                <a:latin typeface="楷体_GB2312" pitchFamily="49" charset="-122"/>
                <a:ea typeface="楷体_GB2312" pitchFamily="49" charset="-122"/>
              </a:rPr>
              <a:t>变形式的动力学方程组，并突出了</a:t>
            </a:r>
            <a:r>
              <a:rPr lang="zh-CN" altLang="zh-CN">
                <a:solidFill>
                  <a:srgbClr val="FFFF00"/>
                </a:solidFill>
                <a:latin typeface="楷体_GB2312" pitchFamily="49" charset="-122"/>
                <a:ea typeface="楷体_GB2312" pitchFamily="49" charset="-122"/>
              </a:rPr>
              <a:t>能量函数</a:t>
            </a:r>
            <a:r>
              <a:rPr lang="zh-CN" altLang="zh-CN">
                <a:latin typeface="楷体_GB2312" pitchFamily="49" charset="-122"/>
                <a:ea typeface="楷体_GB2312" pitchFamily="49" charset="-122"/>
              </a:rPr>
              <a:t>的意义</a:t>
            </a:r>
            <a:r>
              <a:rPr lang="en-US" altLang="zh-CN">
                <a:latin typeface="楷体_GB2312" pitchFamily="49" charset="-122"/>
                <a:ea typeface="楷体_GB2312" pitchFamily="49" charset="-122"/>
              </a:rPr>
              <a:t>.</a:t>
            </a:r>
            <a:endParaRPr lang="zh-CN" altLang="zh-CN">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80"/>
                                        </p:tgtEl>
                                        <p:attrNameLst>
                                          <p:attrName>style.visibility</p:attrName>
                                        </p:attrNameLst>
                                      </p:cBhvr>
                                      <p:to>
                                        <p:strVal val="visible"/>
                                      </p:to>
                                    </p:set>
                                    <p:anim calcmode="lin" valueType="num">
                                      <p:cBhvr additive="base">
                                        <p:cTn id="7" dur="500" fill="hold"/>
                                        <p:tgtEl>
                                          <p:spTgt spid="96280"/>
                                        </p:tgtEl>
                                        <p:attrNameLst>
                                          <p:attrName>ppt_x</p:attrName>
                                        </p:attrNameLst>
                                      </p:cBhvr>
                                      <p:tavLst>
                                        <p:tav tm="0">
                                          <p:val>
                                            <p:strVal val="#ppt_x"/>
                                          </p:val>
                                        </p:tav>
                                        <p:tav tm="100000">
                                          <p:val>
                                            <p:strVal val="#ppt_x"/>
                                          </p:val>
                                        </p:tav>
                                      </p:tavLst>
                                    </p:anim>
                                    <p:anim calcmode="lin" valueType="num">
                                      <p:cBhvr additive="base">
                                        <p:cTn id="8" dur="500" fill="hold"/>
                                        <p:tgtEl>
                                          <p:spTgt spid="962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81"/>
                                        </p:tgtEl>
                                        <p:attrNameLst>
                                          <p:attrName>style.visibility</p:attrName>
                                        </p:attrNameLst>
                                      </p:cBhvr>
                                      <p:to>
                                        <p:strVal val="visible"/>
                                      </p:to>
                                    </p:set>
                                    <p:anim calcmode="lin" valueType="num">
                                      <p:cBhvr additive="base">
                                        <p:cTn id="13" dur="2000" fill="hold"/>
                                        <p:tgtEl>
                                          <p:spTgt spid="96281"/>
                                        </p:tgtEl>
                                        <p:attrNameLst>
                                          <p:attrName>ppt_x</p:attrName>
                                        </p:attrNameLst>
                                      </p:cBhvr>
                                      <p:tavLst>
                                        <p:tav tm="0">
                                          <p:val>
                                            <p:strVal val="#ppt_x"/>
                                          </p:val>
                                        </p:tav>
                                        <p:tav tm="100000">
                                          <p:val>
                                            <p:strVal val="#ppt_x"/>
                                          </p:val>
                                        </p:tav>
                                      </p:tavLst>
                                    </p:anim>
                                    <p:anim calcmode="lin" valueType="num">
                                      <p:cBhvr additive="base">
                                        <p:cTn id="14" dur="2000" fill="hold"/>
                                        <p:tgtEl>
                                          <p:spTgt spid="96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0" grpId="0"/>
      <p:bldP spid="962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54" name="Text Box 86">
            <a:extLst>
              <a:ext uri="{FF2B5EF4-FFF2-40B4-BE49-F238E27FC236}">
                <a16:creationId xmlns:a16="http://schemas.microsoft.com/office/drawing/2014/main" id="{58D34241-95ED-4426-B463-7462B9BF91E7}"/>
              </a:ext>
            </a:extLst>
          </p:cNvPr>
          <p:cNvSpPr txBox="1">
            <a:spLocks noChangeArrowheads="1"/>
          </p:cNvSpPr>
          <p:nvPr/>
        </p:nvSpPr>
        <p:spPr bwMode="auto">
          <a:xfrm>
            <a:off x="179388" y="2565400"/>
            <a:ext cx="85328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分析力学概括了比牛顿力学广泛得多的系统</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分析力学的数学形式有着极好的性质</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它不仅提供了解决天体力学及一系列动力学问题的较佳途径</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同时给</a:t>
            </a:r>
            <a:r>
              <a:rPr lang="zh-CN" altLang="zh-CN">
                <a:solidFill>
                  <a:srgbClr val="FFFF00"/>
                </a:solidFill>
                <a:latin typeface="楷体_GB2312" pitchFamily="49" charset="-122"/>
                <a:ea typeface="楷体_GB2312" pitchFamily="49" charset="-122"/>
              </a:rPr>
              <a:t>量子力学的发展提供了启示</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最适于成为引向现代物理的跳板</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其</a:t>
            </a:r>
            <a:r>
              <a:rPr lang="zh-CN" altLang="zh-CN">
                <a:solidFill>
                  <a:srgbClr val="FFFF00"/>
                </a:solidFill>
                <a:latin typeface="楷体_GB2312" pitchFamily="49" charset="-122"/>
                <a:ea typeface="楷体_GB2312" pitchFamily="49" charset="-122"/>
              </a:rPr>
              <a:t>最小作用量原理提供了建立相对论力学和量子力学最简练而富有概括性的出发点</a:t>
            </a:r>
            <a:r>
              <a:rPr lang="en-US" altLang="zh-CN">
                <a:latin typeface="楷体_GB2312" pitchFamily="49" charset="-122"/>
                <a:ea typeface="楷体_GB2312" pitchFamily="49" charset="-122"/>
              </a:rPr>
              <a:t>. </a:t>
            </a:r>
          </a:p>
        </p:txBody>
      </p:sp>
      <p:sp>
        <p:nvSpPr>
          <p:cNvPr id="58455" name="Text Box 87">
            <a:extLst>
              <a:ext uri="{FF2B5EF4-FFF2-40B4-BE49-F238E27FC236}">
                <a16:creationId xmlns:a16="http://schemas.microsoft.com/office/drawing/2014/main" id="{5B934B8E-F25D-49FE-9908-2B5FF3AD1A15}"/>
              </a:ext>
            </a:extLst>
          </p:cNvPr>
          <p:cNvSpPr txBox="1">
            <a:spLocks noChangeArrowheads="1"/>
          </p:cNvSpPr>
          <p:nvPr/>
        </p:nvSpPr>
        <p:spPr bwMode="auto">
          <a:xfrm>
            <a:off x="179388" y="260350"/>
            <a:ext cx="8532812"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分析力学代表作：</a:t>
            </a:r>
            <a:r>
              <a:rPr lang="en-US" altLang="zh-CN">
                <a:latin typeface="楷体_GB2312" pitchFamily="49" charset="-122"/>
                <a:ea typeface="楷体_GB2312" pitchFamily="49" charset="-122"/>
              </a:rPr>
              <a:t>1788</a:t>
            </a:r>
            <a:r>
              <a:rPr lang="zh-CN" altLang="en-US">
                <a:latin typeface="楷体_GB2312" pitchFamily="49" charset="-122"/>
                <a:ea typeface="楷体_GB2312" pitchFamily="49" charset="-122"/>
              </a:rPr>
              <a:t>年拉格朗日的</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分析力学</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全书没有一张图</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是完全用数学分析来解决所有的力学问题</a:t>
            </a:r>
            <a:r>
              <a:rPr lang="en-US" altLang="zh-CN">
                <a:latin typeface="楷体_GB2312" pitchFamily="49" charset="-122"/>
                <a:ea typeface="楷体_GB2312" pitchFamily="49" charset="-122"/>
              </a:rPr>
              <a:t>. </a:t>
            </a:r>
          </a:p>
          <a:p>
            <a:pPr algn="just" eaLnBrk="1" hangingPunct="1">
              <a:lnSpc>
                <a:spcPct val="120000"/>
              </a:lnSpc>
            </a:pPr>
            <a:r>
              <a:rPr lang="en-US" altLang="zh-CN">
                <a:latin typeface="楷体_GB2312" pitchFamily="49" charset="-122"/>
                <a:ea typeface="楷体_GB2312" pitchFamily="49" charset="-122"/>
              </a:rPr>
              <a:t>    1834</a:t>
            </a:r>
            <a:r>
              <a:rPr lang="zh-CN" altLang="en-US">
                <a:latin typeface="楷体_GB2312" pitchFamily="49" charset="-122"/>
                <a:ea typeface="楷体_GB2312" pitchFamily="49" charset="-122"/>
              </a:rPr>
              <a:t>年哈密顿：坐标和动量为独立变量</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将微分方程的阶数降为一</a:t>
            </a:r>
            <a:r>
              <a:rPr lang="en-US" altLang="zh-CN">
                <a:latin typeface="楷体_GB2312" pitchFamily="49" charset="-122"/>
                <a:ea typeface="楷体_GB2312" pitchFamily="49" charset="-122"/>
              </a:rPr>
              <a:t>. 1843</a:t>
            </a:r>
            <a:r>
              <a:rPr lang="zh-CN" altLang="en-US">
                <a:latin typeface="楷体_GB2312" pitchFamily="49" charset="-122"/>
                <a:ea typeface="楷体_GB2312" pitchFamily="49" charset="-122"/>
              </a:rPr>
              <a:t>年引入变分法</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提出了哈密顿方程</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完善了分析力学</a:t>
            </a:r>
            <a:r>
              <a:rPr lang="en-US" altLang="zh-CN">
                <a:latin typeface="楷体_GB2312" pitchFamily="49" charset="-122"/>
                <a:ea typeface="楷体_GB2312" pitchFamily="49" charset="-122"/>
              </a:rPr>
              <a:t>.    </a:t>
            </a:r>
            <a:endParaRPr lang="zh-CN" altLang="zh-CN">
              <a:latin typeface="楷体_GB2312" pitchFamily="49" charset="-122"/>
              <a:ea typeface="楷体_GB2312" pitchFamily="49" charset="-122"/>
            </a:endParaRPr>
          </a:p>
        </p:txBody>
      </p:sp>
      <p:sp>
        <p:nvSpPr>
          <p:cNvPr id="58456" name="Text Box 88">
            <a:extLst>
              <a:ext uri="{FF2B5EF4-FFF2-40B4-BE49-F238E27FC236}">
                <a16:creationId xmlns:a16="http://schemas.microsoft.com/office/drawing/2014/main" id="{12EF65DC-B95B-457D-9577-4D556DA6F01E}"/>
              </a:ext>
            </a:extLst>
          </p:cNvPr>
          <p:cNvSpPr txBox="1">
            <a:spLocks noChangeArrowheads="1"/>
          </p:cNvSpPr>
          <p:nvPr/>
        </p:nvSpPr>
        <p:spPr bwMode="auto">
          <a:xfrm>
            <a:off x="179388" y="4941888"/>
            <a:ext cx="87153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直到最近</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分析力学在非线性非完整系统中的研究</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非保守系统中奇异吸引子的发现以及有关</a:t>
            </a:r>
            <a:r>
              <a:rPr lang="zh-CN" altLang="zh-CN">
                <a:ea typeface="楷体_GB2312" pitchFamily="49" charset="-122"/>
              </a:rPr>
              <a:t>“</a:t>
            </a:r>
            <a:r>
              <a:rPr lang="zh-CN" altLang="zh-CN">
                <a:latin typeface="楷体_GB2312" pitchFamily="49" charset="-122"/>
                <a:ea typeface="楷体_GB2312" pitchFamily="49" charset="-122"/>
              </a:rPr>
              <a:t>浑</a:t>
            </a:r>
            <a:r>
              <a:rPr lang="zh-CN" altLang="en-US">
                <a:latin typeface="楷体_GB2312" pitchFamily="49" charset="-122"/>
                <a:ea typeface="楷体_GB2312" pitchFamily="49" charset="-122"/>
              </a:rPr>
              <a:t>沌</a:t>
            </a:r>
            <a:r>
              <a:rPr lang="zh-CN" altLang="zh-CN">
                <a:ea typeface="楷体_GB2312" pitchFamily="49" charset="-122"/>
              </a:rPr>
              <a:t>”</a:t>
            </a:r>
            <a:r>
              <a:rPr lang="zh-CN" altLang="zh-CN">
                <a:latin typeface="楷体_GB2312" pitchFamily="49" charset="-122"/>
                <a:ea typeface="楷体_GB2312" pitchFamily="49" charset="-122"/>
              </a:rPr>
              <a:t>现象的研究等等</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正在丰富</a:t>
            </a:r>
            <a:r>
              <a:rPr lang="zh-CN" altLang="en-US">
                <a:latin typeface="楷体_GB2312" pitchFamily="49" charset="-122"/>
                <a:ea typeface="楷体_GB2312" pitchFamily="49" charset="-122"/>
              </a:rPr>
              <a:t>着</a:t>
            </a:r>
            <a:r>
              <a:rPr lang="zh-CN" altLang="zh-CN">
                <a:latin typeface="楷体_GB2312" pitchFamily="49" charset="-122"/>
                <a:ea typeface="楷体_GB2312" pitchFamily="49" charset="-122"/>
              </a:rPr>
              <a:t>分</a:t>
            </a:r>
            <a:r>
              <a:rPr lang="zh-CN" altLang="en-US">
                <a:latin typeface="楷体_GB2312" pitchFamily="49" charset="-122"/>
                <a:ea typeface="楷体_GB2312" pitchFamily="49" charset="-122"/>
              </a:rPr>
              <a:t>析</a:t>
            </a:r>
            <a:r>
              <a:rPr lang="zh-CN" altLang="zh-CN">
                <a:latin typeface="楷体_GB2312" pitchFamily="49" charset="-122"/>
                <a:ea typeface="楷体_GB2312" pitchFamily="49" charset="-122"/>
              </a:rPr>
              <a:t>力学的内容</a:t>
            </a:r>
            <a:r>
              <a:rPr lang="en-US" altLang="zh-CN">
                <a:latin typeface="楷体_GB2312" pitchFamily="49" charset="-122"/>
                <a:ea typeface="楷体_GB2312" pitchFamily="49" charset="-122"/>
              </a:rPr>
              <a:t>, </a:t>
            </a:r>
            <a:r>
              <a:rPr lang="zh-CN" altLang="zh-CN">
                <a:latin typeface="楷体_GB2312" pitchFamily="49" charset="-122"/>
                <a:ea typeface="楷体_GB2312" pitchFamily="49" charset="-122"/>
              </a:rPr>
              <a:t>且大大开阔</a:t>
            </a:r>
            <a:r>
              <a:rPr lang="zh-CN" altLang="en-US">
                <a:latin typeface="楷体_GB2312" pitchFamily="49" charset="-122"/>
                <a:ea typeface="楷体_GB2312" pitchFamily="49" charset="-122"/>
              </a:rPr>
              <a:t>了</a:t>
            </a:r>
            <a:r>
              <a:rPr lang="zh-CN" altLang="zh-CN">
                <a:latin typeface="楷体_GB2312" pitchFamily="49" charset="-122"/>
                <a:ea typeface="楷体_GB2312" pitchFamily="49" charset="-122"/>
              </a:rPr>
              <a:t>它的应用范围</a:t>
            </a:r>
            <a:r>
              <a:rPr lang="en-US" altLang="zh-CN">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55"/>
                                        </p:tgtEl>
                                        <p:attrNameLst>
                                          <p:attrName>style.visibility</p:attrName>
                                        </p:attrNameLst>
                                      </p:cBhvr>
                                      <p:to>
                                        <p:strVal val="visible"/>
                                      </p:to>
                                    </p:set>
                                    <p:anim calcmode="lin" valueType="num">
                                      <p:cBhvr additive="base">
                                        <p:cTn id="7" dur="500" fill="hold"/>
                                        <p:tgtEl>
                                          <p:spTgt spid="58455"/>
                                        </p:tgtEl>
                                        <p:attrNameLst>
                                          <p:attrName>ppt_x</p:attrName>
                                        </p:attrNameLst>
                                      </p:cBhvr>
                                      <p:tavLst>
                                        <p:tav tm="0">
                                          <p:val>
                                            <p:strVal val="#ppt_x"/>
                                          </p:val>
                                        </p:tav>
                                        <p:tav tm="100000">
                                          <p:val>
                                            <p:strVal val="#ppt_x"/>
                                          </p:val>
                                        </p:tav>
                                      </p:tavLst>
                                    </p:anim>
                                    <p:anim calcmode="lin" valueType="num">
                                      <p:cBhvr additive="base">
                                        <p:cTn id="8" dur="500" fill="hold"/>
                                        <p:tgtEl>
                                          <p:spTgt spid="584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454"/>
                                        </p:tgtEl>
                                        <p:attrNameLst>
                                          <p:attrName>style.visibility</p:attrName>
                                        </p:attrNameLst>
                                      </p:cBhvr>
                                      <p:to>
                                        <p:strVal val="visible"/>
                                      </p:to>
                                    </p:set>
                                    <p:anim calcmode="lin" valueType="num">
                                      <p:cBhvr additive="base">
                                        <p:cTn id="13" dur="500" fill="hold"/>
                                        <p:tgtEl>
                                          <p:spTgt spid="58454"/>
                                        </p:tgtEl>
                                        <p:attrNameLst>
                                          <p:attrName>ppt_x</p:attrName>
                                        </p:attrNameLst>
                                      </p:cBhvr>
                                      <p:tavLst>
                                        <p:tav tm="0">
                                          <p:val>
                                            <p:strVal val="#ppt_x"/>
                                          </p:val>
                                        </p:tav>
                                        <p:tav tm="100000">
                                          <p:val>
                                            <p:strVal val="#ppt_x"/>
                                          </p:val>
                                        </p:tav>
                                      </p:tavLst>
                                    </p:anim>
                                    <p:anim calcmode="lin" valueType="num">
                                      <p:cBhvr additive="base">
                                        <p:cTn id="14" dur="500" fill="hold"/>
                                        <p:tgtEl>
                                          <p:spTgt spid="5845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456"/>
                                        </p:tgtEl>
                                        <p:attrNameLst>
                                          <p:attrName>style.visibility</p:attrName>
                                        </p:attrNameLst>
                                      </p:cBhvr>
                                      <p:to>
                                        <p:strVal val="visible"/>
                                      </p:to>
                                    </p:set>
                                    <p:anim calcmode="lin" valueType="num">
                                      <p:cBhvr additive="base">
                                        <p:cTn id="19" dur="500" fill="hold"/>
                                        <p:tgtEl>
                                          <p:spTgt spid="58456"/>
                                        </p:tgtEl>
                                        <p:attrNameLst>
                                          <p:attrName>ppt_x</p:attrName>
                                        </p:attrNameLst>
                                      </p:cBhvr>
                                      <p:tavLst>
                                        <p:tav tm="0">
                                          <p:val>
                                            <p:strVal val="#ppt_x"/>
                                          </p:val>
                                        </p:tav>
                                        <p:tav tm="100000">
                                          <p:val>
                                            <p:strVal val="#ppt_x"/>
                                          </p:val>
                                        </p:tav>
                                      </p:tavLst>
                                    </p:anim>
                                    <p:anim calcmode="lin" valueType="num">
                                      <p:cBhvr additive="base">
                                        <p:cTn id="20" dur="500" fill="hold"/>
                                        <p:tgtEl>
                                          <p:spTgt spid="58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54" grpId="0"/>
      <p:bldP spid="58455" grpId="0"/>
      <p:bldP spid="584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45320AA2-BCF2-48DE-97F4-B5D7881A5020}"/>
              </a:ext>
            </a:extLst>
          </p:cNvPr>
          <p:cNvSpPr txBox="1">
            <a:spLocks noChangeArrowheads="1"/>
          </p:cNvSpPr>
          <p:nvPr/>
        </p:nvSpPr>
        <p:spPr bwMode="auto">
          <a:xfrm>
            <a:off x="3286125" y="1357313"/>
            <a:ext cx="251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400">
                <a:solidFill>
                  <a:srgbClr val="FFCCCC"/>
                </a:solidFill>
                <a:ea typeface="楷体_GB2312" pitchFamily="49" charset="-122"/>
              </a:rPr>
              <a:t>本节导读</a:t>
            </a:r>
          </a:p>
        </p:txBody>
      </p:sp>
      <p:sp>
        <p:nvSpPr>
          <p:cNvPr id="23568" name="Text Box 16">
            <a:extLst>
              <a:ext uri="{FF2B5EF4-FFF2-40B4-BE49-F238E27FC236}">
                <a16:creationId xmlns:a16="http://schemas.microsoft.com/office/drawing/2014/main" id="{C25CE0AD-78B0-4941-A950-EB46F45720EC}"/>
              </a:ext>
            </a:extLst>
          </p:cNvPr>
          <p:cNvSpPr txBox="1">
            <a:spLocks noChangeArrowheads="1"/>
          </p:cNvSpPr>
          <p:nvPr/>
        </p:nvSpPr>
        <p:spPr bwMode="auto">
          <a:xfrm>
            <a:off x="1571625" y="2695575"/>
            <a:ext cx="314483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约束的概念 </a:t>
            </a:r>
            <a:r>
              <a:rPr lang="zh-CN" altLang="zh-CN" sz="2800"/>
              <a:t> </a:t>
            </a:r>
            <a:endParaRPr lang="zh-CN" altLang="en-US" sz="2800"/>
          </a:p>
          <a:p>
            <a:pPr eaLnBrk="1" hangingPunct="1">
              <a:spcBef>
                <a:spcPct val="50000"/>
              </a:spcBef>
              <a:buFontTx/>
              <a:buChar char="•"/>
            </a:pPr>
            <a:r>
              <a:rPr lang="zh-CN" altLang="en-US" sz="2800"/>
              <a:t>约束方程  </a:t>
            </a:r>
          </a:p>
          <a:p>
            <a:pPr eaLnBrk="1" hangingPunct="1">
              <a:spcBef>
                <a:spcPct val="50000"/>
              </a:spcBef>
              <a:buFontTx/>
              <a:buChar char="•"/>
            </a:pPr>
            <a:r>
              <a:rPr lang="zh-CN" altLang="en-US" sz="2800"/>
              <a:t>约束分类 </a:t>
            </a:r>
          </a:p>
          <a:p>
            <a:pPr eaLnBrk="1" hangingPunct="1">
              <a:spcBef>
                <a:spcPct val="50000"/>
              </a:spcBef>
              <a:buFontTx/>
              <a:buChar char="•"/>
            </a:pPr>
            <a:r>
              <a:rPr lang="zh-CN" altLang="en-US" sz="2800"/>
              <a:t>约束力</a:t>
            </a:r>
          </a:p>
        </p:txBody>
      </p:sp>
      <p:sp>
        <p:nvSpPr>
          <p:cNvPr id="6148" name="Rectangle 23">
            <a:extLst>
              <a:ext uri="{FF2B5EF4-FFF2-40B4-BE49-F238E27FC236}">
                <a16:creationId xmlns:a16="http://schemas.microsoft.com/office/drawing/2014/main" id="{5F5CD435-C300-4822-ADBB-A689AA59E190}"/>
              </a:ext>
            </a:extLst>
          </p:cNvPr>
          <p:cNvSpPr>
            <a:spLocks noChangeArrowheads="1"/>
          </p:cNvSpPr>
          <p:nvPr/>
        </p:nvSpPr>
        <p:spPr bwMode="auto">
          <a:xfrm>
            <a:off x="755650" y="260350"/>
            <a:ext cx="8054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600">
                <a:solidFill>
                  <a:schemeClr val="hlink"/>
                </a:solidFill>
              </a:rPr>
              <a:t>§6.1 </a:t>
            </a:r>
            <a:r>
              <a:rPr lang="zh-CN" altLang="en-US" sz="3600">
                <a:solidFill>
                  <a:schemeClr val="hlink"/>
                </a:solidFill>
              </a:rPr>
              <a:t>约束  广义坐标  虚位移  理想约束</a:t>
            </a:r>
          </a:p>
        </p:txBody>
      </p:sp>
      <p:sp>
        <p:nvSpPr>
          <p:cNvPr id="5" name="Text Box 28">
            <a:extLst>
              <a:ext uri="{FF2B5EF4-FFF2-40B4-BE49-F238E27FC236}">
                <a16:creationId xmlns:a16="http://schemas.microsoft.com/office/drawing/2014/main" id="{F6BEE47D-F2E2-4B81-9388-1CB486C4D69F}"/>
              </a:ext>
            </a:extLst>
          </p:cNvPr>
          <p:cNvSpPr txBox="1">
            <a:spLocks noChangeArrowheads="1"/>
          </p:cNvSpPr>
          <p:nvPr/>
        </p:nvSpPr>
        <p:spPr bwMode="auto">
          <a:xfrm>
            <a:off x="4992688" y="3987800"/>
            <a:ext cx="34671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实位移  虚位移</a:t>
            </a:r>
          </a:p>
          <a:p>
            <a:pPr eaLnBrk="1" hangingPunct="1">
              <a:spcBef>
                <a:spcPct val="50000"/>
              </a:spcBef>
              <a:buFontTx/>
              <a:buChar char="•"/>
            </a:pPr>
            <a:r>
              <a:rPr lang="zh-CN" altLang="en-US" sz="2800"/>
              <a:t>  实功   虚功 </a:t>
            </a:r>
          </a:p>
        </p:txBody>
      </p:sp>
      <p:sp>
        <p:nvSpPr>
          <p:cNvPr id="6" name="Text Box 16">
            <a:extLst>
              <a:ext uri="{FF2B5EF4-FFF2-40B4-BE49-F238E27FC236}">
                <a16:creationId xmlns:a16="http://schemas.microsoft.com/office/drawing/2014/main" id="{002853E9-2041-4E56-B6A1-3551D6EAEE9C}"/>
              </a:ext>
            </a:extLst>
          </p:cNvPr>
          <p:cNvSpPr txBox="1">
            <a:spLocks noChangeArrowheads="1"/>
          </p:cNvSpPr>
          <p:nvPr/>
        </p:nvSpPr>
        <p:spPr bwMode="auto">
          <a:xfrm>
            <a:off x="5003800" y="2474913"/>
            <a:ext cx="31448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lang="zh-CN" altLang="en-US" sz="2800"/>
              <a:t>自由度</a:t>
            </a:r>
          </a:p>
          <a:p>
            <a:pPr eaLnBrk="1" hangingPunct="1">
              <a:spcBef>
                <a:spcPct val="50000"/>
              </a:spcBef>
              <a:buFontTx/>
              <a:buChar char="•"/>
            </a:pPr>
            <a:r>
              <a:rPr lang="zh-CN" altLang="en-US" sz="2800"/>
              <a:t>广义坐标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outHorizontal)">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3568"/>
                                        </p:tgtEl>
                                        <p:attrNameLst>
                                          <p:attrName>style.visibility</p:attrName>
                                        </p:attrNameLst>
                                      </p:cBhvr>
                                      <p:to>
                                        <p:strVal val="visible"/>
                                      </p:to>
                                    </p:set>
                                    <p:animEffect transition="in" filter="barn(outHorizontal)">
                                      <p:cBhvr>
                                        <p:cTn id="12" dur="500"/>
                                        <p:tgtEl>
                                          <p:spTgt spid="23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68" grpId="0" autoUpdateAnimBg="0"/>
      <p:bldP spid="5" grpId="0" autoUpdateAnimBg="0"/>
      <p:bldP spid="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28AC534F-FFAC-4127-9365-5DF0468549E7}"/>
              </a:ext>
            </a:extLst>
          </p:cNvPr>
          <p:cNvSpPr txBox="1">
            <a:spLocks noChangeArrowheads="1"/>
          </p:cNvSpPr>
          <p:nvPr/>
        </p:nvSpPr>
        <p:spPr bwMode="auto">
          <a:xfrm>
            <a:off x="539750" y="260350"/>
            <a:ext cx="655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FF9900"/>
                </a:solidFill>
                <a:ea typeface="楷体_GB2312" pitchFamily="49" charset="-122"/>
              </a:rPr>
              <a:t>1  </a:t>
            </a:r>
            <a:r>
              <a:rPr lang="zh-CN" altLang="en-US" sz="3200">
                <a:solidFill>
                  <a:srgbClr val="FF9900"/>
                </a:solidFill>
                <a:ea typeface="楷体_GB2312" pitchFamily="49" charset="-122"/>
              </a:rPr>
              <a:t>约束的概念</a:t>
            </a:r>
          </a:p>
        </p:txBody>
      </p:sp>
      <p:sp>
        <p:nvSpPr>
          <p:cNvPr id="114691" name="Text Box 3">
            <a:extLst>
              <a:ext uri="{FF2B5EF4-FFF2-40B4-BE49-F238E27FC236}">
                <a16:creationId xmlns:a16="http://schemas.microsoft.com/office/drawing/2014/main" id="{6B5D2F5B-A39F-40CD-8DA8-2CD89E0AD132}"/>
              </a:ext>
            </a:extLst>
          </p:cNvPr>
          <p:cNvSpPr txBox="1">
            <a:spLocks noChangeArrowheads="1"/>
          </p:cNvSpPr>
          <p:nvPr/>
        </p:nvSpPr>
        <p:spPr bwMode="auto">
          <a:xfrm>
            <a:off x="196850" y="1052513"/>
            <a:ext cx="89471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t>        </a:t>
            </a:r>
            <a:r>
              <a:rPr lang="zh-CN" altLang="en-US" sz="2800"/>
              <a:t>机械运动是物体空间位置随着时间的推移而变动</a:t>
            </a:r>
            <a:r>
              <a:rPr lang="en-US" altLang="zh-CN" sz="2800"/>
              <a:t>, </a:t>
            </a:r>
            <a:r>
              <a:rPr lang="zh-CN" altLang="en-US" sz="2800"/>
              <a:t>对机械运动所加的强制性的限制条件称为</a:t>
            </a:r>
            <a:r>
              <a:rPr lang="zh-CN" altLang="en-US" sz="2800">
                <a:solidFill>
                  <a:srgbClr val="FFFF00"/>
                </a:solidFill>
              </a:rPr>
              <a:t>约束</a:t>
            </a:r>
            <a:r>
              <a:rPr lang="en-US" altLang="zh-CN" sz="2800"/>
              <a:t>.</a:t>
            </a:r>
            <a:r>
              <a:rPr lang="en-US" altLang="zh-CN"/>
              <a:t>       </a:t>
            </a:r>
          </a:p>
        </p:txBody>
      </p:sp>
      <p:sp>
        <p:nvSpPr>
          <p:cNvPr id="114700" name="Text Box 12">
            <a:extLst>
              <a:ext uri="{FF2B5EF4-FFF2-40B4-BE49-F238E27FC236}">
                <a16:creationId xmlns:a16="http://schemas.microsoft.com/office/drawing/2014/main" id="{573539E2-3A9B-46AB-BC74-FD91879E1B91}"/>
              </a:ext>
            </a:extLst>
          </p:cNvPr>
          <p:cNvSpPr txBox="1">
            <a:spLocks noChangeArrowheads="1"/>
          </p:cNvSpPr>
          <p:nvPr/>
        </p:nvSpPr>
        <p:spPr bwMode="auto">
          <a:xfrm>
            <a:off x="179388" y="2492375"/>
            <a:ext cx="896461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lang="en-US" altLang="zh-CN"/>
              <a:t>        </a:t>
            </a:r>
            <a:r>
              <a:rPr lang="zh-CN" altLang="en-US" sz="2800"/>
              <a:t>约束条件对运动的限制由一些力来体现</a:t>
            </a:r>
            <a:r>
              <a:rPr lang="en-US" altLang="zh-CN" sz="2800"/>
              <a:t>, </a:t>
            </a:r>
            <a:r>
              <a:rPr lang="zh-CN" altLang="en-US" sz="2800"/>
              <a:t>这些力一般不是给定的</a:t>
            </a:r>
            <a:r>
              <a:rPr lang="en-US" altLang="zh-CN" sz="2800"/>
              <a:t>, </a:t>
            </a:r>
            <a:r>
              <a:rPr lang="zh-CN" altLang="en-US" sz="2800"/>
              <a:t>而是与运动状况有关的未知力</a:t>
            </a:r>
            <a:r>
              <a:rPr lang="en-US" altLang="zh-CN" sz="2800"/>
              <a:t>. </a:t>
            </a:r>
            <a:r>
              <a:rPr lang="zh-CN" altLang="en-US" sz="2800"/>
              <a:t>因此</a:t>
            </a:r>
            <a:r>
              <a:rPr lang="en-US" altLang="zh-CN" sz="2800"/>
              <a:t>, </a:t>
            </a:r>
            <a:r>
              <a:rPr lang="zh-CN" altLang="en-US" sz="2800"/>
              <a:t>对于动力学问题</a:t>
            </a:r>
            <a:r>
              <a:rPr lang="en-US" altLang="zh-CN" sz="2800"/>
              <a:t>, </a:t>
            </a:r>
            <a:r>
              <a:rPr lang="zh-CN" altLang="en-US" sz="2800"/>
              <a:t>约束也应作为一个基本因素加以考虑</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blinds(vertical)">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4700"/>
                                        </p:tgtEl>
                                        <p:attrNameLst>
                                          <p:attrName>style.visibility</p:attrName>
                                        </p:attrNameLst>
                                      </p:cBhvr>
                                      <p:to>
                                        <p:strVal val="visible"/>
                                      </p:to>
                                    </p:set>
                                    <p:anim calcmode="lin" valueType="num">
                                      <p:cBhvr additive="base">
                                        <p:cTn id="12" dur="500" fill="hold"/>
                                        <p:tgtEl>
                                          <p:spTgt spid="114700"/>
                                        </p:tgtEl>
                                        <p:attrNameLst>
                                          <p:attrName>ppt_x</p:attrName>
                                        </p:attrNameLst>
                                      </p:cBhvr>
                                      <p:tavLst>
                                        <p:tav tm="0">
                                          <p:val>
                                            <p:strVal val="#ppt_x"/>
                                          </p:val>
                                        </p:tav>
                                        <p:tav tm="100000">
                                          <p:val>
                                            <p:strVal val="#ppt_x"/>
                                          </p:val>
                                        </p:tav>
                                      </p:tavLst>
                                    </p:anim>
                                    <p:anim calcmode="lin" valueType="num">
                                      <p:cBhvr additive="base">
                                        <p:cTn id="13" dur="500" fill="hold"/>
                                        <p:tgtEl>
                                          <p:spTgt spid="114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P spid="1147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26133ED-8E9C-4123-A0C7-2C0BC7EDA63E}"/>
              </a:ext>
            </a:extLst>
          </p:cNvPr>
          <p:cNvSpPr>
            <a:spLocks noChangeArrowheads="1"/>
          </p:cNvSpPr>
          <p:nvPr/>
        </p:nvSpPr>
        <p:spPr bwMode="auto">
          <a:xfrm>
            <a:off x="0" y="3043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729" name="Text Box 17">
            <a:extLst>
              <a:ext uri="{FF2B5EF4-FFF2-40B4-BE49-F238E27FC236}">
                <a16:creationId xmlns:a16="http://schemas.microsoft.com/office/drawing/2014/main" id="{AA05D40C-B415-48D2-A40D-DBE05C3897B6}"/>
              </a:ext>
            </a:extLst>
          </p:cNvPr>
          <p:cNvSpPr txBox="1">
            <a:spLocks noChangeArrowheads="1"/>
          </p:cNvSpPr>
          <p:nvPr/>
        </p:nvSpPr>
        <p:spPr bwMode="auto">
          <a:xfrm>
            <a:off x="244475" y="620713"/>
            <a:ext cx="878522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en-US" altLang="zh-CN" sz="2800"/>
              <a:t>       </a:t>
            </a:r>
            <a:r>
              <a:rPr lang="zh-CN" altLang="zh-CN" sz="2800"/>
              <a:t>几乎所有的力学系统都存在着约束</a:t>
            </a:r>
            <a:r>
              <a:rPr lang="en-US" altLang="zh-CN" sz="2800"/>
              <a:t>.</a:t>
            </a:r>
            <a:r>
              <a:rPr lang="zh-CN" altLang="en-US" sz="2800"/>
              <a:t> </a:t>
            </a:r>
            <a:r>
              <a:rPr lang="zh-CN" altLang="zh-CN" sz="2800"/>
              <a:t>例如</a:t>
            </a:r>
            <a:r>
              <a:rPr lang="en-US" altLang="zh-CN" sz="2800"/>
              <a:t>, </a:t>
            </a:r>
            <a:r>
              <a:rPr lang="zh-CN" altLang="zh-CN" sz="2800"/>
              <a:t>刚体内任意两质点间距</a:t>
            </a:r>
            <a:r>
              <a:rPr lang="zh-CN" altLang="en-US" sz="2800"/>
              <a:t>离</a:t>
            </a:r>
            <a:r>
              <a:rPr lang="zh-CN" altLang="zh-CN" sz="2800"/>
              <a:t>不变</a:t>
            </a:r>
            <a:r>
              <a:rPr lang="en-US" altLang="zh-CN" sz="2800"/>
              <a:t>, </a:t>
            </a:r>
            <a:r>
              <a:rPr lang="zh-CN" altLang="zh-CN" sz="2800"/>
              <a:t>两个刚体用铰链连接</a:t>
            </a:r>
            <a:r>
              <a:rPr lang="en-US" altLang="zh-CN" sz="2800"/>
              <a:t>, </a:t>
            </a:r>
            <a:r>
              <a:rPr lang="zh-CN" altLang="zh-CN" sz="2800"/>
              <a:t>轮子无滑动地滚动</a:t>
            </a:r>
            <a:r>
              <a:rPr lang="en-US" altLang="zh-CN" sz="2800"/>
              <a:t>, </a:t>
            </a:r>
            <a:r>
              <a:rPr lang="zh-CN" altLang="zh-CN" sz="2800"/>
              <a:t>两个质点用不可伸长的绳连接等等</a:t>
            </a:r>
            <a:r>
              <a:rPr lang="en-US" altLang="zh-CN" sz="2800"/>
              <a:t>. </a:t>
            </a:r>
            <a:r>
              <a:rPr lang="zh-CN" altLang="zh-CN" sz="2800"/>
              <a:t>对状态的限制也就是对力学系统内各质点的位置和速度加以限制</a:t>
            </a:r>
            <a:r>
              <a:rPr lang="en-US" altLang="zh-CN" sz="2800"/>
              <a:t>, </a:t>
            </a:r>
            <a:r>
              <a:rPr lang="zh-CN" altLang="zh-CN" sz="2800"/>
              <a:t>其数学表示式是</a:t>
            </a:r>
          </a:p>
        </p:txBody>
      </p:sp>
      <p:graphicFrame>
        <p:nvGraphicFramePr>
          <p:cNvPr id="115731" name="Object 19">
            <a:extLst>
              <a:ext uri="{FF2B5EF4-FFF2-40B4-BE49-F238E27FC236}">
                <a16:creationId xmlns:a16="http://schemas.microsoft.com/office/drawing/2014/main" id="{CA9A0F12-E4D4-4470-B29C-BABC376799A1}"/>
              </a:ext>
            </a:extLst>
          </p:cNvPr>
          <p:cNvGraphicFramePr>
            <a:graphicFrameLocks noChangeAspect="1"/>
          </p:cNvGraphicFramePr>
          <p:nvPr/>
        </p:nvGraphicFramePr>
        <p:xfrm>
          <a:off x="306388" y="4030663"/>
          <a:ext cx="8639175" cy="635000"/>
        </p:xfrm>
        <a:graphic>
          <a:graphicData uri="http://schemas.openxmlformats.org/presentationml/2006/ole">
            <mc:AlternateContent xmlns:mc="http://schemas.openxmlformats.org/markup-compatibility/2006">
              <mc:Choice xmlns:v="urn:schemas-microsoft-com:vml" Requires="v">
                <p:oleObj spid="_x0000_s8199" name="公式" r:id="rId3" imgW="3124200" imgH="190602" progId="Equation.3">
                  <p:embed/>
                </p:oleObj>
              </mc:Choice>
              <mc:Fallback>
                <p:oleObj name="公式" r:id="rId3" imgW="3124200" imgH="190602"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4030663"/>
                        <a:ext cx="86391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2" name="Text Box 20">
            <a:extLst>
              <a:ext uri="{FF2B5EF4-FFF2-40B4-BE49-F238E27FC236}">
                <a16:creationId xmlns:a16="http://schemas.microsoft.com/office/drawing/2014/main" id="{8AB8DB4C-774F-41BF-A64B-D3B45339839C}"/>
              </a:ext>
            </a:extLst>
          </p:cNvPr>
          <p:cNvSpPr txBox="1">
            <a:spLocks noChangeArrowheads="1"/>
          </p:cNvSpPr>
          <p:nvPr/>
        </p:nvSpPr>
        <p:spPr bwMode="auto">
          <a:xfrm>
            <a:off x="5292725" y="5084763"/>
            <a:ext cx="288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solidFill>
                  <a:srgbClr val="FFFF00"/>
                </a:solidFill>
              </a:rPr>
              <a:t>约束方程</a:t>
            </a:r>
            <a:endParaRPr lang="zh-CN" altLang="en-US"/>
          </a:p>
        </p:txBody>
      </p:sp>
      <p:sp>
        <p:nvSpPr>
          <p:cNvPr id="115733" name="Rectangle 21">
            <a:extLst>
              <a:ext uri="{FF2B5EF4-FFF2-40B4-BE49-F238E27FC236}">
                <a16:creationId xmlns:a16="http://schemas.microsoft.com/office/drawing/2014/main" id="{6335AE1C-21BA-422F-9CDC-5FC71A4D74D9}"/>
              </a:ext>
            </a:extLst>
          </p:cNvPr>
          <p:cNvSpPr>
            <a:spLocks noChangeArrowheads="1"/>
          </p:cNvSpPr>
          <p:nvPr/>
        </p:nvSpPr>
        <p:spPr bwMode="auto">
          <a:xfrm>
            <a:off x="509588" y="5805488"/>
            <a:ext cx="6765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r>
              <a:rPr lang="zh-CN" altLang="en-US" sz="2800"/>
              <a:t>坐标和速度必须满足的条件称为</a:t>
            </a:r>
            <a:r>
              <a:rPr lang="zh-CN" altLang="en-US" sz="2800">
                <a:solidFill>
                  <a:srgbClr val="FFFF00"/>
                </a:solidFill>
              </a:rPr>
              <a:t>约束条件</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29"/>
                                        </p:tgtEl>
                                        <p:attrNameLst>
                                          <p:attrName>style.visibility</p:attrName>
                                        </p:attrNameLst>
                                      </p:cBhvr>
                                      <p:to>
                                        <p:strVal val="visible"/>
                                      </p:to>
                                    </p:set>
                                    <p:anim calcmode="lin" valueType="num">
                                      <p:cBhvr additive="base">
                                        <p:cTn id="7" dur="500" fill="hold"/>
                                        <p:tgtEl>
                                          <p:spTgt spid="115729"/>
                                        </p:tgtEl>
                                        <p:attrNameLst>
                                          <p:attrName>ppt_x</p:attrName>
                                        </p:attrNameLst>
                                      </p:cBhvr>
                                      <p:tavLst>
                                        <p:tav tm="0">
                                          <p:val>
                                            <p:strVal val="#ppt_x"/>
                                          </p:val>
                                        </p:tav>
                                        <p:tav tm="100000">
                                          <p:val>
                                            <p:strVal val="#ppt_x"/>
                                          </p:val>
                                        </p:tav>
                                      </p:tavLst>
                                    </p:anim>
                                    <p:anim calcmode="lin" valueType="num">
                                      <p:cBhvr additive="base">
                                        <p:cTn id="8" dur="500" fill="hold"/>
                                        <p:tgtEl>
                                          <p:spTgt spid="1157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15731"/>
                                        </p:tgtEl>
                                        <p:attrNameLst>
                                          <p:attrName>style.visibility</p:attrName>
                                        </p:attrNameLst>
                                      </p:cBhvr>
                                      <p:to>
                                        <p:strVal val="visible"/>
                                      </p:to>
                                    </p:set>
                                    <p:animEffect transition="in" filter="strips(upRight)">
                                      <p:cBhvr>
                                        <p:cTn id="13" dur="500"/>
                                        <p:tgtEl>
                                          <p:spTgt spid="1157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5732"/>
                                        </p:tgtEl>
                                        <p:attrNameLst>
                                          <p:attrName>style.visibility</p:attrName>
                                        </p:attrNameLst>
                                      </p:cBhvr>
                                      <p:to>
                                        <p:strVal val="visible"/>
                                      </p:to>
                                    </p:set>
                                    <p:anim calcmode="lin" valueType="num">
                                      <p:cBhvr additive="base">
                                        <p:cTn id="18" dur="500" fill="hold"/>
                                        <p:tgtEl>
                                          <p:spTgt spid="115732"/>
                                        </p:tgtEl>
                                        <p:attrNameLst>
                                          <p:attrName>ppt_x</p:attrName>
                                        </p:attrNameLst>
                                      </p:cBhvr>
                                      <p:tavLst>
                                        <p:tav tm="0">
                                          <p:val>
                                            <p:strVal val="#ppt_x"/>
                                          </p:val>
                                        </p:tav>
                                        <p:tav tm="100000">
                                          <p:val>
                                            <p:strVal val="#ppt_x"/>
                                          </p:val>
                                        </p:tav>
                                      </p:tavLst>
                                    </p:anim>
                                    <p:anim calcmode="lin" valueType="num">
                                      <p:cBhvr additive="base">
                                        <p:cTn id="19" dur="500" fill="hold"/>
                                        <p:tgtEl>
                                          <p:spTgt spid="11573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5733"/>
                                        </p:tgtEl>
                                        <p:attrNameLst>
                                          <p:attrName>style.visibility</p:attrName>
                                        </p:attrNameLst>
                                      </p:cBhvr>
                                      <p:to>
                                        <p:strVal val="visible"/>
                                      </p:to>
                                    </p:set>
                                    <p:animEffect transition="in" filter="blinds(horizontal)">
                                      <p:cBhvr>
                                        <p:cTn id="24" dur="500"/>
                                        <p:tgtEl>
                                          <p:spTgt spid="11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9" grpId="0"/>
      <p:bldP spid="115732" grpId="0"/>
      <p:bldP spid="1157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6" name="Text Box 10">
            <a:extLst>
              <a:ext uri="{FF2B5EF4-FFF2-40B4-BE49-F238E27FC236}">
                <a16:creationId xmlns:a16="http://schemas.microsoft.com/office/drawing/2014/main" id="{CC0EF29E-18EF-482D-A663-12CBEDD39DC8}"/>
              </a:ext>
            </a:extLst>
          </p:cNvPr>
          <p:cNvSpPr txBox="1">
            <a:spLocks noChangeArrowheads="1"/>
          </p:cNvSpPr>
          <p:nvPr/>
        </p:nvSpPr>
        <p:spPr bwMode="auto">
          <a:xfrm>
            <a:off x="179388" y="404813"/>
            <a:ext cx="878522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en-US" sz="2800"/>
              <a:t>某些约束仅对力学系统的几何位置加以限制</a:t>
            </a:r>
            <a:r>
              <a:rPr lang="en-US" altLang="zh-CN" sz="2800"/>
              <a:t>, </a:t>
            </a:r>
            <a:r>
              <a:rPr lang="zh-CN" altLang="en-US" sz="2800"/>
              <a:t>而对各质点的速度没有限制</a:t>
            </a:r>
            <a:r>
              <a:rPr lang="en-US" altLang="zh-CN" sz="2800"/>
              <a:t>, </a:t>
            </a:r>
            <a:r>
              <a:rPr lang="zh-CN" altLang="en-US" sz="2800"/>
              <a:t>这种约束称为</a:t>
            </a:r>
            <a:r>
              <a:rPr lang="zh-CN" altLang="en-US" sz="2800">
                <a:solidFill>
                  <a:srgbClr val="FFFF00"/>
                </a:solidFill>
              </a:rPr>
              <a:t>几何约束，</a:t>
            </a:r>
            <a:r>
              <a:rPr lang="zh-CN" altLang="en-US" sz="2800"/>
              <a:t>又称</a:t>
            </a:r>
            <a:r>
              <a:rPr lang="zh-CN" altLang="en-US" sz="2800">
                <a:solidFill>
                  <a:srgbClr val="FFFF00"/>
                </a:solidFill>
              </a:rPr>
              <a:t>完整约束</a:t>
            </a:r>
            <a:r>
              <a:rPr lang="en-US" altLang="zh-CN" sz="2800"/>
              <a:t>, </a:t>
            </a:r>
            <a:r>
              <a:rPr lang="zh-CN" altLang="en-US" sz="2800"/>
              <a:t>其数学表示式是</a:t>
            </a:r>
          </a:p>
        </p:txBody>
      </p:sp>
      <p:graphicFrame>
        <p:nvGraphicFramePr>
          <p:cNvPr id="116748" name="Object 12">
            <a:extLst>
              <a:ext uri="{FF2B5EF4-FFF2-40B4-BE49-F238E27FC236}">
                <a16:creationId xmlns:a16="http://schemas.microsoft.com/office/drawing/2014/main" id="{BE78E667-B0D8-4A11-8A64-C2AC1A6B1BA9}"/>
              </a:ext>
            </a:extLst>
          </p:cNvPr>
          <p:cNvGraphicFramePr>
            <a:graphicFrameLocks noChangeAspect="1"/>
          </p:cNvGraphicFramePr>
          <p:nvPr/>
        </p:nvGraphicFramePr>
        <p:xfrm>
          <a:off x="1570038" y="2276475"/>
          <a:ext cx="6003925" cy="573088"/>
        </p:xfrm>
        <a:graphic>
          <a:graphicData uri="http://schemas.openxmlformats.org/presentationml/2006/ole">
            <mc:AlternateContent xmlns:mc="http://schemas.openxmlformats.org/markup-compatibility/2006">
              <mc:Choice xmlns:v="urn:schemas-microsoft-com:vml" Requires="v">
                <p:oleObj spid="_x0000_s9223" name="公式" r:id="rId3" imgW="2162175" imgH="161747" progId="Equation.3">
                  <p:embed/>
                </p:oleObj>
              </mc:Choice>
              <mc:Fallback>
                <p:oleObj name="公式" r:id="rId3" imgW="2162175" imgH="161747"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038" y="2276475"/>
                        <a:ext cx="60039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49" name="Text Box 13">
            <a:extLst>
              <a:ext uri="{FF2B5EF4-FFF2-40B4-BE49-F238E27FC236}">
                <a16:creationId xmlns:a16="http://schemas.microsoft.com/office/drawing/2014/main" id="{3C691BA2-D538-41B9-86C1-3FDD08631EF6}"/>
              </a:ext>
            </a:extLst>
          </p:cNvPr>
          <p:cNvSpPr txBox="1">
            <a:spLocks noChangeArrowheads="1"/>
          </p:cNvSpPr>
          <p:nvPr/>
        </p:nvSpPr>
        <p:spPr bwMode="auto">
          <a:xfrm>
            <a:off x="430213" y="3284538"/>
            <a:ext cx="87137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zh-CN" altLang="en-US" sz="2800"/>
              <a:t>例如，刚体内任意两点间的距离保持不变就是一种几何约束</a:t>
            </a:r>
            <a:r>
              <a:rPr lang="en-US" altLang="zh-CN" sz="2800"/>
              <a:t>.</a:t>
            </a:r>
          </a:p>
        </p:txBody>
      </p:sp>
      <p:sp>
        <p:nvSpPr>
          <p:cNvPr id="116750" name="Text Box 14">
            <a:extLst>
              <a:ext uri="{FF2B5EF4-FFF2-40B4-BE49-F238E27FC236}">
                <a16:creationId xmlns:a16="http://schemas.microsoft.com/office/drawing/2014/main" id="{0DFCC8E4-6E8E-4E92-8C21-E8ED384E04D4}"/>
              </a:ext>
            </a:extLst>
          </p:cNvPr>
          <p:cNvSpPr txBox="1">
            <a:spLocks noChangeArrowheads="1"/>
          </p:cNvSpPr>
          <p:nvPr/>
        </p:nvSpPr>
        <p:spPr bwMode="auto">
          <a:xfrm>
            <a:off x="250825" y="5229225"/>
            <a:ext cx="88931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zh-CN" sz="2800"/>
              <a:t>对于涉及力学系统运动情况的约束</a:t>
            </a:r>
            <a:r>
              <a:rPr lang="en-US" altLang="zh-CN" sz="2800"/>
              <a:t>, </a:t>
            </a:r>
            <a:r>
              <a:rPr lang="zh-CN" altLang="zh-CN" sz="2800"/>
              <a:t>即对速度也有限制的</a:t>
            </a:r>
            <a:r>
              <a:rPr lang="en-US" altLang="zh-CN" sz="2800"/>
              <a:t>, </a:t>
            </a:r>
            <a:r>
              <a:rPr lang="zh-CN" altLang="zh-CN" sz="2800"/>
              <a:t>则称为</a:t>
            </a:r>
            <a:r>
              <a:rPr lang="zh-CN" altLang="zh-CN" sz="2800">
                <a:solidFill>
                  <a:srgbClr val="FFFF00"/>
                </a:solidFill>
              </a:rPr>
              <a:t>运动约束</a:t>
            </a:r>
            <a:r>
              <a:rPr lang="en-US" altLang="zh-CN" sz="2800"/>
              <a:t>,</a:t>
            </a:r>
            <a:r>
              <a:rPr lang="zh-CN" altLang="zh-CN" sz="2800"/>
              <a:t> </a:t>
            </a:r>
            <a:r>
              <a:rPr lang="zh-CN" altLang="en-US" sz="2800"/>
              <a:t>约束</a:t>
            </a:r>
            <a:r>
              <a:rPr lang="zh-CN" altLang="zh-CN" sz="2800"/>
              <a:t>中显</a:t>
            </a:r>
            <a:r>
              <a:rPr lang="zh-CN" altLang="en-US" sz="2800"/>
              <a:t>含</a:t>
            </a:r>
            <a:r>
              <a:rPr lang="zh-CN" altLang="zh-CN" sz="2800"/>
              <a:t>速度</a:t>
            </a:r>
            <a:r>
              <a:rPr lang="en-US" altLang="zh-CN" sz="2800"/>
              <a:t>. </a:t>
            </a:r>
            <a:endParaRPr lang="zh-CN" altLang="zh-CN" sz="2800"/>
          </a:p>
        </p:txBody>
      </p:sp>
      <p:graphicFrame>
        <p:nvGraphicFramePr>
          <p:cNvPr id="116755" name="Object 19">
            <a:extLst>
              <a:ext uri="{FF2B5EF4-FFF2-40B4-BE49-F238E27FC236}">
                <a16:creationId xmlns:a16="http://schemas.microsoft.com/office/drawing/2014/main" id="{D0B581D2-D8CB-47F1-A146-08A800EED960}"/>
              </a:ext>
            </a:extLst>
          </p:cNvPr>
          <p:cNvGraphicFramePr>
            <a:graphicFrameLocks noChangeAspect="1"/>
          </p:cNvGraphicFramePr>
          <p:nvPr/>
        </p:nvGraphicFramePr>
        <p:xfrm>
          <a:off x="2700338" y="4221163"/>
          <a:ext cx="2376487" cy="596900"/>
        </p:xfrm>
        <a:graphic>
          <a:graphicData uri="http://schemas.openxmlformats.org/presentationml/2006/ole">
            <mc:AlternateContent xmlns:mc="http://schemas.openxmlformats.org/markup-compatibility/2006">
              <mc:Choice xmlns:v="urn:schemas-microsoft-com:vml" Requires="v">
                <p:oleObj spid="_x0000_s9224" name="公式" r:id="rId5" imgW="1000125" imgH="209702" progId="Equation.3">
                  <p:embed/>
                </p:oleObj>
              </mc:Choice>
              <mc:Fallback>
                <p:oleObj name="公式" r:id="rId5" imgW="1000125" imgH="209702"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221163"/>
                        <a:ext cx="2376487" cy="596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6"/>
                                        </p:tgtEl>
                                        <p:attrNameLst>
                                          <p:attrName>style.visibility</p:attrName>
                                        </p:attrNameLst>
                                      </p:cBhvr>
                                      <p:to>
                                        <p:strVal val="visible"/>
                                      </p:to>
                                    </p:set>
                                    <p:anim calcmode="lin" valueType="num">
                                      <p:cBhvr additive="base">
                                        <p:cTn id="7" dur="500" fill="hold"/>
                                        <p:tgtEl>
                                          <p:spTgt spid="116746"/>
                                        </p:tgtEl>
                                        <p:attrNameLst>
                                          <p:attrName>ppt_x</p:attrName>
                                        </p:attrNameLst>
                                      </p:cBhvr>
                                      <p:tavLst>
                                        <p:tav tm="0">
                                          <p:val>
                                            <p:strVal val="#ppt_x"/>
                                          </p:val>
                                        </p:tav>
                                        <p:tav tm="100000">
                                          <p:val>
                                            <p:strVal val="#ppt_x"/>
                                          </p:val>
                                        </p:tav>
                                      </p:tavLst>
                                    </p:anim>
                                    <p:anim calcmode="lin" valueType="num">
                                      <p:cBhvr additive="base">
                                        <p:cTn id="8" dur="500" fill="hold"/>
                                        <p:tgtEl>
                                          <p:spTgt spid="1167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116748"/>
                                        </p:tgtEl>
                                        <p:attrNameLst>
                                          <p:attrName>style.visibility</p:attrName>
                                        </p:attrNameLst>
                                      </p:cBhvr>
                                      <p:to>
                                        <p:strVal val="visible"/>
                                      </p:to>
                                    </p:set>
                                    <p:animEffect transition="in" filter="strips(upRight)">
                                      <p:cBhvr>
                                        <p:cTn id="13" dur="500"/>
                                        <p:tgtEl>
                                          <p:spTgt spid="116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16749"/>
                                        </p:tgtEl>
                                        <p:attrNameLst>
                                          <p:attrName>style.visibility</p:attrName>
                                        </p:attrNameLst>
                                      </p:cBhvr>
                                      <p:to>
                                        <p:strVal val="visible"/>
                                      </p:to>
                                    </p:set>
                                    <p:animEffect transition="in" filter="blinds(vertical)">
                                      <p:cBhvr>
                                        <p:cTn id="18" dur="500"/>
                                        <p:tgtEl>
                                          <p:spTgt spid="11674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116755"/>
                                        </p:tgtEl>
                                        <p:attrNameLst>
                                          <p:attrName>style.visibility</p:attrName>
                                        </p:attrNameLst>
                                      </p:cBhvr>
                                      <p:to>
                                        <p:strVal val="visible"/>
                                      </p:to>
                                    </p:set>
                                    <p:animEffect transition="in" filter="strips(upRight)">
                                      <p:cBhvr>
                                        <p:cTn id="23" dur="500"/>
                                        <p:tgtEl>
                                          <p:spTgt spid="1167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16750"/>
                                        </p:tgtEl>
                                        <p:attrNameLst>
                                          <p:attrName>style.visibility</p:attrName>
                                        </p:attrNameLst>
                                      </p:cBhvr>
                                      <p:to>
                                        <p:strVal val="visible"/>
                                      </p:to>
                                    </p:set>
                                    <p:animEffect transition="in" filter="blinds(vertical)">
                                      <p:cBhvr>
                                        <p:cTn id="28" dur="500"/>
                                        <p:tgtEl>
                                          <p:spTgt spid="116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6" grpId="0"/>
      <p:bldP spid="116749" grpId="0" autoUpdateAnimBg="0"/>
      <p:bldP spid="11675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5">
            <a:extLst>
              <a:ext uri="{FF2B5EF4-FFF2-40B4-BE49-F238E27FC236}">
                <a16:creationId xmlns:a16="http://schemas.microsoft.com/office/drawing/2014/main" id="{37B6557C-45E8-4853-9B0A-43BBF4A08737}"/>
              </a:ext>
            </a:extLst>
          </p:cNvPr>
          <p:cNvSpPr txBox="1">
            <a:spLocks noChangeArrowheads="1"/>
          </p:cNvSpPr>
          <p:nvPr/>
        </p:nvSpPr>
        <p:spPr bwMode="auto">
          <a:xfrm>
            <a:off x="250825" y="333375"/>
            <a:ext cx="88931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zh-CN" sz="2800"/>
              <a:t>例如</a:t>
            </a:r>
            <a:r>
              <a:rPr lang="en-US" altLang="zh-CN" sz="2800"/>
              <a:t>: </a:t>
            </a:r>
            <a:r>
              <a:rPr lang="zh-CN" altLang="zh-CN" sz="2800"/>
              <a:t>半径为</a:t>
            </a:r>
            <a:r>
              <a:rPr lang="en-US" altLang="zh-CN" sz="2800" i="1"/>
              <a:t>R</a:t>
            </a:r>
            <a:r>
              <a:rPr lang="zh-CN" altLang="zh-CN" sz="2800"/>
              <a:t>的圆柱在地面</a:t>
            </a:r>
            <a:r>
              <a:rPr lang="zh-CN" altLang="en-US" sz="2800"/>
              <a:t>上</a:t>
            </a:r>
            <a:r>
              <a:rPr lang="zh-CN" altLang="zh-CN" sz="2800"/>
              <a:t>沿着直线作无滑动地滚动</a:t>
            </a:r>
            <a:r>
              <a:rPr lang="en-US" altLang="zh-CN" sz="2800"/>
              <a:t>. </a:t>
            </a:r>
            <a:r>
              <a:rPr lang="zh-CN" altLang="zh-CN" sz="2800"/>
              <a:t>这意味着着地点的速度为零</a:t>
            </a:r>
            <a:r>
              <a:rPr lang="en-US" altLang="zh-CN" sz="2800"/>
              <a:t>.</a:t>
            </a:r>
            <a:endParaRPr lang="zh-CN" altLang="zh-CN" sz="2800"/>
          </a:p>
        </p:txBody>
      </p:sp>
      <p:graphicFrame>
        <p:nvGraphicFramePr>
          <p:cNvPr id="167943" name="Object 7">
            <a:extLst>
              <a:ext uri="{FF2B5EF4-FFF2-40B4-BE49-F238E27FC236}">
                <a16:creationId xmlns:a16="http://schemas.microsoft.com/office/drawing/2014/main" id="{F443FC48-98E8-4089-BC10-37B593CC98AB}"/>
              </a:ext>
            </a:extLst>
          </p:cNvPr>
          <p:cNvGraphicFramePr>
            <a:graphicFrameLocks noChangeAspect="1"/>
          </p:cNvGraphicFramePr>
          <p:nvPr/>
        </p:nvGraphicFramePr>
        <p:xfrm>
          <a:off x="1746250" y="1503363"/>
          <a:ext cx="2038350" cy="615950"/>
        </p:xfrm>
        <a:graphic>
          <a:graphicData uri="http://schemas.openxmlformats.org/presentationml/2006/ole">
            <mc:AlternateContent xmlns:mc="http://schemas.openxmlformats.org/markup-compatibility/2006">
              <mc:Choice xmlns:v="urn:schemas-microsoft-com:vml" Requires="v">
                <p:oleObj spid="_x0000_s10271" name="公式" r:id="rId3" imgW="695325" imgH="171501" progId="Equation.3">
                  <p:embed/>
                </p:oleObj>
              </mc:Choice>
              <mc:Fallback>
                <p:oleObj name="公式" r:id="rId3" imgW="695325" imgH="17150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0" y="1503363"/>
                        <a:ext cx="2038350" cy="615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167944" name="Text Box 8">
            <a:extLst>
              <a:ext uri="{FF2B5EF4-FFF2-40B4-BE49-F238E27FC236}">
                <a16:creationId xmlns:a16="http://schemas.microsoft.com/office/drawing/2014/main" id="{23BBCD90-335D-410F-A4FD-A72FEC7F692A}"/>
              </a:ext>
            </a:extLst>
          </p:cNvPr>
          <p:cNvSpPr txBox="1">
            <a:spLocks noChangeArrowheads="1"/>
          </p:cNvSpPr>
          <p:nvPr/>
        </p:nvSpPr>
        <p:spPr bwMode="auto">
          <a:xfrm>
            <a:off x="179388" y="2060575"/>
            <a:ext cx="54006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运动约束亦称为</a:t>
            </a:r>
            <a:r>
              <a:rPr lang="zh-CN" altLang="en-US" sz="2800">
                <a:solidFill>
                  <a:srgbClr val="FFFF00"/>
                </a:solidFill>
              </a:rPr>
              <a:t>微分约束</a:t>
            </a:r>
            <a:r>
              <a:rPr lang="zh-CN" altLang="en-US" sz="2800"/>
              <a:t>或</a:t>
            </a:r>
            <a:r>
              <a:rPr lang="zh-CN" altLang="en-US" sz="2800">
                <a:solidFill>
                  <a:srgbClr val="FFFF00"/>
                </a:solidFill>
              </a:rPr>
              <a:t>速度约束</a:t>
            </a:r>
            <a:r>
              <a:rPr lang="zh-CN" altLang="en-US" sz="2800"/>
              <a:t>．</a:t>
            </a:r>
          </a:p>
        </p:txBody>
      </p:sp>
      <p:grpSp>
        <p:nvGrpSpPr>
          <p:cNvPr id="10245" name="Group 40">
            <a:extLst>
              <a:ext uri="{FF2B5EF4-FFF2-40B4-BE49-F238E27FC236}">
                <a16:creationId xmlns:a16="http://schemas.microsoft.com/office/drawing/2014/main" id="{8092BBA0-5C27-46E6-88A1-0ED5BFB1D594}"/>
              </a:ext>
            </a:extLst>
          </p:cNvPr>
          <p:cNvGrpSpPr>
            <a:grpSpLocks/>
          </p:cNvGrpSpPr>
          <p:nvPr/>
        </p:nvGrpSpPr>
        <p:grpSpPr bwMode="auto">
          <a:xfrm>
            <a:off x="5014913" y="1204913"/>
            <a:ext cx="4129087" cy="2536825"/>
            <a:chOff x="3159" y="759"/>
            <a:chExt cx="2601" cy="1598"/>
          </a:xfrm>
        </p:grpSpPr>
        <p:grpSp>
          <p:nvGrpSpPr>
            <p:cNvPr id="10250" name="Group 13">
              <a:extLst>
                <a:ext uri="{FF2B5EF4-FFF2-40B4-BE49-F238E27FC236}">
                  <a16:creationId xmlns:a16="http://schemas.microsoft.com/office/drawing/2014/main" id="{C3D72AB0-7EDD-4A8C-A777-937538E03002}"/>
                </a:ext>
              </a:extLst>
            </p:cNvPr>
            <p:cNvGrpSpPr>
              <a:grpSpLocks/>
            </p:cNvGrpSpPr>
            <p:nvPr/>
          </p:nvGrpSpPr>
          <p:grpSpPr bwMode="auto">
            <a:xfrm>
              <a:off x="3802" y="1117"/>
              <a:ext cx="1104" cy="1104"/>
              <a:chOff x="1152" y="2378"/>
              <a:chExt cx="1104" cy="1104"/>
            </a:xfrm>
          </p:grpSpPr>
          <p:sp>
            <p:nvSpPr>
              <p:cNvPr id="10268" name="Oval 14">
                <a:extLst>
                  <a:ext uri="{FF2B5EF4-FFF2-40B4-BE49-F238E27FC236}">
                    <a16:creationId xmlns:a16="http://schemas.microsoft.com/office/drawing/2014/main" id="{1D15B119-9DC1-40AC-993E-20660C0625D0}"/>
                  </a:ext>
                </a:extLst>
              </p:cNvPr>
              <p:cNvSpPr>
                <a:spLocks noChangeArrowheads="1"/>
              </p:cNvSpPr>
              <p:nvPr/>
            </p:nvSpPr>
            <p:spPr bwMode="auto">
              <a:xfrm>
                <a:off x="1248" y="2448"/>
                <a:ext cx="912" cy="912"/>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69" name="Line 15">
                <a:extLst>
                  <a:ext uri="{FF2B5EF4-FFF2-40B4-BE49-F238E27FC236}">
                    <a16:creationId xmlns:a16="http://schemas.microsoft.com/office/drawing/2014/main" id="{FA21A52E-2DC8-4949-93DE-101537D2FA10}"/>
                  </a:ext>
                </a:extLst>
              </p:cNvPr>
              <p:cNvSpPr>
                <a:spLocks noChangeShapeType="1"/>
              </p:cNvSpPr>
              <p:nvPr/>
            </p:nvSpPr>
            <p:spPr bwMode="auto">
              <a:xfrm>
                <a:off x="1152" y="2895"/>
                <a:ext cx="1104"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0" name="Line 16">
                <a:extLst>
                  <a:ext uri="{FF2B5EF4-FFF2-40B4-BE49-F238E27FC236}">
                    <a16:creationId xmlns:a16="http://schemas.microsoft.com/office/drawing/2014/main" id="{FF579A96-F3B0-4E87-8937-BABC39350DF7}"/>
                  </a:ext>
                </a:extLst>
              </p:cNvPr>
              <p:cNvSpPr>
                <a:spLocks noChangeShapeType="1"/>
              </p:cNvSpPr>
              <p:nvPr/>
            </p:nvSpPr>
            <p:spPr bwMode="auto">
              <a:xfrm rot="-5400000">
                <a:off x="1149" y="2930"/>
                <a:ext cx="1104" cy="0"/>
              </a:xfrm>
              <a:prstGeom prst="line">
                <a:avLst/>
              </a:prstGeom>
              <a:noFill/>
              <a:ln w="12700">
                <a:solidFill>
                  <a:schemeClr val="tx1"/>
                </a:solidFill>
                <a:prstDash val="lg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51" name="Group 17">
              <a:extLst>
                <a:ext uri="{FF2B5EF4-FFF2-40B4-BE49-F238E27FC236}">
                  <a16:creationId xmlns:a16="http://schemas.microsoft.com/office/drawing/2014/main" id="{799CF4B9-9EA5-4AA9-8D58-2B8AF8ED7F62}"/>
                </a:ext>
              </a:extLst>
            </p:cNvPr>
            <p:cNvGrpSpPr>
              <a:grpSpLocks/>
            </p:cNvGrpSpPr>
            <p:nvPr/>
          </p:nvGrpSpPr>
          <p:grpSpPr bwMode="auto">
            <a:xfrm>
              <a:off x="4127" y="1416"/>
              <a:ext cx="250" cy="288"/>
              <a:chOff x="2390" y="2042"/>
              <a:chExt cx="250" cy="288"/>
            </a:xfrm>
          </p:grpSpPr>
          <p:sp>
            <p:nvSpPr>
              <p:cNvPr id="10266" name="Oval 18">
                <a:extLst>
                  <a:ext uri="{FF2B5EF4-FFF2-40B4-BE49-F238E27FC236}">
                    <a16:creationId xmlns:a16="http://schemas.microsoft.com/office/drawing/2014/main" id="{700F9757-EF87-4B90-AFDE-AB02983EA3E0}"/>
                  </a:ext>
                </a:extLst>
              </p:cNvPr>
              <p:cNvSpPr>
                <a:spLocks noChangeArrowheads="1"/>
              </p:cNvSpPr>
              <p:nvPr/>
            </p:nvSpPr>
            <p:spPr bwMode="auto">
              <a:xfrm>
                <a:off x="2592" y="2256"/>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7955" name="Text Box 19">
                <a:extLst>
                  <a:ext uri="{FF2B5EF4-FFF2-40B4-BE49-F238E27FC236}">
                    <a16:creationId xmlns:a16="http://schemas.microsoft.com/office/drawing/2014/main" id="{B81E2085-ACF4-446E-AF48-22E2E4CD0CAF}"/>
                  </a:ext>
                </a:extLst>
              </p:cNvPr>
              <p:cNvSpPr txBox="1">
                <a:spLocks noChangeArrowheads="1"/>
              </p:cNvSpPr>
              <p:nvPr/>
            </p:nvSpPr>
            <p:spPr bwMode="auto">
              <a:xfrm>
                <a:off x="2390" y="2042"/>
                <a:ext cx="244"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effectLst>
                      <a:outerShdw blurRad="38100" dist="38100" dir="2700000" algn="tl">
                        <a:srgbClr val="000000"/>
                      </a:outerShdw>
                    </a:effectLst>
                  </a:rPr>
                  <a:t>C</a:t>
                </a:r>
              </a:p>
            </p:txBody>
          </p:sp>
        </p:grpSp>
        <p:sp>
          <p:nvSpPr>
            <p:cNvPr id="10252" name="Line 21">
              <a:extLst>
                <a:ext uri="{FF2B5EF4-FFF2-40B4-BE49-F238E27FC236}">
                  <a16:creationId xmlns:a16="http://schemas.microsoft.com/office/drawing/2014/main" id="{58137298-F3A8-4FB7-9290-A14B8B6EF8C8}"/>
                </a:ext>
              </a:extLst>
            </p:cNvPr>
            <p:cNvSpPr>
              <a:spLocks noChangeShapeType="1"/>
            </p:cNvSpPr>
            <p:nvPr/>
          </p:nvSpPr>
          <p:spPr bwMode="auto">
            <a:xfrm>
              <a:off x="3379" y="2092"/>
              <a:ext cx="2304" cy="0"/>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3" name="Line 22">
              <a:extLst>
                <a:ext uri="{FF2B5EF4-FFF2-40B4-BE49-F238E27FC236}">
                  <a16:creationId xmlns:a16="http://schemas.microsoft.com/office/drawing/2014/main" id="{B4486DE8-6F07-4971-A45B-68E34B661196}"/>
                </a:ext>
              </a:extLst>
            </p:cNvPr>
            <p:cNvSpPr>
              <a:spLocks noChangeShapeType="1"/>
            </p:cNvSpPr>
            <p:nvPr/>
          </p:nvSpPr>
          <p:spPr bwMode="auto">
            <a:xfrm flipV="1">
              <a:off x="3379" y="855"/>
              <a:ext cx="0" cy="1248"/>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9" name="Text Box 23">
              <a:extLst>
                <a:ext uri="{FF2B5EF4-FFF2-40B4-BE49-F238E27FC236}">
                  <a16:creationId xmlns:a16="http://schemas.microsoft.com/office/drawing/2014/main" id="{D7D9F82D-A0A6-476A-B588-F10AD4145637}"/>
                </a:ext>
              </a:extLst>
            </p:cNvPr>
            <p:cNvSpPr txBox="1">
              <a:spLocks noChangeArrowheads="1"/>
            </p:cNvSpPr>
            <p:nvPr/>
          </p:nvSpPr>
          <p:spPr bwMode="auto">
            <a:xfrm>
              <a:off x="3167" y="1911"/>
              <a:ext cx="232" cy="250"/>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sz="2000" i="1">
                  <a:effectLst>
                    <a:outerShdw blurRad="38100" dist="38100" dir="2700000" algn="tl">
                      <a:srgbClr val="000000"/>
                    </a:outerShdw>
                  </a:effectLst>
                </a:rPr>
                <a:t>O</a:t>
              </a:r>
            </a:p>
          </p:txBody>
        </p:sp>
        <p:sp>
          <p:nvSpPr>
            <p:cNvPr id="167960" name="Text Box 24">
              <a:extLst>
                <a:ext uri="{FF2B5EF4-FFF2-40B4-BE49-F238E27FC236}">
                  <a16:creationId xmlns:a16="http://schemas.microsoft.com/office/drawing/2014/main" id="{A738D2EE-23B1-4F9F-9347-698F19A0B6F7}"/>
                </a:ext>
              </a:extLst>
            </p:cNvPr>
            <p:cNvSpPr txBox="1">
              <a:spLocks noChangeArrowheads="1"/>
            </p:cNvSpPr>
            <p:nvPr/>
          </p:nvSpPr>
          <p:spPr bwMode="auto">
            <a:xfrm>
              <a:off x="3159" y="759"/>
              <a:ext cx="201"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effectLst>
                    <a:outerShdw blurRad="38100" dist="38100" dir="2700000" algn="tl">
                      <a:srgbClr val="000000"/>
                    </a:outerShdw>
                  </a:effectLst>
                </a:rPr>
                <a:t>y</a:t>
              </a:r>
            </a:p>
          </p:txBody>
        </p:sp>
        <p:sp>
          <p:nvSpPr>
            <p:cNvPr id="167961" name="Text Box 25">
              <a:extLst>
                <a:ext uri="{FF2B5EF4-FFF2-40B4-BE49-F238E27FC236}">
                  <a16:creationId xmlns:a16="http://schemas.microsoft.com/office/drawing/2014/main" id="{E3AE712A-24EA-48D1-8FD9-7448FA619B4F}"/>
                </a:ext>
              </a:extLst>
            </p:cNvPr>
            <p:cNvSpPr txBox="1">
              <a:spLocks noChangeArrowheads="1"/>
            </p:cNvSpPr>
            <p:nvPr/>
          </p:nvSpPr>
          <p:spPr bwMode="auto">
            <a:xfrm>
              <a:off x="5559" y="1815"/>
              <a:ext cx="201" cy="288"/>
            </a:xfrm>
            <a:prstGeom prst="rect">
              <a:avLst/>
            </a:prstGeom>
            <a:noFill/>
            <a:ln w="12700">
              <a:noFill/>
              <a:miter lim="800000"/>
              <a:headEnd type="none" w="sm" len="sm"/>
              <a:tailEnd type="none" w="sm" len="sm"/>
            </a:ln>
            <a:effectLst/>
          </p:spPr>
          <p:txBody>
            <a:bodyPr wrap="none">
              <a:spAutoFit/>
            </a:bodyPr>
            <a:lstStyle>
              <a:lvl1pPr eaLnBrk="0" hangingPunct="0">
                <a:defRPr kumimoji="1" sz="2400" b="1">
                  <a:solidFill>
                    <a:schemeClr val="bg1"/>
                  </a:solidFill>
                  <a:latin typeface="Times New Roman" pitchFamily="18" charset="0"/>
                  <a:ea typeface="宋体" pitchFamily="2" charset="-122"/>
                </a:defRPr>
              </a:lvl1pPr>
              <a:lvl2pPr marL="742950" indent="-285750" eaLnBrk="0" hangingPunct="0">
                <a:defRPr kumimoji="1" sz="2400" b="1">
                  <a:solidFill>
                    <a:schemeClr val="bg1"/>
                  </a:solidFill>
                  <a:latin typeface="Times New Roman" pitchFamily="18" charset="0"/>
                  <a:ea typeface="宋体" pitchFamily="2" charset="-122"/>
                </a:defRPr>
              </a:lvl2pPr>
              <a:lvl3pPr marL="1143000" indent="-228600" eaLnBrk="0" hangingPunct="0">
                <a:defRPr kumimoji="1" sz="2400" b="1">
                  <a:solidFill>
                    <a:schemeClr val="bg1"/>
                  </a:solidFill>
                  <a:latin typeface="Times New Roman" pitchFamily="18" charset="0"/>
                  <a:ea typeface="宋体" pitchFamily="2" charset="-122"/>
                </a:defRPr>
              </a:lvl3pPr>
              <a:lvl4pPr marL="1600200" indent="-228600" eaLnBrk="0" hangingPunct="0">
                <a:defRPr kumimoji="1" sz="2400" b="1">
                  <a:solidFill>
                    <a:schemeClr val="bg1"/>
                  </a:solidFill>
                  <a:latin typeface="Times New Roman" pitchFamily="18" charset="0"/>
                  <a:ea typeface="宋体" pitchFamily="2" charset="-122"/>
                </a:defRPr>
              </a:lvl4pPr>
              <a:lvl5pPr marL="2057400" indent="-228600" eaLnBrk="0" hangingPunct="0">
                <a:defRPr kumimoji="1" sz="2400" b="1">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bg1"/>
                  </a:solidFill>
                  <a:latin typeface="Times New Roman" pitchFamily="18" charset="0"/>
                  <a:ea typeface="宋体" pitchFamily="2" charset="-122"/>
                </a:defRPr>
              </a:lvl9pPr>
            </a:lstStyle>
            <a:p>
              <a:pPr eaLnBrk="1" hangingPunct="1">
                <a:defRPr/>
              </a:pPr>
              <a:r>
                <a:rPr lang="en-US" altLang="zh-CN" b="0" i="1">
                  <a:effectLst>
                    <a:outerShdw blurRad="38100" dist="38100" dir="2700000" algn="tl">
                      <a:srgbClr val="000000"/>
                    </a:outerShdw>
                  </a:effectLst>
                </a:rPr>
                <a:t>x</a:t>
              </a:r>
            </a:p>
          </p:txBody>
        </p:sp>
        <p:sp>
          <p:nvSpPr>
            <p:cNvPr id="10257" name="Rectangle 26">
              <a:extLst>
                <a:ext uri="{FF2B5EF4-FFF2-40B4-BE49-F238E27FC236}">
                  <a16:creationId xmlns:a16="http://schemas.microsoft.com/office/drawing/2014/main" id="{A7950BAF-AFDD-4D42-8300-3691F3B74A57}"/>
                </a:ext>
              </a:extLst>
            </p:cNvPr>
            <p:cNvSpPr>
              <a:spLocks noChangeArrowheads="1"/>
            </p:cNvSpPr>
            <p:nvPr/>
          </p:nvSpPr>
          <p:spPr bwMode="auto">
            <a:xfrm>
              <a:off x="3379" y="2107"/>
              <a:ext cx="1920" cy="144"/>
            </a:xfrm>
            <a:prstGeom prst="rect">
              <a:avLst/>
            </a:prstGeom>
            <a:solidFill>
              <a:srgbClr val="FFCC00"/>
            </a:solidFill>
            <a:ln w="12700">
              <a:solidFill>
                <a:schemeClr val="tx1"/>
              </a:solidFill>
              <a:miter lim="800000"/>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8" name="Line 28">
              <a:extLst>
                <a:ext uri="{FF2B5EF4-FFF2-40B4-BE49-F238E27FC236}">
                  <a16:creationId xmlns:a16="http://schemas.microsoft.com/office/drawing/2014/main" id="{AE4B961A-55DC-4249-A49D-0B2DE94B6DBB}"/>
                </a:ext>
              </a:extLst>
            </p:cNvPr>
            <p:cNvSpPr>
              <a:spLocks noChangeShapeType="1"/>
            </p:cNvSpPr>
            <p:nvPr/>
          </p:nvSpPr>
          <p:spPr bwMode="auto">
            <a:xfrm>
              <a:off x="4359" y="1645"/>
              <a:ext cx="624" cy="0"/>
            </a:xfrm>
            <a:prstGeom prst="line">
              <a:avLst/>
            </a:prstGeom>
            <a:noFill/>
            <a:ln w="28575">
              <a:solidFill>
                <a:schemeClr val="bg1"/>
              </a:solidFill>
              <a:round/>
              <a:headEnd type="none" w="sm" len="sm"/>
              <a:tailEnd type="stealth" w="med"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5" name="Text Box 29">
              <a:extLst>
                <a:ext uri="{FF2B5EF4-FFF2-40B4-BE49-F238E27FC236}">
                  <a16:creationId xmlns:a16="http://schemas.microsoft.com/office/drawing/2014/main" id="{E050EC8D-1EA5-4021-97A2-AA540544FC4A}"/>
                </a:ext>
              </a:extLst>
            </p:cNvPr>
            <p:cNvSpPr txBox="1">
              <a:spLocks noChangeArrowheads="1"/>
            </p:cNvSpPr>
            <p:nvPr/>
          </p:nvSpPr>
          <p:spPr bwMode="auto">
            <a:xfrm>
              <a:off x="4973" y="1405"/>
              <a:ext cx="346" cy="288"/>
            </a:xfrm>
            <a:prstGeom prst="rect">
              <a:avLst/>
            </a:prstGeom>
            <a:noFill/>
            <a:ln w="12700">
              <a:noFill/>
              <a:miter lim="800000"/>
              <a:headEnd type="none" w="sm" len="sm"/>
              <a:tailEnd type="none" w="sm" len="sm"/>
            </a:ln>
            <a:effectLst>
              <a:outerShdw dist="28398" dir="1593903" algn="ctr" rotWithShape="0">
                <a:schemeClr val="bg2"/>
              </a:outerShdw>
            </a:effectLst>
          </p:spPr>
          <p:txBody>
            <a:bodyPr>
              <a:spAutoFit/>
            </a:bodyPr>
            <a:lstStyle/>
            <a:p>
              <a:pPr>
                <a:defRPr/>
              </a:pPr>
              <a:r>
                <a:rPr lang="en-US" altLang="zh-CN" i="1">
                  <a:effectLst>
                    <a:outerShdw blurRad="38100" dist="38100" dir="2700000" algn="tl">
                      <a:srgbClr val="000000"/>
                    </a:outerShdw>
                  </a:effectLst>
                </a:rPr>
                <a:t>v</a:t>
              </a:r>
              <a:r>
                <a:rPr lang="en-US" altLang="zh-CN" i="1" baseline="-25000">
                  <a:effectLst>
                    <a:outerShdw blurRad="38100" dist="38100" dir="2700000" algn="tl">
                      <a:srgbClr val="000000"/>
                    </a:outerShdw>
                  </a:effectLst>
                </a:rPr>
                <a:t>C</a:t>
              </a:r>
              <a:endParaRPr lang="en-US" altLang="zh-CN" i="1">
                <a:effectLst>
                  <a:outerShdw blurRad="38100" dist="38100" dir="2700000" algn="tl">
                    <a:srgbClr val="000000"/>
                  </a:outerShdw>
                </a:effectLst>
              </a:endParaRPr>
            </a:p>
          </p:txBody>
        </p:sp>
        <p:sp>
          <p:nvSpPr>
            <p:cNvPr id="10260" name="Line 31">
              <a:extLst>
                <a:ext uri="{FF2B5EF4-FFF2-40B4-BE49-F238E27FC236}">
                  <a16:creationId xmlns:a16="http://schemas.microsoft.com/office/drawing/2014/main" id="{E608E9D0-2E92-42ED-95CF-ED9FF243496B}"/>
                </a:ext>
              </a:extLst>
            </p:cNvPr>
            <p:cNvSpPr>
              <a:spLocks noChangeShapeType="1"/>
            </p:cNvSpPr>
            <p:nvPr/>
          </p:nvSpPr>
          <p:spPr bwMode="auto">
            <a:xfrm>
              <a:off x="4345" y="2115"/>
              <a:ext cx="624" cy="0"/>
            </a:xfrm>
            <a:prstGeom prst="line">
              <a:avLst/>
            </a:prstGeom>
            <a:noFill/>
            <a:ln w="28575">
              <a:solidFill>
                <a:srgbClr val="FF0000"/>
              </a:solidFill>
              <a:round/>
              <a:headEnd type="none" w="sm" len="sm"/>
              <a:tailEnd type="stealth" w="med"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61" name="Object 32">
              <a:extLst>
                <a:ext uri="{FF2B5EF4-FFF2-40B4-BE49-F238E27FC236}">
                  <a16:creationId xmlns:a16="http://schemas.microsoft.com/office/drawing/2014/main" id="{781BEFBA-D7D6-4482-91D0-CEB942D24DF6}"/>
                </a:ext>
              </a:extLst>
            </p:cNvPr>
            <p:cNvGraphicFramePr>
              <a:graphicFrameLocks noChangeAspect="1"/>
            </p:cNvGraphicFramePr>
            <p:nvPr/>
          </p:nvGraphicFramePr>
          <p:xfrm>
            <a:off x="4876" y="1797"/>
            <a:ext cx="216" cy="302"/>
          </p:xfrm>
          <a:graphic>
            <a:graphicData uri="http://schemas.openxmlformats.org/presentationml/2006/ole">
              <mc:AlternateContent xmlns:mc="http://schemas.openxmlformats.org/markup-compatibility/2006">
                <mc:Choice xmlns:v="urn:schemas-microsoft-com:vml" Requires="v">
                  <p:oleObj spid="_x0000_s10272" name="公式" r:id="rId5" imgW="66675" imgH="123952" progId="Equation.3">
                    <p:embed/>
                  </p:oleObj>
                </mc:Choice>
                <mc:Fallback>
                  <p:oleObj name="公式" r:id="rId5" imgW="66675" imgH="123952"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 y="1797"/>
                          <a:ext cx="216" cy="30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2" name="Object 35">
              <a:extLst>
                <a:ext uri="{FF2B5EF4-FFF2-40B4-BE49-F238E27FC236}">
                  <a16:creationId xmlns:a16="http://schemas.microsoft.com/office/drawing/2014/main" id="{33E63E7C-467D-4740-94B5-4080600AEA92}"/>
                </a:ext>
              </a:extLst>
            </p:cNvPr>
            <p:cNvGraphicFramePr>
              <a:graphicFrameLocks noChangeAspect="1"/>
            </p:cNvGraphicFramePr>
            <p:nvPr/>
          </p:nvGraphicFramePr>
          <p:xfrm>
            <a:off x="3610" y="1842"/>
            <a:ext cx="268" cy="259"/>
          </p:xfrm>
          <a:graphic>
            <a:graphicData uri="http://schemas.openxmlformats.org/presentationml/2006/ole">
              <mc:AlternateContent xmlns:mc="http://schemas.openxmlformats.org/markup-compatibility/2006">
                <mc:Choice xmlns:v="urn:schemas-microsoft-com:vml" Requires="v">
                  <p:oleObj spid="_x0000_s10273" name="公式" r:id="rId7" imgW="200025" imgH="143053" progId="Equation.3">
                    <p:embed/>
                  </p:oleObj>
                </mc:Choice>
                <mc:Fallback>
                  <p:oleObj name="公式" r:id="rId7" imgW="200025" imgH="143053"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 y="1842"/>
                          <a:ext cx="268" cy="2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3" name="Oval 37">
              <a:extLst>
                <a:ext uri="{FF2B5EF4-FFF2-40B4-BE49-F238E27FC236}">
                  <a16:creationId xmlns:a16="http://schemas.microsoft.com/office/drawing/2014/main" id="{F8802DC4-D444-4953-9F9B-216F33B398A6}"/>
                </a:ext>
              </a:extLst>
            </p:cNvPr>
            <p:cNvSpPr>
              <a:spLocks noChangeArrowheads="1"/>
            </p:cNvSpPr>
            <p:nvPr/>
          </p:nvSpPr>
          <p:spPr bwMode="auto">
            <a:xfrm>
              <a:off x="4311" y="2077"/>
              <a:ext cx="48" cy="48"/>
            </a:xfrm>
            <a:prstGeom prst="ellipse">
              <a:avLst/>
            </a:prstGeom>
            <a:solidFill>
              <a:srgbClr val="CC0066"/>
            </a:solidFill>
            <a:ln w="12700">
              <a:solidFill>
                <a:schemeClr val="tx1"/>
              </a:solidFill>
              <a:round/>
              <a:headEnd type="none" w="sm" len="sm"/>
              <a:tailEnd type="none" w="sm" len="sm"/>
            </a:ln>
          </p:spPr>
          <p:txBody>
            <a:bodyPr wrap="none" anchor="ct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7974" name="Text Box 38">
              <a:extLst>
                <a:ext uri="{FF2B5EF4-FFF2-40B4-BE49-F238E27FC236}">
                  <a16:creationId xmlns:a16="http://schemas.microsoft.com/office/drawing/2014/main" id="{B70D92A9-8025-4E80-A5F3-EE5613616847}"/>
                </a:ext>
              </a:extLst>
            </p:cNvPr>
            <p:cNvSpPr txBox="1">
              <a:spLocks noChangeArrowheads="1"/>
            </p:cNvSpPr>
            <p:nvPr/>
          </p:nvSpPr>
          <p:spPr bwMode="auto">
            <a:xfrm>
              <a:off x="4105" y="2069"/>
              <a:ext cx="394" cy="288"/>
            </a:xfrm>
            <a:prstGeom prst="rect">
              <a:avLst/>
            </a:prstGeom>
            <a:noFill/>
            <a:ln w="12700">
              <a:noFill/>
              <a:miter lim="800000"/>
              <a:headEnd type="none" w="sm" len="sm"/>
              <a:tailEnd type="none" w="sm" len="sm"/>
            </a:ln>
            <a:effectLst/>
          </p:spPr>
          <p:txBody>
            <a:bodyPr>
              <a:spAutoFit/>
            </a:bodyPr>
            <a:lstStyle/>
            <a:p>
              <a:pPr>
                <a:defRPr/>
              </a:pPr>
              <a:r>
                <a:rPr lang="en-US" altLang="zh-CN" i="1">
                  <a:effectLst>
                    <a:outerShdw blurRad="38100" dist="38100" dir="2700000" algn="tl">
                      <a:srgbClr val="000000"/>
                    </a:outerShdw>
                  </a:effectLst>
                </a:rPr>
                <a:t>C</a:t>
              </a:r>
              <a:r>
                <a:rPr lang="en-US" altLang="zh-CN" i="1" baseline="30000">
                  <a:effectLst>
                    <a:outerShdw blurRad="38100" dist="38100" dir="2700000" algn="tl">
                      <a:srgbClr val="000000"/>
                    </a:outerShdw>
                  </a:effectLst>
                </a:rPr>
                <a:t>*</a:t>
              </a:r>
              <a:endParaRPr lang="en-US" altLang="zh-CN" i="1">
                <a:effectLst>
                  <a:outerShdw blurRad="38100" dist="38100" dir="2700000" algn="tl">
                    <a:srgbClr val="000000"/>
                  </a:outerShdw>
                </a:effectLst>
              </a:endParaRPr>
            </a:p>
          </p:txBody>
        </p:sp>
        <p:sp>
          <p:nvSpPr>
            <p:cNvPr id="10265" name="Line 39">
              <a:extLst>
                <a:ext uri="{FF2B5EF4-FFF2-40B4-BE49-F238E27FC236}">
                  <a16:creationId xmlns:a16="http://schemas.microsoft.com/office/drawing/2014/main" id="{FBA1095D-B71B-4D75-81D4-4F63D132DAD5}"/>
                </a:ext>
              </a:extLst>
            </p:cNvPr>
            <p:cNvSpPr>
              <a:spLocks noChangeShapeType="1"/>
            </p:cNvSpPr>
            <p:nvPr/>
          </p:nvSpPr>
          <p:spPr bwMode="auto">
            <a:xfrm rot="10800000">
              <a:off x="3721" y="2110"/>
              <a:ext cx="624" cy="0"/>
            </a:xfrm>
            <a:prstGeom prst="line">
              <a:avLst/>
            </a:prstGeom>
            <a:noFill/>
            <a:ln w="28575">
              <a:solidFill>
                <a:srgbClr val="FF0000"/>
              </a:solidFill>
              <a:round/>
              <a:headEnd type="none" w="sm" len="sm"/>
              <a:tailEnd type="stealth" w="med" len="lg"/>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 name="Text Box 24">
            <a:extLst>
              <a:ext uri="{FF2B5EF4-FFF2-40B4-BE49-F238E27FC236}">
                <a16:creationId xmlns:a16="http://schemas.microsoft.com/office/drawing/2014/main" id="{B1D01AD6-9E5C-467D-81EB-3A4548221296}"/>
              </a:ext>
            </a:extLst>
          </p:cNvPr>
          <p:cNvSpPr txBox="1">
            <a:spLocks noChangeArrowheads="1"/>
          </p:cNvSpPr>
          <p:nvPr/>
        </p:nvSpPr>
        <p:spPr bwMode="auto">
          <a:xfrm>
            <a:off x="250825" y="3716338"/>
            <a:ext cx="87137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a:t>       </a:t>
            </a:r>
            <a:r>
              <a:rPr lang="zh-CN" altLang="zh-CN" sz="2800"/>
              <a:t>有些运动约束又可以通过积分成为几何约束</a:t>
            </a:r>
            <a:r>
              <a:rPr lang="en-US" altLang="zh-CN" sz="2800"/>
              <a:t>. </a:t>
            </a:r>
            <a:r>
              <a:rPr lang="zh-CN" altLang="zh-CN" sz="2800"/>
              <a:t>例如圆柱无滑动地</a:t>
            </a:r>
            <a:r>
              <a:rPr lang="zh-CN" altLang="en-US" sz="2800"/>
              <a:t>滚</a:t>
            </a:r>
            <a:r>
              <a:rPr lang="zh-CN" altLang="zh-CN" sz="2800"/>
              <a:t>动的约束方程很容易积分为</a:t>
            </a:r>
            <a:endParaRPr lang="zh-CN" altLang="en-US" sz="2800"/>
          </a:p>
        </p:txBody>
      </p:sp>
      <p:graphicFrame>
        <p:nvGraphicFramePr>
          <p:cNvPr id="30" name="Object 25">
            <a:extLst>
              <a:ext uri="{FF2B5EF4-FFF2-40B4-BE49-F238E27FC236}">
                <a16:creationId xmlns:a16="http://schemas.microsoft.com/office/drawing/2014/main" id="{7E3559FF-8596-4CEC-8A4B-E1680F78EE99}"/>
              </a:ext>
            </a:extLst>
          </p:cNvPr>
          <p:cNvGraphicFramePr>
            <a:graphicFrameLocks noChangeAspect="1"/>
          </p:cNvGraphicFramePr>
          <p:nvPr/>
        </p:nvGraphicFramePr>
        <p:xfrm>
          <a:off x="1619250" y="4940300"/>
          <a:ext cx="2106613" cy="615950"/>
        </p:xfrm>
        <a:graphic>
          <a:graphicData uri="http://schemas.openxmlformats.org/presentationml/2006/ole">
            <mc:AlternateContent xmlns:mc="http://schemas.openxmlformats.org/markup-compatibility/2006">
              <mc:Choice xmlns:v="urn:schemas-microsoft-com:vml" Requires="v">
                <p:oleObj spid="_x0000_s10274" name="公式" r:id="rId9" imgW="714375" imgH="171501" progId="Equation.3">
                  <p:embed/>
                </p:oleObj>
              </mc:Choice>
              <mc:Fallback>
                <p:oleObj name="公式" r:id="rId9" imgW="714375" imgH="171501"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940300"/>
                        <a:ext cx="2106613" cy="615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31" name="Text Box 26">
            <a:extLst>
              <a:ext uri="{FF2B5EF4-FFF2-40B4-BE49-F238E27FC236}">
                <a16:creationId xmlns:a16="http://schemas.microsoft.com/office/drawing/2014/main" id="{44741240-81B7-4435-B88E-066C5516A80C}"/>
              </a:ext>
            </a:extLst>
          </p:cNvPr>
          <p:cNvSpPr txBox="1">
            <a:spLocks noChangeArrowheads="1"/>
          </p:cNvSpPr>
          <p:nvPr/>
        </p:nvSpPr>
        <p:spPr bwMode="auto">
          <a:xfrm>
            <a:off x="3851275" y="4868863"/>
            <a:ext cx="468153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solidFill>
                  <a:srgbClr val="99FF33"/>
                </a:solidFill>
              </a:rPr>
              <a:t>化成几何约束的约束方程</a:t>
            </a:r>
            <a:r>
              <a:rPr lang="en-US" altLang="zh-CN" sz="2800">
                <a:solidFill>
                  <a:srgbClr val="99FF33"/>
                </a:solidFill>
              </a:rPr>
              <a:t>. </a:t>
            </a:r>
          </a:p>
        </p:txBody>
      </p:sp>
      <p:sp>
        <p:nvSpPr>
          <p:cNvPr id="32" name="Text Box 27">
            <a:extLst>
              <a:ext uri="{FF2B5EF4-FFF2-40B4-BE49-F238E27FC236}">
                <a16:creationId xmlns:a16="http://schemas.microsoft.com/office/drawing/2014/main" id="{00458F07-272F-4CC3-AFCA-AE0F31172489}"/>
              </a:ext>
            </a:extLst>
          </p:cNvPr>
          <p:cNvSpPr txBox="1">
            <a:spLocks noChangeArrowheads="1"/>
          </p:cNvSpPr>
          <p:nvPr/>
        </p:nvSpPr>
        <p:spPr bwMode="auto">
          <a:xfrm>
            <a:off x="250825" y="5661025"/>
            <a:ext cx="88931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bg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bg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bg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bg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t>可积分的运动约束与几何约束在物理实质上没有区别</a:t>
            </a:r>
            <a:r>
              <a:rPr lang="en-US" altLang="zh-CN" sz="2800"/>
              <a:t>, </a:t>
            </a:r>
            <a:r>
              <a:rPr lang="zh-CN" altLang="en-US" sz="2800"/>
              <a:t>合称为</a:t>
            </a:r>
            <a:r>
              <a:rPr lang="zh-CN" altLang="en-US" sz="2800">
                <a:solidFill>
                  <a:srgbClr val="FFFF00"/>
                </a:solidFill>
              </a:rPr>
              <a:t>完整约束</a:t>
            </a:r>
            <a:r>
              <a:rPr lang="en-US" altLang="zh-CN" sz="2800"/>
              <a:t>.  </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strips(upRight)">
                                      <p:cBhvr>
                                        <p:cTn id="7" dur="500"/>
                                        <p:tgtEl>
                                          <p:spTgt spid="167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7944"/>
                                        </p:tgtEl>
                                        <p:attrNameLst>
                                          <p:attrName>style.visibility</p:attrName>
                                        </p:attrNameLst>
                                      </p:cBhvr>
                                      <p:to>
                                        <p:strVal val="visible"/>
                                      </p:to>
                                    </p:set>
                                    <p:anim calcmode="lin" valueType="num">
                                      <p:cBhvr additive="base">
                                        <p:cTn id="12" dur="500" fill="hold"/>
                                        <p:tgtEl>
                                          <p:spTgt spid="167944"/>
                                        </p:tgtEl>
                                        <p:attrNameLst>
                                          <p:attrName>ppt_x</p:attrName>
                                        </p:attrNameLst>
                                      </p:cBhvr>
                                      <p:tavLst>
                                        <p:tav tm="0">
                                          <p:val>
                                            <p:strVal val="#ppt_x"/>
                                          </p:val>
                                        </p:tav>
                                        <p:tav tm="100000">
                                          <p:val>
                                            <p:strVal val="#ppt_x"/>
                                          </p:val>
                                        </p:tav>
                                      </p:tavLst>
                                    </p:anim>
                                    <p:anim calcmode="lin" valueType="num">
                                      <p:cBhvr additive="base">
                                        <p:cTn id="13" dur="500" fill="hold"/>
                                        <p:tgtEl>
                                          <p:spTgt spid="1679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vertical)">
                                      <p:cBhvr>
                                        <p:cTn id="18" dur="500"/>
                                        <p:tgtEl>
                                          <p:spTgt spid="2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strips(upRight)">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p:bldP spid="29" grpId="0" autoUpdateAnimBg="0"/>
      <p:bldP spid="31" grpId="0"/>
      <p:bldP spid="3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6311</TotalTime>
  <Words>2504</Words>
  <Application>Microsoft Office PowerPoint</Application>
  <PresentationFormat>全屏显示(4:3)</PresentationFormat>
  <Paragraphs>160</Paragraphs>
  <Slides>29</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Times New Roman</vt:lpstr>
      <vt:lpstr>宋体</vt:lpstr>
      <vt:lpstr>Arial</vt:lpstr>
      <vt:lpstr>楷体_GB2312</vt:lpstr>
      <vt:lpstr>Symbol</vt:lpstr>
      <vt:lpstr>Math1</vt:lpstr>
      <vt:lpstr>默认设计模板</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tj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wzg</dc:creator>
  <cp:lastModifiedBy>张 伯望</cp:lastModifiedBy>
  <cp:revision>449</cp:revision>
  <dcterms:created xsi:type="dcterms:W3CDTF">1998-11-09T06:04:40Z</dcterms:created>
  <dcterms:modified xsi:type="dcterms:W3CDTF">2019-08-21T08:10:49Z</dcterms:modified>
</cp:coreProperties>
</file>