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6" r:id="rId2"/>
    <p:sldId id="357" r:id="rId3"/>
    <p:sldId id="361" r:id="rId4"/>
    <p:sldId id="359" r:id="rId5"/>
    <p:sldId id="362" r:id="rId6"/>
    <p:sldId id="396" r:id="rId7"/>
    <p:sldId id="363" r:id="rId8"/>
    <p:sldId id="377" r:id="rId9"/>
    <p:sldId id="378" r:id="rId10"/>
    <p:sldId id="400" r:id="rId11"/>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FF"/>
    <a:srgbClr val="FFCCCC"/>
    <a:srgbClr val="FF6699"/>
    <a:srgbClr val="99FF33"/>
    <a:srgbClr val="FF9900"/>
    <a:srgbClr val="FF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3934" autoAdjust="0"/>
  </p:normalViewPr>
  <p:slideViewPr>
    <p:cSldViewPr>
      <p:cViewPr varScale="1">
        <p:scale>
          <a:sx n="82" d="100"/>
          <a:sy n="82" d="100"/>
        </p:scale>
        <p:origin x="147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7037A3A9-E82A-4C0C-BA9B-EFC9E83426D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defRPr>
            </a:lvl1pPr>
          </a:lstStyle>
          <a:p>
            <a:pPr>
              <a:defRPr/>
            </a:pPr>
            <a:endParaRPr lang="en-US" altLang="zh-CN"/>
          </a:p>
        </p:txBody>
      </p:sp>
      <p:sp>
        <p:nvSpPr>
          <p:cNvPr id="161795" name="Rectangle 3">
            <a:extLst>
              <a:ext uri="{FF2B5EF4-FFF2-40B4-BE49-F238E27FC236}">
                <a16:creationId xmlns:a16="http://schemas.microsoft.com/office/drawing/2014/main" id="{3CF67F91-68BD-4942-BCA5-78E5B23D495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ltLang="zh-CN"/>
          </a:p>
        </p:txBody>
      </p:sp>
      <p:sp>
        <p:nvSpPr>
          <p:cNvPr id="12292" name="Rectangle 4">
            <a:extLst>
              <a:ext uri="{FF2B5EF4-FFF2-40B4-BE49-F238E27FC236}">
                <a16:creationId xmlns:a16="http://schemas.microsoft.com/office/drawing/2014/main" id="{A9C0F134-2AE3-4EF8-9AE9-EE826A58EC91}"/>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7" name="Rectangle 5">
            <a:extLst>
              <a:ext uri="{FF2B5EF4-FFF2-40B4-BE49-F238E27FC236}">
                <a16:creationId xmlns:a16="http://schemas.microsoft.com/office/drawing/2014/main" id="{1A90E2FC-8E28-40BB-8120-E5099F8C88D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1798" name="Rectangle 6">
            <a:extLst>
              <a:ext uri="{FF2B5EF4-FFF2-40B4-BE49-F238E27FC236}">
                <a16:creationId xmlns:a16="http://schemas.microsoft.com/office/drawing/2014/main" id="{739678D2-CA25-446D-82D4-31E0129B492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defRPr>
            </a:lvl1pPr>
          </a:lstStyle>
          <a:p>
            <a:pPr>
              <a:defRPr/>
            </a:pPr>
            <a:endParaRPr lang="en-US" altLang="zh-CN"/>
          </a:p>
        </p:txBody>
      </p:sp>
      <p:sp>
        <p:nvSpPr>
          <p:cNvPr id="161799" name="Rectangle 7">
            <a:extLst>
              <a:ext uri="{FF2B5EF4-FFF2-40B4-BE49-F238E27FC236}">
                <a16:creationId xmlns:a16="http://schemas.microsoft.com/office/drawing/2014/main" id="{828BB34D-7505-4FEE-A7DE-4427C7AF5F7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3CE08C7B-E881-4D8E-B7A0-56E2A8BE6A3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973B286-4184-4664-82E0-6BDDE510BE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A66F11B-B579-4DC8-B328-0F89A5777CB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D8B8B2A-89A7-4A35-AC49-2FBB8BF57BA7}"/>
              </a:ext>
            </a:extLst>
          </p:cNvPr>
          <p:cNvSpPr>
            <a:spLocks noGrp="1" noChangeArrowheads="1"/>
          </p:cNvSpPr>
          <p:nvPr>
            <p:ph type="sldNum" sz="quarter" idx="12"/>
          </p:nvPr>
        </p:nvSpPr>
        <p:spPr>
          <a:ln/>
        </p:spPr>
        <p:txBody>
          <a:bodyPr/>
          <a:lstStyle>
            <a:lvl1pPr>
              <a:defRPr/>
            </a:lvl1pPr>
          </a:lstStyle>
          <a:p>
            <a:fld id="{17C7ABDB-977A-4F29-9DAC-DE57951BB653}" type="slidenum">
              <a:rPr lang="en-US" altLang="zh-CN"/>
              <a:pPr/>
              <a:t>‹#›</a:t>
            </a:fld>
            <a:endParaRPr lang="en-US" altLang="zh-CN"/>
          </a:p>
        </p:txBody>
      </p:sp>
    </p:spTree>
    <p:extLst>
      <p:ext uri="{BB962C8B-B14F-4D97-AF65-F5344CB8AC3E}">
        <p14:creationId xmlns:p14="http://schemas.microsoft.com/office/powerpoint/2010/main" val="76168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8F9F96A-E78A-4D08-B7E0-A1AB1A17FE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26F66C9-A5DD-4832-8881-17AF7F0724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E085700-FEEF-413D-BF0B-5A87EC85DE85}"/>
              </a:ext>
            </a:extLst>
          </p:cNvPr>
          <p:cNvSpPr>
            <a:spLocks noGrp="1" noChangeArrowheads="1"/>
          </p:cNvSpPr>
          <p:nvPr>
            <p:ph type="sldNum" sz="quarter" idx="12"/>
          </p:nvPr>
        </p:nvSpPr>
        <p:spPr>
          <a:ln/>
        </p:spPr>
        <p:txBody>
          <a:bodyPr/>
          <a:lstStyle>
            <a:lvl1pPr>
              <a:defRPr/>
            </a:lvl1pPr>
          </a:lstStyle>
          <a:p>
            <a:fld id="{8FF8D50C-7243-4910-B917-46581D8731EB}" type="slidenum">
              <a:rPr lang="en-US" altLang="zh-CN"/>
              <a:pPr/>
              <a:t>‹#›</a:t>
            </a:fld>
            <a:endParaRPr lang="en-US" altLang="zh-CN"/>
          </a:p>
        </p:txBody>
      </p:sp>
    </p:spTree>
    <p:extLst>
      <p:ext uri="{BB962C8B-B14F-4D97-AF65-F5344CB8AC3E}">
        <p14:creationId xmlns:p14="http://schemas.microsoft.com/office/powerpoint/2010/main" val="46287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DDF9DE7-C6DB-4408-BC5D-4D70CA673D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A7F9555-5C2F-4D33-BA33-5F1F9841FD1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64FC171-2CF5-4FA7-B322-B913CC42075A}"/>
              </a:ext>
            </a:extLst>
          </p:cNvPr>
          <p:cNvSpPr>
            <a:spLocks noGrp="1" noChangeArrowheads="1"/>
          </p:cNvSpPr>
          <p:nvPr>
            <p:ph type="sldNum" sz="quarter" idx="12"/>
          </p:nvPr>
        </p:nvSpPr>
        <p:spPr>
          <a:ln/>
        </p:spPr>
        <p:txBody>
          <a:bodyPr/>
          <a:lstStyle>
            <a:lvl1pPr>
              <a:defRPr/>
            </a:lvl1pPr>
          </a:lstStyle>
          <a:p>
            <a:fld id="{3947E6CA-0678-43E4-BB05-3CA25ED852B8}" type="slidenum">
              <a:rPr lang="en-US" altLang="zh-CN"/>
              <a:pPr/>
              <a:t>‹#›</a:t>
            </a:fld>
            <a:endParaRPr lang="en-US" altLang="zh-CN"/>
          </a:p>
        </p:txBody>
      </p:sp>
    </p:spTree>
    <p:extLst>
      <p:ext uri="{BB962C8B-B14F-4D97-AF65-F5344CB8AC3E}">
        <p14:creationId xmlns:p14="http://schemas.microsoft.com/office/powerpoint/2010/main" val="4141881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E8C74EE-05C6-4E6C-920F-FED6BA9E8EA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347348C-24BF-44F1-9604-07F84EE75F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7CAAB71-F842-4018-95F1-F144C4983CC2}"/>
              </a:ext>
            </a:extLst>
          </p:cNvPr>
          <p:cNvSpPr>
            <a:spLocks noGrp="1" noChangeArrowheads="1"/>
          </p:cNvSpPr>
          <p:nvPr>
            <p:ph type="sldNum" sz="quarter" idx="12"/>
          </p:nvPr>
        </p:nvSpPr>
        <p:spPr>
          <a:ln/>
        </p:spPr>
        <p:txBody>
          <a:bodyPr/>
          <a:lstStyle>
            <a:lvl1pPr>
              <a:defRPr/>
            </a:lvl1pPr>
          </a:lstStyle>
          <a:p>
            <a:fld id="{2F81DADD-16A0-4C1C-8234-064DF6AA7917}" type="slidenum">
              <a:rPr lang="en-US" altLang="zh-CN"/>
              <a:pPr/>
              <a:t>‹#›</a:t>
            </a:fld>
            <a:endParaRPr lang="en-US" altLang="zh-CN"/>
          </a:p>
        </p:txBody>
      </p:sp>
    </p:spTree>
    <p:extLst>
      <p:ext uri="{BB962C8B-B14F-4D97-AF65-F5344CB8AC3E}">
        <p14:creationId xmlns:p14="http://schemas.microsoft.com/office/powerpoint/2010/main" val="235892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8BB8AA78-D936-4C84-B3FB-E9C8DAD825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284E628-A42B-4F18-91C3-09FCDE2E9E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4B324FA-BF7A-426B-B6AD-598EBE87790C}"/>
              </a:ext>
            </a:extLst>
          </p:cNvPr>
          <p:cNvSpPr>
            <a:spLocks noGrp="1" noChangeArrowheads="1"/>
          </p:cNvSpPr>
          <p:nvPr>
            <p:ph type="sldNum" sz="quarter" idx="12"/>
          </p:nvPr>
        </p:nvSpPr>
        <p:spPr>
          <a:ln/>
        </p:spPr>
        <p:txBody>
          <a:bodyPr/>
          <a:lstStyle>
            <a:lvl1pPr>
              <a:defRPr/>
            </a:lvl1pPr>
          </a:lstStyle>
          <a:p>
            <a:fld id="{1849BEBE-7E59-44AB-9D48-8B00AF91D2C9}" type="slidenum">
              <a:rPr lang="en-US" altLang="zh-CN"/>
              <a:pPr/>
              <a:t>‹#›</a:t>
            </a:fld>
            <a:endParaRPr lang="en-US" altLang="zh-CN"/>
          </a:p>
        </p:txBody>
      </p:sp>
    </p:spTree>
    <p:extLst>
      <p:ext uri="{BB962C8B-B14F-4D97-AF65-F5344CB8AC3E}">
        <p14:creationId xmlns:p14="http://schemas.microsoft.com/office/powerpoint/2010/main" val="34515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D14D45E-EE9C-489F-B134-C66ED0DDC11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E5822AE-1FED-476B-8CC9-14D89F553A1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ED72732-702F-475F-BAE5-72E7D132791A}"/>
              </a:ext>
            </a:extLst>
          </p:cNvPr>
          <p:cNvSpPr>
            <a:spLocks noGrp="1" noChangeArrowheads="1"/>
          </p:cNvSpPr>
          <p:nvPr>
            <p:ph type="sldNum" sz="quarter" idx="12"/>
          </p:nvPr>
        </p:nvSpPr>
        <p:spPr>
          <a:ln/>
        </p:spPr>
        <p:txBody>
          <a:bodyPr/>
          <a:lstStyle>
            <a:lvl1pPr>
              <a:defRPr/>
            </a:lvl1pPr>
          </a:lstStyle>
          <a:p>
            <a:fld id="{0116C29B-656A-4571-ABC6-4475CF3176A2}" type="slidenum">
              <a:rPr lang="en-US" altLang="zh-CN"/>
              <a:pPr/>
              <a:t>‹#›</a:t>
            </a:fld>
            <a:endParaRPr lang="en-US" altLang="zh-CN"/>
          </a:p>
        </p:txBody>
      </p:sp>
    </p:spTree>
    <p:extLst>
      <p:ext uri="{BB962C8B-B14F-4D97-AF65-F5344CB8AC3E}">
        <p14:creationId xmlns:p14="http://schemas.microsoft.com/office/powerpoint/2010/main" val="69990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CC8C8E9D-072F-4273-B3C3-AB049D0B163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3508ECB-0710-4996-9089-EF9402E5AD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188EC84F-ED97-4AA3-8401-71816F810740}"/>
              </a:ext>
            </a:extLst>
          </p:cNvPr>
          <p:cNvSpPr>
            <a:spLocks noGrp="1" noChangeArrowheads="1"/>
          </p:cNvSpPr>
          <p:nvPr>
            <p:ph type="sldNum" sz="quarter" idx="12"/>
          </p:nvPr>
        </p:nvSpPr>
        <p:spPr>
          <a:ln/>
        </p:spPr>
        <p:txBody>
          <a:bodyPr/>
          <a:lstStyle>
            <a:lvl1pPr>
              <a:defRPr/>
            </a:lvl1pPr>
          </a:lstStyle>
          <a:p>
            <a:fld id="{5319EC92-720B-4A4A-AB0F-9CC9AFFB1D73}" type="slidenum">
              <a:rPr lang="en-US" altLang="zh-CN"/>
              <a:pPr/>
              <a:t>‹#›</a:t>
            </a:fld>
            <a:endParaRPr lang="en-US" altLang="zh-CN"/>
          </a:p>
        </p:txBody>
      </p:sp>
    </p:spTree>
    <p:extLst>
      <p:ext uri="{BB962C8B-B14F-4D97-AF65-F5344CB8AC3E}">
        <p14:creationId xmlns:p14="http://schemas.microsoft.com/office/powerpoint/2010/main" val="289249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2727581-F5F2-47D8-BCEF-DE0CBF6A00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DA43B0E-1240-4319-BB51-B6C7E5F39C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9E14AB2-C062-462C-ADBF-63C4A174B3EC}"/>
              </a:ext>
            </a:extLst>
          </p:cNvPr>
          <p:cNvSpPr>
            <a:spLocks noGrp="1" noChangeArrowheads="1"/>
          </p:cNvSpPr>
          <p:nvPr>
            <p:ph type="sldNum" sz="quarter" idx="12"/>
          </p:nvPr>
        </p:nvSpPr>
        <p:spPr>
          <a:ln/>
        </p:spPr>
        <p:txBody>
          <a:bodyPr/>
          <a:lstStyle>
            <a:lvl1pPr>
              <a:defRPr/>
            </a:lvl1pPr>
          </a:lstStyle>
          <a:p>
            <a:fld id="{59021050-0B98-42A1-A445-701235F0F332}" type="slidenum">
              <a:rPr lang="en-US" altLang="zh-CN"/>
              <a:pPr/>
              <a:t>‹#›</a:t>
            </a:fld>
            <a:endParaRPr lang="en-US" altLang="zh-CN"/>
          </a:p>
        </p:txBody>
      </p:sp>
    </p:spTree>
    <p:extLst>
      <p:ext uri="{BB962C8B-B14F-4D97-AF65-F5344CB8AC3E}">
        <p14:creationId xmlns:p14="http://schemas.microsoft.com/office/powerpoint/2010/main" val="282524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76F28A1-AEB3-4CC6-93C6-BEA257D963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CB2C7455-CBE8-421B-BCF0-FEC380F6C60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CB392B7A-749B-4789-AA1C-03A5F658AE7B}"/>
              </a:ext>
            </a:extLst>
          </p:cNvPr>
          <p:cNvSpPr>
            <a:spLocks noGrp="1" noChangeArrowheads="1"/>
          </p:cNvSpPr>
          <p:nvPr>
            <p:ph type="sldNum" sz="quarter" idx="12"/>
          </p:nvPr>
        </p:nvSpPr>
        <p:spPr>
          <a:ln/>
        </p:spPr>
        <p:txBody>
          <a:bodyPr/>
          <a:lstStyle>
            <a:lvl1pPr>
              <a:defRPr/>
            </a:lvl1pPr>
          </a:lstStyle>
          <a:p>
            <a:fld id="{F94E5505-8E6E-4CFD-8DCA-CC81B674A266}" type="slidenum">
              <a:rPr lang="en-US" altLang="zh-CN"/>
              <a:pPr/>
              <a:t>‹#›</a:t>
            </a:fld>
            <a:endParaRPr lang="en-US" altLang="zh-CN"/>
          </a:p>
        </p:txBody>
      </p:sp>
    </p:spTree>
    <p:extLst>
      <p:ext uri="{BB962C8B-B14F-4D97-AF65-F5344CB8AC3E}">
        <p14:creationId xmlns:p14="http://schemas.microsoft.com/office/powerpoint/2010/main" val="366477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B037FD8-7E13-4A34-A1C2-FB94611B6AA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632C98C-E218-4FAE-886B-0D8630B1EA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034C276-4CC4-4B4A-A5B9-69EC2C4F2893}"/>
              </a:ext>
            </a:extLst>
          </p:cNvPr>
          <p:cNvSpPr>
            <a:spLocks noGrp="1" noChangeArrowheads="1"/>
          </p:cNvSpPr>
          <p:nvPr>
            <p:ph type="sldNum" sz="quarter" idx="12"/>
          </p:nvPr>
        </p:nvSpPr>
        <p:spPr>
          <a:ln/>
        </p:spPr>
        <p:txBody>
          <a:bodyPr/>
          <a:lstStyle>
            <a:lvl1pPr>
              <a:defRPr/>
            </a:lvl1pPr>
          </a:lstStyle>
          <a:p>
            <a:fld id="{4892BA87-C3FD-4A3B-8B9A-7F90D27100DC}" type="slidenum">
              <a:rPr lang="en-US" altLang="zh-CN"/>
              <a:pPr/>
              <a:t>‹#›</a:t>
            </a:fld>
            <a:endParaRPr lang="en-US" altLang="zh-CN"/>
          </a:p>
        </p:txBody>
      </p:sp>
    </p:spTree>
    <p:extLst>
      <p:ext uri="{BB962C8B-B14F-4D97-AF65-F5344CB8AC3E}">
        <p14:creationId xmlns:p14="http://schemas.microsoft.com/office/powerpoint/2010/main" val="217714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7C5BD79-B033-4707-B83D-BC9633C10C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615AC8C-3945-4F94-9CFF-EFDD6C239A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C485689-3FB2-40D2-A3CF-998D04413F18}"/>
              </a:ext>
            </a:extLst>
          </p:cNvPr>
          <p:cNvSpPr>
            <a:spLocks noGrp="1" noChangeArrowheads="1"/>
          </p:cNvSpPr>
          <p:nvPr>
            <p:ph type="sldNum" sz="quarter" idx="12"/>
          </p:nvPr>
        </p:nvSpPr>
        <p:spPr>
          <a:ln/>
        </p:spPr>
        <p:txBody>
          <a:bodyPr/>
          <a:lstStyle>
            <a:lvl1pPr>
              <a:defRPr/>
            </a:lvl1pPr>
          </a:lstStyle>
          <a:p>
            <a:fld id="{A29F94B0-29BF-405E-91D7-C64B1F1AEB9B}" type="slidenum">
              <a:rPr lang="en-US" altLang="zh-CN"/>
              <a:pPr/>
              <a:t>‹#›</a:t>
            </a:fld>
            <a:endParaRPr lang="en-US" altLang="zh-CN"/>
          </a:p>
        </p:txBody>
      </p:sp>
    </p:spTree>
    <p:extLst>
      <p:ext uri="{BB962C8B-B14F-4D97-AF65-F5344CB8AC3E}">
        <p14:creationId xmlns:p14="http://schemas.microsoft.com/office/powerpoint/2010/main" val="77419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B41BE91-34EA-4A79-B8E8-DF2B39BCD5B1}"/>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2315FE02-0181-4939-8E2A-B655FADAA96D}"/>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5F5D10E0-FAC3-45B9-A8A8-4B3CF2F6DB96}"/>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991FD71E-0AA3-439C-8260-57EEA81FEDC6}"/>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F1618F44-F9C5-4658-BC1E-EF1174B8256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defRPr>
            </a:lvl1pPr>
          </a:lstStyle>
          <a:p>
            <a:fld id="{BB64915A-933E-4D4E-9A68-73DBC7F1BF4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mgsrc.baidu.com/baike/pic/item/7ab514d1ae76b6c0562c8460.jpg"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9.bin"/><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emf"/><Relationship Id="rId5" Type="http://schemas.openxmlformats.org/officeDocument/2006/relationships/oleObject" Target="../embeddings/oleObject12.bin"/><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oleObject" Target="../embeddings/oleObject14.bin"/><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9.emf"/><Relationship Id="rId5" Type="http://schemas.openxmlformats.org/officeDocument/2006/relationships/oleObject" Target="../embeddings/oleObject17.bin"/><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1.emf"/><Relationship Id="rId5" Type="http://schemas.openxmlformats.org/officeDocument/2006/relationships/oleObject" Target="../embeddings/oleObject19.bin"/><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058">
            <a:extLst>
              <a:ext uri="{FF2B5EF4-FFF2-40B4-BE49-F238E27FC236}">
                <a16:creationId xmlns:a16="http://schemas.microsoft.com/office/drawing/2014/main" id="{80DB4E03-5007-4073-922D-F870F953DF30}"/>
              </a:ext>
            </a:extLst>
          </p:cNvPr>
          <p:cNvSpPr>
            <a:spLocks noChangeArrowheads="1"/>
          </p:cNvSpPr>
          <p:nvPr/>
        </p:nvSpPr>
        <p:spPr bwMode="auto">
          <a:xfrm>
            <a:off x="1547813" y="1412875"/>
            <a:ext cx="602138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7200">
                <a:solidFill>
                  <a:srgbClr val="FFFFCC"/>
                </a:solidFill>
                <a:ea typeface="楷体_GB2312" pitchFamily="49" charset="-122"/>
              </a:rPr>
              <a:t>第六章</a:t>
            </a:r>
          </a:p>
          <a:p>
            <a:pPr algn="ctr" eaLnBrk="1" hangingPunct="1">
              <a:spcBef>
                <a:spcPct val="50000"/>
              </a:spcBef>
              <a:buFontTx/>
              <a:buNone/>
            </a:pPr>
            <a:r>
              <a:rPr lang="zh-CN" altLang="en-US" sz="7200">
                <a:solidFill>
                  <a:srgbClr val="FFFFCC"/>
                </a:solidFill>
                <a:ea typeface="楷体_GB2312" pitchFamily="49" charset="-122"/>
              </a:rPr>
              <a:t>分析力学</a:t>
            </a:r>
          </a:p>
        </p:txBody>
      </p:sp>
      <p:pic>
        <p:nvPicPr>
          <p:cNvPr id="2051" name="Picture 2059" descr="6">
            <a:extLst>
              <a:ext uri="{FF2B5EF4-FFF2-40B4-BE49-F238E27FC236}">
                <a16:creationId xmlns:a16="http://schemas.microsoft.com/office/drawing/2014/main" id="{714537C1-40EC-4DD7-962E-564ADFADF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8" y="1268413"/>
            <a:ext cx="259556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2060">
            <a:extLst>
              <a:ext uri="{FF2B5EF4-FFF2-40B4-BE49-F238E27FC236}">
                <a16:creationId xmlns:a16="http://schemas.microsoft.com/office/drawing/2014/main" id="{4CDB1C90-5A32-4C5B-B055-22467B3A8BDE}"/>
              </a:ext>
            </a:extLst>
          </p:cNvPr>
          <p:cNvSpPr txBox="1">
            <a:spLocks noChangeArrowheads="1"/>
          </p:cNvSpPr>
          <p:nvPr/>
        </p:nvSpPr>
        <p:spPr bwMode="auto">
          <a:xfrm>
            <a:off x="395288" y="4581525"/>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chemeClr val="bg1"/>
                </a:solidFill>
              </a:rPr>
              <a:t>拉格朗日</a:t>
            </a:r>
          </a:p>
        </p:txBody>
      </p:sp>
      <p:sp>
        <p:nvSpPr>
          <p:cNvPr id="2053" name="Text Box 2061">
            <a:extLst>
              <a:ext uri="{FF2B5EF4-FFF2-40B4-BE49-F238E27FC236}">
                <a16:creationId xmlns:a16="http://schemas.microsoft.com/office/drawing/2014/main" id="{56BDFCA9-D14B-4025-9508-7DC112405A5A}"/>
              </a:ext>
            </a:extLst>
          </p:cNvPr>
          <p:cNvSpPr txBox="1">
            <a:spLocks noChangeArrowheads="1"/>
          </p:cNvSpPr>
          <p:nvPr/>
        </p:nvSpPr>
        <p:spPr bwMode="auto">
          <a:xfrm>
            <a:off x="7019925" y="4797425"/>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chemeClr val="bg1"/>
                </a:solidFill>
              </a:rPr>
              <a:t>哈密顿</a:t>
            </a:r>
          </a:p>
        </p:txBody>
      </p:sp>
      <p:pic>
        <p:nvPicPr>
          <p:cNvPr id="2054" name="Picture 2062" descr="7ab514d1ae76b6c0562c8460">
            <a:hlinkClick r:id="rId3"/>
            <a:extLst>
              <a:ext uri="{FF2B5EF4-FFF2-40B4-BE49-F238E27FC236}">
                <a16:creationId xmlns:a16="http://schemas.microsoft.com/office/drawing/2014/main" id="{D9F78D3D-5A80-4741-8EC9-0F6852BF0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1268413"/>
            <a:ext cx="25209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26A49D3-CDAD-46F3-8B88-E7A49D6521CA}"/>
              </a:ext>
            </a:extLst>
          </p:cNvPr>
          <p:cNvSpPr>
            <a:spLocks noGrp="1" noChangeArrowheads="1"/>
          </p:cNvSpPr>
          <p:nvPr>
            <p:ph type="title"/>
          </p:nvPr>
        </p:nvSpPr>
        <p:spPr>
          <a:xfrm>
            <a:off x="684213" y="260350"/>
            <a:ext cx="7772400" cy="1143000"/>
          </a:xfrm>
        </p:spPr>
        <p:txBody>
          <a:bodyPr/>
          <a:lstStyle/>
          <a:p>
            <a:pPr eaLnBrk="1" hangingPunct="1"/>
            <a:r>
              <a:rPr lang="zh-CN" altLang="en-US" sz="3600" b="1">
                <a:solidFill>
                  <a:srgbClr val="FFFF00"/>
                </a:solidFill>
                <a:ea typeface="楷体_GB2312" pitchFamily="49" charset="-122"/>
              </a:rPr>
              <a:t>小结</a:t>
            </a:r>
          </a:p>
        </p:txBody>
      </p:sp>
      <p:sp>
        <p:nvSpPr>
          <p:cNvPr id="11267" name="Text Box 4">
            <a:extLst>
              <a:ext uri="{FF2B5EF4-FFF2-40B4-BE49-F238E27FC236}">
                <a16:creationId xmlns:a16="http://schemas.microsoft.com/office/drawing/2014/main" id="{78D6F5C3-BDB1-4727-8C6F-506F1DCF6D30}"/>
              </a:ext>
            </a:extLst>
          </p:cNvPr>
          <p:cNvSpPr txBox="1">
            <a:spLocks noChangeArrowheads="1"/>
          </p:cNvSpPr>
          <p:nvPr/>
        </p:nvSpPr>
        <p:spPr bwMode="auto">
          <a:xfrm>
            <a:off x="539750" y="1874838"/>
            <a:ext cx="8208963"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chemeClr val="bg1"/>
                </a:solidFill>
              </a:rPr>
              <a:t>虚功原理</a:t>
            </a:r>
          </a:p>
          <a:p>
            <a:pPr eaLnBrk="1" hangingPunct="1">
              <a:spcBef>
                <a:spcPct val="50000"/>
              </a:spcBef>
              <a:buFontTx/>
              <a:buNone/>
            </a:pPr>
            <a:r>
              <a:rPr lang="en-US" altLang="zh-CN" sz="2400">
                <a:solidFill>
                  <a:schemeClr val="bg1"/>
                </a:solidFill>
              </a:rPr>
              <a:t>a) </a:t>
            </a:r>
            <a:r>
              <a:rPr lang="zh-CN" altLang="en-US" sz="2400">
                <a:solidFill>
                  <a:schemeClr val="bg1"/>
                </a:solidFill>
              </a:rPr>
              <a:t>力学体系如受</a:t>
            </a:r>
            <a:r>
              <a:rPr lang="en-US" altLang="zh-CN" sz="2400" i="1">
                <a:solidFill>
                  <a:schemeClr val="bg1"/>
                </a:solidFill>
              </a:rPr>
              <a:t>n</a:t>
            </a:r>
            <a:r>
              <a:rPr lang="zh-CN" altLang="en-US" sz="2400">
                <a:solidFill>
                  <a:schemeClr val="bg1"/>
                </a:solidFill>
              </a:rPr>
              <a:t>个外力作用平衡</a:t>
            </a:r>
            <a:r>
              <a:rPr lang="en-US" altLang="zh-CN" sz="2400">
                <a:solidFill>
                  <a:schemeClr val="bg1"/>
                </a:solidFill>
              </a:rPr>
              <a:t>, </a:t>
            </a:r>
            <a:r>
              <a:rPr lang="zh-CN" altLang="en-US" sz="2400">
                <a:solidFill>
                  <a:schemeClr val="bg1"/>
                </a:solidFill>
              </a:rPr>
              <a:t>则对理想、不可解约束来说</a:t>
            </a:r>
            <a:r>
              <a:rPr lang="en-US" altLang="zh-CN" sz="2400">
                <a:solidFill>
                  <a:schemeClr val="bg1"/>
                </a:solidFill>
              </a:rPr>
              <a:t>, </a:t>
            </a:r>
            <a:r>
              <a:rPr lang="zh-CN" altLang="en-US" sz="2400">
                <a:solidFill>
                  <a:schemeClr val="bg1"/>
                </a:solidFill>
              </a:rPr>
              <a:t>虚功之和为零</a:t>
            </a:r>
          </a:p>
          <a:p>
            <a:pPr eaLnBrk="1" hangingPunct="1">
              <a:spcBef>
                <a:spcPct val="50000"/>
              </a:spcBef>
              <a:buFontTx/>
              <a:buNone/>
            </a:pPr>
            <a:endParaRPr lang="zh-CN" altLang="en-US" sz="2400">
              <a:solidFill>
                <a:schemeClr val="bg1"/>
              </a:solidFill>
            </a:endParaRPr>
          </a:p>
          <a:p>
            <a:pPr eaLnBrk="1" hangingPunct="1">
              <a:spcBef>
                <a:spcPct val="50000"/>
              </a:spcBef>
              <a:buFontTx/>
              <a:buNone/>
            </a:pPr>
            <a:r>
              <a:rPr lang="en-US" altLang="zh-CN" sz="2400">
                <a:solidFill>
                  <a:schemeClr val="bg1"/>
                </a:solidFill>
              </a:rPr>
              <a:t>b ) </a:t>
            </a:r>
            <a:r>
              <a:rPr lang="zh-CN" altLang="en-US" sz="2400">
                <a:solidFill>
                  <a:schemeClr val="bg1"/>
                </a:solidFill>
              </a:rPr>
              <a:t>利用虚功原理不能求约束反力</a:t>
            </a:r>
            <a:r>
              <a:rPr lang="en-US" altLang="zh-CN" sz="2400">
                <a:solidFill>
                  <a:schemeClr val="bg1"/>
                </a:solidFill>
              </a:rPr>
              <a:t>, </a:t>
            </a:r>
            <a:r>
              <a:rPr lang="zh-CN" altLang="en-US" sz="2400">
                <a:solidFill>
                  <a:schemeClr val="bg1"/>
                </a:solidFill>
              </a:rPr>
              <a:t>但可用未定乘法来求</a:t>
            </a:r>
          </a:p>
        </p:txBody>
      </p:sp>
      <p:graphicFrame>
        <p:nvGraphicFramePr>
          <p:cNvPr id="11268" name="Object 5">
            <a:extLst>
              <a:ext uri="{FF2B5EF4-FFF2-40B4-BE49-F238E27FC236}">
                <a16:creationId xmlns:a16="http://schemas.microsoft.com/office/drawing/2014/main" id="{350551EB-464B-4E7A-8B7C-374DCB6BE3A3}"/>
              </a:ext>
            </a:extLst>
          </p:cNvPr>
          <p:cNvGraphicFramePr>
            <a:graphicFrameLocks noChangeAspect="1"/>
          </p:cNvGraphicFramePr>
          <p:nvPr>
            <p:ph idx="1"/>
          </p:nvPr>
        </p:nvGraphicFramePr>
        <p:xfrm>
          <a:off x="4067175" y="2997200"/>
          <a:ext cx="2447925" cy="808038"/>
        </p:xfrm>
        <a:graphic>
          <a:graphicData uri="http://schemas.openxmlformats.org/presentationml/2006/ole">
            <mc:AlternateContent xmlns:mc="http://schemas.openxmlformats.org/markup-compatibility/2006">
              <mc:Choice xmlns:v="urn:schemas-microsoft-com:vml" Requires="v">
                <p:oleObj spid="_x0000_s11269" name="公式" r:id="rId3" imgW="1257210" imgH="381013" progId="Equation.3">
                  <p:embed/>
                </p:oleObj>
              </mc:Choice>
              <mc:Fallback>
                <p:oleObj name="公式" r:id="rId3" imgW="1257210" imgH="3810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997200"/>
                        <a:ext cx="2447925" cy="8080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4">
            <a:extLst>
              <a:ext uri="{FF2B5EF4-FFF2-40B4-BE49-F238E27FC236}">
                <a16:creationId xmlns:a16="http://schemas.microsoft.com/office/drawing/2014/main" id="{75F2DEF0-706C-48C5-A371-6BFACD382F9D}"/>
              </a:ext>
            </a:extLst>
          </p:cNvPr>
          <p:cNvSpPr>
            <a:spLocks noChangeArrowheads="1"/>
          </p:cNvSpPr>
          <p:nvPr/>
        </p:nvSpPr>
        <p:spPr bwMode="auto">
          <a:xfrm>
            <a:off x="2268538" y="692150"/>
            <a:ext cx="3194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a:solidFill>
                  <a:schemeClr val="hlink"/>
                </a:solidFill>
              </a:rPr>
              <a:t>§6.2 </a:t>
            </a:r>
            <a:r>
              <a:rPr lang="zh-CN" altLang="en-US" sz="3600">
                <a:solidFill>
                  <a:schemeClr val="hlink"/>
                </a:solidFill>
              </a:rPr>
              <a:t>虚功原理</a:t>
            </a:r>
          </a:p>
        </p:txBody>
      </p:sp>
      <p:sp>
        <p:nvSpPr>
          <p:cNvPr id="125977" name="Text Box 25">
            <a:extLst>
              <a:ext uri="{FF2B5EF4-FFF2-40B4-BE49-F238E27FC236}">
                <a16:creationId xmlns:a16="http://schemas.microsoft.com/office/drawing/2014/main" id="{0C4C0D89-D429-4FE0-81EF-706279FD65DF}"/>
              </a:ext>
            </a:extLst>
          </p:cNvPr>
          <p:cNvSpPr txBox="1">
            <a:spLocks noChangeArrowheads="1"/>
          </p:cNvSpPr>
          <p:nvPr/>
        </p:nvSpPr>
        <p:spPr bwMode="auto">
          <a:xfrm>
            <a:off x="2411413" y="1916113"/>
            <a:ext cx="251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4400">
                <a:solidFill>
                  <a:srgbClr val="FFCCCC"/>
                </a:solidFill>
                <a:ea typeface="楷体_GB2312" pitchFamily="49" charset="-122"/>
              </a:rPr>
              <a:t>本节导读</a:t>
            </a:r>
          </a:p>
        </p:txBody>
      </p:sp>
      <p:sp>
        <p:nvSpPr>
          <p:cNvPr id="125980" name="Text Box 28">
            <a:extLst>
              <a:ext uri="{FF2B5EF4-FFF2-40B4-BE49-F238E27FC236}">
                <a16:creationId xmlns:a16="http://schemas.microsoft.com/office/drawing/2014/main" id="{E2FCC389-89E6-4062-902F-DDB1B2520249}"/>
              </a:ext>
            </a:extLst>
          </p:cNvPr>
          <p:cNvSpPr txBox="1">
            <a:spLocks noChangeArrowheads="1"/>
          </p:cNvSpPr>
          <p:nvPr/>
        </p:nvSpPr>
        <p:spPr bwMode="auto">
          <a:xfrm>
            <a:off x="971550" y="3141663"/>
            <a:ext cx="5976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bg1"/>
                </a:solidFill>
              </a:rPr>
              <a:t>虚功</a:t>
            </a:r>
            <a:r>
              <a:rPr lang="en-US" altLang="zh-CN" sz="2800">
                <a:solidFill>
                  <a:schemeClr val="bg1"/>
                </a:solidFill>
              </a:rPr>
              <a:t>(</a:t>
            </a:r>
            <a:r>
              <a:rPr lang="zh-CN" altLang="en-US" sz="2800">
                <a:solidFill>
                  <a:schemeClr val="bg1"/>
                </a:solidFill>
              </a:rPr>
              <a:t>虚位移</a:t>
            </a:r>
            <a:r>
              <a:rPr lang="en-US" altLang="zh-CN" sz="2800">
                <a:solidFill>
                  <a:schemeClr val="bg1"/>
                </a:solidFill>
              </a:rPr>
              <a:t>)</a:t>
            </a:r>
            <a:r>
              <a:rPr lang="zh-CN" altLang="en-US" sz="2800">
                <a:solidFill>
                  <a:schemeClr val="bg1"/>
                </a:solidFill>
              </a:rPr>
              <a:t>原理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5977"/>
                                        </p:tgtEl>
                                        <p:attrNameLst>
                                          <p:attrName>style.visibility</p:attrName>
                                        </p:attrNameLst>
                                      </p:cBhvr>
                                      <p:to>
                                        <p:strVal val="visible"/>
                                      </p:to>
                                    </p:set>
                                    <p:animEffect transition="in" filter="barn(outHorizontal)">
                                      <p:cBhvr>
                                        <p:cTn id="7" dur="500"/>
                                        <p:tgtEl>
                                          <p:spTgt spid="1259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5980"/>
                                        </p:tgtEl>
                                        <p:attrNameLst>
                                          <p:attrName>style.visibility</p:attrName>
                                        </p:attrNameLst>
                                      </p:cBhvr>
                                      <p:to>
                                        <p:strVal val="visible"/>
                                      </p:to>
                                    </p:set>
                                    <p:animEffect transition="in" filter="barn(outHorizontal)">
                                      <p:cBhvr>
                                        <p:cTn id="12" dur="500"/>
                                        <p:tgtEl>
                                          <p:spTgt spid="125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7" grpId="0" autoUpdateAnimBg="0"/>
      <p:bldP spid="12598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2" name="Text Box 12">
            <a:extLst>
              <a:ext uri="{FF2B5EF4-FFF2-40B4-BE49-F238E27FC236}">
                <a16:creationId xmlns:a16="http://schemas.microsoft.com/office/drawing/2014/main" id="{1C22DDF3-6F3F-4505-A4AE-ACD4E323573E}"/>
              </a:ext>
            </a:extLst>
          </p:cNvPr>
          <p:cNvSpPr txBox="1">
            <a:spLocks noChangeArrowheads="1"/>
          </p:cNvSpPr>
          <p:nvPr/>
        </p:nvSpPr>
        <p:spPr bwMode="auto">
          <a:xfrm>
            <a:off x="250825" y="333375"/>
            <a:ext cx="3457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a:solidFill>
                  <a:srgbClr val="C00000"/>
                </a:solidFill>
              </a:rPr>
              <a:t>1 </a:t>
            </a:r>
            <a:r>
              <a:rPr lang="zh-CN" altLang="en-US">
                <a:solidFill>
                  <a:srgbClr val="C00000"/>
                </a:solidFill>
              </a:rPr>
              <a:t>虚功原理</a:t>
            </a:r>
            <a:endParaRPr lang="zh-CN" altLang="zh-CN">
              <a:solidFill>
                <a:srgbClr val="C00000"/>
              </a:solidFill>
            </a:endParaRPr>
          </a:p>
        </p:txBody>
      </p:sp>
      <p:graphicFrame>
        <p:nvGraphicFramePr>
          <p:cNvPr id="138254" name="Object 14">
            <a:extLst>
              <a:ext uri="{FF2B5EF4-FFF2-40B4-BE49-F238E27FC236}">
                <a16:creationId xmlns:a16="http://schemas.microsoft.com/office/drawing/2014/main" id="{CC783D36-2662-49CA-A134-A67791684517}"/>
              </a:ext>
            </a:extLst>
          </p:cNvPr>
          <p:cNvGraphicFramePr>
            <a:graphicFrameLocks noChangeAspect="1"/>
          </p:cNvGraphicFramePr>
          <p:nvPr/>
        </p:nvGraphicFramePr>
        <p:xfrm>
          <a:off x="2127250" y="2747963"/>
          <a:ext cx="4962525" cy="539750"/>
        </p:xfrm>
        <a:graphic>
          <a:graphicData uri="http://schemas.openxmlformats.org/presentationml/2006/ole">
            <mc:AlternateContent xmlns:mc="http://schemas.openxmlformats.org/markup-compatibility/2006">
              <mc:Choice xmlns:v="urn:schemas-microsoft-com:vml" Requires="v">
                <p:oleObj spid="_x0000_s4106" name="公式" r:id="rId3" imgW="2000205" imgH="200005" progId="Equation.3">
                  <p:embed/>
                </p:oleObj>
              </mc:Choice>
              <mc:Fallback>
                <p:oleObj name="公式" r:id="rId3" imgW="2000205" imgH="200005"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0" y="2747963"/>
                        <a:ext cx="49625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55" name="Text Box 15">
            <a:extLst>
              <a:ext uri="{FF2B5EF4-FFF2-40B4-BE49-F238E27FC236}">
                <a16:creationId xmlns:a16="http://schemas.microsoft.com/office/drawing/2014/main" id="{88D30336-3545-43E9-A5EA-E56621096B3E}"/>
              </a:ext>
            </a:extLst>
          </p:cNvPr>
          <p:cNvSpPr txBox="1">
            <a:spLocks noChangeArrowheads="1"/>
          </p:cNvSpPr>
          <p:nvPr/>
        </p:nvSpPr>
        <p:spPr bwMode="auto">
          <a:xfrm>
            <a:off x="323850" y="3573463"/>
            <a:ext cx="8208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800">
                <a:solidFill>
                  <a:schemeClr val="bg1"/>
                </a:solidFill>
              </a:rPr>
              <a:t>于是, 作用于第</a:t>
            </a:r>
            <a:r>
              <a:rPr lang="zh-CN" altLang="zh-CN" sz="2800" i="1">
                <a:solidFill>
                  <a:schemeClr val="bg1"/>
                </a:solidFill>
              </a:rPr>
              <a:t>i</a:t>
            </a:r>
            <a:r>
              <a:rPr lang="zh-CN" altLang="zh-CN" sz="2800">
                <a:solidFill>
                  <a:schemeClr val="bg1"/>
                </a:solidFill>
              </a:rPr>
              <a:t>质点所有各力的虚功之和为零</a:t>
            </a:r>
          </a:p>
        </p:txBody>
      </p:sp>
      <p:graphicFrame>
        <p:nvGraphicFramePr>
          <p:cNvPr id="138256" name="Object 16">
            <a:extLst>
              <a:ext uri="{FF2B5EF4-FFF2-40B4-BE49-F238E27FC236}">
                <a16:creationId xmlns:a16="http://schemas.microsoft.com/office/drawing/2014/main" id="{BAE9D294-7A35-4AD0-8C25-CE852053EC05}"/>
              </a:ext>
            </a:extLst>
          </p:cNvPr>
          <p:cNvGraphicFramePr>
            <a:graphicFrameLocks noChangeAspect="1"/>
          </p:cNvGraphicFramePr>
          <p:nvPr/>
        </p:nvGraphicFramePr>
        <p:xfrm>
          <a:off x="2468563" y="4292600"/>
          <a:ext cx="2913062" cy="623888"/>
        </p:xfrm>
        <a:graphic>
          <a:graphicData uri="http://schemas.openxmlformats.org/presentationml/2006/ole">
            <mc:AlternateContent xmlns:mc="http://schemas.openxmlformats.org/markup-compatibility/2006">
              <mc:Choice xmlns:v="urn:schemas-microsoft-com:vml" Requires="v">
                <p:oleObj spid="_x0000_s4107" name="公式" r:id="rId5" imgW="1133497" imgH="209683" progId="Equation.3">
                  <p:embed/>
                </p:oleObj>
              </mc:Choice>
              <mc:Fallback>
                <p:oleObj name="公式" r:id="rId5" imgW="1133497" imgH="209683"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8563" y="4292600"/>
                        <a:ext cx="2913062" cy="623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38257" name="Object 17">
            <a:extLst>
              <a:ext uri="{FF2B5EF4-FFF2-40B4-BE49-F238E27FC236}">
                <a16:creationId xmlns:a16="http://schemas.microsoft.com/office/drawing/2014/main" id="{EEBDD771-355D-47EB-A4FB-08B136CDCFD4}"/>
              </a:ext>
            </a:extLst>
          </p:cNvPr>
          <p:cNvGraphicFramePr>
            <a:graphicFrameLocks noChangeAspect="1"/>
          </p:cNvGraphicFramePr>
          <p:nvPr/>
        </p:nvGraphicFramePr>
        <p:xfrm>
          <a:off x="1125538" y="5129213"/>
          <a:ext cx="6465887" cy="1016000"/>
        </p:xfrm>
        <a:graphic>
          <a:graphicData uri="http://schemas.openxmlformats.org/presentationml/2006/ole">
            <mc:AlternateContent xmlns:mc="http://schemas.openxmlformats.org/markup-compatibility/2006">
              <mc:Choice xmlns:v="urn:schemas-microsoft-com:vml" Requires="v">
                <p:oleObj spid="_x0000_s4108" name="公式" r:id="rId7" imgW="2800216" imgH="409688" progId="Equation.3">
                  <p:embed/>
                </p:oleObj>
              </mc:Choice>
              <mc:Fallback>
                <p:oleObj name="公式" r:id="rId7" imgW="2800216" imgH="409688"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5538" y="5129213"/>
                        <a:ext cx="6465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0">
            <a:extLst>
              <a:ext uri="{FF2B5EF4-FFF2-40B4-BE49-F238E27FC236}">
                <a16:creationId xmlns:a16="http://schemas.microsoft.com/office/drawing/2014/main" id="{F817BF89-4102-4D7E-8805-0464249FEB1A}"/>
              </a:ext>
            </a:extLst>
          </p:cNvPr>
          <p:cNvGrpSpPr>
            <a:grpSpLocks/>
          </p:cNvGrpSpPr>
          <p:nvPr/>
        </p:nvGrpSpPr>
        <p:grpSpPr bwMode="auto">
          <a:xfrm>
            <a:off x="177800" y="981075"/>
            <a:ext cx="8640763" cy="1643063"/>
            <a:chOff x="177800" y="981075"/>
            <a:chExt cx="8640763" cy="1643527"/>
          </a:xfrm>
        </p:grpSpPr>
        <p:sp>
          <p:nvSpPr>
            <p:cNvPr id="4104" name="Text Box 13">
              <a:extLst>
                <a:ext uri="{FF2B5EF4-FFF2-40B4-BE49-F238E27FC236}">
                  <a16:creationId xmlns:a16="http://schemas.microsoft.com/office/drawing/2014/main" id="{9ABC6CE2-D304-45FF-9C1F-44A705AA371C}"/>
                </a:ext>
              </a:extLst>
            </p:cNvPr>
            <p:cNvSpPr txBox="1">
              <a:spLocks noChangeArrowheads="1"/>
            </p:cNvSpPr>
            <p:nvPr/>
          </p:nvSpPr>
          <p:spPr bwMode="auto">
            <a:xfrm>
              <a:off x="177800" y="981075"/>
              <a:ext cx="8640763"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solidFill>
                    <a:schemeClr val="bg1"/>
                  </a:solidFill>
                </a:rPr>
                <a:t>         </a:t>
              </a:r>
              <a:r>
                <a:rPr lang="zh-CN" altLang="en-US" sz="2800">
                  <a:solidFill>
                    <a:schemeClr val="bg1"/>
                  </a:solidFill>
                </a:rPr>
                <a:t>当系</a:t>
              </a:r>
              <a:r>
                <a:rPr lang="zh-CN" altLang="zh-CN" sz="2800">
                  <a:solidFill>
                    <a:schemeClr val="bg1"/>
                  </a:solidFill>
                </a:rPr>
                <a:t>统处于平衡</a:t>
              </a:r>
              <a:r>
                <a:rPr lang="zh-CN" altLang="en-US" sz="2800">
                  <a:solidFill>
                    <a:schemeClr val="bg1"/>
                  </a:solidFill>
                </a:rPr>
                <a:t>时</a:t>
              </a:r>
              <a:r>
                <a:rPr lang="en-US" altLang="zh-CN" sz="2800">
                  <a:solidFill>
                    <a:schemeClr val="bg1"/>
                  </a:solidFill>
                </a:rPr>
                <a:t>, </a:t>
              </a:r>
              <a:r>
                <a:rPr lang="zh-CN" altLang="zh-CN" sz="2800">
                  <a:solidFill>
                    <a:schemeClr val="bg1"/>
                  </a:solidFill>
                </a:rPr>
                <a:t>系统每一质点都是处于平衡</a:t>
              </a:r>
              <a:r>
                <a:rPr lang="en-US" altLang="zh-CN" sz="2800">
                  <a:solidFill>
                    <a:schemeClr val="bg1"/>
                  </a:solidFill>
                </a:rPr>
                <a:t>. </a:t>
              </a:r>
              <a:r>
                <a:rPr lang="zh-CN" altLang="zh-CN" sz="2800">
                  <a:solidFill>
                    <a:schemeClr val="bg1"/>
                  </a:solidFill>
                </a:rPr>
                <a:t>这样</a:t>
              </a:r>
              <a:r>
                <a:rPr lang="en-US" altLang="zh-CN" sz="2800">
                  <a:solidFill>
                    <a:schemeClr val="bg1"/>
                  </a:solidFill>
                </a:rPr>
                <a:t>, </a:t>
              </a:r>
              <a:r>
                <a:rPr lang="zh-CN" altLang="zh-CN" sz="2800">
                  <a:solidFill>
                    <a:schemeClr val="bg1"/>
                  </a:solidFill>
                </a:rPr>
                <a:t>作用于第</a:t>
              </a:r>
              <a:r>
                <a:rPr lang="en-US" altLang="zh-CN" sz="2800" i="1">
                  <a:solidFill>
                    <a:schemeClr val="bg1"/>
                  </a:solidFill>
                </a:rPr>
                <a:t>i</a:t>
              </a:r>
              <a:r>
                <a:rPr lang="zh-CN" altLang="zh-CN" sz="2800">
                  <a:solidFill>
                    <a:schemeClr val="bg1"/>
                  </a:solidFill>
                </a:rPr>
                <a:t>个质点的</a:t>
              </a:r>
              <a:r>
                <a:rPr lang="en-US" altLang="zh-CN" sz="2800">
                  <a:solidFill>
                    <a:schemeClr val="bg1"/>
                  </a:solidFill>
                </a:rPr>
                <a:t>                                </a:t>
              </a:r>
              <a:r>
                <a:rPr lang="zh-CN" altLang="zh-CN" sz="2800">
                  <a:solidFill>
                    <a:schemeClr val="bg1"/>
                  </a:solidFill>
                </a:rPr>
                <a:t>的合力应为零</a:t>
              </a:r>
              <a:r>
                <a:rPr lang="en-US" altLang="zh-CN" sz="2800">
                  <a:solidFill>
                    <a:schemeClr val="bg1"/>
                  </a:solidFill>
                </a:rPr>
                <a:t>, </a:t>
              </a:r>
              <a:r>
                <a:rPr lang="zh-CN" altLang="zh-CN" sz="2800">
                  <a:solidFill>
                    <a:schemeClr val="bg1"/>
                  </a:solidFill>
                </a:rPr>
                <a:t>即</a:t>
              </a:r>
            </a:p>
          </p:txBody>
        </p:sp>
        <p:graphicFrame>
          <p:nvGraphicFramePr>
            <p:cNvPr id="4105" name="Object 18">
              <a:extLst>
                <a:ext uri="{FF2B5EF4-FFF2-40B4-BE49-F238E27FC236}">
                  <a16:creationId xmlns:a16="http://schemas.microsoft.com/office/drawing/2014/main" id="{847F21EC-3B15-478F-9DDB-F7038CDC0765}"/>
                </a:ext>
              </a:extLst>
            </p:cNvPr>
            <p:cNvGraphicFramePr>
              <a:graphicFrameLocks noChangeAspect="1"/>
            </p:cNvGraphicFramePr>
            <p:nvPr/>
          </p:nvGraphicFramePr>
          <p:xfrm>
            <a:off x="4071934" y="1495412"/>
            <a:ext cx="3257550" cy="619125"/>
          </p:xfrm>
          <a:graphic>
            <a:graphicData uri="http://schemas.openxmlformats.org/presentationml/2006/ole">
              <mc:AlternateContent xmlns:mc="http://schemas.openxmlformats.org/markup-compatibility/2006">
                <mc:Choice xmlns:v="urn:schemas-microsoft-com:vml" Requires="v">
                  <p:oleObj spid="_x0000_s4109" name="公式" r:id="rId9" imgW="1285897" imgH="209683" progId="Equation.3">
                    <p:embed/>
                  </p:oleObj>
                </mc:Choice>
                <mc:Fallback>
                  <p:oleObj name="公式" r:id="rId9" imgW="1285897" imgH="209683"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1934" y="1495412"/>
                          <a:ext cx="3257550" cy="6191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38252"/>
                                        </p:tgtEl>
                                        <p:attrNameLst>
                                          <p:attrName>style.visibility</p:attrName>
                                        </p:attrNameLst>
                                      </p:cBhvr>
                                      <p:to>
                                        <p:strVal val="visible"/>
                                      </p:to>
                                    </p:set>
                                    <p:animEffect transition="in" filter="blinds(vertical)">
                                      <p:cBhvr>
                                        <p:cTn id="7" dur="500"/>
                                        <p:tgtEl>
                                          <p:spTgt spid="138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138254"/>
                                        </p:tgtEl>
                                        <p:attrNameLst>
                                          <p:attrName>style.visibility</p:attrName>
                                        </p:attrNameLst>
                                      </p:cBhvr>
                                      <p:to>
                                        <p:strVal val="visible"/>
                                      </p:to>
                                    </p:set>
                                    <p:animEffect transition="in" filter="strips(upRight)">
                                      <p:cBhvr>
                                        <p:cTn id="18" dur="500"/>
                                        <p:tgtEl>
                                          <p:spTgt spid="1382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138255"/>
                                        </p:tgtEl>
                                        <p:attrNameLst>
                                          <p:attrName>style.visibility</p:attrName>
                                        </p:attrNameLst>
                                      </p:cBhvr>
                                      <p:to>
                                        <p:strVal val="visible"/>
                                      </p:to>
                                    </p:set>
                                    <p:animEffect transition="in" filter="blinds(vertical)">
                                      <p:cBhvr>
                                        <p:cTn id="23" dur="500"/>
                                        <p:tgtEl>
                                          <p:spTgt spid="138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138256"/>
                                        </p:tgtEl>
                                        <p:attrNameLst>
                                          <p:attrName>style.visibility</p:attrName>
                                        </p:attrNameLst>
                                      </p:cBhvr>
                                      <p:to>
                                        <p:strVal val="visible"/>
                                      </p:to>
                                    </p:set>
                                    <p:animEffect transition="in" filter="strips(upRight)">
                                      <p:cBhvr>
                                        <p:cTn id="28" dur="500"/>
                                        <p:tgtEl>
                                          <p:spTgt spid="1382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3" fill="hold" nodeType="clickEffect">
                                  <p:stCondLst>
                                    <p:cond delay="0"/>
                                  </p:stCondLst>
                                  <p:childTnLst>
                                    <p:set>
                                      <p:cBhvr>
                                        <p:cTn id="32" dur="1" fill="hold">
                                          <p:stCondLst>
                                            <p:cond delay="0"/>
                                          </p:stCondLst>
                                        </p:cTn>
                                        <p:tgtEl>
                                          <p:spTgt spid="138257"/>
                                        </p:tgtEl>
                                        <p:attrNameLst>
                                          <p:attrName>style.visibility</p:attrName>
                                        </p:attrNameLst>
                                      </p:cBhvr>
                                      <p:to>
                                        <p:strVal val="visible"/>
                                      </p:to>
                                    </p:set>
                                    <p:animEffect transition="in" filter="strips(upRight)">
                                      <p:cBhvr>
                                        <p:cTn id="33" dur="500"/>
                                        <p:tgtEl>
                                          <p:spTgt spid="138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2" grpId="0" autoUpdateAnimBg="0"/>
      <p:bldP spid="13825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11" name="Text Box 11">
            <a:extLst>
              <a:ext uri="{FF2B5EF4-FFF2-40B4-BE49-F238E27FC236}">
                <a16:creationId xmlns:a16="http://schemas.microsoft.com/office/drawing/2014/main" id="{4995DFD6-4D53-43BE-AA5A-2E6AE9D0036D}"/>
              </a:ext>
            </a:extLst>
          </p:cNvPr>
          <p:cNvSpPr txBox="1">
            <a:spLocks noChangeArrowheads="1"/>
          </p:cNvSpPr>
          <p:nvPr/>
        </p:nvSpPr>
        <p:spPr bwMode="auto">
          <a:xfrm>
            <a:off x="323850" y="404813"/>
            <a:ext cx="85693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800">
                <a:solidFill>
                  <a:schemeClr val="bg1"/>
                </a:solidFill>
              </a:rPr>
              <a:t>在理想约束条件</a:t>
            </a:r>
            <a:r>
              <a:rPr lang="zh-CN" altLang="en-US" sz="2800">
                <a:solidFill>
                  <a:schemeClr val="bg1"/>
                </a:solidFill>
              </a:rPr>
              <a:t>下</a:t>
            </a:r>
            <a:r>
              <a:rPr lang="en-US" altLang="zh-CN" sz="2800">
                <a:solidFill>
                  <a:schemeClr val="bg1"/>
                </a:solidFill>
              </a:rPr>
              <a:t>, </a:t>
            </a:r>
            <a:r>
              <a:rPr lang="zh-CN" altLang="en-US" sz="2800">
                <a:solidFill>
                  <a:schemeClr val="bg1"/>
                </a:solidFill>
              </a:rPr>
              <a:t>如果系统处于平衡状态</a:t>
            </a:r>
            <a:r>
              <a:rPr lang="en-US" altLang="zh-CN" sz="2800">
                <a:solidFill>
                  <a:schemeClr val="bg1"/>
                </a:solidFill>
              </a:rPr>
              <a:t>, </a:t>
            </a:r>
            <a:r>
              <a:rPr lang="zh-CN" altLang="en-US" sz="2800">
                <a:solidFill>
                  <a:schemeClr val="bg1"/>
                </a:solidFill>
              </a:rPr>
              <a:t>则其平衡条件为</a:t>
            </a:r>
            <a:endParaRPr lang="zh-CN" altLang="zh-CN" sz="2800">
              <a:solidFill>
                <a:schemeClr val="bg1"/>
              </a:solidFill>
            </a:endParaRPr>
          </a:p>
        </p:txBody>
      </p:sp>
      <p:graphicFrame>
        <p:nvGraphicFramePr>
          <p:cNvPr id="128012" name="Object 12">
            <a:extLst>
              <a:ext uri="{FF2B5EF4-FFF2-40B4-BE49-F238E27FC236}">
                <a16:creationId xmlns:a16="http://schemas.microsoft.com/office/drawing/2014/main" id="{5538F5AA-4729-4F1C-816B-D48E03FF97A6}"/>
              </a:ext>
            </a:extLst>
          </p:cNvPr>
          <p:cNvGraphicFramePr>
            <a:graphicFrameLocks noChangeAspect="1"/>
          </p:cNvGraphicFramePr>
          <p:nvPr/>
        </p:nvGraphicFramePr>
        <p:xfrm>
          <a:off x="1658938" y="1268413"/>
          <a:ext cx="5686425" cy="957262"/>
        </p:xfrm>
        <a:graphic>
          <a:graphicData uri="http://schemas.openxmlformats.org/presentationml/2006/ole">
            <mc:AlternateContent xmlns:mc="http://schemas.openxmlformats.org/markup-compatibility/2006">
              <mc:Choice xmlns:v="urn:schemas-microsoft-com:vml" Requires="v">
                <p:oleObj spid="_x0000_s5128" name="公式" r:id="rId3" imgW="2609805" imgH="409688" progId="Equation.3">
                  <p:embed/>
                </p:oleObj>
              </mc:Choice>
              <mc:Fallback>
                <p:oleObj name="公式" r:id="rId3" imgW="2609805" imgH="409688"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8938" y="1268413"/>
                        <a:ext cx="5686425"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13" name="Text Box 13">
            <a:extLst>
              <a:ext uri="{FF2B5EF4-FFF2-40B4-BE49-F238E27FC236}">
                <a16:creationId xmlns:a16="http://schemas.microsoft.com/office/drawing/2014/main" id="{D3F7F9E2-DFCD-4C16-8F23-CF0238FB11AF}"/>
              </a:ext>
            </a:extLst>
          </p:cNvPr>
          <p:cNvSpPr txBox="1">
            <a:spLocks noChangeArrowheads="1"/>
          </p:cNvSpPr>
          <p:nvPr/>
        </p:nvSpPr>
        <p:spPr bwMode="auto">
          <a:xfrm>
            <a:off x="323850" y="3657600"/>
            <a:ext cx="8569325"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800">
                <a:solidFill>
                  <a:schemeClr val="bg1"/>
                </a:solidFill>
              </a:rPr>
              <a:t>反之，也可证明。由此可知，</a:t>
            </a:r>
            <a:r>
              <a:rPr lang="zh-CN" altLang="en-US" sz="2800">
                <a:solidFill>
                  <a:srgbClr val="FFFF00"/>
                </a:solidFill>
              </a:rPr>
              <a:t>在理想约束情况下，质点系平衡的必要和充分条件是所有主动力在虚位移中所作的虚功之和等于零，</a:t>
            </a:r>
            <a:r>
              <a:rPr lang="zh-CN" altLang="zh-CN" sz="2800">
                <a:solidFill>
                  <a:srgbClr val="FFFF00"/>
                </a:solidFill>
              </a:rPr>
              <a:t>这称为虚功原理</a:t>
            </a:r>
            <a:r>
              <a:rPr lang="zh-CN" altLang="en-US" sz="2800">
                <a:solidFill>
                  <a:srgbClr val="FFFF00"/>
                </a:solidFill>
              </a:rPr>
              <a:t>。</a:t>
            </a:r>
            <a:endParaRPr lang="zh-CN" altLang="zh-CN" sz="2800">
              <a:solidFill>
                <a:srgbClr val="FFFF00"/>
              </a:solidFill>
            </a:endParaRPr>
          </a:p>
        </p:txBody>
      </p:sp>
      <p:graphicFrame>
        <p:nvGraphicFramePr>
          <p:cNvPr id="128014" name="Object 14">
            <a:extLst>
              <a:ext uri="{FF2B5EF4-FFF2-40B4-BE49-F238E27FC236}">
                <a16:creationId xmlns:a16="http://schemas.microsoft.com/office/drawing/2014/main" id="{EF5B0228-AD2E-438D-8B94-78E487A09E33}"/>
              </a:ext>
            </a:extLst>
          </p:cNvPr>
          <p:cNvGraphicFramePr>
            <a:graphicFrameLocks noChangeAspect="1"/>
          </p:cNvGraphicFramePr>
          <p:nvPr/>
        </p:nvGraphicFramePr>
        <p:xfrm>
          <a:off x="1412875" y="2528888"/>
          <a:ext cx="6440488" cy="971550"/>
        </p:xfrm>
        <a:graphic>
          <a:graphicData uri="http://schemas.openxmlformats.org/presentationml/2006/ole">
            <mc:AlternateContent xmlns:mc="http://schemas.openxmlformats.org/markup-compatibility/2006">
              <mc:Choice xmlns:v="urn:schemas-microsoft-com:vml" Requires="v">
                <p:oleObj spid="_x0000_s5129" name="公式" r:id="rId5" imgW="2914605" imgH="409688" progId="Equation.3">
                  <p:embed/>
                </p:oleObj>
              </mc:Choice>
              <mc:Fallback>
                <p:oleObj name="公式" r:id="rId5" imgW="2914605" imgH="409688"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2875" y="2528888"/>
                        <a:ext cx="644048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6" name="Text Box 15">
            <a:extLst>
              <a:ext uri="{FF2B5EF4-FFF2-40B4-BE49-F238E27FC236}">
                <a16:creationId xmlns:a16="http://schemas.microsoft.com/office/drawing/2014/main" id="{50C5A65B-656D-48AB-A019-1591013A73B9}"/>
              </a:ext>
            </a:extLst>
          </p:cNvPr>
          <p:cNvSpPr txBox="1">
            <a:spLocks noChangeArrowheads="1"/>
          </p:cNvSpPr>
          <p:nvPr/>
        </p:nvSpPr>
        <p:spPr bwMode="auto">
          <a:xfrm>
            <a:off x="328613" y="5407025"/>
            <a:ext cx="87137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zh-CN" sz="2800">
                <a:solidFill>
                  <a:schemeClr val="bg1"/>
                </a:solidFill>
              </a:rPr>
              <a:t>其实</a:t>
            </a:r>
            <a:r>
              <a:rPr lang="en-US" altLang="zh-CN" sz="2800">
                <a:solidFill>
                  <a:schemeClr val="bg1"/>
                </a:solidFill>
              </a:rPr>
              <a:t>, </a:t>
            </a:r>
            <a:r>
              <a:rPr lang="zh-CN" altLang="zh-CN" sz="2800">
                <a:solidFill>
                  <a:schemeClr val="bg1"/>
                </a:solidFill>
              </a:rPr>
              <a:t>即使</a:t>
            </a:r>
            <a:r>
              <a:rPr lang="zh-CN" altLang="en-US" sz="2800">
                <a:solidFill>
                  <a:schemeClr val="bg1"/>
                </a:solidFill>
              </a:rPr>
              <a:t>是</a:t>
            </a:r>
            <a:r>
              <a:rPr lang="zh-CN" altLang="zh-CN" sz="2800">
                <a:solidFill>
                  <a:schemeClr val="bg1"/>
                </a:solidFill>
              </a:rPr>
              <a:t>非理想的约束</a:t>
            </a:r>
            <a:r>
              <a:rPr lang="en-US" altLang="zh-CN" sz="2800">
                <a:solidFill>
                  <a:schemeClr val="bg1"/>
                </a:solidFill>
              </a:rPr>
              <a:t>, </a:t>
            </a:r>
            <a:r>
              <a:rPr lang="zh-CN" altLang="zh-CN" sz="2800">
                <a:solidFill>
                  <a:schemeClr val="bg1"/>
                </a:solidFill>
              </a:rPr>
              <a:t>仍然</a:t>
            </a:r>
            <a:r>
              <a:rPr lang="zh-CN" altLang="en-US" sz="2800">
                <a:solidFill>
                  <a:schemeClr val="bg1"/>
                </a:solidFill>
              </a:rPr>
              <a:t>可</a:t>
            </a:r>
            <a:r>
              <a:rPr lang="zh-CN" altLang="zh-CN" sz="2800">
                <a:solidFill>
                  <a:schemeClr val="bg1"/>
                </a:solidFill>
              </a:rPr>
              <a:t>以</a:t>
            </a:r>
            <a:r>
              <a:rPr lang="zh-CN" altLang="en-US" sz="2800">
                <a:solidFill>
                  <a:schemeClr val="bg1"/>
                </a:solidFill>
              </a:rPr>
              <a:t>使</a:t>
            </a:r>
            <a:r>
              <a:rPr lang="zh-CN" altLang="zh-CN" sz="2800">
                <a:solidFill>
                  <a:schemeClr val="bg1"/>
                </a:solidFill>
              </a:rPr>
              <a:t>用</a:t>
            </a:r>
            <a:r>
              <a:rPr lang="zh-CN" altLang="en-US" sz="2800">
                <a:solidFill>
                  <a:schemeClr val="bg1"/>
                </a:solidFill>
              </a:rPr>
              <a:t>虚</a:t>
            </a:r>
            <a:r>
              <a:rPr lang="zh-CN" altLang="zh-CN" sz="2800">
                <a:solidFill>
                  <a:schemeClr val="bg1"/>
                </a:solidFill>
              </a:rPr>
              <a:t>功原理</a:t>
            </a:r>
            <a:r>
              <a:rPr lang="en-US" altLang="zh-CN" sz="2800">
                <a:solidFill>
                  <a:schemeClr val="bg1"/>
                </a:solidFill>
              </a:rPr>
              <a:t>. </a:t>
            </a:r>
            <a:r>
              <a:rPr lang="zh-CN" altLang="zh-CN" sz="2800">
                <a:solidFill>
                  <a:schemeClr val="bg1"/>
                </a:solidFill>
              </a:rPr>
              <a:t>只要把</a:t>
            </a:r>
            <a:r>
              <a:rPr lang="en-US" altLang="zh-CN" sz="2800" i="1">
                <a:solidFill>
                  <a:schemeClr val="bg1"/>
                </a:solidFill>
              </a:rPr>
              <a:t>   </a:t>
            </a:r>
            <a:r>
              <a:rPr lang="zh-CN" altLang="zh-CN" sz="2800">
                <a:solidFill>
                  <a:schemeClr val="bg1"/>
                </a:solidFill>
              </a:rPr>
              <a:t>理解为既包括主动力又</a:t>
            </a:r>
            <a:r>
              <a:rPr lang="zh-CN" altLang="en-US" sz="2800">
                <a:solidFill>
                  <a:schemeClr val="bg1"/>
                </a:solidFill>
              </a:rPr>
              <a:t>包括非</a:t>
            </a:r>
            <a:r>
              <a:rPr lang="zh-CN" altLang="zh-CN" sz="2800">
                <a:solidFill>
                  <a:schemeClr val="bg1"/>
                </a:solidFill>
              </a:rPr>
              <a:t>理想约束反力即可</a:t>
            </a:r>
            <a:r>
              <a:rPr lang="en-US" altLang="zh-CN" sz="2800">
                <a:solidFill>
                  <a:schemeClr val="bg1"/>
                </a:solidFill>
              </a:rPr>
              <a:t>.</a:t>
            </a:r>
            <a:endParaRPr lang="zh-CN" altLang="zh-CN" sz="2800">
              <a:solidFill>
                <a:schemeClr val="bg1"/>
              </a:solidFill>
            </a:endParaRPr>
          </a:p>
        </p:txBody>
      </p:sp>
      <p:graphicFrame>
        <p:nvGraphicFramePr>
          <p:cNvPr id="5127" name="Object 17">
            <a:extLst>
              <a:ext uri="{FF2B5EF4-FFF2-40B4-BE49-F238E27FC236}">
                <a16:creationId xmlns:a16="http://schemas.microsoft.com/office/drawing/2014/main" id="{0A8A5C7B-83CE-48AE-888B-AEB0AC313166}"/>
              </a:ext>
            </a:extLst>
          </p:cNvPr>
          <p:cNvGraphicFramePr>
            <a:graphicFrameLocks noChangeAspect="1"/>
          </p:cNvGraphicFramePr>
          <p:nvPr/>
        </p:nvGraphicFramePr>
        <p:xfrm>
          <a:off x="1117600" y="5969000"/>
          <a:ext cx="392113" cy="484188"/>
        </p:xfrm>
        <a:graphic>
          <a:graphicData uri="http://schemas.openxmlformats.org/presentationml/2006/ole">
            <mc:AlternateContent xmlns:mc="http://schemas.openxmlformats.org/markup-compatibility/2006">
              <mc:Choice xmlns:v="urn:schemas-microsoft-com:vml" Requires="v">
                <p:oleObj spid="_x0000_s5130" name="公式" r:id="rId7" imgW="152400" imgH="190327" progId="Equation.3">
                  <p:embed/>
                </p:oleObj>
              </mc:Choice>
              <mc:Fallback>
                <p:oleObj name="公式" r:id="rId7" imgW="152400" imgH="190327"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7600" y="5969000"/>
                        <a:ext cx="392113" cy="4841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8011"/>
                                        </p:tgtEl>
                                        <p:attrNameLst>
                                          <p:attrName>style.visibility</p:attrName>
                                        </p:attrNameLst>
                                      </p:cBhvr>
                                      <p:to>
                                        <p:strVal val="visible"/>
                                      </p:to>
                                    </p:set>
                                    <p:animEffect transition="in" filter="blinds(vertical)">
                                      <p:cBhvr>
                                        <p:cTn id="7" dur="500"/>
                                        <p:tgtEl>
                                          <p:spTgt spid="128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28012"/>
                                        </p:tgtEl>
                                        <p:attrNameLst>
                                          <p:attrName>style.visibility</p:attrName>
                                        </p:attrNameLst>
                                      </p:cBhvr>
                                      <p:to>
                                        <p:strVal val="visible"/>
                                      </p:to>
                                    </p:set>
                                    <p:animEffect transition="in" filter="strips(upRight)">
                                      <p:cBhvr>
                                        <p:cTn id="12" dur="500"/>
                                        <p:tgtEl>
                                          <p:spTgt spid="1280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128014"/>
                                        </p:tgtEl>
                                        <p:attrNameLst>
                                          <p:attrName>style.visibility</p:attrName>
                                        </p:attrNameLst>
                                      </p:cBhvr>
                                      <p:to>
                                        <p:strVal val="visible"/>
                                      </p:to>
                                    </p:set>
                                    <p:animEffect transition="in" filter="strips(upRight)">
                                      <p:cBhvr>
                                        <p:cTn id="17" dur="500"/>
                                        <p:tgtEl>
                                          <p:spTgt spid="1280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28013"/>
                                        </p:tgtEl>
                                        <p:attrNameLst>
                                          <p:attrName>style.visibility</p:attrName>
                                        </p:attrNameLst>
                                      </p:cBhvr>
                                      <p:to>
                                        <p:strVal val="visible"/>
                                      </p:to>
                                    </p:set>
                                    <p:animEffect transition="in" filter="blinds(vertical)">
                                      <p:cBhvr>
                                        <p:cTn id="22" dur="500"/>
                                        <p:tgtEl>
                                          <p:spTgt spid="1280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126"/>
                                        </p:tgtEl>
                                        <p:attrNameLst>
                                          <p:attrName>style.visibility</p:attrName>
                                        </p:attrNameLst>
                                      </p:cBhvr>
                                      <p:to>
                                        <p:strVal val="visible"/>
                                      </p:to>
                                    </p:set>
                                    <p:anim calcmode="lin" valueType="num">
                                      <p:cBhvr additive="base">
                                        <p:cTn id="27" dur="500" fill="hold"/>
                                        <p:tgtEl>
                                          <p:spTgt spid="5126"/>
                                        </p:tgtEl>
                                        <p:attrNameLst>
                                          <p:attrName>ppt_x</p:attrName>
                                        </p:attrNameLst>
                                      </p:cBhvr>
                                      <p:tavLst>
                                        <p:tav tm="0">
                                          <p:val>
                                            <p:strVal val="#ppt_x"/>
                                          </p:val>
                                        </p:tav>
                                        <p:tav tm="100000">
                                          <p:val>
                                            <p:strVal val="#ppt_x"/>
                                          </p:val>
                                        </p:tav>
                                      </p:tavLst>
                                    </p:anim>
                                    <p:anim calcmode="lin" valueType="num">
                                      <p:cBhvr additive="base">
                                        <p:cTn id="28"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1" grpId="0" autoUpdateAnimBg="0"/>
      <p:bldP spid="128013" grpId="0" autoUpdateAnimBg="0"/>
      <p:bldP spid="51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Text Box 4">
            <a:extLst>
              <a:ext uri="{FF2B5EF4-FFF2-40B4-BE49-F238E27FC236}">
                <a16:creationId xmlns:a16="http://schemas.microsoft.com/office/drawing/2014/main" id="{8187021F-8649-445B-865F-69522C0797F3}"/>
              </a:ext>
            </a:extLst>
          </p:cNvPr>
          <p:cNvSpPr txBox="1">
            <a:spLocks noChangeArrowheads="1"/>
          </p:cNvSpPr>
          <p:nvPr/>
        </p:nvSpPr>
        <p:spPr bwMode="auto">
          <a:xfrm>
            <a:off x="323850" y="333375"/>
            <a:ext cx="48244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a:solidFill>
                  <a:srgbClr val="C00000"/>
                </a:solidFill>
              </a:rPr>
              <a:t>2 </a:t>
            </a:r>
            <a:r>
              <a:rPr lang="zh-CN" altLang="en-US">
                <a:solidFill>
                  <a:srgbClr val="C00000"/>
                </a:solidFill>
              </a:rPr>
              <a:t>广义坐标下的虚功原理</a:t>
            </a:r>
            <a:endParaRPr lang="zh-CN" altLang="zh-CN">
              <a:solidFill>
                <a:srgbClr val="C00000"/>
              </a:solidFill>
            </a:endParaRPr>
          </a:p>
        </p:txBody>
      </p:sp>
      <p:graphicFrame>
        <p:nvGraphicFramePr>
          <p:cNvPr id="139270" name="Object 6">
            <a:extLst>
              <a:ext uri="{FF2B5EF4-FFF2-40B4-BE49-F238E27FC236}">
                <a16:creationId xmlns:a16="http://schemas.microsoft.com/office/drawing/2014/main" id="{857A135D-351E-446A-9448-15D6D5376CFF}"/>
              </a:ext>
            </a:extLst>
          </p:cNvPr>
          <p:cNvGraphicFramePr>
            <a:graphicFrameLocks noChangeAspect="1"/>
          </p:cNvGraphicFramePr>
          <p:nvPr/>
        </p:nvGraphicFramePr>
        <p:xfrm>
          <a:off x="2051050" y="3141663"/>
          <a:ext cx="5257800" cy="544512"/>
        </p:xfrm>
        <a:graphic>
          <a:graphicData uri="http://schemas.openxmlformats.org/presentationml/2006/ole">
            <mc:AlternateContent xmlns:mc="http://schemas.openxmlformats.org/markup-compatibility/2006">
              <mc:Choice xmlns:v="urn:schemas-microsoft-com:vml" Requires="v">
                <p:oleObj spid="_x0000_s6153" name="公式" r:id="rId3" imgW="2162287" imgH="181008" progId="Equation.3">
                  <p:embed/>
                </p:oleObj>
              </mc:Choice>
              <mc:Fallback>
                <p:oleObj name="公式" r:id="rId3" imgW="2162287" imgH="18100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141663"/>
                        <a:ext cx="5257800" cy="5445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39271" name="Text Box 7">
            <a:extLst>
              <a:ext uri="{FF2B5EF4-FFF2-40B4-BE49-F238E27FC236}">
                <a16:creationId xmlns:a16="http://schemas.microsoft.com/office/drawing/2014/main" id="{5D16CA09-2135-44C1-866D-2FB970B093F0}"/>
              </a:ext>
            </a:extLst>
          </p:cNvPr>
          <p:cNvSpPr txBox="1">
            <a:spLocks noChangeArrowheads="1"/>
          </p:cNvSpPr>
          <p:nvPr/>
        </p:nvSpPr>
        <p:spPr bwMode="auto">
          <a:xfrm>
            <a:off x="179388" y="4149725"/>
            <a:ext cx="8964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800">
                <a:solidFill>
                  <a:schemeClr val="bg1"/>
                </a:solidFill>
              </a:rPr>
              <a:t>质点虚位移也可用广义坐</a:t>
            </a:r>
            <a:r>
              <a:rPr lang="zh-CN" altLang="en-US" sz="2800">
                <a:solidFill>
                  <a:schemeClr val="bg1"/>
                </a:solidFill>
              </a:rPr>
              <a:t>标</a:t>
            </a:r>
            <a:r>
              <a:rPr lang="zh-CN" altLang="zh-CN" sz="2800">
                <a:solidFill>
                  <a:schemeClr val="bg1"/>
                </a:solidFill>
              </a:rPr>
              <a:t>的虚位移(广义</a:t>
            </a:r>
            <a:r>
              <a:rPr lang="zh-CN" altLang="en-US" sz="2800">
                <a:solidFill>
                  <a:schemeClr val="bg1"/>
                </a:solidFill>
              </a:rPr>
              <a:t>虚</a:t>
            </a:r>
            <a:r>
              <a:rPr lang="zh-CN" altLang="zh-CN" sz="2800">
                <a:solidFill>
                  <a:schemeClr val="bg1"/>
                </a:solidFill>
              </a:rPr>
              <a:t>位移)表示</a:t>
            </a:r>
            <a:r>
              <a:rPr lang="en-US" altLang="zh-CN" sz="2800">
                <a:solidFill>
                  <a:schemeClr val="bg1"/>
                </a:solidFill>
              </a:rPr>
              <a:t>,</a:t>
            </a:r>
            <a:endParaRPr lang="zh-CN" altLang="zh-CN" sz="2800">
              <a:solidFill>
                <a:schemeClr val="bg1"/>
              </a:solidFill>
            </a:endParaRPr>
          </a:p>
        </p:txBody>
      </p:sp>
      <p:graphicFrame>
        <p:nvGraphicFramePr>
          <p:cNvPr id="139272" name="Object 8">
            <a:extLst>
              <a:ext uri="{FF2B5EF4-FFF2-40B4-BE49-F238E27FC236}">
                <a16:creationId xmlns:a16="http://schemas.microsoft.com/office/drawing/2014/main" id="{AF7A2C32-302F-41BE-A76D-67EEDDF93255}"/>
              </a:ext>
            </a:extLst>
          </p:cNvPr>
          <p:cNvGraphicFramePr>
            <a:graphicFrameLocks noChangeAspect="1"/>
          </p:cNvGraphicFramePr>
          <p:nvPr/>
        </p:nvGraphicFramePr>
        <p:xfrm>
          <a:off x="2498725" y="4941888"/>
          <a:ext cx="4938713" cy="1016000"/>
        </p:xfrm>
        <a:graphic>
          <a:graphicData uri="http://schemas.openxmlformats.org/presentationml/2006/ole">
            <mc:AlternateContent xmlns:mc="http://schemas.openxmlformats.org/markup-compatibility/2006">
              <mc:Choice xmlns:v="urn:schemas-microsoft-com:vml" Requires="v">
                <p:oleObj spid="_x0000_s6154" name="公式" r:id="rId5" imgW="2114595" imgH="400010" progId="Equation.3">
                  <p:embed/>
                </p:oleObj>
              </mc:Choice>
              <mc:Fallback>
                <p:oleObj name="公式" r:id="rId5" imgW="2114595" imgH="40001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8725" y="4941888"/>
                        <a:ext cx="4938713" cy="1016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nvGrpSpPr>
          <p:cNvPr id="2" name="组合 9">
            <a:extLst>
              <a:ext uri="{FF2B5EF4-FFF2-40B4-BE49-F238E27FC236}">
                <a16:creationId xmlns:a16="http://schemas.microsoft.com/office/drawing/2014/main" id="{2608F686-D924-4D49-99FB-3BBCF0790EA8}"/>
              </a:ext>
            </a:extLst>
          </p:cNvPr>
          <p:cNvGrpSpPr>
            <a:grpSpLocks/>
          </p:cNvGrpSpPr>
          <p:nvPr/>
        </p:nvGrpSpPr>
        <p:grpSpPr bwMode="auto">
          <a:xfrm>
            <a:off x="179388" y="908050"/>
            <a:ext cx="8785225" cy="1758950"/>
            <a:chOff x="179388" y="908050"/>
            <a:chExt cx="8785225" cy="1758950"/>
          </a:xfrm>
        </p:grpSpPr>
        <p:sp>
          <p:nvSpPr>
            <p:cNvPr id="6151" name="Text Box 5">
              <a:extLst>
                <a:ext uri="{FF2B5EF4-FFF2-40B4-BE49-F238E27FC236}">
                  <a16:creationId xmlns:a16="http://schemas.microsoft.com/office/drawing/2014/main" id="{187E3917-83D1-48C5-A308-4C2061EFB3BB}"/>
                </a:ext>
              </a:extLst>
            </p:cNvPr>
            <p:cNvSpPr txBox="1">
              <a:spLocks noChangeArrowheads="1"/>
            </p:cNvSpPr>
            <p:nvPr/>
          </p:nvSpPr>
          <p:spPr bwMode="auto">
            <a:xfrm>
              <a:off x="179388" y="908050"/>
              <a:ext cx="878522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en-US" altLang="zh-CN" sz="2800">
                  <a:solidFill>
                    <a:schemeClr val="bg1"/>
                  </a:solidFill>
                </a:rPr>
                <a:t>        </a:t>
              </a:r>
              <a:r>
                <a:rPr lang="zh-CN" altLang="en-US" sz="2800">
                  <a:solidFill>
                    <a:schemeClr val="bg1"/>
                  </a:solidFill>
                </a:rPr>
                <a:t>由于</a:t>
              </a:r>
              <a:r>
                <a:rPr lang="zh-CN" altLang="zh-CN" sz="2800">
                  <a:solidFill>
                    <a:schemeClr val="bg1"/>
                  </a:solidFill>
                </a:rPr>
                <a:t>虚位移不独立</a:t>
              </a:r>
              <a:r>
                <a:rPr lang="en-US" altLang="zh-CN" sz="2800">
                  <a:solidFill>
                    <a:schemeClr val="bg1"/>
                  </a:solidFill>
                </a:rPr>
                <a:t>, </a:t>
              </a:r>
              <a:r>
                <a:rPr lang="zh-CN" altLang="zh-CN" sz="2800">
                  <a:solidFill>
                    <a:schemeClr val="bg1"/>
                  </a:solidFill>
                </a:rPr>
                <a:t>因而</a:t>
              </a:r>
              <a:r>
                <a:rPr lang="zh-CN" altLang="en-US" sz="2800">
                  <a:solidFill>
                    <a:schemeClr val="bg1"/>
                  </a:solidFill>
                </a:rPr>
                <a:t>上述虚功原理</a:t>
              </a:r>
              <a:r>
                <a:rPr lang="zh-CN" altLang="zh-CN" sz="2800">
                  <a:solidFill>
                    <a:schemeClr val="bg1"/>
                  </a:solidFill>
                </a:rPr>
                <a:t>不能</a:t>
              </a:r>
              <a:r>
                <a:rPr lang="zh-CN" altLang="en-US" sz="2800">
                  <a:solidFill>
                    <a:schemeClr val="bg1"/>
                  </a:solidFill>
                </a:rPr>
                <a:t>消除虚位移来</a:t>
              </a:r>
              <a:r>
                <a:rPr lang="zh-CN" altLang="zh-CN" sz="2800">
                  <a:solidFill>
                    <a:schemeClr val="bg1"/>
                  </a:solidFill>
                </a:rPr>
                <a:t>得出平衡时</a:t>
              </a:r>
              <a:r>
                <a:rPr lang="zh-CN" altLang="en-US" sz="2800">
                  <a:solidFill>
                    <a:schemeClr val="bg1"/>
                  </a:solidFill>
                </a:rPr>
                <a:t>系统的</a:t>
              </a:r>
              <a:r>
                <a:rPr lang="zh-CN" altLang="zh-CN" sz="2800">
                  <a:solidFill>
                    <a:schemeClr val="bg1"/>
                  </a:solidFill>
                </a:rPr>
                <a:t>受力</a:t>
              </a:r>
              <a:r>
                <a:rPr lang="en-US" altLang="zh-CN" sz="2800">
                  <a:solidFill>
                    <a:schemeClr val="bg1"/>
                  </a:solidFill>
                </a:rPr>
                <a:t>. </a:t>
              </a:r>
              <a:r>
                <a:rPr lang="zh-CN" altLang="zh-CN" sz="2800">
                  <a:solidFill>
                    <a:schemeClr val="bg1"/>
                  </a:solidFill>
                </a:rPr>
                <a:t>为解</a:t>
              </a:r>
              <a:r>
                <a:rPr lang="zh-CN" altLang="en-US" sz="2800">
                  <a:solidFill>
                    <a:schemeClr val="bg1"/>
                  </a:solidFill>
                </a:rPr>
                <a:t>决</a:t>
              </a:r>
              <a:r>
                <a:rPr lang="zh-CN" altLang="zh-CN" sz="2800">
                  <a:solidFill>
                    <a:schemeClr val="bg1"/>
                  </a:solidFill>
                </a:rPr>
                <a:t>这个困难</a:t>
              </a:r>
              <a:r>
                <a:rPr lang="en-US" altLang="zh-CN" sz="2800">
                  <a:solidFill>
                    <a:schemeClr val="bg1"/>
                  </a:solidFill>
                </a:rPr>
                <a:t>, </a:t>
              </a:r>
              <a:r>
                <a:rPr lang="zh-CN" altLang="en-US" sz="2800">
                  <a:solidFill>
                    <a:schemeClr val="bg1"/>
                  </a:solidFill>
                </a:rPr>
                <a:t>采</a:t>
              </a:r>
              <a:r>
                <a:rPr lang="zh-CN" altLang="zh-CN" sz="2800">
                  <a:solidFill>
                    <a:schemeClr val="bg1"/>
                  </a:solidFill>
                </a:rPr>
                <a:t>用广义坐标</a:t>
              </a:r>
              <a:r>
                <a:rPr lang="en-US" altLang="zh-CN" sz="2800">
                  <a:solidFill>
                    <a:schemeClr val="bg1"/>
                  </a:solidFill>
                </a:rPr>
                <a:t>. </a:t>
              </a:r>
              <a:r>
                <a:rPr lang="zh-CN" altLang="zh-CN" sz="2800">
                  <a:solidFill>
                    <a:schemeClr val="bg1"/>
                  </a:solidFill>
                </a:rPr>
                <a:t>任何一个质点的矢径</a:t>
              </a:r>
              <a:r>
                <a:rPr lang="en-US" altLang="zh-CN" sz="2800" i="1">
                  <a:solidFill>
                    <a:schemeClr val="bg1"/>
                  </a:solidFill>
                </a:rPr>
                <a:t>   </a:t>
              </a:r>
              <a:r>
                <a:rPr lang="zh-CN" altLang="zh-CN" sz="2800">
                  <a:solidFill>
                    <a:schemeClr val="bg1"/>
                  </a:solidFill>
                </a:rPr>
                <a:t>都可用</a:t>
              </a:r>
              <a:r>
                <a:rPr lang="en-US" altLang="zh-CN" sz="2800" i="1">
                  <a:solidFill>
                    <a:schemeClr val="bg1"/>
                  </a:solidFill>
                </a:rPr>
                <a:t>s</a:t>
              </a:r>
              <a:r>
                <a:rPr lang="zh-CN" altLang="zh-CN" sz="2800">
                  <a:solidFill>
                    <a:schemeClr val="bg1"/>
                  </a:solidFill>
                </a:rPr>
                <a:t>个广义坐标表示</a:t>
              </a:r>
              <a:r>
                <a:rPr lang="en-US" altLang="zh-CN" sz="2800">
                  <a:solidFill>
                    <a:schemeClr val="bg1"/>
                  </a:solidFill>
                </a:rPr>
                <a:t>, </a:t>
              </a:r>
              <a:endParaRPr lang="zh-CN" altLang="zh-CN" sz="2800">
                <a:solidFill>
                  <a:schemeClr val="bg1"/>
                </a:solidFill>
              </a:endParaRPr>
            </a:p>
          </p:txBody>
        </p:sp>
        <p:graphicFrame>
          <p:nvGraphicFramePr>
            <p:cNvPr id="6152" name="Object 11">
              <a:extLst>
                <a:ext uri="{FF2B5EF4-FFF2-40B4-BE49-F238E27FC236}">
                  <a16:creationId xmlns:a16="http://schemas.microsoft.com/office/drawing/2014/main" id="{EEB0E10B-C26A-44CD-884B-65C13C3951C7}"/>
                </a:ext>
              </a:extLst>
            </p:cNvPr>
            <p:cNvGraphicFramePr>
              <a:graphicFrameLocks noChangeAspect="1"/>
            </p:cNvGraphicFramePr>
            <p:nvPr/>
          </p:nvGraphicFramePr>
          <p:xfrm>
            <a:off x="4727576" y="2084378"/>
            <a:ext cx="301625" cy="544512"/>
          </p:xfrm>
          <a:graphic>
            <a:graphicData uri="http://schemas.openxmlformats.org/presentationml/2006/ole">
              <mc:AlternateContent xmlns:mc="http://schemas.openxmlformats.org/markup-compatibility/2006">
                <mc:Choice xmlns:v="urn:schemas-microsoft-com:vml" Requires="v">
                  <p:oleObj spid="_x0000_s6155" name="公式" r:id="rId7" imgW="76379" imgH="181008" progId="Equation.3">
                    <p:embed/>
                  </p:oleObj>
                </mc:Choice>
                <mc:Fallback>
                  <p:oleObj name="公式" r:id="rId7" imgW="76379" imgH="181008"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7576" y="2084378"/>
                          <a:ext cx="301625" cy="5445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blinds(vertical)">
                                      <p:cBhvr>
                                        <p:cTn id="7" dur="500"/>
                                        <p:tgtEl>
                                          <p:spTgt spid="139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139270"/>
                                        </p:tgtEl>
                                        <p:attrNameLst>
                                          <p:attrName>style.visibility</p:attrName>
                                        </p:attrNameLst>
                                      </p:cBhvr>
                                      <p:to>
                                        <p:strVal val="visible"/>
                                      </p:to>
                                    </p:set>
                                    <p:animEffect transition="in" filter="strips(upRight)">
                                      <p:cBhvr>
                                        <p:cTn id="18" dur="500"/>
                                        <p:tgtEl>
                                          <p:spTgt spid="1392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139271"/>
                                        </p:tgtEl>
                                        <p:attrNameLst>
                                          <p:attrName>style.visibility</p:attrName>
                                        </p:attrNameLst>
                                      </p:cBhvr>
                                      <p:to>
                                        <p:strVal val="visible"/>
                                      </p:to>
                                    </p:set>
                                    <p:animEffect transition="in" filter="blinds(vertical)">
                                      <p:cBhvr>
                                        <p:cTn id="23" dur="500"/>
                                        <p:tgtEl>
                                          <p:spTgt spid="1392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139272"/>
                                        </p:tgtEl>
                                        <p:attrNameLst>
                                          <p:attrName>style.visibility</p:attrName>
                                        </p:attrNameLst>
                                      </p:cBhvr>
                                      <p:to>
                                        <p:strVal val="visible"/>
                                      </p:to>
                                    </p:set>
                                    <p:animEffect transition="in" filter="strips(upRight)">
                                      <p:cBhvr>
                                        <p:cTn id="28" dur="500"/>
                                        <p:tgtEl>
                                          <p:spTgt spid="139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autoUpdateAnimBg="0"/>
      <p:bldP spid="13927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7" name="Text Box 7">
            <a:extLst>
              <a:ext uri="{FF2B5EF4-FFF2-40B4-BE49-F238E27FC236}">
                <a16:creationId xmlns:a16="http://schemas.microsoft.com/office/drawing/2014/main" id="{09AE8B47-C437-43C1-B89E-97FEDABBE7EB}"/>
              </a:ext>
            </a:extLst>
          </p:cNvPr>
          <p:cNvSpPr txBox="1">
            <a:spLocks noChangeArrowheads="1"/>
          </p:cNvSpPr>
          <p:nvPr/>
        </p:nvSpPr>
        <p:spPr bwMode="auto">
          <a:xfrm>
            <a:off x="179388" y="404813"/>
            <a:ext cx="8964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这样在广义坐标中得到平衡方程为</a:t>
            </a:r>
            <a:r>
              <a:rPr lang="en-US" altLang="zh-CN" sz="2800">
                <a:solidFill>
                  <a:schemeClr val="bg1"/>
                </a:solidFill>
              </a:rPr>
              <a:t>:</a:t>
            </a:r>
            <a:endParaRPr lang="zh-CN" altLang="zh-CN" sz="2800">
              <a:solidFill>
                <a:schemeClr val="bg1"/>
              </a:solidFill>
            </a:endParaRPr>
          </a:p>
        </p:txBody>
      </p:sp>
      <p:graphicFrame>
        <p:nvGraphicFramePr>
          <p:cNvPr id="179208" name="Object 8">
            <a:extLst>
              <a:ext uri="{FF2B5EF4-FFF2-40B4-BE49-F238E27FC236}">
                <a16:creationId xmlns:a16="http://schemas.microsoft.com/office/drawing/2014/main" id="{BAE898C1-4E08-4C35-96FA-ECF29982F98E}"/>
              </a:ext>
            </a:extLst>
          </p:cNvPr>
          <p:cNvGraphicFramePr>
            <a:graphicFrameLocks noChangeAspect="1"/>
          </p:cNvGraphicFramePr>
          <p:nvPr/>
        </p:nvGraphicFramePr>
        <p:xfrm>
          <a:off x="1042988" y="1341438"/>
          <a:ext cx="6913562" cy="1946275"/>
        </p:xfrm>
        <a:graphic>
          <a:graphicData uri="http://schemas.openxmlformats.org/presentationml/2006/ole">
            <mc:AlternateContent xmlns:mc="http://schemas.openxmlformats.org/markup-compatibility/2006">
              <mc:Choice xmlns:v="urn:schemas-microsoft-com:vml" Requires="v">
                <p:oleObj spid="_x0000_s7175" name="公式" r:id="rId3" imgW="3381487" imgH="914360" progId="Equation.3">
                  <p:embed/>
                </p:oleObj>
              </mc:Choice>
              <mc:Fallback>
                <p:oleObj name="公式" r:id="rId3" imgW="3381487" imgH="91436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341438"/>
                        <a:ext cx="6913562" cy="19462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79209" name="Text Box 9">
            <a:extLst>
              <a:ext uri="{FF2B5EF4-FFF2-40B4-BE49-F238E27FC236}">
                <a16:creationId xmlns:a16="http://schemas.microsoft.com/office/drawing/2014/main" id="{E59F283B-3D37-4C49-9C00-93AC28A68FDD}"/>
              </a:ext>
            </a:extLst>
          </p:cNvPr>
          <p:cNvSpPr txBox="1">
            <a:spLocks noChangeArrowheads="1"/>
          </p:cNvSpPr>
          <p:nvPr/>
        </p:nvSpPr>
        <p:spPr bwMode="auto">
          <a:xfrm>
            <a:off x="179388" y="3500438"/>
            <a:ext cx="8964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zh-CN" altLang="en-US" sz="2800">
                <a:solidFill>
                  <a:schemeClr val="bg1"/>
                </a:solidFill>
                <a:sym typeface="Symbol" panose="05050102010706020507" pitchFamily="18" charset="2"/>
              </a:rPr>
              <a:t>是</a:t>
            </a:r>
            <a:r>
              <a:rPr lang="en-US" altLang="zh-CN" sz="2800" i="1">
                <a:solidFill>
                  <a:schemeClr val="bg1"/>
                </a:solidFill>
                <a:sym typeface="Symbol" panose="05050102010706020507" pitchFamily="18" charset="2"/>
              </a:rPr>
              <a:t>q</a:t>
            </a:r>
            <a:r>
              <a:rPr lang="en-US" altLang="zh-CN" sz="2800" i="1" baseline="-25000">
                <a:solidFill>
                  <a:schemeClr val="bg1"/>
                </a:solidFill>
                <a:sym typeface="Symbol" panose="05050102010706020507" pitchFamily="18" charset="2"/>
              </a:rPr>
              <a:t></a:t>
            </a:r>
            <a:r>
              <a:rPr lang="zh-CN" altLang="en-US" sz="2800">
                <a:solidFill>
                  <a:schemeClr val="bg1"/>
                </a:solidFill>
                <a:sym typeface="Symbol" panose="05050102010706020507" pitchFamily="18" charset="2"/>
              </a:rPr>
              <a:t>的函数</a:t>
            </a:r>
            <a:r>
              <a:rPr lang="en-US" altLang="zh-CN" sz="2800">
                <a:solidFill>
                  <a:schemeClr val="bg1"/>
                </a:solidFill>
                <a:sym typeface="Symbol" panose="05050102010706020507" pitchFamily="18" charset="2"/>
              </a:rPr>
              <a:t>. </a:t>
            </a:r>
            <a:r>
              <a:rPr lang="zh-CN" altLang="en-US" sz="2800">
                <a:solidFill>
                  <a:schemeClr val="bg1"/>
                </a:solidFill>
                <a:sym typeface="Symbol" panose="05050102010706020507" pitchFamily="18" charset="2"/>
              </a:rPr>
              <a:t>由于广义虚位移是相互独立的</a:t>
            </a:r>
            <a:r>
              <a:rPr lang="en-US" altLang="zh-CN" sz="2800">
                <a:solidFill>
                  <a:schemeClr val="bg1"/>
                </a:solidFill>
                <a:sym typeface="Symbol" panose="05050102010706020507" pitchFamily="18" charset="2"/>
              </a:rPr>
              <a:t>, </a:t>
            </a:r>
            <a:r>
              <a:rPr lang="zh-CN" altLang="en-US" sz="2800">
                <a:solidFill>
                  <a:schemeClr val="bg1"/>
                </a:solidFill>
                <a:sym typeface="Symbol" panose="05050102010706020507" pitchFamily="18" charset="2"/>
              </a:rPr>
              <a:t>所以</a:t>
            </a:r>
          </a:p>
        </p:txBody>
      </p:sp>
      <p:graphicFrame>
        <p:nvGraphicFramePr>
          <p:cNvPr id="179210" name="Object 10">
            <a:extLst>
              <a:ext uri="{FF2B5EF4-FFF2-40B4-BE49-F238E27FC236}">
                <a16:creationId xmlns:a16="http://schemas.microsoft.com/office/drawing/2014/main" id="{9B9DAC94-8ABF-4D0E-A878-96116427EB32}"/>
              </a:ext>
            </a:extLst>
          </p:cNvPr>
          <p:cNvGraphicFramePr>
            <a:graphicFrameLocks noChangeAspect="1"/>
          </p:cNvGraphicFramePr>
          <p:nvPr/>
        </p:nvGraphicFramePr>
        <p:xfrm>
          <a:off x="250825" y="4292600"/>
          <a:ext cx="8680450" cy="884238"/>
        </p:xfrm>
        <a:graphic>
          <a:graphicData uri="http://schemas.openxmlformats.org/presentationml/2006/ole">
            <mc:AlternateContent xmlns:mc="http://schemas.openxmlformats.org/markup-compatibility/2006">
              <mc:Choice xmlns:v="urn:schemas-microsoft-com:vml" Requires="v">
                <p:oleObj spid="_x0000_s7176" name="公式" r:id="rId5" imgW="4676708" imgH="438004" progId="Equation.3">
                  <p:embed/>
                </p:oleObj>
              </mc:Choice>
              <mc:Fallback>
                <p:oleObj name="公式" r:id="rId5" imgW="4676708" imgH="438004"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4292600"/>
                        <a:ext cx="8680450" cy="8842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79211" name="Text Box 11">
            <a:extLst>
              <a:ext uri="{FF2B5EF4-FFF2-40B4-BE49-F238E27FC236}">
                <a16:creationId xmlns:a16="http://schemas.microsoft.com/office/drawing/2014/main" id="{E8878097-1A80-4A7F-AB25-06CBB6A11E81}"/>
              </a:ext>
            </a:extLst>
          </p:cNvPr>
          <p:cNvSpPr txBox="1">
            <a:spLocks noChangeArrowheads="1"/>
          </p:cNvSpPr>
          <p:nvPr/>
        </p:nvSpPr>
        <p:spPr bwMode="auto">
          <a:xfrm>
            <a:off x="179388" y="5516563"/>
            <a:ext cx="8351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zh-CN" altLang="en-US" sz="2800">
                <a:solidFill>
                  <a:schemeClr val="bg1"/>
                </a:solidFill>
                <a:sym typeface="Symbol" panose="05050102010706020507" pitchFamily="18" charset="2"/>
              </a:rPr>
              <a:t>叫做广义力</a:t>
            </a:r>
            <a:r>
              <a:rPr lang="en-US" altLang="zh-CN" sz="2800">
                <a:solidFill>
                  <a:schemeClr val="bg1"/>
                </a:solidFill>
                <a:sym typeface="Symbol" panose="05050102010706020507" pitchFamily="18" charset="2"/>
              </a:rPr>
              <a:t>. </a:t>
            </a:r>
            <a:r>
              <a:rPr lang="zh-CN" altLang="en-US" sz="2800">
                <a:solidFill>
                  <a:schemeClr val="bg1"/>
                </a:solidFill>
                <a:sym typeface="Symbol" panose="05050102010706020507" pitchFamily="18" charset="2"/>
              </a:rPr>
              <a:t>它的数目和力学体系的自由度数相等</a:t>
            </a:r>
            <a:r>
              <a:rPr lang="en-US" altLang="zh-CN" sz="2800">
                <a:solidFill>
                  <a:schemeClr val="bg1"/>
                </a:solidFill>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9207"/>
                                        </p:tgtEl>
                                        <p:attrNameLst>
                                          <p:attrName>style.visibility</p:attrName>
                                        </p:attrNameLst>
                                      </p:cBhvr>
                                      <p:to>
                                        <p:strVal val="visible"/>
                                      </p:to>
                                    </p:set>
                                    <p:animEffect transition="in" filter="blinds(vertical)">
                                      <p:cBhvr>
                                        <p:cTn id="7" dur="500"/>
                                        <p:tgtEl>
                                          <p:spTgt spid="179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79208"/>
                                        </p:tgtEl>
                                        <p:attrNameLst>
                                          <p:attrName>style.visibility</p:attrName>
                                        </p:attrNameLst>
                                      </p:cBhvr>
                                      <p:to>
                                        <p:strVal val="visible"/>
                                      </p:to>
                                    </p:set>
                                    <p:animEffect transition="in" filter="strips(upRight)">
                                      <p:cBhvr>
                                        <p:cTn id="12" dur="500"/>
                                        <p:tgtEl>
                                          <p:spTgt spid="179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79209"/>
                                        </p:tgtEl>
                                        <p:attrNameLst>
                                          <p:attrName>style.visibility</p:attrName>
                                        </p:attrNameLst>
                                      </p:cBhvr>
                                      <p:to>
                                        <p:strVal val="visible"/>
                                      </p:to>
                                    </p:set>
                                    <p:animEffect transition="in" filter="blinds(vertical)">
                                      <p:cBhvr>
                                        <p:cTn id="17" dur="500"/>
                                        <p:tgtEl>
                                          <p:spTgt spid="1792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79210"/>
                                        </p:tgtEl>
                                        <p:attrNameLst>
                                          <p:attrName>style.visibility</p:attrName>
                                        </p:attrNameLst>
                                      </p:cBhvr>
                                      <p:to>
                                        <p:strVal val="visible"/>
                                      </p:to>
                                    </p:set>
                                    <p:animEffect transition="in" filter="strips(upRight)">
                                      <p:cBhvr>
                                        <p:cTn id="22" dur="500"/>
                                        <p:tgtEl>
                                          <p:spTgt spid="1792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79211"/>
                                        </p:tgtEl>
                                        <p:attrNameLst>
                                          <p:attrName>style.visibility</p:attrName>
                                        </p:attrNameLst>
                                      </p:cBhvr>
                                      <p:to>
                                        <p:strVal val="visible"/>
                                      </p:to>
                                    </p:set>
                                    <p:animEffect transition="in" filter="blinds(vertical)">
                                      <p:cBhvr>
                                        <p:cTn id="27" dur="500"/>
                                        <p:tgtEl>
                                          <p:spTgt spid="179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autoUpdateAnimBg="0"/>
      <p:bldP spid="179209" grpId="0" autoUpdateAnimBg="0"/>
      <p:bldP spid="17921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5" name="Text Box 7">
            <a:extLst>
              <a:ext uri="{FF2B5EF4-FFF2-40B4-BE49-F238E27FC236}">
                <a16:creationId xmlns:a16="http://schemas.microsoft.com/office/drawing/2014/main" id="{B2CB4836-44FF-4F5D-91E2-88289A03AAE9}"/>
              </a:ext>
            </a:extLst>
          </p:cNvPr>
          <p:cNvSpPr txBox="1">
            <a:spLocks noChangeArrowheads="1"/>
          </p:cNvSpPr>
          <p:nvPr/>
        </p:nvSpPr>
        <p:spPr bwMode="auto">
          <a:xfrm>
            <a:off x="250825" y="404813"/>
            <a:ext cx="48244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a:solidFill>
                  <a:srgbClr val="C00000"/>
                </a:solidFill>
              </a:rPr>
              <a:t>3 </a:t>
            </a:r>
            <a:r>
              <a:rPr lang="zh-CN" altLang="en-US">
                <a:solidFill>
                  <a:srgbClr val="C00000"/>
                </a:solidFill>
              </a:rPr>
              <a:t>主动力为保守力的情况</a:t>
            </a:r>
            <a:endParaRPr lang="zh-CN" altLang="zh-CN">
              <a:solidFill>
                <a:srgbClr val="C00000"/>
              </a:solidFill>
            </a:endParaRPr>
          </a:p>
        </p:txBody>
      </p:sp>
      <p:sp>
        <p:nvSpPr>
          <p:cNvPr id="140296" name="Text Box 8">
            <a:extLst>
              <a:ext uri="{FF2B5EF4-FFF2-40B4-BE49-F238E27FC236}">
                <a16:creationId xmlns:a16="http://schemas.microsoft.com/office/drawing/2014/main" id="{56859979-4C42-4665-8AE3-85CC84EABEFF}"/>
              </a:ext>
            </a:extLst>
          </p:cNvPr>
          <p:cNvSpPr txBox="1">
            <a:spLocks noChangeArrowheads="1"/>
          </p:cNvSpPr>
          <p:nvPr/>
        </p:nvSpPr>
        <p:spPr bwMode="auto">
          <a:xfrm>
            <a:off x="395288" y="1341438"/>
            <a:ext cx="83518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a:solidFill>
                  <a:schemeClr val="bg1"/>
                </a:solidFill>
              </a:rPr>
              <a:t>       </a:t>
            </a:r>
            <a:r>
              <a:rPr lang="zh-CN" altLang="en-US" sz="2800">
                <a:solidFill>
                  <a:schemeClr val="bg1"/>
                </a:solidFill>
              </a:rPr>
              <a:t>在主动力是保守力的情况下</a:t>
            </a:r>
            <a:r>
              <a:rPr lang="en-US" altLang="zh-CN" sz="2800">
                <a:solidFill>
                  <a:schemeClr val="bg1"/>
                </a:solidFill>
              </a:rPr>
              <a:t>,  </a:t>
            </a:r>
            <a:r>
              <a:rPr lang="zh-CN" altLang="en-US" sz="2800">
                <a:solidFill>
                  <a:schemeClr val="bg1"/>
                </a:solidFill>
                <a:sym typeface="Symbol" panose="05050102010706020507" pitchFamily="18" charset="2"/>
              </a:rPr>
              <a:t>广义力</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zh-CN" altLang="en-US" sz="2800">
                <a:solidFill>
                  <a:schemeClr val="bg1"/>
                </a:solidFill>
              </a:rPr>
              <a:t>的表达式很容易求得</a:t>
            </a:r>
            <a:r>
              <a:rPr lang="en-US" altLang="zh-CN" sz="2800">
                <a:solidFill>
                  <a:schemeClr val="bg1"/>
                </a:solidFill>
              </a:rPr>
              <a:t>. </a:t>
            </a:r>
            <a:endParaRPr lang="en-US" altLang="zh-CN" sz="2800">
              <a:solidFill>
                <a:schemeClr val="bg1"/>
              </a:solidFill>
              <a:sym typeface="Symbol" panose="05050102010706020507" pitchFamily="18" charset="2"/>
            </a:endParaRPr>
          </a:p>
        </p:txBody>
      </p:sp>
      <p:graphicFrame>
        <p:nvGraphicFramePr>
          <p:cNvPr id="140297" name="Object 9">
            <a:extLst>
              <a:ext uri="{FF2B5EF4-FFF2-40B4-BE49-F238E27FC236}">
                <a16:creationId xmlns:a16="http://schemas.microsoft.com/office/drawing/2014/main" id="{7F3D91AB-89E6-4323-9FD1-C12878FB8632}"/>
              </a:ext>
            </a:extLst>
          </p:cNvPr>
          <p:cNvGraphicFramePr>
            <a:graphicFrameLocks noChangeAspect="1"/>
          </p:cNvGraphicFramePr>
          <p:nvPr/>
        </p:nvGraphicFramePr>
        <p:xfrm>
          <a:off x="1028700" y="2708275"/>
          <a:ext cx="2836863" cy="876300"/>
        </p:xfrm>
        <a:graphic>
          <a:graphicData uri="http://schemas.openxmlformats.org/presentationml/2006/ole">
            <mc:AlternateContent xmlns:mc="http://schemas.openxmlformats.org/markup-compatibility/2006">
              <mc:Choice xmlns:v="urn:schemas-microsoft-com:vml" Requires="v">
                <p:oleObj spid="_x0000_s8201" name="公式" r:id="rId3" imgW="1352595" imgH="381013" progId="Equation.3">
                  <p:embed/>
                </p:oleObj>
              </mc:Choice>
              <mc:Fallback>
                <p:oleObj name="公式" r:id="rId3" imgW="1352595" imgH="381013"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00" y="2708275"/>
                        <a:ext cx="2836863" cy="876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40298" name="Object 10">
            <a:extLst>
              <a:ext uri="{FF2B5EF4-FFF2-40B4-BE49-F238E27FC236}">
                <a16:creationId xmlns:a16="http://schemas.microsoft.com/office/drawing/2014/main" id="{A7411F17-4FBC-47CA-9DC2-81C06DA45F7D}"/>
              </a:ext>
            </a:extLst>
          </p:cNvPr>
          <p:cNvGraphicFramePr>
            <a:graphicFrameLocks noChangeAspect="1"/>
          </p:cNvGraphicFramePr>
          <p:nvPr/>
        </p:nvGraphicFramePr>
        <p:xfrm>
          <a:off x="5095875" y="2708275"/>
          <a:ext cx="1905000" cy="900113"/>
        </p:xfrm>
        <a:graphic>
          <a:graphicData uri="http://schemas.openxmlformats.org/presentationml/2006/ole">
            <mc:AlternateContent xmlns:mc="http://schemas.openxmlformats.org/markup-compatibility/2006">
              <mc:Choice xmlns:v="urn:schemas-microsoft-com:vml" Requires="v">
                <p:oleObj spid="_x0000_s8202" name="公式" r:id="rId5" imgW="866708" imgH="381013" progId="Equation.3">
                  <p:embed/>
                </p:oleObj>
              </mc:Choice>
              <mc:Fallback>
                <p:oleObj name="公式" r:id="rId5" imgW="866708" imgH="381013"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5875" y="2708275"/>
                        <a:ext cx="1905000" cy="900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40299" name="Text Box 11">
            <a:extLst>
              <a:ext uri="{FF2B5EF4-FFF2-40B4-BE49-F238E27FC236}">
                <a16:creationId xmlns:a16="http://schemas.microsoft.com/office/drawing/2014/main" id="{DB100493-4870-44E7-97A4-70AE824DC473}"/>
              </a:ext>
            </a:extLst>
          </p:cNvPr>
          <p:cNvSpPr txBox="1">
            <a:spLocks noChangeArrowheads="1"/>
          </p:cNvSpPr>
          <p:nvPr/>
        </p:nvSpPr>
        <p:spPr bwMode="auto">
          <a:xfrm>
            <a:off x="323850" y="4076700"/>
            <a:ext cx="345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并且此时平衡方程为</a:t>
            </a:r>
            <a:endParaRPr lang="zh-CN" altLang="en-US" sz="2800">
              <a:solidFill>
                <a:schemeClr val="bg1"/>
              </a:solidFill>
              <a:sym typeface="Symbol" panose="05050102010706020507" pitchFamily="18" charset="2"/>
            </a:endParaRPr>
          </a:p>
        </p:txBody>
      </p:sp>
      <p:graphicFrame>
        <p:nvGraphicFramePr>
          <p:cNvPr id="140300" name="Object 12">
            <a:extLst>
              <a:ext uri="{FF2B5EF4-FFF2-40B4-BE49-F238E27FC236}">
                <a16:creationId xmlns:a16="http://schemas.microsoft.com/office/drawing/2014/main" id="{E774C225-E092-4A39-A9EB-27B060FE8406}"/>
              </a:ext>
            </a:extLst>
          </p:cNvPr>
          <p:cNvGraphicFramePr>
            <a:graphicFrameLocks noChangeAspect="1"/>
          </p:cNvGraphicFramePr>
          <p:nvPr/>
        </p:nvGraphicFramePr>
        <p:xfrm>
          <a:off x="3851275" y="4005263"/>
          <a:ext cx="1031875" cy="855662"/>
        </p:xfrm>
        <a:graphic>
          <a:graphicData uri="http://schemas.openxmlformats.org/presentationml/2006/ole">
            <mc:AlternateContent xmlns:mc="http://schemas.openxmlformats.org/markup-compatibility/2006">
              <mc:Choice xmlns:v="urn:schemas-microsoft-com:vml" Requires="v">
                <p:oleObj spid="_x0000_s8203" name="公式" r:id="rId7" imgW="476205" imgH="381013" progId="Equation.3">
                  <p:embed/>
                </p:oleObj>
              </mc:Choice>
              <mc:Fallback>
                <p:oleObj name="公式" r:id="rId7" imgW="476205" imgH="381013"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4005263"/>
                        <a:ext cx="1031875" cy="8556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40301" name="Text Box 13">
            <a:extLst>
              <a:ext uri="{FF2B5EF4-FFF2-40B4-BE49-F238E27FC236}">
                <a16:creationId xmlns:a16="http://schemas.microsoft.com/office/drawing/2014/main" id="{54C1120A-2672-436B-B7E1-BE4A14BC2438}"/>
              </a:ext>
            </a:extLst>
          </p:cNvPr>
          <p:cNvSpPr txBox="1">
            <a:spLocks noChangeArrowheads="1"/>
          </p:cNvSpPr>
          <p:nvPr/>
        </p:nvSpPr>
        <p:spPr bwMode="auto">
          <a:xfrm>
            <a:off x="323850" y="5157788"/>
            <a:ext cx="84963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a:solidFill>
                  <a:srgbClr val="FFCCFF"/>
                </a:solidFill>
                <a:sym typeface="Symbol" panose="05050102010706020507" pitchFamily="18" charset="2"/>
              </a:rPr>
              <a:t>上式具有鲜明的物理意义</a:t>
            </a:r>
            <a:r>
              <a:rPr lang="en-US" altLang="zh-CN" sz="2800">
                <a:solidFill>
                  <a:srgbClr val="FFCCFF"/>
                </a:solidFill>
                <a:sym typeface="Symbol" panose="05050102010706020507" pitchFamily="18" charset="2"/>
              </a:rPr>
              <a:t>: </a:t>
            </a:r>
            <a:r>
              <a:rPr lang="zh-CN" altLang="en-US" sz="2800">
                <a:solidFill>
                  <a:srgbClr val="FFCCFF"/>
                </a:solidFill>
                <a:sym typeface="Symbol" panose="05050102010706020507" pitchFamily="18" charset="2"/>
              </a:rPr>
              <a:t>保守力作用下的力学系统</a:t>
            </a:r>
            <a:r>
              <a:rPr lang="en-US" altLang="zh-CN" sz="2800">
                <a:solidFill>
                  <a:srgbClr val="FFCCFF"/>
                </a:solidFill>
                <a:sym typeface="Symbol" panose="05050102010706020507" pitchFamily="18" charset="2"/>
              </a:rPr>
              <a:t>, </a:t>
            </a:r>
            <a:r>
              <a:rPr lang="zh-CN" altLang="en-US" sz="2800">
                <a:solidFill>
                  <a:srgbClr val="FFCCFF"/>
                </a:solidFill>
                <a:sym typeface="Symbol" panose="05050102010706020507" pitchFamily="18" charset="2"/>
              </a:rPr>
              <a:t>如处于平衡</a:t>
            </a:r>
            <a:r>
              <a:rPr lang="en-US" altLang="zh-CN" sz="2800">
                <a:solidFill>
                  <a:srgbClr val="FFCCFF"/>
                </a:solidFill>
                <a:sym typeface="Symbol" panose="05050102010706020507" pitchFamily="18" charset="2"/>
              </a:rPr>
              <a:t>, </a:t>
            </a:r>
            <a:r>
              <a:rPr lang="zh-CN" altLang="en-US" sz="2800">
                <a:solidFill>
                  <a:srgbClr val="FFCCFF"/>
                </a:solidFill>
                <a:sym typeface="Symbol" panose="05050102010706020507" pitchFamily="18" charset="2"/>
              </a:rPr>
              <a:t>则势能取极值</a:t>
            </a:r>
            <a:r>
              <a:rPr lang="en-US" altLang="zh-CN" sz="2800">
                <a:solidFill>
                  <a:srgbClr val="FFCCFF"/>
                </a:solidFill>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0295"/>
                                        </p:tgtEl>
                                        <p:attrNameLst>
                                          <p:attrName>style.visibility</p:attrName>
                                        </p:attrNameLst>
                                      </p:cBhvr>
                                      <p:to>
                                        <p:strVal val="visible"/>
                                      </p:to>
                                    </p:set>
                                    <p:animEffect transition="in" filter="blinds(vertical)">
                                      <p:cBhvr>
                                        <p:cTn id="7" dur="500"/>
                                        <p:tgtEl>
                                          <p:spTgt spid="1402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40296"/>
                                        </p:tgtEl>
                                        <p:attrNameLst>
                                          <p:attrName>style.visibility</p:attrName>
                                        </p:attrNameLst>
                                      </p:cBhvr>
                                      <p:to>
                                        <p:strVal val="visible"/>
                                      </p:to>
                                    </p:set>
                                    <p:animEffect transition="in" filter="blinds(vertical)">
                                      <p:cBhvr>
                                        <p:cTn id="12" dur="500"/>
                                        <p:tgtEl>
                                          <p:spTgt spid="1402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140297"/>
                                        </p:tgtEl>
                                        <p:attrNameLst>
                                          <p:attrName>style.visibility</p:attrName>
                                        </p:attrNameLst>
                                      </p:cBhvr>
                                      <p:to>
                                        <p:strVal val="visible"/>
                                      </p:to>
                                    </p:set>
                                    <p:animEffect transition="in" filter="strips(upRight)">
                                      <p:cBhvr>
                                        <p:cTn id="17" dur="500"/>
                                        <p:tgtEl>
                                          <p:spTgt spid="1402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40298"/>
                                        </p:tgtEl>
                                        <p:attrNameLst>
                                          <p:attrName>style.visibility</p:attrName>
                                        </p:attrNameLst>
                                      </p:cBhvr>
                                      <p:to>
                                        <p:strVal val="visible"/>
                                      </p:to>
                                    </p:set>
                                    <p:animEffect transition="in" filter="strips(upRight)">
                                      <p:cBhvr>
                                        <p:cTn id="22" dur="500"/>
                                        <p:tgtEl>
                                          <p:spTgt spid="1402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40299"/>
                                        </p:tgtEl>
                                        <p:attrNameLst>
                                          <p:attrName>style.visibility</p:attrName>
                                        </p:attrNameLst>
                                      </p:cBhvr>
                                      <p:to>
                                        <p:strVal val="visible"/>
                                      </p:to>
                                    </p:set>
                                    <p:animEffect transition="in" filter="blinds(vertical)">
                                      <p:cBhvr>
                                        <p:cTn id="27" dur="500"/>
                                        <p:tgtEl>
                                          <p:spTgt spid="1402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140300"/>
                                        </p:tgtEl>
                                        <p:attrNameLst>
                                          <p:attrName>style.visibility</p:attrName>
                                        </p:attrNameLst>
                                      </p:cBhvr>
                                      <p:to>
                                        <p:strVal val="visible"/>
                                      </p:to>
                                    </p:set>
                                    <p:animEffect transition="in" filter="strips(upRight)">
                                      <p:cBhvr>
                                        <p:cTn id="32" dur="500"/>
                                        <p:tgtEl>
                                          <p:spTgt spid="1403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40301"/>
                                        </p:tgtEl>
                                        <p:attrNameLst>
                                          <p:attrName>style.visibility</p:attrName>
                                        </p:attrNameLst>
                                      </p:cBhvr>
                                      <p:to>
                                        <p:strVal val="visible"/>
                                      </p:to>
                                    </p:set>
                                    <p:animEffect transition="in" filter="blinds(vertical)">
                                      <p:cBhvr>
                                        <p:cTn id="37" dur="500"/>
                                        <p:tgtEl>
                                          <p:spTgt spid="140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5" grpId="0" autoUpdateAnimBg="0"/>
      <p:bldP spid="140296" grpId="0" autoUpdateAnimBg="0"/>
      <p:bldP spid="140299" grpId="0" autoUpdateAnimBg="0"/>
      <p:bldP spid="14030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98FBC68A-4FC0-437D-B21F-8008D5E95B0F}"/>
              </a:ext>
            </a:extLst>
          </p:cNvPr>
          <p:cNvSpPr txBox="1">
            <a:spLocks noChangeArrowheads="1"/>
          </p:cNvSpPr>
          <p:nvPr/>
        </p:nvSpPr>
        <p:spPr bwMode="auto">
          <a:xfrm>
            <a:off x="0" y="188913"/>
            <a:ext cx="91440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solidFill>
                  <a:schemeClr val="bg1"/>
                </a:solidFill>
              </a:rPr>
              <a:t> </a:t>
            </a:r>
            <a:r>
              <a:rPr lang="zh-CN" altLang="en-US" sz="2800">
                <a:solidFill>
                  <a:srgbClr val="FFCCCC"/>
                </a:solidFill>
              </a:rPr>
              <a:t>例</a:t>
            </a:r>
            <a:r>
              <a:rPr lang="en-US" altLang="zh-CN" sz="2800">
                <a:solidFill>
                  <a:srgbClr val="FFCCCC"/>
                </a:solidFill>
              </a:rPr>
              <a:t>1  </a:t>
            </a:r>
            <a:r>
              <a:rPr lang="zh-CN" altLang="en-US" sz="2800">
                <a:solidFill>
                  <a:srgbClr val="FFCCCC"/>
                </a:solidFill>
              </a:rPr>
              <a:t>两刚性杆用光滑铰链连接如图</a:t>
            </a:r>
            <a:r>
              <a:rPr lang="en-US" altLang="zh-CN" sz="2800">
                <a:solidFill>
                  <a:srgbClr val="FFCCCC"/>
                </a:solidFill>
              </a:rPr>
              <a:t>. </a:t>
            </a:r>
            <a:r>
              <a:rPr lang="zh-CN" altLang="en-US" sz="2800">
                <a:solidFill>
                  <a:srgbClr val="FFCCCC"/>
                </a:solidFill>
              </a:rPr>
              <a:t>上杆长</a:t>
            </a:r>
            <a:r>
              <a:rPr lang="en-US" altLang="zh-CN" sz="2800" i="1">
                <a:solidFill>
                  <a:srgbClr val="FFCCCC"/>
                </a:solidFill>
              </a:rPr>
              <a:t>l</a:t>
            </a:r>
            <a:r>
              <a:rPr lang="en-US" altLang="zh-CN" sz="2800" baseline="-25000">
                <a:solidFill>
                  <a:srgbClr val="FFCCCC"/>
                </a:solidFill>
              </a:rPr>
              <a:t>1</a:t>
            </a:r>
            <a:r>
              <a:rPr lang="en-US" altLang="zh-CN" sz="2800">
                <a:solidFill>
                  <a:srgbClr val="FFCCCC"/>
                </a:solidFill>
              </a:rPr>
              <a:t>, </a:t>
            </a:r>
            <a:r>
              <a:rPr lang="zh-CN" altLang="en-US" sz="2800">
                <a:solidFill>
                  <a:srgbClr val="FFCCCC"/>
                </a:solidFill>
              </a:rPr>
              <a:t>质量为</a:t>
            </a:r>
            <a:r>
              <a:rPr lang="en-US" altLang="zh-CN" sz="2800" i="1">
                <a:solidFill>
                  <a:srgbClr val="FFCCCC"/>
                </a:solidFill>
              </a:rPr>
              <a:t>m</a:t>
            </a:r>
            <a:r>
              <a:rPr lang="en-US" altLang="zh-CN" sz="2800" baseline="-25000">
                <a:solidFill>
                  <a:srgbClr val="FFCCCC"/>
                </a:solidFill>
              </a:rPr>
              <a:t>1</a:t>
            </a:r>
            <a:r>
              <a:rPr lang="en-US" altLang="zh-CN" sz="2800">
                <a:solidFill>
                  <a:srgbClr val="FFCCCC"/>
                </a:solidFill>
              </a:rPr>
              <a:t>, </a:t>
            </a:r>
            <a:r>
              <a:rPr lang="zh-CN" altLang="en-US" sz="2800">
                <a:solidFill>
                  <a:srgbClr val="FFCCCC"/>
                </a:solidFill>
              </a:rPr>
              <a:t>下杆长</a:t>
            </a:r>
            <a:r>
              <a:rPr lang="en-US" altLang="zh-CN" sz="2800" i="1">
                <a:solidFill>
                  <a:srgbClr val="FFCCCC"/>
                </a:solidFill>
              </a:rPr>
              <a:t>l</a:t>
            </a:r>
            <a:r>
              <a:rPr lang="en-US" altLang="zh-CN" sz="2800" baseline="-25000">
                <a:solidFill>
                  <a:srgbClr val="FFCCCC"/>
                </a:solidFill>
              </a:rPr>
              <a:t>2</a:t>
            </a:r>
            <a:r>
              <a:rPr lang="en-US" altLang="zh-CN" sz="2800">
                <a:solidFill>
                  <a:srgbClr val="FFCCCC"/>
                </a:solidFill>
              </a:rPr>
              <a:t>, </a:t>
            </a:r>
            <a:r>
              <a:rPr lang="zh-CN" altLang="en-US" sz="2800">
                <a:solidFill>
                  <a:srgbClr val="FFCCCC"/>
                </a:solidFill>
              </a:rPr>
              <a:t>质量为</a:t>
            </a:r>
            <a:r>
              <a:rPr lang="en-US" altLang="zh-CN" sz="2800" i="1">
                <a:solidFill>
                  <a:srgbClr val="FFCCCC"/>
                </a:solidFill>
              </a:rPr>
              <a:t>m</a:t>
            </a:r>
            <a:r>
              <a:rPr lang="en-US" altLang="zh-CN" sz="2800" baseline="-25000">
                <a:solidFill>
                  <a:srgbClr val="FFCCCC"/>
                </a:solidFill>
              </a:rPr>
              <a:t>2</a:t>
            </a:r>
            <a:r>
              <a:rPr lang="en-US" altLang="zh-CN" sz="2800">
                <a:solidFill>
                  <a:srgbClr val="FFCCCC"/>
                </a:solidFill>
              </a:rPr>
              <a:t>, </a:t>
            </a:r>
            <a:r>
              <a:rPr lang="zh-CN" altLang="en-US" sz="2800">
                <a:solidFill>
                  <a:srgbClr val="FFCCCC"/>
                </a:solidFill>
              </a:rPr>
              <a:t>在下杆的下端施加不变的水平力</a:t>
            </a:r>
            <a:r>
              <a:rPr lang="en-US" altLang="zh-CN" sz="2800" i="1">
                <a:solidFill>
                  <a:srgbClr val="FFCCCC"/>
                </a:solidFill>
              </a:rPr>
              <a:t>F</a:t>
            </a:r>
            <a:r>
              <a:rPr lang="en-US" altLang="zh-CN" sz="2800">
                <a:solidFill>
                  <a:srgbClr val="FFCCCC"/>
                </a:solidFill>
              </a:rPr>
              <a:t>, </a:t>
            </a:r>
            <a:r>
              <a:rPr lang="zh-CN" altLang="en-US" sz="2800">
                <a:solidFill>
                  <a:srgbClr val="FFCCCC"/>
                </a:solidFill>
              </a:rPr>
              <a:t>试求平衡时两杆各自同竖直线的夹角</a:t>
            </a:r>
            <a:r>
              <a:rPr lang="zh-CN" altLang="en-US" sz="2800" i="1">
                <a:solidFill>
                  <a:srgbClr val="FFCCCC"/>
                </a:solidFill>
                <a:sym typeface="Symbol" panose="05050102010706020507" pitchFamily="18" charset="2"/>
              </a:rPr>
              <a:t></a:t>
            </a:r>
            <a:r>
              <a:rPr lang="en-US" altLang="zh-CN" sz="2800" baseline="-25000">
                <a:solidFill>
                  <a:srgbClr val="FFCCCC"/>
                </a:solidFill>
              </a:rPr>
              <a:t>1</a:t>
            </a:r>
            <a:r>
              <a:rPr lang="zh-CN" altLang="en-US" sz="2800">
                <a:solidFill>
                  <a:srgbClr val="FFCCCC"/>
                </a:solidFill>
              </a:rPr>
              <a:t>和</a:t>
            </a:r>
            <a:r>
              <a:rPr lang="zh-CN" altLang="en-US" sz="2800" i="1">
                <a:solidFill>
                  <a:srgbClr val="FFCCCC"/>
                </a:solidFill>
                <a:sym typeface="Symbol" panose="05050102010706020507" pitchFamily="18" charset="2"/>
              </a:rPr>
              <a:t></a:t>
            </a:r>
            <a:r>
              <a:rPr lang="en-US" altLang="zh-CN" sz="2800" baseline="-25000">
                <a:solidFill>
                  <a:srgbClr val="FFCCCC"/>
                </a:solidFill>
              </a:rPr>
              <a:t>2</a:t>
            </a:r>
            <a:r>
              <a:rPr lang="en-US" altLang="zh-CN" sz="2800">
                <a:solidFill>
                  <a:srgbClr val="FFCCCC"/>
                </a:solidFill>
              </a:rPr>
              <a:t>.</a:t>
            </a:r>
          </a:p>
        </p:txBody>
      </p:sp>
      <p:sp>
        <p:nvSpPr>
          <p:cNvPr id="156677" name="Text Box 5">
            <a:extLst>
              <a:ext uri="{FF2B5EF4-FFF2-40B4-BE49-F238E27FC236}">
                <a16:creationId xmlns:a16="http://schemas.microsoft.com/office/drawing/2014/main" id="{3CDD75A5-6602-4B44-BCF0-79DF84FE8CD1}"/>
              </a:ext>
            </a:extLst>
          </p:cNvPr>
          <p:cNvSpPr txBox="1">
            <a:spLocks noChangeArrowheads="1"/>
          </p:cNvSpPr>
          <p:nvPr/>
        </p:nvSpPr>
        <p:spPr bwMode="auto">
          <a:xfrm>
            <a:off x="0" y="1773238"/>
            <a:ext cx="5688013"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zh-CN" sz="2800">
                <a:solidFill>
                  <a:srgbClr val="FF3300"/>
                </a:solidFill>
                <a:sym typeface="Symbol" panose="05050102010706020507" pitchFamily="18" charset="2"/>
              </a:rPr>
              <a:t>解:</a:t>
            </a:r>
            <a:r>
              <a:rPr lang="zh-CN" altLang="zh-CN" sz="2800">
                <a:solidFill>
                  <a:schemeClr val="bg1"/>
                </a:solidFill>
                <a:sym typeface="Symbol" panose="05050102010706020507" pitchFamily="18" charset="2"/>
              </a:rPr>
              <a:t> 光滑铰链是理想约束</a:t>
            </a:r>
            <a:r>
              <a:rPr lang="en-US" altLang="zh-CN" sz="2800">
                <a:solidFill>
                  <a:schemeClr val="bg1"/>
                </a:solidFill>
                <a:sym typeface="Symbol" panose="05050102010706020507" pitchFamily="18" charset="2"/>
              </a:rPr>
              <a:t>. </a:t>
            </a:r>
            <a:r>
              <a:rPr lang="zh-CN" altLang="zh-CN" sz="2800">
                <a:solidFill>
                  <a:schemeClr val="bg1"/>
                </a:solidFill>
                <a:sym typeface="Symbol" panose="05050102010706020507" pitchFamily="18" charset="2"/>
              </a:rPr>
              <a:t>所需考虑的主动力有水平力</a:t>
            </a:r>
            <a:r>
              <a:rPr lang="zh-CN" altLang="zh-CN" sz="2800" i="1">
                <a:solidFill>
                  <a:schemeClr val="bg1"/>
                </a:solidFill>
                <a:sym typeface="Symbol" panose="05050102010706020507" pitchFamily="18" charset="2"/>
              </a:rPr>
              <a:t>F</a:t>
            </a:r>
            <a:r>
              <a:rPr lang="en-US" altLang="zh-CN" sz="2800">
                <a:solidFill>
                  <a:schemeClr val="bg1"/>
                </a:solidFill>
                <a:sym typeface="Symbol" panose="05050102010706020507" pitchFamily="18" charset="2"/>
              </a:rPr>
              <a:t>, </a:t>
            </a:r>
            <a:r>
              <a:rPr lang="zh-CN" altLang="zh-CN" sz="2800">
                <a:solidFill>
                  <a:schemeClr val="bg1"/>
                </a:solidFill>
                <a:sym typeface="Symbol" panose="05050102010706020507" pitchFamily="18" charset="2"/>
              </a:rPr>
              <a:t>重力</a:t>
            </a:r>
            <a:r>
              <a:rPr lang="en-US" altLang="zh-CN" sz="2800" i="1">
                <a:solidFill>
                  <a:schemeClr val="bg1"/>
                </a:solidFill>
                <a:sym typeface="Symbol" panose="05050102010706020507" pitchFamily="18" charset="2"/>
              </a:rPr>
              <a:t>m</a:t>
            </a:r>
            <a:r>
              <a:rPr lang="en-US" altLang="zh-CN" sz="2800" baseline="-25000">
                <a:solidFill>
                  <a:schemeClr val="bg1"/>
                </a:solidFill>
                <a:sym typeface="Symbol" panose="05050102010706020507" pitchFamily="18" charset="2"/>
              </a:rPr>
              <a:t>1</a:t>
            </a:r>
            <a:r>
              <a:rPr lang="en-US" altLang="zh-CN" sz="2800" i="1">
                <a:solidFill>
                  <a:schemeClr val="bg1"/>
                </a:solidFill>
                <a:sym typeface="Symbol" panose="05050102010706020507" pitchFamily="18" charset="2"/>
              </a:rPr>
              <a:t>g</a:t>
            </a:r>
            <a:r>
              <a:rPr lang="zh-CN" altLang="zh-CN" sz="2800">
                <a:solidFill>
                  <a:schemeClr val="bg1"/>
                </a:solidFill>
                <a:sym typeface="Symbol" panose="05050102010706020507" pitchFamily="18" charset="2"/>
              </a:rPr>
              <a:t>和重力</a:t>
            </a:r>
            <a:r>
              <a:rPr lang="zh-CN" altLang="zh-CN" sz="2800" i="1">
                <a:solidFill>
                  <a:schemeClr val="bg1"/>
                </a:solidFill>
                <a:sym typeface="Symbol" panose="05050102010706020507" pitchFamily="18" charset="2"/>
              </a:rPr>
              <a:t>m</a:t>
            </a:r>
            <a:r>
              <a:rPr lang="zh-CN" altLang="zh-CN" sz="2800" baseline="-25000">
                <a:solidFill>
                  <a:schemeClr val="bg1"/>
                </a:solidFill>
                <a:sym typeface="Symbol" panose="05050102010706020507" pitchFamily="18" charset="2"/>
              </a:rPr>
              <a:t>2</a:t>
            </a:r>
            <a:r>
              <a:rPr lang="zh-CN" altLang="zh-CN" sz="2800" i="1">
                <a:solidFill>
                  <a:schemeClr val="bg1"/>
                </a:solidFill>
                <a:sym typeface="Symbol" panose="05050102010706020507" pitchFamily="18" charset="2"/>
              </a:rPr>
              <a:t>g</a:t>
            </a:r>
            <a:r>
              <a:rPr lang="en-US" altLang="zh-CN" sz="2800" i="1">
                <a:solidFill>
                  <a:schemeClr val="bg1"/>
                </a:solidFill>
                <a:sym typeface="Symbol" panose="05050102010706020507" pitchFamily="18" charset="2"/>
              </a:rPr>
              <a:t>.</a:t>
            </a:r>
            <a:endParaRPr lang="zh-CN" altLang="zh-CN" sz="2800" i="1">
              <a:solidFill>
                <a:schemeClr val="bg1"/>
              </a:solidFill>
              <a:sym typeface="Symbol" panose="05050102010706020507" pitchFamily="18" charset="2"/>
            </a:endParaRPr>
          </a:p>
          <a:p>
            <a:pPr eaLnBrk="1" hangingPunct="1">
              <a:lnSpc>
                <a:spcPct val="120000"/>
              </a:lnSpc>
              <a:spcBef>
                <a:spcPct val="0"/>
              </a:spcBef>
              <a:buFontTx/>
              <a:buNone/>
            </a:pPr>
            <a:r>
              <a:rPr lang="en-US" altLang="zh-CN" sz="2800">
                <a:solidFill>
                  <a:schemeClr val="bg1"/>
                </a:solidFill>
                <a:sym typeface="Symbol" panose="05050102010706020507" pitchFamily="18" charset="2"/>
              </a:rPr>
              <a:t>   </a:t>
            </a:r>
            <a:r>
              <a:rPr lang="zh-CN" altLang="zh-CN" sz="2800">
                <a:solidFill>
                  <a:schemeClr val="bg1"/>
                </a:solidFill>
                <a:sym typeface="Symbol" panose="05050102010706020507" pitchFamily="18" charset="2"/>
              </a:rPr>
              <a:t>系统两个自由度</a:t>
            </a:r>
            <a:r>
              <a:rPr lang="en-US" altLang="zh-CN" sz="2800">
                <a:solidFill>
                  <a:schemeClr val="bg1"/>
                </a:solidFill>
                <a:sym typeface="Symbol" panose="05050102010706020507" pitchFamily="18" charset="2"/>
              </a:rPr>
              <a:t>, </a:t>
            </a:r>
            <a:r>
              <a:rPr lang="en-US" altLang="zh-CN" sz="2800" i="1">
                <a:solidFill>
                  <a:schemeClr val="bg1"/>
                </a:solidFill>
                <a:sym typeface="Symbol" panose="05050102010706020507" pitchFamily="18" charset="2"/>
              </a:rPr>
              <a:t></a:t>
            </a:r>
            <a:r>
              <a:rPr lang="en-US" altLang="zh-CN" sz="2800" baseline="-25000">
                <a:solidFill>
                  <a:schemeClr val="bg1"/>
                </a:solidFill>
              </a:rPr>
              <a:t>1</a:t>
            </a:r>
            <a:r>
              <a:rPr lang="zh-CN" altLang="en-US" sz="2800">
                <a:solidFill>
                  <a:schemeClr val="bg1"/>
                </a:solidFill>
              </a:rPr>
              <a:t>和</a:t>
            </a:r>
            <a:r>
              <a:rPr lang="zh-CN" altLang="en-US" sz="2800" i="1">
                <a:solidFill>
                  <a:schemeClr val="bg1"/>
                </a:solidFill>
                <a:sym typeface="Symbol" panose="05050102010706020507" pitchFamily="18" charset="2"/>
              </a:rPr>
              <a:t></a:t>
            </a:r>
            <a:r>
              <a:rPr lang="en-US" altLang="zh-CN" sz="2800" baseline="-25000">
                <a:solidFill>
                  <a:schemeClr val="bg1"/>
                </a:solidFill>
              </a:rPr>
              <a:t>2</a:t>
            </a:r>
            <a:r>
              <a:rPr lang="zh-CN" altLang="en-US" sz="2800">
                <a:solidFill>
                  <a:schemeClr val="bg1"/>
                </a:solidFill>
              </a:rPr>
              <a:t>为</a:t>
            </a:r>
            <a:r>
              <a:rPr lang="zh-CN" altLang="zh-CN" sz="2800">
                <a:solidFill>
                  <a:schemeClr val="bg1"/>
                </a:solidFill>
                <a:sym typeface="Symbol" panose="05050102010706020507" pitchFamily="18" charset="2"/>
              </a:rPr>
              <a:t>广义坐标．</a:t>
            </a:r>
            <a:r>
              <a:rPr lang="zh-CN" altLang="en-US" sz="2800">
                <a:solidFill>
                  <a:schemeClr val="bg1"/>
                </a:solidFill>
                <a:sym typeface="Symbol" panose="05050102010706020507" pitchFamily="18" charset="2"/>
              </a:rPr>
              <a:t>按照虚功原理</a:t>
            </a:r>
          </a:p>
        </p:txBody>
      </p:sp>
      <p:graphicFrame>
        <p:nvGraphicFramePr>
          <p:cNvPr id="156678" name="Object 6">
            <a:extLst>
              <a:ext uri="{FF2B5EF4-FFF2-40B4-BE49-F238E27FC236}">
                <a16:creationId xmlns:a16="http://schemas.microsoft.com/office/drawing/2014/main" id="{9681ADD7-0B29-4520-AE4A-2F8124854D93}"/>
              </a:ext>
            </a:extLst>
          </p:cNvPr>
          <p:cNvGraphicFramePr>
            <a:graphicFrameLocks noChangeAspect="1"/>
          </p:cNvGraphicFramePr>
          <p:nvPr/>
        </p:nvGraphicFramePr>
        <p:xfrm>
          <a:off x="1042988" y="4508500"/>
          <a:ext cx="3373437" cy="452438"/>
        </p:xfrm>
        <a:graphic>
          <a:graphicData uri="http://schemas.openxmlformats.org/presentationml/2006/ole">
            <mc:AlternateContent xmlns:mc="http://schemas.openxmlformats.org/markup-compatibility/2006">
              <mc:Choice xmlns:v="urn:schemas-microsoft-com:vml" Requires="v">
                <p:oleObj spid="_x0000_s9253" name="公式" r:id="rId3" imgW="1657395" imgH="181008" progId="Equation.3">
                  <p:embed/>
                </p:oleObj>
              </mc:Choice>
              <mc:Fallback>
                <p:oleObj name="公式" r:id="rId3" imgW="1657395" imgH="18100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508500"/>
                        <a:ext cx="3373437" cy="4524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56679" name="Object 7">
            <a:extLst>
              <a:ext uri="{FF2B5EF4-FFF2-40B4-BE49-F238E27FC236}">
                <a16:creationId xmlns:a16="http://schemas.microsoft.com/office/drawing/2014/main" id="{9AB2111E-ADE4-405E-BEEC-2AF285EAF69B}"/>
              </a:ext>
            </a:extLst>
          </p:cNvPr>
          <p:cNvGraphicFramePr>
            <a:graphicFrameLocks noChangeAspect="1"/>
          </p:cNvGraphicFramePr>
          <p:nvPr/>
        </p:nvGraphicFramePr>
        <p:xfrm>
          <a:off x="1357313" y="5072063"/>
          <a:ext cx="4832350" cy="1257300"/>
        </p:xfrm>
        <a:graphic>
          <a:graphicData uri="http://schemas.openxmlformats.org/presentationml/2006/ole">
            <mc:AlternateContent xmlns:mc="http://schemas.openxmlformats.org/markup-compatibility/2006">
              <mc:Choice xmlns:v="urn:schemas-microsoft-com:vml" Requires="v">
                <p:oleObj spid="_x0000_s9254" name="公式" r:id="rId5" imgW="2390708" imgH="590696" progId="Equation.3">
                  <p:embed/>
                </p:oleObj>
              </mc:Choice>
              <mc:Fallback>
                <p:oleObj name="公式" r:id="rId5" imgW="2390708" imgH="59069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313" y="5072063"/>
                        <a:ext cx="4832350" cy="1257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nvGrpSpPr>
          <p:cNvPr id="9222" name="Group 70">
            <a:extLst>
              <a:ext uri="{FF2B5EF4-FFF2-40B4-BE49-F238E27FC236}">
                <a16:creationId xmlns:a16="http://schemas.microsoft.com/office/drawing/2014/main" id="{0B50F860-501F-4ABE-9C0E-718F0BA4D101}"/>
              </a:ext>
            </a:extLst>
          </p:cNvPr>
          <p:cNvGrpSpPr>
            <a:grpSpLocks/>
          </p:cNvGrpSpPr>
          <p:nvPr/>
        </p:nvGrpSpPr>
        <p:grpSpPr bwMode="auto">
          <a:xfrm>
            <a:off x="5710238" y="1989138"/>
            <a:ext cx="3433762" cy="3124200"/>
            <a:chOff x="3597" y="2352"/>
            <a:chExt cx="2163" cy="1968"/>
          </a:xfrm>
        </p:grpSpPr>
        <p:sp>
          <p:nvSpPr>
            <p:cNvPr id="9224" name="Line 27">
              <a:extLst>
                <a:ext uri="{FF2B5EF4-FFF2-40B4-BE49-F238E27FC236}">
                  <a16:creationId xmlns:a16="http://schemas.microsoft.com/office/drawing/2014/main" id="{5C8D0BE5-42BF-4948-8F85-46608B305FED}"/>
                </a:ext>
              </a:extLst>
            </p:cNvPr>
            <p:cNvSpPr>
              <a:spLocks noChangeShapeType="1"/>
            </p:cNvSpPr>
            <p:nvPr/>
          </p:nvSpPr>
          <p:spPr bwMode="auto">
            <a:xfrm>
              <a:off x="5261" y="3838"/>
              <a:ext cx="499"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5" name="Line 29">
              <a:extLst>
                <a:ext uri="{FF2B5EF4-FFF2-40B4-BE49-F238E27FC236}">
                  <a16:creationId xmlns:a16="http://schemas.microsoft.com/office/drawing/2014/main" id="{7EEE9F00-5872-4AA9-AE2E-060FA7B70AD8}"/>
                </a:ext>
              </a:extLst>
            </p:cNvPr>
            <p:cNvSpPr>
              <a:spLocks noChangeShapeType="1"/>
            </p:cNvSpPr>
            <p:nvPr/>
          </p:nvSpPr>
          <p:spPr bwMode="auto">
            <a:xfrm>
              <a:off x="4105" y="2976"/>
              <a:ext cx="0" cy="635"/>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6" name="Line 30">
              <a:extLst>
                <a:ext uri="{FF2B5EF4-FFF2-40B4-BE49-F238E27FC236}">
                  <a16:creationId xmlns:a16="http://schemas.microsoft.com/office/drawing/2014/main" id="{F12D04DD-E3B3-4914-85F1-5FA6E73A7DD5}"/>
                </a:ext>
              </a:extLst>
            </p:cNvPr>
            <p:cNvSpPr>
              <a:spLocks noChangeShapeType="1"/>
            </p:cNvSpPr>
            <p:nvPr/>
          </p:nvSpPr>
          <p:spPr bwMode="auto">
            <a:xfrm>
              <a:off x="4740" y="3566"/>
              <a:ext cx="0" cy="272"/>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7" name="Text Box 32">
              <a:extLst>
                <a:ext uri="{FF2B5EF4-FFF2-40B4-BE49-F238E27FC236}">
                  <a16:creationId xmlns:a16="http://schemas.microsoft.com/office/drawing/2014/main" id="{CC0CC74D-BBC5-46DA-81AA-D304F42F4CBB}"/>
                </a:ext>
              </a:extLst>
            </p:cNvPr>
            <p:cNvSpPr txBox="1">
              <a:spLocks noChangeArrowheads="1"/>
            </p:cNvSpPr>
            <p:nvPr/>
          </p:nvSpPr>
          <p:spPr bwMode="auto">
            <a:xfrm>
              <a:off x="4286" y="3430"/>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bg1"/>
                  </a:solidFill>
                  <a:sym typeface="Symbol" panose="05050102010706020507" pitchFamily="18" charset="2"/>
                </a:rPr>
                <a:t></a:t>
              </a:r>
              <a:r>
                <a:rPr lang="en-US" altLang="zh-CN" sz="2400" baseline="-25000">
                  <a:solidFill>
                    <a:schemeClr val="bg1"/>
                  </a:solidFill>
                  <a:sym typeface="Symbol" panose="05050102010706020507" pitchFamily="18" charset="2"/>
                </a:rPr>
                <a:t>2</a:t>
              </a:r>
            </a:p>
          </p:txBody>
        </p:sp>
        <p:sp>
          <p:nvSpPr>
            <p:cNvPr id="9228" name="Text Box 33">
              <a:extLst>
                <a:ext uri="{FF2B5EF4-FFF2-40B4-BE49-F238E27FC236}">
                  <a16:creationId xmlns:a16="http://schemas.microsoft.com/office/drawing/2014/main" id="{FE862CDD-01E3-4AAC-A7D3-34AD37273DEC}"/>
                </a:ext>
              </a:extLst>
            </p:cNvPr>
            <p:cNvSpPr txBox="1">
              <a:spLocks noChangeArrowheads="1"/>
            </p:cNvSpPr>
            <p:nvPr/>
          </p:nvSpPr>
          <p:spPr bwMode="auto">
            <a:xfrm>
              <a:off x="3878" y="293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bg1"/>
                  </a:solidFill>
                  <a:sym typeface="Symbol" panose="05050102010706020507" pitchFamily="18" charset="2"/>
                </a:rPr>
                <a:t></a:t>
              </a:r>
              <a:r>
                <a:rPr lang="en-US" altLang="zh-CN" sz="2400" baseline="-25000">
                  <a:solidFill>
                    <a:schemeClr val="bg1"/>
                  </a:solidFill>
                  <a:sym typeface="Symbol" panose="05050102010706020507" pitchFamily="18" charset="2"/>
                </a:rPr>
                <a:t>1</a:t>
              </a:r>
            </a:p>
          </p:txBody>
        </p:sp>
        <p:sp>
          <p:nvSpPr>
            <p:cNvPr id="9229" name="Text Box 34">
              <a:extLst>
                <a:ext uri="{FF2B5EF4-FFF2-40B4-BE49-F238E27FC236}">
                  <a16:creationId xmlns:a16="http://schemas.microsoft.com/office/drawing/2014/main" id="{E4C86923-37BC-4CF5-BDC4-537AE0C7D405}"/>
                </a:ext>
              </a:extLst>
            </p:cNvPr>
            <p:cNvSpPr txBox="1">
              <a:spLocks noChangeArrowheads="1"/>
            </p:cNvSpPr>
            <p:nvPr/>
          </p:nvSpPr>
          <p:spPr bwMode="auto">
            <a:xfrm>
              <a:off x="4513" y="3793"/>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bg1"/>
                  </a:solidFill>
                  <a:sym typeface="Symbol" panose="05050102010706020507" pitchFamily="18" charset="2"/>
                </a:rPr>
                <a:t>m</a:t>
              </a:r>
              <a:r>
                <a:rPr lang="en-US" altLang="zh-CN" sz="2400" baseline="-25000">
                  <a:solidFill>
                    <a:schemeClr val="bg1"/>
                  </a:solidFill>
                  <a:sym typeface="Symbol" panose="05050102010706020507" pitchFamily="18" charset="2"/>
                </a:rPr>
                <a:t>2</a:t>
              </a:r>
              <a:r>
                <a:rPr lang="en-US" altLang="zh-CN" sz="2400" i="1">
                  <a:solidFill>
                    <a:schemeClr val="bg1"/>
                  </a:solidFill>
                  <a:sym typeface="Symbol" panose="05050102010706020507" pitchFamily="18" charset="2"/>
                </a:rPr>
                <a:t>g</a:t>
              </a:r>
              <a:endParaRPr lang="en-US" altLang="zh-CN" sz="2400" i="1" baseline="-25000">
                <a:solidFill>
                  <a:schemeClr val="bg1"/>
                </a:solidFill>
                <a:sym typeface="Symbol" panose="05050102010706020507" pitchFamily="18" charset="2"/>
              </a:endParaRPr>
            </a:p>
          </p:txBody>
        </p:sp>
        <p:sp>
          <p:nvSpPr>
            <p:cNvPr id="9230" name="Text Box 35">
              <a:extLst>
                <a:ext uri="{FF2B5EF4-FFF2-40B4-BE49-F238E27FC236}">
                  <a16:creationId xmlns:a16="http://schemas.microsoft.com/office/drawing/2014/main" id="{B45BFB9D-82D2-4AE4-B0B4-CB4EC2CF959D}"/>
                </a:ext>
              </a:extLst>
            </p:cNvPr>
            <p:cNvSpPr txBox="1">
              <a:spLocks noChangeArrowheads="1"/>
            </p:cNvSpPr>
            <p:nvPr/>
          </p:nvSpPr>
          <p:spPr bwMode="auto">
            <a:xfrm>
              <a:off x="3878" y="3566"/>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bg1"/>
                  </a:solidFill>
                  <a:sym typeface="Symbol" panose="05050102010706020507" pitchFamily="18" charset="2"/>
                </a:rPr>
                <a:t>m</a:t>
              </a:r>
              <a:r>
                <a:rPr lang="en-US" altLang="zh-CN" sz="2400" baseline="-25000">
                  <a:solidFill>
                    <a:schemeClr val="bg1"/>
                  </a:solidFill>
                  <a:sym typeface="Symbol" panose="05050102010706020507" pitchFamily="18" charset="2"/>
                </a:rPr>
                <a:t>1</a:t>
              </a:r>
              <a:r>
                <a:rPr lang="en-US" altLang="zh-CN" sz="2400" i="1">
                  <a:solidFill>
                    <a:schemeClr val="bg1"/>
                  </a:solidFill>
                  <a:sym typeface="Symbol" panose="05050102010706020507" pitchFamily="18" charset="2"/>
                </a:rPr>
                <a:t>g</a:t>
              </a:r>
              <a:endParaRPr lang="en-US" altLang="zh-CN" sz="2400" i="1" baseline="-25000">
                <a:solidFill>
                  <a:schemeClr val="bg1"/>
                </a:solidFill>
                <a:sym typeface="Symbol" panose="05050102010706020507" pitchFamily="18" charset="2"/>
              </a:endParaRPr>
            </a:p>
          </p:txBody>
        </p:sp>
        <p:sp>
          <p:nvSpPr>
            <p:cNvPr id="9231" name="Text Box 37">
              <a:extLst>
                <a:ext uri="{FF2B5EF4-FFF2-40B4-BE49-F238E27FC236}">
                  <a16:creationId xmlns:a16="http://schemas.microsoft.com/office/drawing/2014/main" id="{6DE358A7-45E9-476F-A94D-394641A2D8BB}"/>
                </a:ext>
              </a:extLst>
            </p:cNvPr>
            <p:cNvSpPr txBox="1">
              <a:spLocks noChangeArrowheads="1"/>
            </p:cNvSpPr>
            <p:nvPr/>
          </p:nvSpPr>
          <p:spPr bwMode="auto">
            <a:xfrm>
              <a:off x="5488" y="3521"/>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bg1"/>
                  </a:solidFill>
                  <a:sym typeface="Symbol" panose="05050102010706020507" pitchFamily="18" charset="2"/>
                </a:rPr>
                <a:t>F</a:t>
              </a:r>
              <a:endParaRPr lang="en-US" altLang="zh-CN" sz="2400" i="1" baseline="-25000">
                <a:solidFill>
                  <a:schemeClr val="bg1"/>
                </a:solidFill>
                <a:sym typeface="Symbol" panose="05050102010706020507" pitchFamily="18" charset="2"/>
              </a:endParaRPr>
            </a:p>
          </p:txBody>
        </p:sp>
        <p:sp>
          <p:nvSpPr>
            <p:cNvPr id="9232" name="Text Box 38">
              <a:extLst>
                <a:ext uri="{FF2B5EF4-FFF2-40B4-BE49-F238E27FC236}">
                  <a16:creationId xmlns:a16="http://schemas.microsoft.com/office/drawing/2014/main" id="{43C3778E-32B2-4791-91EE-BC3D573D01C4}"/>
                </a:ext>
              </a:extLst>
            </p:cNvPr>
            <p:cNvSpPr txBox="1">
              <a:spLocks noChangeArrowheads="1"/>
            </p:cNvSpPr>
            <p:nvPr/>
          </p:nvSpPr>
          <p:spPr bwMode="auto">
            <a:xfrm>
              <a:off x="4694" y="3203"/>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chemeClr val="bg1"/>
                  </a:solidFill>
                  <a:sym typeface="Symbol" panose="05050102010706020507" pitchFamily="18" charset="2"/>
                </a:rPr>
                <a:t>(</a:t>
              </a:r>
              <a:r>
                <a:rPr lang="en-US" altLang="zh-CN" sz="2400" i="1">
                  <a:solidFill>
                    <a:schemeClr val="bg1"/>
                  </a:solidFill>
                  <a:sym typeface="Symbol" panose="05050102010706020507" pitchFamily="18" charset="2"/>
                </a:rPr>
                <a:t>x</a:t>
              </a:r>
              <a:r>
                <a:rPr lang="en-US" altLang="zh-CN" sz="2400" baseline="-25000">
                  <a:solidFill>
                    <a:schemeClr val="bg1"/>
                  </a:solidFill>
                  <a:sym typeface="Symbol" panose="05050102010706020507" pitchFamily="18" charset="2"/>
                </a:rPr>
                <a:t>2</a:t>
              </a:r>
              <a:r>
                <a:rPr lang="en-US" altLang="zh-CN" sz="2400">
                  <a:solidFill>
                    <a:schemeClr val="bg1"/>
                  </a:solidFill>
                  <a:sym typeface="Symbol" panose="05050102010706020507" pitchFamily="18" charset="2"/>
                </a:rPr>
                <a:t>,</a:t>
              </a:r>
              <a:r>
                <a:rPr lang="en-US" altLang="zh-CN" sz="2400" i="1">
                  <a:solidFill>
                    <a:schemeClr val="bg1"/>
                  </a:solidFill>
                  <a:sym typeface="Symbol" panose="05050102010706020507" pitchFamily="18" charset="2"/>
                </a:rPr>
                <a:t>y</a:t>
              </a:r>
              <a:r>
                <a:rPr lang="en-US" altLang="zh-CN" sz="2400" baseline="-25000">
                  <a:solidFill>
                    <a:schemeClr val="bg1"/>
                  </a:solidFill>
                  <a:sym typeface="Symbol" panose="05050102010706020507" pitchFamily="18" charset="2"/>
                </a:rPr>
                <a:t>2</a:t>
              </a:r>
              <a:r>
                <a:rPr lang="en-US" altLang="zh-CN" sz="2400">
                  <a:solidFill>
                    <a:schemeClr val="bg1"/>
                  </a:solidFill>
                  <a:sym typeface="Symbol" panose="05050102010706020507" pitchFamily="18" charset="2"/>
                </a:rPr>
                <a:t>)</a:t>
              </a:r>
              <a:endParaRPr lang="en-US" altLang="zh-CN" sz="2400" baseline="-25000">
                <a:solidFill>
                  <a:schemeClr val="bg1"/>
                </a:solidFill>
                <a:sym typeface="Symbol" panose="05050102010706020507" pitchFamily="18" charset="2"/>
              </a:endParaRPr>
            </a:p>
          </p:txBody>
        </p:sp>
        <p:sp>
          <p:nvSpPr>
            <p:cNvPr id="9233" name="Text Box 39">
              <a:extLst>
                <a:ext uri="{FF2B5EF4-FFF2-40B4-BE49-F238E27FC236}">
                  <a16:creationId xmlns:a16="http://schemas.microsoft.com/office/drawing/2014/main" id="{C6560663-53A6-41A7-91E6-509F5D1B4CDD}"/>
                </a:ext>
              </a:extLst>
            </p:cNvPr>
            <p:cNvSpPr txBox="1">
              <a:spLocks noChangeArrowheads="1"/>
            </p:cNvSpPr>
            <p:nvPr/>
          </p:nvSpPr>
          <p:spPr bwMode="auto">
            <a:xfrm>
              <a:off x="4150" y="2795"/>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chemeClr val="bg1"/>
                  </a:solidFill>
                  <a:sym typeface="Symbol" panose="05050102010706020507" pitchFamily="18" charset="2"/>
                </a:rPr>
                <a:t>(</a:t>
              </a:r>
              <a:r>
                <a:rPr lang="en-US" altLang="zh-CN" sz="2400" i="1">
                  <a:solidFill>
                    <a:schemeClr val="bg1"/>
                  </a:solidFill>
                  <a:sym typeface="Symbol" panose="05050102010706020507" pitchFamily="18" charset="2"/>
                </a:rPr>
                <a:t>x</a:t>
              </a:r>
              <a:r>
                <a:rPr lang="en-US" altLang="zh-CN" sz="2400" baseline="-25000">
                  <a:solidFill>
                    <a:schemeClr val="bg1"/>
                  </a:solidFill>
                  <a:sym typeface="Symbol" panose="05050102010706020507" pitchFamily="18" charset="2"/>
                </a:rPr>
                <a:t>1</a:t>
              </a:r>
              <a:r>
                <a:rPr lang="en-US" altLang="zh-CN" sz="2400">
                  <a:solidFill>
                    <a:schemeClr val="bg1"/>
                  </a:solidFill>
                  <a:sym typeface="Symbol" panose="05050102010706020507" pitchFamily="18" charset="2"/>
                </a:rPr>
                <a:t>,</a:t>
              </a:r>
              <a:r>
                <a:rPr lang="en-US" altLang="zh-CN" sz="2400" i="1">
                  <a:solidFill>
                    <a:schemeClr val="bg1"/>
                  </a:solidFill>
                  <a:sym typeface="Symbol" panose="05050102010706020507" pitchFamily="18" charset="2"/>
                </a:rPr>
                <a:t>y</a:t>
              </a:r>
              <a:r>
                <a:rPr lang="en-US" altLang="zh-CN" sz="2400" baseline="-25000">
                  <a:solidFill>
                    <a:schemeClr val="bg1"/>
                  </a:solidFill>
                  <a:sym typeface="Symbol" panose="05050102010706020507" pitchFamily="18" charset="2"/>
                </a:rPr>
                <a:t>1</a:t>
              </a:r>
              <a:r>
                <a:rPr lang="en-US" altLang="zh-CN" sz="2400">
                  <a:solidFill>
                    <a:schemeClr val="bg1"/>
                  </a:solidFill>
                  <a:sym typeface="Symbol" panose="05050102010706020507" pitchFamily="18" charset="2"/>
                </a:rPr>
                <a:t>)</a:t>
              </a:r>
              <a:endParaRPr lang="en-US" altLang="zh-CN" sz="2400" baseline="-25000">
                <a:solidFill>
                  <a:schemeClr val="bg1"/>
                </a:solidFill>
                <a:sym typeface="Symbol" panose="05050102010706020507" pitchFamily="18" charset="2"/>
              </a:endParaRPr>
            </a:p>
          </p:txBody>
        </p:sp>
        <p:sp>
          <p:nvSpPr>
            <p:cNvPr id="9234" name="Text Box 40">
              <a:extLst>
                <a:ext uri="{FF2B5EF4-FFF2-40B4-BE49-F238E27FC236}">
                  <a16:creationId xmlns:a16="http://schemas.microsoft.com/office/drawing/2014/main" id="{C61B5CE9-65BE-4108-9AA1-60050A609E25}"/>
                </a:ext>
              </a:extLst>
            </p:cNvPr>
            <p:cNvSpPr txBox="1">
              <a:spLocks noChangeArrowheads="1"/>
            </p:cNvSpPr>
            <p:nvPr/>
          </p:nvSpPr>
          <p:spPr bwMode="auto">
            <a:xfrm>
              <a:off x="5035" y="3884"/>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chemeClr val="bg1"/>
                  </a:solidFill>
                  <a:sym typeface="Symbol" panose="05050102010706020507" pitchFamily="18" charset="2"/>
                </a:rPr>
                <a:t>(</a:t>
              </a:r>
              <a:r>
                <a:rPr lang="en-US" altLang="zh-CN" sz="2400" i="1">
                  <a:solidFill>
                    <a:schemeClr val="bg1"/>
                  </a:solidFill>
                  <a:sym typeface="Symbol" panose="05050102010706020507" pitchFamily="18" charset="2"/>
                </a:rPr>
                <a:t>x</a:t>
              </a:r>
              <a:r>
                <a:rPr lang="en-US" altLang="zh-CN" sz="2400" baseline="-25000">
                  <a:solidFill>
                    <a:schemeClr val="bg1"/>
                  </a:solidFill>
                  <a:sym typeface="Symbol" panose="05050102010706020507" pitchFamily="18" charset="2"/>
                </a:rPr>
                <a:t>3</a:t>
              </a:r>
              <a:r>
                <a:rPr lang="en-US" altLang="zh-CN" sz="2400">
                  <a:solidFill>
                    <a:schemeClr val="bg1"/>
                  </a:solidFill>
                  <a:sym typeface="Symbol" panose="05050102010706020507" pitchFamily="18" charset="2"/>
                </a:rPr>
                <a:t>,</a:t>
              </a:r>
              <a:r>
                <a:rPr lang="en-US" altLang="zh-CN" sz="2400" i="1">
                  <a:solidFill>
                    <a:schemeClr val="bg1"/>
                  </a:solidFill>
                  <a:sym typeface="Symbol" panose="05050102010706020507" pitchFamily="18" charset="2"/>
                </a:rPr>
                <a:t>y</a:t>
              </a:r>
              <a:r>
                <a:rPr lang="en-US" altLang="zh-CN" sz="2400" baseline="-25000">
                  <a:solidFill>
                    <a:schemeClr val="bg1"/>
                  </a:solidFill>
                  <a:sym typeface="Symbol" panose="05050102010706020507" pitchFamily="18" charset="2"/>
                </a:rPr>
                <a:t>3</a:t>
              </a:r>
              <a:r>
                <a:rPr lang="en-US" altLang="zh-CN" sz="2400">
                  <a:solidFill>
                    <a:schemeClr val="bg1"/>
                  </a:solidFill>
                  <a:sym typeface="Symbol" panose="05050102010706020507" pitchFamily="18" charset="2"/>
                </a:rPr>
                <a:t>)</a:t>
              </a:r>
              <a:endParaRPr lang="en-US" altLang="zh-CN" sz="2400" baseline="-25000">
                <a:solidFill>
                  <a:schemeClr val="bg1"/>
                </a:solidFill>
                <a:sym typeface="Symbol" panose="05050102010706020507" pitchFamily="18" charset="2"/>
              </a:endParaRPr>
            </a:p>
          </p:txBody>
        </p:sp>
        <p:sp>
          <p:nvSpPr>
            <p:cNvPr id="9235" name="Line 42">
              <a:extLst>
                <a:ext uri="{FF2B5EF4-FFF2-40B4-BE49-F238E27FC236}">
                  <a16:creationId xmlns:a16="http://schemas.microsoft.com/office/drawing/2014/main" id="{1223A1A6-4015-4491-9BC6-8FDC22AE6B04}"/>
                </a:ext>
              </a:extLst>
            </p:cNvPr>
            <p:cNvSpPr>
              <a:spLocks noChangeShapeType="1"/>
            </p:cNvSpPr>
            <p:nvPr/>
          </p:nvSpPr>
          <p:spPr bwMode="auto">
            <a:xfrm>
              <a:off x="4317" y="3312"/>
              <a:ext cx="0" cy="672"/>
            </a:xfrm>
            <a:prstGeom prst="line">
              <a:avLst/>
            </a:prstGeom>
            <a:noFill/>
            <a:ln w="9525">
              <a:solidFill>
                <a:schemeClr val="bg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6" name="Arc 43">
              <a:extLst>
                <a:ext uri="{FF2B5EF4-FFF2-40B4-BE49-F238E27FC236}">
                  <a16:creationId xmlns:a16="http://schemas.microsoft.com/office/drawing/2014/main" id="{2A9FE3E7-C944-4BEB-BEFF-D7F5E680A3CC}"/>
                </a:ext>
              </a:extLst>
            </p:cNvPr>
            <p:cNvSpPr>
              <a:spLocks/>
            </p:cNvSpPr>
            <p:nvPr/>
          </p:nvSpPr>
          <p:spPr bwMode="auto">
            <a:xfrm rot="5648134" flipH="1">
              <a:off x="4290" y="3335"/>
              <a:ext cx="193" cy="244"/>
            </a:xfrm>
            <a:custGeom>
              <a:avLst/>
              <a:gdLst>
                <a:gd name="T0" fmla="*/ 0 w 20582"/>
                <a:gd name="T1" fmla="*/ 0 h 20089"/>
                <a:gd name="T2" fmla="*/ 0 w 20582"/>
                <a:gd name="T3" fmla="*/ 0 h 20089"/>
                <a:gd name="T4" fmla="*/ 0 w 20582"/>
                <a:gd name="T5" fmla="*/ 0 h 20089"/>
                <a:gd name="T6" fmla="*/ 0 60000 65536"/>
                <a:gd name="T7" fmla="*/ 0 60000 65536"/>
                <a:gd name="T8" fmla="*/ 0 60000 65536"/>
                <a:gd name="T9" fmla="*/ 0 w 20582"/>
                <a:gd name="T10" fmla="*/ 0 h 20089"/>
                <a:gd name="T11" fmla="*/ 20582 w 20582"/>
                <a:gd name="T12" fmla="*/ 20089 h 20089"/>
              </a:gdLst>
              <a:ahLst/>
              <a:cxnLst>
                <a:cxn ang="T6">
                  <a:pos x="T0" y="T1"/>
                </a:cxn>
                <a:cxn ang="T7">
                  <a:pos x="T2" y="T3"/>
                </a:cxn>
                <a:cxn ang="T8">
                  <a:pos x="T4" y="T5"/>
                </a:cxn>
              </a:cxnLst>
              <a:rect l="T9" t="T10" r="T11" b="T12"/>
              <a:pathLst>
                <a:path w="20582" h="20089" fill="none" extrusionOk="0">
                  <a:moveTo>
                    <a:pt x="-1" y="13536"/>
                  </a:moveTo>
                  <a:cubicBezTo>
                    <a:pt x="1967" y="7354"/>
                    <a:pt x="6610" y="2384"/>
                    <a:pt x="12645" y="0"/>
                  </a:cubicBezTo>
                </a:path>
                <a:path w="20582" h="20089" stroke="0" extrusionOk="0">
                  <a:moveTo>
                    <a:pt x="-1" y="13536"/>
                  </a:moveTo>
                  <a:cubicBezTo>
                    <a:pt x="1967" y="7354"/>
                    <a:pt x="6610" y="2384"/>
                    <a:pt x="12645" y="0"/>
                  </a:cubicBezTo>
                  <a:lnTo>
                    <a:pt x="20582" y="20089"/>
                  </a:lnTo>
                  <a:lnTo>
                    <a:pt x="-1" y="13536"/>
                  </a:lnTo>
                  <a:close/>
                </a:path>
              </a:pathLst>
            </a:custGeom>
            <a:noFill/>
            <a:ln w="9525">
              <a:solidFill>
                <a:srgbClr val="00FF00"/>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237" name="Group 45">
              <a:extLst>
                <a:ext uri="{FF2B5EF4-FFF2-40B4-BE49-F238E27FC236}">
                  <a16:creationId xmlns:a16="http://schemas.microsoft.com/office/drawing/2014/main" id="{AD74CD5D-9D5E-4987-8645-1395226A73C6}"/>
                </a:ext>
              </a:extLst>
            </p:cNvPr>
            <p:cNvGrpSpPr>
              <a:grpSpLocks/>
            </p:cNvGrpSpPr>
            <p:nvPr/>
          </p:nvGrpSpPr>
          <p:grpSpPr bwMode="auto">
            <a:xfrm>
              <a:off x="3597" y="2352"/>
              <a:ext cx="1058" cy="1968"/>
              <a:chOff x="3982" y="1488"/>
              <a:chExt cx="1058" cy="1968"/>
            </a:xfrm>
          </p:grpSpPr>
          <p:grpSp>
            <p:nvGrpSpPr>
              <p:cNvPr id="9247" name="Group 46">
                <a:extLst>
                  <a:ext uri="{FF2B5EF4-FFF2-40B4-BE49-F238E27FC236}">
                    <a16:creationId xmlns:a16="http://schemas.microsoft.com/office/drawing/2014/main" id="{49332DBB-A7F1-436C-8448-31AC244D00A0}"/>
                  </a:ext>
                </a:extLst>
              </p:cNvPr>
              <p:cNvGrpSpPr>
                <a:grpSpLocks/>
              </p:cNvGrpSpPr>
              <p:nvPr/>
            </p:nvGrpSpPr>
            <p:grpSpPr bwMode="auto">
              <a:xfrm rot="5400000">
                <a:off x="3799" y="2243"/>
                <a:ext cx="1658" cy="672"/>
                <a:chOff x="1156" y="2843"/>
                <a:chExt cx="1884" cy="672"/>
              </a:xfrm>
            </p:grpSpPr>
            <p:sp>
              <p:nvSpPr>
                <p:cNvPr id="9251" name="Line 47">
                  <a:extLst>
                    <a:ext uri="{FF2B5EF4-FFF2-40B4-BE49-F238E27FC236}">
                      <a16:creationId xmlns:a16="http://schemas.microsoft.com/office/drawing/2014/main" id="{9594C1A8-2105-42E0-9A1F-A8E23D154627}"/>
                    </a:ext>
                  </a:extLst>
                </p:cNvPr>
                <p:cNvSpPr>
                  <a:spLocks noChangeShapeType="1"/>
                </p:cNvSpPr>
                <p:nvPr/>
              </p:nvSpPr>
              <p:spPr bwMode="auto">
                <a:xfrm>
                  <a:off x="1168" y="3515"/>
                  <a:ext cx="1872" cy="0"/>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2" name="Line 48">
                  <a:extLst>
                    <a:ext uri="{FF2B5EF4-FFF2-40B4-BE49-F238E27FC236}">
                      <a16:creationId xmlns:a16="http://schemas.microsoft.com/office/drawing/2014/main" id="{903A4650-4784-411F-9DDA-78BE059FFAC0}"/>
                    </a:ext>
                  </a:extLst>
                </p:cNvPr>
                <p:cNvSpPr>
                  <a:spLocks noChangeShapeType="1"/>
                </p:cNvSpPr>
                <p:nvPr/>
              </p:nvSpPr>
              <p:spPr bwMode="auto">
                <a:xfrm flipV="1">
                  <a:off x="1156" y="2843"/>
                  <a:ext cx="0" cy="672"/>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6721" name="Text Box 49">
                <a:extLst>
                  <a:ext uri="{FF2B5EF4-FFF2-40B4-BE49-F238E27FC236}">
                    <a16:creationId xmlns:a16="http://schemas.microsoft.com/office/drawing/2014/main" id="{15CD85EB-37EE-4AE9-8038-3A39A628EE7F}"/>
                  </a:ext>
                </a:extLst>
              </p:cNvPr>
              <p:cNvSpPr txBox="1">
                <a:spLocks noChangeArrowheads="1"/>
              </p:cNvSpPr>
              <p:nvPr/>
            </p:nvSpPr>
            <p:spPr bwMode="auto">
              <a:xfrm>
                <a:off x="4032" y="3168"/>
                <a:ext cx="201" cy="288"/>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b="0" i="1">
                    <a:solidFill>
                      <a:schemeClr val="folHlink"/>
                    </a:solidFill>
                    <a:effectLst>
                      <a:outerShdw blurRad="38100" dist="38100" dir="2700000" algn="tl">
                        <a:srgbClr val="000000"/>
                      </a:outerShdw>
                    </a:effectLst>
                  </a:rPr>
                  <a:t>x</a:t>
                </a:r>
              </a:p>
            </p:txBody>
          </p:sp>
          <p:sp>
            <p:nvSpPr>
              <p:cNvPr id="156722" name="Text Box 50">
                <a:extLst>
                  <a:ext uri="{FF2B5EF4-FFF2-40B4-BE49-F238E27FC236}">
                    <a16:creationId xmlns:a16="http://schemas.microsoft.com/office/drawing/2014/main" id="{EFAA17B9-7F60-456F-A9A0-FE3FC9E5C2AE}"/>
                  </a:ext>
                </a:extLst>
              </p:cNvPr>
              <p:cNvSpPr txBox="1">
                <a:spLocks noChangeArrowheads="1"/>
              </p:cNvSpPr>
              <p:nvPr/>
            </p:nvSpPr>
            <p:spPr bwMode="auto">
              <a:xfrm>
                <a:off x="4839" y="1488"/>
                <a:ext cx="201" cy="288"/>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b="0" i="1">
                    <a:solidFill>
                      <a:schemeClr val="folHlink"/>
                    </a:solidFill>
                    <a:effectLst>
                      <a:outerShdw blurRad="38100" dist="38100" dir="2700000" algn="tl">
                        <a:srgbClr val="000000"/>
                      </a:outerShdw>
                    </a:effectLst>
                  </a:rPr>
                  <a:t>y</a:t>
                </a:r>
              </a:p>
            </p:txBody>
          </p:sp>
          <p:sp>
            <p:nvSpPr>
              <p:cNvPr id="156723" name="Text Box 51">
                <a:extLst>
                  <a:ext uri="{FF2B5EF4-FFF2-40B4-BE49-F238E27FC236}">
                    <a16:creationId xmlns:a16="http://schemas.microsoft.com/office/drawing/2014/main" id="{87292153-55D5-473F-AEA4-48DA8AA3ACA2}"/>
                  </a:ext>
                </a:extLst>
              </p:cNvPr>
              <p:cNvSpPr txBox="1">
                <a:spLocks noChangeArrowheads="1"/>
              </p:cNvSpPr>
              <p:nvPr/>
            </p:nvSpPr>
            <p:spPr bwMode="auto">
              <a:xfrm>
                <a:off x="3982" y="1606"/>
                <a:ext cx="255" cy="288"/>
              </a:xfrm>
              <a:prstGeom prst="rect">
                <a:avLst/>
              </a:prstGeom>
              <a:noFill/>
              <a:ln w="12700">
                <a:noFill/>
                <a:miter lim="800000"/>
                <a:headEnd type="none" w="sm" len="sm"/>
                <a:tailEnd type="none" w="sm" len="sm"/>
              </a:ln>
              <a:effectLst/>
            </p:spPr>
            <p:txBody>
              <a:bodyPr wrap="none">
                <a:spAutoFit/>
              </a:bodyPr>
              <a:lstStyle/>
              <a:p>
                <a:pPr>
                  <a:defRPr/>
                </a:pPr>
                <a:r>
                  <a:rPr lang="zh-CN" altLang="zh-CN" b="0" i="1">
                    <a:solidFill>
                      <a:schemeClr val="folHlink"/>
                    </a:solidFill>
                    <a:effectLst>
                      <a:outerShdw blurRad="38100" dist="38100" dir="2700000" algn="tl">
                        <a:srgbClr val="000000"/>
                      </a:outerShdw>
                    </a:effectLst>
                  </a:rPr>
                  <a:t>O</a:t>
                </a:r>
                <a:endParaRPr lang="en-US" altLang="zh-CN" b="0" i="1">
                  <a:solidFill>
                    <a:schemeClr val="folHlink"/>
                  </a:solidFill>
                  <a:effectLst>
                    <a:outerShdw blurRad="38100" dist="38100" dir="2700000" algn="tl">
                      <a:srgbClr val="000000"/>
                    </a:outerShdw>
                  </a:effectLst>
                </a:endParaRPr>
              </a:p>
            </p:txBody>
          </p:sp>
        </p:grpSp>
        <p:sp>
          <p:nvSpPr>
            <p:cNvPr id="9238" name="Arc 53">
              <a:extLst>
                <a:ext uri="{FF2B5EF4-FFF2-40B4-BE49-F238E27FC236}">
                  <a16:creationId xmlns:a16="http://schemas.microsoft.com/office/drawing/2014/main" id="{A81329FE-2C68-4B74-AC5F-FF8BC0671C19}"/>
                </a:ext>
              </a:extLst>
            </p:cNvPr>
            <p:cNvSpPr>
              <a:spLocks/>
            </p:cNvSpPr>
            <p:nvPr/>
          </p:nvSpPr>
          <p:spPr bwMode="auto">
            <a:xfrm rot="6804192" flipH="1">
              <a:off x="3906" y="2854"/>
              <a:ext cx="193" cy="244"/>
            </a:xfrm>
            <a:custGeom>
              <a:avLst/>
              <a:gdLst>
                <a:gd name="T0" fmla="*/ 0 w 20582"/>
                <a:gd name="T1" fmla="*/ 0 h 20089"/>
                <a:gd name="T2" fmla="*/ 0 w 20582"/>
                <a:gd name="T3" fmla="*/ 0 h 20089"/>
                <a:gd name="T4" fmla="*/ 0 w 20582"/>
                <a:gd name="T5" fmla="*/ 0 h 20089"/>
                <a:gd name="T6" fmla="*/ 0 60000 65536"/>
                <a:gd name="T7" fmla="*/ 0 60000 65536"/>
                <a:gd name="T8" fmla="*/ 0 60000 65536"/>
                <a:gd name="T9" fmla="*/ 0 w 20582"/>
                <a:gd name="T10" fmla="*/ 0 h 20089"/>
                <a:gd name="T11" fmla="*/ 20582 w 20582"/>
                <a:gd name="T12" fmla="*/ 20089 h 20089"/>
              </a:gdLst>
              <a:ahLst/>
              <a:cxnLst>
                <a:cxn ang="T6">
                  <a:pos x="T0" y="T1"/>
                </a:cxn>
                <a:cxn ang="T7">
                  <a:pos x="T2" y="T3"/>
                </a:cxn>
                <a:cxn ang="T8">
                  <a:pos x="T4" y="T5"/>
                </a:cxn>
              </a:cxnLst>
              <a:rect l="T9" t="T10" r="T11" b="T12"/>
              <a:pathLst>
                <a:path w="20582" h="20089" fill="none" extrusionOk="0">
                  <a:moveTo>
                    <a:pt x="-1" y="13536"/>
                  </a:moveTo>
                  <a:cubicBezTo>
                    <a:pt x="1967" y="7354"/>
                    <a:pt x="6610" y="2384"/>
                    <a:pt x="12645" y="0"/>
                  </a:cubicBezTo>
                </a:path>
                <a:path w="20582" h="20089" stroke="0" extrusionOk="0">
                  <a:moveTo>
                    <a:pt x="-1" y="13536"/>
                  </a:moveTo>
                  <a:cubicBezTo>
                    <a:pt x="1967" y="7354"/>
                    <a:pt x="6610" y="2384"/>
                    <a:pt x="12645" y="0"/>
                  </a:cubicBezTo>
                  <a:lnTo>
                    <a:pt x="20582" y="20089"/>
                  </a:lnTo>
                  <a:lnTo>
                    <a:pt x="-1" y="13536"/>
                  </a:lnTo>
                  <a:close/>
                </a:path>
              </a:pathLst>
            </a:custGeom>
            <a:noFill/>
            <a:ln w="9525">
              <a:solidFill>
                <a:srgbClr val="00FF00"/>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9" name="Oval 57">
              <a:extLst>
                <a:ext uri="{FF2B5EF4-FFF2-40B4-BE49-F238E27FC236}">
                  <a16:creationId xmlns:a16="http://schemas.microsoft.com/office/drawing/2014/main" id="{302C4CDC-0307-484E-9118-532AB063A010}"/>
                </a:ext>
              </a:extLst>
            </p:cNvPr>
            <p:cNvSpPr>
              <a:spLocks noChangeArrowheads="1"/>
            </p:cNvSpPr>
            <p:nvPr/>
          </p:nvSpPr>
          <p:spPr bwMode="auto">
            <a:xfrm>
              <a:off x="5229" y="3792"/>
              <a:ext cx="96" cy="96"/>
            </a:xfrm>
            <a:prstGeom prst="ellipse">
              <a:avLst/>
            </a:prstGeom>
            <a:solidFill>
              <a:srgbClr val="FF6600"/>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40" name="Line 59">
              <a:extLst>
                <a:ext uri="{FF2B5EF4-FFF2-40B4-BE49-F238E27FC236}">
                  <a16:creationId xmlns:a16="http://schemas.microsoft.com/office/drawing/2014/main" id="{8CE33805-08C7-4352-8E05-48AFDB1F7105}"/>
                </a:ext>
              </a:extLst>
            </p:cNvPr>
            <p:cNvSpPr>
              <a:spLocks noChangeShapeType="1"/>
            </p:cNvSpPr>
            <p:nvPr/>
          </p:nvSpPr>
          <p:spPr bwMode="auto">
            <a:xfrm>
              <a:off x="4317" y="3312"/>
              <a:ext cx="960" cy="528"/>
            </a:xfrm>
            <a:prstGeom prst="line">
              <a:avLst/>
            </a:prstGeom>
            <a:noFill/>
            <a:ln w="25400">
              <a:solidFill>
                <a:srgbClr val="FF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41" name="Line 60">
              <a:extLst>
                <a:ext uri="{FF2B5EF4-FFF2-40B4-BE49-F238E27FC236}">
                  <a16:creationId xmlns:a16="http://schemas.microsoft.com/office/drawing/2014/main" id="{09C70907-030C-4DBA-86BF-9F038CFC6F00}"/>
                </a:ext>
              </a:extLst>
            </p:cNvPr>
            <p:cNvSpPr>
              <a:spLocks noChangeShapeType="1"/>
            </p:cNvSpPr>
            <p:nvPr/>
          </p:nvSpPr>
          <p:spPr bwMode="auto">
            <a:xfrm>
              <a:off x="3885" y="2592"/>
              <a:ext cx="432" cy="720"/>
            </a:xfrm>
            <a:prstGeom prst="line">
              <a:avLst/>
            </a:prstGeom>
            <a:noFill/>
            <a:ln w="25400">
              <a:solidFill>
                <a:srgbClr val="FF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9242" name="Group 61">
              <a:extLst>
                <a:ext uri="{FF2B5EF4-FFF2-40B4-BE49-F238E27FC236}">
                  <a16:creationId xmlns:a16="http://schemas.microsoft.com/office/drawing/2014/main" id="{7012CC94-C041-472F-8FCA-FC8EA58C490D}"/>
                </a:ext>
              </a:extLst>
            </p:cNvPr>
            <p:cNvGrpSpPr>
              <a:grpSpLocks/>
            </p:cNvGrpSpPr>
            <p:nvPr/>
          </p:nvGrpSpPr>
          <p:grpSpPr bwMode="auto">
            <a:xfrm>
              <a:off x="3787" y="2411"/>
              <a:ext cx="240" cy="226"/>
              <a:chOff x="816" y="2208"/>
              <a:chExt cx="240" cy="226"/>
            </a:xfrm>
          </p:grpSpPr>
          <p:sp>
            <p:nvSpPr>
              <p:cNvPr id="9244" name="Rectangle 62">
                <a:extLst>
                  <a:ext uri="{FF2B5EF4-FFF2-40B4-BE49-F238E27FC236}">
                    <a16:creationId xmlns:a16="http://schemas.microsoft.com/office/drawing/2014/main" id="{35E6BFC1-3137-408E-B273-95DDDBEFB3CB}"/>
                  </a:ext>
                </a:extLst>
              </p:cNvPr>
              <p:cNvSpPr>
                <a:spLocks noChangeArrowheads="1"/>
              </p:cNvSpPr>
              <p:nvPr/>
            </p:nvSpPr>
            <p:spPr bwMode="auto">
              <a:xfrm>
                <a:off x="816" y="2208"/>
                <a:ext cx="240" cy="48"/>
              </a:xfrm>
              <a:prstGeom prst="rect">
                <a:avLst/>
              </a:prstGeom>
              <a:solidFill>
                <a:srgbClr val="FF66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45" name="AutoShape 63">
                <a:extLst>
                  <a:ext uri="{FF2B5EF4-FFF2-40B4-BE49-F238E27FC236}">
                    <a16:creationId xmlns:a16="http://schemas.microsoft.com/office/drawing/2014/main" id="{287C1448-6C42-416E-9C8A-E50880BB73E3}"/>
                  </a:ext>
                </a:extLst>
              </p:cNvPr>
              <p:cNvSpPr>
                <a:spLocks noChangeArrowheads="1"/>
              </p:cNvSpPr>
              <p:nvPr/>
            </p:nvSpPr>
            <p:spPr bwMode="auto">
              <a:xfrm rot="10800000">
                <a:off x="853" y="2256"/>
                <a:ext cx="144" cy="144"/>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46" name="Oval 64">
                <a:extLst>
                  <a:ext uri="{FF2B5EF4-FFF2-40B4-BE49-F238E27FC236}">
                    <a16:creationId xmlns:a16="http://schemas.microsoft.com/office/drawing/2014/main" id="{D9CE9CDB-D22C-425C-B3C3-F32B19317727}"/>
                  </a:ext>
                </a:extLst>
              </p:cNvPr>
              <p:cNvSpPr>
                <a:spLocks noChangeArrowheads="1"/>
              </p:cNvSpPr>
              <p:nvPr/>
            </p:nvSpPr>
            <p:spPr bwMode="auto">
              <a:xfrm>
                <a:off x="901" y="2386"/>
                <a:ext cx="48" cy="48"/>
              </a:xfrm>
              <a:prstGeom prst="ellipse">
                <a:avLst/>
              </a:prstGeom>
              <a:solidFill>
                <a:srgbClr val="CC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sp>
          <p:nvSpPr>
            <p:cNvPr id="9243" name="Oval 65">
              <a:extLst>
                <a:ext uri="{FF2B5EF4-FFF2-40B4-BE49-F238E27FC236}">
                  <a16:creationId xmlns:a16="http://schemas.microsoft.com/office/drawing/2014/main" id="{EFE1597D-FC1A-4C08-8038-83302B7B8A1C}"/>
                </a:ext>
              </a:extLst>
            </p:cNvPr>
            <p:cNvSpPr>
              <a:spLocks noChangeArrowheads="1"/>
            </p:cNvSpPr>
            <p:nvPr/>
          </p:nvSpPr>
          <p:spPr bwMode="auto">
            <a:xfrm>
              <a:off x="4269" y="3264"/>
              <a:ext cx="96" cy="96"/>
            </a:xfrm>
            <a:prstGeom prst="ellipse">
              <a:avLst/>
            </a:prstGeom>
            <a:solidFill>
              <a:srgbClr val="FF6600"/>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sp>
        <p:nvSpPr>
          <p:cNvPr id="38" name="TextBox 37">
            <a:extLst>
              <a:ext uri="{FF2B5EF4-FFF2-40B4-BE49-F238E27FC236}">
                <a16:creationId xmlns:a16="http://schemas.microsoft.com/office/drawing/2014/main" id="{64604895-8260-415B-BDB6-57F8328909C6}"/>
              </a:ext>
            </a:extLst>
          </p:cNvPr>
          <p:cNvSpPr txBox="1">
            <a:spLocks noChangeArrowheads="1"/>
          </p:cNvSpPr>
          <p:nvPr/>
        </p:nvSpPr>
        <p:spPr bwMode="auto">
          <a:xfrm>
            <a:off x="214313" y="5286375"/>
            <a:ext cx="1071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chemeClr val="bg1"/>
                </a:solidFill>
              </a:rPr>
              <a:t>因为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blinds(vertical)">
                                      <p:cBhvr>
                                        <p:cTn id="7" dur="500"/>
                                        <p:tgtEl>
                                          <p:spTgt spid="156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56678"/>
                                        </p:tgtEl>
                                        <p:attrNameLst>
                                          <p:attrName>style.visibility</p:attrName>
                                        </p:attrNameLst>
                                      </p:cBhvr>
                                      <p:to>
                                        <p:strVal val="visible"/>
                                      </p:to>
                                    </p:set>
                                    <p:animEffect transition="in" filter="strips(upRight)">
                                      <p:cBhvr>
                                        <p:cTn id="12" dur="500"/>
                                        <p:tgtEl>
                                          <p:spTgt spid="1566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156679"/>
                                        </p:tgtEl>
                                        <p:attrNameLst>
                                          <p:attrName>style.visibility</p:attrName>
                                        </p:attrNameLst>
                                      </p:cBhvr>
                                      <p:to>
                                        <p:strVal val="visible"/>
                                      </p:to>
                                    </p:set>
                                    <p:animEffect transition="in" filter="strips(upRight)">
                                      <p:cBhvr>
                                        <p:cTn id="23" dur="500"/>
                                        <p:tgtEl>
                                          <p:spTgt spid="156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utoUpdateAnimBg="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Text Box 4">
            <a:extLst>
              <a:ext uri="{FF2B5EF4-FFF2-40B4-BE49-F238E27FC236}">
                <a16:creationId xmlns:a16="http://schemas.microsoft.com/office/drawing/2014/main" id="{3C5E79D9-1273-4C84-9C02-C0A5C86E2D60}"/>
              </a:ext>
            </a:extLst>
          </p:cNvPr>
          <p:cNvSpPr txBox="1">
            <a:spLocks noChangeArrowheads="1"/>
          </p:cNvSpPr>
          <p:nvPr/>
        </p:nvSpPr>
        <p:spPr bwMode="auto">
          <a:xfrm>
            <a:off x="395288" y="2349500"/>
            <a:ext cx="4392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800">
                <a:solidFill>
                  <a:schemeClr val="bg1"/>
                </a:solidFill>
                <a:sym typeface="Symbol" panose="05050102010706020507" pitchFamily="18" charset="2"/>
              </a:rPr>
              <a:t>自由度</a:t>
            </a:r>
            <a:r>
              <a:rPr lang="zh-CN" altLang="en-US" sz="2800">
                <a:solidFill>
                  <a:schemeClr val="bg1"/>
                </a:solidFill>
                <a:sym typeface="Symbol" panose="05050102010706020507" pitchFamily="18" charset="2"/>
              </a:rPr>
              <a:t> </a:t>
            </a:r>
            <a:r>
              <a:rPr lang="zh-CN" altLang="en-US" sz="2800" i="1">
                <a:solidFill>
                  <a:schemeClr val="bg1"/>
                </a:solidFill>
                <a:sym typeface="Symbol" panose="05050102010706020507" pitchFamily="18" charset="2"/>
              </a:rPr>
              <a:t></a:t>
            </a:r>
            <a:r>
              <a:rPr lang="en-US" altLang="zh-CN" sz="2800" baseline="-25000">
                <a:solidFill>
                  <a:schemeClr val="bg1"/>
                </a:solidFill>
              </a:rPr>
              <a:t>1</a:t>
            </a:r>
            <a:r>
              <a:rPr lang="zh-CN" altLang="en-US" sz="2800">
                <a:solidFill>
                  <a:schemeClr val="bg1"/>
                </a:solidFill>
              </a:rPr>
              <a:t>和</a:t>
            </a:r>
            <a:r>
              <a:rPr lang="zh-CN" altLang="en-US" sz="2800" i="1">
                <a:solidFill>
                  <a:schemeClr val="bg1"/>
                </a:solidFill>
                <a:sym typeface="Symbol" panose="05050102010706020507" pitchFamily="18" charset="2"/>
              </a:rPr>
              <a:t></a:t>
            </a:r>
            <a:r>
              <a:rPr lang="en-US" altLang="zh-CN" sz="2800" baseline="-25000">
                <a:solidFill>
                  <a:schemeClr val="bg1"/>
                </a:solidFill>
              </a:rPr>
              <a:t>2</a:t>
            </a:r>
            <a:r>
              <a:rPr lang="zh-CN" altLang="en-US" sz="2800">
                <a:solidFill>
                  <a:schemeClr val="bg1"/>
                </a:solidFill>
              </a:rPr>
              <a:t>为</a:t>
            </a:r>
            <a:r>
              <a:rPr lang="zh-CN" altLang="en-US" sz="2800">
                <a:solidFill>
                  <a:schemeClr val="bg1"/>
                </a:solidFill>
                <a:sym typeface="Symbol" panose="05050102010706020507" pitchFamily="18" charset="2"/>
              </a:rPr>
              <a:t>独立的</a:t>
            </a:r>
          </a:p>
        </p:txBody>
      </p:sp>
      <p:graphicFrame>
        <p:nvGraphicFramePr>
          <p:cNvPr id="157701" name="Object 5">
            <a:extLst>
              <a:ext uri="{FF2B5EF4-FFF2-40B4-BE49-F238E27FC236}">
                <a16:creationId xmlns:a16="http://schemas.microsoft.com/office/drawing/2014/main" id="{C23B7B3B-52CB-44A2-82A7-52E1981E8441}"/>
              </a:ext>
            </a:extLst>
          </p:cNvPr>
          <p:cNvGraphicFramePr>
            <a:graphicFrameLocks noChangeAspect="1"/>
          </p:cNvGraphicFramePr>
          <p:nvPr/>
        </p:nvGraphicFramePr>
        <p:xfrm>
          <a:off x="1258888" y="2852738"/>
          <a:ext cx="4578350" cy="1609725"/>
        </p:xfrm>
        <a:graphic>
          <a:graphicData uri="http://schemas.openxmlformats.org/presentationml/2006/ole">
            <mc:AlternateContent xmlns:mc="http://schemas.openxmlformats.org/markup-compatibility/2006">
              <mc:Choice xmlns:v="urn:schemas-microsoft-com:vml" Requires="v">
                <p:oleObj spid="_x0000_s10248" name="公式" r:id="rId3" imgW="2266995" imgH="762027" progId="Equation.3">
                  <p:embed/>
                </p:oleObj>
              </mc:Choice>
              <mc:Fallback>
                <p:oleObj name="公式" r:id="rId3" imgW="2266995" imgH="76202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852738"/>
                        <a:ext cx="4578350" cy="16097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7702" name="Text Box 6">
            <a:extLst>
              <a:ext uri="{FF2B5EF4-FFF2-40B4-BE49-F238E27FC236}">
                <a16:creationId xmlns:a16="http://schemas.microsoft.com/office/drawing/2014/main" id="{2419D756-F53B-4683-A81A-7880840CE0C4}"/>
              </a:ext>
            </a:extLst>
          </p:cNvPr>
          <p:cNvSpPr txBox="1">
            <a:spLocks noChangeArrowheads="1"/>
          </p:cNvSpPr>
          <p:nvPr/>
        </p:nvSpPr>
        <p:spPr bwMode="auto">
          <a:xfrm>
            <a:off x="611188" y="4508500"/>
            <a:ext cx="3097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sym typeface="Symbol" panose="05050102010706020507" pitchFamily="18" charset="2"/>
              </a:rPr>
              <a:t>由此解得</a:t>
            </a:r>
            <a:endParaRPr lang="en-US" altLang="zh-CN" sz="2800">
              <a:solidFill>
                <a:schemeClr val="bg1"/>
              </a:solidFill>
              <a:sym typeface="Symbol" panose="05050102010706020507" pitchFamily="18" charset="2"/>
            </a:endParaRPr>
          </a:p>
        </p:txBody>
      </p:sp>
      <p:graphicFrame>
        <p:nvGraphicFramePr>
          <p:cNvPr id="157703" name="Object 7">
            <a:extLst>
              <a:ext uri="{FF2B5EF4-FFF2-40B4-BE49-F238E27FC236}">
                <a16:creationId xmlns:a16="http://schemas.microsoft.com/office/drawing/2014/main" id="{9924E70F-8CE2-4F23-A76B-47B9F416F69C}"/>
              </a:ext>
            </a:extLst>
          </p:cNvPr>
          <p:cNvGraphicFramePr>
            <a:graphicFrameLocks noChangeAspect="1"/>
          </p:cNvGraphicFramePr>
          <p:nvPr/>
        </p:nvGraphicFramePr>
        <p:xfrm>
          <a:off x="1835150" y="5084763"/>
          <a:ext cx="4429125" cy="855662"/>
        </p:xfrm>
        <a:graphic>
          <a:graphicData uri="http://schemas.openxmlformats.org/presentationml/2006/ole">
            <mc:AlternateContent xmlns:mc="http://schemas.openxmlformats.org/markup-compatibility/2006">
              <mc:Choice xmlns:v="urn:schemas-microsoft-com:vml" Requires="v">
                <p:oleObj spid="_x0000_s10249" name="公式" r:id="rId5" imgW="2190616" imgH="381013" progId="Equation.3">
                  <p:embed/>
                </p:oleObj>
              </mc:Choice>
              <mc:Fallback>
                <p:oleObj name="公式" r:id="rId5" imgW="2190616" imgH="381013"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5084763"/>
                        <a:ext cx="4429125" cy="8556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57704" name="Object 8">
            <a:extLst>
              <a:ext uri="{FF2B5EF4-FFF2-40B4-BE49-F238E27FC236}">
                <a16:creationId xmlns:a16="http://schemas.microsoft.com/office/drawing/2014/main" id="{D839630B-C865-4670-8878-E3E13EEE4BB2}"/>
              </a:ext>
            </a:extLst>
          </p:cNvPr>
          <p:cNvGraphicFramePr>
            <a:graphicFrameLocks noChangeAspect="1"/>
          </p:cNvGraphicFramePr>
          <p:nvPr/>
        </p:nvGraphicFramePr>
        <p:xfrm>
          <a:off x="1804988" y="333375"/>
          <a:ext cx="4932362" cy="1760538"/>
        </p:xfrm>
        <a:graphic>
          <a:graphicData uri="http://schemas.openxmlformats.org/presentationml/2006/ole">
            <mc:AlternateContent xmlns:mc="http://schemas.openxmlformats.org/markup-compatibility/2006">
              <mc:Choice xmlns:v="urn:schemas-microsoft-com:vml" Requires="v">
                <p:oleObj spid="_x0000_s10250" name="公式" r:id="rId7" imgW="2438400" imgH="838373" progId="Equation.3">
                  <p:embed/>
                </p:oleObj>
              </mc:Choice>
              <mc:Fallback>
                <p:oleObj name="公式" r:id="rId7" imgW="2438400" imgH="83837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4988" y="333375"/>
                        <a:ext cx="4932362" cy="17605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0247" name="TextBox 8">
            <a:extLst>
              <a:ext uri="{FF2B5EF4-FFF2-40B4-BE49-F238E27FC236}">
                <a16:creationId xmlns:a16="http://schemas.microsoft.com/office/drawing/2014/main" id="{9F045D1B-1336-4B71-8553-BB3C5B8A053A}"/>
              </a:ext>
            </a:extLst>
          </p:cNvPr>
          <p:cNvSpPr txBox="1">
            <a:spLocks noChangeArrowheads="1"/>
          </p:cNvSpPr>
          <p:nvPr/>
        </p:nvSpPr>
        <p:spPr bwMode="auto">
          <a:xfrm>
            <a:off x="214313" y="500063"/>
            <a:ext cx="1071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chemeClr val="bg1"/>
                </a:solidFill>
              </a:rPr>
              <a:t>因为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57704"/>
                                        </p:tgtEl>
                                        <p:attrNameLst>
                                          <p:attrName>style.visibility</p:attrName>
                                        </p:attrNameLst>
                                      </p:cBhvr>
                                      <p:to>
                                        <p:strVal val="visible"/>
                                      </p:to>
                                    </p:set>
                                    <p:animEffect transition="in" filter="strips(upRight)">
                                      <p:cBhvr>
                                        <p:cTn id="7" dur="500"/>
                                        <p:tgtEl>
                                          <p:spTgt spid="1577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57700"/>
                                        </p:tgtEl>
                                        <p:attrNameLst>
                                          <p:attrName>style.visibility</p:attrName>
                                        </p:attrNameLst>
                                      </p:cBhvr>
                                      <p:to>
                                        <p:strVal val="visible"/>
                                      </p:to>
                                    </p:set>
                                    <p:animEffect transition="in" filter="blinds(vertical)">
                                      <p:cBhvr>
                                        <p:cTn id="12" dur="500"/>
                                        <p:tgtEl>
                                          <p:spTgt spid="1577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157701"/>
                                        </p:tgtEl>
                                        <p:attrNameLst>
                                          <p:attrName>style.visibility</p:attrName>
                                        </p:attrNameLst>
                                      </p:cBhvr>
                                      <p:to>
                                        <p:strVal val="visible"/>
                                      </p:to>
                                    </p:set>
                                    <p:animEffect transition="in" filter="strips(upRight)">
                                      <p:cBhvr>
                                        <p:cTn id="17" dur="500"/>
                                        <p:tgtEl>
                                          <p:spTgt spid="1577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57702"/>
                                        </p:tgtEl>
                                        <p:attrNameLst>
                                          <p:attrName>style.visibility</p:attrName>
                                        </p:attrNameLst>
                                      </p:cBhvr>
                                      <p:to>
                                        <p:strVal val="visible"/>
                                      </p:to>
                                    </p:set>
                                    <p:animEffect transition="in" filter="blinds(vertical)">
                                      <p:cBhvr>
                                        <p:cTn id="22" dur="500"/>
                                        <p:tgtEl>
                                          <p:spTgt spid="1577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157703"/>
                                        </p:tgtEl>
                                        <p:attrNameLst>
                                          <p:attrName>style.visibility</p:attrName>
                                        </p:attrNameLst>
                                      </p:cBhvr>
                                      <p:to>
                                        <p:strVal val="visible"/>
                                      </p:to>
                                    </p:set>
                                    <p:animEffect transition="in" filter="strips(upRight)">
                                      <p:cBhvr>
                                        <p:cTn id="27" dur="500"/>
                                        <p:tgtEl>
                                          <p:spTgt spid="157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utoUpdateAnimBg="0"/>
      <p:bldP spid="157702"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6141</TotalTime>
  <Words>479</Words>
  <Application>Microsoft Office PowerPoint</Application>
  <PresentationFormat>全屏显示(4:3)</PresentationFormat>
  <Paragraphs>46</Paragraphs>
  <Slides>10</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7" baseType="lpstr">
      <vt:lpstr>Times New Roman</vt:lpstr>
      <vt:lpstr>宋体</vt:lpstr>
      <vt:lpstr>Arial</vt:lpstr>
      <vt:lpstr>楷体_GB2312</vt:lpstr>
      <vt:lpstr>Symbol</vt:lpstr>
      <vt:lpstr>默认设计模板</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vector>
  </TitlesOfParts>
  <Company>tj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wzg</dc:creator>
  <cp:lastModifiedBy>张 伯望</cp:lastModifiedBy>
  <cp:revision>442</cp:revision>
  <dcterms:created xsi:type="dcterms:W3CDTF">1998-11-09T06:04:40Z</dcterms:created>
  <dcterms:modified xsi:type="dcterms:W3CDTF">2019-08-21T08:11:03Z</dcterms:modified>
</cp:coreProperties>
</file>