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7" r:id="rId2"/>
    <p:sldId id="259" r:id="rId3"/>
    <p:sldId id="261" r:id="rId4"/>
    <p:sldId id="263" r:id="rId5"/>
    <p:sldId id="265" r:id="rId6"/>
    <p:sldId id="267" r:id="rId7"/>
    <p:sldId id="269" r:id="rId8"/>
    <p:sldId id="271" r:id="rId9"/>
    <p:sldId id="273" r:id="rId10"/>
    <p:sldId id="275" r:id="rId11"/>
    <p:sldId id="277" r:id="rId12"/>
    <p:sldId id="279" r:id="rId13"/>
    <p:sldId id="283" r:id="rId14"/>
    <p:sldId id="285" r:id="rId15"/>
    <p:sldId id="287" r:id="rId16"/>
    <p:sldId id="289" r:id="rId17"/>
    <p:sldId id="291" r:id="rId18"/>
    <p:sldId id="293" r:id="rId19"/>
    <p:sldId id="295" r:id="rId20"/>
    <p:sldId id="297" r:id="rId21"/>
    <p:sldId id="299" r:id="rId22"/>
    <p:sldId id="301" r:id="rId23"/>
    <p:sldId id="303" r:id="rId24"/>
    <p:sldId id="305" r:id="rId25"/>
    <p:sldId id="307" r:id="rId26"/>
    <p:sldId id="309" r:id="rId27"/>
    <p:sldId id="311" r:id="rId28"/>
    <p:sldId id="313" r:id="rId29"/>
    <p:sldId id="315" r:id="rId30"/>
    <p:sldId id="316" r:id="rId31"/>
    <p:sldId id="317" r:id="rId32"/>
    <p:sldId id="318" r:id="rId33"/>
    <p:sldId id="320" r:id="rId34"/>
    <p:sldId id="322" r:id="rId35"/>
    <p:sldId id="323" r:id="rId36"/>
    <p:sldId id="324" r:id="rId37"/>
    <p:sldId id="325" r:id="rId38"/>
    <p:sldId id="327" r:id="rId39"/>
    <p:sldId id="328" r:id="rId40"/>
    <p:sldId id="329" r:id="rId41"/>
    <p:sldId id="331" r:id="rId42"/>
    <p:sldId id="332" r:id="rId43"/>
    <p:sldId id="345" r:id="rId44"/>
    <p:sldId id="334" r:id="rId45"/>
    <p:sldId id="336" r:id="rId46"/>
    <p:sldId id="338" r:id="rId47"/>
    <p:sldId id="340" r:id="rId48"/>
    <p:sldId id="342" r:id="rId49"/>
    <p:sldId id="343" r:id="rId50"/>
    <p:sldId id="344"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w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w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e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6CAF35-7DFE-4084-B143-B5BBFD9D083A}" type="slidenum">
              <a:rPr lang="zh-CN" altLang="en-US" smtClean="0"/>
              <a:pPr/>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6A41158-C2FF-454B-AA1E-E6A608F9C818}" type="datetimeFigureOut">
              <a:rPr lang="zh-CN" altLang="en-US" smtClean="0"/>
              <a:pPr/>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6CAF35-7DFE-4084-B143-B5BBFD9D083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6A41158-C2FF-454B-AA1E-E6A608F9C818}" type="datetimeFigureOut">
              <a:rPr lang="zh-CN" altLang="en-US" smtClean="0"/>
              <a:pPr/>
              <a:t>2016-11-16</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46CAF35-7DFE-4084-B143-B5BBFD9D083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gsrc.baidu.com/baike/pic/item/7ab514d1ae76b6c0562c8460.jpg"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5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6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8.bin"/><Relationship Id="rId5" Type="http://schemas.openxmlformats.org/officeDocument/2006/relationships/oleObject" Target="../embeddings/oleObject77.bin"/><Relationship Id="rId10" Type="http://schemas.openxmlformats.org/officeDocument/2006/relationships/oleObject" Target="../embeddings/oleObject82.bin"/><Relationship Id="rId4" Type="http://schemas.openxmlformats.org/officeDocument/2006/relationships/oleObject" Target="../embeddings/oleObject76.bin"/><Relationship Id="rId9" Type="http://schemas.openxmlformats.org/officeDocument/2006/relationships/oleObject" Target="../embeddings/oleObject8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4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9.png"/><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oleObject115.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 Id="rId9" Type="http://schemas.openxmlformats.org/officeDocument/2006/relationships/oleObject" Target="../embeddings/oleObject122.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oleObject127.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2.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oleObject" Target="../embeddings/oleObject131.bin"/><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547813" y="1412875"/>
            <a:ext cx="6021387" cy="283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50000"/>
              </a:spcBef>
              <a:buFontTx/>
              <a:buNone/>
            </a:pPr>
            <a:r>
              <a:rPr lang="zh-CN" altLang="en-US" sz="7200">
                <a:solidFill>
                  <a:srgbClr val="FFFFCC"/>
                </a:solidFill>
                <a:ea typeface="楷体_GB2312" pitchFamily="49" charset="-122"/>
              </a:rPr>
              <a:t>第六章</a:t>
            </a:r>
          </a:p>
          <a:p>
            <a:pPr algn="ctr" eaLnBrk="1" hangingPunct="1">
              <a:spcBef>
                <a:spcPct val="50000"/>
              </a:spcBef>
              <a:buFontTx/>
              <a:buNone/>
            </a:pPr>
            <a:r>
              <a:rPr lang="zh-CN" altLang="en-US" sz="7200">
                <a:solidFill>
                  <a:srgbClr val="FFFFCC"/>
                </a:solidFill>
                <a:ea typeface="楷体_GB2312" pitchFamily="49" charset="-122"/>
              </a:rPr>
              <a:t>分析力学</a:t>
            </a:r>
          </a:p>
        </p:txBody>
      </p:sp>
      <p:pic>
        <p:nvPicPr>
          <p:cNvPr id="2051" name="Picture 3" descr="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Text Box 4"/>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a:solidFill>
                  <a:schemeClr val="bg1"/>
                </a:solidFill>
              </a:rPr>
              <a:t>拉格朗日</a:t>
            </a:r>
          </a:p>
        </p:txBody>
      </p:sp>
      <p:sp>
        <p:nvSpPr>
          <p:cNvPr id="2053" name="Text Box 5"/>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a:solidFill>
                  <a:schemeClr val="bg1"/>
                </a:solidFill>
              </a:rPr>
              <a:t>哈密顿</a:t>
            </a:r>
          </a:p>
        </p:txBody>
      </p:sp>
      <p:pic>
        <p:nvPicPr>
          <p:cNvPr id="2054" name="Picture 6" descr="7ab514d1ae76b6c0562c8460">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79303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1143000" y="381000"/>
            <a:ext cx="1211263" cy="584200"/>
          </a:xfrm>
          <a:prstGeom prst="rect">
            <a:avLst/>
          </a:prstGeom>
          <a:noFill/>
          <a:ln w="12700">
            <a:noFill/>
            <a:miter lim="800000"/>
            <a:headEnd type="none" w="sm" len="sm"/>
            <a:tailEnd type="none" w="sm" len="sm"/>
          </a:ln>
          <a:effectLst/>
        </p:spPr>
        <p:txBody>
          <a:bodyPr wrap="none">
            <a:spAutoFit/>
          </a:bodyPr>
          <a:lstStyle/>
          <a:p>
            <a:pPr>
              <a:defRPr/>
            </a:pPr>
            <a:r>
              <a:rPr lang="zh-CN" altLang="en-US" sz="3200" b="0" dirty="0">
                <a:effectLst>
                  <a:outerShdw blurRad="38100" dist="38100" dir="2700000" algn="tl">
                    <a:srgbClr val="000000"/>
                  </a:outerShdw>
                </a:effectLst>
                <a:ea typeface="宋体" pitchFamily="2" charset="-122"/>
              </a:rPr>
              <a:t>例题</a:t>
            </a:r>
            <a:r>
              <a:rPr lang="en-US" altLang="zh-CN" sz="3200" b="0" dirty="0">
                <a:effectLst>
                  <a:outerShdw blurRad="38100" dist="38100" dir="2700000" algn="tl">
                    <a:srgbClr val="000000"/>
                  </a:outerShdw>
                </a:effectLst>
                <a:ea typeface="宋体" pitchFamily="2" charset="-122"/>
              </a:rPr>
              <a:t>2</a:t>
            </a:r>
          </a:p>
        </p:txBody>
      </p:sp>
      <p:sp>
        <p:nvSpPr>
          <p:cNvPr id="220183" name="Text Box 23"/>
          <p:cNvSpPr txBox="1">
            <a:spLocks noChangeArrowheads="1"/>
          </p:cNvSpPr>
          <p:nvPr/>
        </p:nvSpPr>
        <p:spPr bwMode="auto">
          <a:xfrm>
            <a:off x="3810000" y="304800"/>
            <a:ext cx="4724400" cy="1570038"/>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ea typeface="宋体" pitchFamily="2" charset="-122"/>
              </a:rPr>
              <a:t>    </a:t>
            </a:r>
            <a:r>
              <a:rPr lang="zh-CN" altLang="en-US" sz="2400" dirty="0">
                <a:effectLst>
                  <a:outerShdw blurRad="38100" dist="38100" dir="2700000" algn="tl">
                    <a:srgbClr val="000000"/>
                  </a:outerShdw>
                </a:effectLst>
                <a:ea typeface="宋体" pitchFamily="2" charset="-122"/>
              </a:rPr>
              <a:t>质量为</a:t>
            </a:r>
            <a:r>
              <a:rPr lang="zh-CN" altLang="zh-CN" sz="2400" b="0" i="1" dirty="0">
                <a:effectLst>
                  <a:outerShdw blurRad="38100" dist="38100" dir="2700000" algn="tl">
                    <a:srgbClr val="000000"/>
                  </a:outerShdw>
                </a:effectLst>
                <a:ea typeface="宋体" pitchFamily="2" charset="-122"/>
              </a:rPr>
              <a:t>m</a:t>
            </a:r>
            <a:r>
              <a:rPr lang="zh-CN" altLang="zh-CN" sz="2400" b="0" baseline="-25000" dirty="0">
                <a:effectLst>
                  <a:outerShdw blurRad="38100" dist="38100" dir="2700000" algn="tl">
                    <a:srgbClr val="000000"/>
                  </a:outerShdw>
                </a:effectLst>
                <a:ea typeface="宋体" pitchFamily="2" charset="-122"/>
              </a:rPr>
              <a:t>1</a:t>
            </a:r>
            <a:r>
              <a:rPr lang="zh-CN" altLang="zh-CN" sz="2400" dirty="0">
                <a:effectLst>
                  <a:outerShdw blurRad="38100" dist="38100" dir="2700000" algn="tl">
                    <a:srgbClr val="000000"/>
                  </a:outerShdw>
                </a:effectLst>
                <a:ea typeface="宋体" pitchFamily="2" charset="-122"/>
              </a:rPr>
              <a:t>的</a:t>
            </a:r>
            <a:r>
              <a:rPr lang="zh-CN" altLang="en-US" sz="2400" dirty="0">
                <a:effectLst>
                  <a:outerShdw blurRad="38100" dist="38100" dir="2700000" algn="tl">
                    <a:srgbClr val="000000"/>
                  </a:outerShdw>
                </a:effectLst>
                <a:ea typeface="宋体" pitchFamily="2" charset="-122"/>
              </a:rPr>
              <a:t>三棱柱</a:t>
            </a:r>
            <a:r>
              <a:rPr lang="en-US" altLang="zh-CN" sz="2400" b="0" i="1" dirty="0">
                <a:effectLst>
                  <a:outerShdw blurRad="38100" dist="38100" dir="2700000" algn="tl">
                    <a:srgbClr val="000000"/>
                  </a:outerShdw>
                </a:effectLst>
                <a:ea typeface="宋体" pitchFamily="2" charset="-122"/>
              </a:rPr>
              <a:t>ABC</a:t>
            </a:r>
            <a:r>
              <a:rPr lang="zh-CN" altLang="zh-CN" sz="2400" dirty="0">
                <a:effectLst>
                  <a:outerShdw blurRad="38100" dist="38100" dir="2700000" algn="tl">
                    <a:srgbClr val="000000"/>
                  </a:outerShdw>
                </a:effectLst>
                <a:ea typeface="宋体" pitchFamily="2" charset="-122"/>
              </a:rPr>
              <a:t>通过滚轮搁置在光滑的水平面上</a:t>
            </a:r>
            <a:r>
              <a:rPr lang="en-US" altLang="zh-CN" sz="2400" dirty="0">
                <a:effectLst>
                  <a:outerShdw blurRad="38100" dist="38100" dir="2700000" algn="tl">
                    <a:srgbClr val="000000"/>
                  </a:outerShdw>
                </a:effectLst>
                <a:ea typeface="宋体" pitchFamily="2" charset="-122"/>
              </a:rPr>
              <a:t>. </a:t>
            </a:r>
            <a:r>
              <a:rPr lang="zh-CN" altLang="zh-CN" sz="2400" dirty="0">
                <a:effectLst>
                  <a:outerShdw blurRad="38100" dist="38100" dir="2700000" algn="tl">
                    <a:srgbClr val="000000"/>
                  </a:outerShdw>
                </a:effectLst>
                <a:ea typeface="宋体" pitchFamily="2" charset="-122"/>
              </a:rPr>
              <a:t>质量为</a:t>
            </a:r>
            <a:r>
              <a:rPr lang="zh-CN" altLang="zh-CN" sz="2400" b="0" i="1" dirty="0">
                <a:effectLst>
                  <a:outerShdw blurRad="38100" dist="38100" dir="2700000" algn="tl">
                    <a:srgbClr val="000000"/>
                  </a:outerShdw>
                </a:effectLst>
                <a:ea typeface="宋体" pitchFamily="2" charset="-122"/>
              </a:rPr>
              <a:t>m</a:t>
            </a:r>
            <a:r>
              <a:rPr lang="zh-CN" altLang="zh-CN" sz="2400" b="0" baseline="-25000" dirty="0">
                <a:effectLst>
                  <a:outerShdw blurRad="38100" dist="38100" dir="2700000" algn="tl">
                    <a:srgbClr val="000000"/>
                  </a:outerShdw>
                </a:effectLst>
                <a:ea typeface="宋体" pitchFamily="2" charset="-122"/>
              </a:rPr>
              <a:t>2</a:t>
            </a:r>
            <a:r>
              <a:rPr lang="zh-CN" altLang="zh-CN" sz="2400" dirty="0">
                <a:effectLst>
                  <a:outerShdw blurRad="38100" dist="38100" dir="2700000" algn="tl">
                    <a:srgbClr val="000000"/>
                  </a:outerShdw>
                </a:effectLst>
                <a:ea typeface="宋体" pitchFamily="2" charset="-122"/>
              </a:rPr>
              <a:t>、半径为</a:t>
            </a:r>
            <a:r>
              <a:rPr lang="zh-CN" altLang="zh-CN" sz="2400" b="0" i="1" dirty="0">
                <a:effectLst>
                  <a:outerShdw blurRad="38100" dist="38100" dir="2700000" algn="tl">
                    <a:srgbClr val="000000"/>
                  </a:outerShdw>
                </a:effectLst>
                <a:ea typeface="宋体" pitchFamily="2" charset="-122"/>
              </a:rPr>
              <a:t>R</a:t>
            </a:r>
            <a:r>
              <a:rPr lang="zh-CN" altLang="zh-CN" sz="2400" dirty="0">
                <a:effectLst>
                  <a:outerShdw blurRad="38100" dist="38100" dir="2700000" algn="tl">
                    <a:srgbClr val="000000"/>
                  </a:outerShdw>
                </a:effectLst>
                <a:ea typeface="宋体" pitchFamily="2" charset="-122"/>
              </a:rPr>
              <a:t>的均质圆轮沿</a:t>
            </a:r>
            <a:r>
              <a:rPr lang="zh-CN" altLang="en-US" sz="2400" dirty="0">
                <a:effectLst>
                  <a:outerShdw blurRad="38100" dist="38100" dir="2700000" algn="tl">
                    <a:srgbClr val="000000"/>
                  </a:outerShdw>
                </a:effectLst>
                <a:ea typeface="宋体" pitchFamily="2" charset="-122"/>
              </a:rPr>
              <a:t>三棱柱的斜面</a:t>
            </a:r>
            <a:r>
              <a:rPr lang="en-US" altLang="zh-CN" sz="2400" b="0" i="1" dirty="0">
                <a:effectLst>
                  <a:outerShdw blurRad="38100" dist="38100" dir="2700000" algn="tl">
                    <a:srgbClr val="000000"/>
                  </a:outerShdw>
                </a:effectLst>
                <a:ea typeface="宋体" pitchFamily="2" charset="-122"/>
              </a:rPr>
              <a:t>AB</a:t>
            </a:r>
            <a:r>
              <a:rPr lang="zh-CN" altLang="zh-CN" sz="2400" dirty="0">
                <a:effectLst>
                  <a:outerShdw blurRad="38100" dist="38100" dir="2700000" algn="tl">
                    <a:srgbClr val="000000"/>
                  </a:outerShdw>
                </a:effectLst>
                <a:ea typeface="宋体" pitchFamily="2" charset="-122"/>
              </a:rPr>
              <a:t>无滑动地滚下</a:t>
            </a:r>
            <a:r>
              <a:rPr lang="en-US" altLang="zh-CN" sz="2400" dirty="0">
                <a:effectLst>
                  <a:outerShdw blurRad="38100" dist="38100" dir="2700000" algn="tl">
                    <a:srgbClr val="000000"/>
                  </a:outerShdw>
                </a:effectLst>
                <a:ea typeface="宋体" pitchFamily="2" charset="-122"/>
              </a:rPr>
              <a:t>.</a:t>
            </a:r>
            <a:endParaRPr lang="zh-CN" altLang="en-US" sz="2400" dirty="0">
              <a:effectLst>
                <a:outerShdw blurRad="38100" dist="38100" dir="2700000" algn="tl">
                  <a:srgbClr val="000000"/>
                </a:outerShdw>
              </a:effectLst>
              <a:ea typeface="宋体" pitchFamily="2" charset="-122"/>
            </a:endParaRPr>
          </a:p>
        </p:txBody>
      </p:sp>
      <p:sp>
        <p:nvSpPr>
          <p:cNvPr id="220184" name="Text Box 24"/>
          <p:cNvSpPr txBox="1">
            <a:spLocks noChangeArrowheads="1"/>
          </p:cNvSpPr>
          <p:nvPr/>
        </p:nvSpPr>
        <p:spPr bwMode="auto">
          <a:xfrm>
            <a:off x="4932363" y="2492375"/>
            <a:ext cx="3713162" cy="1570038"/>
          </a:xfrm>
          <a:prstGeom prst="rect">
            <a:avLst/>
          </a:prstGeom>
          <a:noFill/>
          <a:ln w="12700">
            <a:noFill/>
            <a:miter lim="800000"/>
            <a:headEnd type="none" w="sm" len="sm"/>
            <a:tailEnd type="none" w="sm" len="sm"/>
          </a:ln>
          <a:effectLst/>
        </p:spPr>
        <p:txBody>
          <a:bodyPr wrap="none">
            <a:spAutoFit/>
          </a:bodyPr>
          <a:lstStyle/>
          <a:p>
            <a:pPr>
              <a:defRPr/>
            </a:pPr>
            <a:r>
              <a:rPr lang="en-US" altLang="zh-CN" sz="2400" dirty="0">
                <a:solidFill>
                  <a:schemeClr val="accent2"/>
                </a:solidFill>
                <a:effectLst>
                  <a:outerShdw blurRad="38100" dist="38100" dir="2700000" algn="tl">
                    <a:srgbClr val="000000"/>
                  </a:outerShdw>
                </a:effectLst>
                <a:ea typeface="宋体" pitchFamily="2" charset="-122"/>
              </a:rPr>
              <a:t>    </a:t>
            </a:r>
            <a:r>
              <a:rPr lang="zh-CN" altLang="en-US" sz="2400" dirty="0">
                <a:effectLst>
                  <a:outerShdw blurRad="38100" dist="38100" dir="2700000" algn="tl">
                    <a:srgbClr val="000000"/>
                  </a:outerShdw>
                </a:effectLst>
                <a:ea typeface="宋体" pitchFamily="2" charset="-122"/>
              </a:rPr>
              <a:t>求：</a:t>
            </a:r>
            <a:r>
              <a:rPr lang="en-US" altLang="zh-CN" sz="2400" dirty="0">
                <a:effectLst>
                  <a:outerShdw blurRad="38100" dist="38100" dir="2700000" algn="tl">
                    <a:srgbClr val="000000"/>
                  </a:outerShdw>
                </a:effectLst>
                <a:ea typeface="宋体" pitchFamily="2" charset="-122"/>
              </a:rPr>
              <a:t>(1) </a:t>
            </a:r>
            <a:r>
              <a:rPr lang="zh-CN" altLang="en-US" sz="2400" dirty="0">
                <a:effectLst>
                  <a:outerShdw blurRad="38100" dist="38100" dir="2700000" algn="tl">
                    <a:srgbClr val="000000"/>
                  </a:outerShdw>
                </a:effectLst>
                <a:ea typeface="宋体" pitchFamily="2" charset="-122"/>
              </a:rPr>
              <a:t>三棱柱后退的加</a:t>
            </a:r>
          </a:p>
          <a:p>
            <a:pPr>
              <a:defRPr/>
            </a:pPr>
            <a:r>
              <a:rPr lang="zh-CN" altLang="en-US" sz="2400" dirty="0">
                <a:effectLst>
                  <a:outerShdw blurRad="38100" dist="38100" dir="2700000" algn="tl">
                    <a:srgbClr val="000000"/>
                  </a:outerShdw>
                </a:effectLst>
                <a:ea typeface="宋体" pitchFamily="2" charset="-122"/>
              </a:rPr>
              <a:t>速度</a:t>
            </a:r>
            <a:r>
              <a:rPr lang="zh-CN" altLang="zh-CN" sz="2400" i="1" dirty="0">
                <a:effectLst>
                  <a:outerShdw blurRad="38100" dist="38100" dir="2700000" algn="tl">
                    <a:srgbClr val="000000"/>
                  </a:outerShdw>
                </a:effectLst>
                <a:ea typeface="宋体" pitchFamily="2" charset="-122"/>
              </a:rPr>
              <a:t>a</a:t>
            </a:r>
            <a:r>
              <a:rPr lang="zh-CN" altLang="zh-CN" sz="2400" b="0" baseline="-25000" dirty="0">
                <a:effectLst>
                  <a:outerShdw blurRad="38100" dist="38100" dir="2700000" algn="tl">
                    <a:srgbClr val="000000"/>
                  </a:outerShdw>
                </a:effectLst>
                <a:ea typeface="宋体" pitchFamily="2" charset="-122"/>
              </a:rPr>
              <a:t>1</a:t>
            </a:r>
            <a:r>
              <a:rPr lang="en-US" altLang="zh-CN" sz="2400" dirty="0">
                <a:effectLst>
                  <a:outerShdw blurRad="38100" dist="38100" dir="2700000" algn="tl">
                    <a:srgbClr val="000000"/>
                  </a:outerShdw>
                </a:effectLst>
                <a:ea typeface="宋体" pitchFamily="2" charset="-122"/>
              </a:rPr>
              <a:t>; </a:t>
            </a:r>
          </a:p>
          <a:p>
            <a:pPr>
              <a:defRPr/>
            </a:pPr>
            <a:r>
              <a:rPr lang="en-US" altLang="zh-CN" sz="2400" dirty="0">
                <a:effectLst>
                  <a:outerShdw blurRad="38100" dist="38100" dir="2700000" algn="tl">
                    <a:srgbClr val="000000"/>
                  </a:outerShdw>
                </a:effectLst>
                <a:ea typeface="宋体" pitchFamily="2" charset="-122"/>
              </a:rPr>
              <a:t>(2)</a:t>
            </a:r>
            <a:r>
              <a:rPr lang="zh-CN" altLang="en-US" sz="2400" dirty="0">
                <a:effectLst>
                  <a:outerShdw blurRad="38100" dist="38100" dir="2700000" algn="tl">
                    <a:srgbClr val="000000"/>
                  </a:outerShdw>
                </a:effectLst>
                <a:ea typeface="宋体" pitchFamily="2" charset="-122"/>
              </a:rPr>
              <a:t>圆轮质心</a:t>
            </a:r>
            <a:r>
              <a:rPr lang="en-US" altLang="zh-CN" sz="2400" b="0" i="1" dirty="0">
                <a:effectLst>
                  <a:outerShdw blurRad="38100" dist="38100" dir="2700000" algn="tl">
                    <a:srgbClr val="000000"/>
                  </a:outerShdw>
                </a:effectLst>
                <a:ea typeface="宋体" pitchFamily="2" charset="-122"/>
              </a:rPr>
              <a:t>C</a:t>
            </a:r>
            <a:r>
              <a:rPr lang="en-US" altLang="zh-CN" sz="2400" b="0" baseline="-25000" dirty="0">
                <a:effectLst>
                  <a:outerShdw blurRad="38100" dist="38100" dir="2700000" algn="tl">
                    <a:srgbClr val="000000"/>
                  </a:outerShdw>
                </a:effectLst>
                <a:ea typeface="宋体" pitchFamily="2" charset="-122"/>
              </a:rPr>
              <a:t>2</a:t>
            </a:r>
            <a:r>
              <a:rPr lang="zh-CN" altLang="zh-CN" sz="2400" dirty="0">
                <a:effectLst>
                  <a:outerShdw blurRad="38100" dist="38100" dir="2700000" algn="tl">
                    <a:srgbClr val="000000"/>
                  </a:outerShdw>
                </a:effectLst>
                <a:ea typeface="宋体" pitchFamily="2" charset="-122"/>
              </a:rPr>
              <a:t>相对于</a:t>
            </a:r>
            <a:r>
              <a:rPr lang="zh-CN" altLang="en-US" sz="2400" dirty="0">
                <a:effectLst>
                  <a:outerShdw blurRad="38100" dist="38100" dir="2700000" algn="tl">
                    <a:srgbClr val="000000"/>
                  </a:outerShdw>
                </a:effectLst>
                <a:ea typeface="宋体" pitchFamily="2" charset="-122"/>
              </a:rPr>
              <a:t>三</a:t>
            </a:r>
          </a:p>
          <a:p>
            <a:pPr>
              <a:defRPr/>
            </a:pPr>
            <a:r>
              <a:rPr lang="zh-CN" altLang="en-US" sz="2400" dirty="0">
                <a:effectLst>
                  <a:outerShdw blurRad="38100" dist="38100" dir="2700000" algn="tl">
                    <a:srgbClr val="000000"/>
                  </a:outerShdw>
                </a:effectLst>
                <a:ea typeface="宋体" pitchFamily="2" charset="-122"/>
              </a:rPr>
              <a:t>棱柱加速度</a:t>
            </a:r>
            <a:r>
              <a:rPr lang="en-US" altLang="zh-CN" sz="2400" b="0" i="1" dirty="0">
                <a:effectLst>
                  <a:outerShdw blurRad="38100" dist="38100" dir="2700000" algn="tl">
                    <a:srgbClr val="000000"/>
                  </a:outerShdw>
                </a:effectLst>
                <a:ea typeface="宋体" pitchFamily="2" charset="-122"/>
              </a:rPr>
              <a:t>a</a:t>
            </a:r>
            <a:r>
              <a:rPr lang="en-US" altLang="zh-CN" sz="2400" b="0" baseline="-25000" dirty="0">
                <a:effectLst>
                  <a:outerShdw blurRad="38100" dist="38100" dir="2700000" algn="tl">
                    <a:srgbClr val="000000"/>
                  </a:outerShdw>
                </a:effectLst>
                <a:ea typeface="宋体" pitchFamily="2" charset="-122"/>
              </a:rPr>
              <a:t>r</a:t>
            </a:r>
            <a:r>
              <a:rPr lang="en-US" altLang="zh-CN" sz="2400" dirty="0">
                <a:effectLst>
                  <a:outerShdw blurRad="38100" dist="38100" dir="2700000" algn="tl">
                    <a:srgbClr val="000000"/>
                  </a:outerShdw>
                </a:effectLst>
                <a:ea typeface="宋体" pitchFamily="2" charset="-122"/>
              </a:rPr>
              <a:t>.</a:t>
            </a:r>
            <a:endParaRPr lang="zh-CN" altLang="en-US" sz="2400" dirty="0">
              <a:effectLst>
                <a:outerShdw blurRad="38100" dist="38100" dir="2700000" algn="tl">
                  <a:srgbClr val="000000"/>
                </a:outerShdw>
              </a:effectLst>
              <a:ea typeface="宋体" pitchFamily="2" charset="-122"/>
            </a:endParaRPr>
          </a:p>
        </p:txBody>
      </p:sp>
      <p:grpSp>
        <p:nvGrpSpPr>
          <p:cNvPr id="11269" name="Group 171"/>
          <p:cNvGrpSpPr>
            <a:grpSpLocks/>
          </p:cNvGrpSpPr>
          <p:nvPr/>
        </p:nvGrpSpPr>
        <p:grpSpPr bwMode="auto">
          <a:xfrm>
            <a:off x="495300" y="2325688"/>
            <a:ext cx="4229100" cy="2255837"/>
            <a:chOff x="312" y="1465"/>
            <a:chExt cx="2664" cy="1421"/>
          </a:xfrm>
        </p:grpSpPr>
        <p:sp>
          <p:nvSpPr>
            <p:cNvPr id="11270" name="Oval 4"/>
            <p:cNvSpPr>
              <a:spLocks noChangeArrowheads="1"/>
            </p:cNvSpPr>
            <p:nvPr/>
          </p:nvSpPr>
          <p:spPr bwMode="auto">
            <a:xfrm>
              <a:off x="912" y="268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71" name="Oval 5"/>
            <p:cNvSpPr>
              <a:spLocks noChangeArrowheads="1"/>
            </p:cNvSpPr>
            <p:nvPr/>
          </p:nvSpPr>
          <p:spPr bwMode="auto">
            <a:xfrm>
              <a:off x="1447" y="268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72" name="Oval 6"/>
            <p:cNvSpPr>
              <a:spLocks noChangeArrowheads="1"/>
            </p:cNvSpPr>
            <p:nvPr/>
          </p:nvSpPr>
          <p:spPr bwMode="auto">
            <a:xfrm>
              <a:off x="1923" y="269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73" name="Line 10"/>
            <p:cNvSpPr>
              <a:spLocks noChangeShapeType="1"/>
            </p:cNvSpPr>
            <p:nvPr/>
          </p:nvSpPr>
          <p:spPr bwMode="auto">
            <a:xfrm flipV="1">
              <a:off x="528" y="1584"/>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74" name="Text Box 11"/>
            <p:cNvSpPr txBox="1">
              <a:spLocks noChangeArrowheads="1"/>
            </p:cNvSpPr>
            <p:nvPr/>
          </p:nvSpPr>
          <p:spPr bwMode="auto">
            <a:xfrm>
              <a:off x="2759" y="2523"/>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x</a:t>
              </a:r>
            </a:p>
          </p:txBody>
        </p:sp>
        <p:sp>
          <p:nvSpPr>
            <p:cNvPr id="11275" name="Text Box 13"/>
            <p:cNvSpPr txBox="1">
              <a:spLocks noChangeArrowheads="1"/>
            </p:cNvSpPr>
            <p:nvPr/>
          </p:nvSpPr>
          <p:spPr bwMode="auto">
            <a:xfrm>
              <a:off x="567" y="1480"/>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y</a:t>
              </a:r>
            </a:p>
          </p:txBody>
        </p:sp>
        <p:sp>
          <p:nvSpPr>
            <p:cNvPr id="11276" name="Oval 15"/>
            <p:cNvSpPr>
              <a:spLocks noChangeArrowheads="1"/>
            </p:cNvSpPr>
            <p:nvPr/>
          </p:nvSpPr>
          <p:spPr bwMode="auto">
            <a:xfrm>
              <a:off x="1434" y="1808"/>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77" name="Line 16"/>
            <p:cNvSpPr>
              <a:spLocks noChangeShapeType="1"/>
            </p:cNvSpPr>
            <p:nvPr/>
          </p:nvSpPr>
          <p:spPr bwMode="auto">
            <a:xfrm>
              <a:off x="1338" y="2117"/>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78" name="Line 17"/>
            <p:cNvSpPr>
              <a:spLocks noChangeShapeType="1"/>
            </p:cNvSpPr>
            <p:nvPr/>
          </p:nvSpPr>
          <p:spPr bwMode="auto">
            <a:xfrm rot="-5400000">
              <a:off x="1340" y="2130"/>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79" name="Oval 19"/>
            <p:cNvSpPr>
              <a:spLocks noChangeArrowheads="1"/>
            </p:cNvSpPr>
            <p:nvPr/>
          </p:nvSpPr>
          <p:spPr bwMode="auto">
            <a:xfrm>
              <a:off x="1722" y="2106"/>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80" name="Text Box 20"/>
            <p:cNvSpPr txBox="1">
              <a:spLocks noChangeArrowheads="1"/>
            </p:cNvSpPr>
            <p:nvPr/>
          </p:nvSpPr>
          <p:spPr bwMode="auto">
            <a:xfrm>
              <a:off x="1516" y="1979"/>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1281" name="Line 21"/>
            <p:cNvSpPr>
              <a:spLocks noChangeShapeType="1"/>
            </p:cNvSpPr>
            <p:nvPr/>
          </p:nvSpPr>
          <p:spPr bwMode="auto">
            <a:xfrm flipV="1">
              <a:off x="1866" y="1674"/>
              <a:ext cx="19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82" name="Text Box 22"/>
            <p:cNvSpPr txBox="1">
              <a:spLocks noChangeArrowheads="1"/>
            </p:cNvSpPr>
            <p:nvPr/>
          </p:nvSpPr>
          <p:spPr bwMode="auto">
            <a:xfrm>
              <a:off x="1952" y="1465"/>
              <a:ext cx="2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D</a:t>
              </a:r>
            </a:p>
          </p:txBody>
        </p:sp>
        <p:sp>
          <p:nvSpPr>
            <p:cNvPr id="11283" name="AutoShape 27"/>
            <p:cNvSpPr>
              <a:spLocks noChangeArrowheads="1"/>
            </p:cNvSpPr>
            <p:nvPr/>
          </p:nvSpPr>
          <p:spPr bwMode="auto">
            <a:xfrm>
              <a:off x="720" y="2064"/>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84" name="Oval 29"/>
            <p:cNvSpPr>
              <a:spLocks noChangeArrowheads="1"/>
            </p:cNvSpPr>
            <p:nvPr/>
          </p:nvSpPr>
          <p:spPr bwMode="auto">
            <a:xfrm>
              <a:off x="1189" y="2437"/>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1285" name="Text Box 30"/>
            <p:cNvSpPr txBox="1">
              <a:spLocks noChangeArrowheads="1"/>
            </p:cNvSpPr>
            <p:nvPr/>
          </p:nvSpPr>
          <p:spPr bwMode="auto">
            <a:xfrm>
              <a:off x="938" y="2318"/>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1286" name="Text Box 31"/>
            <p:cNvSpPr txBox="1">
              <a:spLocks noChangeArrowheads="1"/>
            </p:cNvSpPr>
            <p:nvPr/>
          </p:nvSpPr>
          <p:spPr bwMode="auto">
            <a:xfrm>
              <a:off x="528" y="1855"/>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A</a:t>
              </a:r>
            </a:p>
          </p:txBody>
        </p:sp>
        <p:sp>
          <p:nvSpPr>
            <p:cNvPr id="11287" name="Text Box 32"/>
            <p:cNvSpPr txBox="1">
              <a:spLocks noChangeArrowheads="1"/>
            </p:cNvSpPr>
            <p:nvPr/>
          </p:nvSpPr>
          <p:spPr bwMode="auto">
            <a:xfrm>
              <a:off x="502" y="2575"/>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C</a:t>
              </a:r>
            </a:p>
          </p:txBody>
        </p:sp>
        <p:sp>
          <p:nvSpPr>
            <p:cNvPr id="11288" name="Text Box 33"/>
            <p:cNvSpPr txBox="1">
              <a:spLocks noChangeArrowheads="1"/>
            </p:cNvSpPr>
            <p:nvPr/>
          </p:nvSpPr>
          <p:spPr bwMode="auto">
            <a:xfrm>
              <a:off x="2304" y="2590"/>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B</a:t>
              </a:r>
            </a:p>
          </p:txBody>
        </p:sp>
        <p:sp>
          <p:nvSpPr>
            <p:cNvPr id="11289" name="Text Box 34"/>
            <p:cNvSpPr txBox="1">
              <a:spLocks noChangeArrowheads="1"/>
            </p:cNvSpPr>
            <p:nvPr/>
          </p:nvSpPr>
          <p:spPr bwMode="auto">
            <a:xfrm>
              <a:off x="1736" y="2432"/>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a:solidFill>
                    <a:schemeClr val="bg1"/>
                  </a:solidFill>
                  <a:sym typeface="Symbol" pitchFamily="18" charset="2"/>
                </a:rPr>
                <a:t></a:t>
              </a:r>
              <a:endParaRPr lang="en-US" altLang="zh-CN" sz="2400">
                <a:solidFill>
                  <a:schemeClr val="bg1"/>
                </a:solidFill>
              </a:endParaRPr>
            </a:p>
          </p:txBody>
        </p:sp>
        <p:grpSp>
          <p:nvGrpSpPr>
            <p:cNvPr id="11290" name="Group 167"/>
            <p:cNvGrpSpPr>
              <a:grpSpLocks/>
            </p:cNvGrpSpPr>
            <p:nvPr/>
          </p:nvGrpSpPr>
          <p:grpSpPr bwMode="auto">
            <a:xfrm>
              <a:off x="340" y="2795"/>
              <a:ext cx="2359" cy="91"/>
              <a:chOff x="340" y="2795"/>
              <a:chExt cx="2359" cy="91"/>
            </a:xfrm>
          </p:grpSpPr>
          <p:sp>
            <p:nvSpPr>
              <p:cNvPr id="11294" name="Line 135"/>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5" name="Line 136"/>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6" name="Line 137"/>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7" name="Line 138"/>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8" name="Line 140"/>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9" name="Line 141"/>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0" name="Line 142"/>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1" name="Line 143"/>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2" name="Line 144"/>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3" name="Line 145"/>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4" name="Line 146"/>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5" name="Line 147"/>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6" name="Line 148"/>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7" name="Line 149"/>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8" name="Line 150"/>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09" name="Line 151"/>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0" name="Line 152"/>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1" name="Line 153"/>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2" name="Line 154"/>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3" name="Line 155"/>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4" name="Line 156"/>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5" name="Line 157"/>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6" name="Line 158"/>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7" name="Line 159"/>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8" name="Line 160"/>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9" name="Line 161"/>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1291" name="Arc 168"/>
            <p:cNvSpPr>
              <a:spLocks/>
            </p:cNvSpPr>
            <p:nvPr/>
          </p:nvSpPr>
          <p:spPr bwMode="auto">
            <a:xfrm rot="16996584" flipH="1">
              <a:off x="1992" y="2551"/>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292" name="Line 169"/>
            <p:cNvSpPr>
              <a:spLocks noChangeShapeType="1"/>
            </p:cNvSpPr>
            <p:nvPr/>
          </p:nvSpPr>
          <p:spPr bwMode="auto">
            <a:xfrm>
              <a:off x="528" y="2795"/>
              <a:ext cx="2448"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93" name="Text Box 170"/>
            <p:cNvSpPr txBox="1">
              <a:spLocks noChangeArrowheads="1"/>
            </p:cNvSpPr>
            <p:nvPr/>
          </p:nvSpPr>
          <p:spPr bwMode="auto">
            <a:xfrm>
              <a:off x="312" y="2568"/>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O</a:t>
              </a:r>
            </a:p>
          </p:txBody>
        </p:sp>
      </p:grpSp>
    </p:spTree>
    <p:extLst>
      <p:ext uri="{BB962C8B-B14F-4D97-AF65-F5344CB8AC3E}">
        <p14:creationId xmlns:p14="http://schemas.microsoft.com/office/powerpoint/2010/main" xmlns="" val="1383134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17" name="Text Box 33"/>
          <p:cNvSpPr txBox="1">
            <a:spLocks noChangeArrowheads="1"/>
          </p:cNvSpPr>
          <p:nvPr/>
        </p:nvSpPr>
        <p:spPr bwMode="auto">
          <a:xfrm>
            <a:off x="990600" y="558800"/>
            <a:ext cx="3365500" cy="457200"/>
          </a:xfrm>
          <a:prstGeom prst="rect">
            <a:avLst/>
          </a:prstGeom>
          <a:noFill/>
          <a:ln w="12700">
            <a:noFill/>
            <a:miter lim="800000"/>
            <a:headEnd type="none" w="sm" len="sm"/>
            <a:tailEnd type="none" w="sm" len="sm"/>
          </a:ln>
          <a:effectLst/>
        </p:spPr>
        <p:txBody>
          <a:bodyPr>
            <a:spAutoFit/>
          </a:bodyPr>
          <a:lstStyle/>
          <a:p>
            <a:pPr>
              <a:defRPr/>
            </a:pPr>
            <a:r>
              <a:rPr lang="zh-CN" altLang="en-US" sz="2400" dirty="0">
                <a:solidFill>
                  <a:srgbClr val="FFFF00"/>
                </a:solidFill>
                <a:effectLst>
                  <a:outerShdw blurRad="38100" dist="38100" dir="2700000" algn="tl">
                    <a:srgbClr val="000000"/>
                  </a:outerShdw>
                </a:effectLst>
                <a:ea typeface="宋体" pitchFamily="2" charset="-122"/>
              </a:rPr>
              <a:t>解：</a:t>
            </a:r>
            <a:r>
              <a:rPr lang="en-US" altLang="zh-CN" sz="2400" dirty="0">
                <a:solidFill>
                  <a:srgbClr val="FFFF00"/>
                </a:solidFill>
                <a:effectLst>
                  <a:outerShdw blurRad="38100" dist="38100" dir="2700000" algn="tl">
                    <a:srgbClr val="000000"/>
                  </a:outerShdw>
                </a:effectLst>
                <a:ea typeface="宋体" pitchFamily="2" charset="-122"/>
              </a:rPr>
              <a:t>(1) </a:t>
            </a:r>
            <a:r>
              <a:rPr lang="zh-CN" altLang="en-US" sz="2400" dirty="0">
                <a:solidFill>
                  <a:srgbClr val="FFCC66"/>
                </a:solidFill>
                <a:effectLst>
                  <a:outerShdw blurRad="38100" dist="38100" dir="2700000" algn="tl">
                    <a:srgbClr val="000000"/>
                  </a:outerShdw>
                </a:effectLst>
                <a:ea typeface="宋体" pitchFamily="2" charset="-122"/>
              </a:rPr>
              <a:t>分析运动</a:t>
            </a:r>
          </a:p>
        </p:txBody>
      </p:sp>
      <p:sp>
        <p:nvSpPr>
          <p:cNvPr id="221218" name="Text Box 34"/>
          <p:cNvSpPr txBox="1">
            <a:spLocks noChangeArrowheads="1"/>
          </p:cNvSpPr>
          <p:nvPr/>
        </p:nvSpPr>
        <p:spPr bwMode="auto">
          <a:xfrm>
            <a:off x="1130300" y="1320800"/>
            <a:ext cx="5170488" cy="457200"/>
          </a:xfrm>
          <a:prstGeom prst="rect">
            <a:avLst/>
          </a:prstGeom>
          <a:noFill/>
          <a:ln w="12700">
            <a:noFill/>
            <a:miter lim="800000"/>
            <a:headEnd type="none" w="sm" len="sm"/>
            <a:tailEnd type="none" w="sm" len="sm"/>
          </a:ln>
          <a:effectLst/>
        </p:spPr>
        <p:txBody>
          <a:bodyPr>
            <a:spAutoFit/>
          </a:bodyPr>
          <a:lstStyle/>
          <a:p>
            <a:pPr>
              <a:defRPr/>
            </a:pPr>
            <a:r>
              <a:rPr lang="zh-CN" altLang="en-US" sz="2400" dirty="0">
                <a:effectLst>
                  <a:outerShdw blurRad="38100" dist="38100" dir="2700000" algn="tl">
                    <a:srgbClr val="000000"/>
                  </a:outerShdw>
                </a:effectLst>
                <a:ea typeface="宋体" pitchFamily="2" charset="-122"/>
              </a:rPr>
              <a:t>三棱柱作平移，加速度为 </a:t>
            </a:r>
            <a:r>
              <a:rPr lang="zh-CN" altLang="zh-CN" sz="2400" i="1" dirty="0">
                <a:effectLst>
                  <a:outerShdw blurRad="38100" dist="38100" dir="2700000" algn="tl">
                    <a:srgbClr val="000000"/>
                  </a:outerShdw>
                </a:effectLst>
                <a:ea typeface="宋体" pitchFamily="2" charset="-122"/>
              </a:rPr>
              <a:t>a</a:t>
            </a:r>
            <a:r>
              <a:rPr lang="zh-CN" altLang="zh-CN" sz="2400" b="0" baseline="-25000" dirty="0">
                <a:effectLst>
                  <a:outerShdw blurRad="38100" dist="38100" dir="2700000" algn="tl">
                    <a:srgbClr val="000000"/>
                  </a:outerShdw>
                </a:effectLst>
                <a:ea typeface="宋体" pitchFamily="2" charset="-122"/>
              </a:rPr>
              <a:t>1</a:t>
            </a:r>
            <a:r>
              <a:rPr lang="en-US" altLang="zh-CN" sz="2400" b="0" dirty="0">
                <a:effectLst>
                  <a:outerShdw blurRad="38100" dist="38100" dir="2700000" algn="tl">
                    <a:srgbClr val="000000"/>
                  </a:outerShdw>
                </a:effectLst>
                <a:ea typeface="宋体" pitchFamily="2" charset="-122"/>
              </a:rPr>
              <a:t>.</a:t>
            </a:r>
            <a:endParaRPr lang="zh-CN" altLang="en-US" sz="2400" b="0" dirty="0">
              <a:ea typeface="宋体" pitchFamily="2" charset="-122"/>
            </a:endParaRPr>
          </a:p>
        </p:txBody>
      </p:sp>
      <p:sp>
        <p:nvSpPr>
          <p:cNvPr id="221222" name="Text Box 38"/>
          <p:cNvSpPr txBox="1">
            <a:spLocks noChangeArrowheads="1"/>
          </p:cNvSpPr>
          <p:nvPr/>
        </p:nvSpPr>
        <p:spPr bwMode="auto">
          <a:xfrm>
            <a:off x="762000" y="1854200"/>
            <a:ext cx="7770813" cy="830263"/>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chemeClr val="tx1"/>
                </a:solidFill>
                <a:effectLst>
                  <a:outerShdw blurRad="38100" dist="38100" dir="2700000" algn="tl">
                    <a:srgbClr val="FFFFFF"/>
                  </a:outerShdw>
                </a:effectLst>
                <a:ea typeface="宋体" pitchFamily="2" charset="-122"/>
              </a:rPr>
              <a:t>    </a:t>
            </a:r>
            <a:r>
              <a:rPr lang="zh-CN" altLang="en-US" sz="2400" dirty="0">
                <a:effectLst>
                  <a:outerShdw blurRad="38100" dist="38100" dir="2700000" algn="tl">
                    <a:srgbClr val="000000"/>
                  </a:outerShdw>
                </a:effectLst>
                <a:ea typeface="宋体" pitchFamily="2" charset="-122"/>
              </a:rPr>
              <a:t>圆轮作平面运动，质心的牵连加速度为</a:t>
            </a:r>
            <a:r>
              <a:rPr lang="zh-CN" altLang="zh-CN" sz="2400" i="1" dirty="0">
                <a:effectLst>
                  <a:outerShdw blurRad="38100" dist="38100" dir="2700000" algn="tl">
                    <a:srgbClr val="000000"/>
                  </a:outerShdw>
                </a:effectLst>
                <a:ea typeface="宋体" pitchFamily="2" charset="-122"/>
              </a:rPr>
              <a:t>a</a:t>
            </a:r>
            <a:r>
              <a:rPr lang="zh-CN" altLang="zh-CN" sz="2400" b="0" baseline="-25000" dirty="0">
                <a:effectLst>
                  <a:outerShdw blurRad="38100" dist="38100" dir="2700000" algn="tl">
                    <a:srgbClr val="000000"/>
                  </a:outerShdw>
                </a:effectLst>
                <a:ea typeface="宋体" pitchFamily="2" charset="-122"/>
              </a:rPr>
              <a:t>e</a:t>
            </a:r>
            <a:r>
              <a:rPr lang="zh-CN" altLang="zh-CN" sz="2400" b="0" dirty="0">
                <a:effectLst>
                  <a:outerShdw blurRad="38100" dist="38100" dir="2700000" algn="tl">
                    <a:srgbClr val="000000"/>
                  </a:outerShdw>
                </a:effectLst>
                <a:ea typeface="宋体" pitchFamily="2" charset="-122"/>
              </a:rPr>
              <a:t>= </a:t>
            </a:r>
            <a:r>
              <a:rPr lang="zh-CN" altLang="zh-CN" sz="2400" i="1" dirty="0">
                <a:effectLst>
                  <a:outerShdw blurRad="38100" dist="38100" dir="2700000" algn="tl">
                    <a:srgbClr val="000000"/>
                  </a:outerShdw>
                </a:effectLst>
                <a:ea typeface="宋体" pitchFamily="2" charset="-122"/>
              </a:rPr>
              <a:t>a</a:t>
            </a:r>
            <a:r>
              <a:rPr lang="zh-CN" altLang="zh-CN" sz="2400" b="0" baseline="-25000" dirty="0">
                <a:effectLst>
                  <a:outerShdw blurRad="38100" dist="38100" dir="2700000" algn="tl">
                    <a:srgbClr val="000000"/>
                  </a:outerShdw>
                </a:effectLst>
                <a:ea typeface="宋体" pitchFamily="2" charset="-122"/>
              </a:rPr>
              <a:t>1</a:t>
            </a:r>
            <a:r>
              <a:rPr lang="zh-CN" altLang="zh-CN" sz="2400" b="0" dirty="0">
                <a:effectLst>
                  <a:outerShdw blurRad="38100" dist="38100" dir="2700000" algn="tl">
                    <a:srgbClr val="000000"/>
                  </a:outerShdw>
                </a:effectLst>
                <a:ea typeface="宋体" pitchFamily="2" charset="-122"/>
              </a:rPr>
              <a:t> ；</a:t>
            </a:r>
            <a:r>
              <a:rPr lang="zh-CN" altLang="en-US" sz="2400" dirty="0">
                <a:effectLst>
                  <a:outerShdw blurRad="38100" dist="38100" dir="2700000" algn="tl">
                    <a:srgbClr val="000000"/>
                  </a:outerShdw>
                </a:effectLst>
                <a:ea typeface="宋体" pitchFamily="2" charset="-122"/>
              </a:rPr>
              <a:t>质心的相对加速度为</a:t>
            </a:r>
            <a:r>
              <a:rPr lang="zh-CN" altLang="zh-CN" sz="2400" i="1" dirty="0">
                <a:effectLst>
                  <a:outerShdw blurRad="38100" dist="38100" dir="2700000" algn="tl">
                    <a:srgbClr val="000000"/>
                  </a:outerShdw>
                </a:effectLst>
                <a:ea typeface="宋体" pitchFamily="2" charset="-122"/>
              </a:rPr>
              <a:t>a</a:t>
            </a:r>
            <a:r>
              <a:rPr lang="zh-CN" altLang="zh-CN" sz="2400" b="0" baseline="-25000" dirty="0">
                <a:effectLst>
                  <a:outerShdw blurRad="38100" dist="38100" dir="2700000" algn="tl">
                    <a:srgbClr val="000000"/>
                  </a:outerShdw>
                </a:effectLst>
                <a:ea typeface="宋体" pitchFamily="2" charset="-122"/>
              </a:rPr>
              <a:t>r</a:t>
            </a:r>
            <a:r>
              <a:rPr lang="zh-CN" altLang="zh-CN" sz="2400" b="0" dirty="0">
                <a:effectLst>
                  <a:outerShdw blurRad="38100" dist="38100" dir="2700000" algn="tl">
                    <a:srgbClr val="000000"/>
                  </a:outerShdw>
                </a:effectLst>
                <a:ea typeface="宋体" pitchFamily="2" charset="-122"/>
              </a:rPr>
              <a:t>；</a:t>
            </a:r>
            <a:r>
              <a:rPr lang="zh-CN" altLang="zh-CN" sz="2400" dirty="0">
                <a:effectLst>
                  <a:outerShdw blurRad="38100" dist="38100" dir="2700000" algn="tl">
                    <a:srgbClr val="000000"/>
                  </a:outerShdw>
                </a:effectLst>
                <a:ea typeface="宋体" pitchFamily="2" charset="-122"/>
              </a:rPr>
              <a:t>圆轮的角加速度为</a:t>
            </a:r>
            <a:r>
              <a:rPr lang="zh-CN" altLang="zh-CN" sz="2400" b="0" dirty="0">
                <a:effectLst>
                  <a:outerShdw blurRad="38100" dist="38100" dir="2700000" algn="tl">
                    <a:srgbClr val="000000"/>
                  </a:outerShdw>
                </a:effectLst>
                <a:ea typeface="宋体" pitchFamily="2" charset="-122"/>
                <a:sym typeface="Symbol" pitchFamily="18" charset="2"/>
              </a:rPr>
              <a:t></a:t>
            </a:r>
            <a:r>
              <a:rPr lang="zh-CN" altLang="zh-CN" sz="2400" b="0" baseline="-25000" dirty="0">
                <a:effectLst>
                  <a:outerShdw blurRad="38100" dist="38100" dir="2700000" algn="tl">
                    <a:srgbClr val="000000"/>
                  </a:outerShdw>
                </a:effectLst>
                <a:ea typeface="宋体" pitchFamily="2" charset="-122"/>
                <a:sym typeface="Symbol" pitchFamily="18" charset="2"/>
              </a:rPr>
              <a:t>2</a:t>
            </a:r>
            <a:r>
              <a:rPr lang="en-US" altLang="zh-CN" sz="2400" b="0" dirty="0">
                <a:effectLst>
                  <a:outerShdw blurRad="38100" dist="38100" dir="2700000" algn="tl">
                    <a:srgbClr val="000000"/>
                  </a:outerShdw>
                </a:effectLst>
                <a:ea typeface="宋体" pitchFamily="2" charset="-122"/>
                <a:sym typeface="Symbol" pitchFamily="18" charset="2"/>
              </a:rPr>
              <a:t>.</a:t>
            </a:r>
            <a:endParaRPr lang="zh-CN" altLang="en-US" sz="2400" b="0" dirty="0">
              <a:effectLst>
                <a:outerShdw blurRad="38100" dist="38100" dir="2700000" algn="tl">
                  <a:srgbClr val="000000"/>
                </a:outerShdw>
              </a:effectLst>
              <a:ea typeface="宋体" pitchFamily="2" charset="-122"/>
            </a:endParaRPr>
          </a:p>
        </p:txBody>
      </p:sp>
      <p:sp>
        <p:nvSpPr>
          <p:cNvPr id="221232" name="Text Box 48"/>
          <p:cNvSpPr txBox="1">
            <a:spLocks noChangeArrowheads="1"/>
          </p:cNvSpPr>
          <p:nvPr/>
        </p:nvSpPr>
        <p:spPr bwMode="auto">
          <a:xfrm>
            <a:off x="4648200" y="3073400"/>
            <a:ext cx="2732088" cy="457200"/>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rgbClr val="FFCC66"/>
                </a:solidFill>
                <a:effectLst>
                  <a:outerShdw blurRad="38100" dist="38100" dir="2700000" algn="tl">
                    <a:srgbClr val="000000"/>
                  </a:outerShdw>
                </a:effectLst>
                <a:ea typeface="宋体" pitchFamily="2" charset="-122"/>
              </a:rPr>
              <a:t>(2) </a:t>
            </a:r>
            <a:r>
              <a:rPr lang="zh-CN" altLang="en-US" sz="2400" dirty="0">
                <a:solidFill>
                  <a:srgbClr val="FFCC66"/>
                </a:solidFill>
                <a:effectLst>
                  <a:outerShdw blurRad="38100" dist="38100" dir="2700000" algn="tl">
                    <a:srgbClr val="000000"/>
                  </a:outerShdw>
                </a:effectLst>
                <a:ea typeface="宋体" pitchFamily="2" charset="-122"/>
              </a:rPr>
              <a:t>施加惯性力</a:t>
            </a:r>
          </a:p>
        </p:txBody>
      </p:sp>
      <p:graphicFrame>
        <p:nvGraphicFramePr>
          <p:cNvPr id="242891" name="Object 203"/>
          <p:cNvGraphicFramePr>
            <a:graphicFrameLocks noChangeAspect="1"/>
          </p:cNvGraphicFramePr>
          <p:nvPr>
            <p:extLst>
              <p:ext uri="{D42A27DB-BD31-4B8C-83A1-F6EECF244321}">
                <p14:modId xmlns:p14="http://schemas.microsoft.com/office/powerpoint/2010/main" xmlns="" val="4268937055"/>
              </p:ext>
            </p:extLst>
          </p:nvPr>
        </p:nvGraphicFramePr>
        <p:xfrm>
          <a:off x="4778375" y="3573016"/>
          <a:ext cx="1755775" cy="752475"/>
        </p:xfrm>
        <a:graphic>
          <a:graphicData uri="http://schemas.openxmlformats.org/presentationml/2006/ole">
            <p:oleObj spid="_x0000_s5164" name="公式" r:id="rId3" imgW="609480" imgH="203040" progId="Equation.3">
              <p:embed/>
            </p:oleObj>
          </a:graphicData>
        </a:graphic>
      </p:graphicFrame>
      <p:graphicFrame>
        <p:nvGraphicFramePr>
          <p:cNvPr id="242892" name="Object 204"/>
          <p:cNvGraphicFramePr>
            <a:graphicFrameLocks noChangeAspect="1"/>
          </p:cNvGraphicFramePr>
          <p:nvPr>
            <p:extLst>
              <p:ext uri="{D42A27DB-BD31-4B8C-83A1-F6EECF244321}">
                <p14:modId xmlns:p14="http://schemas.microsoft.com/office/powerpoint/2010/main" xmlns="" val="1446308575"/>
              </p:ext>
            </p:extLst>
          </p:nvPr>
        </p:nvGraphicFramePr>
        <p:xfrm>
          <a:off x="6821488" y="3570288"/>
          <a:ext cx="1747837" cy="723453"/>
        </p:xfrm>
        <a:graphic>
          <a:graphicData uri="http://schemas.openxmlformats.org/presentationml/2006/ole">
            <p:oleObj spid="_x0000_s5165" name="公式" r:id="rId4" imgW="660240" imgH="203040" progId="Equation.3">
              <p:embed/>
            </p:oleObj>
          </a:graphicData>
        </a:graphic>
      </p:graphicFrame>
      <p:graphicFrame>
        <p:nvGraphicFramePr>
          <p:cNvPr id="242893" name="Object 205"/>
          <p:cNvGraphicFramePr>
            <a:graphicFrameLocks noChangeAspect="1"/>
          </p:cNvGraphicFramePr>
          <p:nvPr>
            <p:extLst>
              <p:ext uri="{D42A27DB-BD31-4B8C-83A1-F6EECF244321}">
                <p14:modId xmlns:p14="http://schemas.microsoft.com/office/powerpoint/2010/main" xmlns="" val="3811497941"/>
              </p:ext>
            </p:extLst>
          </p:nvPr>
        </p:nvGraphicFramePr>
        <p:xfrm>
          <a:off x="4788024" y="4450556"/>
          <a:ext cx="1912937" cy="643658"/>
        </p:xfrm>
        <a:graphic>
          <a:graphicData uri="http://schemas.openxmlformats.org/presentationml/2006/ole">
            <p:oleObj spid="_x0000_s5166" name="公式" r:id="rId5" imgW="660240" imgH="203040" progId="Equation.3">
              <p:embed/>
            </p:oleObj>
          </a:graphicData>
        </a:graphic>
      </p:graphicFrame>
      <p:graphicFrame>
        <p:nvGraphicFramePr>
          <p:cNvPr id="242894" name="Object 206"/>
          <p:cNvGraphicFramePr>
            <a:graphicFrameLocks noChangeAspect="1"/>
          </p:cNvGraphicFramePr>
          <p:nvPr>
            <p:extLst>
              <p:ext uri="{D42A27DB-BD31-4B8C-83A1-F6EECF244321}">
                <p14:modId xmlns:p14="http://schemas.microsoft.com/office/powerpoint/2010/main" xmlns="" val="3134548047"/>
              </p:ext>
            </p:extLst>
          </p:nvPr>
        </p:nvGraphicFramePr>
        <p:xfrm>
          <a:off x="4787900" y="5157192"/>
          <a:ext cx="2071688" cy="631825"/>
        </p:xfrm>
        <a:graphic>
          <a:graphicData uri="http://schemas.openxmlformats.org/presentationml/2006/ole">
            <p:oleObj spid="_x0000_s5167" name="公式" r:id="rId6" imgW="698400" imgH="203040" progId="Equation.3">
              <p:embed/>
            </p:oleObj>
          </a:graphicData>
        </a:graphic>
      </p:graphicFrame>
      <p:graphicFrame>
        <p:nvGraphicFramePr>
          <p:cNvPr id="242895" name="Object 207"/>
          <p:cNvGraphicFramePr>
            <a:graphicFrameLocks noChangeAspect="1"/>
          </p:cNvGraphicFramePr>
          <p:nvPr>
            <p:extLst>
              <p:ext uri="{D42A27DB-BD31-4B8C-83A1-F6EECF244321}">
                <p14:modId xmlns:p14="http://schemas.microsoft.com/office/powerpoint/2010/main" xmlns="" val="3877199561"/>
              </p:ext>
            </p:extLst>
          </p:nvPr>
        </p:nvGraphicFramePr>
        <p:xfrm>
          <a:off x="7020272" y="5064125"/>
          <a:ext cx="2016224" cy="714226"/>
        </p:xfrm>
        <a:graphic>
          <a:graphicData uri="http://schemas.openxmlformats.org/presentationml/2006/ole">
            <p:oleObj spid="_x0000_s5168" name="公式" r:id="rId7" imgW="774360" imgH="342720" progId="Equation.3">
              <p:embed/>
            </p:oleObj>
          </a:graphicData>
        </a:graphic>
      </p:graphicFrame>
      <p:grpSp>
        <p:nvGrpSpPr>
          <p:cNvPr id="12299" name="Group 202"/>
          <p:cNvGrpSpPr>
            <a:grpSpLocks/>
          </p:cNvGrpSpPr>
          <p:nvPr/>
        </p:nvGrpSpPr>
        <p:grpSpPr bwMode="auto">
          <a:xfrm>
            <a:off x="323850" y="3570288"/>
            <a:ext cx="4229100" cy="2738437"/>
            <a:chOff x="204" y="2137"/>
            <a:chExt cx="2664" cy="1725"/>
          </a:xfrm>
        </p:grpSpPr>
        <p:sp>
          <p:nvSpPr>
            <p:cNvPr id="12301" name="Oval 135"/>
            <p:cNvSpPr>
              <a:spLocks noChangeArrowheads="1"/>
            </p:cNvSpPr>
            <p:nvPr/>
          </p:nvSpPr>
          <p:spPr bwMode="auto">
            <a:xfrm>
              <a:off x="804" y="342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02" name="Oval 136"/>
            <p:cNvSpPr>
              <a:spLocks noChangeArrowheads="1"/>
            </p:cNvSpPr>
            <p:nvPr/>
          </p:nvSpPr>
          <p:spPr bwMode="auto">
            <a:xfrm>
              <a:off x="1339" y="342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03" name="Oval 137"/>
            <p:cNvSpPr>
              <a:spLocks noChangeArrowheads="1"/>
            </p:cNvSpPr>
            <p:nvPr/>
          </p:nvSpPr>
          <p:spPr bwMode="auto">
            <a:xfrm>
              <a:off x="1815" y="34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04" name="Line 138"/>
            <p:cNvSpPr>
              <a:spLocks noChangeShapeType="1"/>
            </p:cNvSpPr>
            <p:nvPr/>
          </p:nvSpPr>
          <p:spPr bwMode="auto">
            <a:xfrm flipV="1">
              <a:off x="420" y="2324"/>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05" name="Text Box 139"/>
            <p:cNvSpPr txBox="1">
              <a:spLocks noChangeArrowheads="1"/>
            </p:cNvSpPr>
            <p:nvPr/>
          </p:nvSpPr>
          <p:spPr bwMode="auto">
            <a:xfrm>
              <a:off x="2651" y="3263"/>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x</a:t>
              </a:r>
            </a:p>
          </p:txBody>
        </p:sp>
        <p:sp>
          <p:nvSpPr>
            <p:cNvPr id="12306" name="Text Box 140"/>
            <p:cNvSpPr txBox="1">
              <a:spLocks noChangeArrowheads="1"/>
            </p:cNvSpPr>
            <p:nvPr/>
          </p:nvSpPr>
          <p:spPr bwMode="auto">
            <a:xfrm>
              <a:off x="459" y="2220"/>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y</a:t>
              </a:r>
            </a:p>
          </p:txBody>
        </p:sp>
        <p:sp>
          <p:nvSpPr>
            <p:cNvPr id="12307" name="Oval 141"/>
            <p:cNvSpPr>
              <a:spLocks noChangeArrowheads="1"/>
            </p:cNvSpPr>
            <p:nvPr/>
          </p:nvSpPr>
          <p:spPr bwMode="auto">
            <a:xfrm>
              <a:off x="1326" y="2548"/>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08" name="Line 142"/>
            <p:cNvSpPr>
              <a:spLocks noChangeShapeType="1"/>
            </p:cNvSpPr>
            <p:nvPr/>
          </p:nvSpPr>
          <p:spPr bwMode="auto">
            <a:xfrm>
              <a:off x="1230" y="2857"/>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09" name="Line 143"/>
            <p:cNvSpPr>
              <a:spLocks noChangeShapeType="1"/>
            </p:cNvSpPr>
            <p:nvPr/>
          </p:nvSpPr>
          <p:spPr bwMode="auto">
            <a:xfrm rot="-5400000">
              <a:off x="1232" y="2870"/>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10" name="Oval 144"/>
            <p:cNvSpPr>
              <a:spLocks noChangeArrowheads="1"/>
            </p:cNvSpPr>
            <p:nvPr/>
          </p:nvSpPr>
          <p:spPr bwMode="auto">
            <a:xfrm>
              <a:off x="1614" y="2846"/>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11" name="Text Box 145"/>
            <p:cNvSpPr txBox="1">
              <a:spLocks noChangeArrowheads="1"/>
            </p:cNvSpPr>
            <p:nvPr/>
          </p:nvSpPr>
          <p:spPr bwMode="auto">
            <a:xfrm>
              <a:off x="1408" y="2614"/>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2312" name="Line 146"/>
            <p:cNvSpPr>
              <a:spLocks noChangeShapeType="1"/>
            </p:cNvSpPr>
            <p:nvPr/>
          </p:nvSpPr>
          <p:spPr bwMode="auto">
            <a:xfrm flipV="1">
              <a:off x="1758" y="2414"/>
              <a:ext cx="19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13" name="Text Box 147"/>
            <p:cNvSpPr txBox="1">
              <a:spLocks noChangeArrowheads="1"/>
            </p:cNvSpPr>
            <p:nvPr/>
          </p:nvSpPr>
          <p:spPr bwMode="auto">
            <a:xfrm>
              <a:off x="1844" y="2205"/>
              <a:ext cx="2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D</a:t>
              </a:r>
            </a:p>
          </p:txBody>
        </p:sp>
        <p:sp>
          <p:nvSpPr>
            <p:cNvPr id="12314" name="AutoShape 148"/>
            <p:cNvSpPr>
              <a:spLocks noChangeArrowheads="1"/>
            </p:cNvSpPr>
            <p:nvPr/>
          </p:nvSpPr>
          <p:spPr bwMode="auto">
            <a:xfrm>
              <a:off x="612" y="2804"/>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15" name="Oval 149"/>
            <p:cNvSpPr>
              <a:spLocks noChangeArrowheads="1"/>
            </p:cNvSpPr>
            <p:nvPr/>
          </p:nvSpPr>
          <p:spPr bwMode="auto">
            <a:xfrm>
              <a:off x="1081" y="3177"/>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2316" name="Text Box 150"/>
            <p:cNvSpPr txBox="1">
              <a:spLocks noChangeArrowheads="1"/>
            </p:cNvSpPr>
            <p:nvPr/>
          </p:nvSpPr>
          <p:spPr bwMode="auto">
            <a:xfrm>
              <a:off x="830" y="2953"/>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2317" name="Text Box 151"/>
            <p:cNvSpPr txBox="1">
              <a:spLocks noChangeArrowheads="1"/>
            </p:cNvSpPr>
            <p:nvPr/>
          </p:nvSpPr>
          <p:spPr bwMode="auto">
            <a:xfrm>
              <a:off x="420" y="2595"/>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A</a:t>
              </a:r>
            </a:p>
          </p:txBody>
        </p:sp>
        <p:sp>
          <p:nvSpPr>
            <p:cNvPr id="12318" name="Text Box 152"/>
            <p:cNvSpPr txBox="1">
              <a:spLocks noChangeArrowheads="1"/>
            </p:cNvSpPr>
            <p:nvPr/>
          </p:nvSpPr>
          <p:spPr bwMode="auto">
            <a:xfrm>
              <a:off x="394" y="3315"/>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C</a:t>
              </a:r>
            </a:p>
          </p:txBody>
        </p:sp>
        <p:sp>
          <p:nvSpPr>
            <p:cNvPr id="12319" name="Text Box 153"/>
            <p:cNvSpPr txBox="1">
              <a:spLocks noChangeArrowheads="1"/>
            </p:cNvSpPr>
            <p:nvPr/>
          </p:nvSpPr>
          <p:spPr bwMode="auto">
            <a:xfrm>
              <a:off x="2196" y="3330"/>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B</a:t>
              </a:r>
            </a:p>
          </p:txBody>
        </p:sp>
        <p:sp>
          <p:nvSpPr>
            <p:cNvPr id="12320" name="Text Box 154"/>
            <p:cNvSpPr txBox="1">
              <a:spLocks noChangeArrowheads="1"/>
            </p:cNvSpPr>
            <p:nvPr/>
          </p:nvSpPr>
          <p:spPr bwMode="auto">
            <a:xfrm>
              <a:off x="1628" y="3172"/>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a:solidFill>
                    <a:schemeClr val="bg1"/>
                  </a:solidFill>
                  <a:sym typeface="Symbol" pitchFamily="18" charset="2"/>
                </a:rPr>
                <a:t></a:t>
              </a:r>
              <a:endParaRPr lang="en-US" altLang="zh-CN" sz="2400">
                <a:solidFill>
                  <a:schemeClr val="bg1"/>
                </a:solidFill>
              </a:endParaRPr>
            </a:p>
          </p:txBody>
        </p:sp>
        <p:grpSp>
          <p:nvGrpSpPr>
            <p:cNvPr id="12321" name="Group 155"/>
            <p:cNvGrpSpPr>
              <a:grpSpLocks/>
            </p:cNvGrpSpPr>
            <p:nvPr/>
          </p:nvGrpSpPr>
          <p:grpSpPr bwMode="auto">
            <a:xfrm>
              <a:off x="232" y="3535"/>
              <a:ext cx="2359" cy="91"/>
              <a:chOff x="340" y="2795"/>
              <a:chExt cx="2359" cy="91"/>
            </a:xfrm>
          </p:grpSpPr>
          <p:sp>
            <p:nvSpPr>
              <p:cNvPr id="12341" name="Line 156"/>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2" name="Line 157"/>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3" name="Line 158"/>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4" name="Line 159"/>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5" name="Line 160"/>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6" name="Line 161"/>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7" name="Line 162"/>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8" name="Line 163"/>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9" name="Line 164"/>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0" name="Line 165"/>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1" name="Line 166"/>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2" name="Line 167"/>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3" name="Line 168"/>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4" name="Line 169"/>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5" name="Line 170"/>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6" name="Line 171"/>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7" name="Line 172"/>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8" name="Line 173"/>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59" name="Line 174"/>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0" name="Line 175"/>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1" name="Line 176"/>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2" name="Line 177"/>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3" name="Line 178"/>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4" name="Line 179"/>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5" name="Line 180"/>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6" name="Line 181"/>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322" name="Arc 182"/>
            <p:cNvSpPr>
              <a:spLocks/>
            </p:cNvSpPr>
            <p:nvPr/>
          </p:nvSpPr>
          <p:spPr bwMode="auto">
            <a:xfrm rot="16996584" flipH="1">
              <a:off x="1884" y="3291"/>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23" name="Line 183"/>
            <p:cNvSpPr>
              <a:spLocks noChangeShapeType="1"/>
            </p:cNvSpPr>
            <p:nvPr/>
          </p:nvSpPr>
          <p:spPr bwMode="auto">
            <a:xfrm>
              <a:off x="420" y="3535"/>
              <a:ext cx="2448"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24" name="Text Box 184"/>
            <p:cNvSpPr txBox="1">
              <a:spLocks noChangeArrowheads="1"/>
            </p:cNvSpPr>
            <p:nvPr/>
          </p:nvSpPr>
          <p:spPr bwMode="auto">
            <a:xfrm>
              <a:off x="204" y="3308"/>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O</a:t>
              </a:r>
            </a:p>
          </p:txBody>
        </p:sp>
        <p:sp>
          <p:nvSpPr>
            <p:cNvPr id="12325" name="Line 186"/>
            <p:cNvSpPr>
              <a:spLocks noChangeShapeType="1"/>
            </p:cNvSpPr>
            <p:nvPr/>
          </p:nvSpPr>
          <p:spPr bwMode="auto">
            <a:xfrm>
              <a:off x="1111" y="3203"/>
              <a:ext cx="0" cy="635"/>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2326" name="Line 187"/>
            <p:cNvSpPr>
              <a:spLocks noChangeShapeType="1"/>
            </p:cNvSpPr>
            <p:nvPr/>
          </p:nvSpPr>
          <p:spPr bwMode="auto">
            <a:xfrm>
              <a:off x="1655" y="2886"/>
              <a:ext cx="0" cy="317"/>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2327" name="Text Box 188"/>
            <p:cNvSpPr txBox="1">
              <a:spLocks noChangeArrowheads="1"/>
            </p:cNvSpPr>
            <p:nvPr/>
          </p:nvSpPr>
          <p:spPr bwMode="auto">
            <a:xfrm>
              <a:off x="748" y="3612"/>
              <a:ext cx="3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1</a:t>
              </a:r>
              <a:r>
                <a:rPr lang="en-US" altLang="zh-CN" sz="2000" i="1">
                  <a:solidFill>
                    <a:srgbClr val="FFFF00"/>
                  </a:solidFill>
                </a:rPr>
                <a:t>g</a:t>
              </a:r>
            </a:p>
          </p:txBody>
        </p:sp>
        <p:sp>
          <p:nvSpPr>
            <p:cNvPr id="12328" name="Text Box 189"/>
            <p:cNvSpPr txBox="1">
              <a:spLocks noChangeArrowheads="1"/>
            </p:cNvSpPr>
            <p:nvPr/>
          </p:nvSpPr>
          <p:spPr bwMode="auto">
            <a:xfrm>
              <a:off x="1655" y="2999"/>
              <a:ext cx="3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2</a:t>
              </a:r>
              <a:r>
                <a:rPr lang="en-US" altLang="zh-CN" sz="2000" i="1">
                  <a:solidFill>
                    <a:srgbClr val="FFFF00"/>
                  </a:solidFill>
                </a:rPr>
                <a:t>g</a:t>
              </a:r>
            </a:p>
          </p:txBody>
        </p:sp>
        <p:sp>
          <p:nvSpPr>
            <p:cNvPr id="12329" name="Line 190"/>
            <p:cNvSpPr>
              <a:spLocks noChangeShapeType="1"/>
            </p:cNvSpPr>
            <p:nvPr/>
          </p:nvSpPr>
          <p:spPr bwMode="auto">
            <a:xfrm flipH="1">
              <a:off x="612" y="3203"/>
              <a:ext cx="499" cy="0"/>
            </a:xfrm>
            <a:prstGeom prst="line">
              <a:avLst/>
            </a:prstGeom>
            <a:noFill/>
            <a:ln w="25400">
              <a:solidFill>
                <a:srgbClr val="FF66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2330" name="Line 191"/>
            <p:cNvSpPr>
              <a:spLocks noChangeShapeType="1"/>
            </p:cNvSpPr>
            <p:nvPr/>
          </p:nvSpPr>
          <p:spPr bwMode="auto">
            <a:xfrm flipH="1">
              <a:off x="1156" y="2886"/>
              <a:ext cx="500" cy="0"/>
            </a:xfrm>
            <a:prstGeom prst="line">
              <a:avLst/>
            </a:prstGeom>
            <a:noFill/>
            <a:ln w="25400">
              <a:solidFill>
                <a:srgbClr val="FF66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2331" name="Text Box 192"/>
            <p:cNvSpPr txBox="1">
              <a:spLocks noChangeArrowheads="1"/>
            </p:cNvSpPr>
            <p:nvPr/>
          </p:nvSpPr>
          <p:spPr bwMode="auto">
            <a:xfrm>
              <a:off x="567" y="2953"/>
              <a:ext cx="24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6600"/>
                  </a:solidFill>
                </a:rPr>
                <a:t>a</a:t>
              </a:r>
              <a:r>
                <a:rPr lang="en-US" altLang="zh-CN" sz="2000" i="1" baseline="-25000">
                  <a:solidFill>
                    <a:srgbClr val="FF6600"/>
                  </a:solidFill>
                </a:rPr>
                <a:t>1</a:t>
              </a:r>
            </a:p>
          </p:txBody>
        </p:sp>
        <p:sp>
          <p:nvSpPr>
            <p:cNvPr id="12332" name="Text Box 193"/>
            <p:cNvSpPr txBox="1">
              <a:spLocks noChangeArrowheads="1"/>
            </p:cNvSpPr>
            <p:nvPr/>
          </p:nvSpPr>
          <p:spPr bwMode="auto">
            <a:xfrm>
              <a:off x="1111" y="2636"/>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6600"/>
                  </a:solidFill>
                </a:rPr>
                <a:t>a</a:t>
              </a:r>
              <a:r>
                <a:rPr lang="en-US" altLang="zh-CN" sz="2000" i="1" baseline="-25000">
                  <a:solidFill>
                    <a:srgbClr val="FF6600"/>
                  </a:solidFill>
                </a:rPr>
                <a:t>e</a:t>
              </a:r>
            </a:p>
          </p:txBody>
        </p:sp>
        <p:sp>
          <p:nvSpPr>
            <p:cNvPr id="12333" name="Line 194"/>
            <p:cNvSpPr>
              <a:spLocks noChangeShapeType="1"/>
            </p:cNvSpPr>
            <p:nvPr/>
          </p:nvSpPr>
          <p:spPr bwMode="auto">
            <a:xfrm>
              <a:off x="1655" y="2886"/>
              <a:ext cx="545" cy="0"/>
            </a:xfrm>
            <a:prstGeom prst="line">
              <a:avLst/>
            </a:prstGeom>
            <a:noFill/>
            <a:ln w="254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334" name="Line 195"/>
            <p:cNvSpPr>
              <a:spLocks noChangeShapeType="1"/>
            </p:cNvSpPr>
            <p:nvPr/>
          </p:nvSpPr>
          <p:spPr bwMode="auto">
            <a:xfrm>
              <a:off x="1111" y="3203"/>
              <a:ext cx="454" cy="0"/>
            </a:xfrm>
            <a:prstGeom prst="line">
              <a:avLst/>
            </a:prstGeom>
            <a:noFill/>
            <a:ln w="254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335" name="Text Box 196"/>
            <p:cNvSpPr txBox="1">
              <a:spLocks noChangeArrowheads="1"/>
            </p:cNvSpPr>
            <p:nvPr/>
          </p:nvSpPr>
          <p:spPr bwMode="auto">
            <a:xfrm>
              <a:off x="1918" y="2840"/>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12</a:t>
              </a:r>
            </a:p>
          </p:txBody>
        </p:sp>
        <p:sp>
          <p:nvSpPr>
            <p:cNvPr id="12336" name="Text Box 197"/>
            <p:cNvSpPr txBox="1">
              <a:spLocks noChangeArrowheads="1"/>
            </p:cNvSpPr>
            <p:nvPr/>
          </p:nvSpPr>
          <p:spPr bwMode="auto">
            <a:xfrm>
              <a:off x="1292" y="3158"/>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11</a:t>
              </a:r>
            </a:p>
          </p:txBody>
        </p:sp>
        <p:sp>
          <p:nvSpPr>
            <p:cNvPr id="12337" name="Arc 198"/>
            <p:cNvSpPr>
              <a:spLocks/>
            </p:cNvSpPr>
            <p:nvPr/>
          </p:nvSpPr>
          <p:spPr bwMode="auto">
            <a:xfrm flipH="1">
              <a:off x="1202" y="2341"/>
              <a:ext cx="317" cy="2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bg1"/>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38" name="Text Box 199"/>
            <p:cNvSpPr txBox="1">
              <a:spLocks noChangeArrowheads="1"/>
            </p:cNvSpPr>
            <p:nvPr/>
          </p:nvSpPr>
          <p:spPr bwMode="auto">
            <a:xfrm>
              <a:off x="1020" y="2137"/>
              <a:ext cx="36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M</a:t>
              </a:r>
              <a:r>
                <a:rPr lang="en-US" altLang="zh-CN" sz="2000" i="1" baseline="-25000">
                  <a:solidFill>
                    <a:schemeClr val="bg1"/>
                  </a:solidFill>
                </a:rPr>
                <a:t>12</a:t>
              </a:r>
            </a:p>
          </p:txBody>
        </p:sp>
        <p:sp>
          <p:nvSpPr>
            <p:cNvPr id="12339" name="Arc 200"/>
            <p:cNvSpPr>
              <a:spLocks/>
            </p:cNvSpPr>
            <p:nvPr/>
          </p:nvSpPr>
          <p:spPr bwMode="auto">
            <a:xfrm rot="5728906" flipH="1">
              <a:off x="1865" y="2560"/>
              <a:ext cx="297" cy="263"/>
            </a:xfrm>
            <a:custGeom>
              <a:avLst/>
              <a:gdLst>
                <a:gd name="T0" fmla="*/ 0 w 20260"/>
                <a:gd name="T1" fmla="*/ 0 h 20786"/>
                <a:gd name="T2" fmla="*/ 0 w 20260"/>
                <a:gd name="T3" fmla="*/ 0 h 20786"/>
                <a:gd name="T4" fmla="*/ 0 w 20260"/>
                <a:gd name="T5" fmla="*/ 0 h 20786"/>
                <a:gd name="T6" fmla="*/ 0 60000 65536"/>
                <a:gd name="T7" fmla="*/ 0 60000 65536"/>
                <a:gd name="T8" fmla="*/ 0 60000 65536"/>
                <a:gd name="T9" fmla="*/ 0 w 20260"/>
                <a:gd name="T10" fmla="*/ 0 h 20786"/>
                <a:gd name="T11" fmla="*/ 20260 w 20260"/>
                <a:gd name="T12" fmla="*/ 20786 h 20786"/>
              </a:gdLst>
              <a:ahLst/>
              <a:cxnLst>
                <a:cxn ang="T6">
                  <a:pos x="T0" y="T1"/>
                </a:cxn>
                <a:cxn ang="T7">
                  <a:pos x="T2" y="T3"/>
                </a:cxn>
                <a:cxn ang="T8">
                  <a:pos x="T4" y="T5"/>
                </a:cxn>
              </a:cxnLst>
              <a:rect l="T9" t="T10" r="T11" b="T12"/>
              <a:pathLst>
                <a:path w="20260" h="20786" fill="none" extrusionOk="0">
                  <a:moveTo>
                    <a:pt x="5873" y="0"/>
                  </a:moveTo>
                  <a:cubicBezTo>
                    <a:pt x="12519" y="1877"/>
                    <a:pt x="17865" y="6819"/>
                    <a:pt x="20260" y="13296"/>
                  </a:cubicBezTo>
                </a:path>
                <a:path w="20260" h="20786" stroke="0" extrusionOk="0">
                  <a:moveTo>
                    <a:pt x="5873" y="0"/>
                  </a:moveTo>
                  <a:cubicBezTo>
                    <a:pt x="12519" y="1877"/>
                    <a:pt x="17865" y="6819"/>
                    <a:pt x="20260" y="13296"/>
                  </a:cubicBezTo>
                  <a:lnTo>
                    <a:pt x="0" y="20786"/>
                  </a:lnTo>
                  <a:lnTo>
                    <a:pt x="5873" y="0"/>
                  </a:lnTo>
                  <a:close/>
                </a:path>
              </a:pathLst>
            </a:custGeom>
            <a:noFill/>
            <a:ln w="25400">
              <a:solidFill>
                <a:schemeClr val="bg1"/>
              </a:solidFill>
              <a:round/>
              <a:headEnd type="stealth" w="med" len="lg"/>
              <a:tailEnd type="none"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40" name="Text Box 201"/>
            <p:cNvSpPr txBox="1">
              <a:spLocks noChangeArrowheads="1"/>
            </p:cNvSpPr>
            <p:nvPr/>
          </p:nvSpPr>
          <p:spPr bwMode="auto">
            <a:xfrm>
              <a:off x="2064" y="2416"/>
              <a:ext cx="3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a:solidFill>
                    <a:schemeClr val="bg1"/>
                  </a:solidFill>
                  <a:sym typeface="Symbol" pitchFamily="18" charset="2"/>
                </a:rPr>
                <a:t></a:t>
              </a:r>
              <a:r>
                <a:rPr lang="en-US" altLang="zh-CN" sz="2400" baseline="-25000">
                  <a:solidFill>
                    <a:schemeClr val="bg1"/>
                  </a:solidFill>
                  <a:sym typeface="Symbol" pitchFamily="18" charset="2"/>
                </a:rPr>
                <a:t>2</a:t>
              </a:r>
              <a:endParaRPr lang="en-US" altLang="zh-CN" sz="2400" baseline="-25000">
                <a:solidFill>
                  <a:schemeClr val="bg1"/>
                </a:solidFill>
              </a:endParaRPr>
            </a:p>
          </p:txBody>
        </p:sp>
      </p:grpSp>
      <p:graphicFrame>
        <p:nvGraphicFramePr>
          <p:cNvPr id="2" name="对象 1"/>
          <p:cNvGraphicFramePr>
            <a:graphicFrameLocks noChangeAspect="1"/>
          </p:cNvGraphicFramePr>
          <p:nvPr/>
        </p:nvGraphicFramePr>
        <p:xfrm>
          <a:off x="4913313" y="6092825"/>
          <a:ext cx="1651000" cy="515938"/>
        </p:xfrm>
        <a:graphic>
          <a:graphicData uri="http://schemas.openxmlformats.org/presentationml/2006/ole">
            <p:oleObj spid="_x0000_s5169" name="Equation" r:id="rId8" imgW="545040" imgH="95760" progId="">
              <p:embed/>
            </p:oleObj>
          </a:graphicData>
        </a:graphic>
      </p:graphicFrame>
    </p:spTree>
    <p:extLst>
      <p:ext uri="{BB962C8B-B14F-4D97-AF65-F5344CB8AC3E}">
        <p14:creationId xmlns:p14="http://schemas.microsoft.com/office/powerpoint/2010/main" xmlns="" val="2366722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218"/>
                                        </p:tgtEl>
                                        <p:attrNameLst>
                                          <p:attrName>style.visibility</p:attrName>
                                        </p:attrNameLst>
                                      </p:cBhvr>
                                      <p:to>
                                        <p:strVal val="visible"/>
                                      </p:to>
                                    </p:set>
                                    <p:anim calcmode="lin" valueType="num">
                                      <p:cBhvr additive="base">
                                        <p:cTn id="7" dur="500" fill="hold"/>
                                        <p:tgtEl>
                                          <p:spTgt spid="221218"/>
                                        </p:tgtEl>
                                        <p:attrNameLst>
                                          <p:attrName>ppt_x</p:attrName>
                                        </p:attrNameLst>
                                      </p:cBhvr>
                                      <p:tavLst>
                                        <p:tav tm="0">
                                          <p:val>
                                            <p:strVal val="#ppt_x"/>
                                          </p:val>
                                        </p:tav>
                                        <p:tav tm="100000">
                                          <p:val>
                                            <p:strVal val="#ppt_x"/>
                                          </p:val>
                                        </p:tav>
                                      </p:tavLst>
                                    </p:anim>
                                    <p:anim calcmode="lin" valueType="num">
                                      <p:cBhvr additive="base">
                                        <p:cTn id="8" dur="500" fill="hold"/>
                                        <p:tgtEl>
                                          <p:spTgt spid="221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1222"/>
                                        </p:tgtEl>
                                        <p:attrNameLst>
                                          <p:attrName>style.visibility</p:attrName>
                                        </p:attrNameLst>
                                      </p:cBhvr>
                                      <p:to>
                                        <p:strVal val="visible"/>
                                      </p:to>
                                    </p:set>
                                    <p:anim calcmode="lin" valueType="num">
                                      <p:cBhvr additive="base">
                                        <p:cTn id="13" dur="500" fill="hold"/>
                                        <p:tgtEl>
                                          <p:spTgt spid="221222"/>
                                        </p:tgtEl>
                                        <p:attrNameLst>
                                          <p:attrName>ppt_x</p:attrName>
                                        </p:attrNameLst>
                                      </p:cBhvr>
                                      <p:tavLst>
                                        <p:tav tm="0">
                                          <p:val>
                                            <p:strVal val="#ppt_x"/>
                                          </p:val>
                                        </p:tav>
                                        <p:tav tm="100000">
                                          <p:val>
                                            <p:strVal val="#ppt_x"/>
                                          </p:val>
                                        </p:tav>
                                      </p:tavLst>
                                    </p:anim>
                                    <p:anim calcmode="lin" valueType="num">
                                      <p:cBhvr additive="base">
                                        <p:cTn id="14" dur="500" fill="hold"/>
                                        <p:tgtEl>
                                          <p:spTgt spid="22122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1232"/>
                                        </p:tgtEl>
                                        <p:attrNameLst>
                                          <p:attrName>style.visibility</p:attrName>
                                        </p:attrNameLst>
                                      </p:cBhvr>
                                      <p:to>
                                        <p:strVal val="visible"/>
                                      </p:to>
                                    </p:set>
                                    <p:anim calcmode="lin" valueType="num">
                                      <p:cBhvr additive="base">
                                        <p:cTn id="19" dur="500" fill="hold"/>
                                        <p:tgtEl>
                                          <p:spTgt spid="221232"/>
                                        </p:tgtEl>
                                        <p:attrNameLst>
                                          <p:attrName>ppt_x</p:attrName>
                                        </p:attrNameLst>
                                      </p:cBhvr>
                                      <p:tavLst>
                                        <p:tav tm="0">
                                          <p:val>
                                            <p:strVal val="#ppt_x"/>
                                          </p:val>
                                        </p:tav>
                                        <p:tav tm="100000">
                                          <p:val>
                                            <p:strVal val="#ppt_x"/>
                                          </p:val>
                                        </p:tav>
                                      </p:tavLst>
                                    </p:anim>
                                    <p:anim calcmode="lin" valueType="num">
                                      <p:cBhvr additive="base">
                                        <p:cTn id="20" dur="500" fill="hold"/>
                                        <p:tgtEl>
                                          <p:spTgt spid="22123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2891"/>
                                        </p:tgtEl>
                                        <p:attrNameLst>
                                          <p:attrName>style.visibility</p:attrName>
                                        </p:attrNameLst>
                                      </p:cBhvr>
                                      <p:to>
                                        <p:strVal val="visible"/>
                                      </p:to>
                                    </p:set>
                                    <p:anim calcmode="lin" valueType="num">
                                      <p:cBhvr additive="base">
                                        <p:cTn id="25" dur="500" fill="hold"/>
                                        <p:tgtEl>
                                          <p:spTgt spid="242891"/>
                                        </p:tgtEl>
                                        <p:attrNameLst>
                                          <p:attrName>ppt_x</p:attrName>
                                        </p:attrNameLst>
                                      </p:cBhvr>
                                      <p:tavLst>
                                        <p:tav tm="0">
                                          <p:val>
                                            <p:strVal val="#ppt_x"/>
                                          </p:val>
                                        </p:tav>
                                        <p:tav tm="100000">
                                          <p:val>
                                            <p:strVal val="#ppt_x"/>
                                          </p:val>
                                        </p:tav>
                                      </p:tavLst>
                                    </p:anim>
                                    <p:anim calcmode="lin" valueType="num">
                                      <p:cBhvr additive="base">
                                        <p:cTn id="26" dur="500" fill="hold"/>
                                        <p:tgtEl>
                                          <p:spTgt spid="24289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2892"/>
                                        </p:tgtEl>
                                        <p:attrNameLst>
                                          <p:attrName>style.visibility</p:attrName>
                                        </p:attrNameLst>
                                      </p:cBhvr>
                                      <p:to>
                                        <p:strVal val="visible"/>
                                      </p:to>
                                    </p:set>
                                    <p:anim calcmode="lin" valueType="num">
                                      <p:cBhvr additive="base">
                                        <p:cTn id="31" dur="500" fill="hold"/>
                                        <p:tgtEl>
                                          <p:spTgt spid="242892"/>
                                        </p:tgtEl>
                                        <p:attrNameLst>
                                          <p:attrName>ppt_x</p:attrName>
                                        </p:attrNameLst>
                                      </p:cBhvr>
                                      <p:tavLst>
                                        <p:tav tm="0">
                                          <p:val>
                                            <p:strVal val="#ppt_x"/>
                                          </p:val>
                                        </p:tav>
                                        <p:tav tm="100000">
                                          <p:val>
                                            <p:strVal val="#ppt_x"/>
                                          </p:val>
                                        </p:tav>
                                      </p:tavLst>
                                    </p:anim>
                                    <p:anim calcmode="lin" valueType="num">
                                      <p:cBhvr additive="base">
                                        <p:cTn id="32" dur="500" fill="hold"/>
                                        <p:tgtEl>
                                          <p:spTgt spid="24289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2893"/>
                                        </p:tgtEl>
                                        <p:attrNameLst>
                                          <p:attrName>style.visibility</p:attrName>
                                        </p:attrNameLst>
                                      </p:cBhvr>
                                      <p:to>
                                        <p:strVal val="visible"/>
                                      </p:to>
                                    </p:set>
                                    <p:anim calcmode="lin" valueType="num">
                                      <p:cBhvr additive="base">
                                        <p:cTn id="37" dur="500" fill="hold"/>
                                        <p:tgtEl>
                                          <p:spTgt spid="242893"/>
                                        </p:tgtEl>
                                        <p:attrNameLst>
                                          <p:attrName>ppt_x</p:attrName>
                                        </p:attrNameLst>
                                      </p:cBhvr>
                                      <p:tavLst>
                                        <p:tav tm="0">
                                          <p:val>
                                            <p:strVal val="#ppt_x"/>
                                          </p:val>
                                        </p:tav>
                                        <p:tav tm="100000">
                                          <p:val>
                                            <p:strVal val="#ppt_x"/>
                                          </p:val>
                                        </p:tav>
                                      </p:tavLst>
                                    </p:anim>
                                    <p:anim calcmode="lin" valueType="num">
                                      <p:cBhvr additive="base">
                                        <p:cTn id="38" dur="500" fill="hold"/>
                                        <p:tgtEl>
                                          <p:spTgt spid="24289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42894"/>
                                        </p:tgtEl>
                                        <p:attrNameLst>
                                          <p:attrName>style.visibility</p:attrName>
                                        </p:attrNameLst>
                                      </p:cBhvr>
                                      <p:to>
                                        <p:strVal val="visible"/>
                                      </p:to>
                                    </p:set>
                                    <p:anim calcmode="lin" valueType="num">
                                      <p:cBhvr additive="base">
                                        <p:cTn id="43" dur="500" fill="hold"/>
                                        <p:tgtEl>
                                          <p:spTgt spid="242894"/>
                                        </p:tgtEl>
                                        <p:attrNameLst>
                                          <p:attrName>ppt_x</p:attrName>
                                        </p:attrNameLst>
                                      </p:cBhvr>
                                      <p:tavLst>
                                        <p:tav tm="0">
                                          <p:val>
                                            <p:strVal val="#ppt_x"/>
                                          </p:val>
                                        </p:tav>
                                        <p:tav tm="100000">
                                          <p:val>
                                            <p:strVal val="#ppt_x"/>
                                          </p:val>
                                        </p:tav>
                                      </p:tavLst>
                                    </p:anim>
                                    <p:anim calcmode="lin" valueType="num">
                                      <p:cBhvr additive="base">
                                        <p:cTn id="44" dur="500" fill="hold"/>
                                        <p:tgtEl>
                                          <p:spTgt spid="24289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42895"/>
                                        </p:tgtEl>
                                        <p:attrNameLst>
                                          <p:attrName>style.visibility</p:attrName>
                                        </p:attrNameLst>
                                      </p:cBhvr>
                                      <p:to>
                                        <p:strVal val="visible"/>
                                      </p:to>
                                    </p:set>
                                    <p:anim calcmode="lin" valueType="num">
                                      <p:cBhvr additive="base">
                                        <p:cTn id="49" dur="500" fill="hold"/>
                                        <p:tgtEl>
                                          <p:spTgt spid="242895"/>
                                        </p:tgtEl>
                                        <p:attrNameLst>
                                          <p:attrName>ppt_x</p:attrName>
                                        </p:attrNameLst>
                                      </p:cBhvr>
                                      <p:tavLst>
                                        <p:tav tm="0">
                                          <p:val>
                                            <p:strVal val="#ppt_x"/>
                                          </p:val>
                                        </p:tav>
                                        <p:tav tm="100000">
                                          <p:val>
                                            <p:strVal val="#ppt_x"/>
                                          </p:val>
                                        </p:tav>
                                      </p:tavLst>
                                    </p:anim>
                                    <p:anim calcmode="lin" valueType="num">
                                      <p:cBhvr additive="base">
                                        <p:cTn id="50" dur="500" fill="hold"/>
                                        <p:tgtEl>
                                          <p:spTgt spid="24289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8" grpId="0"/>
      <p:bldP spid="221222" grpId="0"/>
      <p:bldP spid="2212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60" name="Rectangle 72"/>
          <p:cNvSpPr>
            <a:spLocks noChangeArrowheads="1"/>
          </p:cNvSpPr>
          <p:nvPr/>
        </p:nvSpPr>
        <p:spPr bwMode="auto">
          <a:xfrm>
            <a:off x="4859338" y="1387475"/>
            <a:ext cx="2166937" cy="461963"/>
          </a:xfrm>
          <a:prstGeom prst="rect">
            <a:avLst/>
          </a:prstGeom>
          <a:noFill/>
          <a:ln w="12700">
            <a:noFill/>
            <a:miter lim="800000"/>
            <a:headEnd type="none" w="sm" len="sm"/>
            <a:tailEnd type="none" w="sm" len="sm"/>
          </a:ln>
          <a:effectLst/>
        </p:spPr>
        <p:txBody>
          <a:bodyPr wrap="none">
            <a:spAutoFit/>
          </a:bodyPr>
          <a:lstStyle/>
          <a:p>
            <a:pPr>
              <a:defRPr/>
            </a:pPr>
            <a:r>
              <a:rPr lang="en-US" altLang="zh-CN" sz="2400" dirty="0">
                <a:solidFill>
                  <a:srgbClr val="FFCC66"/>
                </a:solidFill>
                <a:effectLst>
                  <a:outerShdw blurRad="38100" dist="38100" dir="2700000" algn="tl">
                    <a:srgbClr val="000000"/>
                  </a:outerShdw>
                </a:effectLst>
                <a:ea typeface="宋体" pitchFamily="2" charset="-122"/>
              </a:rPr>
              <a:t>(3) </a:t>
            </a:r>
            <a:r>
              <a:rPr lang="zh-CN" altLang="en-US" sz="2400" dirty="0">
                <a:solidFill>
                  <a:srgbClr val="FFCC66"/>
                </a:solidFill>
                <a:effectLst>
                  <a:outerShdw blurRad="38100" dist="38100" dir="2700000" algn="tl">
                    <a:srgbClr val="000000"/>
                  </a:outerShdw>
                </a:effectLst>
                <a:ea typeface="宋体" pitchFamily="2" charset="-122"/>
              </a:rPr>
              <a:t>确定虚位移</a:t>
            </a:r>
          </a:p>
        </p:txBody>
      </p:sp>
      <p:sp>
        <p:nvSpPr>
          <p:cNvPr id="242820" name="Text Box 132"/>
          <p:cNvSpPr txBox="1">
            <a:spLocks noChangeArrowheads="1"/>
          </p:cNvSpPr>
          <p:nvPr/>
        </p:nvSpPr>
        <p:spPr bwMode="auto">
          <a:xfrm>
            <a:off x="4879975" y="2317750"/>
            <a:ext cx="3962400" cy="830997"/>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chemeClr val="tx1"/>
                </a:solidFill>
                <a:effectLst>
                  <a:outerShdw blurRad="38100" dist="38100" dir="2700000" algn="tl">
                    <a:srgbClr val="FFFFFF"/>
                  </a:outerShdw>
                </a:effectLst>
                <a:ea typeface="宋体" pitchFamily="2" charset="-122"/>
              </a:rPr>
              <a:t>    </a:t>
            </a:r>
            <a:r>
              <a:rPr lang="zh-CN" altLang="en-US" sz="2400" dirty="0">
                <a:effectLst>
                  <a:outerShdw blurRad="38100" dist="38100" dir="2700000" algn="tl">
                    <a:srgbClr val="000000"/>
                  </a:outerShdw>
                </a:effectLst>
                <a:ea typeface="宋体" pitchFamily="2" charset="-122"/>
              </a:rPr>
              <a:t>考察三棱柱和圆盘组成的系统，系统具有两个自由度</a:t>
            </a:r>
          </a:p>
        </p:txBody>
      </p:sp>
      <p:graphicFrame>
        <p:nvGraphicFramePr>
          <p:cNvPr id="267338" name="Object 74"/>
          <p:cNvGraphicFramePr>
            <a:graphicFrameLocks noChangeAspect="1"/>
          </p:cNvGraphicFramePr>
          <p:nvPr>
            <p:extLst>
              <p:ext uri="{D42A27DB-BD31-4B8C-83A1-F6EECF244321}">
                <p14:modId xmlns:p14="http://schemas.microsoft.com/office/powerpoint/2010/main" xmlns="" val="2317221580"/>
              </p:ext>
            </p:extLst>
          </p:nvPr>
        </p:nvGraphicFramePr>
        <p:xfrm>
          <a:off x="6157912" y="3245622"/>
          <a:ext cx="1798463" cy="877116"/>
        </p:xfrm>
        <a:graphic>
          <a:graphicData uri="http://schemas.openxmlformats.org/presentationml/2006/ole">
            <p:oleObj spid="_x0000_s6154" name="公式" r:id="rId3" imgW="469800" imgH="190440" progId="Equation.3">
              <p:embed/>
            </p:oleObj>
          </a:graphicData>
        </a:graphic>
      </p:graphicFrame>
      <p:grpSp>
        <p:nvGrpSpPr>
          <p:cNvPr id="13317" name="Group 73"/>
          <p:cNvGrpSpPr>
            <a:grpSpLocks/>
          </p:cNvGrpSpPr>
          <p:nvPr/>
        </p:nvGrpSpPr>
        <p:grpSpPr bwMode="auto">
          <a:xfrm>
            <a:off x="107950" y="1411288"/>
            <a:ext cx="4513263" cy="2738437"/>
            <a:chOff x="2608" y="2341"/>
            <a:chExt cx="2843" cy="1725"/>
          </a:xfrm>
        </p:grpSpPr>
        <p:sp>
          <p:nvSpPr>
            <p:cNvPr id="13318" name="Oval 3"/>
            <p:cNvSpPr>
              <a:spLocks noChangeArrowheads="1"/>
            </p:cNvSpPr>
            <p:nvPr/>
          </p:nvSpPr>
          <p:spPr bwMode="auto">
            <a:xfrm>
              <a:off x="3525"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19" name="Oval 4"/>
            <p:cNvSpPr>
              <a:spLocks noChangeArrowheads="1"/>
            </p:cNvSpPr>
            <p:nvPr/>
          </p:nvSpPr>
          <p:spPr bwMode="auto">
            <a:xfrm>
              <a:off x="4060"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20" name="Oval 5"/>
            <p:cNvSpPr>
              <a:spLocks noChangeArrowheads="1"/>
            </p:cNvSpPr>
            <p:nvPr/>
          </p:nvSpPr>
          <p:spPr bwMode="auto">
            <a:xfrm>
              <a:off x="4536" y="3636"/>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21" name="Line 6"/>
            <p:cNvSpPr>
              <a:spLocks noChangeShapeType="1"/>
            </p:cNvSpPr>
            <p:nvPr/>
          </p:nvSpPr>
          <p:spPr bwMode="auto">
            <a:xfrm flipV="1">
              <a:off x="3141" y="2528"/>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22" name="Text Box 7"/>
            <p:cNvSpPr txBox="1">
              <a:spLocks noChangeArrowheads="1"/>
            </p:cNvSpPr>
            <p:nvPr/>
          </p:nvSpPr>
          <p:spPr bwMode="auto">
            <a:xfrm>
              <a:off x="5239" y="3467"/>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x</a:t>
              </a:r>
            </a:p>
          </p:txBody>
        </p:sp>
        <p:sp>
          <p:nvSpPr>
            <p:cNvPr id="13323" name="Text Box 8"/>
            <p:cNvSpPr txBox="1">
              <a:spLocks noChangeArrowheads="1"/>
            </p:cNvSpPr>
            <p:nvPr/>
          </p:nvSpPr>
          <p:spPr bwMode="auto">
            <a:xfrm>
              <a:off x="3180" y="2424"/>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y</a:t>
              </a:r>
            </a:p>
          </p:txBody>
        </p:sp>
        <p:sp>
          <p:nvSpPr>
            <p:cNvPr id="13324" name="Oval 9"/>
            <p:cNvSpPr>
              <a:spLocks noChangeArrowheads="1"/>
            </p:cNvSpPr>
            <p:nvPr/>
          </p:nvSpPr>
          <p:spPr bwMode="auto">
            <a:xfrm>
              <a:off x="4047" y="2752"/>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25" name="Line 10"/>
            <p:cNvSpPr>
              <a:spLocks noChangeShapeType="1"/>
            </p:cNvSpPr>
            <p:nvPr/>
          </p:nvSpPr>
          <p:spPr bwMode="auto">
            <a:xfrm>
              <a:off x="3951" y="3061"/>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26" name="Line 11"/>
            <p:cNvSpPr>
              <a:spLocks noChangeShapeType="1"/>
            </p:cNvSpPr>
            <p:nvPr/>
          </p:nvSpPr>
          <p:spPr bwMode="auto">
            <a:xfrm rot="-5400000">
              <a:off x="3881" y="3003"/>
              <a:ext cx="959"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27" name="Oval 12"/>
            <p:cNvSpPr>
              <a:spLocks noChangeArrowheads="1"/>
            </p:cNvSpPr>
            <p:nvPr/>
          </p:nvSpPr>
          <p:spPr bwMode="auto">
            <a:xfrm>
              <a:off x="4335" y="3050"/>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28" name="Text Box 13"/>
            <p:cNvSpPr txBox="1">
              <a:spLocks noChangeArrowheads="1"/>
            </p:cNvSpPr>
            <p:nvPr/>
          </p:nvSpPr>
          <p:spPr bwMode="auto">
            <a:xfrm>
              <a:off x="4147" y="2818"/>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3329" name="Line 14"/>
            <p:cNvSpPr>
              <a:spLocks noChangeShapeType="1"/>
            </p:cNvSpPr>
            <p:nvPr/>
          </p:nvSpPr>
          <p:spPr bwMode="auto">
            <a:xfrm flipV="1">
              <a:off x="4479" y="2618"/>
              <a:ext cx="192"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30" name="Text Box 15"/>
            <p:cNvSpPr txBox="1">
              <a:spLocks noChangeArrowheads="1"/>
            </p:cNvSpPr>
            <p:nvPr/>
          </p:nvSpPr>
          <p:spPr bwMode="auto">
            <a:xfrm>
              <a:off x="4598" y="2432"/>
              <a:ext cx="2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D</a:t>
              </a:r>
            </a:p>
          </p:txBody>
        </p:sp>
        <p:sp>
          <p:nvSpPr>
            <p:cNvPr id="13331" name="AutoShape 16"/>
            <p:cNvSpPr>
              <a:spLocks noChangeArrowheads="1"/>
            </p:cNvSpPr>
            <p:nvPr/>
          </p:nvSpPr>
          <p:spPr bwMode="auto">
            <a:xfrm>
              <a:off x="3333" y="3008"/>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32" name="Oval 17"/>
            <p:cNvSpPr>
              <a:spLocks noChangeArrowheads="1"/>
            </p:cNvSpPr>
            <p:nvPr/>
          </p:nvSpPr>
          <p:spPr bwMode="auto">
            <a:xfrm>
              <a:off x="3802" y="3381"/>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33" name="Text Box 18"/>
            <p:cNvSpPr txBox="1">
              <a:spLocks noChangeArrowheads="1"/>
            </p:cNvSpPr>
            <p:nvPr/>
          </p:nvSpPr>
          <p:spPr bwMode="auto">
            <a:xfrm>
              <a:off x="3551" y="3157"/>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3334" name="Text Box 19"/>
            <p:cNvSpPr txBox="1">
              <a:spLocks noChangeArrowheads="1"/>
            </p:cNvSpPr>
            <p:nvPr/>
          </p:nvSpPr>
          <p:spPr bwMode="auto">
            <a:xfrm>
              <a:off x="3141" y="2799"/>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A</a:t>
              </a:r>
            </a:p>
          </p:txBody>
        </p:sp>
        <p:sp>
          <p:nvSpPr>
            <p:cNvPr id="13335" name="Text Box 20"/>
            <p:cNvSpPr txBox="1">
              <a:spLocks noChangeArrowheads="1"/>
            </p:cNvSpPr>
            <p:nvPr/>
          </p:nvSpPr>
          <p:spPr bwMode="auto">
            <a:xfrm>
              <a:off x="3115" y="3519"/>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C</a:t>
              </a:r>
            </a:p>
          </p:txBody>
        </p:sp>
        <p:sp>
          <p:nvSpPr>
            <p:cNvPr id="13336" name="Text Box 21"/>
            <p:cNvSpPr txBox="1">
              <a:spLocks noChangeArrowheads="1"/>
            </p:cNvSpPr>
            <p:nvPr/>
          </p:nvSpPr>
          <p:spPr bwMode="auto">
            <a:xfrm>
              <a:off x="4917" y="3534"/>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B</a:t>
              </a:r>
            </a:p>
          </p:txBody>
        </p:sp>
        <p:sp>
          <p:nvSpPr>
            <p:cNvPr id="13337" name="Text Box 22"/>
            <p:cNvSpPr txBox="1">
              <a:spLocks noChangeArrowheads="1"/>
            </p:cNvSpPr>
            <p:nvPr/>
          </p:nvSpPr>
          <p:spPr bwMode="auto">
            <a:xfrm>
              <a:off x="4349" y="3376"/>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a:solidFill>
                    <a:schemeClr val="bg1"/>
                  </a:solidFill>
                  <a:sym typeface="Symbol" pitchFamily="18" charset="2"/>
                </a:rPr>
                <a:t></a:t>
              </a:r>
              <a:endParaRPr lang="en-US" altLang="zh-CN" sz="2400">
                <a:solidFill>
                  <a:schemeClr val="bg1"/>
                </a:solidFill>
              </a:endParaRPr>
            </a:p>
          </p:txBody>
        </p:sp>
        <p:grpSp>
          <p:nvGrpSpPr>
            <p:cNvPr id="13338" name="Group 23"/>
            <p:cNvGrpSpPr>
              <a:grpSpLocks/>
            </p:cNvGrpSpPr>
            <p:nvPr/>
          </p:nvGrpSpPr>
          <p:grpSpPr bwMode="auto">
            <a:xfrm>
              <a:off x="2953" y="3739"/>
              <a:ext cx="2359" cy="91"/>
              <a:chOff x="340" y="2795"/>
              <a:chExt cx="2359" cy="91"/>
            </a:xfrm>
          </p:grpSpPr>
          <p:sp>
            <p:nvSpPr>
              <p:cNvPr id="13358" name="Line 24"/>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59" name="Line 25"/>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0" name="Line 26"/>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1" name="Line 27"/>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2" name="Line 28"/>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3" name="Line 29"/>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4" name="Line 30"/>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5" name="Line 31"/>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6" name="Line 32"/>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7" name="Line 33"/>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8" name="Line 34"/>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69" name="Line 35"/>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0" name="Line 36"/>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1" name="Line 37"/>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2" name="Line 38"/>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3" name="Line 39"/>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4" name="Line 40"/>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5" name="Line 41"/>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6" name="Line 42"/>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7" name="Line 43"/>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8" name="Line 44"/>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79" name="Line 45"/>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80" name="Line 46"/>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81" name="Line 47"/>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82" name="Line 48"/>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83" name="Line 49"/>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3339" name="Arc 50"/>
            <p:cNvSpPr>
              <a:spLocks/>
            </p:cNvSpPr>
            <p:nvPr/>
          </p:nvSpPr>
          <p:spPr bwMode="auto">
            <a:xfrm rot="16996584" flipH="1">
              <a:off x="4605" y="3495"/>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340" name="Line 51"/>
            <p:cNvSpPr>
              <a:spLocks noChangeShapeType="1"/>
            </p:cNvSpPr>
            <p:nvPr/>
          </p:nvSpPr>
          <p:spPr bwMode="auto">
            <a:xfrm>
              <a:off x="3141" y="3739"/>
              <a:ext cx="2279"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41" name="Text Box 52"/>
            <p:cNvSpPr txBox="1">
              <a:spLocks noChangeArrowheads="1"/>
            </p:cNvSpPr>
            <p:nvPr/>
          </p:nvSpPr>
          <p:spPr bwMode="auto">
            <a:xfrm>
              <a:off x="2925" y="351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rgbClr val="FF3300"/>
                  </a:solidFill>
                </a:rPr>
                <a:t>O</a:t>
              </a:r>
            </a:p>
          </p:txBody>
        </p:sp>
        <p:sp>
          <p:nvSpPr>
            <p:cNvPr id="13342" name="Line 53"/>
            <p:cNvSpPr>
              <a:spLocks noChangeShapeType="1"/>
            </p:cNvSpPr>
            <p:nvPr/>
          </p:nvSpPr>
          <p:spPr bwMode="auto">
            <a:xfrm>
              <a:off x="3832" y="3407"/>
              <a:ext cx="0" cy="635"/>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3343" name="Line 54"/>
            <p:cNvSpPr>
              <a:spLocks noChangeShapeType="1"/>
            </p:cNvSpPr>
            <p:nvPr/>
          </p:nvSpPr>
          <p:spPr bwMode="auto">
            <a:xfrm>
              <a:off x="4376" y="3090"/>
              <a:ext cx="0" cy="317"/>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3344" name="Text Box 55"/>
            <p:cNvSpPr txBox="1">
              <a:spLocks noChangeArrowheads="1"/>
            </p:cNvSpPr>
            <p:nvPr/>
          </p:nvSpPr>
          <p:spPr bwMode="auto">
            <a:xfrm>
              <a:off x="3469" y="3816"/>
              <a:ext cx="3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1</a:t>
              </a:r>
              <a:r>
                <a:rPr lang="en-US" altLang="zh-CN" sz="2000" i="1">
                  <a:solidFill>
                    <a:srgbClr val="FFFF00"/>
                  </a:solidFill>
                </a:rPr>
                <a:t>g</a:t>
              </a:r>
            </a:p>
          </p:txBody>
        </p:sp>
        <p:sp>
          <p:nvSpPr>
            <p:cNvPr id="13345" name="Text Box 56"/>
            <p:cNvSpPr txBox="1">
              <a:spLocks noChangeArrowheads="1"/>
            </p:cNvSpPr>
            <p:nvPr/>
          </p:nvSpPr>
          <p:spPr bwMode="auto">
            <a:xfrm>
              <a:off x="4376" y="3203"/>
              <a:ext cx="3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2</a:t>
              </a:r>
              <a:r>
                <a:rPr lang="en-US" altLang="zh-CN" sz="2000" i="1">
                  <a:solidFill>
                    <a:srgbClr val="FFFF00"/>
                  </a:solidFill>
                </a:rPr>
                <a:t>g</a:t>
              </a:r>
            </a:p>
          </p:txBody>
        </p:sp>
        <p:sp>
          <p:nvSpPr>
            <p:cNvPr id="13346" name="Line 58"/>
            <p:cNvSpPr>
              <a:spLocks noChangeShapeType="1"/>
            </p:cNvSpPr>
            <p:nvPr/>
          </p:nvSpPr>
          <p:spPr bwMode="auto">
            <a:xfrm flipH="1" flipV="1">
              <a:off x="3923" y="2886"/>
              <a:ext cx="454" cy="204"/>
            </a:xfrm>
            <a:prstGeom prst="line">
              <a:avLst/>
            </a:prstGeom>
            <a:noFill/>
            <a:ln w="25400">
              <a:solidFill>
                <a:srgbClr val="FF66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3347" name="Text Box 60"/>
            <p:cNvSpPr txBox="1">
              <a:spLocks noChangeArrowheads="1"/>
            </p:cNvSpPr>
            <p:nvPr/>
          </p:nvSpPr>
          <p:spPr bwMode="auto">
            <a:xfrm>
              <a:off x="3606" y="2726"/>
              <a:ext cx="3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6600"/>
                  </a:solidFill>
                </a:rPr>
                <a:t>F</a:t>
              </a:r>
              <a:r>
                <a:rPr lang="en-US" altLang="zh-CN" sz="2000" i="1" baseline="-25000">
                  <a:solidFill>
                    <a:srgbClr val="FF6600"/>
                  </a:solidFill>
                </a:rPr>
                <a:t>12r</a:t>
              </a:r>
            </a:p>
          </p:txBody>
        </p:sp>
        <p:sp>
          <p:nvSpPr>
            <p:cNvPr id="13348" name="Line 61"/>
            <p:cNvSpPr>
              <a:spLocks noChangeShapeType="1"/>
            </p:cNvSpPr>
            <p:nvPr/>
          </p:nvSpPr>
          <p:spPr bwMode="auto">
            <a:xfrm>
              <a:off x="4376" y="3090"/>
              <a:ext cx="545" cy="0"/>
            </a:xfrm>
            <a:prstGeom prst="line">
              <a:avLst/>
            </a:prstGeom>
            <a:noFill/>
            <a:ln w="254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49" name="Line 62"/>
            <p:cNvSpPr>
              <a:spLocks noChangeShapeType="1"/>
            </p:cNvSpPr>
            <p:nvPr/>
          </p:nvSpPr>
          <p:spPr bwMode="auto">
            <a:xfrm>
              <a:off x="3832" y="3407"/>
              <a:ext cx="454" cy="0"/>
            </a:xfrm>
            <a:prstGeom prst="line">
              <a:avLst/>
            </a:prstGeom>
            <a:noFill/>
            <a:ln w="254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3350" name="Text Box 63"/>
            <p:cNvSpPr txBox="1">
              <a:spLocks noChangeArrowheads="1"/>
            </p:cNvSpPr>
            <p:nvPr/>
          </p:nvSpPr>
          <p:spPr bwMode="auto">
            <a:xfrm>
              <a:off x="4639" y="3044"/>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12</a:t>
              </a:r>
            </a:p>
          </p:txBody>
        </p:sp>
        <p:sp>
          <p:nvSpPr>
            <p:cNvPr id="13351" name="Text Box 64"/>
            <p:cNvSpPr txBox="1">
              <a:spLocks noChangeArrowheads="1"/>
            </p:cNvSpPr>
            <p:nvPr/>
          </p:nvSpPr>
          <p:spPr bwMode="auto">
            <a:xfrm>
              <a:off x="4013" y="3362"/>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11</a:t>
              </a:r>
            </a:p>
          </p:txBody>
        </p:sp>
        <p:sp>
          <p:nvSpPr>
            <p:cNvPr id="13352" name="Arc 65"/>
            <p:cNvSpPr>
              <a:spLocks/>
            </p:cNvSpPr>
            <p:nvPr/>
          </p:nvSpPr>
          <p:spPr bwMode="auto">
            <a:xfrm flipH="1">
              <a:off x="3923" y="2545"/>
              <a:ext cx="317" cy="2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bg1"/>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353" name="Text Box 66"/>
            <p:cNvSpPr txBox="1">
              <a:spLocks noChangeArrowheads="1"/>
            </p:cNvSpPr>
            <p:nvPr/>
          </p:nvSpPr>
          <p:spPr bwMode="auto">
            <a:xfrm>
              <a:off x="3741" y="2341"/>
              <a:ext cx="36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M</a:t>
              </a:r>
              <a:r>
                <a:rPr lang="en-US" altLang="zh-CN" sz="2000" i="1" baseline="-25000">
                  <a:solidFill>
                    <a:schemeClr val="bg1"/>
                  </a:solidFill>
                </a:rPr>
                <a:t>12</a:t>
              </a:r>
            </a:p>
          </p:txBody>
        </p:sp>
        <p:sp>
          <p:nvSpPr>
            <p:cNvPr id="13354" name="Line 69"/>
            <p:cNvSpPr>
              <a:spLocks noChangeShapeType="1"/>
            </p:cNvSpPr>
            <p:nvPr/>
          </p:nvSpPr>
          <p:spPr bwMode="auto">
            <a:xfrm flipH="1">
              <a:off x="2926" y="3249"/>
              <a:ext cx="408" cy="0"/>
            </a:xfrm>
            <a:prstGeom prst="line">
              <a:avLst/>
            </a:prstGeom>
            <a:noFill/>
            <a:ln w="25400">
              <a:solidFill>
                <a:srgbClr val="99CC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13355" name="Text Box 70"/>
            <p:cNvSpPr txBox="1">
              <a:spLocks noChangeArrowheads="1"/>
            </p:cNvSpPr>
            <p:nvPr/>
          </p:nvSpPr>
          <p:spPr bwMode="auto">
            <a:xfrm>
              <a:off x="2608" y="3078"/>
              <a:ext cx="3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rgbClr val="99FF33"/>
                  </a:solidFill>
                  <a:sym typeface="Symbol" pitchFamily="18" charset="2"/>
                </a:rPr>
                <a:t> x</a:t>
              </a:r>
            </a:p>
          </p:txBody>
        </p:sp>
        <p:sp>
          <p:nvSpPr>
            <p:cNvPr id="13356" name="Line 71"/>
            <p:cNvSpPr>
              <a:spLocks noChangeShapeType="1"/>
            </p:cNvSpPr>
            <p:nvPr/>
          </p:nvSpPr>
          <p:spPr bwMode="auto">
            <a:xfrm>
              <a:off x="4377" y="2614"/>
              <a:ext cx="227" cy="91"/>
            </a:xfrm>
            <a:prstGeom prst="line">
              <a:avLst/>
            </a:prstGeom>
            <a:noFill/>
            <a:ln w="25400">
              <a:solidFill>
                <a:srgbClr val="99CC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267336" name="Text Box 72"/>
            <p:cNvSpPr txBox="1">
              <a:spLocks noChangeArrowheads="1"/>
            </p:cNvSpPr>
            <p:nvPr/>
          </p:nvSpPr>
          <p:spPr bwMode="auto">
            <a:xfrm>
              <a:off x="4195" y="2341"/>
              <a:ext cx="37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solidFill>
                    <a:srgbClr val="99FF33"/>
                  </a:solidFill>
                  <a:ea typeface="宋体" pitchFamily="2" charset="-122"/>
                  <a:sym typeface="Symbol" pitchFamily="18" charset="2"/>
                </a:rPr>
                <a:t> </a:t>
              </a:r>
              <a:r>
                <a:rPr lang="en-US" altLang="zh-CN" b="0" i="1">
                  <a:solidFill>
                    <a:srgbClr val="99FF33"/>
                  </a:solidFill>
                  <a:effectLst>
                    <a:outerShdw blurRad="38100" dist="38100" dir="2700000" algn="tl">
                      <a:srgbClr val="000000"/>
                    </a:outerShdw>
                  </a:effectLst>
                  <a:ea typeface="宋体" pitchFamily="2" charset="-122"/>
                  <a:sym typeface="Symbol" pitchFamily="18" charset="2"/>
                </a:rPr>
                <a:t></a:t>
              </a:r>
            </a:p>
          </p:txBody>
        </p:sp>
      </p:grpSp>
    </p:spTree>
    <p:extLst>
      <p:ext uri="{BB962C8B-B14F-4D97-AF65-F5344CB8AC3E}">
        <p14:creationId xmlns:p14="http://schemas.microsoft.com/office/powerpoint/2010/main" xmlns="" val="4059130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760"/>
                                        </p:tgtEl>
                                        <p:attrNameLst>
                                          <p:attrName>style.visibility</p:attrName>
                                        </p:attrNameLst>
                                      </p:cBhvr>
                                      <p:to>
                                        <p:strVal val="visible"/>
                                      </p:to>
                                    </p:set>
                                    <p:anim calcmode="lin" valueType="num">
                                      <p:cBhvr additive="base">
                                        <p:cTn id="7" dur="500" fill="hold"/>
                                        <p:tgtEl>
                                          <p:spTgt spid="242760"/>
                                        </p:tgtEl>
                                        <p:attrNameLst>
                                          <p:attrName>ppt_x</p:attrName>
                                        </p:attrNameLst>
                                      </p:cBhvr>
                                      <p:tavLst>
                                        <p:tav tm="0">
                                          <p:val>
                                            <p:strVal val="#ppt_x"/>
                                          </p:val>
                                        </p:tav>
                                        <p:tav tm="100000">
                                          <p:val>
                                            <p:strVal val="#ppt_x"/>
                                          </p:val>
                                        </p:tav>
                                      </p:tavLst>
                                    </p:anim>
                                    <p:anim calcmode="lin" valueType="num">
                                      <p:cBhvr additive="base">
                                        <p:cTn id="8" dur="500" fill="hold"/>
                                        <p:tgtEl>
                                          <p:spTgt spid="2427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820"/>
                                        </p:tgtEl>
                                        <p:attrNameLst>
                                          <p:attrName>style.visibility</p:attrName>
                                        </p:attrNameLst>
                                      </p:cBhvr>
                                      <p:to>
                                        <p:strVal val="visible"/>
                                      </p:to>
                                    </p:set>
                                    <p:anim calcmode="lin" valueType="num">
                                      <p:cBhvr additive="base">
                                        <p:cTn id="13" dur="500" fill="hold"/>
                                        <p:tgtEl>
                                          <p:spTgt spid="242820"/>
                                        </p:tgtEl>
                                        <p:attrNameLst>
                                          <p:attrName>ppt_x</p:attrName>
                                        </p:attrNameLst>
                                      </p:cBhvr>
                                      <p:tavLst>
                                        <p:tav tm="0">
                                          <p:val>
                                            <p:strVal val="#ppt_x"/>
                                          </p:val>
                                        </p:tav>
                                        <p:tav tm="100000">
                                          <p:val>
                                            <p:strVal val="#ppt_x"/>
                                          </p:val>
                                        </p:tav>
                                      </p:tavLst>
                                    </p:anim>
                                    <p:anim calcmode="lin" valueType="num">
                                      <p:cBhvr additive="base">
                                        <p:cTn id="14" dur="500" fill="hold"/>
                                        <p:tgtEl>
                                          <p:spTgt spid="2428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7338"/>
                                        </p:tgtEl>
                                        <p:attrNameLst>
                                          <p:attrName>style.visibility</p:attrName>
                                        </p:attrNameLst>
                                      </p:cBhvr>
                                      <p:to>
                                        <p:strVal val="visible"/>
                                      </p:to>
                                    </p:set>
                                    <p:anim calcmode="lin" valueType="num">
                                      <p:cBhvr additive="base">
                                        <p:cTn id="19" dur="500" fill="hold"/>
                                        <p:tgtEl>
                                          <p:spTgt spid="267338"/>
                                        </p:tgtEl>
                                        <p:attrNameLst>
                                          <p:attrName>ppt_x</p:attrName>
                                        </p:attrNameLst>
                                      </p:cBhvr>
                                      <p:tavLst>
                                        <p:tav tm="0">
                                          <p:val>
                                            <p:strVal val="#ppt_x"/>
                                          </p:val>
                                        </p:tav>
                                        <p:tav tm="100000">
                                          <p:val>
                                            <p:strVal val="#ppt_x"/>
                                          </p:val>
                                        </p:tav>
                                      </p:tavLst>
                                    </p:anim>
                                    <p:anim calcmode="lin" valueType="num">
                                      <p:cBhvr additive="base">
                                        <p:cTn id="20" dur="500" fill="hold"/>
                                        <p:tgtEl>
                                          <p:spTgt spid="267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60" grpId="0"/>
      <p:bldP spid="2428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69" name="Object 61"/>
          <p:cNvGraphicFramePr>
            <a:graphicFrameLocks noChangeAspect="1"/>
          </p:cNvGraphicFramePr>
          <p:nvPr>
            <p:extLst>
              <p:ext uri="{D42A27DB-BD31-4B8C-83A1-F6EECF244321}">
                <p14:modId xmlns:p14="http://schemas.microsoft.com/office/powerpoint/2010/main" xmlns="" val="2820351927"/>
              </p:ext>
            </p:extLst>
          </p:nvPr>
        </p:nvGraphicFramePr>
        <p:xfrm>
          <a:off x="611188" y="704850"/>
          <a:ext cx="2809875" cy="417513"/>
        </p:xfrm>
        <a:graphic>
          <a:graphicData uri="http://schemas.openxmlformats.org/presentationml/2006/ole">
            <p:oleObj spid="_x0000_s7219" name="公式" r:id="rId3" imgW="1358640" imgH="203040" progId="Equation.3">
              <p:embed/>
            </p:oleObj>
          </a:graphicData>
        </a:graphic>
      </p:graphicFrame>
      <p:graphicFrame>
        <p:nvGraphicFramePr>
          <p:cNvPr id="222270" name="Object 62"/>
          <p:cNvGraphicFramePr>
            <a:graphicFrameLocks noChangeAspect="1"/>
          </p:cNvGraphicFramePr>
          <p:nvPr>
            <p:extLst>
              <p:ext uri="{D42A27DB-BD31-4B8C-83A1-F6EECF244321}">
                <p14:modId xmlns:p14="http://schemas.microsoft.com/office/powerpoint/2010/main" xmlns="" val="1208020860"/>
              </p:ext>
            </p:extLst>
          </p:nvPr>
        </p:nvGraphicFramePr>
        <p:xfrm>
          <a:off x="1409700" y="1243013"/>
          <a:ext cx="6448425" cy="382587"/>
        </p:xfrm>
        <a:graphic>
          <a:graphicData uri="http://schemas.openxmlformats.org/presentationml/2006/ole">
            <p:oleObj spid="_x0000_s7220" name="公式" r:id="rId4" imgW="3416040" imgH="203040" progId="Equation.3">
              <p:embed/>
            </p:oleObj>
          </a:graphicData>
        </a:graphic>
      </p:graphicFrame>
      <p:sp>
        <p:nvSpPr>
          <p:cNvPr id="222271" name="AutoShape 63"/>
          <p:cNvSpPr>
            <a:spLocks noChangeArrowheads="1"/>
          </p:cNvSpPr>
          <p:nvPr/>
        </p:nvSpPr>
        <p:spPr bwMode="auto">
          <a:xfrm rot="-5400000">
            <a:off x="738188" y="1789113"/>
            <a:ext cx="609600" cy="431800"/>
          </a:xfrm>
          <a:prstGeom prst="downArrow">
            <a:avLst>
              <a:gd name="adj1" fmla="val 50000"/>
              <a:gd name="adj2" fmla="val 25000"/>
            </a:avLst>
          </a:prstGeom>
          <a:noFill/>
          <a:ln w="12700">
            <a:solidFill>
              <a:schemeClr val="bg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vert="eaVert"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aphicFrame>
        <p:nvGraphicFramePr>
          <p:cNvPr id="222272" name="Object 64"/>
          <p:cNvGraphicFramePr>
            <a:graphicFrameLocks noChangeAspect="1"/>
          </p:cNvGraphicFramePr>
          <p:nvPr>
            <p:extLst>
              <p:ext uri="{D42A27DB-BD31-4B8C-83A1-F6EECF244321}">
                <p14:modId xmlns:p14="http://schemas.microsoft.com/office/powerpoint/2010/main" xmlns="" val="3223183722"/>
              </p:ext>
            </p:extLst>
          </p:nvPr>
        </p:nvGraphicFramePr>
        <p:xfrm>
          <a:off x="1476375" y="1649413"/>
          <a:ext cx="3581400" cy="714375"/>
        </p:xfrm>
        <a:graphic>
          <a:graphicData uri="http://schemas.openxmlformats.org/presentationml/2006/ole">
            <p:oleObj spid="_x0000_s7221" name="公式" r:id="rId5" imgW="1841400" imgH="368280" progId="Equation.3">
              <p:embed/>
            </p:oleObj>
          </a:graphicData>
        </a:graphic>
      </p:graphicFrame>
      <p:sp>
        <p:nvSpPr>
          <p:cNvPr id="222273" name="Text Box 65"/>
          <p:cNvSpPr txBox="1">
            <a:spLocks noChangeArrowheads="1"/>
          </p:cNvSpPr>
          <p:nvPr/>
        </p:nvSpPr>
        <p:spPr bwMode="auto">
          <a:xfrm>
            <a:off x="755650" y="228600"/>
            <a:ext cx="48006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rgbClr val="FFCC66"/>
                </a:solidFill>
                <a:effectLst>
                  <a:outerShdw blurRad="38100" dist="38100" dir="2700000" algn="tl">
                    <a:srgbClr val="000000"/>
                  </a:outerShdw>
                </a:effectLst>
                <a:ea typeface="宋体" pitchFamily="2" charset="-122"/>
              </a:rPr>
              <a:t>(4) </a:t>
            </a:r>
            <a:r>
              <a:rPr lang="zh-CN" altLang="en-US" dirty="0">
                <a:solidFill>
                  <a:srgbClr val="FFCC66"/>
                </a:solidFill>
                <a:effectLst>
                  <a:outerShdw blurRad="38100" dist="38100" dir="2700000" algn="tl">
                    <a:srgbClr val="000000"/>
                  </a:outerShdw>
                </a:effectLst>
                <a:ea typeface="宋体" pitchFamily="2" charset="-122"/>
              </a:rPr>
              <a:t>应用达朗贝尔－拉格朗日方程</a:t>
            </a:r>
          </a:p>
        </p:txBody>
      </p:sp>
      <p:sp>
        <p:nvSpPr>
          <p:cNvPr id="222274" name="AutoShape 66"/>
          <p:cNvSpPr>
            <a:spLocks noChangeArrowheads="1"/>
          </p:cNvSpPr>
          <p:nvPr/>
        </p:nvSpPr>
        <p:spPr bwMode="auto">
          <a:xfrm>
            <a:off x="6242050" y="3068638"/>
            <a:ext cx="1066800" cy="228600"/>
          </a:xfrm>
          <a:prstGeom prst="downArrow">
            <a:avLst>
              <a:gd name="adj1" fmla="val 50000"/>
              <a:gd name="adj2" fmla="val 25000"/>
            </a:avLst>
          </a:prstGeom>
          <a:noFill/>
          <a:ln w="12700">
            <a:solidFill>
              <a:schemeClr val="bg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vert="eaVert"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aphicFrame>
        <p:nvGraphicFramePr>
          <p:cNvPr id="222275" name="Object 67"/>
          <p:cNvGraphicFramePr>
            <a:graphicFrameLocks noChangeAspect="1"/>
          </p:cNvGraphicFramePr>
          <p:nvPr>
            <p:extLst>
              <p:ext uri="{D42A27DB-BD31-4B8C-83A1-F6EECF244321}">
                <p14:modId xmlns:p14="http://schemas.microsoft.com/office/powerpoint/2010/main" xmlns="" val="999444174"/>
              </p:ext>
            </p:extLst>
          </p:nvPr>
        </p:nvGraphicFramePr>
        <p:xfrm>
          <a:off x="730250" y="2432050"/>
          <a:ext cx="2689225" cy="400050"/>
        </p:xfrm>
        <a:graphic>
          <a:graphicData uri="http://schemas.openxmlformats.org/presentationml/2006/ole">
            <p:oleObj spid="_x0000_s7222" name="公式" r:id="rId6" imgW="1358640" imgH="203040" progId="Equation.3">
              <p:embed/>
            </p:oleObj>
          </a:graphicData>
        </a:graphic>
      </p:graphicFrame>
      <p:graphicFrame>
        <p:nvGraphicFramePr>
          <p:cNvPr id="222276" name="Object 68"/>
          <p:cNvGraphicFramePr>
            <a:graphicFrameLocks noChangeAspect="1"/>
          </p:cNvGraphicFramePr>
          <p:nvPr>
            <p:extLst>
              <p:ext uri="{D42A27DB-BD31-4B8C-83A1-F6EECF244321}">
                <p14:modId xmlns:p14="http://schemas.microsoft.com/office/powerpoint/2010/main" xmlns="" val="3358773533"/>
              </p:ext>
            </p:extLst>
          </p:nvPr>
        </p:nvGraphicFramePr>
        <p:xfrm>
          <a:off x="877888" y="2967038"/>
          <a:ext cx="4111625" cy="434975"/>
        </p:xfrm>
        <a:graphic>
          <a:graphicData uri="http://schemas.openxmlformats.org/presentationml/2006/ole">
            <p:oleObj spid="_x0000_s7223" name="公式" r:id="rId7" imgW="1917360" imgH="203040" progId="Equation.3">
              <p:embed/>
            </p:oleObj>
          </a:graphicData>
        </a:graphic>
      </p:graphicFrame>
      <p:graphicFrame>
        <p:nvGraphicFramePr>
          <p:cNvPr id="222277" name="Object 69"/>
          <p:cNvGraphicFramePr>
            <a:graphicFrameLocks noChangeAspect="1"/>
          </p:cNvGraphicFramePr>
          <p:nvPr>
            <p:extLst>
              <p:ext uri="{D42A27DB-BD31-4B8C-83A1-F6EECF244321}">
                <p14:modId xmlns:p14="http://schemas.microsoft.com/office/powerpoint/2010/main" xmlns="" val="440620838"/>
              </p:ext>
            </p:extLst>
          </p:nvPr>
        </p:nvGraphicFramePr>
        <p:xfrm>
          <a:off x="5819775" y="3435350"/>
          <a:ext cx="1917700" cy="690563"/>
        </p:xfrm>
        <a:graphic>
          <a:graphicData uri="http://schemas.openxmlformats.org/presentationml/2006/ole">
            <p:oleObj spid="_x0000_s7224" name="公式" r:id="rId8" imgW="1015920" imgH="368280" progId="Equation.3">
              <p:embed/>
            </p:oleObj>
          </a:graphicData>
        </a:graphic>
      </p:graphicFrame>
      <p:sp>
        <p:nvSpPr>
          <p:cNvPr id="222278" name="Rectangle 70"/>
          <p:cNvSpPr>
            <a:spLocks noChangeArrowheads="1"/>
          </p:cNvSpPr>
          <p:nvPr/>
        </p:nvSpPr>
        <p:spPr bwMode="auto">
          <a:xfrm>
            <a:off x="4876800" y="4195763"/>
            <a:ext cx="3124200" cy="457200"/>
          </a:xfrm>
          <a:prstGeom prst="rect">
            <a:avLst/>
          </a:prstGeom>
          <a:noFill/>
          <a:ln w="12700">
            <a:noFill/>
            <a:miter lim="800000"/>
            <a:headEnd type="none" w="sm" len="sm"/>
            <a:tailEnd type="none" w="sm" len="sm"/>
          </a:ln>
          <a:effectLst/>
        </p:spPr>
        <p:txBody>
          <a:bodyPr>
            <a:spAutoFit/>
          </a:bodyPr>
          <a:lstStyle/>
          <a:p>
            <a:pPr eaLnBrk="0" hangingPunct="0">
              <a:defRPr/>
            </a:pPr>
            <a:r>
              <a:rPr lang="zh-CN" altLang="en-US" dirty="0">
                <a:effectLst>
                  <a:outerShdw blurRad="38100" dist="38100" dir="2700000" algn="tl">
                    <a:srgbClr val="000000"/>
                  </a:outerShdw>
                </a:effectLst>
                <a:ea typeface="宋体" pitchFamily="2" charset="-122"/>
              </a:rPr>
              <a:t>求解联立方程，得</a:t>
            </a:r>
          </a:p>
        </p:txBody>
      </p:sp>
      <p:graphicFrame>
        <p:nvGraphicFramePr>
          <p:cNvPr id="222279" name="Object 71"/>
          <p:cNvGraphicFramePr>
            <a:graphicFrameLocks noChangeAspect="1"/>
          </p:cNvGraphicFramePr>
          <p:nvPr>
            <p:extLst>
              <p:ext uri="{D42A27DB-BD31-4B8C-83A1-F6EECF244321}">
                <p14:modId xmlns:p14="http://schemas.microsoft.com/office/powerpoint/2010/main" xmlns="" val="2863479423"/>
              </p:ext>
            </p:extLst>
          </p:nvPr>
        </p:nvGraphicFramePr>
        <p:xfrm>
          <a:off x="5472113" y="4791075"/>
          <a:ext cx="3022600" cy="1506538"/>
        </p:xfrm>
        <a:graphic>
          <a:graphicData uri="http://schemas.openxmlformats.org/presentationml/2006/ole">
            <p:oleObj spid="_x0000_s7225" name="公式" r:id="rId9" imgW="1600200" imgH="799920" progId="Equation.3">
              <p:embed/>
            </p:oleObj>
          </a:graphicData>
        </a:graphic>
      </p:graphicFrame>
      <p:grpSp>
        <p:nvGrpSpPr>
          <p:cNvPr id="7181" name="Group 72"/>
          <p:cNvGrpSpPr>
            <a:grpSpLocks/>
          </p:cNvGrpSpPr>
          <p:nvPr/>
        </p:nvGrpSpPr>
        <p:grpSpPr bwMode="auto">
          <a:xfrm>
            <a:off x="179388" y="3786188"/>
            <a:ext cx="4513262" cy="2738437"/>
            <a:chOff x="2608" y="2341"/>
            <a:chExt cx="2843" cy="1725"/>
          </a:xfrm>
        </p:grpSpPr>
        <p:sp>
          <p:nvSpPr>
            <p:cNvPr id="7182" name="Oval 73"/>
            <p:cNvSpPr>
              <a:spLocks noChangeArrowheads="1"/>
            </p:cNvSpPr>
            <p:nvPr/>
          </p:nvSpPr>
          <p:spPr bwMode="auto">
            <a:xfrm>
              <a:off x="3525"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83" name="Oval 74"/>
            <p:cNvSpPr>
              <a:spLocks noChangeArrowheads="1"/>
            </p:cNvSpPr>
            <p:nvPr/>
          </p:nvSpPr>
          <p:spPr bwMode="auto">
            <a:xfrm>
              <a:off x="4060"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84" name="Oval 75"/>
            <p:cNvSpPr>
              <a:spLocks noChangeArrowheads="1"/>
            </p:cNvSpPr>
            <p:nvPr/>
          </p:nvSpPr>
          <p:spPr bwMode="auto">
            <a:xfrm>
              <a:off x="4536" y="3636"/>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85" name="Line 76"/>
            <p:cNvSpPr>
              <a:spLocks noChangeShapeType="1"/>
            </p:cNvSpPr>
            <p:nvPr/>
          </p:nvSpPr>
          <p:spPr bwMode="auto">
            <a:xfrm flipV="1">
              <a:off x="3141" y="2528"/>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6" name="Text Box 77"/>
            <p:cNvSpPr txBox="1">
              <a:spLocks noChangeArrowheads="1"/>
            </p:cNvSpPr>
            <p:nvPr/>
          </p:nvSpPr>
          <p:spPr bwMode="auto">
            <a:xfrm>
              <a:off x="5239" y="3467"/>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i="1">
                  <a:solidFill>
                    <a:srgbClr val="FF3300"/>
                  </a:solidFill>
                </a:rPr>
                <a:t>x</a:t>
              </a:r>
            </a:p>
          </p:txBody>
        </p:sp>
        <p:sp>
          <p:nvSpPr>
            <p:cNvPr id="7187" name="Text Box 78"/>
            <p:cNvSpPr txBox="1">
              <a:spLocks noChangeArrowheads="1"/>
            </p:cNvSpPr>
            <p:nvPr/>
          </p:nvSpPr>
          <p:spPr bwMode="auto">
            <a:xfrm>
              <a:off x="3180" y="2424"/>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i="1">
                  <a:solidFill>
                    <a:srgbClr val="FF3300"/>
                  </a:solidFill>
                </a:rPr>
                <a:t>y</a:t>
              </a:r>
            </a:p>
          </p:txBody>
        </p:sp>
        <p:sp>
          <p:nvSpPr>
            <p:cNvPr id="7188" name="Oval 79"/>
            <p:cNvSpPr>
              <a:spLocks noChangeArrowheads="1"/>
            </p:cNvSpPr>
            <p:nvPr/>
          </p:nvSpPr>
          <p:spPr bwMode="auto">
            <a:xfrm>
              <a:off x="4047" y="2752"/>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89" name="Line 80"/>
            <p:cNvSpPr>
              <a:spLocks noChangeShapeType="1"/>
            </p:cNvSpPr>
            <p:nvPr/>
          </p:nvSpPr>
          <p:spPr bwMode="auto">
            <a:xfrm>
              <a:off x="3951" y="3061"/>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0" name="Line 81"/>
            <p:cNvSpPr>
              <a:spLocks noChangeShapeType="1"/>
            </p:cNvSpPr>
            <p:nvPr/>
          </p:nvSpPr>
          <p:spPr bwMode="auto">
            <a:xfrm rot="-5400000">
              <a:off x="3881" y="3003"/>
              <a:ext cx="959"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1" name="Oval 82"/>
            <p:cNvSpPr>
              <a:spLocks noChangeArrowheads="1"/>
            </p:cNvSpPr>
            <p:nvPr/>
          </p:nvSpPr>
          <p:spPr bwMode="auto">
            <a:xfrm>
              <a:off x="4335" y="3050"/>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92" name="Text Box 83"/>
            <p:cNvSpPr txBox="1">
              <a:spLocks noChangeArrowheads="1"/>
            </p:cNvSpPr>
            <p:nvPr/>
          </p:nvSpPr>
          <p:spPr bwMode="auto">
            <a:xfrm>
              <a:off x="4147" y="2818"/>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zh-CN" sz="2000" i="1"/>
                <a:t>C</a:t>
              </a:r>
              <a:r>
                <a:rPr lang="zh-CN" altLang="zh-CN" sz="2000" baseline="-25000"/>
                <a:t>2</a:t>
              </a:r>
              <a:endParaRPr lang="en-US" altLang="zh-CN" sz="2000" baseline="-25000"/>
            </a:p>
          </p:txBody>
        </p:sp>
        <p:sp>
          <p:nvSpPr>
            <p:cNvPr id="7193" name="Line 84"/>
            <p:cNvSpPr>
              <a:spLocks noChangeShapeType="1"/>
            </p:cNvSpPr>
            <p:nvPr/>
          </p:nvSpPr>
          <p:spPr bwMode="auto">
            <a:xfrm flipV="1">
              <a:off x="4479" y="2618"/>
              <a:ext cx="192"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4" name="Text Box 85"/>
            <p:cNvSpPr txBox="1">
              <a:spLocks noChangeArrowheads="1"/>
            </p:cNvSpPr>
            <p:nvPr/>
          </p:nvSpPr>
          <p:spPr bwMode="auto">
            <a:xfrm>
              <a:off x="4598" y="2432"/>
              <a:ext cx="2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t>D</a:t>
              </a:r>
            </a:p>
          </p:txBody>
        </p:sp>
        <p:sp>
          <p:nvSpPr>
            <p:cNvPr id="7195" name="AutoShape 86"/>
            <p:cNvSpPr>
              <a:spLocks noChangeArrowheads="1"/>
            </p:cNvSpPr>
            <p:nvPr/>
          </p:nvSpPr>
          <p:spPr bwMode="auto">
            <a:xfrm>
              <a:off x="3333" y="3008"/>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96" name="Oval 87"/>
            <p:cNvSpPr>
              <a:spLocks noChangeArrowheads="1"/>
            </p:cNvSpPr>
            <p:nvPr/>
          </p:nvSpPr>
          <p:spPr bwMode="auto">
            <a:xfrm>
              <a:off x="3802" y="3381"/>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7197" name="Text Box 88"/>
            <p:cNvSpPr txBox="1">
              <a:spLocks noChangeArrowheads="1"/>
            </p:cNvSpPr>
            <p:nvPr/>
          </p:nvSpPr>
          <p:spPr bwMode="auto">
            <a:xfrm>
              <a:off x="3551" y="3157"/>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zh-CN" sz="2000" i="1"/>
                <a:t>C</a:t>
              </a:r>
              <a:r>
                <a:rPr lang="zh-CN" altLang="zh-CN" sz="2000" baseline="-25000"/>
                <a:t>1</a:t>
              </a:r>
              <a:endParaRPr lang="en-US" altLang="zh-CN" sz="2000"/>
            </a:p>
          </p:txBody>
        </p:sp>
        <p:sp>
          <p:nvSpPr>
            <p:cNvPr id="7198" name="Text Box 89"/>
            <p:cNvSpPr txBox="1">
              <a:spLocks noChangeArrowheads="1"/>
            </p:cNvSpPr>
            <p:nvPr/>
          </p:nvSpPr>
          <p:spPr bwMode="auto">
            <a:xfrm>
              <a:off x="3141" y="2799"/>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t>A</a:t>
              </a:r>
            </a:p>
          </p:txBody>
        </p:sp>
        <p:sp>
          <p:nvSpPr>
            <p:cNvPr id="7199" name="Text Box 90"/>
            <p:cNvSpPr txBox="1">
              <a:spLocks noChangeArrowheads="1"/>
            </p:cNvSpPr>
            <p:nvPr/>
          </p:nvSpPr>
          <p:spPr bwMode="auto">
            <a:xfrm>
              <a:off x="3115" y="3519"/>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t>C</a:t>
              </a:r>
            </a:p>
          </p:txBody>
        </p:sp>
        <p:sp>
          <p:nvSpPr>
            <p:cNvPr id="7200" name="Text Box 91"/>
            <p:cNvSpPr txBox="1">
              <a:spLocks noChangeArrowheads="1"/>
            </p:cNvSpPr>
            <p:nvPr/>
          </p:nvSpPr>
          <p:spPr bwMode="auto">
            <a:xfrm>
              <a:off x="4917" y="3534"/>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t>B</a:t>
              </a:r>
            </a:p>
          </p:txBody>
        </p:sp>
        <p:sp>
          <p:nvSpPr>
            <p:cNvPr id="7201" name="Text Box 92"/>
            <p:cNvSpPr txBox="1">
              <a:spLocks noChangeArrowheads="1"/>
            </p:cNvSpPr>
            <p:nvPr/>
          </p:nvSpPr>
          <p:spPr bwMode="auto">
            <a:xfrm>
              <a:off x="4349" y="3376"/>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a:sym typeface="Symbol" pitchFamily="18" charset="2"/>
                </a:rPr>
                <a:t></a:t>
              </a:r>
              <a:endParaRPr lang="en-US" altLang="zh-CN"/>
            </a:p>
          </p:txBody>
        </p:sp>
        <p:grpSp>
          <p:nvGrpSpPr>
            <p:cNvPr id="7202" name="Group 93"/>
            <p:cNvGrpSpPr>
              <a:grpSpLocks/>
            </p:cNvGrpSpPr>
            <p:nvPr/>
          </p:nvGrpSpPr>
          <p:grpSpPr bwMode="auto">
            <a:xfrm>
              <a:off x="2953" y="3739"/>
              <a:ext cx="2359" cy="91"/>
              <a:chOff x="340" y="2795"/>
              <a:chExt cx="2359" cy="91"/>
            </a:xfrm>
          </p:grpSpPr>
          <p:sp>
            <p:nvSpPr>
              <p:cNvPr id="7222" name="Line 94"/>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3" name="Line 95"/>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4" name="Line 96"/>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5" name="Line 97"/>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6" name="Line 98"/>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7" name="Line 99"/>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8" name="Line 100"/>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29" name="Line 101"/>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0" name="Line 102"/>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1" name="Line 103"/>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2" name="Line 104"/>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3" name="Line 105"/>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4" name="Line 106"/>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5" name="Line 107"/>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6" name="Line 108"/>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7" name="Line 109"/>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8" name="Line 110"/>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39" name="Line 111"/>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0" name="Line 112"/>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1" name="Line 113"/>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2" name="Line 114"/>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3" name="Line 115"/>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4" name="Line 116"/>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5" name="Line 117"/>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6" name="Line 118"/>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47" name="Line 119"/>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7203" name="Arc 120"/>
            <p:cNvSpPr>
              <a:spLocks/>
            </p:cNvSpPr>
            <p:nvPr/>
          </p:nvSpPr>
          <p:spPr bwMode="auto">
            <a:xfrm rot="16996584" flipH="1">
              <a:off x="4605" y="3495"/>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204" name="Line 121"/>
            <p:cNvSpPr>
              <a:spLocks noChangeShapeType="1"/>
            </p:cNvSpPr>
            <p:nvPr/>
          </p:nvSpPr>
          <p:spPr bwMode="auto">
            <a:xfrm>
              <a:off x="3141" y="3739"/>
              <a:ext cx="2279"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205" name="Text Box 122"/>
            <p:cNvSpPr txBox="1">
              <a:spLocks noChangeArrowheads="1"/>
            </p:cNvSpPr>
            <p:nvPr/>
          </p:nvSpPr>
          <p:spPr bwMode="auto">
            <a:xfrm>
              <a:off x="2925" y="351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i="1">
                  <a:solidFill>
                    <a:srgbClr val="FF3300"/>
                  </a:solidFill>
                </a:rPr>
                <a:t>O</a:t>
              </a:r>
            </a:p>
          </p:txBody>
        </p:sp>
        <p:sp>
          <p:nvSpPr>
            <p:cNvPr id="7206" name="Line 123"/>
            <p:cNvSpPr>
              <a:spLocks noChangeShapeType="1"/>
            </p:cNvSpPr>
            <p:nvPr/>
          </p:nvSpPr>
          <p:spPr bwMode="auto">
            <a:xfrm>
              <a:off x="3832" y="3407"/>
              <a:ext cx="0" cy="635"/>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7207" name="Line 124"/>
            <p:cNvSpPr>
              <a:spLocks noChangeShapeType="1"/>
            </p:cNvSpPr>
            <p:nvPr/>
          </p:nvSpPr>
          <p:spPr bwMode="auto">
            <a:xfrm>
              <a:off x="4376" y="3090"/>
              <a:ext cx="0" cy="317"/>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7208" name="Text Box 125"/>
            <p:cNvSpPr txBox="1">
              <a:spLocks noChangeArrowheads="1"/>
            </p:cNvSpPr>
            <p:nvPr/>
          </p:nvSpPr>
          <p:spPr bwMode="auto">
            <a:xfrm>
              <a:off x="3469" y="3816"/>
              <a:ext cx="3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solidFill>
                    <a:srgbClr val="FFFF00"/>
                  </a:solidFill>
                </a:rPr>
                <a:t>m</a:t>
              </a:r>
              <a:r>
                <a:rPr lang="en-US" altLang="zh-CN" sz="2000" i="1" baseline="-25000">
                  <a:solidFill>
                    <a:srgbClr val="FFFF00"/>
                  </a:solidFill>
                </a:rPr>
                <a:t>1</a:t>
              </a:r>
              <a:r>
                <a:rPr lang="en-US" altLang="zh-CN" sz="2000" i="1">
                  <a:solidFill>
                    <a:srgbClr val="FFFF00"/>
                  </a:solidFill>
                </a:rPr>
                <a:t>g</a:t>
              </a:r>
            </a:p>
          </p:txBody>
        </p:sp>
        <p:sp>
          <p:nvSpPr>
            <p:cNvPr id="7209" name="Text Box 126"/>
            <p:cNvSpPr txBox="1">
              <a:spLocks noChangeArrowheads="1"/>
            </p:cNvSpPr>
            <p:nvPr/>
          </p:nvSpPr>
          <p:spPr bwMode="auto">
            <a:xfrm>
              <a:off x="4376" y="3203"/>
              <a:ext cx="3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solidFill>
                    <a:srgbClr val="FFFF00"/>
                  </a:solidFill>
                </a:rPr>
                <a:t>m</a:t>
              </a:r>
              <a:r>
                <a:rPr lang="en-US" altLang="zh-CN" sz="2000" i="1" baseline="-25000">
                  <a:solidFill>
                    <a:srgbClr val="FFFF00"/>
                  </a:solidFill>
                </a:rPr>
                <a:t>2</a:t>
              </a:r>
              <a:r>
                <a:rPr lang="en-US" altLang="zh-CN" sz="2000" i="1">
                  <a:solidFill>
                    <a:srgbClr val="FFFF00"/>
                  </a:solidFill>
                </a:rPr>
                <a:t>g</a:t>
              </a:r>
            </a:p>
          </p:txBody>
        </p:sp>
        <p:sp>
          <p:nvSpPr>
            <p:cNvPr id="7210" name="Line 127"/>
            <p:cNvSpPr>
              <a:spLocks noChangeShapeType="1"/>
            </p:cNvSpPr>
            <p:nvPr/>
          </p:nvSpPr>
          <p:spPr bwMode="auto">
            <a:xfrm flipH="1" flipV="1">
              <a:off x="3923" y="2886"/>
              <a:ext cx="454" cy="204"/>
            </a:xfrm>
            <a:prstGeom prst="line">
              <a:avLst/>
            </a:prstGeom>
            <a:noFill/>
            <a:ln w="25400">
              <a:solidFill>
                <a:srgbClr val="FF66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7211" name="Text Box 128"/>
            <p:cNvSpPr txBox="1">
              <a:spLocks noChangeArrowheads="1"/>
            </p:cNvSpPr>
            <p:nvPr/>
          </p:nvSpPr>
          <p:spPr bwMode="auto">
            <a:xfrm>
              <a:off x="3606" y="2726"/>
              <a:ext cx="3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solidFill>
                    <a:srgbClr val="FF6600"/>
                  </a:solidFill>
                </a:rPr>
                <a:t>F</a:t>
              </a:r>
              <a:r>
                <a:rPr lang="en-US" altLang="zh-CN" sz="2000" i="1" baseline="-25000">
                  <a:solidFill>
                    <a:srgbClr val="FF6600"/>
                  </a:solidFill>
                </a:rPr>
                <a:t>12r</a:t>
              </a:r>
            </a:p>
          </p:txBody>
        </p:sp>
        <p:sp>
          <p:nvSpPr>
            <p:cNvPr id="7212" name="Line 129"/>
            <p:cNvSpPr>
              <a:spLocks noChangeShapeType="1"/>
            </p:cNvSpPr>
            <p:nvPr/>
          </p:nvSpPr>
          <p:spPr bwMode="auto">
            <a:xfrm>
              <a:off x="4376" y="3090"/>
              <a:ext cx="545" cy="0"/>
            </a:xfrm>
            <a:prstGeom prst="line">
              <a:avLst/>
            </a:prstGeom>
            <a:noFill/>
            <a:ln w="254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213" name="Line 130"/>
            <p:cNvSpPr>
              <a:spLocks noChangeShapeType="1"/>
            </p:cNvSpPr>
            <p:nvPr/>
          </p:nvSpPr>
          <p:spPr bwMode="auto">
            <a:xfrm>
              <a:off x="3832" y="3407"/>
              <a:ext cx="454" cy="0"/>
            </a:xfrm>
            <a:prstGeom prst="line">
              <a:avLst/>
            </a:prstGeom>
            <a:noFill/>
            <a:ln w="254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214" name="Text Box 131"/>
            <p:cNvSpPr txBox="1">
              <a:spLocks noChangeArrowheads="1"/>
            </p:cNvSpPr>
            <p:nvPr/>
          </p:nvSpPr>
          <p:spPr bwMode="auto">
            <a:xfrm>
              <a:off x="4639" y="3044"/>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solidFill>
                    <a:srgbClr val="3366FF"/>
                  </a:solidFill>
                </a:rPr>
                <a:t>F</a:t>
              </a:r>
              <a:r>
                <a:rPr lang="en-US" altLang="zh-CN" sz="2000" i="1" baseline="-25000">
                  <a:solidFill>
                    <a:srgbClr val="3366FF"/>
                  </a:solidFill>
                </a:rPr>
                <a:t>12</a:t>
              </a:r>
            </a:p>
          </p:txBody>
        </p:sp>
        <p:sp>
          <p:nvSpPr>
            <p:cNvPr id="7215" name="Text Box 132"/>
            <p:cNvSpPr txBox="1">
              <a:spLocks noChangeArrowheads="1"/>
            </p:cNvSpPr>
            <p:nvPr/>
          </p:nvSpPr>
          <p:spPr bwMode="auto">
            <a:xfrm>
              <a:off x="4013" y="3362"/>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solidFill>
                    <a:srgbClr val="3366FF"/>
                  </a:solidFill>
                </a:rPr>
                <a:t>F</a:t>
              </a:r>
              <a:r>
                <a:rPr lang="en-US" altLang="zh-CN" sz="2000" i="1" baseline="-25000">
                  <a:solidFill>
                    <a:srgbClr val="3366FF"/>
                  </a:solidFill>
                </a:rPr>
                <a:t>11</a:t>
              </a:r>
            </a:p>
          </p:txBody>
        </p:sp>
        <p:sp>
          <p:nvSpPr>
            <p:cNvPr id="7216" name="Arc 133"/>
            <p:cNvSpPr>
              <a:spLocks/>
            </p:cNvSpPr>
            <p:nvPr/>
          </p:nvSpPr>
          <p:spPr bwMode="auto">
            <a:xfrm flipH="1">
              <a:off x="3923" y="2545"/>
              <a:ext cx="317" cy="2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bg1"/>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217" name="Text Box 134"/>
            <p:cNvSpPr txBox="1">
              <a:spLocks noChangeArrowheads="1"/>
            </p:cNvSpPr>
            <p:nvPr/>
          </p:nvSpPr>
          <p:spPr bwMode="auto">
            <a:xfrm>
              <a:off x="3741" y="2341"/>
              <a:ext cx="36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i="1"/>
                <a:t>M</a:t>
              </a:r>
              <a:r>
                <a:rPr lang="en-US" altLang="zh-CN" sz="2000" i="1" baseline="-25000"/>
                <a:t>12</a:t>
              </a:r>
            </a:p>
          </p:txBody>
        </p:sp>
        <p:sp>
          <p:nvSpPr>
            <p:cNvPr id="7218" name="Line 135"/>
            <p:cNvSpPr>
              <a:spLocks noChangeShapeType="1"/>
            </p:cNvSpPr>
            <p:nvPr/>
          </p:nvSpPr>
          <p:spPr bwMode="auto">
            <a:xfrm flipH="1">
              <a:off x="2926" y="3249"/>
              <a:ext cx="408" cy="0"/>
            </a:xfrm>
            <a:prstGeom prst="line">
              <a:avLst/>
            </a:prstGeom>
            <a:noFill/>
            <a:ln w="25400">
              <a:solidFill>
                <a:srgbClr val="99CC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7219" name="Text Box 136"/>
            <p:cNvSpPr txBox="1">
              <a:spLocks noChangeArrowheads="1"/>
            </p:cNvSpPr>
            <p:nvPr/>
          </p:nvSpPr>
          <p:spPr bwMode="auto">
            <a:xfrm>
              <a:off x="2608" y="3078"/>
              <a:ext cx="3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99FF33"/>
                  </a:solidFill>
                  <a:sym typeface="Symbol" pitchFamily="18" charset="2"/>
                </a:rPr>
                <a:t> x</a:t>
              </a:r>
            </a:p>
          </p:txBody>
        </p:sp>
        <p:sp>
          <p:nvSpPr>
            <p:cNvPr id="7220" name="Line 137"/>
            <p:cNvSpPr>
              <a:spLocks noChangeShapeType="1"/>
            </p:cNvSpPr>
            <p:nvPr/>
          </p:nvSpPr>
          <p:spPr bwMode="auto">
            <a:xfrm>
              <a:off x="4377" y="2614"/>
              <a:ext cx="227" cy="91"/>
            </a:xfrm>
            <a:prstGeom prst="line">
              <a:avLst/>
            </a:prstGeom>
            <a:noFill/>
            <a:ln w="25400">
              <a:solidFill>
                <a:srgbClr val="99CC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222346" name="Text Box 138"/>
            <p:cNvSpPr txBox="1">
              <a:spLocks noChangeArrowheads="1"/>
            </p:cNvSpPr>
            <p:nvPr/>
          </p:nvSpPr>
          <p:spPr bwMode="auto">
            <a:xfrm>
              <a:off x="4195" y="2341"/>
              <a:ext cx="37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solidFill>
                    <a:srgbClr val="99FF33"/>
                  </a:solidFill>
                  <a:ea typeface="宋体" pitchFamily="2" charset="-122"/>
                  <a:sym typeface="Symbol" pitchFamily="18" charset="2"/>
                </a:rPr>
                <a:t> </a:t>
              </a:r>
              <a:r>
                <a:rPr lang="en-US" altLang="zh-CN" b="0" i="1">
                  <a:solidFill>
                    <a:srgbClr val="99FF33"/>
                  </a:solidFill>
                  <a:effectLst>
                    <a:outerShdw blurRad="38100" dist="38100" dir="2700000" algn="tl">
                      <a:srgbClr val="000000"/>
                    </a:outerShdw>
                  </a:effectLst>
                  <a:ea typeface="宋体" pitchFamily="2" charset="-122"/>
                  <a:sym typeface="Symbol" pitchFamily="18" charset="2"/>
                </a:rPr>
                <a:t></a:t>
              </a:r>
            </a:p>
          </p:txBody>
        </p:sp>
      </p:grpSp>
    </p:spTree>
    <p:extLst>
      <p:ext uri="{BB962C8B-B14F-4D97-AF65-F5344CB8AC3E}">
        <p14:creationId xmlns:p14="http://schemas.microsoft.com/office/powerpoint/2010/main" xmlns="" val="2019941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69"/>
                                        </p:tgtEl>
                                        <p:attrNameLst>
                                          <p:attrName>style.visibility</p:attrName>
                                        </p:attrNameLst>
                                      </p:cBhvr>
                                      <p:to>
                                        <p:strVal val="visible"/>
                                      </p:to>
                                    </p:set>
                                    <p:anim calcmode="lin" valueType="num">
                                      <p:cBhvr additive="base">
                                        <p:cTn id="7" dur="500" fill="hold"/>
                                        <p:tgtEl>
                                          <p:spTgt spid="222269"/>
                                        </p:tgtEl>
                                        <p:attrNameLst>
                                          <p:attrName>ppt_x</p:attrName>
                                        </p:attrNameLst>
                                      </p:cBhvr>
                                      <p:tavLst>
                                        <p:tav tm="0">
                                          <p:val>
                                            <p:strVal val="#ppt_x"/>
                                          </p:val>
                                        </p:tav>
                                        <p:tav tm="100000">
                                          <p:val>
                                            <p:strVal val="#ppt_x"/>
                                          </p:val>
                                        </p:tav>
                                      </p:tavLst>
                                    </p:anim>
                                    <p:anim calcmode="lin" valueType="num">
                                      <p:cBhvr additive="base">
                                        <p:cTn id="8" dur="500" fill="hold"/>
                                        <p:tgtEl>
                                          <p:spTgt spid="2222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2270"/>
                                        </p:tgtEl>
                                        <p:attrNameLst>
                                          <p:attrName>style.visibility</p:attrName>
                                        </p:attrNameLst>
                                      </p:cBhvr>
                                      <p:to>
                                        <p:strVal val="visible"/>
                                      </p:to>
                                    </p:set>
                                    <p:anim calcmode="lin" valueType="num">
                                      <p:cBhvr additive="base">
                                        <p:cTn id="13" dur="500" fill="hold"/>
                                        <p:tgtEl>
                                          <p:spTgt spid="222270"/>
                                        </p:tgtEl>
                                        <p:attrNameLst>
                                          <p:attrName>ppt_x</p:attrName>
                                        </p:attrNameLst>
                                      </p:cBhvr>
                                      <p:tavLst>
                                        <p:tav tm="0">
                                          <p:val>
                                            <p:strVal val="#ppt_x"/>
                                          </p:val>
                                        </p:tav>
                                        <p:tav tm="100000">
                                          <p:val>
                                            <p:strVal val="#ppt_x"/>
                                          </p:val>
                                        </p:tav>
                                      </p:tavLst>
                                    </p:anim>
                                    <p:anim calcmode="lin" valueType="num">
                                      <p:cBhvr additive="base">
                                        <p:cTn id="14" dur="500" fill="hold"/>
                                        <p:tgtEl>
                                          <p:spTgt spid="2222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271"/>
                                        </p:tgtEl>
                                        <p:attrNameLst>
                                          <p:attrName>style.visibility</p:attrName>
                                        </p:attrNameLst>
                                      </p:cBhvr>
                                      <p:to>
                                        <p:strVal val="visible"/>
                                      </p:to>
                                    </p:set>
                                    <p:anim calcmode="lin" valueType="num">
                                      <p:cBhvr additive="base">
                                        <p:cTn id="19" dur="500" fill="hold"/>
                                        <p:tgtEl>
                                          <p:spTgt spid="222271"/>
                                        </p:tgtEl>
                                        <p:attrNameLst>
                                          <p:attrName>ppt_x</p:attrName>
                                        </p:attrNameLst>
                                      </p:cBhvr>
                                      <p:tavLst>
                                        <p:tav tm="0">
                                          <p:val>
                                            <p:strVal val="#ppt_x"/>
                                          </p:val>
                                        </p:tav>
                                        <p:tav tm="100000">
                                          <p:val>
                                            <p:strVal val="#ppt_x"/>
                                          </p:val>
                                        </p:tav>
                                      </p:tavLst>
                                    </p:anim>
                                    <p:anim calcmode="lin" valueType="num">
                                      <p:cBhvr additive="base">
                                        <p:cTn id="20" dur="500" fill="hold"/>
                                        <p:tgtEl>
                                          <p:spTgt spid="2222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2272"/>
                                        </p:tgtEl>
                                        <p:attrNameLst>
                                          <p:attrName>style.visibility</p:attrName>
                                        </p:attrNameLst>
                                      </p:cBhvr>
                                      <p:to>
                                        <p:strVal val="visible"/>
                                      </p:to>
                                    </p:set>
                                    <p:anim calcmode="lin" valueType="num">
                                      <p:cBhvr additive="base">
                                        <p:cTn id="25" dur="500" fill="hold"/>
                                        <p:tgtEl>
                                          <p:spTgt spid="222272"/>
                                        </p:tgtEl>
                                        <p:attrNameLst>
                                          <p:attrName>ppt_x</p:attrName>
                                        </p:attrNameLst>
                                      </p:cBhvr>
                                      <p:tavLst>
                                        <p:tav tm="0">
                                          <p:val>
                                            <p:strVal val="#ppt_x"/>
                                          </p:val>
                                        </p:tav>
                                        <p:tav tm="100000">
                                          <p:val>
                                            <p:strVal val="#ppt_x"/>
                                          </p:val>
                                        </p:tav>
                                      </p:tavLst>
                                    </p:anim>
                                    <p:anim calcmode="lin" valueType="num">
                                      <p:cBhvr additive="base">
                                        <p:cTn id="26" dur="500" fill="hold"/>
                                        <p:tgtEl>
                                          <p:spTgt spid="2222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2275"/>
                                        </p:tgtEl>
                                        <p:attrNameLst>
                                          <p:attrName>style.visibility</p:attrName>
                                        </p:attrNameLst>
                                      </p:cBhvr>
                                      <p:to>
                                        <p:strVal val="visible"/>
                                      </p:to>
                                    </p:set>
                                    <p:anim calcmode="lin" valueType="num">
                                      <p:cBhvr additive="base">
                                        <p:cTn id="31" dur="500" fill="hold"/>
                                        <p:tgtEl>
                                          <p:spTgt spid="222275"/>
                                        </p:tgtEl>
                                        <p:attrNameLst>
                                          <p:attrName>ppt_x</p:attrName>
                                        </p:attrNameLst>
                                      </p:cBhvr>
                                      <p:tavLst>
                                        <p:tav tm="0">
                                          <p:val>
                                            <p:strVal val="#ppt_x"/>
                                          </p:val>
                                        </p:tav>
                                        <p:tav tm="100000">
                                          <p:val>
                                            <p:strVal val="#ppt_x"/>
                                          </p:val>
                                        </p:tav>
                                      </p:tavLst>
                                    </p:anim>
                                    <p:anim calcmode="lin" valueType="num">
                                      <p:cBhvr additive="base">
                                        <p:cTn id="32" dur="500" fill="hold"/>
                                        <p:tgtEl>
                                          <p:spTgt spid="22227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2276"/>
                                        </p:tgtEl>
                                        <p:attrNameLst>
                                          <p:attrName>style.visibility</p:attrName>
                                        </p:attrNameLst>
                                      </p:cBhvr>
                                      <p:to>
                                        <p:strVal val="visible"/>
                                      </p:to>
                                    </p:set>
                                    <p:anim calcmode="lin" valueType="num">
                                      <p:cBhvr additive="base">
                                        <p:cTn id="37" dur="500" fill="hold"/>
                                        <p:tgtEl>
                                          <p:spTgt spid="222276"/>
                                        </p:tgtEl>
                                        <p:attrNameLst>
                                          <p:attrName>ppt_x</p:attrName>
                                        </p:attrNameLst>
                                      </p:cBhvr>
                                      <p:tavLst>
                                        <p:tav tm="0">
                                          <p:val>
                                            <p:strVal val="#ppt_x"/>
                                          </p:val>
                                        </p:tav>
                                        <p:tav tm="100000">
                                          <p:val>
                                            <p:strVal val="#ppt_x"/>
                                          </p:val>
                                        </p:tav>
                                      </p:tavLst>
                                    </p:anim>
                                    <p:anim calcmode="lin" valueType="num">
                                      <p:cBhvr additive="base">
                                        <p:cTn id="38" dur="500" fill="hold"/>
                                        <p:tgtEl>
                                          <p:spTgt spid="22227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2274"/>
                                        </p:tgtEl>
                                        <p:attrNameLst>
                                          <p:attrName>style.visibility</p:attrName>
                                        </p:attrNameLst>
                                      </p:cBhvr>
                                      <p:to>
                                        <p:strVal val="visible"/>
                                      </p:to>
                                    </p:set>
                                    <p:anim calcmode="lin" valueType="num">
                                      <p:cBhvr additive="base">
                                        <p:cTn id="43" dur="500" fill="hold"/>
                                        <p:tgtEl>
                                          <p:spTgt spid="222274"/>
                                        </p:tgtEl>
                                        <p:attrNameLst>
                                          <p:attrName>ppt_x</p:attrName>
                                        </p:attrNameLst>
                                      </p:cBhvr>
                                      <p:tavLst>
                                        <p:tav tm="0">
                                          <p:val>
                                            <p:strVal val="#ppt_x"/>
                                          </p:val>
                                        </p:tav>
                                        <p:tav tm="100000">
                                          <p:val>
                                            <p:strVal val="#ppt_x"/>
                                          </p:val>
                                        </p:tav>
                                      </p:tavLst>
                                    </p:anim>
                                    <p:anim calcmode="lin" valueType="num">
                                      <p:cBhvr additive="base">
                                        <p:cTn id="44" dur="500" fill="hold"/>
                                        <p:tgtEl>
                                          <p:spTgt spid="22227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2277"/>
                                        </p:tgtEl>
                                        <p:attrNameLst>
                                          <p:attrName>style.visibility</p:attrName>
                                        </p:attrNameLst>
                                      </p:cBhvr>
                                      <p:to>
                                        <p:strVal val="visible"/>
                                      </p:to>
                                    </p:set>
                                    <p:anim calcmode="lin" valueType="num">
                                      <p:cBhvr additive="base">
                                        <p:cTn id="49" dur="500" fill="hold"/>
                                        <p:tgtEl>
                                          <p:spTgt spid="222277"/>
                                        </p:tgtEl>
                                        <p:attrNameLst>
                                          <p:attrName>ppt_x</p:attrName>
                                        </p:attrNameLst>
                                      </p:cBhvr>
                                      <p:tavLst>
                                        <p:tav tm="0">
                                          <p:val>
                                            <p:strVal val="#ppt_x"/>
                                          </p:val>
                                        </p:tav>
                                        <p:tav tm="100000">
                                          <p:val>
                                            <p:strVal val="#ppt_x"/>
                                          </p:val>
                                        </p:tav>
                                      </p:tavLst>
                                    </p:anim>
                                    <p:anim calcmode="lin" valueType="num">
                                      <p:cBhvr additive="base">
                                        <p:cTn id="50" dur="500" fill="hold"/>
                                        <p:tgtEl>
                                          <p:spTgt spid="22227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2278"/>
                                        </p:tgtEl>
                                        <p:attrNameLst>
                                          <p:attrName>style.visibility</p:attrName>
                                        </p:attrNameLst>
                                      </p:cBhvr>
                                      <p:to>
                                        <p:strVal val="visible"/>
                                      </p:to>
                                    </p:set>
                                    <p:anim calcmode="lin" valueType="num">
                                      <p:cBhvr additive="base">
                                        <p:cTn id="55" dur="500" fill="hold"/>
                                        <p:tgtEl>
                                          <p:spTgt spid="222278"/>
                                        </p:tgtEl>
                                        <p:attrNameLst>
                                          <p:attrName>ppt_x</p:attrName>
                                        </p:attrNameLst>
                                      </p:cBhvr>
                                      <p:tavLst>
                                        <p:tav tm="0">
                                          <p:val>
                                            <p:strVal val="#ppt_x"/>
                                          </p:val>
                                        </p:tav>
                                        <p:tav tm="100000">
                                          <p:val>
                                            <p:strVal val="#ppt_x"/>
                                          </p:val>
                                        </p:tav>
                                      </p:tavLst>
                                    </p:anim>
                                    <p:anim calcmode="lin" valueType="num">
                                      <p:cBhvr additive="base">
                                        <p:cTn id="56" dur="500" fill="hold"/>
                                        <p:tgtEl>
                                          <p:spTgt spid="22227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22279"/>
                                        </p:tgtEl>
                                        <p:attrNameLst>
                                          <p:attrName>style.visibility</p:attrName>
                                        </p:attrNameLst>
                                      </p:cBhvr>
                                      <p:to>
                                        <p:strVal val="visible"/>
                                      </p:to>
                                    </p:set>
                                    <p:anim calcmode="lin" valueType="num">
                                      <p:cBhvr additive="base">
                                        <p:cTn id="61" dur="500" fill="hold"/>
                                        <p:tgtEl>
                                          <p:spTgt spid="222279"/>
                                        </p:tgtEl>
                                        <p:attrNameLst>
                                          <p:attrName>ppt_x</p:attrName>
                                        </p:attrNameLst>
                                      </p:cBhvr>
                                      <p:tavLst>
                                        <p:tav tm="0">
                                          <p:val>
                                            <p:strVal val="#ppt_x"/>
                                          </p:val>
                                        </p:tav>
                                        <p:tav tm="100000">
                                          <p:val>
                                            <p:strVal val="#ppt_x"/>
                                          </p:val>
                                        </p:tav>
                                      </p:tavLst>
                                    </p:anim>
                                    <p:anim calcmode="lin" valueType="num">
                                      <p:cBhvr additive="base">
                                        <p:cTn id="62" dur="500" fill="hold"/>
                                        <p:tgtEl>
                                          <p:spTgt spid="222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71" grpId="0" animBg="1"/>
      <p:bldP spid="222274" grpId="0" animBg="1"/>
      <p:bldP spid="2222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p:cNvSpPr txBox="1">
            <a:spLocks noChangeArrowheads="1"/>
          </p:cNvSpPr>
          <p:nvPr/>
        </p:nvSpPr>
        <p:spPr bwMode="auto">
          <a:xfrm>
            <a:off x="323850" y="1052513"/>
            <a:ext cx="882015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a:t>由于约束条件</a:t>
            </a:r>
            <a:r>
              <a:rPr lang="en-US" altLang="zh-CN" sz="2800"/>
              <a:t>, </a:t>
            </a:r>
            <a:r>
              <a:rPr lang="en-US" altLang="zh-CN" sz="2800" i="1"/>
              <a:t>n</a:t>
            </a:r>
            <a:r>
              <a:rPr lang="zh-CN" altLang="en-US" sz="2800"/>
              <a:t>个矢径并不独立</a:t>
            </a:r>
            <a:r>
              <a:rPr lang="en-US" altLang="zh-CN" sz="2800"/>
              <a:t>. </a:t>
            </a:r>
            <a:r>
              <a:rPr lang="zh-CN" altLang="en-US" sz="2800"/>
              <a:t>现在引入独立的广义坐标</a:t>
            </a:r>
            <a:r>
              <a:rPr lang="en-US" altLang="zh-CN" sz="2800" i="1"/>
              <a:t>q</a:t>
            </a:r>
            <a:r>
              <a:rPr lang="en-US" altLang="zh-CN" sz="2800" i="1" baseline="-25000">
                <a:sym typeface="Symbol" pitchFamily="18" charset="2"/>
              </a:rPr>
              <a:t></a:t>
            </a:r>
            <a:r>
              <a:rPr lang="en-US" altLang="zh-CN" sz="2800">
                <a:sym typeface="Symbol" pitchFamily="18" charset="2"/>
              </a:rPr>
              <a:t> </a:t>
            </a:r>
            <a:r>
              <a:rPr lang="zh-CN" altLang="en-US" sz="2800"/>
              <a:t>把矢径用广义坐标表示出：</a:t>
            </a:r>
          </a:p>
        </p:txBody>
      </p:sp>
      <p:graphicFrame>
        <p:nvGraphicFramePr>
          <p:cNvPr id="145414" name="Object 6"/>
          <p:cNvGraphicFramePr>
            <a:graphicFrameLocks noChangeAspect="1"/>
          </p:cNvGraphicFramePr>
          <p:nvPr>
            <p:extLst>
              <p:ext uri="{D42A27DB-BD31-4B8C-83A1-F6EECF244321}">
                <p14:modId xmlns:p14="http://schemas.microsoft.com/office/powerpoint/2010/main" xmlns="" val="160242207"/>
              </p:ext>
            </p:extLst>
          </p:nvPr>
        </p:nvGraphicFramePr>
        <p:xfrm>
          <a:off x="2509838" y="2311400"/>
          <a:ext cx="4486275" cy="560388"/>
        </p:xfrm>
        <a:graphic>
          <a:graphicData uri="http://schemas.openxmlformats.org/presentationml/2006/ole">
            <p:oleObj spid="_x0000_s8210" name="公式" r:id="rId3" imgW="1625400" imgH="203040" progId="Equation.3">
              <p:embed/>
            </p:oleObj>
          </a:graphicData>
        </a:graphic>
      </p:graphicFrame>
      <p:sp>
        <p:nvSpPr>
          <p:cNvPr id="145415" name="Text Box 7"/>
          <p:cNvSpPr txBox="1">
            <a:spLocks noChangeArrowheads="1"/>
          </p:cNvSpPr>
          <p:nvPr/>
        </p:nvSpPr>
        <p:spPr bwMode="auto">
          <a:xfrm>
            <a:off x="827088" y="3573463"/>
            <a:ext cx="2246312" cy="60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a:t>对时间求导</a:t>
            </a:r>
          </a:p>
        </p:txBody>
      </p:sp>
      <p:graphicFrame>
        <p:nvGraphicFramePr>
          <p:cNvPr id="145416" name="Object 8"/>
          <p:cNvGraphicFramePr>
            <a:graphicFrameLocks noChangeAspect="1"/>
          </p:cNvGraphicFramePr>
          <p:nvPr>
            <p:extLst>
              <p:ext uri="{D42A27DB-BD31-4B8C-83A1-F6EECF244321}">
                <p14:modId xmlns:p14="http://schemas.microsoft.com/office/powerpoint/2010/main" xmlns="" val="1149051973"/>
              </p:ext>
            </p:extLst>
          </p:nvPr>
        </p:nvGraphicFramePr>
        <p:xfrm>
          <a:off x="3100388" y="3332163"/>
          <a:ext cx="3952875" cy="908050"/>
        </p:xfrm>
        <a:graphic>
          <a:graphicData uri="http://schemas.openxmlformats.org/presentationml/2006/ole">
            <p:oleObj spid="_x0000_s8211" name="公式" r:id="rId4" imgW="1714320" imgH="393480" progId="Equation.3">
              <p:embed/>
            </p:oleObj>
          </a:graphicData>
        </a:graphic>
      </p:graphicFrame>
      <p:sp>
        <p:nvSpPr>
          <p:cNvPr id="145417" name="Text Box 9"/>
          <p:cNvSpPr txBox="1">
            <a:spLocks noChangeArrowheads="1"/>
          </p:cNvSpPr>
          <p:nvPr/>
        </p:nvSpPr>
        <p:spPr bwMode="auto">
          <a:xfrm>
            <a:off x="179388" y="4508500"/>
            <a:ext cx="8640762" cy="214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a:t>因为位矢只是广义坐标和时间的函数</a:t>
            </a:r>
            <a:r>
              <a:rPr lang="en-US" altLang="zh-CN" sz="2800"/>
              <a:t>, </a:t>
            </a:r>
            <a:r>
              <a:rPr lang="zh-CN" altLang="en-US" sz="2800"/>
              <a:t>它对广义坐标的偏导数也是广义坐标和时间的函数</a:t>
            </a:r>
            <a:r>
              <a:rPr lang="en-US" altLang="zh-CN" sz="2800"/>
              <a:t>, </a:t>
            </a:r>
            <a:r>
              <a:rPr lang="zh-CN" altLang="en-US" sz="2800"/>
              <a:t>因此速度就是广义坐标、广义速度以及时间的函数</a:t>
            </a:r>
            <a:r>
              <a:rPr lang="en-US" altLang="zh-CN" sz="2800"/>
              <a:t>,  </a:t>
            </a:r>
            <a:r>
              <a:rPr lang="zh-CN" altLang="en-US" sz="2800"/>
              <a:t>但是位矢对时间和广义坐标的偏导数并不是广义速度的函数</a:t>
            </a:r>
            <a:r>
              <a:rPr lang="en-US" altLang="zh-CN" sz="2800"/>
              <a:t>.  </a:t>
            </a:r>
          </a:p>
        </p:txBody>
      </p:sp>
      <p:sp>
        <p:nvSpPr>
          <p:cNvPr id="8199" name="Rectangle 12"/>
          <p:cNvSpPr>
            <a:spLocks noGrp="1" noChangeArrowheads="1"/>
          </p:cNvSpPr>
          <p:nvPr>
            <p:ph type="title" idx="4294967295"/>
          </p:nvPr>
        </p:nvSpPr>
        <p:spPr>
          <a:xfrm>
            <a:off x="685800" y="228600"/>
            <a:ext cx="7772400" cy="457200"/>
          </a:xfrm>
        </p:spPr>
        <p:txBody>
          <a:bodyPr/>
          <a:lstStyle/>
          <a:p>
            <a:pPr algn="l" eaLnBrk="1" hangingPunct="1"/>
            <a:r>
              <a:rPr lang="en-US" altLang="zh-CN" sz="3200" b="1" smtClean="0">
                <a:solidFill>
                  <a:srgbClr val="FFCCCC"/>
                </a:solidFill>
                <a:latin typeface="楷体_GB2312" pitchFamily="49" charset="-122"/>
                <a:ea typeface="楷体_GB2312" pitchFamily="49" charset="-122"/>
              </a:rPr>
              <a:t>4  </a:t>
            </a:r>
            <a:r>
              <a:rPr lang="zh-CN" altLang="en-US" sz="3200" b="1" smtClean="0">
                <a:solidFill>
                  <a:srgbClr val="FFCCCC"/>
                </a:solidFill>
                <a:latin typeface="楷体_GB2312" pitchFamily="49" charset="-122"/>
                <a:ea typeface="楷体_GB2312" pitchFamily="49" charset="-122"/>
              </a:rPr>
              <a:t>基本形式的拉格朗日方程</a:t>
            </a:r>
            <a:endParaRPr lang="zh-CN" altLang="en-US" sz="3200" smtClean="0"/>
          </a:p>
        </p:txBody>
      </p:sp>
    </p:spTree>
    <p:extLst>
      <p:ext uri="{BB962C8B-B14F-4D97-AF65-F5344CB8AC3E}">
        <p14:creationId xmlns:p14="http://schemas.microsoft.com/office/powerpoint/2010/main" xmlns="" val="58651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ppt_x"/>
                                          </p:val>
                                        </p:tav>
                                        <p:tav tm="100000">
                                          <p:val>
                                            <p:strVal val="#ppt_x"/>
                                          </p:val>
                                        </p:tav>
                                      </p:tavLst>
                                    </p:anim>
                                    <p:anim calcmode="lin" valueType="num">
                                      <p:cBhvr additive="base">
                                        <p:cTn id="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45414"/>
                                        </p:tgtEl>
                                        <p:attrNameLst>
                                          <p:attrName>style.visibility</p:attrName>
                                        </p:attrNameLst>
                                      </p:cBhvr>
                                      <p:to>
                                        <p:strVal val="visible"/>
                                      </p:to>
                                    </p:set>
                                    <p:animEffect transition="in" filter="strips(upRight)">
                                      <p:cBhvr>
                                        <p:cTn id="13" dur="500"/>
                                        <p:tgtEl>
                                          <p:spTgt spid="1454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5415"/>
                                        </p:tgtEl>
                                        <p:attrNameLst>
                                          <p:attrName>style.visibility</p:attrName>
                                        </p:attrNameLst>
                                      </p:cBhvr>
                                      <p:to>
                                        <p:strVal val="visible"/>
                                      </p:to>
                                    </p:set>
                                    <p:anim calcmode="lin" valueType="num">
                                      <p:cBhvr additive="base">
                                        <p:cTn id="18" dur="500" fill="hold"/>
                                        <p:tgtEl>
                                          <p:spTgt spid="145415"/>
                                        </p:tgtEl>
                                        <p:attrNameLst>
                                          <p:attrName>ppt_x</p:attrName>
                                        </p:attrNameLst>
                                      </p:cBhvr>
                                      <p:tavLst>
                                        <p:tav tm="0">
                                          <p:val>
                                            <p:strVal val="#ppt_x"/>
                                          </p:val>
                                        </p:tav>
                                        <p:tav tm="100000">
                                          <p:val>
                                            <p:strVal val="#ppt_x"/>
                                          </p:val>
                                        </p:tav>
                                      </p:tavLst>
                                    </p:anim>
                                    <p:anim calcmode="lin" valueType="num">
                                      <p:cBhvr additive="base">
                                        <p:cTn id="19"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145416"/>
                                        </p:tgtEl>
                                        <p:attrNameLst>
                                          <p:attrName>style.visibility</p:attrName>
                                        </p:attrNameLst>
                                      </p:cBhvr>
                                      <p:to>
                                        <p:strVal val="visible"/>
                                      </p:to>
                                    </p:set>
                                    <p:animEffect transition="in" filter="strips(upRight)">
                                      <p:cBhvr>
                                        <p:cTn id="24" dur="500"/>
                                        <p:tgtEl>
                                          <p:spTgt spid="1454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5417"/>
                                        </p:tgtEl>
                                        <p:attrNameLst>
                                          <p:attrName>style.visibility</p:attrName>
                                        </p:attrNameLst>
                                      </p:cBhvr>
                                      <p:to>
                                        <p:strVal val="visible"/>
                                      </p:to>
                                    </p:set>
                                    <p:anim calcmode="lin" valueType="num">
                                      <p:cBhvr additive="base">
                                        <p:cTn id="29" dur="500" fill="hold"/>
                                        <p:tgtEl>
                                          <p:spTgt spid="145417"/>
                                        </p:tgtEl>
                                        <p:attrNameLst>
                                          <p:attrName>ppt_x</p:attrName>
                                        </p:attrNameLst>
                                      </p:cBhvr>
                                      <p:tavLst>
                                        <p:tav tm="0">
                                          <p:val>
                                            <p:strVal val="#ppt_x"/>
                                          </p:val>
                                        </p:tav>
                                        <p:tav tm="100000">
                                          <p:val>
                                            <p:strVal val="#ppt_x"/>
                                          </p:val>
                                        </p:tav>
                                      </p:tavLst>
                                    </p:anim>
                                    <p:anim calcmode="lin" valueType="num">
                                      <p:cBhvr additive="base">
                                        <p:cTn id="30" dur="500" fill="hold"/>
                                        <p:tgtEl>
                                          <p:spTgt spid="145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45415" grpId="0"/>
      <p:bldP spid="1454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1" name="Text Box 7"/>
          <p:cNvSpPr txBox="1">
            <a:spLocks noChangeArrowheads="1"/>
          </p:cNvSpPr>
          <p:nvPr/>
        </p:nvSpPr>
        <p:spPr bwMode="auto">
          <a:xfrm>
            <a:off x="179388" y="260350"/>
            <a:ext cx="871378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这样把广义坐标表示代入达朗贝尔</a:t>
            </a:r>
            <a:r>
              <a:rPr lang="en-US" altLang="zh-CN" sz="2800" dirty="0">
                <a:solidFill>
                  <a:schemeClr val="tx1"/>
                </a:solidFill>
              </a:rPr>
              <a:t>-</a:t>
            </a:r>
            <a:r>
              <a:rPr lang="zh-CN" altLang="en-US" sz="2800" dirty="0">
                <a:solidFill>
                  <a:schemeClr val="tx1"/>
                </a:solidFill>
              </a:rPr>
              <a:t>拉格朗日方程</a:t>
            </a:r>
            <a:r>
              <a:rPr lang="en-US" altLang="zh-CN" sz="2800" dirty="0"/>
              <a:t>, </a:t>
            </a:r>
          </a:p>
        </p:txBody>
      </p:sp>
      <p:graphicFrame>
        <p:nvGraphicFramePr>
          <p:cNvPr id="154632" name="Object 8"/>
          <p:cNvGraphicFramePr>
            <a:graphicFrameLocks noChangeAspect="1"/>
          </p:cNvGraphicFramePr>
          <p:nvPr>
            <p:extLst>
              <p:ext uri="{D42A27DB-BD31-4B8C-83A1-F6EECF244321}">
                <p14:modId xmlns:p14="http://schemas.microsoft.com/office/powerpoint/2010/main" xmlns="" val="1848402889"/>
              </p:ext>
            </p:extLst>
          </p:nvPr>
        </p:nvGraphicFramePr>
        <p:xfrm>
          <a:off x="136525" y="1262063"/>
          <a:ext cx="9040813" cy="871537"/>
        </p:xfrm>
        <a:graphic>
          <a:graphicData uri="http://schemas.openxmlformats.org/presentationml/2006/ole">
            <p:oleObj spid="_x0000_s9242" name="公式" r:id="rId3" imgW="4343400" imgH="419040" progId="Equation.3">
              <p:embed/>
            </p:oleObj>
          </a:graphicData>
        </a:graphic>
      </p:graphicFrame>
      <p:graphicFrame>
        <p:nvGraphicFramePr>
          <p:cNvPr id="154633" name="Object 9"/>
          <p:cNvGraphicFramePr>
            <a:graphicFrameLocks noChangeAspect="1"/>
          </p:cNvGraphicFramePr>
          <p:nvPr>
            <p:extLst>
              <p:ext uri="{D42A27DB-BD31-4B8C-83A1-F6EECF244321}">
                <p14:modId xmlns:p14="http://schemas.microsoft.com/office/powerpoint/2010/main" xmlns="" val="1098155448"/>
              </p:ext>
            </p:extLst>
          </p:nvPr>
        </p:nvGraphicFramePr>
        <p:xfrm>
          <a:off x="279400" y="2701925"/>
          <a:ext cx="8516938" cy="865188"/>
        </p:xfrm>
        <a:graphic>
          <a:graphicData uri="http://schemas.openxmlformats.org/presentationml/2006/ole">
            <p:oleObj spid="_x0000_s9243" name="公式" r:id="rId4" imgW="4127400" imgH="419040" progId="Equation.3">
              <p:embed/>
            </p:oleObj>
          </a:graphicData>
        </a:graphic>
      </p:graphicFrame>
      <p:graphicFrame>
        <p:nvGraphicFramePr>
          <p:cNvPr id="154634" name="Object 10"/>
          <p:cNvGraphicFramePr>
            <a:graphicFrameLocks noChangeAspect="1"/>
          </p:cNvGraphicFramePr>
          <p:nvPr>
            <p:extLst>
              <p:ext uri="{D42A27DB-BD31-4B8C-83A1-F6EECF244321}">
                <p14:modId xmlns:p14="http://schemas.microsoft.com/office/powerpoint/2010/main" xmlns="" val="512166337"/>
              </p:ext>
            </p:extLst>
          </p:nvPr>
        </p:nvGraphicFramePr>
        <p:xfrm>
          <a:off x="-192088" y="4430713"/>
          <a:ext cx="9455151" cy="857250"/>
        </p:xfrm>
        <a:graphic>
          <a:graphicData uri="http://schemas.openxmlformats.org/presentationml/2006/ole">
            <p:oleObj spid="_x0000_s9244" name="公式" r:id="rId5" imgW="4609800" imgH="419040" progId="Equation.3">
              <p:embed/>
            </p:oleObj>
          </a:graphicData>
        </a:graphic>
      </p:graphicFrame>
    </p:spTree>
    <p:extLst>
      <p:ext uri="{BB962C8B-B14F-4D97-AF65-F5344CB8AC3E}">
        <p14:creationId xmlns:p14="http://schemas.microsoft.com/office/powerpoint/2010/main" xmlns="" val="149897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 calcmode="lin" valueType="num">
                                      <p:cBhvr additive="base">
                                        <p:cTn id="7" dur="500" fill="hold"/>
                                        <p:tgtEl>
                                          <p:spTgt spid="154631"/>
                                        </p:tgtEl>
                                        <p:attrNameLst>
                                          <p:attrName>ppt_x</p:attrName>
                                        </p:attrNameLst>
                                      </p:cBhvr>
                                      <p:tavLst>
                                        <p:tav tm="0">
                                          <p:val>
                                            <p:strVal val="#ppt_x"/>
                                          </p:val>
                                        </p:tav>
                                        <p:tav tm="100000">
                                          <p:val>
                                            <p:strVal val="#ppt_x"/>
                                          </p:val>
                                        </p:tav>
                                      </p:tavLst>
                                    </p:anim>
                                    <p:anim calcmode="lin" valueType="num">
                                      <p:cBhvr additive="base">
                                        <p:cTn id="8" dur="500" fill="hold"/>
                                        <p:tgtEl>
                                          <p:spTgt spid="1546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4632"/>
                                        </p:tgtEl>
                                        <p:attrNameLst>
                                          <p:attrName>style.visibility</p:attrName>
                                        </p:attrNameLst>
                                      </p:cBhvr>
                                      <p:to>
                                        <p:strVal val="visible"/>
                                      </p:to>
                                    </p:set>
                                    <p:animEffect transition="in" filter="strips(upRight)">
                                      <p:cBhvr>
                                        <p:cTn id="13" dur="500"/>
                                        <p:tgtEl>
                                          <p:spTgt spid="1546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154633"/>
                                        </p:tgtEl>
                                        <p:attrNameLst>
                                          <p:attrName>style.visibility</p:attrName>
                                        </p:attrNameLst>
                                      </p:cBhvr>
                                      <p:to>
                                        <p:strVal val="visible"/>
                                      </p:to>
                                    </p:set>
                                    <p:animEffect transition="in" filter="strips(upRight)">
                                      <p:cBhvr>
                                        <p:cTn id="18" dur="500"/>
                                        <p:tgtEl>
                                          <p:spTgt spid="1546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154634"/>
                                        </p:tgtEl>
                                        <p:attrNameLst>
                                          <p:attrName>style.visibility</p:attrName>
                                        </p:attrNameLst>
                                      </p:cBhvr>
                                      <p:to>
                                        <p:strVal val="visible"/>
                                      </p:to>
                                    </p:set>
                                    <p:animEffect transition="in" filter="strips(upRight)">
                                      <p:cBhvr>
                                        <p:cTn id="23" dur="500"/>
                                        <p:tgtEl>
                                          <p:spTgt spid="154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6" name="Text Box 6"/>
          <p:cNvSpPr txBox="1">
            <a:spLocks noChangeArrowheads="1"/>
          </p:cNvSpPr>
          <p:nvPr/>
        </p:nvSpPr>
        <p:spPr bwMode="auto">
          <a:xfrm>
            <a:off x="179388" y="260350"/>
            <a:ext cx="864076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t>因为广义速度也是独立的</a:t>
            </a:r>
            <a:r>
              <a:rPr lang="en-US" altLang="zh-CN" sz="2800"/>
              <a:t>,  </a:t>
            </a:r>
            <a:r>
              <a:rPr lang="zh-CN" altLang="en-US" sz="2800"/>
              <a:t>所以</a:t>
            </a:r>
          </a:p>
        </p:txBody>
      </p:sp>
      <p:graphicFrame>
        <p:nvGraphicFramePr>
          <p:cNvPr id="256007" name="Object 7"/>
          <p:cNvGraphicFramePr>
            <a:graphicFrameLocks noChangeAspect="1"/>
          </p:cNvGraphicFramePr>
          <p:nvPr>
            <p:extLst>
              <p:ext uri="{D42A27DB-BD31-4B8C-83A1-F6EECF244321}">
                <p14:modId xmlns:p14="http://schemas.microsoft.com/office/powerpoint/2010/main" xmlns="" val="1882168744"/>
              </p:ext>
            </p:extLst>
          </p:nvPr>
        </p:nvGraphicFramePr>
        <p:xfrm>
          <a:off x="190500" y="1192213"/>
          <a:ext cx="8613775" cy="887412"/>
        </p:xfrm>
        <a:graphic>
          <a:graphicData uri="http://schemas.openxmlformats.org/presentationml/2006/ole">
            <p:oleObj spid="_x0000_s10258" name="公式" r:id="rId3" imgW="4063680" imgH="419040" progId="Equation.3">
              <p:embed/>
            </p:oleObj>
          </a:graphicData>
        </a:graphic>
      </p:graphicFrame>
      <p:sp>
        <p:nvSpPr>
          <p:cNvPr id="256009" name="Text Box 9"/>
          <p:cNvSpPr txBox="1">
            <a:spLocks noChangeArrowheads="1"/>
          </p:cNvSpPr>
          <p:nvPr/>
        </p:nvSpPr>
        <p:spPr bwMode="auto">
          <a:xfrm>
            <a:off x="250825" y="2781300"/>
            <a:ext cx="842486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t>再来看位矢对广义坐标的偏导数的时间变化率</a:t>
            </a:r>
          </a:p>
        </p:txBody>
      </p:sp>
      <p:graphicFrame>
        <p:nvGraphicFramePr>
          <p:cNvPr id="256010" name="Object 10"/>
          <p:cNvGraphicFramePr>
            <a:graphicFrameLocks noChangeAspect="1"/>
          </p:cNvGraphicFramePr>
          <p:nvPr>
            <p:extLst>
              <p:ext uri="{D42A27DB-BD31-4B8C-83A1-F6EECF244321}">
                <p14:modId xmlns:p14="http://schemas.microsoft.com/office/powerpoint/2010/main" xmlns="" val="4029046634"/>
              </p:ext>
            </p:extLst>
          </p:nvPr>
        </p:nvGraphicFramePr>
        <p:xfrm>
          <a:off x="1588" y="3848100"/>
          <a:ext cx="9366250" cy="1021060"/>
        </p:xfrm>
        <a:graphic>
          <a:graphicData uri="http://schemas.openxmlformats.org/presentationml/2006/ole">
            <p:oleObj spid="_x0000_s10259" name="公式" r:id="rId4" imgW="5054400" imgH="444240" progId="Equation.3">
              <p:embed/>
            </p:oleObj>
          </a:graphicData>
        </a:graphic>
      </p:graphicFrame>
      <p:sp>
        <p:nvSpPr>
          <p:cNvPr id="256011" name="Text Box 11"/>
          <p:cNvSpPr txBox="1">
            <a:spLocks noChangeArrowheads="1"/>
          </p:cNvSpPr>
          <p:nvPr/>
        </p:nvSpPr>
        <p:spPr bwMode="auto">
          <a:xfrm>
            <a:off x="250825" y="5300663"/>
            <a:ext cx="88931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t>即位矢对广义坐标的偏导数和对时间的偏导数可以</a:t>
            </a:r>
            <a:r>
              <a:rPr lang="zh-CN" altLang="en-US" sz="2800">
                <a:solidFill>
                  <a:srgbClr val="99FF33"/>
                </a:solidFill>
              </a:rPr>
              <a:t>对易</a:t>
            </a:r>
          </a:p>
        </p:txBody>
      </p:sp>
    </p:spTree>
    <p:extLst>
      <p:ext uri="{BB962C8B-B14F-4D97-AF65-F5344CB8AC3E}">
        <p14:creationId xmlns:p14="http://schemas.microsoft.com/office/powerpoint/2010/main" xmlns="" val="364651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06"/>
                                        </p:tgtEl>
                                        <p:attrNameLst>
                                          <p:attrName>style.visibility</p:attrName>
                                        </p:attrNameLst>
                                      </p:cBhvr>
                                      <p:to>
                                        <p:strVal val="visible"/>
                                      </p:to>
                                    </p:set>
                                    <p:anim calcmode="lin" valueType="num">
                                      <p:cBhvr additive="base">
                                        <p:cTn id="7" dur="500" fill="hold"/>
                                        <p:tgtEl>
                                          <p:spTgt spid="256006"/>
                                        </p:tgtEl>
                                        <p:attrNameLst>
                                          <p:attrName>ppt_x</p:attrName>
                                        </p:attrNameLst>
                                      </p:cBhvr>
                                      <p:tavLst>
                                        <p:tav tm="0">
                                          <p:val>
                                            <p:strVal val="#ppt_x"/>
                                          </p:val>
                                        </p:tav>
                                        <p:tav tm="100000">
                                          <p:val>
                                            <p:strVal val="#ppt_x"/>
                                          </p:val>
                                        </p:tav>
                                      </p:tavLst>
                                    </p:anim>
                                    <p:anim calcmode="lin" valueType="num">
                                      <p:cBhvr additive="base">
                                        <p:cTn id="8" dur="500" fill="hold"/>
                                        <p:tgtEl>
                                          <p:spTgt spid="2560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56007"/>
                                        </p:tgtEl>
                                        <p:attrNameLst>
                                          <p:attrName>style.visibility</p:attrName>
                                        </p:attrNameLst>
                                      </p:cBhvr>
                                      <p:to>
                                        <p:strVal val="visible"/>
                                      </p:to>
                                    </p:set>
                                    <p:animEffect transition="in" filter="strips(upRight)">
                                      <p:cBhvr>
                                        <p:cTn id="13" dur="500"/>
                                        <p:tgtEl>
                                          <p:spTgt spid="2560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6009"/>
                                        </p:tgtEl>
                                        <p:attrNameLst>
                                          <p:attrName>style.visibility</p:attrName>
                                        </p:attrNameLst>
                                      </p:cBhvr>
                                      <p:to>
                                        <p:strVal val="visible"/>
                                      </p:to>
                                    </p:set>
                                    <p:anim calcmode="lin" valueType="num">
                                      <p:cBhvr additive="base">
                                        <p:cTn id="18" dur="500" fill="hold"/>
                                        <p:tgtEl>
                                          <p:spTgt spid="256009"/>
                                        </p:tgtEl>
                                        <p:attrNameLst>
                                          <p:attrName>ppt_x</p:attrName>
                                        </p:attrNameLst>
                                      </p:cBhvr>
                                      <p:tavLst>
                                        <p:tav tm="0">
                                          <p:val>
                                            <p:strVal val="#ppt_x"/>
                                          </p:val>
                                        </p:tav>
                                        <p:tav tm="100000">
                                          <p:val>
                                            <p:strVal val="#ppt_x"/>
                                          </p:val>
                                        </p:tav>
                                      </p:tavLst>
                                    </p:anim>
                                    <p:anim calcmode="lin" valueType="num">
                                      <p:cBhvr additive="base">
                                        <p:cTn id="19" dur="500" fill="hold"/>
                                        <p:tgtEl>
                                          <p:spTgt spid="2560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56010"/>
                                        </p:tgtEl>
                                        <p:attrNameLst>
                                          <p:attrName>style.visibility</p:attrName>
                                        </p:attrNameLst>
                                      </p:cBhvr>
                                      <p:to>
                                        <p:strVal val="visible"/>
                                      </p:to>
                                    </p:set>
                                    <p:animEffect transition="in" filter="strips(upRight)">
                                      <p:cBhvr>
                                        <p:cTn id="24" dur="500"/>
                                        <p:tgtEl>
                                          <p:spTgt spid="2560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6011"/>
                                        </p:tgtEl>
                                        <p:attrNameLst>
                                          <p:attrName>style.visibility</p:attrName>
                                        </p:attrNameLst>
                                      </p:cBhvr>
                                      <p:to>
                                        <p:strVal val="visible"/>
                                      </p:to>
                                    </p:set>
                                    <p:anim calcmode="lin" valueType="num">
                                      <p:cBhvr additive="base">
                                        <p:cTn id="29" dur="500" fill="hold"/>
                                        <p:tgtEl>
                                          <p:spTgt spid="256011"/>
                                        </p:tgtEl>
                                        <p:attrNameLst>
                                          <p:attrName>ppt_x</p:attrName>
                                        </p:attrNameLst>
                                      </p:cBhvr>
                                      <p:tavLst>
                                        <p:tav tm="0">
                                          <p:val>
                                            <p:strVal val="#ppt_x"/>
                                          </p:val>
                                        </p:tav>
                                        <p:tav tm="100000">
                                          <p:val>
                                            <p:strVal val="#ppt_x"/>
                                          </p:val>
                                        </p:tav>
                                      </p:tavLst>
                                    </p:anim>
                                    <p:anim calcmode="lin" valueType="num">
                                      <p:cBhvr additive="base">
                                        <p:cTn id="30" dur="500" fill="hold"/>
                                        <p:tgtEl>
                                          <p:spTgt spid="256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p:bldP spid="256009" grpId="0"/>
      <p:bldP spid="2560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p:cNvSpPr txBox="1">
            <a:spLocks noChangeArrowheads="1"/>
          </p:cNvSpPr>
          <p:nvPr/>
        </p:nvSpPr>
        <p:spPr bwMode="auto">
          <a:xfrm>
            <a:off x="250825" y="260350"/>
            <a:ext cx="41767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t>考虑</a:t>
            </a:r>
            <a:r>
              <a:rPr lang="en-US" altLang="zh-CN" sz="2800"/>
              <a:t>(5.24)</a:t>
            </a:r>
            <a:r>
              <a:rPr lang="zh-CN" altLang="en-US" sz="2800"/>
              <a:t>和</a:t>
            </a:r>
            <a:r>
              <a:rPr lang="en-US" altLang="zh-CN" sz="2800"/>
              <a:t>(5.25)</a:t>
            </a:r>
            <a:r>
              <a:rPr lang="zh-CN" altLang="en-US" sz="2800"/>
              <a:t>式</a:t>
            </a:r>
            <a:endParaRPr lang="en-US" altLang="zh-CN" sz="2800"/>
          </a:p>
        </p:txBody>
      </p:sp>
      <p:graphicFrame>
        <p:nvGraphicFramePr>
          <p:cNvPr id="155653" name="Object 5"/>
          <p:cNvGraphicFramePr>
            <a:graphicFrameLocks noChangeAspect="1"/>
          </p:cNvGraphicFramePr>
          <p:nvPr>
            <p:extLst>
              <p:ext uri="{D42A27DB-BD31-4B8C-83A1-F6EECF244321}">
                <p14:modId xmlns:p14="http://schemas.microsoft.com/office/powerpoint/2010/main" xmlns="" val="1932163440"/>
              </p:ext>
            </p:extLst>
          </p:nvPr>
        </p:nvGraphicFramePr>
        <p:xfrm>
          <a:off x="1065213" y="904875"/>
          <a:ext cx="7304087" cy="1892300"/>
        </p:xfrm>
        <a:graphic>
          <a:graphicData uri="http://schemas.openxmlformats.org/presentationml/2006/ole">
            <p:oleObj spid="_x0000_s11290" name="公式" r:id="rId3" imgW="3377880" imgH="876240" progId="Equation.3">
              <p:embed/>
            </p:oleObj>
          </a:graphicData>
        </a:graphic>
      </p:graphicFrame>
      <p:sp>
        <p:nvSpPr>
          <p:cNvPr id="155654" name="Text Box 6"/>
          <p:cNvSpPr txBox="1">
            <a:spLocks noChangeArrowheads="1"/>
          </p:cNvSpPr>
          <p:nvPr/>
        </p:nvSpPr>
        <p:spPr bwMode="auto">
          <a:xfrm>
            <a:off x="250825" y="3213100"/>
            <a:ext cx="871378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zh-CN" sz="2800"/>
              <a:t>上式中的两个括号正是力学系统的动能</a:t>
            </a:r>
            <a:r>
              <a:rPr lang="zh-CN" altLang="zh-CN" sz="2800" i="1"/>
              <a:t>T</a:t>
            </a:r>
            <a:r>
              <a:rPr lang="zh-CN" altLang="zh-CN" sz="2800"/>
              <a:t>, 所以</a:t>
            </a:r>
            <a:endParaRPr lang="zh-CN" altLang="en-US" sz="2800"/>
          </a:p>
        </p:txBody>
      </p:sp>
      <p:graphicFrame>
        <p:nvGraphicFramePr>
          <p:cNvPr id="155655" name="Object 7"/>
          <p:cNvGraphicFramePr>
            <a:graphicFrameLocks noChangeAspect="1"/>
          </p:cNvGraphicFramePr>
          <p:nvPr>
            <p:extLst>
              <p:ext uri="{D42A27DB-BD31-4B8C-83A1-F6EECF244321}">
                <p14:modId xmlns:p14="http://schemas.microsoft.com/office/powerpoint/2010/main" xmlns="" val="2282984024"/>
              </p:ext>
            </p:extLst>
          </p:nvPr>
        </p:nvGraphicFramePr>
        <p:xfrm>
          <a:off x="2449513" y="3987800"/>
          <a:ext cx="4092575" cy="849313"/>
        </p:xfrm>
        <a:graphic>
          <a:graphicData uri="http://schemas.openxmlformats.org/presentationml/2006/ole">
            <p:oleObj spid="_x0000_s11291" name="公式" r:id="rId4" imgW="1892160" imgH="393480" progId="Equation.3">
              <p:embed/>
            </p:oleObj>
          </a:graphicData>
        </a:graphic>
      </p:graphicFrame>
      <p:graphicFrame>
        <p:nvGraphicFramePr>
          <p:cNvPr id="155656" name="Object 8"/>
          <p:cNvGraphicFramePr>
            <a:graphicFrameLocks noChangeAspect="1"/>
          </p:cNvGraphicFramePr>
          <p:nvPr>
            <p:extLst>
              <p:ext uri="{D42A27DB-BD31-4B8C-83A1-F6EECF244321}">
                <p14:modId xmlns:p14="http://schemas.microsoft.com/office/powerpoint/2010/main" xmlns="" val="1039884740"/>
              </p:ext>
            </p:extLst>
          </p:nvPr>
        </p:nvGraphicFramePr>
        <p:xfrm>
          <a:off x="1958975" y="5370513"/>
          <a:ext cx="6503988" cy="930275"/>
        </p:xfrm>
        <a:graphic>
          <a:graphicData uri="http://schemas.openxmlformats.org/presentationml/2006/ole">
            <p:oleObj spid="_x0000_s11292" name="公式" r:id="rId5" imgW="2920680" imgH="419040" progId="Equation.3">
              <p:embed/>
            </p:oleObj>
          </a:graphicData>
        </a:graphic>
      </p:graphicFrame>
    </p:spTree>
    <p:extLst>
      <p:ext uri="{BB962C8B-B14F-4D97-AF65-F5344CB8AC3E}">
        <p14:creationId xmlns:p14="http://schemas.microsoft.com/office/powerpoint/2010/main" xmlns="" val="3988958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ppt_x"/>
                                          </p:val>
                                        </p:tav>
                                        <p:tav tm="100000">
                                          <p:val>
                                            <p:strVal val="#ppt_x"/>
                                          </p:val>
                                        </p:tav>
                                      </p:tavLst>
                                    </p:anim>
                                    <p:anim calcmode="lin" valueType="num">
                                      <p:cBhvr additive="base">
                                        <p:cTn id="8"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Effect transition="in" filter="strips(upRight)">
                                      <p:cBhvr>
                                        <p:cTn id="13" dur="500"/>
                                        <p:tgtEl>
                                          <p:spTgt spid="155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5654"/>
                                        </p:tgtEl>
                                        <p:attrNameLst>
                                          <p:attrName>style.visibility</p:attrName>
                                        </p:attrNameLst>
                                      </p:cBhvr>
                                      <p:to>
                                        <p:strVal val="visible"/>
                                      </p:to>
                                    </p:set>
                                    <p:anim calcmode="lin" valueType="num">
                                      <p:cBhvr additive="base">
                                        <p:cTn id="18" dur="500" fill="hold"/>
                                        <p:tgtEl>
                                          <p:spTgt spid="155654"/>
                                        </p:tgtEl>
                                        <p:attrNameLst>
                                          <p:attrName>ppt_x</p:attrName>
                                        </p:attrNameLst>
                                      </p:cBhvr>
                                      <p:tavLst>
                                        <p:tav tm="0">
                                          <p:val>
                                            <p:strVal val="#ppt_x"/>
                                          </p:val>
                                        </p:tav>
                                        <p:tav tm="100000">
                                          <p:val>
                                            <p:strVal val="#ppt_x"/>
                                          </p:val>
                                        </p:tav>
                                      </p:tavLst>
                                    </p:anim>
                                    <p:anim calcmode="lin" valueType="num">
                                      <p:cBhvr additive="base">
                                        <p:cTn id="19" dur="500" fill="hold"/>
                                        <p:tgtEl>
                                          <p:spTgt spid="15565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155655"/>
                                        </p:tgtEl>
                                        <p:attrNameLst>
                                          <p:attrName>style.visibility</p:attrName>
                                        </p:attrNameLst>
                                      </p:cBhvr>
                                      <p:to>
                                        <p:strVal val="visible"/>
                                      </p:to>
                                    </p:set>
                                    <p:animEffect transition="in" filter="strips(upRight)">
                                      <p:cBhvr>
                                        <p:cTn id="24" dur="500"/>
                                        <p:tgtEl>
                                          <p:spTgt spid="15565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55656"/>
                                        </p:tgtEl>
                                        <p:attrNameLst>
                                          <p:attrName>style.visibility</p:attrName>
                                        </p:attrNameLst>
                                      </p:cBhvr>
                                      <p:to>
                                        <p:strVal val="visible"/>
                                      </p:to>
                                    </p:set>
                                    <p:animEffect transition="in" filter="strips(upRight)">
                                      <p:cBhvr>
                                        <p:cTn id="29" dur="500"/>
                                        <p:tgtEl>
                                          <p:spTgt spid="155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P spid="1556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7" name="Object 5"/>
          <p:cNvGraphicFramePr>
            <a:graphicFrameLocks noChangeAspect="1"/>
          </p:cNvGraphicFramePr>
          <p:nvPr>
            <p:extLst>
              <p:ext uri="{D42A27DB-BD31-4B8C-83A1-F6EECF244321}">
                <p14:modId xmlns:p14="http://schemas.microsoft.com/office/powerpoint/2010/main" xmlns="" val="760368220"/>
              </p:ext>
            </p:extLst>
          </p:nvPr>
        </p:nvGraphicFramePr>
        <p:xfrm>
          <a:off x="1433513" y="341313"/>
          <a:ext cx="7239000" cy="846137"/>
        </p:xfrm>
        <a:graphic>
          <a:graphicData uri="http://schemas.openxmlformats.org/presentationml/2006/ole">
            <p:oleObj spid="_x0000_s12322" name="公式" r:id="rId3" imgW="3251160" imgH="380880" progId="Equation.3">
              <p:embed/>
            </p:oleObj>
          </a:graphicData>
        </a:graphic>
      </p:graphicFrame>
      <p:sp>
        <p:nvSpPr>
          <p:cNvPr id="156678" name="Text Box 6"/>
          <p:cNvSpPr txBox="1">
            <a:spLocks noChangeArrowheads="1"/>
          </p:cNvSpPr>
          <p:nvPr/>
        </p:nvSpPr>
        <p:spPr bwMode="auto">
          <a:xfrm>
            <a:off x="5219700" y="1341438"/>
            <a:ext cx="34575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800">
                <a:solidFill>
                  <a:srgbClr val="FF3300"/>
                </a:solidFill>
              </a:rPr>
              <a:t>——</a:t>
            </a:r>
            <a:r>
              <a:rPr lang="zh-CN" altLang="en-US" sz="2800">
                <a:solidFill>
                  <a:srgbClr val="FF3300"/>
                </a:solidFill>
              </a:rPr>
              <a:t>拉</a:t>
            </a:r>
            <a:r>
              <a:rPr lang="zh-CN" altLang="zh-CN" sz="2800">
                <a:solidFill>
                  <a:srgbClr val="FF3300"/>
                </a:solidFill>
              </a:rPr>
              <a:t>格朗日方程</a:t>
            </a:r>
            <a:endParaRPr lang="zh-CN" altLang="en-US" sz="2800">
              <a:solidFill>
                <a:srgbClr val="FF3300"/>
              </a:solidFill>
            </a:endParaRPr>
          </a:p>
        </p:txBody>
      </p:sp>
      <p:sp>
        <p:nvSpPr>
          <p:cNvPr id="156679" name="Text Box 7"/>
          <p:cNvSpPr txBox="1">
            <a:spLocks noChangeArrowheads="1"/>
          </p:cNvSpPr>
          <p:nvPr/>
        </p:nvSpPr>
        <p:spPr bwMode="auto">
          <a:xfrm>
            <a:off x="179388" y="1844675"/>
            <a:ext cx="8713787" cy="197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algn="just" eaLnBrk="1" hangingPunct="1">
              <a:lnSpc>
                <a:spcPct val="110000"/>
              </a:lnSpc>
            </a:pPr>
            <a:r>
              <a:rPr lang="en-US" altLang="zh-CN" sz="2800" dirty="0">
                <a:solidFill>
                  <a:schemeClr val="tx1"/>
                </a:solidFill>
              </a:rPr>
              <a:t>        </a:t>
            </a:r>
            <a:r>
              <a:rPr lang="zh-CN" altLang="zh-CN" sz="2800" dirty="0">
                <a:solidFill>
                  <a:schemeClr val="tx1"/>
                </a:solidFill>
              </a:rPr>
              <a:t>这里已经甩掉了虚位移</a:t>
            </a:r>
            <a:r>
              <a:rPr lang="en-US" altLang="zh-CN" sz="2800" dirty="0">
                <a:solidFill>
                  <a:schemeClr val="tx1"/>
                </a:solidFill>
              </a:rPr>
              <a:t>. </a:t>
            </a:r>
            <a:r>
              <a:rPr lang="zh-CN" altLang="zh-CN" sz="2800" dirty="0">
                <a:solidFill>
                  <a:schemeClr val="tx1"/>
                </a:solidFill>
              </a:rPr>
              <a:t>因为</a:t>
            </a:r>
            <a:r>
              <a:rPr lang="en-US" altLang="zh-CN" sz="2800" i="1" dirty="0">
                <a:solidFill>
                  <a:schemeClr val="tx1"/>
                </a:solidFill>
              </a:rPr>
              <a:t>T </a:t>
            </a:r>
            <a:r>
              <a:rPr lang="zh-CN" altLang="zh-CN" sz="2800" dirty="0">
                <a:solidFill>
                  <a:schemeClr val="tx1"/>
                </a:solidFill>
              </a:rPr>
              <a:t>和</a:t>
            </a:r>
            <a:r>
              <a:rPr lang="en-US" altLang="zh-CN" sz="2800" i="1" dirty="0">
                <a:solidFill>
                  <a:schemeClr val="tx1"/>
                </a:solidFill>
              </a:rPr>
              <a:t>Q</a:t>
            </a:r>
            <a:r>
              <a:rPr lang="en-US" altLang="zh-CN" sz="2800" i="1" baseline="-25000" dirty="0">
                <a:solidFill>
                  <a:schemeClr val="tx1"/>
                </a:solidFill>
                <a:sym typeface="Symbol" pitchFamily="18" charset="2"/>
              </a:rPr>
              <a:t></a:t>
            </a:r>
            <a:r>
              <a:rPr lang="zh-CN" altLang="zh-CN" sz="2800" dirty="0">
                <a:solidFill>
                  <a:schemeClr val="tx1"/>
                </a:solidFill>
              </a:rPr>
              <a:t>都是</a:t>
            </a:r>
            <a:r>
              <a:rPr lang="en-US" altLang="zh-CN" sz="2800" i="1" dirty="0">
                <a:solidFill>
                  <a:schemeClr val="tx1"/>
                </a:solidFill>
              </a:rPr>
              <a:t>t</a:t>
            </a:r>
            <a:r>
              <a:rPr lang="en-US" altLang="zh-CN" sz="2800" dirty="0">
                <a:solidFill>
                  <a:schemeClr val="tx1"/>
                </a:solidFill>
              </a:rPr>
              <a:t>, </a:t>
            </a:r>
            <a:r>
              <a:rPr lang="en-US" altLang="zh-CN" sz="2800" i="1" dirty="0">
                <a:solidFill>
                  <a:schemeClr val="tx1"/>
                </a:solidFill>
              </a:rPr>
              <a:t>q</a:t>
            </a:r>
            <a:r>
              <a:rPr lang="en-US" altLang="zh-CN" sz="2800" i="1" baseline="-25000" dirty="0">
                <a:solidFill>
                  <a:schemeClr val="tx1"/>
                </a:solidFill>
                <a:sym typeface="Symbol" pitchFamily="18" charset="2"/>
              </a:rPr>
              <a:t></a:t>
            </a:r>
            <a:r>
              <a:rPr lang="zh-CN" altLang="zh-CN" sz="2800" dirty="0">
                <a:solidFill>
                  <a:schemeClr val="tx1"/>
                </a:solidFill>
              </a:rPr>
              <a:t>和</a:t>
            </a:r>
            <a:r>
              <a:rPr lang="zh-CN" altLang="en-US" sz="2800" dirty="0">
                <a:solidFill>
                  <a:schemeClr val="tx1"/>
                </a:solidFill>
              </a:rPr>
              <a:t>它的时间变化率的</a:t>
            </a:r>
            <a:r>
              <a:rPr lang="zh-CN" altLang="zh-CN" sz="2800" dirty="0">
                <a:solidFill>
                  <a:schemeClr val="tx1"/>
                </a:solidFill>
              </a:rPr>
              <a:t>已知函数</a:t>
            </a:r>
            <a:r>
              <a:rPr lang="en-US" altLang="zh-CN" sz="2800" dirty="0">
                <a:solidFill>
                  <a:schemeClr val="tx1"/>
                </a:solidFill>
              </a:rPr>
              <a:t>, </a:t>
            </a:r>
            <a:r>
              <a:rPr lang="zh-CN" altLang="zh-CN" sz="2800" dirty="0">
                <a:solidFill>
                  <a:schemeClr val="tx1"/>
                </a:solidFill>
              </a:rPr>
              <a:t>所以这是关于</a:t>
            </a:r>
            <a:r>
              <a:rPr lang="en-US" altLang="zh-CN" sz="2800" i="1" dirty="0">
                <a:solidFill>
                  <a:schemeClr val="tx1"/>
                </a:solidFill>
              </a:rPr>
              <a:t>s </a:t>
            </a:r>
            <a:r>
              <a:rPr lang="zh-CN" altLang="zh-CN" sz="2800" dirty="0">
                <a:solidFill>
                  <a:schemeClr val="tx1"/>
                </a:solidFill>
              </a:rPr>
              <a:t>个未知函数</a:t>
            </a:r>
            <a:r>
              <a:rPr lang="en-US" altLang="zh-CN" sz="2800" i="1" dirty="0">
                <a:solidFill>
                  <a:schemeClr val="tx1"/>
                </a:solidFill>
              </a:rPr>
              <a:t>q</a:t>
            </a:r>
            <a:r>
              <a:rPr lang="en-US" altLang="zh-CN" sz="2800" i="1" baseline="-25000" dirty="0">
                <a:solidFill>
                  <a:schemeClr val="tx1"/>
                </a:solidFill>
                <a:sym typeface="Symbol" pitchFamily="18" charset="2"/>
              </a:rPr>
              <a:t></a:t>
            </a:r>
            <a:r>
              <a:rPr lang="en-US" altLang="zh-CN" sz="2800" dirty="0">
                <a:solidFill>
                  <a:schemeClr val="tx1"/>
                </a:solidFill>
                <a:sym typeface="Symbol" pitchFamily="18" charset="2"/>
              </a:rPr>
              <a:t>(</a:t>
            </a:r>
            <a:r>
              <a:rPr lang="en-US" altLang="zh-CN" sz="2800" i="1" dirty="0">
                <a:solidFill>
                  <a:schemeClr val="tx1"/>
                </a:solidFill>
                <a:sym typeface="Symbol" pitchFamily="18" charset="2"/>
              </a:rPr>
              <a:t>t</a:t>
            </a:r>
            <a:r>
              <a:rPr lang="en-US" altLang="zh-CN" sz="2800" dirty="0">
                <a:solidFill>
                  <a:schemeClr val="tx1"/>
                </a:solidFill>
                <a:sym typeface="Symbol" pitchFamily="18" charset="2"/>
              </a:rPr>
              <a:t>)</a:t>
            </a:r>
            <a:r>
              <a:rPr lang="zh-CN" altLang="zh-CN" sz="2800" dirty="0">
                <a:solidFill>
                  <a:schemeClr val="tx1"/>
                </a:solidFill>
              </a:rPr>
              <a:t>的常微分方程组</a:t>
            </a:r>
            <a:r>
              <a:rPr lang="en-US" altLang="zh-CN" sz="2800" dirty="0">
                <a:solidFill>
                  <a:schemeClr val="tx1"/>
                </a:solidFill>
              </a:rPr>
              <a:t>, </a:t>
            </a:r>
            <a:r>
              <a:rPr lang="zh-CN" altLang="zh-CN" sz="2800" dirty="0">
                <a:solidFill>
                  <a:schemeClr val="tx1"/>
                </a:solidFill>
              </a:rPr>
              <a:t>其中每个方程一般</a:t>
            </a:r>
            <a:r>
              <a:rPr lang="zh-CN" altLang="en-US" sz="2800" dirty="0">
                <a:solidFill>
                  <a:schemeClr val="tx1"/>
                </a:solidFill>
              </a:rPr>
              <a:t>都含有</a:t>
            </a:r>
            <a:r>
              <a:rPr lang="zh-CN" altLang="zh-CN" sz="2800" dirty="0">
                <a:solidFill>
                  <a:schemeClr val="tx1"/>
                </a:solidFill>
              </a:rPr>
              <a:t>这</a:t>
            </a:r>
            <a:r>
              <a:rPr lang="en-US" altLang="zh-CN" sz="2800" i="1" dirty="0">
                <a:solidFill>
                  <a:schemeClr val="tx1"/>
                </a:solidFill>
              </a:rPr>
              <a:t>s </a:t>
            </a:r>
            <a:r>
              <a:rPr lang="zh-CN" altLang="zh-CN" sz="2800" dirty="0">
                <a:solidFill>
                  <a:schemeClr val="tx1"/>
                </a:solidFill>
              </a:rPr>
              <a:t>个未知函数的二阶导数</a:t>
            </a:r>
            <a:r>
              <a:rPr lang="en-US" altLang="zh-CN" sz="2800" dirty="0">
                <a:solidFill>
                  <a:schemeClr val="tx1"/>
                </a:solidFill>
              </a:rPr>
              <a:t>.</a:t>
            </a:r>
          </a:p>
        </p:txBody>
      </p:sp>
      <p:grpSp>
        <p:nvGrpSpPr>
          <p:cNvPr id="2" name="Group 10"/>
          <p:cNvGrpSpPr>
            <a:grpSpLocks/>
          </p:cNvGrpSpPr>
          <p:nvPr/>
        </p:nvGrpSpPr>
        <p:grpSpPr bwMode="auto">
          <a:xfrm>
            <a:off x="167992" y="3843087"/>
            <a:ext cx="4619908" cy="818120"/>
            <a:chOff x="287" y="2422"/>
            <a:chExt cx="2956" cy="533"/>
          </a:xfrm>
        </p:grpSpPr>
        <p:graphicFrame>
          <p:nvGraphicFramePr>
            <p:cNvPr id="12293" name="Object 8"/>
            <p:cNvGraphicFramePr>
              <a:graphicFrameLocks noChangeAspect="1"/>
            </p:cNvGraphicFramePr>
            <p:nvPr>
              <p:extLst>
                <p:ext uri="{D42A27DB-BD31-4B8C-83A1-F6EECF244321}">
                  <p14:modId xmlns:p14="http://schemas.microsoft.com/office/powerpoint/2010/main" xmlns="" val="1929734013"/>
                </p:ext>
              </p:extLst>
            </p:nvPr>
          </p:nvGraphicFramePr>
          <p:xfrm>
            <a:off x="287" y="2422"/>
            <a:ext cx="1799" cy="533"/>
          </p:xfrm>
          <a:graphic>
            <a:graphicData uri="http://schemas.openxmlformats.org/presentationml/2006/ole">
              <p:oleObj spid="_x0000_s12323" name="公式" r:id="rId4" imgW="1282680" imgH="380880" progId="Equation.3">
                <p:embed/>
              </p:oleObj>
            </a:graphicData>
          </a:graphic>
        </p:graphicFrame>
        <p:sp>
          <p:nvSpPr>
            <p:cNvPr id="12304" name="Text Box 9"/>
            <p:cNvSpPr txBox="1">
              <a:spLocks noChangeArrowheads="1"/>
            </p:cNvSpPr>
            <p:nvPr/>
          </p:nvSpPr>
          <p:spPr bwMode="auto">
            <a:xfrm>
              <a:off x="1973" y="2522"/>
              <a:ext cx="1270"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rgbClr val="C00000"/>
                  </a:solidFill>
                </a:rPr>
                <a:t>叫广义动量</a:t>
              </a:r>
            </a:p>
          </p:txBody>
        </p:sp>
      </p:grpSp>
      <p:grpSp>
        <p:nvGrpSpPr>
          <p:cNvPr id="3" name="Group 18"/>
          <p:cNvGrpSpPr>
            <a:grpSpLocks/>
          </p:cNvGrpSpPr>
          <p:nvPr/>
        </p:nvGrpSpPr>
        <p:grpSpPr bwMode="auto">
          <a:xfrm>
            <a:off x="5108575" y="3965575"/>
            <a:ext cx="3065463" cy="558800"/>
            <a:chOff x="3172" y="2498"/>
            <a:chExt cx="1931" cy="352"/>
          </a:xfrm>
        </p:grpSpPr>
        <p:graphicFrame>
          <p:nvGraphicFramePr>
            <p:cNvPr id="12292" name="Object 11"/>
            <p:cNvGraphicFramePr>
              <a:graphicFrameLocks noChangeAspect="1"/>
            </p:cNvGraphicFramePr>
            <p:nvPr>
              <p:extLst>
                <p:ext uri="{D42A27DB-BD31-4B8C-83A1-F6EECF244321}">
                  <p14:modId xmlns:p14="http://schemas.microsoft.com/office/powerpoint/2010/main" xmlns="" val="2713775652"/>
                </p:ext>
              </p:extLst>
            </p:nvPr>
          </p:nvGraphicFramePr>
          <p:xfrm>
            <a:off x="3172" y="2498"/>
            <a:ext cx="264" cy="324"/>
          </p:xfrm>
          <a:graphic>
            <a:graphicData uri="http://schemas.openxmlformats.org/presentationml/2006/ole">
              <p:oleObj spid="_x0000_s12324" name="公式" r:id="rId5" imgW="164880" imgH="203040" progId="Equation.3">
                <p:embed/>
              </p:oleObj>
            </a:graphicData>
          </a:graphic>
        </p:graphicFrame>
        <p:sp>
          <p:nvSpPr>
            <p:cNvPr id="12303" name="Text Box 12"/>
            <p:cNvSpPr txBox="1">
              <a:spLocks noChangeArrowheads="1"/>
            </p:cNvSpPr>
            <p:nvPr/>
          </p:nvSpPr>
          <p:spPr bwMode="auto">
            <a:xfrm>
              <a:off x="3424" y="2523"/>
              <a:ext cx="1679"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rgbClr val="C00000"/>
                  </a:solidFill>
                </a:rPr>
                <a:t>叫广义速度</a:t>
              </a:r>
            </a:p>
          </p:txBody>
        </p:sp>
      </p:grpSp>
      <p:grpSp>
        <p:nvGrpSpPr>
          <p:cNvPr id="4" name="Group 16"/>
          <p:cNvGrpSpPr>
            <a:grpSpLocks/>
          </p:cNvGrpSpPr>
          <p:nvPr/>
        </p:nvGrpSpPr>
        <p:grpSpPr bwMode="auto">
          <a:xfrm>
            <a:off x="5030788" y="4637090"/>
            <a:ext cx="3357563" cy="846138"/>
            <a:chOff x="357" y="3057"/>
            <a:chExt cx="2115" cy="533"/>
          </a:xfrm>
        </p:grpSpPr>
        <p:graphicFrame>
          <p:nvGraphicFramePr>
            <p:cNvPr id="12291" name="Object 14"/>
            <p:cNvGraphicFramePr>
              <a:graphicFrameLocks noChangeAspect="1"/>
            </p:cNvGraphicFramePr>
            <p:nvPr>
              <p:extLst>
                <p:ext uri="{D42A27DB-BD31-4B8C-83A1-F6EECF244321}">
                  <p14:modId xmlns:p14="http://schemas.microsoft.com/office/powerpoint/2010/main" xmlns="" val="1875273910"/>
                </p:ext>
              </p:extLst>
            </p:nvPr>
          </p:nvGraphicFramePr>
          <p:xfrm>
            <a:off x="357" y="3057"/>
            <a:ext cx="392" cy="533"/>
          </p:xfrm>
          <a:graphic>
            <a:graphicData uri="http://schemas.openxmlformats.org/presentationml/2006/ole">
              <p:oleObj spid="_x0000_s12325" name="公式" r:id="rId6" imgW="279360" imgH="380880" progId="Equation.3">
                <p:embed/>
              </p:oleObj>
            </a:graphicData>
          </a:graphic>
        </p:graphicFrame>
        <p:sp>
          <p:nvSpPr>
            <p:cNvPr id="12302" name="Text Box 15"/>
            <p:cNvSpPr txBox="1">
              <a:spLocks noChangeArrowheads="1"/>
            </p:cNvSpPr>
            <p:nvPr/>
          </p:nvSpPr>
          <p:spPr bwMode="auto">
            <a:xfrm>
              <a:off x="839" y="3158"/>
              <a:ext cx="1633"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rgbClr val="C00000"/>
                  </a:solidFill>
                </a:rPr>
                <a:t>叫拉</a:t>
              </a:r>
              <a:r>
                <a:rPr lang="zh-CN" altLang="zh-CN" sz="2800" dirty="0">
                  <a:solidFill>
                    <a:srgbClr val="C00000"/>
                  </a:solidFill>
                </a:rPr>
                <a:t>格朗日</a:t>
              </a:r>
              <a:r>
                <a:rPr lang="zh-CN" altLang="en-US" sz="2800" dirty="0">
                  <a:solidFill>
                    <a:srgbClr val="C00000"/>
                  </a:solidFill>
                </a:rPr>
                <a:t>力</a:t>
              </a:r>
            </a:p>
          </p:txBody>
        </p:sp>
      </p:grpSp>
      <p:sp>
        <p:nvSpPr>
          <p:cNvPr id="156689" name="Text Box 17"/>
          <p:cNvSpPr txBox="1">
            <a:spLocks noChangeArrowheads="1"/>
          </p:cNvSpPr>
          <p:nvPr/>
        </p:nvSpPr>
        <p:spPr bwMode="auto">
          <a:xfrm>
            <a:off x="323850" y="4797425"/>
            <a:ext cx="28813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800" i="1" dirty="0"/>
              <a:t>Q</a:t>
            </a:r>
            <a:r>
              <a:rPr lang="en-US" altLang="zh-CN" sz="2800" i="1" baseline="-25000" dirty="0">
                <a:sym typeface="Symbol" pitchFamily="18" charset="2"/>
              </a:rPr>
              <a:t></a:t>
            </a:r>
            <a:r>
              <a:rPr lang="en-US" altLang="zh-CN" sz="2800" i="1" dirty="0">
                <a:sym typeface="Symbol" pitchFamily="18" charset="2"/>
              </a:rPr>
              <a:t>  </a:t>
            </a:r>
            <a:r>
              <a:rPr lang="zh-CN" altLang="en-US" sz="2800" dirty="0">
                <a:sym typeface="Symbol" pitchFamily="18" charset="2"/>
              </a:rPr>
              <a:t>叫</a:t>
            </a:r>
            <a:r>
              <a:rPr lang="zh-CN" altLang="en-US" sz="2800" dirty="0">
                <a:solidFill>
                  <a:srgbClr val="C00000"/>
                </a:solidFill>
                <a:sym typeface="Symbol" pitchFamily="18" charset="2"/>
              </a:rPr>
              <a:t>广义力</a:t>
            </a:r>
            <a:endParaRPr lang="zh-CN" altLang="en-US" sz="2800" dirty="0">
              <a:solidFill>
                <a:srgbClr val="C00000"/>
              </a:solidFill>
            </a:endParaRPr>
          </a:p>
        </p:txBody>
      </p:sp>
      <p:sp>
        <p:nvSpPr>
          <p:cNvPr id="156691" name="Text Box 19"/>
          <p:cNvSpPr txBox="1">
            <a:spLocks noChangeArrowheads="1"/>
          </p:cNvSpPr>
          <p:nvPr/>
        </p:nvSpPr>
        <p:spPr bwMode="auto">
          <a:xfrm>
            <a:off x="228600" y="5791200"/>
            <a:ext cx="871378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algn="just" eaLnBrk="1" hangingPunct="1"/>
            <a:r>
              <a:rPr lang="zh-CN" altLang="en-US" sz="2800" dirty="0">
                <a:solidFill>
                  <a:schemeClr val="tx1"/>
                </a:solidFill>
                <a:ea typeface="楷体_GB2312" pitchFamily="49" charset="-122"/>
              </a:rPr>
              <a:t>广义动量时间变化率等广义主动力与拉格朗日力之和</a:t>
            </a:r>
          </a:p>
        </p:txBody>
      </p:sp>
      <p:sp>
        <p:nvSpPr>
          <p:cNvPr id="12301" name="TextBox 17"/>
          <p:cNvSpPr txBox="1">
            <a:spLocks noChangeArrowheads="1"/>
          </p:cNvSpPr>
          <p:nvPr/>
        </p:nvSpPr>
        <p:spPr bwMode="auto">
          <a:xfrm>
            <a:off x="285750" y="428625"/>
            <a:ext cx="12144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t>所以</a:t>
            </a:r>
          </a:p>
        </p:txBody>
      </p:sp>
    </p:spTree>
    <p:extLst>
      <p:ext uri="{BB962C8B-B14F-4D97-AF65-F5344CB8AC3E}">
        <p14:creationId xmlns:p14="http://schemas.microsoft.com/office/powerpoint/2010/main" xmlns="" val="1622068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strips(upRight)">
                                      <p:cBhvr>
                                        <p:cTn id="7" dur="500"/>
                                        <p:tgtEl>
                                          <p:spTgt spid="156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6678"/>
                                        </p:tgtEl>
                                        <p:attrNameLst>
                                          <p:attrName>style.visibility</p:attrName>
                                        </p:attrNameLst>
                                      </p:cBhvr>
                                      <p:to>
                                        <p:strVal val="visible"/>
                                      </p:to>
                                    </p:set>
                                    <p:anim calcmode="lin" valueType="num">
                                      <p:cBhvr additive="base">
                                        <p:cTn id="12" dur="500" fill="hold"/>
                                        <p:tgtEl>
                                          <p:spTgt spid="156678"/>
                                        </p:tgtEl>
                                        <p:attrNameLst>
                                          <p:attrName>ppt_x</p:attrName>
                                        </p:attrNameLst>
                                      </p:cBhvr>
                                      <p:tavLst>
                                        <p:tav tm="0">
                                          <p:val>
                                            <p:strVal val="#ppt_x"/>
                                          </p:val>
                                        </p:tav>
                                        <p:tav tm="100000">
                                          <p:val>
                                            <p:strVal val="#ppt_x"/>
                                          </p:val>
                                        </p:tav>
                                      </p:tavLst>
                                    </p:anim>
                                    <p:anim calcmode="lin" valueType="num">
                                      <p:cBhvr additive="base">
                                        <p:cTn id="13"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6679"/>
                                        </p:tgtEl>
                                        <p:attrNameLst>
                                          <p:attrName>style.visibility</p:attrName>
                                        </p:attrNameLst>
                                      </p:cBhvr>
                                      <p:to>
                                        <p:strVal val="visible"/>
                                      </p:to>
                                    </p:set>
                                    <p:anim calcmode="lin" valueType="num">
                                      <p:cBhvr additive="base">
                                        <p:cTn id="18" dur="500" fill="hold"/>
                                        <p:tgtEl>
                                          <p:spTgt spid="156679"/>
                                        </p:tgtEl>
                                        <p:attrNameLst>
                                          <p:attrName>ppt_x</p:attrName>
                                        </p:attrNameLst>
                                      </p:cBhvr>
                                      <p:tavLst>
                                        <p:tav tm="0">
                                          <p:val>
                                            <p:strVal val="#ppt_x"/>
                                          </p:val>
                                        </p:tav>
                                        <p:tav tm="100000">
                                          <p:val>
                                            <p:strVal val="#ppt_x"/>
                                          </p:val>
                                        </p:tav>
                                      </p:tavLst>
                                    </p:anim>
                                    <p:anim calcmode="lin" valueType="num">
                                      <p:cBhvr additive="base">
                                        <p:cTn id="19" dur="500" fill="hold"/>
                                        <p:tgtEl>
                                          <p:spTgt spid="15667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6689"/>
                                        </p:tgtEl>
                                        <p:attrNameLst>
                                          <p:attrName>style.visibility</p:attrName>
                                        </p:attrNameLst>
                                      </p:cBhvr>
                                      <p:to>
                                        <p:strVal val="visible"/>
                                      </p:to>
                                    </p:set>
                                    <p:anim calcmode="lin" valueType="num">
                                      <p:cBhvr additive="base">
                                        <p:cTn id="36" dur="500" fill="hold"/>
                                        <p:tgtEl>
                                          <p:spTgt spid="156689"/>
                                        </p:tgtEl>
                                        <p:attrNameLst>
                                          <p:attrName>ppt_x</p:attrName>
                                        </p:attrNameLst>
                                      </p:cBhvr>
                                      <p:tavLst>
                                        <p:tav tm="0">
                                          <p:val>
                                            <p:strVal val="#ppt_x"/>
                                          </p:val>
                                        </p:tav>
                                        <p:tav tm="100000">
                                          <p:val>
                                            <p:strVal val="#ppt_x"/>
                                          </p:val>
                                        </p:tav>
                                      </p:tavLst>
                                    </p:anim>
                                    <p:anim calcmode="lin" valueType="num">
                                      <p:cBhvr additive="base">
                                        <p:cTn id="37" dur="500" fill="hold"/>
                                        <p:tgtEl>
                                          <p:spTgt spid="156689"/>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56691"/>
                                        </p:tgtEl>
                                        <p:attrNameLst>
                                          <p:attrName>style.visibility</p:attrName>
                                        </p:attrNameLst>
                                      </p:cBhvr>
                                      <p:to>
                                        <p:strVal val="visible"/>
                                      </p:to>
                                    </p:set>
                                    <p:anim calcmode="lin" valueType="num">
                                      <p:cBhvr additive="base">
                                        <p:cTn id="48" dur="500" fill="hold"/>
                                        <p:tgtEl>
                                          <p:spTgt spid="156691"/>
                                        </p:tgtEl>
                                        <p:attrNameLst>
                                          <p:attrName>ppt_x</p:attrName>
                                        </p:attrNameLst>
                                      </p:cBhvr>
                                      <p:tavLst>
                                        <p:tav tm="0">
                                          <p:val>
                                            <p:strVal val="#ppt_x"/>
                                          </p:val>
                                        </p:tav>
                                        <p:tav tm="100000">
                                          <p:val>
                                            <p:strVal val="#ppt_x"/>
                                          </p:val>
                                        </p:tav>
                                      </p:tavLst>
                                    </p:anim>
                                    <p:anim calcmode="lin" valueType="num">
                                      <p:cBhvr additive="base">
                                        <p:cTn id="49" dur="500" fill="hold"/>
                                        <p:tgtEl>
                                          <p:spTgt spid="156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P spid="156679" grpId="0"/>
      <p:bldP spid="156689" grpId="0"/>
      <p:bldP spid="1566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179388" y="981075"/>
            <a:ext cx="8713787"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800" dirty="0">
                <a:solidFill>
                  <a:schemeClr val="tx1"/>
                </a:solidFill>
              </a:rPr>
              <a:t>          </a:t>
            </a:r>
            <a:r>
              <a:rPr lang="zh-CN" altLang="zh-CN" sz="2800" dirty="0">
                <a:solidFill>
                  <a:schemeClr val="tx1"/>
                </a:solidFill>
              </a:rPr>
              <a:t>当主动力</a:t>
            </a:r>
            <a:r>
              <a:rPr lang="en-US" altLang="zh-CN" sz="2800" i="1" dirty="0">
                <a:solidFill>
                  <a:schemeClr val="tx1"/>
                </a:solidFill>
              </a:rPr>
              <a:t>    </a:t>
            </a:r>
            <a:r>
              <a:rPr lang="zh-CN" altLang="zh-CN" sz="2800" dirty="0">
                <a:solidFill>
                  <a:schemeClr val="tx1"/>
                </a:solidFill>
              </a:rPr>
              <a:t>全是保守力时</a:t>
            </a:r>
            <a:r>
              <a:rPr lang="en-US" altLang="zh-CN" sz="2800" dirty="0">
                <a:solidFill>
                  <a:schemeClr val="tx1"/>
                </a:solidFill>
              </a:rPr>
              <a:t>, </a:t>
            </a:r>
            <a:r>
              <a:rPr lang="zh-CN" altLang="zh-CN" sz="2800" dirty="0">
                <a:solidFill>
                  <a:schemeClr val="tx1"/>
                </a:solidFill>
              </a:rPr>
              <a:t>存在一个势能函数</a:t>
            </a:r>
            <a:r>
              <a:rPr lang="zh-CN" altLang="zh-CN" sz="2800" i="1" dirty="0">
                <a:solidFill>
                  <a:schemeClr val="tx1"/>
                </a:solidFill>
              </a:rPr>
              <a:t>V</a:t>
            </a:r>
            <a:r>
              <a:rPr lang="zh-CN" altLang="zh-CN" sz="2800" dirty="0">
                <a:solidFill>
                  <a:schemeClr val="tx1"/>
                </a:solidFill>
              </a:rPr>
              <a:t>(</a:t>
            </a:r>
            <a:r>
              <a:rPr lang="zh-CN" altLang="zh-CN" sz="2800" i="1" dirty="0">
                <a:solidFill>
                  <a:schemeClr val="tx1"/>
                </a:solidFill>
              </a:rPr>
              <a:t>r</a:t>
            </a:r>
            <a:r>
              <a:rPr lang="zh-CN" altLang="zh-CN" sz="2800" baseline="-25000" dirty="0">
                <a:solidFill>
                  <a:schemeClr val="tx1"/>
                </a:solidFill>
              </a:rPr>
              <a:t>1</a:t>
            </a:r>
            <a:r>
              <a:rPr lang="en-US" altLang="zh-CN" sz="2800" dirty="0">
                <a:solidFill>
                  <a:schemeClr val="tx1"/>
                </a:solidFill>
              </a:rPr>
              <a:t>, </a:t>
            </a:r>
            <a:r>
              <a:rPr lang="zh-CN" altLang="zh-CN" sz="2800" i="1" dirty="0">
                <a:solidFill>
                  <a:schemeClr val="tx1"/>
                </a:solidFill>
              </a:rPr>
              <a:t>r</a:t>
            </a:r>
            <a:r>
              <a:rPr lang="zh-CN" altLang="zh-CN" sz="2800" baseline="-25000" dirty="0">
                <a:solidFill>
                  <a:schemeClr val="tx1"/>
                </a:solidFill>
              </a:rPr>
              <a:t>2</a:t>
            </a:r>
            <a:r>
              <a:rPr lang="en-US" altLang="zh-CN" sz="2800" dirty="0">
                <a:solidFill>
                  <a:schemeClr val="tx1"/>
                </a:solidFill>
              </a:rPr>
              <a:t>, …, </a:t>
            </a:r>
            <a:r>
              <a:rPr lang="en-US" altLang="zh-CN" sz="2800" i="1" dirty="0" err="1">
                <a:solidFill>
                  <a:schemeClr val="tx1"/>
                </a:solidFill>
              </a:rPr>
              <a:t>r</a:t>
            </a:r>
            <a:r>
              <a:rPr lang="en-US" altLang="zh-CN" sz="2800" i="1" baseline="-25000" dirty="0" err="1">
                <a:solidFill>
                  <a:schemeClr val="tx1"/>
                </a:solidFill>
              </a:rPr>
              <a:t>n</a:t>
            </a:r>
            <a:r>
              <a:rPr lang="en-US" altLang="zh-CN" sz="2800" dirty="0">
                <a:solidFill>
                  <a:schemeClr val="tx1"/>
                </a:solidFill>
              </a:rPr>
              <a:t>, </a:t>
            </a:r>
            <a:r>
              <a:rPr lang="en-US" altLang="zh-CN" sz="2800" i="1" dirty="0">
                <a:solidFill>
                  <a:schemeClr val="tx1"/>
                </a:solidFill>
              </a:rPr>
              <a:t>t</a:t>
            </a:r>
            <a:r>
              <a:rPr lang="en-US" altLang="zh-CN" sz="2800" dirty="0">
                <a:solidFill>
                  <a:schemeClr val="tx1"/>
                </a:solidFill>
              </a:rPr>
              <a:t>)</a:t>
            </a:r>
            <a:r>
              <a:rPr lang="zh-CN" altLang="zh-CN" sz="2800" dirty="0">
                <a:solidFill>
                  <a:schemeClr val="tx1"/>
                </a:solidFill>
              </a:rPr>
              <a:t> 使</a:t>
            </a:r>
            <a:endParaRPr lang="zh-CN" altLang="en-US" sz="2800" dirty="0">
              <a:solidFill>
                <a:schemeClr val="tx1"/>
              </a:solidFill>
            </a:endParaRPr>
          </a:p>
        </p:txBody>
      </p:sp>
      <p:graphicFrame>
        <p:nvGraphicFramePr>
          <p:cNvPr id="265218" name="Object 2"/>
          <p:cNvGraphicFramePr>
            <a:graphicFrameLocks noChangeAspect="1"/>
          </p:cNvGraphicFramePr>
          <p:nvPr>
            <p:extLst>
              <p:ext uri="{D42A27DB-BD31-4B8C-83A1-F6EECF244321}">
                <p14:modId xmlns:p14="http://schemas.microsoft.com/office/powerpoint/2010/main" xmlns="" val="1581057455"/>
              </p:ext>
            </p:extLst>
          </p:nvPr>
        </p:nvGraphicFramePr>
        <p:xfrm>
          <a:off x="2754313" y="1846263"/>
          <a:ext cx="2003425" cy="555625"/>
        </p:xfrm>
        <a:graphic>
          <a:graphicData uri="http://schemas.openxmlformats.org/presentationml/2006/ole">
            <p:oleObj spid="_x0000_s13342" name="公式" r:id="rId3" imgW="774360" imgH="215640" progId="Equation.3">
              <p:embed/>
            </p:oleObj>
          </a:graphicData>
        </a:graphic>
      </p:graphicFrame>
      <p:sp>
        <p:nvSpPr>
          <p:cNvPr id="243716" name="Text Box 4"/>
          <p:cNvSpPr txBox="1">
            <a:spLocks noChangeArrowheads="1"/>
          </p:cNvSpPr>
          <p:nvPr/>
        </p:nvSpPr>
        <p:spPr bwMode="auto">
          <a:xfrm>
            <a:off x="250825" y="2492375"/>
            <a:ext cx="255746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则</a:t>
            </a:r>
            <a:r>
              <a:rPr lang="en-US" altLang="zh-CN" sz="2800" dirty="0">
                <a:solidFill>
                  <a:schemeClr val="tx1"/>
                </a:solidFill>
              </a:rPr>
              <a:t>, </a:t>
            </a:r>
            <a:r>
              <a:rPr lang="zh-CN" altLang="en-US" sz="2800" dirty="0">
                <a:solidFill>
                  <a:schemeClr val="tx1"/>
                </a:solidFill>
              </a:rPr>
              <a:t>广义力为</a:t>
            </a:r>
          </a:p>
        </p:txBody>
      </p:sp>
      <p:graphicFrame>
        <p:nvGraphicFramePr>
          <p:cNvPr id="265219" name="Object 3"/>
          <p:cNvGraphicFramePr>
            <a:graphicFrameLocks noChangeAspect="1"/>
          </p:cNvGraphicFramePr>
          <p:nvPr>
            <p:extLst>
              <p:ext uri="{D42A27DB-BD31-4B8C-83A1-F6EECF244321}">
                <p14:modId xmlns:p14="http://schemas.microsoft.com/office/powerpoint/2010/main" xmlns="" val="981572975"/>
              </p:ext>
            </p:extLst>
          </p:nvPr>
        </p:nvGraphicFramePr>
        <p:xfrm>
          <a:off x="1773238" y="3043238"/>
          <a:ext cx="7086600" cy="1717675"/>
        </p:xfrm>
        <a:graphic>
          <a:graphicData uri="http://schemas.openxmlformats.org/presentationml/2006/ole">
            <p:oleObj spid="_x0000_s13343" name="公式" r:id="rId4" imgW="3403440" imgH="825480" progId="Equation.3">
              <p:embed/>
            </p:oleObj>
          </a:graphicData>
        </a:graphic>
      </p:graphicFrame>
      <p:sp>
        <p:nvSpPr>
          <p:cNvPr id="243718" name="Text Box 6"/>
          <p:cNvSpPr txBox="1">
            <a:spLocks noChangeArrowheads="1"/>
          </p:cNvSpPr>
          <p:nvPr/>
        </p:nvSpPr>
        <p:spPr bwMode="auto">
          <a:xfrm>
            <a:off x="179388" y="5013325"/>
            <a:ext cx="82073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拉格朗日方程就可以改写为</a:t>
            </a:r>
          </a:p>
        </p:txBody>
      </p:sp>
      <p:graphicFrame>
        <p:nvGraphicFramePr>
          <p:cNvPr id="265220" name="Object 4"/>
          <p:cNvGraphicFramePr>
            <a:graphicFrameLocks noChangeAspect="1"/>
          </p:cNvGraphicFramePr>
          <p:nvPr>
            <p:extLst>
              <p:ext uri="{D42A27DB-BD31-4B8C-83A1-F6EECF244321}">
                <p14:modId xmlns:p14="http://schemas.microsoft.com/office/powerpoint/2010/main" xmlns="" val="3115284304"/>
              </p:ext>
            </p:extLst>
          </p:nvPr>
        </p:nvGraphicFramePr>
        <p:xfrm>
          <a:off x="908050" y="5645150"/>
          <a:ext cx="7578725" cy="846138"/>
        </p:xfrm>
        <a:graphic>
          <a:graphicData uri="http://schemas.openxmlformats.org/presentationml/2006/ole">
            <p:oleObj spid="_x0000_s13344" name="公式" r:id="rId5" imgW="3403440" imgH="380880" progId="Equation.3">
              <p:embed/>
            </p:oleObj>
          </a:graphicData>
        </a:graphic>
      </p:graphicFrame>
      <p:sp>
        <p:nvSpPr>
          <p:cNvPr id="19465" name="Rectangle 8"/>
          <p:cNvSpPr>
            <a:spLocks noGrp="1" noChangeArrowheads="1"/>
          </p:cNvSpPr>
          <p:nvPr>
            <p:ph type="title" idx="4294967295"/>
          </p:nvPr>
        </p:nvSpPr>
        <p:spPr>
          <a:xfrm>
            <a:off x="214313" y="214313"/>
            <a:ext cx="7772400" cy="609600"/>
          </a:xfrm>
        </p:spPr>
        <p:txBody>
          <a:bodyPr/>
          <a:lstStyle/>
          <a:p>
            <a:pPr algn="l" eaLnBrk="1" hangingPunct="1"/>
            <a:r>
              <a:rPr lang="en-US" altLang="zh-CN" sz="3600" dirty="0">
                <a:solidFill>
                  <a:srgbClr val="FF0000"/>
                </a:solidFill>
                <a:latin typeface="楷体_GB2312" pitchFamily="49" charset="-122"/>
                <a:ea typeface="楷体_GB2312" pitchFamily="49" charset="-122"/>
              </a:rPr>
              <a:t>5</a:t>
            </a:r>
            <a:r>
              <a:rPr lang="en-US" altLang="zh-CN" sz="3600" b="1" dirty="0" smtClean="0">
                <a:solidFill>
                  <a:srgbClr val="FF0000"/>
                </a:solidFill>
                <a:latin typeface="楷体_GB2312" pitchFamily="49" charset="-122"/>
                <a:ea typeface="楷体_GB2312" pitchFamily="49" charset="-122"/>
              </a:rPr>
              <a:t>  </a:t>
            </a:r>
            <a:r>
              <a:rPr lang="zh-CN" altLang="en-US" sz="3600" b="1" dirty="0" smtClean="0">
                <a:solidFill>
                  <a:srgbClr val="FF0000"/>
                </a:solidFill>
                <a:latin typeface="楷体_GB2312" pitchFamily="49" charset="-122"/>
                <a:ea typeface="楷体_GB2312" pitchFamily="49" charset="-122"/>
              </a:rPr>
              <a:t>保守系的拉格朗日方程</a:t>
            </a:r>
            <a:endParaRPr lang="zh-CN" altLang="en-US" dirty="0" smtClean="0">
              <a:solidFill>
                <a:srgbClr val="FF0000"/>
              </a:solidFill>
            </a:endParaRPr>
          </a:p>
        </p:txBody>
      </p:sp>
      <p:graphicFrame>
        <p:nvGraphicFramePr>
          <p:cNvPr id="3" name="Object 18"/>
          <p:cNvGraphicFramePr>
            <a:graphicFrameLocks noChangeAspect="1"/>
          </p:cNvGraphicFramePr>
          <p:nvPr>
            <p:extLst>
              <p:ext uri="{D42A27DB-BD31-4B8C-83A1-F6EECF244321}">
                <p14:modId xmlns:p14="http://schemas.microsoft.com/office/powerpoint/2010/main" xmlns="" val="562847995"/>
              </p:ext>
            </p:extLst>
          </p:nvPr>
        </p:nvGraphicFramePr>
        <p:xfrm>
          <a:off x="2584450" y="1016000"/>
          <a:ext cx="339725" cy="481013"/>
        </p:xfrm>
        <a:graphic>
          <a:graphicData uri="http://schemas.openxmlformats.org/presentationml/2006/ole">
            <p:oleObj spid="_x0000_s13345" name="公式" r:id="rId6" imgW="152280" imgH="215640" progId="Equation.3">
              <p:embed/>
            </p:oleObj>
          </a:graphicData>
        </a:graphic>
      </p:graphicFrame>
    </p:spTree>
    <p:extLst>
      <p:ext uri="{BB962C8B-B14F-4D97-AF65-F5344CB8AC3E}">
        <p14:creationId xmlns:p14="http://schemas.microsoft.com/office/powerpoint/2010/main" xmlns="" val="4153843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 calcmode="lin" valueType="num">
                                      <p:cBhvr additive="base">
                                        <p:cTn id="7" dur="500" fill="hold"/>
                                        <p:tgtEl>
                                          <p:spTgt spid="243714"/>
                                        </p:tgtEl>
                                        <p:attrNameLst>
                                          <p:attrName>ppt_x</p:attrName>
                                        </p:attrNameLst>
                                      </p:cBhvr>
                                      <p:tavLst>
                                        <p:tav tm="0">
                                          <p:val>
                                            <p:strVal val="#ppt_x"/>
                                          </p:val>
                                        </p:tav>
                                        <p:tav tm="100000">
                                          <p:val>
                                            <p:strVal val="#ppt_x"/>
                                          </p:val>
                                        </p:tav>
                                      </p:tavLst>
                                    </p:anim>
                                    <p:anim calcmode="lin" valueType="num">
                                      <p:cBhvr additive="base">
                                        <p:cTn id="8" dur="500" fill="hold"/>
                                        <p:tgtEl>
                                          <p:spTgt spid="2437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5218"/>
                                        </p:tgtEl>
                                        <p:attrNameLst>
                                          <p:attrName>style.visibility</p:attrName>
                                        </p:attrNameLst>
                                      </p:cBhvr>
                                      <p:to>
                                        <p:strVal val="visible"/>
                                      </p:to>
                                    </p:set>
                                    <p:animEffect transition="in" filter="strips(upRight)">
                                      <p:cBhvr>
                                        <p:cTn id="17" dur="500"/>
                                        <p:tgtEl>
                                          <p:spTgt spid="265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3716"/>
                                        </p:tgtEl>
                                        <p:attrNameLst>
                                          <p:attrName>style.visibility</p:attrName>
                                        </p:attrNameLst>
                                      </p:cBhvr>
                                      <p:to>
                                        <p:strVal val="visible"/>
                                      </p:to>
                                    </p:set>
                                    <p:anim calcmode="lin" valueType="num">
                                      <p:cBhvr additive="base">
                                        <p:cTn id="22" dur="500" fill="hold"/>
                                        <p:tgtEl>
                                          <p:spTgt spid="243716"/>
                                        </p:tgtEl>
                                        <p:attrNameLst>
                                          <p:attrName>ppt_x</p:attrName>
                                        </p:attrNameLst>
                                      </p:cBhvr>
                                      <p:tavLst>
                                        <p:tav tm="0">
                                          <p:val>
                                            <p:strVal val="#ppt_x"/>
                                          </p:val>
                                        </p:tav>
                                        <p:tav tm="100000">
                                          <p:val>
                                            <p:strVal val="#ppt_x"/>
                                          </p:val>
                                        </p:tav>
                                      </p:tavLst>
                                    </p:anim>
                                    <p:anim calcmode="lin" valueType="num">
                                      <p:cBhvr additive="base">
                                        <p:cTn id="23"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265219"/>
                                        </p:tgtEl>
                                        <p:attrNameLst>
                                          <p:attrName>style.visibility</p:attrName>
                                        </p:attrNameLst>
                                      </p:cBhvr>
                                      <p:to>
                                        <p:strVal val="visible"/>
                                      </p:to>
                                    </p:set>
                                    <p:animEffect transition="in" filter="strips(upRight)">
                                      <p:cBhvr>
                                        <p:cTn id="28" dur="500"/>
                                        <p:tgtEl>
                                          <p:spTgt spid="2652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3718"/>
                                        </p:tgtEl>
                                        <p:attrNameLst>
                                          <p:attrName>style.visibility</p:attrName>
                                        </p:attrNameLst>
                                      </p:cBhvr>
                                      <p:to>
                                        <p:strVal val="visible"/>
                                      </p:to>
                                    </p:set>
                                    <p:anim calcmode="lin" valueType="num">
                                      <p:cBhvr additive="base">
                                        <p:cTn id="33" dur="500" fill="hold"/>
                                        <p:tgtEl>
                                          <p:spTgt spid="243718"/>
                                        </p:tgtEl>
                                        <p:attrNameLst>
                                          <p:attrName>ppt_x</p:attrName>
                                        </p:attrNameLst>
                                      </p:cBhvr>
                                      <p:tavLst>
                                        <p:tav tm="0">
                                          <p:val>
                                            <p:strVal val="#ppt_x"/>
                                          </p:val>
                                        </p:tav>
                                        <p:tav tm="100000">
                                          <p:val>
                                            <p:strVal val="#ppt_x"/>
                                          </p:val>
                                        </p:tav>
                                      </p:tavLst>
                                    </p:anim>
                                    <p:anim calcmode="lin" valueType="num">
                                      <p:cBhvr additive="base">
                                        <p:cTn id="34" dur="500" fill="hold"/>
                                        <p:tgtEl>
                                          <p:spTgt spid="24371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265220"/>
                                        </p:tgtEl>
                                        <p:attrNameLst>
                                          <p:attrName>style.visibility</p:attrName>
                                        </p:attrNameLst>
                                      </p:cBhvr>
                                      <p:to>
                                        <p:strVal val="visible"/>
                                      </p:to>
                                    </p:set>
                                    <p:animEffect transition="in" filter="strips(upRight)">
                                      <p:cBhvr>
                                        <p:cTn id="39"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P spid="243716" grpId="0" autoUpdateAnimBg="0"/>
      <p:bldP spid="24371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Text Box 16"/>
          <p:cNvSpPr txBox="1">
            <a:spLocks noChangeArrowheads="1"/>
          </p:cNvSpPr>
          <p:nvPr/>
        </p:nvSpPr>
        <p:spPr bwMode="auto">
          <a:xfrm>
            <a:off x="611188" y="2852738"/>
            <a:ext cx="45370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pPr>
            <a:r>
              <a:rPr lang="en-US" altLang="zh-CN" sz="2800" dirty="0">
                <a:solidFill>
                  <a:schemeClr val="bg1"/>
                </a:solidFill>
              </a:rPr>
              <a:t> </a:t>
            </a:r>
            <a:r>
              <a:rPr lang="zh-CN" altLang="en-US" sz="2800" dirty="0">
                <a:solidFill>
                  <a:schemeClr val="bg1"/>
                </a:solidFill>
              </a:rPr>
              <a:t>达朗伯原理</a:t>
            </a:r>
          </a:p>
        </p:txBody>
      </p:sp>
      <p:sp>
        <p:nvSpPr>
          <p:cNvPr id="23569" name="Text Box 17"/>
          <p:cNvSpPr txBox="1">
            <a:spLocks noChangeArrowheads="1"/>
          </p:cNvSpPr>
          <p:nvPr/>
        </p:nvSpPr>
        <p:spPr bwMode="auto">
          <a:xfrm>
            <a:off x="611188" y="3429000"/>
            <a:ext cx="394811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基本拉格朗日方程</a:t>
            </a:r>
          </a:p>
        </p:txBody>
      </p:sp>
      <p:sp>
        <p:nvSpPr>
          <p:cNvPr id="23571" name="Text Box 19"/>
          <p:cNvSpPr txBox="1">
            <a:spLocks noChangeArrowheads="1"/>
          </p:cNvSpPr>
          <p:nvPr/>
        </p:nvSpPr>
        <p:spPr bwMode="auto">
          <a:xfrm>
            <a:off x="636588" y="4652963"/>
            <a:ext cx="460851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pPr>
            <a:r>
              <a:rPr lang="en-US" altLang="zh-CN" sz="2800" dirty="0">
                <a:solidFill>
                  <a:schemeClr val="bg1"/>
                </a:solidFill>
              </a:rPr>
              <a:t> </a:t>
            </a:r>
            <a:r>
              <a:rPr lang="zh-CN" altLang="en-US" sz="2800" dirty="0">
                <a:solidFill>
                  <a:schemeClr val="bg1"/>
                </a:solidFill>
              </a:rPr>
              <a:t>保守系的拉格朗日方程</a:t>
            </a:r>
          </a:p>
        </p:txBody>
      </p:sp>
      <p:sp>
        <p:nvSpPr>
          <p:cNvPr id="3077" name="Rectangle 26"/>
          <p:cNvSpPr>
            <a:spLocks noGrp="1" noChangeArrowheads="1"/>
          </p:cNvSpPr>
          <p:nvPr>
            <p:ph type="title" idx="4294967295"/>
          </p:nvPr>
        </p:nvSpPr>
        <p:spPr>
          <a:xfrm>
            <a:off x="0" y="1484313"/>
            <a:ext cx="7772400" cy="838200"/>
          </a:xfrm>
        </p:spPr>
        <p:txBody>
          <a:bodyPr/>
          <a:lstStyle/>
          <a:p>
            <a:pPr algn="ctr" eaLnBrk="1" hangingPunct="1"/>
            <a:r>
              <a:rPr lang="zh-CN" altLang="en-US" sz="3600" b="1" dirty="0" smtClean="0">
                <a:solidFill>
                  <a:srgbClr val="FFCCCC"/>
                </a:solidFill>
                <a:ea typeface="楷体_GB2312" pitchFamily="49" charset="-122"/>
              </a:rPr>
              <a:t>导读</a:t>
            </a:r>
            <a:endParaRPr lang="zh-CN" altLang="en-US" sz="3600" dirty="0" smtClean="0"/>
          </a:p>
        </p:txBody>
      </p:sp>
      <p:sp>
        <p:nvSpPr>
          <p:cNvPr id="3078" name="Rectangle 27"/>
          <p:cNvSpPr>
            <a:spLocks noChangeArrowheads="1"/>
          </p:cNvSpPr>
          <p:nvPr/>
        </p:nvSpPr>
        <p:spPr bwMode="auto">
          <a:xfrm>
            <a:off x="2051050" y="549275"/>
            <a:ext cx="4070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3600">
                <a:solidFill>
                  <a:schemeClr val="hlink"/>
                </a:solidFill>
              </a:rPr>
              <a:t>§5.3 </a:t>
            </a:r>
            <a:r>
              <a:rPr lang="zh-CN" altLang="en-US" sz="3600">
                <a:solidFill>
                  <a:schemeClr val="hlink"/>
                </a:solidFill>
              </a:rPr>
              <a:t>拉格朗日方程</a:t>
            </a:r>
          </a:p>
        </p:txBody>
      </p:sp>
      <p:sp>
        <p:nvSpPr>
          <p:cNvPr id="23580" name="Text Box 28"/>
          <p:cNvSpPr txBox="1">
            <a:spLocks noChangeArrowheads="1"/>
          </p:cNvSpPr>
          <p:nvPr/>
        </p:nvSpPr>
        <p:spPr bwMode="auto">
          <a:xfrm>
            <a:off x="684213" y="5229225"/>
            <a:ext cx="460851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循环积分</a:t>
            </a:r>
          </a:p>
        </p:txBody>
      </p:sp>
      <p:sp>
        <p:nvSpPr>
          <p:cNvPr id="23581" name="Text Box 29"/>
          <p:cNvSpPr txBox="1">
            <a:spLocks noChangeArrowheads="1"/>
          </p:cNvSpPr>
          <p:nvPr/>
        </p:nvSpPr>
        <p:spPr bwMode="auto">
          <a:xfrm>
            <a:off x="628650" y="4005263"/>
            <a:ext cx="39481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广义速度  广义动量</a:t>
            </a:r>
          </a:p>
        </p:txBody>
      </p:sp>
    </p:spTree>
    <p:extLst>
      <p:ext uri="{BB962C8B-B14F-4D97-AF65-F5344CB8AC3E}">
        <p14:creationId xmlns:p14="http://schemas.microsoft.com/office/powerpoint/2010/main" xmlns="" val="590586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68"/>
                                        </p:tgtEl>
                                        <p:attrNameLst>
                                          <p:attrName>style.visibility</p:attrName>
                                        </p:attrNameLst>
                                      </p:cBhvr>
                                      <p:to>
                                        <p:strVal val="visible"/>
                                      </p:to>
                                    </p:set>
                                    <p:animEffect transition="in" filter="barn(outHorizontal)">
                                      <p:cBhvr>
                                        <p:cTn id="7" dur="500"/>
                                        <p:tgtEl>
                                          <p:spTgt spid="23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569"/>
                                        </p:tgtEl>
                                        <p:attrNameLst>
                                          <p:attrName>style.visibility</p:attrName>
                                        </p:attrNameLst>
                                      </p:cBhvr>
                                      <p:to>
                                        <p:strVal val="visible"/>
                                      </p:to>
                                    </p:set>
                                    <p:animEffect transition="in" filter="barn(outHorizontal)">
                                      <p:cBhvr>
                                        <p:cTn id="12" dur="500"/>
                                        <p:tgtEl>
                                          <p:spTgt spid="235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581"/>
                                        </p:tgtEl>
                                        <p:attrNameLst>
                                          <p:attrName>style.visibility</p:attrName>
                                        </p:attrNameLst>
                                      </p:cBhvr>
                                      <p:to>
                                        <p:strVal val="visible"/>
                                      </p:to>
                                    </p:set>
                                    <p:animEffect transition="in" filter="barn(outHorizontal)">
                                      <p:cBhvr>
                                        <p:cTn id="17" dur="500"/>
                                        <p:tgtEl>
                                          <p:spTgt spid="23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571"/>
                                        </p:tgtEl>
                                        <p:attrNameLst>
                                          <p:attrName>style.visibility</p:attrName>
                                        </p:attrNameLst>
                                      </p:cBhvr>
                                      <p:to>
                                        <p:strVal val="visible"/>
                                      </p:to>
                                    </p:set>
                                    <p:anim calcmode="lin" valueType="num">
                                      <p:cBhvr additive="base">
                                        <p:cTn id="22" dur="500" fill="hold"/>
                                        <p:tgtEl>
                                          <p:spTgt spid="23571"/>
                                        </p:tgtEl>
                                        <p:attrNameLst>
                                          <p:attrName>ppt_x</p:attrName>
                                        </p:attrNameLst>
                                      </p:cBhvr>
                                      <p:tavLst>
                                        <p:tav tm="0">
                                          <p:val>
                                            <p:strVal val="#ppt_x"/>
                                          </p:val>
                                        </p:tav>
                                        <p:tav tm="100000">
                                          <p:val>
                                            <p:strVal val="#ppt_x"/>
                                          </p:val>
                                        </p:tav>
                                      </p:tavLst>
                                    </p:anim>
                                    <p:anim calcmode="lin" valueType="num">
                                      <p:cBhvr additive="base">
                                        <p:cTn id="23"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580"/>
                                        </p:tgtEl>
                                        <p:attrNameLst>
                                          <p:attrName>style.visibility</p:attrName>
                                        </p:attrNameLst>
                                      </p:cBhvr>
                                      <p:to>
                                        <p:strVal val="visible"/>
                                      </p:to>
                                    </p:set>
                                    <p:anim calcmode="lin" valueType="num">
                                      <p:cBhvr additive="base">
                                        <p:cTn id="28" dur="500" fill="hold"/>
                                        <p:tgtEl>
                                          <p:spTgt spid="23580"/>
                                        </p:tgtEl>
                                        <p:attrNameLst>
                                          <p:attrName>ppt_x</p:attrName>
                                        </p:attrNameLst>
                                      </p:cBhvr>
                                      <p:tavLst>
                                        <p:tav tm="0">
                                          <p:val>
                                            <p:strVal val="#ppt_x"/>
                                          </p:val>
                                        </p:tav>
                                        <p:tav tm="100000">
                                          <p:val>
                                            <p:strVal val="#ppt_x"/>
                                          </p:val>
                                        </p:tav>
                                      </p:tavLst>
                                    </p:anim>
                                    <p:anim calcmode="lin" valueType="num">
                                      <p:cBhvr additive="base">
                                        <p:cTn id="29" dur="500" fill="hold"/>
                                        <p:tgtEl>
                                          <p:spTgt spid="2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8" grpId="0" autoUpdateAnimBg="0"/>
      <p:bldP spid="23569" grpId="0" autoUpdateAnimBg="0"/>
      <p:bldP spid="23571" grpId="0" autoUpdateAnimBg="0"/>
      <p:bldP spid="23580" grpId="0" autoUpdateAnimBg="0"/>
      <p:bldP spid="2358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188913"/>
            <a:ext cx="8713788" cy="946150"/>
            <a:chOff x="158" y="119"/>
            <a:chExt cx="5489" cy="596"/>
          </a:xfrm>
        </p:grpSpPr>
        <p:sp>
          <p:nvSpPr>
            <p:cNvPr id="20491" name="Text Box 3"/>
            <p:cNvSpPr txBox="1">
              <a:spLocks noChangeArrowheads="1"/>
            </p:cNvSpPr>
            <p:nvPr/>
          </p:nvSpPr>
          <p:spPr bwMode="auto">
            <a:xfrm>
              <a:off x="158" y="119"/>
              <a:ext cx="5489"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因为势能中一般不包括广义速度</a:t>
              </a:r>
              <a:r>
                <a:rPr lang="en-US" altLang="zh-CN" sz="2800" dirty="0">
                  <a:solidFill>
                    <a:schemeClr val="tx1"/>
                  </a:solidFill>
                </a:rPr>
                <a:t>, </a:t>
              </a:r>
              <a:r>
                <a:rPr lang="zh-CN" altLang="en-US" sz="2800" dirty="0">
                  <a:solidFill>
                    <a:schemeClr val="tx1"/>
                  </a:solidFill>
                </a:rPr>
                <a:t>令                代表系统的动能和势能之差</a:t>
              </a:r>
              <a:r>
                <a:rPr lang="en-US" altLang="zh-CN" sz="2800" dirty="0">
                  <a:solidFill>
                    <a:schemeClr val="tx1"/>
                  </a:solidFill>
                </a:rPr>
                <a:t>, </a:t>
              </a:r>
              <a:r>
                <a:rPr lang="zh-CN" altLang="en-US" sz="2800" dirty="0">
                  <a:solidFill>
                    <a:schemeClr val="tx1"/>
                  </a:solidFill>
                </a:rPr>
                <a:t>则</a:t>
              </a:r>
            </a:p>
          </p:txBody>
        </p:sp>
        <p:graphicFrame>
          <p:nvGraphicFramePr>
            <p:cNvPr id="20485" name="Object 4"/>
            <p:cNvGraphicFramePr>
              <a:graphicFrameLocks noChangeAspect="1"/>
            </p:cNvGraphicFramePr>
            <p:nvPr>
              <p:extLst>
                <p:ext uri="{D42A27DB-BD31-4B8C-83A1-F6EECF244321}">
                  <p14:modId xmlns:p14="http://schemas.microsoft.com/office/powerpoint/2010/main" xmlns="" val="891026513"/>
                </p:ext>
              </p:extLst>
            </p:nvPr>
          </p:nvGraphicFramePr>
          <p:xfrm>
            <a:off x="3687" y="190"/>
            <a:ext cx="891" cy="196"/>
          </p:xfrm>
          <a:graphic>
            <a:graphicData uri="http://schemas.openxmlformats.org/presentationml/2006/ole">
              <p:oleObj spid="_x0000_s14366" name="公式" r:id="rId3" imgW="634680" imgH="139680" progId="Equation.3">
                <p:embed/>
              </p:oleObj>
            </a:graphicData>
          </a:graphic>
        </p:graphicFrame>
      </p:grpSp>
      <p:graphicFrame>
        <p:nvGraphicFramePr>
          <p:cNvPr id="244741" name="Object 5"/>
          <p:cNvGraphicFramePr>
            <a:graphicFrameLocks noChangeAspect="1"/>
          </p:cNvGraphicFramePr>
          <p:nvPr>
            <p:extLst>
              <p:ext uri="{D42A27DB-BD31-4B8C-83A1-F6EECF244321}">
                <p14:modId xmlns:p14="http://schemas.microsoft.com/office/powerpoint/2010/main" xmlns="" val="1013518862"/>
              </p:ext>
            </p:extLst>
          </p:nvPr>
        </p:nvGraphicFramePr>
        <p:xfrm>
          <a:off x="561975" y="1252538"/>
          <a:ext cx="5799138" cy="847725"/>
        </p:xfrm>
        <a:graphic>
          <a:graphicData uri="http://schemas.openxmlformats.org/presentationml/2006/ole">
            <p:oleObj spid="_x0000_s14367" name="公式" r:id="rId4" imgW="2603160" imgH="380880" progId="Equation.3">
              <p:embed/>
            </p:oleObj>
          </a:graphicData>
        </a:graphic>
      </p:graphicFrame>
      <p:sp>
        <p:nvSpPr>
          <p:cNvPr id="244742" name="Text Box 6"/>
          <p:cNvSpPr txBox="1">
            <a:spLocks noChangeArrowheads="1"/>
          </p:cNvSpPr>
          <p:nvPr/>
        </p:nvSpPr>
        <p:spPr bwMode="auto">
          <a:xfrm>
            <a:off x="250825" y="2492375"/>
            <a:ext cx="26781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则</a:t>
            </a:r>
            <a:r>
              <a:rPr lang="en-US" altLang="zh-CN" sz="2800" dirty="0">
                <a:solidFill>
                  <a:schemeClr val="tx1"/>
                </a:solidFill>
              </a:rPr>
              <a:t>(5.28)</a:t>
            </a:r>
            <a:r>
              <a:rPr lang="zh-CN" altLang="en-US" sz="2800" dirty="0">
                <a:solidFill>
                  <a:schemeClr val="tx1"/>
                </a:solidFill>
              </a:rPr>
              <a:t>式变为</a:t>
            </a:r>
          </a:p>
        </p:txBody>
      </p:sp>
      <p:graphicFrame>
        <p:nvGraphicFramePr>
          <p:cNvPr id="244743" name="Object 7"/>
          <p:cNvGraphicFramePr>
            <a:graphicFrameLocks noChangeAspect="1"/>
          </p:cNvGraphicFramePr>
          <p:nvPr>
            <p:extLst>
              <p:ext uri="{D42A27DB-BD31-4B8C-83A1-F6EECF244321}">
                <p14:modId xmlns:p14="http://schemas.microsoft.com/office/powerpoint/2010/main" xmlns="" val="4217673013"/>
              </p:ext>
            </p:extLst>
          </p:nvPr>
        </p:nvGraphicFramePr>
        <p:xfrm>
          <a:off x="908050" y="3124200"/>
          <a:ext cx="6927850" cy="846138"/>
        </p:xfrm>
        <a:graphic>
          <a:graphicData uri="http://schemas.openxmlformats.org/presentationml/2006/ole">
            <p:oleObj spid="_x0000_s14368" name="公式" r:id="rId5" imgW="3111480" imgH="380880" progId="Equation.3">
              <p:embed/>
            </p:oleObj>
          </a:graphicData>
        </a:graphic>
      </p:graphicFrame>
      <p:sp>
        <p:nvSpPr>
          <p:cNvPr id="244744" name="Text Box 8"/>
          <p:cNvSpPr txBox="1">
            <a:spLocks noChangeArrowheads="1"/>
          </p:cNvSpPr>
          <p:nvPr/>
        </p:nvSpPr>
        <p:spPr bwMode="auto">
          <a:xfrm>
            <a:off x="468313" y="4076700"/>
            <a:ext cx="82073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这是保守系的拉格朗日方程</a:t>
            </a:r>
            <a:r>
              <a:rPr lang="en-US" altLang="zh-CN" sz="2800" dirty="0">
                <a:solidFill>
                  <a:schemeClr val="tx1"/>
                </a:solidFill>
              </a:rPr>
              <a:t>,  </a:t>
            </a:r>
            <a:r>
              <a:rPr lang="en-US" altLang="zh-CN" sz="2800" i="1" dirty="0">
                <a:solidFill>
                  <a:schemeClr val="tx1"/>
                </a:solidFill>
              </a:rPr>
              <a:t>L</a:t>
            </a:r>
            <a:r>
              <a:rPr lang="zh-CN" altLang="en-US" sz="2800" dirty="0">
                <a:solidFill>
                  <a:schemeClr val="tx1"/>
                </a:solidFill>
              </a:rPr>
              <a:t>叫拉格朗日函数</a:t>
            </a:r>
            <a:r>
              <a:rPr lang="en-US" altLang="zh-CN" sz="2800" dirty="0">
                <a:solidFill>
                  <a:srgbClr val="FF9900"/>
                </a:solidFill>
              </a:rPr>
              <a:t>.</a:t>
            </a:r>
          </a:p>
        </p:txBody>
      </p:sp>
      <p:sp>
        <p:nvSpPr>
          <p:cNvPr id="244745" name="Text Box 9"/>
          <p:cNvSpPr txBox="1">
            <a:spLocks noChangeArrowheads="1"/>
          </p:cNvSpPr>
          <p:nvPr/>
        </p:nvSpPr>
        <p:spPr bwMode="auto">
          <a:xfrm>
            <a:off x="323850" y="4797425"/>
            <a:ext cx="34575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通常定义广义动量</a:t>
            </a:r>
            <a:r>
              <a:rPr lang="zh-CN" altLang="en-US" dirty="0">
                <a:solidFill>
                  <a:schemeClr val="tx1"/>
                </a:solidFill>
              </a:rPr>
              <a:t>    </a:t>
            </a:r>
          </a:p>
        </p:txBody>
      </p:sp>
      <p:sp>
        <p:nvSpPr>
          <p:cNvPr id="244746" name="Text Box 10"/>
          <p:cNvSpPr txBox="1">
            <a:spLocks noChangeArrowheads="1"/>
          </p:cNvSpPr>
          <p:nvPr/>
        </p:nvSpPr>
        <p:spPr bwMode="auto">
          <a:xfrm>
            <a:off x="900113" y="5661025"/>
            <a:ext cx="738028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latin typeface="楷体_GB2312" pitchFamily="49" charset="-122"/>
                <a:ea typeface="楷体_GB2312" pitchFamily="49" charset="-122"/>
              </a:rPr>
              <a:t>所以</a:t>
            </a:r>
            <a:r>
              <a:rPr lang="en-US" altLang="zh-CN" sz="2800" dirty="0">
                <a:solidFill>
                  <a:schemeClr val="tx1"/>
                </a:solidFill>
                <a:latin typeface="楷体_GB2312" pitchFamily="49" charset="-122"/>
                <a:ea typeface="楷体_GB2312" pitchFamily="49" charset="-122"/>
              </a:rPr>
              <a:t>, </a:t>
            </a:r>
            <a:r>
              <a:rPr lang="zh-CN" altLang="en-US" sz="2800" dirty="0">
                <a:solidFill>
                  <a:schemeClr val="tx1"/>
                </a:solidFill>
                <a:latin typeface="楷体_GB2312" pitchFamily="49" charset="-122"/>
                <a:ea typeface="楷体_GB2312" pitchFamily="49" charset="-122"/>
              </a:rPr>
              <a:t>广义动量的时间变化率等于广义力</a:t>
            </a:r>
          </a:p>
        </p:txBody>
      </p:sp>
      <p:graphicFrame>
        <p:nvGraphicFramePr>
          <p:cNvPr id="244747" name="Object 11"/>
          <p:cNvGraphicFramePr>
            <a:graphicFrameLocks noChangeAspect="1"/>
          </p:cNvGraphicFramePr>
          <p:nvPr>
            <p:extLst>
              <p:ext uri="{D42A27DB-BD31-4B8C-83A1-F6EECF244321}">
                <p14:modId xmlns:p14="http://schemas.microsoft.com/office/powerpoint/2010/main" xmlns="" val="4185386709"/>
              </p:ext>
            </p:extLst>
          </p:nvPr>
        </p:nvGraphicFramePr>
        <p:xfrm>
          <a:off x="3870325" y="4637088"/>
          <a:ext cx="4071938" cy="846137"/>
        </p:xfrm>
        <a:graphic>
          <a:graphicData uri="http://schemas.openxmlformats.org/presentationml/2006/ole">
            <p:oleObj spid="_x0000_s14369" name="公式" r:id="rId6" imgW="1828800" imgH="380880" progId="Equation.3">
              <p:embed/>
            </p:oleObj>
          </a:graphicData>
        </a:graphic>
      </p:graphicFrame>
    </p:spTree>
    <p:extLst>
      <p:ext uri="{BB962C8B-B14F-4D97-AF65-F5344CB8AC3E}">
        <p14:creationId xmlns:p14="http://schemas.microsoft.com/office/powerpoint/2010/main" xmlns="" val="1783851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44741"/>
                                        </p:tgtEl>
                                        <p:attrNameLst>
                                          <p:attrName>style.visibility</p:attrName>
                                        </p:attrNameLst>
                                      </p:cBhvr>
                                      <p:to>
                                        <p:strVal val="visible"/>
                                      </p:to>
                                    </p:set>
                                    <p:animEffect transition="in" filter="strips(upRight)">
                                      <p:cBhvr>
                                        <p:cTn id="13" dur="500"/>
                                        <p:tgtEl>
                                          <p:spTgt spid="2447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4742"/>
                                        </p:tgtEl>
                                        <p:attrNameLst>
                                          <p:attrName>style.visibility</p:attrName>
                                        </p:attrNameLst>
                                      </p:cBhvr>
                                      <p:to>
                                        <p:strVal val="visible"/>
                                      </p:to>
                                    </p:set>
                                    <p:anim calcmode="lin" valueType="num">
                                      <p:cBhvr additive="base">
                                        <p:cTn id="18" dur="500" fill="hold"/>
                                        <p:tgtEl>
                                          <p:spTgt spid="244742"/>
                                        </p:tgtEl>
                                        <p:attrNameLst>
                                          <p:attrName>ppt_x</p:attrName>
                                        </p:attrNameLst>
                                      </p:cBhvr>
                                      <p:tavLst>
                                        <p:tav tm="0">
                                          <p:val>
                                            <p:strVal val="#ppt_x"/>
                                          </p:val>
                                        </p:tav>
                                        <p:tav tm="100000">
                                          <p:val>
                                            <p:strVal val="#ppt_x"/>
                                          </p:val>
                                        </p:tav>
                                      </p:tavLst>
                                    </p:anim>
                                    <p:anim calcmode="lin" valueType="num">
                                      <p:cBhvr additive="base">
                                        <p:cTn id="19" dur="500" fill="hold"/>
                                        <p:tgtEl>
                                          <p:spTgt spid="24474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44743"/>
                                        </p:tgtEl>
                                        <p:attrNameLst>
                                          <p:attrName>style.visibility</p:attrName>
                                        </p:attrNameLst>
                                      </p:cBhvr>
                                      <p:to>
                                        <p:strVal val="visible"/>
                                      </p:to>
                                    </p:set>
                                    <p:animEffect transition="in" filter="strips(upRight)">
                                      <p:cBhvr>
                                        <p:cTn id="24" dur="500"/>
                                        <p:tgtEl>
                                          <p:spTgt spid="2447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4744"/>
                                        </p:tgtEl>
                                        <p:attrNameLst>
                                          <p:attrName>style.visibility</p:attrName>
                                        </p:attrNameLst>
                                      </p:cBhvr>
                                      <p:to>
                                        <p:strVal val="visible"/>
                                      </p:to>
                                    </p:set>
                                    <p:anim calcmode="lin" valueType="num">
                                      <p:cBhvr additive="base">
                                        <p:cTn id="29" dur="500" fill="hold"/>
                                        <p:tgtEl>
                                          <p:spTgt spid="244744"/>
                                        </p:tgtEl>
                                        <p:attrNameLst>
                                          <p:attrName>ppt_x</p:attrName>
                                        </p:attrNameLst>
                                      </p:cBhvr>
                                      <p:tavLst>
                                        <p:tav tm="0">
                                          <p:val>
                                            <p:strVal val="#ppt_x"/>
                                          </p:val>
                                        </p:tav>
                                        <p:tav tm="100000">
                                          <p:val>
                                            <p:strVal val="#ppt_x"/>
                                          </p:val>
                                        </p:tav>
                                      </p:tavLst>
                                    </p:anim>
                                    <p:anim calcmode="lin" valueType="num">
                                      <p:cBhvr additive="base">
                                        <p:cTn id="30" dur="500" fill="hold"/>
                                        <p:tgtEl>
                                          <p:spTgt spid="24474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4745"/>
                                        </p:tgtEl>
                                        <p:attrNameLst>
                                          <p:attrName>style.visibility</p:attrName>
                                        </p:attrNameLst>
                                      </p:cBhvr>
                                      <p:to>
                                        <p:strVal val="visible"/>
                                      </p:to>
                                    </p:set>
                                    <p:anim calcmode="lin" valueType="num">
                                      <p:cBhvr additive="base">
                                        <p:cTn id="35" dur="500" fill="hold"/>
                                        <p:tgtEl>
                                          <p:spTgt spid="244745"/>
                                        </p:tgtEl>
                                        <p:attrNameLst>
                                          <p:attrName>ppt_x</p:attrName>
                                        </p:attrNameLst>
                                      </p:cBhvr>
                                      <p:tavLst>
                                        <p:tav tm="0">
                                          <p:val>
                                            <p:strVal val="#ppt_x"/>
                                          </p:val>
                                        </p:tav>
                                        <p:tav tm="100000">
                                          <p:val>
                                            <p:strVal val="#ppt_x"/>
                                          </p:val>
                                        </p:tav>
                                      </p:tavLst>
                                    </p:anim>
                                    <p:anim calcmode="lin" valueType="num">
                                      <p:cBhvr additive="base">
                                        <p:cTn id="36" dur="500" fill="hold"/>
                                        <p:tgtEl>
                                          <p:spTgt spid="24474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p:cTn id="40" dur="1" fill="hold">
                                          <p:stCondLst>
                                            <p:cond delay="0"/>
                                          </p:stCondLst>
                                        </p:cTn>
                                        <p:tgtEl>
                                          <p:spTgt spid="244747"/>
                                        </p:tgtEl>
                                        <p:attrNameLst>
                                          <p:attrName>style.visibility</p:attrName>
                                        </p:attrNameLst>
                                      </p:cBhvr>
                                      <p:to>
                                        <p:strVal val="visible"/>
                                      </p:to>
                                    </p:set>
                                    <p:animEffect transition="in" filter="strips(upRight)">
                                      <p:cBhvr>
                                        <p:cTn id="41" dur="500"/>
                                        <p:tgtEl>
                                          <p:spTgt spid="24474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44746"/>
                                        </p:tgtEl>
                                        <p:attrNameLst>
                                          <p:attrName>style.visibility</p:attrName>
                                        </p:attrNameLst>
                                      </p:cBhvr>
                                      <p:to>
                                        <p:strVal val="visible"/>
                                      </p:to>
                                    </p:set>
                                    <p:anim calcmode="lin" valueType="num">
                                      <p:cBhvr additive="base">
                                        <p:cTn id="46" dur="500" fill="hold"/>
                                        <p:tgtEl>
                                          <p:spTgt spid="244746"/>
                                        </p:tgtEl>
                                        <p:attrNameLst>
                                          <p:attrName>ppt_x</p:attrName>
                                        </p:attrNameLst>
                                      </p:cBhvr>
                                      <p:tavLst>
                                        <p:tav tm="0">
                                          <p:val>
                                            <p:strVal val="0-#ppt_w/2"/>
                                          </p:val>
                                        </p:tav>
                                        <p:tav tm="100000">
                                          <p:val>
                                            <p:strVal val="#ppt_x"/>
                                          </p:val>
                                        </p:tav>
                                      </p:tavLst>
                                    </p:anim>
                                    <p:anim calcmode="lin" valueType="num">
                                      <p:cBhvr additive="base">
                                        <p:cTn id="47" dur="500" fill="hold"/>
                                        <p:tgtEl>
                                          <p:spTgt spid="244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autoUpdateAnimBg="0"/>
      <p:bldP spid="244744" grpId="0" autoUpdateAnimBg="0"/>
      <p:bldP spid="244745" grpId="0" autoUpdateAnimBg="0"/>
      <p:bldP spid="2447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3200" y="115888"/>
            <a:ext cx="87137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a:solidFill>
                  <a:schemeClr val="bg1"/>
                </a:solidFill>
              </a:rPr>
              <a:t>       </a:t>
            </a:r>
            <a:r>
              <a:rPr lang="zh-CN" altLang="en-US" sz="2800" dirty="0"/>
              <a:t>与牛顿动力学方程相比，拉格朗日方程有下列优点：</a:t>
            </a:r>
            <a:endParaRPr lang="en-US" altLang="zh-CN" sz="2800" dirty="0"/>
          </a:p>
        </p:txBody>
      </p:sp>
      <p:sp>
        <p:nvSpPr>
          <p:cNvPr id="3" name="Text Box 2"/>
          <p:cNvSpPr txBox="1">
            <a:spLocks noChangeArrowheads="1"/>
          </p:cNvSpPr>
          <p:nvPr/>
        </p:nvSpPr>
        <p:spPr bwMode="auto">
          <a:xfrm>
            <a:off x="203200" y="836613"/>
            <a:ext cx="8713788" cy="267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a:t>1)</a:t>
            </a:r>
            <a:r>
              <a:rPr lang="zh-CN" altLang="en-US" sz="2800" dirty="0"/>
              <a:t>对于受到</a:t>
            </a:r>
            <a:r>
              <a:rPr lang="en-US" altLang="zh-CN" sz="2800" dirty="0"/>
              <a:t>k</a:t>
            </a:r>
            <a:r>
              <a:rPr lang="zh-CN" altLang="en-US" sz="2800" dirty="0"/>
              <a:t>个约束的</a:t>
            </a:r>
            <a:r>
              <a:rPr lang="en-US" altLang="zh-CN" sz="2800" dirty="0"/>
              <a:t>N</a:t>
            </a:r>
            <a:r>
              <a:rPr lang="zh-CN" altLang="en-US" sz="2800" dirty="0"/>
              <a:t>个质点组成的质点系，应用牛顿方法需要联系</a:t>
            </a:r>
            <a:r>
              <a:rPr lang="en-US" altLang="zh-CN" sz="2800" dirty="0"/>
              <a:t>3N+k</a:t>
            </a:r>
            <a:r>
              <a:rPr lang="zh-CN" altLang="en-US" sz="2800" dirty="0"/>
              <a:t>个方程进行求解，而用拉格朗日方程只需求解</a:t>
            </a:r>
            <a:r>
              <a:rPr lang="en-US" altLang="zh-CN" sz="2800" dirty="0"/>
              <a:t>3N-k</a:t>
            </a:r>
            <a:r>
              <a:rPr lang="zh-CN" altLang="en-US" sz="2800" dirty="0"/>
              <a:t>个方程，方程数减少了。由于广义坐标的引入，可以从普通空间                        </a:t>
            </a:r>
            <a:r>
              <a:rPr lang="en-US" altLang="zh-CN" sz="2800" dirty="0"/>
              <a:t>(</a:t>
            </a:r>
            <a:r>
              <a:rPr lang="zh-CN" altLang="en-US" sz="2800" dirty="0"/>
              <a:t>其中运动方程或约束关系可能很复杂</a:t>
            </a:r>
            <a:r>
              <a:rPr lang="en-US" altLang="zh-CN" sz="2800" dirty="0"/>
              <a:t>)</a:t>
            </a:r>
            <a:r>
              <a:rPr lang="zh-CN" altLang="en-US" sz="2800" dirty="0"/>
              <a:t>变换到合适的位形空间，使某一特殊问题得到最大限度地简化。</a:t>
            </a:r>
            <a:endParaRPr lang="en-US" altLang="zh-CN" sz="2800"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133903532"/>
              </p:ext>
            </p:extLst>
          </p:nvPr>
        </p:nvGraphicFramePr>
        <p:xfrm>
          <a:off x="4932040" y="2204864"/>
          <a:ext cx="2117501" cy="389236"/>
        </p:xfrm>
        <a:graphic>
          <a:graphicData uri="http://schemas.openxmlformats.org/presentationml/2006/ole">
            <p:oleObj spid="_x0000_s15369" name="公式" r:id="rId3" imgW="914400" imgH="203040" progId="Equation.3">
              <p:embed/>
            </p:oleObj>
          </a:graphicData>
        </a:graphic>
      </p:graphicFrame>
      <p:sp>
        <p:nvSpPr>
          <p:cNvPr id="6" name="Text Box 2"/>
          <p:cNvSpPr txBox="1">
            <a:spLocks noChangeArrowheads="1"/>
          </p:cNvSpPr>
          <p:nvPr/>
        </p:nvSpPr>
        <p:spPr bwMode="auto">
          <a:xfrm>
            <a:off x="323850" y="4076700"/>
            <a:ext cx="8713788" cy="1385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dirty="0"/>
              <a:t>位形空间：对于一个自由度为</a:t>
            </a:r>
            <a:r>
              <a:rPr lang="en-US" altLang="zh-CN" sz="2800" dirty="0"/>
              <a:t>s</a:t>
            </a:r>
            <a:r>
              <a:rPr lang="zh-CN" altLang="en-US" sz="2800" dirty="0"/>
              <a:t>的约束体系，可以将每一个广义坐标看作抽象空间的一个维度，则这一组广义坐标就张成了一个</a:t>
            </a:r>
            <a:r>
              <a:rPr lang="en-US" altLang="zh-CN" sz="2800" dirty="0"/>
              <a:t>s</a:t>
            </a:r>
            <a:r>
              <a:rPr lang="zh-CN" altLang="en-US" sz="2800" dirty="0"/>
              <a:t>维空间，称为位形空间</a:t>
            </a:r>
            <a:r>
              <a:rPr lang="zh-CN" altLang="en-US" sz="2800" dirty="0">
                <a:solidFill>
                  <a:schemeClr val="bg1"/>
                </a:solidFill>
              </a:rPr>
              <a:t>。</a:t>
            </a:r>
            <a:endParaRPr lang="en-US" altLang="zh-CN" sz="2800" dirty="0">
              <a:solidFill>
                <a:schemeClr val="bg1"/>
              </a:solidFill>
            </a:endParaRPr>
          </a:p>
        </p:txBody>
      </p:sp>
    </p:spTree>
    <p:extLst>
      <p:ext uri="{BB962C8B-B14F-4D97-AF65-F5344CB8AC3E}">
        <p14:creationId xmlns:p14="http://schemas.microsoft.com/office/powerpoint/2010/main" xmlns="" val="753165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3"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850" y="981075"/>
            <a:ext cx="8713788" cy="310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a:t>2)</a:t>
            </a:r>
            <a:r>
              <a:rPr lang="zh-CN" altLang="en-US" sz="2800" dirty="0"/>
              <a:t>牛顿方程分析的对象是力矢量，而拉格朗日方程分析的对象是具有能量性质的拉格朗日函数标量（即动能和势能），数学上比较方便，而且不受坐标变换的影响。更加有意义的是，相比于力，能量是各种相互作用的普遍度量。所以拉格朗日方法就不再局限于力学范围，有可能应用到物理学的其他领域（事实上正是这样的！）。</a:t>
            </a:r>
            <a:endParaRPr lang="en-US" altLang="zh-CN" sz="2800" dirty="0"/>
          </a:p>
        </p:txBody>
      </p:sp>
    </p:spTree>
    <p:extLst>
      <p:ext uri="{BB962C8B-B14F-4D97-AF65-F5344CB8AC3E}">
        <p14:creationId xmlns:p14="http://schemas.microsoft.com/office/powerpoint/2010/main" xmlns="" val="154702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1026"/>
          <p:cNvSpPr txBox="1">
            <a:spLocks noChangeArrowheads="1"/>
          </p:cNvSpPr>
          <p:nvPr/>
        </p:nvSpPr>
        <p:spPr bwMode="auto">
          <a:xfrm>
            <a:off x="228600" y="1295400"/>
            <a:ext cx="8716963" cy="954088"/>
          </a:xfrm>
          <a:prstGeom prst="rect">
            <a:avLst/>
          </a:prstGeom>
          <a:noFill/>
          <a:ln w="12700">
            <a:noFill/>
            <a:miter lim="800000"/>
            <a:headEnd type="none" w="sm" len="sm"/>
            <a:tailEnd type="none" w="sm" len="sm"/>
          </a:ln>
          <a:effectLst/>
        </p:spPr>
        <p:txBody>
          <a:bodyPr wrap="none">
            <a:spAutoFit/>
          </a:bodyPr>
          <a:lstStyle/>
          <a:p>
            <a:pPr>
              <a:defRPr/>
            </a:pPr>
            <a:r>
              <a:rPr lang="zh-CN" altLang="zh-CN" sz="2800" dirty="0">
                <a:solidFill>
                  <a:schemeClr val="tx1"/>
                </a:solidFill>
                <a:effectLst>
                  <a:outerShdw blurRad="38100" dist="38100" dir="2700000" algn="tl">
                    <a:srgbClr val="FFFFFF"/>
                  </a:outerShdw>
                </a:effectLst>
                <a:ea typeface="宋体" pitchFamily="2" charset="-122"/>
              </a:rPr>
              <a:t>    </a:t>
            </a:r>
            <a:r>
              <a:rPr lang="zh-CN" altLang="zh-CN" sz="2800" dirty="0">
                <a:effectLst>
                  <a:outerShdw blurRad="38100" dist="38100" dir="2700000" algn="tl">
                    <a:srgbClr val="000000"/>
                  </a:outerShdw>
                </a:effectLst>
                <a:ea typeface="宋体" pitchFamily="2" charset="-122"/>
              </a:rPr>
              <a:t>对于只具有完整约束、自由度为</a:t>
            </a:r>
            <a:r>
              <a:rPr lang="zh-CN" altLang="zh-CN" sz="2800" b="0" i="1" dirty="0">
                <a:effectLst>
                  <a:outerShdw blurRad="38100" dist="38100" dir="2700000" algn="tl">
                    <a:srgbClr val="000000"/>
                  </a:outerShdw>
                </a:effectLst>
                <a:ea typeface="宋体" pitchFamily="2" charset="-122"/>
              </a:rPr>
              <a:t>N</a:t>
            </a:r>
            <a:r>
              <a:rPr lang="zh-CN" altLang="zh-CN" sz="2800" dirty="0">
                <a:effectLst>
                  <a:outerShdw blurRad="38100" dist="38100" dir="2700000" algn="tl">
                    <a:srgbClr val="000000"/>
                  </a:outerShdw>
                </a:effectLst>
                <a:ea typeface="宋体" pitchFamily="2" charset="-122"/>
              </a:rPr>
              <a:t>的系统，可以得到</a:t>
            </a:r>
          </a:p>
          <a:p>
            <a:pPr>
              <a:defRPr/>
            </a:pPr>
            <a:r>
              <a:rPr lang="zh-CN" altLang="zh-CN" sz="2800" dirty="0">
                <a:effectLst>
                  <a:outerShdw blurRad="38100" dist="38100" dir="2700000" algn="tl">
                    <a:srgbClr val="000000"/>
                  </a:outerShdw>
                </a:effectLst>
                <a:ea typeface="宋体" pitchFamily="2" charset="-122"/>
              </a:rPr>
              <a:t>由</a:t>
            </a:r>
            <a:r>
              <a:rPr lang="zh-CN" altLang="zh-CN" sz="2800" b="0" i="1" dirty="0">
                <a:effectLst>
                  <a:outerShdw blurRad="38100" dist="38100" dir="2700000" algn="tl">
                    <a:srgbClr val="000000"/>
                  </a:outerShdw>
                </a:effectLst>
                <a:ea typeface="宋体" pitchFamily="2" charset="-122"/>
              </a:rPr>
              <a:t>N</a:t>
            </a:r>
            <a:r>
              <a:rPr lang="zh-CN" altLang="zh-CN" sz="2800" dirty="0">
                <a:effectLst>
                  <a:outerShdw blurRad="38100" dist="38100" dir="2700000" algn="tl">
                    <a:srgbClr val="000000"/>
                  </a:outerShdw>
                </a:effectLst>
                <a:ea typeface="宋体" pitchFamily="2" charset="-122"/>
              </a:rPr>
              <a:t>个拉格朗日方程组成的方程组</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29379" name="Text Box 1027"/>
          <p:cNvSpPr txBox="1">
            <a:spLocks noChangeArrowheads="1"/>
          </p:cNvSpPr>
          <p:nvPr/>
        </p:nvSpPr>
        <p:spPr bwMode="auto">
          <a:xfrm>
            <a:off x="381000" y="2438400"/>
            <a:ext cx="7862888" cy="519113"/>
          </a:xfrm>
          <a:prstGeom prst="rect">
            <a:avLst/>
          </a:prstGeom>
          <a:noFill/>
          <a:ln w="12700">
            <a:noFill/>
            <a:miter lim="800000"/>
            <a:headEnd type="none" w="sm" len="sm"/>
            <a:tailEnd type="none" w="sm" len="sm"/>
          </a:ln>
          <a:effectLst/>
        </p:spPr>
        <p:txBody>
          <a:bodyPr>
            <a:spAutoFit/>
          </a:bodyPr>
          <a:lstStyle/>
          <a:p>
            <a:pPr>
              <a:defRPr/>
            </a:pPr>
            <a:r>
              <a:rPr lang="zh-CN" altLang="en-US" sz="2800" dirty="0">
                <a:effectLst>
                  <a:outerShdw blurRad="38100" dist="38100" dir="2700000" algn="tl">
                    <a:srgbClr val="000000"/>
                  </a:outerShdw>
                </a:effectLst>
                <a:ea typeface="宋体" pitchFamily="2" charset="-122"/>
              </a:rPr>
              <a:t>应用拉格朗日方程，一般应遵循以下</a:t>
            </a:r>
            <a:r>
              <a:rPr lang="zh-CN" altLang="en-US" sz="2800" dirty="0">
                <a:solidFill>
                  <a:srgbClr val="FFCC00"/>
                </a:solidFill>
                <a:effectLst>
                  <a:outerShdw blurRad="38100" dist="38100" dir="2700000" algn="tl">
                    <a:srgbClr val="000000"/>
                  </a:outerShdw>
                </a:effectLst>
                <a:ea typeface="宋体" pitchFamily="2" charset="-122"/>
              </a:rPr>
              <a:t>步骤：</a:t>
            </a:r>
          </a:p>
        </p:txBody>
      </p:sp>
      <p:sp>
        <p:nvSpPr>
          <p:cNvPr id="229380" name="Text Box 1028"/>
          <p:cNvSpPr txBox="1">
            <a:spLocks noChangeArrowheads="1"/>
          </p:cNvSpPr>
          <p:nvPr/>
        </p:nvSpPr>
        <p:spPr bwMode="auto">
          <a:xfrm>
            <a:off x="395288" y="3213100"/>
            <a:ext cx="8359775" cy="946150"/>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ea typeface="宋体" pitchFamily="2" charset="-122"/>
                <a:sym typeface="Monotype Sorts" pitchFamily="2" charset="2"/>
              </a:rPr>
              <a:t>○ </a:t>
            </a:r>
            <a:r>
              <a:rPr lang="zh-CN" altLang="en-US" sz="2800" dirty="0">
                <a:effectLst>
                  <a:outerShdw blurRad="38100" dist="38100" dir="2700000" algn="tl">
                    <a:srgbClr val="000000"/>
                  </a:outerShdw>
                </a:effectLst>
                <a:ea typeface="宋体" pitchFamily="2" charset="-122"/>
              </a:rPr>
              <a:t>判断约束性质是否完整、主动力是否有势，决定采用哪一种形式的拉格朗日方程</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29381" name="Text Box 1029"/>
          <p:cNvSpPr txBox="1">
            <a:spLocks noChangeArrowheads="1"/>
          </p:cNvSpPr>
          <p:nvPr/>
        </p:nvSpPr>
        <p:spPr bwMode="auto">
          <a:xfrm>
            <a:off x="468313" y="4221163"/>
            <a:ext cx="8159750" cy="519112"/>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ea typeface="宋体" pitchFamily="2" charset="-122"/>
                <a:sym typeface="Monotype Sorts" pitchFamily="2" charset="2"/>
              </a:rPr>
              <a:t>○  </a:t>
            </a:r>
            <a:r>
              <a:rPr lang="zh-CN" altLang="en-US" sz="2800" dirty="0">
                <a:effectLst>
                  <a:outerShdw blurRad="38100" dist="38100" dir="2700000" algn="tl">
                    <a:srgbClr val="000000"/>
                  </a:outerShdw>
                </a:effectLst>
                <a:ea typeface="宋体" pitchFamily="2" charset="-122"/>
              </a:rPr>
              <a:t>确定系统的自由度，选择合适的广义坐标</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29382" name="Text Box 1030"/>
          <p:cNvSpPr txBox="1">
            <a:spLocks noChangeArrowheads="1"/>
          </p:cNvSpPr>
          <p:nvPr/>
        </p:nvSpPr>
        <p:spPr bwMode="auto">
          <a:xfrm>
            <a:off x="458788" y="4941888"/>
            <a:ext cx="8382000" cy="946150"/>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ea typeface="宋体" pitchFamily="2" charset="-122"/>
                <a:sym typeface="Monotype Sorts" pitchFamily="2" charset="2"/>
              </a:rPr>
              <a:t>○ </a:t>
            </a:r>
            <a:r>
              <a:rPr lang="zh-CN" altLang="en-US" sz="2800" dirty="0">
                <a:effectLst>
                  <a:outerShdw blurRad="38100" dist="38100" dir="2700000" algn="tl">
                    <a:srgbClr val="000000"/>
                  </a:outerShdw>
                </a:effectLst>
                <a:ea typeface="宋体" pitchFamily="2" charset="-122"/>
              </a:rPr>
              <a:t>按照所选择的广义坐标，写出系统的动能、势能或广义力</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29383" name="Text Box 1031"/>
          <p:cNvSpPr txBox="1">
            <a:spLocks noChangeArrowheads="1"/>
          </p:cNvSpPr>
          <p:nvPr/>
        </p:nvSpPr>
        <p:spPr bwMode="auto">
          <a:xfrm>
            <a:off x="412750" y="6021388"/>
            <a:ext cx="8807450" cy="519112"/>
          </a:xfrm>
          <a:prstGeom prst="rect">
            <a:avLst/>
          </a:prstGeom>
          <a:noFill/>
          <a:ln w="12700">
            <a:noFill/>
            <a:miter lim="800000"/>
            <a:headEnd type="none" w="sm" len="sm"/>
            <a:tailEnd type="none" w="sm" len="sm"/>
          </a:ln>
          <a:effectLst/>
        </p:spPr>
        <p:txBody>
          <a:bodyPr wrap="none">
            <a:spAutoFit/>
          </a:bodyPr>
          <a:lstStyle/>
          <a:p>
            <a:pPr>
              <a:defRPr/>
            </a:pPr>
            <a:r>
              <a:rPr lang="en-US" altLang="zh-CN" sz="2800" dirty="0">
                <a:effectLst>
                  <a:outerShdw blurRad="38100" dist="38100" dir="2700000" algn="tl">
                    <a:srgbClr val="000000"/>
                  </a:outerShdw>
                </a:effectLst>
                <a:ea typeface="宋体" pitchFamily="2" charset="-122"/>
                <a:sym typeface="Monotype Sorts" pitchFamily="2" charset="2"/>
              </a:rPr>
              <a:t>○ </a:t>
            </a:r>
            <a:r>
              <a:rPr lang="zh-CN" altLang="en-US" sz="2800" dirty="0">
                <a:effectLst>
                  <a:outerShdw blurRad="38100" dist="38100" dir="2700000" algn="tl">
                    <a:srgbClr val="000000"/>
                  </a:outerShdw>
                </a:effectLst>
                <a:ea typeface="宋体" pitchFamily="2" charset="-122"/>
              </a:rPr>
              <a:t>将动能或拉格朗日函数、广义力代入拉格朗日方程</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29385" name="Rectangle 1033"/>
          <p:cNvSpPr>
            <a:spLocks noGrp="1" noChangeArrowheads="1"/>
          </p:cNvSpPr>
          <p:nvPr>
            <p:ph type="title" idx="4294967295"/>
          </p:nvPr>
        </p:nvSpPr>
        <p:spPr>
          <a:xfrm>
            <a:off x="357188" y="357188"/>
            <a:ext cx="7772400" cy="838200"/>
          </a:xfrm>
        </p:spPr>
        <p:txBody>
          <a:bodyPr/>
          <a:lstStyle/>
          <a:p>
            <a:pPr algn="l" eaLnBrk="1" hangingPunct="1">
              <a:defRPr/>
            </a:pPr>
            <a:r>
              <a:rPr lang="en-US" altLang="zh-CN" sz="3200" dirty="0">
                <a:solidFill>
                  <a:srgbClr val="99CCFF"/>
                </a:solidFill>
                <a:effectLst>
                  <a:outerShdw blurRad="38100" dist="38100" dir="2700000" algn="tl">
                    <a:srgbClr val="000000"/>
                  </a:outerShdw>
                </a:effectLst>
                <a:ea typeface="楷体_GB2312" pitchFamily="49" charset="-122"/>
              </a:rPr>
              <a:t>6</a:t>
            </a:r>
            <a:r>
              <a:rPr lang="en-US" altLang="zh-CN" sz="3200" dirty="0" smtClean="0">
                <a:solidFill>
                  <a:srgbClr val="99CCFF"/>
                </a:solidFill>
                <a:effectLst>
                  <a:outerShdw blurRad="38100" dist="38100" dir="2700000" algn="tl">
                    <a:srgbClr val="000000"/>
                  </a:outerShdw>
                </a:effectLst>
                <a:ea typeface="楷体_GB2312" pitchFamily="49" charset="-122"/>
              </a:rPr>
              <a:t>  </a:t>
            </a:r>
            <a:r>
              <a:rPr lang="zh-CN" altLang="zh-CN" sz="3200" dirty="0" smtClean="0">
                <a:solidFill>
                  <a:srgbClr val="99CCFF"/>
                </a:solidFill>
                <a:effectLst>
                  <a:outerShdw blurRad="38100" dist="38100" dir="2700000" algn="tl">
                    <a:srgbClr val="000000"/>
                  </a:outerShdw>
                </a:effectLst>
                <a:ea typeface="楷体_GB2312" pitchFamily="49" charset="-122"/>
              </a:rPr>
              <a:t>拉格朗日方程的应用</a:t>
            </a:r>
            <a:endParaRPr lang="zh-CN" altLang="en-US" sz="3200" dirty="0" smtClean="0">
              <a:solidFill>
                <a:srgbClr val="99CCFF"/>
              </a:solidFill>
            </a:endParaRPr>
          </a:p>
        </p:txBody>
      </p:sp>
    </p:spTree>
    <p:extLst>
      <p:ext uri="{BB962C8B-B14F-4D97-AF65-F5344CB8AC3E}">
        <p14:creationId xmlns:p14="http://schemas.microsoft.com/office/powerpoint/2010/main" xmlns="" val="1626254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 calcmode="lin" valueType="num">
                                      <p:cBhvr additive="base">
                                        <p:cTn id="7" dur="500" fill="hold"/>
                                        <p:tgtEl>
                                          <p:spTgt spid="229378"/>
                                        </p:tgtEl>
                                        <p:attrNameLst>
                                          <p:attrName>ppt_x</p:attrName>
                                        </p:attrNameLst>
                                      </p:cBhvr>
                                      <p:tavLst>
                                        <p:tav tm="0">
                                          <p:val>
                                            <p:strVal val="#ppt_x"/>
                                          </p:val>
                                        </p:tav>
                                        <p:tav tm="100000">
                                          <p:val>
                                            <p:strVal val="#ppt_x"/>
                                          </p:val>
                                        </p:tav>
                                      </p:tavLst>
                                    </p:anim>
                                    <p:anim calcmode="lin" valueType="num">
                                      <p:cBhvr additive="base">
                                        <p:cTn id="8" dur="500" fill="hold"/>
                                        <p:tgtEl>
                                          <p:spTgt spid="2293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9379"/>
                                        </p:tgtEl>
                                        <p:attrNameLst>
                                          <p:attrName>style.visibility</p:attrName>
                                        </p:attrNameLst>
                                      </p:cBhvr>
                                      <p:to>
                                        <p:strVal val="visible"/>
                                      </p:to>
                                    </p:set>
                                    <p:anim calcmode="lin" valueType="num">
                                      <p:cBhvr additive="base">
                                        <p:cTn id="13" dur="500" fill="hold"/>
                                        <p:tgtEl>
                                          <p:spTgt spid="229379"/>
                                        </p:tgtEl>
                                        <p:attrNameLst>
                                          <p:attrName>ppt_x</p:attrName>
                                        </p:attrNameLst>
                                      </p:cBhvr>
                                      <p:tavLst>
                                        <p:tav tm="0">
                                          <p:val>
                                            <p:strVal val="#ppt_x"/>
                                          </p:val>
                                        </p:tav>
                                        <p:tav tm="100000">
                                          <p:val>
                                            <p:strVal val="#ppt_x"/>
                                          </p:val>
                                        </p:tav>
                                      </p:tavLst>
                                    </p:anim>
                                    <p:anim calcmode="lin" valueType="num">
                                      <p:cBhvr additive="base">
                                        <p:cTn id="14" dur="500" fill="hold"/>
                                        <p:tgtEl>
                                          <p:spTgt spid="2293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9380"/>
                                        </p:tgtEl>
                                        <p:attrNameLst>
                                          <p:attrName>style.visibility</p:attrName>
                                        </p:attrNameLst>
                                      </p:cBhvr>
                                      <p:to>
                                        <p:strVal val="visible"/>
                                      </p:to>
                                    </p:set>
                                    <p:anim calcmode="lin" valueType="num">
                                      <p:cBhvr additive="base">
                                        <p:cTn id="19" dur="500" fill="hold"/>
                                        <p:tgtEl>
                                          <p:spTgt spid="229380"/>
                                        </p:tgtEl>
                                        <p:attrNameLst>
                                          <p:attrName>ppt_x</p:attrName>
                                        </p:attrNameLst>
                                      </p:cBhvr>
                                      <p:tavLst>
                                        <p:tav tm="0">
                                          <p:val>
                                            <p:strVal val="#ppt_x"/>
                                          </p:val>
                                        </p:tav>
                                        <p:tav tm="100000">
                                          <p:val>
                                            <p:strVal val="#ppt_x"/>
                                          </p:val>
                                        </p:tav>
                                      </p:tavLst>
                                    </p:anim>
                                    <p:anim calcmode="lin" valueType="num">
                                      <p:cBhvr additive="base">
                                        <p:cTn id="20" dur="500" fill="hold"/>
                                        <p:tgtEl>
                                          <p:spTgt spid="2293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9381"/>
                                        </p:tgtEl>
                                        <p:attrNameLst>
                                          <p:attrName>style.visibility</p:attrName>
                                        </p:attrNameLst>
                                      </p:cBhvr>
                                      <p:to>
                                        <p:strVal val="visible"/>
                                      </p:to>
                                    </p:set>
                                    <p:anim calcmode="lin" valueType="num">
                                      <p:cBhvr additive="base">
                                        <p:cTn id="25" dur="500" fill="hold"/>
                                        <p:tgtEl>
                                          <p:spTgt spid="229381"/>
                                        </p:tgtEl>
                                        <p:attrNameLst>
                                          <p:attrName>ppt_x</p:attrName>
                                        </p:attrNameLst>
                                      </p:cBhvr>
                                      <p:tavLst>
                                        <p:tav tm="0">
                                          <p:val>
                                            <p:strVal val="#ppt_x"/>
                                          </p:val>
                                        </p:tav>
                                        <p:tav tm="100000">
                                          <p:val>
                                            <p:strVal val="#ppt_x"/>
                                          </p:val>
                                        </p:tav>
                                      </p:tavLst>
                                    </p:anim>
                                    <p:anim calcmode="lin" valueType="num">
                                      <p:cBhvr additive="base">
                                        <p:cTn id="26" dur="500" fill="hold"/>
                                        <p:tgtEl>
                                          <p:spTgt spid="22938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9382"/>
                                        </p:tgtEl>
                                        <p:attrNameLst>
                                          <p:attrName>style.visibility</p:attrName>
                                        </p:attrNameLst>
                                      </p:cBhvr>
                                      <p:to>
                                        <p:strVal val="visible"/>
                                      </p:to>
                                    </p:set>
                                    <p:anim calcmode="lin" valueType="num">
                                      <p:cBhvr additive="base">
                                        <p:cTn id="31" dur="500" fill="hold"/>
                                        <p:tgtEl>
                                          <p:spTgt spid="229382"/>
                                        </p:tgtEl>
                                        <p:attrNameLst>
                                          <p:attrName>ppt_x</p:attrName>
                                        </p:attrNameLst>
                                      </p:cBhvr>
                                      <p:tavLst>
                                        <p:tav tm="0">
                                          <p:val>
                                            <p:strVal val="#ppt_x"/>
                                          </p:val>
                                        </p:tav>
                                        <p:tav tm="100000">
                                          <p:val>
                                            <p:strVal val="#ppt_x"/>
                                          </p:val>
                                        </p:tav>
                                      </p:tavLst>
                                    </p:anim>
                                    <p:anim calcmode="lin" valueType="num">
                                      <p:cBhvr additive="base">
                                        <p:cTn id="32" dur="500" fill="hold"/>
                                        <p:tgtEl>
                                          <p:spTgt spid="22938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9383"/>
                                        </p:tgtEl>
                                        <p:attrNameLst>
                                          <p:attrName>style.visibility</p:attrName>
                                        </p:attrNameLst>
                                      </p:cBhvr>
                                      <p:to>
                                        <p:strVal val="visible"/>
                                      </p:to>
                                    </p:set>
                                    <p:anim calcmode="lin" valueType="num">
                                      <p:cBhvr additive="base">
                                        <p:cTn id="37" dur="500" fill="hold"/>
                                        <p:tgtEl>
                                          <p:spTgt spid="229383"/>
                                        </p:tgtEl>
                                        <p:attrNameLst>
                                          <p:attrName>ppt_x</p:attrName>
                                        </p:attrNameLst>
                                      </p:cBhvr>
                                      <p:tavLst>
                                        <p:tav tm="0">
                                          <p:val>
                                            <p:strVal val="#ppt_x"/>
                                          </p:val>
                                        </p:tav>
                                        <p:tav tm="100000">
                                          <p:val>
                                            <p:strVal val="#ppt_x"/>
                                          </p:val>
                                        </p:tav>
                                      </p:tavLst>
                                    </p:anim>
                                    <p:anim calcmode="lin" valueType="num">
                                      <p:cBhvr additive="base">
                                        <p:cTn id="38" dur="500" fill="hold"/>
                                        <p:tgtEl>
                                          <p:spTgt spid="22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79" grpId="0"/>
      <p:bldP spid="229380" grpId="0"/>
      <p:bldP spid="229381" grpId="0"/>
      <p:bldP spid="229382" grpId="0"/>
      <p:bldP spid="2293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0" y="188913"/>
            <a:ext cx="9144000" cy="60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a:solidFill>
                  <a:schemeClr val="hlink"/>
                </a:solidFill>
              </a:rPr>
              <a:t>例</a:t>
            </a:r>
            <a:r>
              <a:rPr lang="en-US" altLang="zh-CN" sz="2800">
                <a:solidFill>
                  <a:schemeClr val="hlink"/>
                </a:solidFill>
              </a:rPr>
              <a:t>1  </a:t>
            </a:r>
            <a:r>
              <a:rPr lang="zh-CN" altLang="en-US" sz="2800">
                <a:solidFill>
                  <a:schemeClr val="hlink"/>
                </a:solidFill>
              </a:rPr>
              <a:t>试推导平面极坐标中的质点运动方程．</a:t>
            </a:r>
          </a:p>
        </p:txBody>
      </p:sp>
      <p:sp>
        <p:nvSpPr>
          <p:cNvPr id="157701" name="Text Box 5"/>
          <p:cNvSpPr txBox="1">
            <a:spLocks noChangeArrowheads="1"/>
          </p:cNvSpPr>
          <p:nvPr/>
        </p:nvSpPr>
        <p:spPr bwMode="auto">
          <a:xfrm>
            <a:off x="0" y="765175"/>
            <a:ext cx="91440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dirty="0">
                <a:solidFill>
                  <a:srgbClr val="FF3300"/>
                </a:solidFill>
              </a:rPr>
              <a:t>解</a:t>
            </a:r>
            <a:r>
              <a:rPr lang="en-US" altLang="zh-CN" sz="2800" dirty="0">
                <a:solidFill>
                  <a:srgbClr val="FF3300"/>
                </a:solidFill>
              </a:rPr>
              <a:t>:</a:t>
            </a:r>
            <a:r>
              <a:rPr lang="en-US" altLang="zh-CN" sz="2800" dirty="0"/>
              <a:t>  </a:t>
            </a:r>
            <a:r>
              <a:rPr lang="zh-CN" altLang="en-US" sz="2800" dirty="0">
                <a:solidFill>
                  <a:schemeClr val="tx1"/>
                </a:solidFill>
              </a:rPr>
              <a:t>这里有两个自由度</a:t>
            </a:r>
            <a:r>
              <a:rPr lang="en-US" altLang="zh-CN" sz="2800" dirty="0">
                <a:solidFill>
                  <a:schemeClr val="tx1"/>
                </a:solidFill>
              </a:rPr>
              <a:t>, </a:t>
            </a:r>
            <a:r>
              <a:rPr lang="zh-CN" altLang="en-US" sz="2800" dirty="0">
                <a:solidFill>
                  <a:schemeClr val="tx1"/>
                </a:solidFill>
              </a:rPr>
              <a:t>广义坐标即极径</a:t>
            </a:r>
            <a:r>
              <a:rPr lang="zh-CN" altLang="en-US" sz="2800" i="1" dirty="0">
                <a:solidFill>
                  <a:schemeClr val="tx1"/>
                </a:solidFill>
                <a:sym typeface="Symbol" pitchFamily="18" charset="2"/>
              </a:rPr>
              <a:t></a:t>
            </a:r>
            <a:r>
              <a:rPr lang="zh-CN" altLang="en-US" sz="2800" dirty="0">
                <a:solidFill>
                  <a:schemeClr val="tx1"/>
                </a:solidFill>
              </a:rPr>
              <a:t>和极角</a:t>
            </a:r>
            <a:r>
              <a:rPr lang="zh-CN" altLang="en-US" sz="2800" i="1" dirty="0">
                <a:solidFill>
                  <a:schemeClr val="tx1"/>
                </a:solidFill>
                <a:sym typeface="Symbol" pitchFamily="18" charset="2"/>
              </a:rPr>
              <a:t></a:t>
            </a:r>
            <a:r>
              <a:rPr lang="en-US" altLang="zh-CN" sz="2800" dirty="0">
                <a:solidFill>
                  <a:schemeClr val="tx1"/>
                </a:solidFill>
                <a:sym typeface="Symbol" pitchFamily="18" charset="2"/>
              </a:rPr>
              <a:t>. </a:t>
            </a:r>
            <a:r>
              <a:rPr lang="zh-CN" altLang="en-US" sz="2800" dirty="0">
                <a:solidFill>
                  <a:schemeClr val="tx1"/>
                </a:solidFill>
              </a:rPr>
              <a:t>径向速度和横向速度分别是</a:t>
            </a:r>
          </a:p>
        </p:txBody>
      </p:sp>
      <p:sp>
        <p:nvSpPr>
          <p:cNvPr id="157702" name="Text Box 6"/>
          <p:cNvSpPr txBox="1">
            <a:spLocks noChangeArrowheads="1"/>
          </p:cNvSpPr>
          <p:nvPr/>
        </p:nvSpPr>
        <p:spPr bwMode="auto">
          <a:xfrm>
            <a:off x="179388" y="2997200"/>
            <a:ext cx="2339975" cy="559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dirty="0">
                <a:solidFill>
                  <a:schemeClr val="tx1"/>
                </a:solidFill>
              </a:rPr>
              <a:t>广义动量为</a:t>
            </a:r>
          </a:p>
        </p:txBody>
      </p:sp>
      <p:graphicFrame>
        <p:nvGraphicFramePr>
          <p:cNvPr id="266242" name="Object 2"/>
          <p:cNvGraphicFramePr>
            <a:graphicFrameLocks noChangeAspect="1"/>
          </p:cNvGraphicFramePr>
          <p:nvPr>
            <p:extLst>
              <p:ext uri="{D42A27DB-BD31-4B8C-83A1-F6EECF244321}">
                <p14:modId xmlns:p14="http://schemas.microsoft.com/office/powerpoint/2010/main" xmlns="" val="2255123857"/>
              </p:ext>
            </p:extLst>
          </p:nvPr>
        </p:nvGraphicFramePr>
        <p:xfrm>
          <a:off x="1409700" y="2087563"/>
          <a:ext cx="5345113" cy="536575"/>
        </p:xfrm>
        <a:graphic>
          <a:graphicData uri="http://schemas.openxmlformats.org/presentationml/2006/ole">
            <p:oleObj spid="_x0000_s16407" name="公式" r:id="rId3" imgW="2400120" imgH="241200" progId="Equation.3">
              <p:embed/>
            </p:oleObj>
          </a:graphicData>
        </a:graphic>
      </p:graphicFrame>
      <p:sp>
        <p:nvSpPr>
          <p:cNvPr id="157704" name="Text Box 8"/>
          <p:cNvSpPr txBox="1">
            <a:spLocks noChangeArrowheads="1"/>
          </p:cNvSpPr>
          <p:nvPr/>
        </p:nvSpPr>
        <p:spPr bwMode="auto">
          <a:xfrm>
            <a:off x="179388" y="4508500"/>
            <a:ext cx="91440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dirty="0">
                <a:solidFill>
                  <a:schemeClr val="tx1"/>
                </a:solidFill>
              </a:rPr>
              <a:t>它们分别是径向动量和相对于极点的角动量</a:t>
            </a:r>
            <a:r>
              <a:rPr lang="en-US" altLang="zh-CN" sz="2800" dirty="0">
                <a:solidFill>
                  <a:schemeClr val="tx1"/>
                </a:solidFill>
              </a:rPr>
              <a:t>. </a:t>
            </a:r>
            <a:r>
              <a:rPr lang="zh-CN" altLang="en-US" sz="2800" dirty="0">
                <a:solidFill>
                  <a:schemeClr val="tx1"/>
                </a:solidFill>
              </a:rPr>
              <a:t>拉格朗日力为</a:t>
            </a:r>
          </a:p>
        </p:txBody>
      </p:sp>
      <p:graphicFrame>
        <p:nvGraphicFramePr>
          <p:cNvPr id="266243" name="Object 3"/>
          <p:cNvGraphicFramePr>
            <a:graphicFrameLocks noChangeAspect="1"/>
          </p:cNvGraphicFramePr>
          <p:nvPr>
            <p:extLst>
              <p:ext uri="{D42A27DB-BD31-4B8C-83A1-F6EECF244321}">
                <p14:modId xmlns:p14="http://schemas.microsoft.com/office/powerpoint/2010/main" xmlns="" val="3520024082"/>
              </p:ext>
            </p:extLst>
          </p:nvPr>
        </p:nvGraphicFramePr>
        <p:xfrm>
          <a:off x="1909763" y="3414713"/>
          <a:ext cx="4781550" cy="817562"/>
        </p:xfrm>
        <a:graphic>
          <a:graphicData uri="http://schemas.openxmlformats.org/presentationml/2006/ole">
            <p:oleObj spid="_x0000_s16408" name="公式" r:id="rId4" imgW="2145960" imgH="368280" progId="Equation.3">
              <p:embed/>
            </p:oleObj>
          </a:graphicData>
        </a:graphic>
      </p:graphicFrame>
      <p:graphicFrame>
        <p:nvGraphicFramePr>
          <p:cNvPr id="266244" name="Object 4"/>
          <p:cNvGraphicFramePr>
            <a:graphicFrameLocks noChangeAspect="1"/>
          </p:cNvGraphicFramePr>
          <p:nvPr>
            <p:extLst>
              <p:ext uri="{D42A27DB-BD31-4B8C-83A1-F6EECF244321}">
                <p14:modId xmlns:p14="http://schemas.microsoft.com/office/powerpoint/2010/main" xmlns="" val="1983558910"/>
              </p:ext>
            </p:extLst>
          </p:nvPr>
        </p:nvGraphicFramePr>
        <p:xfrm>
          <a:off x="3089275" y="5356225"/>
          <a:ext cx="3055938" cy="819150"/>
        </p:xfrm>
        <a:graphic>
          <a:graphicData uri="http://schemas.openxmlformats.org/presentationml/2006/ole">
            <p:oleObj spid="_x0000_s16409" name="公式" r:id="rId5" imgW="1371600" imgH="368280" progId="Equation.3">
              <p:embed/>
            </p:oleObj>
          </a:graphicData>
        </a:graphic>
      </p:graphicFrame>
    </p:spTree>
    <p:extLst>
      <p:ext uri="{BB962C8B-B14F-4D97-AF65-F5344CB8AC3E}">
        <p14:creationId xmlns:p14="http://schemas.microsoft.com/office/powerpoint/2010/main" xmlns="" val="2194970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ppt_x"/>
                                          </p:val>
                                        </p:tav>
                                        <p:tav tm="100000">
                                          <p:val>
                                            <p:strVal val="#ppt_x"/>
                                          </p:val>
                                        </p:tav>
                                      </p:tavLst>
                                    </p:anim>
                                    <p:anim calcmode="lin" valueType="num">
                                      <p:cBhvr additive="base">
                                        <p:cTn id="8"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66242"/>
                                        </p:tgtEl>
                                        <p:attrNameLst>
                                          <p:attrName>style.visibility</p:attrName>
                                        </p:attrNameLst>
                                      </p:cBhvr>
                                      <p:to>
                                        <p:strVal val="visible"/>
                                      </p:to>
                                    </p:set>
                                    <p:animEffect transition="in" filter="strips(upRight)">
                                      <p:cBhvr>
                                        <p:cTn id="13" dur="500"/>
                                        <p:tgtEl>
                                          <p:spTgt spid="2662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7702"/>
                                        </p:tgtEl>
                                        <p:attrNameLst>
                                          <p:attrName>style.visibility</p:attrName>
                                        </p:attrNameLst>
                                      </p:cBhvr>
                                      <p:to>
                                        <p:strVal val="visible"/>
                                      </p:to>
                                    </p:set>
                                    <p:anim calcmode="lin" valueType="num">
                                      <p:cBhvr additive="base">
                                        <p:cTn id="18" dur="500" fill="hold"/>
                                        <p:tgtEl>
                                          <p:spTgt spid="157702"/>
                                        </p:tgtEl>
                                        <p:attrNameLst>
                                          <p:attrName>ppt_x</p:attrName>
                                        </p:attrNameLst>
                                      </p:cBhvr>
                                      <p:tavLst>
                                        <p:tav tm="0">
                                          <p:val>
                                            <p:strVal val="#ppt_x"/>
                                          </p:val>
                                        </p:tav>
                                        <p:tav tm="100000">
                                          <p:val>
                                            <p:strVal val="#ppt_x"/>
                                          </p:val>
                                        </p:tav>
                                      </p:tavLst>
                                    </p:anim>
                                    <p:anim calcmode="lin" valueType="num">
                                      <p:cBhvr additive="base">
                                        <p:cTn id="19"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66243"/>
                                        </p:tgtEl>
                                        <p:attrNameLst>
                                          <p:attrName>style.visibility</p:attrName>
                                        </p:attrNameLst>
                                      </p:cBhvr>
                                      <p:to>
                                        <p:strVal val="visible"/>
                                      </p:to>
                                    </p:set>
                                    <p:animEffect transition="in" filter="strips(upRight)">
                                      <p:cBhvr>
                                        <p:cTn id="24" dur="500"/>
                                        <p:tgtEl>
                                          <p:spTgt spid="2662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7704"/>
                                        </p:tgtEl>
                                        <p:attrNameLst>
                                          <p:attrName>style.visibility</p:attrName>
                                        </p:attrNameLst>
                                      </p:cBhvr>
                                      <p:to>
                                        <p:strVal val="visible"/>
                                      </p:to>
                                    </p:set>
                                    <p:anim calcmode="lin" valueType="num">
                                      <p:cBhvr additive="base">
                                        <p:cTn id="29" dur="500" fill="hold"/>
                                        <p:tgtEl>
                                          <p:spTgt spid="157704"/>
                                        </p:tgtEl>
                                        <p:attrNameLst>
                                          <p:attrName>ppt_x</p:attrName>
                                        </p:attrNameLst>
                                      </p:cBhvr>
                                      <p:tavLst>
                                        <p:tav tm="0">
                                          <p:val>
                                            <p:strVal val="#ppt_x"/>
                                          </p:val>
                                        </p:tav>
                                        <p:tav tm="100000">
                                          <p:val>
                                            <p:strVal val="#ppt_x"/>
                                          </p:val>
                                        </p:tav>
                                      </p:tavLst>
                                    </p:anim>
                                    <p:anim calcmode="lin" valueType="num">
                                      <p:cBhvr additive="base">
                                        <p:cTn id="30" dur="500" fill="hold"/>
                                        <p:tgtEl>
                                          <p:spTgt spid="15770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266244"/>
                                        </p:tgtEl>
                                        <p:attrNameLst>
                                          <p:attrName>style.visibility</p:attrName>
                                        </p:attrNameLst>
                                      </p:cBhvr>
                                      <p:to>
                                        <p:strVal val="visible"/>
                                      </p:to>
                                    </p:set>
                                    <p:animEffect transition="in" filter="strips(upRight)">
                                      <p:cBhvr>
                                        <p:cTn id="35" dur="500"/>
                                        <p:tgtEl>
                                          <p:spTgt spid="26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p:bldP spid="157702" grpId="0"/>
      <p:bldP spid="1577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6" name="Text Box 8"/>
          <p:cNvSpPr txBox="1">
            <a:spLocks noChangeArrowheads="1"/>
          </p:cNvSpPr>
          <p:nvPr/>
        </p:nvSpPr>
        <p:spPr bwMode="auto">
          <a:xfrm>
            <a:off x="250825" y="2060575"/>
            <a:ext cx="8569325"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30000"/>
              </a:lnSpc>
            </a:pPr>
            <a:r>
              <a:rPr lang="zh-CN" altLang="en-US" sz="2800" dirty="0">
                <a:solidFill>
                  <a:schemeClr val="tx1"/>
                </a:solidFill>
              </a:rPr>
              <a:t>前一个是质点绕极点运动的惯性离心力</a:t>
            </a:r>
            <a:r>
              <a:rPr lang="en-US" altLang="zh-CN" sz="2800" dirty="0">
                <a:solidFill>
                  <a:schemeClr val="tx1"/>
                </a:solidFill>
              </a:rPr>
              <a:t>. </a:t>
            </a:r>
            <a:r>
              <a:rPr lang="zh-CN" altLang="en-US" sz="2800" dirty="0">
                <a:solidFill>
                  <a:schemeClr val="tx1"/>
                </a:solidFill>
              </a:rPr>
              <a:t>广义力</a:t>
            </a:r>
            <a:r>
              <a:rPr lang="en-US" altLang="zh-CN" sz="2800" i="1" dirty="0">
                <a:solidFill>
                  <a:schemeClr val="tx1"/>
                </a:solidFill>
              </a:rPr>
              <a:t>Q</a:t>
            </a:r>
            <a:r>
              <a:rPr lang="en-US" altLang="zh-CN" sz="2800" i="1" baseline="-25000" dirty="0">
                <a:solidFill>
                  <a:schemeClr val="tx1"/>
                </a:solidFill>
                <a:sym typeface="Symbol" pitchFamily="18" charset="2"/>
              </a:rPr>
              <a:t></a:t>
            </a:r>
            <a:r>
              <a:rPr lang="en-US" altLang="zh-CN" sz="2800" i="1" dirty="0">
                <a:solidFill>
                  <a:schemeClr val="tx1"/>
                </a:solidFill>
                <a:sym typeface="Math1" pitchFamily="2" charset="2"/>
              </a:rPr>
              <a:t> , Q</a:t>
            </a:r>
            <a:r>
              <a:rPr lang="en-US" altLang="zh-CN" sz="2800" i="1" baseline="-25000" dirty="0">
                <a:solidFill>
                  <a:schemeClr val="tx1"/>
                </a:solidFill>
                <a:sym typeface="Symbol" pitchFamily="18" charset="2"/>
              </a:rPr>
              <a:t></a:t>
            </a:r>
            <a:r>
              <a:rPr lang="zh-CN" altLang="en-US" sz="2800" dirty="0">
                <a:solidFill>
                  <a:schemeClr val="tx1"/>
                </a:solidFill>
              </a:rPr>
              <a:t>可利用虚功来求</a:t>
            </a:r>
            <a:r>
              <a:rPr lang="en-US" altLang="zh-CN" sz="2800" dirty="0">
                <a:solidFill>
                  <a:schemeClr val="tx1"/>
                </a:solidFill>
              </a:rPr>
              <a:t>. </a:t>
            </a:r>
            <a:r>
              <a:rPr lang="zh-CN" altLang="en-US" sz="2800" dirty="0">
                <a:solidFill>
                  <a:schemeClr val="tx1"/>
                </a:solidFill>
              </a:rPr>
              <a:t>先令</a:t>
            </a:r>
            <a:r>
              <a:rPr lang="zh-CN" altLang="en-US" sz="2800" dirty="0">
                <a:solidFill>
                  <a:schemeClr val="tx1"/>
                </a:solidFill>
                <a:sym typeface="Symbol" pitchFamily="18" charset="2"/>
              </a:rPr>
              <a:t></a:t>
            </a:r>
            <a:r>
              <a:rPr lang="zh-CN" altLang="en-US" sz="2800" i="1" dirty="0">
                <a:solidFill>
                  <a:schemeClr val="tx1"/>
                </a:solidFill>
                <a:sym typeface="Symbol" pitchFamily="18" charset="2"/>
              </a:rPr>
              <a:t></a:t>
            </a:r>
            <a:r>
              <a:rPr lang="en-US" altLang="zh-CN" sz="2800" dirty="0">
                <a:solidFill>
                  <a:schemeClr val="tx1"/>
                </a:solidFill>
                <a:sym typeface="Symbol" pitchFamily="18" charset="2"/>
              </a:rPr>
              <a:t>=0, </a:t>
            </a:r>
            <a:r>
              <a:rPr lang="zh-CN" altLang="en-US" sz="2800" dirty="0">
                <a:solidFill>
                  <a:schemeClr val="tx1"/>
                </a:solidFill>
                <a:sym typeface="Symbol" pitchFamily="18" charset="2"/>
              </a:rPr>
              <a:t>虚功</a:t>
            </a:r>
            <a:r>
              <a:rPr lang="en-US" altLang="zh-CN" sz="2800" i="1" dirty="0">
                <a:solidFill>
                  <a:schemeClr val="tx1"/>
                </a:solidFill>
                <a:sym typeface="Math1" pitchFamily="2" charset="2"/>
              </a:rPr>
              <a:t>W=F </a:t>
            </a:r>
            <a:r>
              <a:rPr lang="en-US" altLang="zh-CN" sz="2800" dirty="0">
                <a:solidFill>
                  <a:schemeClr val="tx1"/>
                </a:solidFill>
                <a:sym typeface="Symbol" pitchFamily="18" charset="2"/>
              </a:rPr>
              <a:t></a:t>
            </a:r>
            <a:r>
              <a:rPr lang="en-US" altLang="zh-CN" sz="2800" i="1" dirty="0">
                <a:solidFill>
                  <a:schemeClr val="tx1"/>
                </a:solidFill>
                <a:sym typeface="Math1" pitchFamily="2" charset="2"/>
              </a:rPr>
              <a:t>r=F</a:t>
            </a:r>
            <a:r>
              <a:rPr lang="en-US" altLang="zh-CN" sz="2800" i="1" baseline="-25000" dirty="0">
                <a:solidFill>
                  <a:schemeClr val="tx1"/>
                </a:solidFill>
                <a:sym typeface="Symbol" pitchFamily="18" charset="2"/>
              </a:rPr>
              <a:t></a:t>
            </a:r>
            <a:r>
              <a:rPr lang="en-US" altLang="zh-CN" sz="2800" i="1" dirty="0">
                <a:solidFill>
                  <a:schemeClr val="tx1"/>
                </a:solidFill>
                <a:sym typeface="Math1" pitchFamily="2" charset="2"/>
              </a:rPr>
              <a:t> </a:t>
            </a:r>
            <a:r>
              <a:rPr lang="en-US" altLang="zh-CN" sz="2800" dirty="0">
                <a:solidFill>
                  <a:schemeClr val="tx1"/>
                </a:solidFill>
                <a:sym typeface="Symbol" pitchFamily="18" charset="2"/>
              </a:rPr>
              <a:t></a:t>
            </a:r>
            <a:r>
              <a:rPr lang="en-US" altLang="zh-CN" sz="2800" i="1" dirty="0">
                <a:solidFill>
                  <a:schemeClr val="tx1"/>
                </a:solidFill>
                <a:sym typeface="Symbol" pitchFamily="18" charset="2"/>
              </a:rPr>
              <a:t></a:t>
            </a:r>
            <a:r>
              <a:rPr lang="en-US" altLang="zh-CN" sz="2800" dirty="0">
                <a:solidFill>
                  <a:schemeClr val="tx1"/>
                </a:solidFill>
                <a:sym typeface="Math1" pitchFamily="2" charset="2"/>
              </a:rPr>
              <a:t> ,</a:t>
            </a:r>
            <a:r>
              <a:rPr lang="zh-CN" altLang="en-US" sz="2800" dirty="0">
                <a:solidFill>
                  <a:schemeClr val="tx1"/>
                </a:solidFill>
                <a:sym typeface="Math1" pitchFamily="2" charset="2"/>
              </a:rPr>
              <a:t>得到</a:t>
            </a:r>
            <a:r>
              <a:rPr lang="en-US" altLang="zh-CN" sz="2800" i="1" dirty="0">
                <a:solidFill>
                  <a:schemeClr val="tx1"/>
                </a:solidFill>
              </a:rPr>
              <a:t>Q</a:t>
            </a:r>
            <a:r>
              <a:rPr lang="en-US" altLang="zh-CN" sz="2800" i="1" baseline="-25000" dirty="0">
                <a:solidFill>
                  <a:schemeClr val="tx1"/>
                </a:solidFill>
                <a:sym typeface="Symbol" pitchFamily="18" charset="2"/>
              </a:rPr>
              <a:t></a:t>
            </a:r>
            <a:r>
              <a:rPr lang="en-US" altLang="zh-CN" sz="2800" i="1" baseline="-25000" dirty="0">
                <a:solidFill>
                  <a:schemeClr val="tx1"/>
                </a:solidFill>
                <a:sym typeface="Math1" pitchFamily="2" charset="2"/>
              </a:rPr>
              <a:t> </a:t>
            </a:r>
            <a:r>
              <a:rPr lang="en-US" altLang="zh-CN" sz="2800" i="1" dirty="0">
                <a:solidFill>
                  <a:schemeClr val="tx1"/>
                </a:solidFill>
                <a:sym typeface="Math1" pitchFamily="2" charset="2"/>
              </a:rPr>
              <a:t>= F</a:t>
            </a:r>
            <a:r>
              <a:rPr lang="en-US" altLang="zh-CN" sz="2800" i="1" baseline="-25000" dirty="0">
                <a:solidFill>
                  <a:schemeClr val="tx1"/>
                </a:solidFill>
                <a:sym typeface="Symbol" pitchFamily="18" charset="2"/>
              </a:rPr>
              <a:t> </a:t>
            </a:r>
            <a:r>
              <a:rPr lang="en-US" altLang="zh-CN" sz="2800" dirty="0">
                <a:solidFill>
                  <a:schemeClr val="tx1"/>
                </a:solidFill>
                <a:sym typeface="Math1" pitchFamily="2" charset="2"/>
              </a:rPr>
              <a:t>. </a:t>
            </a:r>
            <a:r>
              <a:rPr lang="zh-CN" altLang="en-US" sz="2800" dirty="0">
                <a:solidFill>
                  <a:schemeClr val="tx1"/>
                </a:solidFill>
              </a:rPr>
              <a:t>这是力的径向分量</a:t>
            </a:r>
            <a:r>
              <a:rPr lang="en-US" altLang="zh-CN" sz="2800" dirty="0">
                <a:solidFill>
                  <a:schemeClr val="tx1"/>
                </a:solidFill>
              </a:rPr>
              <a:t>.</a:t>
            </a:r>
          </a:p>
        </p:txBody>
      </p:sp>
      <p:graphicFrame>
        <p:nvGraphicFramePr>
          <p:cNvPr id="258057" name="Object 9"/>
          <p:cNvGraphicFramePr>
            <a:graphicFrameLocks noChangeAspect="1"/>
          </p:cNvGraphicFramePr>
          <p:nvPr>
            <p:extLst>
              <p:ext uri="{D42A27DB-BD31-4B8C-83A1-F6EECF244321}">
                <p14:modId xmlns:p14="http://schemas.microsoft.com/office/powerpoint/2010/main" xmlns="" val="3115138907"/>
              </p:ext>
            </p:extLst>
          </p:nvPr>
        </p:nvGraphicFramePr>
        <p:xfrm>
          <a:off x="2917825" y="747713"/>
          <a:ext cx="3054350" cy="819150"/>
        </p:xfrm>
        <a:graphic>
          <a:graphicData uri="http://schemas.openxmlformats.org/presentationml/2006/ole">
            <p:oleObj spid="_x0000_s17417" name="公式" r:id="rId3" imgW="1371600" imgH="368280" progId="Equation.3">
              <p:embed/>
            </p:oleObj>
          </a:graphicData>
        </a:graphic>
      </p:graphicFrame>
      <p:sp>
        <p:nvSpPr>
          <p:cNvPr id="258058" name="Text Box 10"/>
          <p:cNvSpPr txBox="1">
            <a:spLocks noChangeArrowheads="1"/>
          </p:cNvSpPr>
          <p:nvPr/>
        </p:nvSpPr>
        <p:spPr bwMode="auto">
          <a:xfrm>
            <a:off x="179388" y="4437063"/>
            <a:ext cx="8964612"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同理 先令</a:t>
            </a:r>
            <a:r>
              <a:rPr lang="zh-CN" altLang="en-US" sz="2800" dirty="0">
                <a:solidFill>
                  <a:schemeClr val="tx1"/>
                </a:solidFill>
                <a:sym typeface="Symbol" pitchFamily="18" charset="2"/>
              </a:rPr>
              <a:t></a:t>
            </a:r>
            <a:r>
              <a:rPr lang="zh-CN" altLang="en-US" sz="2800" i="1" dirty="0">
                <a:solidFill>
                  <a:schemeClr val="tx1"/>
                </a:solidFill>
                <a:sym typeface="Symbol" pitchFamily="18" charset="2"/>
              </a:rPr>
              <a:t></a:t>
            </a:r>
            <a:r>
              <a:rPr lang="zh-CN" altLang="en-US" sz="2800" dirty="0">
                <a:solidFill>
                  <a:schemeClr val="tx1"/>
                </a:solidFill>
                <a:sym typeface="Math1" pitchFamily="2" charset="2"/>
              </a:rPr>
              <a:t> </a:t>
            </a:r>
            <a:r>
              <a:rPr lang="en-US" altLang="zh-CN" sz="2800" dirty="0">
                <a:solidFill>
                  <a:schemeClr val="tx1"/>
                </a:solidFill>
                <a:sym typeface="Symbol" pitchFamily="18" charset="2"/>
              </a:rPr>
              <a:t>=0, </a:t>
            </a:r>
            <a:r>
              <a:rPr lang="zh-CN" altLang="en-US" sz="2800" dirty="0">
                <a:solidFill>
                  <a:schemeClr val="tx1"/>
                </a:solidFill>
                <a:sym typeface="Symbol" pitchFamily="18" charset="2"/>
              </a:rPr>
              <a:t>利用虚功</a:t>
            </a:r>
            <a:r>
              <a:rPr lang="zh-CN" altLang="en-US" sz="2800" dirty="0">
                <a:solidFill>
                  <a:schemeClr val="tx1"/>
                </a:solidFill>
                <a:sym typeface="Math1" pitchFamily="2" charset="2"/>
              </a:rPr>
              <a:t>得到</a:t>
            </a:r>
            <a:r>
              <a:rPr lang="en-US" altLang="zh-CN" sz="2800" i="1" dirty="0">
                <a:solidFill>
                  <a:schemeClr val="tx1"/>
                </a:solidFill>
              </a:rPr>
              <a:t>Q</a:t>
            </a:r>
            <a:r>
              <a:rPr lang="en-US" altLang="zh-CN" sz="2800" i="1" baseline="-25000" dirty="0">
                <a:solidFill>
                  <a:schemeClr val="tx1"/>
                </a:solidFill>
                <a:sym typeface="Symbol" pitchFamily="18" charset="2"/>
              </a:rPr>
              <a:t></a:t>
            </a:r>
            <a:r>
              <a:rPr lang="en-US" altLang="zh-CN" sz="2800" i="1" dirty="0">
                <a:solidFill>
                  <a:schemeClr val="tx1"/>
                </a:solidFill>
                <a:sym typeface="Math1" pitchFamily="2" charset="2"/>
              </a:rPr>
              <a:t>= </a:t>
            </a:r>
            <a:r>
              <a:rPr lang="en-US" altLang="zh-CN" sz="2800" dirty="0">
                <a:solidFill>
                  <a:schemeClr val="tx1"/>
                </a:solidFill>
                <a:sym typeface="Symbol" pitchFamily="18" charset="2"/>
              </a:rPr>
              <a:t></a:t>
            </a:r>
            <a:r>
              <a:rPr lang="en-US" altLang="zh-CN" sz="2800" i="1" dirty="0">
                <a:solidFill>
                  <a:schemeClr val="tx1"/>
                </a:solidFill>
                <a:sym typeface="Math1" pitchFamily="2" charset="2"/>
              </a:rPr>
              <a:t>F</a:t>
            </a:r>
            <a:r>
              <a:rPr lang="en-US" altLang="zh-CN" sz="2800" i="1" baseline="-25000" dirty="0">
                <a:solidFill>
                  <a:schemeClr val="tx1"/>
                </a:solidFill>
                <a:sym typeface="Symbol" pitchFamily="18" charset="2"/>
              </a:rPr>
              <a:t> </a:t>
            </a:r>
            <a:r>
              <a:rPr lang="en-US" altLang="zh-CN" sz="2800" dirty="0">
                <a:solidFill>
                  <a:schemeClr val="tx1"/>
                </a:solidFill>
                <a:sym typeface="Math1" pitchFamily="2" charset="2"/>
              </a:rPr>
              <a:t>.</a:t>
            </a:r>
            <a:r>
              <a:rPr lang="zh-CN" altLang="en-US" sz="2800" dirty="0">
                <a:solidFill>
                  <a:schemeClr val="tx1"/>
                </a:solidFill>
              </a:rPr>
              <a:t>这是相对极点的力矩</a:t>
            </a:r>
            <a:r>
              <a:rPr lang="en-US" altLang="zh-CN" sz="2800" dirty="0">
                <a:solidFill>
                  <a:schemeClr val="tx1"/>
                </a:solidFill>
              </a:rPr>
              <a:t>.</a:t>
            </a:r>
          </a:p>
        </p:txBody>
      </p:sp>
    </p:spTree>
    <p:extLst>
      <p:ext uri="{BB962C8B-B14F-4D97-AF65-F5344CB8AC3E}">
        <p14:creationId xmlns:p14="http://schemas.microsoft.com/office/powerpoint/2010/main" xmlns="" val="440413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58057"/>
                                        </p:tgtEl>
                                        <p:attrNameLst>
                                          <p:attrName>style.visibility</p:attrName>
                                        </p:attrNameLst>
                                      </p:cBhvr>
                                      <p:to>
                                        <p:strVal val="visible"/>
                                      </p:to>
                                    </p:set>
                                    <p:animEffect transition="in" filter="strips(upRight)">
                                      <p:cBhvr>
                                        <p:cTn id="7" dur="500"/>
                                        <p:tgtEl>
                                          <p:spTgt spid="258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8056"/>
                                        </p:tgtEl>
                                        <p:attrNameLst>
                                          <p:attrName>style.visibility</p:attrName>
                                        </p:attrNameLst>
                                      </p:cBhvr>
                                      <p:to>
                                        <p:strVal val="visible"/>
                                      </p:to>
                                    </p:set>
                                    <p:anim calcmode="lin" valueType="num">
                                      <p:cBhvr additive="base">
                                        <p:cTn id="12" dur="500" fill="hold"/>
                                        <p:tgtEl>
                                          <p:spTgt spid="258056"/>
                                        </p:tgtEl>
                                        <p:attrNameLst>
                                          <p:attrName>ppt_x</p:attrName>
                                        </p:attrNameLst>
                                      </p:cBhvr>
                                      <p:tavLst>
                                        <p:tav tm="0">
                                          <p:val>
                                            <p:strVal val="#ppt_x"/>
                                          </p:val>
                                        </p:tav>
                                        <p:tav tm="100000">
                                          <p:val>
                                            <p:strVal val="#ppt_x"/>
                                          </p:val>
                                        </p:tav>
                                      </p:tavLst>
                                    </p:anim>
                                    <p:anim calcmode="lin" valueType="num">
                                      <p:cBhvr additive="base">
                                        <p:cTn id="13" dur="500" fill="hold"/>
                                        <p:tgtEl>
                                          <p:spTgt spid="25805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8058"/>
                                        </p:tgtEl>
                                        <p:attrNameLst>
                                          <p:attrName>style.visibility</p:attrName>
                                        </p:attrNameLst>
                                      </p:cBhvr>
                                      <p:to>
                                        <p:strVal val="visible"/>
                                      </p:to>
                                    </p:set>
                                    <p:anim calcmode="lin" valueType="num">
                                      <p:cBhvr additive="base">
                                        <p:cTn id="18" dur="500" fill="hold"/>
                                        <p:tgtEl>
                                          <p:spTgt spid="258058"/>
                                        </p:tgtEl>
                                        <p:attrNameLst>
                                          <p:attrName>ppt_x</p:attrName>
                                        </p:attrNameLst>
                                      </p:cBhvr>
                                      <p:tavLst>
                                        <p:tav tm="0">
                                          <p:val>
                                            <p:strVal val="#ppt_x"/>
                                          </p:val>
                                        </p:tav>
                                        <p:tav tm="100000">
                                          <p:val>
                                            <p:strVal val="#ppt_x"/>
                                          </p:val>
                                        </p:tav>
                                      </p:tavLst>
                                    </p:anim>
                                    <p:anim calcmode="lin" valueType="num">
                                      <p:cBhvr additive="base">
                                        <p:cTn id="19" dur="500" fill="hold"/>
                                        <p:tgtEl>
                                          <p:spTgt spid="258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6" grpId="0"/>
      <p:bldP spid="2580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672321816"/>
              </p:ext>
            </p:extLst>
          </p:nvPr>
        </p:nvGraphicFramePr>
        <p:xfrm>
          <a:off x="2835275" y="295275"/>
          <a:ext cx="2927350" cy="1665288"/>
        </p:xfrm>
        <a:graphic>
          <a:graphicData uri="http://schemas.openxmlformats.org/presentationml/2006/ole">
            <p:oleObj spid="_x0000_s18448" name="公式" r:id="rId3" imgW="1206360" imgH="571320" progId="Equation.3">
              <p:embed/>
            </p:oleObj>
          </a:graphicData>
        </a:graphic>
      </p:graphicFrame>
      <p:sp>
        <p:nvSpPr>
          <p:cNvPr id="3" name="Text Box 10"/>
          <p:cNvSpPr txBox="1">
            <a:spLocks noChangeArrowheads="1"/>
          </p:cNvSpPr>
          <p:nvPr/>
        </p:nvSpPr>
        <p:spPr bwMode="auto">
          <a:xfrm>
            <a:off x="179388" y="2636838"/>
            <a:ext cx="57610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dirty="0"/>
              <a:t>质点在有心力场中的运动</a:t>
            </a:r>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xmlns="" val="2662123510"/>
              </p:ext>
            </p:extLst>
          </p:nvPr>
        </p:nvGraphicFramePr>
        <p:xfrm>
          <a:off x="2876550" y="3759200"/>
          <a:ext cx="2940050" cy="1635125"/>
        </p:xfrm>
        <a:graphic>
          <a:graphicData uri="http://schemas.openxmlformats.org/presentationml/2006/ole">
            <p:oleObj spid="_x0000_s18449" name="公式" r:id="rId4" imgW="1206360" imgH="571320" progId="Equation.3">
              <p:embed/>
            </p:oleObj>
          </a:graphicData>
        </a:graphic>
      </p:graphicFrame>
    </p:spTree>
    <p:extLst>
      <p:ext uri="{BB962C8B-B14F-4D97-AF65-F5344CB8AC3E}">
        <p14:creationId xmlns:p14="http://schemas.microsoft.com/office/powerpoint/2010/main" xmlns="" val="3276837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up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2"/>
          <p:cNvSpPr txBox="1">
            <a:spLocks noChangeArrowheads="1"/>
          </p:cNvSpPr>
          <p:nvPr/>
        </p:nvSpPr>
        <p:spPr bwMode="auto">
          <a:xfrm>
            <a:off x="179388" y="188913"/>
            <a:ext cx="8713787"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a:solidFill>
                  <a:schemeClr val="hlink"/>
                </a:solidFill>
              </a:rPr>
              <a:t>例</a:t>
            </a:r>
            <a:r>
              <a:rPr lang="en-US" altLang="zh-CN" sz="2800">
                <a:solidFill>
                  <a:schemeClr val="hlink"/>
                </a:solidFill>
              </a:rPr>
              <a:t>2</a:t>
            </a:r>
            <a:r>
              <a:rPr lang="en-US" altLang="zh-CN" sz="2800"/>
              <a:t>  </a:t>
            </a:r>
            <a:r>
              <a:rPr lang="zh-CN" altLang="en-US" sz="2800">
                <a:solidFill>
                  <a:schemeClr val="hlink"/>
                </a:solidFill>
              </a:rPr>
              <a:t>如果某一广义坐标</a:t>
            </a:r>
            <a:r>
              <a:rPr lang="en-US" altLang="zh-CN" sz="2800" i="1">
                <a:solidFill>
                  <a:schemeClr val="hlink"/>
                </a:solidFill>
              </a:rPr>
              <a:t>q</a:t>
            </a:r>
            <a:r>
              <a:rPr lang="en-US" altLang="zh-CN" sz="2800" i="1" baseline="-25000">
                <a:solidFill>
                  <a:schemeClr val="hlink"/>
                </a:solidFill>
                <a:sym typeface="Symbol" pitchFamily="18" charset="2"/>
              </a:rPr>
              <a:t> </a:t>
            </a:r>
            <a:r>
              <a:rPr lang="en-US" altLang="zh-CN" sz="2800">
                <a:solidFill>
                  <a:schemeClr val="hlink"/>
                </a:solidFill>
              </a:rPr>
              <a:t>, </a:t>
            </a:r>
            <a:r>
              <a:rPr lang="zh-CN" altLang="en-US" sz="2800">
                <a:solidFill>
                  <a:schemeClr val="hlink"/>
                </a:solidFill>
              </a:rPr>
              <a:t>反映力学系统的整体平移</a:t>
            </a:r>
            <a:r>
              <a:rPr lang="en-US" altLang="zh-CN" sz="2800">
                <a:solidFill>
                  <a:schemeClr val="hlink"/>
                </a:solidFill>
              </a:rPr>
              <a:t>, </a:t>
            </a:r>
            <a:r>
              <a:rPr lang="zh-CN" altLang="en-US" sz="2800">
                <a:solidFill>
                  <a:schemeClr val="hlink"/>
                </a:solidFill>
              </a:rPr>
              <a:t>其平移方向沿着单位矢量</a:t>
            </a:r>
            <a:r>
              <a:rPr lang="en-US" altLang="zh-CN" sz="2800" i="1">
                <a:solidFill>
                  <a:schemeClr val="hlink"/>
                </a:solidFill>
              </a:rPr>
              <a:t>     </a:t>
            </a:r>
            <a:r>
              <a:rPr lang="en-US" altLang="zh-CN" sz="2800">
                <a:solidFill>
                  <a:schemeClr val="hlink"/>
                </a:solidFill>
              </a:rPr>
              <a:t>(</a:t>
            </a:r>
            <a:r>
              <a:rPr lang="zh-CN" altLang="en-US" sz="2800">
                <a:solidFill>
                  <a:schemeClr val="hlink"/>
                </a:solidFill>
              </a:rPr>
              <a:t>如图</a:t>
            </a:r>
            <a:r>
              <a:rPr lang="en-US" altLang="zh-CN" sz="2800">
                <a:solidFill>
                  <a:schemeClr val="hlink"/>
                </a:solidFill>
              </a:rPr>
              <a:t>). </a:t>
            </a:r>
            <a:r>
              <a:rPr lang="zh-CN" altLang="en-US" sz="2800">
                <a:solidFill>
                  <a:schemeClr val="hlink"/>
                </a:solidFill>
              </a:rPr>
              <a:t>即</a:t>
            </a:r>
          </a:p>
        </p:txBody>
      </p:sp>
      <p:graphicFrame>
        <p:nvGraphicFramePr>
          <p:cNvPr id="245764" name="Object 4"/>
          <p:cNvGraphicFramePr>
            <a:graphicFrameLocks noChangeAspect="1"/>
          </p:cNvGraphicFramePr>
          <p:nvPr>
            <p:extLst>
              <p:ext uri="{D42A27DB-BD31-4B8C-83A1-F6EECF244321}">
                <p14:modId xmlns:p14="http://schemas.microsoft.com/office/powerpoint/2010/main" xmlns="" val="3840193786"/>
              </p:ext>
            </p:extLst>
          </p:nvPr>
        </p:nvGraphicFramePr>
        <p:xfrm>
          <a:off x="1098550" y="1547813"/>
          <a:ext cx="6423025" cy="519112"/>
        </p:xfrm>
        <a:graphic>
          <a:graphicData uri="http://schemas.openxmlformats.org/presentationml/2006/ole">
            <p:oleObj spid="_x0000_s19507" name="公式" r:id="rId3" imgW="2514600" imgH="203040" progId="Equation.3">
              <p:embed/>
            </p:oleObj>
          </a:graphicData>
        </a:graphic>
      </p:graphicFrame>
      <p:sp>
        <p:nvSpPr>
          <p:cNvPr id="245765" name="Text Box 5"/>
          <p:cNvSpPr txBox="1">
            <a:spLocks noChangeArrowheads="1"/>
          </p:cNvSpPr>
          <p:nvPr/>
        </p:nvSpPr>
        <p:spPr bwMode="auto">
          <a:xfrm>
            <a:off x="323850" y="2276475"/>
            <a:ext cx="8569325"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0000"/>
              </a:lnSpc>
            </a:pPr>
            <a:r>
              <a:rPr lang="zh-CN" altLang="en-US" sz="2800" dirty="0">
                <a:solidFill>
                  <a:schemeClr val="tx1"/>
                </a:solidFill>
              </a:rPr>
              <a:t>其中</a:t>
            </a:r>
            <a:r>
              <a:rPr lang="en-US" altLang="zh-CN" sz="2800" i="1" dirty="0">
                <a:solidFill>
                  <a:schemeClr val="tx1"/>
                </a:solidFill>
              </a:rPr>
              <a:t>q</a:t>
            </a:r>
            <a:r>
              <a:rPr lang="zh-CN" altLang="en-US" sz="2800" dirty="0">
                <a:solidFill>
                  <a:schemeClr val="tx1"/>
                </a:solidFill>
              </a:rPr>
              <a:t>代表</a:t>
            </a:r>
            <a:r>
              <a:rPr lang="en-US" altLang="zh-CN" sz="2800" i="1" dirty="0">
                <a:solidFill>
                  <a:schemeClr val="tx1"/>
                </a:solidFill>
              </a:rPr>
              <a:t>q</a:t>
            </a:r>
            <a:r>
              <a:rPr lang="en-US" altLang="zh-CN" sz="2800" i="1" baseline="-25000" dirty="0">
                <a:solidFill>
                  <a:schemeClr val="tx1"/>
                </a:solidFill>
                <a:sym typeface="Symbol" pitchFamily="18" charset="2"/>
              </a:rPr>
              <a:t></a:t>
            </a:r>
            <a:r>
              <a:rPr lang="en-US" altLang="zh-CN" sz="2800" dirty="0">
                <a:solidFill>
                  <a:schemeClr val="tx1"/>
                </a:solidFill>
              </a:rPr>
              <a:t> </a:t>
            </a:r>
            <a:r>
              <a:rPr lang="zh-CN" altLang="en-US" sz="2800" dirty="0">
                <a:solidFill>
                  <a:schemeClr val="tx1"/>
                </a:solidFill>
              </a:rPr>
              <a:t>以外的所有各广义坐标</a:t>
            </a:r>
            <a:r>
              <a:rPr lang="en-US" altLang="zh-CN" sz="2800" dirty="0">
                <a:solidFill>
                  <a:schemeClr val="tx1"/>
                </a:solidFill>
              </a:rPr>
              <a:t>, </a:t>
            </a:r>
            <a:r>
              <a:rPr lang="en-US" altLang="zh-CN" sz="2800" dirty="0" err="1">
                <a:solidFill>
                  <a:schemeClr val="tx1"/>
                </a:solidFill>
              </a:rPr>
              <a:t>d</a:t>
            </a:r>
            <a:r>
              <a:rPr lang="en-US" altLang="zh-CN" sz="2800" i="1" dirty="0" err="1">
                <a:solidFill>
                  <a:schemeClr val="tx1"/>
                </a:solidFill>
              </a:rPr>
              <a:t>q</a:t>
            </a:r>
            <a:r>
              <a:rPr lang="en-US" altLang="zh-CN" sz="2800" i="1" baseline="-25000" dirty="0">
                <a:solidFill>
                  <a:schemeClr val="tx1"/>
                </a:solidFill>
                <a:sym typeface="Symbol" pitchFamily="18" charset="2"/>
              </a:rPr>
              <a:t></a:t>
            </a:r>
            <a:r>
              <a:rPr lang="en-US" altLang="zh-CN" sz="2800" i="1" baseline="-25000" dirty="0">
                <a:solidFill>
                  <a:schemeClr val="tx1"/>
                </a:solidFill>
                <a:sym typeface="Math1" pitchFamily="2" charset="2"/>
              </a:rPr>
              <a:t>    </a:t>
            </a:r>
            <a:r>
              <a:rPr lang="zh-CN" altLang="en-US" sz="2800" dirty="0">
                <a:solidFill>
                  <a:schemeClr val="tx1"/>
                </a:solidFill>
              </a:rPr>
              <a:t>则是所有质点的共同平移</a:t>
            </a:r>
            <a:r>
              <a:rPr lang="en-US" altLang="zh-CN" sz="2800" dirty="0">
                <a:solidFill>
                  <a:schemeClr val="tx1"/>
                </a:solidFill>
              </a:rPr>
              <a:t>. </a:t>
            </a:r>
            <a:r>
              <a:rPr lang="zh-CN" altLang="en-US" sz="2800" dirty="0">
                <a:solidFill>
                  <a:schemeClr val="tx1"/>
                </a:solidFill>
              </a:rPr>
              <a:t>在这情况下</a:t>
            </a:r>
            <a:r>
              <a:rPr lang="en-US" altLang="zh-CN" sz="2800" dirty="0">
                <a:solidFill>
                  <a:schemeClr val="tx1"/>
                </a:solidFill>
              </a:rPr>
              <a:t>,</a:t>
            </a:r>
          </a:p>
        </p:txBody>
      </p:sp>
      <p:graphicFrame>
        <p:nvGraphicFramePr>
          <p:cNvPr id="245766" name="Object 6"/>
          <p:cNvGraphicFramePr>
            <a:graphicFrameLocks noChangeAspect="1"/>
          </p:cNvGraphicFramePr>
          <p:nvPr>
            <p:extLst>
              <p:ext uri="{D42A27DB-BD31-4B8C-83A1-F6EECF244321}">
                <p14:modId xmlns:p14="http://schemas.microsoft.com/office/powerpoint/2010/main" xmlns="" val="2336400395"/>
              </p:ext>
            </p:extLst>
          </p:nvPr>
        </p:nvGraphicFramePr>
        <p:xfrm>
          <a:off x="1563688" y="3686175"/>
          <a:ext cx="1384300" cy="903288"/>
        </p:xfrm>
        <a:graphic>
          <a:graphicData uri="http://schemas.openxmlformats.org/presentationml/2006/ole">
            <p:oleObj spid="_x0000_s19508" name="公式" r:id="rId4" imgW="622080" imgH="406080" progId="Equation.3">
              <p:embed/>
            </p:oleObj>
          </a:graphicData>
        </a:graphic>
      </p:graphicFrame>
      <p:grpSp>
        <p:nvGrpSpPr>
          <p:cNvPr id="15371" name="Group 19"/>
          <p:cNvGrpSpPr>
            <a:grpSpLocks/>
          </p:cNvGrpSpPr>
          <p:nvPr/>
        </p:nvGrpSpPr>
        <p:grpSpPr bwMode="auto">
          <a:xfrm>
            <a:off x="4500563" y="3213100"/>
            <a:ext cx="4392612" cy="3141663"/>
            <a:chOff x="2699" y="2069"/>
            <a:chExt cx="2767" cy="1979"/>
          </a:xfrm>
        </p:grpSpPr>
        <p:sp>
          <p:nvSpPr>
            <p:cNvPr id="15373" name="Line 11"/>
            <p:cNvSpPr>
              <a:spLocks noChangeShapeType="1"/>
            </p:cNvSpPr>
            <p:nvPr/>
          </p:nvSpPr>
          <p:spPr bwMode="auto">
            <a:xfrm flipV="1">
              <a:off x="3061" y="2069"/>
              <a:ext cx="0" cy="1979"/>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5374" name="Group 18"/>
            <p:cNvGrpSpPr>
              <a:grpSpLocks/>
            </p:cNvGrpSpPr>
            <p:nvPr/>
          </p:nvGrpSpPr>
          <p:grpSpPr bwMode="auto">
            <a:xfrm>
              <a:off x="2699" y="2433"/>
              <a:ext cx="2767" cy="1406"/>
              <a:chOff x="2472" y="2614"/>
              <a:chExt cx="2767" cy="1406"/>
            </a:xfrm>
          </p:grpSpPr>
          <p:sp>
            <p:nvSpPr>
              <p:cNvPr id="15375" name="Line 10"/>
              <p:cNvSpPr>
                <a:spLocks noChangeShapeType="1"/>
              </p:cNvSpPr>
              <p:nvPr/>
            </p:nvSpPr>
            <p:spPr bwMode="auto">
              <a:xfrm>
                <a:off x="2472" y="4020"/>
                <a:ext cx="2767"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376" name="Line 12"/>
              <p:cNvSpPr>
                <a:spLocks noChangeShapeType="1"/>
              </p:cNvSpPr>
              <p:nvPr/>
            </p:nvSpPr>
            <p:spPr bwMode="auto">
              <a:xfrm flipV="1">
                <a:off x="2835" y="2795"/>
                <a:ext cx="1905" cy="1225"/>
              </a:xfrm>
              <a:prstGeom prst="line">
                <a:avLst/>
              </a:prstGeom>
              <a:noFill/>
              <a:ln w="28575">
                <a:solidFill>
                  <a:srgbClr val="FFFF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77" name="Line 13"/>
              <p:cNvSpPr>
                <a:spLocks noChangeShapeType="1"/>
              </p:cNvSpPr>
              <p:nvPr/>
            </p:nvSpPr>
            <p:spPr bwMode="auto">
              <a:xfrm flipV="1">
                <a:off x="2835" y="2614"/>
                <a:ext cx="998" cy="1406"/>
              </a:xfrm>
              <a:prstGeom prst="line">
                <a:avLst/>
              </a:prstGeom>
              <a:noFill/>
              <a:ln w="28575">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 name="Line 14"/>
              <p:cNvSpPr>
                <a:spLocks noChangeShapeType="1"/>
              </p:cNvSpPr>
              <p:nvPr/>
            </p:nvSpPr>
            <p:spPr bwMode="auto">
              <a:xfrm>
                <a:off x="3833" y="2614"/>
                <a:ext cx="861" cy="181"/>
              </a:xfrm>
              <a:prstGeom prst="line">
                <a:avLst/>
              </a:prstGeom>
              <a:noFill/>
              <a:ln w="28575">
                <a:solidFill>
                  <a:schemeClr val="accent3">
                    <a:lumMod val="95000"/>
                  </a:schemeClr>
                </a:solidFill>
                <a:round/>
                <a:headEnd/>
                <a:tailEnd type="triangle" w="med" len="med"/>
              </a:ln>
            </p:spPr>
            <p:txBody>
              <a:bodyPr/>
              <a:lstStyle/>
              <a:p>
                <a:pPr>
                  <a:defRPr/>
                </a:pPr>
                <a:endParaRPr lang="zh-CN" altLang="en-US">
                  <a:ea typeface="宋体" pitchFamily="2" charset="-122"/>
                </a:endParaRPr>
              </a:p>
            </p:txBody>
          </p:sp>
        </p:grpSp>
      </p:grpSp>
      <p:sp>
        <p:nvSpPr>
          <p:cNvPr id="245780" name="Text Box 20"/>
          <p:cNvSpPr txBox="1">
            <a:spLocks noChangeArrowheads="1"/>
          </p:cNvSpPr>
          <p:nvPr/>
        </p:nvSpPr>
        <p:spPr bwMode="auto">
          <a:xfrm>
            <a:off x="468313" y="4941888"/>
            <a:ext cx="29527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相应的广义动量</a:t>
            </a:r>
          </a:p>
        </p:txBody>
      </p:sp>
      <p:graphicFrame>
        <p:nvGraphicFramePr>
          <p:cNvPr id="2" name="Object 17"/>
          <p:cNvGraphicFramePr>
            <a:graphicFrameLocks noChangeAspect="1"/>
          </p:cNvGraphicFramePr>
          <p:nvPr/>
        </p:nvGraphicFramePr>
        <p:xfrm>
          <a:off x="6692900" y="2395538"/>
          <a:ext cx="366713" cy="395287"/>
        </p:xfrm>
        <a:graphic>
          <a:graphicData uri="http://schemas.openxmlformats.org/presentationml/2006/ole">
            <p:oleObj spid="_x0000_s19509" name="公式" r:id="rId5" imgW="153000" imgH="172080" progId="Equation.3">
              <p:embed/>
            </p:oleObj>
          </a:graphicData>
        </a:graphic>
      </p:graphicFrame>
      <p:graphicFrame>
        <p:nvGraphicFramePr>
          <p:cNvPr id="3" name="Object 18"/>
          <p:cNvGraphicFramePr>
            <a:graphicFrameLocks noChangeAspect="1"/>
          </p:cNvGraphicFramePr>
          <p:nvPr/>
        </p:nvGraphicFramePr>
        <p:xfrm>
          <a:off x="4227513" y="811213"/>
          <a:ext cx="366712" cy="395287"/>
        </p:xfrm>
        <a:graphic>
          <a:graphicData uri="http://schemas.openxmlformats.org/presentationml/2006/ole">
            <p:oleObj spid="_x0000_s19510" name="公式" r:id="rId6" imgW="153000" imgH="172080" progId="Equation.3">
              <p:embed/>
            </p:oleObj>
          </a:graphicData>
        </a:graphic>
      </p:graphicFrame>
      <p:graphicFrame>
        <p:nvGraphicFramePr>
          <p:cNvPr id="5" name="Object 19"/>
          <p:cNvGraphicFramePr>
            <a:graphicFrameLocks noChangeAspect="1"/>
          </p:cNvGraphicFramePr>
          <p:nvPr/>
        </p:nvGraphicFramePr>
        <p:xfrm>
          <a:off x="6929438" y="3357563"/>
          <a:ext cx="903287" cy="534987"/>
        </p:xfrm>
        <a:graphic>
          <a:graphicData uri="http://schemas.openxmlformats.org/presentationml/2006/ole">
            <p:oleObj spid="_x0000_s19511" name="公式" r:id="rId7" imgW="401760" imgH="229680" progId="Equation.3">
              <p:embed/>
            </p:oleObj>
          </a:graphicData>
        </a:graphic>
      </p:graphicFrame>
      <p:graphicFrame>
        <p:nvGraphicFramePr>
          <p:cNvPr id="6" name="Object 20"/>
          <p:cNvGraphicFramePr>
            <a:graphicFrameLocks noChangeAspect="1"/>
          </p:cNvGraphicFramePr>
          <p:nvPr/>
        </p:nvGraphicFramePr>
        <p:xfrm>
          <a:off x="5143500" y="4357688"/>
          <a:ext cx="903288" cy="536575"/>
        </p:xfrm>
        <a:graphic>
          <a:graphicData uri="http://schemas.openxmlformats.org/presentationml/2006/ole">
            <p:oleObj spid="_x0000_s19512" name="公式" r:id="rId8" imgW="401760" imgH="229680" progId="Equation.3">
              <p:embed/>
            </p:oleObj>
          </a:graphicData>
        </a:graphic>
      </p:graphicFrame>
      <p:graphicFrame>
        <p:nvGraphicFramePr>
          <p:cNvPr id="7" name="Object 21"/>
          <p:cNvGraphicFramePr>
            <a:graphicFrameLocks noChangeAspect="1"/>
          </p:cNvGraphicFramePr>
          <p:nvPr/>
        </p:nvGraphicFramePr>
        <p:xfrm>
          <a:off x="6500813" y="5000625"/>
          <a:ext cx="1722437" cy="536575"/>
        </p:xfrm>
        <a:graphic>
          <a:graphicData uri="http://schemas.openxmlformats.org/presentationml/2006/ole">
            <p:oleObj spid="_x0000_s19513" name="公式" r:id="rId9" imgW="765000" imgH="229680" progId="Equation.3">
              <p:embed/>
            </p:oleObj>
          </a:graphicData>
        </a:graphic>
      </p:graphicFrame>
    </p:spTree>
    <p:extLst>
      <p:ext uri="{BB962C8B-B14F-4D97-AF65-F5344CB8AC3E}">
        <p14:creationId xmlns:p14="http://schemas.microsoft.com/office/powerpoint/2010/main" xmlns="" val="1171261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strips(upRight)">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65"/>
                                        </p:tgtEl>
                                        <p:attrNameLst>
                                          <p:attrName>style.visibility</p:attrName>
                                        </p:attrNameLst>
                                      </p:cBhvr>
                                      <p:to>
                                        <p:strVal val="visible"/>
                                      </p:to>
                                    </p:set>
                                    <p:anim calcmode="lin" valueType="num">
                                      <p:cBhvr additive="base">
                                        <p:cTn id="12" dur="500" fill="hold"/>
                                        <p:tgtEl>
                                          <p:spTgt spid="245765"/>
                                        </p:tgtEl>
                                        <p:attrNameLst>
                                          <p:attrName>ppt_x</p:attrName>
                                        </p:attrNameLst>
                                      </p:cBhvr>
                                      <p:tavLst>
                                        <p:tav tm="0">
                                          <p:val>
                                            <p:strVal val="#ppt_x"/>
                                          </p:val>
                                        </p:tav>
                                        <p:tav tm="100000">
                                          <p:val>
                                            <p:strVal val="#ppt_x"/>
                                          </p:val>
                                        </p:tav>
                                      </p:tavLst>
                                    </p:anim>
                                    <p:anim calcmode="lin" valueType="num">
                                      <p:cBhvr additive="base">
                                        <p:cTn id="13" dur="500" fill="hold"/>
                                        <p:tgtEl>
                                          <p:spTgt spid="24576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245766"/>
                                        </p:tgtEl>
                                        <p:attrNameLst>
                                          <p:attrName>style.visibility</p:attrName>
                                        </p:attrNameLst>
                                      </p:cBhvr>
                                      <p:to>
                                        <p:strVal val="visible"/>
                                      </p:to>
                                    </p:set>
                                    <p:animEffect transition="in" filter="strips(upRight)">
                                      <p:cBhvr>
                                        <p:cTn id="22" dur="500"/>
                                        <p:tgtEl>
                                          <p:spTgt spid="245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5780"/>
                                        </p:tgtEl>
                                        <p:attrNameLst>
                                          <p:attrName>style.visibility</p:attrName>
                                        </p:attrNameLst>
                                      </p:cBhvr>
                                      <p:to>
                                        <p:strVal val="visible"/>
                                      </p:to>
                                    </p:set>
                                    <p:anim calcmode="lin" valueType="num">
                                      <p:cBhvr additive="base">
                                        <p:cTn id="27" dur="500" fill="hold"/>
                                        <p:tgtEl>
                                          <p:spTgt spid="245780"/>
                                        </p:tgtEl>
                                        <p:attrNameLst>
                                          <p:attrName>ppt_x</p:attrName>
                                        </p:attrNameLst>
                                      </p:cBhvr>
                                      <p:tavLst>
                                        <p:tav tm="0">
                                          <p:val>
                                            <p:strVal val="#ppt_x"/>
                                          </p:val>
                                        </p:tav>
                                        <p:tav tm="100000">
                                          <p:val>
                                            <p:strVal val="#ppt_x"/>
                                          </p:val>
                                        </p:tav>
                                      </p:tavLst>
                                    </p:anim>
                                    <p:anim calcmode="lin" valueType="num">
                                      <p:cBhvr additive="base">
                                        <p:cTn id="28" dur="500" fill="hold"/>
                                        <p:tgtEl>
                                          <p:spTgt spid="245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p:bldP spid="24578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080" name="Object 8"/>
          <p:cNvGraphicFramePr>
            <a:graphicFrameLocks noChangeAspect="1"/>
          </p:cNvGraphicFramePr>
          <p:nvPr>
            <p:extLst>
              <p:ext uri="{D42A27DB-BD31-4B8C-83A1-F6EECF244321}">
                <p14:modId xmlns:p14="http://schemas.microsoft.com/office/powerpoint/2010/main" xmlns="" val="1425756645"/>
              </p:ext>
            </p:extLst>
          </p:nvPr>
        </p:nvGraphicFramePr>
        <p:xfrm>
          <a:off x="635000" y="681038"/>
          <a:ext cx="8018463" cy="1957387"/>
        </p:xfrm>
        <a:graphic>
          <a:graphicData uri="http://schemas.openxmlformats.org/presentationml/2006/ole">
            <p:oleObj spid="_x0000_s20496" name="公式" r:id="rId3" imgW="3479760" imgH="850680" progId="Equation.3">
              <p:embed/>
            </p:oleObj>
          </a:graphicData>
        </a:graphic>
      </p:graphicFrame>
      <p:sp>
        <p:nvSpPr>
          <p:cNvPr id="259081" name="Text Box 9"/>
          <p:cNvSpPr txBox="1">
            <a:spLocks noChangeArrowheads="1"/>
          </p:cNvSpPr>
          <p:nvPr/>
        </p:nvSpPr>
        <p:spPr bwMode="auto">
          <a:xfrm>
            <a:off x="430213" y="3357563"/>
            <a:ext cx="8713787"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pPr>
            <a:r>
              <a:rPr lang="zh-CN" altLang="zh-CN" sz="2800" dirty="0">
                <a:solidFill>
                  <a:schemeClr val="tx1"/>
                </a:solidFill>
              </a:rPr>
              <a:t>这正是力学系统的动</a:t>
            </a:r>
            <a:r>
              <a:rPr lang="zh-CN" altLang="en-US" sz="2800" dirty="0">
                <a:solidFill>
                  <a:schemeClr val="tx1"/>
                </a:solidFill>
              </a:rPr>
              <a:t>量</a:t>
            </a:r>
            <a:r>
              <a:rPr lang="zh-CN" altLang="zh-CN" sz="2800" dirty="0">
                <a:solidFill>
                  <a:schemeClr val="tx1"/>
                </a:solidFill>
              </a:rPr>
              <a:t>在</a:t>
            </a:r>
            <a:r>
              <a:rPr lang="en-US" altLang="zh-CN" sz="2800" i="1" dirty="0">
                <a:solidFill>
                  <a:schemeClr val="tx1"/>
                </a:solidFill>
              </a:rPr>
              <a:t>   </a:t>
            </a:r>
            <a:r>
              <a:rPr lang="zh-CN" altLang="zh-CN" sz="2800" dirty="0">
                <a:solidFill>
                  <a:schemeClr val="tx1"/>
                </a:solidFill>
              </a:rPr>
              <a:t>方向的分量</a:t>
            </a:r>
            <a:r>
              <a:rPr lang="en-US" altLang="zh-CN" sz="2800" dirty="0">
                <a:solidFill>
                  <a:schemeClr val="tx1"/>
                </a:solidFill>
              </a:rPr>
              <a:t>. </a:t>
            </a:r>
            <a:r>
              <a:rPr lang="zh-CN" altLang="zh-CN" sz="2800" dirty="0">
                <a:solidFill>
                  <a:schemeClr val="tx1"/>
                </a:solidFill>
              </a:rPr>
              <a:t>同理可以证明相应的广义力是主动力之和在</a:t>
            </a:r>
            <a:r>
              <a:rPr lang="en-US" altLang="zh-CN" sz="2800" i="1" dirty="0">
                <a:solidFill>
                  <a:schemeClr val="tx1"/>
                </a:solidFill>
              </a:rPr>
              <a:t>n</a:t>
            </a:r>
            <a:r>
              <a:rPr lang="zh-CN" altLang="zh-CN" sz="2800" dirty="0">
                <a:solidFill>
                  <a:schemeClr val="tx1"/>
                </a:solidFill>
              </a:rPr>
              <a:t>方向的分量</a:t>
            </a:r>
            <a:r>
              <a:rPr lang="en-US" altLang="zh-CN" sz="2800" dirty="0">
                <a:solidFill>
                  <a:schemeClr val="tx1"/>
                </a:solidFill>
              </a:rPr>
              <a:t>. (</a:t>
            </a:r>
            <a:r>
              <a:rPr lang="zh-CN" altLang="en-US" sz="2800" dirty="0">
                <a:solidFill>
                  <a:schemeClr val="tx1"/>
                </a:solidFill>
              </a:rPr>
              <a:t>课下作业</a:t>
            </a:r>
            <a:r>
              <a:rPr lang="en-US" altLang="zh-CN" sz="2800" dirty="0">
                <a:solidFill>
                  <a:schemeClr val="tx1"/>
                </a:solidFill>
              </a:rPr>
              <a:t>)</a:t>
            </a:r>
          </a:p>
        </p:txBody>
      </p:sp>
      <p:graphicFrame>
        <p:nvGraphicFramePr>
          <p:cNvPr id="3" name="Object 18"/>
          <p:cNvGraphicFramePr>
            <a:graphicFrameLocks noChangeAspect="1"/>
          </p:cNvGraphicFramePr>
          <p:nvPr/>
        </p:nvGraphicFramePr>
        <p:xfrm>
          <a:off x="4454525" y="3487738"/>
          <a:ext cx="366713" cy="395287"/>
        </p:xfrm>
        <a:graphic>
          <a:graphicData uri="http://schemas.openxmlformats.org/presentationml/2006/ole">
            <p:oleObj spid="_x0000_s20497" name="公式" r:id="rId4" imgW="153000" imgH="172080" progId="Equation.3">
              <p:embed/>
            </p:oleObj>
          </a:graphicData>
        </a:graphic>
      </p:graphicFrame>
    </p:spTree>
    <p:extLst>
      <p:ext uri="{BB962C8B-B14F-4D97-AF65-F5344CB8AC3E}">
        <p14:creationId xmlns:p14="http://schemas.microsoft.com/office/powerpoint/2010/main" xmlns="" val="3291967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59080"/>
                                        </p:tgtEl>
                                        <p:attrNameLst>
                                          <p:attrName>style.visibility</p:attrName>
                                        </p:attrNameLst>
                                      </p:cBhvr>
                                      <p:to>
                                        <p:strVal val="visible"/>
                                      </p:to>
                                    </p:set>
                                    <p:animEffect transition="in" filter="strips(upRight)">
                                      <p:cBhvr>
                                        <p:cTn id="7" dur="500"/>
                                        <p:tgtEl>
                                          <p:spTgt spid="259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9081"/>
                                        </p:tgtEl>
                                        <p:attrNameLst>
                                          <p:attrName>style.visibility</p:attrName>
                                        </p:attrNameLst>
                                      </p:cBhvr>
                                      <p:to>
                                        <p:strVal val="visible"/>
                                      </p:to>
                                    </p:set>
                                    <p:anim calcmode="lin" valueType="num">
                                      <p:cBhvr additive="base">
                                        <p:cTn id="12" dur="500" fill="hold"/>
                                        <p:tgtEl>
                                          <p:spTgt spid="259081"/>
                                        </p:tgtEl>
                                        <p:attrNameLst>
                                          <p:attrName>ppt_x</p:attrName>
                                        </p:attrNameLst>
                                      </p:cBhvr>
                                      <p:tavLst>
                                        <p:tav tm="0">
                                          <p:val>
                                            <p:strVal val="#ppt_x"/>
                                          </p:val>
                                        </p:tav>
                                        <p:tav tm="100000">
                                          <p:val>
                                            <p:strVal val="#ppt_x"/>
                                          </p:val>
                                        </p:tav>
                                      </p:tavLst>
                                    </p:anim>
                                    <p:anim calcmode="lin" valueType="num">
                                      <p:cBhvr additive="base">
                                        <p:cTn id="13" dur="500" fill="hold"/>
                                        <p:tgtEl>
                                          <p:spTgt spid="25908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38" name="Text Box 30"/>
          <p:cNvSpPr txBox="1">
            <a:spLocks noChangeArrowheads="1"/>
          </p:cNvSpPr>
          <p:nvPr/>
        </p:nvSpPr>
        <p:spPr bwMode="auto">
          <a:xfrm>
            <a:off x="214313" y="571500"/>
            <a:ext cx="1082675" cy="523875"/>
          </a:xfrm>
          <a:prstGeom prst="rect">
            <a:avLst/>
          </a:prstGeom>
          <a:noFill/>
          <a:ln w="12700">
            <a:noFill/>
            <a:miter lim="800000"/>
            <a:headEnd type="none" w="sm" len="sm"/>
            <a:tailEnd type="none" w="sm" len="sm"/>
          </a:ln>
          <a:effectLst/>
        </p:spPr>
        <p:txBody>
          <a:bodyPr wrap="none">
            <a:spAutoFit/>
          </a:bodyPr>
          <a:lstStyle/>
          <a:p>
            <a:pPr>
              <a:defRPr/>
            </a:pPr>
            <a:r>
              <a:rPr lang="zh-CN" altLang="en-US" sz="2800" b="0" dirty="0">
                <a:effectLst>
                  <a:outerShdw blurRad="38100" dist="38100" dir="2700000" algn="tl">
                    <a:srgbClr val="000000"/>
                  </a:outerShdw>
                </a:effectLst>
                <a:ea typeface="宋体" pitchFamily="2" charset="-122"/>
              </a:rPr>
              <a:t>例题</a:t>
            </a:r>
            <a:r>
              <a:rPr lang="en-US" altLang="zh-CN" sz="2800" b="0" dirty="0">
                <a:effectLst>
                  <a:outerShdw blurRad="38100" dist="38100" dir="2700000" algn="tl">
                    <a:srgbClr val="000000"/>
                  </a:outerShdw>
                </a:effectLst>
                <a:ea typeface="宋体" pitchFamily="2" charset="-122"/>
              </a:rPr>
              <a:t>1</a:t>
            </a:r>
          </a:p>
        </p:txBody>
      </p:sp>
      <p:sp>
        <p:nvSpPr>
          <p:cNvPr id="247857" name="Text Box 49"/>
          <p:cNvSpPr txBox="1">
            <a:spLocks noChangeArrowheads="1"/>
          </p:cNvSpPr>
          <p:nvPr/>
        </p:nvSpPr>
        <p:spPr bwMode="auto">
          <a:xfrm>
            <a:off x="1371600" y="381000"/>
            <a:ext cx="7391400" cy="1800225"/>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ea typeface="宋体" pitchFamily="2" charset="-122"/>
              </a:rPr>
              <a:t>    </a:t>
            </a:r>
            <a:r>
              <a:rPr lang="zh-CN" altLang="en-US" sz="2800" dirty="0">
                <a:effectLst>
                  <a:outerShdw blurRad="38100" dist="38100" dir="2700000" algn="tl">
                    <a:srgbClr val="000000"/>
                  </a:outerShdw>
                </a:effectLst>
                <a:ea typeface="宋体" pitchFamily="2" charset="-122"/>
              </a:rPr>
              <a:t>质量为</a:t>
            </a:r>
            <a:r>
              <a:rPr lang="zh-CN" altLang="zh-CN" sz="2800" b="0" i="1" dirty="0">
                <a:effectLst>
                  <a:outerShdw blurRad="38100" dist="38100" dir="2700000" algn="tl">
                    <a:srgbClr val="000000"/>
                  </a:outerShdw>
                </a:effectLst>
                <a:ea typeface="宋体" pitchFamily="2" charset="-122"/>
              </a:rPr>
              <a:t>m</a:t>
            </a:r>
            <a:r>
              <a:rPr lang="zh-CN" altLang="zh-CN" sz="2800" dirty="0">
                <a:effectLst>
                  <a:outerShdw blurRad="38100" dist="38100" dir="2700000" algn="tl">
                    <a:srgbClr val="000000"/>
                  </a:outerShdw>
                </a:effectLst>
                <a:ea typeface="宋体" pitchFamily="2" charset="-122"/>
              </a:rPr>
              <a:t>、长度为</a:t>
            </a:r>
            <a:r>
              <a:rPr lang="zh-CN" altLang="zh-CN" sz="2800" b="0" i="1" dirty="0">
                <a:effectLst>
                  <a:outerShdw blurRad="38100" dist="38100" dir="2700000" algn="tl">
                    <a:srgbClr val="000000"/>
                  </a:outerShdw>
                </a:effectLst>
                <a:ea typeface="宋体" pitchFamily="2" charset="-122"/>
              </a:rPr>
              <a:t>l</a:t>
            </a:r>
            <a:r>
              <a:rPr lang="zh-CN" altLang="zh-CN" sz="2800" dirty="0">
                <a:effectLst>
                  <a:outerShdw blurRad="38100" dist="38100" dir="2700000" algn="tl">
                    <a:srgbClr val="000000"/>
                  </a:outerShdw>
                </a:effectLst>
                <a:ea typeface="宋体" pitchFamily="2" charset="-122"/>
              </a:rPr>
              <a:t>的均质杆</a:t>
            </a:r>
            <a:r>
              <a:rPr lang="zh-CN" altLang="zh-CN" sz="2800" b="0" i="1" dirty="0">
                <a:effectLst>
                  <a:outerShdw blurRad="38100" dist="38100" dir="2700000" algn="tl">
                    <a:srgbClr val="000000"/>
                  </a:outerShdw>
                </a:effectLst>
                <a:ea typeface="宋体" pitchFamily="2" charset="-122"/>
              </a:rPr>
              <a:t>AB</a:t>
            </a:r>
            <a:r>
              <a:rPr lang="zh-CN" altLang="zh-CN" sz="2800" dirty="0">
                <a:effectLst>
                  <a:outerShdw blurRad="38100" dist="38100" dir="2700000" algn="tl">
                    <a:srgbClr val="000000"/>
                  </a:outerShdw>
                </a:effectLst>
                <a:ea typeface="宋体" pitchFamily="2" charset="-122"/>
              </a:rPr>
              <a:t>可以绕</a:t>
            </a:r>
            <a:r>
              <a:rPr lang="zh-CN" altLang="zh-CN" sz="2800" b="0" i="1" dirty="0">
                <a:effectLst>
                  <a:outerShdw blurRad="38100" dist="38100" dir="2700000" algn="tl">
                    <a:srgbClr val="000000"/>
                  </a:outerShdw>
                </a:effectLst>
                <a:ea typeface="宋体" pitchFamily="2" charset="-122"/>
              </a:rPr>
              <a:t>A</a:t>
            </a:r>
            <a:r>
              <a:rPr lang="zh-CN" altLang="zh-CN" sz="2800" dirty="0">
                <a:effectLst>
                  <a:outerShdw blurRad="38100" dist="38100" dir="2700000" algn="tl">
                    <a:srgbClr val="000000"/>
                  </a:outerShdw>
                </a:effectLst>
                <a:ea typeface="宋体" pitchFamily="2" charset="-122"/>
              </a:rPr>
              <a:t>端的铰链在平面内转动</a:t>
            </a:r>
            <a:r>
              <a:rPr lang="en-US" altLang="zh-CN" sz="2800" dirty="0">
                <a:effectLst>
                  <a:outerShdw blurRad="38100" dist="38100" dir="2700000" algn="tl">
                    <a:srgbClr val="000000"/>
                  </a:outerShdw>
                </a:effectLst>
                <a:ea typeface="宋体" pitchFamily="2" charset="-122"/>
              </a:rPr>
              <a:t>. </a:t>
            </a:r>
            <a:r>
              <a:rPr lang="zh-CN" altLang="zh-CN" sz="2800" i="1" dirty="0">
                <a:effectLst>
                  <a:outerShdw blurRad="38100" dist="38100" dir="2700000" algn="tl">
                    <a:srgbClr val="000000"/>
                  </a:outerShdw>
                </a:effectLst>
                <a:ea typeface="宋体" pitchFamily="2" charset="-122"/>
              </a:rPr>
              <a:t>A</a:t>
            </a:r>
            <a:r>
              <a:rPr lang="zh-CN" altLang="zh-CN" sz="2800" dirty="0">
                <a:effectLst>
                  <a:outerShdw blurRad="38100" dist="38100" dir="2700000" algn="tl">
                    <a:srgbClr val="000000"/>
                  </a:outerShdw>
                </a:effectLst>
                <a:ea typeface="宋体" pitchFamily="2" charset="-122"/>
              </a:rPr>
              <a:t>端的小圆轮与</a:t>
            </a:r>
            <a:r>
              <a:rPr lang="zh-CN" altLang="en-US" sz="2800" dirty="0">
                <a:effectLst>
                  <a:outerShdw blurRad="38100" dist="38100" dir="2700000" algn="tl">
                    <a:srgbClr val="000000"/>
                  </a:outerShdw>
                </a:effectLst>
                <a:ea typeface="宋体" pitchFamily="2" charset="-122"/>
              </a:rPr>
              <a:t>劲</a:t>
            </a:r>
            <a:r>
              <a:rPr lang="zh-CN" altLang="zh-CN" sz="2800" dirty="0">
                <a:effectLst>
                  <a:outerShdw blurRad="38100" dist="38100" dir="2700000" algn="tl">
                    <a:srgbClr val="000000"/>
                  </a:outerShdw>
                </a:effectLst>
                <a:ea typeface="宋体" pitchFamily="2" charset="-122"/>
              </a:rPr>
              <a:t>度系数为</a:t>
            </a:r>
            <a:r>
              <a:rPr lang="zh-CN" altLang="zh-CN" sz="2800" b="0" i="1" dirty="0">
                <a:effectLst>
                  <a:outerShdw blurRad="38100" dist="38100" dir="2700000" algn="tl">
                    <a:srgbClr val="000000"/>
                  </a:outerShdw>
                </a:effectLst>
                <a:ea typeface="宋体" pitchFamily="2" charset="-122"/>
              </a:rPr>
              <a:t>k</a:t>
            </a:r>
            <a:r>
              <a:rPr lang="zh-CN" altLang="zh-CN" sz="2800" dirty="0">
                <a:effectLst>
                  <a:outerShdw blurRad="38100" dist="38100" dir="2700000" algn="tl">
                    <a:srgbClr val="000000"/>
                  </a:outerShdw>
                </a:effectLst>
                <a:ea typeface="宋体" pitchFamily="2" charset="-122"/>
              </a:rPr>
              <a:t>的弹簧相连，并可在滑槽内上下滑动</a:t>
            </a:r>
            <a:r>
              <a:rPr lang="en-US" altLang="zh-CN" sz="2800" dirty="0">
                <a:effectLst>
                  <a:outerShdw blurRad="38100" dist="38100" dir="2700000" algn="tl">
                    <a:srgbClr val="000000"/>
                  </a:outerShdw>
                </a:effectLst>
                <a:ea typeface="宋体" pitchFamily="2" charset="-122"/>
              </a:rPr>
              <a:t>. </a:t>
            </a:r>
            <a:r>
              <a:rPr lang="zh-CN" altLang="zh-CN" sz="2800" dirty="0">
                <a:effectLst>
                  <a:outerShdw blurRad="38100" dist="38100" dir="2700000" algn="tl">
                    <a:srgbClr val="000000"/>
                  </a:outerShdw>
                </a:effectLst>
                <a:ea typeface="宋体" pitchFamily="2" charset="-122"/>
              </a:rPr>
              <a:t>弹簧的原长为</a:t>
            </a:r>
            <a:r>
              <a:rPr lang="zh-CN" altLang="zh-CN" sz="2800" b="0" i="1" dirty="0">
                <a:effectLst>
                  <a:outerShdw blurRad="38100" dist="38100" dir="2700000" algn="tl">
                    <a:srgbClr val="000000"/>
                  </a:outerShdw>
                </a:effectLst>
                <a:ea typeface="宋体" pitchFamily="2" charset="-122"/>
              </a:rPr>
              <a:t>l</a:t>
            </a:r>
            <a:r>
              <a:rPr lang="zh-CN" altLang="zh-CN" sz="2800" b="0" baseline="-25000" dirty="0">
                <a:effectLst>
                  <a:outerShdw blurRad="38100" dist="38100" dir="2700000" algn="tl">
                    <a:srgbClr val="000000"/>
                  </a:outerShdw>
                </a:effectLst>
                <a:ea typeface="宋体" pitchFamily="2" charset="-122"/>
              </a:rPr>
              <a:t>0</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47858" name="Text Box 50"/>
          <p:cNvSpPr txBox="1">
            <a:spLocks noChangeArrowheads="1"/>
          </p:cNvSpPr>
          <p:nvPr/>
        </p:nvSpPr>
        <p:spPr bwMode="auto">
          <a:xfrm>
            <a:off x="4038600" y="2233613"/>
            <a:ext cx="4224338" cy="523875"/>
          </a:xfrm>
          <a:prstGeom prst="rect">
            <a:avLst/>
          </a:prstGeom>
          <a:noFill/>
          <a:ln w="12700">
            <a:noFill/>
            <a:miter lim="800000"/>
            <a:headEnd type="none" w="sm" len="sm"/>
            <a:tailEnd type="none" w="sm" len="sm"/>
          </a:ln>
          <a:effectLst/>
        </p:spPr>
        <p:txBody>
          <a:bodyPr wrap="none">
            <a:spAutoFit/>
          </a:bodyPr>
          <a:lstStyle/>
          <a:p>
            <a:pPr>
              <a:defRPr/>
            </a:pPr>
            <a:r>
              <a:rPr lang="zh-CN" altLang="en-US" sz="2800" b="0" dirty="0">
                <a:effectLst>
                  <a:outerShdw blurRad="38100" dist="38100" dir="2700000" algn="tl">
                    <a:srgbClr val="000000"/>
                  </a:outerShdw>
                </a:effectLst>
                <a:ea typeface="宋体" pitchFamily="2" charset="-122"/>
              </a:rPr>
              <a:t>求：系统的运动微分方程</a:t>
            </a:r>
            <a:r>
              <a:rPr lang="en-US" altLang="zh-CN" sz="2800" b="0" dirty="0">
                <a:effectLst>
                  <a:outerShdw blurRad="38100" dist="38100" dir="2700000" algn="tl">
                    <a:srgbClr val="000000"/>
                  </a:outerShdw>
                </a:effectLst>
                <a:ea typeface="宋体" pitchFamily="2" charset="-122"/>
              </a:rPr>
              <a:t>.</a:t>
            </a:r>
            <a:endParaRPr lang="zh-CN" altLang="en-US" sz="2800" b="0" dirty="0">
              <a:effectLst>
                <a:outerShdw blurRad="38100" dist="38100" dir="2700000" algn="tl">
                  <a:srgbClr val="000000"/>
                </a:outerShdw>
              </a:effectLst>
              <a:ea typeface="宋体" pitchFamily="2" charset="-122"/>
            </a:endParaRPr>
          </a:p>
        </p:txBody>
      </p:sp>
      <p:sp>
        <p:nvSpPr>
          <p:cNvPr id="247863" name="Text Box 55"/>
          <p:cNvSpPr txBox="1">
            <a:spLocks noChangeArrowheads="1"/>
          </p:cNvSpPr>
          <p:nvPr/>
        </p:nvSpPr>
        <p:spPr bwMode="auto">
          <a:xfrm>
            <a:off x="3505200" y="3352800"/>
            <a:ext cx="5410200" cy="94615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ea typeface="宋体" pitchFamily="2" charset="-122"/>
              </a:rPr>
              <a:t>   </a:t>
            </a:r>
            <a:r>
              <a:rPr lang="en-US" altLang="zh-CN" dirty="0">
                <a:effectLst>
                  <a:outerShdw blurRad="38100" dist="38100" dir="2700000" algn="tl">
                    <a:srgbClr val="FFFFFF"/>
                  </a:outerShdw>
                </a:effectLst>
                <a:ea typeface="宋体" pitchFamily="2" charset="-122"/>
              </a:rPr>
              <a:t> </a:t>
            </a:r>
            <a:r>
              <a:rPr lang="zh-CN" altLang="en-US" sz="2800" dirty="0">
                <a:effectLst>
                  <a:outerShdw blurRad="38100" dist="38100" dir="2700000" algn="tl">
                    <a:srgbClr val="000000"/>
                  </a:outerShdw>
                </a:effectLst>
                <a:ea typeface="宋体" pitchFamily="2" charset="-122"/>
              </a:rPr>
              <a:t>解：</a:t>
            </a:r>
            <a:r>
              <a:rPr lang="en-US" altLang="zh-CN" sz="2800" dirty="0">
                <a:ea typeface="宋体" pitchFamily="2" charset="-122"/>
              </a:rPr>
              <a:t>(</a:t>
            </a:r>
            <a:r>
              <a:rPr lang="en-US" altLang="zh-CN" sz="2800" dirty="0">
                <a:effectLst>
                  <a:outerShdw blurRad="38100" dist="38100" dir="2700000" algn="tl">
                    <a:srgbClr val="000000"/>
                  </a:outerShdw>
                </a:effectLst>
                <a:ea typeface="宋体" pitchFamily="2" charset="-122"/>
              </a:rPr>
              <a:t>1) </a:t>
            </a:r>
            <a:r>
              <a:rPr lang="zh-CN" altLang="en-US" sz="2800" dirty="0">
                <a:effectLst>
                  <a:outerShdw blurRad="38100" dist="38100" dir="2700000" algn="tl">
                    <a:srgbClr val="000000"/>
                  </a:outerShdw>
                </a:effectLst>
                <a:ea typeface="宋体" pitchFamily="2" charset="-122"/>
              </a:rPr>
              <a:t>系统的约束为完整约束，主动力为有势力</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sp>
        <p:nvSpPr>
          <p:cNvPr id="247864" name="Text Box 56"/>
          <p:cNvSpPr txBox="1">
            <a:spLocks noChangeArrowheads="1"/>
          </p:cNvSpPr>
          <p:nvPr/>
        </p:nvSpPr>
        <p:spPr bwMode="auto">
          <a:xfrm>
            <a:off x="3581400" y="4800600"/>
            <a:ext cx="5257800" cy="1373188"/>
          </a:xfrm>
          <a:prstGeom prst="rect">
            <a:avLst/>
          </a:prstGeom>
          <a:noFill/>
          <a:ln w="12700">
            <a:noFill/>
            <a:miter lim="800000"/>
            <a:headEnd type="none" w="sm" len="sm"/>
            <a:tailEnd type="none" w="sm" len="sm"/>
          </a:ln>
          <a:effectLst/>
        </p:spPr>
        <p:txBody>
          <a:bodyPr>
            <a:spAutoFit/>
          </a:bodyPr>
          <a:lstStyle/>
          <a:p>
            <a:pPr>
              <a:defRPr/>
            </a:pPr>
            <a:r>
              <a:rPr lang="en-US" altLang="zh-CN" sz="2800" dirty="0">
                <a:ea typeface="宋体" pitchFamily="2" charset="-122"/>
              </a:rPr>
              <a:t>(2) </a:t>
            </a:r>
            <a:r>
              <a:rPr lang="zh-CN" altLang="en-US" sz="2800" dirty="0">
                <a:effectLst>
                  <a:outerShdw blurRad="38100" dist="38100" dir="2700000" algn="tl">
                    <a:srgbClr val="000000"/>
                  </a:outerShdw>
                </a:effectLst>
                <a:ea typeface="宋体" pitchFamily="2" charset="-122"/>
              </a:rPr>
              <a:t>系统具有两个自由度，广义坐标选择为</a:t>
            </a:r>
            <a:r>
              <a:rPr lang="zh-CN" altLang="zh-CN" sz="2800" b="0" i="1" dirty="0">
                <a:effectLst>
                  <a:outerShdw blurRad="38100" dist="38100" dir="2700000" algn="tl">
                    <a:srgbClr val="000000"/>
                  </a:outerShdw>
                </a:effectLst>
                <a:ea typeface="宋体" pitchFamily="2" charset="-122"/>
              </a:rPr>
              <a:t>q</a:t>
            </a:r>
            <a:r>
              <a:rPr lang="zh-CN" altLang="zh-CN" sz="2800" dirty="0">
                <a:effectLst>
                  <a:outerShdw blurRad="38100" dist="38100" dir="2700000" algn="tl">
                    <a:srgbClr val="000000"/>
                  </a:outerShdw>
                </a:effectLst>
                <a:ea typeface="宋体" pitchFamily="2" charset="-122"/>
              </a:rPr>
              <a:t>=</a:t>
            </a:r>
            <a:r>
              <a:rPr lang="zh-CN" altLang="zh-CN" sz="2800" b="0" dirty="0">
                <a:effectLst>
                  <a:outerShdw blurRad="38100" dist="38100" dir="2700000" algn="tl">
                    <a:srgbClr val="000000"/>
                  </a:outerShdw>
                </a:effectLst>
                <a:ea typeface="宋体" pitchFamily="2" charset="-122"/>
              </a:rPr>
              <a:t>(</a:t>
            </a:r>
            <a:r>
              <a:rPr lang="zh-CN" altLang="zh-CN" sz="2800" b="0" i="1" dirty="0">
                <a:effectLst>
                  <a:outerShdw blurRad="38100" dist="38100" dir="2700000" algn="tl">
                    <a:srgbClr val="000000"/>
                  </a:outerShdw>
                </a:effectLst>
                <a:ea typeface="宋体" pitchFamily="2" charset="-122"/>
              </a:rPr>
              <a:t>x</a:t>
            </a:r>
            <a:r>
              <a:rPr lang="zh-CN" altLang="zh-CN" sz="2800" dirty="0">
                <a:effectLst>
                  <a:outerShdw blurRad="38100" dist="38100" dir="2700000" algn="tl">
                    <a:srgbClr val="000000"/>
                  </a:outerShdw>
                </a:effectLst>
                <a:ea typeface="宋体" pitchFamily="2" charset="-122"/>
              </a:rPr>
              <a:t>, </a:t>
            </a:r>
            <a:r>
              <a:rPr lang="en-US" altLang="zh-CN" sz="2800" b="0" i="1" dirty="0">
                <a:effectLst>
                  <a:outerShdw blurRad="38100" dist="38100" dir="2700000" algn="tl">
                    <a:srgbClr val="000000"/>
                  </a:outerShdw>
                </a:effectLst>
                <a:ea typeface="宋体" pitchFamily="2" charset="-122"/>
                <a:sym typeface="Symbol" pitchFamily="18" charset="2"/>
              </a:rPr>
              <a:t></a:t>
            </a:r>
            <a:r>
              <a:rPr lang="zh-CN" altLang="zh-CN" sz="2800" b="0" dirty="0">
                <a:effectLst>
                  <a:outerShdw blurRad="38100" dist="38100" dir="2700000" algn="tl">
                    <a:srgbClr val="000000"/>
                  </a:outerShdw>
                </a:effectLst>
                <a:ea typeface="宋体" pitchFamily="2" charset="-122"/>
              </a:rPr>
              <a:t>)</a:t>
            </a:r>
            <a:r>
              <a:rPr lang="zh-CN" altLang="zh-CN" sz="2800" dirty="0">
                <a:effectLst>
                  <a:outerShdw blurRad="38100" dist="38100" dir="2700000" algn="tl">
                    <a:srgbClr val="000000"/>
                  </a:outerShdw>
                </a:effectLst>
                <a:ea typeface="宋体" pitchFamily="2" charset="-122"/>
              </a:rPr>
              <a:t>, </a:t>
            </a:r>
            <a:r>
              <a:rPr lang="zh-CN" altLang="zh-CN" sz="2800" b="0" i="1" dirty="0">
                <a:effectLst>
                  <a:outerShdw blurRad="38100" dist="38100" dir="2700000" algn="tl">
                    <a:srgbClr val="000000"/>
                  </a:outerShdw>
                </a:effectLst>
                <a:ea typeface="宋体" pitchFamily="2" charset="-122"/>
              </a:rPr>
              <a:t>x</a:t>
            </a:r>
            <a:r>
              <a:rPr lang="en-US" altLang="zh-CN" sz="2800" b="0" i="1" dirty="0">
                <a:effectLst>
                  <a:outerShdw blurRad="38100" dist="38100" dir="2700000" algn="tl">
                    <a:srgbClr val="000000"/>
                  </a:outerShdw>
                </a:effectLst>
                <a:ea typeface="宋体" pitchFamily="2" charset="-122"/>
              </a:rPr>
              <a:t> </a:t>
            </a:r>
            <a:r>
              <a:rPr lang="zh-CN" altLang="zh-CN" sz="2800" dirty="0">
                <a:effectLst>
                  <a:outerShdw blurRad="38100" dist="38100" dir="2700000" algn="tl">
                    <a:srgbClr val="000000"/>
                  </a:outerShdw>
                </a:effectLst>
                <a:ea typeface="宋体" pitchFamily="2" charset="-122"/>
              </a:rPr>
              <a:t>坐标的原点取在弹簧原长的下方</a:t>
            </a:r>
            <a:r>
              <a:rPr lang="en-US" altLang="zh-CN" sz="28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p:txBody>
      </p:sp>
      <p:grpSp>
        <p:nvGrpSpPr>
          <p:cNvPr id="41991" name="Group 63"/>
          <p:cNvGrpSpPr>
            <a:grpSpLocks/>
          </p:cNvGrpSpPr>
          <p:nvPr/>
        </p:nvGrpSpPr>
        <p:grpSpPr bwMode="auto">
          <a:xfrm>
            <a:off x="889000" y="2133600"/>
            <a:ext cx="2487613" cy="4032250"/>
            <a:chOff x="560" y="1344"/>
            <a:chExt cx="1567" cy="2540"/>
          </a:xfrm>
        </p:grpSpPr>
        <p:sp>
          <p:nvSpPr>
            <p:cNvPr id="41992" name="Rectangle 4"/>
            <p:cNvSpPr>
              <a:spLocks noChangeArrowheads="1"/>
            </p:cNvSpPr>
            <p:nvPr/>
          </p:nvSpPr>
          <p:spPr bwMode="auto">
            <a:xfrm>
              <a:off x="567" y="1706"/>
              <a:ext cx="162" cy="1044"/>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1993" name="Rectangle 5"/>
            <p:cNvSpPr>
              <a:spLocks noChangeArrowheads="1"/>
            </p:cNvSpPr>
            <p:nvPr/>
          </p:nvSpPr>
          <p:spPr bwMode="auto">
            <a:xfrm>
              <a:off x="567" y="1514"/>
              <a:ext cx="544" cy="192"/>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1994" name="Rectangle 6"/>
            <p:cNvSpPr>
              <a:spLocks noChangeArrowheads="1"/>
            </p:cNvSpPr>
            <p:nvPr/>
          </p:nvSpPr>
          <p:spPr bwMode="auto">
            <a:xfrm>
              <a:off x="949" y="1706"/>
              <a:ext cx="162" cy="1056"/>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nvGrpSpPr>
            <p:cNvPr id="41995" name="Group 57"/>
            <p:cNvGrpSpPr>
              <a:grpSpLocks/>
            </p:cNvGrpSpPr>
            <p:nvPr/>
          </p:nvGrpSpPr>
          <p:grpSpPr bwMode="auto">
            <a:xfrm>
              <a:off x="722" y="1706"/>
              <a:ext cx="208" cy="554"/>
              <a:chOff x="424" y="3069"/>
              <a:chExt cx="208" cy="554"/>
            </a:xfrm>
          </p:grpSpPr>
          <p:sp>
            <p:nvSpPr>
              <p:cNvPr id="42018" name="Line 13"/>
              <p:cNvSpPr>
                <a:spLocks noChangeShapeType="1"/>
              </p:cNvSpPr>
              <p:nvPr/>
            </p:nvSpPr>
            <p:spPr bwMode="auto">
              <a:xfrm flipH="1">
                <a:off x="424" y="3069"/>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19" name="Line 14"/>
              <p:cNvSpPr>
                <a:spLocks noChangeShapeType="1"/>
              </p:cNvSpPr>
              <p:nvPr/>
            </p:nvSpPr>
            <p:spPr bwMode="auto">
              <a:xfrm>
                <a:off x="432" y="3121"/>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42020" name="Group 15"/>
              <p:cNvGrpSpPr>
                <a:grpSpLocks/>
              </p:cNvGrpSpPr>
              <p:nvPr/>
            </p:nvGrpSpPr>
            <p:grpSpPr bwMode="auto">
              <a:xfrm>
                <a:off x="432" y="3176"/>
                <a:ext cx="200" cy="100"/>
                <a:chOff x="1071" y="1883"/>
                <a:chExt cx="200" cy="100"/>
              </a:xfrm>
            </p:grpSpPr>
            <p:sp>
              <p:nvSpPr>
                <p:cNvPr id="42031" name="Line 16"/>
                <p:cNvSpPr>
                  <a:spLocks noChangeShapeType="1"/>
                </p:cNvSpPr>
                <p:nvPr/>
              </p:nvSpPr>
              <p:spPr bwMode="auto">
                <a:xfrm>
                  <a:off x="1079" y="1935"/>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2" name="Line 17"/>
                <p:cNvSpPr>
                  <a:spLocks noChangeShapeType="1"/>
                </p:cNvSpPr>
                <p:nvPr/>
              </p:nvSpPr>
              <p:spPr bwMode="auto">
                <a:xfrm flipH="1">
                  <a:off x="1071" y="1883"/>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2021" name="Group 18"/>
              <p:cNvGrpSpPr>
                <a:grpSpLocks/>
              </p:cNvGrpSpPr>
              <p:nvPr/>
            </p:nvGrpSpPr>
            <p:grpSpPr bwMode="auto">
              <a:xfrm>
                <a:off x="424" y="3283"/>
                <a:ext cx="200" cy="100"/>
                <a:chOff x="1167" y="1979"/>
                <a:chExt cx="200" cy="100"/>
              </a:xfrm>
            </p:grpSpPr>
            <p:sp>
              <p:nvSpPr>
                <p:cNvPr id="42029" name="Line 19"/>
                <p:cNvSpPr>
                  <a:spLocks noChangeShapeType="1"/>
                </p:cNvSpPr>
                <p:nvPr/>
              </p:nvSpPr>
              <p:spPr bwMode="auto">
                <a:xfrm>
                  <a:off x="1175" y="2031"/>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30" name="Line 20"/>
                <p:cNvSpPr>
                  <a:spLocks noChangeShapeType="1"/>
                </p:cNvSpPr>
                <p:nvPr/>
              </p:nvSpPr>
              <p:spPr bwMode="auto">
                <a:xfrm flipH="1">
                  <a:off x="1167" y="1979"/>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2022" name="Group 21"/>
              <p:cNvGrpSpPr>
                <a:grpSpLocks/>
              </p:cNvGrpSpPr>
              <p:nvPr/>
            </p:nvGrpSpPr>
            <p:grpSpPr bwMode="auto">
              <a:xfrm>
                <a:off x="426" y="3368"/>
                <a:ext cx="200" cy="100"/>
                <a:chOff x="1263" y="2075"/>
                <a:chExt cx="200" cy="100"/>
              </a:xfrm>
            </p:grpSpPr>
            <p:sp>
              <p:nvSpPr>
                <p:cNvPr id="42027" name="Line 22"/>
                <p:cNvSpPr>
                  <a:spLocks noChangeShapeType="1"/>
                </p:cNvSpPr>
                <p:nvPr/>
              </p:nvSpPr>
              <p:spPr bwMode="auto">
                <a:xfrm>
                  <a:off x="1271" y="2127"/>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8" name="Line 23"/>
                <p:cNvSpPr>
                  <a:spLocks noChangeShapeType="1"/>
                </p:cNvSpPr>
                <p:nvPr/>
              </p:nvSpPr>
              <p:spPr bwMode="auto">
                <a:xfrm flipH="1">
                  <a:off x="1263" y="2075"/>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2023" name="Group 24"/>
              <p:cNvGrpSpPr>
                <a:grpSpLocks/>
              </p:cNvGrpSpPr>
              <p:nvPr/>
            </p:nvGrpSpPr>
            <p:grpSpPr bwMode="auto">
              <a:xfrm>
                <a:off x="431" y="3475"/>
                <a:ext cx="200" cy="100"/>
                <a:chOff x="1359" y="2171"/>
                <a:chExt cx="200" cy="100"/>
              </a:xfrm>
            </p:grpSpPr>
            <p:sp>
              <p:nvSpPr>
                <p:cNvPr id="42025" name="Line 25"/>
                <p:cNvSpPr>
                  <a:spLocks noChangeShapeType="1"/>
                </p:cNvSpPr>
                <p:nvPr/>
              </p:nvSpPr>
              <p:spPr bwMode="auto">
                <a:xfrm>
                  <a:off x="1367" y="2223"/>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26" name="Line 26"/>
                <p:cNvSpPr>
                  <a:spLocks noChangeShapeType="1"/>
                </p:cNvSpPr>
                <p:nvPr/>
              </p:nvSpPr>
              <p:spPr bwMode="auto">
                <a:xfrm flipH="1">
                  <a:off x="1359" y="2171"/>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2024" name="Line 27"/>
              <p:cNvSpPr>
                <a:spLocks noChangeShapeType="1"/>
              </p:cNvSpPr>
              <p:nvPr/>
            </p:nvSpPr>
            <p:spPr bwMode="auto">
              <a:xfrm flipH="1">
                <a:off x="435" y="3575"/>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1996" name="Oval 28"/>
            <p:cNvSpPr>
              <a:spLocks noChangeArrowheads="1"/>
            </p:cNvSpPr>
            <p:nvPr/>
          </p:nvSpPr>
          <p:spPr bwMode="auto">
            <a:xfrm>
              <a:off x="735" y="2256"/>
              <a:ext cx="192" cy="19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1997" name="Line 29"/>
            <p:cNvSpPr>
              <a:spLocks noChangeShapeType="1"/>
            </p:cNvSpPr>
            <p:nvPr/>
          </p:nvSpPr>
          <p:spPr bwMode="auto">
            <a:xfrm>
              <a:off x="839" y="1344"/>
              <a:ext cx="0" cy="2404"/>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998" name="Text Box 31"/>
            <p:cNvSpPr txBox="1">
              <a:spLocks noChangeArrowheads="1"/>
            </p:cNvSpPr>
            <p:nvPr/>
          </p:nvSpPr>
          <p:spPr bwMode="auto">
            <a:xfrm>
              <a:off x="793" y="2817"/>
              <a:ext cx="25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000" b="0" i="1">
                  <a:sym typeface="Symbol" pitchFamily="18" charset="2"/>
                </a:rPr>
                <a:t></a:t>
              </a:r>
              <a:endParaRPr lang="en-US" altLang="zh-CN" sz="2000" b="0" i="1"/>
            </a:p>
          </p:txBody>
        </p:sp>
        <p:sp>
          <p:nvSpPr>
            <p:cNvPr id="41999" name="Text Box 33"/>
            <p:cNvSpPr txBox="1">
              <a:spLocks noChangeArrowheads="1"/>
            </p:cNvSpPr>
            <p:nvPr/>
          </p:nvSpPr>
          <p:spPr bwMode="auto">
            <a:xfrm>
              <a:off x="1872" y="3264"/>
              <a:ext cx="20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x</a:t>
              </a:r>
            </a:p>
          </p:txBody>
        </p:sp>
        <p:sp>
          <p:nvSpPr>
            <p:cNvPr id="42000" name="Line 34"/>
            <p:cNvSpPr>
              <a:spLocks noChangeShapeType="1"/>
            </p:cNvSpPr>
            <p:nvPr/>
          </p:nvSpPr>
          <p:spPr bwMode="auto">
            <a:xfrm>
              <a:off x="1882" y="1968"/>
              <a:ext cx="0" cy="1584"/>
            </a:xfrm>
            <a:prstGeom prst="line">
              <a:avLst/>
            </a:prstGeom>
            <a:noFill/>
            <a:ln w="12700">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1" name="Text Box 35"/>
            <p:cNvSpPr txBox="1">
              <a:spLocks noChangeArrowheads="1"/>
            </p:cNvSpPr>
            <p:nvPr/>
          </p:nvSpPr>
          <p:spPr bwMode="auto">
            <a:xfrm>
              <a:off x="1872" y="1824"/>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O</a:t>
              </a:r>
            </a:p>
          </p:txBody>
        </p:sp>
        <p:sp>
          <p:nvSpPr>
            <p:cNvPr id="42002" name="Text Box 38"/>
            <p:cNvSpPr txBox="1">
              <a:spLocks noChangeArrowheads="1"/>
            </p:cNvSpPr>
            <p:nvPr/>
          </p:nvSpPr>
          <p:spPr bwMode="auto">
            <a:xfrm>
              <a:off x="1273" y="1985"/>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x</a:t>
              </a:r>
            </a:p>
          </p:txBody>
        </p:sp>
        <p:sp>
          <p:nvSpPr>
            <p:cNvPr id="42003" name="Line 39"/>
            <p:cNvSpPr>
              <a:spLocks noChangeShapeType="1"/>
            </p:cNvSpPr>
            <p:nvPr/>
          </p:nvSpPr>
          <p:spPr bwMode="auto">
            <a:xfrm>
              <a:off x="948" y="1968"/>
              <a:ext cx="93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4" name="Text Box 41"/>
            <p:cNvSpPr txBox="1">
              <a:spLocks noChangeArrowheads="1"/>
            </p:cNvSpPr>
            <p:nvPr/>
          </p:nvSpPr>
          <p:spPr bwMode="auto">
            <a:xfrm>
              <a:off x="1422" y="1697"/>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l</a:t>
              </a:r>
              <a:r>
                <a:rPr lang="en-US" altLang="zh-CN" b="0" baseline="-25000"/>
                <a:t>0</a:t>
              </a:r>
              <a:endParaRPr lang="en-US" altLang="zh-CN" b="0" i="1"/>
            </a:p>
          </p:txBody>
        </p:sp>
        <p:sp>
          <p:nvSpPr>
            <p:cNvPr id="42005" name="Line 42"/>
            <p:cNvSpPr>
              <a:spLocks noChangeShapeType="1"/>
            </p:cNvSpPr>
            <p:nvPr/>
          </p:nvSpPr>
          <p:spPr bwMode="auto">
            <a:xfrm>
              <a:off x="1440" y="1706"/>
              <a:ext cx="0" cy="262"/>
            </a:xfrm>
            <a:prstGeom prst="line">
              <a:avLst/>
            </a:prstGeom>
            <a:noFill/>
            <a:ln w="12700">
              <a:solidFill>
                <a:schemeClr val="bg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6" name="Line 43"/>
            <p:cNvSpPr>
              <a:spLocks noChangeShapeType="1"/>
            </p:cNvSpPr>
            <p:nvPr/>
          </p:nvSpPr>
          <p:spPr bwMode="auto">
            <a:xfrm>
              <a:off x="1440" y="1968"/>
              <a:ext cx="0" cy="384"/>
            </a:xfrm>
            <a:prstGeom prst="line">
              <a:avLst/>
            </a:prstGeom>
            <a:noFill/>
            <a:ln w="12700">
              <a:solidFill>
                <a:schemeClr val="bg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07" name="Rectangle 45"/>
            <p:cNvSpPr>
              <a:spLocks noChangeArrowheads="1"/>
            </p:cNvSpPr>
            <p:nvPr/>
          </p:nvSpPr>
          <p:spPr bwMode="auto">
            <a:xfrm rot="4476134">
              <a:off x="301" y="3000"/>
              <a:ext cx="1456" cy="54"/>
            </a:xfrm>
            <a:prstGeom prst="rect">
              <a:avLst/>
            </a:prstGeom>
            <a:solidFill>
              <a:srgbClr val="00FFCC"/>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2008" name="Oval 46"/>
            <p:cNvSpPr>
              <a:spLocks noChangeArrowheads="1"/>
            </p:cNvSpPr>
            <p:nvPr/>
          </p:nvSpPr>
          <p:spPr bwMode="auto">
            <a:xfrm>
              <a:off x="816" y="2330"/>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2009" name="Text Box 47"/>
            <p:cNvSpPr txBox="1">
              <a:spLocks noChangeArrowheads="1"/>
            </p:cNvSpPr>
            <p:nvPr/>
          </p:nvSpPr>
          <p:spPr bwMode="auto">
            <a:xfrm>
              <a:off x="560" y="2205"/>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A</a:t>
              </a:r>
            </a:p>
          </p:txBody>
        </p:sp>
        <p:sp>
          <p:nvSpPr>
            <p:cNvPr id="42010" name="Text Box 48"/>
            <p:cNvSpPr txBox="1">
              <a:spLocks noChangeArrowheads="1"/>
            </p:cNvSpPr>
            <p:nvPr/>
          </p:nvSpPr>
          <p:spPr bwMode="auto">
            <a:xfrm>
              <a:off x="1202" y="3596"/>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B</a:t>
              </a:r>
            </a:p>
          </p:txBody>
        </p:sp>
        <p:sp>
          <p:nvSpPr>
            <p:cNvPr id="42011" name="Text Box 52"/>
            <p:cNvSpPr txBox="1">
              <a:spLocks noChangeArrowheads="1"/>
            </p:cNvSpPr>
            <p:nvPr/>
          </p:nvSpPr>
          <p:spPr bwMode="auto">
            <a:xfrm>
              <a:off x="1020" y="287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C</a:t>
              </a:r>
            </a:p>
          </p:txBody>
        </p:sp>
        <p:sp>
          <p:nvSpPr>
            <p:cNvPr id="42012" name="Oval 53"/>
            <p:cNvSpPr>
              <a:spLocks noChangeArrowheads="1"/>
            </p:cNvSpPr>
            <p:nvPr/>
          </p:nvSpPr>
          <p:spPr bwMode="auto">
            <a:xfrm>
              <a:off x="997" y="2993"/>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2013" name="Text Box 54"/>
            <p:cNvSpPr txBox="1">
              <a:spLocks noChangeArrowheads="1"/>
            </p:cNvSpPr>
            <p:nvPr/>
          </p:nvSpPr>
          <p:spPr bwMode="auto">
            <a:xfrm>
              <a:off x="567" y="187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k</a:t>
              </a:r>
            </a:p>
          </p:txBody>
        </p:sp>
        <p:sp>
          <p:nvSpPr>
            <p:cNvPr id="42014" name="Line 59"/>
            <p:cNvSpPr>
              <a:spLocks noChangeShapeType="1"/>
            </p:cNvSpPr>
            <p:nvPr/>
          </p:nvSpPr>
          <p:spPr bwMode="auto">
            <a:xfrm>
              <a:off x="948" y="1706"/>
              <a:ext cx="93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15" name="Line 60"/>
            <p:cNvSpPr>
              <a:spLocks noChangeShapeType="1"/>
            </p:cNvSpPr>
            <p:nvPr/>
          </p:nvSpPr>
          <p:spPr bwMode="auto">
            <a:xfrm>
              <a:off x="948" y="2341"/>
              <a:ext cx="93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2016" name="Oval 61"/>
            <p:cNvSpPr>
              <a:spLocks noChangeArrowheads="1"/>
            </p:cNvSpPr>
            <p:nvPr/>
          </p:nvSpPr>
          <p:spPr bwMode="auto">
            <a:xfrm>
              <a:off x="1202" y="370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2017" name="Arc 62"/>
            <p:cNvSpPr>
              <a:spLocks/>
            </p:cNvSpPr>
            <p:nvPr/>
          </p:nvSpPr>
          <p:spPr bwMode="auto">
            <a:xfrm rot="1179229" flipV="1">
              <a:off x="839" y="2795"/>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xmlns="" val="693060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7863"/>
                                        </p:tgtEl>
                                        <p:attrNameLst>
                                          <p:attrName>style.visibility</p:attrName>
                                        </p:attrNameLst>
                                      </p:cBhvr>
                                      <p:to>
                                        <p:strVal val="visible"/>
                                      </p:to>
                                    </p:set>
                                    <p:anim calcmode="lin" valueType="num">
                                      <p:cBhvr additive="base">
                                        <p:cTn id="7" dur="500" fill="hold"/>
                                        <p:tgtEl>
                                          <p:spTgt spid="247863"/>
                                        </p:tgtEl>
                                        <p:attrNameLst>
                                          <p:attrName>ppt_x</p:attrName>
                                        </p:attrNameLst>
                                      </p:cBhvr>
                                      <p:tavLst>
                                        <p:tav tm="0">
                                          <p:val>
                                            <p:strVal val="#ppt_x"/>
                                          </p:val>
                                        </p:tav>
                                        <p:tav tm="100000">
                                          <p:val>
                                            <p:strVal val="#ppt_x"/>
                                          </p:val>
                                        </p:tav>
                                      </p:tavLst>
                                    </p:anim>
                                    <p:anim calcmode="lin" valueType="num">
                                      <p:cBhvr additive="base">
                                        <p:cTn id="8" dur="500" fill="hold"/>
                                        <p:tgtEl>
                                          <p:spTgt spid="2478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64"/>
                                        </p:tgtEl>
                                        <p:attrNameLst>
                                          <p:attrName>style.visibility</p:attrName>
                                        </p:attrNameLst>
                                      </p:cBhvr>
                                      <p:to>
                                        <p:strVal val="visible"/>
                                      </p:to>
                                    </p:set>
                                    <p:anim calcmode="lin" valueType="num">
                                      <p:cBhvr additive="base">
                                        <p:cTn id="13" dur="500" fill="hold"/>
                                        <p:tgtEl>
                                          <p:spTgt spid="247864"/>
                                        </p:tgtEl>
                                        <p:attrNameLst>
                                          <p:attrName>ppt_x</p:attrName>
                                        </p:attrNameLst>
                                      </p:cBhvr>
                                      <p:tavLst>
                                        <p:tav tm="0">
                                          <p:val>
                                            <p:strVal val="#ppt_x"/>
                                          </p:val>
                                        </p:tav>
                                        <p:tav tm="100000">
                                          <p:val>
                                            <p:strVal val="#ppt_x"/>
                                          </p:val>
                                        </p:tav>
                                      </p:tavLst>
                                    </p:anim>
                                    <p:anim calcmode="lin" valueType="num">
                                      <p:cBhvr additive="base">
                                        <p:cTn id="14" dur="500" fill="hold"/>
                                        <p:tgtEl>
                                          <p:spTgt spid="247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3" grpId="0"/>
      <p:bldP spid="2478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Text Box 5"/>
          <p:cNvSpPr txBox="1">
            <a:spLocks noChangeArrowheads="1"/>
          </p:cNvSpPr>
          <p:nvPr/>
        </p:nvSpPr>
        <p:spPr bwMode="auto">
          <a:xfrm>
            <a:off x="323850" y="1052513"/>
            <a:ext cx="88201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a:solidFill>
                  <a:schemeClr val="bg1"/>
                </a:solidFill>
              </a:rPr>
              <a:t>按照牛顿运动定律</a:t>
            </a:r>
            <a:r>
              <a:rPr lang="en-US" altLang="zh-CN" sz="2800">
                <a:solidFill>
                  <a:schemeClr val="bg1"/>
                </a:solidFill>
              </a:rPr>
              <a:t>, </a:t>
            </a:r>
            <a:r>
              <a:rPr lang="zh-CN" altLang="en-US" sz="2800">
                <a:solidFill>
                  <a:schemeClr val="bg1"/>
                </a:solidFill>
              </a:rPr>
              <a:t>力学系统的第</a:t>
            </a:r>
            <a:r>
              <a:rPr lang="en-US" altLang="zh-CN" sz="2800" i="1">
                <a:solidFill>
                  <a:schemeClr val="bg1"/>
                </a:solidFill>
              </a:rPr>
              <a:t>i</a:t>
            </a:r>
            <a:r>
              <a:rPr lang="zh-CN" altLang="en-US" sz="2800">
                <a:solidFill>
                  <a:schemeClr val="bg1"/>
                </a:solidFill>
              </a:rPr>
              <a:t>质点的运动方程是</a:t>
            </a:r>
          </a:p>
        </p:txBody>
      </p:sp>
      <p:graphicFrame>
        <p:nvGraphicFramePr>
          <p:cNvPr id="152582" name="Object 6"/>
          <p:cNvGraphicFramePr>
            <a:graphicFrameLocks noChangeAspect="1"/>
          </p:cNvGraphicFramePr>
          <p:nvPr/>
        </p:nvGraphicFramePr>
        <p:xfrm>
          <a:off x="2590800" y="1828800"/>
          <a:ext cx="2568575" cy="625475"/>
        </p:xfrm>
        <a:graphic>
          <a:graphicData uri="http://schemas.openxmlformats.org/presentationml/2006/ole">
            <p:oleObj spid="_x0000_s1046" name="公式" r:id="rId3" imgW="889200" imgH="105120" progId="Equation.3">
              <p:embed/>
            </p:oleObj>
          </a:graphicData>
        </a:graphic>
      </p:graphicFrame>
      <p:sp>
        <p:nvSpPr>
          <p:cNvPr id="152583" name="Text Box 7"/>
          <p:cNvSpPr txBox="1">
            <a:spLocks noChangeArrowheads="1"/>
          </p:cNvSpPr>
          <p:nvPr/>
        </p:nvSpPr>
        <p:spPr bwMode="auto">
          <a:xfrm>
            <a:off x="323850" y="2492375"/>
            <a:ext cx="8820150"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lnSpc>
                <a:spcPct val="120000"/>
              </a:lnSpc>
              <a:spcBef>
                <a:spcPct val="0"/>
              </a:spcBef>
              <a:buFontTx/>
              <a:buNone/>
            </a:pPr>
            <a:r>
              <a:rPr lang="zh-CN" altLang="en-US" sz="2800" dirty="0">
                <a:solidFill>
                  <a:schemeClr val="bg1"/>
                </a:solidFill>
              </a:rPr>
              <a:t>这个式子表明：体系中的诸质点都在主动力、约束力和一种“附加的反向有效力”或称为达朗伯惯性力共同作用下维持平衡。这样动力学问题就变成静力学问题。通常叫做</a:t>
            </a:r>
            <a:r>
              <a:rPr lang="zh-CN" altLang="en-US" sz="2800" dirty="0">
                <a:solidFill>
                  <a:srgbClr val="FFFF00"/>
                </a:solidFill>
              </a:rPr>
              <a:t>达朗伯原理</a:t>
            </a:r>
            <a:r>
              <a:rPr lang="en-US" altLang="zh-CN" sz="2800" dirty="0">
                <a:solidFill>
                  <a:schemeClr val="bg1"/>
                </a:solidFill>
              </a:rPr>
              <a:t>.</a:t>
            </a:r>
          </a:p>
        </p:txBody>
      </p:sp>
      <p:graphicFrame>
        <p:nvGraphicFramePr>
          <p:cNvPr id="152585" name="Object 9"/>
          <p:cNvGraphicFramePr>
            <a:graphicFrameLocks noChangeAspect="1"/>
          </p:cNvGraphicFramePr>
          <p:nvPr/>
        </p:nvGraphicFramePr>
        <p:xfrm>
          <a:off x="3368675" y="4929188"/>
          <a:ext cx="4948238" cy="958850"/>
        </p:xfrm>
        <a:graphic>
          <a:graphicData uri="http://schemas.openxmlformats.org/presentationml/2006/ole">
            <p:oleObj spid="_x0000_s1047" name="公式" r:id="rId4" imgW="2075040" imgH="277560" progId="Equation.3">
              <p:embed/>
            </p:oleObj>
          </a:graphicData>
        </a:graphic>
      </p:graphicFrame>
      <p:sp>
        <p:nvSpPr>
          <p:cNvPr id="152587" name="Text Box 11"/>
          <p:cNvSpPr txBox="1">
            <a:spLocks noChangeArrowheads="1"/>
          </p:cNvSpPr>
          <p:nvPr/>
        </p:nvSpPr>
        <p:spPr bwMode="auto">
          <a:xfrm>
            <a:off x="3635375" y="6021388"/>
            <a:ext cx="46085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a:solidFill>
                  <a:srgbClr val="FFFF00"/>
                </a:solidFill>
              </a:rPr>
              <a:t>——</a:t>
            </a:r>
            <a:r>
              <a:rPr lang="zh-CN" altLang="en-US" sz="2800">
                <a:solidFill>
                  <a:srgbClr val="FFFF00"/>
                </a:solidFill>
              </a:rPr>
              <a:t>达朗伯</a:t>
            </a:r>
            <a:r>
              <a:rPr lang="en-US" altLang="zh-CN" sz="2800">
                <a:solidFill>
                  <a:srgbClr val="FFFF00"/>
                </a:solidFill>
              </a:rPr>
              <a:t>-</a:t>
            </a:r>
            <a:r>
              <a:rPr lang="zh-CN" altLang="en-US" sz="2800">
                <a:solidFill>
                  <a:srgbClr val="FFFF00"/>
                </a:solidFill>
              </a:rPr>
              <a:t>拉格朗日方程</a:t>
            </a:r>
          </a:p>
        </p:txBody>
      </p:sp>
      <p:sp>
        <p:nvSpPr>
          <p:cNvPr id="4103" name="Rectangle 13"/>
          <p:cNvSpPr>
            <a:spLocks noGrp="1" noChangeArrowheads="1"/>
          </p:cNvSpPr>
          <p:nvPr>
            <p:ph type="title" idx="4294967295"/>
          </p:nvPr>
        </p:nvSpPr>
        <p:spPr>
          <a:xfrm>
            <a:off x="0" y="333375"/>
            <a:ext cx="7772400" cy="457200"/>
          </a:xfrm>
        </p:spPr>
        <p:txBody>
          <a:bodyPr>
            <a:normAutofit fontScale="90000"/>
          </a:bodyPr>
          <a:lstStyle/>
          <a:p>
            <a:pPr algn="l" eaLnBrk="1" hangingPunct="1"/>
            <a:r>
              <a:rPr lang="en-US" altLang="zh-CN" sz="3200" b="1" smtClean="0">
                <a:solidFill>
                  <a:srgbClr val="FFCCCC"/>
                </a:solidFill>
                <a:latin typeface="楷体_GB2312" pitchFamily="49" charset="-122"/>
                <a:ea typeface="楷体_GB2312" pitchFamily="49" charset="-122"/>
              </a:rPr>
              <a:t>1  </a:t>
            </a:r>
            <a:r>
              <a:rPr lang="zh-CN" altLang="en-US" sz="3200" b="1" smtClean="0">
                <a:solidFill>
                  <a:srgbClr val="FFCCCC"/>
                </a:solidFill>
                <a:latin typeface="楷体_GB2312" pitchFamily="49" charset="-122"/>
                <a:ea typeface="楷体_GB2312" pitchFamily="49" charset="-122"/>
              </a:rPr>
              <a:t>达朗伯原理</a:t>
            </a:r>
            <a:endParaRPr lang="zh-CN" altLang="en-US" sz="3200" smtClean="0"/>
          </a:p>
        </p:txBody>
      </p:sp>
      <p:sp>
        <p:nvSpPr>
          <p:cNvPr id="8" name="Text Box 11"/>
          <p:cNvSpPr txBox="1">
            <a:spLocks noChangeArrowheads="1"/>
          </p:cNvSpPr>
          <p:nvPr/>
        </p:nvSpPr>
        <p:spPr bwMode="auto">
          <a:xfrm>
            <a:off x="539750" y="5013325"/>
            <a:ext cx="2016125"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a:solidFill>
                  <a:srgbClr val="FFFF00"/>
                </a:solidFill>
              </a:rPr>
              <a:t>理想约束下</a:t>
            </a:r>
          </a:p>
        </p:txBody>
      </p:sp>
    </p:spTree>
    <p:extLst>
      <p:ext uri="{BB962C8B-B14F-4D97-AF65-F5344CB8AC3E}">
        <p14:creationId xmlns:p14="http://schemas.microsoft.com/office/powerpoint/2010/main" xmlns="" val="100840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ppt_x"/>
                                          </p:val>
                                        </p:tav>
                                        <p:tav tm="100000">
                                          <p:val>
                                            <p:strVal val="#ppt_x"/>
                                          </p:val>
                                        </p:tav>
                                      </p:tavLst>
                                    </p:anim>
                                    <p:anim calcmode="lin" valueType="num">
                                      <p:cBhvr additive="base">
                                        <p:cTn id="8" dur="500" fill="hold"/>
                                        <p:tgtEl>
                                          <p:spTgt spid="1525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2582"/>
                                        </p:tgtEl>
                                        <p:attrNameLst>
                                          <p:attrName>style.visibility</p:attrName>
                                        </p:attrNameLst>
                                      </p:cBhvr>
                                      <p:to>
                                        <p:strVal val="visible"/>
                                      </p:to>
                                    </p:set>
                                    <p:animEffect transition="in" filter="strips(upRight)">
                                      <p:cBhvr>
                                        <p:cTn id="13" dur="500"/>
                                        <p:tgtEl>
                                          <p:spTgt spid="1525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2583"/>
                                        </p:tgtEl>
                                        <p:attrNameLst>
                                          <p:attrName>style.visibility</p:attrName>
                                        </p:attrNameLst>
                                      </p:cBhvr>
                                      <p:to>
                                        <p:strVal val="visible"/>
                                      </p:to>
                                    </p:set>
                                    <p:anim calcmode="lin" valueType="num">
                                      <p:cBhvr additive="base">
                                        <p:cTn id="18" dur="500" fill="hold"/>
                                        <p:tgtEl>
                                          <p:spTgt spid="152583"/>
                                        </p:tgtEl>
                                        <p:attrNameLst>
                                          <p:attrName>ppt_x</p:attrName>
                                        </p:attrNameLst>
                                      </p:cBhvr>
                                      <p:tavLst>
                                        <p:tav tm="0">
                                          <p:val>
                                            <p:strVal val="#ppt_x"/>
                                          </p:val>
                                        </p:tav>
                                        <p:tav tm="100000">
                                          <p:val>
                                            <p:strVal val="#ppt_x"/>
                                          </p:val>
                                        </p:tav>
                                      </p:tavLst>
                                    </p:anim>
                                    <p:anim calcmode="lin" valueType="num">
                                      <p:cBhvr additive="base">
                                        <p:cTn id="19" dur="500" fill="hold"/>
                                        <p:tgtEl>
                                          <p:spTgt spid="15258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nodeType="clickEffect">
                                  <p:stCondLst>
                                    <p:cond delay="0"/>
                                  </p:stCondLst>
                                  <p:childTnLst>
                                    <p:set>
                                      <p:cBhvr>
                                        <p:cTn id="29" dur="1" fill="hold">
                                          <p:stCondLst>
                                            <p:cond delay="0"/>
                                          </p:stCondLst>
                                        </p:cTn>
                                        <p:tgtEl>
                                          <p:spTgt spid="152585"/>
                                        </p:tgtEl>
                                        <p:attrNameLst>
                                          <p:attrName>style.visibility</p:attrName>
                                        </p:attrNameLst>
                                      </p:cBhvr>
                                      <p:to>
                                        <p:strVal val="visible"/>
                                      </p:to>
                                    </p:set>
                                    <p:animEffect transition="in" filter="strips(upRight)">
                                      <p:cBhvr>
                                        <p:cTn id="30" dur="500"/>
                                        <p:tgtEl>
                                          <p:spTgt spid="1525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2587"/>
                                        </p:tgtEl>
                                        <p:attrNameLst>
                                          <p:attrName>style.visibility</p:attrName>
                                        </p:attrNameLst>
                                      </p:cBhvr>
                                      <p:to>
                                        <p:strVal val="visible"/>
                                      </p:to>
                                    </p:set>
                                    <p:anim calcmode="lin" valueType="num">
                                      <p:cBhvr additive="base">
                                        <p:cTn id="35" dur="500" fill="hold"/>
                                        <p:tgtEl>
                                          <p:spTgt spid="152587"/>
                                        </p:tgtEl>
                                        <p:attrNameLst>
                                          <p:attrName>ppt_x</p:attrName>
                                        </p:attrNameLst>
                                      </p:cBhvr>
                                      <p:tavLst>
                                        <p:tav tm="0">
                                          <p:val>
                                            <p:strVal val="#ppt_x"/>
                                          </p:val>
                                        </p:tav>
                                        <p:tav tm="100000">
                                          <p:val>
                                            <p:strVal val="#ppt_x"/>
                                          </p:val>
                                        </p:tav>
                                      </p:tavLst>
                                    </p:anim>
                                    <p:anim calcmode="lin" valueType="num">
                                      <p:cBhvr additive="base">
                                        <p:cTn id="36" dur="500" fill="hold"/>
                                        <p:tgtEl>
                                          <p:spTgt spid="152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P spid="152583" grpId="0"/>
      <p:bldP spid="15258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6" name="Rectangle 54"/>
          <p:cNvSpPr>
            <a:spLocks noChangeArrowheads="1"/>
          </p:cNvSpPr>
          <p:nvPr/>
        </p:nvSpPr>
        <p:spPr bwMode="auto">
          <a:xfrm>
            <a:off x="3059113" y="404813"/>
            <a:ext cx="5562600" cy="1384300"/>
          </a:xfrm>
          <a:prstGeom prst="rect">
            <a:avLst/>
          </a:prstGeom>
          <a:noFill/>
          <a:ln w="9525">
            <a:noFill/>
            <a:miter lim="800000"/>
            <a:headEnd/>
            <a:tailEnd/>
          </a:ln>
          <a:effectLst/>
        </p:spPr>
        <p:txBody>
          <a:bodyPr>
            <a:spAutoFit/>
          </a:bodyPr>
          <a:lstStyle/>
          <a:p>
            <a:pPr>
              <a:spcBef>
                <a:spcPct val="50000"/>
              </a:spcBef>
              <a:defRPr/>
            </a:pPr>
            <a:r>
              <a:rPr lang="en-US" altLang="zh-CN" sz="2800" dirty="0">
                <a:solidFill>
                  <a:schemeClr val="tx1"/>
                </a:solidFill>
                <a:effectLst>
                  <a:outerShdw blurRad="38100" dist="38100" dir="2700000" algn="tl">
                    <a:srgbClr val="000000"/>
                  </a:outerShdw>
                </a:effectLst>
                <a:ea typeface="宋体" pitchFamily="2" charset="-122"/>
              </a:rPr>
              <a:t>(3) </a:t>
            </a:r>
            <a:r>
              <a:rPr lang="zh-CN" altLang="en-US" sz="2800" dirty="0">
                <a:solidFill>
                  <a:schemeClr val="tx1"/>
                </a:solidFill>
                <a:effectLst>
                  <a:outerShdw blurRad="38100" dist="38100" dir="2700000" algn="tl">
                    <a:srgbClr val="000000"/>
                  </a:outerShdw>
                </a:effectLst>
                <a:ea typeface="宋体" pitchFamily="2" charset="-122"/>
              </a:rPr>
              <a:t>计算系统的动能：不计弹簧的质量，系统的动能即为</a:t>
            </a:r>
            <a:r>
              <a:rPr lang="en-US" altLang="zh-CN" sz="2800" b="0" i="1" dirty="0">
                <a:solidFill>
                  <a:schemeClr val="tx1"/>
                </a:solidFill>
                <a:effectLst>
                  <a:outerShdw blurRad="38100" dist="38100" dir="2700000" algn="tl">
                    <a:srgbClr val="000000"/>
                  </a:outerShdw>
                </a:effectLst>
                <a:ea typeface="宋体" pitchFamily="2" charset="-122"/>
              </a:rPr>
              <a:t>AB</a:t>
            </a:r>
            <a:r>
              <a:rPr lang="zh-CN" altLang="zh-CN" sz="2800" dirty="0">
                <a:solidFill>
                  <a:schemeClr val="tx1"/>
                </a:solidFill>
                <a:effectLst>
                  <a:outerShdw blurRad="38100" dist="38100" dir="2700000" algn="tl">
                    <a:srgbClr val="000000"/>
                  </a:outerShdw>
                </a:effectLst>
                <a:ea typeface="宋体" pitchFamily="2" charset="-122"/>
              </a:rPr>
              <a:t>杆的动能</a:t>
            </a:r>
            <a:endParaRPr lang="zh-CN" altLang="en-US" sz="2800" dirty="0">
              <a:solidFill>
                <a:schemeClr val="tx1"/>
              </a:solidFill>
              <a:effectLst>
                <a:outerShdw blurRad="38100" dist="38100" dir="2700000" algn="tl">
                  <a:srgbClr val="000000"/>
                </a:outerShdw>
              </a:effectLst>
              <a:ea typeface="宋体" pitchFamily="2" charset="-122"/>
            </a:endParaRPr>
          </a:p>
        </p:txBody>
      </p:sp>
      <p:graphicFrame>
        <p:nvGraphicFramePr>
          <p:cNvPr id="248887" name="Object 55"/>
          <p:cNvGraphicFramePr>
            <a:graphicFrameLocks noChangeAspect="1"/>
          </p:cNvGraphicFramePr>
          <p:nvPr>
            <p:extLst>
              <p:ext uri="{D42A27DB-BD31-4B8C-83A1-F6EECF244321}">
                <p14:modId xmlns:p14="http://schemas.microsoft.com/office/powerpoint/2010/main" xmlns="" val="2503924903"/>
              </p:ext>
            </p:extLst>
          </p:nvPr>
        </p:nvGraphicFramePr>
        <p:xfrm>
          <a:off x="4788024" y="1628800"/>
          <a:ext cx="2802428" cy="787400"/>
        </p:xfrm>
        <a:graphic>
          <a:graphicData uri="http://schemas.openxmlformats.org/presentationml/2006/ole">
            <p:oleObj spid="_x0000_s21534" name="公式" r:id="rId3" imgW="1218960" imgH="342720" progId="Equation.3">
              <p:embed/>
            </p:oleObj>
          </a:graphicData>
        </a:graphic>
      </p:graphicFrame>
      <p:graphicFrame>
        <p:nvGraphicFramePr>
          <p:cNvPr id="248888" name="Object 56"/>
          <p:cNvGraphicFramePr>
            <a:graphicFrameLocks noChangeAspect="1"/>
          </p:cNvGraphicFramePr>
          <p:nvPr>
            <p:extLst>
              <p:ext uri="{D42A27DB-BD31-4B8C-83A1-F6EECF244321}">
                <p14:modId xmlns:p14="http://schemas.microsoft.com/office/powerpoint/2010/main" xmlns="" val="65312249"/>
              </p:ext>
            </p:extLst>
          </p:nvPr>
        </p:nvGraphicFramePr>
        <p:xfrm>
          <a:off x="2638425" y="2779722"/>
          <a:ext cx="6391275" cy="865177"/>
        </p:xfrm>
        <a:graphic>
          <a:graphicData uri="http://schemas.openxmlformats.org/presentationml/2006/ole">
            <p:oleObj spid="_x0000_s21535" name="公式" r:id="rId4" imgW="2425680" imgH="342720" progId="Equation.3">
              <p:embed/>
            </p:oleObj>
          </a:graphicData>
        </a:graphic>
      </p:graphicFrame>
      <p:graphicFrame>
        <p:nvGraphicFramePr>
          <p:cNvPr id="248889" name="Object 57"/>
          <p:cNvGraphicFramePr>
            <a:graphicFrameLocks noChangeAspect="1"/>
          </p:cNvGraphicFramePr>
          <p:nvPr>
            <p:extLst>
              <p:ext uri="{D42A27DB-BD31-4B8C-83A1-F6EECF244321}">
                <p14:modId xmlns:p14="http://schemas.microsoft.com/office/powerpoint/2010/main" xmlns="" val="2788722652"/>
              </p:ext>
            </p:extLst>
          </p:nvPr>
        </p:nvGraphicFramePr>
        <p:xfrm>
          <a:off x="3923929" y="3883507"/>
          <a:ext cx="4624760" cy="751993"/>
        </p:xfrm>
        <a:graphic>
          <a:graphicData uri="http://schemas.openxmlformats.org/presentationml/2006/ole">
            <p:oleObj spid="_x0000_s21536" name="公式" r:id="rId5" imgW="1930320" imgH="342720" progId="Equation.3">
              <p:embed/>
            </p:oleObj>
          </a:graphicData>
        </a:graphic>
      </p:graphicFrame>
      <p:graphicFrame>
        <p:nvGraphicFramePr>
          <p:cNvPr id="248890" name="Object 58"/>
          <p:cNvGraphicFramePr>
            <a:graphicFrameLocks noChangeAspect="1"/>
          </p:cNvGraphicFramePr>
          <p:nvPr>
            <p:extLst>
              <p:ext uri="{D42A27DB-BD31-4B8C-83A1-F6EECF244321}">
                <p14:modId xmlns:p14="http://schemas.microsoft.com/office/powerpoint/2010/main" xmlns="" val="3661396807"/>
              </p:ext>
            </p:extLst>
          </p:nvPr>
        </p:nvGraphicFramePr>
        <p:xfrm>
          <a:off x="1542062" y="4869160"/>
          <a:ext cx="6482751" cy="1656184"/>
        </p:xfrm>
        <a:graphic>
          <a:graphicData uri="http://schemas.openxmlformats.org/presentationml/2006/ole">
            <p:oleObj spid="_x0000_s21537" name="公式" r:id="rId6" imgW="2806560" imgH="749160" progId="Equation.3">
              <p:embed/>
            </p:oleObj>
          </a:graphicData>
        </a:graphic>
      </p:graphicFrame>
      <p:grpSp>
        <p:nvGrpSpPr>
          <p:cNvPr id="21511" name="Group 143"/>
          <p:cNvGrpSpPr>
            <a:grpSpLocks/>
          </p:cNvGrpSpPr>
          <p:nvPr/>
        </p:nvGrpSpPr>
        <p:grpSpPr bwMode="auto">
          <a:xfrm>
            <a:off x="395288" y="260350"/>
            <a:ext cx="2487612" cy="4032250"/>
            <a:chOff x="249" y="164"/>
            <a:chExt cx="1567" cy="2540"/>
          </a:xfrm>
        </p:grpSpPr>
        <p:sp>
          <p:nvSpPr>
            <p:cNvPr id="21512" name="Rectangle 102"/>
            <p:cNvSpPr>
              <a:spLocks noChangeArrowheads="1"/>
            </p:cNvSpPr>
            <p:nvPr/>
          </p:nvSpPr>
          <p:spPr bwMode="auto">
            <a:xfrm>
              <a:off x="256" y="526"/>
              <a:ext cx="162" cy="1044"/>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13" name="Rectangle 103"/>
            <p:cNvSpPr>
              <a:spLocks noChangeArrowheads="1"/>
            </p:cNvSpPr>
            <p:nvPr/>
          </p:nvSpPr>
          <p:spPr bwMode="auto">
            <a:xfrm>
              <a:off x="256" y="334"/>
              <a:ext cx="544" cy="192"/>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14" name="Rectangle 104"/>
            <p:cNvSpPr>
              <a:spLocks noChangeArrowheads="1"/>
            </p:cNvSpPr>
            <p:nvPr/>
          </p:nvSpPr>
          <p:spPr bwMode="auto">
            <a:xfrm>
              <a:off x="638" y="526"/>
              <a:ext cx="162" cy="1056"/>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nvGrpSpPr>
            <p:cNvPr id="21515" name="Group 105"/>
            <p:cNvGrpSpPr>
              <a:grpSpLocks/>
            </p:cNvGrpSpPr>
            <p:nvPr/>
          </p:nvGrpSpPr>
          <p:grpSpPr bwMode="auto">
            <a:xfrm>
              <a:off x="411" y="526"/>
              <a:ext cx="208" cy="554"/>
              <a:chOff x="424" y="3069"/>
              <a:chExt cx="208" cy="554"/>
            </a:xfrm>
          </p:grpSpPr>
          <p:sp>
            <p:nvSpPr>
              <p:cNvPr id="21538" name="Line 106"/>
              <p:cNvSpPr>
                <a:spLocks noChangeShapeType="1"/>
              </p:cNvSpPr>
              <p:nvPr/>
            </p:nvSpPr>
            <p:spPr bwMode="auto">
              <a:xfrm flipH="1">
                <a:off x="424" y="306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39" name="Line 107"/>
              <p:cNvSpPr>
                <a:spLocks noChangeShapeType="1"/>
              </p:cNvSpPr>
              <p:nvPr/>
            </p:nvSpPr>
            <p:spPr bwMode="auto">
              <a:xfrm>
                <a:off x="432" y="312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1540" name="Group 108"/>
              <p:cNvGrpSpPr>
                <a:grpSpLocks/>
              </p:cNvGrpSpPr>
              <p:nvPr/>
            </p:nvGrpSpPr>
            <p:grpSpPr bwMode="auto">
              <a:xfrm>
                <a:off x="432" y="3176"/>
                <a:ext cx="200" cy="100"/>
                <a:chOff x="1071" y="1883"/>
                <a:chExt cx="200" cy="100"/>
              </a:xfrm>
            </p:grpSpPr>
            <p:sp>
              <p:nvSpPr>
                <p:cNvPr id="21551" name="Line 109"/>
                <p:cNvSpPr>
                  <a:spLocks noChangeShapeType="1"/>
                </p:cNvSpPr>
                <p:nvPr/>
              </p:nvSpPr>
              <p:spPr bwMode="auto">
                <a:xfrm>
                  <a:off x="1079" y="193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52" name="Line 110"/>
                <p:cNvSpPr>
                  <a:spLocks noChangeShapeType="1"/>
                </p:cNvSpPr>
                <p:nvPr/>
              </p:nvSpPr>
              <p:spPr bwMode="auto">
                <a:xfrm flipH="1">
                  <a:off x="1071" y="188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21541" name="Group 111"/>
              <p:cNvGrpSpPr>
                <a:grpSpLocks/>
              </p:cNvGrpSpPr>
              <p:nvPr/>
            </p:nvGrpSpPr>
            <p:grpSpPr bwMode="auto">
              <a:xfrm>
                <a:off x="424" y="3283"/>
                <a:ext cx="200" cy="100"/>
                <a:chOff x="1167" y="1979"/>
                <a:chExt cx="200" cy="100"/>
              </a:xfrm>
            </p:grpSpPr>
            <p:sp>
              <p:nvSpPr>
                <p:cNvPr id="21549" name="Line 112"/>
                <p:cNvSpPr>
                  <a:spLocks noChangeShapeType="1"/>
                </p:cNvSpPr>
                <p:nvPr/>
              </p:nvSpPr>
              <p:spPr bwMode="auto">
                <a:xfrm>
                  <a:off x="1175" y="203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50" name="Line 113"/>
                <p:cNvSpPr>
                  <a:spLocks noChangeShapeType="1"/>
                </p:cNvSpPr>
                <p:nvPr/>
              </p:nvSpPr>
              <p:spPr bwMode="auto">
                <a:xfrm flipH="1">
                  <a:off x="1167" y="197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21542" name="Group 114"/>
              <p:cNvGrpSpPr>
                <a:grpSpLocks/>
              </p:cNvGrpSpPr>
              <p:nvPr/>
            </p:nvGrpSpPr>
            <p:grpSpPr bwMode="auto">
              <a:xfrm>
                <a:off x="426" y="3368"/>
                <a:ext cx="200" cy="100"/>
                <a:chOff x="1263" y="2075"/>
                <a:chExt cx="200" cy="100"/>
              </a:xfrm>
            </p:grpSpPr>
            <p:sp>
              <p:nvSpPr>
                <p:cNvPr id="21547" name="Line 115"/>
                <p:cNvSpPr>
                  <a:spLocks noChangeShapeType="1"/>
                </p:cNvSpPr>
                <p:nvPr/>
              </p:nvSpPr>
              <p:spPr bwMode="auto">
                <a:xfrm>
                  <a:off x="1271" y="2127"/>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48" name="Line 116"/>
                <p:cNvSpPr>
                  <a:spLocks noChangeShapeType="1"/>
                </p:cNvSpPr>
                <p:nvPr/>
              </p:nvSpPr>
              <p:spPr bwMode="auto">
                <a:xfrm flipH="1">
                  <a:off x="1263" y="20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21543" name="Group 117"/>
              <p:cNvGrpSpPr>
                <a:grpSpLocks/>
              </p:cNvGrpSpPr>
              <p:nvPr/>
            </p:nvGrpSpPr>
            <p:grpSpPr bwMode="auto">
              <a:xfrm>
                <a:off x="431" y="3475"/>
                <a:ext cx="200" cy="100"/>
                <a:chOff x="1359" y="2171"/>
                <a:chExt cx="200" cy="100"/>
              </a:xfrm>
            </p:grpSpPr>
            <p:sp>
              <p:nvSpPr>
                <p:cNvPr id="21545" name="Line 118"/>
                <p:cNvSpPr>
                  <a:spLocks noChangeShapeType="1"/>
                </p:cNvSpPr>
                <p:nvPr/>
              </p:nvSpPr>
              <p:spPr bwMode="auto">
                <a:xfrm>
                  <a:off x="1367" y="222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46" name="Line 119"/>
                <p:cNvSpPr>
                  <a:spLocks noChangeShapeType="1"/>
                </p:cNvSpPr>
                <p:nvPr/>
              </p:nvSpPr>
              <p:spPr bwMode="auto">
                <a:xfrm flipH="1">
                  <a:off x="1359" y="217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1544" name="Line 120"/>
              <p:cNvSpPr>
                <a:spLocks noChangeShapeType="1"/>
              </p:cNvSpPr>
              <p:nvPr/>
            </p:nvSpPr>
            <p:spPr bwMode="auto">
              <a:xfrm flipH="1">
                <a:off x="435" y="35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1516" name="Oval 121"/>
            <p:cNvSpPr>
              <a:spLocks noChangeArrowheads="1"/>
            </p:cNvSpPr>
            <p:nvPr/>
          </p:nvSpPr>
          <p:spPr bwMode="auto">
            <a:xfrm>
              <a:off x="424" y="1076"/>
              <a:ext cx="192" cy="19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17" name="Line 122"/>
            <p:cNvSpPr>
              <a:spLocks noChangeShapeType="1"/>
            </p:cNvSpPr>
            <p:nvPr/>
          </p:nvSpPr>
          <p:spPr bwMode="auto">
            <a:xfrm>
              <a:off x="528" y="164"/>
              <a:ext cx="0" cy="2404"/>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18" name="Text Box 123"/>
            <p:cNvSpPr txBox="1">
              <a:spLocks noChangeArrowheads="1"/>
            </p:cNvSpPr>
            <p:nvPr/>
          </p:nvSpPr>
          <p:spPr bwMode="auto">
            <a:xfrm>
              <a:off x="482" y="1637"/>
              <a:ext cx="2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sym typeface="Symbol" pitchFamily="18" charset="2"/>
                </a:rPr>
                <a:t></a:t>
              </a:r>
              <a:endParaRPr lang="en-US" altLang="zh-CN" b="0" i="1">
                <a:solidFill>
                  <a:schemeClr val="tx1"/>
                </a:solidFill>
              </a:endParaRPr>
            </a:p>
          </p:txBody>
        </p:sp>
        <p:sp>
          <p:nvSpPr>
            <p:cNvPr id="21519" name="Text Box 124"/>
            <p:cNvSpPr txBox="1">
              <a:spLocks noChangeArrowheads="1"/>
            </p:cNvSpPr>
            <p:nvPr/>
          </p:nvSpPr>
          <p:spPr bwMode="auto">
            <a:xfrm>
              <a:off x="1561" y="2084"/>
              <a:ext cx="20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x</a:t>
              </a:r>
            </a:p>
          </p:txBody>
        </p:sp>
        <p:sp>
          <p:nvSpPr>
            <p:cNvPr id="21520" name="Line 125"/>
            <p:cNvSpPr>
              <a:spLocks noChangeShapeType="1"/>
            </p:cNvSpPr>
            <p:nvPr/>
          </p:nvSpPr>
          <p:spPr bwMode="auto">
            <a:xfrm>
              <a:off x="1571" y="788"/>
              <a:ext cx="0" cy="1584"/>
            </a:xfrm>
            <a:prstGeom prst="line">
              <a:avLst/>
            </a:prstGeom>
            <a:noFill/>
            <a:ln w="12700">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21" name="Text Box 126"/>
            <p:cNvSpPr txBox="1">
              <a:spLocks noChangeArrowheads="1"/>
            </p:cNvSpPr>
            <p:nvPr/>
          </p:nvSpPr>
          <p:spPr bwMode="auto">
            <a:xfrm>
              <a:off x="1561" y="644"/>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O</a:t>
              </a:r>
            </a:p>
          </p:txBody>
        </p:sp>
        <p:sp>
          <p:nvSpPr>
            <p:cNvPr id="21522" name="Text Box 127"/>
            <p:cNvSpPr txBox="1">
              <a:spLocks noChangeArrowheads="1"/>
            </p:cNvSpPr>
            <p:nvPr/>
          </p:nvSpPr>
          <p:spPr bwMode="auto">
            <a:xfrm>
              <a:off x="962" y="805"/>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x</a:t>
              </a:r>
            </a:p>
          </p:txBody>
        </p:sp>
        <p:sp>
          <p:nvSpPr>
            <p:cNvPr id="21523" name="Line 128"/>
            <p:cNvSpPr>
              <a:spLocks noChangeShapeType="1"/>
            </p:cNvSpPr>
            <p:nvPr/>
          </p:nvSpPr>
          <p:spPr bwMode="auto">
            <a:xfrm>
              <a:off x="637" y="788"/>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24" name="Text Box 129"/>
            <p:cNvSpPr txBox="1">
              <a:spLocks noChangeArrowheads="1"/>
            </p:cNvSpPr>
            <p:nvPr/>
          </p:nvSpPr>
          <p:spPr bwMode="auto">
            <a:xfrm>
              <a:off x="1111" y="517"/>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l</a:t>
              </a:r>
              <a:r>
                <a:rPr lang="en-US" altLang="zh-CN" b="0" baseline="-25000">
                  <a:solidFill>
                    <a:schemeClr val="tx1"/>
                  </a:solidFill>
                </a:rPr>
                <a:t>0</a:t>
              </a:r>
              <a:endParaRPr lang="en-US" altLang="zh-CN" b="0" i="1">
                <a:solidFill>
                  <a:schemeClr val="tx1"/>
                </a:solidFill>
              </a:endParaRPr>
            </a:p>
          </p:txBody>
        </p:sp>
        <p:sp>
          <p:nvSpPr>
            <p:cNvPr id="21525" name="Line 130"/>
            <p:cNvSpPr>
              <a:spLocks noChangeShapeType="1"/>
            </p:cNvSpPr>
            <p:nvPr/>
          </p:nvSpPr>
          <p:spPr bwMode="auto">
            <a:xfrm>
              <a:off x="1129" y="526"/>
              <a:ext cx="0" cy="262"/>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26" name="Line 131"/>
            <p:cNvSpPr>
              <a:spLocks noChangeShapeType="1"/>
            </p:cNvSpPr>
            <p:nvPr/>
          </p:nvSpPr>
          <p:spPr bwMode="auto">
            <a:xfrm>
              <a:off x="1129" y="788"/>
              <a:ext cx="0" cy="384"/>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27" name="Rectangle 132"/>
            <p:cNvSpPr>
              <a:spLocks noChangeArrowheads="1"/>
            </p:cNvSpPr>
            <p:nvPr/>
          </p:nvSpPr>
          <p:spPr bwMode="auto">
            <a:xfrm rot="4476134">
              <a:off x="-10" y="1820"/>
              <a:ext cx="1456" cy="54"/>
            </a:xfrm>
            <a:prstGeom prst="rect">
              <a:avLst/>
            </a:prstGeom>
            <a:solidFill>
              <a:srgbClr val="00FFCC"/>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28" name="Oval 133"/>
            <p:cNvSpPr>
              <a:spLocks noChangeArrowheads="1"/>
            </p:cNvSpPr>
            <p:nvPr/>
          </p:nvSpPr>
          <p:spPr bwMode="auto">
            <a:xfrm>
              <a:off x="505" y="1150"/>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29" name="Text Box 134"/>
            <p:cNvSpPr txBox="1">
              <a:spLocks noChangeArrowheads="1"/>
            </p:cNvSpPr>
            <p:nvPr/>
          </p:nvSpPr>
          <p:spPr bwMode="auto">
            <a:xfrm>
              <a:off x="249" y="1025"/>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A</a:t>
              </a:r>
            </a:p>
          </p:txBody>
        </p:sp>
        <p:sp>
          <p:nvSpPr>
            <p:cNvPr id="21530" name="Text Box 135"/>
            <p:cNvSpPr txBox="1">
              <a:spLocks noChangeArrowheads="1"/>
            </p:cNvSpPr>
            <p:nvPr/>
          </p:nvSpPr>
          <p:spPr bwMode="auto">
            <a:xfrm>
              <a:off x="891" y="2416"/>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B</a:t>
              </a:r>
            </a:p>
          </p:txBody>
        </p:sp>
        <p:sp>
          <p:nvSpPr>
            <p:cNvPr id="21531" name="Text Box 136"/>
            <p:cNvSpPr txBox="1">
              <a:spLocks noChangeArrowheads="1"/>
            </p:cNvSpPr>
            <p:nvPr/>
          </p:nvSpPr>
          <p:spPr bwMode="auto">
            <a:xfrm>
              <a:off x="709" y="169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C</a:t>
              </a:r>
            </a:p>
          </p:txBody>
        </p:sp>
        <p:sp>
          <p:nvSpPr>
            <p:cNvPr id="21532" name="Oval 137"/>
            <p:cNvSpPr>
              <a:spLocks noChangeArrowheads="1"/>
            </p:cNvSpPr>
            <p:nvPr/>
          </p:nvSpPr>
          <p:spPr bwMode="auto">
            <a:xfrm>
              <a:off x="686" y="1813"/>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33" name="Text Box 138"/>
            <p:cNvSpPr txBox="1">
              <a:spLocks noChangeArrowheads="1"/>
            </p:cNvSpPr>
            <p:nvPr/>
          </p:nvSpPr>
          <p:spPr bwMode="auto">
            <a:xfrm>
              <a:off x="256" y="69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k</a:t>
              </a:r>
            </a:p>
          </p:txBody>
        </p:sp>
        <p:sp>
          <p:nvSpPr>
            <p:cNvPr id="21534" name="Line 139"/>
            <p:cNvSpPr>
              <a:spLocks noChangeShapeType="1"/>
            </p:cNvSpPr>
            <p:nvPr/>
          </p:nvSpPr>
          <p:spPr bwMode="auto">
            <a:xfrm>
              <a:off x="637" y="526"/>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35" name="Line 140"/>
            <p:cNvSpPr>
              <a:spLocks noChangeShapeType="1"/>
            </p:cNvSpPr>
            <p:nvPr/>
          </p:nvSpPr>
          <p:spPr bwMode="auto">
            <a:xfrm>
              <a:off x="637" y="1161"/>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536" name="Oval 141"/>
            <p:cNvSpPr>
              <a:spLocks noChangeArrowheads="1"/>
            </p:cNvSpPr>
            <p:nvPr/>
          </p:nvSpPr>
          <p:spPr bwMode="auto">
            <a:xfrm>
              <a:off x="891" y="252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1537" name="Arc 142"/>
            <p:cNvSpPr>
              <a:spLocks/>
            </p:cNvSpPr>
            <p:nvPr/>
          </p:nvSpPr>
          <p:spPr bwMode="auto">
            <a:xfrm rot="1179229" flipV="1">
              <a:off x="528" y="1615"/>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xmlns="" val="2476243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86"/>
                                        </p:tgtEl>
                                        <p:attrNameLst>
                                          <p:attrName>style.visibility</p:attrName>
                                        </p:attrNameLst>
                                      </p:cBhvr>
                                      <p:to>
                                        <p:strVal val="visible"/>
                                      </p:to>
                                    </p:set>
                                    <p:anim calcmode="lin" valueType="num">
                                      <p:cBhvr additive="base">
                                        <p:cTn id="7" dur="500" fill="hold"/>
                                        <p:tgtEl>
                                          <p:spTgt spid="248886"/>
                                        </p:tgtEl>
                                        <p:attrNameLst>
                                          <p:attrName>ppt_x</p:attrName>
                                        </p:attrNameLst>
                                      </p:cBhvr>
                                      <p:tavLst>
                                        <p:tav tm="0">
                                          <p:val>
                                            <p:strVal val="0-#ppt_w/2"/>
                                          </p:val>
                                        </p:tav>
                                        <p:tav tm="100000">
                                          <p:val>
                                            <p:strVal val="#ppt_x"/>
                                          </p:val>
                                        </p:tav>
                                      </p:tavLst>
                                    </p:anim>
                                    <p:anim calcmode="lin" valueType="num">
                                      <p:cBhvr additive="base">
                                        <p:cTn id="8" dur="500" fill="hold"/>
                                        <p:tgtEl>
                                          <p:spTgt spid="2488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8887"/>
                                        </p:tgtEl>
                                        <p:attrNameLst>
                                          <p:attrName>style.visibility</p:attrName>
                                        </p:attrNameLst>
                                      </p:cBhvr>
                                      <p:to>
                                        <p:strVal val="visible"/>
                                      </p:to>
                                    </p:set>
                                    <p:anim calcmode="lin" valueType="num">
                                      <p:cBhvr additive="base">
                                        <p:cTn id="13" dur="500" fill="hold"/>
                                        <p:tgtEl>
                                          <p:spTgt spid="248887"/>
                                        </p:tgtEl>
                                        <p:attrNameLst>
                                          <p:attrName>ppt_x</p:attrName>
                                        </p:attrNameLst>
                                      </p:cBhvr>
                                      <p:tavLst>
                                        <p:tav tm="0">
                                          <p:val>
                                            <p:strVal val="#ppt_x"/>
                                          </p:val>
                                        </p:tav>
                                        <p:tav tm="100000">
                                          <p:val>
                                            <p:strVal val="#ppt_x"/>
                                          </p:val>
                                        </p:tav>
                                      </p:tavLst>
                                    </p:anim>
                                    <p:anim calcmode="lin" valueType="num">
                                      <p:cBhvr additive="base">
                                        <p:cTn id="14" dur="500" fill="hold"/>
                                        <p:tgtEl>
                                          <p:spTgt spid="2488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8888"/>
                                        </p:tgtEl>
                                        <p:attrNameLst>
                                          <p:attrName>style.visibility</p:attrName>
                                        </p:attrNameLst>
                                      </p:cBhvr>
                                      <p:to>
                                        <p:strVal val="visible"/>
                                      </p:to>
                                    </p:set>
                                    <p:anim calcmode="lin" valueType="num">
                                      <p:cBhvr additive="base">
                                        <p:cTn id="19" dur="500" fill="hold"/>
                                        <p:tgtEl>
                                          <p:spTgt spid="248888"/>
                                        </p:tgtEl>
                                        <p:attrNameLst>
                                          <p:attrName>ppt_x</p:attrName>
                                        </p:attrNameLst>
                                      </p:cBhvr>
                                      <p:tavLst>
                                        <p:tav tm="0">
                                          <p:val>
                                            <p:strVal val="#ppt_x"/>
                                          </p:val>
                                        </p:tav>
                                        <p:tav tm="100000">
                                          <p:val>
                                            <p:strVal val="#ppt_x"/>
                                          </p:val>
                                        </p:tav>
                                      </p:tavLst>
                                    </p:anim>
                                    <p:anim calcmode="lin" valueType="num">
                                      <p:cBhvr additive="base">
                                        <p:cTn id="20" dur="500" fill="hold"/>
                                        <p:tgtEl>
                                          <p:spTgt spid="24888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8889"/>
                                        </p:tgtEl>
                                        <p:attrNameLst>
                                          <p:attrName>style.visibility</p:attrName>
                                        </p:attrNameLst>
                                      </p:cBhvr>
                                      <p:to>
                                        <p:strVal val="visible"/>
                                      </p:to>
                                    </p:set>
                                    <p:anim calcmode="lin" valueType="num">
                                      <p:cBhvr additive="base">
                                        <p:cTn id="25" dur="500" fill="hold"/>
                                        <p:tgtEl>
                                          <p:spTgt spid="248889"/>
                                        </p:tgtEl>
                                        <p:attrNameLst>
                                          <p:attrName>ppt_x</p:attrName>
                                        </p:attrNameLst>
                                      </p:cBhvr>
                                      <p:tavLst>
                                        <p:tav tm="0">
                                          <p:val>
                                            <p:strVal val="#ppt_x"/>
                                          </p:val>
                                        </p:tav>
                                        <p:tav tm="100000">
                                          <p:val>
                                            <p:strVal val="#ppt_x"/>
                                          </p:val>
                                        </p:tav>
                                      </p:tavLst>
                                    </p:anim>
                                    <p:anim calcmode="lin" valueType="num">
                                      <p:cBhvr additive="base">
                                        <p:cTn id="26" dur="500" fill="hold"/>
                                        <p:tgtEl>
                                          <p:spTgt spid="24888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8890"/>
                                        </p:tgtEl>
                                        <p:attrNameLst>
                                          <p:attrName>style.visibility</p:attrName>
                                        </p:attrNameLst>
                                      </p:cBhvr>
                                      <p:to>
                                        <p:strVal val="visible"/>
                                      </p:to>
                                    </p:set>
                                    <p:anim calcmode="lin" valueType="num">
                                      <p:cBhvr additive="base">
                                        <p:cTn id="31" dur="500" fill="hold"/>
                                        <p:tgtEl>
                                          <p:spTgt spid="248890"/>
                                        </p:tgtEl>
                                        <p:attrNameLst>
                                          <p:attrName>ppt_x</p:attrName>
                                        </p:attrNameLst>
                                      </p:cBhvr>
                                      <p:tavLst>
                                        <p:tav tm="0">
                                          <p:val>
                                            <p:strVal val="#ppt_x"/>
                                          </p:val>
                                        </p:tav>
                                        <p:tav tm="100000">
                                          <p:val>
                                            <p:strVal val="#ppt_x"/>
                                          </p:val>
                                        </p:tav>
                                      </p:tavLst>
                                    </p:anim>
                                    <p:anim calcmode="lin" valueType="num">
                                      <p:cBhvr additive="base">
                                        <p:cTn id="32" dur="500" fill="hold"/>
                                        <p:tgtEl>
                                          <p:spTgt spid="248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8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10" name="Text Box 54"/>
          <p:cNvSpPr txBox="1">
            <a:spLocks noChangeArrowheads="1"/>
          </p:cNvSpPr>
          <p:nvPr/>
        </p:nvSpPr>
        <p:spPr bwMode="auto">
          <a:xfrm>
            <a:off x="3286125" y="142875"/>
            <a:ext cx="5441950" cy="830263"/>
          </a:xfrm>
          <a:prstGeom prst="rect">
            <a:avLst/>
          </a:prstGeom>
          <a:noFill/>
          <a:ln w="12700">
            <a:noFill/>
            <a:miter lim="800000"/>
            <a:headEnd type="none" w="sm" len="sm"/>
            <a:tailEnd type="none" w="sm" len="sm"/>
          </a:ln>
          <a:effectLst/>
        </p:spPr>
        <p:txBody>
          <a:bodyPr wrap="none">
            <a:spAutoFit/>
          </a:bodyPr>
          <a:lstStyle/>
          <a:p>
            <a:pPr>
              <a:defRPr/>
            </a:pPr>
            <a:r>
              <a:rPr lang="en-US" altLang="zh-CN" dirty="0">
                <a:solidFill>
                  <a:schemeClr val="tx1"/>
                </a:solidFill>
                <a:effectLst>
                  <a:outerShdw blurRad="38100" dist="38100" dir="2700000" algn="tl">
                    <a:srgbClr val="000000"/>
                  </a:outerShdw>
                </a:effectLst>
                <a:ea typeface="宋体" pitchFamily="2" charset="-122"/>
              </a:rPr>
              <a:t>    </a:t>
            </a:r>
            <a:r>
              <a:rPr lang="zh-CN" altLang="en-US" sz="2400" dirty="0">
                <a:solidFill>
                  <a:schemeClr val="tx1"/>
                </a:solidFill>
                <a:effectLst>
                  <a:outerShdw blurRad="38100" dist="38100" dir="2700000" algn="tl">
                    <a:srgbClr val="000000"/>
                  </a:outerShdw>
                </a:effectLst>
                <a:ea typeface="宋体" pitchFamily="2" charset="-122"/>
              </a:rPr>
              <a:t>系统的势能由弹簧势能与重力势能所</a:t>
            </a:r>
          </a:p>
          <a:p>
            <a:pPr>
              <a:defRPr/>
            </a:pPr>
            <a:r>
              <a:rPr lang="zh-CN" altLang="en-US" sz="2400" dirty="0">
                <a:solidFill>
                  <a:schemeClr val="tx1"/>
                </a:solidFill>
                <a:effectLst>
                  <a:outerShdw blurRad="38100" dist="38100" dir="2700000" algn="tl">
                    <a:srgbClr val="000000"/>
                  </a:outerShdw>
                </a:effectLst>
                <a:ea typeface="宋体" pitchFamily="2" charset="-122"/>
              </a:rPr>
              <a:t>组成，以</a:t>
            </a:r>
            <a:r>
              <a:rPr lang="en-US" altLang="zh-CN" sz="2400" b="0" i="1" dirty="0">
                <a:solidFill>
                  <a:schemeClr val="tx1"/>
                </a:solidFill>
                <a:effectLst>
                  <a:outerShdw blurRad="38100" dist="38100" dir="2700000" algn="tl">
                    <a:srgbClr val="000000"/>
                  </a:outerShdw>
                </a:effectLst>
                <a:ea typeface="宋体" pitchFamily="2" charset="-122"/>
              </a:rPr>
              <a:t>O</a:t>
            </a:r>
            <a:r>
              <a:rPr lang="zh-CN" altLang="zh-CN" sz="2400" dirty="0">
                <a:solidFill>
                  <a:schemeClr val="tx1"/>
                </a:solidFill>
                <a:effectLst>
                  <a:outerShdw blurRad="38100" dist="38100" dir="2700000" algn="tl">
                    <a:srgbClr val="000000"/>
                  </a:outerShdw>
                </a:effectLst>
                <a:ea typeface="宋体" pitchFamily="2" charset="-122"/>
              </a:rPr>
              <a:t>点为共同的势能零点</a:t>
            </a:r>
            <a:endParaRPr lang="zh-CN" altLang="en-US" sz="2400" dirty="0">
              <a:solidFill>
                <a:schemeClr val="tx1"/>
              </a:solidFill>
              <a:effectLst>
                <a:outerShdw blurRad="38100" dist="38100" dir="2700000" algn="tl">
                  <a:srgbClr val="000000"/>
                </a:outerShdw>
              </a:effectLst>
              <a:ea typeface="宋体" pitchFamily="2" charset="-122"/>
            </a:endParaRPr>
          </a:p>
        </p:txBody>
      </p:sp>
      <p:graphicFrame>
        <p:nvGraphicFramePr>
          <p:cNvPr id="249911" name="Object 55"/>
          <p:cNvGraphicFramePr>
            <a:graphicFrameLocks noChangeAspect="1"/>
          </p:cNvGraphicFramePr>
          <p:nvPr>
            <p:extLst>
              <p:ext uri="{D42A27DB-BD31-4B8C-83A1-F6EECF244321}">
                <p14:modId xmlns:p14="http://schemas.microsoft.com/office/powerpoint/2010/main" xmlns="" val="2852188110"/>
              </p:ext>
            </p:extLst>
          </p:nvPr>
        </p:nvGraphicFramePr>
        <p:xfrm>
          <a:off x="3065190" y="955675"/>
          <a:ext cx="5169173" cy="1046163"/>
        </p:xfrm>
        <a:graphic>
          <a:graphicData uri="http://schemas.openxmlformats.org/presentationml/2006/ole">
            <p:oleObj spid="_x0000_s22572" name="公式" r:id="rId3" imgW="1688760" imgH="342720" progId="Equation.3">
              <p:embed/>
            </p:oleObj>
          </a:graphicData>
        </a:graphic>
      </p:graphicFrame>
      <p:sp>
        <p:nvSpPr>
          <p:cNvPr id="249912" name="Text Box 56"/>
          <p:cNvSpPr txBox="1">
            <a:spLocks noChangeArrowheads="1"/>
          </p:cNvSpPr>
          <p:nvPr/>
        </p:nvSpPr>
        <p:spPr bwMode="auto">
          <a:xfrm>
            <a:off x="3000375" y="1928813"/>
            <a:ext cx="2438400" cy="457200"/>
          </a:xfrm>
          <a:prstGeom prst="rect">
            <a:avLst/>
          </a:prstGeom>
          <a:noFill/>
          <a:ln w="12700">
            <a:noFill/>
            <a:miter lim="800000"/>
            <a:headEnd type="none" w="sm" len="sm"/>
            <a:tailEnd type="none" w="sm" len="sm"/>
          </a:ln>
          <a:effectLst/>
        </p:spPr>
        <p:txBody>
          <a:bodyPr>
            <a:spAutoFit/>
          </a:bodyPr>
          <a:lstStyle/>
          <a:p>
            <a:pPr>
              <a:defRPr/>
            </a:pPr>
            <a:r>
              <a:rPr lang="zh-CN" altLang="en-US" sz="2400" dirty="0">
                <a:solidFill>
                  <a:schemeClr val="tx1"/>
                </a:solidFill>
                <a:effectLst>
                  <a:outerShdw blurRad="38100" dist="38100" dir="2700000" algn="tl">
                    <a:srgbClr val="000000"/>
                  </a:outerShdw>
                </a:effectLst>
                <a:ea typeface="宋体" pitchFamily="2" charset="-122"/>
              </a:rPr>
              <a:t>拉格朗日函数</a:t>
            </a:r>
          </a:p>
        </p:txBody>
      </p:sp>
      <p:graphicFrame>
        <p:nvGraphicFramePr>
          <p:cNvPr id="249913" name="Object 57"/>
          <p:cNvGraphicFramePr>
            <a:graphicFrameLocks noChangeAspect="1"/>
          </p:cNvGraphicFramePr>
          <p:nvPr>
            <p:extLst>
              <p:ext uri="{D42A27DB-BD31-4B8C-83A1-F6EECF244321}">
                <p14:modId xmlns:p14="http://schemas.microsoft.com/office/powerpoint/2010/main" xmlns="" val="3806521487"/>
              </p:ext>
            </p:extLst>
          </p:nvPr>
        </p:nvGraphicFramePr>
        <p:xfrm>
          <a:off x="4827613" y="3341042"/>
          <a:ext cx="3587750" cy="808038"/>
        </p:xfrm>
        <a:graphic>
          <a:graphicData uri="http://schemas.openxmlformats.org/presentationml/2006/ole">
            <p:oleObj spid="_x0000_s22573" name="公式" r:id="rId4" imgW="1562040" imgH="342720" progId="Equation.3">
              <p:embed/>
            </p:oleObj>
          </a:graphicData>
        </a:graphic>
      </p:graphicFrame>
      <p:graphicFrame>
        <p:nvGraphicFramePr>
          <p:cNvPr id="249914" name="Object 58"/>
          <p:cNvGraphicFramePr>
            <a:graphicFrameLocks noChangeAspect="1"/>
          </p:cNvGraphicFramePr>
          <p:nvPr>
            <p:extLst>
              <p:ext uri="{D42A27DB-BD31-4B8C-83A1-F6EECF244321}">
                <p14:modId xmlns:p14="http://schemas.microsoft.com/office/powerpoint/2010/main" xmlns="" val="3283818549"/>
              </p:ext>
            </p:extLst>
          </p:nvPr>
        </p:nvGraphicFramePr>
        <p:xfrm>
          <a:off x="2771800" y="2631430"/>
          <a:ext cx="1752600" cy="444500"/>
        </p:xfrm>
        <a:graphic>
          <a:graphicData uri="http://schemas.openxmlformats.org/presentationml/2006/ole">
            <p:oleObj spid="_x0000_s22574" name="公式" r:id="rId5" imgW="634680" imgH="139680" progId="Equation.3">
              <p:embed/>
            </p:oleObj>
          </a:graphicData>
        </a:graphic>
      </p:graphicFrame>
      <p:graphicFrame>
        <p:nvGraphicFramePr>
          <p:cNvPr id="249915" name="Object 59"/>
          <p:cNvGraphicFramePr>
            <a:graphicFrameLocks noChangeAspect="1"/>
          </p:cNvGraphicFramePr>
          <p:nvPr>
            <p:extLst>
              <p:ext uri="{D42A27DB-BD31-4B8C-83A1-F6EECF244321}">
                <p14:modId xmlns:p14="http://schemas.microsoft.com/office/powerpoint/2010/main" xmlns="" val="2095585400"/>
              </p:ext>
            </p:extLst>
          </p:nvPr>
        </p:nvGraphicFramePr>
        <p:xfrm>
          <a:off x="4381525" y="2415530"/>
          <a:ext cx="4527550" cy="871537"/>
        </p:xfrm>
        <a:graphic>
          <a:graphicData uri="http://schemas.openxmlformats.org/presentationml/2006/ole">
            <p:oleObj spid="_x0000_s22575" name="公式" r:id="rId6" imgW="1790640" imgH="342720" progId="Equation.3">
              <p:embed/>
            </p:oleObj>
          </a:graphicData>
        </a:graphic>
      </p:graphicFrame>
      <p:sp>
        <p:nvSpPr>
          <p:cNvPr id="249916" name="Text Box 60"/>
          <p:cNvSpPr txBox="1">
            <a:spLocks noChangeArrowheads="1"/>
          </p:cNvSpPr>
          <p:nvPr/>
        </p:nvSpPr>
        <p:spPr bwMode="auto">
          <a:xfrm>
            <a:off x="1928813" y="4286250"/>
            <a:ext cx="5257800" cy="457200"/>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chemeClr val="tx1"/>
                </a:solidFill>
                <a:effectLst>
                  <a:outerShdw blurRad="38100" dist="38100" dir="2700000" algn="tl">
                    <a:srgbClr val="000000"/>
                  </a:outerShdw>
                </a:effectLst>
                <a:ea typeface="宋体" pitchFamily="2" charset="-122"/>
              </a:rPr>
              <a:t>(4) </a:t>
            </a:r>
            <a:r>
              <a:rPr lang="zh-CN" altLang="en-US" sz="2400" dirty="0">
                <a:solidFill>
                  <a:schemeClr val="tx1"/>
                </a:solidFill>
                <a:effectLst>
                  <a:outerShdw blurRad="38100" dist="38100" dir="2700000" algn="tl">
                    <a:srgbClr val="000000"/>
                  </a:outerShdw>
                </a:effectLst>
                <a:ea typeface="宋体" pitchFamily="2" charset="-122"/>
              </a:rPr>
              <a:t>应用拉格朗日方程运动微分方程</a:t>
            </a:r>
          </a:p>
        </p:txBody>
      </p:sp>
      <p:graphicFrame>
        <p:nvGraphicFramePr>
          <p:cNvPr id="249917" name="Object 61"/>
          <p:cNvGraphicFramePr>
            <a:graphicFrameLocks noChangeAspect="1"/>
          </p:cNvGraphicFramePr>
          <p:nvPr>
            <p:extLst>
              <p:ext uri="{D42A27DB-BD31-4B8C-83A1-F6EECF244321}">
                <p14:modId xmlns:p14="http://schemas.microsoft.com/office/powerpoint/2010/main" xmlns="" val="939848359"/>
              </p:ext>
            </p:extLst>
          </p:nvPr>
        </p:nvGraphicFramePr>
        <p:xfrm>
          <a:off x="4219576" y="4817542"/>
          <a:ext cx="2463800" cy="851421"/>
        </p:xfrm>
        <a:graphic>
          <a:graphicData uri="http://schemas.openxmlformats.org/presentationml/2006/ole">
            <p:oleObj spid="_x0000_s22576" name="公式" r:id="rId7" imgW="1130040" imgH="393480" progId="Equation.3">
              <p:embed/>
            </p:oleObj>
          </a:graphicData>
        </a:graphic>
      </p:graphicFrame>
      <p:graphicFrame>
        <p:nvGraphicFramePr>
          <p:cNvPr id="249918" name="Object 62"/>
          <p:cNvGraphicFramePr>
            <a:graphicFrameLocks noChangeAspect="1"/>
          </p:cNvGraphicFramePr>
          <p:nvPr>
            <p:extLst>
              <p:ext uri="{D42A27DB-BD31-4B8C-83A1-F6EECF244321}">
                <p14:modId xmlns:p14="http://schemas.microsoft.com/office/powerpoint/2010/main" xmlns="" val="2969266446"/>
              </p:ext>
            </p:extLst>
          </p:nvPr>
        </p:nvGraphicFramePr>
        <p:xfrm>
          <a:off x="406400" y="5766709"/>
          <a:ext cx="8494713" cy="758635"/>
        </p:xfrm>
        <a:graphic>
          <a:graphicData uri="http://schemas.openxmlformats.org/presentationml/2006/ole">
            <p:oleObj spid="_x0000_s22577" name="公式" r:id="rId8" imgW="3288960" imgH="228600" progId="Equation.3">
              <p:embed/>
            </p:oleObj>
          </a:graphicData>
        </a:graphic>
      </p:graphicFrame>
      <p:grpSp>
        <p:nvGrpSpPr>
          <p:cNvPr id="22539" name="Group 63"/>
          <p:cNvGrpSpPr>
            <a:grpSpLocks/>
          </p:cNvGrpSpPr>
          <p:nvPr/>
        </p:nvGrpSpPr>
        <p:grpSpPr bwMode="auto">
          <a:xfrm>
            <a:off x="395288" y="260350"/>
            <a:ext cx="2487612" cy="4032250"/>
            <a:chOff x="249" y="164"/>
            <a:chExt cx="1567" cy="2540"/>
          </a:xfrm>
        </p:grpSpPr>
        <p:sp>
          <p:nvSpPr>
            <p:cNvPr id="22540" name="Rectangle 64"/>
            <p:cNvSpPr>
              <a:spLocks noChangeArrowheads="1"/>
            </p:cNvSpPr>
            <p:nvPr/>
          </p:nvSpPr>
          <p:spPr bwMode="auto">
            <a:xfrm>
              <a:off x="256" y="526"/>
              <a:ext cx="162" cy="1044"/>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41" name="Rectangle 65"/>
            <p:cNvSpPr>
              <a:spLocks noChangeArrowheads="1"/>
            </p:cNvSpPr>
            <p:nvPr/>
          </p:nvSpPr>
          <p:spPr bwMode="auto">
            <a:xfrm>
              <a:off x="256" y="334"/>
              <a:ext cx="544" cy="192"/>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42" name="Rectangle 66"/>
            <p:cNvSpPr>
              <a:spLocks noChangeArrowheads="1"/>
            </p:cNvSpPr>
            <p:nvPr/>
          </p:nvSpPr>
          <p:spPr bwMode="auto">
            <a:xfrm>
              <a:off x="638" y="526"/>
              <a:ext cx="162" cy="1056"/>
            </a:xfrm>
            <a:prstGeom prst="rect">
              <a:avLst/>
            </a:prstGeom>
            <a:solidFill>
              <a:srgbClr val="FF990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nvGrpSpPr>
            <p:cNvPr id="22543" name="Group 67"/>
            <p:cNvGrpSpPr>
              <a:grpSpLocks/>
            </p:cNvGrpSpPr>
            <p:nvPr/>
          </p:nvGrpSpPr>
          <p:grpSpPr bwMode="auto">
            <a:xfrm>
              <a:off x="411" y="526"/>
              <a:ext cx="208" cy="554"/>
              <a:chOff x="424" y="3069"/>
              <a:chExt cx="208" cy="554"/>
            </a:xfrm>
          </p:grpSpPr>
          <p:sp>
            <p:nvSpPr>
              <p:cNvPr id="22566" name="Line 68"/>
              <p:cNvSpPr>
                <a:spLocks noChangeShapeType="1"/>
              </p:cNvSpPr>
              <p:nvPr/>
            </p:nvSpPr>
            <p:spPr bwMode="auto">
              <a:xfrm flipH="1">
                <a:off x="424" y="306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67" name="Line 69"/>
              <p:cNvSpPr>
                <a:spLocks noChangeShapeType="1"/>
              </p:cNvSpPr>
              <p:nvPr/>
            </p:nvSpPr>
            <p:spPr bwMode="auto">
              <a:xfrm>
                <a:off x="432" y="312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2568" name="Group 70"/>
              <p:cNvGrpSpPr>
                <a:grpSpLocks/>
              </p:cNvGrpSpPr>
              <p:nvPr/>
            </p:nvGrpSpPr>
            <p:grpSpPr bwMode="auto">
              <a:xfrm>
                <a:off x="432" y="3176"/>
                <a:ext cx="200" cy="100"/>
                <a:chOff x="1071" y="1883"/>
                <a:chExt cx="200" cy="100"/>
              </a:xfrm>
            </p:grpSpPr>
            <p:sp>
              <p:nvSpPr>
                <p:cNvPr id="22579" name="Line 71"/>
                <p:cNvSpPr>
                  <a:spLocks noChangeShapeType="1"/>
                </p:cNvSpPr>
                <p:nvPr/>
              </p:nvSpPr>
              <p:spPr bwMode="auto">
                <a:xfrm>
                  <a:off x="1079" y="193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80" name="Line 72"/>
                <p:cNvSpPr>
                  <a:spLocks noChangeShapeType="1"/>
                </p:cNvSpPr>
                <p:nvPr/>
              </p:nvSpPr>
              <p:spPr bwMode="auto">
                <a:xfrm flipH="1">
                  <a:off x="1071" y="188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22569" name="Group 73"/>
              <p:cNvGrpSpPr>
                <a:grpSpLocks/>
              </p:cNvGrpSpPr>
              <p:nvPr/>
            </p:nvGrpSpPr>
            <p:grpSpPr bwMode="auto">
              <a:xfrm>
                <a:off x="424" y="3283"/>
                <a:ext cx="200" cy="100"/>
                <a:chOff x="1167" y="1979"/>
                <a:chExt cx="200" cy="100"/>
              </a:xfrm>
            </p:grpSpPr>
            <p:sp>
              <p:nvSpPr>
                <p:cNvPr id="22577" name="Line 74"/>
                <p:cNvSpPr>
                  <a:spLocks noChangeShapeType="1"/>
                </p:cNvSpPr>
                <p:nvPr/>
              </p:nvSpPr>
              <p:spPr bwMode="auto">
                <a:xfrm>
                  <a:off x="1175" y="203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78" name="Line 75"/>
                <p:cNvSpPr>
                  <a:spLocks noChangeShapeType="1"/>
                </p:cNvSpPr>
                <p:nvPr/>
              </p:nvSpPr>
              <p:spPr bwMode="auto">
                <a:xfrm flipH="1">
                  <a:off x="1167" y="197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22570" name="Group 76"/>
              <p:cNvGrpSpPr>
                <a:grpSpLocks/>
              </p:cNvGrpSpPr>
              <p:nvPr/>
            </p:nvGrpSpPr>
            <p:grpSpPr bwMode="auto">
              <a:xfrm>
                <a:off x="426" y="3368"/>
                <a:ext cx="200" cy="100"/>
                <a:chOff x="1263" y="2075"/>
                <a:chExt cx="200" cy="100"/>
              </a:xfrm>
            </p:grpSpPr>
            <p:sp>
              <p:nvSpPr>
                <p:cNvPr id="22575" name="Line 77"/>
                <p:cNvSpPr>
                  <a:spLocks noChangeShapeType="1"/>
                </p:cNvSpPr>
                <p:nvPr/>
              </p:nvSpPr>
              <p:spPr bwMode="auto">
                <a:xfrm>
                  <a:off x="1271" y="2127"/>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76" name="Line 78"/>
                <p:cNvSpPr>
                  <a:spLocks noChangeShapeType="1"/>
                </p:cNvSpPr>
                <p:nvPr/>
              </p:nvSpPr>
              <p:spPr bwMode="auto">
                <a:xfrm flipH="1">
                  <a:off x="1263" y="20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22571" name="Group 79"/>
              <p:cNvGrpSpPr>
                <a:grpSpLocks/>
              </p:cNvGrpSpPr>
              <p:nvPr/>
            </p:nvGrpSpPr>
            <p:grpSpPr bwMode="auto">
              <a:xfrm>
                <a:off x="431" y="3475"/>
                <a:ext cx="200" cy="100"/>
                <a:chOff x="1359" y="2171"/>
                <a:chExt cx="200" cy="100"/>
              </a:xfrm>
            </p:grpSpPr>
            <p:sp>
              <p:nvSpPr>
                <p:cNvPr id="22573" name="Line 80"/>
                <p:cNvSpPr>
                  <a:spLocks noChangeShapeType="1"/>
                </p:cNvSpPr>
                <p:nvPr/>
              </p:nvSpPr>
              <p:spPr bwMode="auto">
                <a:xfrm>
                  <a:off x="1367" y="222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74" name="Line 81"/>
                <p:cNvSpPr>
                  <a:spLocks noChangeShapeType="1"/>
                </p:cNvSpPr>
                <p:nvPr/>
              </p:nvSpPr>
              <p:spPr bwMode="auto">
                <a:xfrm flipH="1">
                  <a:off x="1359" y="217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2572" name="Line 82"/>
              <p:cNvSpPr>
                <a:spLocks noChangeShapeType="1"/>
              </p:cNvSpPr>
              <p:nvPr/>
            </p:nvSpPr>
            <p:spPr bwMode="auto">
              <a:xfrm flipH="1">
                <a:off x="435" y="35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2544" name="Oval 83"/>
            <p:cNvSpPr>
              <a:spLocks noChangeArrowheads="1"/>
            </p:cNvSpPr>
            <p:nvPr/>
          </p:nvSpPr>
          <p:spPr bwMode="auto">
            <a:xfrm>
              <a:off x="424" y="1076"/>
              <a:ext cx="192" cy="19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45" name="Line 84"/>
            <p:cNvSpPr>
              <a:spLocks noChangeShapeType="1"/>
            </p:cNvSpPr>
            <p:nvPr/>
          </p:nvSpPr>
          <p:spPr bwMode="auto">
            <a:xfrm>
              <a:off x="528" y="164"/>
              <a:ext cx="0" cy="2404"/>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46" name="Text Box 85"/>
            <p:cNvSpPr txBox="1">
              <a:spLocks noChangeArrowheads="1"/>
            </p:cNvSpPr>
            <p:nvPr/>
          </p:nvSpPr>
          <p:spPr bwMode="auto">
            <a:xfrm>
              <a:off x="482" y="1637"/>
              <a:ext cx="2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sym typeface="Symbol" pitchFamily="18" charset="2"/>
                </a:rPr>
                <a:t></a:t>
              </a:r>
              <a:endParaRPr lang="en-US" altLang="zh-CN" b="0" i="1">
                <a:solidFill>
                  <a:schemeClr val="tx1"/>
                </a:solidFill>
              </a:endParaRPr>
            </a:p>
          </p:txBody>
        </p:sp>
        <p:sp>
          <p:nvSpPr>
            <p:cNvPr id="22547" name="Text Box 86"/>
            <p:cNvSpPr txBox="1">
              <a:spLocks noChangeArrowheads="1"/>
            </p:cNvSpPr>
            <p:nvPr/>
          </p:nvSpPr>
          <p:spPr bwMode="auto">
            <a:xfrm>
              <a:off x="1561" y="2084"/>
              <a:ext cx="20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x</a:t>
              </a:r>
            </a:p>
          </p:txBody>
        </p:sp>
        <p:sp>
          <p:nvSpPr>
            <p:cNvPr id="22548" name="Line 87"/>
            <p:cNvSpPr>
              <a:spLocks noChangeShapeType="1"/>
            </p:cNvSpPr>
            <p:nvPr/>
          </p:nvSpPr>
          <p:spPr bwMode="auto">
            <a:xfrm>
              <a:off x="1571" y="788"/>
              <a:ext cx="0" cy="1584"/>
            </a:xfrm>
            <a:prstGeom prst="line">
              <a:avLst/>
            </a:prstGeom>
            <a:noFill/>
            <a:ln w="12700">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49" name="Text Box 88"/>
            <p:cNvSpPr txBox="1">
              <a:spLocks noChangeArrowheads="1"/>
            </p:cNvSpPr>
            <p:nvPr/>
          </p:nvSpPr>
          <p:spPr bwMode="auto">
            <a:xfrm>
              <a:off x="1561" y="644"/>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O</a:t>
              </a:r>
            </a:p>
          </p:txBody>
        </p:sp>
        <p:sp>
          <p:nvSpPr>
            <p:cNvPr id="22550" name="Text Box 89"/>
            <p:cNvSpPr txBox="1">
              <a:spLocks noChangeArrowheads="1"/>
            </p:cNvSpPr>
            <p:nvPr/>
          </p:nvSpPr>
          <p:spPr bwMode="auto">
            <a:xfrm>
              <a:off x="962" y="805"/>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x</a:t>
              </a:r>
            </a:p>
          </p:txBody>
        </p:sp>
        <p:sp>
          <p:nvSpPr>
            <p:cNvPr id="22551" name="Line 90"/>
            <p:cNvSpPr>
              <a:spLocks noChangeShapeType="1"/>
            </p:cNvSpPr>
            <p:nvPr/>
          </p:nvSpPr>
          <p:spPr bwMode="auto">
            <a:xfrm>
              <a:off x="637" y="788"/>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52" name="Text Box 91"/>
            <p:cNvSpPr txBox="1">
              <a:spLocks noChangeArrowheads="1"/>
            </p:cNvSpPr>
            <p:nvPr/>
          </p:nvSpPr>
          <p:spPr bwMode="auto">
            <a:xfrm>
              <a:off x="1111" y="517"/>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l</a:t>
              </a:r>
              <a:r>
                <a:rPr lang="en-US" altLang="zh-CN" b="0" baseline="-25000">
                  <a:solidFill>
                    <a:schemeClr val="tx1"/>
                  </a:solidFill>
                </a:rPr>
                <a:t>0</a:t>
              </a:r>
              <a:endParaRPr lang="en-US" altLang="zh-CN" b="0" i="1">
                <a:solidFill>
                  <a:schemeClr val="tx1"/>
                </a:solidFill>
              </a:endParaRPr>
            </a:p>
          </p:txBody>
        </p:sp>
        <p:sp>
          <p:nvSpPr>
            <p:cNvPr id="22553" name="Line 92"/>
            <p:cNvSpPr>
              <a:spLocks noChangeShapeType="1"/>
            </p:cNvSpPr>
            <p:nvPr/>
          </p:nvSpPr>
          <p:spPr bwMode="auto">
            <a:xfrm>
              <a:off x="1129" y="526"/>
              <a:ext cx="0" cy="262"/>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54" name="Line 93"/>
            <p:cNvSpPr>
              <a:spLocks noChangeShapeType="1"/>
            </p:cNvSpPr>
            <p:nvPr/>
          </p:nvSpPr>
          <p:spPr bwMode="auto">
            <a:xfrm>
              <a:off x="1129" y="788"/>
              <a:ext cx="0" cy="384"/>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55" name="Rectangle 94"/>
            <p:cNvSpPr>
              <a:spLocks noChangeArrowheads="1"/>
            </p:cNvSpPr>
            <p:nvPr/>
          </p:nvSpPr>
          <p:spPr bwMode="auto">
            <a:xfrm rot="4476134">
              <a:off x="-10" y="1820"/>
              <a:ext cx="1456" cy="54"/>
            </a:xfrm>
            <a:prstGeom prst="rect">
              <a:avLst/>
            </a:prstGeom>
            <a:solidFill>
              <a:srgbClr val="00FFCC"/>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56" name="Oval 95"/>
            <p:cNvSpPr>
              <a:spLocks noChangeArrowheads="1"/>
            </p:cNvSpPr>
            <p:nvPr/>
          </p:nvSpPr>
          <p:spPr bwMode="auto">
            <a:xfrm>
              <a:off x="505" y="1150"/>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57" name="Text Box 96"/>
            <p:cNvSpPr txBox="1">
              <a:spLocks noChangeArrowheads="1"/>
            </p:cNvSpPr>
            <p:nvPr/>
          </p:nvSpPr>
          <p:spPr bwMode="auto">
            <a:xfrm>
              <a:off x="249" y="1025"/>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A</a:t>
              </a:r>
            </a:p>
          </p:txBody>
        </p:sp>
        <p:sp>
          <p:nvSpPr>
            <p:cNvPr id="22558" name="Text Box 97"/>
            <p:cNvSpPr txBox="1">
              <a:spLocks noChangeArrowheads="1"/>
            </p:cNvSpPr>
            <p:nvPr/>
          </p:nvSpPr>
          <p:spPr bwMode="auto">
            <a:xfrm>
              <a:off x="891" y="2416"/>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B</a:t>
              </a:r>
            </a:p>
          </p:txBody>
        </p:sp>
        <p:sp>
          <p:nvSpPr>
            <p:cNvPr id="22559" name="Text Box 98"/>
            <p:cNvSpPr txBox="1">
              <a:spLocks noChangeArrowheads="1"/>
            </p:cNvSpPr>
            <p:nvPr/>
          </p:nvSpPr>
          <p:spPr bwMode="auto">
            <a:xfrm>
              <a:off x="709" y="169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C</a:t>
              </a:r>
            </a:p>
          </p:txBody>
        </p:sp>
        <p:sp>
          <p:nvSpPr>
            <p:cNvPr id="22560" name="Oval 99"/>
            <p:cNvSpPr>
              <a:spLocks noChangeArrowheads="1"/>
            </p:cNvSpPr>
            <p:nvPr/>
          </p:nvSpPr>
          <p:spPr bwMode="auto">
            <a:xfrm>
              <a:off x="686" y="1813"/>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61" name="Text Box 100"/>
            <p:cNvSpPr txBox="1">
              <a:spLocks noChangeArrowheads="1"/>
            </p:cNvSpPr>
            <p:nvPr/>
          </p:nvSpPr>
          <p:spPr bwMode="auto">
            <a:xfrm>
              <a:off x="256" y="69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k</a:t>
              </a:r>
            </a:p>
          </p:txBody>
        </p:sp>
        <p:sp>
          <p:nvSpPr>
            <p:cNvPr id="22562" name="Line 101"/>
            <p:cNvSpPr>
              <a:spLocks noChangeShapeType="1"/>
            </p:cNvSpPr>
            <p:nvPr/>
          </p:nvSpPr>
          <p:spPr bwMode="auto">
            <a:xfrm>
              <a:off x="637" y="526"/>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63" name="Line 102"/>
            <p:cNvSpPr>
              <a:spLocks noChangeShapeType="1"/>
            </p:cNvSpPr>
            <p:nvPr/>
          </p:nvSpPr>
          <p:spPr bwMode="auto">
            <a:xfrm>
              <a:off x="637" y="1161"/>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64" name="Oval 103"/>
            <p:cNvSpPr>
              <a:spLocks noChangeArrowheads="1"/>
            </p:cNvSpPr>
            <p:nvPr/>
          </p:nvSpPr>
          <p:spPr bwMode="auto">
            <a:xfrm>
              <a:off x="891" y="252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2565" name="Arc 104"/>
            <p:cNvSpPr>
              <a:spLocks/>
            </p:cNvSpPr>
            <p:nvPr/>
          </p:nvSpPr>
          <p:spPr bwMode="auto">
            <a:xfrm rot="1179229" flipV="1">
              <a:off x="528" y="1615"/>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xmlns="" val="2731795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910"/>
                                        </p:tgtEl>
                                        <p:attrNameLst>
                                          <p:attrName>style.visibility</p:attrName>
                                        </p:attrNameLst>
                                      </p:cBhvr>
                                      <p:to>
                                        <p:strVal val="visible"/>
                                      </p:to>
                                    </p:set>
                                    <p:anim calcmode="lin" valueType="num">
                                      <p:cBhvr additive="base">
                                        <p:cTn id="7" dur="500" fill="hold"/>
                                        <p:tgtEl>
                                          <p:spTgt spid="249910"/>
                                        </p:tgtEl>
                                        <p:attrNameLst>
                                          <p:attrName>ppt_x</p:attrName>
                                        </p:attrNameLst>
                                      </p:cBhvr>
                                      <p:tavLst>
                                        <p:tav tm="0">
                                          <p:val>
                                            <p:strVal val="#ppt_x"/>
                                          </p:val>
                                        </p:tav>
                                        <p:tav tm="100000">
                                          <p:val>
                                            <p:strVal val="#ppt_x"/>
                                          </p:val>
                                        </p:tav>
                                      </p:tavLst>
                                    </p:anim>
                                    <p:anim calcmode="lin" valueType="num">
                                      <p:cBhvr additive="base">
                                        <p:cTn id="8" dur="500" fill="hold"/>
                                        <p:tgtEl>
                                          <p:spTgt spid="2499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9911"/>
                                        </p:tgtEl>
                                        <p:attrNameLst>
                                          <p:attrName>style.visibility</p:attrName>
                                        </p:attrNameLst>
                                      </p:cBhvr>
                                      <p:to>
                                        <p:strVal val="visible"/>
                                      </p:to>
                                    </p:set>
                                    <p:anim calcmode="lin" valueType="num">
                                      <p:cBhvr additive="base">
                                        <p:cTn id="13" dur="500" fill="hold"/>
                                        <p:tgtEl>
                                          <p:spTgt spid="249911"/>
                                        </p:tgtEl>
                                        <p:attrNameLst>
                                          <p:attrName>ppt_x</p:attrName>
                                        </p:attrNameLst>
                                      </p:cBhvr>
                                      <p:tavLst>
                                        <p:tav tm="0">
                                          <p:val>
                                            <p:strVal val="#ppt_x"/>
                                          </p:val>
                                        </p:tav>
                                        <p:tav tm="100000">
                                          <p:val>
                                            <p:strVal val="#ppt_x"/>
                                          </p:val>
                                        </p:tav>
                                      </p:tavLst>
                                    </p:anim>
                                    <p:anim calcmode="lin" valueType="num">
                                      <p:cBhvr additive="base">
                                        <p:cTn id="14" dur="500" fill="hold"/>
                                        <p:tgtEl>
                                          <p:spTgt spid="2499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912"/>
                                        </p:tgtEl>
                                        <p:attrNameLst>
                                          <p:attrName>style.visibility</p:attrName>
                                        </p:attrNameLst>
                                      </p:cBhvr>
                                      <p:to>
                                        <p:strVal val="visible"/>
                                      </p:to>
                                    </p:set>
                                    <p:anim calcmode="lin" valueType="num">
                                      <p:cBhvr additive="base">
                                        <p:cTn id="19" dur="500" fill="hold"/>
                                        <p:tgtEl>
                                          <p:spTgt spid="249912"/>
                                        </p:tgtEl>
                                        <p:attrNameLst>
                                          <p:attrName>ppt_x</p:attrName>
                                        </p:attrNameLst>
                                      </p:cBhvr>
                                      <p:tavLst>
                                        <p:tav tm="0">
                                          <p:val>
                                            <p:strVal val="#ppt_x"/>
                                          </p:val>
                                        </p:tav>
                                        <p:tav tm="100000">
                                          <p:val>
                                            <p:strVal val="#ppt_x"/>
                                          </p:val>
                                        </p:tav>
                                      </p:tavLst>
                                    </p:anim>
                                    <p:anim calcmode="lin" valueType="num">
                                      <p:cBhvr additive="base">
                                        <p:cTn id="20" dur="500" fill="hold"/>
                                        <p:tgtEl>
                                          <p:spTgt spid="2499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9914"/>
                                        </p:tgtEl>
                                        <p:attrNameLst>
                                          <p:attrName>style.visibility</p:attrName>
                                        </p:attrNameLst>
                                      </p:cBhvr>
                                      <p:to>
                                        <p:strVal val="visible"/>
                                      </p:to>
                                    </p:set>
                                    <p:anim calcmode="lin" valueType="num">
                                      <p:cBhvr additive="base">
                                        <p:cTn id="25" dur="500" fill="hold"/>
                                        <p:tgtEl>
                                          <p:spTgt spid="249914"/>
                                        </p:tgtEl>
                                        <p:attrNameLst>
                                          <p:attrName>ppt_x</p:attrName>
                                        </p:attrNameLst>
                                      </p:cBhvr>
                                      <p:tavLst>
                                        <p:tav tm="0">
                                          <p:val>
                                            <p:strVal val="#ppt_x"/>
                                          </p:val>
                                        </p:tav>
                                        <p:tav tm="100000">
                                          <p:val>
                                            <p:strVal val="#ppt_x"/>
                                          </p:val>
                                        </p:tav>
                                      </p:tavLst>
                                    </p:anim>
                                    <p:anim calcmode="lin" valueType="num">
                                      <p:cBhvr additive="base">
                                        <p:cTn id="26" dur="500" fill="hold"/>
                                        <p:tgtEl>
                                          <p:spTgt spid="24991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9915"/>
                                        </p:tgtEl>
                                        <p:attrNameLst>
                                          <p:attrName>style.visibility</p:attrName>
                                        </p:attrNameLst>
                                      </p:cBhvr>
                                      <p:to>
                                        <p:strVal val="visible"/>
                                      </p:to>
                                    </p:set>
                                    <p:anim calcmode="lin" valueType="num">
                                      <p:cBhvr additive="base">
                                        <p:cTn id="31" dur="500" fill="hold"/>
                                        <p:tgtEl>
                                          <p:spTgt spid="249915"/>
                                        </p:tgtEl>
                                        <p:attrNameLst>
                                          <p:attrName>ppt_x</p:attrName>
                                        </p:attrNameLst>
                                      </p:cBhvr>
                                      <p:tavLst>
                                        <p:tav tm="0">
                                          <p:val>
                                            <p:strVal val="#ppt_x"/>
                                          </p:val>
                                        </p:tav>
                                        <p:tav tm="100000">
                                          <p:val>
                                            <p:strVal val="#ppt_x"/>
                                          </p:val>
                                        </p:tav>
                                      </p:tavLst>
                                    </p:anim>
                                    <p:anim calcmode="lin" valueType="num">
                                      <p:cBhvr additive="base">
                                        <p:cTn id="32" dur="500" fill="hold"/>
                                        <p:tgtEl>
                                          <p:spTgt spid="2499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9913"/>
                                        </p:tgtEl>
                                        <p:attrNameLst>
                                          <p:attrName>style.visibility</p:attrName>
                                        </p:attrNameLst>
                                      </p:cBhvr>
                                      <p:to>
                                        <p:strVal val="visible"/>
                                      </p:to>
                                    </p:set>
                                    <p:anim calcmode="lin" valueType="num">
                                      <p:cBhvr additive="base">
                                        <p:cTn id="37" dur="500" fill="hold"/>
                                        <p:tgtEl>
                                          <p:spTgt spid="249913"/>
                                        </p:tgtEl>
                                        <p:attrNameLst>
                                          <p:attrName>ppt_x</p:attrName>
                                        </p:attrNameLst>
                                      </p:cBhvr>
                                      <p:tavLst>
                                        <p:tav tm="0">
                                          <p:val>
                                            <p:strVal val="#ppt_x"/>
                                          </p:val>
                                        </p:tav>
                                        <p:tav tm="100000">
                                          <p:val>
                                            <p:strVal val="#ppt_x"/>
                                          </p:val>
                                        </p:tav>
                                      </p:tavLst>
                                    </p:anim>
                                    <p:anim calcmode="lin" valueType="num">
                                      <p:cBhvr additive="base">
                                        <p:cTn id="38" dur="500" fill="hold"/>
                                        <p:tgtEl>
                                          <p:spTgt spid="2499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9916"/>
                                        </p:tgtEl>
                                        <p:attrNameLst>
                                          <p:attrName>style.visibility</p:attrName>
                                        </p:attrNameLst>
                                      </p:cBhvr>
                                      <p:to>
                                        <p:strVal val="visible"/>
                                      </p:to>
                                    </p:set>
                                    <p:anim calcmode="lin" valueType="num">
                                      <p:cBhvr additive="base">
                                        <p:cTn id="43" dur="500" fill="hold"/>
                                        <p:tgtEl>
                                          <p:spTgt spid="249916"/>
                                        </p:tgtEl>
                                        <p:attrNameLst>
                                          <p:attrName>ppt_x</p:attrName>
                                        </p:attrNameLst>
                                      </p:cBhvr>
                                      <p:tavLst>
                                        <p:tav tm="0">
                                          <p:val>
                                            <p:strVal val="#ppt_x"/>
                                          </p:val>
                                        </p:tav>
                                        <p:tav tm="100000">
                                          <p:val>
                                            <p:strVal val="#ppt_x"/>
                                          </p:val>
                                        </p:tav>
                                      </p:tavLst>
                                    </p:anim>
                                    <p:anim calcmode="lin" valueType="num">
                                      <p:cBhvr additive="base">
                                        <p:cTn id="44" dur="500" fill="hold"/>
                                        <p:tgtEl>
                                          <p:spTgt spid="2499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49917"/>
                                        </p:tgtEl>
                                        <p:attrNameLst>
                                          <p:attrName>style.visibility</p:attrName>
                                        </p:attrNameLst>
                                      </p:cBhvr>
                                      <p:to>
                                        <p:strVal val="visible"/>
                                      </p:to>
                                    </p:set>
                                    <p:anim calcmode="lin" valueType="num">
                                      <p:cBhvr additive="base">
                                        <p:cTn id="49" dur="500" fill="hold"/>
                                        <p:tgtEl>
                                          <p:spTgt spid="249917"/>
                                        </p:tgtEl>
                                        <p:attrNameLst>
                                          <p:attrName>ppt_x</p:attrName>
                                        </p:attrNameLst>
                                      </p:cBhvr>
                                      <p:tavLst>
                                        <p:tav tm="0">
                                          <p:val>
                                            <p:strVal val="#ppt_x"/>
                                          </p:val>
                                        </p:tav>
                                        <p:tav tm="100000">
                                          <p:val>
                                            <p:strVal val="#ppt_x"/>
                                          </p:val>
                                        </p:tav>
                                      </p:tavLst>
                                    </p:anim>
                                    <p:anim calcmode="lin" valueType="num">
                                      <p:cBhvr additive="base">
                                        <p:cTn id="50" dur="500" fill="hold"/>
                                        <p:tgtEl>
                                          <p:spTgt spid="24991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49918"/>
                                        </p:tgtEl>
                                        <p:attrNameLst>
                                          <p:attrName>style.visibility</p:attrName>
                                        </p:attrNameLst>
                                      </p:cBhvr>
                                      <p:to>
                                        <p:strVal val="visible"/>
                                      </p:to>
                                    </p:set>
                                    <p:anim calcmode="lin" valueType="num">
                                      <p:cBhvr additive="base">
                                        <p:cTn id="55" dur="500" fill="hold"/>
                                        <p:tgtEl>
                                          <p:spTgt spid="249918"/>
                                        </p:tgtEl>
                                        <p:attrNameLst>
                                          <p:attrName>ppt_x</p:attrName>
                                        </p:attrNameLst>
                                      </p:cBhvr>
                                      <p:tavLst>
                                        <p:tav tm="0">
                                          <p:val>
                                            <p:strVal val="#ppt_x"/>
                                          </p:val>
                                        </p:tav>
                                        <p:tav tm="100000">
                                          <p:val>
                                            <p:strVal val="#ppt_x"/>
                                          </p:val>
                                        </p:tav>
                                      </p:tavLst>
                                    </p:anim>
                                    <p:anim calcmode="lin" valueType="num">
                                      <p:cBhvr additive="base">
                                        <p:cTn id="56" dur="500" fill="hold"/>
                                        <p:tgtEl>
                                          <p:spTgt spid="249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10" grpId="0"/>
      <p:bldP spid="249912" grpId="0"/>
      <p:bldP spid="2499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2" name="Object 2"/>
          <p:cNvGraphicFramePr>
            <a:graphicFrameLocks noChangeAspect="1"/>
          </p:cNvGraphicFramePr>
          <p:nvPr>
            <p:extLst>
              <p:ext uri="{D42A27DB-BD31-4B8C-83A1-F6EECF244321}">
                <p14:modId xmlns:p14="http://schemas.microsoft.com/office/powerpoint/2010/main" xmlns="" val="2734598345"/>
              </p:ext>
            </p:extLst>
          </p:nvPr>
        </p:nvGraphicFramePr>
        <p:xfrm>
          <a:off x="944563" y="1772816"/>
          <a:ext cx="2709862" cy="1000547"/>
        </p:xfrm>
        <a:graphic>
          <a:graphicData uri="http://schemas.openxmlformats.org/presentationml/2006/ole">
            <p:oleObj spid="_x0000_s23610" name="公式" r:id="rId3" imgW="1054080" imgH="355320" progId="Equation.3">
              <p:embed/>
            </p:oleObj>
          </a:graphicData>
        </a:graphic>
      </p:graphicFrame>
      <p:graphicFrame>
        <p:nvGraphicFramePr>
          <p:cNvPr id="250883" name="Object 3"/>
          <p:cNvGraphicFramePr>
            <a:graphicFrameLocks noChangeAspect="1"/>
          </p:cNvGraphicFramePr>
          <p:nvPr>
            <p:extLst>
              <p:ext uri="{D42A27DB-BD31-4B8C-83A1-F6EECF244321}">
                <p14:modId xmlns:p14="http://schemas.microsoft.com/office/powerpoint/2010/main" xmlns="" val="806488225"/>
              </p:ext>
            </p:extLst>
          </p:nvPr>
        </p:nvGraphicFramePr>
        <p:xfrm>
          <a:off x="4557713" y="1916832"/>
          <a:ext cx="3078162" cy="854943"/>
        </p:xfrm>
        <a:graphic>
          <a:graphicData uri="http://schemas.openxmlformats.org/presentationml/2006/ole">
            <p:oleObj spid="_x0000_s23611" name="公式" r:id="rId4" imgW="1320480" imgH="355320" progId="Equation.3">
              <p:embed/>
            </p:oleObj>
          </a:graphicData>
        </a:graphic>
      </p:graphicFrame>
      <p:graphicFrame>
        <p:nvGraphicFramePr>
          <p:cNvPr id="250884" name="Object 4"/>
          <p:cNvGraphicFramePr>
            <a:graphicFrameLocks noChangeAspect="1"/>
          </p:cNvGraphicFramePr>
          <p:nvPr>
            <p:extLst>
              <p:ext uri="{D42A27DB-BD31-4B8C-83A1-F6EECF244321}">
                <p14:modId xmlns:p14="http://schemas.microsoft.com/office/powerpoint/2010/main" xmlns="" val="3493906830"/>
              </p:ext>
            </p:extLst>
          </p:nvPr>
        </p:nvGraphicFramePr>
        <p:xfrm>
          <a:off x="1146175" y="3140968"/>
          <a:ext cx="6088063" cy="969070"/>
        </p:xfrm>
        <a:graphic>
          <a:graphicData uri="http://schemas.openxmlformats.org/presentationml/2006/ole">
            <p:oleObj spid="_x0000_s23612" name="公式" r:id="rId5" imgW="2412720" imgH="355320" progId="Equation.3">
              <p:embed/>
            </p:oleObj>
          </a:graphicData>
        </a:graphic>
      </p:graphicFrame>
      <p:graphicFrame>
        <p:nvGraphicFramePr>
          <p:cNvPr id="250885" name="Object 5"/>
          <p:cNvGraphicFramePr>
            <a:graphicFrameLocks noChangeAspect="1"/>
          </p:cNvGraphicFramePr>
          <p:nvPr>
            <p:extLst>
              <p:ext uri="{D42A27DB-BD31-4B8C-83A1-F6EECF244321}">
                <p14:modId xmlns:p14="http://schemas.microsoft.com/office/powerpoint/2010/main" xmlns="" val="2554402356"/>
              </p:ext>
            </p:extLst>
          </p:nvPr>
        </p:nvGraphicFramePr>
        <p:xfrm>
          <a:off x="2046288" y="4365105"/>
          <a:ext cx="4706937" cy="938734"/>
        </p:xfrm>
        <a:graphic>
          <a:graphicData uri="http://schemas.openxmlformats.org/presentationml/2006/ole">
            <p:oleObj spid="_x0000_s23613" name="公式" r:id="rId6" imgW="1930320" imgH="355320" progId="Equation.3">
              <p:embed/>
            </p:oleObj>
          </a:graphicData>
        </a:graphic>
      </p:graphicFrame>
      <p:graphicFrame>
        <p:nvGraphicFramePr>
          <p:cNvPr id="250886" name="Object 6"/>
          <p:cNvGraphicFramePr>
            <a:graphicFrameLocks noChangeAspect="1"/>
          </p:cNvGraphicFramePr>
          <p:nvPr>
            <p:extLst>
              <p:ext uri="{D42A27DB-BD31-4B8C-83A1-F6EECF244321}">
                <p14:modId xmlns:p14="http://schemas.microsoft.com/office/powerpoint/2010/main" xmlns="" val="68625271"/>
              </p:ext>
            </p:extLst>
          </p:nvPr>
        </p:nvGraphicFramePr>
        <p:xfrm>
          <a:off x="2300288" y="5445224"/>
          <a:ext cx="3703637" cy="915889"/>
        </p:xfrm>
        <a:graphic>
          <a:graphicData uri="http://schemas.openxmlformats.org/presentationml/2006/ole">
            <p:oleObj spid="_x0000_s23614" name="公式" r:id="rId7" imgW="1549080" imgH="355320" progId="Equation.3">
              <p:embed/>
            </p:oleObj>
          </a:graphicData>
        </a:graphic>
      </p:graphicFrame>
      <p:grpSp>
        <p:nvGrpSpPr>
          <p:cNvPr id="2" name="Group 7"/>
          <p:cNvGrpSpPr>
            <a:grpSpLocks/>
          </p:cNvGrpSpPr>
          <p:nvPr/>
        </p:nvGrpSpPr>
        <p:grpSpPr bwMode="auto">
          <a:xfrm>
            <a:off x="627063" y="260648"/>
            <a:ext cx="8139113" cy="1492637"/>
            <a:chOff x="395" y="170"/>
            <a:chExt cx="5127" cy="593"/>
          </a:xfrm>
        </p:grpSpPr>
        <p:graphicFrame>
          <p:nvGraphicFramePr>
            <p:cNvPr id="23559" name="Object 8"/>
            <p:cNvGraphicFramePr>
              <a:graphicFrameLocks noChangeAspect="1"/>
            </p:cNvGraphicFramePr>
            <p:nvPr>
              <p:extLst>
                <p:ext uri="{D42A27DB-BD31-4B8C-83A1-F6EECF244321}">
                  <p14:modId xmlns:p14="http://schemas.microsoft.com/office/powerpoint/2010/main" xmlns="" val="871842954"/>
                </p:ext>
              </p:extLst>
            </p:nvPr>
          </p:nvGraphicFramePr>
          <p:xfrm>
            <a:off x="3261" y="365"/>
            <a:ext cx="2261" cy="398"/>
          </p:xfrm>
          <a:graphic>
            <a:graphicData uri="http://schemas.openxmlformats.org/presentationml/2006/ole">
              <p:oleObj spid="_x0000_s23615" name="公式" r:id="rId8" imgW="1562040" imgH="342720" progId="Equation.3">
                <p:embed/>
              </p:oleObj>
            </a:graphicData>
          </a:graphic>
        </p:graphicFrame>
        <p:graphicFrame>
          <p:nvGraphicFramePr>
            <p:cNvPr id="23560" name="Object 9"/>
            <p:cNvGraphicFramePr>
              <a:graphicFrameLocks noChangeAspect="1"/>
            </p:cNvGraphicFramePr>
            <p:nvPr>
              <p:extLst>
                <p:ext uri="{D42A27DB-BD31-4B8C-83A1-F6EECF244321}">
                  <p14:modId xmlns:p14="http://schemas.microsoft.com/office/powerpoint/2010/main" xmlns="" val="3955236096"/>
                </p:ext>
              </p:extLst>
            </p:nvPr>
          </p:nvGraphicFramePr>
          <p:xfrm>
            <a:off x="395" y="170"/>
            <a:ext cx="1104" cy="193"/>
          </p:xfrm>
          <a:graphic>
            <a:graphicData uri="http://schemas.openxmlformats.org/presentationml/2006/ole">
              <p:oleObj spid="_x0000_s23616" name="公式" r:id="rId9" imgW="634680" imgH="139680" progId="Equation.3">
                <p:embed/>
              </p:oleObj>
            </a:graphicData>
          </a:graphic>
        </p:graphicFrame>
        <p:graphicFrame>
          <p:nvGraphicFramePr>
            <p:cNvPr id="23561" name="Object 10"/>
            <p:cNvGraphicFramePr>
              <a:graphicFrameLocks noChangeAspect="1"/>
            </p:cNvGraphicFramePr>
            <p:nvPr>
              <p:extLst>
                <p:ext uri="{D42A27DB-BD31-4B8C-83A1-F6EECF244321}">
                  <p14:modId xmlns:p14="http://schemas.microsoft.com/office/powerpoint/2010/main" xmlns="" val="1620949988"/>
                </p:ext>
              </p:extLst>
            </p:nvPr>
          </p:nvGraphicFramePr>
          <p:xfrm>
            <a:off x="531" y="331"/>
            <a:ext cx="2707" cy="415"/>
          </p:xfrm>
          <a:graphic>
            <a:graphicData uri="http://schemas.openxmlformats.org/presentationml/2006/ole">
              <p:oleObj spid="_x0000_s23617" name="公式" r:id="rId10" imgW="1790640" imgH="342720" progId="Equation.3">
                <p:embed/>
              </p:oleObj>
            </a:graphicData>
          </a:graphic>
        </p:graphicFrame>
      </p:grpSp>
    </p:spTree>
    <p:extLst>
      <p:ext uri="{BB962C8B-B14F-4D97-AF65-F5344CB8AC3E}">
        <p14:creationId xmlns:p14="http://schemas.microsoft.com/office/powerpoint/2010/main" xmlns="" val="3586354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0882"/>
                                        </p:tgtEl>
                                        <p:attrNameLst>
                                          <p:attrName>style.visibility</p:attrName>
                                        </p:attrNameLst>
                                      </p:cBhvr>
                                      <p:to>
                                        <p:strVal val="visible"/>
                                      </p:to>
                                    </p:set>
                                    <p:anim calcmode="lin" valueType="num">
                                      <p:cBhvr additive="base">
                                        <p:cTn id="13" dur="500" fill="hold"/>
                                        <p:tgtEl>
                                          <p:spTgt spid="250882"/>
                                        </p:tgtEl>
                                        <p:attrNameLst>
                                          <p:attrName>ppt_x</p:attrName>
                                        </p:attrNameLst>
                                      </p:cBhvr>
                                      <p:tavLst>
                                        <p:tav tm="0">
                                          <p:val>
                                            <p:strVal val="#ppt_x"/>
                                          </p:val>
                                        </p:tav>
                                        <p:tav tm="100000">
                                          <p:val>
                                            <p:strVal val="#ppt_x"/>
                                          </p:val>
                                        </p:tav>
                                      </p:tavLst>
                                    </p:anim>
                                    <p:anim calcmode="lin" valueType="num">
                                      <p:cBhvr additive="base">
                                        <p:cTn id="14" dur="500" fill="hold"/>
                                        <p:tgtEl>
                                          <p:spTgt spid="2508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0883"/>
                                        </p:tgtEl>
                                        <p:attrNameLst>
                                          <p:attrName>style.visibility</p:attrName>
                                        </p:attrNameLst>
                                      </p:cBhvr>
                                      <p:to>
                                        <p:strVal val="visible"/>
                                      </p:to>
                                    </p:set>
                                    <p:anim calcmode="lin" valueType="num">
                                      <p:cBhvr additive="base">
                                        <p:cTn id="19" dur="500" fill="hold"/>
                                        <p:tgtEl>
                                          <p:spTgt spid="250883"/>
                                        </p:tgtEl>
                                        <p:attrNameLst>
                                          <p:attrName>ppt_x</p:attrName>
                                        </p:attrNameLst>
                                      </p:cBhvr>
                                      <p:tavLst>
                                        <p:tav tm="0">
                                          <p:val>
                                            <p:strVal val="#ppt_x"/>
                                          </p:val>
                                        </p:tav>
                                        <p:tav tm="100000">
                                          <p:val>
                                            <p:strVal val="#ppt_x"/>
                                          </p:val>
                                        </p:tav>
                                      </p:tavLst>
                                    </p:anim>
                                    <p:anim calcmode="lin" valueType="num">
                                      <p:cBhvr additive="base">
                                        <p:cTn id="20" dur="500" fill="hold"/>
                                        <p:tgtEl>
                                          <p:spTgt spid="25088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0884"/>
                                        </p:tgtEl>
                                        <p:attrNameLst>
                                          <p:attrName>style.visibility</p:attrName>
                                        </p:attrNameLst>
                                      </p:cBhvr>
                                      <p:to>
                                        <p:strVal val="visible"/>
                                      </p:to>
                                    </p:set>
                                    <p:anim calcmode="lin" valueType="num">
                                      <p:cBhvr additive="base">
                                        <p:cTn id="25" dur="500" fill="hold"/>
                                        <p:tgtEl>
                                          <p:spTgt spid="250884"/>
                                        </p:tgtEl>
                                        <p:attrNameLst>
                                          <p:attrName>ppt_x</p:attrName>
                                        </p:attrNameLst>
                                      </p:cBhvr>
                                      <p:tavLst>
                                        <p:tav tm="0">
                                          <p:val>
                                            <p:strVal val="#ppt_x"/>
                                          </p:val>
                                        </p:tav>
                                        <p:tav tm="100000">
                                          <p:val>
                                            <p:strVal val="#ppt_x"/>
                                          </p:val>
                                        </p:tav>
                                      </p:tavLst>
                                    </p:anim>
                                    <p:anim calcmode="lin" valueType="num">
                                      <p:cBhvr additive="base">
                                        <p:cTn id="26" dur="500" fill="hold"/>
                                        <p:tgtEl>
                                          <p:spTgt spid="25088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0885"/>
                                        </p:tgtEl>
                                        <p:attrNameLst>
                                          <p:attrName>style.visibility</p:attrName>
                                        </p:attrNameLst>
                                      </p:cBhvr>
                                      <p:to>
                                        <p:strVal val="visible"/>
                                      </p:to>
                                    </p:set>
                                    <p:anim calcmode="lin" valueType="num">
                                      <p:cBhvr additive="base">
                                        <p:cTn id="31" dur="500" fill="hold"/>
                                        <p:tgtEl>
                                          <p:spTgt spid="250885"/>
                                        </p:tgtEl>
                                        <p:attrNameLst>
                                          <p:attrName>ppt_x</p:attrName>
                                        </p:attrNameLst>
                                      </p:cBhvr>
                                      <p:tavLst>
                                        <p:tav tm="0">
                                          <p:val>
                                            <p:strVal val="#ppt_x"/>
                                          </p:val>
                                        </p:tav>
                                        <p:tav tm="100000">
                                          <p:val>
                                            <p:strVal val="#ppt_x"/>
                                          </p:val>
                                        </p:tav>
                                      </p:tavLst>
                                    </p:anim>
                                    <p:anim calcmode="lin" valueType="num">
                                      <p:cBhvr additive="base">
                                        <p:cTn id="32"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50886"/>
                                        </p:tgtEl>
                                        <p:attrNameLst>
                                          <p:attrName>style.visibility</p:attrName>
                                        </p:attrNameLst>
                                      </p:cBhvr>
                                      <p:to>
                                        <p:strVal val="visible"/>
                                      </p:to>
                                    </p:set>
                                    <p:anim calcmode="lin" valueType="num">
                                      <p:cBhvr additive="base">
                                        <p:cTn id="37" dur="500" fill="hold"/>
                                        <p:tgtEl>
                                          <p:spTgt spid="250886"/>
                                        </p:tgtEl>
                                        <p:attrNameLst>
                                          <p:attrName>ppt_x</p:attrName>
                                        </p:attrNameLst>
                                      </p:cBhvr>
                                      <p:tavLst>
                                        <p:tav tm="0">
                                          <p:val>
                                            <p:strVal val="#ppt_x"/>
                                          </p:val>
                                        </p:tav>
                                        <p:tav tm="100000">
                                          <p:val>
                                            <p:strVal val="#ppt_x"/>
                                          </p:val>
                                        </p:tav>
                                      </p:tavLst>
                                    </p:anim>
                                    <p:anim calcmode="lin" valueType="num">
                                      <p:cBhvr additive="base">
                                        <p:cTn id="38"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06" name="Object 2"/>
          <p:cNvGraphicFramePr>
            <a:graphicFrameLocks noChangeAspect="1"/>
          </p:cNvGraphicFramePr>
          <p:nvPr>
            <p:extLst>
              <p:ext uri="{D42A27DB-BD31-4B8C-83A1-F6EECF244321}">
                <p14:modId xmlns:p14="http://schemas.microsoft.com/office/powerpoint/2010/main" xmlns="" val="197812635"/>
              </p:ext>
            </p:extLst>
          </p:nvPr>
        </p:nvGraphicFramePr>
        <p:xfrm>
          <a:off x="1644650" y="1844825"/>
          <a:ext cx="6234113" cy="1046014"/>
        </p:xfrm>
        <a:graphic>
          <a:graphicData uri="http://schemas.openxmlformats.org/presentationml/2006/ole">
            <p:oleObj spid="_x0000_s24606" name="公式" r:id="rId3" imgW="2603160" imgH="368280" progId="Equation.3">
              <p:embed/>
            </p:oleObj>
          </a:graphicData>
        </a:graphic>
      </p:graphicFrame>
      <p:graphicFrame>
        <p:nvGraphicFramePr>
          <p:cNvPr id="251907" name="Object 3"/>
          <p:cNvGraphicFramePr>
            <a:graphicFrameLocks noChangeAspect="1"/>
          </p:cNvGraphicFramePr>
          <p:nvPr>
            <p:extLst>
              <p:ext uri="{D42A27DB-BD31-4B8C-83A1-F6EECF244321}">
                <p14:modId xmlns:p14="http://schemas.microsoft.com/office/powerpoint/2010/main" xmlns="" val="888726801"/>
              </p:ext>
            </p:extLst>
          </p:nvPr>
        </p:nvGraphicFramePr>
        <p:xfrm>
          <a:off x="1843088" y="620689"/>
          <a:ext cx="3703637" cy="1011262"/>
        </p:xfrm>
        <a:graphic>
          <a:graphicData uri="http://schemas.openxmlformats.org/presentationml/2006/ole">
            <p:oleObj spid="_x0000_s24607" name="公式" r:id="rId4" imgW="1549080" imgH="355320" progId="Equation.3">
              <p:embed/>
            </p:oleObj>
          </a:graphicData>
        </a:graphic>
      </p:graphicFrame>
      <p:graphicFrame>
        <p:nvGraphicFramePr>
          <p:cNvPr id="251908" name="Object 4"/>
          <p:cNvGraphicFramePr>
            <a:graphicFrameLocks noChangeAspect="1"/>
          </p:cNvGraphicFramePr>
          <p:nvPr>
            <p:extLst>
              <p:ext uri="{D42A27DB-BD31-4B8C-83A1-F6EECF244321}">
                <p14:modId xmlns:p14="http://schemas.microsoft.com/office/powerpoint/2010/main" xmlns="" val="547583437"/>
              </p:ext>
            </p:extLst>
          </p:nvPr>
        </p:nvGraphicFramePr>
        <p:xfrm>
          <a:off x="1335088" y="3212977"/>
          <a:ext cx="7005637" cy="1144712"/>
        </p:xfrm>
        <a:graphic>
          <a:graphicData uri="http://schemas.openxmlformats.org/presentationml/2006/ole">
            <p:oleObj spid="_x0000_s24608" name="公式" r:id="rId5" imgW="2666880" imgH="342720" progId="Equation.3">
              <p:embed/>
            </p:oleObj>
          </a:graphicData>
        </a:graphic>
      </p:graphicFrame>
      <p:graphicFrame>
        <p:nvGraphicFramePr>
          <p:cNvPr id="251909" name="Object 5"/>
          <p:cNvGraphicFramePr>
            <a:graphicFrameLocks noChangeAspect="1"/>
          </p:cNvGraphicFramePr>
          <p:nvPr>
            <p:extLst>
              <p:ext uri="{D42A27DB-BD31-4B8C-83A1-F6EECF244321}">
                <p14:modId xmlns:p14="http://schemas.microsoft.com/office/powerpoint/2010/main" xmlns="" val="987855796"/>
              </p:ext>
            </p:extLst>
          </p:nvPr>
        </p:nvGraphicFramePr>
        <p:xfrm>
          <a:off x="1889125" y="4797152"/>
          <a:ext cx="4681538" cy="1100411"/>
        </p:xfrm>
        <a:graphic>
          <a:graphicData uri="http://schemas.openxmlformats.org/presentationml/2006/ole">
            <p:oleObj spid="_x0000_s24609" name="公式" r:id="rId6" imgW="1739880" imgH="342720" progId="Equation.3">
              <p:embed/>
            </p:oleObj>
          </a:graphicData>
        </a:graphic>
      </p:graphicFrame>
    </p:spTree>
    <p:extLst>
      <p:ext uri="{BB962C8B-B14F-4D97-AF65-F5344CB8AC3E}">
        <p14:creationId xmlns:p14="http://schemas.microsoft.com/office/powerpoint/2010/main" xmlns="" val="132957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1907"/>
                                        </p:tgtEl>
                                        <p:attrNameLst>
                                          <p:attrName>style.visibility</p:attrName>
                                        </p:attrNameLst>
                                      </p:cBhvr>
                                      <p:to>
                                        <p:strVal val="visible"/>
                                      </p:to>
                                    </p:set>
                                    <p:anim calcmode="lin" valueType="num">
                                      <p:cBhvr additive="base">
                                        <p:cTn id="7" dur="500" fill="hold"/>
                                        <p:tgtEl>
                                          <p:spTgt spid="251907"/>
                                        </p:tgtEl>
                                        <p:attrNameLst>
                                          <p:attrName>ppt_x</p:attrName>
                                        </p:attrNameLst>
                                      </p:cBhvr>
                                      <p:tavLst>
                                        <p:tav tm="0">
                                          <p:val>
                                            <p:strVal val="#ppt_x"/>
                                          </p:val>
                                        </p:tav>
                                        <p:tav tm="100000">
                                          <p:val>
                                            <p:strVal val="#ppt_x"/>
                                          </p:val>
                                        </p:tav>
                                      </p:tavLst>
                                    </p:anim>
                                    <p:anim calcmode="lin" valueType="num">
                                      <p:cBhvr additive="base">
                                        <p:cTn id="8" dur="500" fill="hold"/>
                                        <p:tgtEl>
                                          <p:spTgt spid="2519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1906"/>
                                        </p:tgtEl>
                                        <p:attrNameLst>
                                          <p:attrName>style.visibility</p:attrName>
                                        </p:attrNameLst>
                                      </p:cBhvr>
                                      <p:to>
                                        <p:strVal val="visible"/>
                                      </p:to>
                                    </p:set>
                                    <p:anim calcmode="lin" valueType="num">
                                      <p:cBhvr additive="base">
                                        <p:cTn id="13" dur="500" fill="hold"/>
                                        <p:tgtEl>
                                          <p:spTgt spid="251906"/>
                                        </p:tgtEl>
                                        <p:attrNameLst>
                                          <p:attrName>ppt_x</p:attrName>
                                        </p:attrNameLst>
                                      </p:cBhvr>
                                      <p:tavLst>
                                        <p:tav tm="0">
                                          <p:val>
                                            <p:strVal val="#ppt_x"/>
                                          </p:val>
                                        </p:tav>
                                        <p:tav tm="100000">
                                          <p:val>
                                            <p:strVal val="#ppt_x"/>
                                          </p:val>
                                        </p:tav>
                                      </p:tavLst>
                                    </p:anim>
                                    <p:anim calcmode="lin" valueType="num">
                                      <p:cBhvr additive="base">
                                        <p:cTn id="14" dur="500" fill="hold"/>
                                        <p:tgtEl>
                                          <p:spTgt spid="25190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1908"/>
                                        </p:tgtEl>
                                        <p:attrNameLst>
                                          <p:attrName>style.visibility</p:attrName>
                                        </p:attrNameLst>
                                      </p:cBhvr>
                                      <p:to>
                                        <p:strVal val="visible"/>
                                      </p:to>
                                    </p:set>
                                    <p:anim calcmode="lin" valueType="num">
                                      <p:cBhvr additive="base">
                                        <p:cTn id="19" dur="500" fill="hold"/>
                                        <p:tgtEl>
                                          <p:spTgt spid="251908"/>
                                        </p:tgtEl>
                                        <p:attrNameLst>
                                          <p:attrName>ppt_x</p:attrName>
                                        </p:attrNameLst>
                                      </p:cBhvr>
                                      <p:tavLst>
                                        <p:tav tm="0">
                                          <p:val>
                                            <p:strVal val="#ppt_x"/>
                                          </p:val>
                                        </p:tav>
                                        <p:tav tm="100000">
                                          <p:val>
                                            <p:strVal val="#ppt_x"/>
                                          </p:val>
                                        </p:tav>
                                      </p:tavLst>
                                    </p:anim>
                                    <p:anim calcmode="lin" valueType="num">
                                      <p:cBhvr additive="base">
                                        <p:cTn id="20"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1909"/>
                                        </p:tgtEl>
                                        <p:attrNameLst>
                                          <p:attrName>style.visibility</p:attrName>
                                        </p:attrNameLst>
                                      </p:cBhvr>
                                      <p:to>
                                        <p:strVal val="visible"/>
                                      </p:to>
                                    </p:set>
                                    <p:anim calcmode="lin" valueType="num">
                                      <p:cBhvr additive="base">
                                        <p:cTn id="25" dur="500" fill="hold"/>
                                        <p:tgtEl>
                                          <p:spTgt spid="251909"/>
                                        </p:tgtEl>
                                        <p:attrNameLst>
                                          <p:attrName>ppt_x</p:attrName>
                                        </p:attrNameLst>
                                      </p:cBhvr>
                                      <p:tavLst>
                                        <p:tav tm="0">
                                          <p:val>
                                            <p:strVal val="#ppt_x"/>
                                          </p:val>
                                        </p:tav>
                                        <p:tav tm="100000">
                                          <p:val>
                                            <p:strVal val="#ppt_x"/>
                                          </p:val>
                                        </p:tav>
                                      </p:tavLst>
                                    </p:anim>
                                    <p:anim calcmode="lin" valueType="num">
                                      <p:cBhvr additive="base">
                                        <p:cTn id="26" dur="500" fill="hold"/>
                                        <p:tgtEl>
                                          <p:spTgt spid="251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188913"/>
            <a:ext cx="9144000" cy="169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pPr>
            <a:r>
              <a:rPr lang="zh-CN" altLang="en-US" sz="2800">
                <a:solidFill>
                  <a:schemeClr val="hlink"/>
                </a:solidFill>
              </a:rPr>
              <a:t>例题</a:t>
            </a:r>
            <a:r>
              <a:rPr lang="en-US" altLang="zh-CN" sz="2800">
                <a:solidFill>
                  <a:schemeClr val="hlink"/>
                </a:solidFill>
              </a:rPr>
              <a:t>2  </a:t>
            </a:r>
            <a:r>
              <a:rPr lang="zh-CN" altLang="en-US" sz="2800">
                <a:solidFill>
                  <a:schemeClr val="hlink"/>
                </a:solidFill>
              </a:rPr>
              <a:t>不可伸缩的柔软轻绳绕过两个定滑轮和一个动滑轮</a:t>
            </a:r>
            <a:r>
              <a:rPr lang="en-US" altLang="zh-CN" sz="2800">
                <a:solidFill>
                  <a:schemeClr val="hlink"/>
                </a:solidFill>
              </a:rPr>
              <a:t>(</a:t>
            </a:r>
            <a:r>
              <a:rPr lang="zh-CN" altLang="en-US" sz="2800">
                <a:solidFill>
                  <a:schemeClr val="hlink"/>
                </a:solidFill>
              </a:rPr>
              <a:t>图</a:t>
            </a:r>
            <a:r>
              <a:rPr lang="en-US" altLang="zh-CN" sz="2800">
                <a:solidFill>
                  <a:schemeClr val="hlink"/>
                </a:solidFill>
              </a:rPr>
              <a:t>), </a:t>
            </a:r>
            <a:r>
              <a:rPr lang="zh-CN" altLang="en-US" sz="2800">
                <a:solidFill>
                  <a:schemeClr val="hlink"/>
                </a:solidFill>
              </a:rPr>
              <a:t>滑轮的重量很轻</a:t>
            </a:r>
            <a:r>
              <a:rPr lang="en-US" altLang="zh-CN" sz="2800">
                <a:solidFill>
                  <a:schemeClr val="hlink"/>
                </a:solidFill>
              </a:rPr>
              <a:t>, </a:t>
            </a:r>
            <a:r>
              <a:rPr lang="zh-CN" altLang="en-US" sz="2800">
                <a:solidFill>
                  <a:schemeClr val="hlink"/>
                </a:solidFill>
              </a:rPr>
              <a:t>质量为</a:t>
            </a:r>
            <a:r>
              <a:rPr lang="en-US" altLang="zh-CN" sz="2800" i="1">
                <a:solidFill>
                  <a:schemeClr val="hlink"/>
                </a:solidFill>
              </a:rPr>
              <a:t>m</a:t>
            </a:r>
            <a:r>
              <a:rPr lang="en-US" altLang="zh-CN" sz="2800" baseline="-25000">
                <a:solidFill>
                  <a:schemeClr val="hlink"/>
                </a:solidFill>
              </a:rPr>
              <a:t>1</a:t>
            </a:r>
            <a:r>
              <a:rPr lang="en-US" altLang="zh-CN" sz="2800">
                <a:solidFill>
                  <a:schemeClr val="hlink"/>
                </a:solidFill>
              </a:rPr>
              <a:t>, </a:t>
            </a:r>
            <a:r>
              <a:rPr lang="en-US" altLang="zh-CN" sz="2800" i="1">
                <a:solidFill>
                  <a:schemeClr val="hlink"/>
                </a:solidFill>
              </a:rPr>
              <a:t>m</a:t>
            </a:r>
            <a:r>
              <a:rPr lang="en-US" altLang="zh-CN" sz="2800" baseline="-25000">
                <a:solidFill>
                  <a:schemeClr val="hlink"/>
                </a:solidFill>
              </a:rPr>
              <a:t>2</a:t>
            </a:r>
            <a:r>
              <a:rPr lang="zh-CN" altLang="en-US" sz="2800">
                <a:solidFill>
                  <a:schemeClr val="hlink"/>
                </a:solidFill>
              </a:rPr>
              <a:t>和</a:t>
            </a:r>
            <a:r>
              <a:rPr lang="en-US" altLang="zh-CN" sz="2800" i="1">
                <a:solidFill>
                  <a:schemeClr val="hlink"/>
                </a:solidFill>
              </a:rPr>
              <a:t>m</a:t>
            </a:r>
            <a:r>
              <a:rPr lang="en-US" altLang="zh-CN" sz="2800" baseline="-25000">
                <a:solidFill>
                  <a:schemeClr val="hlink"/>
                </a:solidFill>
              </a:rPr>
              <a:t>3</a:t>
            </a:r>
            <a:r>
              <a:rPr lang="zh-CN" altLang="en-US" sz="2800">
                <a:solidFill>
                  <a:schemeClr val="hlink"/>
                </a:solidFill>
              </a:rPr>
              <a:t>的物体分别悬挂于绳的两端和动滑轮下</a:t>
            </a:r>
            <a:r>
              <a:rPr lang="en-US" altLang="zh-CN" sz="2800">
                <a:solidFill>
                  <a:schemeClr val="hlink"/>
                </a:solidFill>
              </a:rPr>
              <a:t>. </a:t>
            </a:r>
            <a:r>
              <a:rPr lang="zh-CN" altLang="en-US" sz="2800">
                <a:solidFill>
                  <a:schemeClr val="hlink"/>
                </a:solidFill>
              </a:rPr>
              <a:t>求各物体的加速度</a:t>
            </a:r>
            <a:r>
              <a:rPr lang="en-US" altLang="zh-CN" sz="2800">
                <a:solidFill>
                  <a:schemeClr val="hlink"/>
                </a:solidFill>
              </a:rPr>
              <a:t>.</a:t>
            </a:r>
            <a:r>
              <a:rPr lang="en-US" altLang="zh-CN"/>
              <a:t>    </a:t>
            </a:r>
            <a:endParaRPr lang="en-US" altLang="zh-CN">
              <a:solidFill>
                <a:schemeClr val="hlink"/>
              </a:solidFill>
            </a:endParaRPr>
          </a:p>
        </p:txBody>
      </p:sp>
      <p:sp>
        <p:nvSpPr>
          <p:cNvPr id="252932" name="Text Box 4"/>
          <p:cNvSpPr txBox="1">
            <a:spLocks noChangeArrowheads="1"/>
          </p:cNvSpPr>
          <p:nvPr/>
        </p:nvSpPr>
        <p:spPr bwMode="auto">
          <a:xfrm>
            <a:off x="250825" y="2060575"/>
            <a:ext cx="5689600" cy="169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pPr>
            <a:r>
              <a:rPr lang="zh-CN" altLang="en-US" sz="2800" dirty="0">
                <a:solidFill>
                  <a:srgbClr val="FF3300"/>
                </a:solidFill>
              </a:rPr>
              <a:t>解</a:t>
            </a:r>
            <a:r>
              <a:rPr lang="en-US" altLang="zh-CN" sz="2800" dirty="0">
                <a:solidFill>
                  <a:schemeClr val="tx1"/>
                </a:solidFill>
              </a:rPr>
              <a:t>:  </a:t>
            </a:r>
            <a:r>
              <a:rPr lang="zh-CN" altLang="en-US" sz="2800" dirty="0">
                <a:solidFill>
                  <a:schemeClr val="tx1"/>
                </a:solidFill>
              </a:rPr>
              <a:t>三个物体作上下方向的一维运动</a:t>
            </a:r>
            <a:r>
              <a:rPr lang="en-US" altLang="zh-CN" sz="2800" dirty="0">
                <a:solidFill>
                  <a:schemeClr val="tx1"/>
                </a:solidFill>
              </a:rPr>
              <a:t>, </a:t>
            </a:r>
            <a:r>
              <a:rPr lang="zh-CN" altLang="en-US" sz="2800" dirty="0">
                <a:solidFill>
                  <a:schemeClr val="tx1"/>
                </a:solidFill>
              </a:rPr>
              <a:t>又受到一不可伸缩的绳的限制</a:t>
            </a:r>
            <a:r>
              <a:rPr lang="en-US" altLang="zh-CN" sz="2800" dirty="0">
                <a:solidFill>
                  <a:schemeClr val="tx1"/>
                </a:solidFill>
              </a:rPr>
              <a:t>,</a:t>
            </a:r>
            <a:r>
              <a:rPr lang="zh-CN" altLang="en-US" sz="2800" dirty="0">
                <a:solidFill>
                  <a:schemeClr val="tx1"/>
                </a:solidFill>
              </a:rPr>
              <a:t>因此只有</a:t>
            </a:r>
            <a:r>
              <a:rPr lang="en-US" altLang="zh-CN" sz="2800" dirty="0">
                <a:solidFill>
                  <a:schemeClr val="tx1"/>
                </a:solidFill>
              </a:rPr>
              <a:t>2</a:t>
            </a:r>
            <a:r>
              <a:rPr lang="zh-CN" altLang="en-US" sz="2800" dirty="0">
                <a:solidFill>
                  <a:schemeClr val="tx1"/>
                </a:solidFill>
              </a:rPr>
              <a:t>个自由度</a:t>
            </a:r>
            <a:r>
              <a:rPr lang="en-US" altLang="zh-CN" sz="2800" dirty="0">
                <a:solidFill>
                  <a:schemeClr val="tx1"/>
                </a:solidFill>
              </a:rPr>
              <a:t>.</a:t>
            </a:r>
          </a:p>
        </p:txBody>
      </p:sp>
      <p:sp>
        <p:nvSpPr>
          <p:cNvPr id="252933" name="Text Box 5"/>
          <p:cNvSpPr txBox="1">
            <a:spLocks noChangeArrowheads="1"/>
          </p:cNvSpPr>
          <p:nvPr/>
        </p:nvSpPr>
        <p:spPr bwMode="auto">
          <a:xfrm>
            <a:off x="250825" y="3933825"/>
            <a:ext cx="5688013"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pPr>
            <a:r>
              <a:rPr lang="zh-CN" altLang="en-US" sz="2800" dirty="0">
                <a:solidFill>
                  <a:schemeClr val="tx1"/>
                </a:solidFill>
              </a:rPr>
              <a:t>取左右两边的绳长</a:t>
            </a:r>
            <a:r>
              <a:rPr lang="en-US" altLang="zh-CN" sz="2800" i="1" dirty="0">
                <a:solidFill>
                  <a:schemeClr val="tx1"/>
                </a:solidFill>
              </a:rPr>
              <a:t>l</a:t>
            </a:r>
            <a:r>
              <a:rPr lang="en-US" altLang="zh-CN" sz="2800" baseline="-25000" dirty="0">
                <a:solidFill>
                  <a:schemeClr val="tx1"/>
                </a:solidFill>
              </a:rPr>
              <a:t>1</a:t>
            </a:r>
            <a:r>
              <a:rPr lang="zh-CN" altLang="en-US" sz="2800" dirty="0">
                <a:solidFill>
                  <a:schemeClr val="tx1"/>
                </a:solidFill>
              </a:rPr>
              <a:t>和</a:t>
            </a:r>
            <a:r>
              <a:rPr lang="en-US" altLang="zh-CN" sz="2800" i="1" dirty="0">
                <a:solidFill>
                  <a:schemeClr val="tx1"/>
                </a:solidFill>
              </a:rPr>
              <a:t>l</a:t>
            </a:r>
            <a:r>
              <a:rPr lang="en-US" altLang="zh-CN" sz="2800" baseline="-25000" dirty="0">
                <a:solidFill>
                  <a:schemeClr val="tx1"/>
                </a:solidFill>
              </a:rPr>
              <a:t>2</a:t>
            </a:r>
            <a:r>
              <a:rPr lang="zh-CN" altLang="en-US" sz="2800" dirty="0">
                <a:solidFill>
                  <a:schemeClr val="tx1"/>
                </a:solidFill>
              </a:rPr>
              <a:t>作为力学系统的广义坐标</a:t>
            </a:r>
            <a:r>
              <a:rPr lang="en-US" altLang="zh-CN" sz="2800" dirty="0">
                <a:solidFill>
                  <a:schemeClr val="tx1"/>
                </a:solidFill>
              </a:rPr>
              <a:t>. </a:t>
            </a:r>
            <a:r>
              <a:rPr lang="en-US" altLang="zh-CN" sz="2800" i="1" dirty="0">
                <a:solidFill>
                  <a:schemeClr val="tx1"/>
                </a:solidFill>
              </a:rPr>
              <a:t>l</a:t>
            </a:r>
            <a:r>
              <a:rPr lang="en-US" altLang="zh-CN" sz="2800" baseline="-25000" dirty="0">
                <a:solidFill>
                  <a:schemeClr val="tx1"/>
                </a:solidFill>
              </a:rPr>
              <a:t>1</a:t>
            </a:r>
            <a:r>
              <a:rPr lang="en-US" altLang="zh-CN" sz="2800" dirty="0">
                <a:solidFill>
                  <a:schemeClr val="tx1"/>
                </a:solidFill>
              </a:rPr>
              <a:t>+2</a:t>
            </a:r>
            <a:r>
              <a:rPr lang="en-US" altLang="zh-CN" sz="2800" i="1" dirty="0">
                <a:solidFill>
                  <a:schemeClr val="tx1"/>
                </a:solidFill>
              </a:rPr>
              <a:t>l</a:t>
            </a:r>
            <a:r>
              <a:rPr lang="en-US" altLang="zh-CN" sz="2800" baseline="-25000" dirty="0">
                <a:solidFill>
                  <a:schemeClr val="tx1"/>
                </a:solidFill>
              </a:rPr>
              <a:t>3</a:t>
            </a:r>
            <a:r>
              <a:rPr lang="en-US" altLang="zh-CN" sz="2800" dirty="0">
                <a:solidFill>
                  <a:schemeClr val="tx1"/>
                </a:solidFill>
              </a:rPr>
              <a:t>+</a:t>
            </a:r>
            <a:r>
              <a:rPr lang="en-US" altLang="zh-CN" sz="2800" i="1" dirty="0">
                <a:solidFill>
                  <a:schemeClr val="tx1"/>
                </a:solidFill>
              </a:rPr>
              <a:t>l</a:t>
            </a:r>
            <a:r>
              <a:rPr lang="en-US" altLang="zh-CN" sz="2800" baseline="-25000" dirty="0">
                <a:solidFill>
                  <a:schemeClr val="tx1"/>
                </a:solidFill>
              </a:rPr>
              <a:t>2</a:t>
            </a:r>
            <a:r>
              <a:rPr lang="en-US" altLang="zh-CN" sz="2800" dirty="0">
                <a:solidFill>
                  <a:schemeClr val="tx1"/>
                </a:solidFill>
              </a:rPr>
              <a:t>=</a:t>
            </a:r>
            <a:r>
              <a:rPr lang="zh-CN" altLang="en-US" sz="2800" dirty="0">
                <a:solidFill>
                  <a:schemeClr val="tx1"/>
                </a:solidFill>
              </a:rPr>
              <a:t>常数</a:t>
            </a:r>
            <a:r>
              <a:rPr lang="en-US" altLang="zh-CN" sz="2800" i="1" dirty="0">
                <a:solidFill>
                  <a:schemeClr val="tx1"/>
                </a:solidFill>
              </a:rPr>
              <a:t>l</a:t>
            </a:r>
            <a:r>
              <a:rPr lang="en-US" altLang="zh-CN" sz="2800" dirty="0">
                <a:solidFill>
                  <a:schemeClr val="tx1"/>
                </a:solidFill>
              </a:rPr>
              <a:t>.</a:t>
            </a:r>
          </a:p>
        </p:txBody>
      </p:sp>
      <p:sp>
        <p:nvSpPr>
          <p:cNvPr id="252934" name="Text Box 6"/>
          <p:cNvSpPr txBox="1">
            <a:spLocks noChangeArrowheads="1"/>
          </p:cNvSpPr>
          <p:nvPr/>
        </p:nvSpPr>
        <p:spPr bwMode="auto">
          <a:xfrm>
            <a:off x="250825" y="5229225"/>
            <a:ext cx="6049963"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pPr>
            <a:r>
              <a:rPr lang="zh-CN" altLang="en-US" sz="2800" dirty="0">
                <a:solidFill>
                  <a:schemeClr val="tx1"/>
                </a:solidFill>
              </a:rPr>
              <a:t>三个物体受到的都是重力</a:t>
            </a:r>
            <a:r>
              <a:rPr lang="en-US" altLang="zh-CN" sz="2800" dirty="0">
                <a:solidFill>
                  <a:schemeClr val="tx1"/>
                </a:solidFill>
              </a:rPr>
              <a:t>, </a:t>
            </a:r>
            <a:r>
              <a:rPr lang="zh-CN" altLang="en-US" sz="2800" dirty="0">
                <a:solidFill>
                  <a:schemeClr val="tx1"/>
                </a:solidFill>
              </a:rPr>
              <a:t>是保守系统</a:t>
            </a:r>
            <a:r>
              <a:rPr lang="en-US" altLang="zh-CN" sz="2800" dirty="0">
                <a:solidFill>
                  <a:schemeClr val="tx1"/>
                </a:solidFill>
              </a:rPr>
              <a:t>, </a:t>
            </a:r>
            <a:r>
              <a:rPr lang="zh-CN" altLang="en-US" sz="2800" dirty="0">
                <a:solidFill>
                  <a:schemeClr val="tx1"/>
                </a:solidFill>
              </a:rPr>
              <a:t>所以</a:t>
            </a:r>
          </a:p>
        </p:txBody>
      </p:sp>
      <p:grpSp>
        <p:nvGrpSpPr>
          <p:cNvPr id="43014" name="Group 88"/>
          <p:cNvGrpSpPr>
            <a:grpSpLocks/>
          </p:cNvGrpSpPr>
          <p:nvPr/>
        </p:nvGrpSpPr>
        <p:grpSpPr bwMode="auto">
          <a:xfrm>
            <a:off x="6253163" y="2484438"/>
            <a:ext cx="2430462" cy="3008312"/>
            <a:chOff x="3939" y="1565"/>
            <a:chExt cx="1531" cy="1895"/>
          </a:xfrm>
        </p:grpSpPr>
        <p:sp>
          <p:nvSpPr>
            <p:cNvPr id="43015" name="Oval 14"/>
            <p:cNvSpPr>
              <a:spLocks noChangeArrowheads="1"/>
            </p:cNvSpPr>
            <p:nvPr/>
          </p:nvSpPr>
          <p:spPr bwMode="auto">
            <a:xfrm flipH="1">
              <a:off x="4179" y="1789"/>
              <a:ext cx="307" cy="268"/>
            </a:xfrm>
            <a:prstGeom prst="ellipse">
              <a:avLst/>
            </a:prstGeom>
            <a:solidFill>
              <a:schemeClr val="accent1"/>
            </a:solidFill>
            <a:ln w="3810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16" name="Oval 16"/>
            <p:cNvSpPr>
              <a:spLocks noChangeArrowheads="1"/>
            </p:cNvSpPr>
            <p:nvPr/>
          </p:nvSpPr>
          <p:spPr bwMode="auto">
            <a:xfrm flipH="1">
              <a:off x="4292" y="1885"/>
              <a:ext cx="87" cy="75"/>
            </a:xfrm>
            <a:prstGeom prst="ellipse">
              <a:avLst/>
            </a:prstGeom>
            <a:solidFill>
              <a:schemeClr val="tx2"/>
            </a:solidFill>
            <a:ln w="9525">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17" name="AutoShape 17"/>
            <p:cNvSpPr>
              <a:spLocks noChangeArrowheads="1"/>
            </p:cNvSpPr>
            <p:nvPr/>
          </p:nvSpPr>
          <p:spPr bwMode="auto">
            <a:xfrm flipH="1">
              <a:off x="4317" y="1793"/>
              <a:ext cx="43" cy="264"/>
            </a:xfrm>
            <a:prstGeom prst="diamond">
              <a:avLst/>
            </a:prstGeom>
            <a:solidFill>
              <a:srgbClr val="663300"/>
            </a:solidFill>
            <a:ln w="9525">
              <a:solidFill>
                <a:schemeClr val="bg1"/>
              </a:solidFill>
              <a:miter lim="800000"/>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nvGrpSpPr>
            <p:cNvPr id="43018" name="Group 21"/>
            <p:cNvGrpSpPr>
              <a:grpSpLocks/>
            </p:cNvGrpSpPr>
            <p:nvPr/>
          </p:nvGrpSpPr>
          <p:grpSpPr bwMode="auto">
            <a:xfrm flipV="1">
              <a:off x="4299" y="1607"/>
              <a:ext cx="91" cy="179"/>
              <a:chOff x="1015" y="3264"/>
              <a:chExt cx="148" cy="320"/>
            </a:xfrm>
          </p:grpSpPr>
          <p:sp>
            <p:nvSpPr>
              <p:cNvPr id="43060" name="Oval 22"/>
              <p:cNvSpPr>
                <a:spLocks noChangeArrowheads="1"/>
              </p:cNvSpPr>
              <p:nvPr/>
            </p:nvSpPr>
            <p:spPr bwMode="auto">
              <a:xfrm>
                <a:off x="1056" y="3264"/>
                <a:ext cx="48" cy="48"/>
              </a:xfrm>
              <a:prstGeom prst="ellipse">
                <a:avLst/>
              </a:prstGeom>
              <a:solidFill>
                <a:schemeClr val="accent1"/>
              </a:solidFill>
              <a:ln w="3810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61" name="Freeform 23"/>
              <p:cNvSpPr>
                <a:spLocks/>
              </p:cNvSpPr>
              <p:nvPr/>
            </p:nvSpPr>
            <p:spPr bwMode="auto">
              <a:xfrm>
                <a:off x="1015" y="3310"/>
                <a:ext cx="148" cy="274"/>
              </a:xfrm>
              <a:custGeom>
                <a:avLst/>
                <a:gdLst>
                  <a:gd name="T0" fmla="*/ 64 w 148"/>
                  <a:gd name="T1" fmla="*/ 0 h 274"/>
                  <a:gd name="T2" fmla="*/ 100 w 148"/>
                  <a:gd name="T3" fmla="*/ 119 h 274"/>
                  <a:gd name="T4" fmla="*/ 73 w 148"/>
                  <a:gd name="T5" fmla="*/ 274 h 274"/>
                  <a:gd name="T6" fmla="*/ 0 w 148"/>
                  <a:gd name="T7" fmla="*/ 210 h 274"/>
                  <a:gd name="T8" fmla="*/ 0 60000 65536"/>
                  <a:gd name="T9" fmla="*/ 0 60000 65536"/>
                  <a:gd name="T10" fmla="*/ 0 60000 65536"/>
                  <a:gd name="T11" fmla="*/ 0 60000 65536"/>
                  <a:gd name="T12" fmla="*/ 0 w 148"/>
                  <a:gd name="T13" fmla="*/ 0 h 274"/>
                  <a:gd name="T14" fmla="*/ 148 w 148"/>
                  <a:gd name="T15" fmla="*/ 274 h 274"/>
                </a:gdLst>
                <a:ahLst/>
                <a:cxnLst>
                  <a:cxn ang="T8">
                    <a:pos x="T0" y="T1"/>
                  </a:cxn>
                  <a:cxn ang="T9">
                    <a:pos x="T2" y="T3"/>
                  </a:cxn>
                  <a:cxn ang="T10">
                    <a:pos x="T4" y="T5"/>
                  </a:cxn>
                  <a:cxn ang="T11">
                    <a:pos x="T6" y="T7"/>
                  </a:cxn>
                </a:cxnLst>
                <a:rect l="T12" t="T13" r="T14" b="T15"/>
                <a:pathLst>
                  <a:path w="148" h="274">
                    <a:moveTo>
                      <a:pt x="64" y="0"/>
                    </a:moveTo>
                    <a:cubicBezTo>
                      <a:pt x="55" y="62"/>
                      <a:pt x="31" y="100"/>
                      <a:pt x="100" y="119"/>
                    </a:cubicBezTo>
                    <a:cubicBezTo>
                      <a:pt x="148" y="164"/>
                      <a:pt x="138" y="252"/>
                      <a:pt x="73" y="274"/>
                    </a:cubicBezTo>
                    <a:cubicBezTo>
                      <a:pt x="39" y="263"/>
                      <a:pt x="16" y="243"/>
                      <a:pt x="0" y="210"/>
                    </a:cubicBezTo>
                  </a:path>
                </a:pathLst>
              </a:custGeom>
              <a:noFill/>
              <a:ln w="381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43019" name="Oval 27"/>
            <p:cNvSpPr>
              <a:spLocks noChangeArrowheads="1"/>
            </p:cNvSpPr>
            <p:nvPr/>
          </p:nvSpPr>
          <p:spPr bwMode="auto">
            <a:xfrm flipH="1">
              <a:off x="4482" y="2471"/>
              <a:ext cx="307" cy="268"/>
            </a:xfrm>
            <a:prstGeom prst="ellipse">
              <a:avLst/>
            </a:prstGeom>
            <a:solidFill>
              <a:schemeClr val="accent1"/>
            </a:solidFill>
            <a:ln w="3810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20" name="Oval 29"/>
            <p:cNvSpPr>
              <a:spLocks noChangeArrowheads="1"/>
            </p:cNvSpPr>
            <p:nvPr/>
          </p:nvSpPr>
          <p:spPr bwMode="auto">
            <a:xfrm flipH="1">
              <a:off x="4595" y="2567"/>
              <a:ext cx="87" cy="75"/>
            </a:xfrm>
            <a:prstGeom prst="ellipse">
              <a:avLst/>
            </a:prstGeom>
            <a:solidFill>
              <a:schemeClr val="tx2"/>
            </a:solidFill>
            <a:ln w="9525">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21" name="AutoShape 30"/>
            <p:cNvSpPr>
              <a:spLocks noChangeArrowheads="1"/>
            </p:cNvSpPr>
            <p:nvPr/>
          </p:nvSpPr>
          <p:spPr bwMode="auto">
            <a:xfrm flipH="1">
              <a:off x="4620" y="2475"/>
              <a:ext cx="43" cy="264"/>
            </a:xfrm>
            <a:prstGeom prst="diamond">
              <a:avLst/>
            </a:prstGeom>
            <a:solidFill>
              <a:srgbClr val="663300"/>
            </a:solidFill>
            <a:ln w="9525">
              <a:solidFill>
                <a:schemeClr val="bg1"/>
              </a:solidFill>
              <a:miter lim="800000"/>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nvGrpSpPr>
            <p:cNvPr id="43022" name="Group 31"/>
            <p:cNvGrpSpPr>
              <a:grpSpLocks/>
            </p:cNvGrpSpPr>
            <p:nvPr/>
          </p:nvGrpSpPr>
          <p:grpSpPr bwMode="auto">
            <a:xfrm flipH="1">
              <a:off x="4594" y="2735"/>
              <a:ext cx="92" cy="180"/>
              <a:chOff x="1015" y="3264"/>
              <a:chExt cx="148" cy="320"/>
            </a:xfrm>
          </p:grpSpPr>
          <p:sp>
            <p:nvSpPr>
              <p:cNvPr id="43058" name="Oval 32"/>
              <p:cNvSpPr>
                <a:spLocks noChangeArrowheads="1"/>
              </p:cNvSpPr>
              <p:nvPr/>
            </p:nvSpPr>
            <p:spPr bwMode="auto">
              <a:xfrm>
                <a:off x="1056" y="3264"/>
                <a:ext cx="48" cy="48"/>
              </a:xfrm>
              <a:prstGeom prst="ellipse">
                <a:avLst/>
              </a:prstGeom>
              <a:solidFill>
                <a:schemeClr val="accent1"/>
              </a:solidFill>
              <a:ln w="3810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59" name="Freeform 33"/>
              <p:cNvSpPr>
                <a:spLocks/>
              </p:cNvSpPr>
              <p:nvPr/>
            </p:nvSpPr>
            <p:spPr bwMode="auto">
              <a:xfrm>
                <a:off x="1015" y="3310"/>
                <a:ext cx="148" cy="274"/>
              </a:xfrm>
              <a:custGeom>
                <a:avLst/>
                <a:gdLst>
                  <a:gd name="T0" fmla="*/ 64 w 148"/>
                  <a:gd name="T1" fmla="*/ 0 h 274"/>
                  <a:gd name="T2" fmla="*/ 100 w 148"/>
                  <a:gd name="T3" fmla="*/ 119 h 274"/>
                  <a:gd name="T4" fmla="*/ 73 w 148"/>
                  <a:gd name="T5" fmla="*/ 274 h 274"/>
                  <a:gd name="T6" fmla="*/ 0 w 148"/>
                  <a:gd name="T7" fmla="*/ 210 h 274"/>
                  <a:gd name="T8" fmla="*/ 0 60000 65536"/>
                  <a:gd name="T9" fmla="*/ 0 60000 65536"/>
                  <a:gd name="T10" fmla="*/ 0 60000 65536"/>
                  <a:gd name="T11" fmla="*/ 0 60000 65536"/>
                  <a:gd name="T12" fmla="*/ 0 w 148"/>
                  <a:gd name="T13" fmla="*/ 0 h 274"/>
                  <a:gd name="T14" fmla="*/ 148 w 148"/>
                  <a:gd name="T15" fmla="*/ 274 h 274"/>
                </a:gdLst>
                <a:ahLst/>
                <a:cxnLst>
                  <a:cxn ang="T8">
                    <a:pos x="T0" y="T1"/>
                  </a:cxn>
                  <a:cxn ang="T9">
                    <a:pos x="T2" y="T3"/>
                  </a:cxn>
                  <a:cxn ang="T10">
                    <a:pos x="T4" y="T5"/>
                  </a:cxn>
                  <a:cxn ang="T11">
                    <a:pos x="T6" y="T7"/>
                  </a:cxn>
                </a:cxnLst>
                <a:rect l="T12" t="T13" r="T14" b="T15"/>
                <a:pathLst>
                  <a:path w="148" h="274">
                    <a:moveTo>
                      <a:pt x="64" y="0"/>
                    </a:moveTo>
                    <a:cubicBezTo>
                      <a:pt x="55" y="62"/>
                      <a:pt x="31" y="100"/>
                      <a:pt x="100" y="119"/>
                    </a:cubicBezTo>
                    <a:cubicBezTo>
                      <a:pt x="148" y="164"/>
                      <a:pt x="138" y="252"/>
                      <a:pt x="73" y="274"/>
                    </a:cubicBezTo>
                    <a:cubicBezTo>
                      <a:pt x="39" y="263"/>
                      <a:pt x="16" y="243"/>
                      <a:pt x="0" y="210"/>
                    </a:cubicBezTo>
                  </a:path>
                </a:pathLst>
              </a:custGeom>
              <a:noFill/>
              <a:ln w="381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43023" name="Group 37"/>
            <p:cNvGrpSpPr>
              <a:grpSpLocks/>
            </p:cNvGrpSpPr>
            <p:nvPr/>
          </p:nvGrpSpPr>
          <p:grpSpPr bwMode="auto">
            <a:xfrm flipH="1" flipV="1">
              <a:off x="4175" y="1565"/>
              <a:ext cx="990" cy="51"/>
              <a:chOff x="4680" y="7053"/>
              <a:chExt cx="1764" cy="123"/>
            </a:xfrm>
          </p:grpSpPr>
          <p:grpSp>
            <p:nvGrpSpPr>
              <p:cNvPr id="43045" name="Group 38"/>
              <p:cNvGrpSpPr>
                <a:grpSpLocks/>
              </p:cNvGrpSpPr>
              <p:nvPr/>
            </p:nvGrpSpPr>
            <p:grpSpPr bwMode="auto">
              <a:xfrm>
                <a:off x="4680" y="7056"/>
                <a:ext cx="864" cy="120"/>
                <a:chOff x="6480" y="6239"/>
                <a:chExt cx="864" cy="120"/>
              </a:xfrm>
            </p:grpSpPr>
            <p:sp>
              <p:nvSpPr>
                <p:cNvPr id="43053" name="Line 39"/>
                <p:cNvSpPr>
                  <a:spLocks noChangeShapeType="1"/>
                </p:cNvSpPr>
                <p:nvPr/>
              </p:nvSpPr>
              <p:spPr bwMode="auto">
                <a:xfrm flipH="1">
                  <a:off x="648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4" name="Line 40"/>
                <p:cNvSpPr>
                  <a:spLocks noChangeShapeType="1"/>
                </p:cNvSpPr>
                <p:nvPr/>
              </p:nvSpPr>
              <p:spPr bwMode="auto">
                <a:xfrm flipH="1">
                  <a:off x="666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5" name="Line 41"/>
                <p:cNvSpPr>
                  <a:spLocks noChangeShapeType="1"/>
                </p:cNvSpPr>
                <p:nvPr/>
              </p:nvSpPr>
              <p:spPr bwMode="auto">
                <a:xfrm flipH="1">
                  <a:off x="684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6" name="Line 42"/>
                <p:cNvSpPr>
                  <a:spLocks noChangeShapeType="1"/>
                </p:cNvSpPr>
                <p:nvPr/>
              </p:nvSpPr>
              <p:spPr bwMode="auto">
                <a:xfrm flipH="1">
                  <a:off x="702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7" name="Line 43"/>
                <p:cNvSpPr>
                  <a:spLocks noChangeShapeType="1"/>
                </p:cNvSpPr>
                <p:nvPr/>
              </p:nvSpPr>
              <p:spPr bwMode="auto">
                <a:xfrm flipH="1">
                  <a:off x="7164" y="6246"/>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43046" name="Line 44"/>
              <p:cNvSpPr>
                <a:spLocks noChangeShapeType="1"/>
              </p:cNvSpPr>
              <p:nvPr/>
            </p:nvSpPr>
            <p:spPr bwMode="auto">
              <a:xfrm>
                <a:off x="4845" y="7053"/>
                <a:ext cx="1593" cy="0"/>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43047" name="Group 45"/>
              <p:cNvGrpSpPr>
                <a:grpSpLocks/>
              </p:cNvGrpSpPr>
              <p:nvPr/>
            </p:nvGrpSpPr>
            <p:grpSpPr bwMode="auto">
              <a:xfrm>
                <a:off x="5580" y="7056"/>
                <a:ext cx="864" cy="120"/>
                <a:chOff x="6480" y="6239"/>
                <a:chExt cx="864" cy="120"/>
              </a:xfrm>
            </p:grpSpPr>
            <p:sp>
              <p:nvSpPr>
                <p:cNvPr id="43048" name="Line 46"/>
                <p:cNvSpPr>
                  <a:spLocks noChangeShapeType="1"/>
                </p:cNvSpPr>
                <p:nvPr/>
              </p:nvSpPr>
              <p:spPr bwMode="auto">
                <a:xfrm flipH="1">
                  <a:off x="648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49" name="Line 47"/>
                <p:cNvSpPr>
                  <a:spLocks noChangeShapeType="1"/>
                </p:cNvSpPr>
                <p:nvPr/>
              </p:nvSpPr>
              <p:spPr bwMode="auto">
                <a:xfrm flipH="1">
                  <a:off x="666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0" name="Line 48"/>
                <p:cNvSpPr>
                  <a:spLocks noChangeShapeType="1"/>
                </p:cNvSpPr>
                <p:nvPr/>
              </p:nvSpPr>
              <p:spPr bwMode="auto">
                <a:xfrm flipH="1">
                  <a:off x="684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1" name="Line 49"/>
                <p:cNvSpPr>
                  <a:spLocks noChangeShapeType="1"/>
                </p:cNvSpPr>
                <p:nvPr/>
              </p:nvSpPr>
              <p:spPr bwMode="auto">
                <a:xfrm flipH="1">
                  <a:off x="7020" y="6239"/>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52" name="Line 50"/>
                <p:cNvSpPr>
                  <a:spLocks noChangeShapeType="1"/>
                </p:cNvSpPr>
                <p:nvPr/>
              </p:nvSpPr>
              <p:spPr bwMode="auto">
                <a:xfrm flipH="1">
                  <a:off x="7164" y="6246"/>
                  <a:ext cx="180" cy="113"/>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43024" name="Line 52"/>
            <p:cNvSpPr>
              <a:spLocks noChangeShapeType="1"/>
            </p:cNvSpPr>
            <p:nvPr/>
          </p:nvSpPr>
          <p:spPr bwMode="auto">
            <a:xfrm flipH="1">
              <a:off x="4175" y="1909"/>
              <a:ext cx="0" cy="64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5" name="Rectangle 54"/>
            <p:cNvSpPr>
              <a:spLocks noChangeArrowheads="1"/>
            </p:cNvSpPr>
            <p:nvPr/>
          </p:nvSpPr>
          <p:spPr bwMode="auto">
            <a:xfrm flipH="1">
              <a:off x="4513" y="2994"/>
              <a:ext cx="272" cy="220"/>
            </a:xfrm>
            <a:prstGeom prst="rect">
              <a:avLst/>
            </a:prstGeom>
            <a:solidFill>
              <a:srgbClr val="663300"/>
            </a:solidFill>
            <a:ln w="9525">
              <a:solidFill>
                <a:schemeClr val="bg1"/>
              </a:solidFill>
              <a:miter lim="800000"/>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26" name="Line 55"/>
            <p:cNvSpPr>
              <a:spLocks noChangeShapeType="1"/>
            </p:cNvSpPr>
            <p:nvPr/>
          </p:nvSpPr>
          <p:spPr bwMode="auto">
            <a:xfrm flipH="1">
              <a:off x="4643" y="2918"/>
              <a:ext cx="0" cy="76"/>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7" name="Line 56"/>
            <p:cNvSpPr>
              <a:spLocks noChangeShapeType="1"/>
            </p:cNvSpPr>
            <p:nvPr/>
          </p:nvSpPr>
          <p:spPr bwMode="auto">
            <a:xfrm flipH="1">
              <a:off x="4493" y="1948"/>
              <a:ext cx="0" cy="643"/>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43028" name="Group 67"/>
            <p:cNvGrpSpPr>
              <a:grpSpLocks/>
            </p:cNvGrpSpPr>
            <p:nvPr/>
          </p:nvGrpSpPr>
          <p:grpSpPr bwMode="auto">
            <a:xfrm flipV="1">
              <a:off x="4920" y="1618"/>
              <a:ext cx="92" cy="179"/>
              <a:chOff x="1015" y="3264"/>
              <a:chExt cx="148" cy="320"/>
            </a:xfrm>
          </p:grpSpPr>
          <p:sp>
            <p:nvSpPr>
              <p:cNvPr id="43043" name="Oval 68"/>
              <p:cNvSpPr>
                <a:spLocks noChangeArrowheads="1"/>
              </p:cNvSpPr>
              <p:nvPr/>
            </p:nvSpPr>
            <p:spPr bwMode="auto">
              <a:xfrm>
                <a:off x="1056" y="3264"/>
                <a:ext cx="48" cy="48"/>
              </a:xfrm>
              <a:prstGeom prst="ellipse">
                <a:avLst/>
              </a:prstGeom>
              <a:solidFill>
                <a:schemeClr val="accent1"/>
              </a:solidFill>
              <a:ln w="3810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44" name="Freeform 69"/>
              <p:cNvSpPr>
                <a:spLocks/>
              </p:cNvSpPr>
              <p:nvPr/>
            </p:nvSpPr>
            <p:spPr bwMode="auto">
              <a:xfrm>
                <a:off x="1015" y="3310"/>
                <a:ext cx="148" cy="274"/>
              </a:xfrm>
              <a:custGeom>
                <a:avLst/>
                <a:gdLst>
                  <a:gd name="T0" fmla="*/ 64 w 148"/>
                  <a:gd name="T1" fmla="*/ 0 h 274"/>
                  <a:gd name="T2" fmla="*/ 100 w 148"/>
                  <a:gd name="T3" fmla="*/ 119 h 274"/>
                  <a:gd name="T4" fmla="*/ 73 w 148"/>
                  <a:gd name="T5" fmla="*/ 274 h 274"/>
                  <a:gd name="T6" fmla="*/ 0 w 148"/>
                  <a:gd name="T7" fmla="*/ 210 h 274"/>
                  <a:gd name="T8" fmla="*/ 0 60000 65536"/>
                  <a:gd name="T9" fmla="*/ 0 60000 65536"/>
                  <a:gd name="T10" fmla="*/ 0 60000 65536"/>
                  <a:gd name="T11" fmla="*/ 0 60000 65536"/>
                  <a:gd name="T12" fmla="*/ 0 w 148"/>
                  <a:gd name="T13" fmla="*/ 0 h 274"/>
                  <a:gd name="T14" fmla="*/ 148 w 148"/>
                  <a:gd name="T15" fmla="*/ 274 h 274"/>
                </a:gdLst>
                <a:ahLst/>
                <a:cxnLst>
                  <a:cxn ang="T8">
                    <a:pos x="T0" y="T1"/>
                  </a:cxn>
                  <a:cxn ang="T9">
                    <a:pos x="T2" y="T3"/>
                  </a:cxn>
                  <a:cxn ang="T10">
                    <a:pos x="T4" y="T5"/>
                  </a:cxn>
                  <a:cxn ang="T11">
                    <a:pos x="T6" y="T7"/>
                  </a:cxn>
                </a:cxnLst>
                <a:rect l="T12" t="T13" r="T14" b="T15"/>
                <a:pathLst>
                  <a:path w="148" h="274">
                    <a:moveTo>
                      <a:pt x="64" y="0"/>
                    </a:moveTo>
                    <a:cubicBezTo>
                      <a:pt x="55" y="62"/>
                      <a:pt x="31" y="100"/>
                      <a:pt x="100" y="119"/>
                    </a:cubicBezTo>
                    <a:cubicBezTo>
                      <a:pt x="148" y="164"/>
                      <a:pt x="138" y="252"/>
                      <a:pt x="73" y="274"/>
                    </a:cubicBezTo>
                    <a:cubicBezTo>
                      <a:pt x="39" y="263"/>
                      <a:pt x="16" y="243"/>
                      <a:pt x="0" y="210"/>
                    </a:cubicBezTo>
                  </a:path>
                </a:pathLst>
              </a:custGeom>
              <a:noFill/>
              <a:ln w="381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43029" name="Line 70"/>
            <p:cNvSpPr>
              <a:spLocks noChangeShapeType="1"/>
            </p:cNvSpPr>
            <p:nvPr/>
          </p:nvSpPr>
          <p:spPr bwMode="auto">
            <a:xfrm flipV="1">
              <a:off x="4785" y="1917"/>
              <a:ext cx="0" cy="649"/>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0" name="Rectangle 71"/>
            <p:cNvSpPr>
              <a:spLocks noChangeArrowheads="1"/>
            </p:cNvSpPr>
            <p:nvPr/>
          </p:nvSpPr>
          <p:spPr bwMode="auto">
            <a:xfrm flipH="1">
              <a:off x="5012" y="2566"/>
              <a:ext cx="179" cy="120"/>
            </a:xfrm>
            <a:prstGeom prst="rect">
              <a:avLst/>
            </a:prstGeom>
            <a:solidFill>
              <a:srgbClr val="663300"/>
            </a:solidFill>
            <a:ln w="9525">
              <a:solidFill>
                <a:schemeClr val="bg1"/>
              </a:solidFill>
              <a:miter lim="800000"/>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31" name="Line 73"/>
            <p:cNvSpPr>
              <a:spLocks noChangeShapeType="1"/>
            </p:cNvSpPr>
            <p:nvPr/>
          </p:nvSpPr>
          <p:spPr bwMode="auto">
            <a:xfrm>
              <a:off x="5103" y="1917"/>
              <a:ext cx="0" cy="649"/>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32" name="Text Box 75"/>
            <p:cNvSpPr txBox="1">
              <a:spLocks noChangeArrowheads="1"/>
            </p:cNvSpPr>
            <p:nvPr/>
          </p:nvSpPr>
          <p:spPr bwMode="auto">
            <a:xfrm>
              <a:off x="3939" y="2086"/>
              <a:ext cx="30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l</a:t>
              </a:r>
              <a:r>
                <a:rPr lang="en-US" altLang="zh-CN" baseline="-25000"/>
                <a:t>1</a:t>
              </a:r>
            </a:p>
          </p:txBody>
        </p:sp>
        <p:sp>
          <p:nvSpPr>
            <p:cNvPr id="43033" name="Text Box 76"/>
            <p:cNvSpPr txBox="1">
              <a:spLocks noChangeArrowheads="1"/>
            </p:cNvSpPr>
            <p:nvPr/>
          </p:nvSpPr>
          <p:spPr bwMode="auto">
            <a:xfrm>
              <a:off x="4274" y="2107"/>
              <a:ext cx="30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l</a:t>
              </a:r>
              <a:r>
                <a:rPr lang="en-US" altLang="zh-CN" baseline="-25000"/>
                <a:t>3</a:t>
              </a:r>
            </a:p>
          </p:txBody>
        </p:sp>
        <p:sp>
          <p:nvSpPr>
            <p:cNvPr id="43034" name="Text Box 77"/>
            <p:cNvSpPr txBox="1">
              <a:spLocks noChangeArrowheads="1"/>
            </p:cNvSpPr>
            <p:nvPr/>
          </p:nvSpPr>
          <p:spPr bwMode="auto">
            <a:xfrm>
              <a:off x="4755" y="2107"/>
              <a:ext cx="30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l</a:t>
              </a:r>
              <a:r>
                <a:rPr lang="en-US" altLang="zh-CN" baseline="-25000"/>
                <a:t>3</a:t>
              </a:r>
            </a:p>
          </p:txBody>
        </p:sp>
        <p:sp>
          <p:nvSpPr>
            <p:cNvPr id="43035" name="Text Box 78"/>
            <p:cNvSpPr txBox="1">
              <a:spLocks noChangeArrowheads="1"/>
            </p:cNvSpPr>
            <p:nvPr/>
          </p:nvSpPr>
          <p:spPr bwMode="auto">
            <a:xfrm>
              <a:off x="5103" y="2107"/>
              <a:ext cx="303"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l</a:t>
              </a:r>
              <a:r>
                <a:rPr lang="en-US" altLang="zh-CN" baseline="-25000"/>
                <a:t>2</a:t>
              </a:r>
            </a:p>
          </p:txBody>
        </p:sp>
        <p:sp>
          <p:nvSpPr>
            <p:cNvPr id="43036" name="Text Box 79"/>
            <p:cNvSpPr txBox="1">
              <a:spLocks noChangeArrowheads="1"/>
            </p:cNvSpPr>
            <p:nvPr/>
          </p:nvSpPr>
          <p:spPr bwMode="auto">
            <a:xfrm>
              <a:off x="4967" y="2568"/>
              <a:ext cx="503"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m</a:t>
              </a:r>
              <a:r>
                <a:rPr lang="en-US" altLang="zh-CN" baseline="-25000"/>
                <a:t>2</a:t>
              </a:r>
            </a:p>
          </p:txBody>
        </p:sp>
        <p:sp>
          <p:nvSpPr>
            <p:cNvPr id="43037" name="Text Box 80"/>
            <p:cNvSpPr txBox="1">
              <a:spLocks noChangeArrowheads="1"/>
            </p:cNvSpPr>
            <p:nvPr/>
          </p:nvSpPr>
          <p:spPr bwMode="auto">
            <a:xfrm>
              <a:off x="4014" y="2556"/>
              <a:ext cx="50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m</a:t>
              </a:r>
              <a:r>
                <a:rPr lang="en-US" altLang="zh-CN" baseline="-25000"/>
                <a:t>1</a:t>
              </a:r>
            </a:p>
          </p:txBody>
        </p:sp>
        <p:sp>
          <p:nvSpPr>
            <p:cNvPr id="43038" name="Text Box 81"/>
            <p:cNvSpPr txBox="1">
              <a:spLocks noChangeArrowheads="1"/>
            </p:cNvSpPr>
            <p:nvPr/>
          </p:nvSpPr>
          <p:spPr bwMode="auto">
            <a:xfrm>
              <a:off x="4513" y="3113"/>
              <a:ext cx="503" cy="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lnSpc>
                  <a:spcPct val="125000"/>
                </a:lnSpc>
                <a:spcBef>
                  <a:spcPct val="50000"/>
                </a:spcBef>
              </a:pPr>
              <a:r>
                <a:rPr lang="en-US" altLang="zh-CN" i="1"/>
                <a:t>m</a:t>
              </a:r>
              <a:r>
                <a:rPr lang="en-US" altLang="zh-CN" baseline="-25000"/>
                <a:t>3</a:t>
              </a:r>
            </a:p>
          </p:txBody>
        </p:sp>
        <p:sp>
          <p:nvSpPr>
            <p:cNvPr id="43039" name="Oval 83"/>
            <p:cNvSpPr>
              <a:spLocks noChangeArrowheads="1"/>
            </p:cNvSpPr>
            <p:nvPr/>
          </p:nvSpPr>
          <p:spPr bwMode="auto">
            <a:xfrm flipH="1">
              <a:off x="4785" y="1797"/>
              <a:ext cx="307" cy="268"/>
            </a:xfrm>
            <a:prstGeom prst="ellipse">
              <a:avLst/>
            </a:prstGeom>
            <a:solidFill>
              <a:schemeClr val="accent1"/>
            </a:solidFill>
            <a:ln w="3810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40" name="Oval 84"/>
            <p:cNvSpPr>
              <a:spLocks noChangeArrowheads="1"/>
            </p:cNvSpPr>
            <p:nvPr/>
          </p:nvSpPr>
          <p:spPr bwMode="auto">
            <a:xfrm flipH="1">
              <a:off x="4898" y="1893"/>
              <a:ext cx="87" cy="75"/>
            </a:xfrm>
            <a:prstGeom prst="ellipse">
              <a:avLst/>
            </a:prstGeom>
            <a:solidFill>
              <a:schemeClr val="tx2"/>
            </a:solidFill>
            <a:ln w="9525">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41" name="AutoShape 85"/>
            <p:cNvSpPr>
              <a:spLocks noChangeArrowheads="1"/>
            </p:cNvSpPr>
            <p:nvPr/>
          </p:nvSpPr>
          <p:spPr bwMode="auto">
            <a:xfrm flipH="1">
              <a:off x="4923" y="1801"/>
              <a:ext cx="43" cy="264"/>
            </a:xfrm>
            <a:prstGeom prst="diamond">
              <a:avLst/>
            </a:prstGeom>
            <a:solidFill>
              <a:srgbClr val="663300"/>
            </a:solidFill>
            <a:ln w="9525">
              <a:solidFill>
                <a:schemeClr val="bg1"/>
              </a:solidFill>
              <a:miter lim="800000"/>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3042" name="Rectangle 86"/>
            <p:cNvSpPr>
              <a:spLocks noChangeArrowheads="1"/>
            </p:cNvSpPr>
            <p:nvPr/>
          </p:nvSpPr>
          <p:spPr bwMode="auto">
            <a:xfrm flipH="1">
              <a:off x="4059" y="2539"/>
              <a:ext cx="227" cy="120"/>
            </a:xfrm>
            <a:prstGeom prst="rect">
              <a:avLst/>
            </a:prstGeom>
            <a:solidFill>
              <a:srgbClr val="663300"/>
            </a:solidFill>
            <a:ln w="9525">
              <a:solidFill>
                <a:schemeClr val="bg1"/>
              </a:solidFill>
              <a:miter lim="800000"/>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spTree>
    <p:extLst>
      <p:ext uri="{BB962C8B-B14F-4D97-AF65-F5344CB8AC3E}">
        <p14:creationId xmlns:p14="http://schemas.microsoft.com/office/powerpoint/2010/main" xmlns="" val="3369064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3"/>
                                        </p:tgtEl>
                                        <p:attrNameLst>
                                          <p:attrName>style.visibility</p:attrName>
                                        </p:attrNameLst>
                                      </p:cBhvr>
                                      <p:to>
                                        <p:strVal val="visible"/>
                                      </p:to>
                                    </p:set>
                                    <p:anim calcmode="lin" valueType="num">
                                      <p:cBhvr additive="base">
                                        <p:cTn id="13" dur="500" fill="hold"/>
                                        <p:tgtEl>
                                          <p:spTgt spid="252933"/>
                                        </p:tgtEl>
                                        <p:attrNameLst>
                                          <p:attrName>ppt_x</p:attrName>
                                        </p:attrNameLst>
                                      </p:cBhvr>
                                      <p:tavLst>
                                        <p:tav tm="0">
                                          <p:val>
                                            <p:strVal val="#ppt_x"/>
                                          </p:val>
                                        </p:tav>
                                        <p:tav tm="100000">
                                          <p:val>
                                            <p:strVal val="#ppt_x"/>
                                          </p:val>
                                        </p:tav>
                                      </p:tavLst>
                                    </p:anim>
                                    <p:anim calcmode="lin" valueType="num">
                                      <p:cBhvr additive="base">
                                        <p:cTn id="14"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2934"/>
                                        </p:tgtEl>
                                        <p:attrNameLst>
                                          <p:attrName>style.visibility</p:attrName>
                                        </p:attrNameLst>
                                      </p:cBhvr>
                                      <p:to>
                                        <p:strVal val="visible"/>
                                      </p:to>
                                    </p:set>
                                    <p:anim calcmode="lin" valueType="num">
                                      <p:cBhvr additive="base">
                                        <p:cTn id="19" dur="500" fill="hold"/>
                                        <p:tgtEl>
                                          <p:spTgt spid="252934"/>
                                        </p:tgtEl>
                                        <p:attrNameLst>
                                          <p:attrName>ppt_x</p:attrName>
                                        </p:attrNameLst>
                                      </p:cBhvr>
                                      <p:tavLst>
                                        <p:tav tm="0">
                                          <p:val>
                                            <p:strVal val="#ppt_x"/>
                                          </p:val>
                                        </p:tav>
                                        <p:tav tm="100000">
                                          <p:val>
                                            <p:strVal val="#ppt_x"/>
                                          </p:val>
                                        </p:tav>
                                      </p:tavLst>
                                    </p:anim>
                                    <p:anim calcmode="lin" valueType="num">
                                      <p:cBhvr additive="base">
                                        <p:cTn id="20" dur="500" fill="hold"/>
                                        <p:tgtEl>
                                          <p:spTgt spid="252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utoUpdateAnimBg="0"/>
      <p:bldP spid="252933" grpId="0" autoUpdateAnimBg="0"/>
      <p:bldP spid="25293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126" name="Object 6"/>
          <p:cNvGraphicFramePr>
            <a:graphicFrameLocks noChangeAspect="1"/>
          </p:cNvGraphicFramePr>
          <p:nvPr>
            <p:extLst>
              <p:ext uri="{D42A27DB-BD31-4B8C-83A1-F6EECF244321}">
                <p14:modId xmlns:p14="http://schemas.microsoft.com/office/powerpoint/2010/main" xmlns="" val="4060689570"/>
              </p:ext>
            </p:extLst>
          </p:nvPr>
        </p:nvGraphicFramePr>
        <p:xfrm>
          <a:off x="900113" y="1340769"/>
          <a:ext cx="5286375" cy="959520"/>
        </p:xfrm>
        <a:graphic>
          <a:graphicData uri="http://schemas.openxmlformats.org/presentationml/2006/ole">
            <p:oleObj spid="_x0000_s25630" name="公式" r:id="rId3" imgW="2374560" imgH="342720" progId="Equation.3">
              <p:embed/>
            </p:oleObj>
          </a:graphicData>
        </a:graphic>
      </p:graphicFrame>
      <p:graphicFrame>
        <p:nvGraphicFramePr>
          <p:cNvPr id="261127" name="Object 7"/>
          <p:cNvGraphicFramePr>
            <a:graphicFrameLocks noChangeAspect="1"/>
          </p:cNvGraphicFramePr>
          <p:nvPr>
            <p:extLst>
              <p:ext uri="{D42A27DB-BD31-4B8C-83A1-F6EECF244321}">
                <p14:modId xmlns:p14="http://schemas.microsoft.com/office/powerpoint/2010/main" xmlns="" val="4242671591"/>
              </p:ext>
            </p:extLst>
          </p:nvPr>
        </p:nvGraphicFramePr>
        <p:xfrm>
          <a:off x="771525" y="332656"/>
          <a:ext cx="5257800" cy="959569"/>
        </p:xfrm>
        <a:graphic>
          <a:graphicData uri="http://schemas.openxmlformats.org/presentationml/2006/ole">
            <p:oleObj spid="_x0000_s25631" name="公式" r:id="rId4" imgW="2361960" imgH="342720" progId="Equation.3">
              <p:embed/>
            </p:oleObj>
          </a:graphicData>
        </a:graphic>
      </p:graphicFrame>
      <p:graphicFrame>
        <p:nvGraphicFramePr>
          <p:cNvPr id="261128" name="Object 8"/>
          <p:cNvGraphicFramePr>
            <a:graphicFrameLocks noChangeAspect="1"/>
          </p:cNvGraphicFramePr>
          <p:nvPr>
            <p:extLst>
              <p:ext uri="{D42A27DB-BD31-4B8C-83A1-F6EECF244321}">
                <p14:modId xmlns:p14="http://schemas.microsoft.com/office/powerpoint/2010/main" xmlns="" val="1036377532"/>
              </p:ext>
            </p:extLst>
          </p:nvPr>
        </p:nvGraphicFramePr>
        <p:xfrm>
          <a:off x="1435100" y="2348880"/>
          <a:ext cx="1554163" cy="568945"/>
        </p:xfrm>
        <a:graphic>
          <a:graphicData uri="http://schemas.openxmlformats.org/presentationml/2006/ole">
            <p:oleObj spid="_x0000_s25632" name="公式" r:id="rId5" imgW="698400" imgH="139680" progId="Equation.3">
              <p:embed/>
            </p:oleObj>
          </a:graphicData>
        </a:graphic>
      </p:graphicFrame>
      <p:sp>
        <p:nvSpPr>
          <p:cNvPr id="261187" name="Text Box 67"/>
          <p:cNvSpPr txBox="1">
            <a:spLocks noChangeArrowheads="1"/>
          </p:cNvSpPr>
          <p:nvPr/>
        </p:nvSpPr>
        <p:spPr bwMode="auto">
          <a:xfrm>
            <a:off x="179388" y="3068638"/>
            <a:ext cx="644366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拉格朗日方程给出</a:t>
            </a:r>
          </a:p>
        </p:txBody>
      </p:sp>
      <p:graphicFrame>
        <p:nvGraphicFramePr>
          <p:cNvPr id="261188" name="Object 68"/>
          <p:cNvGraphicFramePr>
            <a:graphicFrameLocks noChangeAspect="1"/>
          </p:cNvGraphicFramePr>
          <p:nvPr>
            <p:extLst>
              <p:ext uri="{D42A27DB-BD31-4B8C-83A1-F6EECF244321}">
                <p14:modId xmlns:p14="http://schemas.microsoft.com/office/powerpoint/2010/main" xmlns="" val="448758585"/>
              </p:ext>
            </p:extLst>
          </p:nvPr>
        </p:nvGraphicFramePr>
        <p:xfrm>
          <a:off x="1201738" y="3861048"/>
          <a:ext cx="6530975" cy="2190502"/>
        </p:xfrm>
        <a:graphic>
          <a:graphicData uri="http://schemas.openxmlformats.org/presentationml/2006/ole">
            <p:oleObj spid="_x0000_s25633" name="公式" r:id="rId6" imgW="2933640" imgH="876240" progId="Equation.3">
              <p:embed/>
            </p:oleObj>
          </a:graphicData>
        </a:graphic>
      </p:graphicFrame>
    </p:spTree>
    <p:extLst>
      <p:ext uri="{BB962C8B-B14F-4D97-AF65-F5344CB8AC3E}">
        <p14:creationId xmlns:p14="http://schemas.microsoft.com/office/powerpoint/2010/main" xmlns="" val="3263541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1127"/>
                                        </p:tgtEl>
                                        <p:attrNameLst>
                                          <p:attrName>style.visibility</p:attrName>
                                        </p:attrNameLst>
                                      </p:cBhvr>
                                      <p:to>
                                        <p:strVal val="visible"/>
                                      </p:to>
                                    </p:set>
                                    <p:animEffect transition="in" filter="strips(upRight)">
                                      <p:cBhvr>
                                        <p:cTn id="7" dur="500"/>
                                        <p:tgtEl>
                                          <p:spTgt spid="261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61126"/>
                                        </p:tgtEl>
                                        <p:attrNameLst>
                                          <p:attrName>style.visibility</p:attrName>
                                        </p:attrNameLst>
                                      </p:cBhvr>
                                      <p:to>
                                        <p:strVal val="visible"/>
                                      </p:to>
                                    </p:set>
                                    <p:animEffect transition="in" filter="strips(upRight)">
                                      <p:cBhvr>
                                        <p:cTn id="12" dur="500"/>
                                        <p:tgtEl>
                                          <p:spTgt spid="261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1128"/>
                                        </p:tgtEl>
                                        <p:attrNameLst>
                                          <p:attrName>style.visibility</p:attrName>
                                        </p:attrNameLst>
                                      </p:cBhvr>
                                      <p:to>
                                        <p:strVal val="visible"/>
                                      </p:to>
                                    </p:set>
                                    <p:animEffect transition="in" filter="strips(upRight)">
                                      <p:cBhvr>
                                        <p:cTn id="17" dur="500"/>
                                        <p:tgtEl>
                                          <p:spTgt spid="261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1187"/>
                                        </p:tgtEl>
                                        <p:attrNameLst>
                                          <p:attrName>style.visibility</p:attrName>
                                        </p:attrNameLst>
                                      </p:cBhvr>
                                      <p:to>
                                        <p:strVal val="visible"/>
                                      </p:to>
                                    </p:set>
                                    <p:anim calcmode="lin" valueType="num">
                                      <p:cBhvr additive="base">
                                        <p:cTn id="22" dur="500" fill="hold"/>
                                        <p:tgtEl>
                                          <p:spTgt spid="261187"/>
                                        </p:tgtEl>
                                        <p:attrNameLst>
                                          <p:attrName>ppt_x</p:attrName>
                                        </p:attrNameLst>
                                      </p:cBhvr>
                                      <p:tavLst>
                                        <p:tav tm="0">
                                          <p:val>
                                            <p:strVal val="#ppt_x"/>
                                          </p:val>
                                        </p:tav>
                                        <p:tav tm="100000">
                                          <p:val>
                                            <p:strVal val="#ppt_x"/>
                                          </p:val>
                                        </p:tav>
                                      </p:tavLst>
                                    </p:anim>
                                    <p:anim calcmode="lin" valueType="num">
                                      <p:cBhvr additive="base">
                                        <p:cTn id="23" dur="500" fill="hold"/>
                                        <p:tgtEl>
                                          <p:spTgt spid="26118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261188"/>
                                        </p:tgtEl>
                                        <p:attrNameLst>
                                          <p:attrName>style.visibility</p:attrName>
                                        </p:attrNameLst>
                                      </p:cBhvr>
                                      <p:to>
                                        <p:strVal val="visible"/>
                                      </p:to>
                                    </p:set>
                                    <p:animEffect transition="in" filter="strips(upRight)">
                                      <p:cBhvr>
                                        <p:cTn id="28" dur="500"/>
                                        <p:tgtEl>
                                          <p:spTgt spid="26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8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956" name="Object 4"/>
          <p:cNvGraphicFramePr>
            <a:graphicFrameLocks noChangeAspect="1"/>
          </p:cNvGraphicFramePr>
          <p:nvPr>
            <p:extLst>
              <p:ext uri="{D42A27DB-BD31-4B8C-83A1-F6EECF244321}">
                <p14:modId xmlns:p14="http://schemas.microsoft.com/office/powerpoint/2010/main" xmlns="" val="1153548865"/>
              </p:ext>
            </p:extLst>
          </p:nvPr>
        </p:nvGraphicFramePr>
        <p:xfrm>
          <a:off x="2432050" y="1550988"/>
          <a:ext cx="4375150" cy="3390180"/>
        </p:xfrm>
        <a:graphic>
          <a:graphicData uri="http://schemas.openxmlformats.org/presentationml/2006/ole">
            <p:oleObj spid="_x0000_s26633" name="公式" r:id="rId3" imgW="1854000" imgH="1206360" progId="Equation.3">
              <p:embed/>
            </p:oleObj>
          </a:graphicData>
        </a:graphic>
      </p:graphicFrame>
      <p:sp>
        <p:nvSpPr>
          <p:cNvPr id="26627" name="TextBox 2"/>
          <p:cNvSpPr txBox="1">
            <a:spLocks noChangeArrowheads="1"/>
          </p:cNvSpPr>
          <p:nvPr/>
        </p:nvSpPr>
        <p:spPr bwMode="auto">
          <a:xfrm>
            <a:off x="357188" y="428625"/>
            <a:ext cx="15001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dirty="0">
                <a:solidFill>
                  <a:schemeClr val="tx1"/>
                </a:solidFill>
              </a:rPr>
              <a:t>所以</a:t>
            </a:r>
          </a:p>
        </p:txBody>
      </p:sp>
    </p:spTree>
    <p:extLst>
      <p:ext uri="{BB962C8B-B14F-4D97-AF65-F5344CB8AC3E}">
        <p14:creationId xmlns:p14="http://schemas.microsoft.com/office/powerpoint/2010/main" xmlns="" val="264048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strips(upRight)">
                                      <p:cBhvr>
                                        <p:cTn id="7" dur="5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43"/>
          <p:cNvGrpSpPr>
            <a:grpSpLocks/>
          </p:cNvGrpSpPr>
          <p:nvPr/>
        </p:nvGrpSpPr>
        <p:grpSpPr bwMode="auto">
          <a:xfrm>
            <a:off x="539750" y="1139825"/>
            <a:ext cx="2205038" cy="3657600"/>
            <a:chOff x="505" y="356"/>
            <a:chExt cx="1389" cy="2304"/>
          </a:xfrm>
        </p:grpSpPr>
        <p:grpSp>
          <p:nvGrpSpPr>
            <p:cNvPr id="44036" name="Group 2"/>
            <p:cNvGrpSpPr>
              <a:grpSpLocks/>
            </p:cNvGrpSpPr>
            <p:nvPr/>
          </p:nvGrpSpPr>
          <p:grpSpPr bwMode="auto">
            <a:xfrm>
              <a:off x="1043" y="641"/>
              <a:ext cx="851" cy="1946"/>
              <a:chOff x="1443" y="1776"/>
              <a:chExt cx="793" cy="1803"/>
            </a:xfrm>
          </p:grpSpPr>
          <p:sp>
            <p:nvSpPr>
              <p:cNvPr id="44050" name="Text Box 3"/>
              <p:cNvSpPr txBox="1">
                <a:spLocks noChangeArrowheads="1"/>
              </p:cNvSpPr>
              <p:nvPr/>
            </p:nvSpPr>
            <p:spPr bwMode="auto">
              <a:xfrm>
                <a:off x="1587" y="2385"/>
                <a:ext cx="218"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B</a:t>
                </a:r>
              </a:p>
            </p:txBody>
          </p:sp>
          <p:grpSp>
            <p:nvGrpSpPr>
              <p:cNvPr id="44051" name="Group 4"/>
              <p:cNvGrpSpPr>
                <a:grpSpLocks/>
              </p:cNvGrpSpPr>
              <p:nvPr/>
            </p:nvGrpSpPr>
            <p:grpSpPr bwMode="auto">
              <a:xfrm>
                <a:off x="1514" y="1776"/>
                <a:ext cx="722" cy="1803"/>
                <a:chOff x="1514" y="1776"/>
                <a:chExt cx="722" cy="1803"/>
              </a:xfrm>
            </p:grpSpPr>
            <p:sp>
              <p:nvSpPr>
                <p:cNvPr id="44063" name="Line 5"/>
                <p:cNvSpPr>
                  <a:spLocks noChangeShapeType="1"/>
                </p:cNvSpPr>
                <p:nvPr/>
              </p:nvSpPr>
              <p:spPr bwMode="auto">
                <a:xfrm flipH="1">
                  <a:off x="1565" y="2766"/>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4" name="Line 6"/>
                <p:cNvSpPr>
                  <a:spLocks noChangeShapeType="1"/>
                </p:cNvSpPr>
                <p:nvPr/>
              </p:nvSpPr>
              <p:spPr bwMode="auto">
                <a:xfrm flipH="1">
                  <a:off x="1514" y="2672"/>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5" name="Line 7"/>
                <p:cNvSpPr>
                  <a:spLocks noChangeShapeType="1"/>
                </p:cNvSpPr>
                <p:nvPr/>
              </p:nvSpPr>
              <p:spPr bwMode="auto">
                <a:xfrm flipH="1">
                  <a:off x="1614" y="2873"/>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6" name="Line 8"/>
                <p:cNvSpPr>
                  <a:spLocks noChangeShapeType="1"/>
                </p:cNvSpPr>
                <p:nvPr/>
              </p:nvSpPr>
              <p:spPr bwMode="auto">
                <a:xfrm flipH="1">
                  <a:off x="1654" y="2982"/>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7" name="Line 9"/>
                <p:cNvSpPr>
                  <a:spLocks noChangeShapeType="1"/>
                </p:cNvSpPr>
                <p:nvPr/>
              </p:nvSpPr>
              <p:spPr bwMode="auto">
                <a:xfrm flipH="1">
                  <a:off x="1709" y="3086"/>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8" name="Line 10"/>
                <p:cNvSpPr>
                  <a:spLocks noChangeShapeType="1"/>
                </p:cNvSpPr>
                <p:nvPr/>
              </p:nvSpPr>
              <p:spPr bwMode="auto">
                <a:xfrm flipH="1">
                  <a:off x="1766" y="3189"/>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9" name="Line 11"/>
                <p:cNvSpPr>
                  <a:spLocks noChangeShapeType="1"/>
                </p:cNvSpPr>
                <p:nvPr/>
              </p:nvSpPr>
              <p:spPr bwMode="auto">
                <a:xfrm flipH="1">
                  <a:off x="1809" y="3292"/>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70" name="Text Box 12"/>
                <p:cNvSpPr txBox="1">
                  <a:spLocks noChangeArrowheads="1"/>
                </p:cNvSpPr>
                <p:nvPr/>
              </p:nvSpPr>
              <p:spPr bwMode="auto">
                <a:xfrm>
                  <a:off x="2019" y="3312"/>
                  <a:ext cx="217"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A</a:t>
                  </a:r>
                </a:p>
              </p:txBody>
            </p:sp>
            <p:sp>
              <p:nvSpPr>
                <p:cNvPr id="44071" name="Rectangle 13"/>
                <p:cNvSpPr>
                  <a:spLocks noChangeArrowheads="1"/>
                </p:cNvSpPr>
                <p:nvPr/>
              </p:nvSpPr>
              <p:spPr bwMode="auto">
                <a:xfrm rot="3947238">
                  <a:off x="682" y="2630"/>
                  <a:ext cx="1754" cy="45"/>
                </a:xfrm>
                <a:prstGeom prst="rect">
                  <a:avLst/>
                </a:prstGeom>
                <a:solidFill>
                  <a:srgbClr val="FFFF00"/>
                </a:solidFill>
                <a:ln w="12700">
                  <a:solidFill>
                    <a:schemeClr val="bg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4072" name="Rectangle 14"/>
                <p:cNvSpPr>
                  <a:spLocks noChangeArrowheads="1"/>
                </p:cNvSpPr>
                <p:nvPr/>
              </p:nvSpPr>
              <p:spPr bwMode="auto">
                <a:xfrm rot="-1475281">
                  <a:off x="1831" y="3443"/>
                  <a:ext cx="192" cy="6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grpSp>
            <p:nvGrpSpPr>
              <p:cNvPr id="44052" name="Group 15"/>
              <p:cNvGrpSpPr>
                <a:grpSpLocks/>
              </p:cNvGrpSpPr>
              <p:nvPr/>
            </p:nvGrpSpPr>
            <p:grpSpPr bwMode="auto">
              <a:xfrm>
                <a:off x="1443" y="2518"/>
                <a:ext cx="552" cy="925"/>
                <a:chOff x="1443" y="2518"/>
                <a:chExt cx="552" cy="925"/>
              </a:xfrm>
            </p:grpSpPr>
            <p:sp>
              <p:nvSpPr>
                <p:cNvPr id="44053" name="Rectangle 16"/>
                <p:cNvSpPr>
                  <a:spLocks noChangeArrowheads="1"/>
                </p:cNvSpPr>
                <p:nvPr/>
              </p:nvSpPr>
              <p:spPr bwMode="auto">
                <a:xfrm rot="-1475281">
                  <a:off x="1443" y="251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4054" name="Text Box 17"/>
                <p:cNvSpPr txBox="1">
                  <a:spLocks noChangeArrowheads="1"/>
                </p:cNvSpPr>
                <p:nvPr/>
              </p:nvSpPr>
              <p:spPr bwMode="auto">
                <a:xfrm>
                  <a:off x="1484" y="3009"/>
                  <a:ext cx="187" cy="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k</a:t>
                  </a:r>
                </a:p>
              </p:txBody>
            </p:sp>
            <p:grpSp>
              <p:nvGrpSpPr>
                <p:cNvPr id="44055" name="Group 18"/>
                <p:cNvGrpSpPr>
                  <a:grpSpLocks/>
                </p:cNvGrpSpPr>
                <p:nvPr/>
              </p:nvGrpSpPr>
              <p:grpSpPr bwMode="auto">
                <a:xfrm>
                  <a:off x="1512" y="2766"/>
                  <a:ext cx="483" cy="677"/>
                  <a:chOff x="1512" y="2766"/>
                  <a:chExt cx="483" cy="677"/>
                </a:xfrm>
              </p:grpSpPr>
              <p:sp>
                <p:nvSpPr>
                  <p:cNvPr id="44056" name="Line 19"/>
                  <p:cNvSpPr>
                    <a:spLocks noChangeShapeType="1"/>
                  </p:cNvSpPr>
                  <p:nvPr/>
                </p:nvSpPr>
                <p:spPr bwMode="auto">
                  <a:xfrm flipV="1">
                    <a:off x="1560" y="2867"/>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57" name="Line 20"/>
                  <p:cNvSpPr>
                    <a:spLocks noChangeShapeType="1"/>
                  </p:cNvSpPr>
                  <p:nvPr/>
                </p:nvSpPr>
                <p:spPr bwMode="auto">
                  <a:xfrm flipV="1">
                    <a:off x="1608" y="2970"/>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58" name="Line 21"/>
                  <p:cNvSpPr>
                    <a:spLocks noChangeShapeType="1"/>
                  </p:cNvSpPr>
                  <p:nvPr/>
                </p:nvSpPr>
                <p:spPr bwMode="auto">
                  <a:xfrm flipV="1">
                    <a:off x="1662" y="3078"/>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59" name="Line 22"/>
                  <p:cNvSpPr>
                    <a:spLocks noChangeShapeType="1"/>
                  </p:cNvSpPr>
                  <p:nvPr/>
                </p:nvSpPr>
                <p:spPr bwMode="auto">
                  <a:xfrm flipV="1">
                    <a:off x="1710" y="3180"/>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0" name="Line 23"/>
                  <p:cNvSpPr>
                    <a:spLocks noChangeShapeType="1"/>
                  </p:cNvSpPr>
                  <p:nvPr/>
                </p:nvSpPr>
                <p:spPr bwMode="auto">
                  <a:xfrm flipV="1">
                    <a:off x="1512" y="2766"/>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1" name="Line 24"/>
                  <p:cNvSpPr>
                    <a:spLocks noChangeShapeType="1"/>
                  </p:cNvSpPr>
                  <p:nvPr/>
                </p:nvSpPr>
                <p:spPr bwMode="auto">
                  <a:xfrm flipV="1">
                    <a:off x="1758" y="3288"/>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62" name="Line 25"/>
                  <p:cNvSpPr>
                    <a:spLocks noChangeShapeType="1"/>
                  </p:cNvSpPr>
                  <p:nvPr/>
                </p:nvSpPr>
                <p:spPr bwMode="auto">
                  <a:xfrm flipV="1">
                    <a:off x="1799" y="3406"/>
                    <a:ext cx="196" cy="37"/>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grpSp>
        <p:grpSp>
          <p:nvGrpSpPr>
            <p:cNvPr id="44037" name="Group 27"/>
            <p:cNvGrpSpPr>
              <a:grpSpLocks/>
            </p:cNvGrpSpPr>
            <p:nvPr/>
          </p:nvGrpSpPr>
          <p:grpSpPr bwMode="auto">
            <a:xfrm>
              <a:off x="505" y="356"/>
              <a:ext cx="1056" cy="2304"/>
              <a:chOff x="912" y="1488"/>
              <a:chExt cx="1056" cy="2304"/>
            </a:xfrm>
          </p:grpSpPr>
          <p:grpSp>
            <p:nvGrpSpPr>
              <p:cNvPr id="44043" name="Group 28"/>
              <p:cNvGrpSpPr>
                <a:grpSpLocks/>
              </p:cNvGrpSpPr>
              <p:nvPr/>
            </p:nvGrpSpPr>
            <p:grpSpPr bwMode="auto">
              <a:xfrm>
                <a:off x="1056" y="1680"/>
                <a:ext cx="288" cy="233"/>
                <a:chOff x="1056" y="1680"/>
                <a:chExt cx="288" cy="233"/>
              </a:xfrm>
            </p:grpSpPr>
            <p:sp>
              <p:nvSpPr>
                <p:cNvPr id="44047" name="Rectangle 29"/>
                <p:cNvSpPr>
                  <a:spLocks noChangeArrowheads="1"/>
                </p:cNvSpPr>
                <p:nvPr/>
              </p:nvSpPr>
              <p:spPr bwMode="auto">
                <a:xfrm>
                  <a:off x="1056" y="1680"/>
                  <a:ext cx="288" cy="48"/>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4048" name="AutoShape 30"/>
                <p:cNvSpPr>
                  <a:spLocks noChangeArrowheads="1"/>
                </p:cNvSpPr>
                <p:nvPr/>
              </p:nvSpPr>
              <p:spPr bwMode="auto">
                <a:xfrm rot="10800000">
                  <a:off x="1126" y="1728"/>
                  <a:ext cx="144" cy="144"/>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44049" name="Oval 31"/>
                <p:cNvSpPr>
                  <a:spLocks noChangeArrowheads="1"/>
                </p:cNvSpPr>
                <p:nvPr/>
              </p:nvSpPr>
              <p:spPr bwMode="auto">
                <a:xfrm>
                  <a:off x="1177" y="1865"/>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grpSp>
          <p:sp>
            <p:nvSpPr>
              <p:cNvPr id="44044" name="Line 32"/>
              <p:cNvSpPr>
                <a:spLocks noChangeShapeType="1"/>
              </p:cNvSpPr>
              <p:nvPr/>
            </p:nvSpPr>
            <p:spPr bwMode="auto">
              <a:xfrm>
                <a:off x="1200" y="1488"/>
                <a:ext cx="0" cy="2304"/>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45" name="Text Box 33"/>
              <p:cNvSpPr txBox="1">
                <a:spLocks noChangeArrowheads="1"/>
              </p:cNvSpPr>
              <p:nvPr/>
            </p:nvSpPr>
            <p:spPr bwMode="auto">
              <a:xfrm>
                <a:off x="960" y="187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O</a:t>
                </a:r>
              </a:p>
            </p:txBody>
          </p:sp>
          <p:sp>
            <p:nvSpPr>
              <p:cNvPr id="44046" name="Line 34"/>
              <p:cNvSpPr>
                <a:spLocks noChangeShapeType="1"/>
              </p:cNvSpPr>
              <p:nvPr/>
            </p:nvSpPr>
            <p:spPr bwMode="auto">
              <a:xfrm>
                <a:off x="912" y="1898"/>
                <a:ext cx="1056" cy="0"/>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4038" name="Group 35"/>
            <p:cNvGrpSpPr>
              <a:grpSpLocks/>
            </p:cNvGrpSpPr>
            <p:nvPr/>
          </p:nvGrpSpPr>
          <p:grpSpPr bwMode="auto">
            <a:xfrm>
              <a:off x="793" y="572"/>
              <a:ext cx="790" cy="1008"/>
              <a:chOff x="1200" y="1680"/>
              <a:chExt cx="790" cy="1008"/>
            </a:xfrm>
          </p:grpSpPr>
          <p:sp>
            <p:nvSpPr>
              <p:cNvPr id="44039" name="Text Box 36"/>
              <p:cNvSpPr txBox="1">
                <a:spLocks noChangeArrowheads="1"/>
              </p:cNvSpPr>
              <p:nvPr/>
            </p:nvSpPr>
            <p:spPr bwMode="auto">
              <a:xfrm>
                <a:off x="1632" y="1889"/>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t>r</a:t>
                </a:r>
                <a:r>
                  <a:rPr lang="en-US" altLang="zh-CN" b="0" baseline="-25000"/>
                  <a:t>0</a:t>
                </a:r>
                <a:endParaRPr lang="en-US" altLang="zh-CN" b="0" i="1"/>
              </a:p>
            </p:txBody>
          </p:sp>
          <p:sp>
            <p:nvSpPr>
              <p:cNvPr id="44040" name="Line 37"/>
              <p:cNvSpPr>
                <a:spLocks noChangeShapeType="1"/>
              </p:cNvSpPr>
              <p:nvPr/>
            </p:nvSpPr>
            <p:spPr bwMode="auto">
              <a:xfrm flipV="1">
                <a:off x="1200" y="1680"/>
                <a:ext cx="384"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41" name="Line 38"/>
              <p:cNvSpPr>
                <a:spLocks noChangeShapeType="1"/>
              </p:cNvSpPr>
              <p:nvPr/>
            </p:nvSpPr>
            <p:spPr bwMode="auto">
              <a:xfrm flipV="1">
                <a:off x="1606" y="2496"/>
                <a:ext cx="384"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4042" name="Line 39"/>
              <p:cNvSpPr>
                <a:spLocks noChangeShapeType="1"/>
              </p:cNvSpPr>
              <p:nvPr/>
            </p:nvSpPr>
            <p:spPr bwMode="auto">
              <a:xfrm>
                <a:off x="1469" y="1739"/>
                <a:ext cx="432" cy="816"/>
              </a:xfrm>
              <a:prstGeom prst="line">
                <a:avLst/>
              </a:prstGeom>
              <a:noFill/>
              <a:ln w="12700">
                <a:solidFill>
                  <a:schemeClr val="bg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sp>
        <p:nvSpPr>
          <p:cNvPr id="234536" name="Text Box 40"/>
          <p:cNvSpPr txBox="1">
            <a:spLocks noChangeArrowheads="1"/>
          </p:cNvSpPr>
          <p:nvPr/>
        </p:nvSpPr>
        <p:spPr bwMode="auto">
          <a:xfrm>
            <a:off x="2916238" y="1289050"/>
            <a:ext cx="5688012" cy="3508375"/>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ea typeface="宋体" pitchFamily="2" charset="-122"/>
              </a:rPr>
              <a:t>    </a:t>
            </a:r>
            <a:r>
              <a:rPr lang="zh-CN" altLang="en-US" sz="2800" dirty="0">
                <a:effectLst>
                  <a:outerShdw blurRad="38100" dist="38100" dir="2700000" algn="tl">
                    <a:srgbClr val="000000"/>
                  </a:outerShdw>
                </a:effectLst>
                <a:ea typeface="宋体" pitchFamily="2" charset="-122"/>
              </a:rPr>
              <a:t>例题</a:t>
            </a:r>
            <a:r>
              <a:rPr lang="en-US" altLang="zh-CN" sz="2800" dirty="0">
                <a:effectLst>
                  <a:outerShdw blurRad="38100" dist="38100" dir="2700000" algn="tl">
                    <a:srgbClr val="000000"/>
                  </a:outerShdw>
                </a:effectLst>
                <a:ea typeface="宋体" pitchFamily="2" charset="-122"/>
              </a:rPr>
              <a:t>3  </a:t>
            </a:r>
            <a:r>
              <a:rPr lang="zh-CN" altLang="en-US" sz="2800" dirty="0">
                <a:effectLst>
                  <a:outerShdw blurRad="38100" dist="38100" dir="2700000" algn="tl">
                    <a:srgbClr val="000000"/>
                  </a:outerShdw>
                </a:effectLst>
                <a:ea typeface="宋体" pitchFamily="2" charset="-122"/>
              </a:rPr>
              <a:t>均质杆</a:t>
            </a:r>
            <a:r>
              <a:rPr lang="en-US" altLang="zh-CN" sz="2800" b="0" i="1" dirty="0">
                <a:effectLst>
                  <a:outerShdw blurRad="38100" dist="38100" dir="2700000" algn="tl">
                    <a:srgbClr val="000000"/>
                  </a:outerShdw>
                </a:effectLst>
                <a:ea typeface="宋体" pitchFamily="2" charset="-122"/>
              </a:rPr>
              <a:t>OA</a:t>
            </a:r>
            <a:r>
              <a:rPr lang="zh-CN" altLang="en-US" sz="2800" dirty="0">
                <a:effectLst>
                  <a:outerShdw blurRad="38100" dist="38100" dir="2700000" algn="tl">
                    <a:srgbClr val="000000"/>
                  </a:outerShdw>
                </a:effectLst>
                <a:ea typeface="宋体" pitchFamily="2" charset="-122"/>
              </a:rPr>
              <a:t>，</a:t>
            </a:r>
            <a:r>
              <a:rPr lang="zh-CN" altLang="zh-CN" sz="2800" dirty="0">
                <a:effectLst>
                  <a:outerShdw blurRad="38100" dist="38100" dir="2700000" algn="tl">
                    <a:srgbClr val="000000"/>
                  </a:outerShdw>
                </a:effectLst>
                <a:ea typeface="宋体" pitchFamily="2" charset="-122"/>
              </a:rPr>
              <a:t>重量为</a:t>
            </a:r>
            <a:r>
              <a:rPr lang="zh-CN" altLang="zh-CN" sz="2800" i="1" dirty="0">
                <a:effectLst>
                  <a:outerShdw blurRad="38100" dist="38100" dir="2700000" algn="tl">
                    <a:srgbClr val="000000"/>
                  </a:outerShdw>
                </a:effectLst>
                <a:ea typeface="宋体" pitchFamily="2" charset="-122"/>
              </a:rPr>
              <a:t>W</a:t>
            </a:r>
            <a:r>
              <a:rPr lang="zh-CN" altLang="zh-CN" sz="2800" dirty="0">
                <a:effectLst>
                  <a:outerShdw blurRad="38100" dist="38100" dir="2700000" algn="tl">
                    <a:srgbClr val="000000"/>
                  </a:outerShdw>
                </a:effectLst>
                <a:ea typeface="宋体" pitchFamily="2" charset="-122"/>
              </a:rPr>
              <a:t>，长度为</a:t>
            </a:r>
            <a:r>
              <a:rPr lang="zh-CN" altLang="zh-CN" sz="2800" b="0" i="1" dirty="0">
                <a:effectLst>
                  <a:outerShdw blurRad="38100" dist="38100" dir="2700000" algn="tl">
                    <a:srgbClr val="000000"/>
                  </a:outerShdw>
                </a:effectLst>
                <a:ea typeface="宋体" pitchFamily="2" charset="-122"/>
              </a:rPr>
              <a:t>l</a:t>
            </a:r>
            <a:r>
              <a:rPr lang="zh-CN" altLang="en-US" sz="2800" dirty="0">
                <a:effectLst>
                  <a:outerShdw blurRad="38100" dist="38100" dir="2700000" algn="tl">
                    <a:srgbClr val="000000"/>
                  </a:outerShdw>
                </a:effectLst>
                <a:ea typeface="宋体" pitchFamily="2" charset="-122"/>
              </a:rPr>
              <a:t>绕</a:t>
            </a:r>
            <a:r>
              <a:rPr lang="en-US" altLang="zh-CN" sz="2800" b="0" i="1" dirty="0">
                <a:effectLst>
                  <a:outerShdw blurRad="38100" dist="38100" dir="2700000" algn="tl">
                    <a:srgbClr val="000000"/>
                  </a:outerShdw>
                </a:effectLst>
                <a:ea typeface="宋体" pitchFamily="2" charset="-122"/>
              </a:rPr>
              <a:t>O</a:t>
            </a:r>
            <a:r>
              <a:rPr lang="zh-CN" altLang="zh-CN" sz="2800" dirty="0">
                <a:effectLst>
                  <a:outerShdw blurRad="38100" dist="38100" dir="2700000" algn="tl">
                    <a:srgbClr val="000000"/>
                  </a:outerShdw>
                </a:effectLst>
                <a:ea typeface="宋体" pitchFamily="2" charset="-122"/>
              </a:rPr>
              <a:t>作定轴转动</a:t>
            </a:r>
            <a:r>
              <a:rPr lang="en-US" altLang="zh-CN" sz="2800" dirty="0">
                <a:effectLst>
                  <a:outerShdw blurRad="38100" dist="38100" dir="2700000" algn="tl">
                    <a:srgbClr val="000000"/>
                  </a:outerShdw>
                </a:effectLst>
                <a:ea typeface="宋体" pitchFamily="2" charset="-122"/>
              </a:rPr>
              <a:t>. </a:t>
            </a:r>
            <a:r>
              <a:rPr lang="zh-CN" altLang="zh-CN" sz="2800" dirty="0">
                <a:effectLst>
                  <a:outerShdw blurRad="38100" dist="38100" dir="2700000" algn="tl">
                    <a:srgbClr val="000000"/>
                  </a:outerShdw>
                </a:effectLst>
                <a:ea typeface="宋体" pitchFamily="2" charset="-122"/>
              </a:rPr>
              <a:t>重量同为</a:t>
            </a:r>
            <a:r>
              <a:rPr lang="zh-CN" altLang="zh-CN" sz="2800" i="1" dirty="0">
                <a:effectLst>
                  <a:outerShdw blurRad="38100" dist="38100" dir="2700000" algn="tl">
                    <a:srgbClr val="000000"/>
                  </a:outerShdw>
                </a:effectLst>
                <a:ea typeface="宋体" pitchFamily="2" charset="-122"/>
              </a:rPr>
              <a:t>W</a:t>
            </a:r>
            <a:r>
              <a:rPr lang="zh-CN" altLang="zh-CN" sz="2800" dirty="0">
                <a:effectLst>
                  <a:outerShdw blurRad="38100" dist="38100" dir="2700000" algn="tl">
                    <a:srgbClr val="000000"/>
                  </a:outerShdw>
                </a:effectLst>
                <a:ea typeface="宋体" pitchFamily="2" charset="-122"/>
              </a:rPr>
              <a:t>的滑块</a:t>
            </a:r>
            <a:r>
              <a:rPr lang="zh-CN" altLang="zh-CN" sz="2800" b="0" i="1" dirty="0">
                <a:effectLst>
                  <a:outerShdw blurRad="38100" dist="38100" dir="2700000" algn="tl">
                    <a:srgbClr val="000000"/>
                  </a:outerShdw>
                </a:effectLst>
                <a:ea typeface="宋体" pitchFamily="2" charset="-122"/>
              </a:rPr>
              <a:t>B</a:t>
            </a:r>
            <a:r>
              <a:rPr lang="zh-CN" altLang="zh-CN" sz="2800" dirty="0">
                <a:effectLst>
                  <a:outerShdw blurRad="38100" dist="38100" dir="2700000" algn="tl">
                    <a:srgbClr val="000000"/>
                  </a:outerShdw>
                </a:effectLst>
                <a:ea typeface="宋体" pitchFamily="2" charset="-122"/>
              </a:rPr>
              <a:t>套在</a:t>
            </a:r>
            <a:r>
              <a:rPr lang="zh-CN" altLang="zh-CN" sz="2800" b="0" i="1" dirty="0">
                <a:effectLst>
                  <a:outerShdw blurRad="38100" dist="38100" dir="2700000" algn="tl">
                    <a:srgbClr val="000000"/>
                  </a:outerShdw>
                </a:effectLst>
                <a:ea typeface="宋体" pitchFamily="2" charset="-122"/>
              </a:rPr>
              <a:t>OA</a:t>
            </a:r>
            <a:r>
              <a:rPr lang="zh-CN" altLang="zh-CN" sz="2800" dirty="0">
                <a:effectLst>
                  <a:outerShdw blurRad="38100" dist="38100" dir="2700000" algn="tl">
                    <a:srgbClr val="000000"/>
                  </a:outerShdw>
                </a:effectLst>
                <a:ea typeface="宋体" pitchFamily="2" charset="-122"/>
              </a:rPr>
              <a:t>杆上，可在</a:t>
            </a:r>
            <a:r>
              <a:rPr lang="zh-CN" altLang="zh-CN" sz="2800" b="0" i="1" dirty="0">
                <a:effectLst>
                  <a:outerShdw blurRad="38100" dist="38100" dir="2700000" algn="tl">
                    <a:srgbClr val="000000"/>
                  </a:outerShdw>
                </a:effectLst>
                <a:ea typeface="宋体" pitchFamily="2" charset="-122"/>
              </a:rPr>
              <a:t>OB</a:t>
            </a:r>
            <a:r>
              <a:rPr lang="zh-CN" altLang="zh-CN" sz="2800" dirty="0">
                <a:effectLst>
                  <a:outerShdw blurRad="38100" dist="38100" dir="2700000" algn="tl">
                    <a:srgbClr val="000000"/>
                  </a:outerShdw>
                </a:effectLst>
                <a:ea typeface="宋体" pitchFamily="2" charset="-122"/>
              </a:rPr>
              <a:t>杆上滑动</a:t>
            </a:r>
            <a:r>
              <a:rPr lang="en-US" altLang="zh-CN" sz="2800" dirty="0">
                <a:effectLst>
                  <a:outerShdw blurRad="38100" dist="38100" dir="2700000" algn="tl">
                    <a:srgbClr val="000000"/>
                  </a:outerShdw>
                </a:effectLst>
                <a:ea typeface="宋体" pitchFamily="2" charset="-122"/>
              </a:rPr>
              <a:t>. </a:t>
            </a:r>
            <a:r>
              <a:rPr lang="zh-CN" altLang="en-US" sz="2800" dirty="0">
                <a:effectLst>
                  <a:outerShdw blurRad="38100" dist="38100" dir="2700000" algn="tl">
                    <a:srgbClr val="000000"/>
                  </a:outerShdw>
                </a:effectLst>
                <a:ea typeface="宋体" pitchFamily="2" charset="-122"/>
              </a:rPr>
              <a:t>劲</a:t>
            </a:r>
            <a:r>
              <a:rPr lang="zh-CN" altLang="zh-CN" sz="2800" dirty="0">
                <a:effectLst>
                  <a:outerShdw blurRad="38100" dist="38100" dir="2700000" algn="tl">
                    <a:srgbClr val="000000"/>
                  </a:outerShdw>
                </a:effectLst>
                <a:ea typeface="宋体" pitchFamily="2" charset="-122"/>
              </a:rPr>
              <a:t>度系数为</a:t>
            </a:r>
            <a:r>
              <a:rPr lang="zh-CN" altLang="zh-CN" sz="2800" b="0" i="1" dirty="0">
                <a:effectLst>
                  <a:outerShdw blurRad="38100" dist="38100" dir="2700000" algn="tl">
                    <a:srgbClr val="000000"/>
                  </a:outerShdw>
                </a:effectLst>
                <a:ea typeface="宋体" pitchFamily="2" charset="-122"/>
              </a:rPr>
              <a:t>k</a:t>
            </a:r>
            <a:r>
              <a:rPr lang="zh-CN" altLang="zh-CN" sz="2800" dirty="0">
                <a:effectLst>
                  <a:outerShdw blurRad="38100" dist="38100" dir="2700000" algn="tl">
                    <a:srgbClr val="000000"/>
                  </a:outerShdw>
                </a:effectLst>
                <a:ea typeface="宋体" pitchFamily="2" charset="-122"/>
              </a:rPr>
              <a:t>、不计质量的弹簧，两端分别与</a:t>
            </a:r>
            <a:r>
              <a:rPr lang="zh-CN" altLang="zh-CN" sz="2800" b="0" i="1" dirty="0">
                <a:effectLst>
                  <a:outerShdw blurRad="38100" dist="38100" dir="2700000" algn="tl">
                    <a:srgbClr val="000000"/>
                  </a:outerShdw>
                </a:effectLst>
                <a:ea typeface="宋体" pitchFamily="2" charset="-122"/>
              </a:rPr>
              <a:t>A、B</a:t>
            </a:r>
            <a:r>
              <a:rPr lang="zh-CN" altLang="zh-CN" sz="2800" dirty="0">
                <a:effectLst>
                  <a:outerShdw blurRad="38100" dist="38100" dir="2700000" algn="tl">
                    <a:srgbClr val="000000"/>
                  </a:outerShdw>
                </a:effectLst>
                <a:ea typeface="宋体" pitchFamily="2" charset="-122"/>
              </a:rPr>
              <a:t>相连</a:t>
            </a:r>
            <a:r>
              <a:rPr lang="en-US" altLang="zh-CN" sz="2800" dirty="0">
                <a:effectLst>
                  <a:outerShdw blurRad="38100" dist="38100" dir="2700000" algn="tl">
                    <a:srgbClr val="000000"/>
                  </a:outerShdw>
                </a:effectLst>
                <a:ea typeface="宋体" pitchFamily="2" charset="-122"/>
              </a:rPr>
              <a:t>.</a:t>
            </a:r>
            <a:r>
              <a:rPr lang="zh-CN" altLang="zh-CN" sz="2800" dirty="0">
                <a:effectLst>
                  <a:outerShdw blurRad="38100" dist="38100" dir="2700000" algn="tl">
                    <a:srgbClr val="000000"/>
                  </a:outerShdw>
                </a:effectLst>
                <a:ea typeface="宋体" pitchFamily="2" charset="-122"/>
              </a:rPr>
              <a:t>  弹簧未变形时，</a:t>
            </a:r>
            <a:r>
              <a:rPr lang="zh-CN" altLang="zh-CN" sz="2800" b="0" i="1" dirty="0">
                <a:effectLst>
                  <a:outerShdw blurRad="38100" dist="38100" dir="2700000" algn="tl">
                    <a:srgbClr val="000000"/>
                  </a:outerShdw>
                </a:effectLst>
                <a:ea typeface="宋体" pitchFamily="2" charset="-122"/>
              </a:rPr>
              <a:t>OB</a:t>
            </a:r>
            <a:r>
              <a:rPr lang="zh-CN" altLang="zh-CN" sz="2800" dirty="0">
                <a:effectLst>
                  <a:outerShdw blurRad="38100" dist="38100" dir="2700000" algn="tl">
                    <a:srgbClr val="000000"/>
                  </a:outerShdw>
                </a:effectLst>
                <a:ea typeface="宋体" pitchFamily="2" charset="-122"/>
              </a:rPr>
              <a:t>＝</a:t>
            </a:r>
            <a:r>
              <a:rPr lang="zh-CN" altLang="zh-CN" sz="2800" b="0" i="1" dirty="0">
                <a:effectLst>
                  <a:outerShdw blurRad="38100" dist="38100" dir="2700000" algn="tl">
                    <a:srgbClr val="000000"/>
                  </a:outerShdw>
                </a:effectLst>
                <a:ea typeface="宋体" pitchFamily="2" charset="-122"/>
              </a:rPr>
              <a:t>r</a:t>
            </a:r>
            <a:r>
              <a:rPr lang="zh-CN" altLang="zh-CN" sz="2800" b="0" baseline="-25000" dirty="0">
                <a:effectLst>
                  <a:outerShdw blurRad="38100" dist="38100" dir="2700000" algn="tl">
                    <a:srgbClr val="000000"/>
                  </a:outerShdw>
                </a:effectLst>
                <a:ea typeface="宋体" pitchFamily="2" charset="-122"/>
              </a:rPr>
              <a:t>0</a:t>
            </a:r>
            <a:r>
              <a:rPr lang="en-US" altLang="zh-CN" sz="2800" b="0" baseline="-25000" dirty="0">
                <a:effectLst>
                  <a:outerShdw blurRad="38100" dist="38100" dir="2700000" algn="tl">
                    <a:srgbClr val="000000"/>
                  </a:outerShdw>
                </a:effectLst>
                <a:ea typeface="宋体" pitchFamily="2" charset="-122"/>
              </a:rPr>
              <a:t>.</a:t>
            </a:r>
            <a:endParaRPr lang="zh-CN" altLang="en-US" sz="2800" dirty="0">
              <a:effectLst>
                <a:outerShdw blurRad="38100" dist="38100" dir="2700000" algn="tl">
                  <a:srgbClr val="000000"/>
                </a:outerShdw>
              </a:effectLst>
              <a:ea typeface="宋体" pitchFamily="2" charset="-122"/>
            </a:endParaRPr>
          </a:p>
          <a:p>
            <a:pPr>
              <a:defRPr/>
            </a:pPr>
            <a:r>
              <a:rPr lang="zh-CN" altLang="en-US" sz="2800" dirty="0">
                <a:ea typeface="宋体" pitchFamily="2" charset="-122"/>
              </a:rPr>
              <a:t>     </a:t>
            </a:r>
            <a:r>
              <a:rPr lang="zh-CN" altLang="en-US" sz="2800" dirty="0">
                <a:effectLst>
                  <a:outerShdw blurRad="38100" dist="38100" dir="2700000" algn="tl">
                    <a:srgbClr val="000000"/>
                  </a:outerShdw>
                </a:effectLst>
                <a:ea typeface="宋体" pitchFamily="2" charset="-122"/>
              </a:rPr>
              <a:t>求：系统的运动微分方程</a:t>
            </a:r>
            <a:r>
              <a:rPr lang="en-US" altLang="zh-CN" sz="2800" dirty="0">
                <a:effectLst>
                  <a:outerShdw blurRad="38100" dist="38100" dir="2700000" algn="tl">
                    <a:srgbClr val="000000"/>
                  </a:outerShdw>
                </a:effectLst>
                <a:ea typeface="宋体" pitchFamily="2" charset="-122"/>
              </a:rPr>
              <a:t>(</a:t>
            </a:r>
            <a:r>
              <a:rPr lang="zh-CN" altLang="en-US" sz="2800" dirty="0">
                <a:effectLst>
                  <a:outerShdw blurRad="38100" dist="38100" dir="2700000" algn="tl">
                    <a:srgbClr val="000000"/>
                  </a:outerShdw>
                </a:effectLst>
                <a:ea typeface="宋体" pitchFamily="2" charset="-122"/>
              </a:rPr>
              <a:t>摩擦忽略不计</a:t>
            </a:r>
            <a:r>
              <a:rPr lang="en-US" altLang="zh-CN" sz="2800" dirty="0">
                <a:effectLst>
                  <a:outerShdw blurRad="38100" dist="38100" dir="2700000" algn="tl">
                    <a:srgbClr val="000000"/>
                  </a:outerShdw>
                </a:effectLst>
                <a:ea typeface="宋体" pitchFamily="2" charset="-122"/>
              </a:rPr>
              <a:t>).</a:t>
            </a:r>
          </a:p>
        </p:txBody>
      </p:sp>
    </p:spTree>
    <p:extLst>
      <p:ext uri="{BB962C8B-B14F-4D97-AF65-F5344CB8AC3E}">
        <p14:creationId xmlns:p14="http://schemas.microsoft.com/office/powerpoint/2010/main" xmlns="" val="3465883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7" name="Text Box 67"/>
          <p:cNvSpPr txBox="1">
            <a:spLocks noChangeArrowheads="1"/>
          </p:cNvSpPr>
          <p:nvPr/>
        </p:nvSpPr>
        <p:spPr bwMode="auto">
          <a:xfrm>
            <a:off x="1512888" y="304800"/>
            <a:ext cx="7162800" cy="457200"/>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chemeClr val="tx1"/>
                </a:solidFill>
                <a:effectLst>
                  <a:outerShdw blurRad="38100" dist="38100" dir="2700000" algn="tl">
                    <a:srgbClr val="000000"/>
                  </a:outerShdw>
                </a:effectLst>
                <a:ea typeface="宋体" pitchFamily="2" charset="-122"/>
              </a:rPr>
              <a:t>    </a:t>
            </a:r>
            <a:r>
              <a:rPr lang="zh-CN" altLang="en-US" sz="2400" dirty="0">
                <a:solidFill>
                  <a:schemeClr val="accent2"/>
                </a:solidFill>
                <a:effectLst>
                  <a:outerShdw blurRad="38100" dist="38100" dir="2700000" algn="tl">
                    <a:srgbClr val="000000"/>
                  </a:outerShdw>
                </a:effectLst>
                <a:ea typeface="宋体" pitchFamily="2" charset="-122"/>
              </a:rPr>
              <a:t>解：</a:t>
            </a:r>
            <a:r>
              <a:rPr lang="en-US" altLang="zh-CN" sz="2400" dirty="0">
                <a:solidFill>
                  <a:schemeClr val="tx1"/>
                </a:solidFill>
                <a:effectLst>
                  <a:outerShdw blurRad="38100" dist="38100" dir="2700000" algn="tl">
                    <a:srgbClr val="000000"/>
                  </a:outerShdw>
                </a:effectLst>
                <a:ea typeface="宋体" pitchFamily="2" charset="-122"/>
              </a:rPr>
              <a:t>(1) </a:t>
            </a:r>
            <a:r>
              <a:rPr lang="zh-CN" altLang="en-US" sz="2400" dirty="0">
                <a:solidFill>
                  <a:schemeClr val="tx1"/>
                </a:solidFill>
                <a:effectLst>
                  <a:outerShdw blurRad="38100" dist="38100" dir="2700000" algn="tl">
                    <a:srgbClr val="000000"/>
                  </a:outerShdw>
                </a:effectLst>
                <a:ea typeface="宋体" pitchFamily="2" charset="-122"/>
              </a:rPr>
              <a:t>系统的约束为完整约束，且主动力有势</a:t>
            </a:r>
            <a:r>
              <a:rPr lang="en-US" altLang="zh-CN" sz="2400" dirty="0">
                <a:solidFill>
                  <a:schemeClr val="tx1"/>
                </a:solidFill>
                <a:effectLst>
                  <a:outerShdw blurRad="38100" dist="38100" dir="2700000" algn="tl">
                    <a:srgbClr val="000000"/>
                  </a:outerShdw>
                </a:effectLst>
                <a:ea typeface="宋体" pitchFamily="2" charset="-122"/>
              </a:rPr>
              <a:t>.</a:t>
            </a:r>
            <a:endParaRPr lang="zh-CN" altLang="en-US" sz="2400" dirty="0">
              <a:solidFill>
                <a:schemeClr val="tx1"/>
              </a:solidFill>
              <a:effectLst>
                <a:outerShdw blurRad="38100" dist="38100" dir="2700000" algn="tl">
                  <a:srgbClr val="000000"/>
                </a:outerShdw>
              </a:effectLst>
              <a:ea typeface="宋体" pitchFamily="2" charset="-122"/>
            </a:endParaRPr>
          </a:p>
        </p:txBody>
      </p:sp>
      <p:sp>
        <p:nvSpPr>
          <p:cNvPr id="235588" name="Text Box 68"/>
          <p:cNvSpPr txBox="1">
            <a:spLocks noChangeArrowheads="1"/>
          </p:cNvSpPr>
          <p:nvPr/>
        </p:nvSpPr>
        <p:spPr bwMode="auto">
          <a:xfrm>
            <a:off x="2133600" y="668338"/>
            <a:ext cx="6759575"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000000"/>
                  </a:outerShdw>
                </a:effectLst>
                <a:ea typeface="宋体" pitchFamily="2" charset="-122"/>
              </a:rPr>
              <a:t>    </a:t>
            </a:r>
            <a:r>
              <a:rPr lang="en-US" altLang="zh-CN" sz="2400" dirty="0">
                <a:solidFill>
                  <a:schemeClr val="tx1"/>
                </a:solidFill>
                <a:effectLst>
                  <a:outerShdw blurRad="38100" dist="38100" dir="2700000" algn="tl">
                    <a:srgbClr val="000000"/>
                  </a:outerShdw>
                </a:effectLst>
                <a:ea typeface="宋体" pitchFamily="2" charset="-122"/>
              </a:rPr>
              <a:t>(2) </a:t>
            </a:r>
            <a:r>
              <a:rPr lang="zh-CN" altLang="en-US" sz="2400" dirty="0">
                <a:solidFill>
                  <a:schemeClr val="tx1"/>
                </a:solidFill>
                <a:effectLst>
                  <a:outerShdw blurRad="38100" dist="38100" dir="2700000" algn="tl">
                    <a:srgbClr val="000000"/>
                  </a:outerShdw>
                </a:effectLst>
                <a:ea typeface="宋体" pitchFamily="2" charset="-122"/>
              </a:rPr>
              <a:t>系统的自由度</a:t>
            </a:r>
            <a:r>
              <a:rPr lang="en-US" altLang="zh-CN" sz="2400" b="0" i="1" dirty="0">
                <a:solidFill>
                  <a:schemeClr val="tx1"/>
                </a:solidFill>
                <a:effectLst>
                  <a:outerShdw blurRad="38100" dist="38100" dir="2700000" algn="tl">
                    <a:srgbClr val="000000"/>
                  </a:outerShdw>
                </a:effectLst>
                <a:ea typeface="宋体" pitchFamily="2" charset="-122"/>
              </a:rPr>
              <a:t>N</a:t>
            </a:r>
            <a:r>
              <a:rPr lang="zh-CN" altLang="en-US" sz="2400" dirty="0">
                <a:solidFill>
                  <a:schemeClr val="tx1"/>
                </a:solidFill>
                <a:effectLst>
                  <a:outerShdw blurRad="38100" dist="38100" dir="2700000" algn="tl">
                    <a:srgbClr val="000000"/>
                  </a:outerShdw>
                </a:effectLst>
                <a:ea typeface="宋体" pitchFamily="2" charset="-122"/>
              </a:rPr>
              <a:t>＝</a:t>
            </a:r>
            <a:r>
              <a:rPr lang="en-US" altLang="zh-CN" sz="2400" b="0" dirty="0">
                <a:solidFill>
                  <a:schemeClr val="tx1"/>
                </a:solidFill>
                <a:effectLst>
                  <a:outerShdw blurRad="38100" dist="38100" dir="2700000" algn="tl">
                    <a:srgbClr val="000000"/>
                  </a:outerShdw>
                </a:effectLst>
                <a:ea typeface="宋体" pitchFamily="2" charset="-122"/>
              </a:rPr>
              <a:t>2. </a:t>
            </a:r>
            <a:r>
              <a:rPr lang="zh-CN" altLang="en-US" sz="2400" dirty="0">
                <a:solidFill>
                  <a:schemeClr val="tx1"/>
                </a:solidFill>
                <a:effectLst>
                  <a:outerShdw blurRad="38100" dist="38100" dir="2700000" algn="tl">
                    <a:srgbClr val="000000"/>
                  </a:outerShdw>
                </a:effectLst>
                <a:ea typeface="宋体" pitchFamily="2" charset="-122"/>
              </a:rPr>
              <a:t>取广义坐标 </a:t>
            </a:r>
            <a:r>
              <a:rPr lang="en-US" altLang="zh-CN" sz="2400" b="0" i="1" dirty="0">
                <a:solidFill>
                  <a:schemeClr val="tx1"/>
                </a:solidFill>
                <a:effectLst>
                  <a:outerShdw blurRad="38100" dist="38100" dir="2700000" algn="tl">
                    <a:srgbClr val="000000"/>
                  </a:outerShdw>
                </a:effectLst>
                <a:ea typeface="宋体" pitchFamily="2" charset="-122"/>
              </a:rPr>
              <a:t>q</a:t>
            </a:r>
            <a:r>
              <a:rPr lang="en-US" altLang="zh-CN" sz="2400" dirty="0">
                <a:solidFill>
                  <a:schemeClr val="tx1"/>
                </a:solidFill>
                <a:effectLst>
                  <a:outerShdw blurRad="38100" dist="38100" dir="2700000" algn="tl">
                    <a:srgbClr val="000000"/>
                  </a:outerShdw>
                </a:effectLst>
                <a:ea typeface="宋体" pitchFamily="2" charset="-122"/>
              </a:rPr>
              <a:t>=</a:t>
            </a:r>
            <a:r>
              <a:rPr lang="en-US" altLang="zh-CN" sz="2400" b="0" dirty="0">
                <a:solidFill>
                  <a:schemeClr val="tx1"/>
                </a:solidFill>
                <a:effectLst>
                  <a:outerShdw blurRad="38100" dist="38100" dir="2700000" algn="tl">
                    <a:srgbClr val="000000"/>
                  </a:outerShdw>
                </a:effectLst>
                <a:ea typeface="宋体" pitchFamily="2" charset="-122"/>
              </a:rPr>
              <a:t>(</a:t>
            </a:r>
            <a:r>
              <a:rPr lang="en-US" altLang="zh-CN" sz="2400" b="0" i="1" dirty="0">
                <a:solidFill>
                  <a:schemeClr val="tx1"/>
                </a:solidFill>
                <a:effectLst>
                  <a:outerShdw blurRad="38100" dist="38100" dir="2700000" algn="tl">
                    <a:srgbClr val="000000"/>
                  </a:outerShdw>
                </a:effectLst>
                <a:ea typeface="宋体" pitchFamily="2" charset="-122"/>
              </a:rPr>
              <a:t>r</a:t>
            </a:r>
            <a:r>
              <a:rPr lang="en-US" altLang="zh-CN" sz="2400" dirty="0">
                <a:solidFill>
                  <a:schemeClr val="tx1"/>
                </a:solidFill>
                <a:effectLst>
                  <a:outerShdw blurRad="38100" dist="38100" dir="2700000" algn="tl">
                    <a:srgbClr val="000000"/>
                  </a:outerShdw>
                </a:effectLst>
                <a:ea typeface="宋体" pitchFamily="2" charset="-122"/>
              </a:rPr>
              <a:t>,</a:t>
            </a:r>
            <a:r>
              <a:rPr lang="en-US" altLang="zh-CN" sz="2400" dirty="0">
                <a:solidFill>
                  <a:schemeClr val="tx1"/>
                </a:solidFill>
                <a:ea typeface="宋体" pitchFamily="2" charset="-122"/>
              </a:rPr>
              <a:t> </a:t>
            </a:r>
            <a:r>
              <a:rPr lang="en-US" altLang="zh-CN" sz="2400" b="0" dirty="0">
                <a:solidFill>
                  <a:schemeClr val="tx1"/>
                </a:solidFill>
                <a:ea typeface="宋体" pitchFamily="2" charset="-122"/>
                <a:sym typeface="Symbol" pitchFamily="18" charset="2"/>
              </a:rPr>
              <a:t></a:t>
            </a:r>
            <a:r>
              <a:rPr lang="en-US" altLang="zh-CN" sz="2400" b="0" dirty="0">
                <a:solidFill>
                  <a:schemeClr val="tx1"/>
                </a:solidFill>
                <a:effectLst>
                  <a:outerShdw blurRad="38100" dist="38100" dir="2700000" algn="tl">
                    <a:srgbClr val="000000"/>
                  </a:outerShdw>
                </a:effectLst>
                <a:ea typeface="宋体" pitchFamily="2" charset="-122"/>
              </a:rPr>
              <a:t>).</a:t>
            </a:r>
            <a:endParaRPr lang="zh-CN" altLang="en-US" sz="2400" dirty="0">
              <a:solidFill>
                <a:schemeClr val="tx1"/>
              </a:solidFill>
              <a:effectLst>
                <a:outerShdw blurRad="38100" dist="38100" dir="2700000" algn="tl">
                  <a:srgbClr val="000000"/>
                </a:outerShdw>
              </a:effectLst>
              <a:ea typeface="宋体" pitchFamily="2" charset="-122"/>
            </a:endParaRPr>
          </a:p>
        </p:txBody>
      </p:sp>
      <p:sp>
        <p:nvSpPr>
          <p:cNvPr id="235589" name="Text Box 69"/>
          <p:cNvSpPr txBox="1">
            <a:spLocks noChangeArrowheads="1"/>
          </p:cNvSpPr>
          <p:nvPr/>
        </p:nvSpPr>
        <p:spPr bwMode="auto">
          <a:xfrm>
            <a:off x="2195513" y="1100138"/>
            <a:ext cx="5878512" cy="457200"/>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chemeClr val="tx1"/>
                </a:solidFill>
                <a:effectLst>
                  <a:outerShdw blurRad="38100" dist="38100" dir="2700000" algn="tl">
                    <a:srgbClr val="000000"/>
                  </a:outerShdw>
                </a:effectLst>
                <a:ea typeface="宋体" pitchFamily="2" charset="-122"/>
              </a:rPr>
              <a:t>   (3)</a:t>
            </a:r>
            <a:r>
              <a:rPr lang="zh-CN" altLang="en-US" sz="2400" dirty="0">
                <a:solidFill>
                  <a:schemeClr val="tx1"/>
                </a:solidFill>
                <a:effectLst>
                  <a:outerShdw blurRad="38100" dist="38100" dir="2700000" algn="tl">
                    <a:srgbClr val="000000"/>
                  </a:outerShdw>
                </a:effectLst>
                <a:ea typeface="宋体" pitchFamily="2" charset="-122"/>
              </a:rPr>
              <a:t>确定系统的动能和势能：</a:t>
            </a:r>
          </a:p>
        </p:txBody>
      </p:sp>
      <p:graphicFrame>
        <p:nvGraphicFramePr>
          <p:cNvPr id="263254" name="Object 86"/>
          <p:cNvGraphicFramePr>
            <a:graphicFrameLocks noChangeAspect="1"/>
          </p:cNvGraphicFramePr>
          <p:nvPr>
            <p:extLst>
              <p:ext uri="{D42A27DB-BD31-4B8C-83A1-F6EECF244321}">
                <p14:modId xmlns:p14="http://schemas.microsoft.com/office/powerpoint/2010/main" xmlns="" val="2632295646"/>
              </p:ext>
            </p:extLst>
          </p:nvPr>
        </p:nvGraphicFramePr>
        <p:xfrm>
          <a:off x="2582863" y="1528763"/>
          <a:ext cx="5229497" cy="654050"/>
        </p:xfrm>
        <a:graphic>
          <a:graphicData uri="http://schemas.openxmlformats.org/presentationml/2006/ole">
            <p:oleObj spid="_x0000_s27698" name="公式" r:id="rId3" imgW="2145960" imgH="368280" progId="Equation.3">
              <p:embed/>
            </p:oleObj>
          </a:graphicData>
        </a:graphic>
      </p:graphicFrame>
      <p:graphicFrame>
        <p:nvGraphicFramePr>
          <p:cNvPr id="263255" name="Object 87"/>
          <p:cNvGraphicFramePr>
            <a:graphicFrameLocks noChangeAspect="1"/>
          </p:cNvGraphicFramePr>
          <p:nvPr>
            <p:extLst>
              <p:ext uri="{D42A27DB-BD31-4B8C-83A1-F6EECF244321}">
                <p14:modId xmlns:p14="http://schemas.microsoft.com/office/powerpoint/2010/main" xmlns="" val="3694736761"/>
              </p:ext>
            </p:extLst>
          </p:nvPr>
        </p:nvGraphicFramePr>
        <p:xfrm>
          <a:off x="2747963" y="2600325"/>
          <a:ext cx="5326062" cy="711994"/>
        </p:xfrm>
        <a:graphic>
          <a:graphicData uri="http://schemas.openxmlformats.org/presentationml/2006/ole">
            <p:oleObj spid="_x0000_s27699" name="公式" r:id="rId4" imgW="2273040" imgH="342720" progId="Equation.3">
              <p:embed/>
            </p:oleObj>
          </a:graphicData>
        </a:graphic>
      </p:graphicFrame>
      <p:sp>
        <p:nvSpPr>
          <p:cNvPr id="235604" name="Text Box 84"/>
          <p:cNvSpPr txBox="1">
            <a:spLocks noChangeArrowheads="1"/>
          </p:cNvSpPr>
          <p:nvPr/>
        </p:nvSpPr>
        <p:spPr bwMode="auto">
          <a:xfrm>
            <a:off x="2411413" y="2179638"/>
            <a:ext cx="4343400" cy="457200"/>
          </a:xfrm>
          <a:prstGeom prst="rect">
            <a:avLst/>
          </a:prstGeom>
          <a:noFill/>
          <a:ln w="9525">
            <a:noFill/>
            <a:miter lim="800000"/>
            <a:headEnd/>
            <a:tailEnd/>
          </a:ln>
          <a:effectLst/>
        </p:spPr>
        <p:txBody>
          <a:bodyPr>
            <a:spAutoFit/>
          </a:bodyPr>
          <a:lstStyle/>
          <a:p>
            <a:pPr>
              <a:defRPr/>
            </a:pPr>
            <a:r>
              <a:rPr lang="zh-CN" altLang="en-US" sz="2400" dirty="0">
                <a:solidFill>
                  <a:schemeClr val="tx1"/>
                </a:solidFill>
                <a:effectLst>
                  <a:outerShdw blurRad="38100" dist="38100" dir="2700000" algn="tl">
                    <a:srgbClr val="000000"/>
                  </a:outerShdw>
                </a:effectLst>
                <a:ea typeface="宋体" pitchFamily="2" charset="-122"/>
              </a:rPr>
              <a:t>零势能取弹簧原长及水平线</a:t>
            </a:r>
            <a:r>
              <a:rPr lang="en-US" altLang="zh-CN" sz="2400" dirty="0">
                <a:solidFill>
                  <a:schemeClr val="tx1"/>
                </a:solidFill>
                <a:effectLst>
                  <a:outerShdw blurRad="38100" dist="38100" dir="2700000" algn="tl">
                    <a:srgbClr val="000000"/>
                  </a:outerShdw>
                </a:effectLst>
                <a:ea typeface="宋体" pitchFamily="2" charset="-122"/>
              </a:rPr>
              <a:t>, </a:t>
            </a:r>
            <a:r>
              <a:rPr lang="zh-CN" altLang="en-US" sz="2400" dirty="0">
                <a:solidFill>
                  <a:schemeClr val="tx1"/>
                </a:solidFill>
                <a:effectLst>
                  <a:outerShdw blurRad="38100" dist="38100" dir="2700000" algn="tl">
                    <a:srgbClr val="000000"/>
                  </a:outerShdw>
                </a:effectLst>
                <a:ea typeface="宋体" pitchFamily="2" charset="-122"/>
              </a:rPr>
              <a:t>则</a:t>
            </a:r>
          </a:p>
        </p:txBody>
      </p:sp>
      <p:graphicFrame>
        <p:nvGraphicFramePr>
          <p:cNvPr id="263256" name="Object 88"/>
          <p:cNvGraphicFramePr>
            <a:graphicFrameLocks noChangeAspect="1"/>
          </p:cNvGraphicFramePr>
          <p:nvPr>
            <p:extLst>
              <p:ext uri="{D42A27DB-BD31-4B8C-83A1-F6EECF244321}">
                <p14:modId xmlns:p14="http://schemas.microsoft.com/office/powerpoint/2010/main" xmlns="" val="2722079221"/>
              </p:ext>
            </p:extLst>
          </p:nvPr>
        </p:nvGraphicFramePr>
        <p:xfrm>
          <a:off x="3159124" y="3841750"/>
          <a:ext cx="4797251" cy="739378"/>
        </p:xfrm>
        <a:graphic>
          <a:graphicData uri="http://schemas.openxmlformats.org/presentationml/2006/ole">
            <p:oleObj spid="_x0000_s27700" name="公式" r:id="rId5" imgW="2044440" imgH="342720" progId="Equation.3">
              <p:embed/>
            </p:oleObj>
          </a:graphicData>
        </a:graphic>
      </p:graphicFrame>
      <p:graphicFrame>
        <p:nvGraphicFramePr>
          <p:cNvPr id="263257" name="Object 89"/>
          <p:cNvGraphicFramePr>
            <a:graphicFrameLocks noChangeAspect="1"/>
          </p:cNvGraphicFramePr>
          <p:nvPr>
            <p:extLst>
              <p:ext uri="{D42A27DB-BD31-4B8C-83A1-F6EECF244321}">
                <p14:modId xmlns:p14="http://schemas.microsoft.com/office/powerpoint/2010/main" xmlns="" val="511627881"/>
              </p:ext>
            </p:extLst>
          </p:nvPr>
        </p:nvGraphicFramePr>
        <p:xfrm>
          <a:off x="2479674" y="3257550"/>
          <a:ext cx="5908749" cy="712502"/>
        </p:xfrm>
        <a:graphic>
          <a:graphicData uri="http://schemas.openxmlformats.org/presentationml/2006/ole">
            <p:oleObj spid="_x0000_s27701" name="公式" r:id="rId6" imgW="2666880" imgH="368280" progId="Equation.3">
              <p:embed/>
            </p:oleObj>
          </a:graphicData>
        </a:graphic>
      </p:graphicFrame>
      <p:sp>
        <p:nvSpPr>
          <p:cNvPr id="235607" name="Rectangle 87"/>
          <p:cNvSpPr>
            <a:spLocks noChangeArrowheads="1"/>
          </p:cNvSpPr>
          <p:nvPr/>
        </p:nvSpPr>
        <p:spPr bwMode="auto">
          <a:xfrm>
            <a:off x="684213" y="4484688"/>
            <a:ext cx="7847012" cy="457200"/>
          </a:xfrm>
          <a:prstGeom prst="rect">
            <a:avLst/>
          </a:prstGeom>
          <a:noFill/>
          <a:ln w="9525">
            <a:noFill/>
            <a:miter lim="800000"/>
            <a:headEnd/>
            <a:tailEnd/>
          </a:ln>
          <a:effectLst/>
        </p:spPr>
        <p:txBody>
          <a:bodyPr>
            <a:spAutoFit/>
          </a:bodyPr>
          <a:lstStyle/>
          <a:p>
            <a:pPr>
              <a:defRPr/>
            </a:pPr>
            <a:r>
              <a:rPr lang="zh-CN" altLang="en-US" sz="2400" dirty="0">
                <a:solidFill>
                  <a:schemeClr val="tx1"/>
                </a:solidFill>
                <a:effectLst>
                  <a:outerShdw blurRad="38100" dist="38100" dir="2700000" algn="tl">
                    <a:srgbClr val="000000"/>
                  </a:outerShdw>
                </a:effectLst>
                <a:ea typeface="宋体" pitchFamily="2" charset="-122"/>
              </a:rPr>
              <a:t>应用拉格朗日方程建立系统的运动微分方程求解</a:t>
            </a:r>
            <a:r>
              <a:rPr lang="en-US" altLang="zh-CN" sz="2400" dirty="0">
                <a:solidFill>
                  <a:schemeClr val="tx1"/>
                </a:solidFill>
                <a:effectLst>
                  <a:outerShdw blurRad="38100" dist="38100" dir="2700000" algn="tl">
                    <a:srgbClr val="000000"/>
                  </a:outerShdw>
                </a:effectLst>
                <a:ea typeface="宋体" pitchFamily="2" charset="-122"/>
              </a:rPr>
              <a:t>:</a:t>
            </a:r>
            <a:endParaRPr lang="zh-CN" altLang="en-US" sz="2400" dirty="0">
              <a:solidFill>
                <a:schemeClr val="tx1"/>
              </a:solidFill>
              <a:effectLst>
                <a:outerShdw blurRad="38100" dist="38100" dir="2700000" algn="tl">
                  <a:srgbClr val="000000"/>
                </a:outerShdw>
              </a:effectLst>
              <a:ea typeface="宋体" pitchFamily="2" charset="-122"/>
            </a:endParaRPr>
          </a:p>
        </p:txBody>
      </p:sp>
      <p:graphicFrame>
        <p:nvGraphicFramePr>
          <p:cNvPr id="263258" name="Object 90"/>
          <p:cNvGraphicFramePr>
            <a:graphicFrameLocks noChangeAspect="1"/>
          </p:cNvGraphicFramePr>
          <p:nvPr>
            <p:extLst>
              <p:ext uri="{D42A27DB-BD31-4B8C-83A1-F6EECF244321}">
                <p14:modId xmlns:p14="http://schemas.microsoft.com/office/powerpoint/2010/main" xmlns="" val="2432124593"/>
              </p:ext>
            </p:extLst>
          </p:nvPr>
        </p:nvGraphicFramePr>
        <p:xfrm>
          <a:off x="1350962" y="5854700"/>
          <a:ext cx="7026276" cy="886668"/>
        </p:xfrm>
        <a:graphic>
          <a:graphicData uri="http://schemas.openxmlformats.org/presentationml/2006/ole">
            <p:oleObj spid="_x0000_s27702" name="公式" r:id="rId7" imgW="3009600" imgH="368280" progId="Equation.3">
              <p:embed/>
            </p:oleObj>
          </a:graphicData>
        </a:graphic>
      </p:graphicFrame>
      <p:graphicFrame>
        <p:nvGraphicFramePr>
          <p:cNvPr id="263259" name="Object 91"/>
          <p:cNvGraphicFramePr>
            <a:graphicFrameLocks noChangeAspect="1"/>
          </p:cNvGraphicFramePr>
          <p:nvPr>
            <p:extLst>
              <p:ext uri="{D42A27DB-BD31-4B8C-83A1-F6EECF244321}">
                <p14:modId xmlns:p14="http://schemas.microsoft.com/office/powerpoint/2010/main" xmlns="" val="3161061151"/>
              </p:ext>
            </p:extLst>
          </p:nvPr>
        </p:nvGraphicFramePr>
        <p:xfrm>
          <a:off x="1409700" y="4992688"/>
          <a:ext cx="5610572" cy="884584"/>
        </p:xfrm>
        <a:graphic>
          <a:graphicData uri="http://schemas.openxmlformats.org/presentationml/2006/ole">
            <p:oleObj spid="_x0000_s27703" name="公式" r:id="rId8" imgW="2184120" imgH="368280" progId="Equation.3">
              <p:embed/>
            </p:oleObj>
          </a:graphicData>
        </a:graphic>
      </p:graphicFrame>
      <p:grpSp>
        <p:nvGrpSpPr>
          <p:cNvPr id="27661" name="Group 85"/>
          <p:cNvGrpSpPr>
            <a:grpSpLocks/>
          </p:cNvGrpSpPr>
          <p:nvPr/>
        </p:nvGrpSpPr>
        <p:grpSpPr bwMode="auto">
          <a:xfrm>
            <a:off x="179388" y="492125"/>
            <a:ext cx="2205037" cy="3657600"/>
            <a:chOff x="295" y="255"/>
            <a:chExt cx="1389" cy="2304"/>
          </a:xfrm>
        </p:grpSpPr>
        <p:sp>
          <p:nvSpPr>
            <p:cNvPr id="27662" name="Text Box 41"/>
            <p:cNvSpPr txBox="1">
              <a:spLocks noChangeArrowheads="1"/>
            </p:cNvSpPr>
            <p:nvPr/>
          </p:nvSpPr>
          <p:spPr bwMode="auto">
            <a:xfrm>
              <a:off x="988" y="1197"/>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B</a:t>
              </a:r>
            </a:p>
          </p:txBody>
        </p:sp>
        <p:sp>
          <p:nvSpPr>
            <p:cNvPr id="27663" name="Line 42"/>
            <p:cNvSpPr>
              <a:spLocks noChangeShapeType="1"/>
            </p:cNvSpPr>
            <p:nvPr/>
          </p:nvSpPr>
          <p:spPr bwMode="auto">
            <a:xfrm flipH="1">
              <a:off x="964" y="1609"/>
              <a:ext cx="154"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4" name="Line 43"/>
            <p:cNvSpPr>
              <a:spLocks noChangeShapeType="1"/>
            </p:cNvSpPr>
            <p:nvPr/>
          </p:nvSpPr>
          <p:spPr bwMode="auto">
            <a:xfrm flipH="1">
              <a:off x="909" y="1507"/>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5" name="Line 44"/>
            <p:cNvSpPr>
              <a:spLocks noChangeShapeType="1"/>
            </p:cNvSpPr>
            <p:nvPr/>
          </p:nvSpPr>
          <p:spPr bwMode="auto">
            <a:xfrm flipH="1">
              <a:off x="1016" y="1724"/>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6" name="Line 45"/>
            <p:cNvSpPr>
              <a:spLocks noChangeShapeType="1"/>
            </p:cNvSpPr>
            <p:nvPr/>
          </p:nvSpPr>
          <p:spPr bwMode="auto">
            <a:xfrm flipH="1">
              <a:off x="1059" y="1842"/>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7" name="Line 46"/>
            <p:cNvSpPr>
              <a:spLocks noChangeShapeType="1"/>
            </p:cNvSpPr>
            <p:nvPr/>
          </p:nvSpPr>
          <p:spPr bwMode="auto">
            <a:xfrm flipH="1">
              <a:off x="1118" y="1954"/>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8" name="Line 47"/>
            <p:cNvSpPr>
              <a:spLocks noChangeShapeType="1"/>
            </p:cNvSpPr>
            <p:nvPr/>
          </p:nvSpPr>
          <p:spPr bwMode="auto">
            <a:xfrm flipH="1">
              <a:off x="1179" y="2065"/>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9" name="Line 48"/>
            <p:cNvSpPr>
              <a:spLocks noChangeShapeType="1"/>
            </p:cNvSpPr>
            <p:nvPr/>
          </p:nvSpPr>
          <p:spPr bwMode="auto">
            <a:xfrm flipH="1">
              <a:off x="1226" y="2176"/>
              <a:ext cx="154" cy="156"/>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0" name="Text Box 49"/>
            <p:cNvSpPr txBox="1">
              <a:spLocks noChangeArrowheads="1"/>
            </p:cNvSpPr>
            <p:nvPr/>
          </p:nvSpPr>
          <p:spPr bwMode="auto">
            <a:xfrm>
              <a:off x="1451" y="2198"/>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A</a:t>
              </a:r>
            </a:p>
          </p:txBody>
        </p:sp>
        <p:sp>
          <p:nvSpPr>
            <p:cNvPr id="27671" name="Rectangle 50"/>
            <p:cNvSpPr>
              <a:spLocks noChangeArrowheads="1"/>
            </p:cNvSpPr>
            <p:nvPr/>
          </p:nvSpPr>
          <p:spPr bwMode="auto">
            <a:xfrm rot="3947238">
              <a:off x="10" y="1463"/>
              <a:ext cx="1893" cy="48"/>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72" name="Rectangle 51"/>
            <p:cNvSpPr>
              <a:spLocks noChangeArrowheads="1"/>
            </p:cNvSpPr>
            <p:nvPr/>
          </p:nvSpPr>
          <p:spPr bwMode="auto">
            <a:xfrm rot="-1475281">
              <a:off x="1249" y="2339"/>
              <a:ext cx="206" cy="67"/>
            </a:xfrm>
            <a:prstGeom prst="rect">
              <a:avLst/>
            </a:prstGeom>
            <a:solidFill>
              <a:schemeClr val="bg1"/>
            </a:solidFill>
            <a:ln w="12700">
              <a:solidFill>
                <a:schemeClr val="bg2"/>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73" name="Rectangle 52"/>
            <p:cNvSpPr>
              <a:spLocks noChangeArrowheads="1"/>
            </p:cNvSpPr>
            <p:nvPr/>
          </p:nvSpPr>
          <p:spPr bwMode="auto">
            <a:xfrm rot="-1475281">
              <a:off x="833" y="1341"/>
              <a:ext cx="206" cy="207"/>
            </a:xfrm>
            <a:prstGeom prst="rect">
              <a:avLst/>
            </a:prstGeom>
            <a:solidFill>
              <a:schemeClr val="bg1"/>
            </a:solidFill>
            <a:ln w="12700">
              <a:solidFill>
                <a:schemeClr val="bg2"/>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74" name="Text Box 53"/>
            <p:cNvSpPr txBox="1">
              <a:spLocks noChangeArrowheads="1"/>
            </p:cNvSpPr>
            <p:nvPr/>
          </p:nvSpPr>
          <p:spPr bwMode="auto">
            <a:xfrm>
              <a:off x="956" y="1987"/>
              <a:ext cx="201" cy="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k</a:t>
              </a:r>
            </a:p>
          </p:txBody>
        </p:sp>
        <p:sp>
          <p:nvSpPr>
            <p:cNvPr id="27675" name="Line 54"/>
            <p:cNvSpPr>
              <a:spLocks noChangeShapeType="1"/>
            </p:cNvSpPr>
            <p:nvPr/>
          </p:nvSpPr>
          <p:spPr bwMode="auto">
            <a:xfrm flipV="1">
              <a:off x="958" y="1718"/>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6" name="Line 55"/>
            <p:cNvSpPr>
              <a:spLocks noChangeShapeType="1"/>
            </p:cNvSpPr>
            <p:nvPr/>
          </p:nvSpPr>
          <p:spPr bwMode="auto">
            <a:xfrm flipV="1">
              <a:off x="1010" y="1829"/>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7" name="Line 56"/>
            <p:cNvSpPr>
              <a:spLocks noChangeShapeType="1"/>
            </p:cNvSpPr>
            <p:nvPr/>
          </p:nvSpPr>
          <p:spPr bwMode="auto">
            <a:xfrm flipV="1">
              <a:off x="1068" y="1945"/>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8" name="Line 57"/>
            <p:cNvSpPr>
              <a:spLocks noChangeShapeType="1"/>
            </p:cNvSpPr>
            <p:nvPr/>
          </p:nvSpPr>
          <p:spPr bwMode="auto">
            <a:xfrm flipV="1">
              <a:off x="1119" y="2055"/>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9" name="Line 58"/>
            <p:cNvSpPr>
              <a:spLocks noChangeShapeType="1"/>
            </p:cNvSpPr>
            <p:nvPr/>
          </p:nvSpPr>
          <p:spPr bwMode="auto">
            <a:xfrm flipV="1">
              <a:off x="907" y="1609"/>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0" name="Line 59"/>
            <p:cNvSpPr>
              <a:spLocks noChangeShapeType="1"/>
            </p:cNvSpPr>
            <p:nvPr/>
          </p:nvSpPr>
          <p:spPr bwMode="auto">
            <a:xfrm flipV="1">
              <a:off x="1171" y="2172"/>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1" name="Line 60"/>
            <p:cNvSpPr>
              <a:spLocks noChangeShapeType="1"/>
            </p:cNvSpPr>
            <p:nvPr/>
          </p:nvSpPr>
          <p:spPr bwMode="auto">
            <a:xfrm flipV="1">
              <a:off x="1215" y="2299"/>
              <a:ext cx="210" cy="40"/>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2" name="Rectangle 61"/>
            <p:cNvSpPr>
              <a:spLocks noChangeArrowheads="1"/>
            </p:cNvSpPr>
            <p:nvPr/>
          </p:nvSpPr>
          <p:spPr bwMode="auto">
            <a:xfrm>
              <a:off x="439" y="447"/>
              <a:ext cx="288" cy="48"/>
            </a:xfrm>
            <a:prstGeom prst="rect">
              <a:avLst/>
            </a:prstGeom>
            <a:solidFill>
              <a:srgbClr val="FF6600"/>
            </a:solidFill>
            <a:ln w="12700">
              <a:solidFill>
                <a:schemeClr val="bg2"/>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83" name="AutoShape 62"/>
            <p:cNvSpPr>
              <a:spLocks noChangeArrowheads="1"/>
            </p:cNvSpPr>
            <p:nvPr/>
          </p:nvSpPr>
          <p:spPr bwMode="auto">
            <a:xfrm rot="10800000">
              <a:off x="509" y="495"/>
              <a:ext cx="144" cy="144"/>
            </a:xfrm>
            <a:prstGeom prst="triangle">
              <a:avLst>
                <a:gd name="adj" fmla="val 50000"/>
              </a:avLst>
            </a:prstGeom>
            <a:solidFill>
              <a:schemeClr val="bg1"/>
            </a:solidFill>
            <a:ln w="12700">
              <a:solidFill>
                <a:schemeClr val="bg2"/>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84" name="Oval 63"/>
            <p:cNvSpPr>
              <a:spLocks noChangeArrowheads="1"/>
            </p:cNvSpPr>
            <p:nvPr/>
          </p:nvSpPr>
          <p:spPr bwMode="auto">
            <a:xfrm>
              <a:off x="560" y="63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85" name="Line 64"/>
            <p:cNvSpPr>
              <a:spLocks noChangeShapeType="1"/>
            </p:cNvSpPr>
            <p:nvPr/>
          </p:nvSpPr>
          <p:spPr bwMode="auto">
            <a:xfrm>
              <a:off x="583" y="255"/>
              <a:ext cx="0" cy="2304"/>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6" name="Text Box 65"/>
            <p:cNvSpPr txBox="1">
              <a:spLocks noChangeArrowheads="1"/>
            </p:cNvSpPr>
            <p:nvPr/>
          </p:nvSpPr>
          <p:spPr bwMode="auto">
            <a:xfrm>
              <a:off x="343" y="639"/>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O</a:t>
              </a:r>
            </a:p>
          </p:txBody>
        </p:sp>
        <p:sp>
          <p:nvSpPr>
            <p:cNvPr id="27687" name="Line 66"/>
            <p:cNvSpPr>
              <a:spLocks noChangeShapeType="1"/>
            </p:cNvSpPr>
            <p:nvPr/>
          </p:nvSpPr>
          <p:spPr bwMode="auto">
            <a:xfrm>
              <a:off x="295" y="665"/>
              <a:ext cx="105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8" name="Text Box 67"/>
            <p:cNvSpPr txBox="1">
              <a:spLocks noChangeArrowheads="1"/>
            </p:cNvSpPr>
            <p:nvPr/>
          </p:nvSpPr>
          <p:spPr bwMode="auto">
            <a:xfrm>
              <a:off x="857" y="791"/>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r</a:t>
              </a:r>
              <a:r>
                <a:rPr lang="en-US" altLang="zh-CN" b="0" baseline="-25000">
                  <a:solidFill>
                    <a:schemeClr val="tx1"/>
                  </a:solidFill>
                </a:rPr>
                <a:t>0</a:t>
              </a:r>
              <a:endParaRPr lang="en-US" altLang="zh-CN" b="0" i="1">
                <a:solidFill>
                  <a:schemeClr val="tx1"/>
                </a:solidFill>
              </a:endParaRPr>
            </a:p>
          </p:txBody>
        </p:sp>
        <p:sp>
          <p:nvSpPr>
            <p:cNvPr id="27689" name="Line 68"/>
            <p:cNvSpPr>
              <a:spLocks noChangeShapeType="1"/>
            </p:cNvSpPr>
            <p:nvPr/>
          </p:nvSpPr>
          <p:spPr bwMode="auto">
            <a:xfrm flipV="1">
              <a:off x="583" y="421"/>
              <a:ext cx="483" cy="2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0" name="Line 69"/>
            <p:cNvSpPr>
              <a:spLocks noChangeShapeType="1"/>
            </p:cNvSpPr>
            <p:nvPr/>
          </p:nvSpPr>
          <p:spPr bwMode="auto">
            <a:xfrm flipV="1">
              <a:off x="1045" y="1351"/>
              <a:ext cx="294" cy="1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1" name="Line 70"/>
            <p:cNvSpPr>
              <a:spLocks noChangeShapeType="1"/>
            </p:cNvSpPr>
            <p:nvPr/>
          </p:nvSpPr>
          <p:spPr bwMode="auto">
            <a:xfrm>
              <a:off x="852" y="530"/>
              <a:ext cx="441" cy="867"/>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2" name="Rectangle 71"/>
            <p:cNvSpPr>
              <a:spLocks noChangeArrowheads="1"/>
            </p:cNvSpPr>
            <p:nvPr/>
          </p:nvSpPr>
          <p:spPr bwMode="auto">
            <a:xfrm rot="-1475281">
              <a:off x="930" y="1578"/>
              <a:ext cx="206" cy="207"/>
            </a:xfrm>
            <a:prstGeom prst="rect">
              <a:avLst/>
            </a:prstGeom>
            <a:solidFill>
              <a:schemeClr val="bg1"/>
            </a:solidFill>
            <a:ln w="12700">
              <a:solidFill>
                <a:schemeClr val="bg2"/>
              </a:solidFill>
              <a:miter lim="800000"/>
              <a:headEnd type="none" w="sm" len="sm"/>
              <a:tailEnd type="none" w="sm" len="sm"/>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7693" name="Text Box 72"/>
            <p:cNvSpPr txBox="1">
              <a:spLocks noChangeArrowheads="1"/>
            </p:cNvSpPr>
            <p:nvPr/>
          </p:nvSpPr>
          <p:spPr bwMode="auto">
            <a:xfrm>
              <a:off x="1066" y="1426"/>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B</a:t>
              </a:r>
            </a:p>
          </p:txBody>
        </p:sp>
        <p:sp>
          <p:nvSpPr>
            <p:cNvPr id="27694" name="Line 73"/>
            <p:cNvSpPr>
              <a:spLocks noChangeShapeType="1"/>
            </p:cNvSpPr>
            <p:nvPr/>
          </p:nvSpPr>
          <p:spPr bwMode="auto">
            <a:xfrm flipV="1">
              <a:off x="1112" y="1510"/>
              <a:ext cx="499" cy="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5" name="Line 74"/>
            <p:cNvSpPr>
              <a:spLocks noChangeShapeType="1"/>
            </p:cNvSpPr>
            <p:nvPr/>
          </p:nvSpPr>
          <p:spPr bwMode="auto">
            <a:xfrm>
              <a:off x="988" y="444"/>
              <a:ext cx="554" cy="1089"/>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6" name="Text Box 75"/>
            <p:cNvSpPr txBox="1">
              <a:spLocks noChangeArrowheads="1"/>
            </p:cNvSpPr>
            <p:nvPr/>
          </p:nvSpPr>
          <p:spPr bwMode="auto">
            <a:xfrm>
              <a:off x="1238" y="762"/>
              <a:ext cx="19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rPr>
                <a:t>r</a:t>
              </a:r>
            </a:p>
          </p:txBody>
        </p:sp>
        <p:sp>
          <p:nvSpPr>
            <p:cNvPr id="27697" name="Line 76"/>
            <p:cNvSpPr>
              <a:spLocks noChangeShapeType="1"/>
            </p:cNvSpPr>
            <p:nvPr/>
          </p:nvSpPr>
          <p:spPr bwMode="auto">
            <a:xfrm>
              <a:off x="930" y="1442"/>
              <a:ext cx="0" cy="318"/>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27698" name="Line 77"/>
            <p:cNvSpPr>
              <a:spLocks noChangeShapeType="1"/>
            </p:cNvSpPr>
            <p:nvPr/>
          </p:nvSpPr>
          <p:spPr bwMode="auto">
            <a:xfrm>
              <a:off x="1021" y="1669"/>
              <a:ext cx="0" cy="318"/>
            </a:xfrm>
            <a:prstGeom prst="line">
              <a:avLst/>
            </a:prstGeom>
            <a:noFill/>
            <a:ln w="25400">
              <a:solidFill>
                <a:srgbClr val="FFFF00"/>
              </a:solidFill>
              <a:round/>
              <a:headEnd/>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27699" name="Text Box 78"/>
            <p:cNvSpPr txBox="1">
              <a:spLocks noChangeArrowheads="1"/>
            </p:cNvSpPr>
            <p:nvPr/>
          </p:nvSpPr>
          <p:spPr bwMode="auto">
            <a:xfrm>
              <a:off x="658" y="1563"/>
              <a:ext cx="2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W</a:t>
              </a:r>
            </a:p>
          </p:txBody>
        </p:sp>
        <p:sp>
          <p:nvSpPr>
            <p:cNvPr id="27700" name="Text Box 79"/>
            <p:cNvSpPr txBox="1">
              <a:spLocks noChangeArrowheads="1"/>
            </p:cNvSpPr>
            <p:nvPr/>
          </p:nvSpPr>
          <p:spPr bwMode="auto">
            <a:xfrm>
              <a:off x="749" y="1789"/>
              <a:ext cx="2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rgbClr val="FFFF00"/>
                  </a:solidFill>
                </a:rPr>
                <a:t>W</a:t>
              </a:r>
            </a:p>
          </p:txBody>
        </p:sp>
        <p:sp>
          <p:nvSpPr>
            <p:cNvPr id="27701" name="Arc 80"/>
            <p:cNvSpPr>
              <a:spLocks/>
            </p:cNvSpPr>
            <p:nvPr/>
          </p:nvSpPr>
          <p:spPr bwMode="auto">
            <a:xfrm flipV="1">
              <a:off x="522" y="809"/>
              <a:ext cx="235" cy="268"/>
            </a:xfrm>
            <a:custGeom>
              <a:avLst/>
              <a:gdLst>
                <a:gd name="T0" fmla="*/ 0 w 13993"/>
                <a:gd name="T1" fmla="*/ 0 h 21272"/>
                <a:gd name="T2" fmla="*/ 0 w 13993"/>
                <a:gd name="T3" fmla="*/ 0 h 21272"/>
                <a:gd name="T4" fmla="*/ 0 w 13993"/>
                <a:gd name="T5" fmla="*/ 0 h 21272"/>
                <a:gd name="T6" fmla="*/ 0 60000 65536"/>
                <a:gd name="T7" fmla="*/ 0 60000 65536"/>
                <a:gd name="T8" fmla="*/ 0 60000 65536"/>
                <a:gd name="T9" fmla="*/ 0 w 13993"/>
                <a:gd name="T10" fmla="*/ 0 h 21272"/>
                <a:gd name="T11" fmla="*/ 13993 w 13993"/>
                <a:gd name="T12" fmla="*/ 21272 h 21272"/>
              </a:gdLst>
              <a:ahLst/>
              <a:cxnLst>
                <a:cxn ang="T6">
                  <a:pos x="T0" y="T1"/>
                </a:cxn>
                <a:cxn ang="T7">
                  <a:pos x="T2" y="T3"/>
                </a:cxn>
                <a:cxn ang="T8">
                  <a:pos x="T4" y="T5"/>
                </a:cxn>
              </a:cxnLst>
              <a:rect l="T9" t="T10" r="T11" b="T12"/>
              <a:pathLst>
                <a:path w="13993" h="21272" fill="none" extrusionOk="0">
                  <a:moveTo>
                    <a:pt x="3751" y="0"/>
                  </a:moveTo>
                  <a:cubicBezTo>
                    <a:pt x="7533" y="667"/>
                    <a:pt x="11067" y="2329"/>
                    <a:pt x="13992" y="4817"/>
                  </a:cubicBezTo>
                </a:path>
                <a:path w="13993" h="21272" stroke="0" extrusionOk="0">
                  <a:moveTo>
                    <a:pt x="3751" y="0"/>
                  </a:moveTo>
                  <a:cubicBezTo>
                    <a:pt x="7533" y="667"/>
                    <a:pt x="11067" y="2329"/>
                    <a:pt x="13992" y="4817"/>
                  </a:cubicBezTo>
                  <a:lnTo>
                    <a:pt x="0" y="21272"/>
                  </a:lnTo>
                  <a:close/>
                </a:path>
              </a:pathLst>
            </a:cu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7702" name="Line 81"/>
            <p:cNvSpPr>
              <a:spLocks noChangeShapeType="1"/>
            </p:cNvSpPr>
            <p:nvPr/>
          </p:nvSpPr>
          <p:spPr bwMode="auto">
            <a:xfrm>
              <a:off x="1109" y="1760"/>
              <a:ext cx="275" cy="589"/>
            </a:xfrm>
            <a:prstGeom prst="line">
              <a:avLst/>
            </a:prstGeom>
            <a:noFill/>
            <a:ln w="31750">
              <a:solidFill>
                <a:srgbClr val="FF0000"/>
              </a:solidFill>
              <a:round/>
              <a:headEnd type="stealth" w="med" len="lg"/>
              <a:tailEnd type="stealth" w="med" len="lg"/>
            </a:ln>
            <a:extLst>
              <a:ext uri="{909E8E84-426E-40DD-AFC4-6F175D3DCCD1}">
                <a14:hiddenFill xmlns:a14="http://schemas.microsoft.com/office/drawing/2010/main" xmlns="">
                  <a:noFill/>
                </a14:hiddenFill>
              </a:ext>
            </a:extLst>
          </p:spPr>
          <p:txBody>
            <a:bodyPr/>
            <a:lstStyle/>
            <a:p>
              <a:endParaRPr lang="zh-CN" altLang="en-US"/>
            </a:p>
          </p:txBody>
        </p:sp>
        <p:sp>
          <p:nvSpPr>
            <p:cNvPr id="27703" name="Text Box 82"/>
            <p:cNvSpPr txBox="1">
              <a:spLocks noChangeArrowheads="1"/>
            </p:cNvSpPr>
            <p:nvPr/>
          </p:nvSpPr>
          <p:spPr bwMode="auto">
            <a:xfrm>
              <a:off x="1140" y="1653"/>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i="1">
                  <a:solidFill>
                    <a:srgbClr val="FF0000"/>
                  </a:solidFill>
                </a:rPr>
                <a:t>F</a:t>
              </a:r>
            </a:p>
          </p:txBody>
        </p:sp>
        <p:sp>
          <p:nvSpPr>
            <p:cNvPr id="27704" name="Text Box 83"/>
            <p:cNvSpPr txBox="1">
              <a:spLocks noChangeArrowheads="1"/>
            </p:cNvSpPr>
            <p:nvPr/>
          </p:nvSpPr>
          <p:spPr bwMode="auto">
            <a:xfrm>
              <a:off x="1339" y="2061"/>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i="1">
                  <a:solidFill>
                    <a:srgbClr val="FF0000"/>
                  </a:solidFill>
                </a:rPr>
                <a:t>F</a:t>
              </a:r>
            </a:p>
          </p:txBody>
        </p:sp>
        <p:sp>
          <p:nvSpPr>
            <p:cNvPr id="27705" name="Text Box 84"/>
            <p:cNvSpPr txBox="1">
              <a:spLocks noChangeArrowheads="1"/>
            </p:cNvSpPr>
            <p:nvPr/>
          </p:nvSpPr>
          <p:spPr bwMode="auto">
            <a:xfrm>
              <a:off x="567" y="1026"/>
              <a:ext cx="2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i="1">
                  <a:solidFill>
                    <a:schemeClr val="tx1"/>
                  </a:solidFill>
                  <a:sym typeface="Symbol" pitchFamily="18" charset="2"/>
                </a:rPr>
                <a:t></a:t>
              </a:r>
              <a:endParaRPr lang="en-US" altLang="zh-CN" b="0" i="1">
                <a:solidFill>
                  <a:schemeClr val="tx1"/>
                </a:solidFill>
              </a:endParaRPr>
            </a:p>
          </p:txBody>
        </p:sp>
      </p:grpSp>
    </p:spTree>
    <p:extLst>
      <p:ext uri="{BB962C8B-B14F-4D97-AF65-F5344CB8AC3E}">
        <p14:creationId xmlns:p14="http://schemas.microsoft.com/office/powerpoint/2010/main" xmlns="" val="4158824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87"/>
                                        </p:tgtEl>
                                        <p:attrNameLst>
                                          <p:attrName>style.visibility</p:attrName>
                                        </p:attrNameLst>
                                      </p:cBhvr>
                                      <p:to>
                                        <p:strVal val="visible"/>
                                      </p:to>
                                    </p:set>
                                    <p:anim calcmode="lin" valueType="num">
                                      <p:cBhvr additive="base">
                                        <p:cTn id="7" dur="500" fill="hold"/>
                                        <p:tgtEl>
                                          <p:spTgt spid="235587"/>
                                        </p:tgtEl>
                                        <p:attrNameLst>
                                          <p:attrName>ppt_x</p:attrName>
                                        </p:attrNameLst>
                                      </p:cBhvr>
                                      <p:tavLst>
                                        <p:tav tm="0">
                                          <p:val>
                                            <p:strVal val="#ppt_x"/>
                                          </p:val>
                                        </p:tav>
                                        <p:tav tm="100000">
                                          <p:val>
                                            <p:strVal val="#ppt_x"/>
                                          </p:val>
                                        </p:tav>
                                      </p:tavLst>
                                    </p:anim>
                                    <p:anim calcmode="lin" valueType="num">
                                      <p:cBhvr additive="base">
                                        <p:cTn id="8" dur="500" fill="hold"/>
                                        <p:tgtEl>
                                          <p:spTgt spid="2355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88"/>
                                        </p:tgtEl>
                                        <p:attrNameLst>
                                          <p:attrName>style.visibility</p:attrName>
                                        </p:attrNameLst>
                                      </p:cBhvr>
                                      <p:to>
                                        <p:strVal val="visible"/>
                                      </p:to>
                                    </p:set>
                                    <p:anim calcmode="lin" valueType="num">
                                      <p:cBhvr additive="base">
                                        <p:cTn id="13" dur="500" fill="hold"/>
                                        <p:tgtEl>
                                          <p:spTgt spid="235588"/>
                                        </p:tgtEl>
                                        <p:attrNameLst>
                                          <p:attrName>ppt_x</p:attrName>
                                        </p:attrNameLst>
                                      </p:cBhvr>
                                      <p:tavLst>
                                        <p:tav tm="0">
                                          <p:val>
                                            <p:strVal val="#ppt_x"/>
                                          </p:val>
                                        </p:tav>
                                        <p:tav tm="100000">
                                          <p:val>
                                            <p:strVal val="#ppt_x"/>
                                          </p:val>
                                        </p:tav>
                                      </p:tavLst>
                                    </p:anim>
                                    <p:anim calcmode="lin" valueType="num">
                                      <p:cBhvr additive="base">
                                        <p:cTn id="14" dur="500" fill="hold"/>
                                        <p:tgtEl>
                                          <p:spTgt spid="23558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89"/>
                                        </p:tgtEl>
                                        <p:attrNameLst>
                                          <p:attrName>style.visibility</p:attrName>
                                        </p:attrNameLst>
                                      </p:cBhvr>
                                      <p:to>
                                        <p:strVal val="visible"/>
                                      </p:to>
                                    </p:set>
                                    <p:anim calcmode="lin" valueType="num">
                                      <p:cBhvr additive="base">
                                        <p:cTn id="19" dur="500" fill="hold"/>
                                        <p:tgtEl>
                                          <p:spTgt spid="235589"/>
                                        </p:tgtEl>
                                        <p:attrNameLst>
                                          <p:attrName>ppt_x</p:attrName>
                                        </p:attrNameLst>
                                      </p:cBhvr>
                                      <p:tavLst>
                                        <p:tav tm="0">
                                          <p:val>
                                            <p:strVal val="#ppt_x"/>
                                          </p:val>
                                        </p:tav>
                                        <p:tav tm="100000">
                                          <p:val>
                                            <p:strVal val="#ppt_x"/>
                                          </p:val>
                                        </p:tav>
                                      </p:tavLst>
                                    </p:anim>
                                    <p:anim calcmode="lin" valueType="num">
                                      <p:cBhvr additive="base">
                                        <p:cTn id="20" dur="500" fill="hold"/>
                                        <p:tgtEl>
                                          <p:spTgt spid="23558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3254"/>
                                        </p:tgtEl>
                                        <p:attrNameLst>
                                          <p:attrName>style.visibility</p:attrName>
                                        </p:attrNameLst>
                                      </p:cBhvr>
                                      <p:to>
                                        <p:strVal val="visible"/>
                                      </p:to>
                                    </p:set>
                                    <p:anim calcmode="lin" valueType="num">
                                      <p:cBhvr additive="base">
                                        <p:cTn id="25" dur="500" fill="hold"/>
                                        <p:tgtEl>
                                          <p:spTgt spid="263254"/>
                                        </p:tgtEl>
                                        <p:attrNameLst>
                                          <p:attrName>ppt_x</p:attrName>
                                        </p:attrNameLst>
                                      </p:cBhvr>
                                      <p:tavLst>
                                        <p:tav tm="0">
                                          <p:val>
                                            <p:strVal val="#ppt_x"/>
                                          </p:val>
                                        </p:tav>
                                        <p:tav tm="100000">
                                          <p:val>
                                            <p:strVal val="#ppt_x"/>
                                          </p:val>
                                        </p:tav>
                                      </p:tavLst>
                                    </p:anim>
                                    <p:anim calcmode="lin" valueType="num">
                                      <p:cBhvr additive="base">
                                        <p:cTn id="26" dur="500" fill="hold"/>
                                        <p:tgtEl>
                                          <p:spTgt spid="26325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604"/>
                                        </p:tgtEl>
                                        <p:attrNameLst>
                                          <p:attrName>style.visibility</p:attrName>
                                        </p:attrNameLst>
                                      </p:cBhvr>
                                      <p:to>
                                        <p:strVal val="visible"/>
                                      </p:to>
                                    </p:set>
                                    <p:anim calcmode="lin" valueType="num">
                                      <p:cBhvr additive="base">
                                        <p:cTn id="31" dur="500" fill="hold"/>
                                        <p:tgtEl>
                                          <p:spTgt spid="235604"/>
                                        </p:tgtEl>
                                        <p:attrNameLst>
                                          <p:attrName>ppt_x</p:attrName>
                                        </p:attrNameLst>
                                      </p:cBhvr>
                                      <p:tavLst>
                                        <p:tav tm="0">
                                          <p:val>
                                            <p:strVal val="#ppt_x"/>
                                          </p:val>
                                        </p:tav>
                                        <p:tav tm="100000">
                                          <p:val>
                                            <p:strVal val="#ppt_x"/>
                                          </p:val>
                                        </p:tav>
                                      </p:tavLst>
                                    </p:anim>
                                    <p:anim calcmode="lin" valueType="num">
                                      <p:cBhvr additive="base">
                                        <p:cTn id="32" dur="500" fill="hold"/>
                                        <p:tgtEl>
                                          <p:spTgt spid="23560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3255"/>
                                        </p:tgtEl>
                                        <p:attrNameLst>
                                          <p:attrName>style.visibility</p:attrName>
                                        </p:attrNameLst>
                                      </p:cBhvr>
                                      <p:to>
                                        <p:strVal val="visible"/>
                                      </p:to>
                                    </p:set>
                                    <p:anim calcmode="lin" valueType="num">
                                      <p:cBhvr additive="base">
                                        <p:cTn id="37" dur="500" fill="hold"/>
                                        <p:tgtEl>
                                          <p:spTgt spid="263255"/>
                                        </p:tgtEl>
                                        <p:attrNameLst>
                                          <p:attrName>ppt_x</p:attrName>
                                        </p:attrNameLst>
                                      </p:cBhvr>
                                      <p:tavLst>
                                        <p:tav tm="0">
                                          <p:val>
                                            <p:strVal val="#ppt_x"/>
                                          </p:val>
                                        </p:tav>
                                        <p:tav tm="100000">
                                          <p:val>
                                            <p:strVal val="#ppt_x"/>
                                          </p:val>
                                        </p:tav>
                                      </p:tavLst>
                                    </p:anim>
                                    <p:anim calcmode="lin" valueType="num">
                                      <p:cBhvr additive="base">
                                        <p:cTn id="38" dur="500" fill="hold"/>
                                        <p:tgtEl>
                                          <p:spTgt spid="26325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3257"/>
                                        </p:tgtEl>
                                        <p:attrNameLst>
                                          <p:attrName>style.visibility</p:attrName>
                                        </p:attrNameLst>
                                      </p:cBhvr>
                                      <p:to>
                                        <p:strVal val="visible"/>
                                      </p:to>
                                    </p:set>
                                    <p:anim calcmode="lin" valueType="num">
                                      <p:cBhvr additive="base">
                                        <p:cTn id="43" dur="500" fill="hold"/>
                                        <p:tgtEl>
                                          <p:spTgt spid="263257"/>
                                        </p:tgtEl>
                                        <p:attrNameLst>
                                          <p:attrName>ppt_x</p:attrName>
                                        </p:attrNameLst>
                                      </p:cBhvr>
                                      <p:tavLst>
                                        <p:tav tm="0">
                                          <p:val>
                                            <p:strVal val="#ppt_x"/>
                                          </p:val>
                                        </p:tav>
                                        <p:tav tm="100000">
                                          <p:val>
                                            <p:strVal val="#ppt_x"/>
                                          </p:val>
                                        </p:tav>
                                      </p:tavLst>
                                    </p:anim>
                                    <p:anim calcmode="lin" valueType="num">
                                      <p:cBhvr additive="base">
                                        <p:cTn id="44" dur="500" fill="hold"/>
                                        <p:tgtEl>
                                          <p:spTgt spid="26325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3256"/>
                                        </p:tgtEl>
                                        <p:attrNameLst>
                                          <p:attrName>style.visibility</p:attrName>
                                        </p:attrNameLst>
                                      </p:cBhvr>
                                      <p:to>
                                        <p:strVal val="visible"/>
                                      </p:to>
                                    </p:set>
                                    <p:anim calcmode="lin" valueType="num">
                                      <p:cBhvr additive="base">
                                        <p:cTn id="49" dur="500" fill="hold"/>
                                        <p:tgtEl>
                                          <p:spTgt spid="263256"/>
                                        </p:tgtEl>
                                        <p:attrNameLst>
                                          <p:attrName>ppt_x</p:attrName>
                                        </p:attrNameLst>
                                      </p:cBhvr>
                                      <p:tavLst>
                                        <p:tav tm="0">
                                          <p:val>
                                            <p:strVal val="#ppt_x"/>
                                          </p:val>
                                        </p:tav>
                                        <p:tav tm="100000">
                                          <p:val>
                                            <p:strVal val="#ppt_x"/>
                                          </p:val>
                                        </p:tav>
                                      </p:tavLst>
                                    </p:anim>
                                    <p:anim calcmode="lin" valueType="num">
                                      <p:cBhvr additive="base">
                                        <p:cTn id="50" dur="500" fill="hold"/>
                                        <p:tgtEl>
                                          <p:spTgt spid="26325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5607"/>
                                        </p:tgtEl>
                                        <p:attrNameLst>
                                          <p:attrName>style.visibility</p:attrName>
                                        </p:attrNameLst>
                                      </p:cBhvr>
                                      <p:to>
                                        <p:strVal val="visible"/>
                                      </p:to>
                                    </p:set>
                                    <p:animEffect transition="in" filter="blinds(horizontal)">
                                      <p:cBhvr>
                                        <p:cTn id="55" dur="500"/>
                                        <p:tgtEl>
                                          <p:spTgt spid="2356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263259"/>
                                        </p:tgtEl>
                                        <p:attrNameLst>
                                          <p:attrName>style.visibility</p:attrName>
                                        </p:attrNameLst>
                                      </p:cBhvr>
                                      <p:to>
                                        <p:strVal val="visible"/>
                                      </p:to>
                                    </p:set>
                                    <p:anim calcmode="lin" valueType="num">
                                      <p:cBhvr additive="base">
                                        <p:cTn id="60" dur="500" fill="hold"/>
                                        <p:tgtEl>
                                          <p:spTgt spid="263259"/>
                                        </p:tgtEl>
                                        <p:attrNameLst>
                                          <p:attrName>ppt_x</p:attrName>
                                        </p:attrNameLst>
                                      </p:cBhvr>
                                      <p:tavLst>
                                        <p:tav tm="0">
                                          <p:val>
                                            <p:strVal val="#ppt_x"/>
                                          </p:val>
                                        </p:tav>
                                        <p:tav tm="100000">
                                          <p:val>
                                            <p:strVal val="#ppt_x"/>
                                          </p:val>
                                        </p:tav>
                                      </p:tavLst>
                                    </p:anim>
                                    <p:anim calcmode="lin" valueType="num">
                                      <p:cBhvr additive="base">
                                        <p:cTn id="61" dur="500" fill="hold"/>
                                        <p:tgtEl>
                                          <p:spTgt spid="263259"/>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263258"/>
                                        </p:tgtEl>
                                        <p:attrNameLst>
                                          <p:attrName>style.visibility</p:attrName>
                                        </p:attrNameLst>
                                      </p:cBhvr>
                                      <p:to>
                                        <p:strVal val="visible"/>
                                      </p:to>
                                    </p:set>
                                    <p:anim calcmode="lin" valueType="num">
                                      <p:cBhvr additive="base">
                                        <p:cTn id="66" dur="500" fill="hold"/>
                                        <p:tgtEl>
                                          <p:spTgt spid="263258"/>
                                        </p:tgtEl>
                                        <p:attrNameLst>
                                          <p:attrName>ppt_x</p:attrName>
                                        </p:attrNameLst>
                                      </p:cBhvr>
                                      <p:tavLst>
                                        <p:tav tm="0">
                                          <p:val>
                                            <p:strVal val="#ppt_x"/>
                                          </p:val>
                                        </p:tav>
                                        <p:tav tm="100000">
                                          <p:val>
                                            <p:strVal val="#ppt_x"/>
                                          </p:val>
                                        </p:tav>
                                      </p:tavLst>
                                    </p:anim>
                                    <p:anim calcmode="lin" valueType="num">
                                      <p:cBhvr additive="base">
                                        <p:cTn id="67" dur="500" fill="hold"/>
                                        <p:tgtEl>
                                          <p:spTgt spid="263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7" grpId="0"/>
      <p:bldP spid="235588" grpId="0"/>
      <p:bldP spid="235589" grpId="0"/>
      <p:bldP spid="235604" grpId="0"/>
      <p:bldP spid="23560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5"/>
          <p:cNvSpPr>
            <a:spLocks noChangeArrowheads="1"/>
          </p:cNvSpPr>
          <p:nvPr/>
        </p:nvSpPr>
        <p:spPr bwMode="auto">
          <a:xfrm>
            <a:off x="381000" y="381000"/>
            <a:ext cx="8305800" cy="137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r>
              <a:rPr lang="zh-CN" altLang="en-US" sz="2800" dirty="0">
                <a:solidFill>
                  <a:schemeClr val="tx1"/>
                </a:solidFill>
              </a:rPr>
              <a:t>例题</a:t>
            </a:r>
            <a:r>
              <a:rPr lang="en-US" altLang="zh-CN" sz="2800" dirty="0">
                <a:solidFill>
                  <a:schemeClr val="tx1"/>
                </a:solidFill>
              </a:rPr>
              <a:t>4  </a:t>
            </a:r>
            <a:r>
              <a:rPr lang="zh-CN" altLang="en-US" sz="2800" dirty="0">
                <a:solidFill>
                  <a:schemeClr val="tx1"/>
                </a:solidFill>
              </a:rPr>
              <a:t>图示系统中，物块</a:t>
            </a:r>
            <a:r>
              <a:rPr lang="en-US" altLang="zh-CN" sz="2800" i="1" dirty="0">
                <a:solidFill>
                  <a:schemeClr val="tx1"/>
                </a:solidFill>
              </a:rPr>
              <a:t>A</a:t>
            </a:r>
            <a:r>
              <a:rPr lang="zh-CN" altLang="en-US" sz="2800" dirty="0">
                <a:solidFill>
                  <a:schemeClr val="tx1"/>
                </a:solidFill>
              </a:rPr>
              <a:t>与球</a:t>
            </a:r>
            <a:r>
              <a:rPr lang="en-US" altLang="zh-CN" sz="2800" i="1" dirty="0">
                <a:solidFill>
                  <a:schemeClr val="tx1"/>
                </a:solidFill>
              </a:rPr>
              <a:t>B</a:t>
            </a:r>
            <a:r>
              <a:rPr lang="zh-CN" altLang="en-US" sz="2800" dirty="0">
                <a:solidFill>
                  <a:schemeClr val="tx1"/>
                </a:solidFill>
              </a:rPr>
              <a:t>看成两个质点，质量分别为               </a:t>
            </a:r>
            <a:r>
              <a:rPr lang="en-US" altLang="zh-CN" sz="2800" dirty="0">
                <a:solidFill>
                  <a:schemeClr val="tx1"/>
                </a:solidFill>
              </a:rPr>
              <a:t>,  </a:t>
            </a:r>
            <a:r>
              <a:rPr lang="zh-CN" altLang="en-US" sz="2800" dirty="0">
                <a:solidFill>
                  <a:schemeClr val="tx1"/>
                </a:solidFill>
              </a:rPr>
              <a:t>用质量不计的长为  </a:t>
            </a:r>
            <a:r>
              <a:rPr lang="en-US" altLang="zh-CN" sz="2800" i="1" dirty="0">
                <a:solidFill>
                  <a:schemeClr val="tx1"/>
                </a:solidFill>
              </a:rPr>
              <a:t>l </a:t>
            </a:r>
            <a:r>
              <a:rPr lang="zh-CN" altLang="en-US" sz="2800" dirty="0">
                <a:solidFill>
                  <a:schemeClr val="tx1"/>
                </a:solidFill>
              </a:rPr>
              <a:t>的杆相连</a:t>
            </a:r>
            <a:r>
              <a:rPr lang="en-US" altLang="zh-CN" sz="2800" dirty="0">
                <a:solidFill>
                  <a:schemeClr val="tx1"/>
                </a:solidFill>
              </a:rPr>
              <a:t>.</a:t>
            </a:r>
            <a:r>
              <a:rPr lang="zh-CN" altLang="en-US" sz="2800" dirty="0">
                <a:solidFill>
                  <a:schemeClr val="tx1"/>
                </a:solidFill>
              </a:rPr>
              <a:t>水平面光滑，求系统的运动微分方程</a:t>
            </a:r>
            <a:r>
              <a:rPr lang="en-US" altLang="zh-CN" sz="2800" dirty="0">
                <a:solidFill>
                  <a:schemeClr val="tx1"/>
                </a:solidFill>
              </a:rPr>
              <a:t>.</a:t>
            </a:r>
            <a:r>
              <a:rPr lang="zh-CN" altLang="en-US" sz="2800" dirty="0">
                <a:solidFill>
                  <a:schemeClr val="tx1"/>
                </a:solidFill>
              </a:rPr>
              <a:t> </a:t>
            </a:r>
          </a:p>
        </p:txBody>
      </p:sp>
      <p:graphicFrame>
        <p:nvGraphicFramePr>
          <p:cNvPr id="28674" name="Object 6"/>
          <p:cNvGraphicFramePr>
            <a:graphicFrameLocks noChangeAspect="1"/>
          </p:cNvGraphicFramePr>
          <p:nvPr>
            <p:extLst>
              <p:ext uri="{D42A27DB-BD31-4B8C-83A1-F6EECF244321}">
                <p14:modId xmlns:p14="http://schemas.microsoft.com/office/powerpoint/2010/main" xmlns="" val="2242016537"/>
              </p:ext>
            </p:extLst>
          </p:nvPr>
        </p:nvGraphicFramePr>
        <p:xfrm>
          <a:off x="2101850" y="871538"/>
          <a:ext cx="938213" cy="476250"/>
        </p:xfrm>
        <a:graphic>
          <a:graphicData uri="http://schemas.openxmlformats.org/presentationml/2006/ole">
            <p:oleObj spid="_x0000_s28716" name="公式" r:id="rId3" imgW="406080" imgH="203040" progId="Equation.3">
              <p:embed/>
            </p:oleObj>
          </a:graphicData>
        </a:graphic>
      </p:graphicFrame>
      <p:sp>
        <p:nvSpPr>
          <p:cNvPr id="236553" name="Rectangle 9"/>
          <p:cNvSpPr>
            <a:spLocks noChangeArrowheads="1"/>
          </p:cNvSpPr>
          <p:nvPr/>
        </p:nvSpPr>
        <p:spPr bwMode="auto">
          <a:xfrm>
            <a:off x="611188" y="5373688"/>
            <a:ext cx="74676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r>
              <a:rPr lang="zh-CN" altLang="en-US" sz="2800" dirty="0">
                <a:solidFill>
                  <a:srgbClr val="FFCC00"/>
                </a:solidFill>
              </a:rPr>
              <a:t>解：</a:t>
            </a:r>
            <a:r>
              <a:rPr lang="zh-CN" altLang="en-US" sz="2800" dirty="0">
                <a:solidFill>
                  <a:schemeClr val="tx1"/>
                </a:solidFill>
              </a:rPr>
              <a:t>系统受理想约束</a:t>
            </a:r>
            <a:r>
              <a:rPr lang="en-US" altLang="zh-CN" sz="2800" dirty="0">
                <a:solidFill>
                  <a:schemeClr val="tx1"/>
                </a:solidFill>
              </a:rPr>
              <a:t>, </a:t>
            </a:r>
            <a:r>
              <a:rPr lang="zh-CN" altLang="en-US" sz="2800" dirty="0">
                <a:solidFill>
                  <a:schemeClr val="tx1"/>
                </a:solidFill>
              </a:rPr>
              <a:t>主动力</a:t>
            </a:r>
            <a:r>
              <a:rPr lang="en-US" altLang="zh-CN" sz="2800" dirty="0">
                <a:solidFill>
                  <a:schemeClr val="tx1"/>
                </a:solidFill>
              </a:rPr>
              <a:t>(</a:t>
            </a:r>
            <a:r>
              <a:rPr lang="zh-CN" altLang="en-US" sz="2800" dirty="0">
                <a:solidFill>
                  <a:schemeClr val="tx1"/>
                </a:solidFill>
              </a:rPr>
              <a:t>重力</a:t>
            </a:r>
            <a:r>
              <a:rPr lang="en-US" altLang="zh-CN" sz="2800" dirty="0">
                <a:solidFill>
                  <a:schemeClr val="tx1"/>
                </a:solidFill>
              </a:rPr>
              <a:t>)</a:t>
            </a:r>
            <a:r>
              <a:rPr lang="zh-CN" altLang="en-US" sz="2800" dirty="0">
                <a:solidFill>
                  <a:schemeClr val="tx1"/>
                </a:solidFill>
              </a:rPr>
              <a:t>有势</a:t>
            </a:r>
            <a:r>
              <a:rPr lang="en-US" altLang="zh-CN" sz="2800" dirty="0">
                <a:solidFill>
                  <a:schemeClr val="tx1"/>
                </a:solidFill>
              </a:rPr>
              <a:t>. </a:t>
            </a:r>
            <a:r>
              <a:rPr lang="zh-CN" altLang="en-US" sz="2800" dirty="0">
                <a:solidFill>
                  <a:schemeClr val="tx1"/>
                </a:solidFill>
              </a:rPr>
              <a:t>系统的自由度为</a:t>
            </a:r>
            <a:r>
              <a:rPr lang="en-US" altLang="zh-CN" sz="2800" dirty="0">
                <a:solidFill>
                  <a:schemeClr val="tx1"/>
                </a:solidFill>
              </a:rPr>
              <a:t>2, </a:t>
            </a:r>
            <a:r>
              <a:rPr lang="zh-CN" altLang="en-US" sz="2800" dirty="0">
                <a:solidFill>
                  <a:schemeClr val="tx1"/>
                </a:solidFill>
              </a:rPr>
              <a:t>选 </a:t>
            </a:r>
            <a:r>
              <a:rPr lang="en-US" altLang="zh-CN" sz="2800" i="1" dirty="0">
                <a:solidFill>
                  <a:schemeClr val="tx1"/>
                </a:solidFill>
              </a:rPr>
              <a:t>x, </a:t>
            </a:r>
            <a:r>
              <a:rPr lang="en-US" altLang="zh-CN" sz="2800" i="1" dirty="0">
                <a:solidFill>
                  <a:schemeClr val="tx1"/>
                </a:solidFill>
                <a:sym typeface="Symbol" pitchFamily="18" charset="2"/>
              </a:rPr>
              <a:t></a:t>
            </a:r>
            <a:r>
              <a:rPr lang="en-US" altLang="zh-CN" sz="2800" dirty="0">
                <a:solidFill>
                  <a:schemeClr val="tx1"/>
                </a:solidFill>
              </a:rPr>
              <a:t> </a:t>
            </a:r>
            <a:r>
              <a:rPr lang="zh-CN" altLang="en-US" sz="2800" dirty="0">
                <a:solidFill>
                  <a:schemeClr val="tx1"/>
                </a:solidFill>
              </a:rPr>
              <a:t>为广义坐标</a:t>
            </a:r>
            <a:r>
              <a:rPr lang="en-US" altLang="zh-CN" sz="2800" dirty="0"/>
              <a:t>.</a:t>
            </a:r>
            <a:r>
              <a:rPr lang="zh-CN" altLang="en-US" sz="2800" dirty="0">
                <a:solidFill>
                  <a:schemeClr val="tx1"/>
                </a:solidFill>
              </a:rPr>
              <a:t> </a:t>
            </a:r>
          </a:p>
        </p:txBody>
      </p:sp>
      <p:grpSp>
        <p:nvGrpSpPr>
          <p:cNvPr id="28682" name="Group 65"/>
          <p:cNvGrpSpPr>
            <a:grpSpLocks/>
          </p:cNvGrpSpPr>
          <p:nvPr/>
        </p:nvGrpSpPr>
        <p:grpSpPr bwMode="auto">
          <a:xfrm>
            <a:off x="3059113" y="1989138"/>
            <a:ext cx="2732087" cy="3095625"/>
            <a:chOff x="1927" y="1253"/>
            <a:chExt cx="1721" cy="1950"/>
          </a:xfrm>
        </p:grpSpPr>
        <p:sp>
          <p:nvSpPr>
            <p:cNvPr id="28683" name="Line 10"/>
            <p:cNvSpPr>
              <a:spLocks noChangeShapeType="1"/>
            </p:cNvSpPr>
            <p:nvPr/>
          </p:nvSpPr>
          <p:spPr bwMode="auto">
            <a:xfrm>
              <a:off x="1927" y="1797"/>
              <a:ext cx="1587"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84" name="Line 12"/>
            <p:cNvSpPr>
              <a:spLocks noChangeShapeType="1"/>
            </p:cNvSpPr>
            <p:nvPr/>
          </p:nvSpPr>
          <p:spPr bwMode="auto">
            <a:xfrm flipH="1">
              <a:off x="1966"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85" name="Line 13"/>
            <p:cNvSpPr>
              <a:spLocks noChangeShapeType="1"/>
            </p:cNvSpPr>
            <p:nvPr/>
          </p:nvSpPr>
          <p:spPr bwMode="auto">
            <a:xfrm flipH="1">
              <a:off x="2056"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86" name="Line 14"/>
            <p:cNvSpPr>
              <a:spLocks noChangeShapeType="1"/>
            </p:cNvSpPr>
            <p:nvPr/>
          </p:nvSpPr>
          <p:spPr bwMode="auto">
            <a:xfrm flipH="1">
              <a:off x="2154"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87" name="Line 15"/>
            <p:cNvSpPr>
              <a:spLocks noChangeShapeType="1"/>
            </p:cNvSpPr>
            <p:nvPr/>
          </p:nvSpPr>
          <p:spPr bwMode="auto">
            <a:xfrm flipH="1">
              <a:off x="2244"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88" name="Line 16"/>
            <p:cNvSpPr>
              <a:spLocks noChangeShapeType="1"/>
            </p:cNvSpPr>
            <p:nvPr/>
          </p:nvSpPr>
          <p:spPr bwMode="auto">
            <a:xfrm flipH="1">
              <a:off x="2335"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89" name="Line 17"/>
            <p:cNvSpPr>
              <a:spLocks noChangeShapeType="1"/>
            </p:cNvSpPr>
            <p:nvPr/>
          </p:nvSpPr>
          <p:spPr bwMode="auto">
            <a:xfrm flipH="1">
              <a:off x="2426"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0" name="Line 24"/>
            <p:cNvSpPr>
              <a:spLocks noChangeShapeType="1"/>
            </p:cNvSpPr>
            <p:nvPr/>
          </p:nvSpPr>
          <p:spPr bwMode="auto">
            <a:xfrm flipH="1">
              <a:off x="2503"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1" name="Line 25"/>
            <p:cNvSpPr>
              <a:spLocks noChangeShapeType="1"/>
            </p:cNvSpPr>
            <p:nvPr/>
          </p:nvSpPr>
          <p:spPr bwMode="auto">
            <a:xfrm flipH="1">
              <a:off x="2593"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2" name="Line 26"/>
            <p:cNvSpPr>
              <a:spLocks noChangeShapeType="1"/>
            </p:cNvSpPr>
            <p:nvPr/>
          </p:nvSpPr>
          <p:spPr bwMode="auto">
            <a:xfrm flipH="1">
              <a:off x="2691"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3" name="Line 27"/>
            <p:cNvSpPr>
              <a:spLocks noChangeShapeType="1"/>
            </p:cNvSpPr>
            <p:nvPr/>
          </p:nvSpPr>
          <p:spPr bwMode="auto">
            <a:xfrm flipH="1">
              <a:off x="2781"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4" name="Line 28"/>
            <p:cNvSpPr>
              <a:spLocks noChangeShapeType="1"/>
            </p:cNvSpPr>
            <p:nvPr/>
          </p:nvSpPr>
          <p:spPr bwMode="auto">
            <a:xfrm flipH="1">
              <a:off x="2872"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5" name="Line 29"/>
            <p:cNvSpPr>
              <a:spLocks noChangeShapeType="1"/>
            </p:cNvSpPr>
            <p:nvPr/>
          </p:nvSpPr>
          <p:spPr bwMode="auto">
            <a:xfrm flipH="1">
              <a:off x="2963"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6" name="Line 30"/>
            <p:cNvSpPr>
              <a:spLocks noChangeShapeType="1"/>
            </p:cNvSpPr>
            <p:nvPr/>
          </p:nvSpPr>
          <p:spPr bwMode="auto">
            <a:xfrm flipH="1">
              <a:off x="3048"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7" name="Line 31"/>
            <p:cNvSpPr>
              <a:spLocks noChangeShapeType="1"/>
            </p:cNvSpPr>
            <p:nvPr/>
          </p:nvSpPr>
          <p:spPr bwMode="auto">
            <a:xfrm flipH="1">
              <a:off x="3138"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8" name="Line 32"/>
            <p:cNvSpPr>
              <a:spLocks noChangeShapeType="1"/>
            </p:cNvSpPr>
            <p:nvPr/>
          </p:nvSpPr>
          <p:spPr bwMode="auto">
            <a:xfrm flipH="1">
              <a:off x="3236"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9" name="Line 33"/>
            <p:cNvSpPr>
              <a:spLocks noChangeShapeType="1"/>
            </p:cNvSpPr>
            <p:nvPr/>
          </p:nvSpPr>
          <p:spPr bwMode="auto">
            <a:xfrm flipH="1">
              <a:off x="3326"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0" name="Line 34"/>
            <p:cNvSpPr>
              <a:spLocks noChangeShapeType="1"/>
            </p:cNvSpPr>
            <p:nvPr/>
          </p:nvSpPr>
          <p:spPr bwMode="auto">
            <a:xfrm flipH="1">
              <a:off x="3417" y="1797"/>
              <a:ext cx="52"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1" name="Line 36"/>
            <p:cNvSpPr>
              <a:spLocks noChangeShapeType="1"/>
            </p:cNvSpPr>
            <p:nvPr/>
          </p:nvSpPr>
          <p:spPr bwMode="auto">
            <a:xfrm flipV="1">
              <a:off x="2063" y="1343"/>
              <a:ext cx="0" cy="454"/>
            </a:xfrm>
            <a:prstGeom prst="line">
              <a:avLst/>
            </a:prstGeom>
            <a:noFill/>
            <a:ln w="19050">
              <a:solidFill>
                <a:schemeClr val="bg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2" name="Line 46"/>
            <p:cNvSpPr>
              <a:spLocks noChangeShapeType="1"/>
            </p:cNvSpPr>
            <p:nvPr/>
          </p:nvSpPr>
          <p:spPr bwMode="auto">
            <a:xfrm>
              <a:off x="2698" y="1343"/>
              <a:ext cx="0" cy="1679"/>
            </a:xfrm>
            <a:prstGeom prst="line">
              <a:avLst/>
            </a:prstGeom>
            <a:noFill/>
            <a:ln w="19050">
              <a:solidFill>
                <a:schemeClr val="bg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3" name="Rectangle 47"/>
            <p:cNvSpPr>
              <a:spLocks noChangeArrowheads="1"/>
            </p:cNvSpPr>
            <p:nvPr/>
          </p:nvSpPr>
          <p:spPr bwMode="auto">
            <a:xfrm>
              <a:off x="2426" y="1570"/>
              <a:ext cx="499" cy="227"/>
            </a:xfrm>
            <a:prstGeom prst="rect">
              <a:avLst/>
            </a:prstGeom>
            <a:gradFill rotWithShape="1">
              <a:gsLst>
                <a:gs pos="0">
                  <a:srgbClr val="587592"/>
                </a:gs>
                <a:gs pos="50000">
                  <a:srgbClr val="99CCFF"/>
                </a:gs>
                <a:gs pos="100000">
                  <a:srgbClr val="58759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8704" name="Oval 48"/>
            <p:cNvSpPr>
              <a:spLocks noChangeArrowheads="1"/>
            </p:cNvSpPr>
            <p:nvPr/>
          </p:nvSpPr>
          <p:spPr bwMode="auto">
            <a:xfrm>
              <a:off x="2653" y="1660"/>
              <a:ext cx="46" cy="46"/>
            </a:xfrm>
            <a:prstGeom prst="ellipse">
              <a:avLst/>
            </a:prstGeom>
            <a:solidFill>
              <a:schemeClr val="bg1"/>
            </a:solidFill>
            <a:ln w="19050">
              <a:solidFill>
                <a:schemeClr val="bg1"/>
              </a:solidFill>
              <a:round/>
              <a:headEnd/>
              <a:tailEnd/>
            </a:ln>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8705" name="Rectangle 49"/>
            <p:cNvSpPr>
              <a:spLocks noChangeArrowheads="1"/>
            </p:cNvSpPr>
            <p:nvPr/>
          </p:nvSpPr>
          <p:spPr bwMode="auto">
            <a:xfrm rot="-1582296">
              <a:off x="2960" y="1628"/>
              <a:ext cx="44" cy="1344"/>
            </a:xfrm>
            <a:prstGeom prst="rect">
              <a:avLst/>
            </a:prstGeom>
            <a:gradFill rotWithShape="1">
              <a:gsLst>
                <a:gs pos="0">
                  <a:srgbClr val="764D40"/>
                </a:gs>
                <a:gs pos="50000">
                  <a:srgbClr val="FFA78B"/>
                </a:gs>
                <a:gs pos="100000">
                  <a:srgbClr val="764D40"/>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endParaRPr lang="zh-CN" altLang="en-US"/>
            </a:p>
          </p:txBody>
        </p:sp>
        <p:sp>
          <p:nvSpPr>
            <p:cNvPr id="236594" name="Oval 50"/>
            <p:cNvSpPr>
              <a:spLocks noChangeArrowheads="1"/>
            </p:cNvSpPr>
            <p:nvPr/>
          </p:nvSpPr>
          <p:spPr bwMode="auto">
            <a:xfrm>
              <a:off x="3197" y="2840"/>
              <a:ext cx="227" cy="227"/>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28707" name="Line 51"/>
            <p:cNvSpPr>
              <a:spLocks noChangeShapeType="1"/>
            </p:cNvSpPr>
            <p:nvPr/>
          </p:nvSpPr>
          <p:spPr bwMode="auto">
            <a:xfrm>
              <a:off x="2063" y="1434"/>
              <a:ext cx="635"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08" name="Arc 52"/>
            <p:cNvSpPr>
              <a:spLocks/>
            </p:cNvSpPr>
            <p:nvPr/>
          </p:nvSpPr>
          <p:spPr bwMode="auto">
            <a:xfrm rot="1415992" flipV="1">
              <a:off x="2701" y="2013"/>
              <a:ext cx="263" cy="311"/>
            </a:xfrm>
            <a:custGeom>
              <a:avLst/>
              <a:gdLst>
                <a:gd name="T0" fmla="*/ 0 w 17918"/>
                <a:gd name="T1" fmla="*/ 0 h 21218"/>
                <a:gd name="T2" fmla="*/ 0 w 17918"/>
                <a:gd name="T3" fmla="*/ 0 h 21218"/>
                <a:gd name="T4" fmla="*/ 0 w 17918"/>
                <a:gd name="T5" fmla="*/ 0 h 21218"/>
                <a:gd name="T6" fmla="*/ 0 60000 65536"/>
                <a:gd name="T7" fmla="*/ 0 60000 65536"/>
                <a:gd name="T8" fmla="*/ 0 60000 65536"/>
                <a:gd name="T9" fmla="*/ 0 w 17918"/>
                <a:gd name="T10" fmla="*/ 0 h 21218"/>
                <a:gd name="T11" fmla="*/ 17918 w 17918"/>
                <a:gd name="T12" fmla="*/ 21218 h 21218"/>
              </a:gdLst>
              <a:ahLst/>
              <a:cxnLst>
                <a:cxn ang="T6">
                  <a:pos x="T0" y="T1"/>
                </a:cxn>
                <a:cxn ang="T7">
                  <a:pos x="T2" y="T3"/>
                </a:cxn>
                <a:cxn ang="T8">
                  <a:pos x="T4" y="T5"/>
                </a:cxn>
              </a:cxnLst>
              <a:rect l="T9" t="T10" r="T11" b="T12"/>
              <a:pathLst>
                <a:path w="17918" h="21218" fill="none" extrusionOk="0">
                  <a:moveTo>
                    <a:pt x="4044" y="0"/>
                  </a:moveTo>
                  <a:cubicBezTo>
                    <a:pt x="9705" y="1079"/>
                    <a:pt x="14699" y="4375"/>
                    <a:pt x="17917" y="9155"/>
                  </a:cubicBezTo>
                </a:path>
                <a:path w="17918" h="21218" stroke="0" extrusionOk="0">
                  <a:moveTo>
                    <a:pt x="4044" y="0"/>
                  </a:moveTo>
                  <a:cubicBezTo>
                    <a:pt x="9705" y="1079"/>
                    <a:pt x="14699" y="4375"/>
                    <a:pt x="17917" y="9155"/>
                  </a:cubicBezTo>
                  <a:lnTo>
                    <a:pt x="0" y="21218"/>
                  </a:lnTo>
                  <a:close/>
                </a:path>
              </a:pathLst>
            </a:custGeom>
            <a:noFill/>
            <a:ln w="19050">
              <a:solidFill>
                <a:schemeClr val="bg1"/>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28675" name="Object 55"/>
            <p:cNvGraphicFramePr>
              <a:graphicFrameLocks noChangeAspect="1"/>
            </p:cNvGraphicFramePr>
            <p:nvPr/>
          </p:nvGraphicFramePr>
          <p:xfrm>
            <a:off x="2290" y="1253"/>
            <a:ext cx="188" cy="207"/>
          </p:xfrm>
          <a:graphic>
            <a:graphicData uri="http://schemas.openxmlformats.org/presentationml/2006/ole">
              <p:oleObj spid="_x0000_s28717" name="公式" r:id="rId4" imgW="114840" imgH="133920" progId="Equation.3">
                <p:embed/>
              </p:oleObj>
            </a:graphicData>
          </a:graphic>
        </p:graphicFrame>
        <p:graphicFrame>
          <p:nvGraphicFramePr>
            <p:cNvPr id="28676" name="Object 57"/>
            <p:cNvGraphicFramePr>
              <a:graphicFrameLocks noChangeAspect="1"/>
            </p:cNvGraphicFramePr>
            <p:nvPr/>
          </p:nvGraphicFramePr>
          <p:xfrm>
            <a:off x="3066" y="2169"/>
            <a:ext cx="131" cy="263"/>
          </p:xfrm>
          <a:graphic>
            <a:graphicData uri="http://schemas.openxmlformats.org/presentationml/2006/ole">
              <p:oleObj spid="_x0000_s28718" name="公式" r:id="rId5" imgW="76680" imgH="172080" progId="Equation.3">
                <p:embed/>
              </p:oleObj>
            </a:graphicData>
          </a:graphic>
        </p:graphicFrame>
        <p:graphicFrame>
          <p:nvGraphicFramePr>
            <p:cNvPr id="28677" name="Object 58"/>
            <p:cNvGraphicFramePr>
              <a:graphicFrameLocks noChangeAspect="1"/>
            </p:cNvGraphicFramePr>
            <p:nvPr/>
          </p:nvGraphicFramePr>
          <p:xfrm>
            <a:off x="2756" y="2323"/>
            <a:ext cx="169" cy="200"/>
          </p:xfrm>
          <a:graphic>
            <a:graphicData uri="http://schemas.openxmlformats.org/presentationml/2006/ole">
              <p:oleObj spid="_x0000_s28719" name="公式" r:id="rId6" imgW="133920" imgH="153000" progId="Equation.3">
                <p:embed/>
              </p:oleObj>
            </a:graphicData>
          </a:graphic>
        </p:graphicFrame>
        <p:sp>
          <p:nvSpPr>
            <p:cNvPr id="28709" name="Rectangle 60"/>
            <p:cNvSpPr>
              <a:spLocks noChangeArrowheads="1"/>
            </p:cNvSpPr>
            <p:nvPr/>
          </p:nvSpPr>
          <p:spPr bwMode="auto">
            <a:xfrm>
              <a:off x="2380" y="2953"/>
              <a:ext cx="7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r>
                <a:rPr lang="zh-CN" altLang="en-US" sz="2000"/>
                <a:t>椭圆摆</a:t>
              </a:r>
            </a:p>
          </p:txBody>
        </p:sp>
        <p:graphicFrame>
          <p:nvGraphicFramePr>
            <p:cNvPr id="28678" name="Object 63"/>
            <p:cNvGraphicFramePr>
              <a:graphicFrameLocks noChangeAspect="1"/>
            </p:cNvGraphicFramePr>
            <p:nvPr/>
          </p:nvGraphicFramePr>
          <p:xfrm>
            <a:off x="2701" y="1344"/>
            <a:ext cx="224" cy="244"/>
          </p:xfrm>
          <a:graphic>
            <a:graphicData uri="http://schemas.openxmlformats.org/presentationml/2006/ole">
              <p:oleObj spid="_x0000_s28720" name="公式" r:id="rId7" imgW="143280" imgH="153000" progId="Equation.3">
                <p:embed/>
              </p:oleObj>
            </a:graphicData>
          </a:graphic>
        </p:graphicFrame>
        <p:graphicFrame>
          <p:nvGraphicFramePr>
            <p:cNvPr id="28679" name="Object 64"/>
            <p:cNvGraphicFramePr>
              <a:graphicFrameLocks noChangeAspect="1"/>
            </p:cNvGraphicFramePr>
            <p:nvPr/>
          </p:nvGraphicFramePr>
          <p:xfrm>
            <a:off x="3424" y="2823"/>
            <a:ext cx="224" cy="244"/>
          </p:xfrm>
          <a:graphic>
            <a:graphicData uri="http://schemas.openxmlformats.org/presentationml/2006/ole">
              <p:oleObj spid="_x0000_s28721" name="公式" r:id="rId8" imgW="143280" imgH="153000" progId="Equation.3">
                <p:embed/>
              </p:oleObj>
            </a:graphicData>
          </a:graphic>
        </p:graphicFrame>
      </p:grpSp>
    </p:spTree>
    <p:extLst>
      <p:ext uri="{BB962C8B-B14F-4D97-AF65-F5344CB8AC3E}">
        <p14:creationId xmlns:p14="http://schemas.microsoft.com/office/powerpoint/2010/main" xmlns="" val="140395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53"/>
                                        </p:tgtEl>
                                        <p:attrNameLst>
                                          <p:attrName>style.visibility</p:attrName>
                                        </p:attrNameLst>
                                      </p:cBhvr>
                                      <p:to>
                                        <p:strVal val="visible"/>
                                      </p:to>
                                    </p:set>
                                    <p:animEffect transition="in" filter="blinds(horizontal)">
                                      <p:cBhvr>
                                        <p:cTn id="7" dur="500"/>
                                        <p:tgtEl>
                                          <p:spTgt spid="236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468313" y="260350"/>
            <a:ext cx="8135937" cy="624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lnSpc>
                <a:spcPct val="120000"/>
              </a:lnSpc>
              <a:spcBef>
                <a:spcPct val="0"/>
              </a:spcBef>
              <a:buFontTx/>
              <a:buNone/>
            </a:pPr>
            <a:r>
              <a:rPr lang="en-US" altLang="zh-CN" sz="2800">
                <a:solidFill>
                  <a:schemeClr val="bg1"/>
                </a:solidFill>
              </a:rPr>
              <a:t>         </a:t>
            </a:r>
            <a:r>
              <a:rPr lang="zh-CN" altLang="en-US" sz="2800">
                <a:solidFill>
                  <a:schemeClr val="bg1"/>
                </a:solidFill>
              </a:rPr>
              <a:t>达朗伯原理是以牛顿定律加上理想约束假定作为逻辑推理的出发点导出的</a:t>
            </a:r>
            <a:r>
              <a:rPr lang="en-US" altLang="zh-CN" sz="2800">
                <a:solidFill>
                  <a:schemeClr val="bg1"/>
                </a:solidFill>
              </a:rPr>
              <a:t>. </a:t>
            </a:r>
            <a:r>
              <a:rPr lang="zh-CN" altLang="en-US" sz="2800">
                <a:solidFill>
                  <a:schemeClr val="bg1"/>
                </a:solidFill>
              </a:rPr>
              <a:t>从这个基本法出发再利用约束对虚位移的限制关系式</a:t>
            </a:r>
            <a:r>
              <a:rPr lang="en-US" altLang="zh-CN" sz="2800">
                <a:solidFill>
                  <a:schemeClr val="bg1"/>
                </a:solidFill>
              </a:rPr>
              <a:t>, </a:t>
            </a:r>
            <a:r>
              <a:rPr lang="zh-CN" altLang="en-US" sz="2800">
                <a:solidFill>
                  <a:schemeClr val="bg1"/>
                </a:solidFill>
              </a:rPr>
              <a:t>可以导出力学系统的动力学方程，从而概括了力学系统的运动规律</a:t>
            </a:r>
            <a:r>
              <a:rPr lang="en-US" altLang="zh-CN" sz="2800">
                <a:solidFill>
                  <a:schemeClr val="bg1"/>
                </a:solidFill>
              </a:rPr>
              <a:t>. </a:t>
            </a:r>
            <a:r>
              <a:rPr lang="zh-CN" altLang="en-US" sz="2800">
                <a:solidFill>
                  <a:schemeClr val="bg1"/>
                </a:solidFill>
              </a:rPr>
              <a:t>由于约束的性质是纯几何的或运动学的</a:t>
            </a:r>
            <a:r>
              <a:rPr lang="en-US" altLang="zh-CN" sz="2800">
                <a:solidFill>
                  <a:schemeClr val="bg1"/>
                </a:solidFill>
              </a:rPr>
              <a:t>, </a:t>
            </a:r>
            <a:r>
              <a:rPr lang="zh-CN" altLang="en-US" sz="2800">
                <a:solidFill>
                  <a:schemeClr val="bg1"/>
                </a:solidFill>
              </a:rPr>
              <a:t>因此可认为真正作为动力学理论的逻辑出发点就是这个基本方程</a:t>
            </a:r>
            <a:r>
              <a:rPr lang="en-US" altLang="zh-CN" sz="2800">
                <a:solidFill>
                  <a:schemeClr val="bg1"/>
                </a:solidFill>
              </a:rPr>
              <a:t>, </a:t>
            </a:r>
            <a:r>
              <a:rPr lang="zh-CN" altLang="en-US" sz="2800">
                <a:solidFill>
                  <a:schemeClr val="bg1"/>
                </a:solidFill>
              </a:rPr>
              <a:t>故称之为“原理”</a:t>
            </a:r>
            <a:r>
              <a:rPr lang="en-US" altLang="zh-CN" sz="2800">
                <a:solidFill>
                  <a:schemeClr val="bg1"/>
                </a:solidFill>
              </a:rPr>
              <a:t>. </a:t>
            </a:r>
            <a:r>
              <a:rPr lang="zh-CN" altLang="en-US" sz="2800">
                <a:solidFill>
                  <a:schemeClr val="bg1"/>
                </a:solidFill>
              </a:rPr>
              <a:t>这比承认牛顿运动定律再加上理想约束假定作为出发点更为简洁和富有概括性</a:t>
            </a:r>
            <a:r>
              <a:rPr lang="en-US" altLang="zh-CN" sz="2800">
                <a:solidFill>
                  <a:schemeClr val="bg1"/>
                </a:solidFill>
              </a:rPr>
              <a:t>. </a:t>
            </a:r>
            <a:r>
              <a:rPr lang="zh-CN" altLang="en-US" sz="2800">
                <a:solidFill>
                  <a:schemeClr val="bg1"/>
                </a:solidFill>
              </a:rPr>
              <a:t>当存在非理想约束时</a:t>
            </a:r>
            <a:r>
              <a:rPr lang="en-US" altLang="zh-CN" sz="2800">
                <a:solidFill>
                  <a:schemeClr val="bg1"/>
                </a:solidFill>
              </a:rPr>
              <a:t>, </a:t>
            </a:r>
            <a:r>
              <a:rPr lang="zh-CN" altLang="en-US" sz="2800">
                <a:solidFill>
                  <a:srgbClr val="FF3300"/>
                </a:solidFill>
              </a:rPr>
              <a:t>达朗伯原理</a:t>
            </a:r>
            <a:r>
              <a:rPr lang="zh-CN" altLang="en-US" sz="2800">
                <a:solidFill>
                  <a:schemeClr val="bg1"/>
                </a:solidFill>
              </a:rPr>
              <a:t>也适用</a:t>
            </a:r>
            <a:r>
              <a:rPr lang="en-US" altLang="zh-CN" sz="2800">
                <a:solidFill>
                  <a:schemeClr val="bg1"/>
                </a:solidFill>
              </a:rPr>
              <a:t>,</a:t>
            </a:r>
            <a:r>
              <a:rPr lang="zh-CN" altLang="en-US" sz="2800">
                <a:solidFill>
                  <a:schemeClr val="bg1"/>
                </a:solidFill>
              </a:rPr>
              <a:t>它可叙述为：主动力和非理想约束力及惯性力的虚功之和为零</a:t>
            </a:r>
            <a:r>
              <a:rPr lang="en-US" altLang="zh-CN" sz="2800">
                <a:solidFill>
                  <a:schemeClr val="bg1"/>
                </a:solidFill>
              </a:rPr>
              <a:t>. </a:t>
            </a:r>
            <a:r>
              <a:rPr lang="zh-CN" altLang="en-US" sz="2800">
                <a:solidFill>
                  <a:schemeClr val="bg1"/>
                </a:solidFill>
              </a:rPr>
              <a:t>对于完整约束或非完整约束</a:t>
            </a:r>
            <a:r>
              <a:rPr lang="en-US" altLang="zh-CN" sz="2800">
                <a:solidFill>
                  <a:schemeClr val="bg1"/>
                </a:solidFill>
              </a:rPr>
              <a:t>, </a:t>
            </a:r>
            <a:r>
              <a:rPr lang="zh-CN" altLang="en-US" sz="2800">
                <a:solidFill>
                  <a:schemeClr val="bg1"/>
                </a:solidFill>
              </a:rPr>
              <a:t>这个原理都适用</a:t>
            </a:r>
            <a:r>
              <a:rPr lang="en-US" altLang="zh-CN" sz="2800">
                <a:solidFill>
                  <a:schemeClr val="bg1"/>
                </a:solidFill>
              </a:rPr>
              <a:t>, </a:t>
            </a:r>
            <a:r>
              <a:rPr lang="zh-CN" altLang="en-US" sz="2800">
                <a:solidFill>
                  <a:schemeClr val="bg1"/>
                </a:solidFill>
              </a:rPr>
              <a:t>因此它可以称为</a:t>
            </a:r>
            <a:r>
              <a:rPr lang="zh-CN" altLang="en-US" sz="2800">
                <a:solidFill>
                  <a:srgbClr val="FF3300"/>
                </a:solidFill>
              </a:rPr>
              <a:t>分析动力学的普遍原理</a:t>
            </a:r>
            <a:r>
              <a:rPr lang="en-US" altLang="zh-CN" sz="2800">
                <a:solidFill>
                  <a:schemeClr val="bg1"/>
                </a:solidFill>
              </a:rPr>
              <a:t>.</a:t>
            </a:r>
          </a:p>
        </p:txBody>
      </p:sp>
    </p:spTree>
    <p:extLst>
      <p:ext uri="{BB962C8B-B14F-4D97-AF65-F5344CB8AC3E}">
        <p14:creationId xmlns:p14="http://schemas.microsoft.com/office/powerpoint/2010/main" xmlns="" val="3147860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3" name="Object 5"/>
          <p:cNvGraphicFramePr>
            <a:graphicFrameLocks noChangeAspect="1"/>
          </p:cNvGraphicFramePr>
          <p:nvPr>
            <p:extLst>
              <p:ext uri="{D42A27DB-BD31-4B8C-83A1-F6EECF244321}">
                <p14:modId xmlns:p14="http://schemas.microsoft.com/office/powerpoint/2010/main" xmlns="" val="1847854617"/>
              </p:ext>
            </p:extLst>
          </p:nvPr>
        </p:nvGraphicFramePr>
        <p:xfrm>
          <a:off x="611560" y="311597"/>
          <a:ext cx="3026095" cy="813147"/>
        </p:xfrm>
        <a:graphic>
          <a:graphicData uri="http://schemas.openxmlformats.org/presentationml/2006/ole">
            <p:oleObj spid="_x0000_s29754" name="公式" r:id="rId3" imgW="1269720" imgH="342720" progId="Equation.3">
              <p:embed/>
            </p:oleObj>
          </a:graphicData>
        </a:graphic>
      </p:graphicFrame>
      <p:graphicFrame>
        <p:nvGraphicFramePr>
          <p:cNvPr id="237574" name="Object 6"/>
          <p:cNvGraphicFramePr>
            <a:graphicFrameLocks noChangeAspect="1"/>
          </p:cNvGraphicFramePr>
          <p:nvPr>
            <p:extLst>
              <p:ext uri="{D42A27DB-BD31-4B8C-83A1-F6EECF244321}">
                <p14:modId xmlns:p14="http://schemas.microsoft.com/office/powerpoint/2010/main" xmlns="" val="2279870402"/>
              </p:ext>
            </p:extLst>
          </p:nvPr>
        </p:nvGraphicFramePr>
        <p:xfrm>
          <a:off x="3708400" y="452438"/>
          <a:ext cx="4752032" cy="744314"/>
        </p:xfrm>
        <a:graphic>
          <a:graphicData uri="http://schemas.openxmlformats.org/presentationml/2006/ole">
            <p:oleObj spid="_x0000_s29755" name="公式" r:id="rId4" imgW="2425680" imgH="342720" progId="Equation.3">
              <p:embed/>
            </p:oleObj>
          </a:graphicData>
        </a:graphic>
      </p:graphicFrame>
      <p:graphicFrame>
        <p:nvGraphicFramePr>
          <p:cNvPr id="237575" name="Object 7"/>
          <p:cNvGraphicFramePr>
            <a:graphicFrameLocks noChangeAspect="1"/>
          </p:cNvGraphicFramePr>
          <p:nvPr>
            <p:extLst>
              <p:ext uri="{D42A27DB-BD31-4B8C-83A1-F6EECF244321}">
                <p14:modId xmlns:p14="http://schemas.microsoft.com/office/powerpoint/2010/main" xmlns="" val="3569125593"/>
              </p:ext>
            </p:extLst>
          </p:nvPr>
        </p:nvGraphicFramePr>
        <p:xfrm>
          <a:off x="1298574" y="1455738"/>
          <a:ext cx="4497561" cy="749126"/>
        </p:xfrm>
        <a:graphic>
          <a:graphicData uri="http://schemas.openxmlformats.org/presentationml/2006/ole">
            <p:oleObj spid="_x0000_s29756" name="公式" r:id="rId5" imgW="2489040" imgH="342720" progId="Equation.3">
              <p:embed/>
            </p:oleObj>
          </a:graphicData>
        </a:graphic>
      </p:graphicFrame>
      <p:graphicFrame>
        <p:nvGraphicFramePr>
          <p:cNvPr id="237576" name="Object 8"/>
          <p:cNvGraphicFramePr>
            <a:graphicFrameLocks noChangeAspect="1"/>
          </p:cNvGraphicFramePr>
          <p:nvPr>
            <p:extLst>
              <p:ext uri="{D42A27DB-BD31-4B8C-83A1-F6EECF244321}">
                <p14:modId xmlns:p14="http://schemas.microsoft.com/office/powerpoint/2010/main" xmlns="" val="3246182526"/>
              </p:ext>
            </p:extLst>
          </p:nvPr>
        </p:nvGraphicFramePr>
        <p:xfrm>
          <a:off x="1030288" y="2276873"/>
          <a:ext cx="2461592" cy="639366"/>
        </p:xfrm>
        <a:graphic>
          <a:graphicData uri="http://schemas.openxmlformats.org/presentationml/2006/ole">
            <p:oleObj spid="_x0000_s29757" name="公式" r:id="rId6" imgW="990360" imgH="203040" progId="Equation.3">
              <p:embed/>
            </p:oleObj>
          </a:graphicData>
        </a:graphic>
      </p:graphicFrame>
      <p:sp>
        <p:nvSpPr>
          <p:cNvPr id="237577" name="Rectangle 9"/>
          <p:cNvSpPr>
            <a:spLocks noChangeArrowheads="1"/>
          </p:cNvSpPr>
          <p:nvPr/>
        </p:nvSpPr>
        <p:spPr bwMode="auto">
          <a:xfrm>
            <a:off x="285750" y="3286125"/>
            <a:ext cx="3357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1260475" algn="l"/>
              </a:tabLst>
              <a:defRPr kumimoji="1" sz="2400" b="1">
                <a:solidFill>
                  <a:schemeClr val="bg1"/>
                </a:solidFill>
                <a:latin typeface="Times New Roman" pitchFamily="18" charset="0"/>
                <a:ea typeface="宋体" charset="-122"/>
              </a:defRPr>
            </a:lvl1pPr>
            <a:lvl2pPr marL="742950" indent="-285750" eaLnBrk="0" hangingPunct="0">
              <a:tabLst>
                <a:tab pos="1260475" algn="l"/>
              </a:tabLst>
              <a:defRPr kumimoji="1" sz="2400" b="1">
                <a:solidFill>
                  <a:schemeClr val="bg1"/>
                </a:solidFill>
                <a:latin typeface="Times New Roman" pitchFamily="18" charset="0"/>
                <a:ea typeface="宋体" charset="-122"/>
              </a:defRPr>
            </a:lvl2pPr>
            <a:lvl3pPr marL="1143000" indent="-228600" eaLnBrk="0" hangingPunct="0">
              <a:tabLst>
                <a:tab pos="1260475" algn="l"/>
              </a:tabLst>
              <a:defRPr kumimoji="1" sz="2400" b="1">
                <a:solidFill>
                  <a:schemeClr val="bg1"/>
                </a:solidFill>
                <a:latin typeface="Times New Roman" pitchFamily="18" charset="0"/>
                <a:ea typeface="宋体" charset="-122"/>
              </a:defRPr>
            </a:lvl3pPr>
            <a:lvl4pPr marL="1600200" indent="-228600" eaLnBrk="0" hangingPunct="0">
              <a:tabLst>
                <a:tab pos="1260475" algn="l"/>
              </a:tabLst>
              <a:defRPr kumimoji="1" sz="2400" b="1">
                <a:solidFill>
                  <a:schemeClr val="bg1"/>
                </a:solidFill>
                <a:latin typeface="Times New Roman" pitchFamily="18" charset="0"/>
                <a:ea typeface="宋体" charset="-122"/>
              </a:defRPr>
            </a:lvl4pPr>
            <a:lvl5pPr marL="2057400" indent="-228600" eaLnBrk="0" hangingPunct="0">
              <a:tabLst>
                <a:tab pos="1260475" algn="l"/>
              </a:tabLst>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tabLst>
                <a:tab pos="1260475" algn="l"/>
              </a:tabLs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tabLst>
                <a:tab pos="1260475" algn="l"/>
              </a:tabLs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tabLst>
                <a:tab pos="1260475" algn="l"/>
              </a:tabLs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tabLst>
                <a:tab pos="1260475" algn="l"/>
              </a:tabLst>
              <a:defRPr kumimoji="1" sz="2400" b="1">
                <a:solidFill>
                  <a:schemeClr val="bg1"/>
                </a:solidFill>
                <a:latin typeface="Times New Roman" pitchFamily="18" charset="0"/>
                <a:ea typeface="宋体" charset="-122"/>
              </a:defRPr>
            </a:lvl9pPr>
          </a:lstStyle>
          <a:p>
            <a:r>
              <a:rPr lang="zh-CN" altLang="en-US" sz="2800">
                <a:solidFill>
                  <a:schemeClr val="tx1"/>
                </a:solidFill>
              </a:rPr>
              <a:t>代入拉格朗日方程</a:t>
            </a:r>
          </a:p>
        </p:txBody>
      </p:sp>
      <p:graphicFrame>
        <p:nvGraphicFramePr>
          <p:cNvPr id="237578" name="Object 10"/>
          <p:cNvGraphicFramePr>
            <a:graphicFrameLocks noChangeAspect="1"/>
          </p:cNvGraphicFramePr>
          <p:nvPr>
            <p:extLst>
              <p:ext uri="{D42A27DB-BD31-4B8C-83A1-F6EECF244321}">
                <p14:modId xmlns:p14="http://schemas.microsoft.com/office/powerpoint/2010/main" xmlns="" val="608688990"/>
              </p:ext>
            </p:extLst>
          </p:nvPr>
        </p:nvGraphicFramePr>
        <p:xfrm>
          <a:off x="4067175" y="2708920"/>
          <a:ext cx="2438400" cy="818505"/>
        </p:xfrm>
        <a:graphic>
          <a:graphicData uri="http://schemas.openxmlformats.org/presentationml/2006/ole">
            <p:oleObj spid="_x0000_s29758" name="公式" r:id="rId7" imgW="1346040" imgH="355320" progId="Equation.3">
              <p:embed/>
            </p:oleObj>
          </a:graphicData>
        </a:graphic>
      </p:graphicFrame>
      <p:graphicFrame>
        <p:nvGraphicFramePr>
          <p:cNvPr id="237579" name="Object 11"/>
          <p:cNvGraphicFramePr>
            <a:graphicFrameLocks noChangeAspect="1"/>
          </p:cNvGraphicFramePr>
          <p:nvPr>
            <p:extLst>
              <p:ext uri="{D42A27DB-BD31-4B8C-83A1-F6EECF244321}">
                <p14:modId xmlns:p14="http://schemas.microsoft.com/office/powerpoint/2010/main" xmlns="" val="1758385720"/>
              </p:ext>
            </p:extLst>
          </p:nvPr>
        </p:nvGraphicFramePr>
        <p:xfrm>
          <a:off x="4027488" y="3717033"/>
          <a:ext cx="2525712" cy="829568"/>
        </p:xfrm>
        <a:graphic>
          <a:graphicData uri="http://schemas.openxmlformats.org/presentationml/2006/ole">
            <p:oleObj spid="_x0000_s29759" name="公式" r:id="rId8" imgW="1346040" imgH="368280" progId="Equation.3">
              <p:embed/>
            </p:oleObj>
          </a:graphicData>
        </a:graphic>
      </p:graphicFrame>
      <p:sp>
        <p:nvSpPr>
          <p:cNvPr id="237580" name="Rectangle 12"/>
          <p:cNvSpPr>
            <a:spLocks noChangeArrowheads="1"/>
          </p:cNvSpPr>
          <p:nvPr/>
        </p:nvSpPr>
        <p:spPr bwMode="auto">
          <a:xfrm>
            <a:off x="357188" y="4643438"/>
            <a:ext cx="3581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r>
              <a:rPr lang="zh-CN" altLang="en-US" sz="2800">
                <a:solidFill>
                  <a:schemeClr val="tx1"/>
                </a:solidFill>
              </a:rPr>
              <a:t>系统运动微分方程 </a:t>
            </a:r>
          </a:p>
        </p:txBody>
      </p:sp>
      <p:graphicFrame>
        <p:nvGraphicFramePr>
          <p:cNvPr id="237581" name="Object 13"/>
          <p:cNvGraphicFramePr>
            <a:graphicFrameLocks noChangeAspect="1"/>
          </p:cNvGraphicFramePr>
          <p:nvPr>
            <p:extLst>
              <p:ext uri="{D42A27DB-BD31-4B8C-83A1-F6EECF244321}">
                <p14:modId xmlns:p14="http://schemas.microsoft.com/office/powerpoint/2010/main" xmlns="" val="1507305563"/>
              </p:ext>
            </p:extLst>
          </p:nvPr>
        </p:nvGraphicFramePr>
        <p:xfrm>
          <a:off x="1619250" y="5229200"/>
          <a:ext cx="6324600" cy="1152128"/>
        </p:xfrm>
        <a:graphic>
          <a:graphicData uri="http://schemas.openxmlformats.org/presentationml/2006/ole">
            <p:oleObj spid="_x0000_s29760" name="公式" r:id="rId9" imgW="3136680" imgH="419040" progId="Equation.3">
              <p:embed/>
            </p:oleObj>
          </a:graphicData>
        </a:graphic>
      </p:graphicFrame>
    </p:spTree>
    <p:extLst>
      <p:ext uri="{BB962C8B-B14F-4D97-AF65-F5344CB8AC3E}">
        <p14:creationId xmlns:p14="http://schemas.microsoft.com/office/powerpoint/2010/main" xmlns="" val="2290203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7573"/>
                                        </p:tgtEl>
                                        <p:attrNameLst>
                                          <p:attrName>style.visibility</p:attrName>
                                        </p:attrNameLst>
                                      </p:cBhvr>
                                      <p:to>
                                        <p:strVal val="visible"/>
                                      </p:to>
                                    </p:set>
                                    <p:anim calcmode="lin" valueType="num">
                                      <p:cBhvr additive="base">
                                        <p:cTn id="7" dur="500" fill="hold"/>
                                        <p:tgtEl>
                                          <p:spTgt spid="237573"/>
                                        </p:tgtEl>
                                        <p:attrNameLst>
                                          <p:attrName>ppt_x</p:attrName>
                                        </p:attrNameLst>
                                      </p:cBhvr>
                                      <p:tavLst>
                                        <p:tav tm="0">
                                          <p:val>
                                            <p:strVal val="0-#ppt_w/2"/>
                                          </p:val>
                                        </p:tav>
                                        <p:tav tm="100000">
                                          <p:val>
                                            <p:strVal val="#ppt_x"/>
                                          </p:val>
                                        </p:tav>
                                      </p:tavLst>
                                    </p:anim>
                                    <p:anim calcmode="lin" valueType="num">
                                      <p:cBhvr additive="base">
                                        <p:cTn id="8" dur="500" fill="hold"/>
                                        <p:tgtEl>
                                          <p:spTgt spid="237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7574"/>
                                        </p:tgtEl>
                                        <p:attrNameLst>
                                          <p:attrName>style.visibility</p:attrName>
                                        </p:attrNameLst>
                                      </p:cBhvr>
                                      <p:to>
                                        <p:strVal val="visible"/>
                                      </p:to>
                                    </p:set>
                                    <p:anim calcmode="lin" valueType="num">
                                      <p:cBhvr additive="base">
                                        <p:cTn id="13" dur="500" fill="hold"/>
                                        <p:tgtEl>
                                          <p:spTgt spid="237574"/>
                                        </p:tgtEl>
                                        <p:attrNameLst>
                                          <p:attrName>ppt_x</p:attrName>
                                        </p:attrNameLst>
                                      </p:cBhvr>
                                      <p:tavLst>
                                        <p:tav tm="0">
                                          <p:val>
                                            <p:strVal val="0-#ppt_w/2"/>
                                          </p:val>
                                        </p:tav>
                                        <p:tav tm="100000">
                                          <p:val>
                                            <p:strVal val="#ppt_x"/>
                                          </p:val>
                                        </p:tav>
                                      </p:tavLst>
                                    </p:anim>
                                    <p:anim calcmode="lin" valueType="num">
                                      <p:cBhvr additive="base">
                                        <p:cTn id="14" dur="500" fill="hold"/>
                                        <p:tgtEl>
                                          <p:spTgt spid="2375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7575"/>
                                        </p:tgtEl>
                                        <p:attrNameLst>
                                          <p:attrName>style.visibility</p:attrName>
                                        </p:attrNameLst>
                                      </p:cBhvr>
                                      <p:to>
                                        <p:strVal val="visible"/>
                                      </p:to>
                                    </p:set>
                                    <p:anim calcmode="lin" valueType="num">
                                      <p:cBhvr additive="base">
                                        <p:cTn id="19" dur="500" fill="hold"/>
                                        <p:tgtEl>
                                          <p:spTgt spid="237575"/>
                                        </p:tgtEl>
                                        <p:attrNameLst>
                                          <p:attrName>ppt_x</p:attrName>
                                        </p:attrNameLst>
                                      </p:cBhvr>
                                      <p:tavLst>
                                        <p:tav tm="0">
                                          <p:val>
                                            <p:strVal val="0-#ppt_w/2"/>
                                          </p:val>
                                        </p:tav>
                                        <p:tav tm="100000">
                                          <p:val>
                                            <p:strVal val="#ppt_x"/>
                                          </p:val>
                                        </p:tav>
                                      </p:tavLst>
                                    </p:anim>
                                    <p:anim calcmode="lin" valueType="num">
                                      <p:cBhvr additive="base">
                                        <p:cTn id="20" dur="500" fill="hold"/>
                                        <p:tgtEl>
                                          <p:spTgt spid="2375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7576"/>
                                        </p:tgtEl>
                                        <p:attrNameLst>
                                          <p:attrName>style.visibility</p:attrName>
                                        </p:attrNameLst>
                                      </p:cBhvr>
                                      <p:to>
                                        <p:strVal val="visible"/>
                                      </p:to>
                                    </p:set>
                                    <p:anim calcmode="lin" valueType="num">
                                      <p:cBhvr additive="base">
                                        <p:cTn id="25" dur="500" fill="hold"/>
                                        <p:tgtEl>
                                          <p:spTgt spid="237576"/>
                                        </p:tgtEl>
                                        <p:attrNameLst>
                                          <p:attrName>ppt_x</p:attrName>
                                        </p:attrNameLst>
                                      </p:cBhvr>
                                      <p:tavLst>
                                        <p:tav tm="0">
                                          <p:val>
                                            <p:strVal val="0-#ppt_w/2"/>
                                          </p:val>
                                        </p:tav>
                                        <p:tav tm="100000">
                                          <p:val>
                                            <p:strVal val="#ppt_x"/>
                                          </p:val>
                                        </p:tav>
                                      </p:tavLst>
                                    </p:anim>
                                    <p:anim calcmode="lin" valueType="num">
                                      <p:cBhvr additive="base">
                                        <p:cTn id="26"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7577"/>
                                        </p:tgtEl>
                                        <p:attrNameLst>
                                          <p:attrName>style.visibility</p:attrName>
                                        </p:attrNameLst>
                                      </p:cBhvr>
                                      <p:to>
                                        <p:strVal val="visible"/>
                                      </p:to>
                                    </p:set>
                                    <p:anim calcmode="lin" valueType="num">
                                      <p:cBhvr additive="base">
                                        <p:cTn id="31" dur="500" fill="hold"/>
                                        <p:tgtEl>
                                          <p:spTgt spid="237577"/>
                                        </p:tgtEl>
                                        <p:attrNameLst>
                                          <p:attrName>ppt_x</p:attrName>
                                        </p:attrNameLst>
                                      </p:cBhvr>
                                      <p:tavLst>
                                        <p:tav tm="0">
                                          <p:val>
                                            <p:strVal val="0-#ppt_w/2"/>
                                          </p:val>
                                        </p:tav>
                                        <p:tav tm="100000">
                                          <p:val>
                                            <p:strVal val="#ppt_x"/>
                                          </p:val>
                                        </p:tav>
                                      </p:tavLst>
                                    </p:anim>
                                    <p:anim calcmode="lin" valueType="num">
                                      <p:cBhvr additive="base">
                                        <p:cTn id="32" dur="500" fill="hold"/>
                                        <p:tgtEl>
                                          <p:spTgt spid="23757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37578"/>
                                        </p:tgtEl>
                                        <p:attrNameLst>
                                          <p:attrName>style.visibility</p:attrName>
                                        </p:attrNameLst>
                                      </p:cBhvr>
                                      <p:to>
                                        <p:strVal val="visible"/>
                                      </p:to>
                                    </p:set>
                                    <p:anim calcmode="lin" valueType="num">
                                      <p:cBhvr additive="base">
                                        <p:cTn id="37" dur="500" fill="hold"/>
                                        <p:tgtEl>
                                          <p:spTgt spid="237578"/>
                                        </p:tgtEl>
                                        <p:attrNameLst>
                                          <p:attrName>ppt_x</p:attrName>
                                        </p:attrNameLst>
                                      </p:cBhvr>
                                      <p:tavLst>
                                        <p:tav tm="0">
                                          <p:val>
                                            <p:strVal val="0-#ppt_w/2"/>
                                          </p:val>
                                        </p:tav>
                                        <p:tav tm="100000">
                                          <p:val>
                                            <p:strVal val="#ppt_x"/>
                                          </p:val>
                                        </p:tav>
                                      </p:tavLst>
                                    </p:anim>
                                    <p:anim calcmode="lin" valueType="num">
                                      <p:cBhvr additive="base">
                                        <p:cTn id="38"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37579"/>
                                        </p:tgtEl>
                                        <p:attrNameLst>
                                          <p:attrName>style.visibility</p:attrName>
                                        </p:attrNameLst>
                                      </p:cBhvr>
                                      <p:to>
                                        <p:strVal val="visible"/>
                                      </p:to>
                                    </p:set>
                                    <p:anim calcmode="lin" valueType="num">
                                      <p:cBhvr additive="base">
                                        <p:cTn id="43" dur="500" fill="hold"/>
                                        <p:tgtEl>
                                          <p:spTgt spid="237579"/>
                                        </p:tgtEl>
                                        <p:attrNameLst>
                                          <p:attrName>ppt_x</p:attrName>
                                        </p:attrNameLst>
                                      </p:cBhvr>
                                      <p:tavLst>
                                        <p:tav tm="0">
                                          <p:val>
                                            <p:strVal val="0-#ppt_w/2"/>
                                          </p:val>
                                        </p:tav>
                                        <p:tav tm="100000">
                                          <p:val>
                                            <p:strVal val="#ppt_x"/>
                                          </p:val>
                                        </p:tav>
                                      </p:tavLst>
                                    </p:anim>
                                    <p:anim calcmode="lin" valueType="num">
                                      <p:cBhvr additive="base">
                                        <p:cTn id="44" dur="500" fill="hold"/>
                                        <p:tgtEl>
                                          <p:spTgt spid="2375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7580"/>
                                        </p:tgtEl>
                                        <p:attrNameLst>
                                          <p:attrName>style.visibility</p:attrName>
                                        </p:attrNameLst>
                                      </p:cBhvr>
                                      <p:to>
                                        <p:strVal val="visible"/>
                                      </p:to>
                                    </p:set>
                                    <p:anim calcmode="lin" valueType="num">
                                      <p:cBhvr additive="base">
                                        <p:cTn id="49" dur="500" fill="hold"/>
                                        <p:tgtEl>
                                          <p:spTgt spid="237580"/>
                                        </p:tgtEl>
                                        <p:attrNameLst>
                                          <p:attrName>ppt_x</p:attrName>
                                        </p:attrNameLst>
                                      </p:cBhvr>
                                      <p:tavLst>
                                        <p:tav tm="0">
                                          <p:val>
                                            <p:strVal val="0-#ppt_w/2"/>
                                          </p:val>
                                        </p:tav>
                                        <p:tav tm="100000">
                                          <p:val>
                                            <p:strVal val="#ppt_x"/>
                                          </p:val>
                                        </p:tav>
                                      </p:tavLst>
                                    </p:anim>
                                    <p:anim calcmode="lin" valueType="num">
                                      <p:cBhvr additive="base">
                                        <p:cTn id="50"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37581"/>
                                        </p:tgtEl>
                                        <p:attrNameLst>
                                          <p:attrName>style.visibility</p:attrName>
                                        </p:attrNameLst>
                                      </p:cBhvr>
                                      <p:to>
                                        <p:strVal val="visible"/>
                                      </p:to>
                                    </p:set>
                                    <p:anim calcmode="lin" valueType="num">
                                      <p:cBhvr additive="base">
                                        <p:cTn id="55" dur="500" fill="hold"/>
                                        <p:tgtEl>
                                          <p:spTgt spid="237581"/>
                                        </p:tgtEl>
                                        <p:attrNameLst>
                                          <p:attrName>ppt_x</p:attrName>
                                        </p:attrNameLst>
                                      </p:cBhvr>
                                      <p:tavLst>
                                        <p:tav tm="0">
                                          <p:val>
                                            <p:strVal val="0-#ppt_w/2"/>
                                          </p:val>
                                        </p:tav>
                                        <p:tav tm="100000">
                                          <p:val>
                                            <p:strVal val="#ppt_x"/>
                                          </p:val>
                                        </p:tav>
                                      </p:tavLst>
                                    </p:anim>
                                    <p:anim calcmode="lin" valueType="num">
                                      <p:cBhvr additive="base">
                                        <p:cTn id="56" dur="500" fill="hold"/>
                                        <p:tgtEl>
                                          <p:spTgt spid="237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7" grpId="0" autoUpdateAnimBg="0"/>
      <p:bldP spid="23758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bwMode="auto">
          <a:xfrm>
            <a:off x="214313" y="214313"/>
            <a:ext cx="7772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3600" kern="0" dirty="0">
                <a:solidFill>
                  <a:srgbClr val="FF0000"/>
                </a:solidFill>
                <a:latin typeface="楷体_GB2312" pitchFamily="49" charset="-122"/>
                <a:ea typeface="楷体_GB2312" pitchFamily="49" charset="-122"/>
              </a:rPr>
              <a:t>7</a:t>
            </a:r>
            <a:r>
              <a:rPr lang="en-US" altLang="zh-CN" sz="3600" kern="0" dirty="0" smtClean="0">
                <a:solidFill>
                  <a:srgbClr val="FF0000"/>
                </a:solidFill>
                <a:latin typeface="楷体_GB2312" pitchFamily="49" charset="-122"/>
                <a:ea typeface="楷体_GB2312" pitchFamily="49" charset="-122"/>
              </a:rPr>
              <a:t>  </a:t>
            </a:r>
            <a:r>
              <a:rPr lang="zh-CN" altLang="en-US" sz="3600" kern="0" dirty="0" smtClean="0">
                <a:solidFill>
                  <a:srgbClr val="FF0000"/>
                </a:solidFill>
                <a:latin typeface="楷体_GB2312" pitchFamily="49" charset="-122"/>
                <a:ea typeface="楷体_GB2312" pitchFamily="49" charset="-122"/>
              </a:rPr>
              <a:t>循环积分与能量积分</a:t>
            </a:r>
            <a:endParaRPr lang="zh-CN" altLang="en-US" b="0" kern="0" dirty="0" smtClean="0">
              <a:solidFill>
                <a:srgbClr val="FF0000"/>
              </a:solidFill>
            </a:endParaRPr>
          </a:p>
        </p:txBody>
      </p:sp>
      <p:sp>
        <p:nvSpPr>
          <p:cNvPr id="43011" name="Rectangle 5"/>
          <p:cNvSpPr>
            <a:spLocks noChangeArrowheads="1"/>
          </p:cNvSpPr>
          <p:nvPr/>
        </p:nvSpPr>
        <p:spPr bwMode="auto">
          <a:xfrm>
            <a:off x="381000" y="1119188"/>
            <a:ext cx="8305800" cy="1385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拉格朗日方程是</a:t>
            </a:r>
            <a:r>
              <a:rPr lang="en-US" altLang="zh-CN" sz="2800" dirty="0"/>
              <a:t>s</a:t>
            </a:r>
            <a:r>
              <a:rPr lang="zh-CN" altLang="en-US" sz="2800" dirty="0"/>
              <a:t>个二阶常微分方程组，在某些特殊情况下，部分的第一积分甚易获得。这些第一积分有循环积分和能量积分。现在先讲循环积分。</a:t>
            </a:r>
          </a:p>
        </p:txBody>
      </p:sp>
      <p:sp>
        <p:nvSpPr>
          <p:cNvPr id="4" name="Rectangle 8"/>
          <p:cNvSpPr txBox="1">
            <a:spLocks noChangeArrowheads="1"/>
          </p:cNvSpPr>
          <p:nvPr/>
        </p:nvSpPr>
        <p:spPr bwMode="auto">
          <a:xfrm>
            <a:off x="214313" y="2708275"/>
            <a:ext cx="7772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3600" kern="0" dirty="0" smtClean="0">
                <a:solidFill>
                  <a:srgbClr val="FF0000"/>
                </a:solidFill>
                <a:latin typeface="楷体_GB2312" pitchFamily="49" charset="-122"/>
                <a:ea typeface="楷体_GB2312" pitchFamily="49" charset="-122"/>
              </a:rPr>
              <a:t>1  </a:t>
            </a:r>
            <a:r>
              <a:rPr lang="zh-CN" altLang="en-US" sz="3600" kern="0" dirty="0" smtClean="0">
                <a:solidFill>
                  <a:srgbClr val="FF0000"/>
                </a:solidFill>
                <a:latin typeface="楷体_GB2312" pitchFamily="49" charset="-122"/>
                <a:ea typeface="楷体_GB2312" pitchFamily="49" charset="-122"/>
              </a:rPr>
              <a:t>循环积分</a:t>
            </a:r>
            <a:endParaRPr lang="zh-CN" altLang="en-US" b="0" kern="0" dirty="0" smtClean="0">
              <a:solidFill>
                <a:srgbClr val="FF0000"/>
              </a:solidFill>
            </a:endParaRPr>
          </a:p>
        </p:txBody>
      </p:sp>
      <p:sp>
        <p:nvSpPr>
          <p:cNvPr id="43013" name="Rectangle 5"/>
          <p:cNvSpPr>
            <a:spLocks noChangeArrowheads="1"/>
          </p:cNvSpPr>
          <p:nvPr/>
        </p:nvSpPr>
        <p:spPr bwMode="auto">
          <a:xfrm>
            <a:off x="468313" y="3429000"/>
            <a:ext cx="83058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一般保守力学系的拉格朗日函数是全部广义坐标和广义速度及时间</a:t>
            </a:r>
            <a:r>
              <a:rPr lang="en-US" altLang="zh-CN" sz="2800" dirty="0"/>
              <a:t>t</a:t>
            </a:r>
            <a:r>
              <a:rPr lang="zh-CN" altLang="en-US" sz="2800" dirty="0"/>
              <a:t>的函数，即</a:t>
            </a:r>
          </a:p>
        </p:txBody>
      </p:sp>
      <p:sp>
        <p:nvSpPr>
          <p:cNvPr id="6" name="TextBox 5"/>
          <p:cNvSpPr txBox="1">
            <a:spLocks noRot="1" noChangeAspect="1" noMove="1" noResize="1" noEditPoints="1" noAdjustHandles="1" noChangeArrowheads="1" noChangeShapeType="1" noTextEdit="1"/>
          </p:cNvSpPr>
          <p:nvPr/>
        </p:nvSpPr>
        <p:spPr>
          <a:xfrm>
            <a:off x="1475656" y="4509120"/>
            <a:ext cx="5907148" cy="523220"/>
          </a:xfrm>
          <a:prstGeom prst="rect">
            <a:avLst/>
          </a:prstGeom>
          <a:blipFill rotWithShape="1">
            <a:blip r:embed="rId2"/>
            <a:stretch>
              <a:fillRect l="-2064" t="-11628" b="-31395"/>
            </a:stretch>
          </a:blipFill>
        </p:spPr>
        <p:txBody>
          <a:bodyPr/>
          <a:lstStyle/>
          <a:p>
            <a:pPr>
              <a:defRPr/>
            </a:pPr>
            <a:r>
              <a:rPr lang="zh-CN" altLang="en-US">
                <a:noFill/>
                <a:ea typeface="宋体" pitchFamily="2" charset="-122"/>
              </a:rPr>
              <a:t> </a:t>
            </a:r>
          </a:p>
        </p:txBody>
      </p:sp>
      <p:sp>
        <p:nvSpPr>
          <p:cNvPr id="7" name="Rectangle 5"/>
          <p:cNvSpPr>
            <a:spLocks noRot="1" noChangeAspect="1" noMove="1" noResize="1" noEditPoints="1" noAdjustHandles="1" noChangeArrowheads="1" noChangeShapeType="1" noTextEdit="1"/>
          </p:cNvSpPr>
          <p:nvPr/>
        </p:nvSpPr>
        <p:spPr bwMode="auto">
          <a:xfrm>
            <a:off x="467544" y="5427221"/>
            <a:ext cx="8305800" cy="994888"/>
          </a:xfrm>
          <a:prstGeom prst="rect">
            <a:avLst/>
          </a:prstGeom>
          <a:blipFill rotWithShape="1">
            <a:blip r:embed="rId3"/>
            <a:stretch>
              <a:fillRect l="-1542" t="-7975" b="-14724"/>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zh-CN" altLang="en-US" dirty="0">
                <a:noFill/>
                <a:ea typeface="宋体" pitchFamily="2" charset="-122"/>
              </a:rPr>
              <a:t> </a:t>
            </a:r>
          </a:p>
        </p:txBody>
      </p:sp>
    </p:spTree>
    <p:extLst>
      <p:ext uri="{BB962C8B-B14F-4D97-AF65-F5344CB8AC3E}">
        <p14:creationId xmlns:p14="http://schemas.microsoft.com/office/powerpoint/2010/main" xmlns="" val="19414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3011"/>
                                        </p:tgtEl>
                                        <p:attrNameLst>
                                          <p:attrName>style.visibility</p:attrName>
                                        </p:attrNameLst>
                                      </p:cBhvr>
                                      <p:to>
                                        <p:strVal val="visible"/>
                                      </p:to>
                                    </p:set>
                                    <p:animEffect transition="in" filter="fade">
                                      <p:cBhvr>
                                        <p:cTn id="11" dur="1000"/>
                                        <p:tgtEl>
                                          <p:spTgt spid="43011"/>
                                        </p:tgtEl>
                                      </p:cBhvr>
                                    </p:animEffect>
                                    <p:anim calcmode="lin" valueType="num">
                                      <p:cBhvr>
                                        <p:cTn id="12" dur="1000" fill="hold"/>
                                        <p:tgtEl>
                                          <p:spTgt spid="43011"/>
                                        </p:tgtEl>
                                        <p:attrNameLst>
                                          <p:attrName>ppt_x</p:attrName>
                                        </p:attrNameLst>
                                      </p:cBhvr>
                                      <p:tavLst>
                                        <p:tav tm="0">
                                          <p:val>
                                            <p:strVal val="#ppt_x"/>
                                          </p:val>
                                        </p:tav>
                                        <p:tav tm="100000">
                                          <p:val>
                                            <p:strVal val="#ppt_x"/>
                                          </p:val>
                                        </p:tav>
                                      </p:tavLst>
                                    </p:anim>
                                    <p:anim calcmode="lin" valueType="num">
                                      <p:cBhvr>
                                        <p:cTn id="13" dur="1000" fill="hold"/>
                                        <p:tgtEl>
                                          <p:spTgt spid="430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3013"/>
                                        </p:tgtEl>
                                        <p:attrNameLst>
                                          <p:attrName>style.visibility</p:attrName>
                                        </p:attrNameLst>
                                      </p:cBhvr>
                                      <p:to>
                                        <p:strVal val="visible"/>
                                      </p:to>
                                    </p:set>
                                    <p:animEffect transition="in" filter="barn(inVertical)">
                                      <p:cBhvr>
                                        <p:cTn id="24" dur="500"/>
                                        <p:tgtEl>
                                          <p:spTgt spid="430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011" grpId="0"/>
      <p:bldP spid="4" grpId="0"/>
      <p:bldP spid="43013" grpId="0"/>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xmlns="" val="1714451283"/>
              </p:ext>
            </p:extLst>
          </p:nvPr>
        </p:nvGraphicFramePr>
        <p:xfrm>
          <a:off x="3211513" y="57150"/>
          <a:ext cx="2090737" cy="1127125"/>
        </p:xfrm>
        <a:graphic>
          <a:graphicData uri="http://schemas.openxmlformats.org/presentationml/2006/ole">
            <p:oleObj spid="_x0000_s30749" name="公式" r:id="rId3" imgW="863280" imgH="393480" progId="Equation.3">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1066977309"/>
              </p:ext>
            </p:extLst>
          </p:nvPr>
        </p:nvGraphicFramePr>
        <p:xfrm>
          <a:off x="2436813" y="1556792"/>
          <a:ext cx="5781675" cy="1223962"/>
        </p:xfrm>
        <a:graphic>
          <a:graphicData uri="http://schemas.openxmlformats.org/presentationml/2006/ole">
            <p:oleObj spid="_x0000_s30750" name="公式" r:id="rId4" imgW="2463480" imgH="380880" progId="Equation.3">
              <p:embed/>
            </p:oleObj>
          </a:graphicData>
        </a:graphic>
      </p:graphicFrame>
      <p:sp>
        <p:nvSpPr>
          <p:cNvPr id="4" name="Rectangle 9"/>
          <p:cNvSpPr>
            <a:spLocks noChangeArrowheads="1"/>
          </p:cNvSpPr>
          <p:nvPr/>
        </p:nvSpPr>
        <p:spPr bwMode="auto">
          <a:xfrm>
            <a:off x="285750" y="980728"/>
            <a:ext cx="3357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代入拉格朗日方程</a:t>
            </a:r>
          </a:p>
        </p:txBody>
      </p:sp>
      <p:sp>
        <p:nvSpPr>
          <p:cNvPr id="6" name="Rectangle 9"/>
          <p:cNvSpPr>
            <a:spLocks noChangeArrowheads="1"/>
          </p:cNvSpPr>
          <p:nvPr/>
        </p:nvSpPr>
        <p:spPr bwMode="auto">
          <a:xfrm>
            <a:off x="323850" y="3068960"/>
            <a:ext cx="3357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solidFill>
                  <a:schemeClr val="bg1"/>
                </a:solidFill>
              </a:rPr>
              <a:t>则</a:t>
            </a:r>
          </a:p>
        </p:txBody>
      </p:sp>
      <p:graphicFrame>
        <p:nvGraphicFramePr>
          <p:cNvPr id="7" name="对象 6"/>
          <p:cNvGraphicFramePr>
            <a:graphicFrameLocks noChangeAspect="1"/>
          </p:cNvGraphicFramePr>
          <p:nvPr>
            <p:extLst>
              <p:ext uri="{D42A27DB-BD31-4B8C-83A1-F6EECF244321}">
                <p14:modId xmlns:p14="http://schemas.microsoft.com/office/powerpoint/2010/main" xmlns="" val="10777745"/>
              </p:ext>
            </p:extLst>
          </p:nvPr>
        </p:nvGraphicFramePr>
        <p:xfrm>
          <a:off x="2366963" y="2996952"/>
          <a:ext cx="5438775" cy="1225550"/>
        </p:xfrm>
        <a:graphic>
          <a:graphicData uri="http://schemas.openxmlformats.org/presentationml/2006/ole">
            <p:oleObj spid="_x0000_s30751" name="公式" r:id="rId5" imgW="2145960" imgH="380880" progId="Equation.3">
              <p:embed/>
            </p:oleObj>
          </a:graphicData>
        </a:graphic>
      </p:graphicFrame>
      <mc:AlternateContent xmlns:mc="http://schemas.openxmlformats.org/markup-compatibility/2006">
        <mc:Choice xmlns:a14="http://schemas.microsoft.com/office/drawing/2010/main" xmlns="" Requires="a14">
          <p:sp>
            <p:nvSpPr>
              <p:cNvPr id="11" name="Rectangle 9"/>
              <p:cNvSpPr>
                <a:spLocks noChangeArrowheads="1"/>
              </p:cNvSpPr>
              <p:nvPr/>
            </p:nvSpPr>
            <p:spPr bwMode="auto">
              <a:xfrm>
                <a:off x="323850" y="4365104"/>
                <a:ext cx="8496300" cy="14543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smtClean="0"/>
                  <a:t>可见，当</a:t>
                </a:r>
                <a:r>
                  <a:rPr lang="en-US" altLang="zh-CN" sz="2800" dirty="0" smtClean="0"/>
                  <a:t>L</a:t>
                </a:r>
                <a:r>
                  <a:rPr lang="zh-CN" altLang="en-US" sz="2800" dirty="0" smtClean="0"/>
                  <a:t>函数中不含某广义坐标</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𝑞</m:t>
                        </m:r>
                      </m:e>
                      <m:sub>
                        <m:r>
                          <a:rPr lang="en-US" altLang="zh-CN" sz="2800" b="0" i="1" smtClean="0">
                            <a:latin typeface="Cambria Math"/>
                          </a:rPr>
                          <m:t>𝑗</m:t>
                        </m:r>
                      </m:sub>
                    </m:sSub>
                  </m:oMath>
                </a14:m>
                <a:r>
                  <a:rPr lang="zh-CN" altLang="en-US" sz="2800" dirty="0" smtClean="0"/>
                  <a:t>时，这个</a:t>
                </a:r>
                <a14:m>
                  <m:oMath xmlns:m="http://schemas.openxmlformats.org/officeDocument/2006/math">
                    <m:sSub>
                      <m:sSubPr>
                        <m:ctrlPr>
                          <a:rPr lang="en-US" altLang="zh-CN" sz="2800" i="1">
                            <a:latin typeface="Cambria Math"/>
                          </a:rPr>
                        </m:ctrlPr>
                      </m:sSubPr>
                      <m:e>
                        <m:r>
                          <a:rPr lang="en-US" altLang="zh-CN" sz="2800" i="1">
                            <a:latin typeface="Cambria Math"/>
                          </a:rPr>
                          <m:t>𝑞</m:t>
                        </m:r>
                      </m:e>
                      <m:sub>
                        <m:r>
                          <a:rPr lang="en-US" altLang="zh-CN" sz="2800" i="1">
                            <a:latin typeface="Cambria Math"/>
                          </a:rPr>
                          <m:t>𝑗</m:t>
                        </m:r>
                      </m:sub>
                    </m:sSub>
                  </m:oMath>
                </a14:m>
                <a:r>
                  <a:rPr lang="zh-CN" altLang="en-US" sz="2800" dirty="0" smtClean="0"/>
                  <a:t> 即循环坐标，所对应的广义动量</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𝑝</m:t>
                        </m:r>
                      </m:e>
                      <m:sub>
                        <m:r>
                          <a:rPr lang="en-US" altLang="zh-CN" sz="2800" b="0" i="1" smtClean="0">
                            <a:latin typeface="Cambria Math"/>
                          </a:rPr>
                          <m:t>𝑗</m:t>
                        </m:r>
                      </m:sub>
                    </m:sSub>
                  </m:oMath>
                </a14:m>
                <a:r>
                  <a:rPr lang="zh-CN" altLang="en-US" sz="2800" dirty="0" smtClean="0"/>
                  <a:t>就是守恒量，称为循环积分</a:t>
                </a:r>
                <a:r>
                  <a:rPr lang="zh-CN" altLang="en-US" sz="2400" dirty="0" smtClean="0"/>
                  <a:t>。</a:t>
                </a:r>
                <a:endParaRPr lang="zh-CN" altLang="en-US" sz="2400" dirty="0"/>
              </a:p>
            </p:txBody>
          </p:sp>
        </mc:Choice>
        <mc:Fallback>
          <p:sp>
            <p:nvSpPr>
              <p:cNvPr id="11" name="Rectangle 9"/>
              <p:cNvSpPr>
                <a:spLocks noRot="1" noChangeAspect="1" noMove="1" noResize="1" noEditPoints="1" noAdjustHandles="1" noChangeArrowheads="1" noChangeShapeType="1" noTextEdit="1"/>
              </p:cNvSpPr>
              <p:nvPr/>
            </p:nvSpPr>
            <p:spPr bwMode="auto">
              <a:xfrm>
                <a:off x="323850" y="4365104"/>
                <a:ext cx="8496300" cy="1454372"/>
              </a:xfrm>
              <a:prstGeom prst="rect">
                <a:avLst/>
              </a:prstGeom>
              <a:blipFill rotWithShape="1">
                <a:blip r:embed="rId6"/>
                <a:stretch>
                  <a:fillRect l="-1435" t="-5439" b="-10042"/>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xmlns="" val="4122111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upRigh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trips(up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11"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ChangeArrowheads="1"/>
          </p:cNvSpPr>
          <p:nvPr/>
        </p:nvSpPr>
        <p:spPr bwMode="auto">
          <a:xfrm>
            <a:off x="142844" y="2071678"/>
            <a:ext cx="83820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en-US" altLang="zh-CN" sz="2800" dirty="0" smtClean="0"/>
              <a:t>2</a:t>
            </a:r>
            <a:r>
              <a:rPr lang="zh-CN" altLang="en-US" sz="2800" dirty="0" smtClean="0"/>
              <a:t>、求</a:t>
            </a:r>
            <a:r>
              <a:rPr lang="zh-CN" altLang="en-US" sz="2800" dirty="0"/>
              <a:t>一自由质点在有心力场中的循环积分。</a:t>
            </a:r>
          </a:p>
        </p:txBody>
      </p:sp>
      <p:sp>
        <p:nvSpPr>
          <p:cNvPr id="4" name="Rectangle 9"/>
          <p:cNvSpPr>
            <a:spLocks noChangeArrowheads="1"/>
          </p:cNvSpPr>
          <p:nvPr/>
        </p:nvSpPr>
        <p:spPr bwMode="auto">
          <a:xfrm>
            <a:off x="142844" y="285728"/>
            <a:ext cx="83820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例</a:t>
            </a:r>
            <a:r>
              <a:rPr lang="zh-CN" altLang="en-US" sz="2800" dirty="0" smtClean="0"/>
              <a:t>：</a:t>
            </a:r>
            <a:r>
              <a:rPr lang="en-US" altLang="zh-CN" sz="2800" dirty="0" smtClean="0"/>
              <a:t>1</a:t>
            </a:r>
            <a:r>
              <a:rPr lang="zh-CN" altLang="en-US" sz="2800" dirty="0" smtClean="0"/>
              <a:t>、重力场中的粒子。</a:t>
            </a:r>
            <a:endParaRPr lang="zh-CN" altLang="en-US" sz="2800" dirty="0"/>
          </a:p>
        </p:txBody>
      </p:sp>
      <p:sp>
        <p:nvSpPr>
          <p:cNvPr id="5" name="Rectangle 9"/>
          <p:cNvSpPr>
            <a:spLocks noChangeArrowheads="1"/>
          </p:cNvSpPr>
          <p:nvPr/>
        </p:nvSpPr>
        <p:spPr bwMode="auto">
          <a:xfrm>
            <a:off x="71406" y="857232"/>
            <a:ext cx="8382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smtClean="0">
                <a:solidFill>
                  <a:srgbClr val="FF0000"/>
                </a:solidFill>
              </a:rPr>
              <a:t>动量守恒    </a:t>
            </a:r>
            <a:r>
              <a:rPr lang="zh-CN" altLang="en-US" sz="2800" dirty="0" smtClean="0"/>
              <a:t>空间均匀性导致动量守恒。空间均匀性意味着坐标可以任意平移。</a:t>
            </a:r>
            <a:endParaRPr lang="zh-CN" altLang="en-US" sz="2800" dirty="0"/>
          </a:p>
        </p:txBody>
      </p:sp>
      <p:sp>
        <p:nvSpPr>
          <p:cNvPr id="6" name="Rectangle 9"/>
          <p:cNvSpPr>
            <a:spLocks noChangeArrowheads="1"/>
          </p:cNvSpPr>
          <p:nvPr/>
        </p:nvSpPr>
        <p:spPr bwMode="auto">
          <a:xfrm>
            <a:off x="223806" y="2857496"/>
            <a:ext cx="8382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smtClean="0">
                <a:solidFill>
                  <a:srgbClr val="FF0000"/>
                </a:solidFill>
              </a:rPr>
              <a:t>角</a:t>
            </a:r>
            <a:r>
              <a:rPr lang="zh-CN" altLang="en-US" sz="2800" dirty="0" smtClean="0">
                <a:solidFill>
                  <a:srgbClr val="FF0000"/>
                </a:solidFill>
              </a:rPr>
              <a:t>动量守恒    </a:t>
            </a:r>
            <a:r>
              <a:rPr lang="zh-CN" altLang="en-US" sz="2800" dirty="0" smtClean="0"/>
              <a:t>空间的各向同性导致动量守恒。空间的各向同性意味着坐标轴的方向可以任意转动。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bwMode="auto">
          <a:xfrm>
            <a:off x="214313" y="188913"/>
            <a:ext cx="7772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3600" kern="0" dirty="0">
                <a:solidFill>
                  <a:srgbClr val="FF0000"/>
                </a:solidFill>
                <a:latin typeface="楷体_GB2312" pitchFamily="49" charset="-122"/>
                <a:ea typeface="楷体_GB2312" pitchFamily="49" charset="-122"/>
              </a:rPr>
              <a:t>2</a:t>
            </a:r>
            <a:r>
              <a:rPr lang="en-US" altLang="zh-CN" sz="3600" kern="0" dirty="0" smtClean="0">
                <a:solidFill>
                  <a:srgbClr val="FF0000"/>
                </a:solidFill>
                <a:latin typeface="楷体_GB2312" pitchFamily="49" charset="-122"/>
                <a:ea typeface="楷体_GB2312" pitchFamily="49" charset="-122"/>
              </a:rPr>
              <a:t>  </a:t>
            </a:r>
            <a:r>
              <a:rPr lang="zh-CN" altLang="en-US" sz="3600" kern="0" dirty="0">
                <a:solidFill>
                  <a:srgbClr val="FF0000"/>
                </a:solidFill>
                <a:latin typeface="楷体_GB2312" pitchFamily="49" charset="-122"/>
                <a:ea typeface="楷体_GB2312" pitchFamily="49" charset="-122"/>
              </a:rPr>
              <a:t>能量</a:t>
            </a:r>
            <a:r>
              <a:rPr lang="zh-CN" altLang="en-US" sz="3600" kern="0" dirty="0" smtClean="0">
                <a:solidFill>
                  <a:srgbClr val="FF0000"/>
                </a:solidFill>
                <a:latin typeface="楷体_GB2312" pitchFamily="49" charset="-122"/>
                <a:ea typeface="楷体_GB2312" pitchFamily="49" charset="-122"/>
              </a:rPr>
              <a:t>积分</a:t>
            </a:r>
            <a:endParaRPr lang="zh-CN" altLang="en-US" b="0" kern="0" dirty="0" smtClean="0">
              <a:solidFill>
                <a:srgbClr val="FF0000"/>
              </a:solidFill>
            </a:endParaRPr>
          </a:p>
        </p:txBody>
      </p:sp>
      <p:sp>
        <p:nvSpPr>
          <p:cNvPr id="3" name="Rectangle 9"/>
          <p:cNvSpPr>
            <a:spLocks noChangeArrowheads="1"/>
          </p:cNvSpPr>
          <p:nvPr/>
        </p:nvSpPr>
        <p:spPr bwMode="auto">
          <a:xfrm>
            <a:off x="285750" y="908050"/>
            <a:ext cx="85344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体系是否能量守恒的问题。由拉格朗日方程得到能量积分需要一定的条件。</a:t>
            </a:r>
          </a:p>
        </p:txBody>
      </p:sp>
      <p:sp>
        <p:nvSpPr>
          <p:cNvPr id="4" name="Rectangle 9"/>
          <p:cNvSpPr>
            <a:spLocks noChangeArrowheads="1"/>
          </p:cNvSpPr>
          <p:nvPr/>
        </p:nvSpPr>
        <p:spPr bwMode="auto">
          <a:xfrm>
            <a:off x="323850" y="1989138"/>
            <a:ext cx="85344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a:t>
            </a:r>
            <a:r>
              <a:rPr lang="en-US" altLang="zh-CN" sz="2800" dirty="0"/>
              <a:t>1</a:t>
            </a:r>
            <a:r>
              <a:rPr lang="zh-CN" altLang="en-US" sz="2800" dirty="0"/>
              <a:t>）若</a:t>
            </a:r>
            <a:r>
              <a:rPr lang="en-US" altLang="zh-CN" sz="2800" dirty="0"/>
              <a:t>n</a:t>
            </a:r>
            <a:r>
              <a:rPr lang="zh-CN" altLang="en-US" sz="2800" dirty="0"/>
              <a:t>个质点组成的受理想约束的完整系只受保守力作用，称为完整的保守的力学体系。设其自由度数为</a:t>
            </a:r>
            <a:r>
              <a:rPr lang="en-US" altLang="zh-CN" sz="2800" dirty="0"/>
              <a:t>s</a:t>
            </a:r>
            <a:r>
              <a:rPr lang="zh-CN" altLang="en-US" sz="2800" dirty="0"/>
              <a:t>，先求体系的动能式。</a:t>
            </a:r>
          </a:p>
        </p:txBody>
      </p:sp>
      <p:graphicFrame>
        <p:nvGraphicFramePr>
          <p:cNvPr id="7" name="对象 6"/>
          <p:cNvGraphicFramePr>
            <a:graphicFrameLocks noChangeAspect="1"/>
          </p:cNvGraphicFramePr>
          <p:nvPr>
            <p:extLst>
              <p:ext uri="{D42A27DB-BD31-4B8C-83A1-F6EECF244321}">
                <p14:modId xmlns:p14="http://schemas.microsoft.com/office/powerpoint/2010/main" xmlns="" val="308830083"/>
              </p:ext>
            </p:extLst>
          </p:nvPr>
        </p:nvGraphicFramePr>
        <p:xfrm>
          <a:off x="1651000" y="3800475"/>
          <a:ext cx="6389688" cy="1163638"/>
        </p:xfrm>
        <a:graphic>
          <a:graphicData uri="http://schemas.openxmlformats.org/presentationml/2006/ole">
            <p:oleObj spid="_x0000_s31760" name="公式" r:id="rId3" imgW="2908080" imgH="457200" progId="Equation.3">
              <p:embed/>
            </p:oleObj>
          </a:graphicData>
        </a:graphic>
      </p:graphicFrame>
      <p:sp>
        <p:nvSpPr>
          <p:cNvPr id="8" name="Rectangle 9"/>
          <p:cNvSpPr>
            <a:spLocks noChangeArrowheads="1"/>
          </p:cNvSpPr>
          <p:nvPr/>
        </p:nvSpPr>
        <p:spPr bwMode="auto">
          <a:xfrm>
            <a:off x="323850" y="5497513"/>
            <a:ext cx="33575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a:solidFill>
                  <a:schemeClr val="bg1"/>
                </a:solidFill>
              </a:rPr>
              <a:t>其中</a:t>
            </a:r>
          </a:p>
        </p:txBody>
      </p:sp>
      <p:graphicFrame>
        <p:nvGraphicFramePr>
          <p:cNvPr id="9" name="对象 8"/>
          <p:cNvGraphicFramePr>
            <a:graphicFrameLocks noChangeAspect="1"/>
          </p:cNvGraphicFramePr>
          <p:nvPr>
            <p:extLst>
              <p:ext uri="{D42A27DB-BD31-4B8C-83A1-F6EECF244321}">
                <p14:modId xmlns:p14="http://schemas.microsoft.com/office/powerpoint/2010/main" xmlns="" val="3669349734"/>
              </p:ext>
            </p:extLst>
          </p:nvPr>
        </p:nvGraphicFramePr>
        <p:xfrm>
          <a:off x="3302000" y="5405438"/>
          <a:ext cx="3038475" cy="1089025"/>
        </p:xfrm>
        <a:graphic>
          <a:graphicData uri="http://schemas.openxmlformats.org/presentationml/2006/ole">
            <p:oleObj spid="_x0000_s31761" name="公式" r:id="rId4" imgW="1358640" imgH="406080" progId="Equation.3">
              <p:embed/>
            </p:oleObj>
          </a:graphicData>
        </a:graphic>
      </p:graphicFrame>
    </p:spTree>
    <p:extLst>
      <p:ext uri="{BB962C8B-B14F-4D97-AF65-F5344CB8AC3E}">
        <p14:creationId xmlns:p14="http://schemas.microsoft.com/office/powerpoint/2010/main" xmlns="" val="3411613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856782476"/>
              </p:ext>
            </p:extLst>
          </p:nvPr>
        </p:nvGraphicFramePr>
        <p:xfrm>
          <a:off x="1190625" y="293688"/>
          <a:ext cx="2894013" cy="1049337"/>
        </p:xfrm>
        <a:graphic>
          <a:graphicData uri="http://schemas.openxmlformats.org/presentationml/2006/ole">
            <p:oleObj spid="_x0000_s32819" name="公式" r:id="rId3" imgW="1295280" imgH="393480" progId="Equation.3">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778100195"/>
              </p:ext>
            </p:extLst>
          </p:nvPr>
        </p:nvGraphicFramePr>
        <p:xfrm>
          <a:off x="5580063" y="188913"/>
          <a:ext cx="2433637" cy="1211262"/>
        </p:xfrm>
        <a:graphic>
          <a:graphicData uri="http://schemas.openxmlformats.org/presentationml/2006/ole">
            <p:oleObj spid="_x0000_s32820" name="公式" r:id="rId4" imgW="1071000" imgH="449640" progId="Equation.3">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51036039"/>
              </p:ext>
            </p:extLst>
          </p:nvPr>
        </p:nvGraphicFramePr>
        <p:xfrm>
          <a:off x="1941513" y="1557338"/>
          <a:ext cx="4646612" cy="1087437"/>
        </p:xfrm>
        <a:graphic>
          <a:graphicData uri="http://schemas.openxmlformats.org/presentationml/2006/ole">
            <p:oleObj spid="_x0000_s32821" name="公式" r:id="rId5" imgW="2094120" imgH="401760" progId="Equation.3">
              <p:embed/>
            </p:oleObj>
          </a:graphicData>
        </a:graphic>
      </p:graphicFrame>
      <p:sp>
        <p:nvSpPr>
          <p:cNvPr id="6" name="Rectangle 9"/>
          <p:cNvSpPr>
            <a:spLocks noChangeArrowheads="1"/>
          </p:cNvSpPr>
          <p:nvPr/>
        </p:nvSpPr>
        <p:spPr bwMode="auto">
          <a:xfrm>
            <a:off x="179388" y="2781300"/>
            <a:ext cx="85344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a:t>
            </a:r>
            <a:r>
              <a:rPr lang="en-US" altLang="zh-CN" sz="2800" dirty="0"/>
              <a:t>2</a:t>
            </a:r>
            <a:r>
              <a:rPr lang="zh-CN" altLang="en-US" sz="2800" dirty="0"/>
              <a:t>）对于稳定约束，而且</a:t>
            </a:r>
            <a:r>
              <a:rPr lang="en-US" altLang="zh-CN" sz="2800" dirty="0"/>
              <a:t>T</a:t>
            </a:r>
            <a:r>
              <a:rPr lang="zh-CN" altLang="en-US" sz="2800" dirty="0"/>
              <a:t>、</a:t>
            </a:r>
            <a:r>
              <a:rPr lang="en-US" altLang="zh-CN" sz="2800" dirty="0"/>
              <a:t>V</a:t>
            </a:r>
            <a:r>
              <a:rPr lang="zh-CN" altLang="en-US" sz="2800" dirty="0"/>
              <a:t>不显含</a:t>
            </a:r>
            <a:r>
              <a:rPr lang="en-US" altLang="zh-CN" sz="2800" dirty="0"/>
              <a:t>t</a:t>
            </a:r>
            <a:r>
              <a:rPr lang="zh-CN" altLang="en-US" sz="2800" dirty="0"/>
              <a:t>的完整保守力学系的分析。</a:t>
            </a:r>
          </a:p>
        </p:txBody>
      </p:sp>
      <p:graphicFrame>
        <p:nvGraphicFramePr>
          <p:cNvPr id="7" name="对象 6"/>
          <p:cNvGraphicFramePr>
            <a:graphicFrameLocks noChangeAspect="1"/>
          </p:cNvGraphicFramePr>
          <p:nvPr>
            <p:extLst>
              <p:ext uri="{D42A27DB-BD31-4B8C-83A1-F6EECF244321}">
                <p14:modId xmlns:p14="http://schemas.microsoft.com/office/powerpoint/2010/main" xmlns="" val="3979635855"/>
              </p:ext>
            </p:extLst>
          </p:nvPr>
        </p:nvGraphicFramePr>
        <p:xfrm>
          <a:off x="2843213" y="3357563"/>
          <a:ext cx="1244600" cy="993775"/>
        </p:xfrm>
        <a:graphic>
          <a:graphicData uri="http://schemas.openxmlformats.org/presentationml/2006/ole">
            <p:oleObj spid="_x0000_s32822" name="公式" r:id="rId6" imgW="525960" imgH="363600" progId="Equation.3">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799649255"/>
              </p:ext>
            </p:extLst>
          </p:nvPr>
        </p:nvGraphicFramePr>
        <p:xfrm>
          <a:off x="6043613" y="3500438"/>
          <a:ext cx="995362" cy="558800"/>
        </p:xfrm>
        <a:graphic>
          <a:graphicData uri="http://schemas.openxmlformats.org/presentationml/2006/ole">
            <p:oleObj spid="_x0000_s32823" name="公式" r:id="rId7" imgW="411120" imgH="181800" progId="Equation.3">
              <p:embed/>
            </p:oleObj>
          </a:graphicData>
        </a:graphic>
      </p:graphicFrame>
      <p:sp>
        <p:nvSpPr>
          <p:cNvPr id="46088" name="右箭头 8"/>
          <p:cNvSpPr>
            <a:spLocks noChangeArrowheads="1"/>
          </p:cNvSpPr>
          <p:nvPr/>
        </p:nvSpPr>
        <p:spPr bwMode="auto">
          <a:xfrm>
            <a:off x="4643438" y="3716338"/>
            <a:ext cx="792162" cy="215900"/>
          </a:xfrm>
          <a:prstGeom prst="rightArrow">
            <a:avLst>
              <a:gd name="adj1" fmla="val 50000"/>
              <a:gd name="adj2" fmla="val 50026"/>
            </a:avLst>
          </a:prstGeom>
          <a:solidFill>
            <a:schemeClr val="accent1"/>
          </a:solidFill>
          <a:ln w="9525" algn="ctr">
            <a:solidFill>
              <a:schemeClr val="tx1"/>
            </a:solidFill>
            <a:round/>
            <a:headEnd/>
            <a:tailEnd/>
          </a:ln>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1041060247"/>
              </p:ext>
            </p:extLst>
          </p:nvPr>
        </p:nvGraphicFramePr>
        <p:xfrm>
          <a:off x="2370138" y="4508500"/>
          <a:ext cx="4094162" cy="1087438"/>
        </p:xfrm>
        <a:graphic>
          <a:graphicData uri="http://schemas.openxmlformats.org/presentationml/2006/ole">
            <p:oleObj spid="_x0000_s32824" name="公式" r:id="rId8" imgW="1836000" imgH="401760" progId="Equation.3">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1534221345"/>
              </p:ext>
            </p:extLst>
          </p:nvPr>
        </p:nvGraphicFramePr>
        <p:xfrm>
          <a:off x="2884488" y="5705475"/>
          <a:ext cx="3125787" cy="1179513"/>
        </p:xfrm>
        <a:graphic>
          <a:graphicData uri="http://schemas.openxmlformats.org/presentationml/2006/ole">
            <p:oleObj spid="_x0000_s32825" name="公式" r:id="rId9" imgW="1396080" imgH="449640" progId="Equation.3">
              <p:embed/>
            </p:oleObj>
          </a:graphicData>
        </a:graphic>
      </p:graphicFrame>
    </p:spTree>
    <p:extLst>
      <p:ext uri="{BB962C8B-B14F-4D97-AF65-F5344CB8AC3E}">
        <p14:creationId xmlns:p14="http://schemas.microsoft.com/office/powerpoint/2010/main" xmlns="" val="340640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8575" y="260350"/>
            <a:ext cx="41830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a:solidFill>
                  <a:schemeClr val="bg1"/>
                </a:solidFill>
              </a:rPr>
              <a:t>所以</a:t>
            </a:r>
          </a:p>
        </p:txBody>
      </p:sp>
      <p:graphicFrame>
        <p:nvGraphicFramePr>
          <p:cNvPr id="3" name="对象 2"/>
          <p:cNvGraphicFramePr>
            <a:graphicFrameLocks noChangeAspect="1"/>
          </p:cNvGraphicFramePr>
          <p:nvPr>
            <p:extLst>
              <p:ext uri="{D42A27DB-BD31-4B8C-83A1-F6EECF244321}">
                <p14:modId xmlns:p14="http://schemas.microsoft.com/office/powerpoint/2010/main" xmlns="" val="2883511692"/>
              </p:ext>
            </p:extLst>
          </p:nvPr>
        </p:nvGraphicFramePr>
        <p:xfrm>
          <a:off x="1042988" y="333375"/>
          <a:ext cx="5119687" cy="1179513"/>
        </p:xfrm>
        <a:graphic>
          <a:graphicData uri="http://schemas.openxmlformats.org/presentationml/2006/ole">
            <p:oleObj spid="_x0000_s33815" name="公式" r:id="rId3" imgW="2314080" imgH="449640" progId="Equation.3">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341263789"/>
              </p:ext>
            </p:extLst>
          </p:nvPr>
        </p:nvGraphicFramePr>
        <p:xfrm>
          <a:off x="2484438" y="1571612"/>
          <a:ext cx="2711450" cy="496887"/>
        </p:xfrm>
        <a:graphic>
          <a:graphicData uri="http://schemas.openxmlformats.org/presentationml/2006/ole">
            <p:oleObj spid="_x0000_s33816" name="公式" r:id="rId4" imgW="1204920" imgH="153000" progId="Equation.3">
              <p:embed/>
            </p:oleObj>
          </a:graphicData>
        </a:graphic>
      </p:graphicFrame>
      <p:sp>
        <p:nvSpPr>
          <p:cNvPr id="5" name="Rectangle 9"/>
          <p:cNvSpPr>
            <a:spLocks noChangeArrowheads="1"/>
          </p:cNvSpPr>
          <p:nvPr/>
        </p:nvSpPr>
        <p:spPr bwMode="auto">
          <a:xfrm>
            <a:off x="179388" y="2143116"/>
            <a:ext cx="85344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可见拉格朗日方程具有能量积分的条件是：受稳定的理想约束的完整系，只受保守力而且</a:t>
            </a:r>
            <a:r>
              <a:rPr lang="en-US" altLang="zh-CN" sz="2800" dirty="0"/>
              <a:t>T</a:t>
            </a:r>
            <a:r>
              <a:rPr lang="zh-CN" altLang="en-US" sz="2800" dirty="0"/>
              <a:t>、</a:t>
            </a:r>
            <a:r>
              <a:rPr lang="en-US" altLang="zh-CN" sz="2800" dirty="0"/>
              <a:t>V</a:t>
            </a:r>
            <a:r>
              <a:rPr lang="zh-CN" altLang="en-US" sz="2800" dirty="0"/>
              <a:t>中不显含</a:t>
            </a:r>
            <a:r>
              <a:rPr lang="en-US" altLang="zh-CN" sz="2800" dirty="0"/>
              <a:t>t,</a:t>
            </a:r>
            <a:r>
              <a:rPr lang="zh-CN" altLang="en-US" sz="2800" dirty="0"/>
              <a:t>这时体系的能量守恒。</a:t>
            </a:r>
          </a:p>
        </p:txBody>
      </p:sp>
      <p:sp>
        <p:nvSpPr>
          <p:cNvPr id="6" name="Rectangle 9"/>
          <p:cNvSpPr>
            <a:spLocks noChangeArrowheads="1"/>
          </p:cNvSpPr>
          <p:nvPr/>
        </p:nvSpPr>
        <p:spPr bwMode="auto">
          <a:xfrm>
            <a:off x="179388" y="4832366"/>
            <a:ext cx="85344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a:t>
            </a:r>
            <a:r>
              <a:rPr lang="en-US" altLang="zh-CN" sz="2800" dirty="0"/>
              <a:t>3</a:t>
            </a:r>
            <a:r>
              <a:rPr lang="zh-CN" altLang="en-US" sz="2800" dirty="0"/>
              <a:t>）对于不稳定约束，</a:t>
            </a:r>
            <a:r>
              <a:rPr lang="en-US" altLang="zh-CN" sz="2800" dirty="0"/>
              <a:t>T</a:t>
            </a:r>
            <a:r>
              <a:rPr lang="zh-CN" altLang="en-US" sz="2800" dirty="0"/>
              <a:t>、</a:t>
            </a:r>
            <a:r>
              <a:rPr lang="en-US" altLang="zh-CN" sz="2800" dirty="0"/>
              <a:t>V</a:t>
            </a:r>
            <a:r>
              <a:rPr lang="zh-CN" altLang="en-US" sz="2800" dirty="0"/>
              <a:t>不显含</a:t>
            </a:r>
            <a:r>
              <a:rPr lang="en-US" altLang="zh-CN" sz="2800" dirty="0"/>
              <a:t>t</a:t>
            </a:r>
            <a:r>
              <a:rPr lang="zh-CN" altLang="en-US" sz="2800" dirty="0"/>
              <a:t>的完整保守力学系的分析。</a:t>
            </a:r>
          </a:p>
        </p:txBody>
      </p:sp>
      <p:graphicFrame>
        <p:nvGraphicFramePr>
          <p:cNvPr id="7" name="对象 6"/>
          <p:cNvGraphicFramePr>
            <a:graphicFrameLocks noChangeAspect="1"/>
          </p:cNvGraphicFramePr>
          <p:nvPr>
            <p:extLst>
              <p:ext uri="{D42A27DB-BD31-4B8C-83A1-F6EECF244321}">
                <p14:modId xmlns:p14="http://schemas.microsoft.com/office/powerpoint/2010/main" xmlns="" val="3100423627"/>
              </p:ext>
            </p:extLst>
          </p:nvPr>
        </p:nvGraphicFramePr>
        <p:xfrm>
          <a:off x="1576388" y="5670574"/>
          <a:ext cx="5875337" cy="1187450"/>
        </p:xfrm>
        <a:graphic>
          <a:graphicData uri="http://schemas.openxmlformats.org/presentationml/2006/ole">
            <p:oleObj spid="_x0000_s33817" name="公式" r:id="rId5" imgW="2658240" imgH="449640" progId="Equation.3">
              <p:embed/>
            </p:oleObj>
          </a:graphicData>
        </a:graphic>
      </p:graphicFrame>
      <p:sp>
        <p:nvSpPr>
          <p:cNvPr id="8" name="Rectangle 9"/>
          <p:cNvSpPr>
            <a:spLocks noChangeArrowheads="1"/>
          </p:cNvSpPr>
          <p:nvPr/>
        </p:nvSpPr>
        <p:spPr bwMode="auto">
          <a:xfrm>
            <a:off x="142844" y="3548722"/>
            <a:ext cx="8534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400" dirty="0" smtClean="0"/>
              <a:t>时间的均匀性导致能量守恒。所谓时间均匀性，指的是时间原点（</a:t>
            </a:r>
            <a:r>
              <a:rPr lang="en-US" altLang="zh-CN" sz="2400" dirty="0" smtClean="0"/>
              <a:t>t=0</a:t>
            </a:r>
            <a:r>
              <a:rPr lang="zh-CN" altLang="en-US" sz="2400" dirty="0" smtClean="0"/>
              <a:t>的时刻）可以任意选取，时间平移不会引起拉格朗日函数的改变。</a:t>
            </a:r>
            <a:endParaRPr lang="zh-CN" altLang="en-US" sz="2400" dirty="0"/>
          </a:p>
        </p:txBody>
      </p:sp>
    </p:spTree>
    <p:extLst>
      <p:ext uri="{BB962C8B-B14F-4D97-AF65-F5344CB8AC3E}">
        <p14:creationId xmlns:p14="http://schemas.microsoft.com/office/powerpoint/2010/main" xmlns="" val="157746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6" grpId="0" autoUpdateAnimBg="0"/>
      <p:bldP spid="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2626379792"/>
              </p:ext>
            </p:extLst>
          </p:nvPr>
        </p:nvGraphicFramePr>
        <p:xfrm>
          <a:off x="2157413" y="503238"/>
          <a:ext cx="3078162" cy="588962"/>
        </p:xfrm>
        <a:graphic>
          <a:graphicData uri="http://schemas.openxmlformats.org/presentationml/2006/ole">
            <p:oleObj spid="_x0000_s34832" name="公式" r:id="rId3" imgW="1367280" imgH="181800" progId="Equation.3">
              <p:embed/>
            </p:oleObj>
          </a:graphicData>
        </a:graphic>
      </p:graphicFrame>
      <p:graphicFrame>
        <p:nvGraphicFramePr>
          <p:cNvPr id="48131" name="对象 3"/>
          <p:cNvGraphicFramePr>
            <a:graphicFrameLocks noChangeAspect="1"/>
          </p:cNvGraphicFramePr>
          <p:nvPr/>
        </p:nvGraphicFramePr>
        <p:xfrm>
          <a:off x="611188" y="1341438"/>
          <a:ext cx="1039812" cy="503237"/>
        </p:xfrm>
        <a:graphic>
          <a:graphicData uri="http://schemas.openxmlformats.org/presentationml/2006/ole">
            <p:oleObj spid="_x0000_s34833" name="公式" r:id="rId4" imgW="418918" imgH="203112" progId="Equation.3">
              <p:embed/>
            </p:oleObj>
          </a:graphicData>
        </a:graphic>
      </p:graphicFrame>
      <p:sp>
        <p:nvSpPr>
          <p:cNvPr id="5" name="Rectangle 9"/>
          <p:cNvSpPr>
            <a:spLocks noChangeArrowheads="1"/>
          </p:cNvSpPr>
          <p:nvPr/>
        </p:nvSpPr>
        <p:spPr bwMode="auto">
          <a:xfrm>
            <a:off x="323850" y="1341438"/>
            <a:ext cx="8351838" cy="1814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solidFill>
                  <a:schemeClr val="bg1"/>
                </a:solidFill>
              </a:rPr>
              <a:t>               </a:t>
            </a:r>
            <a:r>
              <a:rPr lang="zh-CN" altLang="en-US" sz="2800" dirty="0"/>
              <a:t>并不代表动能，</a:t>
            </a:r>
            <a:r>
              <a:rPr lang="en-US" altLang="zh-CN" sz="2800" dirty="0"/>
              <a:t>h</a:t>
            </a:r>
            <a:r>
              <a:rPr lang="zh-CN" altLang="en-US" sz="2800" dirty="0"/>
              <a:t>虽是常数，但也并不代表总能量，与</a:t>
            </a:r>
            <a:r>
              <a:rPr lang="en-US" altLang="zh-CN" sz="2800" dirty="0"/>
              <a:t>E</a:t>
            </a:r>
            <a:r>
              <a:rPr lang="zh-CN" altLang="en-US" sz="2800" dirty="0"/>
              <a:t>不同，所以上式就物理意义说来，不是能量积分。可是因为它和能量积分有些类似，所以它被称为广义能量积分。</a:t>
            </a:r>
          </a:p>
        </p:txBody>
      </p:sp>
      <p:sp>
        <p:nvSpPr>
          <p:cNvPr id="6" name="Rectangle 9"/>
          <p:cNvSpPr>
            <a:spLocks noChangeArrowheads="1"/>
          </p:cNvSpPr>
          <p:nvPr/>
        </p:nvSpPr>
        <p:spPr bwMode="auto">
          <a:xfrm>
            <a:off x="395288" y="3357563"/>
            <a:ext cx="8353425" cy="224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itchFamily="18" charset="0"/>
                <a:ea typeface="宋体" charset="-122"/>
              </a:defRPr>
            </a:lvl1pPr>
            <a:lvl2pPr marL="742950" indent="-285750" eaLnBrk="0" hangingPunct="0">
              <a:spcBef>
                <a:spcPct val="20000"/>
              </a:spcBef>
              <a:buChar char="–"/>
              <a:tabLst>
                <a:tab pos="1260475" algn="l"/>
              </a:tabLst>
              <a:defRPr kumimoji="1" sz="2800">
                <a:solidFill>
                  <a:schemeClr val="tx1"/>
                </a:solidFill>
                <a:latin typeface="Times New Roman" pitchFamily="18" charset="0"/>
                <a:ea typeface="宋体" charset="-122"/>
              </a:defRPr>
            </a:lvl2pPr>
            <a:lvl3pPr marL="1143000" indent="-228600" eaLnBrk="0" hangingPunct="0">
              <a:spcBef>
                <a:spcPct val="20000"/>
              </a:spcBef>
              <a:buChar char="•"/>
              <a:tabLst>
                <a:tab pos="1260475" algn="l"/>
              </a:tabLst>
              <a:defRPr kumimoji="1" sz="2400">
                <a:solidFill>
                  <a:schemeClr val="tx1"/>
                </a:solidFill>
                <a:latin typeface="Times New Roman" pitchFamily="18" charset="0"/>
                <a:ea typeface="宋体" charset="-122"/>
              </a:defRPr>
            </a:lvl3pPr>
            <a:lvl4pPr marL="16002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4pPr>
            <a:lvl5pPr marL="2057400" indent="-228600" eaLnBrk="0" hangingPunct="0">
              <a:spcBef>
                <a:spcPct val="20000"/>
              </a:spcBef>
              <a:buChar char="»"/>
              <a:tabLst>
                <a:tab pos="1260475" algn="l"/>
              </a:tabLst>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itchFamily="18" charset="0"/>
                <a:ea typeface="宋体" charset="-122"/>
              </a:defRPr>
            </a:lvl9pPr>
          </a:lstStyle>
          <a:p>
            <a:pPr>
              <a:spcBef>
                <a:spcPct val="0"/>
              </a:spcBef>
              <a:buFontTx/>
              <a:buNone/>
            </a:pPr>
            <a:r>
              <a:rPr lang="zh-CN" altLang="en-US" sz="2800" dirty="0"/>
              <a:t>由此可见，即使主动力都是保守力，拉格朗日方程也并不一定给出能量积分，除非约束是稳定的。因为在不稳定约束的情况下，约束力可以做功，而在拉格朗日方程中并不含有约束力，这就产生了如上的差异。</a:t>
            </a:r>
          </a:p>
        </p:txBody>
      </p:sp>
    </p:spTree>
    <p:extLst>
      <p:ext uri="{BB962C8B-B14F-4D97-AF65-F5344CB8AC3E}">
        <p14:creationId xmlns:p14="http://schemas.microsoft.com/office/powerpoint/2010/main" xmlns="" val="2408828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4"/>
          <p:cNvSpPr>
            <a:spLocks noGrp="1" noChangeArrowheads="1"/>
          </p:cNvSpPr>
          <p:nvPr>
            <p:ph type="title"/>
          </p:nvPr>
        </p:nvSpPr>
        <p:spPr>
          <a:xfrm>
            <a:off x="684213" y="260350"/>
            <a:ext cx="7772400" cy="803275"/>
          </a:xfrm>
        </p:spPr>
        <p:txBody>
          <a:bodyPr/>
          <a:lstStyle/>
          <a:p>
            <a:pPr eaLnBrk="1" hangingPunct="1"/>
            <a:r>
              <a:rPr lang="zh-CN" altLang="en-US" sz="3600" b="1" smtClean="0">
                <a:solidFill>
                  <a:srgbClr val="FFFF00"/>
                </a:solidFill>
                <a:latin typeface="楷体_GB2312" pitchFamily="49" charset="-122"/>
                <a:ea typeface="楷体_GB2312" pitchFamily="49" charset="-122"/>
              </a:rPr>
              <a:t>小 结</a:t>
            </a:r>
          </a:p>
        </p:txBody>
      </p:sp>
      <p:graphicFrame>
        <p:nvGraphicFramePr>
          <p:cNvPr id="30722" name="Object 5"/>
          <p:cNvGraphicFramePr>
            <a:graphicFrameLocks noChangeAspect="1"/>
          </p:cNvGraphicFramePr>
          <p:nvPr>
            <p:extLst>
              <p:ext uri="{D42A27DB-BD31-4B8C-83A1-F6EECF244321}">
                <p14:modId xmlns:p14="http://schemas.microsoft.com/office/powerpoint/2010/main" xmlns="" val="3011011030"/>
              </p:ext>
            </p:extLst>
          </p:nvPr>
        </p:nvGraphicFramePr>
        <p:xfrm>
          <a:off x="5238750" y="1252538"/>
          <a:ext cx="3279775" cy="846137"/>
        </p:xfrm>
        <a:graphic>
          <a:graphicData uri="http://schemas.openxmlformats.org/presentationml/2006/ole">
            <p:oleObj spid="_x0000_s35884" name="公式" r:id="rId3" imgW="1473120" imgH="380880" progId="Equation.3">
              <p:embed/>
            </p:oleObj>
          </a:graphicData>
        </a:graphic>
      </p:graphicFrame>
      <p:sp>
        <p:nvSpPr>
          <p:cNvPr id="30729" name="Text Box 6"/>
          <p:cNvSpPr txBox="1">
            <a:spLocks noChangeArrowheads="1"/>
          </p:cNvSpPr>
          <p:nvPr/>
        </p:nvSpPr>
        <p:spPr bwMode="auto">
          <a:xfrm>
            <a:off x="468313" y="1412875"/>
            <a:ext cx="460851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solidFill>
                  <a:srgbClr val="FFFF00"/>
                </a:solidFill>
              </a:rPr>
              <a:t>达朗贝尔</a:t>
            </a:r>
            <a:r>
              <a:rPr lang="en-US" altLang="zh-CN" sz="2800">
                <a:solidFill>
                  <a:srgbClr val="FFFF00"/>
                </a:solidFill>
              </a:rPr>
              <a:t>-</a:t>
            </a:r>
            <a:r>
              <a:rPr lang="zh-CN" altLang="en-US" sz="2800">
                <a:solidFill>
                  <a:srgbClr val="FFFF00"/>
                </a:solidFill>
              </a:rPr>
              <a:t>拉格朗日方程</a:t>
            </a:r>
          </a:p>
        </p:txBody>
      </p:sp>
      <p:graphicFrame>
        <p:nvGraphicFramePr>
          <p:cNvPr id="30723" name="Object 7"/>
          <p:cNvGraphicFramePr>
            <a:graphicFrameLocks noChangeAspect="1"/>
          </p:cNvGraphicFramePr>
          <p:nvPr>
            <p:extLst>
              <p:ext uri="{D42A27DB-BD31-4B8C-83A1-F6EECF244321}">
                <p14:modId xmlns:p14="http://schemas.microsoft.com/office/powerpoint/2010/main" xmlns="" val="2418588348"/>
              </p:ext>
            </p:extLst>
          </p:nvPr>
        </p:nvGraphicFramePr>
        <p:xfrm>
          <a:off x="2903538" y="2260600"/>
          <a:ext cx="5656262" cy="846138"/>
        </p:xfrm>
        <a:graphic>
          <a:graphicData uri="http://schemas.openxmlformats.org/presentationml/2006/ole">
            <p:oleObj spid="_x0000_s35885" name="公式" r:id="rId4" imgW="2539800" imgH="380880" progId="Equation.3">
              <p:embed/>
            </p:oleObj>
          </a:graphicData>
        </a:graphic>
      </p:graphicFrame>
      <p:sp>
        <p:nvSpPr>
          <p:cNvPr id="30730" name="Text Box 8"/>
          <p:cNvSpPr txBox="1">
            <a:spLocks noChangeArrowheads="1"/>
          </p:cNvSpPr>
          <p:nvPr/>
        </p:nvSpPr>
        <p:spPr bwMode="auto">
          <a:xfrm>
            <a:off x="323850" y="2420938"/>
            <a:ext cx="34575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a:solidFill>
                  <a:srgbClr val="FF3300"/>
                </a:solidFill>
              </a:rPr>
              <a:t>拉</a:t>
            </a:r>
            <a:r>
              <a:rPr lang="zh-CN" altLang="zh-CN" sz="2800">
                <a:solidFill>
                  <a:srgbClr val="FF3300"/>
                </a:solidFill>
              </a:rPr>
              <a:t>格朗日方程</a:t>
            </a:r>
            <a:endParaRPr lang="zh-CN" altLang="en-US" sz="2800">
              <a:solidFill>
                <a:srgbClr val="FF3300"/>
              </a:solidFill>
            </a:endParaRPr>
          </a:p>
        </p:txBody>
      </p:sp>
      <p:grpSp>
        <p:nvGrpSpPr>
          <p:cNvPr id="30731" name="Group 10"/>
          <p:cNvGrpSpPr>
            <a:grpSpLocks/>
          </p:cNvGrpSpPr>
          <p:nvPr/>
        </p:nvGrpSpPr>
        <p:grpSpPr bwMode="auto">
          <a:xfrm>
            <a:off x="601380" y="3339849"/>
            <a:ext cx="4619908" cy="819655"/>
            <a:chOff x="287" y="2422"/>
            <a:chExt cx="2956" cy="534"/>
          </a:xfrm>
        </p:grpSpPr>
        <p:graphicFrame>
          <p:nvGraphicFramePr>
            <p:cNvPr id="30727" name="Object 11"/>
            <p:cNvGraphicFramePr>
              <a:graphicFrameLocks noChangeAspect="1"/>
            </p:cNvGraphicFramePr>
            <p:nvPr>
              <p:extLst>
                <p:ext uri="{D42A27DB-BD31-4B8C-83A1-F6EECF244321}">
                  <p14:modId xmlns:p14="http://schemas.microsoft.com/office/powerpoint/2010/main" xmlns="" val="3595825162"/>
                </p:ext>
              </p:extLst>
            </p:nvPr>
          </p:nvGraphicFramePr>
          <p:xfrm>
            <a:off x="287" y="2422"/>
            <a:ext cx="1799" cy="534"/>
          </p:xfrm>
          <a:graphic>
            <a:graphicData uri="http://schemas.openxmlformats.org/presentationml/2006/ole">
              <p:oleObj spid="_x0000_s35886" name="公式" r:id="rId5" imgW="1282680" imgH="380880" progId="Equation.3">
                <p:embed/>
              </p:oleObj>
            </a:graphicData>
          </a:graphic>
        </p:graphicFrame>
        <p:sp>
          <p:nvSpPr>
            <p:cNvPr id="30738" name="Text Box 12"/>
            <p:cNvSpPr txBox="1">
              <a:spLocks noChangeArrowheads="1"/>
            </p:cNvSpPr>
            <p:nvPr/>
          </p:nvSpPr>
          <p:spPr bwMode="auto">
            <a:xfrm>
              <a:off x="1973" y="2522"/>
              <a:ext cx="1270"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rgbClr val="FF0000"/>
                  </a:solidFill>
                </a:rPr>
                <a:t>叫广义动量</a:t>
              </a:r>
            </a:p>
          </p:txBody>
        </p:sp>
      </p:grpSp>
      <p:grpSp>
        <p:nvGrpSpPr>
          <p:cNvPr id="30732" name="Group 13"/>
          <p:cNvGrpSpPr>
            <a:grpSpLocks/>
          </p:cNvGrpSpPr>
          <p:nvPr/>
        </p:nvGrpSpPr>
        <p:grpSpPr bwMode="auto">
          <a:xfrm>
            <a:off x="5611813" y="3389313"/>
            <a:ext cx="3065462" cy="558800"/>
            <a:chOff x="3172" y="2498"/>
            <a:chExt cx="1931" cy="352"/>
          </a:xfrm>
        </p:grpSpPr>
        <p:graphicFrame>
          <p:nvGraphicFramePr>
            <p:cNvPr id="30726" name="Object 14"/>
            <p:cNvGraphicFramePr>
              <a:graphicFrameLocks noChangeAspect="1"/>
            </p:cNvGraphicFramePr>
            <p:nvPr>
              <p:extLst>
                <p:ext uri="{D42A27DB-BD31-4B8C-83A1-F6EECF244321}">
                  <p14:modId xmlns:p14="http://schemas.microsoft.com/office/powerpoint/2010/main" xmlns="" val="473516804"/>
                </p:ext>
              </p:extLst>
            </p:nvPr>
          </p:nvGraphicFramePr>
          <p:xfrm>
            <a:off x="3172" y="2498"/>
            <a:ext cx="265" cy="324"/>
          </p:xfrm>
          <a:graphic>
            <a:graphicData uri="http://schemas.openxmlformats.org/presentationml/2006/ole">
              <p:oleObj spid="_x0000_s35887" name="公式" r:id="rId6" imgW="164880" imgH="203040" progId="Equation.3">
                <p:embed/>
              </p:oleObj>
            </a:graphicData>
          </a:graphic>
        </p:graphicFrame>
        <p:sp>
          <p:nvSpPr>
            <p:cNvPr id="30737" name="Text Box 15"/>
            <p:cNvSpPr txBox="1">
              <a:spLocks noChangeArrowheads="1"/>
            </p:cNvSpPr>
            <p:nvPr/>
          </p:nvSpPr>
          <p:spPr bwMode="auto">
            <a:xfrm>
              <a:off x="3424" y="2523"/>
              <a:ext cx="1679"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rgbClr val="FF0000"/>
                  </a:solidFill>
                </a:rPr>
                <a:t>叫广义速度</a:t>
              </a:r>
            </a:p>
          </p:txBody>
        </p:sp>
      </p:grpSp>
      <p:grpSp>
        <p:nvGrpSpPr>
          <p:cNvPr id="30733" name="Group 16"/>
          <p:cNvGrpSpPr>
            <a:grpSpLocks/>
          </p:cNvGrpSpPr>
          <p:nvPr/>
        </p:nvGrpSpPr>
        <p:grpSpPr bwMode="auto">
          <a:xfrm>
            <a:off x="3808413" y="4132265"/>
            <a:ext cx="3355975" cy="846138"/>
            <a:chOff x="358" y="3057"/>
            <a:chExt cx="2114" cy="533"/>
          </a:xfrm>
        </p:grpSpPr>
        <p:graphicFrame>
          <p:nvGraphicFramePr>
            <p:cNvPr id="30725" name="Object 17"/>
            <p:cNvGraphicFramePr>
              <a:graphicFrameLocks noChangeAspect="1"/>
            </p:cNvGraphicFramePr>
            <p:nvPr>
              <p:extLst>
                <p:ext uri="{D42A27DB-BD31-4B8C-83A1-F6EECF244321}">
                  <p14:modId xmlns:p14="http://schemas.microsoft.com/office/powerpoint/2010/main" xmlns="" val="3341913295"/>
                </p:ext>
              </p:extLst>
            </p:nvPr>
          </p:nvGraphicFramePr>
          <p:xfrm>
            <a:off x="358" y="3057"/>
            <a:ext cx="391" cy="533"/>
          </p:xfrm>
          <a:graphic>
            <a:graphicData uri="http://schemas.openxmlformats.org/presentationml/2006/ole">
              <p:oleObj spid="_x0000_s35888" name="公式" r:id="rId7" imgW="279360" imgH="380880" progId="Equation.3">
                <p:embed/>
              </p:oleObj>
            </a:graphicData>
          </a:graphic>
        </p:graphicFrame>
        <p:sp>
          <p:nvSpPr>
            <p:cNvPr id="30736" name="Text Box 18"/>
            <p:cNvSpPr txBox="1">
              <a:spLocks noChangeArrowheads="1"/>
            </p:cNvSpPr>
            <p:nvPr/>
          </p:nvSpPr>
          <p:spPr bwMode="auto">
            <a:xfrm>
              <a:off x="839" y="3158"/>
              <a:ext cx="1633"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rgbClr val="FF0000"/>
                  </a:solidFill>
                </a:rPr>
                <a:t>叫拉</a:t>
              </a:r>
              <a:r>
                <a:rPr lang="zh-CN" altLang="zh-CN" sz="2800" dirty="0">
                  <a:solidFill>
                    <a:srgbClr val="FF0000"/>
                  </a:solidFill>
                </a:rPr>
                <a:t>格朗日</a:t>
              </a:r>
              <a:r>
                <a:rPr lang="zh-CN" altLang="en-US" sz="2800" dirty="0">
                  <a:solidFill>
                    <a:srgbClr val="FF0000"/>
                  </a:solidFill>
                </a:rPr>
                <a:t>力</a:t>
              </a:r>
            </a:p>
          </p:txBody>
        </p:sp>
      </p:grpSp>
      <p:sp>
        <p:nvSpPr>
          <p:cNvPr id="30734" name="Text Box 19"/>
          <p:cNvSpPr txBox="1">
            <a:spLocks noChangeArrowheads="1"/>
          </p:cNvSpPr>
          <p:nvPr/>
        </p:nvSpPr>
        <p:spPr bwMode="auto">
          <a:xfrm>
            <a:off x="971550" y="4221163"/>
            <a:ext cx="28813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sz="2800" i="1" dirty="0">
                <a:solidFill>
                  <a:schemeClr val="tx1"/>
                </a:solidFill>
              </a:rPr>
              <a:t>Q</a:t>
            </a:r>
            <a:r>
              <a:rPr lang="en-US" altLang="zh-CN" sz="2800" i="1" baseline="-25000" dirty="0">
                <a:solidFill>
                  <a:schemeClr val="tx1"/>
                </a:solidFill>
                <a:sym typeface="Symbol" pitchFamily="18" charset="2"/>
              </a:rPr>
              <a:t></a:t>
            </a:r>
            <a:r>
              <a:rPr lang="en-US" altLang="zh-CN" sz="2800" i="1" dirty="0">
                <a:solidFill>
                  <a:schemeClr val="tx1"/>
                </a:solidFill>
                <a:sym typeface="Symbol" pitchFamily="18" charset="2"/>
              </a:rPr>
              <a:t>  </a:t>
            </a:r>
            <a:r>
              <a:rPr lang="zh-CN" altLang="en-US" sz="2800" dirty="0">
                <a:solidFill>
                  <a:schemeClr val="tx1"/>
                </a:solidFill>
                <a:sym typeface="Symbol" pitchFamily="18" charset="2"/>
              </a:rPr>
              <a:t>叫</a:t>
            </a:r>
            <a:r>
              <a:rPr lang="zh-CN" altLang="en-US" sz="2800" dirty="0">
                <a:solidFill>
                  <a:srgbClr val="FF0000"/>
                </a:solidFill>
                <a:sym typeface="Symbol" pitchFamily="18" charset="2"/>
              </a:rPr>
              <a:t>广义力</a:t>
            </a:r>
            <a:endParaRPr lang="zh-CN" altLang="en-US" sz="2800" dirty="0">
              <a:solidFill>
                <a:srgbClr val="FF0000"/>
              </a:solidFill>
            </a:endParaRPr>
          </a:p>
        </p:txBody>
      </p:sp>
      <p:graphicFrame>
        <p:nvGraphicFramePr>
          <p:cNvPr id="30724" name="Object 20"/>
          <p:cNvGraphicFramePr>
            <a:graphicFrameLocks noChangeAspect="1"/>
          </p:cNvGraphicFramePr>
          <p:nvPr>
            <p:extLst>
              <p:ext uri="{D42A27DB-BD31-4B8C-83A1-F6EECF244321}">
                <p14:modId xmlns:p14="http://schemas.microsoft.com/office/powerpoint/2010/main" xmlns="" val="2308363871"/>
              </p:ext>
            </p:extLst>
          </p:nvPr>
        </p:nvGraphicFramePr>
        <p:xfrm>
          <a:off x="2060575" y="5716588"/>
          <a:ext cx="5343525" cy="846137"/>
        </p:xfrm>
        <a:graphic>
          <a:graphicData uri="http://schemas.openxmlformats.org/presentationml/2006/ole">
            <p:oleObj spid="_x0000_s35889" name="公式" r:id="rId8" imgW="2400120" imgH="380880" progId="Equation.3">
              <p:embed/>
            </p:oleObj>
          </a:graphicData>
        </a:graphic>
      </p:graphicFrame>
      <p:sp>
        <p:nvSpPr>
          <p:cNvPr id="30735" name="Text Box 21"/>
          <p:cNvSpPr txBox="1">
            <a:spLocks noChangeArrowheads="1"/>
          </p:cNvSpPr>
          <p:nvPr/>
        </p:nvSpPr>
        <p:spPr bwMode="auto">
          <a:xfrm>
            <a:off x="468313" y="5084763"/>
            <a:ext cx="82073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sz="2800" dirty="0">
                <a:solidFill>
                  <a:schemeClr val="tx1"/>
                </a:solidFill>
              </a:rPr>
              <a:t>这是保守系的拉格朗日方程</a:t>
            </a:r>
            <a:r>
              <a:rPr lang="en-US" altLang="zh-CN" sz="2800" dirty="0">
                <a:solidFill>
                  <a:schemeClr val="tx1"/>
                </a:solidFill>
              </a:rPr>
              <a:t>,  </a:t>
            </a:r>
            <a:r>
              <a:rPr lang="en-US" altLang="zh-CN" sz="2800" i="1" dirty="0">
                <a:solidFill>
                  <a:schemeClr val="tx1"/>
                </a:solidFill>
              </a:rPr>
              <a:t>L=T-V</a:t>
            </a:r>
            <a:r>
              <a:rPr lang="zh-CN" altLang="en-US" sz="2800" dirty="0">
                <a:solidFill>
                  <a:schemeClr val="tx1"/>
                </a:solidFill>
              </a:rPr>
              <a:t>拉格朗日函数</a:t>
            </a:r>
            <a:r>
              <a:rPr lang="en-US" altLang="zh-CN" sz="2800" dirty="0">
                <a:solidFill>
                  <a:srgbClr val="FF9900"/>
                </a:solidFill>
              </a:rPr>
              <a:t>.</a:t>
            </a:r>
          </a:p>
        </p:txBody>
      </p:sp>
    </p:spTree>
    <p:extLst>
      <p:ext uri="{BB962C8B-B14F-4D97-AF65-F5344CB8AC3E}">
        <p14:creationId xmlns:p14="http://schemas.microsoft.com/office/powerpoint/2010/main" xmlns="" val="36453315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333375"/>
            <a:ext cx="7772400" cy="1143000"/>
          </a:xfrm>
        </p:spPr>
        <p:txBody>
          <a:bodyPr/>
          <a:lstStyle/>
          <a:p>
            <a:pPr eaLnBrk="1" hangingPunct="1"/>
            <a:r>
              <a:rPr lang="zh-CN" altLang="en-US" dirty="0" smtClean="0">
                <a:solidFill>
                  <a:schemeClr val="tx1"/>
                </a:solidFill>
              </a:rPr>
              <a:t>附：拉格朗日介绍</a:t>
            </a:r>
          </a:p>
        </p:txBody>
      </p:sp>
      <p:sp>
        <p:nvSpPr>
          <p:cNvPr id="45059" name="Rectangle 6"/>
          <p:cNvSpPr>
            <a:spLocks noChangeArrowheads="1"/>
          </p:cNvSpPr>
          <p:nvPr/>
        </p:nvSpPr>
        <p:spPr bwMode="auto">
          <a:xfrm>
            <a:off x="684213" y="1693863"/>
            <a:ext cx="813593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b="0" dirty="0">
                <a:solidFill>
                  <a:schemeClr val="tx1"/>
                </a:solidFill>
              </a:rPr>
              <a:t>（</a:t>
            </a:r>
            <a:r>
              <a:rPr lang="en-US" altLang="zh-CN" b="0" dirty="0">
                <a:solidFill>
                  <a:schemeClr val="tx1"/>
                </a:solidFill>
              </a:rPr>
              <a:t>Lagrange, Joseph-Louis</a:t>
            </a:r>
            <a:r>
              <a:rPr lang="zh-CN" altLang="en-US" b="0" dirty="0">
                <a:solidFill>
                  <a:schemeClr val="tx1"/>
                </a:solidFill>
              </a:rPr>
              <a:t>）是法国数学家、力学家、天文学家</a:t>
            </a:r>
            <a:r>
              <a:rPr lang="en-US" altLang="zh-CN" b="0" dirty="0">
                <a:solidFill>
                  <a:schemeClr val="tx1"/>
                </a:solidFill>
              </a:rPr>
              <a:t>. 1736</a:t>
            </a:r>
            <a:r>
              <a:rPr lang="zh-CN" altLang="en-US" b="0" dirty="0">
                <a:solidFill>
                  <a:schemeClr val="tx1"/>
                </a:solidFill>
              </a:rPr>
              <a:t>年</a:t>
            </a:r>
            <a:r>
              <a:rPr lang="en-US" altLang="zh-CN" b="0" dirty="0">
                <a:solidFill>
                  <a:schemeClr val="tx1"/>
                </a:solidFill>
              </a:rPr>
              <a:t>1</a:t>
            </a:r>
            <a:r>
              <a:rPr lang="zh-CN" altLang="en-US" b="0" dirty="0">
                <a:solidFill>
                  <a:schemeClr val="tx1"/>
                </a:solidFill>
              </a:rPr>
              <a:t>月</a:t>
            </a:r>
            <a:r>
              <a:rPr lang="en-US" altLang="zh-CN" b="0" dirty="0">
                <a:solidFill>
                  <a:schemeClr val="tx1"/>
                </a:solidFill>
              </a:rPr>
              <a:t>25</a:t>
            </a:r>
            <a:r>
              <a:rPr lang="zh-CN" altLang="en-US" b="0" dirty="0">
                <a:solidFill>
                  <a:schemeClr val="tx1"/>
                </a:solidFill>
              </a:rPr>
              <a:t>日生于意大利西北部的都灵；</a:t>
            </a:r>
            <a:r>
              <a:rPr lang="en-US" altLang="zh-CN" b="0" dirty="0">
                <a:solidFill>
                  <a:schemeClr val="tx1"/>
                </a:solidFill>
              </a:rPr>
              <a:t>1813</a:t>
            </a:r>
            <a:r>
              <a:rPr lang="zh-CN" altLang="en-US" b="0" dirty="0">
                <a:solidFill>
                  <a:schemeClr val="tx1"/>
                </a:solidFill>
              </a:rPr>
              <a:t>年</a:t>
            </a:r>
            <a:r>
              <a:rPr lang="en-US" altLang="zh-CN" b="0" dirty="0">
                <a:solidFill>
                  <a:schemeClr val="tx1"/>
                </a:solidFill>
              </a:rPr>
              <a:t>4</a:t>
            </a:r>
            <a:r>
              <a:rPr lang="zh-CN" altLang="en-US" b="0" dirty="0">
                <a:solidFill>
                  <a:schemeClr val="tx1"/>
                </a:solidFill>
              </a:rPr>
              <a:t>月</a:t>
            </a:r>
            <a:r>
              <a:rPr lang="en-US" altLang="zh-CN" b="0" dirty="0">
                <a:solidFill>
                  <a:schemeClr val="tx1"/>
                </a:solidFill>
              </a:rPr>
              <a:t>10</a:t>
            </a:r>
            <a:r>
              <a:rPr lang="zh-CN" altLang="en-US" b="0" dirty="0">
                <a:solidFill>
                  <a:schemeClr val="tx1"/>
                </a:solidFill>
              </a:rPr>
              <a:t>日卒于巴黎</a:t>
            </a:r>
            <a:r>
              <a:rPr lang="en-US" altLang="zh-CN" b="0" dirty="0">
                <a:solidFill>
                  <a:schemeClr val="tx1"/>
                </a:solidFill>
              </a:rPr>
              <a:t>.</a:t>
            </a:r>
            <a:r>
              <a:rPr lang="zh-CN" altLang="en-US" dirty="0">
                <a:solidFill>
                  <a:schemeClr val="tx1"/>
                </a:solidFill>
              </a:rPr>
              <a:t> </a:t>
            </a:r>
          </a:p>
        </p:txBody>
      </p:sp>
      <p:sp>
        <p:nvSpPr>
          <p:cNvPr id="45060" name="Rectangle 7"/>
          <p:cNvSpPr>
            <a:spLocks noChangeArrowheads="1"/>
          </p:cNvSpPr>
          <p:nvPr/>
        </p:nvSpPr>
        <p:spPr bwMode="auto">
          <a:xfrm>
            <a:off x="611188" y="3416300"/>
            <a:ext cx="813752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b="0" dirty="0">
                <a:solidFill>
                  <a:schemeClr val="tx1"/>
                </a:solidFill>
              </a:rPr>
              <a:t>拉格朗日在中学时代读了天文学家哈雷写的一篇谈论计算方法的小品文</a:t>
            </a:r>
            <a:r>
              <a:rPr lang="en-US" altLang="zh-CN" b="0" dirty="0">
                <a:solidFill>
                  <a:schemeClr val="tx1"/>
                </a:solidFill>
              </a:rPr>
              <a:t>——《</a:t>
            </a:r>
            <a:r>
              <a:rPr lang="zh-CN" altLang="en-US" b="0" dirty="0">
                <a:solidFill>
                  <a:schemeClr val="tx1"/>
                </a:solidFill>
              </a:rPr>
              <a:t>在解决求光学玻璃的焦点问题时，近世代数优越性的一个实例</a:t>
            </a:r>
            <a:r>
              <a:rPr lang="en-US" altLang="zh-CN" b="0" dirty="0">
                <a:solidFill>
                  <a:schemeClr val="tx1"/>
                </a:solidFill>
              </a:rPr>
              <a:t>》</a:t>
            </a:r>
            <a:r>
              <a:rPr lang="zh-CN" altLang="en-US" b="0" dirty="0">
                <a:solidFill>
                  <a:schemeClr val="tx1"/>
                </a:solidFill>
              </a:rPr>
              <a:t>之后，就对数学和天文学发生了兴趣，不久进入都灵皇家炮兵学院学习</a:t>
            </a:r>
            <a:r>
              <a:rPr lang="en-US" altLang="zh-CN" b="0" dirty="0">
                <a:solidFill>
                  <a:schemeClr val="tx1"/>
                </a:solidFill>
              </a:rPr>
              <a:t>. </a:t>
            </a:r>
            <a:r>
              <a:rPr lang="zh-CN" altLang="en-US" b="0" dirty="0">
                <a:solidFill>
                  <a:schemeClr val="tx1"/>
                </a:solidFill>
              </a:rPr>
              <a:t>通过自学的方式钻研数学，尚未毕业就担任了该院的部分数学教学工作</a:t>
            </a:r>
            <a:r>
              <a:rPr lang="en-US" altLang="zh-CN" b="0" dirty="0">
                <a:solidFill>
                  <a:schemeClr val="tx1"/>
                </a:solidFill>
              </a:rPr>
              <a:t>. 18</a:t>
            </a:r>
            <a:r>
              <a:rPr lang="zh-CN" altLang="en-US" b="0" dirty="0">
                <a:solidFill>
                  <a:schemeClr val="tx1"/>
                </a:solidFill>
              </a:rPr>
              <a:t>岁时开始撰写论文，</a:t>
            </a:r>
            <a:r>
              <a:rPr lang="en-US" altLang="zh-CN" b="0" dirty="0">
                <a:solidFill>
                  <a:schemeClr val="tx1"/>
                </a:solidFill>
              </a:rPr>
              <a:t>19</a:t>
            </a:r>
            <a:r>
              <a:rPr lang="zh-CN" altLang="en-US" b="0" dirty="0">
                <a:solidFill>
                  <a:schemeClr val="tx1"/>
                </a:solidFill>
              </a:rPr>
              <a:t>岁被正式聘任为该院的数学教授</a:t>
            </a:r>
            <a:r>
              <a:rPr lang="en-US" altLang="zh-CN" b="0" dirty="0">
                <a:solidFill>
                  <a:schemeClr val="tx1"/>
                </a:solidFill>
              </a:rPr>
              <a:t>.</a:t>
            </a:r>
            <a:r>
              <a:rPr lang="zh-CN" altLang="en-US" dirty="0">
                <a:solidFill>
                  <a:schemeClr val="tx1"/>
                </a:solidFill>
              </a:rPr>
              <a:t> </a:t>
            </a:r>
          </a:p>
        </p:txBody>
      </p:sp>
    </p:spTree>
    <p:extLst>
      <p:ext uri="{BB962C8B-B14F-4D97-AF65-F5344CB8AC3E}">
        <p14:creationId xmlns:p14="http://schemas.microsoft.com/office/powerpoint/2010/main" xmlns="" val="8949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2" name="Object 2"/>
          <p:cNvGraphicFramePr>
            <a:graphicFrameLocks noChangeAspect="1"/>
          </p:cNvGraphicFramePr>
          <p:nvPr>
            <p:extLst>
              <p:ext uri="{D42A27DB-BD31-4B8C-83A1-F6EECF244321}">
                <p14:modId xmlns:p14="http://schemas.microsoft.com/office/powerpoint/2010/main" xmlns="" val="1260712652"/>
              </p:ext>
            </p:extLst>
          </p:nvPr>
        </p:nvGraphicFramePr>
        <p:xfrm>
          <a:off x="423863" y="3548930"/>
          <a:ext cx="8048625" cy="1392238"/>
        </p:xfrm>
        <a:graphic>
          <a:graphicData uri="http://schemas.openxmlformats.org/presentationml/2006/ole">
            <p:oleObj spid="_x0000_s2081" name="公式" r:id="rId3" imgW="3848040" imgH="520560" progId="Equation.3">
              <p:embed/>
            </p:oleObj>
          </a:graphicData>
        </a:graphic>
      </p:graphicFrame>
      <p:sp>
        <p:nvSpPr>
          <p:cNvPr id="215043" name="Text Box 3"/>
          <p:cNvSpPr txBox="1">
            <a:spLocks noChangeArrowheads="1"/>
          </p:cNvSpPr>
          <p:nvPr/>
        </p:nvSpPr>
        <p:spPr bwMode="auto">
          <a:xfrm>
            <a:off x="533400" y="2924944"/>
            <a:ext cx="6096000" cy="519113"/>
          </a:xfrm>
          <a:prstGeom prst="rect">
            <a:avLst/>
          </a:prstGeom>
          <a:noFill/>
          <a:ln w="12700">
            <a:noFill/>
            <a:miter lim="800000"/>
            <a:headEnd type="none" w="sm" len="sm"/>
            <a:tailEnd type="none" w="sm" len="sm"/>
          </a:ln>
          <a:effectLst/>
        </p:spPr>
        <p:txBody>
          <a:bodyPr>
            <a:spAutoFit/>
          </a:bodyPr>
          <a:lstStyle/>
          <a:p>
            <a:pPr>
              <a:defRPr/>
            </a:pPr>
            <a:r>
              <a:rPr lang="zh-CN" altLang="en-US" sz="2800" dirty="0">
                <a:effectLst>
                  <a:outerShdw blurRad="38100" dist="38100" dir="2700000" algn="tl">
                    <a:srgbClr val="000000"/>
                  </a:outerShdw>
                </a:effectLst>
                <a:ea typeface="宋体" pitchFamily="2" charset="-122"/>
              </a:rPr>
              <a:t>动力学普遍方程的直角坐标形式</a:t>
            </a:r>
          </a:p>
        </p:txBody>
      </p:sp>
      <p:graphicFrame>
        <p:nvGraphicFramePr>
          <p:cNvPr id="215044" name="Object 4"/>
          <p:cNvGraphicFramePr>
            <a:graphicFrameLocks noChangeAspect="1"/>
          </p:cNvGraphicFramePr>
          <p:nvPr>
            <p:extLst>
              <p:ext uri="{D42A27DB-BD31-4B8C-83A1-F6EECF244321}">
                <p14:modId xmlns:p14="http://schemas.microsoft.com/office/powerpoint/2010/main" xmlns="" val="1754757265"/>
              </p:ext>
            </p:extLst>
          </p:nvPr>
        </p:nvGraphicFramePr>
        <p:xfrm>
          <a:off x="1989138" y="871240"/>
          <a:ext cx="6471294" cy="1117600"/>
        </p:xfrm>
        <a:graphic>
          <a:graphicData uri="http://schemas.openxmlformats.org/presentationml/2006/ole">
            <p:oleObj spid="_x0000_s2082" name="公式" r:id="rId4" imgW="2438280" imgH="330120" progId="Equation.3">
              <p:embed/>
            </p:oleObj>
          </a:graphicData>
        </a:graphic>
      </p:graphicFrame>
      <p:sp>
        <p:nvSpPr>
          <p:cNvPr id="215048" name="Text Box 8"/>
          <p:cNvSpPr txBox="1">
            <a:spLocks noChangeArrowheads="1"/>
          </p:cNvSpPr>
          <p:nvPr/>
        </p:nvSpPr>
        <p:spPr bwMode="auto">
          <a:xfrm>
            <a:off x="762000" y="5517976"/>
            <a:ext cx="6705600" cy="457200"/>
          </a:xfrm>
          <a:prstGeom prst="rect">
            <a:avLst/>
          </a:prstGeom>
          <a:noFill/>
          <a:ln w="12700">
            <a:noFill/>
            <a:miter lim="800000"/>
            <a:headEnd type="none" w="sm" len="sm"/>
            <a:tailEnd type="none" w="sm" len="sm"/>
          </a:ln>
          <a:effectLst/>
        </p:spPr>
        <p:txBody>
          <a:bodyPr>
            <a:spAutoFit/>
          </a:bodyPr>
          <a:lstStyle/>
          <a:p>
            <a:pPr>
              <a:defRPr/>
            </a:pPr>
            <a:r>
              <a:rPr lang="zh-CN" altLang="en-US" i="1" dirty="0">
                <a:effectLst>
                  <a:outerShdw blurRad="38100" dist="38100" dir="2700000" algn="tl">
                    <a:srgbClr val="000000"/>
                  </a:outerShdw>
                </a:effectLst>
                <a:ea typeface="宋体" pitchFamily="2" charset="-122"/>
              </a:rPr>
              <a:t>适用于具有稳定（或非稳定）约束的系统；</a:t>
            </a:r>
          </a:p>
        </p:txBody>
      </p:sp>
      <p:sp>
        <p:nvSpPr>
          <p:cNvPr id="215049" name="Text Box 9"/>
          <p:cNvSpPr txBox="1">
            <a:spLocks noChangeArrowheads="1"/>
          </p:cNvSpPr>
          <p:nvPr/>
        </p:nvSpPr>
        <p:spPr bwMode="auto">
          <a:xfrm>
            <a:off x="762000" y="5975176"/>
            <a:ext cx="6324600" cy="457200"/>
          </a:xfrm>
          <a:prstGeom prst="rect">
            <a:avLst/>
          </a:prstGeom>
          <a:noFill/>
          <a:ln w="12700">
            <a:noFill/>
            <a:miter lim="800000"/>
            <a:headEnd type="none" w="sm" len="sm"/>
            <a:tailEnd type="none" w="sm" len="sm"/>
          </a:ln>
          <a:effectLst/>
        </p:spPr>
        <p:txBody>
          <a:bodyPr>
            <a:spAutoFit/>
          </a:bodyPr>
          <a:lstStyle/>
          <a:p>
            <a:pPr>
              <a:defRPr/>
            </a:pPr>
            <a:r>
              <a:rPr lang="zh-CN" altLang="en-US" i="1" dirty="0">
                <a:effectLst>
                  <a:outerShdw blurRad="38100" dist="38100" dir="2700000" algn="tl">
                    <a:srgbClr val="000000"/>
                  </a:outerShdw>
                </a:effectLst>
                <a:ea typeface="宋体" pitchFamily="2" charset="-122"/>
              </a:rPr>
              <a:t>适用于具有完整（或非完整）约束的系统；</a:t>
            </a:r>
          </a:p>
        </p:txBody>
      </p:sp>
      <p:sp>
        <p:nvSpPr>
          <p:cNvPr id="215050" name="Text Box 10"/>
          <p:cNvSpPr txBox="1">
            <a:spLocks noChangeArrowheads="1"/>
          </p:cNvSpPr>
          <p:nvPr/>
        </p:nvSpPr>
        <p:spPr bwMode="auto">
          <a:xfrm>
            <a:off x="685800" y="6356176"/>
            <a:ext cx="6096000" cy="457200"/>
          </a:xfrm>
          <a:prstGeom prst="rect">
            <a:avLst/>
          </a:prstGeom>
          <a:noFill/>
          <a:ln w="12700">
            <a:noFill/>
            <a:miter lim="800000"/>
            <a:headEnd type="none" w="sm" len="sm"/>
            <a:tailEnd type="none" w="sm" len="sm"/>
          </a:ln>
          <a:effectLst/>
        </p:spPr>
        <p:txBody>
          <a:bodyPr>
            <a:spAutoFit/>
          </a:bodyPr>
          <a:lstStyle/>
          <a:p>
            <a:pPr>
              <a:defRPr/>
            </a:pPr>
            <a:r>
              <a:rPr lang="zh-CN" altLang="en-US" i="1" dirty="0">
                <a:effectLst>
                  <a:outerShdw blurRad="38100" dist="38100" dir="2700000" algn="tl">
                    <a:srgbClr val="000000"/>
                  </a:outerShdw>
                </a:effectLst>
                <a:ea typeface="宋体" pitchFamily="2" charset="-122"/>
              </a:rPr>
              <a:t>适用于具有保守力（或非保守力）的系统</a:t>
            </a:r>
            <a:r>
              <a:rPr lang="en-US" altLang="zh-CN" i="1" dirty="0">
                <a:effectLst>
                  <a:outerShdw blurRad="38100" dist="38100" dir="2700000" algn="tl">
                    <a:srgbClr val="000000"/>
                  </a:outerShdw>
                </a:effectLst>
                <a:ea typeface="宋体" pitchFamily="2" charset="-122"/>
              </a:rPr>
              <a:t>..</a:t>
            </a:r>
            <a:endParaRPr lang="zh-CN" altLang="en-US" i="1" dirty="0">
              <a:effectLst>
                <a:outerShdw blurRad="38100" dist="38100" dir="2700000" algn="tl">
                  <a:srgbClr val="000000"/>
                </a:outerShdw>
              </a:effectLst>
              <a:ea typeface="宋体" pitchFamily="2" charset="-122"/>
            </a:endParaRPr>
          </a:p>
        </p:txBody>
      </p:sp>
      <p:sp>
        <p:nvSpPr>
          <p:cNvPr id="215052" name="Rectangle 12"/>
          <p:cNvSpPr>
            <a:spLocks noChangeArrowheads="1"/>
          </p:cNvSpPr>
          <p:nvPr/>
        </p:nvSpPr>
        <p:spPr bwMode="auto">
          <a:xfrm>
            <a:off x="762000" y="5060776"/>
            <a:ext cx="5699125" cy="457200"/>
          </a:xfrm>
          <a:prstGeom prst="rect">
            <a:avLst/>
          </a:prstGeom>
          <a:noFill/>
          <a:ln w="12700">
            <a:noFill/>
            <a:miter lim="800000"/>
            <a:headEnd type="none" w="sm" len="sm"/>
            <a:tailEnd type="none" w="sm" len="sm"/>
          </a:ln>
          <a:effectLst/>
        </p:spPr>
        <p:txBody>
          <a:bodyPr wrap="none">
            <a:spAutoFit/>
          </a:bodyPr>
          <a:lstStyle/>
          <a:p>
            <a:pPr>
              <a:defRPr/>
            </a:pPr>
            <a:r>
              <a:rPr lang="zh-CN" altLang="en-US" i="1" dirty="0">
                <a:effectLst>
                  <a:outerShdw blurRad="38100" dist="38100" dir="2700000" algn="tl">
                    <a:srgbClr val="000000"/>
                  </a:outerShdw>
                </a:effectLst>
                <a:ea typeface="宋体" pitchFamily="2" charset="-122"/>
              </a:rPr>
              <a:t>适用于具有理想约束或双面约束的系统；</a:t>
            </a:r>
          </a:p>
        </p:txBody>
      </p:sp>
      <p:sp>
        <p:nvSpPr>
          <p:cNvPr id="215053" name="Rectangle 13"/>
          <p:cNvSpPr>
            <a:spLocks noGrp="1" noChangeArrowheads="1"/>
          </p:cNvSpPr>
          <p:nvPr>
            <p:ph type="title" idx="4294967295"/>
          </p:nvPr>
        </p:nvSpPr>
        <p:spPr>
          <a:xfrm>
            <a:off x="0" y="115888"/>
            <a:ext cx="7772400" cy="762000"/>
          </a:xfrm>
        </p:spPr>
        <p:txBody>
          <a:bodyPr/>
          <a:lstStyle/>
          <a:p>
            <a:pPr algn="l" eaLnBrk="1" hangingPunct="1">
              <a:defRPr/>
            </a:pPr>
            <a:r>
              <a:rPr lang="en-US" altLang="zh-CN" sz="3200" b="1" dirty="0" smtClean="0">
                <a:solidFill>
                  <a:schemeClr val="hlink"/>
                </a:solidFill>
                <a:effectLst>
                  <a:outerShdw blurRad="38100" dist="38100" dir="2700000" algn="tl">
                    <a:srgbClr val="000000"/>
                  </a:outerShdw>
                </a:effectLst>
                <a:ea typeface="楷体_GB2312" pitchFamily="49" charset="-122"/>
              </a:rPr>
              <a:t>2  </a:t>
            </a:r>
            <a:r>
              <a:rPr lang="zh-CN" altLang="en-US" sz="3200" b="1" dirty="0" smtClean="0">
                <a:solidFill>
                  <a:schemeClr val="hlink"/>
                </a:solidFill>
                <a:effectLst>
                  <a:outerShdw blurRad="38100" dist="38100" dir="2700000" algn="tl">
                    <a:srgbClr val="000000"/>
                  </a:outerShdw>
                </a:effectLst>
                <a:ea typeface="楷体_GB2312" pitchFamily="49" charset="-122"/>
              </a:rPr>
              <a:t>动力学普遍方程</a:t>
            </a:r>
            <a:endParaRPr lang="zh-CN" altLang="en-US" sz="3200" dirty="0" smtClean="0">
              <a:solidFill>
                <a:schemeClr val="hlink"/>
              </a:solidFill>
              <a:ea typeface="楷体_GB2312"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445704384"/>
              </p:ext>
            </p:extLst>
          </p:nvPr>
        </p:nvGraphicFramePr>
        <p:xfrm>
          <a:off x="395536" y="1719263"/>
          <a:ext cx="8640960" cy="1060450"/>
        </p:xfrm>
        <a:graphic>
          <a:graphicData uri="http://schemas.openxmlformats.org/presentationml/2006/ole">
            <p:oleObj spid="_x0000_s2083" name="公式" r:id="rId5" imgW="3111480" imgH="228600" progId="Equation.3">
              <p:embed/>
            </p:oleObj>
          </a:graphicData>
        </a:graphic>
      </p:graphicFrame>
    </p:spTree>
    <p:extLst>
      <p:ext uri="{BB962C8B-B14F-4D97-AF65-F5344CB8AC3E}">
        <p14:creationId xmlns:p14="http://schemas.microsoft.com/office/powerpoint/2010/main" xmlns="" val="3493808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ppt_x"/>
                                          </p:val>
                                        </p:tav>
                                        <p:tav tm="100000">
                                          <p:val>
                                            <p:strVal val="#ppt_x"/>
                                          </p:val>
                                        </p:tav>
                                      </p:tavLst>
                                    </p:anim>
                                    <p:anim calcmode="lin" valueType="num">
                                      <p:cBhvr additive="base">
                                        <p:cTn id="8" dur="500" fill="hold"/>
                                        <p:tgtEl>
                                          <p:spTgt spid="2150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43"/>
                                        </p:tgtEl>
                                        <p:attrNameLst>
                                          <p:attrName>style.visibility</p:attrName>
                                        </p:attrNameLst>
                                      </p:cBhvr>
                                      <p:to>
                                        <p:strVal val="visible"/>
                                      </p:to>
                                    </p:set>
                                    <p:anim calcmode="lin" valueType="num">
                                      <p:cBhvr additive="base">
                                        <p:cTn id="13" dur="500" fill="hold"/>
                                        <p:tgtEl>
                                          <p:spTgt spid="215043"/>
                                        </p:tgtEl>
                                        <p:attrNameLst>
                                          <p:attrName>ppt_x</p:attrName>
                                        </p:attrNameLst>
                                      </p:cBhvr>
                                      <p:tavLst>
                                        <p:tav tm="0">
                                          <p:val>
                                            <p:strVal val="#ppt_x"/>
                                          </p:val>
                                        </p:tav>
                                        <p:tav tm="100000">
                                          <p:val>
                                            <p:strVal val="#ppt_x"/>
                                          </p:val>
                                        </p:tav>
                                      </p:tavLst>
                                    </p:anim>
                                    <p:anim calcmode="lin" valueType="num">
                                      <p:cBhvr additive="base">
                                        <p:cTn id="14" dur="500" fill="hold"/>
                                        <p:tgtEl>
                                          <p:spTgt spid="2150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042"/>
                                        </p:tgtEl>
                                        <p:attrNameLst>
                                          <p:attrName>style.visibility</p:attrName>
                                        </p:attrNameLst>
                                      </p:cBhvr>
                                      <p:to>
                                        <p:strVal val="visible"/>
                                      </p:to>
                                    </p:set>
                                    <p:anim calcmode="lin" valueType="num">
                                      <p:cBhvr additive="base">
                                        <p:cTn id="19" dur="500" fill="hold"/>
                                        <p:tgtEl>
                                          <p:spTgt spid="215042"/>
                                        </p:tgtEl>
                                        <p:attrNameLst>
                                          <p:attrName>ppt_x</p:attrName>
                                        </p:attrNameLst>
                                      </p:cBhvr>
                                      <p:tavLst>
                                        <p:tav tm="0">
                                          <p:val>
                                            <p:strVal val="#ppt_x"/>
                                          </p:val>
                                        </p:tav>
                                        <p:tav tm="100000">
                                          <p:val>
                                            <p:strVal val="#ppt_x"/>
                                          </p:val>
                                        </p:tav>
                                      </p:tavLst>
                                    </p:anim>
                                    <p:anim calcmode="lin" valueType="num">
                                      <p:cBhvr additive="base">
                                        <p:cTn id="20" dur="500" fill="hold"/>
                                        <p:tgtEl>
                                          <p:spTgt spid="21504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52"/>
                                        </p:tgtEl>
                                        <p:attrNameLst>
                                          <p:attrName>style.visibility</p:attrName>
                                        </p:attrNameLst>
                                      </p:cBhvr>
                                      <p:to>
                                        <p:strVal val="visible"/>
                                      </p:to>
                                    </p:set>
                                    <p:anim calcmode="lin" valueType="num">
                                      <p:cBhvr additive="base">
                                        <p:cTn id="25" dur="500" fill="hold"/>
                                        <p:tgtEl>
                                          <p:spTgt spid="215052"/>
                                        </p:tgtEl>
                                        <p:attrNameLst>
                                          <p:attrName>ppt_x</p:attrName>
                                        </p:attrNameLst>
                                      </p:cBhvr>
                                      <p:tavLst>
                                        <p:tav tm="0">
                                          <p:val>
                                            <p:strVal val="#ppt_x"/>
                                          </p:val>
                                        </p:tav>
                                        <p:tav tm="100000">
                                          <p:val>
                                            <p:strVal val="#ppt_x"/>
                                          </p:val>
                                        </p:tav>
                                      </p:tavLst>
                                    </p:anim>
                                    <p:anim calcmode="lin" valueType="num">
                                      <p:cBhvr additive="base">
                                        <p:cTn id="26"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48"/>
                                        </p:tgtEl>
                                        <p:attrNameLst>
                                          <p:attrName>style.visibility</p:attrName>
                                        </p:attrNameLst>
                                      </p:cBhvr>
                                      <p:to>
                                        <p:strVal val="visible"/>
                                      </p:to>
                                    </p:set>
                                    <p:anim calcmode="lin" valueType="num">
                                      <p:cBhvr additive="base">
                                        <p:cTn id="31" dur="500" fill="hold"/>
                                        <p:tgtEl>
                                          <p:spTgt spid="215048"/>
                                        </p:tgtEl>
                                        <p:attrNameLst>
                                          <p:attrName>ppt_x</p:attrName>
                                        </p:attrNameLst>
                                      </p:cBhvr>
                                      <p:tavLst>
                                        <p:tav tm="0">
                                          <p:val>
                                            <p:strVal val="#ppt_x"/>
                                          </p:val>
                                        </p:tav>
                                        <p:tav tm="100000">
                                          <p:val>
                                            <p:strVal val="#ppt_x"/>
                                          </p:val>
                                        </p:tav>
                                      </p:tavLst>
                                    </p:anim>
                                    <p:anim calcmode="lin" valueType="num">
                                      <p:cBhvr additive="base">
                                        <p:cTn id="32" dur="500" fill="hold"/>
                                        <p:tgtEl>
                                          <p:spTgt spid="21504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5049"/>
                                        </p:tgtEl>
                                        <p:attrNameLst>
                                          <p:attrName>style.visibility</p:attrName>
                                        </p:attrNameLst>
                                      </p:cBhvr>
                                      <p:to>
                                        <p:strVal val="visible"/>
                                      </p:to>
                                    </p:set>
                                    <p:anim calcmode="lin" valueType="num">
                                      <p:cBhvr additive="base">
                                        <p:cTn id="37" dur="500" fill="hold"/>
                                        <p:tgtEl>
                                          <p:spTgt spid="215049"/>
                                        </p:tgtEl>
                                        <p:attrNameLst>
                                          <p:attrName>ppt_x</p:attrName>
                                        </p:attrNameLst>
                                      </p:cBhvr>
                                      <p:tavLst>
                                        <p:tav tm="0">
                                          <p:val>
                                            <p:strVal val="#ppt_x"/>
                                          </p:val>
                                        </p:tav>
                                        <p:tav tm="100000">
                                          <p:val>
                                            <p:strVal val="#ppt_x"/>
                                          </p:val>
                                        </p:tav>
                                      </p:tavLst>
                                    </p:anim>
                                    <p:anim calcmode="lin" valueType="num">
                                      <p:cBhvr additive="base">
                                        <p:cTn id="38" dur="500" fill="hold"/>
                                        <p:tgtEl>
                                          <p:spTgt spid="21504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5050"/>
                                        </p:tgtEl>
                                        <p:attrNameLst>
                                          <p:attrName>style.visibility</p:attrName>
                                        </p:attrNameLst>
                                      </p:cBhvr>
                                      <p:to>
                                        <p:strVal val="visible"/>
                                      </p:to>
                                    </p:set>
                                    <p:anim calcmode="lin" valueType="num">
                                      <p:cBhvr additive="base">
                                        <p:cTn id="43" dur="500" fill="hold"/>
                                        <p:tgtEl>
                                          <p:spTgt spid="215050"/>
                                        </p:tgtEl>
                                        <p:attrNameLst>
                                          <p:attrName>ppt_x</p:attrName>
                                        </p:attrNameLst>
                                      </p:cBhvr>
                                      <p:tavLst>
                                        <p:tav tm="0">
                                          <p:val>
                                            <p:strVal val="#ppt_x"/>
                                          </p:val>
                                        </p:tav>
                                        <p:tav tm="100000">
                                          <p:val>
                                            <p:strVal val="#ppt_x"/>
                                          </p:val>
                                        </p:tav>
                                      </p:tavLst>
                                    </p:anim>
                                    <p:anim calcmode="lin" valueType="num">
                                      <p:cBhvr additive="base">
                                        <p:cTn id="44" dur="500" fill="hold"/>
                                        <p:tgtEl>
                                          <p:spTgt spid="21505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p:bldP spid="215048" grpId="0"/>
      <p:bldP spid="215049" grpId="0"/>
      <p:bldP spid="215050" grpId="0"/>
      <p:bldP spid="2150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468313" y="400050"/>
            <a:ext cx="8351837"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en-US" altLang="zh-CN" b="0" dirty="0">
                <a:solidFill>
                  <a:schemeClr val="tx1"/>
                </a:solidFill>
              </a:rPr>
              <a:t>1755</a:t>
            </a:r>
            <a:r>
              <a:rPr lang="zh-CN" altLang="en-US" b="0" dirty="0">
                <a:solidFill>
                  <a:schemeClr val="tx1"/>
                </a:solidFill>
              </a:rPr>
              <a:t>年，拉格朗日开始和欧拉通信讨论“等周问题”，从而奠定了变分法的基础</a:t>
            </a:r>
            <a:r>
              <a:rPr lang="en-US" altLang="zh-CN" b="0" dirty="0">
                <a:solidFill>
                  <a:schemeClr val="tx1"/>
                </a:solidFill>
              </a:rPr>
              <a:t>.</a:t>
            </a:r>
            <a:r>
              <a:rPr lang="zh-CN" altLang="en-US" dirty="0">
                <a:solidFill>
                  <a:schemeClr val="tx1"/>
                </a:solidFill>
              </a:rPr>
              <a:t> </a:t>
            </a:r>
          </a:p>
        </p:txBody>
      </p:sp>
      <p:sp>
        <p:nvSpPr>
          <p:cNvPr id="46083" name="Rectangle 5"/>
          <p:cNvSpPr>
            <a:spLocks noChangeArrowheads="1"/>
          </p:cNvSpPr>
          <p:nvPr/>
        </p:nvSpPr>
        <p:spPr bwMode="auto">
          <a:xfrm>
            <a:off x="276225" y="1389063"/>
            <a:ext cx="8867775" cy="415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b="0" dirty="0">
                <a:solidFill>
                  <a:schemeClr val="tx1"/>
                </a:solidFill>
              </a:rPr>
              <a:t>拉格朗日最得意的著作是</a:t>
            </a:r>
            <a:r>
              <a:rPr lang="en-US" altLang="zh-CN" b="0" dirty="0">
                <a:solidFill>
                  <a:schemeClr val="tx1"/>
                </a:solidFill>
              </a:rPr>
              <a:t>《</a:t>
            </a:r>
            <a:r>
              <a:rPr lang="zh-CN" altLang="en-US" b="0" dirty="0">
                <a:solidFill>
                  <a:schemeClr val="tx1"/>
                </a:solidFill>
              </a:rPr>
              <a:t>分析力学</a:t>
            </a:r>
            <a:r>
              <a:rPr lang="en-US" altLang="zh-CN" b="0" dirty="0">
                <a:solidFill>
                  <a:schemeClr val="tx1"/>
                </a:solidFill>
              </a:rPr>
              <a:t>》</a:t>
            </a:r>
            <a:r>
              <a:rPr lang="zh-CN" altLang="en-US" b="0" dirty="0">
                <a:solidFill>
                  <a:schemeClr val="tx1"/>
                </a:solidFill>
              </a:rPr>
              <a:t>，撰写这部巨著，他倾注了大量的智慧和精力，整整经历了</a:t>
            </a:r>
            <a:r>
              <a:rPr lang="en-US" altLang="zh-CN" b="0" dirty="0">
                <a:solidFill>
                  <a:schemeClr val="tx1"/>
                </a:solidFill>
              </a:rPr>
              <a:t>37</a:t>
            </a:r>
            <a:r>
              <a:rPr lang="zh-CN" altLang="en-US" b="0" dirty="0">
                <a:solidFill>
                  <a:schemeClr val="tx1"/>
                </a:solidFill>
              </a:rPr>
              <a:t>个春秋</a:t>
            </a:r>
            <a:r>
              <a:rPr lang="en-US" altLang="zh-CN" b="0" dirty="0">
                <a:solidFill>
                  <a:schemeClr val="tx1"/>
                </a:solidFill>
              </a:rPr>
              <a:t>. </a:t>
            </a:r>
            <a:r>
              <a:rPr lang="zh-CN" altLang="en-US" b="0" dirty="0">
                <a:solidFill>
                  <a:schemeClr val="tx1"/>
                </a:solidFill>
              </a:rPr>
              <a:t>在这部著作中，他利用变分原理建立了优美、和谐的力学体系，把宇宙描绘成为一个由数字和方程组成的有节奏的旋律</a:t>
            </a:r>
            <a:r>
              <a:rPr lang="en-US" altLang="zh-CN" b="0" dirty="0">
                <a:solidFill>
                  <a:schemeClr val="tx1"/>
                </a:solidFill>
              </a:rPr>
              <a:t>. </a:t>
            </a:r>
            <a:r>
              <a:rPr lang="zh-CN" altLang="en-US" b="0" dirty="0">
                <a:solidFill>
                  <a:schemeClr val="tx1"/>
                </a:solidFill>
              </a:rPr>
              <a:t>这部著作里的精辟论述，使得动力学这门科学达到了登峰造极的地步，它还把固体力学和流体力学这两个分支统一了起来，从而奠定了现代力学的基础</a:t>
            </a:r>
            <a:r>
              <a:rPr lang="en-US" altLang="zh-CN" b="0" dirty="0">
                <a:solidFill>
                  <a:schemeClr val="tx1"/>
                </a:solidFill>
              </a:rPr>
              <a:t>. </a:t>
            </a:r>
            <a:r>
              <a:rPr lang="zh-CN" altLang="en-US" b="0" dirty="0">
                <a:solidFill>
                  <a:schemeClr val="tx1"/>
                </a:solidFill>
              </a:rPr>
              <a:t>哈密顿</a:t>
            </a:r>
            <a:r>
              <a:rPr lang="en-US" altLang="zh-CN" b="0" dirty="0">
                <a:solidFill>
                  <a:schemeClr val="tx1"/>
                </a:solidFill>
              </a:rPr>
              <a:t>(Hamilton)</a:t>
            </a:r>
            <a:r>
              <a:rPr lang="zh-CN" altLang="en-US" b="0" dirty="0">
                <a:solidFill>
                  <a:schemeClr val="tx1"/>
                </a:solidFill>
              </a:rPr>
              <a:t>把这部著作誉之为一部“科学诗篇”</a:t>
            </a:r>
            <a:r>
              <a:rPr lang="en-US" altLang="zh-CN" b="0" dirty="0">
                <a:solidFill>
                  <a:schemeClr val="tx1"/>
                </a:solidFill>
              </a:rPr>
              <a:t>.</a:t>
            </a:r>
            <a:r>
              <a:rPr lang="zh-CN" altLang="en-US" b="0" dirty="0">
                <a:solidFill>
                  <a:schemeClr val="tx1"/>
                </a:solidFill>
              </a:rPr>
              <a:t> </a:t>
            </a:r>
            <a:br>
              <a:rPr lang="zh-CN" altLang="en-US" b="0" dirty="0">
                <a:solidFill>
                  <a:schemeClr val="tx1"/>
                </a:solidFill>
              </a:rPr>
            </a:br>
            <a:r>
              <a:rPr lang="zh-CN" altLang="en-US" b="0" dirty="0">
                <a:solidFill>
                  <a:schemeClr val="tx1"/>
                </a:solidFill>
              </a:rPr>
              <a:t>　　拉格朗日</a:t>
            </a:r>
            <a:r>
              <a:rPr lang="en-US" altLang="zh-CN" b="0" dirty="0">
                <a:solidFill>
                  <a:schemeClr val="tx1"/>
                </a:solidFill>
              </a:rPr>
              <a:t>1759</a:t>
            </a:r>
            <a:r>
              <a:rPr lang="zh-CN" altLang="en-US" b="0" dirty="0">
                <a:solidFill>
                  <a:schemeClr val="tx1"/>
                </a:solidFill>
              </a:rPr>
              <a:t>年被选为柏林科学院院士，</a:t>
            </a:r>
            <a:r>
              <a:rPr lang="en-US" altLang="zh-CN" b="0" dirty="0">
                <a:solidFill>
                  <a:schemeClr val="tx1"/>
                </a:solidFill>
              </a:rPr>
              <a:t>1772</a:t>
            </a:r>
            <a:r>
              <a:rPr lang="zh-CN" altLang="en-US" b="0" dirty="0">
                <a:solidFill>
                  <a:schemeClr val="tx1"/>
                </a:solidFill>
              </a:rPr>
              <a:t>年被选为法国科学院院士，</a:t>
            </a:r>
            <a:r>
              <a:rPr lang="en-US" altLang="zh-CN" b="0" dirty="0">
                <a:solidFill>
                  <a:schemeClr val="tx1"/>
                </a:solidFill>
              </a:rPr>
              <a:t>1776</a:t>
            </a:r>
            <a:r>
              <a:rPr lang="zh-CN" altLang="en-US" b="0" dirty="0">
                <a:solidFill>
                  <a:schemeClr val="tx1"/>
                </a:solidFill>
              </a:rPr>
              <a:t>年被选为彼得堡科学院名誉院士，</a:t>
            </a:r>
            <a:r>
              <a:rPr lang="en-US" altLang="zh-CN" b="0" dirty="0">
                <a:solidFill>
                  <a:schemeClr val="tx1"/>
                </a:solidFill>
              </a:rPr>
              <a:t>1766</a:t>
            </a:r>
            <a:r>
              <a:rPr lang="zh-CN" altLang="en-US" b="0" dirty="0">
                <a:solidFill>
                  <a:schemeClr val="tx1"/>
                </a:solidFill>
              </a:rPr>
              <a:t>一</a:t>
            </a:r>
            <a:r>
              <a:rPr lang="en-US" altLang="zh-CN" b="0" dirty="0">
                <a:solidFill>
                  <a:schemeClr val="tx1"/>
                </a:solidFill>
              </a:rPr>
              <a:t>1786</a:t>
            </a:r>
            <a:r>
              <a:rPr lang="zh-CN" altLang="en-US" b="0" dirty="0">
                <a:solidFill>
                  <a:schemeClr val="tx1"/>
                </a:solidFill>
              </a:rPr>
              <a:t>年担任柏林科学院的主席</a:t>
            </a:r>
            <a:r>
              <a:rPr lang="en-US" altLang="zh-CN" b="0" dirty="0">
                <a:solidFill>
                  <a:schemeClr val="tx1"/>
                </a:solidFill>
              </a:rPr>
              <a:t>.</a:t>
            </a:r>
            <a:r>
              <a:rPr lang="zh-CN" altLang="en-US" b="0" dirty="0">
                <a:solidFill>
                  <a:schemeClr val="tx1"/>
                </a:solidFill>
              </a:rPr>
              <a:t> </a:t>
            </a:r>
            <a:r>
              <a:rPr lang="zh-CN" altLang="en-US" b="0" dirty="0"/>
              <a:t/>
            </a:r>
            <a:br>
              <a:rPr lang="zh-CN" altLang="en-US" b="0" dirty="0"/>
            </a:br>
            <a:endParaRPr lang="zh-CN" altLang="en-US" b="0" dirty="0"/>
          </a:p>
        </p:txBody>
      </p:sp>
      <p:sp>
        <p:nvSpPr>
          <p:cNvPr id="46084" name="Rectangle 6"/>
          <p:cNvSpPr>
            <a:spLocks noChangeArrowheads="1"/>
          </p:cNvSpPr>
          <p:nvPr/>
        </p:nvSpPr>
        <p:spPr bwMode="auto">
          <a:xfrm>
            <a:off x="1331913" y="5438775"/>
            <a:ext cx="629443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b="1">
                <a:solidFill>
                  <a:schemeClr val="bg1"/>
                </a:solidFill>
                <a:latin typeface="Times New Roman" pitchFamily="18" charset="0"/>
                <a:ea typeface="宋体" charset="-122"/>
              </a:defRPr>
            </a:lvl1pPr>
            <a:lvl2pPr marL="742950" indent="-285750" eaLnBrk="0" hangingPunct="0">
              <a:defRPr kumimoji="1" sz="2400" b="1">
                <a:solidFill>
                  <a:schemeClr val="bg1"/>
                </a:solidFill>
                <a:latin typeface="Times New Roman" pitchFamily="18" charset="0"/>
                <a:ea typeface="宋体" charset="-122"/>
              </a:defRPr>
            </a:lvl2pPr>
            <a:lvl3pPr marL="1143000" indent="-228600" eaLnBrk="0" hangingPunct="0">
              <a:defRPr kumimoji="1" sz="2400" b="1">
                <a:solidFill>
                  <a:schemeClr val="bg1"/>
                </a:solidFill>
                <a:latin typeface="Times New Roman" pitchFamily="18" charset="0"/>
                <a:ea typeface="宋体" charset="-122"/>
              </a:defRPr>
            </a:lvl3pPr>
            <a:lvl4pPr marL="1600200" indent="-228600" eaLnBrk="0" hangingPunct="0">
              <a:defRPr kumimoji="1" sz="2400" b="1">
                <a:solidFill>
                  <a:schemeClr val="bg1"/>
                </a:solidFill>
                <a:latin typeface="Times New Roman" pitchFamily="18" charset="0"/>
                <a:ea typeface="宋体" charset="-122"/>
              </a:defRPr>
            </a:lvl4pPr>
            <a:lvl5pPr marL="2057400" indent="-228600" eaLnBrk="0" hangingPunct="0">
              <a:defRPr kumimoji="1" sz="2400" b="1">
                <a:solidFill>
                  <a:schemeClr val="bg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charset="-122"/>
              </a:defRPr>
            </a:lvl9pPr>
          </a:lstStyle>
          <a:p>
            <a:pPr eaLnBrk="1" hangingPunct="1"/>
            <a:r>
              <a:rPr lang="zh-CN" altLang="en-US" dirty="0">
                <a:solidFill>
                  <a:srgbClr val="FFFF00"/>
                </a:solidFill>
              </a:rPr>
              <a:t>“ 我此生没有什么遗憾，死亡并不可怕，它只不过是我要遇到的最后一个函数”</a:t>
            </a:r>
            <a:r>
              <a:rPr lang="en-US" altLang="zh-CN" dirty="0">
                <a:solidFill>
                  <a:srgbClr val="FFFF00"/>
                </a:solidFill>
              </a:rPr>
              <a:t>.</a:t>
            </a:r>
            <a:br>
              <a:rPr lang="en-US" altLang="zh-CN" dirty="0">
                <a:solidFill>
                  <a:srgbClr val="FFFF00"/>
                </a:solidFill>
              </a:rPr>
            </a:br>
            <a:endParaRPr lang="en-US" altLang="zh-CN" dirty="0">
              <a:solidFill>
                <a:srgbClr val="FFFF00"/>
              </a:solidFill>
            </a:endParaRPr>
          </a:p>
        </p:txBody>
      </p:sp>
    </p:spTree>
    <p:extLst>
      <p:ext uri="{BB962C8B-B14F-4D97-AF65-F5344CB8AC3E}">
        <p14:creationId xmlns:p14="http://schemas.microsoft.com/office/powerpoint/2010/main" xmlns="" val="41252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762000" y="381000"/>
            <a:ext cx="8001000" cy="954088"/>
          </a:xfrm>
          <a:prstGeom prst="rect">
            <a:avLst/>
          </a:prstGeom>
          <a:noFill/>
          <a:ln w="12700">
            <a:noFill/>
            <a:miter lim="800000"/>
            <a:headEnd type="none" w="sm" len="sm"/>
            <a:tailEnd type="none" w="sm" len="sm"/>
          </a:ln>
          <a:effectLst/>
        </p:spPr>
        <p:txBody>
          <a:bodyPr>
            <a:spAutoFit/>
          </a:bodyPr>
          <a:lstStyle/>
          <a:p>
            <a:pPr>
              <a:defRPr/>
            </a:pPr>
            <a:r>
              <a:rPr lang="zh-CN" altLang="en-US" sz="2800" b="0" dirty="0">
                <a:effectLst>
                  <a:outerShdw blurRad="38100" dist="38100" dir="2700000" algn="tl">
                    <a:srgbClr val="000000"/>
                  </a:outerShdw>
                </a:effectLst>
                <a:ea typeface="宋体" pitchFamily="2" charset="-122"/>
              </a:rPr>
              <a:t>＊</a:t>
            </a:r>
            <a:r>
              <a:rPr lang="zh-CN" altLang="en-US" b="0" dirty="0">
                <a:solidFill>
                  <a:schemeClr val="accent2"/>
                </a:solidFill>
                <a:effectLst>
                  <a:outerShdw blurRad="38100" dist="38100" dir="2700000" algn="tl">
                    <a:srgbClr val="000000"/>
                  </a:outerShdw>
                </a:effectLst>
                <a:ea typeface="宋体" pitchFamily="2" charset="-122"/>
              </a:rPr>
              <a:t>    </a:t>
            </a:r>
            <a:r>
              <a:rPr lang="zh-CN" altLang="en-US" sz="2800" b="0" dirty="0">
                <a:effectLst>
                  <a:outerShdw blurRad="38100" dist="38100" dir="2700000" algn="tl">
                    <a:srgbClr val="000000"/>
                  </a:outerShdw>
                </a:effectLst>
                <a:ea typeface="宋体" pitchFamily="2" charset="-122"/>
              </a:rPr>
              <a:t>达朗伯－拉格朗日方程主要应用于求解动力学第二类问题，即：已知主动力求系统的运动规律</a:t>
            </a:r>
            <a:r>
              <a:rPr lang="en-US" altLang="zh-CN" sz="2800" b="0" dirty="0">
                <a:effectLst>
                  <a:outerShdw blurRad="38100" dist="38100" dir="2700000" algn="tl">
                    <a:srgbClr val="000000"/>
                  </a:outerShdw>
                </a:effectLst>
                <a:ea typeface="宋体" pitchFamily="2" charset="-122"/>
              </a:rPr>
              <a:t>.</a:t>
            </a:r>
            <a:endParaRPr lang="zh-CN" altLang="en-US" sz="2800" b="0" dirty="0">
              <a:effectLst>
                <a:outerShdw blurRad="38100" dist="38100" dir="2700000" algn="tl">
                  <a:srgbClr val="000000"/>
                </a:outerShdw>
              </a:effectLst>
              <a:ea typeface="宋体" pitchFamily="2" charset="-122"/>
            </a:endParaRPr>
          </a:p>
        </p:txBody>
      </p:sp>
      <p:sp>
        <p:nvSpPr>
          <p:cNvPr id="216067" name="Text Box 3"/>
          <p:cNvSpPr txBox="1">
            <a:spLocks noChangeArrowheads="1"/>
          </p:cNvSpPr>
          <p:nvPr/>
        </p:nvSpPr>
        <p:spPr bwMode="auto">
          <a:xfrm>
            <a:off x="762000" y="1828800"/>
            <a:ext cx="7772400" cy="1373188"/>
          </a:xfrm>
          <a:prstGeom prst="rect">
            <a:avLst/>
          </a:prstGeom>
          <a:noFill/>
          <a:ln w="12700">
            <a:noFill/>
            <a:miter lim="800000"/>
            <a:headEnd type="none" w="sm" len="sm"/>
            <a:tailEnd type="none" w="sm" len="sm"/>
          </a:ln>
          <a:effectLst/>
        </p:spPr>
        <p:txBody>
          <a:bodyPr>
            <a:spAutoFit/>
          </a:bodyPr>
          <a:lstStyle/>
          <a:p>
            <a:pPr>
              <a:defRPr/>
            </a:pPr>
            <a:r>
              <a:rPr lang="zh-CN" altLang="en-US" dirty="0">
                <a:effectLst>
                  <a:outerShdw blurRad="38100" dist="38100" dir="2700000" algn="tl">
                    <a:srgbClr val="000000"/>
                  </a:outerShdw>
                </a:effectLst>
                <a:ea typeface="宋体" pitchFamily="2" charset="-122"/>
              </a:rPr>
              <a:t>＊   </a:t>
            </a:r>
            <a:r>
              <a:rPr lang="zh-CN" altLang="en-US" dirty="0">
                <a:solidFill>
                  <a:schemeClr val="accent2"/>
                </a:solidFill>
                <a:effectLst>
                  <a:outerShdw blurRad="38100" dist="38100" dir="2700000" algn="tl">
                    <a:srgbClr val="000000"/>
                  </a:outerShdw>
                </a:effectLst>
                <a:ea typeface="宋体" pitchFamily="2" charset="-122"/>
              </a:rPr>
              <a:t> </a:t>
            </a:r>
            <a:r>
              <a:rPr lang="zh-CN" altLang="en-US" sz="2800" b="0" dirty="0">
                <a:effectLst>
                  <a:outerShdw blurRad="38100" dist="38100" dir="2700000" algn="tl">
                    <a:srgbClr val="000000"/>
                  </a:outerShdw>
                </a:effectLst>
                <a:ea typeface="宋体" pitchFamily="2" charset="-122"/>
              </a:rPr>
              <a:t>应用达朗伯－拉格朗日方程求解系统运动规律时，重要的是正确分析运动，并在系统上施加惯性力</a:t>
            </a:r>
            <a:r>
              <a:rPr lang="en-US" altLang="zh-CN" sz="2800" b="0" dirty="0">
                <a:effectLst>
                  <a:outerShdw blurRad="38100" dist="38100" dir="2700000" algn="tl">
                    <a:srgbClr val="000000"/>
                  </a:outerShdw>
                </a:effectLst>
                <a:ea typeface="宋体" pitchFamily="2" charset="-122"/>
              </a:rPr>
              <a:t>.</a:t>
            </a:r>
            <a:endParaRPr lang="zh-CN" altLang="en-US" sz="2800" b="0" dirty="0">
              <a:effectLst>
                <a:outerShdw blurRad="38100" dist="38100" dir="2700000" algn="tl">
                  <a:srgbClr val="000000"/>
                </a:outerShdw>
              </a:effectLst>
              <a:ea typeface="宋体" pitchFamily="2" charset="-122"/>
            </a:endParaRPr>
          </a:p>
        </p:txBody>
      </p:sp>
      <p:sp>
        <p:nvSpPr>
          <p:cNvPr id="216069" name="Text Box 5"/>
          <p:cNvSpPr txBox="1">
            <a:spLocks noChangeArrowheads="1"/>
          </p:cNvSpPr>
          <p:nvPr/>
        </p:nvSpPr>
        <p:spPr bwMode="auto">
          <a:xfrm>
            <a:off x="762000" y="4953000"/>
            <a:ext cx="7848600" cy="954088"/>
          </a:xfrm>
          <a:prstGeom prst="rect">
            <a:avLst/>
          </a:prstGeom>
          <a:noFill/>
          <a:ln w="12700">
            <a:solidFill>
              <a:schemeClr val="bg1"/>
            </a:solidFill>
            <a:miter lim="800000"/>
            <a:headEnd type="none" w="sm" len="sm"/>
            <a:tailEnd type="none" w="sm" len="sm"/>
          </a:ln>
          <a:effectLst/>
        </p:spPr>
        <p:txBody>
          <a:bodyPr>
            <a:spAutoFit/>
          </a:bodyPr>
          <a:lstStyle/>
          <a:p>
            <a:pPr>
              <a:defRPr/>
            </a:pPr>
            <a:r>
              <a:rPr lang="zh-CN" altLang="en-US" sz="2800" b="0" dirty="0">
                <a:effectLst>
                  <a:outerShdw blurRad="38100" dist="38100" dir="2700000" algn="tl">
                    <a:srgbClr val="000000"/>
                  </a:outerShdw>
                </a:effectLst>
                <a:ea typeface="宋体" pitchFamily="2" charset="-122"/>
              </a:rPr>
              <a:t>＊   由于达朗伯－拉格朗日方程中不包含约束力，因此，不需要解除约束，也不需要将系统拆开</a:t>
            </a:r>
            <a:r>
              <a:rPr lang="en-US" altLang="zh-CN" sz="2800" b="0" dirty="0">
                <a:effectLst>
                  <a:outerShdw blurRad="38100" dist="38100" dir="2700000" algn="tl">
                    <a:srgbClr val="000000"/>
                  </a:outerShdw>
                </a:effectLst>
                <a:ea typeface="宋体" pitchFamily="2" charset="-122"/>
              </a:rPr>
              <a:t>.</a:t>
            </a:r>
            <a:endParaRPr lang="zh-CN" altLang="en-US" sz="2800" b="0" dirty="0">
              <a:effectLst>
                <a:outerShdw blurRad="38100" dist="38100" dir="2700000" algn="tl">
                  <a:srgbClr val="000000"/>
                </a:outerShdw>
              </a:effectLst>
              <a:ea typeface="宋体" pitchFamily="2" charset="-122"/>
            </a:endParaRPr>
          </a:p>
        </p:txBody>
      </p:sp>
      <p:sp>
        <p:nvSpPr>
          <p:cNvPr id="216070" name="Text Box 6"/>
          <p:cNvSpPr txBox="1">
            <a:spLocks noChangeArrowheads="1"/>
          </p:cNvSpPr>
          <p:nvPr/>
        </p:nvSpPr>
        <p:spPr bwMode="auto">
          <a:xfrm>
            <a:off x="762000" y="3352800"/>
            <a:ext cx="8001000" cy="1373188"/>
          </a:xfrm>
          <a:prstGeom prst="rect">
            <a:avLst/>
          </a:prstGeom>
          <a:noFill/>
          <a:ln w="12700">
            <a:noFill/>
            <a:miter lim="800000"/>
            <a:headEnd type="none" w="sm" len="sm"/>
            <a:tailEnd type="none" w="sm" len="sm"/>
          </a:ln>
          <a:effectLst/>
        </p:spPr>
        <p:txBody>
          <a:bodyPr>
            <a:spAutoFit/>
          </a:bodyPr>
          <a:lstStyle/>
          <a:p>
            <a:pPr>
              <a:defRPr/>
            </a:pPr>
            <a:r>
              <a:rPr lang="zh-CN" altLang="en-US" sz="2800" b="0" dirty="0">
                <a:effectLst>
                  <a:outerShdw blurRad="38100" dist="38100" dir="2700000" algn="tl">
                    <a:srgbClr val="000000"/>
                  </a:outerShdw>
                </a:effectLst>
                <a:ea typeface="宋体" pitchFamily="2" charset="-122"/>
              </a:rPr>
              <a:t>＊   </a:t>
            </a:r>
            <a:r>
              <a:rPr lang="zh-CN" altLang="en-US" sz="2800" b="0" dirty="0">
                <a:solidFill>
                  <a:schemeClr val="accent2"/>
                </a:solidFill>
                <a:effectLst>
                  <a:outerShdw blurRad="38100" dist="38100" dir="2700000" algn="tl">
                    <a:srgbClr val="000000"/>
                  </a:outerShdw>
                </a:effectLst>
                <a:ea typeface="宋体" pitchFamily="2" charset="-122"/>
              </a:rPr>
              <a:t>  </a:t>
            </a:r>
            <a:r>
              <a:rPr lang="zh-CN" altLang="en-US" sz="2800" b="0" dirty="0">
                <a:effectLst>
                  <a:outerShdw blurRad="38100" dist="38100" dir="2700000" algn="tl">
                    <a:srgbClr val="000000"/>
                  </a:outerShdw>
                </a:effectLst>
                <a:ea typeface="宋体" pitchFamily="2" charset="-122"/>
              </a:rPr>
              <a:t>应用达朗伯－拉格朗日方程时，需要正确分析主动力和惯性力作用点的虚位移，并正确计算相应的虚功</a:t>
            </a:r>
            <a:r>
              <a:rPr lang="en-US" altLang="zh-CN" sz="2800" b="0" dirty="0">
                <a:effectLst>
                  <a:outerShdw blurRad="38100" dist="38100" dir="2700000" algn="tl">
                    <a:srgbClr val="000000"/>
                  </a:outerShdw>
                </a:effectLst>
                <a:ea typeface="宋体" pitchFamily="2" charset="-122"/>
              </a:rPr>
              <a:t>.</a:t>
            </a:r>
            <a:endParaRPr lang="zh-CN" altLang="en-US" sz="2800" b="0" dirty="0">
              <a:effectLst>
                <a:outerShdw blurRad="38100" dist="38100" dir="2700000" algn="tl">
                  <a:srgbClr val="000000"/>
                </a:outerShdw>
              </a:effectLst>
              <a:ea typeface="宋体" pitchFamily="2" charset="-122"/>
            </a:endParaRPr>
          </a:p>
        </p:txBody>
      </p:sp>
    </p:spTree>
    <p:extLst>
      <p:ext uri="{BB962C8B-B14F-4D97-AF65-F5344CB8AC3E}">
        <p14:creationId xmlns:p14="http://schemas.microsoft.com/office/powerpoint/2010/main" xmlns="" val="1849365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additive="base">
                                        <p:cTn id="7" dur="500" fill="hold"/>
                                        <p:tgtEl>
                                          <p:spTgt spid="216066"/>
                                        </p:tgtEl>
                                        <p:attrNameLst>
                                          <p:attrName>ppt_x</p:attrName>
                                        </p:attrNameLst>
                                      </p:cBhvr>
                                      <p:tavLst>
                                        <p:tav tm="0">
                                          <p:val>
                                            <p:strVal val="#ppt_x"/>
                                          </p:val>
                                        </p:tav>
                                        <p:tav tm="100000">
                                          <p:val>
                                            <p:strVal val="#ppt_x"/>
                                          </p:val>
                                        </p:tav>
                                      </p:tavLst>
                                    </p:anim>
                                    <p:anim calcmode="lin" valueType="num">
                                      <p:cBhvr additive="base">
                                        <p:cTn id="8" dur="500" fill="hold"/>
                                        <p:tgtEl>
                                          <p:spTgt spid="2160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6067"/>
                                        </p:tgtEl>
                                        <p:attrNameLst>
                                          <p:attrName>style.visibility</p:attrName>
                                        </p:attrNameLst>
                                      </p:cBhvr>
                                      <p:to>
                                        <p:strVal val="visible"/>
                                      </p:to>
                                    </p:set>
                                    <p:anim calcmode="lin" valueType="num">
                                      <p:cBhvr additive="base">
                                        <p:cTn id="13" dur="500" fill="hold"/>
                                        <p:tgtEl>
                                          <p:spTgt spid="216067"/>
                                        </p:tgtEl>
                                        <p:attrNameLst>
                                          <p:attrName>ppt_x</p:attrName>
                                        </p:attrNameLst>
                                      </p:cBhvr>
                                      <p:tavLst>
                                        <p:tav tm="0">
                                          <p:val>
                                            <p:strVal val="#ppt_x"/>
                                          </p:val>
                                        </p:tav>
                                        <p:tav tm="100000">
                                          <p:val>
                                            <p:strVal val="#ppt_x"/>
                                          </p:val>
                                        </p:tav>
                                      </p:tavLst>
                                    </p:anim>
                                    <p:anim calcmode="lin" valueType="num">
                                      <p:cBhvr additive="base">
                                        <p:cTn id="14" dur="500" fill="hold"/>
                                        <p:tgtEl>
                                          <p:spTgt spid="2160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6070"/>
                                        </p:tgtEl>
                                        <p:attrNameLst>
                                          <p:attrName>style.visibility</p:attrName>
                                        </p:attrNameLst>
                                      </p:cBhvr>
                                      <p:to>
                                        <p:strVal val="visible"/>
                                      </p:to>
                                    </p:set>
                                    <p:anim calcmode="lin" valueType="num">
                                      <p:cBhvr additive="base">
                                        <p:cTn id="19" dur="500" fill="hold"/>
                                        <p:tgtEl>
                                          <p:spTgt spid="216070"/>
                                        </p:tgtEl>
                                        <p:attrNameLst>
                                          <p:attrName>ppt_x</p:attrName>
                                        </p:attrNameLst>
                                      </p:cBhvr>
                                      <p:tavLst>
                                        <p:tav tm="0">
                                          <p:val>
                                            <p:strVal val="#ppt_x"/>
                                          </p:val>
                                        </p:tav>
                                        <p:tav tm="100000">
                                          <p:val>
                                            <p:strVal val="#ppt_x"/>
                                          </p:val>
                                        </p:tav>
                                      </p:tavLst>
                                    </p:anim>
                                    <p:anim calcmode="lin" valueType="num">
                                      <p:cBhvr additive="base">
                                        <p:cTn id="20" dur="500" fill="hold"/>
                                        <p:tgtEl>
                                          <p:spTgt spid="2160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6069"/>
                                        </p:tgtEl>
                                        <p:attrNameLst>
                                          <p:attrName>style.visibility</p:attrName>
                                        </p:attrNameLst>
                                      </p:cBhvr>
                                      <p:to>
                                        <p:strVal val="visible"/>
                                      </p:to>
                                    </p:set>
                                    <p:anim calcmode="lin" valueType="num">
                                      <p:cBhvr additive="base">
                                        <p:cTn id="25" dur="500" fill="hold"/>
                                        <p:tgtEl>
                                          <p:spTgt spid="216069"/>
                                        </p:tgtEl>
                                        <p:attrNameLst>
                                          <p:attrName>ppt_x</p:attrName>
                                        </p:attrNameLst>
                                      </p:cBhvr>
                                      <p:tavLst>
                                        <p:tav tm="0">
                                          <p:val>
                                            <p:strVal val="#ppt_x"/>
                                          </p:val>
                                        </p:tav>
                                        <p:tav tm="100000">
                                          <p:val>
                                            <p:strVal val="#ppt_x"/>
                                          </p:val>
                                        </p:tav>
                                      </p:tavLst>
                                    </p:anim>
                                    <p:anim calcmode="lin" valueType="num">
                                      <p:cBhvr additive="base">
                                        <p:cTn id="26" dur="500" fill="hold"/>
                                        <p:tgtEl>
                                          <p:spTgt spid="216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7" grpId="0"/>
      <p:bldP spid="216069" grpId="0" animBg="1"/>
      <p:bldP spid="2160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3886200" y="1371600"/>
            <a:ext cx="1214438" cy="584200"/>
          </a:xfrm>
          <a:prstGeom prst="rect">
            <a:avLst/>
          </a:prstGeom>
          <a:noFill/>
          <a:ln w="12700">
            <a:noFill/>
            <a:miter lim="800000"/>
            <a:headEnd type="none" w="sm" len="sm"/>
            <a:tailEnd type="none" w="sm" len="sm"/>
          </a:ln>
          <a:effectLst/>
        </p:spPr>
        <p:txBody>
          <a:bodyPr wrap="none">
            <a:spAutoFit/>
          </a:bodyPr>
          <a:lstStyle/>
          <a:p>
            <a:pPr>
              <a:defRPr/>
            </a:pPr>
            <a:r>
              <a:rPr lang="zh-CN" altLang="en-US" sz="3200" dirty="0">
                <a:effectLst>
                  <a:outerShdw blurRad="38100" dist="38100" dir="2700000" algn="tl">
                    <a:srgbClr val="000000"/>
                  </a:outerShdw>
                </a:effectLst>
                <a:ea typeface="宋体" pitchFamily="2" charset="-122"/>
              </a:rPr>
              <a:t>例题</a:t>
            </a:r>
            <a:r>
              <a:rPr lang="en-US" altLang="zh-CN" sz="3200" dirty="0">
                <a:effectLst>
                  <a:outerShdw blurRad="38100" dist="38100" dir="2700000" algn="tl">
                    <a:srgbClr val="000000"/>
                  </a:outerShdw>
                </a:effectLst>
                <a:ea typeface="宋体" pitchFamily="2" charset="-122"/>
              </a:rPr>
              <a:t>1</a:t>
            </a:r>
          </a:p>
        </p:txBody>
      </p:sp>
      <p:sp>
        <p:nvSpPr>
          <p:cNvPr id="217134" name="Text Box 46"/>
          <p:cNvSpPr txBox="1">
            <a:spLocks noChangeArrowheads="1"/>
          </p:cNvSpPr>
          <p:nvPr/>
        </p:nvSpPr>
        <p:spPr bwMode="auto">
          <a:xfrm>
            <a:off x="5508625" y="1341438"/>
            <a:ext cx="1962150" cy="519112"/>
          </a:xfrm>
          <a:prstGeom prst="rect">
            <a:avLst/>
          </a:prstGeom>
          <a:noFill/>
          <a:ln w="12700">
            <a:noFill/>
            <a:miter lim="800000"/>
            <a:headEnd type="none" w="sm" len="sm"/>
            <a:tailEnd type="none" w="sm" len="sm"/>
          </a:ln>
          <a:effectLst/>
        </p:spPr>
        <p:txBody>
          <a:bodyPr wrap="none">
            <a:spAutoFit/>
          </a:bodyPr>
          <a:lstStyle/>
          <a:p>
            <a:pPr>
              <a:defRPr/>
            </a:pPr>
            <a:r>
              <a:rPr lang="zh-CN" altLang="en-US" sz="2800">
                <a:effectLst>
                  <a:outerShdw blurRad="38100" dist="38100" dir="2700000" algn="tl">
                    <a:srgbClr val="000000"/>
                  </a:outerShdw>
                </a:effectLst>
                <a:ea typeface="宋体" pitchFamily="2" charset="-122"/>
              </a:rPr>
              <a:t>离心调速器</a:t>
            </a:r>
          </a:p>
        </p:txBody>
      </p:sp>
      <p:sp>
        <p:nvSpPr>
          <p:cNvPr id="217135" name="Text Box 47"/>
          <p:cNvSpPr txBox="1">
            <a:spLocks noChangeArrowheads="1"/>
          </p:cNvSpPr>
          <p:nvPr/>
        </p:nvSpPr>
        <p:spPr bwMode="auto">
          <a:xfrm>
            <a:off x="3962400" y="2743200"/>
            <a:ext cx="1103313" cy="457200"/>
          </a:xfrm>
          <a:prstGeom prst="rect">
            <a:avLst/>
          </a:prstGeom>
          <a:noFill/>
          <a:ln w="12700">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000000"/>
                  </a:outerShdw>
                </a:effectLst>
                <a:ea typeface="宋体" pitchFamily="2" charset="-122"/>
              </a:rPr>
              <a:t>已知：</a:t>
            </a:r>
          </a:p>
        </p:txBody>
      </p:sp>
      <p:sp>
        <p:nvSpPr>
          <p:cNvPr id="217136" name="Text Box 48"/>
          <p:cNvSpPr txBox="1">
            <a:spLocks noChangeArrowheads="1"/>
          </p:cNvSpPr>
          <p:nvPr/>
        </p:nvSpPr>
        <p:spPr bwMode="auto">
          <a:xfrm>
            <a:off x="4479925" y="3124200"/>
            <a:ext cx="3563938" cy="1570038"/>
          </a:xfrm>
          <a:prstGeom prst="rect">
            <a:avLst/>
          </a:prstGeom>
          <a:noFill/>
          <a:ln w="12700">
            <a:noFill/>
            <a:miter lim="800000"/>
            <a:headEnd type="none" w="sm" len="sm"/>
            <a:tailEnd type="none" w="sm" len="sm"/>
          </a:ln>
          <a:effectLst/>
        </p:spPr>
        <p:txBody>
          <a:bodyPr wrap="none">
            <a:spAutoFit/>
          </a:bodyPr>
          <a:lstStyle/>
          <a:p>
            <a:pPr>
              <a:defRPr/>
            </a:pPr>
            <a:r>
              <a:rPr lang="en-US" altLang="zh-CN" b="0" i="1" dirty="0">
                <a:effectLst>
                  <a:outerShdw blurRad="38100" dist="38100" dir="2700000" algn="tl">
                    <a:srgbClr val="000000"/>
                  </a:outerShdw>
                </a:effectLst>
                <a:ea typeface="宋体" pitchFamily="2" charset="-122"/>
              </a:rPr>
              <a:t>M</a:t>
            </a:r>
            <a:r>
              <a:rPr lang="en-US" altLang="zh-CN" b="0" baseline="-25000" dirty="0">
                <a:effectLst>
                  <a:outerShdw blurRad="38100" dist="38100" dir="2700000" algn="tl">
                    <a:srgbClr val="000000"/>
                  </a:outerShdw>
                </a:effectLst>
                <a:ea typeface="宋体" pitchFamily="2" charset="-122"/>
              </a:rPr>
              <a:t>1</a:t>
            </a:r>
            <a:r>
              <a:rPr lang="zh-CN" altLang="en-US" dirty="0">
                <a:effectLst>
                  <a:outerShdw blurRad="38100" dist="38100" dir="2700000" algn="tl">
                    <a:srgbClr val="000000"/>
                  </a:outerShdw>
                </a:effectLst>
                <a:ea typeface="宋体" pitchFamily="2" charset="-122"/>
              </a:rPr>
              <a:t>为</a:t>
            </a:r>
            <a:r>
              <a:rPr lang="zh-CN" altLang="zh-CN" dirty="0">
                <a:effectLst>
                  <a:outerShdw blurRad="38100" dist="38100" dir="2700000" algn="tl">
                    <a:srgbClr val="000000"/>
                  </a:outerShdw>
                </a:effectLst>
                <a:ea typeface="宋体" pitchFamily="2" charset="-122"/>
              </a:rPr>
              <a:t>球</a:t>
            </a:r>
            <a:r>
              <a:rPr lang="en-US" altLang="zh-CN" b="0" i="1" dirty="0">
                <a:effectLst>
                  <a:outerShdw blurRad="38100" dist="38100" dir="2700000" algn="tl">
                    <a:srgbClr val="000000"/>
                  </a:outerShdw>
                </a:effectLst>
                <a:ea typeface="宋体" pitchFamily="2" charset="-122"/>
              </a:rPr>
              <a:t>A</a:t>
            </a:r>
            <a:r>
              <a:rPr lang="zh-CN" altLang="en-US" b="0" i="1" dirty="0">
                <a:effectLst>
                  <a:outerShdw blurRad="38100" dist="38100" dir="2700000" algn="tl">
                    <a:srgbClr val="000000"/>
                  </a:outerShdw>
                </a:effectLst>
                <a:ea typeface="宋体" pitchFamily="2" charset="-122"/>
              </a:rPr>
              <a:t>、</a:t>
            </a:r>
            <a:r>
              <a:rPr lang="en-US" altLang="zh-CN" b="0" i="1" dirty="0">
                <a:effectLst>
                  <a:outerShdw blurRad="38100" dist="38100" dir="2700000" algn="tl">
                    <a:srgbClr val="000000"/>
                  </a:outerShdw>
                </a:effectLst>
                <a:ea typeface="宋体" pitchFamily="2" charset="-122"/>
              </a:rPr>
              <a:t>B </a:t>
            </a:r>
            <a:r>
              <a:rPr lang="zh-CN" altLang="zh-CN" dirty="0">
                <a:effectLst>
                  <a:outerShdw blurRad="38100" dist="38100" dir="2700000" algn="tl">
                    <a:srgbClr val="000000"/>
                  </a:outerShdw>
                </a:effectLst>
                <a:ea typeface="宋体" pitchFamily="2" charset="-122"/>
              </a:rPr>
              <a:t>的质量；</a:t>
            </a:r>
          </a:p>
          <a:p>
            <a:pPr>
              <a:defRPr/>
            </a:pPr>
            <a:r>
              <a:rPr lang="en-US" altLang="zh-CN" b="0" i="1" dirty="0">
                <a:effectLst>
                  <a:outerShdw blurRad="38100" dist="38100" dir="2700000" algn="tl">
                    <a:srgbClr val="000000"/>
                  </a:outerShdw>
                </a:effectLst>
                <a:ea typeface="宋体" pitchFamily="2" charset="-122"/>
              </a:rPr>
              <a:t>m</a:t>
            </a:r>
            <a:r>
              <a:rPr lang="en-US" altLang="zh-CN" b="0" baseline="-25000" dirty="0">
                <a:effectLst>
                  <a:outerShdw blurRad="38100" dist="38100" dir="2700000" algn="tl">
                    <a:srgbClr val="000000"/>
                  </a:outerShdw>
                </a:effectLst>
                <a:ea typeface="宋体" pitchFamily="2" charset="-122"/>
              </a:rPr>
              <a:t>2</a:t>
            </a:r>
            <a:r>
              <a:rPr lang="zh-CN" altLang="en-US" dirty="0">
                <a:effectLst>
                  <a:outerShdw blurRad="38100" dist="38100" dir="2700000" algn="tl">
                    <a:srgbClr val="000000"/>
                  </a:outerShdw>
                </a:effectLst>
                <a:ea typeface="宋体" pitchFamily="2" charset="-122"/>
              </a:rPr>
              <a:t>为</a:t>
            </a:r>
            <a:r>
              <a:rPr lang="zh-CN" altLang="zh-CN" dirty="0">
                <a:effectLst>
                  <a:outerShdw blurRad="38100" dist="38100" dir="2700000" algn="tl">
                    <a:srgbClr val="000000"/>
                  </a:outerShdw>
                </a:effectLst>
                <a:ea typeface="宋体" pitchFamily="2" charset="-122"/>
              </a:rPr>
              <a:t>重锤</a:t>
            </a:r>
            <a:r>
              <a:rPr lang="en-US" altLang="zh-CN" b="0" i="1" dirty="0">
                <a:effectLst>
                  <a:outerShdw blurRad="38100" dist="38100" dir="2700000" algn="tl">
                    <a:srgbClr val="000000"/>
                  </a:outerShdw>
                </a:effectLst>
                <a:ea typeface="宋体" pitchFamily="2" charset="-122"/>
              </a:rPr>
              <a:t>C </a:t>
            </a:r>
            <a:r>
              <a:rPr lang="zh-CN" altLang="zh-CN" dirty="0">
                <a:effectLst>
                  <a:outerShdw blurRad="38100" dist="38100" dir="2700000" algn="tl">
                    <a:srgbClr val="000000"/>
                  </a:outerShdw>
                </a:effectLst>
                <a:ea typeface="宋体" pitchFamily="2" charset="-122"/>
              </a:rPr>
              <a:t>的质量；</a:t>
            </a:r>
          </a:p>
          <a:p>
            <a:pPr>
              <a:defRPr/>
            </a:pPr>
            <a:r>
              <a:rPr lang="en-US" altLang="zh-CN" b="0" i="1" dirty="0">
                <a:effectLst>
                  <a:outerShdw blurRad="38100" dist="38100" dir="2700000" algn="tl">
                    <a:srgbClr val="000000"/>
                  </a:outerShdw>
                </a:effectLst>
                <a:ea typeface="宋体" pitchFamily="2" charset="-122"/>
              </a:rPr>
              <a:t>l</a:t>
            </a:r>
            <a:r>
              <a:rPr lang="zh-CN" altLang="en-US" dirty="0">
                <a:effectLst>
                  <a:outerShdw blurRad="38100" dist="38100" dir="2700000" algn="tl">
                    <a:srgbClr val="000000"/>
                  </a:outerShdw>
                </a:effectLst>
                <a:ea typeface="宋体" pitchFamily="2" charset="-122"/>
              </a:rPr>
              <a:t>为</a:t>
            </a:r>
            <a:r>
              <a:rPr lang="zh-CN" altLang="zh-CN" dirty="0">
                <a:effectLst>
                  <a:outerShdw blurRad="38100" dist="38100" dir="2700000" algn="tl">
                    <a:srgbClr val="000000"/>
                  </a:outerShdw>
                </a:effectLst>
                <a:ea typeface="宋体" pitchFamily="2" charset="-122"/>
              </a:rPr>
              <a:t>杆件的长度；</a:t>
            </a:r>
          </a:p>
          <a:p>
            <a:pPr>
              <a:defRPr/>
            </a:pPr>
            <a:r>
              <a:rPr lang="zh-CN" altLang="zh-CN" b="0" i="1" dirty="0">
                <a:effectLst>
                  <a:outerShdw blurRad="38100" dist="38100" dir="2700000" algn="tl">
                    <a:srgbClr val="000000"/>
                  </a:outerShdw>
                </a:effectLst>
                <a:ea typeface="宋体" pitchFamily="2" charset="-122"/>
                <a:sym typeface="Symbol" pitchFamily="18" charset="2"/>
              </a:rPr>
              <a:t></a:t>
            </a:r>
            <a:r>
              <a:rPr lang="zh-CN" altLang="en-US" dirty="0">
                <a:effectLst>
                  <a:outerShdw blurRad="38100" dist="38100" dir="2700000" algn="tl">
                    <a:srgbClr val="000000"/>
                  </a:outerShdw>
                </a:effectLst>
                <a:ea typeface="宋体" pitchFamily="2" charset="-122"/>
              </a:rPr>
              <a:t>为</a:t>
            </a:r>
            <a:r>
              <a:rPr lang="en-US" altLang="zh-CN" b="0" i="1" dirty="0">
                <a:effectLst>
                  <a:outerShdw blurRad="38100" dist="38100" dir="2700000" algn="tl">
                    <a:srgbClr val="000000"/>
                  </a:outerShdw>
                </a:effectLst>
                <a:ea typeface="宋体" pitchFamily="2" charset="-122"/>
              </a:rPr>
              <a:t>O</a:t>
            </a:r>
            <a:r>
              <a:rPr lang="en-US" altLang="zh-CN" b="0" baseline="-25000" dirty="0">
                <a:effectLst>
                  <a:outerShdw blurRad="38100" dist="38100" dir="2700000" algn="tl">
                    <a:srgbClr val="000000"/>
                  </a:outerShdw>
                </a:effectLst>
                <a:ea typeface="宋体" pitchFamily="2" charset="-122"/>
              </a:rPr>
              <a:t>1 </a:t>
            </a:r>
            <a:r>
              <a:rPr lang="en-US" altLang="zh-CN" b="0" i="1" dirty="0">
                <a:effectLst>
                  <a:outerShdw blurRad="38100" dist="38100" dir="2700000" algn="tl">
                    <a:srgbClr val="000000"/>
                  </a:outerShdw>
                </a:effectLst>
                <a:ea typeface="宋体" pitchFamily="2" charset="-122"/>
              </a:rPr>
              <a:t>y</a:t>
            </a:r>
            <a:r>
              <a:rPr lang="en-US" altLang="zh-CN" b="0" baseline="-25000" dirty="0">
                <a:effectLst>
                  <a:outerShdw blurRad="38100" dist="38100" dir="2700000" algn="tl">
                    <a:srgbClr val="000000"/>
                  </a:outerShdw>
                </a:effectLst>
                <a:ea typeface="宋体" pitchFamily="2" charset="-122"/>
              </a:rPr>
              <a:t>1</a:t>
            </a:r>
            <a:r>
              <a:rPr lang="zh-CN" altLang="zh-CN" dirty="0">
                <a:effectLst>
                  <a:outerShdw blurRad="38100" dist="38100" dir="2700000" algn="tl">
                    <a:srgbClr val="000000"/>
                  </a:outerShdw>
                </a:effectLst>
                <a:ea typeface="宋体" pitchFamily="2" charset="-122"/>
              </a:rPr>
              <a:t>轴的旋转角速度</a:t>
            </a:r>
            <a:r>
              <a:rPr lang="en-US" altLang="zh-CN" dirty="0">
                <a:effectLst>
                  <a:outerShdw blurRad="38100" dist="38100" dir="2700000" algn="tl">
                    <a:srgbClr val="000000"/>
                  </a:outerShdw>
                </a:effectLst>
                <a:ea typeface="宋体" pitchFamily="2" charset="-122"/>
              </a:rPr>
              <a:t>.</a:t>
            </a:r>
            <a:endParaRPr lang="zh-CN" altLang="en-US" b="0" baseline="-25000" dirty="0">
              <a:effectLst>
                <a:outerShdw blurRad="38100" dist="38100" dir="2700000" algn="tl">
                  <a:srgbClr val="000000"/>
                </a:outerShdw>
              </a:effectLst>
              <a:ea typeface="宋体" pitchFamily="2" charset="-122"/>
            </a:endParaRPr>
          </a:p>
        </p:txBody>
      </p:sp>
      <p:sp>
        <p:nvSpPr>
          <p:cNvPr id="217137" name="Text Box 49"/>
          <p:cNvSpPr txBox="1">
            <a:spLocks noChangeArrowheads="1"/>
          </p:cNvSpPr>
          <p:nvPr/>
        </p:nvSpPr>
        <p:spPr bwMode="auto">
          <a:xfrm>
            <a:off x="4038600" y="4648200"/>
            <a:ext cx="796925" cy="457200"/>
          </a:xfrm>
          <a:prstGeom prst="rect">
            <a:avLst/>
          </a:prstGeom>
          <a:noFill/>
          <a:ln w="12700">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000000"/>
                  </a:outerShdw>
                </a:effectLst>
                <a:ea typeface="宋体" pitchFamily="2" charset="-122"/>
              </a:rPr>
              <a:t>求：</a:t>
            </a:r>
          </a:p>
        </p:txBody>
      </p:sp>
      <p:sp>
        <p:nvSpPr>
          <p:cNvPr id="217138" name="Text Box 50"/>
          <p:cNvSpPr txBox="1">
            <a:spLocks noChangeArrowheads="1"/>
          </p:cNvSpPr>
          <p:nvPr/>
        </p:nvSpPr>
        <p:spPr bwMode="auto">
          <a:xfrm>
            <a:off x="4403725" y="5216525"/>
            <a:ext cx="2760663" cy="830263"/>
          </a:xfrm>
          <a:prstGeom prst="rect">
            <a:avLst/>
          </a:prstGeom>
          <a:noFill/>
          <a:ln w="12700">
            <a:noFill/>
            <a:miter lim="800000"/>
            <a:headEnd type="none" w="sm" len="sm"/>
            <a:tailEnd type="none" w="sm" len="sm"/>
          </a:ln>
          <a:effectLst/>
        </p:spPr>
        <p:txBody>
          <a:bodyPr>
            <a:spAutoFit/>
          </a:bodyPr>
          <a:lstStyle/>
          <a:p>
            <a:pPr>
              <a:defRPr/>
            </a:pPr>
            <a:r>
              <a:rPr lang="zh-CN" altLang="en-US" b="0" i="1" dirty="0">
                <a:effectLst>
                  <a:outerShdw blurRad="38100" dist="38100" dir="2700000" algn="tl">
                    <a:srgbClr val="000000"/>
                  </a:outerShdw>
                </a:effectLst>
                <a:ea typeface="宋体" pitchFamily="2" charset="-122"/>
                <a:sym typeface="Symbol" pitchFamily="18" charset="2"/>
              </a:rPr>
              <a:t>调速器在稳定转动下，</a:t>
            </a:r>
            <a:r>
              <a:rPr lang="zh-CN" altLang="zh-CN" b="0" i="1" dirty="0">
                <a:effectLst>
                  <a:outerShdw blurRad="38100" dist="38100" dir="2700000" algn="tl">
                    <a:srgbClr val="000000"/>
                  </a:outerShdw>
                </a:effectLst>
                <a:ea typeface="宋体" pitchFamily="2" charset="-122"/>
                <a:sym typeface="Symbol" pitchFamily="18" charset="2"/>
              </a:rPr>
              <a:t>－ </a:t>
            </a:r>
            <a:r>
              <a:rPr lang="zh-CN" altLang="en-US" b="0" i="1" dirty="0">
                <a:effectLst>
                  <a:outerShdw blurRad="38100" dist="38100" dir="2700000" algn="tl">
                    <a:srgbClr val="000000"/>
                  </a:outerShdw>
                </a:effectLst>
                <a:ea typeface="宋体" pitchFamily="2" charset="-122"/>
                <a:sym typeface="Symbol" pitchFamily="18" charset="2"/>
              </a:rPr>
              <a:t> </a:t>
            </a:r>
            <a:r>
              <a:rPr lang="zh-CN" altLang="zh-CN" dirty="0">
                <a:effectLst>
                  <a:outerShdw blurRad="38100" dist="38100" dir="2700000" algn="tl">
                    <a:srgbClr val="000000"/>
                  </a:outerShdw>
                </a:effectLst>
                <a:ea typeface="宋体" pitchFamily="2" charset="-122"/>
              </a:rPr>
              <a:t>的关系</a:t>
            </a:r>
            <a:r>
              <a:rPr lang="en-US" altLang="zh-CN" dirty="0">
                <a:effectLst>
                  <a:outerShdw blurRad="38100" dist="38100" dir="2700000" algn="tl">
                    <a:srgbClr val="000000"/>
                  </a:outerShdw>
                </a:effectLst>
                <a:ea typeface="宋体" pitchFamily="2" charset="-122"/>
              </a:rPr>
              <a:t>.</a:t>
            </a:r>
            <a:endParaRPr lang="zh-CN" altLang="en-US" dirty="0">
              <a:effectLst>
                <a:outerShdw blurRad="38100" dist="38100" dir="2700000" algn="tl">
                  <a:srgbClr val="000000"/>
                </a:outerShdw>
              </a:effectLst>
              <a:ea typeface="宋体" pitchFamily="2" charset="-122"/>
            </a:endParaRPr>
          </a:p>
        </p:txBody>
      </p:sp>
      <p:grpSp>
        <p:nvGrpSpPr>
          <p:cNvPr id="8200" name="Group 98"/>
          <p:cNvGrpSpPr>
            <a:grpSpLocks/>
          </p:cNvGrpSpPr>
          <p:nvPr/>
        </p:nvGrpSpPr>
        <p:grpSpPr bwMode="auto">
          <a:xfrm>
            <a:off x="831850" y="1828800"/>
            <a:ext cx="2789238" cy="4343400"/>
            <a:chOff x="524" y="1152"/>
            <a:chExt cx="1757" cy="2736"/>
          </a:xfrm>
        </p:grpSpPr>
        <p:grpSp>
          <p:nvGrpSpPr>
            <p:cNvPr id="8202" name="Group 3"/>
            <p:cNvGrpSpPr>
              <a:grpSpLocks/>
            </p:cNvGrpSpPr>
            <p:nvPr/>
          </p:nvGrpSpPr>
          <p:grpSpPr bwMode="auto">
            <a:xfrm>
              <a:off x="1218" y="3074"/>
              <a:ext cx="144" cy="152"/>
              <a:chOff x="2112" y="3112"/>
              <a:chExt cx="144" cy="152"/>
            </a:xfrm>
          </p:grpSpPr>
          <p:sp>
            <p:nvSpPr>
              <p:cNvPr id="8240" name="Rectangle 4"/>
              <p:cNvSpPr>
                <a:spLocks noChangeArrowheads="1"/>
              </p:cNvSpPr>
              <p:nvPr/>
            </p:nvSpPr>
            <p:spPr bwMode="auto">
              <a:xfrm rot="5400000">
                <a:off x="2144" y="3136"/>
                <a:ext cx="9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41" name="AutoShape 5"/>
              <p:cNvSpPr>
                <a:spLocks noChangeArrowheads="1"/>
              </p:cNvSpPr>
              <p:nvPr/>
            </p:nvSpPr>
            <p:spPr bwMode="auto">
              <a:xfrm>
                <a:off x="2112" y="3212"/>
                <a:ext cx="144"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69 h 21600"/>
                  <a:gd name="T14" fmla="*/ 17100 w 21600"/>
                  <a:gd name="T15" fmla="*/ 170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grpSp>
        <p:sp>
          <p:nvSpPr>
            <p:cNvPr id="8203" name="Oval 9"/>
            <p:cNvSpPr>
              <a:spLocks noChangeArrowheads="1"/>
            </p:cNvSpPr>
            <p:nvPr/>
          </p:nvSpPr>
          <p:spPr bwMode="auto">
            <a:xfrm>
              <a:off x="1643" y="2086"/>
              <a:ext cx="240" cy="240"/>
            </a:xfrm>
            <a:prstGeom prst="ellipse">
              <a:avLst/>
            </a:prstGeom>
            <a:solidFill>
              <a:srgbClr val="339966"/>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04" name="Oval 10"/>
            <p:cNvSpPr>
              <a:spLocks noChangeArrowheads="1"/>
            </p:cNvSpPr>
            <p:nvPr/>
          </p:nvSpPr>
          <p:spPr bwMode="auto">
            <a:xfrm>
              <a:off x="731" y="2075"/>
              <a:ext cx="240" cy="240"/>
            </a:xfrm>
            <a:prstGeom prst="ellipse">
              <a:avLst/>
            </a:prstGeom>
            <a:solidFill>
              <a:srgbClr val="339966"/>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05" name="Rectangle 11"/>
            <p:cNvSpPr>
              <a:spLocks noChangeArrowheads="1"/>
            </p:cNvSpPr>
            <p:nvPr/>
          </p:nvSpPr>
          <p:spPr bwMode="auto">
            <a:xfrm>
              <a:off x="1270" y="1488"/>
              <a:ext cx="63" cy="12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06" name="Rectangle 12"/>
            <p:cNvSpPr>
              <a:spLocks noChangeArrowheads="1"/>
            </p:cNvSpPr>
            <p:nvPr/>
          </p:nvSpPr>
          <p:spPr bwMode="auto">
            <a:xfrm>
              <a:off x="1189" y="2784"/>
              <a:ext cx="240" cy="288"/>
            </a:xfrm>
            <a:prstGeom prst="rect">
              <a:avLst/>
            </a:prstGeom>
            <a:solidFill>
              <a:srgbClr val="339966"/>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07" name="Rectangle 14"/>
            <p:cNvSpPr>
              <a:spLocks noChangeArrowheads="1"/>
            </p:cNvSpPr>
            <p:nvPr/>
          </p:nvSpPr>
          <p:spPr bwMode="auto">
            <a:xfrm rot="3476624">
              <a:off x="626" y="2531"/>
              <a:ext cx="864" cy="48"/>
            </a:xfrm>
            <a:prstGeom prst="rect">
              <a:avLst/>
            </a:prstGeom>
            <a:solidFill>
              <a:srgbClr val="FF9966"/>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08" name="Rectangle 15"/>
            <p:cNvSpPr>
              <a:spLocks noChangeArrowheads="1"/>
            </p:cNvSpPr>
            <p:nvPr/>
          </p:nvSpPr>
          <p:spPr bwMode="auto">
            <a:xfrm rot="3476624">
              <a:off x="1106" y="1815"/>
              <a:ext cx="864" cy="48"/>
            </a:xfrm>
            <a:prstGeom prst="rect">
              <a:avLst/>
            </a:prstGeom>
            <a:solidFill>
              <a:srgbClr val="FF9966"/>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09" name="Rectangle 16"/>
            <p:cNvSpPr>
              <a:spLocks noChangeArrowheads="1"/>
            </p:cNvSpPr>
            <p:nvPr/>
          </p:nvSpPr>
          <p:spPr bwMode="auto">
            <a:xfrm rot="7323376" flipH="1">
              <a:off x="626" y="1811"/>
              <a:ext cx="864" cy="48"/>
            </a:xfrm>
            <a:prstGeom prst="rect">
              <a:avLst/>
            </a:prstGeom>
            <a:solidFill>
              <a:srgbClr val="FF9966"/>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10" name="Rectangle 17"/>
            <p:cNvSpPr>
              <a:spLocks noChangeArrowheads="1"/>
            </p:cNvSpPr>
            <p:nvPr/>
          </p:nvSpPr>
          <p:spPr bwMode="auto">
            <a:xfrm rot="18123376" flipH="1">
              <a:off x="1117" y="2542"/>
              <a:ext cx="864" cy="48"/>
            </a:xfrm>
            <a:prstGeom prst="rect">
              <a:avLst/>
            </a:prstGeom>
            <a:solidFill>
              <a:srgbClr val="FF9966"/>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11" name="Oval 18"/>
            <p:cNvSpPr>
              <a:spLocks noChangeArrowheads="1"/>
            </p:cNvSpPr>
            <p:nvPr/>
          </p:nvSpPr>
          <p:spPr bwMode="auto">
            <a:xfrm>
              <a:off x="1281" y="2906"/>
              <a:ext cx="48" cy="48"/>
            </a:xfrm>
            <a:prstGeom prst="ellipse">
              <a:avLst/>
            </a:prstGeom>
            <a:solidFill>
              <a:srgbClr val="808000"/>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12" name="Oval 19"/>
            <p:cNvSpPr>
              <a:spLocks noChangeArrowheads="1"/>
            </p:cNvSpPr>
            <p:nvPr/>
          </p:nvSpPr>
          <p:spPr bwMode="auto">
            <a:xfrm>
              <a:off x="1270" y="1451"/>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13" name="Oval 20"/>
            <p:cNvSpPr>
              <a:spLocks noChangeArrowheads="1"/>
            </p:cNvSpPr>
            <p:nvPr/>
          </p:nvSpPr>
          <p:spPr bwMode="auto">
            <a:xfrm>
              <a:off x="816" y="2171"/>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14" name="Oval 21"/>
            <p:cNvSpPr>
              <a:spLocks noChangeArrowheads="1"/>
            </p:cNvSpPr>
            <p:nvPr/>
          </p:nvSpPr>
          <p:spPr bwMode="auto">
            <a:xfrm>
              <a:off x="1750" y="2182"/>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8215" name="Line 22"/>
            <p:cNvSpPr>
              <a:spLocks noChangeShapeType="1"/>
            </p:cNvSpPr>
            <p:nvPr/>
          </p:nvSpPr>
          <p:spPr bwMode="auto">
            <a:xfrm>
              <a:off x="1296" y="1200"/>
              <a:ext cx="14" cy="2448"/>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6" name="Oval 23"/>
            <p:cNvSpPr>
              <a:spLocks noChangeArrowheads="1"/>
            </p:cNvSpPr>
            <p:nvPr/>
          </p:nvSpPr>
          <p:spPr bwMode="auto">
            <a:xfrm>
              <a:off x="1248" y="1440"/>
              <a:ext cx="96" cy="96"/>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nvGrpSpPr>
            <p:cNvPr id="8217" name="Group 24"/>
            <p:cNvGrpSpPr>
              <a:grpSpLocks/>
            </p:cNvGrpSpPr>
            <p:nvPr/>
          </p:nvGrpSpPr>
          <p:grpSpPr bwMode="auto">
            <a:xfrm>
              <a:off x="1200" y="1968"/>
              <a:ext cx="318" cy="375"/>
              <a:chOff x="1200" y="1920"/>
              <a:chExt cx="318" cy="375"/>
            </a:xfrm>
          </p:grpSpPr>
          <p:sp>
            <p:nvSpPr>
              <p:cNvPr id="8238" name="Freeform 25"/>
              <p:cNvSpPr>
                <a:spLocks/>
              </p:cNvSpPr>
              <p:nvPr/>
            </p:nvSpPr>
            <p:spPr bwMode="auto">
              <a:xfrm rot="16200000" flipV="1">
                <a:off x="1240" y="1880"/>
                <a:ext cx="168" cy="248"/>
              </a:xfrm>
              <a:custGeom>
                <a:avLst/>
                <a:gdLst>
                  <a:gd name="T0" fmla="*/ 1 w 264"/>
                  <a:gd name="T1" fmla="*/ 1 h 392"/>
                  <a:gd name="T2" fmla="*/ 1 w 264"/>
                  <a:gd name="T3" fmla="*/ 1 h 392"/>
                  <a:gd name="T4" fmla="*/ 1 w 264"/>
                  <a:gd name="T5" fmla="*/ 1 h 392"/>
                  <a:gd name="T6" fmla="*/ 1 w 264"/>
                  <a:gd name="T7" fmla="*/ 1 h 392"/>
                  <a:gd name="T8" fmla="*/ 1 w 264"/>
                  <a:gd name="T9" fmla="*/ 1 h 392"/>
                  <a:gd name="T10" fmla="*/ 1 w 264"/>
                  <a:gd name="T11" fmla="*/ 1 h 392"/>
                  <a:gd name="T12" fmla="*/ 0 60000 65536"/>
                  <a:gd name="T13" fmla="*/ 0 60000 65536"/>
                  <a:gd name="T14" fmla="*/ 0 60000 65536"/>
                  <a:gd name="T15" fmla="*/ 0 60000 65536"/>
                  <a:gd name="T16" fmla="*/ 0 60000 65536"/>
                  <a:gd name="T17" fmla="*/ 0 60000 65536"/>
                  <a:gd name="T18" fmla="*/ 0 w 264"/>
                  <a:gd name="T19" fmla="*/ 0 h 392"/>
                  <a:gd name="T20" fmla="*/ 264 w 264"/>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2700" cap="flat" cmpd="sng">
                <a:solidFill>
                  <a:srgbClr val="FF0066"/>
                </a:solidFill>
                <a:prstDash val="solid"/>
                <a:round/>
                <a:headEnd type="stealth" w="med" len="lg"/>
                <a:tailEnd type="none"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17114" name="Text Box 26"/>
              <p:cNvSpPr txBox="1">
                <a:spLocks noChangeArrowheads="1"/>
              </p:cNvSpPr>
              <p:nvPr/>
            </p:nvSpPr>
            <p:spPr bwMode="auto">
              <a:xfrm>
                <a:off x="1248" y="1968"/>
                <a:ext cx="270" cy="327"/>
              </a:xfrm>
              <a:prstGeom prst="rect">
                <a:avLst/>
              </a:prstGeom>
              <a:noFill/>
              <a:ln w="12700">
                <a:noFill/>
                <a:miter lim="800000"/>
                <a:headEnd type="none" w="sm" len="sm"/>
                <a:tailEnd type="none" w="sm" len="sm"/>
              </a:ln>
              <a:effectLst/>
            </p:spPr>
            <p:txBody>
              <a:bodyPr wrap="none">
                <a:spAutoFit/>
              </a:bodyPr>
              <a:lstStyle/>
              <a:p>
                <a:pPr>
                  <a:defRPr/>
                </a:pPr>
                <a:r>
                  <a:rPr lang="en-US" altLang="zh-CN" sz="2800" b="0" i="1">
                    <a:solidFill>
                      <a:srgbClr val="FF0066"/>
                    </a:solidFill>
                    <a:effectLst>
                      <a:outerShdw blurRad="38100" dist="38100" dir="2700000" algn="tl">
                        <a:srgbClr val="000000"/>
                      </a:outerShdw>
                    </a:effectLst>
                    <a:ea typeface="宋体" pitchFamily="2" charset="-122"/>
                    <a:sym typeface="Symbol" pitchFamily="18" charset="2"/>
                  </a:rPr>
                  <a:t></a:t>
                </a:r>
                <a:endParaRPr lang="en-US" altLang="zh-CN" sz="2800" b="0" i="1">
                  <a:solidFill>
                    <a:srgbClr val="FF0066"/>
                  </a:solidFill>
                  <a:effectLst>
                    <a:outerShdw blurRad="38100" dist="38100" dir="2700000" algn="tl">
                      <a:srgbClr val="000000"/>
                    </a:outerShdw>
                  </a:effectLst>
                  <a:ea typeface="宋体" pitchFamily="2" charset="-122"/>
                </a:endParaRPr>
              </a:p>
            </p:txBody>
          </p:sp>
        </p:grpSp>
        <p:sp>
          <p:nvSpPr>
            <p:cNvPr id="8218" name="Text Box 28"/>
            <p:cNvSpPr txBox="1">
              <a:spLocks noChangeArrowheads="1"/>
            </p:cNvSpPr>
            <p:nvPr/>
          </p:nvSpPr>
          <p:spPr bwMode="auto">
            <a:xfrm>
              <a:off x="1872" y="2027"/>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chemeClr val="bg1"/>
                  </a:solidFill>
                </a:rPr>
                <a:t>B</a:t>
              </a:r>
              <a:endParaRPr lang="en-US" altLang="zh-CN" sz="2400" b="0" i="1">
                <a:solidFill>
                  <a:schemeClr val="bg1"/>
                </a:solidFill>
              </a:endParaRPr>
            </a:p>
          </p:txBody>
        </p:sp>
        <p:sp>
          <p:nvSpPr>
            <p:cNvPr id="8219" name="Text Box 29"/>
            <p:cNvSpPr txBox="1">
              <a:spLocks noChangeArrowheads="1"/>
            </p:cNvSpPr>
            <p:nvPr/>
          </p:nvSpPr>
          <p:spPr bwMode="auto">
            <a:xfrm>
              <a:off x="524" y="2027"/>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A</a:t>
              </a:r>
            </a:p>
          </p:txBody>
        </p:sp>
        <p:sp>
          <p:nvSpPr>
            <p:cNvPr id="8220" name="Text Box 30"/>
            <p:cNvSpPr txBox="1">
              <a:spLocks noChangeArrowheads="1"/>
            </p:cNvSpPr>
            <p:nvPr/>
          </p:nvSpPr>
          <p:spPr bwMode="auto">
            <a:xfrm>
              <a:off x="960" y="2795"/>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C</a:t>
              </a:r>
            </a:p>
          </p:txBody>
        </p:sp>
        <p:sp>
          <p:nvSpPr>
            <p:cNvPr id="8221" name="Text Box 32"/>
            <p:cNvSpPr txBox="1">
              <a:spLocks noChangeArrowheads="1"/>
            </p:cNvSpPr>
            <p:nvPr/>
          </p:nvSpPr>
          <p:spPr bwMode="auto">
            <a:xfrm>
              <a:off x="1559" y="2496"/>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8222" name="Text Box 33"/>
            <p:cNvSpPr txBox="1">
              <a:spLocks noChangeArrowheads="1"/>
            </p:cNvSpPr>
            <p:nvPr/>
          </p:nvSpPr>
          <p:spPr bwMode="auto">
            <a:xfrm>
              <a:off x="912" y="1584"/>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8223" name="Text Box 34"/>
            <p:cNvSpPr txBox="1">
              <a:spLocks noChangeArrowheads="1"/>
            </p:cNvSpPr>
            <p:nvPr/>
          </p:nvSpPr>
          <p:spPr bwMode="auto">
            <a:xfrm>
              <a:off x="816" y="2448"/>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8224" name="Text Box 35"/>
            <p:cNvSpPr txBox="1">
              <a:spLocks noChangeArrowheads="1"/>
            </p:cNvSpPr>
            <p:nvPr/>
          </p:nvSpPr>
          <p:spPr bwMode="auto">
            <a:xfrm>
              <a:off x="1584" y="1584"/>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grpSp>
          <p:nvGrpSpPr>
            <p:cNvPr id="8225" name="Group 36"/>
            <p:cNvGrpSpPr>
              <a:grpSpLocks/>
            </p:cNvGrpSpPr>
            <p:nvPr/>
          </p:nvGrpSpPr>
          <p:grpSpPr bwMode="auto">
            <a:xfrm>
              <a:off x="1056" y="1684"/>
              <a:ext cx="453" cy="250"/>
              <a:chOff x="1064" y="1636"/>
              <a:chExt cx="453" cy="250"/>
            </a:xfrm>
          </p:grpSpPr>
          <p:sp>
            <p:nvSpPr>
              <p:cNvPr id="8236" name="Text Box 37"/>
              <p:cNvSpPr txBox="1">
                <a:spLocks noChangeArrowheads="1"/>
              </p:cNvSpPr>
              <p:nvPr/>
            </p:nvSpPr>
            <p:spPr bwMode="auto">
              <a:xfrm>
                <a:off x="1064" y="1636"/>
                <a:ext cx="2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b="0" i="1">
                    <a:solidFill>
                      <a:schemeClr val="bg1"/>
                    </a:solidFill>
                    <a:sym typeface="Symbol" pitchFamily="18" charset="2"/>
                  </a:rPr>
                  <a:t></a:t>
                </a:r>
                <a:endParaRPr lang="en-US" altLang="zh-CN" sz="2000" b="0" i="1">
                  <a:solidFill>
                    <a:schemeClr val="bg1"/>
                  </a:solidFill>
                </a:endParaRPr>
              </a:p>
            </p:txBody>
          </p:sp>
          <p:sp>
            <p:nvSpPr>
              <p:cNvPr id="8237" name="Text Box 38"/>
              <p:cNvSpPr txBox="1">
                <a:spLocks noChangeArrowheads="1"/>
              </p:cNvSpPr>
              <p:nvPr/>
            </p:nvSpPr>
            <p:spPr bwMode="auto">
              <a:xfrm>
                <a:off x="1300" y="1636"/>
                <a:ext cx="2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b="0" i="1">
                    <a:solidFill>
                      <a:schemeClr val="bg1"/>
                    </a:solidFill>
                    <a:sym typeface="Symbol" pitchFamily="18" charset="2"/>
                  </a:rPr>
                  <a:t></a:t>
                </a:r>
                <a:endParaRPr lang="en-US" altLang="zh-CN" sz="2000" b="0" i="1">
                  <a:solidFill>
                    <a:schemeClr val="bg1"/>
                  </a:solidFill>
                </a:endParaRPr>
              </a:p>
            </p:txBody>
          </p:sp>
        </p:grpSp>
        <p:sp>
          <p:nvSpPr>
            <p:cNvPr id="217129" name="Text Box 41"/>
            <p:cNvSpPr txBox="1">
              <a:spLocks noChangeArrowheads="1"/>
            </p:cNvSpPr>
            <p:nvPr/>
          </p:nvSpPr>
          <p:spPr bwMode="auto">
            <a:xfrm>
              <a:off x="1247" y="1200"/>
              <a:ext cx="319"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O</a:t>
              </a:r>
              <a:r>
                <a:rPr lang="en-US" altLang="zh-CN" b="0" baseline="-25000">
                  <a:effectLst>
                    <a:outerShdw blurRad="38100" dist="38100" dir="2700000" algn="tl">
                      <a:srgbClr val="000000"/>
                    </a:outerShdw>
                  </a:effectLst>
                  <a:ea typeface="宋体" pitchFamily="2" charset="-122"/>
                </a:rPr>
                <a:t>1</a:t>
              </a:r>
              <a:endParaRPr lang="en-US" altLang="zh-CN" b="0" i="1">
                <a:effectLst>
                  <a:outerShdw blurRad="38100" dist="38100" dir="2700000" algn="tl">
                    <a:srgbClr val="000000"/>
                  </a:outerShdw>
                </a:effectLst>
                <a:ea typeface="宋体" pitchFamily="2" charset="-122"/>
              </a:endParaRPr>
            </a:p>
          </p:txBody>
        </p:sp>
        <p:sp>
          <p:nvSpPr>
            <p:cNvPr id="8227" name="Line 42"/>
            <p:cNvSpPr>
              <a:spLocks noChangeShapeType="1"/>
            </p:cNvSpPr>
            <p:nvPr/>
          </p:nvSpPr>
          <p:spPr bwMode="auto">
            <a:xfrm>
              <a:off x="1296" y="1488"/>
              <a:ext cx="960" cy="0"/>
            </a:xfrm>
            <a:prstGeom prst="line">
              <a:avLst/>
            </a:prstGeom>
            <a:noFill/>
            <a:ln w="12700">
              <a:solidFill>
                <a:schemeClr val="bg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28" name="Line 43"/>
            <p:cNvSpPr>
              <a:spLocks noChangeShapeType="1"/>
            </p:cNvSpPr>
            <p:nvPr/>
          </p:nvSpPr>
          <p:spPr bwMode="auto">
            <a:xfrm flipH="1">
              <a:off x="1296" y="1488"/>
              <a:ext cx="0" cy="2352"/>
            </a:xfrm>
            <a:prstGeom prst="line">
              <a:avLst/>
            </a:prstGeom>
            <a:noFill/>
            <a:ln w="12700">
              <a:solidFill>
                <a:schemeClr val="bg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7132" name="Text Box 44"/>
            <p:cNvSpPr txBox="1">
              <a:spLocks noChangeArrowheads="1"/>
            </p:cNvSpPr>
            <p:nvPr/>
          </p:nvSpPr>
          <p:spPr bwMode="auto">
            <a:xfrm>
              <a:off x="2016" y="1152"/>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x</a:t>
              </a:r>
              <a:r>
                <a:rPr lang="en-US" altLang="zh-CN" b="0" baseline="-25000">
                  <a:effectLst>
                    <a:outerShdw blurRad="38100" dist="38100" dir="2700000" algn="tl">
                      <a:srgbClr val="000000"/>
                    </a:outerShdw>
                  </a:effectLst>
                  <a:ea typeface="宋体" pitchFamily="2" charset="-122"/>
                </a:rPr>
                <a:t>1</a:t>
              </a:r>
              <a:endParaRPr lang="en-US" altLang="zh-CN" b="0" i="1">
                <a:effectLst>
                  <a:outerShdw blurRad="38100" dist="38100" dir="2700000" algn="tl">
                    <a:srgbClr val="000000"/>
                  </a:outerShdw>
                </a:effectLst>
                <a:ea typeface="宋体" pitchFamily="2" charset="-122"/>
              </a:endParaRPr>
            </a:p>
          </p:txBody>
        </p:sp>
        <p:sp>
          <p:nvSpPr>
            <p:cNvPr id="217133" name="Text Box 45"/>
            <p:cNvSpPr txBox="1">
              <a:spLocks noChangeArrowheads="1"/>
            </p:cNvSpPr>
            <p:nvPr/>
          </p:nvSpPr>
          <p:spPr bwMode="auto">
            <a:xfrm>
              <a:off x="1296" y="3600"/>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y</a:t>
              </a:r>
              <a:r>
                <a:rPr lang="en-US" altLang="zh-CN" b="0" baseline="-25000">
                  <a:effectLst>
                    <a:outerShdw blurRad="38100" dist="38100" dir="2700000" algn="tl">
                      <a:srgbClr val="000000"/>
                    </a:outerShdw>
                  </a:effectLst>
                  <a:ea typeface="宋体" pitchFamily="2" charset="-122"/>
                </a:rPr>
                <a:t>1</a:t>
              </a:r>
              <a:endParaRPr lang="en-US" altLang="zh-CN" b="0" i="1">
                <a:effectLst>
                  <a:outerShdw blurRad="38100" dist="38100" dir="2700000" algn="tl">
                    <a:srgbClr val="000000"/>
                  </a:outerShdw>
                </a:effectLst>
                <a:ea typeface="宋体" pitchFamily="2" charset="-122"/>
              </a:endParaRPr>
            </a:p>
          </p:txBody>
        </p:sp>
        <p:grpSp>
          <p:nvGrpSpPr>
            <p:cNvPr id="8231" name="Group 51"/>
            <p:cNvGrpSpPr>
              <a:grpSpLocks/>
            </p:cNvGrpSpPr>
            <p:nvPr/>
          </p:nvGrpSpPr>
          <p:grpSpPr bwMode="auto">
            <a:xfrm>
              <a:off x="879" y="3179"/>
              <a:ext cx="380" cy="240"/>
              <a:chOff x="879" y="3179"/>
              <a:chExt cx="380" cy="240"/>
            </a:xfrm>
          </p:grpSpPr>
          <p:sp>
            <p:nvSpPr>
              <p:cNvPr id="8232" name="Rectangle 52"/>
              <p:cNvSpPr>
                <a:spLocks noChangeArrowheads="1"/>
              </p:cNvSpPr>
              <p:nvPr/>
            </p:nvSpPr>
            <p:spPr bwMode="auto">
              <a:xfrm>
                <a:off x="879" y="3205"/>
                <a:ext cx="288" cy="192"/>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nvGrpSpPr>
              <p:cNvPr id="8233" name="Group 53"/>
              <p:cNvGrpSpPr>
                <a:grpSpLocks/>
              </p:cNvGrpSpPr>
              <p:nvPr/>
            </p:nvGrpSpPr>
            <p:grpSpPr bwMode="auto">
              <a:xfrm>
                <a:off x="879" y="3179"/>
                <a:ext cx="380" cy="240"/>
                <a:chOff x="879" y="3179"/>
                <a:chExt cx="380" cy="240"/>
              </a:xfrm>
            </p:grpSpPr>
            <p:sp>
              <p:nvSpPr>
                <p:cNvPr id="8234" name="AutoShape 54"/>
                <p:cNvSpPr>
                  <a:spLocks noChangeArrowheads="1"/>
                </p:cNvSpPr>
                <p:nvPr/>
              </p:nvSpPr>
              <p:spPr bwMode="auto">
                <a:xfrm rot="-5400000">
                  <a:off x="1115" y="3275"/>
                  <a:ext cx="240"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sp>
              <p:nvSpPr>
                <p:cNvPr id="8235" name="Rectangle 55"/>
                <p:cNvSpPr>
                  <a:spLocks noChangeArrowheads="1"/>
                </p:cNvSpPr>
                <p:nvPr/>
              </p:nvSpPr>
              <p:spPr bwMode="auto">
                <a:xfrm>
                  <a:off x="879" y="3275"/>
                  <a:ext cx="33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grpSp>
      </p:grpSp>
      <p:sp>
        <p:nvSpPr>
          <p:cNvPr id="8201" name="Rectangle 57"/>
          <p:cNvSpPr>
            <a:spLocks noGrp="1" noChangeArrowheads="1"/>
          </p:cNvSpPr>
          <p:nvPr>
            <p:ph type="title" idx="4294967295"/>
          </p:nvPr>
        </p:nvSpPr>
        <p:spPr>
          <a:xfrm>
            <a:off x="0" y="228600"/>
            <a:ext cx="7772400" cy="762000"/>
          </a:xfrm>
        </p:spPr>
        <p:txBody>
          <a:bodyPr/>
          <a:lstStyle/>
          <a:p>
            <a:pPr eaLnBrk="1" hangingPunct="1"/>
            <a:r>
              <a:rPr lang="en-US" altLang="zh-CN" sz="3600" smtClean="0">
                <a:solidFill>
                  <a:schemeClr val="bg1"/>
                </a:solidFill>
                <a:ea typeface="楷体_GB2312" pitchFamily="49" charset="-122"/>
              </a:rPr>
              <a:t>3  </a:t>
            </a:r>
            <a:r>
              <a:rPr lang="zh-CN" altLang="en-US" sz="3600" smtClean="0">
                <a:solidFill>
                  <a:schemeClr val="bg1"/>
                </a:solidFill>
                <a:ea typeface="楷体_GB2312" pitchFamily="49" charset="-122"/>
              </a:rPr>
              <a:t>应用举例</a:t>
            </a:r>
          </a:p>
        </p:txBody>
      </p:sp>
    </p:spTree>
    <p:extLst>
      <p:ext uri="{BB962C8B-B14F-4D97-AF65-F5344CB8AC3E}">
        <p14:creationId xmlns:p14="http://schemas.microsoft.com/office/powerpoint/2010/main" xmlns="" val="2090982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68" name="Text Box 56"/>
          <p:cNvSpPr txBox="1">
            <a:spLocks noChangeArrowheads="1"/>
          </p:cNvSpPr>
          <p:nvPr/>
        </p:nvSpPr>
        <p:spPr bwMode="auto">
          <a:xfrm>
            <a:off x="304800" y="228600"/>
            <a:ext cx="7620000" cy="830263"/>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ea typeface="宋体" pitchFamily="2" charset="-122"/>
              </a:rPr>
              <a:t>    </a:t>
            </a:r>
            <a:r>
              <a:rPr lang="zh-CN" altLang="en-US" sz="2400" dirty="0">
                <a:effectLst>
                  <a:outerShdw blurRad="38100" dist="38100" dir="2700000" algn="tl">
                    <a:srgbClr val="000000"/>
                  </a:outerShdw>
                </a:effectLst>
                <a:ea typeface="宋体" pitchFamily="2" charset="-122"/>
              </a:rPr>
              <a:t>解：不考虑摩擦力，这一系统的约束为理想约束；系统具有一个自由度</a:t>
            </a:r>
            <a:r>
              <a:rPr lang="en-US" altLang="zh-CN" sz="2400" dirty="0">
                <a:effectLst>
                  <a:outerShdw blurRad="38100" dist="38100" dir="2700000" algn="tl">
                    <a:srgbClr val="000000"/>
                  </a:outerShdw>
                </a:effectLst>
                <a:ea typeface="宋体" pitchFamily="2" charset="-122"/>
              </a:rPr>
              <a:t>.</a:t>
            </a:r>
            <a:endParaRPr lang="zh-CN" altLang="en-US" sz="2400" dirty="0">
              <a:effectLst>
                <a:outerShdw blurRad="38100" dist="38100" dir="2700000" algn="tl">
                  <a:srgbClr val="000000"/>
                </a:outerShdw>
              </a:effectLst>
              <a:ea typeface="宋体" pitchFamily="2" charset="-122"/>
            </a:endParaRPr>
          </a:p>
        </p:txBody>
      </p:sp>
      <p:sp>
        <p:nvSpPr>
          <p:cNvPr id="218169" name="Text Box 57"/>
          <p:cNvSpPr txBox="1">
            <a:spLocks noChangeArrowheads="1"/>
          </p:cNvSpPr>
          <p:nvPr/>
        </p:nvSpPr>
        <p:spPr bwMode="auto">
          <a:xfrm>
            <a:off x="3962400" y="762000"/>
            <a:ext cx="2819400" cy="457200"/>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chemeClr val="tx1"/>
                </a:solidFill>
                <a:effectLst>
                  <a:outerShdw blurRad="38100" dist="38100" dir="2700000" algn="tl">
                    <a:srgbClr val="FFFFFF"/>
                  </a:outerShdw>
                </a:effectLst>
                <a:ea typeface="宋体" pitchFamily="2" charset="-122"/>
              </a:rPr>
              <a:t>    </a:t>
            </a:r>
            <a:r>
              <a:rPr lang="zh-CN" altLang="en-US" sz="2400" dirty="0">
                <a:effectLst>
                  <a:outerShdw blurRad="38100" dist="38100" dir="2700000" algn="tl">
                    <a:srgbClr val="000000"/>
                  </a:outerShdw>
                </a:effectLst>
                <a:ea typeface="宋体" pitchFamily="2" charset="-122"/>
              </a:rPr>
              <a:t>取广义坐标 </a:t>
            </a:r>
            <a:r>
              <a:rPr lang="zh-CN" altLang="zh-CN" sz="2400" b="0" i="1" dirty="0">
                <a:effectLst>
                  <a:outerShdw blurRad="38100" dist="38100" dir="2700000" algn="tl">
                    <a:srgbClr val="000000"/>
                  </a:outerShdw>
                </a:effectLst>
                <a:ea typeface="宋体" pitchFamily="2" charset="-122"/>
              </a:rPr>
              <a:t>q</a:t>
            </a:r>
            <a:r>
              <a:rPr lang="zh-CN" altLang="zh-CN" sz="2400" dirty="0">
                <a:effectLst>
                  <a:outerShdw blurRad="38100" dist="38100" dir="2700000" algn="tl">
                    <a:srgbClr val="000000"/>
                  </a:outerShdw>
                </a:effectLst>
                <a:ea typeface="宋体" pitchFamily="2" charset="-122"/>
              </a:rPr>
              <a:t>=</a:t>
            </a:r>
            <a:r>
              <a:rPr lang="zh-CN" altLang="zh-CN" sz="2400" b="0" i="1" dirty="0">
                <a:effectLst>
                  <a:outerShdw blurRad="38100" dist="38100" dir="2700000" algn="tl">
                    <a:srgbClr val="000000"/>
                  </a:outerShdw>
                </a:effectLst>
                <a:ea typeface="宋体" pitchFamily="2" charset="-122"/>
                <a:sym typeface="Symbol" pitchFamily="18" charset="2"/>
              </a:rPr>
              <a:t></a:t>
            </a:r>
            <a:endParaRPr lang="en-US" altLang="zh-CN" sz="2400" dirty="0">
              <a:effectLst>
                <a:outerShdw blurRad="38100" dist="38100" dir="2700000" algn="tl">
                  <a:srgbClr val="000000"/>
                </a:outerShdw>
              </a:effectLst>
              <a:ea typeface="宋体" pitchFamily="2" charset="-122"/>
            </a:endParaRPr>
          </a:p>
        </p:txBody>
      </p:sp>
      <p:sp>
        <p:nvSpPr>
          <p:cNvPr id="218170" name="Text Box 58"/>
          <p:cNvSpPr txBox="1">
            <a:spLocks noChangeArrowheads="1"/>
          </p:cNvSpPr>
          <p:nvPr/>
        </p:nvSpPr>
        <p:spPr bwMode="auto">
          <a:xfrm>
            <a:off x="3505200" y="1295400"/>
            <a:ext cx="3714750" cy="461963"/>
          </a:xfrm>
          <a:prstGeom prst="rect">
            <a:avLst/>
          </a:prstGeom>
          <a:noFill/>
          <a:ln w="12700">
            <a:noFill/>
            <a:miter lim="800000"/>
            <a:headEnd type="none" w="sm" len="sm"/>
            <a:tailEnd type="none" w="sm" len="sm"/>
          </a:ln>
          <a:effectLst/>
        </p:spPr>
        <p:txBody>
          <a:bodyPr wrap="none">
            <a:spAutoFit/>
          </a:bodyPr>
          <a:lstStyle/>
          <a:p>
            <a:pPr>
              <a:defRPr/>
            </a:pPr>
            <a:r>
              <a:rPr lang="en-US" altLang="zh-CN" sz="2400" dirty="0">
                <a:solidFill>
                  <a:srgbClr val="FFCC66"/>
                </a:solidFill>
                <a:effectLst>
                  <a:outerShdw blurRad="38100" dist="38100" dir="2700000" algn="tl">
                    <a:srgbClr val="000000"/>
                  </a:outerShdw>
                </a:effectLst>
                <a:ea typeface="宋体" pitchFamily="2" charset="-122"/>
              </a:rPr>
              <a:t>(1) </a:t>
            </a:r>
            <a:r>
              <a:rPr lang="zh-CN" altLang="en-US" sz="2400" dirty="0">
                <a:solidFill>
                  <a:srgbClr val="FFCC66"/>
                </a:solidFill>
                <a:effectLst>
                  <a:outerShdw blurRad="38100" dist="38100" dir="2700000" algn="tl">
                    <a:srgbClr val="000000"/>
                  </a:outerShdw>
                </a:effectLst>
                <a:ea typeface="宋体" pitchFamily="2" charset="-122"/>
              </a:rPr>
              <a:t>分析运动、确定惯性力</a:t>
            </a:r>
          </a:p>
        </p:txBody>
      </p:sp>
      <p:sp>
        <p:nvSpPr>
          <p:cNvPr id="218171" name="Text Box 59"/>
          <p:cNvSpPr txBox="1">
            <a:spLocks noChangeArrowheads="1"/>
          </p:cNvSpPr>
          <p:nvPr/>
        </p:nvSpPr>
        <p:spPr bwMode="auto">
          <a:xfrm>
            <a:off x="3124200" y="1828800"/>
            <a:ext cx="60198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ea typeface="宋体" pitchFamily="2" charset="-122"/>
              </a:rPr>
              <a:t>    </a:t>
            </a:r>
            <a:r>
              <a:rPr lang="zh-CN" altLang="en-US" sz="2400" dirty="0">
                <a:effectLst>
                  <a:outerShdw blurRad="38100" dist="38100" dir="2700000" algn="tl">
                    <a:srgbClr val="000000"/>
                  </a:outerShdw>
                </a:effectLst>
                <a:ea typeface="宋体" pitchFamily="2" charset="-122"/>
              </a:rPr>
              <a:t>球</a:t>
            </a:r>
            <a:r>
              <a:rPr lang="en-US" altLang="zh-CN" sz="2400" b="0" i="1" dirty="0">
                <a:effectLst>
                  <a:outerShdw blurRad="38100" dist="38100" dir="2700000" algn="tl">
                    <a:srgbClr val="000000"/>
                  </a:outerShdw>
                </a:effectLst>
                <a:ea typeface="宋体" pitchFamily="2" charset="-122"/>
              </a:rPr>
              <a:t>A</a:t>
            </a:r>
            <a:r>
              <a:rPr lang="zh-CN" altLang="en-US" sz="2400" b="0" i="1" dirty="0">
                <a:effectLst>
                  <a:outerShdw blurRad="38100" dist="38100" dir="2700000" algn="tl">
                    <a:srgbClr val="000000"/>
                  </a:outerShdw>
                </a:effectLst>
                <a:ea typeface="宋体" pitchFamily="2" charset="-122"/>
              </a:rPr>
              <a:t>、</a:t>
            </a:r>
            <a:r>
              <a:rPr lang="en-US" altLang="zh-CN" sz="2400" b="0" i="1" dirty="0">
                <a:effectLst>
                  <a:outerShdw blurRad="38100" dist="38100" dir="2700000" algn="tl">
                    <a:srgbClr val="000000"/>
                  </a:outerShdw>
                </a:effectLst>
                <a:ea typeface="宋体" pitchFamily="2" charset="-122"/>
              </a:rPr>
              <a:t>B</a:t>
            </a:r>
            <a:r>
              <a:rPr lang="zh-CN" altLang="zh-CN" sz="2400" dirty="0">
                <a:effectLst>
                  <a:outerShdw blurRad="38100" dist="38100" dir="2700000" algn="tl">
                    <a:srgbClr val="000000"/>
                  </a:outerShdw>
                </a:effectLst>
                <a:ea typeface="宋体" pitchFamily="2" charset="-122"/>
              </a:rPr>
              <a:t>绕</a:t>
            </a:r>
            <a:r>
              <a:rPr lang="zh-CN" altLang="zh-CN" sz="2400" b="0" dirty="0">
                <a:effectLst>
                  <a:outerShdw blurRad="38100" dist="38100" dir="2700000" algn="tl">
                    <a:srgbClr val="000000"/>
                  </a:outerShdw>
                </a:effectLst>
                <a:ea typeface="宋体" pitchFamily="2" charset="-122"/>
              </a:rPr>
              <a:t> </a:t>
            </a:r>
            <a:r>
              <a:rPr lang="zh-CN" altLang="zh-CN" sz="2400" b="0" i="1" dirty="0">
                <a:effectLst>
                  <a:outerShdw blurRad="38100" dist="38100" dir="2700000" algn="tl">
                    <a:srgbClr val="000000"/>
                  </a:outerShdw>
                </a:effectLst>
                <a:ea typeface="宋体" pitchFamily="2" charset="-122"/>
              </a:rPr>
              <a:t>y</a:t>
            </a:r>
            <a:r>
              <a:rPr lang="zh-CN" altLang="zh-CN" sz="2400" dirty="0">
                <a:effectLst>
                  <a:outerShdw blurRad="38100" dist="38100" dir="2700000" algn="tl">
                    <a:srgbClr val="000000"/>
                  </a:outerShdw>
                </a:effectLst>
                <a:ea typeface="宋体" pitchFamily="2" charset="-122"/>
              </a:rPr>
              <a:t>轴等速转动；重锤静止不动。</a:t>
            </a:r>
            <a:endParaRPr lang="zh-CN" altLang="en-US" sz="2400" dirty="0">
              <a:effectLst>
                <a:outerShdw blurRad="38100" dist="38100" dir="2700000" algn="tl">
                  <a:srgbClr val="000000"/>
                </a:outerShdw>
              </a:effectLst>
              <a:ea typeface="宋体" pitchFamily="2" charset="-122"/>
            </a:endParaRPr>
          </a:p>
        </p:txBody>
      </p:sp>
      <p:sp>
        <p:nvSpPr>
          <p:cNvPr id="218172" name="Text Box 60"/>
          <p:cNvSpPr txBox="1">
            <a:spLocks noChangeArrowheads="1"/>
          </p:cNvSpPr>
          <p:nvPr/>
        </p:nvSpPr>
        <p:spPr bwMode="auto">
          <a:xfrm>
            <a:off x="3131840" y="2348880"/>
            <a:ext cx="2698750" cy="457200"/>
          </a:xfrm>
          <a:prstGeom prst="rect">
            <a:avLst/>
          </a:prstGeom>
          <a:noFill/>
          <a:ln w="12700">
            <a:noFill/>
            <a:miter lim="800000"/>
            <a:headEnd type="none" w="sm" len="sm"/>
            <a:tailEnd type="none" w="sm" len="sm"/>
          </a:ln>
          <a:effectLst/>
        </p:spPr>
        <p:txBody>
          <a:bodyPr wrap="none">
            <a:spAutoFit/>
          </a:bodyPr>
          <a:lstStyle/>
          <a:p>
            <a:pPr>
              <a:defRPr/>
            </a:pPr>
            <a:r>
              <a:rPr lang="zh-CN" altLang="en-US" sz="2400" dirty="0">
                <a:effectLst>
                  <a:outerShdw blurRad="38100" dist="38100" dir="2700000" algn="tl">
                    <a:srgbClr val="000000"/>
                  </a:outerShdw>
                </a:effectLst>
                <a:ea typeface="宋体" pitchFamily="2" charset="-122"/>
              </a:rPr>
              <a:t>球</a:t>
            </a:r>
            <a:r>
              <a:rPr lang="en-US" altLang="zh-CN" sz="2400" b="0" i="1" dirty="0">
                <a:effectLst>
                  <a:outerShdw blurRad="38100" dist="38100" dir="2700000" algn="tl">
                    <a:srgbClr val="000000"/>
                  </a:outerShdw>
                </a:effectLst>
                <a:ea typeface="宋体" pitchFamily="2" charset="-122"/>
              </a:rPr>
              <a:t>A</a:t>
            </a:r>
            <a:r>
              <a:rPr lang="zh-CN" altLang="en-US" sz="2400" b="0" i="1" dirty="0">
                <a:effectLst>
                  <a:outerShdw blurRad="38100" dist="38100" dir="2700000" algn="tl">
                    <a:srgbClr val="000000"/>
                  </a:outerShdw>
                </a:effectLst>
                <a:ea typeface="宋体" pitchFamily="2" charset="-122"/>
              </a:rPr>
              <a:t>、</a:t>
            </a:r>
            <a:r>
              <a:rPr lang="en-US" altLang="zh-CN" sz="2400" b="0" i="1" dirty="0">
                <a:effectLst>
                  <a:outerShdw blurRad="38100" dist="38100" dir="2700000" algn="tl">
                    <a:srgbClr val="000000"/>
                  </a:outerShdw>
                </a:effectLst>
                <a:ea typeface="宋体" pitchFamily="2" charset="-122"/>
              </a:rPr>
              <a:t>B</a:t>
            </a:r>
            <a:r>
              <a:rPr lang="zh-CN" altLang="zh-CN" sz="2400" dirty="0">
                <a:effectLst>
                  <a:outerShdw blurRad="38100" dist="38100" dir="2700000" algn="tl">
                    <a:srgbClr val="000000"/>
                  </a:outerShdw>
                </a:effectLst>
                <a:ea typeface="宋体" pitchFamily="2" charset="-122"/>
              </a:rPr>
              <a:t>的惯性力为</a:t>
            </a:r>
            <a:endParaRPr lang="zh-CN" altLang="en-US" sz="2400" dirty="0">
              <a:effectLst>
                <a:outerShdw blurRad="38100" dist="38100" dir="2700000" algn="tl">
                  <a:srgbClr val="000000"/>
                </a:outerShdw>
              </a:effectLst>
              <a:ea typeface="宋体" pitchFamily="2" charset="-122"/>
            </a:endParaRPr>
          </a:p>
        </p:txBody>
      </p:sp>
      <p:graphicFrame>
        <p:nvGraphicFramePr>
          <p:cNvPr id="219239" name="Object 103"/>
          <p:cNvGraphicFramePr>
            <a:graphicFrameLocks noChangeAspect="1"/>
          </p:cNvGraphicFramePr>
          <p:nvPr>
            <p:extLst>
              <p:ext uri="{D42A27DB-BD31-4B8C-83A1-F6EECF244321}">
                <p14:modId xmlns:p14="http://schemas.microsoft.com/office/powerpoint/2010/main" xmlns="" val="358697731"/>
              </p:ext>
            </p:extLst>
          </p:nvPr>
        </p:nvGraphicFramePr>
        <p:xfrm>
          <a:off x="5724128" y="2225322"/>
          <a:ext cx="3384376" cy="699622"/>
        </p:xfrm>
        <a:graphic>
          <a:graphicData uri="http://schemas.openxmlformats.org/presentationml/2006/ole">
            <p:oleObj spid="_x0000_s3092" name="公式" r:id="rId3" imgW="1117440" imgH="203040" progId="Equation.3">
              <p:embed/>
            </p:oleObj>
          </a:graphicData>
        </a:graphic>
      </p:graphicFrame>
      <p:sp>
        <p:nvSpPr>
          <p:cNvPr id="218189" name="Text Box 77"/>
          <p:cNvSpPr txBox="1">
            <a:spLocks noChangeArrowheads="1"/>
          </p:cNvSpPr>
          <p:nvPr/>
        </p:nvSpPr>
        <p:spPr bwMode="auto">
          <a:xfrm>
            <a:off x="3657600" y="3124200"/>
            <a:ext cx="5181600" cy="830263"/>
          </a:xfrm>
          <a:prstGeom prst="rect">
            <a:avLst/>
          </a:prstGeom>
          <a:noFill/>
          <a:ln w="12700">
            <a:noFill/>
            <a:miter lim="800000"/>
            <a:headEnd type="none" w="sm" len="sm"/>
            <a:tailEnd type="none" w="sm" len="sm"/>
          </a:ln>
          <a:effectLst/>
        </p:spPr>
        <p:txBody>
          <a:bodyPr>
            <a:spAutoFit/>
          </a:bodyPr>
          <a:lstStyle/>
          <a:p>
            <a:pPr>
              <a:defRPr/>
            </a:pPr>
            <a:r>
              <a:rPr lang="en-US" altLang="zh-CN" sz="2400" dirty="0">
                <a:effectLst>
                  <a:outerShdw blurRad="38100" dist="38100" dir="2700000" algn="tl">
                    <a:srgbClr val="000000"/>
                  </a:outerShdw>
                </a:effectLst>
                <a:ea typeface="宋体" pitchFamily="2" charset="-122"/>
              </a:rPr>
              <a:t>(2) </a:t>
            </a:r>
            <a:r>
              <a:rPr lang="zh-CN" altLang="en-US" sz="2400" dirty="0">
                <a:effectLst>
                  <a:outerShdw blurRad="38100" dist="38100" dir="2700000" algn="tl">
                    <a:srgbClr val="000000"/>
                  </a:outerShdw>
                </a:effectLst>
                <a:ea typeface="宋体" pitchFamily="2" charset="-122"/>
              </a:rPr>
              <a:t>给系统有一虚位移 </a:t>
            </a:r>
            <a:r>
              <a:rPr lang="zh-CN" altLang="en-US" sz="2400" b="0" dirty="0">
                <a:effectLst>
                  <a:outerShdw blurRad="38100" dist="38100" dir="2700000" algn="tl">
                    <a:srgbClr val="000000"/>
                  </a:outerShdw>
                </a:effectLst>
                <a:ea typeface="宋体" pitchFamily="2" charset="-122"/>
                <a:sym typeface="Symbol" pitchFamily="18" charset="2"/>
              </a:rPr>
              <a:t> </a:t>
            </a:r>
            <a:r>
              <a:rPr lang="zh-CN" altLang="en-US" sz="2400" b="0" i="1" dirty="0">
                <a:effectLst>
                  <a:outerShdw blurRad="38100" dist="38100" dir="2700000" algn="tl">
                    <a:srgbClr val="000000"/>
                  </a:outerShdw>
                </a:effectLst>
                <a:ea typeface="宋体" pitchFamily="2" charset="-122"/>
                <a:sym typeface="Symbol" pitchFamily="18" charset="2"/>
              </a:rPr>
              <a:t>。</a:t>
            </a:r>
            <a:r>
              <a:rPr lang="en-US" altLang="zh-CN" sz="2400" b="0" i="1" dirty="0">
                <a:effectLst>
                  <a:outerShdw blurRad="38100" dist="38100" dir="2700000" algn="tl">
                    <a:srgbClr val="000000"/>
                  </a:outerShdw>
                </a:effectLst>
                <a:ea typeface="宋体" pitchFamily="2" charset="-122"/>
                <a:sym typeface="Symbol" pitchFamily="18" charset="2"/>
              </a:rPr>
              <a:t>A</a:t>
            </a:r>
            <a:r>
              <a:rPr lang="zh-CN" altLang="en-US" sz="2400" b="0" i="1" dirty="0">
                <a:effectLst>
                  <a:outerShdw blurRad="38100" dist="38100" dir="2700000" algn="tl">
                    <a:srgbClr val="000000"/>
                  </a:outerShdw>
                </a:effectLst>
                <a:ea typeface="宋体" pitchFamily="2" charset="-122"/>
                <a:sym typeface="Symbol" pitchFamily="18" charset="2"/>
              </a:rPr>
              <a:t>、</a:t>
            </a:r>
            <a:r>
              <a:rPr lang="en-US" altLang="zh-CN" sz="2400" b="0" i="1" dirty="0">
                <a:effectLst>
                  <a:outerShdw blurRad="38100" dist="38100" dir="2700000" algn="tl">
                    <a:srgbClr val="000000"/>
                  </a:outerShdw>
                </a:effectLst>
                <a:ea typeface="宋体" pitchFamily="2" charset="-122"/>
                <a:sym typeface="Symbol" pitchFamily="18" charset="2"/>
              </a:rPr>
              <a:t>B</a:t>
            </a:r>
            <a:r>
              <a:rPr lang="zh-CN" altLang="en-US" sz="2400" b="0" i="1" dirty="0">
                <a:effectLst>
                  <a:outerShdw blurRad="38100" dist="38100" dir="2700000" algn="tl">
                    <a:srgbClr val="000000"/>
                  </a:outerShdw>
                </a:effectLst>
                <a:ea typeface="宋体" pitchFamily="2" charset="-122"/>
                <a:sym typeface="Symbol" pitchFamily="18" charset="2"/>
              </a:rPr>
              <a:t>、</a:t>
            </a:r>
            <a:r>
              <a:rPr lang="en-US" altLang="zh-CN" sz="2400" b="0" i="1" dirty="0">
                <a:effectLst>
                  <a:outerShdw blurRad="38100" dist="38100" dir="2700000" algn="tl">
                    <a:srgbClr val="000000"/>
                  </a:outerShdw>
                </a:effectLst>
                <a:ea typeface="宋体" pitchFamily="2" charset="-122"/>
                <a:sym typeface="Symbol" pitchFamily="18" charset="2"/>
              </a:rPr>
              <a:t>C </a:t>
            </a:r>
            <a:r>
              <a:rPr lang="zh-CN" altLang="zh-CN" sz="2400" dirty="0">
                <a:effectLst>
                  <a:outerShdw blurRad="38100" dist="38100" dir="2700000" algn="tl">
                    <a:srgbClr val="000000"/>
                  </a:outerShdw>
                </a:effectLst>
                <a:ea typeface="宋体" pitchFamily="2" charset="-122"/>
                <a:sym typeface="Symbol" pitchFamily="18" charset="2"/>
              </a:rPr>
              <a:t>三处的虚位移分别为</a:t>
            </a:r>
            <a:r>
              <a:rPr lang="zh-CN" altLang="en-US" sz="2400" b="0" dirty="0">
                <a:effectLst>
                  <a:outerShdw blurRad="38100" dist="38100" dir="2700000" algn="tl">
                    <a:srgbClr val="000000"/>
                  </a:outerShdw>
                </a:effectLst>
                <a:ea typeface="宋体" pitchFamily="2" charset="-122"/>
                <a:sym typeface="Symbol" pitchFamily="18" charset="2"/>
              </a:rPr>
              <a:t></a:t>
            </a:r>
            <a:r>
              <a:rPr lang="zh-CN" altLang="zh-CN" sz="2400" i="1" dirty="0">
                <a:effectLst>
                  <a:outerShdw blurRad="38100" dist="38100" dir="2700000" algn="tl">
                    <a:srgbClr val="000000"/>
                  </a:outerShdw>
                </a:effectLst>
                <a:ea typeface="宋体" pitchFamily="2" charset="-122"/>
                <a:sym typeface="Symbol" pitchFamily="18" charset="2"/>
              </a:rPr>
              <a:t>r</a:t>
            </a:r>
            <a:r>
              <a:rPr lang="zh-CN" altLang="zh-CN" sz="2400" i="1" baseline="-25000" dirty="0">
                <a:effectLst>
                  <a:outerShdw blurRad="38100" dist="38100" dir="2700000" algn="tl">
                    <a:srgbClr val="000000"/>
                  </a:outerShdw>
                </a:effectLst>
                <a:ea typeface="宋体" pitchFamily="2" charset="-122"/>
                <a:sym typeface="Symbol" pitchFamily="18" charset="2"/>
              </a:rPr>
              <a:t>A</a:t>
            </a:r>
            <a:r>
              <a:rPr lang="zh-CN" altLang="zh-CN" sz="2400" i="1" dirty="0">
                <a:effectLst>
                  <a:outerShdw blurRad="38100" dist="38100" dir="2700000" algn="tl">
                    <a:srgbClr val="000000"/>
                  </a:outerShdw>
                </a:effectLst>
                <a:ea typeface="宋体" pitchFamily="2" charset="-122"/>
                <a:sym typeface="Symbol" pitchFamily="18" charset="2"/>
              </a:rPr>
              <a:t>、</a:t>
            </a:r>
            <a:r>
              <a:rPr lang="zh-CN" altLang="en-US" sz="2400" b="0" dirty="0">
                <a:effectLst>
                  <a:outerShdw blurRad="38100" dist="38100" dir="2700000" algn="tl">
                    <a:srgbClr val="000000"/>
                  </a:outerShdw>
                </a:effectLst>
                <a:ea typeface="宋体" pitchFamily="2" charset="-122"/>
                <a:sym typeface="Symbol" pitchFamily="18" charset="2"/>
              </a:rPr>
              <a:t></a:t>
            </a:r>
            <a:r>
              <a:rPr lang="zh-CN" altLang="zh-CN" sz="2400" i="1" dirty="0">
                <a:effectLst>
                  <a:outerShdw blurRad="38100" dist="38100" dir="2700000" algn="tl">
                    <a:srgbClr val="000000"/>
                  </a:outerShdw>
                </a:effectLst>
                <a:ea typeface="宋体" pitchFamily="2" charset="-122"/>
                <a:sym typeface="Symbol" pitchFamily="18" charset="2"/>
              </a:rPr>
              <a:t>r</a:t>
            </a:r>
            <a:r>
              <a:rPr lang="zh-CN" altLang="zh-CN" sz="2400" i="1" baseline="-25000" dirty="0">
                <a:effectLst>
                  <a:outerShdw blurRad="38100" dist="38100" dir="2700000" algn="tl">
                    <a:srgbClr val="000000"/>
                  </a:outerShdw>
                </a:effectLst>
                <a:ea typeface="宋体" pitchFamily="2" charset="-122"/>
                <a:sym typeface="Symbol" pitchFamily="18" charset="2"/>
              </a:rPr>
              <a:t>B</a:t>
            </a:r>
            <a:r>
              <a:rPr lang="zh-CN" altLang="zh-CN" sz="2400" i="1" dirty="0">
                <a:effectLst>
                  <a:outerShdw blurRad="38100" dist="38100" dir="2700000" algn="tl">
                    <a:srgbClr val="000000"/>
                  </a:outerShdw>
                </a:effectLst>
                <a:ea typeface="宋体" pitchFamily="2" charset="-122"/>
                <a:sym typeface="Symbol" pitchFamily="18" charset="2"/>
              </a:rPr>
              <a:t>、 </a:t>
            </a:r>
            <a:r>
              <a:rPr lang="zh-CN" altLang="en-US" sz="2400" b="0" dirty="0">
                <a:effectLst>
                  <a:outerShdw blurRad="38100" dist="38100" dir="2700000" algn="tl">
                    <a:srgbClr val="000000"/>
                  </a:outerShdw>
                </a:effectLst>
                <a:ea typeface="宋体" pitchFamily="2" charset="-122"/>
                <a:sym typeface="Symbol" pitchFamily="18" charset="2"/>
              </a:rPr>
              <a:t></a:t>
            </a:r>
            <a:r>
              <a:rPr lang="zh-CN" altLang="zh-CN" sz="2400" i="1" dirty="0">
                <a:effectLst>
                  <a:outerShdw blurRad="38100" dist="38100" dir="2700000" algn="tl">
                    <a:srgbClr val="000000"/>
                  </a:outerShdw>
                </a:effectLst>
                <a:ea typeface="宋体" pitchFamily="2" charset="-122"/>
                <a:sym typeface="Symbol" pitchFamily="18" charset="2"/>
              </a:rPr>
              <a:t>r</a:t>
            </a:r>
            <a:r>
              <a:rPr lang="zh-CN" altLang="zh-CN" sz="2400" i="1" baseline="-25000" dirty="0">
                <a:effectLst>
                  <a:outerShdw blurRad="38100" dist="38100" dir="2700000" algn="tl">
                    <a:srgbClr val="000000"/>
                  </a:outerShdw>
                </a:effectLst>
                <a:ea typeface="宋体" pitchFamily="2" charset="-122"/>
                <a:sym typeface="Symbol" pitchFamily="18" charset="2"/>
              </a:rPr>
              <a:t>C</a:t>
            </a:r>
            <a:r>
              <a:rPr lang="zh-CN" altLang="zh-CN" sz="2400" i="1" baseline="-25000" dirty="0">
                <a:solidFill>
                  <a:schemeClr val="accent2"/>
                </a:solidFill>
                <a:effectLst>
                  <a:outerShdw blurRad="38100" dist="38100" dir="2700000" algn="tl">
                    <a:srgbClr val="000000"/>
                  </a:outerShdw>
                </a:effectLst>
                <a:ea typeface="宋体" pitchFamily="2" charset="-122"/>
                <a:sym typeface="Symbol" pitchFamily="18" charset="2"/>
              </a:rPr>
              <a:t> </a:t>
            </a:r>
            <a:r>
              <a:rPr lang="en-US" altLang="zh-CN" sz="2400" i="1" baseline="-25000" dirty="0">
                <a:solidFill>
                  <a:schemeClr val="accent2"/>
                </a:solidFill>
                <a:effectLst>
                  <a:outerShdw blurRad="38100" dist="38100" dir="2700000" algn="tl">
                    <a:srgbClr val="000000"/>
                  </a:outerShdw>
                </a:effectLst>
                <a:ea typeface="宋体" pitchFamily="2" charset="-122"/>
                <a:sym typeface="Symbol" pitchFamily="18" charset="2"/>
              </a:rPr>
              <a:t>   </a:t>
            </a:r>
            <a:endParaRPr lang="en-US" altLang="zh-CN" sz="2400" i="1" baseline="-25000" dirty="0">
              <a:solidFill>
                <a:schemeClr val="tx1"/>
              </a:solidFill>
              <a:effectLst>
                <a:outerShdw blurRad="38100" dist="38100" dir="2700000" algn="tl">
                  <a:srgbClr val="FFFFFF"/>
                </a:outerShdw>
              </a:effectLst>
              <a:ea typeface="宋体" pitchFamily="2" charset="-122"/>
              <a:sym typeface="Symbol" pitchFamily="18" charset="2"/>
            </a:endParaRPr>
          </a:p>
        </p:txBody>
      </p:sp>
      <p:grpSp>
        <p:nvGrpSpPr>
          <p:cNvPr id="9225" name="Group 102"/>
          <p:cNvGrpSpPr>
            <a:grpSpLocks/>
          </p:cNvGrpSpPr>
          <p:nvPr/>
        </p:nvGrpSpPr>
        <p:grpSpPr bwMode="auto">
          <a:xfrm>
            <a:off x="12700" y="1700213"/>
            <a:ext cx="3622675" cy="4103687"/>
            <a:chOff x="8" y="1389"/>
            <a:chExt cx="2282" cy="2585"/>
          </a:xfrm>
        </p:grpSpPr>
        <p:sp>
          <p:nvSpPr>
            <p:cNvPr id="9228" name="Oval 7"/>
            <p:cNvSpPr>
              <a:spLocks noChangeArrowheads="1"/>
            </p:cNvSpPr>
            <p:nvPr/>
          </p:nvSpPr>
          <p:spPr bwMode="auto">
            <a:xfrm>
              <a:off x="1503" y="2278"/>
              <a:ext cx="240" cy="240"/>
            </a:xfrm>
            <a:prstGeom prst="ellipse">
              <a:avLst/>
            </a:prstGeom>
            <a:solidFill>
              <a:srgbClr val="339966"/>
            </a:solidFill>
            <a:ln>
              <a:noFill/>
            </a:ln>
            <a:extLst>
              <a:ext uri="{91240B29-F687-4F45-9708-019B960494DF}">
                <a14:hiddenLine xmlns:a14="http://schemas.microsoft.com/office/drawing/2010/main" xmlns=""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29" name="Oval 8"/>
            <p:cNvSpPr>
              <a:spLocks noChangeArrowheads="1"/>
            </p:cNvSpPr>
            <p:nvPr/>
          </p:nvSpPr>
          <p:spPr bwMode="auto">
            <a:xfrm>
              <a:off x="591" y="2267"/>
              <a:ext cx="240" cy="240"/>
            </a:xfrm>
            <a:prstGeom prst="ellipse">
              <a:avLst/>
            </a:prstGeom>
            <a:solidFill>
              <a:srgbClr val="339966"/>
            </a:solidFill>
            <a:ln>
              <a:noFill/>
            </a:ln>
            <a:extLst>
              <a:ext uri="{91240B29-F687-4F45-9708-019B960494DF}">
                <a14:hiddenLine xmlns:a14="http://schemas.microsoft.com/office/drawing/2010/main" xmlns=""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0" name="Rectangle 9"/>
            <p:cNvSpPr>
              <a:spLocks noChangeArrowheads="1"/>
            </p:cNvSpPr>
            <p:nvPr/>
          </p:nvSpPr>
          <p:spPr bwMode="auto">
            <a:xfrm>
              <a:off x="1130" y="1680"/>
              <a:ext cx="63" cy="12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1" name="Rectangle 10"/>
            <p:cNvSpPr>
              <a:spLocks noChangeArrowheads="1"/>
            </p:cNvSpPr>
            <p:nvPr/>
          </p:nvSpPr>
          <p:spPr bwMode="auto">
            <a:xfrm>
              <a:off x="1049" y="2976"/>
              <a:ext cx="240" cy="288"/>
            </a:xfrm>
            <a:prstGeom prst="rect">
              <a:avLst/>
            </a:prstGeom>
            <a:solidFill>
              <a:srgbClr val="339966"/>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2" name="Rectangle 12"/>
            <p:cNvSpPr>
              <a:spLocks noChangeArrowheads="1"/>
            </p:cNvSpPr>
            <p:nvPr/>
          </p:nvSpPr>
          <p:spPr bwMode="auto">
            <a:xfrm rot="3476624">
              <a:off x="486" y="2723"/>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3" name="Rectangle 13"/>
            <p:cNvSpPr>
              <a:spLocks noChangeArrowheads="1"/>
            </p:cNvSpPr>
            <p:nvPr/>
          </p:nvSpPr>
          <p:spPr bwMode="auto">
            <a:xfrm rot="3476624">
              <a:off x="966" y="2007"/>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4" name="Rectangle 14"/>
            <p:cNvSpPr>
              <a:spLocks noChangeArrowheads="1"/>
            </p:cNvSpPr>
            <p:nvPr/>
          </p:nvSpPr>
          <p:spPr bwMode="auto">
            <a:xfrm rot="7323376" flipH="1">
              <a:off x="486" y="2003"/>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5" name="Rectangle 15"/>
            <p:cNvSpPr>
              <a:spLocks noChangeArrowheads="1"/>
            </p:cNvSpPr>
            <p:nvPr/>
          </p:nvSpPr>
          <p:spPr bwMode="auto">
            <a:xfrm rot="18123376" flipH="1">
              <a:off x="977" y="2734"/>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6" name="Oval 16"/>
            <p:cNvSpPr>
              <a:spLocks noChangeArrowheads="1"/>
            </p:cNvSpPr>
            <p:nvPr/>
          </p:nvSpPr>
          <p:spPr bwMode="auto">
            <a:xfrm>
              <a:off x="1141" y="3098"/>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7" name="Oval 17"/>
            <p:cNvSpPr>
              <a:spLocks noChangeArrowheads="1"/>
            </p:cNvSpPr>
            <p:nvPr/>
          </p:nvSpPr>
          <p:spPr bwMode="auto">
            <a:xfrm>
              <a:off x="1130" y="164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8" name="Oval 18"/>
            <p:cNvSpPr>
              <a:spLocks noChangeArrowheads="1"/>
            </p:cNvSpPr>
            <p:nvPr/>
          </p:nvSpPr>
          <p:spPr bwMode="auto">
            <a:xfrm>
              <a:off x="676" y="236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39" name="Oval 19"/>
            <p:cNvSpPr>
              <a:spLocks noChangeArrowheads="1"/>
            </p:cNvSpPr>
            <p:nvPr/>
          </p:nvSpPr>
          <p:spPr bwMode="auto">
            <a:xfrm>
              <a:off x="1610" y="2374"/>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40" name="Line 20"/>
            <p:cNvSpPr>
              <a:spLocks noChangeShapeType="1"/>
            </p:cNvSpPr>
            <p:nvPr/>
          </p:nvSpPr>
          <p:spPr bwMode="auto">
            <a:xfrm>
              <a:off x="1156" y="1392"/>
              <a:ext cx="0" cy="2582"/>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1" name="Oval 21"/>
            <p:cNvSpPr>
              <a:spLocks noChangeArrowheads="1"/>
            </p:cNvSpPr>
            <p:nvPr/>
          </p:nvSpPr>
          <p:spPr bwMode="auto">
            <a:xfrm>
              <a:off x="1108" y="1632"/>
              <a:ext cx="96" cy="96"/>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nvGrpSpPr>
            <p:cNvPr id="9242" name="Group 22"/>
            <p:cNvGrpSpPr>
              <a:grpSpLocks/>
            </p:cNvGrpSpPr>
            <p:nvPr/>
          </p:nvGrpSpPr>
          <p:grpSpPr bwMode="auto">
            <a:xfrm>
              <a:off x="739" y="3379"/>
              <a:ext cx="380" cy="240"/>
              <a:chOff x="879" y="3179"/>
              <a:chExt cx="380" cy="240"/>
            </a:xfrm>
          </p:grpSpPr>
          <p:sp>
            <p:nvSpPr>
              <p:cNvPr id="9289" name="Rectangle 23"/>
              <p:cNvSpPr>
                <a:spLocks noChangeArrowheads="1"/>
              </p:cNvSpPr>
              <p:nvPr/>
            </p:nvSpPr>
            <p:spPr bwMode="auto">
              <a:xfrm>
                <a:off x="879" y="3205"/>
                <a:ext cx="288" cy="192"/>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nvGrpSpPr>
              <p:cNvPr id="9290" name="Group 24"/>
              <p:cNvGrpSpPr>
                <a:grpSpLocks/>
              </p:cNvGrpSpPr>
              <p:nvPr/>
            </p:nvGrpSpPr>
            <p:grpSpPr bwMode="auto">
              <a:xfrm>
                <a:off x="879" y="3179"/>
                <a:ext cx="380" cy="240"/>
                <a:chOff x="879" y="3179"/>
                <a:chExt cx="380" cy="240"/>
              </a:xfrm>
            </p:grpSpPr>
            <p:sp>
              <p:nvSpPr>
                <p:cNvPr id="9291" name="AutoShape 25"/>
                <p:cNvSpPr>
                  <a:spLocks noChangeArrowheads="1"/>
                </p:cNvSpPr>
                <p:nvPr/>
              </p:nvSpPr>
              <p:spPr bwMode="auto">
                <a:xfrm rot="-5400000">
                  <a:off x="1115" y="3275"/>
                  <a:ext cx="240"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sp>
              <p:nvSpPr>
                <p:cNvPr id="9292" name="Rectangle 26"/>
                <p:cNvSpPr>
                  <a:spLocks noChangeArrowheads="1"/>
                </p:cNvSpPr>
                <p:nvPr/>
              </p:nvSpPr>
              <p:spPr bwMode="auto">
                <a:xfrm>
                  <a:off x="879" y="3275"/>
                  <a:ext cx="33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grpSp>
        <p:grpSp>
          <p:nvGrpSpPr>
            <p:cNvPr id="9243" name="Group 29"/>
            <p:cNvGrpSpPr>
              <a:grpSpLocks/>
            </p:cNvGrpSpPr>
            <p:nvPr/>
          </p:nvGrpSpPr>
          <p:grpSpPr bwMode="auto">
            <a:xfrm>
              <a:off x="1078" y="3266"/>
              <a:ext cx="144" cy="152"/>
              <a:chOff x="2112" y="3112"/>
              <a:chExt cx="144" cy="152"/>
            </a:xfrm>
          </p:grpSpPr>
          <p:sp>
            <p:nvSpPr>
              <p:cNvPr id="9287" name="Rectangle 30"/>
              <p:cNvSpPr>
                <a:spLocks noChangeArrowheads="1"/>
              </p:cNvSpPr>
              <p:nvPr/>
            </p:nvSpPr>
            <p:spPr bwMode="auto">
              <a:xfrm rot="5400000">
                <a:off x="2144" y="3136"/>
                <a:ext cx="9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9288" name="AutoShape 31"/>
              <p:cNvSpPr>
                <a:spLocks noChangeArrowheads="1"/>
              </p:cNvSpPr>
              <p:nvPr/>
            </p:nvSpPr>
            <p:spPr bwMode="auto">
              <a:xfrm>
                <a:off x="2112" y="3212"/>
                <a:ext cx="144"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69 h 21600"/>
                  <a:gd name="T14" fmla="*/ 17100 w 21600"/>
                  <a:gd name="T15" fmla="*/ 170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grpSp>
        <p:grpSp>
          <p:nvGrpSpPr>
            <p:cNvPr id="9244" name="Group 32"/>
            <p:cNvGrpSpPr>
              <a:grpSpLocks/>
            </p:cNvGrpSpPr>
            <p:nvPr/>
          </p:nvGrpSpPr>
          <p:grpSpPr bwMode="auto">
            <a:xfrm>
              <a:off x="1060" y="2160"/>
              <a:ext cx="318" cy="375"/>
              <a:chOff x="1200" y="1920"/>
              <a:chExt cx="318" cy="375"/>
            </a:xfrm>
          </p:grpSpPr>
          <p:sp>
            <p:nvSpPr>
              <p:cNvPr id="9285" name="Freeform 33"/>
              <p:cNvSpPr>
                <a:spLocks/>
              </p:cNvSpPr>
              <p:nvPr/>
            </p:nvSpPr>
            <p:spPr bwMode="auto">
              <a:xfrm rot="16200000" flipV="1">
                <a:off x="1240" y="1880"/>
                <a:ext cx="168" cy="248"/>
              </a:xfrm>
              <a:custGeom>
                <a:avLst/>
                <a:gdLst>
                  <a:gd name="T0" fmla="*/ 1 w 264"/>
                  <a:gd name="T1" fmla="*/ 1 h 392"/>
                  <a:gd name="T2" fmla="*/ 1 w 264"/>
                  <a:gd name="T3" fmla="*/ 1 h 392"/>
                  <a:gd name="T4" fmla="*/ 1 w 264"/>
                  <a:gd name="T5" fmla="*/ 1 h 392"/>
                  <a:gd name="T6" fmla="*/ 1 w 264"/>
                  <a:gd name="T7" fmla="*/ 1 h 392"/>
                  <a:gd name="T8" fmla="*/ 1 w 264"/>
                  <a:gd name="T9" fmla="*/ 1 h 392"/>
                  <a:gd name="T10" fmla="*/ 1 w 264"/>
                  <a:gd name="T11" fmla="*/ 1 h 392"/>
                  <a:gd name="T12" fmla="*/ 0 60000 65536"/>
                  <a:gd name="T13" fmla="*/ 0 60000 65536"/>
                  <a:gd name="T14" fmla="*/ 0 60000 65536"/>
                  <a:gd name="T15" fmla="*/ 0 60000 65536"/>
                  <a:gd name="T16" fmla="*/ 0 60000 65536"/>
                  <a:gd name="T17" fmla="*/ 0 60000 65536"/>
                  <a:gd name="T18" fmla="*/ 0 w 264"/>
                  <a:gd name="T19" fmla="*/ 0 h 392"/>
                  <a:gd name="T20" fmla="*/ 264 w 264"/>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2700" cap="flat" cmpd="sng">
                <a:solidFill>
                  <a:srgbClr val="FF0066"/>
                </a:solidFill>
                <a:prstDash val="solid"/>
                <a:round/>
                <a:headEnd type="stealth" w="med" len="lg"/>
                <a:tailEnd type="none"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18146" name="Text Box 34"/>
              <p:cNvSpPr txBox="1">
                <a:spLocks noChangeArrowheads="1"/>
              </p:cNvSpPr>
              <p:nvPr/>
            </p:nvSpPr>
            <p:spPr bwMode="auto">
              <a:xfrm>
                <a:off x="1248" y="1968"/>
                <a:ext cx="270" cy="327"/>
              </a:xfrm>
              <a:prstGeom prst="rect">
                <a:avLst/>
              </a:prstGeom>
              <a:noFill/>
              <a:ln w="12700">
                <a:noFill/>
                <a:miter lim="800000"/>
                <a:headEnd type="none" w="sm" len="sm"/>
                <a:tailEnd type="none" w="sm" len="sm"/>
              </a:ln>
              <a:effectLst/>
            </p:spPr>
            <p:txBody>
              <a:bodyPr wrap="none">
                <a:spAutoFit/>
              </a:bodyPr>
              <a:lstStyle/>
              <a:p>
                <a:pPr>
                  <a:defRPr/>
                </a:pPr>
                <a:r>
                  <a:rPr lang="en-US" altLang="zh-CN" sz="2800" b="0" i="1">
                    <a:solidFill>
                      <a:srgbClr val="FF0066"/>
                    </a:solidFill>
                    <a:effectLst>
                      <a:outerShdw blurRad="38100" dist="38100" dir="2700000" algn="tl">
                        <a:srgbClr val="000000"/>
                      </a:outerShdw>
                    </a:effectLst>
                    <a:ea typeface="宋体" pitchFamily="2" charset="-122"/>
                    <a:sym typeface="Symbol" pitchFamily="18" charset="2"/>
                  </a:rPr>
                  <a:t></a:t>
                </a:r>
                <a:endParaRPr lang="en-US" altLang="zh-CN" sz="2800" b="0" i="1">
                  <a:solidFill>
                    <a:srgbClr val="FF0066"/>
                  </a:solidFill>
                  <a:effectLst>
                    <a:outerShdw blurRad="38100" dist="38100" dir="2700000" algn="tl">
                      <a:srgbClr val="000000"/>
                    </a:outerShdw>
                  </a:effectLst>
                  <a:ea typeface="宋体" pitchFamily="2" charset="-122"/>
                </a:endParaRPr>
              </a:p>
            </p:txBody>
          </p:sp>
        </p:grpSp>
        <p:sp>
          <p:nvSpPr>
            <p:cNvPr id="218148" name="Text Box 36"/>
            <p:cNvSpPr txBox="1">
              <a:spLocks noChangeArrowheads="1"/>
            </p:cNvSpPr>
            <p:nvPr/>
          </p:nvSpPr>
          <p:spPr bwMode="auto">
            <a:xfrm>
              <a:off x="1732"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a typeface="宋体" pitchFamily="2" charset="-122"/>
              </a:endParaRPr>
            </a:p>
          </p:txBody>
        </p:sp>
        <p:sp>
          <p:nvSpPr>
            <p:cNvPr id="218149" name="Text Box 37"/>
            <p:cNvSpPr txBox="1">
              <a:spLocks noChangeArrowheads="1"/>
            </p:cNvSpPr>
            <p:nvPr/>
          </p:nvSpPr>
          <p:spPr bwMode="auto">
            <a:xfrm>
              <a:off x="384"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a typeface="宋体" pitchFamily="2" charset="-122"/>
              </a:endParaRPr>
            </a:p>
          </p:txBody>
        </p:sp>
        <p:sp>
          <p:nvSpPr>
            <p:cNvPr id="9247" name="Text Box 38"/>
            <p:cNvSpPr txBox="1">
              <a:spLocks noChangeArrowheads="1"/>
            </p:cNvSpPr>
            <p:nvPr/>
          </p:nvSpPr>
          <p:spPr bwMode="auto">
            <a:xfrm>
              <a:off x="839" y="2987"/>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chemeClr val="bg1"/>
                  </a:solidFill>
                </a:rPr>
                <a:t>C</a:t>
              </a:r>
            </a:p>
          </p:txBody>
        </p:sp>
        <p:sp>
          <p:nvSpPr>
            <p:cNvPr id="9248" name="Text Box 40"/>
            <p:cNvSpPr txBox="1">
              <a:spLocks noChangeArrowheads="1"/>
            </p:cNvSpPr>
            <p:nvPr/>
          </p:nvSpPr>
          <p:spPr bwMode="auto">
            <a:xfrm>
              <a:off x="1383" y="2659"/>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9249" name="Text Box 41"/>
            <p:cNvSpPr txBox="1">
              <a:spLocks noChangeArrowheads="1"/>
            </p:cNvSpPr>
            <p:nvPr/>
          </p:nvSpPr>
          <p:spPr bwMode="auto">
            <a:xfrm>
              <a:off x="748" y="1872"/>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9250" name="Text Box 42"/>
            <p:cNvSpPr txBox="1">
              <a:spLocks noChangeArrowheads="1"/>
            </p:cNvSpPr>
            <p:nvPr/>
          </p:nvSpPr>
          <p:spPr bwMode="auto">
            <a:xfrm>
              <a:off x="761" y="2659"/>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9251" name="Text Box 43"/>
            <p:cNvSpPr txBox="1">
              <a:spLocks noChangeArrowheads="1"/>
            </p:cNvSpPr>
            <p:nvPr/>
          </p:nvSpPr>
          <p:spPr bwMode="auto">
            <a:xfrm>
              <a:off x="1429" y="1872"/>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grpSp>
          <p:nvGrpSpPr>
            <p:cNvPr id="9252" name="Group 44"/>
            <p:cNvGrpSpPr>
              <a:grpSpLocks/>
            </p:cNvGrpSpPr>
            <p:nvPr/>
          </p:nvGrpSpPr>
          <p:grpSpPr bwMode="auto">
            <a:xfrm>
              <a:off x="916" y="1876"/>
              <a:ext cx="453" cy="250"/>
              <a:chOff x="1064" y="1636"/>
              <a:chExt cx="453" cy="250"/>
            </a:xfrm>
          </p:grpSpPr>
          <p:sp>
            <p:nvSpPr>
              <p:cNvPr id="9283" name="Text Box 45"/>
              <p:cNvSpPr txBox="1">
                <a:spLocks noChangeArrowheads="1"/>
              </p:cNvSpPr>
              <p:nvPr/>
            </p:nvSpPr>
            <p:spPr bwMode="auto">
              <a:xfrm>
                <a:off x="1064" y="1636"/>
                <a:ext cx="2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b="0" i="1">
                    <a:solidFill>
                      <a:schemeClr val="bg1"/>
                    </a:solidFill>
                    <a:sym typeface="Symbol" pitchFamily="18" charset="2"/>
                  </a:rPr>
                  <a:t></a:t>
                </a:r>
                <a:endParaRPr lang="en-US" altLang="zh-CN" sz="2000" b="0" i="1">
                  <a:solidFill>
                    <a:schemeClr val="bg1"/>
                  </a:solidFill>
                </a:endParaRPr>
              </a:p>
            </p:txBody>
          </p:sp>
          <p:sp>
            <p:nvSpPr>
              <p:cNvPr id="9284" name="Text Box 46"/>
              <p:cNvSpPr txBox="1">
                <a:spLocks noChangeArrowheads="1"/>
              </p:cNvSpPr>
              <p:nvPr/>
            </p:nvSpPr>
            <p:spPr bwMode="auto">
              <a:xfrm>
                <a:off x="1300" y="1636"/>
                <a:ext cx="2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b="0" i="1">
                    <a:solidFill>
                      <a:schemeClr val="bg1"/>
                    </a:solidFill>
                    <a:sym typeface="Symbol" pitchFamily="18" charset="2"/>
                  </a:rPr>
                  <a:t></a:t>
                </a:r>
                <a:endParaRPr lang="en-US" altLang="zh-CN" sz="2000" b="0" i="1">
                  <a:solidFill>
                    <a:schemeClr val="bg1"/>
                  </a:solidFill>
                </a:endParaRPr>
              </a:p>
            </p:txBody>
          </p:sp>
        </p:grpSp>
        <p:sp>
          <p:nvSpPr>
            <p:cNvPr id="9253" name="Text Box 49"/>
            <p:cNvSpPr txBox="1">
              <a:spLocks noChangeArrowheads="1"/>
            </p:cNvSpPr>
            <p:nvPr/>
          </p:nvSpPr>
          <p:spPr bwMode="auto">
            <a:xfrm>
              <a:off x="1111" y="1389"/>
              <a:ext cx="31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O</a:t>
              </a:r>
              <a:r>
                <a:rPr lang="en-US" altLang="zh-CN" sz="2400" b="0" baseline="-25000">
                  <a:solidFill>
                    <a:schemeClr val="bg1"/>
                  </a:solidFill>
                </a:rPr>
                <a:t>1</a:t>
              </a:r>
              <a:endParaRPr lang="en-US" altLang="zh-CN" sz="2400" b="0" i="1">
                <a:solidFill>
                  <a:schemeClr val="bg1"/>
                </a:solidFill>
              </a:endParaRPr>
            </a:p>
          </p:txBody>
        </p:sp>
        <p:sp>
          <p:nvSpPr>
            <p:cNvPr id="9254" name="Line 50"/>
            <p:cNvSpPr>
              <a:spLocks noChangeShapeType="1"/>
            </p:cNvSpPr>
            <p:nvPr/>
          </p:nvSpPr>
          <p:spPr bwMode="auto">
            <a:xfrm>
              <a:off x="1156" y="1680"/>
              <a:ext cx="960" cy="0"/>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55" name="Line 51"/>
            <p:cNvSpPr>
              <a:spLocks noChangeShapeType="1"/>
            </p:cNvSpPr>
            <p:nvPr/>
          </p:nvSpPr>
          <p:spPr bwMode="auto">
            <a:xfrm flipH="1">
              <a:off x="1156" y="1680"/>
              <a:ext cx="0" cy="2113"/>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18164" name="Text Box 52"/>
            <p:cNvSpPr txBox="1">
              <a:spLocks noChangeArrowheads="1"/>
            </p:cNvSpPr>
            <p:nvPr/>
          </p:nvSpPr>
          <p:spPr bwMode="auto">
            <a:xfrm>
              <a:off x="1953" y="1389"/>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x</a:t>
              </a:r>
              <a:r>
                <a:rPr lang="en-US" altLang="zh-CN" b="0" baseline="-25000">
                  <a:effectLst>
                    <a:outerShdw blurRad="38100" dist="38100" dir="2700000" algn="tl">
                      <a:srgbClr val="000000"/>
                    </a:outerShdw>
                  </a:effectLst>
                  <a:ea typeface="宋体" pitchFamily="2" charset="-122"/>
                </a:rPr>
                <a:t>1</a:t>
              </a:r>
            </a:p>
          </p:txBody>
        </p:sp>
        <p:sp>
          <p:nvSpPr>
            <p:cNvPr id="218165" name="Text Box 53"/>
            <p:cNvSpPr txBox="1">
              <a:spLocks noChangeArrowheads="1"/>
            </p:cNvSpPr>
            <p:nvPr/>
          </p:nvSpPr>
          <p:spPr bwMode="auto">
            <a:xfrm>
              <a:off x="1156" y="3566"/>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y</a:t>
              </a:r>
              <a:r>
                <a:rPr lang="en-US" altLang="zh-CN" b="0" baseline="-25000">
                  <a:effectLst>
                    <a:outerShdw blurRad="38100" dist="38100" dir="2700000" algn="tl">
                      <a:srgbClr val="000000"/>
                    </a:outerShdw>
                  </a:effectLst>
                  <a:ea typeface="宋体" pitchFamily="2" charset="-122"/>
                </a:rPr>
                <a:t>1</a:t>
              </a:r>
            </a:p>
          </p:txBody>
        </p:sp>
        <p:sp>
          <p:nvSpPr>
            <p:cNvPr id="9258" name="Text Box 54"/>
            <p:cNvSpPr txBox="1">
              <a:spLocks noChangeArrowheads="1"/>
            </p:cNvSpPr>
            <p:nvPr/>
          </p:nvSpPr>
          <p:spPr bwMode="auto">
            <a:xfrm>
              <a:off x="431" y="2387"/>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A</a:t>
              </a:r>
            </a:p>
          </p:txBody>
        </p:sp>
        <p:sp>
          <p:nvSpPr>
            <p:cNvPr id="9259" name="Text Box 55"/>
            <p:cNvSpPr txBox="1">
              <a:spLocks noChangeArrowheads="1"/>
            </p:cNvSpPr>
            <p:nvPr/>
          </p:nvSpPr>
          <p:spPr bwMode="auto">
            <a:xfrm>
              <a:off x="1655" y="2387"/>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B</a:t>
              </a:r>
            </a:p>
          </p:txBody>
        </p:sp>
        <p:sp>
          <p:nvSpPr>
            <p:cNvPr id="9260" name="Line 63"/>
            <p:cNvSpPr>
              <a:spLocks noChangeShapeType="1"/>
            </p:cNvSpPr>
            <p:nvPr/>
          </p:nvSpPr>
          <p:spPr bwMode="auto">
            <a:xfrm>
              <a:off x="1636"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61" name="Text Box 64"/>
            <p:cNvSpPr txBox="1">
              <a:spLocks noChangeArrowheads="1"/>
            </p:cNvSpPr>
            <p:nvPr/>
          </p:nvSpPr>
          <p:spPr bwMode="auto">
            <a:xfrm>
              <a:off x="1958" y="2273"/>
              <a:ext cx="3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B</a:t>
              </a:r>
              <a:endParaRPr lang="en-US" altLang="zh-CN" sz="2000">
                <a:solidFill>
                  <a:schemeClr val="accent1"/>
                </a:solidFill>
              </a:endParaRPr>
            </a:p>
          </p:txBody>
        </p:sp>
        <p:sp>
          <p:nvSpPr>
            <p:cNvPr id="9262" name="Text Box 66"/>
            <p:cNvSpPr txBox="1">
              <a:spLocks noChangeArrowheads="1"/>
            </p:cNvSpPr>
            <p:nvPr/>
          </p:nvSpPr>
          <p:spPr bwMode="auto">
            <a:xfrm>
              <a:off x="8" y="2273"/>
              <a:ext cx="3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A</a:t>
              </a:r>
              <a:endParaRPr lang="en-US" altLang="zh-CN" sz="2000">
                <a:solidFill>
                  <a:schemeClr val="accent1"/>
                </a:solidFill>
              </a:endParaRPr>
            </a:p>
          </p:txBody>
        </p:sp>
        <p:sp>
          <p:nvSpPr>
            <p:cNvPr id="9263" name="Line 67"/>
            <p:cNvSpPr>
              <a:spLocks noChangeShapeType="1"/>
            </p:cNvSpPr>
            <p:nvPr/>
          </p:nvSpPr>
          <p:spPr bwMode="auto">
            <a:xfrm rot="10800000">
              <a:off x="292"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64" name="Line 69"/>
            <p:cNvSpPr>
              <a:spLocks noChangeShapeType="1"/>
            </p:cNvSpPr>
            <p:nvPr/>
          </p:nvSpPr>
          <p:spPr bwMode="auto">
            <a:xfrm>
              <a:off x="698"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65" name="Text Box 70"/>
            <p:cNvSpPr txBox="1">
              <a:spLocks noChangeArrowheads="1"/>
            </p:cNvSpPr>
            <p:nvPr/>
          </p:nvSpPr>
          <p:spPr bwMode="auto">
            <a:xfrm>
              <a:off x="291" y="2568"/>
              <a:ext cx="4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9266" name="Line 72"/>
            <p:cNvSpPr>
              <a:spLocks noChangeShapeType="1"/>
            </p:cNvSpPr>
            <p:nvPr/>
          </p:nvSpPr>
          <p:spPr bwMode="auto">
            <a:xfrm>
              <a:off x="1636"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67" name="Text Box 73"/>
            <p:cNvSpPr txBox="1">
              <a:spLocks noChangeArrowheads="1"/>
            </p:cNvSpPr>
            <p:nvPr/>
          </p:nvSpPr>
          <p:spPr bwMode="auto">
            <a:xfrm>
              <a:off x="1652" y="2590"/>
              <a:ext cx="4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9268" name="Line 75"/>
            <p:cNvSpPr>
              <a:spLocks noChangeShapeType="1"/>
            </p:cNvSpPr>
            <p:nvPr/>
          </p:nvSpPr>
          <p:spPr bwMode="auto">
            <a:xfrm>
              <a:off x="1167" y="312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69" name="Text Box 76"/>
            <p:cNvSpPr txBox="1">
              <a:spLocks noChangeArrowheads="1"/>
            </p:cNvSpPr>
            <p:nvPr/>
          </p:nvSpPr>
          <p:spPr bwMode="auto">
            <a:xfrm>
              <a:off x="1198" y="3294"/>
              <a:ext cx="4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2</a:t>
              </a:r>
              <a:r>
                <a:rPr lang="en-US" altLang="zh-CN" sz="2000" i="1">
                  <a:solidFill>
                    <a:srgbClr val="FF3300"/>
                  </a:solidFill>
                </a:rPr>
                <a:t> g</a:t>
              </a:r>
            </a:p>
          </p:txBody>
        </p:sp>
        <p:sp>
          <p:nvSpPr>
            <p:cNvPr id="9270" name="Line 79"/>
            <p:cNvSpPr>
              <a:spLocks noChangeShapeType="1"/>
            </p:cNvSpPr>
            <p:nvPr/>
          </p:nvSpPr>
          <p:spPr bwMode="auto">
            <a:xfrm>
              <a:off x="1152"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71" name="Line 80"/>
            <p:cNvSpPr>
              <a:spLocks noChangeShapeType="1"/>
            </p:cNvSpPr>
            <p:nvPr/>
          </p:nvSpPr>
          <p:spPr bwMode="auto">
            <a:xfrm rot="10800000" flipH="1">
              <a:off x="480"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72" name="Line 81"/>
            <p:cNvSpPr>
              <a:spLocks noChangeShapeType="1"/>
            </p:cNvSpPr>
            <p:nvPr/>
          </p:nvSpPr>
          <p:spPr bwMode="auto">
            <a:xfrm flipV="1">
              <a:off x="1152"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73" name="Line 82"/>
            <p:cNvSpPr>
              <a:spLocks noChangeShapeType="1"/>
            </p:cNvSpPr>
            <p:nvPr/>
          </p:nvSpPr>
          <p:spPr bwMode="auto">
            <a:xfrm rot="10800000">
              <a:off x="480"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74" name="Freeform 84"/>
            <p:cNvSpPr>
              <a:spLocks/>
            </p:cNvSpPr>
            <p:nvPr/>
          </p:nvSpPr>
          <p:spPr bwMode="auto">
            <a:xfrm rot="-3251859">
              <a:off x="1355" y="1957"/>
              <a:ext cx="144" cy="48"/>
            </a:xfrm>
            <a:custGeom>
              <a:avLst/>
              <a:gdLst>
                <a:gd name="T0" fmla="*/ 0 w 288"/>
                <a:gd name="T1" fmla="*/ 0 h 48"/>
                <a:gd name="T2" fmla="*/ 1 w 288"/>
                <a:gd name="T3" fmla="*/ 48 h 48"/>
                <a:gd name="T4" fmla="*/ 1 w 288"/>
                <a:gd name="T5" fmla="*/ 0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cubicBezTo>
                    <a:pt x="48" y="24"/>
                    <a:pt x="96" y="48"/>
                    <a:pt x="144" y="48"/>
                  </a:cubicBezTo>
                  <a:cubicBezTo>
                    <a:pt x="192" y="48"/>
                    <a:pt x="240" y="24"/>
                    <a:pt x="288" y="0"/>
                  </a:cubicBezTo>
                </a:path>
              </a:pathLst>
            </a:custGeom>
            <a:noFill/>
            <a:ln w="25400" cap="flat" cmpd="sng">
              <a:solidFill>
                <a:schemeClr val="accent1"/>
              </a:solidFill>
              <a:prstDash val="solid"/>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275" name="Line 85"/>
            <p:cNvSpPr>
              <a:spLocks noChangeShapeType="1"/>
            </p:cNvSpPr>
            <p:nvPr/>
          </p:nvSpPr>
          <p:spPr bwMode="auto">
            <a:xfrm flipV="1">
              <a:off x="1392" y="1824"/>
              <a:ext cx="96" cy="96"/>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76" name="Text Box 86"/>
            <p:cNvSpPr txBox="1">
              <a:spLocks noChangeArrowheads="1"/>
            </p:cNvSpPr>
            <p:nvPr/>
          </p:nvSpPr>
          <p:spPr bwMode="auto">
            <a:xfrm>
              <a:off x="1392" y="1683"/>
              <a:ext cx="29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chemeClr val="accent1"/>
                  </a:solidFill>
                  <a:sym typeface="Symbol" pitchFamily="18" charset="2"/>
                </a:rPr>
                <a:t></a:t>
              </a:r>
              <a:r>
                <a:rPr lang="en-US" altLang="zh-CN" sz="2000" i="1">
                  <a:solidFill>
                    <a:schemeClr val="accent1"/>
                  </a:solidFill>
                  <a:sym typeface="Symbol" pitchFamily="18" charset="2"/>
                </a:rPr>
                <a:t></a:t>
              </a:r>
            </a:p>
          </p:txBody>
        </p:sp>
        <p:sp>
          <p:nvSpPr>
            <p:cNvPr id="9277" name="Line 88"/>
            <p:cNvSpPr>
              <a:spLocks noChangeShapeType="1"/>
            </p:cNvSpPr>
            <p:nvPr/>
          </p:nvSpPr>
          <p:spPr bwMode="auto">
            <a:xfrm flipV="1">
              <a:off x="1610" y="2175"/>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78" name="Text Box 89"/>
            <p:cNvSpPr txBox="1">
              <a:spLocks noChangeArrowheads="1"/>
            </p:cNvSpPr>
            <p:nvPr/>
          </p:nvSpPr>
          <p:spPr bwMode="auto">
            <a:xfrm>
              <a:off x="1746" y="1955"/>
              <a:ext cx="3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rgbClr val="FFFF00"/>
                  </a:solidFill>
                  <a:sym typeface="Symbol" pitchFamily="18" charset="2"/>
                </a:rPr>
                <a:t></a:t>
              </a:r>
              <a:r>
                <a:rPr lang="zh-CN" altLang="zh-CN" sz="2000" i="1">
                  <a:solidFill>
                    <a:srgbClr val="FFFF00"/>
                  </a:solidFill>
                  <a:sym typeface="Symbol" pitchFamily="18" charset="2"/>
                </a:rPr>
                <a:t>r</a:t>
              </a:r>
              <a:r>
                <a:rPr lang="zh-CN" altLang="zh-CN" sz="2000" i="1" baseline="-25000">
                  <a:solidFill>
                    <a:srgbClr val="FFFF00"/>
                  </a:solidFill>
                  <a:sym typeface="Symbol" pitchFamily="18" charset="2"/>
                </a:rPr>
                <a:t>B</a:t>
              </a:r>
              <a:endParaRPr lang="en-US" altLang="zh-CN" sz="2000" i="1" baseline="-25000">
                <a:solidFill>
                  <a:srgbClr val="FFFF00"/>
                </a:solidFill>
                <a:sym typeface="Symbol" pitchFamily="18" charset="2"/>
              </a:endParaRPr>
            </a:p>
          </p:txBody>
        </p:sp>
        <p:sp>
          <p:nvSpPr>
            <p:cNvPr id="9279" name="Line 91"/>
            <p:cNvSpPr>
              <a:spLocks noChangeShapeType="1"/>
            </p:cNvSpPr>
            <p:nvPr/>
          </p:nvSpPr>
          <p:spPr bwMode="auto">
            <a:xfrm flipH="1" flipV="1">
              <a:off x="458" y="2171"/>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80" name="Text Box 92"/>
            <p:cNvSpPr txBox="1">
              <a:spLocks noChangeArrowheads="1"/>
            </p:cNvSpPr>
            <p:nvPr/>
          </p:nvSpPr>
          <p:spPr bwMode="auto">
            <a:xfrm>
              <a:off x="286" y="1910"/>
              <a:ext cx="3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rgbClr val="FFFF00"/>
                  </a:solidFill>
                  <a:sym typeface="Symbol" pitchFamily="18" charset="2"/>
                </a:rPr>
                <a:t></a:t>
              </a:r>
              <a:r>
                <a:rPr lang="zh-CN" altLang="zh-CN" sz="2000" i="1">
                  <a:solidFill>
                    <a:srgbClr val="FFFF00"/>
                  </a:solidFill>
                  <a:sym typeface="Symbol" pitchFamily="18" charset="2"/>
                </a:rPr>
                <a:t>r</a:t>
              </a:r>
              <a:r>
                <a:rPr lang="zh-CN" altLang="zh-CN" sz="2000" i="1" baseline="-25000">
                  <a:solidFill>
                    <a:srgbClr val="FFFF00"/>
                  </a:solidFill>
                  <a:sym typeface="Symbol" pitchFamily="18" charset="2"/>
                </a:rPr>
                <a:t>A</a:t>
              </a:r>
              <a:endParaRPr lang="en-US" altLang="zh-CN" sz="2000" i="1" baseline="-25000">
                <a:solidFill>
                  <a:srgbClr val="FFFF00"/>
                </a:solidFill>
                <a:sym typeface="Symbol" pitchFamily="18" charset="2"/>
              </a:endParaRPr>
            </a:p>
          </p:txBody>
        </p:sp>
        <p:sp>
          <p:nvSpPr>
            <p:cNvPr id="9281" name="Line 94"/>
            <p:cNvSpPr>
              <a:spLocks noChangeShapeType="1"/>
            </p:cNvSpPr>
            <p:nvPr/>
          </p:nvSpPr>
          <p:spPr bwMode="auto">
            <a:xfrm flipH="1" flipV="1">
              <a:off x="1156" y="2614"/>
              <a:ext cx="7" cy="469"/>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82" name="Text Box 95"/>
            <p:cNvSpPr txBox="1">
              <a:spLocks noChangeArrowheads="1"/>
            </p:cNvSpPr>
            <p:nvPr/>
          </p:nvSpPr>
          <p:spPr bwMode="auto">
            <a:xfrm>
              <a:off x="1148" y="2478"/>
              <a:ext cx="37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rgbClr val="FFFF00"/>
                  </a:solidFill>
                  <a:sym typeface="Symbol" pitchFamily="18" charset="2"/>
                </a:rPr>
                <a:t></a:t>
              </a:r>
              <a:r>
                <a:rPr lang="zh-CN" altLang="zh-CN" sz="2000" i="1">
                  <a:solidFill>
                    <a:srgbClr val="FFFF00"/>
                  </a:solidFill>
                  <a:sym typeface="Symbol" pitchFamily="18" charset="2"/>
                </a:rPr>
                <a:t>r</a:t>
              </a:r>
              <a:r>
                <a:rPr lang="zh-CN" altLang="zh-CN" sz="2000" i="1" baseline="-25000">
                  <a:solidFill>
                    <a:srgbClr val="FFFF00"/>
                  </a:solidFill>
                  <a:sym typeface="Symbol" pitchFamily="18" charset="2"/>
                </a:rPr>
                <a:t>C</a:t>
              </a:r>
              <a:endParaRPr lang="en-US" altLang="zh-CN" sz="2000" i="1" baseline="-25000">
                <a:solidFill>
                  <a:srgbClr val="FFFF00"/>
                </a:solidFill>
                <a:sym typeface="Symbol" pitchFamily="18" charset="2"/>
              </a:endParaRPr>
            </a:p>
          </p:txBody>
        </p:sp>
      </p:grpSp>
      <p:sp>
        <p:nvSpPr>
          <p:cNvPr id="218208" name="Text Box 96"/>
          <p:cNvSpPr txBox="1">
            <a:spLocks noChangeArrowheads="1"/>
          </p:cNvSpPr>
          <p:nvPr/>
        </p:nvSpPr>
        <p:spPr bwMode="auto">
          <a:xfrm>
            <a:off x="3276600" y="4191000"/>
            <a:ext cx="5105400" cy="457200"/>
          </a:xfrm>
          <a:prstGeom prst="rect">
            <a:avLst/>
          </a:prstGeom>
          <a:noFill/>
          <a:ln w="12700">
            <a:noFill/>
            <a:miter lim="800000"/>
            <a:headEnd type="none" w="sm" len="sm"/>
            <a:tailEnd type="none" w="sm" len="sm"/>
          </a:ln>
          <a:effectLst/>
        </p:spPr>
        <p:txBody>
          <a:bodyPr>
            <a:spAutoFit/>
          </a:bodyPr>
          <a:lstStyle/>
          <a:p>
            <a:pPr>
              <a:defRPr/>
            </a:pPr>
            <a:r>
              <a:rPr lang="en-US" altLang="zh-CN" sz="2400" dirty="0">
                <a:solidFill>
                  <a:srgbClr val="FFCC66"/>
                </a:solidFill>
                <a:effectLst>
                  <a:outerShdw blurRad="38100" dist="38100" dir="2700000" algn="tl">
                    <a:srgbClr val="000000"/>
                  </a:outerShdw>
                </a:effectLst>
                <a:ea typeface="宋体" pitchFamily="2" charset="-122"/>
              </a:rPr>
              <a:t>    (3) </a:t>
            </a:r>
            <a:r>
              <a:rPr lang="zh-CN" altLang="en-US" sz="2400" dirty="0">
                <a:solidFill>
                  <a:srgbClr val="FFCC66"/>
                </a:solidFill>
                <a:effectLst>
                  <a:outerShdw blurRad="38100" dist="38100" dir="2700000" algn="tl">
                    <a:srgbClr val="000000"/>
                  </a:outerShdw>
                </a:effectLst>
                <a:ea typeface="宋体" pitchFamily="2" charset="-122"/>
              </a:rPr>
              <a:t>应用达朗贝尔－拉格朗日方程</a:t>
            </a:r>
          </a:p>
        </p:txBody>
      </p:sp>
      <p:graphicFrame>
        <p:nvGraphicFramePr>
          <p:cNvPr id="219240" name="Object 104"/>
          <p:cNvGraphicFramePr>
            <a:graphicFrameLocks noChangeAspect="1"/>
          </p:cNvGraphicFramePr>
          <p:nvPr>
            <p:extLst>
              <p:ext uri="{D42A27DB-BD31-4B8C-83A1-F6EECF244321}">
                <p14:modId xmlns:p14="http://schemas.microsoft.com/office/powerpoint/2010/main" xmlns="" val="2640995366"/>
              </p:ext>
            </p:extLst>
          </p:nvPr>
        </p:nvGraphicFramePr>
        <p:xfrm>
          <a:off x="3663950" y="4802188"/>
          <a:ext cx="5154613" cy="1330325"/>
        </p:xfrm>
        <a:graphic>
          <a:graphicData uri="http://schemas.openxmlformats.org/presentationml/2006/ole">
            <p:oleObj spid="_x0000_s3093" name="公式" r:id="rId4" imgW="2145960" imgH="419040" progId="Equation.3">
              <p:embed/>
            </p:oleObj>
          </a:graphicData>
        </a:graphic>
      </p:graphicFrame>
    </p:spTree>
    <p:extLst>
      <p:ext uri="{BB962C8B-B14F-4D97-AF65-F5344CB8AC3E}">
        <p14:creationId xmlns:p14="http://schemas.microsoft.com/office/powerpoint/2010/main" xmlns="" val="2139383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69"/>
                                        </p:tgtEl>
                                        <p:attrNameLst>
                                          <p:attrName>style.visibility</p:attrName>
                                        </p:attrNameLst>
                                      </p:cBhvr>
                                      <p:to>
                                        <p:strVal val="visible"/>
                                      </p:to>
                                    </p:set>
                                    <p:anim calcmode="lin" valueType="num">
                                      <p:cBhvr additive="base">
                                        <p:cTn id="7" dur="500" fill="hold"/>
                                        <p:tgtEl>
                                          <p:spTgt spid="218169"/>
                                        </p:tgtEl>
                                        <p:attrNameLst>
                                          <p:attrName>ppt_x</p:attrName>
                                        </p:attrNameLst>
                                      </p:cBhvr>
                                      <p:tavLst>
                                        <p:tav tm="0">
                                          <p:val>
                                            <p:strVal val="#ppt_x"/>
                                          </p:val>
                                        </p:tav>
                                        <p:tav tm="100000">
                                          <p:val>
                                            <p:strVal val="#ppt_x"/>
                                          </p:val>
                                        </p:tav>
                                      </p:tavLst>
                                    </p:anim>
                                    <p:anim calcmode="lin" valueType="num">
                                      <p:cBhvr additive="base">
                                        <p:cTn id="8" dur="500" fill="hold"/>
                                        <p:tgtEl>
                                          <p:spTgt spid="2181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8170"/>
                                        </p:tgtEl>
                                        <p:attrNameLst>
                                          <p:attrName>style.visibility</p:attrName>
                                        </p:attrNameLst>
                                      </p:cBhvr>
                                      <p:to>
                                        <p:strVal val="visible"/>
                                      </p:to>
                                    </p:set>
                                    <p:anim calcmode="lin" valueType="num">
                                      <p:cBhvr additive="base">
                                        <p:cTn id="13" dur="500" fill="hold"/>
                                        <p:tgtEl>
                                          <p:spTgt spid="218170"/>
                                        </p:tgtEl>
                                        <p:attrNameLst>
                                          <p:attrName>ppt_x</p:attrName>
                                        </p:attrNameLst>
                                      </p:cBhvr>
                                      <p:tavLst>
                                        <p:tav tm="0">
                                          <p:val>
                                            <p:strVal val="#ppt_x"/>
                                          </p:val>
                                        </p:tav>
                                        <p:tav tm="100000">
                                          <p:val>
                                            <p:strVal val="#ppt_x"/>
                                          </p:val>
                                        </p:tav>
                                      </p:tavLst>
                                    </p:anim>
                                    <p:anim calcmode="lin" valueType="num">
                                      <p:cBhvr additive="base">
                                        <p:cTn id="14" dur="500" fill="hold"/>
                                        <p:tgtEl>
                                          <p:spTgt spid="2181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8171"/>
                                        </p:tgtEl>
                                        <p:attrNameLst>
                                          <p:attrName>style.visibility</p:attrName>
                                        </p:attrNameLst>
                                      </p:cBhvr>
                                      <p:to>
                                        <p:strVal val="visible"/>
                                      </p:to>
                                    </p:set>
                                    <p:anim calcmode="lin" valueType="num">
                                      <p:cBhvr additive="base">
                                        <p:cTn id="19" dur="500" fill="hold"/>
                                        <p:tgtEl>
                                          <p:spTgt spid="218171"/>
                                        </p:tgtEl>
                                        <p:attrNameLst>
                                          <p:attrName>ppt_x</p:attrName>
                                        </p:attrNameLst>
                                      </p:cBhvr>
                                      <p:tavLst>
                                        <p:tav tm="0">
                                          <p:val>
                                            <p:strVal val="#ppt_x"/>
                                          </p:val>
                                        </p:tav>
                                        <p:tav tm="100000">
                                          <p:val>
                                            <p:strVal val="#ppt_x"/>
                                          </p:val>
                                        </p:tav>
                                      </p:tavLst>
                                    </p:anim>
                                    <p:anim calcmode="lin" valueType="num">
                                      <p:cBhvr additive="base">
                                        <p:cTn id="20" dur="500" fill="hold"/>
                                        <p:tgtEl>
                                          <p:spTgt spid="2181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8172"/>
                                        </p:tgtEl>
                                        <p:attrNameLst>
                                          <p:attrName>style.visibility</p:attrName>
                                        </p:attrNameLst>
                                      </p:cBhvr>
                                      <p:to>
                                        <p:strVal val="visible"/>
                                      </p:to>
                                    </p:set>
                                    <p:anim calcmode="lin" valueType="num">
                                      <p:cBhvr additive="base">
                                        <p:cTn id="25" dur="500" fill="hold"/>
                                        <p:tgtEl>
                                          <p:spTgt spid="218172"/>
                                        </p:tgtEl>
                                        <p:attrNameLst>
                                          <p:attrName>ppt_x</p:attrName>
                                        </p:attrNameLst>
                                      </p:cBhvr>
                                      <p:tavLst>
                                        <p:tav tm="0">
                                          <p:val>
                                            <p:strVal val="#ppt_x"/>
                                          </p:val>
                                        </p:tav>
                                        <p:tav tm="100000">
                                          <p:val>
                                            <p:strVal val="#ppt_x"/>
                                          </p:val>
                                        </p:tav>
                                      </p:tavLst>
                                    </p:anim>
                                    <p:anim calcmode="lin" valueType="num">
                                      <p:cBhvr additive="base">
                                        <p:cTn id="26" dur="500" fill="hold"/>
                                        <p:tgtEl>
                                          <p:spTgt spid="2181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9239"/>
                                        </p:tgtEl>
                                        <p:attrNameLst>
                                          <p:attrName>style.visibility</p:attrName>
                                        </p:attrNameLst>
                                      </p:cBhvr>
                                      <p:to>
                                        <p:strVal val="visible"/>
                                      </p:to>
                                    </p:set>
                                    <p:anim calcmode="lin" valueType="num">
                                      <p:cBhvr additive="base">
                                        <p:cTn id="31" dur="500" fill="hold"/>
                                        <p:tgtEl>
                                          <p:spTgt spid="219239"/>
                                        </p:tgtEl>
                                        <p:attrNameLst>
                                          <p:attrName>ppt_x</p:attrName>
                                        </p:attrNameLst>
                                      </p:cBhvr>
                                      <p:tavLst>
                                        <p:tav tm="0">
                                          <p:val>
                                            <p:strVal val="#ppt_x"/>
                                          </p:val>
                                        </p:tav>
                                        <p:tav tm="100000">
                                          <p:val>
                                            <p:strVal val="#ppt_x"/>
                                          </p:val>
                                        </p:tav>
                                      </p:tavLst>
                                    </p:anim>
                                    <p:anim calcmode="lin" valueType="num">
                                      <p:cBhvr additive="base">
                                        <p:cTn id="32" dur="500" fill="hold"/>
                                        <p:tgtEl>
                                          <p:spTgt spid="2192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8189"/>
                                        </p:tgtEl>
                                        <p:attrNameLst>
                                          <p:attrName>style.visibility</p:attrName>
                                        </p:attrNameLst>
                                      </p:cBhvr>
                                      <p:to>
                                        <p:strVal val="visible"/>
                                      </p:to>
                                    </p:set>
                                    <p:anim calcmode="lin" valueType="num">
                                      <p:cBhvr additive="base">
                                        <p:cTn id="37" dur="500" fill="hold"/>
                                        <p:tgtEl>
                                          <p:spTgt spid="218189"/>
                                        </p:tgtEl>
                                        <p:attrNameLst>
                                          <p:attrName>ppt_x</p:attrName>
                                        </p:attrNameLst>
                                      </p:cBhvr>
                                      <p:tavLst>
                                        <p:tav tm="0">
                                          <p:val>
                                            <p:strVal val="#ppt_x"/>
                                          </p:val>
                                        </p:tav>
                                        <p:tav tm="100000">
                                          <p:val>
                                            <p:strVal val="#ppt_x"/>
                                          </p:val>
                                        </p:tav>
                                      </p:tavLst>
                                    </p:anim>
                                    <p:anim calcmode="lin" valueType="num">
                                      <p:cBhvr additive="base">
                                        <p:cTn id="38" dur="500" fill="hold"/>
                                        <p:tgtEl>
                                          <p:spTgt spid="21818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8208"/>
                                        </p:tgtEl>
                                        <p:attrNameLst>
                                          <p:attrName>style.visibility</p:attrName>
                                        </p:attrNameLst>
                                      </p:cBhvr>
                                      <p:to>
                                        <p:strVal val="visible"/>
                                      </p:to>
                                    </p:set>
                                    <p:anim calcmode="lin" valueType="num">
                                      <p:cBhvr additive="base">
                                        <p:cTn id="43" dur="500" fill="hold"/>
                                        <p:tgtEl>
                                          <p:spTgt spid="218208"/>
                                        </p:tgtEl>
                                        <p:attrNameLst>
                                          <p:attrName>ppt_x</p:attrName>
                                        </p:attrNameLst>
                                      </p:cBhvr>
                                      <p:tavLst>
                                        <p:tav tm="0">
                                          <p:val>
                                            <p:strVal val="#ppt_x"/>
                                          </p:val>
                                        </p:tav>
                                        <p:tav tm="100000">
                                          <p:val>
                                            <p:strVal val="#ppt_x"/>
                                          </p:val>
                                        </p:tav>
                                      </p:tavLst>
                                    </p:anim>
                                    <p:anim calcmode="lin" valueType="num">
                                      <p:cBhvr additive="base">
                                        <p:cTn id="44" dur="500" fill="hold"/>
                                        <p:tgtEl>
                                          <p:spTgt spid="21820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19240"/>
                                        </p:tgtEl>
                                        <p:attrNameLst>
                                          <p:attrName>style.visibility</p:attrName>
                                        </p:attrNameLst>
                                      </p:cBhvr>
                                      <p:to>
                                        <p:strVal val="visible"/>
                                      </p:to>
                                    </p:set>
                                    <p:anim calcmode="lin" valueType="num">
                                      <p:cBhvr additive="base">
                                        <p:cTn id="49" dur="500" fill="hold"/>
                                        <p:tgtEl>
                                          <p:spTgt spid="219240"/>
                                        </p:tgtEl>
                                        <p:attrNameLst>
                                          <p:attrName>ppt_x</p:attrName>
                                        </p:attrNameLst>
                                      </p:cBhvr>
                                      <p:tavLst>
                                        <p:tav tm="0">
                                          <p:val>
                                            <p:strVal val="#ppt_x"/>
                                          </p:val>
                                        </p:tav>
                                        <p:tav tm="100000">
                                          <p:val>
                                            <p:strVal val="#ppt_x"/>
                                          </p:val>
                                        </p:tav>
                                      </p:tavLst>
                                    </p:anim>
                                    <p:anim calcmode="lin" valueType="num">
                                      <p:cBhvr additive="base">
                                        <p:cTn id="50" dur="500" fill="hold"/>
                                        <p:tgtEl>
                                          <p:spTgt spid="219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69" grpId="0"/>
      <p:bldP spid="218170" grpId="0"/>
      <p:bldP spid="218171" grpId="0"/>
      <p:bldP spid="218172" grpId="0"/>
      <p:bldP spid="218189" grpId="0"/>
      <p:bldP spid="2182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26" name="Text Box 90"/>
          <p:cNvSpPr txBox="1">
            <a:spLocks noChangeArrowheads="1"/>
          </p:cNvSpPr>
          <p:nvPr/>
        </p:nvSpPr>
        <p:spPr bwMode="auto">
          <a:xfrm>
            <a:off x="4105275" y="3140075"/>
            <a:ext cx="488950" cy="457200"/>
          </a:xfrm>
          <a:prstGeom prst="rect">
            <a:avLst/>
          </a:prstGeom>
          <a:noFill/>
          <a:ln w="12700">
            <a:noFill/>
            <a:miter lim="800000"/>
            <a:headEnd type="none" w="sm" len="sm"/>
            <a:tailEnd type="none" w="sm" len="sm"/>
          </a:ln>
          <a:effectLst/>
        </p:spPr>
        <p:txBody>
          <a:bodyPr wrap="none">
            <a:spAutoFit/>
          </a:bodyPr>
          <a:lstStyle/>
          <a:p>
            <a:pPr>
              <a:defRPr/>
            </a:pPr>
            <a:r>
              <a:rPr lang="en-US" altLang="zh-CN">
                <a:solidFill>
                  <a:schemeClr val="tx1"/>
                </a:solidFill>
                <a:effectLst>
                  <a:outerShdw blurRad="38100" dist="38100" dir="2700000" algn="tl">
                    <a:srgbClr val="FFFFFF"/>
                  </a:outerShdw>
                </a:effectLst>
                <a:ea typeface="宋体" pitchFamily="2" charset="-122"/>
              </a:rPr>
              <a:t>    </a:t>
            </a:r>
          </a:p>
        </p:txBody>
      </p:sp>
      <p:sp>
        <p:nvSpPr>
          <p:cNvPr id="219227" name="Text Box 91"/>
          <p:cNvSpPr txBox="1">
            <a:spLocks noChangeArrowheads="1"/>
          </p:cNvSpPr>
          <p:nvPr/>
        </p:nvSpPr>
        <p:spPr bwMode="auto">
          <a:xfrm>
            <a:off x="4191000" y="685800"/>
            <a:ext cx="2635250" cy="457200"/>
          </a:xfrm>
          <a:prstGeom prst="rect">
            <a:avLst/>
          </a:prstGeom>
          <a:noFill/>
          <a:ln w="12700">
            <a:noFill/>
            <a:miter lim="800000"/>
            <a:headEnd type="none" w="sm" len="sm"/>
            <a:tailEnd type="none" w="sm" len="sm"/>
          </a:ln>
          <a:effectLst/>
        </p:spPr>
        <p:txBody>
          <a:bodyPr wrap="none">
            <a:spAutoFit/>
          </a:bodyPr>
          <a:lstStyle/>
          <a:p>
            <a:pPr>
              <a:defRPr/>
            </a:pPr>
            <a:r>
              <a:rPr lang="zh-CN" altLang="en-US" dirty="0">
                <a:effectLst>
                  <a:outerShdw blurRad="38100" dist="38100" dir="2700000" algn="tl">
                    <a:srgbClr val="000000"/>
                  </a:outerShdw>
                </a:effectLst>
                <a:ea typeface="宋体" pitchFamily="2" charset="-122"/>
              </a:rPr>
              <a:t>根据几何关系，有</a:t>
            </a:r>
          </a:p>
        </p:txBody>
      </p:sp>
      <p:graphicFrame>
        <p:nvGraphicFramePr>
          <p:cNvPr id="220262" name="Object 102"/>
          <p:cNvGraphicFramePr>
            <a:graphicFrameLocks noChangeAspect="1"/>
          </p:cNvGraphicFramePr>
          <p:nvPr/>
        </p:nvGraphicFramePr>
        <p:xfrm>
          <a:off x="3778250" y="1462088"/>
          <a:ext cx="1776413" cy="2713037"/>
        </p:xfrm>
        <a:graphic>
          <a:graphicData uri="http://schemas.openxmlformats.org/presentationml/2006/ole">
            <p:oleObj spid="_x0000_s4133" name="Equation" r:id="rId3" imgW="602280" imgH="995040" progId="">
              <p:embed/>
            </p:oleObj>
          </a:graphicData>
        </a:graphic>
      </p:graphicFrame>
      <p:graphicFrame>
        <p:nvGraphicFramePr>
          <p:cNvPr id="220263" name="Object 103"/>
          <p:cNvGraphicFramePr>
            <a:graphicFrameLocks noChangeAspect="1"/>
          </p:cNvGraphicFramePr>
          <p:nvPr/>
        </p:nvGraphicFramePr>
        <p:xfrm>
          <a:off x="6178550" y="1484313"/>
          <a:ext cx="2541588" cy="2665412"/>
        </p:xfrm>
        <a:graphic>
          <a:graphicData uri="http://schemas.openxmlformats.org/presentationml/2006/ole">
            <p:oleObj spid="_x0000_s4134" name="Equation" r:id="rId4" imgW="946800" imgH="995040" progId="">
              <p:embed/>
            </p:oleObj>
          </a:graphicData>
        </a:graphic>
      </p:graphicFrame>
      <p:sp>
        <p:nvSpPr>
          <p:cNvPr id="219230" name="AutoShape 94"/>
          <p:cNvSpPr>
            <a:spLocks noChangeArrowheads="1"/>
          </p:cNvSpPr>
          <p:nvPr/>
        </p:nvSpPr>
        <p:spPr bwMode="auto">
          <a:xfrm>
            <a:off x="5715000" y="2209800"/>
            <a:ext cx="228600" cy="914400"/>
          </a:xfrm>
          <a:prstGeom prst="rightArrow">
            <a:avLst>
              <a:gd name="adj1" fmla="val 50000"/>
              <a:gd name="adj2" fmla="val 25000"/>
            </a:avLst>
          </a:prstGeom>
          <a:solidFill>
            <a:schemeClr val="bg1"/>
          </a:solidFill>
          <a:ln w="12700">
            <a:solidFill>
              <a:schemeClr val="bg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aphicFrame>
        <p:nvGraphicFramePr>
          <p:cNvPr id="220264" name="Object 104"/>
          <p:cNvGraphicFramePr>
            <a:graphicFrameLocks noChangeAspect="1"/>
          </p:cNvGraphicFramePr>
          <p:nvPr>
            <p:extLst>
              <p:ext uri="{D42A27DB-BD31-4B8C-83A1-F6EECF244321}">
                <p14:modId xmlns:p14="http://schemas.microsoft.com/office/powerpoint/2010/main" xmlns="" val="3790127866"/>
              </p:ext>
            </p:extLst>
          </p:nvPr>
        </p:nvGraphicFramePr>
        <p:xfrm>
          <a:off x="179512" y="4880719"/>
          <a:ext cx="8568952" cy="594371"/>
        </p:xfrm>
        <a:graphic>
          <a:graphicData uri="http://schemas.openxmlformats.org/presentationml/2006/ole">
            <p:oleObj spid="_x0000_s4135" name="公式" r:id="rId5" imgW="3251160" imgH="203040" progId="Equation.3">
              <p:embed/>
            </p:oleObj>
          </a:graphicData>
        </a:graphic>
      </p:graphicFrame>
      <p:graphicFrame>
        <p:nvGraphicFramePr>
          <p:cNvPr id="220265" name="Object 105"/>
          <p:cNvGraphicFramePr>
            <a:graphicFrameLocks noChangeAspect="1"/>
          </p:cNvGraphicFramePr>
          <p:nvPr>
            <p:extLst>
              <p:ext uri="{D42A27DB-BD31-4B8C-83A1-F6EECF244321}">
                <p14:modId xmlns:p14="http://schemas.microsoft.com/office/powerpoint/2010/main" xmlns="" val="1891140897"/>
              </p:ext>
            </p:extLst>
          </p:nvPr>
        </p:nvGraphicFramePr>
        <p:xfrm>
          <a:off x="3276600" y="5502275"/>
          <a:ext cx="2759075" cy="1214438"/>
        </p:xfrm>
        <a:graphic>
          <a:graphicData uri="http://schemas.openxmlformats.org/presentationml/2006/ole">
            <p:oleObj spid="_x0000_s4136" name="公式" r:id="rId6" imgW="1028520" imgH="393480" progId="Equation.3">
              <p:embed/>
            </p:oleObj>
          </a:graphicData>
        </a:graphic>
      </p:graphicFrame>
      <p:graphicFrame>
        <p:nvGraphicFramePr>
          <p:cNvPr id="220266" name="Object 106"/>
          <p:cNvGraphicFramePr>
            <a:graphicFrameLocks noChangeAspect="1"/>
          </p:cNvGraphicFramePr>
          <p:nvPr>
            <p:extLst>
              <p:ext uri="{D42A27DB-BD31-4B8C-83A1-F6EECF244321}">
                <p14:modId xmlns:p14="http://schemas.microsoft.com/office/powerpoint/2010/main" xmlns="" val="3314741265"/>
              </p:ext>
            </p:extLst>
          </p:nvPr>
        </p:nvGraphicFramePr>
        <p:xfrm>
          <a:off x="730252" y="4241815"/>
          <a:ext cx="7802188" cy="671482"/>
        </p:xfrm>
        <a:graphic>
          <a:graphicData uri="http://schemas.openxmlformats.org/presentationml/2006/ole">
            <p:oleObj spid="_x0000_s4137" name="公式" r:id="rId7" imgW="3543120" imgH="203040" progId="Equation.3">
              <p:embed/>
            </p:oleObj>
          </a:graphicData>
        </a:graphic>
      </p:graphicFrame>
      <p:grpSp>
        <p:nvGrpSpPr>
          <p:cNvPr id="10250" name="Group 36"/>
          <p:cNvGrpSpPr>
            <a:grpSpLocks/>
          </p:cNvGrpSpPr>
          <p:nvPr/>
        </p:nvGrpSpPr>
        <p:grpSpPr bwMode="auto">
          <a:xfrm>
            <a:off x="107950" y="404813"/>
            <a:ext cx="3622675" cy="4103687"/>
            <a:chOff x="8" y="1389"/>
            <a:chExt cx="2282" cy="2585"/>
          </a:xfrm>
        </p:grpSpPr>
        <p:sp>
          <p:nvSpPr>
            <p:cNvPr id="10251" name="Oval 37"/>
            <p:cNvSpPr>
              <a:spLocks noChangeArrowheads="1"/>
            </p:cNvSpPr>
            <p:nvPr/>
          </p:nvSpPr>
          <p:spPr bwMode="auto">
            <a:xfrm>
              <a:off x="1503" y="2278"/>
              <a:ext cx="240" cy="240"/>
            </a:xfrm>
            <a:prstGeom prst="ellipse">
              <a:avLst/>
            </a:prstGeom>
            <a:solidFill>
              <a:srgbClr val="339966"/>
            </a:solidFill>
            <a:ln>
              <a:noFill/>
            </a:ln>
            <a:extLst>
              <a:ext uri="{91240B29-F687-4F45-9708-019B960494DF}">
                <a14:hiddenLine xmlns:a14="http://schemas.microsoft.com/office/drawing/2010/main" xmlns=""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2" name="Oval 38"/>
            <p:cNvSpPr>
              <a:spLocks noChangeArrowheads="1"/>
            </p:cNvSpPr>
            <p:nvPr/>
          </p:nvSpPr>
          <p:spPr bwMode="auto">
            <a:xfrm>
              <a:off x="591" y="2267"/>
              <a:ext cx="240" cy="240"/>
            </a:xfrm>
            <a:prstGeom prst="ellipse">
              <a:avLst/>
            </a:prstGeom>
            <a:solidFill>
              <a:srgbClr val="339966"/>
            </a:solidFill>
            <a:ln>
              <a:noFill/>
            </a:ln>
            <a:extLst>
              <a:ext uri="{91240B29-F687-4F45-9708-019B960494DF}">
                <a14:hiddenLine xmlns:a14="http://schemas.microsoft.com/office/drawing/2010/main" xmlns=""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3" name="Rectangle 39"/>
            <p:cNvSpPr>
              <a:spLocks noChangeArrowheads="1"/>
            </p:cNvSpPr>
            <p:nvPr/>
          </p:nvSpPr>
          <p:spPr bwMode="auto">
            <a:xfrm>
              <a:off x="1130" y="1680"/>
              <a:ext cx="63" cy="12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4" name="Rectangle 40"/>
            <p:cNvSpPr>
              <a:spLocks noChangeArrowheads="1"/>
            </p:cNvSpPr>
            <p:nvPr/>
          </p:nvSpPr>
          <p:spPr bwMode="auto">
            <a:xfrm>
              <a:off x="1049" y="2976"/>
              <a:ext cx="240" cy="288"/>
            </a:xfrm>
            <a:prstGeom prst="rect">
              <a:avLst/>
            </a:prstGeom>
            <a:solidFill>
              <a:srgbClr val="339966"/>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5" name="Rectangle 41"/>
            <p:cNvSpPr>
              <a:spLocks noChangeArrowheads="1"/>
            </p:cNvSpPr>
            <p:nvPr/>
          </p:nvSpPr>
          <p:spPr bwMode="auto">
            <a:xfrm rot="3476624">
              <a:off x="486" y="2723"/>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6" name="Rectangle 42"/>
            <p:cNvSpPr>
              <a:spLocks noChangeArrowheads="1"/>
            </p:cNvSpPr>
            <p:nvPr/>
          </p:nvSpPr>
          <p:spPr bwMode="auto">
            <a:xfrm rot="3476624">
              <a:off x="966" y="2007"/>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7" name="Rectangle 43"/>
            <p:cNvSpPr>
              <a:spLocks noChangeArrowheads="1"/>
            </p:cNvSpPr>
            <p:nvPr/>
          </p:nvSpPr>
          <p:spPr bwMode="auto">
            <a:xfrm rot="7323376" flipH="1">
              <a:off x="486" y="2003"/>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8" name="Rectangle 44"/>
            <p:cNvSpPr>
              <a:spLocks noChangeArrowheads="1"/>
            </p:cNvSpPr>
            <p:nvPr/>
          </p:nvSpPr>
          <p:spPr bwMode="auto">
            <a:xfrm rot="18123376" flipH="1">
              <a:off x="977" y="2734"/>
              <a:ext cx="864" cy="48"/>
            </a:xfrm>
            <a:prstGeom prst="rect">
              <a:avLst/>
            </a:prstGeom>
            <a:solidFill>
              <a:srgbClr val="FF9900"/>
            </a:solid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59" name="Oval 45"/>
            <p:cNvSpPr>
              <a:spLocks noChangeArrowheads="1"/>
            </p:cNvSpPr>
            <p:nvPr/>
          </p:nvSpPr>
          <p:spPr bwMode="auto">
            <a:xfrm>
              <a:off x="1141" y="3098"/>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60" name="Oval 46"/>
            <p:cNvSpPr>
              <a:spLocks noChangeArrowheads="1"/>
            </p:cNvSpPr>
            <p:nvPr/>
          </p:nvSpPr>
          <p:spPr bwMode="auto">
            <a:xfrm>
              <a:off x="1130" y="164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61" name="Oval 47"/>
            <p:cNvSpPr>
              <a:spLocks noChangeArrowheads="1"/>
            </p:cNvSpPr>
            <p:nvPr/>
          </p:nvSpPr>
          <p:spPr bwMode="auto">
            <a:xfrm>
              <a:off x="676" y="236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62" name="Oval 48"/>
            <p:cNvSpPr>
              <a:spLocks noChangeArrowheads="1"/>
            </p:cNvSpPr>
            <p:nvPr/>
          </p:nvSpPr>
          <p:spPr bwMode="auto">
            <a:xfrm>
              <a:off x="1610" y="2374"/>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263" name="Line 49"/>
            <p:cNvSpPr>
              <a:spLocks noChangeShapeType="1"/>
            </p:cNvSpPr>
            <p:nvPr/>
          </p:nvSpPr>
          <p:spPr bwMode="auto">
            <a:xfrm>
              <a:off x="1156" y="1392"/>
              <a:ext cx="0" cy="2582"/>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64" name="Oval 50"/>
            <p:cNvSpPr>
              <a:spLocks noChangeArrowheads="1"/>
            </p:cNvSpPr>
            <p:nvPr/>
          </p:nvSpPr>
          <p:spPr bwMode="auto">
            <a:xfrm>
              <a:off x="1108" y="1632"/>
              <a:ext cx="96" cy="96"/>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nvGrpSpPr>
            <p:cNvPr id="10265" name="Group 51"/>
            <p:cNvGrpSpPr>
              <a:grpSpLocks/>
            </p:cNvGrpSpPr>
            <p:nvPr/>
          </p:nvGrpSpPr>
          <p:grpSpPr bwMode="auto">
            <a:xfrm>
              <a:off x="739" y="3379"/>
              <a:ext cx="380" cy="240"/>
              <a:chOff x="879" y="3179"/>
              <a:chExt cx="380" cy="240"/>
            </a:xfrm>
          </p:grpSpPr>
          <p:sp>
            <p:nvSpPr>
              <p:cNvPr id="10312" name="Rectangle 52"/>
              <p:cNvSpPr>
                <a:spLocks noChangeArrowheads="1"/>
              </p:cNvSpPr>
              <p:nvPr/>
            </p:nvSpPr>
            <p:spPr bwMode="auto">
              <a:xfrm>
                <a:off x="879" y="3205"/>
                <a:ext cx="288" cy="192"/>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nvGrpSpPr>
              <p:cNvPr id="10313" name="Group 53"/>
              <p:cNvGrpSpPr>
                <a:grpSpLocks/>
              </p:cNvGrpSpPr>
              <p:nvPr/>
            </p:nvGrpSpPr>
            <p:grpSpPr bwMode="auto">
              <a:xfrm>
                <a:off x="879" y="3179"/>
                <a:ext cx="380" cy="240"/>
                <a:chOff x="879" y="3179"/>
                <a:chExt cx="380" cy="240"/>
              </a:xfrm>
            </p:grpSpPr>
            <p:sp>
              <p:nvSpPr>
                <p:cNvPr id="10314" name="AutoShape 54"/>
                <p:cNvSpPr>
                  <a:spLocks noChangeArrowheads="1"/>
                </p:cNvSpPr>
                <p:nvPr/>
              </p:nvSpPr>
              <p:spPr bwMode="auto">
                <a:xfrm rot="-5400000">
                  <a:off x="1115" y="3275"/>
                  <a:ext cx="240"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sp>
              <p:nvSpPr>
                <p:cNvPr id="10315" name="Rectangle 55"/>
                <p:cNvSpPr>
                  <a:spLocks noChangeArrowheads="1"/>
                </p:cNvSpPr>
                <p:nvPr/>
              </p:nvSpPr>
              <p:spPr bwMode="auto">
                <a:xfrm>
                  <a:off x="879" y="3275"/>
                  <a:ext cx="33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grpSp>
        </p:grpSp>
        <p:grpSp>
          <p:nvGrpSpPr>
            <p:cNvPr id="10266" name="Group 56"/>
            <p:cNvGrpSpPr>
              <a:grpSpLocks/>
            </p:cNvGrpSpPr>
            <p:nvPr/>
          </p:nvGrpSpPr>
          <p:grpSpPr bwMode="auto">
            <a:xfrm>
              <a:off x="1078" y="3266"/>
              <a:ext cx="144" cy="152"/>
              <a:chOff x="2112" y="3112"/>
              <a:chExt cx="144" cy="152"/>
            </a:xfrm>
          </p:grpSpPr>
          <p:sp>
            <p:nvSpPr>
              <p:cNvPr id="10310" name="Rectangle 57"/>
              <p:cNvSpPr>
                <a:spLocks noChangeArrowheads="1"/>
              </p:cNvSpPr>
              <p:nvPr/>
            </p:nvSpPr>
            <p:spPr bwMode="auto">
              <a:xfrm rot="5400000">
                <a:off x="2144" y="3136"/>
                <a:ext cx="9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0311" name="AutoShape 58"/>
              <p:cNvSpPr>
                <a:spLocks noChangeArrowheads="1"/>
              </p:cNvSpPr>
              <p:nvPr/>
            </p:nvSpPr>
            <p:spPr bwMode="auto">
              <a:xfrm>
                <a:off x="2112" y="3212"/>
                <a:ext cx="144"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69 h 21600"/>
                  <a:gd name="T14" fmla="*/ 17100 w 21600"/>
                  <a:gd name="T15" fmla="*/ 170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grpSp>
        <p:grpSp>
          <p:nvGrpSpPr>
            <p:cNvPr id="10267" name="Group 59"/>
            <p:cNvGrpSpPr>
              <a:grpSpLocks/>
            </p:cNvGrpSpPr>
            <p:nvPr/>
          </p:nvGrpSpPr>
          <p:grpSpPr bwMode="auto">
            <a:xfrm>
              <a:off x="1060" y="2160"/>
              <a:ext cx="318" cy="375"/>
              <a:chOff x="1200" y="1920"/>
              <a:chExt cx="318" cy="375"/>
            </a:xfrm>
          </p:grpSpPr>
          <p:sp>
            <p:nvSpPr>
              <p:cNvPr id="10308" name="Freeform 60"/>
              <p:cNvSpPr>
                <a:spLocks/>
              </p:cNvSpPr>
              <p:nvPr/>
            </p:nvSpPr>
            <p:spPr bwMode="auto">
              <a:xfrm rot="16200000" flipV="1">
                <a:off x="1240" y="1880"/>
                <a:ext cx="168" cy="248"/>
              </a:xfrm>
              <a:custGeom>
                <a:avLst/>
                <a:gdLst>
                  <a:gd name="T0" fmla="*/ 1 w 264"/>
                  <a:gd name="T1" fmla="*/ 1 h 392"/>
                  <a:gd name="T2" fmla="*/ 1 w 264"/>
                  <a:gd name="T3" fmla="*/ 1 h 392"/>
                  <a:gd name="T4" fmla="*/ 1 w 264"/>
                  <a:gd name="T5" fmla="*/ 1 h 392"/>
                  <a:gd name="T6" fmla="*/ 1 w 264"/>
                  <a:gd name="T7" fmla="*/ 1 h 392"/>
                  <a:gd name="T8" fmla="*/ 1 w 264"/>
                  <a:gd name="T9" fmla="*/ 1 h 392"/>
                  <a:gd name="T10" fmla="*/ 1 w 264"/>
                  <a:gd name="T11" fmla="*/ 1 h 392"/>
                  <a:gd name="T12" fmla="*/ 0 60000 65536"/>
                  <a:gd name="T13" fmla="*/ 0 60000 65536"/>
                  <a:gd name="T14" fmla="*/ 0 60000 65536"/>
                  <a:gd name="T15" fmla="*/ 0 60000 65536"/>
                  <a:gd name="T16" fmla="*/ 0 60000 65536"/>
                  <a:gd name="T17" fmla="*/ 0 60000 65536"/>
                  <a:gd name="T18" fmla="*/ 0 w 264"/>
                  <a:gd name="T19" fmla="*/ 0 h 392"/>
                  <a:gd name="T20" fmla="*/ 264 w 264"/>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2700" cap="flat" cmpd="sng">
                <a:solidFill>
                  <a:srgbClr val="FF0066"/>
                </a:solidFill>
                <a:prstDash val="solid"/>
                <a:round/>
                <a:headEnd type="stealth" w="med" len="lg"/>
                <a:tailEnd type="none" w="med"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20221" name="Text Box 61"/>
              <p:cNvSpPr txBox="1">
                <a:spLocks noChangeArrowheads="1"/>
              </p:cNvSpPr>
              <p:nvPr/>
            </p:nvSpPr>
            <p:spPr bwMode="auto">
              <a:xfrm>
                <a:off x="1248" y="1968"/>
                <a:ext cx="270" cy="327"/>
              </a:xfrm>
              <a:prstGeom prst="rect">
                <a:avLst/>
              </a:prstGeom>
              <a:noFill/>
              <a:ln w="12700">
                <a:noFill/>
                <a:miter lim="800000"/>
                <a:headEnd type="none" w="sm" len="sm"/>
                <a:tailEnd type="none" w="sm" len="sm"/>
              </a:ln>
              <a:effectLst/>
            </p:spPr>
            <p:txBody>
              <a:bodyPr wrap="none">
                <a:spAutoFit/>
              </a:bodyPr>
              <a:lstStyle/>
              <a:p>
                <a:pPr>
                  <a:defRPr/>
                </a:pPr>
                <a:r>
                  <a:rPr lang="en-US" altLang="zh-CN" sz="2800" b="0" i="1">
                    <a:solidFill>
                      <a:srgbClr val="FF0066"/>
                    </a:solidFill>
                    <a:effectLst>
                      <a:outerShdw blurRad="38100" dist="38100" dir="2700000" algn="tl">
                        <a:srgbClr val="000000"/>
                      </a:outerShdw>
                    </a:effectLst>
                    <a:ea typeface="宋体" pitchFamily="2" charset="-122"/>
                    <a:sym typeface="Symbol" pitchFamily="18" charset="2"/>
                  </a:rPr>
                  <a:t></a:t>
                </a:r>
                <a:endParaRPr lang="en-US" altLang="zh-CN" sz="2800" b="0" i="1">
                  <a:solidFill>
                    <a:srgbClr val="FF0066"/>
                  </a:solidFill>
                  <a:effectLst>
                    <a:outerShdw blurRad="38100" dist="38100" dir="2700000" algn="tl">
                      <a:srgbClr val="000000"/>
                    </a:outerShdw>
                  </a:effectLst>
                  <a:ea typeface="宋体" pitchFamily="2" charset="-122"/>
                </a:endParaRPr>
              </a:p>
            </p:txBody>
          </p:sp>
        </p:grpSp>
        <p:sp>
          <p:nvSpPr>
            <p:cNvPr id="220222" name="Text Box 62"/>
            <p:cNvSpPr txBox="1">
              <a:spLocks noChangeArrowheads="1"/>
            </p:cNvSpPr>
            <p:nvPr/>
          </p:nvSpPr>
          <p:spPr bwMode="auto">
            <a:xfrm>
              <a:off x="1732"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a typeface="宋体" pitchFamily="2" charset="-122"/>
              </a:endParaRPr>
            </a:p>
          </p:txBody>
        </p:sp>
        <p:sp>
          <p:nvSpPr>
            <p:cNvPr id="220223" name="Text Box 63"/>
            <p:cNvSpPr txBox="1">
              <a:spLocks noChangeArrowheads="1"/>
            </p:cNvSpPr>
            <p:nvPr/>
          </p:nvSpPr>
          <p:spPr bwMode="auto">
            <a:xfrm>
              <a:off x="384"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a typeface="宋体" pitchFamily="2" charset="-122"/>
              </a:endParaRPr>
            </a:p>
          </p:txBody>
        </p:sp>
        <p:sp>
          <p:nvSpPr>
            <p:cNvPr id="10270" name="Text Box 64"/>
            <p:cNvSpPr txBox="1">
              <a:spLocks noChangeArrowheads="1"/>
            </p:cNvSpPr>
            <p:nvPr/>
          </p:nvSpPr>
          <p:spPr bwMode="auto">
            <a:xfrm>
              <a:off x="839" y="2987"/>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i="1">
                  <a:solidFill>
                    <a:schemeClr val="bg1"/>
                  </a:solidFill>
                </a:rPr>
                <a:t>C</a:t>
              </a:r>
            </a:p>
          </p:txBody>
        </p:sp>
        <p:sp>
          <p:nvSpPr>
            <p:cNvPr id="10271" name="Text Box 65"/>
            <p:cNvSpPr txBox="1">
              <a:spLocks noChangeArrowheads="1"/>
            </p:cNvSpPr>
            <p:nvPr/>
          </p:nvSpPr>
          <p:spPr bwMode="auto">
            <a:xfrm>
              <a:off x="1383" y="2659"/>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10272" name="Text Box 66"/>
            <p:cNvSpPr txBox="1">
              <a:spLocks noChangeArrowheads="1"/>
            </p:cNvSpPr>
            <p:nvPr/>
          </p:nvSpPr>
          <p:spPr bwMode="auto">
            <a:xfrm>
              <a:off x="748" y="1872"/>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10273" name="Text Box 67"/>
            <p:cNvSpPr txBox="1">
              <a:spLocks noChangeArrowheads="1"/>
            </p:cNvSpPr>
            <p:nvPr/>
          </p:nvSpPr>
          <p:spPr bwMode="auto">
            <a:xfrm>
              <a:off x="761" y="2659"/>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sp>
          <p:nvSpPr>
            <p:cNvPr id="10274" name="Text Box 68"/>
            <p:cNvSpPr txBox="1">
              <a:spLocks noChangeArrowheads="1"/>
            </p:cNvSpPr>
            <p:nvPr/>
          </p:nvSpPr>
          <p:spPr bwMode="auto">
            <a:xfrm>
              <a:off x="1429" y="1872"/>
              <a:ext cx="1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l</a:t>
              </a:r>
            </a:p>
          </p:txBody>
        </p:sp>
        <p:grpSp>
          <p:nvGrpSpPr>
            <p:cNvPr id="10275" name="Group 69"/>
            <p:cNvGrpSpPr>
              <a:grpSpLocks/>
            </p:cNvGrpSpPr>
            <p:nvPr/>
          </p:nvGrpSpPr>
          <p:grpSpPr bwMode="auto">
            <a:xfrm>
              <a:off x="916" y="1876"/>
              <a:ext cx="453" cy="250"/>
              <a:chOff x="1064" y="1636"/>
              <a:chExt cx="453" cy="250"/>
            </a:xfrm>
          </p:grpSpPr>
          <p:sp>
            <p:nvSpPr>
              <p:cNvPr id="10306" name="Text Box 70"/>
              <p:cNvSpPr txBox="1">
                <a:spLocks noChangeArrowheads="1"/>
              </p:cNvSpPr>
              <p:nvPr/>
            </p:nvSpPr>
            <p:spPr bwMode="auto">
              <a:xfrm>
                <a:off x="1064" y="1636"/>
                <a:ext cx="2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b="0" i="1">
                    <a:solidFill>
                      <a:schemeClr val="bg1"/>
                    </a:solidFill>
                    <a:sym typeface="Symbol" pitchFamily="18" charset="2"/>
                  </a:rPr>
                  <a:t></a:t>
                </a:r>
                <a:endParaRPr lang="en-US" altLang="zh-CN" sz="2000" b="0" i="1">
                  <a:solidFill>
                    <a:schemeClr val="bg1"/>
                  </a:solidFill>
                </a:endParaRPr>
              </a:p>
            </p:txBody>
          </p:sp>
          <p:sp>
            <p:nvSpPr>
              <p:cNvPr id="10307" name="Text Box 71"/>
              <p:cNvSpPr txBox="1">
                <a:spLocks noChangeArrowheads="1"/>
              </p:cNvSpPr>
              <p:nvPr/>
            </p:nvSpPr>
            <p:spPr bwMode="auto">
              <a:xfrm>
                <a:off x="1300" y="1636"/>
                <a:ext cx="2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b="0" i="1">
                    <a:solidFill>
                      <a:schemeClr val="bg1"/>
                    </a:solidFill>
                    <a:sym typeface="Symbol" pitchFamily="18" charset="2"/>
                  </a:rPr>
                  <a:t></a:t>
                </a:r>
                <a:endParaRPr lang="en-US" altLang="zh-CN" sz="2000" b="0" i="1">
                  <a:solidFill>
                    <a:schemeClr val="bg1"/>
                  </a:solidFill>
                </a:endParaRPr>
              </a:p>
            </p:txBody>
          </p:sp>
        </p:grpSp>
        <p:sp>
          <p:nvSpPr>
            <p:cNvPr id="10276" name="Text Box 72"/>
            <p:cNvSpPr txBox="1">
              <a:spLocks noChangeArrowheads="1"/>
            </p:cNvSpPr>
            <p:nvPr/>
          </p:nvSpPr>
          <p:spPr bwMode="auto">
            <a:xfrm>
              <a:off x="1111" y="1389"/>
              <a:ext cx="31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i="1">
                  <a:solidFill>
                    <a:schemeClr val="bg1"/>
                  </a:solidFill>
                </a:rPr>
                <a:t>O</a:t>
              </a:r>
              <a:r>
                <a:rPr lang="en-US" altLang="zh-CN" sz="2400" b="0" baseline="-25000">
                  <a:solidFill>
                    <a:schemeClr val="bg1"/>
                  </a:solidFill>
                </a:rPr>
                <a:t>1</a:t>
              </a:r>
              <a:endParaRPr lang="en-US" altLang="zh-CN" sz="2400" b="0" i="1">
                <a:solidFill>
                  <a:schemeClr val="bg1"/>
                </a:solidFill>
              </a:endParaRPr>
            </a:p>
          </p:txBody>
        </p:sp>
        <p:sp>
          <p:nvSpPr>
            <p:cNvPr id="10277" name="Line 73"/>
            <p:cNvSpPr>
              <a:spLocks noChangeShapeType="1"/>
            </p:cNvSpPr>
            <p:nvPr/>
          </p:nvSpPr>
          <p:spPr bwMode="auto">
            <a:xfrm>
              <a:off x="1156" y="1680"/>
              <a:ext cx="960" cy="0"/>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78" name="Line 74"/>
            <p:cNvSpPr>
              <a:spLocks noChangeShapeType="1"/>
            </p:cNvSpPr>
            <p:nvPr/>
          </p:nvSpPr>
          <p:spPr bwMode="auto">
            <a:xfrm flipH="1">
              <a:off x="1156" y="1680"/>
              <a:ext cx="0" cy="2113"/>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0235" name="Text Box 75"/>
            <p:cNvSpPr txBox="1">
              <a:spLocks noChangeArrowheads="1"/>
            </p:cNvSpPr>
            <p:nvPr/>
          </p:nvSpPr>
          <p:spPr bwMode="auto">
            <a:xfrm>
              <a:off x="1953" y="1389"/>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x</a:t>
              </a:r>
              <a:r>
                <a:rPr lang="en-US" altLang="zh-CN" b="0" baseline="-25000">
                  <a:effectLst>
                    <a:outerShdw blurRad="38100" dist="38100" dir="2700000" algn="tl">
                      <a:srgbClr val="000000"/>
                    </a:outerShdw>
                  </a:effectLst>
                  <a:ea typeface="宋体" pitchFamily="2" charset="-122"/>
                </a:rPr>
                <a:t>1</a:t>
              </a:r>
            </a:p>
          </p:txBody>
        </p:sp>
        <p:sp>
          <p:nvSpPr>
            <p:cNvPr id="220236" name="Text Box 76"/>
            <p:cNvSpPr txBox="1">
              <a:spLocks noChangeArrowheads="1"/>
            </p:cNvSpPr>
            <p:nvPr/>
          </p:nvSpPr>
          <p:spPr bwMode="auto">
            <a:xfrm>
              <a:off x="1156" y="3566"/>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ea typeface="宋体" pitchFamily="2" charset="-122"/>
                </a:rPr>
                <a:t>y</a:t>
              </a:r>
              <a:r>
                <a:rPr lang="en-US" altLang="zh-CN" b="0" baseline="-25000">
                  <a:effectLst>
                    <a:outerShdw blurRad="38100" dist="38100" dir="2700000" algn="tl">
                      <a:srgbClr val="000000"/>
                    </a:outerShdw>
                  </a:effectLst>
                  <a:ea typeface="宋体" pitchFamily="2" charset="-122"/>
                </a:rPr>
                <a:t>1</a:t>
              </a:r>
            </a:p>
          </p:txBody>
        </p:sp>
        <p:sp>
          <p:nvSpPr>
            <p:cNvPr id="10281" name="Text Box 77"/>
            <p:cNvSpPr txBox="1">
              <a:spLocks noChangeArrowheads="1"/>
            </p:cNvSpPr>
            <p:nvPr/>
          </p:nvSpPr>
          <p:spPr bwMode="auto">
            <a:xfrm>
              <a:off x="431" y="2387"/>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A</a:t>
              </a:r>
            </a:p>
          </p:txBody>
        </p:sp>
        <p:sp>
          <p:nvSpPr>
            <p:cNvPr id="10282" name="Text Box 78"/>
            <p:cNvSpPr txBox="1">
              <a:spLocks noChangeArrowheads="1"/>
            </p:cNvSpPr>
            <p:nvPr/>
          </p:nvSpPr>
          <p:spPr bwMode="auto">
            <a:xfrm>
              <a:off x="1655" y="2387"/>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bg1"/>
                  </a:solidFill>
                </a:rPr>
                <a:t>B</a:t>
              </a:r>
            </a:p>
          </p:txBody>
        </p:sp>
        <p:sp>
          <p:nvSpPr>
            <p:cNvPr id="10283" name="Line 79"/>
            <p:cNvSpPr>
              <a:spLocks noChangeShapeType="1"/>
            </p:cNvSpPr>
            <p:nvPr/>
          </p:nvSpPr>
          <p:spPr bwMode="auto">
            <a:xfrm>
              <a:off x="1636"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84" name="Text Box 80"/>
            <p:cNvSpPr txBox="1">
              <a:spLocks noChangeArrowheads="1"/>
            </p:cNvSpPr>
            <p:nvPr/>
          </p:nvSpPr>
          <p:spPr bwMode="auto">
            <a:xfrm>
              <a:off x="1958" y="2273"/>
              <a:ext cx="3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B</a:t>
              </a:r>
              <a:endParaRPr lang="en-US" altLang="zh-CN" sz="2000">
                <a:solidFill>
                  <a:schemeClr val="accent1"/>
                </a:solidFill>
              </a:endParaRPr>
            </a:p>
          </p:txBody>
        </p:sp>
        <p:sp>
          <p:nvSpPr>
            <p:cNvPr id="10285" name="Text Box 81"/>
            <p:cNvSpPr txBox="1">
              <a:spLocks noChangeArrowheads="1"/>
            </p:cNvSpPr>
            <p:nvPr/>
          </p:nvSpPr>
          <p:spPr bwMode="auto">
            <a:xfrm>
              <a:off x="8" y="2273"/>
              <a:ext cx="3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A</a:t>
              </a:r>
              <a:endParaRPr lang="en-US" altLang="zh-CN" sz="2000">
                <a:solidFill>
                  <a:schemeClr val="accent1"/>
                </a:solidFill>
              </a:endParaRPr>
            </a:p>
          </p:txBody>
        </p:sp>
        <p:sp>
          <p:nvSpPr>
            <p:cNvPr id="10286" name="Line 82"/>
            <p:cNvSpPr>
              <a:spLocks noChangeShapeType="1"/>
            </p:cNvSpPr>
            <p:nvPr/>
          </p:nvSpPr>
          <p:spPr bwMode="auto">
            <a:xfrm rot="10800000">
              <a:off x="292"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87" name="Line 83"/>
            <p:cNvSpPr>
              <a:spLocks noChangeShapeType="1"/>
            </p:cNvSpPr>
            <p:nvPr/>
          </p:nvSpPr>
          <p:spPr bwMode="auto">
            <a:xfrm>
              <a:off x="698"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88" name="Text Box 84"/>
            <p:cNvSpPr txBox="1">
              <a:spLocks noChangeArrowheads="1"/>
            </p:cNvSpPr>
            <p:nvPr/>
          </p:nvSpPr>
          <p:spPr bwMode="auto">
            <a:xfrm>
              <a:off x="291" y="2568"/>
              <a:ext cx="4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10289" name="Line 85"/>
            <p:cNvSpPr>
              <a:spLocks noChangeShapeType="1"/>
            </p:cNvSpPr>
            <p:nvPr/>
          </p:nvSpPr>
          <p:spPr bwMode="auto">
            <a:xfrm>
              <a:off x="1636"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0" name="Text Box 86"/>
            <p:cNvSpPr txBox="1">
              <a:spLocks noChangeArrowheads="1"/>
            </p:cNvSpPr>
            <p:nvPr/>
          </p:nvSpPr>
          <p:spPr bwMode="auto">
            <a:xfrm>
              <a:off x="1652" y="2590"/>
              <a:ext cx="4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10291" name="Line 87"/>
            <p:cNvSpPr>
              <a:spLocks noChangeShapeType="1"/>
            </p:cNvSpPr>
            <p:nvPr/>
          </p:nvSpPr>
          <p:spPr bwMode="auto">
            <a:xfrm>
              <a:off x="1167" y="312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2" name="Text Box 88"/>
            <p:cNvSpPr txBox="1">
              <a:spLocks noChangeArrowheads="1"/>
            </p:cNvSpPr>
            <p:nvPr/>
          </p:nvSpPr>
          <p:spPr bwMode="auto">
            <a:xfrm>
              <a:off x="1198" y="3294"/>
              <a:ext cx="4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2</a:t>
              </a:r>
              <a:r>
                <a:rPr lang="en-US" altLang="zh-CN" sz="2000" i="1">
                  <a:solidFill>
                    <a:srgbClr val="FF3300"/>
                  </a:solidFill>
                </a:rPr>
                <a:t> g</a:t>
              </a:r>
            </a:p>
          </p:txBody>
        </p:sp>
        <p:sp>
          <p:nvSpPr>
            <p:cNvPr id="10293" name="Line 89"/>
            <p:cNvSpPr>
              <a:spLocks noChangeShapeType="1"/>
            </p:cNvSpPr>
            <p:nvPr/>
          </p:nvSpPr>
          <p:spPr bwMode="auto">
            <a:xfrm>
              <a:off x="1152"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4" name="Line 90"/>
            <p:cNvSpPr>
              <a:spLocks noChangeShapeType="1"/>
            </p:cNvSpPr>
            <p:nvPr/>
          </p:nvSpPr>
          <p:spPr bwMode="auto">
            <a:xfrm rot="10800000" flipH="1">
              <a:off x="480"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5" name="Line 91"/>
            <p:cNvSpPr>
              <a:spLocks noChangeShapeType="1"/>
            </p:cNvSpPr>
            <p:nvPr/>
          </p:nvSpPr>
          <p:spPr bwMode="auto">
            <a:xfrm flipV="1">
              <a:off x="1152"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6" name="Line 92"/>
            <p:cNvSpPr>
              <a:spLocks noChangeShapeType="1"/>
            </p:cNvSpPr>
            <p:nvPr/>
          </p:nvSpPr>
          <p:spPr bwMode="auto">
            <a:xfrm rot="10800000">
              <a:off x="480"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7" name="Freeform 93"/>
            <p:cNvSpPr>
              <a:spLocks/>
            </p:cNvSpPr>
            <p:nvPr/>
          </p:nvSpPr>
          <p:spPr bwMode="auto">
            <a:xfrm rot="-3251859">
              <a:off x="1355" y="1957"/>
              <a:ext cx="144" cy="48"/>
            </a:xfrm>
            <a:custGeom>
              <a:avLst/>
              <a:gdLst>
                <a:gd name="T0" fmla="*/ 0 w 288"/>
                <a:gd name="T1" fmla="*/ 0 h 48"/>
                <a:gd name="T2" fmla="*/ 1 w 288"/>
                <a:gd name="T3" fmla="*/ 48 h 48"/>
                <a:gd name="T4" fmla="*/ 1 w 288"/>
                <a:gd name="T5" fmla="*/ 0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cubicBezTo>
                    <a:pt x="48" y="24"/>
                    <a:pt x="96" y="48"/>
                    <a:pt x="144" y="48"/>
                  </a:cubicBezTo>
                  <a:cubicBezTo>
                    <a:pt x="192" y="48"/>
                    <a:pt x="240" y="24"/>
                    <a:pt x="288" y="0"/>
                  </a:cubicBezTo>
                </a:path>
              </a:pathLst>
            </a:custGeom>
            <a:noFill/>
            <a:ln w="25400" cap="flat" cmpd="sng">
              <a:solidFill>
                <a:schemeClr val="accent1"/>
              </a:solidFill>
              <a:prstDash val="solid"/>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298" name="Line 94"/>
            <p:cNvSpPr>
              <a:spLocks noChangeShapeType="1"/>
            </p:cNvSpPr>
            <p:nvPr/>
          </p:nvSpPr>
          <p:spPr bwMode="auto">
            <a:xfrm flipV="1">
              <a:off x="1392" y="1824"/>
              <a:ext cx="96" cy="96"/>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9" name="Text Box 95"/>
            <p:cNvSpPr txBox="1">
              <a:spLocks noChangeArrowheads="1"/>
            </p:cNvSpPr>
            <p:nvPr/>
          </p:nvSpPr>
          <p:spPr bwMode="auto">
            <a:xfrm>
              <a:off x="1392" y="1683"/>
              <a:ext cx="29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chemeClr val="accent1"/>
                  </a:solidFill>
                  <a:sym typeface="Symbol" pitchFamily="18" charset="2"/>
                </a:rPr>
                <a:t></a:t>
              </a:r>
              <a:r>
                <a:rPr lang="en-US" altLang="zh-CN" sz="2000" i="1">
                  <a:solidFill>
                    <a:schemeClr val="accent1"/>
                  </a:solidFill>
                  <a:sym typeface="Symbol" pitchFamily="18" charset="2"/>
                </a:rPr>
                <a:t></a:t>
              </a:r>
            </a:p>
          </p:txBody>
        </p:sp>
        <p:sp>
          <p:nvSpPr>
            <p:cNvPr id="10300" name="Line 96"/>
            <p:cNvSpPr>
              <a:spLocks noChangeShapeType="1"/>
            </p:cNvSpPr>
            <p:nvPr/>
          </p:nvSpPr>
          <p:spPr bwMode="auto">
            <a:xfrm flipV="1">
              <a:off x="1610" y="2175"/>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301" name="Text Box 97"/>
            <p:cNvSpPr txBox="1">
              <a:spLocks noChangeArrowheads="1"/>
            </p:cNvSpPr>
            <p:nvPr/>
          </p:nvSpPr>
          <p:spPr bwMode="auto">
            <a:xfrm>
              <a:off x="1746" y="1955"/>
              <a:ext cx="3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rgbClr val="FFFF00"/>
                  </a:solidFill>
                  <a:sym typeface="Symbol" pitchFamily="18" charset="2"/>
                </a:rPr>
                <a:t></a:t>
              </a:r>
              <a:r>
                <a:rPr lang="zh-CN" altLang="zh-CN" sz="2000" i="1">
                  <a:solidFill>
                    <a:srgbClr val="FFFF00"/>
                  </a:solidFill>
                  <a:sym typeface="Symbol" pitchFamily="18" charset="2"/>
                </a:rPr>
                <a:t>r</a:t>
              </a:r>
              <a:r>
                <a:rPr lang="zh-CN" altLang="zh-CN" sz="2000" i="1" baseline="-25000">
                  <a:solidFill>
                    <a:srgbClr val="FFFF00"/>
                  </a:solidFill>
                  <a:sym typeface="Symbol" pitchFamily="18" charset="2"/>
                </a:rPr>
                <a:t>B</a:t>
              </a:r>
              <a:endParaRPr lang="en-US" altLang="zh-CN" sz="2000" i="1" baseline="-25000">
                <a:solidFill>
                  <a:srgbClr val="FFFF00"/>
                </a:solidFill>
                <a:sym typeface="Symbol" pitchFamily="18" charset="2"/>
              </a:endParaRPr>
            </a:p>
          </p:txBody>
        </p:sp>
        <p:sp>
          <p:nvSpPr>
            <p:cNvPr id="10302" name="Line 98"/>
            <p:cNvSpPr>
              <a:spLocks noChangeShapeType="1"/>
            </p:cNvSpPr>
            <p:nvPr/>
          </p:nvSpPr>
          <p:spPr bwMode="auto">
            <a:xfrm flipH="1" flipV="1">
              <a:off x="458" y="2171"/>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303" name="Text Box 99"/>
            <p:cNvSpPr txBox="1">
              <a:spLocks noChangeArrowheads="1"/>
            </p:cNvSpPr>
            <p:nvPr/>
          </p:nvSpPr>
          <p:spPr bwMode="auto">
            <a:xfrm>
              <a:off x="286" y="1910"/>
              <a:ext cx="3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rgbClr val="FFFF00"/>
                  </a:solidFill>
                  <a:sym typeface="Symbol" pitchFamily="18" charset="2"/>
                </a:rPr>
                <a:t></a:t>
              </a:r>
              <a:r>
                <a:rPr lang="zh-CN" altLang="zh-CN" sz="2000" i="1">
                  <a:solidFill>
                    <a:srgbClr val="FFFF00"/>
                  </a:solidFill>
                  <a:sym typeface="Symbol" pitchFamily="18" charset="2"/>
                </a:rPr>
                <a:t>r</a:t>
              </a:r>
              <a:r>
                <a:rPr lang="zh-CN" altLang="zh-CN" sz="2000" i="1" baseline="-25000">
                  <a:solidFill>
                    <a:srgbClr val="FFFF00"/>
                  </a:solidFill>
                  <a:sym typeface="Symbol" pitchFamily="18" charset="2"/>
                </a:rPr>
                <a:t>A</a:t>
              </a:r>
              <a:endParaRPr lang="en-US" altLang="zh-CN" sz="2000" i="1" baseline="-25000">
                <a:solidFill>
                  <a:srgbClr val="FFFF00"/>
                </a:solidFill>
                <a:sym typeface="Symbol" pitchFamily="18" charset="2"/>
              </a:endParaRPr>
            </a:p>
          </p:txBody>
        </p:sp>
        <p:sp>
          <p:nvSpPr>
            <p:cNvPr id="10304" name="Line 100"/>
            <p:cNvSpPr>
              <a:spLocks noChangeShapeType="1"/>
            </p:cNvSpPr>
            <p:nvPr/>
          </p:nvSpPr>
          <p:spPr bwMode="auto">
            <a:xfrm flipH="1" flipV="1">
              <a:off x="1156" y="2614"/>
              <a:ext cx="7" cy="469"/>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305" name="Text Box 101"/>
            <p:cNvSpPr txBox="1">
              <a:spLocks noChangeArrowheads="1"/>
            </p:cNvSpPr>
            <p:nvPr/>
          </p:nvSpPr>
          <p:spPr bwMode="auto">
            <a:xfrm>
              <a:off x="1148" y="2478"/>
              <a:ext cx="37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a:solidFill>
                    <a:srgbClr val="FFFF00"/>
                  </a:solidFill>
                  <a:sym typeface="Symbol" pitchFamily="18" charset="2"/>
                </a:rPr>
                <a:t></a:t>
              </a:r>
              <a:r>
                <a:rPr lang="zh-CN" altLang="zh-CN" sz="2000" i="1">
                  <a:solidFill>
                    <a:srgbClr val="FFFF00"/>
                  </a:solidFill>
                  <a:sym typeface="Symbol" pitchFamily="18" charset="2"/>
                </a:rPr>
                <a:t>r</a:t>
              </a:r>
              <a:r>
                <a:rPr lang="zh-CN" altLang="zh-CN" sz="2000" i="1" baseline="-25000">
                  <a:solidFill>
                    <a:srgbClr val="FFFF00"/>
                  </a:solidFill>
                  <a:sym typeface="Symbol" pitchFamily="18" charset="2"/>
                </a:rPr>
                <a:t>C</a:t>
              </a:r>
              <a:endParaRPr lang="en-US" altLang="zh-CN" sz="2000" i="1" baseline="-25000">
                <a:solidFill>
                  <a:srgbClr val="FFFF00"/>
                </a:solidFill>
                <a:sym typeface="Symbol" pitchFamily="18" charset="2"/>
              </a:endParaRPr>
            </a:p>
          </p:txBody>
        </p:sp>
      </p:grpSp>
    </p:spTree>
    <p:extLst>
      <p:ext uri="{BB962C8B-B14F-4D97-AF65-F5344CB8AC3E}">
        <p14:creationId xmlns:p14="http://schemas.microsoft.com/office/powerpoint/2010/main" xmlns="" val="655040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227"/>
                                        </p:tgtEl>
                                        <p:attrNameLst>
                                          <p:attrName>style.visibility</p:attrName>
                                        </p:attrNameLst>
                                      </p:cBhvr>
                                      <p:to>
                                        <p:strVal val="visible"/>
                                      </p:to>
                                    </p:set>
                                    <p:anim calcmode="lin" valueType="num">
                                      <p:cBhvr additive="base">
                                        <p:cTn id="7" dur="500" fill="hold"/>
                                        <p:tgtEl>
                                          <p:spTgt spid="219227"/>
                                        </p:tgtEl>
                                        <p:attrNameLst>
                                          <p:attrName>ppt_x</p:attrName>
                                        </p:attrNameLst>
                                      </p:cBhvr>
                                      <p:tavLst>
                                        <p:tav tm="0">
                                          <p:val>
                                            <p:strVal val="#ppt_x"/>
                                          </p:val>
                                        </p:tav>
                                        <p:tav tm="100000">
                                          <p:val>
                                            <p:strVal val="#ppt_x"/>
                                          </p:val>
                                        </p:tav>
                                      </p:tavLst>
                                    </p:anim>
                                    <p:anim calcmode="lin" valueType="num">
                                      <p:cBhvr additive="base">
                                        <p:cTn id="8" dur="500" fill="hold"/>
                                        <p:tgtEl>
                                          <p:spTgt spid="2192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0262"/>
                                        </p:tgtEl>
                                        <p:attrNameLst>
                                          <p:attrName>style.visibility</p:attrName>
                                        </p:attrNameLst>
                                      </p:cBhvr>
                                      <p:to>
                                        <p:strVal val="visible"/>
                                      </p:to>
                                    </p:set>
                                    <p:anim calcmode="lin" valueType="num">
                                      <p:cBhvr additive="base">
                                        <p:cTn id="13" dur="500" fill="hold"/>
                                        <p:tgtEl>
                                          <p:spTgt spid="220262"/>
                                        </p:tgtEl>
                                        <p:attrNameLst>
                                          <p:attrName>ppt_x</p:attrName>
                                        </p:attrNameLst>
                                      </p:cBhvr>
                                      <p:tavLst>
                                        <p:tav tm="0">
                                          <p:val>
                                            <p:strVal val="#ppt_x"/>
                                          </p:val>
                                        </p:tav>
                                        <p:tav tm="100000">
                                          <p:val>
                                            <p:strVal val="#ppt_x"/>
                                          </p:val>
                                        </p:tav>
                                      </p:tavLst>
                                    </p:anim>
                                    <p:anim calcmode="lin" valueType="num">
                                      <p:cBhvr additive="base">
                                        <p:cTn id="14" dur="500" fill="hold"/>
                                        <p:tgtEl>
                                          <p:spTgt spid="2202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9230"/>
                                        </p:tgtEl>
                                        <p:attrNameLst>
                                          <p:attrName>style.visibility</p:attrName>
                                        </p:attrNameLst>
                                      </p:cBhvr>
                                      <p:to>
                                        <p:strVal val="visible"/>
                                      </p:to>
                                    </p:set>
                                    <p:anim calcmode="lin" valueType="num">
                                      <p:cBhvr additive="base">
                                        <p:cTn id="19" dur="500" fill="hold"/>
                                        <p:tgtEl>
                                          <p:spTgt spid="219230"/>
                                        </p:tgtEl>
                                        <p:attrNameLst>
                                          <p:attrName>ppt_x</p:attrName>
                                        </p:attrNameLst>
                                      </p:cBhvr>
                                      <p:tavLst>
                                        <p:tav tm="0">
                                          <p:val>
                                            <p:strVal val="#ppt_x"/>
                                          </p:val>
                                        </p:tav>
                                        <p:tav tm="100000">
                                          <p:val>
                                            <p:strVal val="#ppt_x"/>
                                          </p:val>
                                        </p:tav>
                                      </p:tavLst>
                                    </p:anim>
                                    <p:anim calcmode="lin" valueType="num">
                                      <p:cBhvr additive="base">
                                        <p:cTn id="20" dur="500" fill="hold"/>
                                        <p:tgtEl>
                                          <p:spTgt spid="21923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0263"/>
                                        </p:tgtEl>
                                        <p:attrNameLst>
                                          <p:attrName>style.visibility</p:attrName>
                                        </p:attrNameLst>
                                      </p:cBhvr>
                                      <p:to>
                                        <p:strVal val="visible"/>
                                      </p:to>
                                    </p:set>
                                    <p:anim calcmode="lin" valueType="num">
                                      <p:cBhvr additive="base">
                                        <p:cTn id="25" dur="500" fill="hold"/>
                                        <p:tgtEl>
                                          <p:spTgt spid="220263"/>
                                        </p:tgtEl>
                                        <p:attrNameLst>
                                          <p:attrName>ppt_x</p:attrName>
                                        </p:attrNameLst>
                                      </p:cBhvr>
                                      <p:tavLst>
                                        <p:tav tm="0">
                                          <p:val>
                                            <p:strVal val="#ppt_x"/>
                                          </p:val>
                                        </p:tav>
                                        <p:tav tm="100000">
                                          <p:val>
                                            <p:strVal val="#ppt_x"/>
                                          </p:val>
                                        </p:tav>
                                      </p:tavLst>
                                    </p:anim>
                                    <p:anim calcmode="lin" valueType="num">
                                      <p:cBhvr additive="base">
                                        <p:cTn id="26" dur="500" fill="hold"/>
                                        <p:tgtEl>
                                          <p:spTgt spid="22026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0266"/>
                                        </p:tgtEl>
                                        <p:attrNameLst>
                                          <p:attrName>style.visibility</p:attrName>
                                        </p:attrNameLst>
                                      </p:cBhvr>
                                      <p:to>
                                        <p:strVal val="visible"/>
                                      </p:to>
                                    </p:set>
                                    <p:anim calcmode="lin" valueType="num">
                                      <p:cBhvr additive="base">
                                        <p:cTn id="31" dur="500" fill="hold"/>
                                        <p:tgtEl>
                                          <p:spTgt spid="220266"/>
                                        </p:tgtEl>
                                        <p:attrNameLst>
                                          <p:attrName>ppt_x</p:attrName>
                                        </p:attrNameLst>
                                      </p:cBhvr>
                                      <p:tavLst>
                                        <p:tav tm="0">
                                          <p:val>
                                            <p:strVal val="#ppt_x"/>
                                          </p:val>
                                        </p:tav>
                                        <p:tav tm="100000">
                                          <p:val>
                                            <p:strVal val="#ppt_x"/>
                                          </p:val>
                                        </p:tav>
                                      </p:tavLst>
                                    </p:anim>
                                    <p:anim calcmode="lin" valueType="num">
                                      <p:cBhvr additive="base">
                                        <p:cTn id="32" dur="500" fill="hold"/>
                                        <p:tgtEl>
                                          <p:spTgt spid="22026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0264"/>
                                        </p:tgtEl>
                                        <p:attrNameLst>
                                          <p:attrName>style.visibility</p:attrName>
                                        </p:attrNameLst>
                                      </p:cBhvr>
                                      <p:to>
                                        <p:strVal val="visible"/>
                                      </p:to>
                                    </p:set>
                                    <p:anim calcmode="lin" valueType="num">
                                      <p:cBhvr additive="base">
                                        <p:cTn id="37" dur="500" fill="hold"/>
                                        <p:tgtEl>
                                          <p:spTgt spid="220264"/>
                                        </p:tgtEl>
                                        <p:attrNameLst>
                                          <p:attrName>ppt_x</p:attrName>
                                        </p:attrNameLst>
                                      </p:cBhvr>
                                      <p:tavLst>
                                        <p:tav tm="0">
                                          <p:val>
                                            <p:strVal val="#ppt_x"/>
                                          </p:val>
                                        </p:tav>
                                        <p:tav tm="100000">
                                          <p:val>
                                            <p:strVal val="#ppt_x"/>
                                          </p:val>
                                        </p:tav>
                                      </p:tavLst>
                                    </p:anim>
                                    <p:anim calcmode="lin" valueType="num">
                                      <p:cBhvr additive="base">
                                        <p:cTn id="38" dur="500" fill="hold"/>
                                        <p:tgtEl>
                                          <p:spTgt spid="22026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0265"/>
                                        </p:tgtEl>
                                        <p:attrNameLst>
                                          <p:attrName>style.visibility</p:attrName>
                                        </p:attrNameLst>
                                      </p:cBhvr>
                                      <p:to>
                                        <p:strVal val="visible"/>
                                      </p:to>
                                    </p:set>
                                    <p:anim calcmode="lin" valueType="num">
                                      <p:cBhvr additive="base">
                                        <p:cTn id="43" dur="500" fill="hold"/>
                                        <p:tgtEl>
                                          <p:spTgt spid="220265"/>
                                        </p:tgtEl>
                                        <p:attrNameLst>
                                          <p:attrName>ppt_x</p:attrName>
                                        </p:attrNameLst>
                                      </p:cBhvr>
                                      <p:tavLst>
                                        <p:tav tm="0">
                                          <p:val>
                                            <p:strVal val="#ppt_x"/>
                                          </p:val>
                                        </p:tav>
                                        <p:tav tm="100000">
                                          <p:val>
                                            <p:strVal val="#ppt_x"/>
                                          </p:val>
                                        </p:tav>
                                      </p:tavLst>
                                    </p:anim>
                                    <p:anim calcmode="lin" valueType="num">
                                      <p:cBhvr additive="base">
                                        <p:cTn id="44" dur="500" fill="hold"/>
                                        <p:tgtEl>
                                          <p:spTgt spid="220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27" grpId="0"/>
      <p:bldP spid="21923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258</TotalTime>
  <Words>2943</Words>
  <Application>Microsoft Office PowerPoint</Application>
  <PresentationFormat>全屏显示(4:3)</PresentationFormat>
  <Paragraphs>348</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3" baseType="lpstr">
      <vt:lpstr>行云流水</vt:lpstr>
      <vt:lpstr>公式</vt:lpstr>
      <vt:lpstr>Equation</vt:lpstr>
      <vt:lpstr>幻灯片 1</vt:lpstr>
      <vt:lpstr>导读</vt:lpstr>
      <vt:lpstr>1  达朗伯原理</vt:lpstr>
      <vt:lpstr>幻灯片 4</vt:lpstr>
      <vt:lpstr>2  动力学普遍方程</vt:lpstr>
      <vt:lpstr>幻灯片 6</vt:lpstr>
      <vt:lpstr>3  应用举例</vt:lpstr>
      <vt:lpstr>幻灯片 8</vt:lpstr>
      <vt:lpstr>幻灯片 9</vt:lpstr>
      <vt:lpstr>幻灯片 10</vt:lpstr>
      <vt:lpstr>幻灯片 11</vt:lpstr>
      <vt:lpstr>幻灯片 12</vt:lpstr>
      <vt:lpstr>幻灯片 13</vt:lpstr>
      <vt:lpstr>4  基本形式的拉格朗日方程</vt:lpstr>
      <vt:lpstr>幻灯片 15</vt:lpstr>
      <vt:lpstr>幻灯片 16</vt:lpstr>
      <vt:lpstr>幻灯片 17</vt:lpstr>
      <vt:lpstr>幻灯片 18</vt:lpstr>
      <vt:lpstr>5  保守系的拉格朗日方程</vt:lpstr>
      <vt:lpstr>幻灯片 20</vt:lpstr>
      <vt:lpstr>幻灯片 21</vt:lpstr>
      <vt:lpstr>幻灯片 22</vt:lpstr>
      <vt:lpstr>6  拉格朗日方程的应用</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小 结</vt:lpstr>
      <vt:lpstr>附：拉格朗日介绍</vt:lpstr>
      <vt:lpstr>幻灯片 50</vt:lpstr>
    </vt:vector>
  </TitlesOfParts>
  <Company>nenu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admin</cp:lastModifiedBy>
  <cp:revision>18</cp:revision>
  <dcterms:created xsi:type="dcterms:W3CDTF">2016-11-15T01:20:40Z</dcterms:created>
  <dcterms:modified xsi:type="dcterms:W3CDTF">2016-11-16T05:29:07Z</dcterms:modified>
</cp:coreProperties>
</file>