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8" r:id="rId2"/>
    <p:sldId id="260" r:id="rId3"/>
    <p:sldId id="262" r:id="rId4"/>
    <p:sldId id="264" r:id="rId5"/>
    <p:sldId id="266" r:id="rId6"/>
    <p:sldId id="268" r:id="rId7"/>
    <p:sldId id="270" r:id="rId8"/>
    <p:sldId id="271" r:id="rId9"/>
    <p:sldId id="274" r:id="rId10"/>
    <p:sldId id="276" r:id="rId11"/>
    <p:sldId id="280" r:id="rId12"/>
    <p:sldId id="282" r:id="rId13"/>
    <p:sldId id="284" r:id="rId14"/>
    <p:sldId id="286" r:id="rId15"/>
    <p:sldId id="287" r:id="rId16"/>
    <p:sldId id="289" r:id="rId17"/>
    <p:sldId id="291" r:id="rId18"/>
    <p:sldId id="292" r:id="rId19"/>
    <p:sldId id="293" r:id="rId20"/>
    <p:sldId id="294" r:id="rId21"/>
    <p:sldId id="296" r:id="rId22"/>
    <p:sldId id="298" r:id="rId23"/>
    <p:sldId id="299" r:id="rId24"/>
    <p:sldId id="301" r:id="rId25"/>
    <p:sldId id="303" r:id="rId26"/>
    <p:sldId id="304" r:id="rId27"/>
    <p:sldId id="306" r:id="rId28"/>
    <p:sldId id="307" r:id="rId29"/>
    <p:sldId id="309" r:id="rId30"/>
    <p:sldId id="310" r:id="rId31"/>
    <p:sldId id="312" r:id="rId32"/>
    <p:sldId id="313"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132" autoAdjust="0"/>
    <p:restoredTop sz="94660"/>
  </p:normalViewPr>
  <p:slideViewPr>
    <p:cSldViewPr>
      <p:cViewPr varScale="1">
        <p:scale>
          <a:sx n="65" d="100"/>
          <a:sy n="65" d="100"/>
        </p:scale>
        <p:origin x="-588" y="-11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7.wmf"/><Relationship Id="rId7" Type="http://schemas.openxmlformats.org/officeDocument/2006/relationships/image" Target="../media/image61.e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emf"/><Relationship Id="rId5" Type="http://schemas.openxmlformats.org/officeDocument/2006/relationships/image" Target="../media/image59.wmf"/><Relationship Id="rId4" Type="http://schemas.openxmlformats.org/officeDocument/2006/relationships/image" Target="../media/image5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4" Type="http://schemas.openxmlformats.org/officeDocument/2006/relationships/image" Target="../media/image7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5" Type="http://schemas.openxmlformats.org/officeDocument/2006/relationships/image" Target="../media/image82.wmf"/><Relationship Id="rId4" Type="http://schemas.openxmlformats.org/officeDocument/2006/relationships/image" Target="../media/image8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emf"/><Relationship Id="rId5" Type="http://schemas.openxmlformats.org/officeDocument/2006/relationships/image" Target="../media/image87.wmf"/><Relationship Id="rId4" Type="http://schemas.openxmlformats.org/officeDocument/2006/relationships/image" Target="../media/image8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5" Type="http://schemas.openxmlformats.org/officeDocument/2006/relationships/image" Target="../media/image95.wmf"/><Relationship Id="rId4" Type="http://schemas.openxmlformats.org/officeDocument/2006/relationships/image" Target="../media/image9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4" Type="http://schemas.openxmlformats.org/officeDocument/2006/relationships/image" Target="../media/image9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5" Type="http://schemas.openxmlformats.org/officeDocument/2006/relationships/image" Target="../media/image110.wmf"/><Relationship Id="rId4" Type="http://schemas.openxmlformats.org/officeDocument/2006/relationships/image" Target="../media/image10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5" Type="http://schemas.openxmlformats.org/officeDocument/2006/relationships/image" Target="../media/image121.emf"/><Relationship Id="rId4" Type="http://schemas.openxmlformats.org/officeDocument/2006/relationships/image" Target="../media/image120.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wmf"/><Relationship Id="rId7" Type="http://schemas.openxmlformats.org/officeDocument/2006/relationships/image" Target="../media/image19.e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emf"/><Relationship Id="rId4"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3.e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41.e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5" Type="http://schemas.openxmlformats.org/officeDocument/2006/relationships/image" Target="../media/image50.wmf"/><Relationship Id="rId4"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46F10A-F29C-46F8-84CD-ABD8B49492F6}" type="datetimeFigureOut">
              <a:rPr lang="zh-CN" altLang="en-US" smtClean="0"/>
              <a:pPr/>
              <a:t>2016/12/10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1FEF7C-E1B8-4404-B794-AF4BAD2704D7}" type="slidenum">
              <a:rPr lang="zh-CN" altLang="en-US" smtClean="0"/>
              <a:pPr/>
              <a:t>‹#›</a:t>
            </a:fld>
            <a:endParaRPr lang="zh-CN" altLang="en-US"/>
          </a:p>
        </p:txBody>
      </p:sp>
    </p:spTree>
    <p:extLst>
      <p:ext uri="{BB962C8B-B14F-4D97-AF65-F5344CB8AC3E}">
        <p14:creationId xmlns:p14="http://schemas.microsoft.com/office/powerpoint/2010/main" xmlns="" val="1583018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3EE65803-F103-47BA-836A-D3EC28F70F09}" type="slidenum">
              <a:rPr lang="en-US" altLang="zh-CN" smtClean="0">
                <a:solidFill>
                  <a:schemeClr val="bg1"/>
                </a:solidFill>
              </a:rPr>
              <a:pPr eaLnBrk="1" hangingPunct="1">
                <a:spcBef>
                  <a:spcPct val="0"/>
                </a:spcBef>
              </a:pPr>
              <a:t>17</a:t>
            </a:fld>
            <a:endParaRPr lang="en-US" altLang="zh-CN" smtClean="0">
              <a:solidFill>
                <a:schemeClr val="bg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3D2C3027-F40B-4234-8993-8A6D089E0A68}" type="slidenum">
              <a:rPr lang="en-US" altLang="zh-CN" smtClean="0">
                <a:solidFill>
                  <a:schemeClr val="bg1"/>
                </a:solidFill>
              </a:rPr>
              <a:pPr eaLnBrk="1" hangingPunct="1">
                <a:spcBef>
                  <a:spcPct val="0"/>
                </a:spcBef>
              </a:pPr>
              <a:t>18</a:t>
            </a:fld>
            <a:endParaRPr lang="en-US" altLang="zh-CN" smtClean="0">
              <a:solidFill>
                <a:schemeClr val="bg1"/>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D24397C4-5E78-452C-88D7-9FFFC8A3CB55}" type="slidenum">
              <a:rPr lang="en-US" altLang="zh-CN" smtClean="0">
                <a:solidFill>
                  <a:schemeClr val="bg1"/>
                </a:solidFill>
              </a:rPr>
              <a:pPr eaLnBrk="1" hangingPunct="1">
                <a:spcBef>
                  <a:spcPct val="0"/>
                </a:spcBef>
              </a:pPr>
              <a:t>19</a:t>
            </a:fld>
            <a:endParaRPr lang="en-US" altLang="zh-CN" smtClean="0">
              <a:solidFill>
                <a:schemeClr val="bg1"/>
              </a:solidFill>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23D51542-80AD-444D-BE59-C556747EA634}" type="slidenum">
              <a:rPr lang="en-US" altLang="zh-CN" smtClean="0">
                <a:solidFill>
                  <a:schemeClr val="bg1"/>
                </a:solidFill>
              </a:rPr>
              <a:pPr eaLnBrk="1" hangingPunct="1">
                <a:spcBef>
                  <a:spcPct val="0"/>
                </a:spcBef>
              </a:pPr>
              <a:t>20</a:t>
            </a:fld>
            <a:endParaRPr lang="en-US" altLang="zh-CN" smtClean="0">
              <a:solidFill>
                <a:schemeClr val="bg1"/>
              </a:solidFill>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CDAAEC84-0B99-4D52-9858-33E4DAC8664B}" type="slidenum">
              <a:rPr lang="en-US" altLang="zh-CN" smtClean="0">
                <a:solidFill>
                  <a:schemeClr val="bg1"/>
                </a:solidFill>
              </a:rPr>
              <a:pPr eaLnBrk="1" hangingPunct="1">
                <a:spcBef>
                  <a:spcPct val="0"/>
                </a:spcBef>
              </a:pPr>
              <a:t>21</a:t>
            </a:fld>
            <a:endParaRPr lang="en-US" altLang="zh-CN" smtClean="0">
              <a:solidFill>
                <a:schemeClr val="bg1"/>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81200"/>
            <a:ext cx="7772400" cy="1876428"/>
          </a:xfrm>
        </p:spPr>
        <p:txBody>
          <a:bodyPr anchor="b">
            <a:sp3d contourW="8890">
              <a:contourClr>
                <a:schemeClr val="accent3">
                  <a:shade val="55000"/>
                </a:schemeClr>
              </a:contourClr>
            </a:sp3d>
          </a:bodyPr>
          <a:lstStyle>
            <a:lvl1pPr algn="ctr">
              <a:defRPr sz="4400"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857628"/>
            <a:ext cx="6400800" cy="1753200"/>
          </a:xfrm>
        </p:spPr>
        <p:txBody>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379E07EA-2D99-464C-92F1-FCEDE42C8E52}" type="datetimeFigureOut">
              <a:rPr lang="zh-CN" altLang="en-US" smtClean="0"/>
              <a:pPr/>
              <a:t>2016/12/10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343B52-2B15-4459-B34E-1DE3874BCE3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79E07EA-2D99-464C-92F1-FCEDE42C8E52}" type="datetimeFigureOut">
              <a:rPr lang="zh-CN" altLang="en-US" smtClean="0"/>
              <a:pPr/>
              <a:t>2016/12/10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343B52-2B15-4459-B34E-1DE3874BCE3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0"/>
            <a:ext cx="6829444"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79E07EA-2D99-464C-92F1-FCEDE42C8E52}" type="datetimeFigureOut">
              <a:rPr lang="zh-CN" altLang="en-US" smtClean="0"/>
              <a:pPr/>
              <a:t>2016/12/10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343B52-2B15-4459-B34E-1DE3874BCE3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79E07EA-2D99-464C-92F1-FCEDE42C8E52}" type="datetimeFigureOut">
              <a:rPr lang="zh-CN" altLang="en-US" smtClean="0"/>
              <a:pPr/>
              <a:t>2016/12/10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343B52-2B15-4459-B34E-1DE3874BCE3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3854150"/>
            <a:ext cx="7772400" cy="1860850"/>
          </a:xfrm>
        </p:spPr>
        <p:txBody>
          <a:bodyPr anchor="t"/>
          <a:lstStyle>
            <a:lvl1pPr algn="l">
              <a:defRPr sz="44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356428"/>
            <a:ext cx="7772400" cy="1501200"/>
          </a:xfrm>
        </p:spPr>
        <p:txBody>
          <a:bodyPr anchor="b"/>
          <a:lstStyle>
            <a:lvl1pPr marL="0" indent="0" algn="l">
              <a:buNone/>
              <a:defRPr sz="2000">
                <a:solidFill>
                  <a:schemeClr val="tx2"/>
                </a:solidFill>
              </a:defRPr>
            </a:lvl1pPr>
            <a:lvl2pPr marL="457200" indent="0" algn="l">
              <a:buNone/>
              <a:defRPr sz="1800">
                <a:solidFill>
                  <a:schemeClr val="tx2"/>
                </a:solidFill>
              </a:defRPr>
            </a:lvl2pPr>
            <a:lvl3pPr marL="914400" indent="0" algn="l">
              <a:buNone/>
              <a:defRPr sz="1600">
                <a:solidFill>
                  <a:schemeClr val="tx2"/>
                </a:solidFill>
              </a:defRPr>
            </a:lvl3pPr>
            <a:lvl4pPr marL="1371600" indent="0" algn="l">
              <a:buNone/>
              <a:defRPr sz="1400">
                <a:solidFill>
                  <a:schemeClr val="tx2"/>
                </a:solidFill>
              </a:defRPr>
            </a:lvl4pPr>
            <a:lvl5pPr marL="1828800" indent="0" algn="l">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79E07EA-2D99-464C-92F1-FCEDE42C8E52}" type="datetimeFigureOut">
              <a:rPr lang="zh-CN" altLang="en-US" smtClean="0"/>
              <a:pPr/>
              <a:t>2016/12/10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343B52-2B15-4459-B34E-1DE3874BCE33}"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379E07EA-2D99-464C-92F1-FCEDE42C8E52}" type="datetimeFigureOut">
              <a:rPr lang="zh-CN" altLang="en-US" smtClean="0"/>
              <a:pPr/>
              <a:t>2016/12/10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343B52-2B15-4459-B34E-1DE3874BCE3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379E07EA-2D99-464C-92F1-FCEDE42C8E52}" type="datetimeFigureOut">
              <a:rPr lang="zh-CN" altLang="en-US" smtClean="0"/>
              <a:pPr/>
              <a:t>2016/12/10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343B52-2B15-4459-B34E-1DE3874BCE33}" type="slidenum">
              <a:rPr lang="zh-CN" altLang="en-US" smtClean="0"/>
              <a:pPr/>
              <a:t>‹#›</a:t>
            </a:fld>
            <a:endParaRPr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379E07EA-2D99-464C-92F1-FCEDE42C8E52}" type="datetimeFigureOut">
              <a:rPr lang="zh-CN" altLang="en-US" smtClean="0"/>
              <a:pPr/>
              <a:t>2016/12/10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5343B52-2B15-4459-B34E-1DE3874BCE3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9E07EA-2D99-464C-92F1-FCEDE42C8E52}" type="datetimeFigureOut">
              <a:rPr lang="zh-CN" altLang="en-US" smtClean="0"/>
              <a:pPr/>
              <a:t>2016/12/10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343B52-2B15-4459-B34E-1DE3874BCE3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26258" y="381000"/>
            <a:ext cx="2667000" cy="1833554"/>
          </a:xfrm>
        </p:spPr>
        <p:txBody>
          <a:bodyPr anchor="ctr">
            <a:scene3d>
              <a:camera prst="orthographicFront"/>
              <a:lightRig rig="soft" dir="tl">
                <a:rot lat="0" lon="0" rev="0"/>
              </a:lightRig>
            </a:scene3d>
            <a:sp3d contourW="8890">
              <a:contourClr>
                <a:schemeClr val="accent3">
                  <a:shade val="55000"/>
                </a:schemeClr>
              </a:contourClr>
            </a:sp3d>
          </a:bodyPr>
          <a:lstStyle>
            <a:lvl1pPr algn="l">
              <a:defRPr sz="3200" b="1" kern="1200" cap="all" spc="50">
                <a:ln w="15875">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352800" y="380999"/>
            <a:ext cx="5410200" cy="57451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326258" y="2214554"/>
            <a:ext cx="2667000" cy="3912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379E07EA-2D99-464C-92F1-FCEDE42C8E52}" type="datetimeFigureOut">
              <a:rPr lang="zh-CN" altLang="en-US" smtClean="0"/>
              <a:pPr/>
              <a:t>2016/12/10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343B52-2B15-4459-B34E-1DE3874BCE3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nvGrpSpPr>
        <p:grpSpPr>
          <a:xfrm>
            <a:off x="1580474" y="553734"/>
            <a:ext cx="7349244" cy="4741531"/>
            <a:chOff x="428596" y="553734"/>
            <a:chExt cx="7349244" cy="4741531"/>
          </a:xfrm>
        </p:grpSpPr>
        <p:sp>
          <p:nvSpPr>
            <p:cNvPr id="16" name="矩形 15"/>
            <p:cNvSpPr/>
            <p:nvPr/>
          </p:nvSpPr>
          <p:spPr>
            <a:xfrm rot="21480000">
              <a:off x="428596" y="580356"/>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7" name="矩形 16"/>
            <p:cNvSpPr/>
            <p:nvPr/>
          </p:nvSpPr>
          <p:spPr>
            <a:xfrm rot="21540000">
              <a:off x="437473" y="571479"/>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8" name="矩形 17"/>
            <p:cNvSpPr/>
            <p:nvPr/>
          </p:nvSpPr>
          <p:spPr>
            <a:xfrm>
              <a:off x="437481" y="553734"/>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grpSp>
      <p:sp>
        <p:nvSpPr>
          <p:cNvPr id="3" name="图片占位符 2"/>
          <p:cNvSpPr>
            <a:spLocks noGrp="1"/>
          </p:cNvSpPr>
          <p:nvPr>
            <p:ph type="pic" idx="1"/>
          </p:nvPr>
        </p:nvSpPr>
        <p:spPr>
          <a:xfrm>
            <a:off x="1651912" y="612776"/>
            <a:ext cx="7215238" cy="4602175"/>
          </a:xfrm>
          <a:solidFill>
            <a:schemeClr val="bg2">
              <a:tint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useBgFill="1">
        <p:nvSpPr>
          <p:cNvPr id="2" name="标题 1"/>
          <p:cNvSpPr>
            <a:spLocks noGrp="1"/>
          </p:cNvSpPr>
          <p:nvPr>
            <p:ph type="title"/>
          </p:nvPr>
        </p:nvSpPr>
        <p:spPr>
          <a:xfrm>
            <a:off x="0" y="595295"/>
            <a:ext cx="1357290" cy="5691227"/>
          </a:xfrm>
          <a:noFill/>
        </p:spPr>
        <p:txBody>
          <a:bodyPr vert="eaVert" anchor="ctr">
            <a:noAutofit/>
          </a:bodyPr>
          <a:lstStyle>
            <a:lvl1pPr algn="l">
              <a:defRPr lang="zh-CN" altLang="en-US" sz="320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1714480" y="5481658"/>
            <a:ext cx="7215238" cy="804862"/>
          </a:xfrm>
        </p:spPr>
        <p:txBody>
          <a:bodyPr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379E07EA-2D99-464C-92F1-FCEDE42C8E52}" type="datetimeFigureOut">
              <a:rPr lang="zh-CN" altLang="en-US" smtClean="0"/>
              <a:pPr/>
              <a:t>2016/12/10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343B52-2B15-4459-B34E-1DE3874BCE3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rtlCol="0" anchor="ctr">
            <a:noAutofit/>
            <a:scene3d>
              <a:camera prst="orthographicFront"/>
              <a:lightRig rig="soft" dir="tl">
                <a:rot lat="0" lon="0" rev="0"/>
              </a:lightRig>
            </a:scene3d>
            <a:sp3d contourW="8890">
              <a:contourClr>
                <a:schemeClr val="accent3">
                  <a:shade val="55000"/>
                </a:schemeClr>
              </a:contourClr>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72440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8878" y="6483997"/>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379E07EA-2D99-464C-92F1-FCEDE42C8E52}" type="datetimeFigureOut">
              <a:rPr lang="zh-CN" altLang="en-US" smtClean="0"/>
              <a:pPr/>
              <a:t>2016/12/10</a:t>
            </a:fld>
            <a:endParaRPr lang="zh-CN" altLang="en-US"/>
          </a:p>
        </p:txBody>
      </p:sp>
      <p:sp>
        <p:nvSpPr>
          <p:cNvPr id="5" name="页脚占位符 4"/>
          <p:cNvSpPr>
            <a:spLocks noGrp="1"/>
          </p:cNvSpPr>
          <p:nvPr>
            <p:ph type="ftr" sz="quarter" idx="3"/>
          </p:nvPr>
        </p:nvSpPr>
        <p:spPr>
          <a:xfrm>
            <a:off x="3124200" y="6483997"/>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992644" y="6483997"/>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5343B52-2B15-4459-B34E-1DE3874BCE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000" b="1" kern="1200" cap="all" spc="5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34.png"/><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3.bin"/><Relationship Id="rId5" Type="http://schemas.openxmlformats.org/officeDocument/2006/relationships/oleObject" Target="../embeddings/oleObject22.bin"/><Relationship Id="rId10" Type="http://schemas.openxmlformats.org/officeDocument/2006/relationships/oleObject" Target="../embeddings/oleObject27.bin"/><Relationship Id="rId4" Type="http://schemas.openxmlformats.org/officeDocument/2006/relationships/oleObject" Target="../embeddings/oleObject21.bin"/><Relationship Id="rId9" Type="http://schemas.openxmlformats.org/officeDocument/2006/relationships/oleObject" Target="../embeddings/oleObject26.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42.png"/><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0.bin"/><Relationship Id="rId5" Type="http://schemas.openxmlformats.org/officeDocument/2006/relationships/oleObject" Target="../embeddings/oleObject29.bin"/><Relationship Id="rId10" Type="http://schemas.openxmlformats.org/officeDocument/2006/relationships/oleObject" Target="../embeddings/oleObject34.bin"/><Relationship Id="rId4" Type="http://schemas.openxmlformats.org/officeDocument/2006/relationships/oleObject" Target="../embeddings/oleObject28.bin"/><Relationship Id="rId9" Type="http://schemas.openxmlformats.org/officeDocument/2006/relationships/oleObject" Target="../embeddings/oleObject33.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8.bin"/><Relationship Id="rId7"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46.bin"/><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oleObject" Target="../embeddings/oleObject48.bin"/><Relationship Id="rId9" Type="http://schemas.openxmlformats.org/officeDocument/2006/relationships/oleObject" Target="../embeddings/oleObject53.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oleObject" Target="../embeddings/oleObject5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57.bin"/><Relationship Id="rId5" Type="http://schemas.openxmlformats.org/officeDocument/2006/relationships/oleObject" Target="../embeddings/oleObject56.bin"/><Relationship Id="rId4" Type="http://schemas.openxmlformats.org/officeDocument/2006/relationships/oleObject" Target="../embeddings/oleObject55.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oleObject" Target="../embeddings/oleObject5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oleObject" Target="../embeddings/oleObject63.bin"/><Relationship Id="rId4" Type="http://schemas.openxmlformats.org/officeDocument/2006/relationships/oleObject" Target="../embeddings/oleObject62.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66.bin"/><Relationship Id="rId5" Type="http://schemas.openxmlformats.org/officeDocument/2006/relationships/oleObject" Target="../embeddings/oleObject65.bin"/><Relationship Id="rId4" Type="http://schemas.openxmlformats.org/officeDocument/2006/relationships/oleObject" Target="../embeddings/oleObject64.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oleObject" Target="../embeddings/oleObject69.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0.bin"/><Relationship Id="rId7"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73.bin"/><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oleObject" Target="../embeddings/oleObject75.bin"/><Relationship Id="rId7"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78.bin"/><Relationship Id="rId5" Type="http://schemas.openxmlformats.org/officeDocument/2006/relationships/oleObject" Target="../embeddings/oleObject77.bin"/><Relationship Id="rId10" Type="http://schemas.openxmlformats.org/officeDocument/2006/relationships/image" Target="../media/image90.wmf"/><Relationship Id="rId4" Type="http://schemas.openxmlformats.org/officeDocument/2006/relationships/oleObject" Target="../embeddings/oleObject76.bin"/><Relationship Id="rId9" Type="http://schemas.openxmlformats.org/officeDocument/2006/relationships/image" Target="../media/image89.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1.bin"/><Relationship Id="rId7"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84.bin"/><Relationship Id="rId5" Type="http://schemas.openxmlformats.org/officeDocument/2006/relationships/oleObject" Target="../embeddings/oleObject83.bin"/><Relationship Id="rId4" Type="http://schemas.openxmlformats.org/officeDocument/2006/relationships/oleObject" Target="../embeddings/oleObject82.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89.bin"/><Relationship Id="rId5" Type="http://schemas.openxmlformats.org/officeDocument/2006/relationships/oleObject" Target="../embeddings/oleObject88.bin"/><Relationship Id="rId4" Type="http://schemas.openxmlformats.org/officeDocument/2006/relationships/oleObject" Target="../embeddings/oleObject87.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93.bin"/><Relationship Id="rId5" Type="http://schemas.openxmlformats.org/officeDocument/2006/relationships/oleObject" Target="../embeddings/oleObject92.bin"/><Relationship Id="rId4" Type="http://schemas.openxmlformats.org/officeDocument/2006/relationships/oleObject" Target="../embeddings/oleObject91.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oleObject" Target="../embeddings/oleObject95.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6.bin"/><Relationship Id="rId7"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99.bin"/><Relationship Id="rId5" Type="http://schemas.openxmlformats.org/officeDocument/2006/relationships/oleObject" Target="../embeddings/oleObject98.bin"/><Relationship Id="rId4" Type="http://schemas.openxmlformats.org/officeDocument/2006/relationships/oleObject" Target="../embeddings/oleObject9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06.bin"/><Relationship Id="rId3" Type="http://schemas.openxmlformats.org/officeDocument/2006/relationships/oleObject" Target="../embeddings/oleObject101.bin"/><Relationship Id="rId7"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04.bin"/><Relationship Id="rId5" Type="http://schemas.openxmlformats.org/officeDocument/2006/relationships/oleObject" Target="../embeddings/oleObject103.bin"/><Relationship Id="rId4" Type="http://schemas.openxmlformats.org/officeDocument/2006/relationships/oleObject" Target="../embeddings/oleObject102.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7.bin"/><Relationship Id="rId7"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10.bin"/><Relationship Id="rId5" Type="http://schemas.openxmlformats.org/officeDocument/2006/relationships/oleObject" Target="../embeddings/oleObject109.bin"/><Relationship Id="rId4" Type="http://schemas.openxmlformats.org/officeDocument/2006/relationships/oleObject" Target="../embeddings/oleObject108.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115.bin"/><Relationship Id="rId5" Type="http://schemas.openxmlformats.org/officeDocument/2006/relationships/oleObject" Target="../embeddings/oleObject114.bin"/><Relationship Id="rId4" Type="http://schemas.openxmlformats.org/officeDocument/2006/relationships/oleObject" Target="../embeddings/oleObject113.bin"/></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5.bin"/><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21.png"/><Relationship Id="rId5" Type="http://schemas.openxmlformats.org/officeDocument/2006/relationships/oleObject" Target="../embeddings/oleObject10.bin"/><Relationship Id="rId10" Type="http://schemas.openxmlformats.org/officeDocument/2006/relationships/oleObject" Target="../embeddings/oleObject15.bin"/><Relationship Id="rId4" Type="http://schemas.openxmlformats.org/officeDocument/2006/relationships/oleObject" Target="../embeddings/oleObject9.bin"/><Relationship Id="rId9"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1857375" y="2071688"/>
            <a:ext cx="5334000" cy="1098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zh-CN" altLang="en-US" sz="6600" dirty="0" smtClean="0">
                <a:solidFill>
                  <a:srgbClr val="FFFFCC"/>
                </a:solidFill>
                <a:ea typeface="楷体_GB2312" pitchFamily="49" charset="-122"/>
              </a:rPr>
              <a:t>第六章</a:t>
            </a:r>
            <a:endParaRPr lang="zh-CN" altLang="en-US" sz="6600" dirty="0">
              <a:solidFill>
                <a:srgbClr val="FFFFCC"/>
              </a:solidFill>
              <a:ea typeface="楷体_GB2312" pitchFamily="49" charset="-122"/>
            </a:endParaRPr>
          </a:p>
        </p:txBody>
      </p:sp>
      <p:sp>
        <p:nvSpPr>
          <p:cNvPr id="2051" name="Text Box 5"/>
          <p:cNvSpPr txBox="1">
            <a:spLocks noChangeArrowheads="1"/>
          </p:cNvSpPr>
          <p:nvPr/>
        </p:nvSpPr>
        <p:spPr bwMode="auto">
          <a:xfrm>
            <a:off x="609600" y="3429000"/>
            <a:ext cx="7924800" cy="1189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zh-CN" altLang="en-US" sz="7200" dirty="0" smtClean="0">
                <a:solidFill>
                  <a:srgbClr val="FFFFCC"/>
                </a:solidFill>
                <a:latin typeface="华文楷体" pitchFamily="2" charset="-122"/>
                <a:ea typeface="华文楷体" pitchFamily="2" charset="-122"/>
              </a:rPr>
              <a:t>部分习题讲解</a:t>
            </a:r>
            <a:endParaRPr lang="zh-CN" altLang="en-US" sz="7200" dirty="0">
              <a:solidFill>
                <a:srgbClr val="FFFFCC"/>
              </a:solidFill>
            </a:endParaRPr>
          </a:p>
        </p:txBody>
      </p:sp>
    </p:spTree>
    <p:extLst>
      <p:ext uri="{BB962C8B-B14F-4D97-AF65-F5344CB8AC3E}">
        <p14:creationId xmlns:p14="http://schemas.microsoft.com/office/powerpoint/2010/main" xmlns="" val="38643281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0"/>
          <p:cNvSpPr txBox="1">
            <a:spLocks noChangeArrowheads="1"/>
          </p:cNvSpPr>
          <p:nvPr/>
        </p:nvSpPr>
        <p:spPr bwMode="auto">
          <a:xfrm>
            <a:off x="304800" y="431800"/>
            <a:ext cx="5635625" cy="1938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solidFill>
                  <a:schemeClr val="bg1"/>
                </a:solidFill>
                <a:sym typeface="Symbol" pitchFamily="18" charset="2"/>
              </a:rPr>
              <a:t>    </a:t>
            </a:r>
            <a:r>
              <a:rPr lang="en-US" altLang="zh-CN" sz="2400" dirty="0" smtClean="0">
                <a:solidFill>
                  <a:srgbClr val="C00000"/>
                </a:solidFill>
                <a:sym typeface="Symbol" pitchFamily="18" charset="2"/>
              </a:rPr>
              <a:t>3</a:t>
            </a:r>
            <a:r>
              <a:rPr lang="zh-CN" altLang="en-US" sz="2400" dirty="0" smtClean="0">
                <a:solidFill>
                  <a:srgbClr val="C00000"/>
                </a:solidFill>
                <a:sym typeface="Symbol" pitchFamily="18" charset="2"/>
              </a:rPr>
              <a:t>长度</a:t>
            </a:r>
            <a:r>
              <a:rPr lang="zh-CN" altLang="en-US" sz="2400" dirty="0">
                <a:solidFill>
                  <a:srgbClr val="C00000"/>
                </a:solidFill>
                <a:sym typeface="Symbol" pitchFamily="18" charset="2"/>
              </a:rPr>
              <a:t>同为</a:t>
            </a:r>
            <a:r>
              <a:rPr lang="en-US" altLang="zh-CN" sz="2400" i="1" dirty="0">
                <a:solidFill>
                  <a:srgbClr val="C00000"/>
                </a:solidFill>
                <a:sym typeface="Symbol" pitchFamily="18" charset="2"/>
              </a:rPr>
              <a:t>l</a:t>
            </a:r>
            <a:r>
              <a:rPr lang="zh-CN" altLang="en-US" sz="2400" dirty="0">
                <a:solidFill>
                  <a:srgbClr val="C00000"/>
                </a:solidFill>
                <a:sym typeface="Symbol" pitchFamily="18" charset="2"/>
              </a:rPr>
              <a:t>的轻棒</a:t>
            </a:r>
            <a:r>
              <a:rPr lang="en-US" altLang="zh-CN" sz="2400" dirty="0">
                <a:solidFill>
                  <a:srgbClr val="C00000"/>
                </a:solidFill>
                <a:sym typeface="Symbol" pitchFamily="18" charset="2"/>
              </a:rPr>
              <a:t>4</a:t>
            </a:r>
            <a:r>
              <a:rPr lang="zh-CN" altLang="en-US" sz="2400" dirty="0">
                <a:solidFill>
                  <a:srgbClr val="C00000"/>
                </a:solidFill>
                <a:sym typeface="Symbol" pitchFamily="18" charset="2"/>
              </a:rPr>
              <a:t>根</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光滑地连成一菱形</a:t>
            </a:r>
            <a:r>
              <a:rPr lang="en-US" altLang="zh-CN" sz="2400" i="1" dirty="0">
                <a:solidFill>
                  <a:srgbClr val="C00000"/>
                </a:solidFill>
                <a:sym typeface="Symbol" pitchFamily="18" charset="2"/>
              </a:rPr>
              <a:t>ABCD</a:t>
            </a:r>
            <a:r>
              <a:rPr lang="en-US" altLang="zh-CN" sz="2400" dirty="0">
                <a:solidFill>
                  <a:srgbClr val="C00000"/>
                </a:solidFill>
                <a:sym typeface="Symbol" pitchFamily="18" charset="2"/>
              </a:rPr>
              <a:t>. </a:t>
            </a:r>
            <a:r>
              <a:rPr lang="en-US" altLang="zh-CN" sz="2400" i="1" dirty="0">
                <a:solidFill>
                  <a:srgbClr val="C00000"/>
                </a:solidFill>
                <a:sym typeface="Symbol" pitchFamily="18" charset="2"/>
              </a:rPr>
              <a:t>AB</a:t>
            </a:r>
            <a:r>
              <a:rPr lang="en-US" altLang="zh-CN" sz="2400" dirty="0">
                <a:solidFill>
                  <a:srgbClr val="C00000"/>
                </a:solidFill>
                <a:sym typeface="Symbol" pitchFamily="18" charset="2"/>
              </a:rPr>
              <a:t>,</a:t>
            </a:r>
            <a:r>
              <a:rPr lang="en-US" altLang="zh-CN" sz="2400" i="1" dirty="0">
                <a:solidFill>
                  <a:srgbClr val="C00000"/>
                </a:solidFill>
                <a:sym typeface="Symbol" pitchFamily="18" charset="2"/>
              </a:rPr>
              <a:t>AD</a:t>
            </a:r>
            <a:r>
              <a:rPr lang="zh-CN" altLang="en-US" sz="2400" dirty="0">
                <a:solidFill>
                  <a:srgbClr val="C00000"/>
                </a:solidFill>
                <a:sym typeface="Symbol" pitchFamily="18" charset="2"/>
              </a:rPr>
              <a:t>两边支于同一水平线上相距为</a:t>
            </a:r>
            <a:r>
              <a:rPr lang="en-US" altLang="zh-CN" sz="2400" dirty="0">
                <a:solidFill>
                  <a:srgbClr val="C00000"/>
                </a:solidFill>
                <a:sym typeface="Symbol" pitchFamily="18" charset="2"/>
              </a:rPr>
              <a:t>2</a:t>
            </a:r>
            <a:r>
              <a:rPr lang="en-US" altLang="zh-CN" sz="2400" i="1" dirty="0">
                <a:solidFill>
                  <a:srgbClr val="C00000"/>
                </a:solidFill>
                <a:sym typeface="Symbol" pitchFamily="18" charset="2"/>
              </a:rPr>
              <a:t>a</a:t>
            </a:r>
            <a:r>
              <a:rPr lang="zh-CN" altLang="en-US" sz="2400" dirty="0">
                <a:solidFill>
                  <a:srgbClr val="C00000"/>
                </a:solidFill>
                <a:sym typeface="Symbol" pitchFamily="18" charset="2"/>
              </a:rPr>
              <a:t>的两根钉上</a:t>
            </a:r>
            <a:r>
              <a:rPr lang="en-US" altLang="zh-CN" sz="2400" dirty="0">
                <a:solidFill>
                  <a:srgbClr val="C00000"/>
                </a:solidFill>
                <a:sym typeface="Symbol" pitchFamily="18" charset="2"/>
              </a:rPr>
              <a:t>, </a:t>
            </a:r>
            <a:r>
              <a:rPr lang="en-US" altLang="zh-CN" sz="2400" i="1" dirty="0">
                <a:solidFill>
                  <a:srgbClr val="C00000"/>
                </a:solidFill>
                <a:sym typeface="Symbol" pitchFamily="18" charset="2"/>
              </a:rPr>
              <a:t>BD</a:t>
            </a:r>
            <a:r>
              <a:rPr lang="zh-CN" altLang="en-US" sz="2400" dirty="0">
                <a:solidFill>
                  <a:srgbClr val="C00000"/>
                </a:solidFill>
                <a:sym typeface="Symbol" pitchFamily="18" charset="2"/>
              </a:rPr>
              <a:t>间则用一轻绳联结</a:t>
            </a:r>
            <a:r>
              <a:rPr lang="en-US" altLang="zh-CN" sz="2400" dirty="0">
                <a:solidFill>
                  <a:srgbClr val="C00000"/>
                </a:solidFill>
                <a:sym typeface="Symbol" pitchFamily="18" charset="2"/>
              </a:rPr>
              <a:t>, </a:t>
            </a:r>
            <a:r>
              <a:rPr lang="en-US" altLang="zh-CN" sz="2400" i="1" dirty="0">
                <a:solidFill>
                  <a:srgbClr val="C00000"/>
                </a:solidFill>
                <a:sym typeface="Symbol" pitchFamily="18" charset="2"/>
              </a:rPr>
              <a:t>C</a:t>
            </a:r>
            <a:r>
              <a:rPr lang="zh-CN" altLang="en-US" sz="2400" dirty="0">
                <a:solidFill>
                  <a:srgbClr val="C00000"/>
                </a:solidFill>
                <a:sym typeface="Symbol" pitchFamily="18" charset="2"/>
              </a:rPr>
              <a:t>点上系一重物</a:t>
            </a:r>
            <a:r>
              <a:rPr lang="en-US" altLang="zh-CN" sz="2400" i="1" dirty="0">
                <a:solidFill>
                  <a:srgbClr val="C00000"/>
                </a:solidFill>
                <a:sym typeface="Symbol" pitchFamily="18" charset="2"/>
              </a:rPr>
              <a:t>W</a:t>
            </a:r>
            <a:r>
              <a:rPr lang="zh-CN" altLang="en-US" sz="2400" dirty="0">
                <a:solidFill>
                  <a:srgbClr val="C00000"/>
                </a:solidFill>
                <a:sym typeface="Symbol" pitchFamily="18" charset="2"/>
              </a:rPr>
              <a:t>．设</a:t>
            </a:r>
            <a:r>
              <a:rPr lang="en-US" altLang="zh-CN" sz="2400" i="1" dirty="0">
                <a:solidFill>
                  <a:srgbClr val="C00000"/>
                </a:solidFill>
                <a:sym typeface="Symbol" pitchFamily="18" charset="2"/>
              </a:rPr>
              <a:t>A</a:t>
            </a:r>
            <a:r>
              <a:rPr lang="zh-CN" altLang="en-US" sz="2400" dirty="0">
                <a:solidFill>
                  <a:srgbClr val="C00000"/>
                </a:solidFill>
                <a:sym typeface="Symbol" pitchFamily="18" charset="2"/>
              </a:rPr>
              <a:t>点上的顶角为</a:t>
            </a:r>
            <a:r>
              <a:rPr lang="en-US" altLang="zh-CN" sz="2400" dirty="0">
                <a:solidFill>
                  <a:srgbClr val="C00000"/>
                </a:solidFill>
                <a:sym typeface="Symbol" pitchFamily="18" charset="2"/>
              </a:rPr>
              <a:t>2</a:t>
            </a:r>
            <a:r>
              <a:rPr lang="en-US" altLang="zh-CN" sz="2400" i="1" dirty="0">
                <a:solidFill>
                  <a:srgbClr val="C00000"/>
                </a:solidFill>
                <a:sym typeface="Symbol" pitchFamily="18" charset="2"/>
              </a:rPr>
              <a:t></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试用虚功原理求绳中张力</a:t>
            </a:r>
            <a:r>
              <a:rPr lang="en-US" altLang="zh-CN" sz="2400" i="1" dirty="0">
                <a:solidFill>
                  <a:srgbClr val="C00000"/>
                </a:solidFill>
                <a:sym typeface="Symbol" pitchFamily="18" charset="2"/>
              </a:rPr>
              <a:t>T</a:t>
            </a:r>
            <a:r>
              <a:rPr lang="en-US" altLang="zh-CN" sz="2400" dirty="0">
                <a:solidFill>
                  <a:srgbClr val="C00000"/>
                </a:solidFill>
                <a:sym typeface="Symbol" pitchFamily="18" charset="2"/>
              </a:rPr>
              <a:t>.</a:t>
            </a:r>
          </a:p>
        </p:txBody>
      </p:sp>
      <p:sp>
        <p:nvSpPr>
          <p:cNvPr id="69648" name="Text Box 16"/>
          <p:cNvSpPr txBox="1">
            <a:spLocks noChangeArrowheads="1"/>
          </p:cNvSpPr>
          <p:nvPr/>
        </p:nvSpPr>
        <p:spPr bwMode="auto">
          <a:xfrm>
            <a:off x="323850" y="2457450"/>
            <a:ext cx="5688013"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solidFill>
                  <a:schemeClr val="bg1"/>
                </a:solidFill>
                <a:sym typeface="Symbol" pitchFamily="18" charset="2"/>
              </a:rPr>
              <a:t>    </a:t>
            </a:r>
            <a:r>
              <a:rPr lang="zh-CN" altLang="en-US" sz="2400" dirty="0">
                <a:sym typeface="Symbol" pitchFamily="18" charset="2"/>
              </a:rPr>
              <a:t>解</a:t>
            </a:r>
            <a:r>
              <a:rPr lang="en-US" altLang="zh-CN" sz="2400" dirty="0">
                <a:sym typeface="Symbol" pitchFamily="18" charset="2"/>
              </a:rPr>
              <a:t>:</a:t>
            </a:r>
            <a:r>
              <a:rPr lang="zh-CN" altLang="en-US" sz="2400" dirty="0">
                <a:sym typeface="Symbol" pitchFamily="18" charset="2"/>
              </a:rPr>
              <a:t>在钉子处约束力垂直虚位移</a:t>
            </a:r>
            <a:r>
              <a:rPr lang="en-US" altLang="zh-CN" sz="2400" dirty="0">
                <a:sym typeface="Symbol" pitchFamily="18" charset="2"/>
              </a:rPr>
              <a:t>,</a:t>
            </a:r>
            <a:r>
              <a:rPr lang="zh-CN" altLang="en-US" sz="2400" dirty="0">
                <a:sym typeface="Symbol" pitchFamily="18" charset="2"/>
              </a:rPr>
              <a:t>是理想约束</a:t>
            </a:r>
            <a:r>
              <a:rPr lang="en-US" altLang="zh-CN" sz="2400" dirty="0">
                <a:sym typeface="Symbol" pitchFamily="18" charset="2"/>
              </a:rPr>
              <a:t>.</a:t>
            </a:r>
            <a:r>
              <a:rPr lang="en-US" altLang="zh-CN" sz="2400" i="1" dirty="0">
                <a:sym typeface="Symbol" pitchFamily="18" charset="2"/>
              </a:rPr>
              <a:t>BD</a:t>
            </a:r>
            <a:r>
              <a:rPr lang="zh-CN" altLang="en-US" sz="2400" dirty="0">
                <a:sym typeface="Symbol" pitchFamily="18" charset="2"/>
              </a:rPr>
              <a:t>绳子去掉</a:t>
            </a:r>
            <a:r>
              <a:rPr lang="en-US" altLang="zh-CN" sz="2400" dirty="0">
                <a:sym typeface="Symbol" pitchFamily="18" charset="2"/>
              </a:rPr>
              <a:t>,</a:t>
            </a:r>
            <a:r>
              <a:rPr lang="zh-CN" altLang="en-US" sz="2400" dirty="0">
                <a:sym typeface="Symbol" pitchFamily="18" charset="2"/>
              </a:rPr>
              <a:t>用力</a:t>
            </a:r>
            <a:r>
              <a:rPr lang="en-US" altLang="zh-CN" sz="2400" i="1" dirty="0">
                <a:sym typeface="Symbol" pitchFamily="18" charset="2"/>
              </a:rPr>
              <a:t>T</a:t>
            </a:r>
            <a:r>
              <a:rPr lang="zh-CN" altLang="en-US" sz="2400" dirty="0">
                <a:sym typeface="Symbol" pitchFamily="18" charset="2"/>
              </a:rPr>
              <a:t>代替</a:t>
            </a:r>
            <a:r>
              <a:rPr lang="en-US" altLang="zh-CN" sz="2400" dirty="0">
                <a:sym typeface="Symbol" pitchFamily="18" charset="2"/>
              </a:rPr>
              <a:t>.</a:t>
            </a:r>
            <a:r>
              <a:rPr lang="zh-CN" altLang="en-US" sz="2400" dirty="0">
                <a:sym typeface="Symbol" pitchFamily="18" charset="2"/>
              </a:rPr>
              <a:t>该问题自由度为</a:t>
            </a:r>
            <a:r>
              <a:rPr lang="en-US" altLang="zh-CN" sz="2400" dirty="0">
                <a:sym typeface="Symbol" pitchFamily="18" charset="2"/>
              </a:rPr>
              <a:t>1.</a:t>
            </a:r>
            <a:r>
              <a:rPr lang="zh-CN" altLang="en-US" sz="2400" dirty="0">
                <a:sym typeface="Symbol" pitchFamily="18" charset="2"/>
              </a:rPr>
              <a:t>选取</a:t>
            </a:r>
            <a:r>
              <a:rPr lang="zh-CN" altLang="en-US" sz="2400" i="1" dirty="0">
                <a:sym typeface="Symbol" pitchFamily="18" charset="2"/>
              </a:rPr>
              <a:t></a:t>
            </a:r>
            <a:r>
              <a:rPr lang="zh-CN" altLang="en-US" sz="2400" dirty="0">
                <a:sym typeface="Symbol" pitchFamily="18" charset="2"/>
              </a:rPr>
              <a:t>为广义坐标</a:t>
            </a:r>
            <a:r>
              <a:rPr lang="en-US" altLang="zh-CN" sz="2400" dirty="0">
                <a:sym typeface="Symbol" pitchFamily="18" charset="2"/>
              </a:rPr>
              <a:t>. </a:t>
            </a:r>
            <a:r>
              <a:rPr lang="zh-CN" altLang="en-US" sz="2400" dirty="0">
                <a:sym typeface="Symbol" pitchFamily="18" charset="2"/>
              </a:rPr>
              <a:t>显然</a:t>
            </a:r>
          </a:p>
        </p:txBody>
      </p:sp>
      <p:graphicFrame>
        <p:nvGraphicFramePr>
          <p:cNvPr id="88064" name="Object 0"/>
          <p:cNvGraphicFramePr>
            <a:graphicFrameLocks noChangeAspect="1"/>
          </p:cNvGraphicFramePr>
          <p:nvPr>
            <p:extLst>
              <p:ext uri="{D42A27DB-BD31-4B8C-83A1-F6EECF244321}">
                <p14:modId xmlns:p14="http://schemas.microsoft.com/office/powerpoint/2010/main" xmlns="" val="1851788509"/>
              </p:ext>
            </p:extLst>
          </p:nvPr>
        </p:nvGraphicFramePr>
        <p:xfrm>
          <a:off x="109538" y="3776663"/>
          <a:ext cx="9337675" cy="1054100"/>
        </p:xfrm>
        <a:graphic>
          <a:graphicData uri="http://schemas.openxmlformats.org/presentationml/2006/ole">
            <p:oleObj spid="_x0000_s11336" name="公式" r:id="rId3" imgW="3987720" imgH="444240" progId="Equation.3">
              <p:embed/>
            </p:oleObj>
          </a:graphicData>
        </a:graphic>
      </p:graphicFrame>
      <p:sp>
        <p:nvSpPr>
          <p:cNvPr id="69650" name="Text Box 18"/>
          <p:cNvSpPr txBox="1">
            <a:spLocks noChangeArrowheads="1"/>
          </p:cNvSpPr>
          <p:nvPr/>
        </p:nvSpPr>
        <p:spPr bwMode="auto">
          <a:xfrm>
            <a:off x="251520" y="4916488"/>
            <a:ext cx="172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由虚功原理</a:t>
            </a:r>
          </a:p>
        </p:txBody>
      </p:sp>
      <p:graphicFrame>
        <p:nvGraphicFramePr>
          <p:cNvPr id="88065" name="Object 1"/>
          <p:cNvGraphicFramePr>
            <a:graphicFrameLocks noChangeAspect="1"/>
          </p:cNvGraphicFramePr>
          <p:nvPr>
            <p:extLst>
              <p:ext uri="{D42A27DB-BD31-4B8C-83A1-F6EECF244321}">
                <p14:modId xmlns:p14="http://schemas.microsoft.com/office/powerpoint/2010/main" xmlns="" val="2497351229"/>
              </p:ext>
            </p:extLst>
          </p:nvPr>
        </p:nvGraphicFramePr>
        <p:xfrm>
          <a:off x="1995488" y="4929188"/>
          <a:ext cx="3937000" cy="495300"/>
        </p:xfrm>
        <a:graphic>
          <a:graphicData uri="http://schemas.openxmlformats.org/presentationml/2006/ole">
            <p:oleObj spid="_x0000_s11337" name="公式" r:id="rId4" imgW="1676160" imgH="203040" progId="Equation.3">
              <p:embed/>
            </p:oleObj>
          </a:graphicData>
        </a:graphic>
      </p:graphicFrame>
      <p:sp>
        <p:nvSpPr>
          <p:cNvPr id="69652" name="Text Box 20"/>
          <p:cNvSpPr txBox="1">
            <a:spLocks noChangeArrowheads="1"/>
          </p:cNvSpPr>
          <p:nvPr/>
        </p:nvSpPr>
        <p:spPr bwMode="auto">
          <a:xfrm>
            <a:off x="319088" y="5635625"/>
            <a:ext cx="11636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可求出</a:t>
            </a:r>
          </a:p>
        </p:txBody>
      </p:sp>
      <p:graphicFrame>
        <p:nvGraphicFramePr>
          <p:cNvPr id="88066" name="Object 2"/>
          <p:cNvGraphicFramePr>
            <a:graphicFrameLocks noChangeAspect="1"/>
          </p:cNvGraphicFramePr>
          <p:nvPr>
            <p:extLst>
              <p:ext uri="{D42A27DB-BD31-4B8C-83A1-F6EECF244321}">
                <p14:modId xmlns:p14="http://schemas.microsoft.com/office/powerpoint/2010/main" xmlns="" val="2756461140"/>
              </p:ext>
            </p:extLst>
          </p:nvPr>
        </p:nvGraphicFramePr>
        <p:xfrm>
          <a:off x="1436688" y="5472113"/>
          <a:ext cx="3876675" cy="950912"/>
        </p:xfrm>
        <a:graphic>
          <a:graphicData uri="http://schemas.openxmlformats.org/presentationml/2006/ole">
            <p:oleObj spid="_x0000_s11338" name="公式" r:id="rId5" imgW="1650960" imgH="393480" progId="Equation.3">
              <p:embed/>
            </p:oleObj>
          </a:graphicData>
        </a:graphic>
      </p:graphicFrame>
      <p:grpSp>
        <p:nvGrpSpPr>
          <p:cNvPr id="12297" name="Group 63"/>
          <p:cNvGrpSpPr>
            <a:grpSpLocks/>
          </p:cNvGrpSpPr>
          <p:nvPr/>
        </p:nvGrpSpPr>
        <p:grpSpPr bwMode="auto">
          <a:xfrm>
            <a:off x="5970588" y="117475"/>
            <a:ext cx="2994025" cy="3743325"/>
            <a:chOff x="3547" y="-17"/>
            <a:chExt cx="1886" cy="2358"/>
          </a:xfrm>
        </p:grpSpPr>
        <p:sp>
          <p:nvSpPr>
            <p:cNvPr id="12298" name="Text Box 14"/>
            <p:cNvSpPr txBox="1">
              <a:spLocks noChangeArrowheads="1"/>
            </p:cNvSpPr>
            <p:nvPr/>
          </p:nvSpPr>
          <p:spPr bwMode="auto">
            <a:xfrm>
              <a:off x="5193" y="482"/>
              <a:ext cx="2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rgbClr val="FF3300"/>
                  </a:solidFill>
                </a:rPr>
                <a:t>x</a:t>
              </a:r>
            </a:p>
          </p:txBody>
        </p:sp>
        <p:sp>
          <p:nvSpPr>
            <p:cNvPr id="12299" name="Text Box 15"/>
            <p:cNvSpPr txBox="1">
              <a:spLocks noChangeArrowheads="1"/>
            </p:cNvSpPr>
            <p:nvPr/>
          </p:nvSpPr>
          <p:spPr bwMode="auto">
            <a:xfrm>
              <a:off x="4422" y="2053"/>
              <a:ext cx="2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rgbClr val="FF3300"/>
                  </a:solidFill>
                </a:rPr>
                <a:t>y</a:t>
              </a:r>
            </a:p>
          </p:txBody>
        </p:sp>
        <p:cxnSp>
          <p:nvCxnSpPr>
            <p:cNvPr id="12300" name="AutoShape 25"/>
            <p:cNvCxnSpPr>
              <a:cxnSpLocks noChangeShapeType="1"/>
            </p:cNvCxnSpPr>
            <p:nvPr/>
          </p:nvCxnSpPr>
          <p:spPr bwMode="auto">
            <a:xfrm flipH="1">
              <a:off x="3796" y="234"/>
              <a:ext cx="626" cy="792"/>
            </a:xfrm>
            <a:prstGeom prst="straightConnector1">
              <a:avLst/>
            </a:prstGeom>
            <a:noFill/>
            <a:ln w="25400">
              <a:solidFill>
                <a:schemeClr val="bg1"/>
              </a:solidFill>
              <a:round/>
              <a:headEnd/>
              <a:tailEnd/>
            </a:ln>
            <a:extLst>
              <a:ext uri="{909E8E84-426E-40DD-AFC4-6F175D3DCCD1}">
                <a14:hiddenFill xmlns:a14="http://schemas.microsoft.com/office/drawing/2010/main" xmlns="">
                  <a:noFill/>
                </a14:hiddenFill>
              </a:ext>
            </a:extLst>
          </p:spPr>
        </p:cxnSp>
        <p:cxnSp>
          <p:nvCxnSpPr>
            <p:cNvPr id="12301" name="AutoShape 27"/>
            <p:cNvCxnSpPr>
              <a:cxnSpLocks noChangeShapeType="1"/>
            </p:cNvCxnSpPr>
            <p:nvPr/>
          </p:nvCxnSpPr>
          <p:spPr bwMode="auto">
            <a:xfrm>
              <a:off x="3796" y="1026"/>
              <a:ext cx="626" cy="792"/>
            </a:xfrm>
            <a:prstGeom prst="straightConnector1">
              <a:avLst/>
            </a:prstGeom>
            <a:noFill/>
            <a:ln w="25400">
              <a:solidFill>
                <a:schemeClr val="bg1"/>
              </a:solidFill>
              <a:round/>
              <a:headEnd/>
              <a:tailEnd/>
            </a:ln>
            <a:extLst>
              <a:ext uri="{909E8E84-426E-40DD-AFC4-6F175D3DCCD1}">
                <a14:hiddenFill xmlns:a14="http://schemas.microsoft.com/office/drawing/2010/main" xmlns="">
                  <a:noFill/>
                </a14:hiddenFill>
              </a:ext>
            </a:extLst>
          </p:spPr>
        </p:cxnSp>
        <p:cxnSp>
          <p:nvCxnSpPr>
            <p:cNvPr id="12302" name="AutoShape 28"/>
            <p:cNvCxnSpPr>
              <a:cxnSpLocks noChangeShapeType="1"/>
            </p:cNvCxnSpPr>
            <p:nvPr/>
          </p:nvCxnSpPr>
          <p:spPr bwMode="auto">
            <a:xfrm>
              <a:off x="4422" y="234"/>
              <a:ext cx="626" cy="792"/>
            </a:xfrm>
            <a:prstGeom prst="straightConnector1">
              <a:avLst/>
            </a:prstGeom>
            <a:noFill/>
            <a:ln w="25400">
              <a:solidFill>
                <a:schemeClr val="bg1"/>
              </a:solidFill>
              <a:round/>
              <a:headEnd/>
              <a:tailEnd/>
            </a:ln>
            <a:extLst>
              <a:ext uri="{909E8E84-426E-40DD-AFC4-6F175D3DCCD1}">
                <a14:hiddenFill xmlns:a14="http://schemas.microsoft.com/office/drawing/2010/main" xmlns="">
                  <a:noFill/>
                </a14:hiddenFill>
              </a:ext>
            </a:extLst>
          </p:spPr>
        </p:cxnSp>
        <p:cxnSp>
          <p:nvCxnSpPr>
            <p:cNvPr id="12303" name="AutoShape 29"/>
            <p:cNvCxnSpPr>
              <a:cxnSpLocks noChangeShapeType="1"/>
            </p:cNvCxnSpPr>
            <p:nvPr/>
          </p:nvCxnSpPr>
          <p:spPr bwMode="auto">
            <a:xfrm flipH="1">
              <a:off x="4422" y="1026"/>
              <a:ext cx="626" cy="792"/>
            </a:xfrm>
            <a:prstGeom prst="straightConnector1">
              <a:avLst/>
            </a:prstGeom>
            <a:noFill/>
            <a:ln w="25400">
              <a:solidFill>
                <a:schemeClr val="bg1"/>
              </a:solidFill>
              <a:round/>
              <a:headEnd/>
              <a:tailEnd/>
            </a:ln>
            <a:extLst>
              <a:ext uri="{909E8E84-426E-40DD-AFC4-6F175D3DCCD1}">
                <a14:hiddenFill xmlns:a14="http://schemas.microsoft.com/office/drawing/2010/main" xmlns="">
                  <a:noFill/>
                </a14:hiddenFill>
              </a:ext>
            </a:extLst>
          </p:spPr>
        </p:cxnSp>
        <p:cxnSp>
          <p:nvCxnSpPr>
            <p:cNvPr id="12304" name="AutoShape 31"/>
            <p:cNvCxnSpPr>
              <a:cxnSpLocks noChangeShapeType="1"/>
            </p:cNvCxnSpPr>
            <p:nvPr/>
          </p:nvCxnSpPr>
          <p:spPr bwMode="auto">
            <a:xfrm>
              <a:off x="4422" y="255"/>
              <a:ext cx="1" cy="1542"/>
            </a:xfrm>
            <a:prstGeom prst="straightConnector1">
              <a:avLst/>
            </a:prstGeom>
            <a:noFill/>
            <a:ln w="25400">
              <a:solidFill>
                <a:schemeClr val="bg1"/>
              </a:solidFill>
              <a:prstDash val="dash"/>
              <a:round/>
              <a:headEnd/>
              <a:tailEnd/>
            </a:ln>
            <a:extLst>
              <a:ext uri="{909E8E84-426E-40DD-AFC4-6F175D3DCCD1}">
                <a14:hiddenFill xmlns:a14="http://schemas.microsoft.com/office/drawing/2010/main" xmlns="">
                  <a:noFill/>
                </a14:hiddenFill>
              </a:ext>
            </a:extLst>
          </p:spPr>
        </p:cxnSp>
        <p:cxnSp>
          <p:nvCxnSpPr>
            <p:cNvPr id="12305" name="AutoShape 34"/>
            <p:cNvCxnSpPr>
              <a:cxnSpLocks noChangeShapeType="1"/>
            </p:cNvCxnSpPr>
            <p:nvPr/>
          </p:nvCxnSpPr>
          <p:spPr bwMode="auto">
            <a:xfrm>
              <a:off x="3787" y="1026"/>
              <a:ext cx="1270" cy="0"/>
            </a:xfrm>
            <a:prstGeom prst="straightConnector1">
              <a:avLst/>
            </a:prstGeom>
            <a:noFill/>
            <a:ln w="25400">
              <a:solidFill>
                <a:schemeClr val="bg1"/>
              </a:solidFill>
              <a:prstDash val="dash"/>
              <a:round/>
              <a:headEnd/>
              <a:tailEnd/>
            </a:ln>
            <a:extLst>
              <a:ext uri="{909E8E84-426E-40DD-AFC4-6F175D3DCCD1}">
                <a14:hiddenFill xmlns:a14="http://schemas.microsoft.com/office/drawing/2010/main" xmlns="">
                  <a:noFill/>
                </a14:hiddenFill>
              </a:ext>
            </a:extLst>
          </p:spPr>
        </p:cxnSp>
        <p:sp>
          <p:nvSpPr>
            <p:cNvPr id="12306" name="Text Box 35"/>
            <p:cNvSpPr txBox="1">
              <a:spLocks noChangeArrowheads="1"/>
            </p:cNvSpPr>
            <p:nvPr/>
          </p:nvSpPr>
          <p:spPr bwMode="auto">
            <a:xfrm>
              <a:off x="4318" y="-17"/>
              <a:ext cx="2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bg1"/>
                  </a:solidFill>
                </a:rPr>
                <a:t>A</a:t>
              </a:r>
            </a:p>
          </p:txBody>
        </p:sp>
        <p:sp>
          <p:nvSpPr>
            <p:cNvPr id="12307" name="Text Box 36"/>
            <p:cNvSpPr txBox="1">
              <a:spLocks noChangeArrowheads="1"/>
            </p:cNvSpPr>
            <p:nvPr/>
          </p:nvSpPr>
          <p:spPr bwMode="auto">
            <a:xfrm>
              <a:off x="3547" y="890"/>
              <a:ext cx="2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bg1"/>
                  </a:solidFill>
                </a:rPr>
                <a:t>B</a:t>
              </a:r>
            </a:p>
          </p:txBody>
        </p:sp>
        <p:sp>
          <p:nvSpPr>
            <p:cNvPr id="12308" name="Text Box 37"/>
            <p:cNvSpPr txBox="1">
              <a:spLocks noChangeArrowheads="1"/>
            </p:cNvSpPr>
            <p:nvPr/>
          </p:nvSpPr>
          <p:spPr bwMode="auto">
            <a:xfrm>
              <a:off x="4377" y="1736"/>
              <a:ext cx="2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bg1"/>
                  </a:solidFill>
                </a:rPr>
                <a:t>C</a:t>
              </a:r>
            </a:p>
          </p:txBody>
        </p:sp>
        <p:sp>
          <p:nvSpPr>
            <p:cNvPr id="12309" name="Text Box 38"/>
            <p:cNvSpPr txBox="1">
              <a:spLocks noChangeArrowheads="1"/>
            </p:cNvSpPr>
            <p:nvPr/>
          </p:nvSpPr>
          <p:spPr bwMode="auto">
            <a:xfrm>
              <a:off x="5012" y="874"/>
              <a:ext cx="2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bg1"/>
                  </a:solidFill>
                </a:rPr>
                <a:t>D</a:t>
              </a:r>
            </a:p>
          </p:txBody>
        </p:sp>
        <p:sp>
          <p:nvSpPr>
            <p:cNvPr id="12310" name="Text Box 39"/>
            <p:cNvSpPr txBox="1">
              <a:spLocks noChangeArrowheads="1"/>
            </p:cNvSpPr>
            <p:nvPr/>
          </p:nvSpPr>
          <p:spPr bwMode="auto">
            <a:xfrm>
              <a:off x="4001" y="391"/>
              <a:ext cx="2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bg1"/>
                  </a:solidFill>
                </a:rPr>
                <a:t>l</a:t>
              </a:r>
            </a:p>
          </p:txBody>
        </p:sp>
        <p:sp>
          <p:nvSpPr>
            <p:cNvPr id="12311" name="Text Box 40"/>
            <p:cNvSpPr txBox="1">
              <a:spLocks noChangeArrowheads="1"/>
            </p:cNvSpPr>
            <p:nvPr/>
          </p:nvSpPr>
          <p:spPr bwMode="auto">
            <a:xfrm>
              <a:off x="4694" y="375"/>
              <a:ext cx="2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bg1"/>
                  </a:solidFill>
                </a:rPr>
                <a:t>l</a:t>
              </a:r>
            </a:p>
          </p:txBody>
        </p:sp>
        <p:sp>
          <p:nvSpPr>
            <p:cNvPr id="12312" name="Text Box 41"/>
            <p:cNvSpPr txBox="1">
              <a:spLocks noChangeArrowheads="1"/>
            </p:cNvSpPr>
            <p:nvPr/>
          </p:nvSpPr>
          <p:spPr bwMode="auto">
            <a:xfrm>
              <a:off x="4001" y="1418"/>
              <a:ext cx="2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bg1"/>
                  </a:solidFill>
                </a:rPr>
                <a:t>l</a:t>
              </a:r>
            </a:p>
          </p:txBody>
        </p:sp>
        <p:sp>
          <p:nvSpPr>
            <p:cNvPr id="12313" name="Text Box 42"/>
            <p:cNvSpPr txBox="1">
              <a:spLocks noChangeArrowheads="1"/>
            </p:cNvSpPr>
            <p:nvPr/>
          </p:nvSpPr>
          <p:spPr bwMode="auto">
            <a:xfrm>
              <a:off x="4649" y="1418"/>
              <a:ext cx="2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bg1"/>
                  </a:solidFill>
                </a:rPr>
                <a:t>l</a:t>
              </a:r>
            </a:p>
          </p:txBody>
        </p:sp>
        <p:sp>
          <p:nvSpPr>
            <p:cNvPr id="12314" name="Oval 43"/>
            <p:cNvSpPr>
              <a:spLocks noChangeArrowheads="1"/>
            </p:cNvSpPr>
            <p:nvPr/>
          </p:nvSpPr>
          <p:spPr bwMode="auto">
            <a:xfrm>
              <a:off x="4014" y="709"/>
              <a:ext cx="45" cy="45"/>
            </a:xfrm>
            <a:prstGeom prst="ellipse">
              <a:avLst/>
            </a:prstGeom>
            <a:solidFill>
              <a:srgbClr val="00FF00"/>
            </a:solidFill>
            <a:ln w="12700">
              <a:solidFill>
                <a:schemeClr val="bg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a:solidFill>
                  <a:srgbClr val="99FF33"/>
                </a:solidFill>
                <a:latin typeface="宋体" pitchFamily="2" charset="-122"/>
              </a:endParaRPr>
            </a:p>
          </p:txBody>
        </p:sp>
        <p:sp>
          <p:nvSpPr>
            <p:cNvPr id="12315" name="Oval 44"/>
            <p:cNvSpPr>
              <a:spLocks noChangeArrowheads="1"/>
            </p:cNvSpPr>
            <p:nvPr/>
          </p:nvSpPr>
          <p:spPr bwMode="auto">
            <a:xfrm>
              <a:off x="4785" y="708"/>
              <a:ext cx="45" cy="45"/>
            </a:xfrm>
            <a:prstGeom prst="ellipse">
              <a:avLst/>
            </a:prstGeom>
            <a:solidFill>
              <a:srgbClr val="00FF00"/>
            </a:solidFill>
            <a:ln w="12700">
              <a:solidFill>
                <a:schemeClr val="bg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a:solidFill>
                  <a:srgbClr val="99FF33"/>
                </a:solidFill>
                <a:latin typeface="宋体" pitchFamily="2" charset="-122"/>
              </a:endParaRPr>
            </a:p>
          </p:txBody>
        </p:sp>
        <p:sp>
          <p:nvSpPr>
            <p:cNvPr id="12316" name="Text Box 46"/>
            <p:cNvSpPr txBox="1">
              <a:spLocks noChangeArrowheads="1"/>
            </p:cNvSpPr>
            <p:nvPr/>
          </p:nvSpPr>
          <p:spPr bwMode="auto">
            <a:xfrm>
              <a:off x="4105" y="663"/>
              <a:ext cx="2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bg1"/>
                  </a:solidFill>
                </a:rPr>
                <a:t>a</a:t>
              </a:r>
            </a:p>
          </p:txBody>
        </p:sp>
        <p:sp>
          <p:nvSpPr>
            <p:cNvPr id="12317" name="Text Box 47"/>
            <p:cNvSpPr txBox="1">
              <a:spLocks noChangeArrowheads="1"/>
            </p:cNvSpPr>
            <p:nvPr/>
          </p:nvSpPr>
          <p:spPr bwMode="auto">
            <a:xfrm>
              <a:off x="4513" y="663"/>
              <a:ext cx="2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bg1"/>
                  </a:solidFill>
                </a:rPr>
                <a:t>a</a:t>
              </a:r>
            </a:p>
          </p:txBody>
        </p:sp>
        <p:sp>
          <p:nvSpPr>
            <p:cNvPr id="12318" name="Arc 48"/>
            <p:cNvSpPr>
              <a:spLocks/>
            </p:cNvSpPr>
            <p:nvPr/>
          </p:nvSpPr>
          <p:spPr bwMode="auto">
            <a:xfrm rot="8100947">
              <a:off x="4298" y="163"/>
              <a:ext cx="212" cy="210"/>
            </a:xfrm>
            <a:custGeom>
              <a:avLst/>
              <a:gdLst>
                <a:gd name="T0" fmla="*/ 0 w 20199"/>
                <a:gd name="T1" fmla="*/ 0 h 14279"/>
                <a:gd name="T2" fmla="*/ 0 w 20199"/>
                <a:gd name="T3" fmla="*/ 0 h 14279"/>
                <a:gd name="T4" fmla="*/ 0 w 20199"/>
                <a:gd name="T5" fmla="*/ 0 h 14279"/>
                <a:gd name="T6" fmla="*/ 0 60000 65536"/>
                <a:gd name="T7" fmla="*/ 0 60000 65536"/>
                <a:gd name="T8" fmla="*/ 0 60000 65536"/>
                <a:gd name="T9" fmla="*/ 0 w 20199"/>
                <a:gd name="T10" fmla="*/ 0 h 14279"/>
                <a:gd name="T11" fmla="*/ 20199 w 20199"/>
                <a:gd name="T12" fmla="*/ 14279 h 14279"/>
              </a:gdLst>
              <a:ahLst/>
              <a:cxnLst>
                <a:cxn ang="T6">
                  <a:pos x="T0" y="T1"/>
                </a:cxn>
                <a:cxn ang="T7">
                  <a:pos x="T2" y="T3"/>
                </a:cxn>
                <a:cxn ang="T8">
                  <a:pos x="T4" y="T5"/>
                </a:cxn>
              </a:cxnLst>
              <a:rect l="T9" t="T10" r="T11" b="T12"/>
              <a:pathLst>
                <a:path w="20199" h="14279" fill="none" extrusionOk="0">
                  <a:moveTo>
                    <a:pt x="16207" y="-1"/>
                  </a:moveTo>
                  <a:cubicBezTo>
                    <a:pt x="17925" y="1950"/>
                    <a:pt x="19278" y="4195"/>
                    <a:pt x="20199" y="6626"/>
                  </a:cubicBezTo>
                </a:path>
                <a:path w="20199" h="14279" stroke="0" extrusionOk="0">
                  <a:moveTo>
                    <a:pt x="16207" y="-1"/>
                  </a:moveTo>
                  <a:cubicBezTo>
                    <a:pt x="17925" y="1950"/>
                    <a:pt x="19278" y="4195"/>
                    <a:pt x="20199" y="6626"/>
                  </a:cubicBezTo>
                  <a:lnTo>
                    <a:pt x="0" y="14279"/>
                  </a:lnTo>
                  <a:lnTo>
                    <a:pt x="16207" y="-1"/>
                  </a:lnTo>
                  <a:close/>
                </a:path>
              </a:pathLst>
            </a:custGeom>
            <a:noFill/>
            <a:ln w="25400">
              <a:solidFill>
                <a:srgbClr val="FFFF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2319" name="Arc 49"/>
            <p:cNvSpPr>
              <a:spLocks/>
            </p:cNvSpPr>
            <p:nvPr/>
          </p:nvSpPr>
          <p:spPr bwMode="auto">
            <a:xfrm rot="5400000">
              <a:off x="4383" y="250"/>
              <a:ext cx="227" cy="157"/>
            </a:xfrm>
            <a:custGeom>
              <a:avLst/>
              <a:gdLst>
                <a:gd name="T0" fmla="*/ 0 w 21600"/>
                <a:gd name="T1" fmla="*/ 0 h 10643"/>
                <a:gd name="T2" fmla="*/ 0 w 21600"/>
                <a:gd name="T3" fmla="*/ 0 h 10643"/>
                <a:gd name="T4" fmla="*/ 0 w 21600"/>
                <a:gd name="T5" fmla="*/ 0 h 10643"/>
                <a:gd name="T6" fmla="*/ 0 60000 65536"/>
                <a:gd name="T7" fmla="*/ 0 60000 65536"/>
                <a:gd name="T8" fmla="*/ 0 60000 65536"/>
                <a:gd name="T9" fmla="*/ 0 w 21600"/>
                <a:gd name="T10" fmla="*/ 0 h 10643"/>
                <a:gd name="T11" fmla="*/ 21600 w 21600"/>
                <a:gd name="T12" fmla="*/ 10643 h 10643"/>
              </a:gdLst>
              <a:ahLst/>
              <a:cxnLst>
                <a:cxn ang="T6">
                  <a:pos x="T0" y="T1"/>
                </a:cxn>
                <a:cxn ang="T7">
                  <a:pos x="T2" y="T3"/>
                </a:cxn>
                <a:cxn ang="T8">
                  <a:pos x="T4" y="T5"/>
                </a:cxn>
              </a:cxnLst>
              <a:rect l="T9" t="T10" r="T11" b="T12"/>
              <a:pathLst>
                <a:path w="21600" h="10643" fill="none" extrusionOk="0">
                  <a:moveTo>
                    <a:pt x="19515" y="0"/>
                  </a:moveTo>
                  <a:cubicBezTo>
                    <a:pt x="20888" y="2893"/>
                    <a:pt x="21600" y="6055"/>
                    <a:pt x="21600" y="9257"/>
                  </a:cubicBezTo>
                  <a:cubicBezTo>
                    <a:pt x="21600" y="9719"/>
                    <a:pt x="21585" y="10181"/>
                    <a:pt x="21555" y="10642"/>
                  </a:cubicBezTo>
                </a:path>
                <a:path w="21600" h="10643" stroke="0" extrusionOk="0">
                  <a:moveTo>
                    <a:pt x="19515" y="0"/>
                  </a:moveTo>
                  <a:cubicBezTo>
                    <a:pt x="20888" y="2893"/>
                    <a:pt x="21600" y="6055"/>
                    <a:pt x="21600" y="9257"/>
                  </a:cubicBezTo>
                  <a:cubicBezTo>
                    <a:pt x="21600" y="9719"/>
                    <a:pt x="21585" y="10181"/>
                    <a:pt x="21555" y="10642"/>
                  </a:cubicBezTo>
                  <a:lnTo>
                    <a:pt x="0" y="9257"/>
                  </a:lnTo>
                  <a:lnTo>
                    <a:pt x="19515" y="0"/>
                  </a:lnTo>
                  <a:close/>
                </a:path>
              </a:pathLst>
            </a:custGeom>
            <a:noFill/>
            <a:ln w="25400">
              <a:solidFill>
                <a:srgbClr val="FFFF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12320" name="Object 3"/>
            <p:cNvGraphicFramePr>
              <a:graphicFrameLocks noChangeAspect="1"/>
            </p:cNvGraphicFramePr>
            <p:nvPr/>
          </p:nvGraphicFramePr>
          <p:xfrm>
            <a:off x="4241" y="405"/>
            <a:ext cx="182" cy="167"/>
          </p:xfrm>
          <a:graphic>
            <a:graphicData uri="http://schemas.openxmlformats.org/presentationml/2006/ole">
              <p:oleObj spid="_x0000_s11339" name="公式" r:id="rId6" imgW="133920" imgH="124200" progId="Equation.3">
                <p:embed/>
              </p:oleObj>
            </a:graphicData>
          </a:graphic>
        </p:graphicFrame>
        <p:graphicFrame>
          <p:nvGraphicFramePr>
            <p:cNvPr id="12321" name="Object 4"/>
            <p:cNvGraphicFramePr>
              <a:graphicFrameLocks noChangeAspect="1"/>
            </p:cNvGraphicFramePr>
            <p:nvPr/>
          </p:nvGraphicFramePr>
          <p:xfrm>
            <a:off x="4422" y="451"/>
            <a:ext cx="182" cy="167"/>
          </p:xfrm>
          <a:graphic>
            <a:graphicData uri="http://schemas.openxmlformats.org/presentationml/2006/ole">
              <p:oleObj spid="_x0000_s11340" name="公式" r:id="rId7" imgW="133920" imgH="124200" progId="Equation.3">
                <p:embed/>
              </p:oleObj>
            </a:graphicData>
          </a:graphic>
        </p:graphicFrame>
        <p:sp>
          <p:nvSpPr>
            <p:cNvPr id="12322" name="Line 56"/>
            <p:cNvSpPr>
              <a:spLocks noChangeShapeType="1"/>
            </p:cNvSpPr>
            <p:nvPr/>
          </p:nvSpPr>
          <p:spPr bwMode="auto">
            <a:xfrm>
              <a:off x="4014" y="754"/>
              <a:ext cx="1361" cy="0"/>
            </a:xfrm>
            <a:prstGeom prst="line">
              <a:avLst/>
            </a:prstGeom>
            <a:noFill/>
            <a:ln w="12700">
              <a:solidFill>
                <a:srgbClr val="FF0000"/>
              </a:solidFill>
              <a:round/>
              <a:headEnd/>
              <a:tailEnd type="arrow" w="lg"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2323" name="Text Box 57"/>
            <p:cNvSpPr txBox="1">
              <a:spLocks noChangeArrowheads="1"/>
            </p:cNvSpPr>
            <p:nvPr/>
          </p:nvSpPr>
          <p:spPr bwMode="auto">
            <a:xfrm>
              <a:off x="4059" y="981"/>
              <a:ext cx="2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bg1"/>
                  </a:solidFill>
                </a:rPr>
                <a:t>T</a:t>
              </a:r>
            </a:p>
          </p:txBody>
        </p:sp>
        <p:sp>
          <p:nvSpPr>
            <p:cNvPr id="12324" name="Text Box 59"/>
            <p:cNvSpPr txBox="1">
              <a:spLocks noChangeArrowheads="1"/>
            </p:cNvSpPr>
            <p:nvPr/>
          </p:nvSpPr>
          <p:spPr bwMode="auto">
            <a:xfrm>
              <a:off x="4513" y="981"/>
              <a:ext cx="2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bg1"/>
                  </a:solidFill>
                </a:rPr>
                <a:t>T</a:t>
              </a:r>
            </a:p>
          </p:txBody>
        </p:sp>
        <p:sp>
          <p:nvSpPr>
            <p:cNvPr id="12325" name="Line 60"/>
            <p:cNvSpPr>
              <a:spLocks noChangeShapeType="1"/>
            </p:cNvSpPr>
            <p:nvPr/>
          </p:nvSpPr>
          <p:spPr bwMode="auto">
            <a:xfrm>
              <a:off x="4422" y="255"/>
              <a:ext cx="0" cy="1996"/>
            </a:xfrm>
            <a:prstGeom prst="line">
              <a:avLst/>
            </a:prstGeom>
            <a:noFill/>
            <a:ln w="12700">
              <a:solidFill>
                <a:srgbClr val="FF0000"/>
              </a:solidFill>
              <a:round/>
              <a:headEnd/>
              <a:tailEnd type="arrow" w="lg" len="med"/>
            </a:ln>
            <a:extLst>
              <a:ext uri="{909E8E84-426E-40DD-AFC4-6F175D3DCCD1}">
                <a14:hiddenFill xmlns:a14="http://schemas.microsoft.com/office/drawing/2010/main" xmlns="">
                  <a:noFill/>
                </a14:hiddenFill>
              </a:ext>
            </a:extLst>
          </p:spPr>
          <p:txBody>
            <a:bodyPr wrap="none"/>
            <a:lstStyle/>
            <a:p>
              <a:endParaRPr lang="zh-CN" altLang="en-US"/>
            </a:p>
          </p:txBody>
        </p:sp>
        <p:cxnSp>
          <p:nvCxnSpPr>
            <p:cNvPr id="12326" name="AutoShape 62"/>
            <p:cNvCxnSpPr>
              <a:cxnSpLocks noChangeShapeType="1"/>
            </p:cNvCxnSpPr>
            <p:nvPr/>
          </p:nvCxnSpPr>
          <p:spPr bwMode="auto">
            <a:xfrm>
              <a:off x="4014" y="754"/>
              <a:ext cx="816" cy="0"/>
            </a:xfrm>
            <a:prstGeom prst="straightConnector1">
              <a:avLst/>
            </a:prstGeom>
            <a:noFill/>
            <a:ln w="25400">
              <a:solidFill>
                <a:schemeClr val="bg1"/>
              </a:solidFill>
              <a:prstDash val="dash"/>
              <a:round/>
              <a:headEnd/>
              <a:tailEn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xmlns="" val="1774045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648"/>
                                        </p:tgtEl>
                                        <p:attrNameLst>
                                          <p:attrName>style.visibility</p:attrName>
                                        </p:attrNameLst>
                                      </p:cBhvr>
                                      <p:to>
                                        <p:strVal val="visible"/>
                                      </p:to>
                                    </p:set>
                                    <p:anim calcmode="lin" valueType="num">
                                      <p:cBhvr additive="base">
                                        <p:cTn id="7" dur="500" fill="hold"/>
                                        <p:tgtEl>
                                          <p:spTgt spid="69648"/>
                                        </p:tgtEl>
                                        <p:attrNameLst>
                                          <p:attrName>ppt_x</p:attrName>
                                        </p:attrNameLst>
                                      </p:cBhvr>
                                      <p:tavLst>
                                        <p:tav tm="0">
                                          <p:val>
                                            <p:strVal val="#ppt_x"/>
                                          </p:val>
                                        </p:tav>
                                        <p:tav tm="100000">
                                          <p:val>
                                            <p:strVal val="#ppt_x"/>
                                          </p:val>
                                        </p:tav>
                                      </p:tavLst>
                                    </p:anim>
                                    <p:anim calcmode="lin" valueType="num">
                                      <p:cBhvr additive="base">
                                        <p:cTn id="8" dur="500" fill="hold"/>
                                        <p:tgtEl>
                                          <p:spTgt spid="6964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8064"/>
                                        </p:tgtEl>
                                        <p:attrNameLst>
                                          <p:attrName>style.visibility</p:attrName>
                                        </p:attrNameLst>
                                      </p:cBhvr>
                                      <p:to>
                                        <p:strVal val="visible"/>
                                      </p:to>
                                    </p:set>
                                    <p:anim calcmode="lin" valueType="num">
                                      <p:cBhvr additive="base">
                                        <p:cTn id="13" dur="500" fill="hold"/>
                                        <p:tgtEl>
                                          <p:spTgt spid="88064"/>
                                        </p:tgtEl>
                                        <p:attrNameLst>
                                          <p:attrName>ppt_x</p:attrName>
                                        </p:attrNameLst>
                                      </p:cBhvr>
                                      <p:tavLst>
                                        <p:tav tm="0">
                                          <p:val>
                                            <p:strVal val="0-#ppt_w/2"/>
                                          </p:val>
                                        </p:tav>
                                        <p:tav tm="100000">
                                          <p:val>
                                            <p:strVal val="#ppt_x"/>
                                          </p:val>
                                        </p:tav>
                                      </p:tavLst>
                                    </p:anim>
                                    <p:anim calcmode="lin" valueType="num">
                                      <p:cBhvr additive="base">
                                        <p:cTn id="14" dur="500" fill="hold"/>
                                        <p:tgtEl>
                                          <p:spTgt spid="8806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9650"/>
                                        </p:tgtEl>
                                        <p:attrNameLst>
                                          <p:attrName>style.visibility</p:attrName>
                                        </p:attrNameLst>
                                      </p:cBhvr>
                                      <p:to>
                                        <p:strVal val="visible"/>
                                      </p:to>
                                    </p:set>
                                    <p:anim calcmode="lin" valueType="num">
                                      <p:cBhvr additive="base">
                                        <p:cTn id="19" dur="500" fill="hold"/>
                                        <p:tgtEl>
                                          <p:spTgt spid="69650"/>
                                        </p:tgtEl>
                                        <p:attrNameLst>
                                          <p:attrName>ppt_x</p:attrName>
                                        </p:attrNameLst>
                                      </p:cBhvr>
                                      <p:tavLst>
                                        <p:tav tm="0">
                                          <p:val>
                                            <p:strVal val="0-#ppt_w/2"/>
                                          </p:val>
                                        </p:tav>
                                        <p:tav tm="100000">
                                          <p:val>
                                            <p:strVal val="#ppt_x"/>
                                          </p:val>
                                        </p:tav>
                                      </p:tavLst>
                                    </p:anim>
                                    <p:anim calcmode="lin" valueType="num">
                                      <p:cBhvr additive="base">
                                        <p:cTn id="20" dur="500" fill="hold"/>
                                        <p:tgtEl>
                                          <p:spTgt spid="6965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8065"/>
                                        </p:tgtEl>
                                        <p:attrNameLst>
                                          <p:attrName>style.visibility</p:attrName>
                                        </p:attrNameLst>
                                      </p:cBhvr>
                                      <p:to>
                                        <p:strVal val="visible"/>
                                      </p:to>
                                    </p:set>
                                    <p:anim calcmode="lin" valueType="num">
                                      <p:cBhvr additive="base">
                                        <p:cTn id="25" dur="500" fill="hold"/>
                                        <p:tgtEl>
                                          <p:spTgt spid="88065"/>
                                        </p:tgtEl>
                                        <p:attrNameLst>
                                          <p:attrName>ppt_x</p:attrName>
                                        </p:attrNameLst>
                                      </p:cBhvr>
                                      <p:tavLst>
                                        <p:tav tm="0">
                                          <p:val>
                                            <p:strVal val="0-#ppt_w/2"/>
                                          </p:val>
                                        </p:tav>
                                        <p:tav tm="100000">
                                          <p:val>
                                            <p:strVal val="#ppt_x"/>
                                          </p:val>
                                        </p:tav>
                                      </p:tavLst>
                                    </p:anim>
                                    <p:anim calcmode="lin" valueType="num">
                                      <p:cBhvr additive="base">
                                        <p:cTn id="26" dur="500" fill="hold"/>
                                        <p:tgtEl>
                                          <p:spTgt spid="8806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9652"/>
                                        </p:tgtEl>
                                        <p:attrNameLst>
                                          <p:attrName>style.visibility</p:attrName>
                                        </p:attrNameLst>
                                      </p:cBhvr>
                                      <p:to>
                                        <p:strVal val="visible"/>
                                      </p:to>
                                    </p:set>
                                    <p:anim calcmode="lin" valueType="num">
                                      <p:cBhvr additive="base">
                                        <p:cTn id="31" dur="500" fill="hold"/>
                                        <p:tgtEl>
                                          <p:spTgt spid="69652"/>
                                        </p:tgtEl>
                                        <p:attrNameLst>
                                          <p:attrName>ppt_x</p:attrName>
                                        </p:attrNameLst>
                                      </p:cBhvr>
                                      <p:tavLst>
                                        <p:tav tm="0">
                                          <p:val>
                                            <p:strVal val="0-#ppt_w/2"/>
                                          </p:val>
                                        </p:tav>
                                        <p:tav tm="100000">
                                          <p:val>
                                            <p:strVal val="#ppt_x"/>
                                          </p:val>
                                        </p:tav>
                                      </p:tavLst>
                                    </p:anim>
                                    <p:anim calcmode="lin" valueType="num">
                                      <p:cBhvr additive="base">
                                        <p:cTn id="32" dur="500" fill="hold"/>
                                        <p:tgtEl>
                                          <p:spTgt spid="6965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88066"/>
                                        </p:tgtEl>
                                        <p:attrNameLst>
                                          <p:attrName>style.visibility</p:attrName>
                                        </p:attrNameLst>
                                      </p:cBhvr>
                                      <p:to>
                                        <p:strVal val="visible"/>
                                      </p:to>
                                    </p:set>
                                    <p:anim calcmode="lin" valueType="num">
                                      <p:cBhvr additive="base">
                                        <p:cTn id="37" dur="500" fill="hold"/>
                                        <p:tgtEl>
                                          <p:spTgt spid="88066"/>
                                        </p:tgtEl>
                                        <p:attrNameLst>
                                          <p:attrName>ppt_x</p:attrName>
                                        </p:attrNameLst>
                                      </p:cBhvr>
                                      <p:tavLst>
                                        <p:tav tm="0">
                                          <p:val>
                                            <p:strVal val="0-#ppt_w/2"/>
                                          </p:val>
                                        </p:tav>
                                        <p:tav tm="100000">
                                          <p:val>
                                            <p:strVal val="#ppt_x"/>
                                          </p:val>
                                        </p:tav>
                                      </p:tavLst>
                                    </p:anim>
                                    <p:anim calcmode="lin" valueType="num">
                                      <p:cBhvr additive="base">
                                        <p:cTn id="38" dur="500" fill="hold"/>
                                        <p:tgtEl>
                                          <p:spTgt spid="880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8" grpId="0"/>
      <p:bldP spid="69650" grpId="0" autoUpdateAnimBg="0"/>
      <p:bldP spid="6965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15362" name="Text Box 58"/>
              <p:cNvSpPr txBox="1">
                <a:spLocks noChangeArrowheads="1"/>
              </p:cNvSpPr>
              <p:nvPr/>
            </p:nvSpPr>
            <p:spPr bwMode="auto">
              <a:xfrm>
                <a:off x="228600" y="212447"/>
                <a:ext cx="8591550" cy="12003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lvl="0" algn="just" eaLnBrk="1" hangingPunct="1">
                  <a:spcBef>
                    <a:spcPct val="50000"/>
                  </a:spcBef>
                  <a:buNone/>
                </a:pPr>
                <a:r>
                  <a:rPr lang="en-US" altLang="zh-CN" sz="2400" dirty="0">
                    <a:solidFill>
                      <a:srgbClr val="C00000"/>
                    </a:solidFill>
                    <a:sym typeface="Symbol" pitchFamily="18" charset="2"/>
                  </a:rPr>
                  <a:t/>
                </a:r>
                <a:r>
                  <a:rPr lang="en-US" altLang="zh-CN" sz="2400" dirty="0" smtClean="0">
                    <a:solidFill>
                      <a:srgbClr val="C00000"/>
                    </a:solidFill>
                    <a:sym typeface="Symbol" pitchFamily="18" charset="2"/>
                  </a:rPr>
                  <a:t>5 </a:t>
                </a:r>
                <a:r>
                  <a:rPr lang="zh-CN" altLang="zh-CN" sz="2400" dirty="0" smtClean="0">
                    <a:solidFill>
                      <a:srgbClr val="C00000"/>
                    </a:solidFill>
                  </a:rPr>
                  <a:t>质量为</a:t>
                </a:r>
                <a:r>
                  <a:rPr lang="en-US" altLang="zh-CN" sz="2400" dirty="0">
                    <a:solidFill>
                      <a:srgbClr val="C00000"/>
                    </a:solidFill>
                  </a:rPr>
                  <a:t>m</a:t>
                </a:r>
                <a:r>
                  <a:rPr lang="en-US" altLang="zh-CN" sz="2400" baseline="-25000" dirty="0" smtClean="0">
                    <a:solidFill>
                      <a:srgbClr val="C00000"/>
                    </a:solidFill>
                  </a:rPr>
                  <a:t/>
                </a:r>
                <a:r>
                  <a:rPr lang="zh-CN" altLang="zh-CN" sz="2400" dirty="0">
                    <a:solidFill>
                      <a:srgbClr val="C00000"/>
                    </a:solidFill>
                  </a:rPr>
                  <a:t>的小环</a:t>
                </a:r>
                <a:r>
                  <a:rPr lang="en-US" altLang="zh-CN" sz="2400" baseline="-25000" dirty="0">
                    <a:solidFill>
                      <a:srgbClr val="C00000"/>
                    </a:solidFill>
                  </a:rPr>
                  <a:t/>
                </a:r>
                <a:r>
                  <a:rPr lang="zh-CN" altLang="zh-CN" sz="2400" dirty="0">
                    <a:solidFill>
                      <a:srgbClr val="C00000"/>
                    </a:solidFill>
                  </a:rPr>
                  <a:t>，套在半径为</a:t>
                </a:r>
                <a:r>
                  <a:rPr lang="en-US" altLang="zh-CN" sz="2400" baseline="-25000" dirty="0">
                    <a:solidFill>
                      <a:srgbClr val="C00000"/>
                    </a:solidFill>
                  </a:rPr>
                  <a:t/>
                </a:r>
                <a:r>
                  <a:rPr lang="zh-CN" altLang="zh-CN" sz="2400" dirty="0">
                    <a:solidFill>
                      <a:srgbClr val="C00000"/>
                    </a:solidFill>
                  </a:rPr>
                  <a:t>的光滑圆圈上，并可沿着圆圈滑动。如圆圈在水平面内以匀角</a:t>
                </a:r>
                <a:r>
                  <a:rPr lang="zh-CN" altLang="zh-CN" sz="2400" dirty="0" smtClean="0">
                    <a:solidFill>
                      <a:srgbClr val="C00000"/>
                    </a:solidFill>
                  </a:rPr>
                  <a:t>速</a:t>
                </a:r>
                <a14:m>
                  <m:oMath xmlns:m="http://schemas.openxmlformats.org/officeDocument/2006/math">
                    <m:r>
                      <a:rPr lang="zh-CN" altLang="en-US" sz="2400" i="1" smtClean="0">
                        <a:solidFill>
                          <a:srgbClr val="C00000"/>
                        </a:solidFill>
                        <a:latin typeface="Cambria Math"/>
                      </a:rPr>
                      <m:t>𝜔</m:t>
                    </m:r>
                  </m:oMath>
                </a14:m>
                <a:r>
                  <a:rPr lang="en-US" altLang="zh-CN" sz="2400" baseline="-25000" dirty="0" smtClean="0">
                    <a:solidFill>
                      <a:srgbClr val="C00000"/>
                    </a:solidFill>
                  </a:rPr>
                  <a:t/>
                </a:r>
                <a:r>
                  <a:rPr lang="zh-CN" altLang="zh-CN" sz="2400" dirty="0">
                    <a:solidFill>
                      <a:srgbClr val="C00000"/>
                    </a:solidFill>
                  </a:rPr>
                  <a:t>绕圈上某</a:t>
                </a:r>
                <a:r>
                  <a:rPr lang="zh-CN" altLang="zh-CN" sz="2400" dirty="0" smtClean="0">
                    <a:solidFill>
                      <a:srgbClr val="C00000"/>
                    </a:solidFill>
                  </a:rPr>
                  <a:t>点</a:t>
                </a:r>
                <a:r>
                  <a:rPr lang="en-US" altLang="zh-CN" sz="2400" dirty="0" smtClean="0">
                    <a:solidFill>
                      <a:srgbClr val="C00000"/>
                    </a:solidFill>
                  </a:rPr>
                  <a:t>O</a:t>
                </a:r>
                <a:r>
                  <a:rPr lang="en-US" altLang="zh-CN" sz="2400" baseline="-25000" dirty="0" smtClean="0">
                    <a:solidFill>
                      <a:srgbClr val="C00000"/>
                    </a:solidFill>
                  </a:rPr>
                  <a:t/>
                </a:r>
                <a:r>
                  <a:rPr lang="zh-CN" altLang="zh-CN" sz="2400" dirty="0">
                    <a:solidFill>
                      <a:srgbClr val="C00000"/>
                    </a:solidFill>
                  </a:rPr>
                  <a:t>转动，</a:t>
                </a:r>
                <a:r>
                  <a:rPr lang="zh-CN" altLang="zh-CN" sz="2400" dirty="0" smtClean="0">
                    <a:solidFill>
                      <a:srgbClr val="C00000"/>
                    </a:solidFill>
                  </a:rPr>
                  <a:t>试用</a:t>
                </a:r>
                <a:r>
                  <a:rPr lang="zh-CN" altLang="en-US" sz="2400" dirty="0" smtClean="0">
                    <a:solidFill>
                      <a:srgbClr val="C00000"/>
                    </a:solidFill>
                  </a:rPr>
                  <a:t>拉格朗日方程</a:t>
                </a:r>
                <a:r>
                  <a:rPr lang="zh-CN" altLang="zh-CN" sz="2400" dirty="0" smtClean="0">
                    <a:solidFill>
                      <a:srgbClr val="C00000"/>
                    </a:solidFill>
                  </a:rPr>
                  <a:t>求</a:t>
                </a:r>
                <a:r>
                  <a:rPr lang="zh-CN" altLang="zh-CN" sz="2400" dirty="0">
                    <a:solidFill>
                      <a:srgbClr val="C00000"/>
                    </a:solidFill>
                  </a:rPr>
                  <a:t>小环沿圆圈切线方向的运动微分方程</a:t>
                </a:r>
                <a:r>
                  <a:rPr lang="zh-CN" altLang="zh-CN" sz="2400" dirty="0" smtClean="0">
                    <a:solidFill>
                      <a:srgbClr val="C00000"/>
                    </a:solidFill>
                  </a:rPr>
                  <a:t>。</a:t>
                </a:r>
                <a:endParaRPr lang="zh-CN" altLang="zh-CN" sz="2400" dirty="0">
                  <a:solidFill>
                    <a:srgbClr val="C00000"/>
                  </a:solidFill>
                </a:endParaRPr>
              </a:p>
            </p:txBody>
          </p:sp>
        </mc:Choice>
        <mc:Fallback>
          <p:sp>
            <p:nvSpPr>
              <p:cNvPr id="15362" name="Text Box 58"/>
              <p:cNvSpPr txBox="1">
                <a:spLocks noRot="1" noChangeAspect="1" noMove="1" noResize="1" noEditPoints="1" noAdjustHandles="1" noChangeArrowheads="1" noChangeShapeType="1" noTextEdit="1"/>
              </p:cNvSpPr>
              <p:nvPr/>
            </p:nvSpPr>
            <p:spPr bwMode="auto">
              <a:xfrm>
                <a:off x="228600" y="212447"/>
                <a:ext cx="8591550" cy="1200329"/>
              </a:xfrm>
              <a:prstGeom prst="rect">
                <a:avLst/>
              </a:prstGeom>
              <a:blipFill rotWithShape="1">
                <a:blip r:embed="rId3"/>
                <a:stretch>
                  <a:fillRect l="-1136" t="-5584" r="-1065" b="-9137"/>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p:sp>
        <p:nvSpPr>
          <p:cNvPr id="5180" name="Text Box 60"/>
          <p:cNvSpPr txBox="1">
            <a:spLocks noChangeArrowheads="1"/>
          </p:cNvSpPr>
          <p:nvPr/>
        </p:nvSpPr>
        <p:spPr bwMode="auto">
          <a:xfrm>
            <a:off x="228599" y="1950665"/>
            <a:ext cx="5135563"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solidFill>
                  <a:schemeClr val="bg1"/>
                </a:solidFill>
                <a:sym typeface="Symbol" pitchFamily="18" charset="2"/>
              </a:rPr>
              <a:t>    </a:t>
            </a:r>
            <a:r>
              <a:rPr lang="zh-CN" altLang="en-US" sz="2400" dirty="0">
                <a:sym typeface="Symbol" pitchFamily="18" charset="2"/>
              </a:rPr>
              <a:t>解</a:t>
            </a:r>
            <a:r>
              <a:rPr lang="en-US" altLang="zh-CN" sz="2400" dirty="0">
                <a:sym typeface="Symbol" pitchFamily="18" charset="2"/>
              </a:rPr>
              <a:t>:</a:t>
            </a:r>
            <a:r>
              <a:rPr lang="zh-CN" altLang="en-US" sz="2400" dirty="0">
                <a:sym typeface="Symbol" pitchFamily="18" charset="2"/>
              </a:rPr>
              <a:t>自由度为</a:t>
            </a:r>
            <a:r>
              <a:rPr lang="en-US" altLang="zh-CN" sz="2400" dirty="0">
                <a:sym typeface="Symbol" pitchFamily="18" charset="2"/>
              </a:rPr>
              <a:t>1.</a:t>
            </a:r>
            <a:r>
              <a:rPr lang="zh-CN" altLang="en-US" sz="2400" dirty="0">
                <a:sym typeface="Symbol" pitchFamily="18" charset="2"/>
              </a:rPr>
              <a:t>选广义坐标为</a:t>
            </a:r>
            <a:r>
              <a:rPr lang="zh-CN" altLang="en-US" sz="2400" i="1" dirty="0">
                <a:sym typeface="Symbol" pitchFamily="18" charset="2"/>
              </a:rPr>
              <a:t></a:t>
            </a:r>
            <a:r>
              <a:rPr lang="en-US" altLang="zh-CN" sz="2400" dirty="0">
                <a:sym typeface="Symbol" pitchFamily="18" charset="2"/>
              </a:rPr>
              <a:t>, </a:t>
            </a:r>
            <a:r>
              <a:rPr lang="zh-CN" altLang="en-US" sz="2400" dirty="0">
                <a:sym typeface="Symbol" pitchFamily="18" charset="2"/>
              </a:rPr>
              <a:t>不知道受力类型</a:t>
            </a:r>
            <a:r>
              <a:rPr lang="en-US" altLang="zh-CN" sz="2400" dirty="0">
                <a:sym typeface="Symbol" pitchFamily="18" charset="2"/>
              </a:rPr>
              <a:t>, </a:t>
            </a:r>
            <a:r>
              <a:rPr lang="zh-CN" altLang="en-US" sz="2400" dirty="0">
                <a:sym typeface="Symbol" pitchFamily="18" charset="2"/>
              </a:rPr>
              <a:t>用一般拉格朗日方程</a:t>
            </a:r>
            <a:r>
              <a:rPr lang="en-US" altLang="zh-CN" sz="2400" dirty="0">
                <a:sym typeface="Symbol" pitchFamily="18" charset="2"/>
              </a:rPr>
              <a:t>.</a:t>
            </a:r>
            <a:endParaRPr lang="zh-CN" altLang="en-US" sz="2400" i="1" dirty="0">
              <a:sym typeface="Symbol" pitchFamily="18" charset="2"/>
            </a:endParaRPr>
          </a:p>
        </p:txBody>
      </p:sp>
      <p:sp>
        <p:nvSpPr>
          <p:cNvPr id="5182" name="Text Box 62"/>
          <p:cNvSpPr txBox="1">
            <a:spLocks noChangeArrowheads="1"/>
          </p:cNvSpPr>
          <p:nvPr/>
        </p:nvSpPr>
        <p:spPr bwMode="auto">
          <a:xfrm>
            <a:off x="228600" y="3067968"/>
            <a:ext cx="18002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由虚功原理</a:t>
            </a:r>
            <a:endParaRPr lang="zh-CN" altLang="en-US" sz="2400" i="1" dirty="0">
              <a:sym typeface="Symbol" pitchFamily="18" charset="2"/>
            </a:endParaRPr>
          </a:p>
        </p:txBody>
      </p:sp>
      <p:graphicFrame>
        <p:nvGraphicFramePr>
          <p:cNvPr id="90112" name="Object 1024"/>
          <p:cNvGraphicFramePr>
            <a:graphicFrameLocks noChangeAspect="1"/>
          </p:cNvGraphicFramePr>
          <p:nvPr>
            <p:extLst>
              <p:ext uri="{D42A27DB-BD31-4B8C-83A1-F6EECF244321}">
                <p14:modId xmlns:p14="http://schemas.microsoft.com/office/powerpoint/2010/main" xmlns="" val="1810667594"/>
              </p:ext>
            </p:extLst>
          </p:nvPr>
        </p:nvGraphicFramePr>
        <p:xfrm>
          <a:off x="319354" y="3577423"/>
          <a:ext cx="4897437" cy="454025"/>
        </p:xfrm>
        <a:graphic>
          <a:graphicData uri="http://schemas.openxmlformats.org/presentationml/2006/ole">
            <p:oleObj spid="_x0000_s13412" name="公式" r:id="rId4" imgW="2158920" imgH="190440" progId="Equation.3">
              <p:embed/>
            </p:oleObj>
          </a:graphicData>
        </a:graphic>
      </p:graphicFrame>
      <p:sp>
        <p:nvSpPr>
          <p:cNvPr id="5184" name="Text Box 64"/>
          <p:cNvSpPr txBox="1">
            <a:spLocks noChangeArrowheads="1"/>
          </p:cNvSpPr>
          <p:nvPr/>
        </p:nvSpPr>
        <p:spPr bwMode="auto">
          <a:xfrm>
            <a:off x="351338" y="4339952"/>
            <a:ext cx="5048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又</a:t>
            </a:r>
            <a:endParaRPr lang="zh-CN" altLang="en-US" sz="2400" i="1" dirty="0">
              <a:sym typeface="Symbol" pitchFamily="18" charset="2"/>
            </a:endParaRPr>
          </a:p>
        </p:txBody>
      </p:sp>
      <p:graphicFrame>
        <p:nvGraphicFramePr>
          <p:cNvPr id="90113" name="Object 1025"/>
          <p:cNvGraphicFramePr>
            <a:graphicFrameLocks noChangeAspect="1"/>
          </p:cNvGraphicFramePr>
          <p:nvPr>
            <p:extLst>
              <p:ext uri="{D42A27DB-BD31-4B8C-83A1-F6EECF244321}">
                <p14:modId xmlns:p14="http://schemas.microsoft.com/office/powerpoint/2010/main" xmlns="" val="2562779069"/>
              </p:ext>
            </p:extLst>
          </p:nvPr>
        </p:nvGraphicFramePr>
        <p:xfrm>
          <a:off x="1077913" y="4183063"/>
          <a:ext cx="4633912" cy="706437"/>
        </p:xfrm>
        <a:graphic>
          <a:graphicData uri="http://schemas.openxmlformats.org/presentationml/2006/ole">
            <p:oleObj spid="_x0000_s13413" name="公式" r:id="rId5" imgW="2323800" imgH="342720" progId="Equation.3">
              <p:embed/>
            </p:oleObj>
          </a:graphicData>
        </a:graphic>
      </p:graphicFrame>
      <p:graphicFrame>
        <p:nvGraphicFramePr>
          <p:cNvPr id="90114" name="Object 1026"/>
          <p:cNvGraphicFramePr>
            <a:graphicFrameLocks noChangeAspect="1"/>
          </p:cNvGraphicFramePr>
          <p:nvPr>
            <p:extLst>
              <p:ext uri="{D42A27DB-BD31-4B8C-83A1-F6EECF244321}">
                <p14:modId xmlns:p14="http://schemas.microsoft.com/office/powerpoint/2010/main" xmlns="" val="2536838576"/>
              </p:ext>
            </p:extLst>
          </p:nvPr>
        </p:nvGraphicFramePr>
        <p:xfrm>
          <a:off x="611188" y="4961285"/>
          <a:ext cx="7500938" cy="915987"/>
        </p:xfrm>
        <a:graphic>
          <a:graphicData uri="http://schemas.openxmlformats.org/presentationml/2006/ole">
            <p:oleObj spid="_x0000_s13414" name="公式" r:id="rId6" imgW="3314520" imgH="393480" progId="Equation.3">
              <p:embed/>
            </p:oleObj>
          </a:graphicData>
        </a:graphic>
      </p:graphicFrame>
      <p:graphicFrame>
        <p:nvGraphicFramePr>
          <p:cNvPr id="90115" name="Object 1027"/>
          <p:cNvGraphicFramePr>
            <a:graphicFrameLocks noChangeAspect="1"/>
          </p:cNvGraphicFramePr>
          <p:nvPr>
            <p:extLst>
              <p:ext uri="{D42A27DB-BD31-4B8C-83A1-F6EECF244321}">
                <p14:modId xmlns:p14="http://schemas.microsoft.com/office/powerpoint/2010/main" xmlns="" val="2070374464"/>
              </p:ext>
            </p:extLst>
          </p:nvPr>
        </p:nvGraphicFramePr>
        <p:xfrm>
          <a:off x="1739900" y="6124277"/>
          <a:ext cx="2971800" cy="473075"/>
        </p:xfrm>
        <a:graphic>
          <a:graphicData uri="http://schemas.openxmlformats.org/presentationml/2006/ole">
            <p:oleObj spid="_x0000_s13415" name="公式" r:id="rId7" imgW="1307880" imgH="203040" progId="Equation.3">
              <p:embed/>
            </p:oleObj>
          </a:graphicData>
        </a:graphic>
      </p:graphicFrame>
      <p:sp>
        <p:nvSpPr>
          <p:cNvPr id="15370" name="Oval 69"/>
          <p:cNvSpPr>
            <a:spLocks noChangeArrowheads="1"/>
          </p:cNvSpPr>
          <p:nvPr/>
        </p:nvSpPr>
        <p:spPr bwMode="auto">
          <a:xfrm>
            <a:off x="6011863" y="1915443"/>
            <a:ext cx="2232025" cy="2232025"/>
          </a:xfrm>
          <a:prstGeom prst="ellipse">
            <a:avLst/>
          </a:prstGeom>
          <a:noFill/>
          <a:ln w="254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a:solidFill>
                <a:srgbClr val="99FF33"/>
              </a:solidFill>
              <a:latin typeface="宋体" pitchFamily="2" charset="-122"/>
            </a:endParaRPr>
          </a:p>
        </p:txBody>
      </p:sp>
      <p:cxnSp>
        <p:nvCxnSpPr>
          <p:cNvPr id="15371" name="AutoShape 72"/>
          <p:cNvCxnSpPr>
            <a:cxnSpLocks noChangeShapeType="1"/>
            <a:stCxn id="15370" idx="3"/>
          </p:cNvCxnSpPr>
          <p:nvPr/>
        </p:nvCxnSpPr>
        <p:spPr bwMode="auto">
          <a:xfrm flipV="1">
            <a:off x="6338888" y="1915443"/>
            <a:ext cx="1905000" cy="1917700"/>
          </a:xfrm>
          <a:prstGeom prst="straightConnector1">
            <a:avLst/>
          </a:prstGeom>
          <a:noFill/>
          <a:ln w="25400">
            <a:solidFill>
              <a:schemeClr val="bg1"/>
            </a:solidFill>
            <a:prstDash val="dash"/>
            <a:round/>
            <a:headEnd/>
            <a:tailEnd/>
          </a:ln>
          <a:extLst>
            <a:ext uri="{909E8E84-426E-40DD-AFC4-6F175D3DCCD1}">
              <a14:hiddenFill xmlns:a14="http://schemas.microsoft.com/office/drawing/2010/main" xmlns="">
                <a:noFill/>
              </a14:hiddenFill>
            </a:ext>
          </a:extLst>
        </p:spPr>
      </p:cxnSp>
      <p:cxnSp>
        <p:nvCxnSpPr>
          <p:cNvPr id="15372" name="AutoShape 75"/>
          <p:cNvCxnSpPr>
            <a:cxnSpLocks noChangeShapeType="1"/>
            <a:stCxn id="15370" idx="3"/>
          </p:cNvCxnSpPr>
          <p:nvPr/>
        </p:nvCxnSpPr>
        <p:spPr bwMode="auto">
          <a:xfrm flipV="1">
            <a:off x="6338888" y="1483643"/>
            <a:ext cx="0" cy="2349500"/>
          </a:xfrm>
          <a:prstGeom prst="straightConnector1">
            <a:avLst/>
          </a:prstGeom>
          <a:noFill/>
          <a:ln w="25400">
            <a:solidFill>
              <a:srgbClr val="FF0000"/>
            </a:solidFill>
            <a:round/>
            <a:headEnd/>
            <a:tailEnd type="arrow" w="lg" len="med"/>
          </a:ln>
          <a:extLst>
            <a:ext uri="{909E8E84-426E-40DD-AFC4-6F175D3DCCD1}">
              <a14:hiddenFill xmlns:a14="http://schemas.microsoft.com/office/drawing/2010/main" xmlns="">
                <a:noFill/>
              </a14:hiddenFill>
            </a:ext>
          </a:extLst>
        </p:spPr>
      </p:cxnSp>
      <p:cxnSp>
        <p:nvCxnSpPr>
          <p:cNvPr id="15373" name="AutoShape 76"/>
          <p:cNvCxnSpPr>
            <a:cxnSpLocks noChangeShapeType="1"/>
            <a:stCxn id="15370" idx="3"/>
          </p:cNvCxnSpPr>
          <p:nvPr/>
        </p:nvCxnSpPr>
        <p:spPr bwMode="auto">
          <a:xfrm>
            <a:off x="6338888" y="3833143"/>
            <a:ext cx="2336800" cy="0"/>
          </a:xfrm>
          <a:prstGeom prst="straightConnector1">
            <a:avLst/>
          </a:prstGeom>
          <a:noFill/>
          <a:ln w="25400">
            <a:solidFill>
              <a:srgbClr val="FF0000"/>
            </a:solidFill>
            <a:round/>
            <a:headEnd/>
            <a:tailEnd type="arrow" w="lg" len="med"/>
          </a:ln>
          <a:extLst>
            <a:ext uri="{909E8E84-426E-40DD-AFC4-6F175D3DCCD1}">
              <a14:hiddenFill xmlns:a14="http://schemas.microsoft.com/office/drawing/2010/main" xmlns="">
                <a:noFill/>
              </a14:hiddenFill>
            </a:ext>
          </a:extLst>
        </p:spPr>
      </p:cxnSp>
      <p:cxnSp>
        <p:nvCxnSpPr>
          <p:cNvPr id="15374" name="AutoShape 77"/>
          <p:cNvCxnSpPr>
            <a:cxnSpLocks noChangeShapeType="1"/>
            <a:stCxn id="15370" idx="3"/>
            <a:endCxn id="15370" idx="0"/>
          </p:cNvCxnSpPr>
          <p:nvPr/>
        </p:nvCxnSpPr>
        <p:spPr bwMode="auto">
          <a:xfrm flipV="1">
            <a:off x="6338888" y="1902743"/>
            <a:ext cx="788987" cy="1930400"/>
          </a:xfrm>
          <a:prstGeom prst="straightConnector1">
            <a:avLst/>
          </a:prstGeom>
          <a:noFill/>
          <a:ln w="25400">
            <a:solidFill>
              <a:srgbClr val="FFFF00"/>
            </a:solidFill>
            <a:round/>
            <a:headEnd/>
            <a:tailEnd/>
          </a:ln>
          <a:extLst>
            <a:ext uri="{909E8E84-426E-40DD-AFC4-6F175D3DCCD1}">
              <a14:hiddenFill xmlns:a14="http://schemas.microsoft.com/office/drawing/2010/main" xmlns="">
                <a:noFill/>
              </a14:hiddenFill>
            </a:ext>
          </a:extLst>
        </p:spPr>
      </p:cxnSp>
      <p:sp>
        <p:nvSpPr>
          <p:cNvPr id="15375" name="Line 78"/>
          <p:cNvSpPr>
            <a:spLocks noChangeShapeType="1"/>
          </p:cNvSpPr>
          <p:nvPr/>
        </p:nvSpPr>
        <p:spPr bwMode="auto">
          <a:xfrm flipV="1">
            <a:off x="6732588" y="2491706"/>
            <a:ext cx="144462" cy="360362"/>
          </a:xfrm>
          <a:prstGeom prst="line">
            <a:avLst/>
          </a:prstGeom>
          <a:noFill/>
          <a:ln w="25400">
            <a:solidFill>
              <a:srgbClr val="FFFF00"/>
            </a:solidFill>
            <a:round/>
            <a:headEnd/>
            <a:tailEnd type="arrow" w="lg"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5376" name="Line 79"/>
          <p:cNvSpPr>
            <a:spLocks noChangeShapeType="1"/>
          </p:cNvSpPr>
          <p:nvPr/>
        </p:nvSpPr>
        <p:spPr bwMode="auto">
          <a:xfrm>
            <a:off x="7092950" y="1915443"/>
            <a:ext cx="0" cy="1152525"/>
          </a:xfrm>
          <a:prstGeom prst="line">
            <a:avLst/>
          </a:prstGeom>
          <a:noFill/>
          <a:ln w="25400">
            <a:solidFill>
              <a:schemeClr val="bg1"/>
            </a:solidFill>
            <a:prstDash val="dash"/>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15377" name="Arc 80"/>
          <p:cNvSpPr>
            <a:spLocks/>
          </p:cNvSpPr>
          <p:nvPr/>
        </p:nvSpPr>
        <p:spPr bwMode="auto">
          <a:xfrm rot="728210">
            <a:off x="7019925" y="2759993"/>
            <a:ext cx="284163" cy="258763"/>
          </a:xfrm>
          <a:custGeom>
            <a:avLst/>
            <a:gdLst>
              <a:gd name="T0" fmla="*/ 6341342 w 17150"/>
              <a:gd name="T1" fmla="*/ 0 h 21555"/>
              <a:gd name="T2" fmla="*/ 78014325 w 17150"/>
              <a:gd name="T3" fmla="*/ 14572300 h 21555"/>
              <a:gd name="T4" fmla="*/ 0 w 17150"/>
              <a:gd name="T5" fmla="*/ 37291548 h 21555"/>
              <a:gd name="T6" fmla="*/ 0 60000 65536"/>
              <a:gd name="T7" fmla="*/ 0 60000 65536"/>
              <a:gd name="T8" fmla="*/ 0 60000 65536"/>
              <a:gd name="T9" fmla="*/ 0 w 17150"/>
              <a:gd name="T10" fmla="*/ 0 h 21555"/>
              <a:gd name="T11" fmla="*/ 17150 w 17150"/>
              <a:gd name="T12" fmla="*/ 21555 h 21555"/>
            </a:gdLst>
            <a:ahLst/>
            <a:cxnLst>
              <a:cxn ang="T6">
                <a:pos x="T0" y="T1"/>
              </a:cxn>
              <a:cxn ang="T7">
                <a:pos x="T2" y="T3"/>
              </a:cxn>
              <a:cxn ang="T8">
                <a:pos x="T4" y="T5"/>
              </a:cxn>
            </a:cxnLst>
            <a:rect l="T9" t="T10" r="T11" b="T12"/>
            <a:pathLst>
              <a:path w="17150" h="21555" fill="none" extrusionOk="0">
                <a:moveTo>
                  <a:pt x="1393" y="0"/>
                </a:moveTo>
                <a:cubicBezTo>
                  <a:pt x="7615" y="402"/>
                  <a:pt x="13359" y="3473"/>
                  <a:pt x="17149" y="8423"/>
                </a:cubicBezTo>
              </a:path>
              <a:path w="17150" h="21555" stroke="0" extrusionOk="0">
                <a:moveTo>
                  <a:pt x="1393" y="0"/>
                </a:moveTo>
                <a:cubicBezTo>
                  <a:pt x="7615" y="402"/>
                  <a:pt x="13359" y="3473"/>
                  <a:pt x="17149" y="8423"/>
                </a:cubicBezTo>
                <a:lnTo>
                  <a:pt x="0" y="21555"/>
                </a:lnTo>
                <a:lnTo>
                  <a:pt x="1393" y="0"/>
                </a:lnTo>
                <a:close/>
              </a:path>
            </a:pathLst>
          </a:custGeom>
          <a:noFill/>
          <a:ln w="254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15378" name="Object 1028"/>
          <p:cNvGraphicFramePr>
            <a:graphicFrameLocks noChangeAspect="1"/>
          </p:cNvGraphicFramePr>
          <p:nvPr>
            <p:extLst>
              <p:ext uri="{D42A27DB-BD31-4B8C-83A1-F6EECF244321}">
                <p14:modId xmlns:p14="http://schemas.microsoft.com/office/powerpoint/2010/main" xmlns="" val="1697660673"/>
              </p:ext>
            </p:extLst>
          </p:nvPr>
        </p:nvGraphicFramePr>
        <p:xfrm>
          <a:off x="7165975" y="2420268"/>
          <a:ext cx="285750" cy="400050"/>
        </p:xfrm>
        <a:graphic>
          <a:graphicData uri="http://schemas.openxmlformats.org/presentationml/2006/ole">
            <p:oleObj spid="_x0000_s13416" name="公式" r:id="rId8" imgW="105120" imgH="162720" progId="Equation.3">
              <p:embed/>
            </p:oleObj>
          </a:graphicData>
        </a:graphic>
      </p:graphicFrame>
      <p:sp>
        <p:nvSpPr>
          <p:cNvPr id="15379" name="Text Box 82"/>
          <p:cNvSpPr txBox="1">
            <a:spLocks noChangeArrowheads="1"/>
          </p:cNvSpPr>
          <p:nvPr/>
        </p:nvSpPr>
        <p:spPr bwMode="auto">
          <a:xfrm>
            <a:off x="5940425" y="3715668"/>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rgbClr val="FF3300"/>
                </a:solidFill>
                <a:sym typeface="Symbol" pitchFamily="18" charset="2"/>
              </a:rPr>
              <a:t>O</a:t>
            </a:r>
          </a:p>
        </p:txBody>
      </p:sp>
      <p:sp>
        <p:nvSpPr>
          <p:cNvPr id="15380" name="Text Box 83"/>
          <p:cNvSpPr txBox="1">
            <a:spLocks noChangeArrowheads="1"/>
          </p:cNvSpPr>
          <p:nvPr/>
        </p:nvSpPr>
        <p:spPr bwMode="auto">
          <a:xfrm>
            <a:off x="5940425" y="1340768"/>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rgbClr val="FF3300"/>
                </a:solidFill>
                <a:sym typeface="Symbol" pitchFamily="18" charset="2"/>
              </a:rPr>
              <a:t>y</a:t>
            </a:r>
          </a:p>
        </p:txBody>
      </p:sp>
      <p:sp>
        <p:nvSpPr>
          <p:cNvPr id="15381" name="Text Box 84"/>
          <p:cNvSpPr txBox="1">
            <a:spLocks noChangeArrowheads="1"/>
          </p:cNvSpPr>
          <p:nvPr/>
        </p:nvSpPr>
        <p:spPr bwMode="auto">
          <a:xfrm>
            <a:off x="8388350" y="3788693"/>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rgbClr val="FF3300"/>
                </a:solidFill>
                <a:sym typeface="Symbol" pitchFamily="18" charset="2"/>
              </a:rPr>
              <a:t>x</a:t>
            </a:r>
          </a:p>
        </p:txBody>
      </p:sp>
      <p:sp>
        <p:nvSpPr>
          <p:cNvPr id="15382" name="Arc 85"/>
          <p:cNvSpPr>
            <a:spLocks/>
          </p:cNvSpPr>
          <p:nvPr/>
        </p:nvSpPr>
        <p:spPr bwMode="auto">
          <a:xfrm rot="1314652">
            <a:off x="6518275" y="3561681"/>
            <a:ext cx="295275" cy="430212"/>
          </a:xfrm>
          <a:custGeom>
            <a:avLst/>
            <a:gdLst>
              <a:gd name="T0" fmla="*/ 7811467 w 17712"/>
              <a:gd name="T1" fmla="*/ 0 h 21534"/>
              <a:gd name="T2" fmla="*/ 82062511 w 17712"/>
              <a:gd name="T3" fmla="*/ 73129207 h 21534"/>
              <a:gd name="T4" fmla="*/ 0 w 17712"/>
              <a:gd name="T5" fmla="*/ 171711007 h 21534"/>
              <a:gd name="T6" fmla="*/ 0 60000 65536"/>
              <a:gd name="T7" fmla="*/ 0 60000 65536"/>
              <a:gd name="T8" fmla="*/ 0 60000 65536"/>
              <a:gd name="T9" fmla="*/ 0 w 17712"/>
              <a:gd name="T10" fmla="*/ 0 h 21534"/>
              <a:gd name="T11" fmla="*/ 17712 w 17712"/>
              <a:gd name="T12" fmla="*/ 21534 h 21534"/>
            </a:gdLst>
            <a:ahLst/>
            <a:cxnLst>
              <a:cxn ang="T6">
                <a:pos x="T0" y="T1"/>
              </a:cxn>
              <a:cxn ang="T7">
                <a:pos x="T2" y="T3"/>
              </a:cxn>
              <a:cxn ang="T8">
                <a:pos x="T4" y="T5"/>
              </a:cxn>
            </a:cxnLst>
            <a:rect l="T9" t="T10" r="T11" b="T12"/>
            <a:pathLst>
              <a:path w="17712" h="21534" fill="none" extrusionOk="0">
                <a:moveTo>
                  <a:pt x="1686" y="-1"/>
                </a:moveTo>
                <a:cubicBezTo>
                  <a:pt x="8131" y="504"/>
                  <a:pt x="14011" y="3869"/>
                  <a:pt x="17712" y="9170"/>
                </a:cubicBezTo>
              </a:path>
              <a:path w="17712" h="21534" stroke="0" extrusionOk="0">
                <a:moveTo>
                  <a:pt x="1686" y="-1"/>
                </a:moveTo>
                <a:cubicBezTo>
                  <a:pt x="8131" y="504"/>
                  <a:pt x="14011" y="3869"/>
                  <a:pt x="17712" y="9170"/>
                </a:cubicBezTo>
                <a:lnTo>
                  <a:pt x="0" y="21534"/>
                </a:lnTo>
                <a:lnTo>
                  <a:pt x="1686" y="-1"/>
                </a:lnTo>
                <a:close/>
              </a:path>
            </a:pathLst>
          </a:custGeom>
          <a:noFill/>
          <a:ln w="254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15383" name="Object 1029"/>
          <p:cNvGraphicFramePr>
            <a:graphicFrameLocks noChangeAspect="1"/>
          </p:cNvGraphicFramePr>
          <p:nvPr>
            <p:extLst>
              <p:ext uri="{D42A27DB-BD31-4B8C-83A1-F6EECF244321}">
                <p14:modId xmlns:p14="http://schemas.microsoft.com/office/powerpoint/2010/main" xmlns="" val="184447673"/>
              </p:ext>
            </p:extLst>
          </p:nvPr>
        </p:nvGraphicFramePr>
        <p:xfrm>
          <a:off x="6807200" y="3428331"/>
          <a:ext cx="428625" cy="342900"/>
        </p:xfrm>
        <a:graphic>
          <a:graphicData uri="http://schemas.openxmlformats.org/presentationml/2006/ole">
            <p:oleObj spid="_x0000_s13417" name="公式" r:id="rId9" imgW="172080" imgH="133920" progId="Equation.3">
              <p:embed/>
            </p:oleObj>
          </a:graphicData>
        </a:graphic>
      </p:graphicFrame>
      <p:sp>
        <p:nvSpPr>
          <p:cNvPr id="15384" name="Arc 87"/>
          <p:cNvSpPr>
            <a:spLocks/>
          </p:cNvSpPr>
          <p:nvPr/>
        </p:nvSpPr>
        <p:spPr bwMode="auto">
          <a:xfrm rot="3851758">
            <a:off x="8008144" y="2760787"/>
            <a:ext cx="615950" cy="430212"/>
          </a:xfrm>
          <a:custGeom>
            <a:avLst/>
            <a:gdLst>
              <a:gd name="T0" fmla="*/ 65788344 w 18160"/>
              <a:gd name="T1" fmla="*/ 0 h 21534"/>
              <a:gd name="T2" fmla="*/ 708605771 w 18160"/>
              <a:gd name="T3" fmla="*/ 78455613 h 21534"/>
              <a:gd name="T4" fmla="*/ 0 w 18160"/>
              <a:gd name="T5" fmla="*/ 171711007 h 21534"/>
              <a:gd name="T6" fmla="*/ 0 60000 65536"/>
              <a:gd name="T7" fmla="*/ 0 60000 65536"/>
              <a:gd name="T8" fmla="*/ 0 60000 65536"/>
              <a:gd name="T9" fmla="*/ 0 w 18160"/>
              <a:gd name="T10" fmla="*/ 0 h 21534"/>
              <a:gd name="T11" fmla="*/ 18160 w 18160"/>
              <a:gd name="T12" fmla="*/ 21534 h 21534"/>
            </a:gdLst>
            <a:ahLst/>
            <a:cxnLst>
              <a:cxn ang="T6">
                <a:pos x="T0" y="T1"/>
              </a:cxn>
              <a:cxn ang="T7">
                <a:pos x="T2" y="T3"/>
              </a:cxn>
              <a:cxn ang="T8">
                <a:pos x="T4" y="T5"/>
              </a:cxn>
            </a:cxnLst>
            <a:rect l="T9" t="T10" r="T11" b="T12"/>
            <a:pathLst>
              <a:path w="18160" h="21534" fill="none" extrusionOk="0">
                <a:moveTo>
                  <a:pt x="1686" y="-1"/>
                </a:moveTo>
                <a:cubicBezTo>
                  <a:pt x="8412" y="526"/>
                  <a:pt x="14506" y="4166"/>
                  <a:pt x="18160" y="9838"/>
                </a:cubicBezTo>
              </a:path>
              <a:path w="18160" h="21534" stroke="0" extrusionOk="0">
                <a:moveTo>
                  <a:pt x="1686" y="-1"/>
                </a:moveTo>
                <a:cubicBezTo>
                  <a:pt x="8412" y="526"/>
                  <a:pt x="14506" y="4166"/>
                  <a:pt x="18160" y="9838"/>
                </a:cubicBezTo>
                <a:lnTo>
                  <a:pt x="0" y="21534"/>
                </a:lnTo>
                <a:lnTo>
                  <a:pt x="1686" y="-1"/>
                </a:lnTo>
                <a:close/>
              </a:path>
            </a:pathLst>
          </a:custGeom>
          <a:noFill/>
          <a:ln w="25400">
            <a:solidFill>
              <a:schemeClr val="bg1"/>
            </a:solidFill>
            <a:round/>
            <a:headEnd type="arrow" w="lg" len="me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15385" name="Object 1030"/>
          <p:cNvGraphicFramePr>
            <a:graphicFrameLocks noChangeAspect="1"/>
          </p:cNvGraphicFramePr>
          <p:nvPr>
            <p:extLst>
              <p:ext uri="{D42A27DB-BD31-4B8C-83A1-F6EECF244321}">
                <p14:modId xmlns:p14="http://schemas.microsoft.com/office/powerpoint/2010/main" xmlns="" val="2337925146"/>
              </p:ext>
            </p:extLst>
          </p:nvPr>
        </p:nvGraphicFramePr>
        <p:xfrm>
          <a:off x="8532813" y="2753643"/>
          <a:ext cx="342900" cy="314325"/>
        </p:xfrm>
        <a:graphic>
          <a:graphicData uri="http://schemas.openxmlformats.org/presentationml/2006/ole">
            <p:oleObj spid="_x0000_s13418" name="公式" r:id="rId10" imgW="133920" imgH="124200" progId="Equation.3">
              <p:embed/>
            </p:oleObj>
          </a:graphicData>
        </a:graphic>
      </p:graphicFrame>
      <p:sp>
        <p:nvSpPr>
          <p:cNvPr id="15386" name="Text Box 91"/>
          <p:cNvSpPr txBox="1">
            <a:spLocks noChangeArrowheads="1"/>
          </p:cNvSpPr>
          <p:nvPr/>
        </p:nvSpPr>
        <p:spPr bwMode="auto">
          <a:xfrm>
            <a:off x="6875463" y="1483643"/>
            <a:ext cx="11525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rgbClr val="FFFF00"/>
                </a:solidFill>
                <a:sym typeface="Symbol" pitchFamily="18" charset="2"/>
              </a:rPr>
              <a:t>M (x,y)</a:t>
            </a:r>
          </a:p>
        </p:txBody>
      </p:sp>
      <p:sp>
        <p:nvSpPr>
          <p:cNvPr id="15387" name="Oval 120"/>
          <p:cNvSpPr>
            <a:spLocks noChangeArrowheads="1"/>
          </p:cNvSpPr>
          <p:nvPr/>
        </p:nvSpPr>
        <p:spPr bwMode="auto">
          <a:xfrm>
            <a:off x="7092950" y="1915443"/>
            <a:ext cx="71438" cy="7143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a:solidFill>
                <a:srgbClr val="99FF33"/>
              </a:solidFill>
              <a:latin typeface="宋体" pitchFamily="2" charset="-122"/>
            </a:endParaRPr>
          </a:p>
        </p:txBody>
      </p:sp>
    </p:spTree>
    <p:extLst>
      <p:ext uri="{BB962C8B-B14F-4D97-AF65-F5344CB8AC3E}">
        <p14:creationId xmlns:p14="http://schemas.microsoft.com/office/powerpoint/2010/main" xmlns="" val="22478453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80"/>
                                        </p:tgtEl>
                                        <p:attrNameLst>
                                          <p:attrName>style.visibility</p:attrName>
                                        </p:attrNameLst>
                                      </p:cBhvr>
                                      <p:to>
                                        <p:strVal val="visible"/>
                                      </p:to>
                                    </p:set>
                                    <p:anim calcmode="lin" valueType="num">
                                      <p:cBhvr additive="base">
                                        <p:cTn id="7" dur="500" fill="hold"/>
                                        <p:tgtEl>
                                          <p:spTgt spid="5180"/>
                                        </p:tgtEl>
                                        <p:attrNameLst>
                                          <p:attrName>ppt_x</p:attrName>
                                        </p:attrNameLst>
                                      </p:cBhvr>
                                      <p:tavLst>
                                        <p:tav tm="0">
                                          <p:val>
                                            <p:strVal val="0-#ppt_w/2"/>
                                          </p:val>
                                        </p:tav>
                                        <p:tav tm="100000">
                                          <p:val>
                                            <p:strVal val="#ppt_x"/>
                                          </p:val>
                                        </p:tav>
                                      </p:tavLst>
                                    </p:anim>
                                    <p:anim calcmode="lin" valueType="num">
                                      <p:cBhvr additive="base">
                                        <p:cTn id="8" dur="500" fill="hold"/>
                                        <p:tgtEl>
                                          <p:spTgt spid="51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82"/>
                                        </p:tgtEl>
                                        <p:attrNameLst>
                                          <p:attrName>style.visibility</p:attrName>
                                        </p:attrNameLst>
                                      </p:cBhvr>
                                      <p:to>
                                        <p:strVal val="visible"/>
                                      </p:to>
                                    </p:set>
                                    <p:anim calcmode="lin" valueType="num">
                                      <p:cBhvr additive="base">
                                        <p:cTn id="13" dur="500" fill="hold"/>
                                        <p:tgtEl>
                                          <p:spTgt spid="5182"/>
                                        </p:tgtEl>
                                        <p:attrNameLst>
                                          <p:attrName>ppt_x</p:attrName>
                                        </p:attrNameLst>
                                      </p:cBhvr>
                                      <p:tavLst>
                                        <p:tav tm="0">
                                          <p:val>
                                            <p:strVal val="0-#ppt_w/2"/>
                                          </p:val>
                                        </p:tav>
                                        <p:tav tm="100000">
                                          <p:val>
                                            <p:strVal val="#ppt_x"/>
                                          </p:val>
                                        </p:tav>
                                      </p:tavLst>
                                    </p:anim>
                                    <p:anim calcmode="lin" valueType="num">
                                      <p:cBhvr additive="base">
                                        <p:cTn id="14" dur="500" fill="hold"/>
                                        <p:tgtEl>
                                          <p:spTgt spid="518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0112"/>
                                        </p:tgtEl>
                                        <p:attrNameLst>
                                          <p:attrName>style.visibility</p:attrName>
                                        </p:attrNameLst>
                                      </p:cBhvr>
                                      <p:to>
                                        <p:strVal val="visible"/>
                                      </p:to>
                                    </p:set>
                                    <p:anim calcmode="lin" valueType="num">
                                      <p:cBhvr additive="base">
                                        <p:cTn id="19" dur="500" fill="hold"/>
                                        <p:tgtEl>
                                          <p:spTgt spid="90112"/>
                                        </p:tgtEl>
                                        <p:attrNameLst>
                                          <p:attrName>ppt_x</p:attrName>
                                        </p:attrNameLst>
                                      </p:cBhvr>
                                      <p:tavLst>
                                        <p:tav tm="0">
                                          <p:val>
                                            <p:strVal val="0-#ppt_w/2"/>
                                          </p:val>
                                        </p:tav>
                                        <p:tav tm="100000">
                                          <p:val>
                                            <p:strVal val="#ppt_x"/>
                                          </p:val>
                                        </p:tav>
                                      </p:tavLst>
                                    </p:anim>
                                    <p:anim calcmode="lin" valueType="num">
                                      <p:cBhvr additive="base">
                                        <p:cTn id="20" dur="500" fill="hold"/>
                                        <p:tgtEl>
                                          <p:spTgt spid="9011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84"/>
                                        </p:tgtEl>
                                        <p:attrNameLst>
                                          <p:attrName>style.visibility</p:attrName>
                                        </p:attrNameLst>
                                      </p:cBhvr>
                                      <p:to>
                                        <p:strVal val="visible"/>
                                      </p:to>
                                    </p:set>
                                    <p:anim calcmode="lin" valueType="num">
                                      <p:cBhvr additive="base">
                                        <p:cTn id="25" dur="500" fill="hold"/>
                                        <p:tgtEl>
                                          <p:spTgt spid="5184"/>
                                        </p:tgtEl>
                                        <p:attrNameLst>
                                          <p:attrName>ppt_x</p:attrName>
                                        </p:attrNameLst>
                                      </p:cBhvr>
                                      <p:tavLst>
                                        <p:tav tm="0">
                                          <p:val>
                                            <p:strVal val="0-#ppt_w/2"/>
                                          </p:val>
                                        </p:tav>
                                        <p:tav tm="100000">
                                          <p:val>
                                            <p:strVal val="#ppt_x"/>
                                          </p:val>
                                        </p:tav>
                                      </p:tavLst>
                                    </p:anim>
                                    <p:anim calcmode="lin" valueType="num">
                                      <p:cBhvr additive="base">
                                        <p:cTn id="26" dur="500" fill="hold"/>
                                        <p:tgtEl>
                                          <p:spTgt spid="518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90113"/>
                                        </p:tgtEl>
                                        <p:attrNameLst>
                                          <p:attrName>style.visibility</p:attrName>
                                        </p:attrNameLst>
                                      </p:cBhvr>
                                      <p:to>
                                        <p:strVal val="visible"/>
                                      </p:to>
                                    </p:set>
                                    <p:anim calcmode="lin" valueType="num">
                                      <p:cBhvr additive="base">
                                        <p:cTn id="31" dur="500" fill="hold"/>
                                        <p:tgtEl>
                                          <p:spTgt spid="90113"/>
                                        </p:tgtEl>
                                        <p:attrNameLst>
                                          <p:attrName>ppt_x</p:attrName>
                                        </p:attrNameLst>
                                      </p:cBhvr>
                                      <p:tavLst>
                                        <p:tav tm="0">
                                          <p:val>
                                            <p:strVal val="0-#ppt_w/2"/>
                                          </p:val>
                                        </p:tav>
                                        <p:tav tm="100000">
                                          <p:val>
                                            <p:strVal val="#ppt_x"/>
                                          </p:val>
                                        </p:tav>
                                      </p:tavLst>
                                    </p:anim>
                                    <p:anim calcmode="lin" valueType="num">
                                      <p:cBhvr additive="base">
                                        <p:cTn id="32" dur="500" fill="hold"/>
                                        <p:tgtEl>
                                          <p:spTgt spid="9011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90114"/>
                                        </p:tgtEl>
                                        <p:attrNameLst>
                                          <p:attrName>style.visibility</p:attrName>
                                        </p:attrNameLst>
                                      </p:cBhvr>
                                      <p:to>
                                        <p:strVal val="visible"/>
                                      </p:to>
                                    </p:set>
                                    <p:anim calcmode="lin" valueType="num">
                                      <p:cBhvr additive="base">
                                        <p:cTn id="37" dur="500" fill="hold"/>
                                        <p:tgtEl>
                                          <p:spTgt spid="90114"/>
                                        </p:tgtEl>
                                        <p:attrNameLst>
                                          <p:attrName>ppt_x</p:attrName>
                                        </p:attrNameLst>
                                      </p:cBhvr>
                                      <p:tavLst>
                                        <p:tav tm="0">
                                          <p:val>
                                            <p:strVal val="0-#ppt_w/2"/>
                                          </p:val>
                                        </p:tav>
                                        <p:tav tm="100000">
                                          <p:val>
                                            <p:strVal val="#ppt_x"/>
                                          </p:val>
                                        </p:tav>
                                      </p:tavLst>
                                    </p:anim>
                                    <p:anim calcmode="lin" valueType="num">
                                      <p:cBhvr additive="base">
                                        <p:cTn id="38" dur="500" fill="hold"/>
                                        <p:tgtEl>
                                          <p:spTgt spid="9011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90115"/>
                                        </p:tgtEl>
                                        <p:attrNameLst>
                                          <p:attrName>style.visibility</p:attrName>
                                        </p:attrNameLst>
                                      </p:cBhvr>
                                      <p:to>
                                        <p:strVal val="visible"/>
                                      </p:to>
                                    </p:set>
                                    <p:anim calcmode="lin" valueType="num">
                                      <p:cBhvr additive="base">
                                        <p:cTn id="43" dur="500" fill="hold"/>
                                        <p:tgtEl>
                                          <p:spTgt spid="90115"/>
                                        </p:tgtEl>
                                        <p:attrNameLst>
                                          <p:attrName>ppt_x</p:attrName>
                                        </p:attrNameLst>
                                      </p:cBhvr>
                                      <p:tavLst>
                                        <p:tav tm="0">
                                          <p:val>
                                            <p:strVal val="0-#ppt_w/2"/>
                                          </p:val>
                                        </p:tav>
                                        <p:tav tm="100000">
                                          <p:val>
                                            <p:strVal val="#ppt_x"/>
                                          </p:val>
                                        </p:tav>
                                      </p:tavLst>
                                    </p:anim>
                                    <p:anim calcmode="lin" valueType="num">
                                      <p:cBhvr additive="base">
                                        <p:cTn id="44" dur="500" fill="hold"/>
                                        <p:tgtEl>
                                          <p:spTgt spid="901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0" grpId="0" autoUpdateAnimBg="0"/>
      <p:bldP spid="5182" grpId="0" autoUpdateAnimBg="0"/>
      <p:bldP spid="518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16386" name="Text Box 1055"/>
              <p:cNvSpPr txBox="1">
                <a:spLocks noChangeArrowheads="1"/>
              </p:cNvSpPr>
              <p:nvPr/>
            </p:nvSpPr>
            <p:spPr bwMode="auto">
              <a:xfrm>
                <a:off x="228600" y="116632"/>
                <a:ext cx="8686800" cy="15696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smtClean="0">
                    <a:solidFill>
                      <a:schemeClr val="bg1"/>
                    </a:solidFill>
                    <a:sym typeface="Symbol" pitchFamily="18" charset="2"/>
                  </a:rPr>
                  <a:t/>
                </a:r>
                <a:r>
                  <a:rPr lang="en-US" altLang="zh-CN" sz="2400" dirty="0" smtClean="0">
                    <a:solidFill>
                      <a:srgbClr val="C00000"/>
                    </a:solidFill>
                    <a:sym typeface="Symbol" pitchFamily="18" charset="2"/>
                  </a:rPr>
                  <a:t>6</a:t>
                </a:r>
                <a:r>
                  <a:rPr lang="zh-CN" altLang="zh-CN" sz="2400" dirty="0">
                    <a:solidFill>
                      <a:srgbClr val="C00000"/>
                    </a:solidFill>
                  </a:rPr>
                  <a:t>轴为竖直而顶点在下的抛物线形金属丝，以匀</a:t>
                </a:r>
                <a:r>
                  <a:rPr lang="zh-CN" altLang="zh-CN" sz="2400" dirty="0" smtClean="0">
                    <a:solidFill>
                      <a:srgbClr val="C00000"/>
                    </a:solidFill>
                  </a:rPr>
                  <a:t>角速度</a:t>
                </a:r>
                <a14:m>
                  <m:oMath xmlns:m="http://schemas.openxmlformats.org/officeDocument/2006/math">
                    <m:r>
                      <a:rPr lang="zh-CN" altLang="en-US" sz="2400" i="1" smtClean="0">
                        <a:solidFill>
                          <a:srgbClr val="C00000"/>
                        </a:solidFill>
                        <a:latin typeface="Cambria Math"/>
                      </a:rPr>
                      <m:t>𝜔</m:t>
                    </m:r>
                  </m:oMath>
                </a14:m>
                <a:r>
                  <a:rPr lang="en-US" altLang="zh-CN" sz="2400" dirty="0" smtClean="0">
                    <a:solidFill>
                      <a:srgbClr val="C00000"/>
                    </a:solidFill>
                  </a:rPr>
                  <a:t/>
                </a:r>
                <a:r>
                  <a:rPr lang="zh-CN" altLang="zh-CN" sz="2400" dirty="0">
                    <a:solidFill>
                      <a:srgbClr val="C00000"/>
                    </a:solidFill>
                  </a:rPr>
                  <a:t>绕轴转动。一质量为</a:t>
                </a:r>
                <a:r>
                  <a:rPr lang="en-US" altLang="zh-CN" sz="2400" i="1" dirty="0">
                    <a:solidFill>
                      <a:srgbClr val="C00000"/>
                    </a:solidFill>
                  </a:rPr>
                  <a:t>m</a:t>
                </a:r>
                <a:r>
                  <a:rPr lang="zh-CN" altLang="zh-CN" sz="2400" dirty="0">
                    <a:solidFill>
                      <a:srgbClr val="C00000"/>
                    </a:solidFill>
                  </a:rPr>
                  <a:t>的小环，套在此金属丝上，并可沿着金属丝滑动。试用拉格朗日方程和正则方程给出小环的运动微分方程。已知抛物线的方程</a:t>
                </a:r>
                <a:r>
                  <a:rPr lang="zh-CN" altLang="zh-CN" sz="2400" dirty="0" smtClean="0">
                    <a:solidFill>
                      <a:srgbClr val="C00000"/>
                    </a:solidFill>
                  </a:rPr>
                  <a:t>为</a:t>
                </a:r>
                <a14:m>
                  <m:oMath xmlns:m="http://schemas.openxmlformats.org/officeDocument/2006/math">
                    <m:sSup>
                      <m:sSupPr>
                        <m:ctrlPr>
                          <a:rPr lang="en-US" altLang="zh-CN" sz="2400" i="1" smtClean="0">
                            <a:solidFill>
                              <a:srgbClr val="C00000"/>
                            </a:solidFill>
                            <a:latin typeface="Cambria Math"/>
                          </a:rPr>
                        </m:ctrlPr>
                      </m:sSupPr>
                      <m:e>
                        <m:r>
                          <a:rPr lang="en-US" altLang="zh-CN" sz="2400" b="0" i="1" smtClean="0">
                            <a:solidFill>
                              <a:srgbClr val="C00000"/>
                            </a:solidFill>
                            <a:latin typeface="Cambria Math"/>
                          </a:rPr>
                          <m:t>𝑥</m:t>
                        </m:r>
                      </m:e>
                      <m:sup>
                        <m:r>
                          <a:rPr lang="en-US" altLang="zh-CN" sz="2400" b="0" i="1" smtClean="0">
                            <a:solidFill>
                              <a:srgbClr val="C00000"/>
                            </a:solidFill>
                            <a:latin typeface="Cambria Math"/>
                          </a:rPr>
                          <m:t>2</m:t>
                        </m:r>
                      </m:sup>
                    </m:sSup>
                    <m:r>
                      <a:rPr lang="en-US" altLang="zh-CN" sz="2400" b="0" i="1" smtClean="0">
                        <a:solidFill>
                          <a:srgbClr val="C00000"/>
                        </a:solidFill>
                        <a:latin typeface="Cambria Math"/>
                      </a:rPr>
                      <m:t>=4</m:t>
                    </m:r>
                    <m:r>
                      <a:rPr lang="en-US" altLang="zh-CN" sz="2400" b="0" i="1" smtClean="0">
                        <a:solidFill>
                          <a:srgbClr val="C00000"/>
                        </a:solidFill>
                        <a:latin typeface="Cambria Math"/>
                      </a:rPr>
                      <m:t>𝑎𝑦</m:t>
                    </m:r>
                  </m:oMath>
                </a14:m>
                <a:r>
                  <a:rPr lang="en-US" altLang="zh-CN" sz="2400" dirty="0" smtClean="0">
                    <a:solidFill>
                      <a:srgbClr val="C00000"/>
                    </a:solidFill>
                  </a:rPr>
                  <a:t/>
                </a:r>
                <a:r>
                  <a:rPr lang="zh-CN" altLang="zh-CN" sz="2400" dirty="0" smtClean="0">
                    <a:solidFill>
                      <a:srgbClr val="C00000"/>
                    </a:solidFill>
                  </a:rPr>
                  <a:t>，</a:t>
                </a:r>
                <a:r>
                  <a:rPr lang="zh-CN" altLang="zh-CN" sz="2400" dirty="0">
                    <a:solidFill>
                      <a:srgbClr val="C00000"/>
                    </a:solidFill>
                  </a:rPr>
                  <a:t>其中</a:t>
                </a:r>
                <a:r>
                  <a:rPr lang="en-US" altLang="zh-CN" sz="2400" i="1" dirty="0">
                    <a:solidFill>
                      <a:srgbClr val="C00000"/>
                    </a:solidFill>
                  </a:rPr>
                  <a:t>a</a:t>
                </a:r>
                <a:r>
                  <a:rPr lang="zh-CN" altLang="zh-CN" sz="2400" dirty="0">
                    <a:solidFill>
                      <a:srgbClr val="C00000"/>
                    </a:solidFill>
                  </a:rPr>
                  <a:t>为一常数。</a:t>
                </a:r>
                <a:endParaRPr lang="en-US" altLang="zh-CN" sz="2400" dirty="0">
                  <a:solidFill>
                    <a:srgbClr val="C00000"/>
                  </a:solidFill>
                  <a:sym typeface="Symbol" pitchFamily="18" charset="2"/>
                </a:endParaRPr>
              </a:p>
            </p:txBody>
          </p:sp>
        </mc:Choice>
        <mc:Fallback>
          <p:sp>
            <p:nvSpPr>
              <p:cNvPr id="16386" name="Text Box 1055"/>
              <p:cNvSpPr txBox="1">
                <a:spLocks noRot="1" noChangeAspect="1" noMove="1" noResize="1" noEditPoints="1" noAdjustHandles="1" noChangeArrowheads="1" noChangeShapeType="1" noTextEdit="1"/>
              </p:cNvSpPr>
              <p:nvPr/>
            </p:nvSpPr>
            <p:spPr bwMode="auto">
              <a:xfrm>
                <a:off x="228600" y="116632"/>
                <a:ext cx="8686800" cy="1569660"/>
              </a:xfrm>
              <a:prstGeom prst="rect">
                <a:avLst/>
              </a:prstGeom>
              <a:blipFill rotWithShape="1">
                <a:blip r:embed="rId3"/>
                <a:stretch>
                  <a:fillRect l="-1123" t="-4264" r="-1053" b="-8140"/>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p:sp>
        <p:nvSpPr>
          <p:cNvPr id="16387" name="Text Box 1057"/>
          <p:cNvSpPr txBox="1">
            <a:spLocks noChangeArrowheads="1"/>
          </p:cNvSpPr>
          <p:nvPr/>
        </p:nvSpPr>
        <p:spPr bwMode="auto">
          <a:xfrm>
            <a:off x="228600" y="1700808"/>
            <a:ext cx="56388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sym typeface="Symbol" pitchFamily="18" charset="2"/>
              </a:rPr>
              <a:t>    </a:t>
            </a:r>
            <a:r>
              <a:rPr lang="zh-CN" altLang="en-US" sz="2400" dirty="0">
                <a:sym typeface="Symbol" pitchFamily="18" charset="2"/>
              </a:rPr>
              <a:t>解</a:t>
            </a:r>
            <a:r>
              <a:rPr lang="en-US" altLang="zh-CN" sz="2400" dirty="0">
                <a:sym typeface="Symbol" pitchFamily="18" charset="2"/>
              </a:rPr>
              <a:t>:</a:t>
            </a:r>
            <a:r>
              <a:rPr lang="zh-CN" altLang="en-US" sz="2400" dirty="0">
                <a:sym typeface="Symbol" pitchFamily="18" charset="2"/>
              </a:rPr>
              <a:t>由于相对运动</a:t>
            </a:r>
            <a:r>
              <a:rPr lang="en-US" altLang="zh-CN" sz="2400" dirty="0">
                <a:sym typeface="Symbol" pitchFamily="18" charset="2"/>
              </a:rPr>
              <a:t>,</a:t>
            </a:r>
            <a:r>
              <a:rPr lang="zh-CN" altLang="en-US" sz="2400" dirty="0">
                <a:sym typeface="Symbol" pitchFamily="18" charset="2"/>
              </a:rPr>
              <a:t>小环沿金属丝滑动的速度为</a:t>
            </a:r>
            <a:endParaRPr lang="zh-CN" altLang="en-US" sz="2400" i="1" dirty="0">
              <a:sym typeface="Symbol" pitchFamily="18" charset="2"/>
            </a:endParaRPr>
          </a:p>
        </p:txBody>
      </p:sp>
      <p:graphicFrame>
        <p:nvGraphicFramePr>
          <p:cNvPr id="91136" name="Object 2048"/>
          <p:cNvGraphicFramePr>
            <a:graphicFrameLocks noChangeAspect="1"/>
          </p:cNvGraphicFramePr>
          <p:nvPr>
            <p:extLst>
              <p:ext uri="{D42A27DB-BD31-4B8C-83A1-F6EECF244321}">
                <p14:modId xmlns:p14="http://schemas.microsoft.com/office/powerpoint/2010/main" xmlns="" val="4121251492"/>
              </p:ext>
            </p:extLst>
          </p:nvPr>
        </p:nvGraphicFramePr>
        <p:xfrm>
          <a:off x="2525713" y="2300288"/>
          <a:ext cx="1119187" cy="447675"/>
        </p:xfrm>
        <a:graphic>
          <a:graphicData uri="http://schemas.openxmlformats.org/presentationml/2006/ole">
            <p:oleObj spid="_x0000_s14422" name="公式" r:id="rId4" imgW="482400" imgH="190440" progId="Equation.3">
              <p:embed/>
            </p:oleObj>
          </a:graphicData>
        </a:graphic>
      </p:graphicFrame>
      <p:grpSp>
        <p:nvGrpSpPr>
          <p:cNvPr id="2" name="组合 32"/>
          <p:cNvGrpSpPr>
            <a:grpSpLocks/>
          </p:cNvGrpSpPr>
          <p:nvPr/>
        </p:nvGrpSpPr>
        <p:grpSpPr bwMode="auto">
          <a:xfrm>
            <a:off x="228600" y="2749650"/>
            <a:ext cx="5486400" cy="830997"/>
            <a:chOff x="228600" y="2133600"/>
            <a:chExt cx="5486400" cy="830997"/>
          </a:xfrm>
        </p:grpSpPr>
        <p:sp>
          <p:nvSpPr>
            <p:cNvPr id="16416" name="Text Box 1059"/>
            <p:cNvSpPr txBox="1">
              <a:spLocks noChangeArrowheads="1"/>
            </p:cNvSpPr>
            <p:nvPr/>
          </p:nvSpPr>
          <p:spPr bwMode="auto">
            <a:xfrm>
              <a:off x="228600" y="2133600"/>
              <a:ext cx="54864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solidFill>
                    <a:schemeClr val="bg1"/>
                  </a:solidFill>
                  <a:sym typeface="Symbol" pitchFamily="18" charset="2"/>
                </a:rPr>
                <a:t>    </a:t>
              </a:r>
              <a:r>
                <a:rPr lang="zh-CN" altLang="en-US" sz="2400" dirty="0">
                  <a:sym typeface="Symbol" pitchFamily="18" charset="2"/>
                </a:rPr>
                <a:t>方向沿抛物线在该点的切线方向</a:t>
              </a:r>
              <a:r>
                <a:rPr lang="en-US" altLang="zh-CN" sz="2400" dirty="0">
                  <a:sym typeface="Symbol" pitchFamily="18" charset="2"/>
                </a:rPr>
                <a:t>,</a:t>
              </a:r>
              <a:r>
                <a:rPr lang="zh-CN" altLang="en-US" sz="2400" dirty="0">
                  <a:sym typeface="Symbol" pitchFamily="18" charset="2"/>
                </a:rPr>
                <a:t>另外有牵连速度</a:t>
              </a:r>
              <a:endParaRPr lang="zh-CN" altLang="en-US" sz="2400" i="1" dirty="0">
                <a:sym typeface="Symbol" pitchFamily="18" charset="2"/>
              </a:endParaRPr>
            </a:p>
          </p:txBody>
        </p:sp>
        <p:graphicFrame>
          <p:nvGraphicFramePr>
            <p:cNvPr id="16417" name="Object 2049"/>
            <p:cNvGraphicFramePr>
              <a:graphicFrameLocks noChangeAspect="1"/>
            </p:cNvGraphicFramePr>
            <p:nvPr>
              <p:extLst>
                <p:ext uri="{D42A27DB-BD31-4B8C-83A1-F6EECF244321}">
                  <p14:modId xmlns:p14="http://schemas.microsoft.com/office/powerpoint/2010/main" xmlns="" val="2255461136"/>
                </p:ext>
              </p:extLst>
            </p:nvPr>
          </p:nvGraphicFramePr>
          <p:xfrm>
            <a:off x="1857375" y="2573238"/>
            <a:ext cx="527050" cy="300037"/>
          </p:xfrm>
          <a:graphic>
            <a:graphicData uri="http://schemas.openxmlformats.org/presentationml/2006/ole">
              <p:oleObj spid="_x0000_s14423" name="公式" r:id="rId5" imgW="228600" imgH="126720" progId="Equation.3">
                <p:embed/>
              </p:oleObj>
            </a:graphicData>
          </a:graphic>
        </p:graphicFrame>
      </p:grpSp>
      <p:sp>
        <p:nvSpPr>
          <p:cNvPr id="60453" name="Text Box 1061"/>
          <p:cNvSpPr txBox="1">
            <a:spLocks noChangeArrowheads="1"/>
          </p:cNvSpPr>
          <p:nvPr/>
        </p:nvSpPr>
        <p:spPr bwMode="auto">
          <a:xfrm>
            <a:off x="2473784" y="3120236"/>
            <a:ext cx="4876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方向垂直纸面向里</a:t>
            </a:r>
            <a:r>
              <a:rPr lang="en-US" altLang="zh-CN" sz="2400" dirty="0">
                <a:sym typeface="Symbol" pitchFamily="18" charset="2"/>
              </a:rPr>
              <a:t>, </a:t>
            </a:r>
            <a:r>
              <a:rPr lang="zh-CN" altLang="en-US" sz="2400" dirty="0">
                <a:sym typeface="Symbol" pitchFamily="18" charset="2"/>
              </a:rPr>
              <a:t>所以</a:t>
            </a:r>
            <a:endParaRPr lang="zh-CN" altLang="en-US" sz="2400" i="1" dirty="0">
              <a:sym typeface="Symbol" pitchFamily="18" charset="2"/>
            </a:endParaRPr>
          </a:p>
        </p:txBody>
      </p:sp>
      <p:graphicFrame>
        <p:nvGraphicFramePr>
          <p:cNvPr id="91138" name="Object 2050"/>
          <p:cNvGraphicFramePr>
            <a:graphicFrameLocks noChangeAspect="1"/>
          </p:cNvGraphicFramePr>
          <p:nvPr>
            <p:extLst>
              <p:ext uri="{D42A27DB-BD31-4B8C-83A1-F6EECF244321}">
                <p14:modId xmlns:p14="http://schemas.microsoft.com/office/powerpoint/2010/main" xmlns="" val="414960261"/>
              </p:ext>
            </p:extLst>
          </p:nvPr>
        </p:nvGraphicFramePr>
        <p:xfrm>
          <a:off x="827584" y="3625850"/>
          <a:ext cx="4659313" cy="800100"/>
        </p:xfrm>
        <a:graphic>
          <a:graphicData uri="http://schemas.openxmlformats.org/presentationml/2006/ole">
            <p:oleObj spid="_x0000_s14424" name="公式" r:id="rId6" imgW="2057400" imgH="342720" progId="Equation.3">
              <p:embed/>
            </p:oleObj>
          </a:graphicData>
        </a:graphic>
      </p:graphicFrame>
      <p:sp>
        <p:nvSpPr>
          <p:cNvPr id="60459" name="Text Box 1067"/>
          <p:cNvSpPr txBox="1">
            <a:spLocks noChangeArrowheads="1"/>
          </p:cNvSpPr>
          <p:nvPr/>
        </p:nvSpPr>
        <p:spPr bwMode="auto">
          <a:xfrm>
            <a:off x="304800" y="4572000"/>
            <a:ext cx="3962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考虑约束</a:t>
            </a:r>
            <a:r>
              <a:rPr lang="en-US" altLang="zh-CN" sz="2400" i="1" dirty="0">
                <a:sym typeface="Symbol" pitchFamily="18" charset="2"/>
              </a:rPr>
              <a:t>x</a:t>
            </a:r>
            <a:r>
              <a:rPr lang="en-US" altLang="zh-CN" sz="2400" baseline="30000" dirty="0">
                <a:sym typeface="Symbol" pitchFamily="18" charset="2"/>
              </a:rPr>
              <a:t>2</a:t>
            </a:r>
            <a:r>
              <a:rPr lang="en-US" altLang="zh-CN" sz="2400" dirty="0">
                <a:sym typeface="Symbol" pitchFamily="18" charset="2"/>
              </a:rPr>
              <a:t>=4</a:t>
            </a:r>
            <a:r>
              <a:rPr lang="en-US" altLang="zh-CN" sz="2400" i="1" dirty="0">
                <a:sym typeface="Symbol" pitchFamily="18" charset="2"/>
              </a:rPr>
              <a:t>ay</a:t>
            </a:r>
            <a:r>
              <a:rPr lang="en-US" altLang="zh-CN" sz="2400" dirty="0">
                <a:sym typeface="Symbol" pitchFamily="18" charset="2"/>
              </a:rPr>
              <a:t>, </a:t>
            </a:r>
            <a:r>
              <a:rPr lang="zh-CN" altLang="en-US" sz="2400" dirty="0">
                <a:sym typeface="Symbol" pitchFamily="18" charset="2"/>
              </a:rPr>
              <a:t>得势能为</a:t>
            </a:r>
          </a:p>
        </p:txBody>
      </p:sp>
      <p:graphicFrame>
        <p:nvGraphicFramePr>
          <p:cNvPr id="91139" name="Object 2051"/>
          <p:cNvGraphicFramePr>
            <a:graphicFrameLocks noChangeAspect="1"/>
          </p:cNvGraphicFramePr>
          <p:nvPr>
            <p:extLst>
              <p:ext uri="{D42A27DB-BD31-4B8C-83A1-F6EECF244321}">
                <p14:modId xmlns:p14="http://schemas.microsoft.com/office/powerpoint/2010/main" xmlns="" val="4007318432"/>
              </p:ext>
            </p:extLst>
          </p:nvPr>
        </p:nvGraphicFramePr>
        <p:xfrm>
          <a:off x="4100513" y="4389438"/>
          <a:ext cx="1874837" cy="820737"/>
        </p:xfrm>
        <a:graphic>
          <a:graphicData uri="http://schemas.openxmlformats.org/presentationml/2006/ole">
            <p:oleObj spid="_x0000_s14425" name="公式" r:id="rId7" imgW="825480" imgH="355320" progId="Equation.3">
              <p:embed/>
            </p:oleObj>
          </a:graphicData>
        </a:graphic>
      </p:graphicFrame>
      <p:sp>
        <p:nvSpPr>
          <p:cNvPr id="60461" name="Text Box 1069"/>
          <p:cNvSpPr txBox="1">
            <a:spLocks noChangeArrowheads="1"/>
          </p:cNvSpPr>
          <p:nvPr/>
        </p:nvSpPr>
        <p:spPr bwMode="auto">
          <a:xfrm>
            <a:off x="323850" y="5229225"/>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因为</a:t>
            </a:r>
          </a:p>
        </p:txBody>
      </p:sp>
      <p:graphicFrame>
        <p:nvGraphicFramePr>
          <p:cNvPr id="91140" name="Object 2052"/>
          <p:cNvGraphicFramePr>
            <a:graphicFrameLocks noChangeAspect="1"/>
          </p:cNvGraphicFramePr>
          <p:nvPr>
            <p:extLst>
              <p:ext uri="{D42A27DB-BD31-4B8C-83A1-F6EECF244321}">
                <p14:modId xmlns:p14="http://schemas.microsoft.com/office/powerpoint/2010/main" xmlns="" val="3515146427"/>
              </p:ext>
            </p:extLst>
          </p:nvPr>
        </p:nvGraphicFramePr>
        <p:xfrm>
          <a:off x="1698625" y="5073650"/>
          <a:ext cx="1395413" cy="800100"/>
        </p:xfrm>
        <a:graphic>
          <a:graphicData uri="http://schemas.openxmlformats.org/presentationml/2006/ole">
            <p:oleObj spid="_x0000_s14426" name="公式" r:id="rId8" imgW="609480" imgH="342720" progId="Equation.3">
              <p:embed/>
            </p:oleObj>
          </a:graphicData>
        </a:graphic>
      </p:graphicFrame>
      <p:graphicFrame>
        <p:nvGraphicFramePr>
          <p:cNvPr id="91141" name="Object 2053"/>
          <p:cNvGraphicFramePr>
            <a:graphicFrameLocks noChangeAspect="1"/>
          </p:cNvGraphicFramePr>
          <p:nvPr>
            <p:extLst>
              <p:ext uri="{D42A27DB-BD31-4B8C-83A1-F6EECF244321}">
                <p14:modId xmlns:p14="http://schemas.microsoft.com/office/powerpoint/2010/main" xmlns="" val="1578632011"/>
              </p:ext>
            </p:extLst>
          </p:nvPr>
        </p:nvGraphicFramePr>
        <p:xfrm>
          <a:off x="1363663" y="5770563"/>
          <a:ext cx="6856412" cy="1028700"/>
        </p:xfrm>
        <a:graphic>
          <a:graphicData uri="http://schemas.openxmlformats.org/presentationml/2006/ole">
            <p:oleObj spid="_x0000_s14427" name="公式" r:id="rId9" imgW="3035160" imgH="444240" progId="Equation.3">
              <p:embed/>
            </p:oleObj>
          </a:graphicData>
        </a:graphic>
      </p:graphicFrame>
      <p:grpSp>
        <p:nvGrpSpPr>
          <p:cNvPr id="16397" name="Group 1095"/>
          <p:cNvGrpSpPr>
            <a:grpSpLocks/>
          </p:cNvGrpSpPr>
          <p:nvPr/>
        </p:nvGrpSpPr>
        <p:grpSpPr bwMode="auto">
          <a:xfrm>
            <a:off x="6011863" y="1844774"/>
            <a:ext cx="2881312" cy="3600450"/>
            <a:chOff x="3651" y="210"/>
            <a:chExt cx="1815" cy="2268"/>
          </a:xfrm>
        </p:grpSpPr>
        <p:sp>
          <p:nvSpPr>
            <p:cNvPr id="16398" name="Arc 1074"/>
            <p:cNvSpPr>
              <a:spLocks/>
            </p:cNvSpPr>
            <p:nvPr/>
          </p:nvSpPr>
          <p:spPr bwMode="auto">
            <a:xfrm rot="-681193" flipH="1" flipV="1">
              <a:off x="3785" y="954"/>
              <a:ext cx="634" cy="1084"/>
            </a:xfrm>
            <a:custGeom>
              <a:avLst/>
              <a:gdLst>
                <a:gd name="T0" fmla="*/ 0 w 21600"/>
                <a:gd name="T1" fmla="*/ 0 h 21497"/>
                <a:gd name="T2" fmla="*/ 1 w 21600"/>
                <a:gd name="T3" fmla="*/ 3 h 21497"/>
                <a:gd name="T4" fmla="*/ 0 w 21600"/>
                <a:gd name="T5" fmla="*/ 3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2106" y="-1"/>
                  </a:moveTo>
                  <a:cubicBezTo>
                    <a:pt x="13160" y="1082"/>
                    <a:pt x="21591" y="10373"/>
                    <a:pt x="21599" y="21481"/>
                  </a:cubicBezTo>
                </a:path>
                <a:path w="21600" h="21497" stroke="0" extrusionOk="0">
                  <a:moveTo>
                    <a:pt x="2106" y="-1"/>
                  </a:moveTo>
                  <a:cubicBezTo>
                    <a:pt x="13160" y="1082"/>
                    <a:pt x="21591" y="10373"/>
                    <a:pt x="21599" y="21481"/>
                  </a:cubicBezTo>
                  <a:lnTo>
                    <a:pt x="0" y="21497"/>
                  </a:lnTo>
                  <a:lnTo>
                    <a:pt x="2106" y="-1"/>
                  </a:lnTo>
                  <a:close/>
                </a:path>
              </a:pathLst>
            </a:custGeom>
            <a:noFill/>
            <a:ln w="254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cxnSp>
          <p:nvCxnSpPr>
            <p:cNvPr id="16399" name="AutoShape 1076"/>
            <p:cNvCxnSpPr>
              <a:cxnSpLocks noChangeShapeType="1"/>
            </p:cNvCxnSpPr>
            <p:nvPr/>
          </p:nvCxnSpPr>
          <p:spPr bwMode="auto">
            <a:xfrm flipV="1">
              <a:off x="4422" y="301"/>
              <a:ext cx="0" cy="2177"/>
            </a:xfrm>
            <a:prstGeom prst="straightConnector1">
              <a:avLst/>
            </a:prstGeom>
            <a:noFill/>
            <a:ln w="25400">
              <a:solidFill>
                <a:srgbClr val="FF0000"/>
              </a:solidFill>
              <a:round/>
              <a:headEnd/>
              <a:tailEnd type="arrow" w="lg" len="med"/>
            </a:ln>
            <a:extLst>
              <a:ext uri="{909E8E84-426E-40DD-AFC4-6F175D3DCCD1}">
                <a14:hiddenFill xmlns:a14="http://schemas.microsoft.com/office/drawing/2010/main" xmlns="">
                  <a:noFill/>
                </a14:hiddenFill>
              </a:ext>
            </a:extLst>
          </p:spPr>
        </p:cxnSp>
        <p:sp>
          <p:nvSpPr>
            <p:cNvPr id="16400" name="Line 1077"/>
            <p:cNvSpPr>
              <a:spLocks noChangeShapeType="1"/>
            </p:cNvSpPr>
            <p:nvPr/>
          </p:nvSpPr>
          <p:spPr bwMode="auto">
            <a:xfrm>
              <a:off x="3651" y="1979"/>
              <a:ext cx="1724" cy="0"/>
            </a:xfrm>
            <a:prstGeom prst="line">
              <a:avLst/>
            </a:prstGeom>
            <a:noFill/>
            <a:ln w="25400">
              <a:solidFill>
                <a:srgbClr val="FF0000"/>
              </a:solidFill>
              <a:round/>
              <a:headEnd/>
              <a:tailEnd type="arrow" w="lg"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6401" name="Arc 1078"/>
            <p:cNvSpPr>
              <a:spLocks/>
            </p:cNvSpPr>
            <p:nvPr/>
          </p:nvSpPr>
          <p:spPr bwMode="auto">
            <a:xfrm rot="513795" flipV="1">
              <a:off x="4421" y="937"/>
              <a:ext cx="636" cy="1084"/>
            </a:xfrm>
            <a:custGeom>
              <a:avLst/>
              <a:gdLst>
                <a:gd name="T0" fmla="*/ 0 w 21594"/>
                <a:gd name="T1" fmla="*/ 0 h 21497"/>
                <a:gd name="T2" fmla="*/ 1 w 21594"/>
                <a:gd name="T3" fmla="*/ 3 h 21497"/>
                <a:gd name="T4" fmla="*/ 0 w 21594"/>
                <a:gd name="T5" fmla="*/ 3 h 21497"/>
                <a:gd name="T6" fmla="*/ 0 60000 65536"/>
                <a:gd name="T7" fmla="*/ 0 60000 65536"/>
                <a:gd name="T8" fmla="*/ 0 60000 65536"/>
                <a:gd name="T9" fmla="*/ 0 w 21594"/>
                <a:gd name="T10" fmla="*/ 0 h 21497"/>
                <a:gd name="T11" fmla="*/ 21594 w 21594"/>
                <a:gd name="T12" fmla="*/ 21497 h 21497"/>
              </a:gdLst>
              <a:ahLst/>
              <a:cxnLst>
                <a:cxn ang="T6">
                  <a:pos x="T0" y="T1"/>
                </a:cxn>
                <a:cxn ang="T7">
                  <a:pos x="T2" y="T3"/>
                </a:cxn>
                <a:cxn ang="T8">
                  <a:pos x="T4" y="T5"/>
                </a:cxn>
              </a:cxnLst>
              <a:rect l="T9" t="T10" r="T11" b="T12"/>
              <a:pathLst>
                <a:path w="21594" h="21497" fill="none" extrusionOk="0">
                  <a:moveTo>
                    <a:pt x="2106" y="-1"/>
                  </a:moveTo>
                  <a:cubicBezTo>
                    <a:pt x="12980" y="1065"/>
                    <a:pt x="21347" y="10083"/>
                    <a:pt x="21594" y="21007"/>
                  </a:cubicBezTo>
                </a:path>
                <a:path w="21594" h="21497" stroke="0" extrusionOk="0">
                  <a:moveTo>
                    <a:pt x="2106" y="-1"/>
                  </a:moveTo>
                  <a:cubicBezTo>
                    <a:pt x="12980" y="1065"/>
                    <a:pt x="21347" y="10083"/>
                    <a:pt x="21594" y="21007"/>
                  </a:cubicBezTo>
                  <a:lnTo>
                    <a:pt x="0" y="21497"/>
                  </a:lnTo>
                  <a:lnTo>
                    <a:pt x="2106" y="-1"/>
                  </a:lnTo>
                  <a:close/>
                </a:path>
              </a:pathLst>
            </a:custGeom>
            <a:noFill/>
            <a:ln w="254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6402" name="Text Box 1079"/>
            <p:cNvSpPr txBox="1">
              <a:spLocks noChangeArrowheads="1"/>
            </p:cNvSpPr>
            <p:nvPr/>
          </p:nvSpPr>
          <p:spPr bwMode="auto">
            <a:xfrm>
              <a:off x="4196" y="1934"/>
              <a:ext cx="36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dirty="0">
                  <a:solidFill>
                    <a:srgbClr val="FF3300"/>
                  </a:solidFill>
                  <a:sym typeface="Symbol" pitchFamily="18" charset="2"/>
                </a:rPr>
                <a:t>O</a:t>
              </a:r>
            </a:p>
          </p:txBody>
        </p:sp>
        <p:sp>
          <p:nvSpPr>
            <p:cNvPr id="16403" name="Arc 1080"/>
            <p:cNvSpPr>
              <a:spLocks/>
            </p:cNvSpPr>
            <p:nvPr/>
          </p:nvSpPr>
          <p:spPr bwMode="auto">
            <a:xfrm rot="2290250" flipV="1">
              <a:off x="4241" y="490"/>
              <a:ext cx="298" cy="198"/>
            </a:xfrm>
            <a:custGeom>
              <a:avLst/>
              <a:gdLst>
                <a:gd name="T0" fmla="*/ 0 w 21600"/>
                <a:gd name="T1" fmla="*/ 0 h 23535"/>
                <a:gd name="T2" fmla="*/ 0 w 21600"/>
                <a:gd name="T3" fmla="*/ 0 h 23535"/>
                <a:gd name="T4" fmla="*/ 0 w 21600"/>
                <a:gd name="T5" fmla="*/ 0 h 23535"/>
                <a:gd name="T6" fmla="*/ 0 60000 65536"/>
                <a:gd name="T7" fmla="*/ 0 60000 65536"/>
                <a:gd name="T8" fmla="*/ 0 60000 65536"/>
                <a:gd name="T9" fmla="*/ 0 w 21600"/>
                <a:gd name="T10" fmla="*/ 0 h 23535"/>
                <a:gd name="T11" fmla="*/ 21600 w 21600"/>
                <a:gd name="T12" fmla="*/ 23535 h 23535"/>
              </a:gdLst>
              <a:ahLst/>
              <a:cxnLst>
                <a:cxn ang="T6">
                  <a:pos x="T0" y="T1"/>
                </a:cxn>
                <a:cxn ang="T7">
                  <a:pos x="T2" y="T3"/>
                </a:cxn>
                <a:cxn ang="T8">
                  <a:pos x="T4" y="T5"/>
                </a:cxn>
              </a:cxnLst>
              <a:rect l="T9" t="T10" r="T11" b="T12"/>
              <a:pathLst>
                <a:path w="21600" h="23535" fill="none" extrusionOk="0">
                  <a:moveTo>
                    <a:pt x="7901" y="-1"/>
                  </a:moveTo>
                  <a:cubicBezTo>
                    <a:pt x="16165" y="3248"/>
                    <a:pt x="21600" y="11223"/>
                    <a:pt x="21600" y="20103"/>
                  </a:cubicBezTo>
                  <a:cubicBezTo>
                    <a:pt x="21600" y="21252"/>
                    <a:pt x="21508" y="22400"/>
                    <a:pt x="21325" y="23534"/>
                  </a:cubicBezTo>
                </a:path>
                <a:path w="21600" h="23535" stroke="0" extrusionOk="0">
                  <a:moveTo>
                    <a:pt x="7901" y="-1"/>
                  </a:moveTo>
                  <a:cubicBezTo>
                    <a:pt x="16165" y="3248"/>
                    <a:pt x="21600" y="11223"/>
                    <a:pt x="21600" y="20103"/>
                  </a:cubicBezTo>
                  <a:cubicBezTo>
                    <a:pt x="21600" y="21252"/>
                    <a:pt x="21508" y="22400"/>
                    <a:pt x="21325" y="23534"/>
                  </a:cubicBezTo>
                  <a:lnTo>
                    <a:pt x="0" y="20103"/>
                  </a:lnTo>
                  <a:lnTo>
                    <a:pt x="7901" y="-1"/>
                  </a:lnTo>
                  <a:close/>
                </a:path>
              </a:pathLst>
            </a:custGeom>
            <a:noFill/>
            <a:ln w="25400">
              <a:solidFill>
                <a:schemeClr val="bg1"/>
              </a:solidFill>
              <a:round/>
              <a:headEnd/>
              <a:tailEnd type="arrow" w="lg"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16404" name="Object 2054"/>
            <p:cNvGraphicFramePr>
              <a:graphicFrameLocks noChangeAspect="1"/>
            </p:cNvGraphicFramePr>
            <p:nvPr/>
          </p:nvGraphicFramePr>
          <p:xfrm>
            <a:off x="4568" y="573"/>
            <a:ext cx="217" cy="199"/>
          </p:xfrm>
          <a:graphic>
            <a:graphicData uri="http://schemas.openxmlformats.org/presentationml/2006/ole">
              <p:oleObj spid="_x0000_s14428" name="公式" r:id="rId10" imgW="133920" imgH="124200" progId="Equation.3">
                <p:embed/>
              </p:oleObj>
            </a:graphicData>
          </a:graphic>
        </p:graphicFrame>
        <p:sp>
          <p:nvSpPr>
            <p:cNvPr id="16405" name="Text Box 1082"/>
            <p:cNvSpPr txBox="1">
              <a:spLocks noChangeArrowheads="1"/>
            </p:cNvSpPr>
            <p:nvPr/>
          </p:nvSpPr>
          <p:spPr bwMode="auto">
            <a:xfrm>
              <a:off x="4196" y="210"/>
              <a:ext cx="22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rgbClr val="FF3300"/>
                  </a:solidFill>
                  <a:sym typeface="Symbol" pitchFamily="18" charset="2"/>
                </a:rPr>
                <a:t>y</a:t>
              </a:r>
            </a:p>
          </p:txBody>
        </p:sp>
        <p:sp>
          <p:nvSpPr>
            <p:cNvPr id="16406" name="Text Box 1083"/>
            <p:cNvSpPr txBox="1">
              <a:spLocks noChangeArrowheads="1"/>
            </p:cNvSpPr>
            <p:nvPr/>
          </p:nvSpPr>
          <p:spPr bwMode="auto">
            <a:xfrm>
              <a:off x="5193" y="1963"/>
              <a:ext cx="22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rgbClr val="FF3300"/>
                  </a:solidFill>
                  <a:sym typeface="Symbol" pitchFamily="18" charset="2"/>
                </a:rPr>
                <a:t>x</a:t>
              </a:r>
            </a:p>
          </p:txBody>
        </p:sp>
        <p:sp>
          <p:nvSpPr>
            <p:cNvPr id="16407" name="Oval 1084"/>
            <p:cNvSpPr>
              <a:spLocks noChangeArrowheads="1"/>
            </p:cNvSpPr>
            <p:nvPr/>
          </p:nvSpPr>
          <p:spPr bwMode="auto">
            <a:xfrm>
              <a:off x="5057" y="1207"/>
              <a:ext cx="91" cy="91"/>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a:solidFill>
                  <a:srgbClr val="99FF33"/>
                </a:solidFill>
                <a:latin typeface="宋体" pitchFamily="2" charset="-122"/>
              </a:endParaRPr>
            </a:p>
          </p:txBody>
        </p:sp>
        <p:sp>
          <p:nvSpPr>
            <p:cNvPr id="16408" name="Text Box 1085"/>
            <p:cNvSpPr txBox="1">
              <a:spLocks noChangeArrowheads="1"/>
            </p:cNvSpPr>
            <p:nvPr/>
          </p:nvSpPr>
          <p:spPr bwMode="auto">
            <a:xfrm>
              <a:off x="5103" y="1101"/>
              <a:ext cx="24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rgbClr val="FFFF00"/>
                  </a:solidFill>
                  <a:sym typeface="Symbol" pitchFamily="18" charset="2"/>
                </a:rPr>
                <a:t>P</a:t>
              </a:r>
            </a:p>
          </p:txBody>
        </p:sp>
        <p:sp>
          <p:nvSpPr>
            <p:cNvPr id="16409" name="Line 1087"/>
            <p:cNvSpPr>
              <a:spLocks noChangeShapeType="1"/>
            </p:cNvSpPr>
            <p:nvPr/>
          </p:nvSpPr>
          <p:spPr bwMode="auto">
            <a:xfrm>
              <a:off x="5103" y="1298"/>
              <a:ext cx="0" cy="408"/>
            </a:xfrm>
            <a:prstGeom prst="line">
              <a:avLst/>
            </a:prstGeom>
            <a:noFill/>
            <a:ln w="12700">
              <a:solidFill>
                <a:srgbClr val="FFFF00"/>
              </a:solidFill>
              <a:round/>
              <a:headEnd/>
              <a:tailEnd type="arrow" w="lg"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6410" name="Text Box 1088"/>
            <p:cNvSpPr txBox="1">
              <a:spLocks noChangeArrowheads="1"/>
            </p:cNvSpPr>
            <p:nvPr/>
          </p:nvSpPr>
          <p:spPr bwMode="auto">
            <a:xfrm>
              <a:off x="5103" y="1570"/>
              <a:ext cx="36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000" i="1">
                  <a:solidFill>
                    <a:srgbClr val="FFFF00"/>
                  </a:solidFill>
                  <a:sym typeface="Symbol" pitchFamily="18" charset="2"/>
                </a:rPr>
                <a:t>mg</a:t>
              </a:r>
            </a:p>
          </p:txBody>
        </p:sp>
        <p:sp>
          <p:nvSpPr>
            <p:cNvPr id="16411" name="Line 1089"/>
            <p:cNvSpPr>
              <a:spLocks noChangeShapeType="1"/>
            </p:cNvSpPr>
            <p:nvPr/>
          </p:nvSpPr>
          <p:spPr bwMode="auto">
            <a:xfrm flipH="1">
              <a:off x="4966" y="1298"/>
              <a:ext cx="137" cy="454"/>
            </a:xfrm>
            <a:prstGeom prst="line">
              <a:avLst/>
            </a:prstGeom>
            <a:noFill/>
            <a:ln w="12700">
              <a:solidFill>
                <a:srgbClr val="FFFF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6412" name="Text Box 1090"/>
            <p:cNvSpPr txBox="1">
              <a:spLocks noChangeArrowheads="1"/>
            </p:cNvSpPr>
            <p:nvPr/>
          </p:nvSpPr>
          <p:spPr bwMode="auto">
            <a:xfrm>
              <a:off x="4830" y="1683"/>
              <a:ext cx="31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000" i="1">
                  <a:solidFill>
                    <a:srgbClr val="FFFF00"/>
                  </a:solidFill>
                  <a:sym typeface="Symbol" pitchFamily="18" charset="2"/>
                </a:rPr>
                <a:t>v′</a:t>
              </a:r>
            </a:p>
          </p:txBody>
        </p:sp>
        <p:sp>
          <p:nvSpPr>
            <p:cNvPr id="16413" name="Line 1091"/>
            <p:cNvSpPr>
              <a:spLocks noChangeShapeType="1"/>
            </p:cNvSpPr>
            <p:nvPr/>
          </p:nvSpPr>
          <p:spPr bwMode="auto">
            <a:xfrm>
              <a:off x="4785" y="1253"/>
              <a:ext cx="272" cy="0"/>
            </a:xfrm>
            <a:prstGeom prst="line">
              <a:avLst/>
            </a:prstGeom>
            <a:noFill/>
            <a:ln w="12700">
              <a:solidFill>
                <a:srgbClr val="FFFF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6414" name="Line 1092"/>
            <p:cNvSpPr>
              <a:spLocks noChangeShapeType="1"/>
            </p:cNvSpPr>
            <p:nvPr/>
          </p:nvSpPr>
          <p:spPr bwMode="auto">
            <a:xfrm flipH="1">
              <a:off x="4422" y="1253"/>
              <a:ext cx="272" cy="0"/>
            </a:xfrm>
            <a:prstGeom prst="line">
              <a:avLst/>
            </a:prstGeom>
            <a:noFill/>
            <a:ln w="12700">
              <a:solidFill>
                <a:srgbClr val="FFFF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6415" name="Text Box 1093"/>
            <p:cNvSpPr txBox="1">
              <a:spLocks noChangeArrowheads="1"/>
            </p:cNvSpPr>
            <p:nvPr/>
          </p:nvSpPr>
          <p:spPr bwMode="auto">
            <a:xfrm>
              <a:off x="4649" y="1117"/>
              <a:ext cx="31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000" i="1" dirty="0" smtClean="0">
                  <a:solidFill>
                    <a:srgbClr val="FFFF00"/>
                  </a:solidFill>
                  <a:sym typeface="Symbol" pitchFamily="18" charset="2"/>
                </a:rPr>
                <a:t>x</a:t>
              </a:r>
              <a:endParaRPr lang="en-US" altLang="zh-CN" sz="2000" i="1" dirty="0">
                <a:solidFill>
                  <a:srgbClr val="FFFF00"/>
                </a:solidFill>
                <a:sym typeface="Symbol" pitchFamily="18" charset="2"/>
              </a:endParaRPr>
            </a:p>
          </p:txBody>
        </p:sp>
      </p:grpSp>
    </p:spTree>
    <p:extLst>
      <p:ext uri="{BB962C8B-B14F-4D97-AF65-F5344CB8AC3E}">
        <p14:creationId xmlns:p14="http://schemas.microsoft.com/office/powerpoint/2010/main" xmlns="" val="16742497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1136"/>
                                        </p:tgtEl>
                                        <p:attrNameLst>
                                          <p:attrName>style.visibility</p:attrName>
                                        </p:attrNameLst>
                                      </p:cBhvr>
                                      <p:to>
                                        <p:strVal val="visible"/>
                                      </p:to>
                                    </p:set>
                                    <p:anim calcmode="lin" valueType="num">
                                      <p:cBhvr additive="base">
                                        <p:cTn id="7" dur="500" fill="hold"/>
                                        <p:tgtEl>
                                          <p:spTgt spid="91136"/>
                                        </p:tgtEl>
                                        <p:attrNameLst>
                                          <p:attrName>ppt_x</p:attrName>
                                        </p:attrNameLst>
                                      </p:cBhvr>
                                      <p:tavLst>
                                        <p:tav tm="0">
                                          <p:val>
                                            <p:strVal val="0-#ppt_w/2"/>
                                          </p:val>
                                        </p:tav>
                                        <p:tav tm="100000">
                                          <p:val>
                                            <p:strVal val="#ppt_x"/>
                                          </p:val>
                                        </p:tav>
                                      </p:tavLst>
                                    </p:anim>
                                    <p:anim calcmode="lin" valueType="num">
                                      <p:cBhvr additive="base">
                                        <p:cTn id="8" dur="500" fill="hold"/>
                                        <p:tgtEl>
                                          <p:spTgt spid="9113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0453"/>
                                        </p:tgtEl>
                                        <p:attrNameLst>
                                          <p:attrName>style.visibility</p:attrName>
                                        </p:attrNameLst>
                                      </p:cBhvr>
                                      <p:to>
                                        <p:strVal val="visible"/>
                                      </p:to>
                                    </p:set>
                                    <p:anim calcmode="lin" valueType="num">
                                      <p:cBhvr additive="base">
                                        <p:cTn id="18" dur="500" fill="hold"/>
                                        <p:tgtEl>
                                          <p:spTgt spid="60453"/>
                                        </p:tgtEl>
                                        <p:attrNameLst>
                                          <p:attrName>ppt_x</p:attrName>
                                        </p:attrNameLst>
                                      </p:cBhvr>
                                      <p:tavLst>
                                        <p:tav tm="0">
                                          <p:val>
                                            <p:strVal val="0-#ppt_w/2"/>
                                          </p:val>
                                        </p:tav>
                                        <p:tav tm="100000">
                                          <p:val>
                                            <p:strVal val="#ppt_x"/>
                                          </p:val>
                                        </p:tav>
                                      </p:tavLst>
                                    </p:anim>
                                    <p:anim calcmode="lin" valueType="num">
                                      <p:cBhvr additive="base">
                                        <p:cTn id="19" dur="500" fill="hold"/>
                                        <p:tgtEl>
                                          <p:spTgt spid="60453"/>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91138"/>
                                        </p:tgtEl>
                                        <p:attrNameLst>
                                          <p:attrName>style.visibility</p:attrName>
                                        </p:attrNameLst>
                                      </p:cBhvr>
                                      <p:to>
                                        <p:strVal val="visible"/>
                                      </p:to>
                                    </p:set>
                                    <p:anim calcmode="lin" valueType="num">
                                      <p:cBhvr additive="base">
                                        <p:cTn id="24" dur="500" fill="hold"/>
                                        <p:tgtEl>
                                          <p:spTgt spid="91138"/>
                                        </p:tgtEl>
                                        <p:attrNameLst>
                                          <p:attrName>ppt_x</p:attrName>
                                        </p:attrNameLst>
                                      </p:cBhvr>
                                      <p:tavLst>
                                        <p:tav tm="0">
                                          <p:val>
                                            <p:strVal val="0-#ppt_w/2"/>
                                          </p:val>
                                        </p:tav>
                                        <p:tav tm="100000">
                                          <p:val>
                                            <p:strVal val="#ppt_x"/>
                                          </p:val>
                                        </p:tav>
                                      </p:tavLst>
                                    </p:anim>
                                    <p:anim calcmode="lin" valueType="num">
                                      <p:cBhvr additive="base">
                                        <p:cTn id="25" dur="500" fill="hold"/>
                                        <p:tgtEl>
                                          <p:spTgt spid="91138"/>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0459"/>
                                        </p:tgtEl>
                                        <p:attrNameLst>
                                          <p:attrName>style.visibility</p:attrName>
                                        </p:attrNameLst>
                                      </p:cBhvr>
                                      <p:to>
                                        <p:strVal val="visible"/>
                                      </p:to>
                                    </p:set>
                                    <p:anim calcmode="lin" valueType="num">
                                      <p:cBhvr additive="base">
                                        <p:cTn id="30" dur="500" fill="hold"/>
                                        <p:tgtEl>
                                          <p:spTgt spid="60459"/>
                                        </p:tgtEl>
                                        <p:attrNameLst>
                                          <p:attrName>ppt_x</p:attrName>
                                        </p:attrNameLst>
                                      </p:cBhvr>
                                      <p:tavLst>
                                        <p:tav tm="0">
                                          <p:val>
                                            <p:strVal val="0-#ppt_w/2"/>
                                          </p:val>
                                        </p:tav>
                                        <p:tav tm="100000">
                                          <p:val>
                                            <p:strVal val="#ppt_x"/>
                                          </p:val>
                                        </p:tav>
                                      </p:tavLst>
                                    </p:anim>
                                    <p:anim calcmode="lin" valueType="num">
                                      <p:cBhvr additive="base">
                                        <p:cTn id="31" dur="500" fill="hold"/>
                                        <p:tgtEl>
                                          <p:spTgt spid="60459"/>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91139"/>
                                        </p:tgtEl>
                                        <p:attrNameLst>
                                          <p:attrName>style.visibility</p:attrName>
                                        </p:attrNameLst>
                                      </p:cBhvr>
                                      <p:to>
                                        <p:strVal val="visible"/>
                                      </p:to>
                                    </p:set>
                                    <p:anim calcmode="lin" valueType="num">
                                      <p:cBhvr additive="base">
                                        <p:cTn id="36" dur="500" fill="hold"/>
                                        <p:tgtEl>
                                          <p:spTgt spid="91139"/>
                                        </p:tgtEl>
                                        <p:attrNameLst>
                                          <p:attrName>ppt_x</p:attrName>
                                        </p:attrNameLst>
                                      </p:cBhvr>
                                      <p:tavLst>
                                        <p:tav tm="0">
                                          <p:val>
                                            <p:strVal val="0-#ppt_w/2"/>
                                          </p:val>
                                        </p:tav>
                                        <p:tav tm="100000">
                                          <p:val>
                                            <p:strVal val="#ppt_x"/>
                                          </p:val>
                                        </p:tav>
                                      </p:tavLst>
                                    </p:anim>
                                    <p:anim calcmode="lin" valueType="num">
                                      <p:cBhvr additive="base">
                                        <p:cTn id="37" dur="500" fill="hold"/>
                                        <p:tgtEl>
                                          <p:spTgt spid="91139"/>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60461"/>
                                        </p:tgtEl>
                                        <p:attrNameLst>
                                          <p:attrName>style.visibility</p:attrName>
                                        </p:attrNameLst>
                                      </p:cBhvr>
                                      <p:to>
                                        <p:strVal val="visible"/>
                                      </p:to>
                                    </p:set>
                                    <p:anim calcmode="lin" valueType="num">
                                      <p:cBhvr additive="base">
                                        <p:cTn id="42" dur="500" fill="hold"/>
                                        <p:tgtEl>
                                          <p:spTgt spid="60461"/>
                                        </p:tgtEl>
                                        <p:attrNameLst>
                                          <p:attrName>ppt_x</p:attrName>
                                        </p:attrNameLst>
                                      </p:cBhvr>
                                      <p:tavLst>
                                        <p:tav tm="0">
                                          <p:val>
                                            <p:strVal val="0-#ppt_w/2"/>
                                          </p:val>
                                        </p:tav>
                                        <p:tav tm="100000">
                                          <p:val>
                                            <p:strVal val="#ppt_x"/>
                                          </p:val>
                                        </p:tav>
                                      </p:tavLst>
                                    </p:anim>
                                    <p:anim calcmode="lin" valueType="num">
                                      <p:cBhvr additive="base">
                                        <p:cTn id="43" dur="500" fill="hold"/>
                                        <p:tgtEl>
                                          <p:spTgt spid="60461"/>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nodeType="clickEffect">
                                  <p:stCondLst>
                                    <p:cond delay="0"/>
                                  </p:stCondLst>
                                  <p:childTnLst>
                                    <p:set>
                                      <p:cBhvr>
                                        <p:cTn id="47" dur="1" fill="hold">
                                          <p:stCondLst>
                                            <p:cond delay="0"/>
                                          </p:stCondLst>
                                        </p:cTn>
                                        <p:tgtEl>
                                          <p:spTgt spid="91140"/>
                                        </p:tgtEl>
                                        <p:attrNameLst>
                                          <p:attrName>style.visibility</p:attrName>
                                        </p:attrNameLst>
                                      </p:cBhvr>
                                      <p:to>
                                        <p:strVal val="visible"/>
                                      </p:to>
                                    </p:set>
                                    <p:anim calcmode="lin" valueType="num">
                                      <p:cBhvr additive="base">
                                        <p:cTn id="48" dur="500" fill="hold"/>
                                        <p:tgtEl>
                                          <p:spTgt spid="91140"/>
                                        </p:tgtEl>
                                        <p:attrNameLst>
                                          <p:attrName>ppt_x</p:attrName>
                                        </p:attrNameLst>
                                      </p:cBhvr>
                                      <p:tavLst>
                                        <p:tav tm="0">
                                          <p:val>
                                            <p:strVal val="0-#ppt_w/2"/>
                                          </p:val>
                                        </p:tav>
                                        <p:tav tm="100000">
                                          <p:val>
                                            <p:strVal val="#ppt_x"/>
                                          </p:val>
                                        </p:tav>
                                      </p:tavLst>
                                    </p:anim>
                                    <p:anim calcmode="lin" valueType="num">
                                      <p:cBhvr additive="base">
                                        <p:cTn id="49" dur="500" fill="hold"/>
                                        <p:tgtEl>
                                          <p:spTgt spid="91140"/>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nodeType="clickEffect">
                                  <p:stCondLst>
                                    <p:cond delay="0"/>
                                  </p:stCondLst>
                                  <p:childTnLst>
                                    <p:set>
                                      <p:cBhvr>
                                        <p:cTn id="53" dur="1" fill="hold">
                                          <p:stCondLst>
                                            <p:cond delay="0"/>
                                          </p:stCondLst>
                                        </p:cTn>
                                        <p:tgtEl>
                                          <p:spTgt spid="91141"/>
                                        </p:tgtEl>
                                        <p:attrNameLst>
                                          <p:attrName>style.visibility</p:attrName>
                                        </p:attrNameLst>
                                      </p:cBhvr>
                                      <p:to>
                                        <p:strVal val="visible"/>
                                      </p:to>
                                    </p:set>
                                    <p:anim calcmode="lin" valueType="num">
                                      <p:cBhvr additive="base">
                                        <p:cTn id="54" dur="500" fill="hold"/>
                                        <p:tgtEl>
                                          <p:spTgt spid="91141"/>
                                        </p:tgtEl>
                                        <p:attrNameLst>
                                          <p:attrName>ppt_x</p:attrName>
                                        </p:attrNameLst>
                                      </p:cBhvr>
                                      <p:tavLst>
                                        <p:tav tm="0">
                                          <p:val>
                                            <p:strVal val="0-#ppt_w/2"/>
                                          </p:val>
                                        </p:tav>
                                        <p:tav tm="100000">
                                          <p:val>
                                            <p:strVal val="#ppt_x"/>
                                          </p:val>
                                        </p:tav>
                                      </p:tavLst>
                                    </p:anim>
                                    <p:anim calcmode="lin" valueType="num">
                                      <p:cBhvr additive="base">
                                        <p:cTn id="55" dur="500" fill="hold"/>
                                        <p:tgtEl>
                                          <p:spTgt spid="911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53" grpId="0" autoUpdateAnimBg="0"/>
      <p:bldP spid="60459" grpId="0" autoUpdateAnimBg="0"/>
      <p:bldP spid="6046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60" name="Object 1024"/>
          <p:cNvGraphicFramePr>
            <a:graphicFrameLocks noChangeAspect="1"/>
          </p:cNvGraphicFramePr>
          <p:nvPr>
            <p:extLst>
              <p:ext uri="{D42A27DB-BD31-4B8C-83A1-F6EECF244321}">
                <p14:modId xmlns:p14="http://schemas.microsoft.com/office/powerpoint/2010/main" xmlns="" val="1364980806"/>
              </p:ext>
            </p:extLst>
          </p:nvPr>
        </p:nvGraphicFramePr>
        <p:xfrm>
          <a:off x="1231900" y="369888"/>
          <a:ext cx="6519863" cy="958850"/>
        </p:xfrm>
        <a:graphic>
          <a:graphicData uri="http://schemas.openxmlformats.org/presentationml/2006/ole">
            <p:oleObj spid="_x0000_s15395" name="公式" r:id="rId3" imgW="2882880" imgH="419040" progId="Equation.3">
              <p:embed/>
            </p:oleObj>
          </a:graphicData>
        </a:graphic>
      </p:graphicFrame>
      <p:sp>
        <p:nvSpPr>
          <p:cNvPr id="33826" name="Text Box 34"/>
          <p:cNvSpPr txBox="1">
            <a:spLocks noChangeArrowheads="1"/>
          </p:cNvSpPr>
          <p:nvPr/>
        </p:nvSpPr>
        <p:spPr bwMode="auto">
          <a:xfrm>
            <a:off x="533400" y="1828800"/>
            <a:ext cx="28146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带入拉格朗日方程</a:t>
            </a:r>
            <a:endParaRPr lang="zh-CN" altLang="en-US" sz="2400" i="1" dirty="0">
              <a:sym typeface="Symbol" pitchFamily="18" charset="2"/>
            </a:endParaRPr>
          </a:p>
        </p:txBody>
      </p:sp>
      <p:graphicFrame>
        <p:nvGraphicFramePr>
          <p:cNvPr id="92161" name="Object 1025"/>
          <p:cNvGraphicFramePr>
            <a:graphicFrameLocks noChangeAspect="1"/>
          </p:cNvGraphicFramePr>
          <p:nvPr>
            <p:extLst>
              <p:ext uri="{D42A27DB-BD31-4B8C-83A1-F6EECF244321}">
                <p14:modId xmlns:p14="http://schemas.microsoft.com/office/powerpoint/2010/main" xmlns="" val="1906775513"/>
              </p:ext>
            </p:extLst>
          </p:nvPr>
        </p:nvGraphicFramePr>
        <p:xfrm>
          <a:off x="3514725" y="2163763"/>
          <a:ext cx="2562225" cy="914400"/>
        </p:xfrm>
        <a:graphic>
          <a:graphicData uri="http://schemas.openxmlformats.org/presentationml/2006/ole">
            <p:oleObj spid="_x0000_s15396" name="公式" r:id="rId4" imgW="1130040" imgH="393480" progId="Equation.3">
              <p:embed/>
            </p:oleObj>
          </a:graphicData>
        </a:graphic>
      </p:graphicFrame>
      <p:sp>
        <p:nvSpPr>
          <p:cNvPr id="33828" name="Text Box 36"/>
          <p:cNvSpPr txBox="1">
            <a:spLocks noChangeArrowheads="1"/>
          </p:cNvSpPr>
          <p:nvPr/>
        </p:nvSpPr>
        <p:spPr bwMode="auto">
          <a:xfrm>
            <a:off x="609600" y="32766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得</a:t>
            </a:r>
            <a:endParaRPr lang="en-US" altLang="zh-CN" sz="2400" i="1" dirty="0">
              <a:sym typeface="Symbol" pitchFamily="18" charset="2"/>
            </a:endParaRPr>
          </a:p>
        </p:txBody>
      </p:sp>
      <p:graphicFrame>
        <p:nvGraphicFramePr>
          <p:cNvPr id="92162" name="Object 1026"/>
          <p:cNvGraphicFramePr>
            <a:graphicFrameLocks noChangeAspect="1"/>
          </p:cNvGraphicFramePr>
          <p:nvPr>
            <p:extLst>
              <p:ext uri="{D42A27DB-BD31-4B8C-83A1-F6EECF244321}">
                <p14:modId xmlns:p14="http://schemas.microsoft.com/office/powerpoint/2010/main" xmlns="" val="4280416233"/>
              </p:ext>
            </p:extLst>
          </p:nvPr>
        </p:nvGraphicFramePr>
        <p:xfrm>
          <a:off x="1925638" y="3646488"/>
          <a:ext cx="5338762" cy="958850"/>
        </p:xfrm>
        <a:graphic>
          <a:graphicData uri="http://schemas.openxmlformats.org/presentationml/2006/ole">
            <p:oleObj spid="_x0000_s15397" name="公式" r:id="rId5" imgW="2361960" imgH="419040" progId="Equation.3">
              <p:embed/>
            </p:oleObj>
          </a:graphicData>
        </a:graphic>
      </p:graphicFrame>
    </p:spTree>
    <p:extLst>
      <p:ext uri="{BB962C8B-B14F-4D97-AF65-F5344CB8AC3E}">
        <p14:creationId xmlns:p14="http://schemas.microsoft.com/office/powerpoint/2010/main" xmlns="" val="1530669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2160"/>
                                        </p:tgtEl>
                                        <p:attrNameLst>
                                          <p:attrName>style.visibility</p:attrName>
                                        </p:attrNameLst>
                                      </p:cBhvr>
                                      <p:to>
                                        <p:strVal val="visible"/>
                                      </p:to>
                                    </p:set>
                                    <p:anim calcmode="lin" valueType="num">
                                      <p:cBhvr additive="base">
                                        <p:cTn id="7" dur="500" fill="hold"/>
                                        <p:tgtEl>
                                          <p:spTgt spid="92160"/>
                                        </p:tgtEl>
                                        <p:attrNameLst>
                                          <p:attrName>ppt_x</p:attrName>
                                        </p:attrNameLst>
                                      </p:cBhvr>
                                      <p:tavLst>
                                        <p:tav tm="0">
                                          <p:val>
                                            <p:strVal val="0-#ppt_w/2"/>
                                          </p:val>
                                        </p:tav>
                                        <p:tav tm="100000">
                                          <p:val>
                                            <p:strVal val="#ppt_x"/>
                                          </p:val>
                                        </p:tav>
                                      </p:tavLst>
                                    </p:anim>
                                    <p:anim calcmode="lin" valueType="num">
                                      <p:cBhvr additive="base">
                                        <p:cTn id="8" dur="500" fill="hold"/>
                                        <p:tgtEl>
                                          <p:spTgt spid="921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826"/>
                                        </p:tgtEl>
                                        <p:attrNameLst>
                                          <p:attrName>style.visibility</p:attrName>
                                        </p:attrNameLst>
                                      </p:cBhvr>
                                      <p:to>
                                        <p:strVal val="visible"/>
                                      </p:to>
                                    </p:set>
                                    <p:anim calcmode="lin" valueType="num">
                                      <p:cBhvr additive="base">
                                        <p:cTn id="13" dur="500" fill="hold"/>
                                        <p:tgtEl>
                                          <p:spTgt spid="33826"/>
                                        </p:tgtEl>
                                        <p:attrNameLst>
                                          <p:attrName>ppt_x</p:attrName>
                                        </p:attrNameLst>
                                      </p:cBhvr>
                                      <p:tavLst>
                                        <p:tav tm="0">
                                          <p:val>
                                            <p:strVal val="0-#ppt_w/2"/>
                                          </p:val>
                                        </p:tav>
                                        <p:tav tm="100000">
                                          <p:val>
                                            <p:strVal val="#ppt_x"/>
                                          </p:val>
                                        </p:tav>
                                      </p:tavLst>
                                    </p:anim>
                                    <p:anim calcmode="lin" valueType="num">
                                      <p:cBhvr additive="base">
                                        <p:cTn id="14" dur="500" fill="hold"/>
                                        <p:tgtEl>
                                          <p:spTgt spid="3382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2161"/>
                                        </p:tgtEl>
                                        <p:attrNameLst>
                                          <p:attrName>style.visibility</p:attrName>
                                        </p:attrNameLst>
                                      </p:cBhvr>
                                      <p:to>
                                        <p:strVal val="visible"/>
                                      </p:to>
                                    </p:set>
                                    <p:anim calcmode="lin" valueType="num">
                                      <p:cBhvr additive="base">
                                        <p:cTn id="19" dur="500" fill="hold"/>
                                        <p:tgtEl>
                                          <p:spTgt spid="92161"/>
                                        </p:tgtEl>
                                        <p:attrNameLst>
                                          <p:attrName>ppt_x</p:attrName>
                                        </p:attrNameLst>
                                      </p:cBhvr>
                                      <p:tavLst>
                                        <p:tav tm="0">
                                          <p:val>
                                            <p:strVal val="0-#ppt_w/2"/>
                                          </p:val>
                                        </p:tav>
                                        <p:tav tm="100000">
                                          <p:val>
                                            <p:strVal val="#ppt_x"/>
                                          </p:val>
                                        </p:tav>
                                      </p:tavLst>
                                    </p:anim>
                                    <p:anim calcmode="lin" valueType="num">
                                      <p:cBhvr additive="base">
                                        <p:cTn id="20" dur="500" fill="hold"/>
                                        <p:tgtEl>
                                          <p:spTgt spid="9216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3828"/>
                                        </p:tgtEl>
                                        <p:attrNameLst>
                                          <p:attrName>style.visibility</p:attrName>
                                        </p:attrNameLst>
                                      </p:cBhvr>
                                      <p:to>
                                        <p:strVal val="visible"/>
                                      </p:to>
                                    </p:set>
                                    <p:anim calcmode="lin" valueType="num">
                                      <p:cBhvr additive="base">
                                        <p:cTn id="25" dur="500" fill="hold"/>
                                        <p:tgtEl>
                                          <p:spTgt spid="33828"/>
                                        </p:tgtEl>
                                        <p:attrNameLst>
                                          <p:attrName>ppt_x</p:attrName>
                                        </p:attrNameLst>
                                      </p:cBhvr>
                                      <p:tavLst>
                                        <p:tav tm="0">
                                          <p:val>
                                            <p:strVal val="0-#ppt_w/2"/>
                                          </p:val>
                                        </p:tav>
                                        <p:tav tm="100000">
                                          <p:val>
                                            <p:strVal val="#ppt_x"/>
                                          </p:val>
                                        </p:tav>
                                      </p:tavLst>
                                    </p:anim>
                                    <p:anim calcmode="lin" valueType="num">
                                      <p:cBhvr additive="base">
                                        <p:cTn id="26" dur="500" fill="hold"/>
                                        <p:tgtEl>
                                          <p:spTgt spid="3382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92162"/>
                                        </p:tgtEl>
                                        <p:attrNameLst>
                                          <p:attrName>style.visibility</p:attrName>
                                        </p:attrNameLst>
                                      </p:cBhvr>
                                      <p:to>
                                        <p:strVal val="visible"/>
                                      </p:to>
                                    </p:set>
                                    <p:anim calcmode="lin" valueType="num">
                                      <p:cBhvr additive="base">
                                        <p:cTn id="31" dur="500" fill="hold"/>
                                        <p:tgtEl>
                                          <p:spTgt spid="92162"/>
                                        </p:tgtEl>
                                        <p:attrNameLst>
                                          <p:attrName>ppt_x</p:attrName>
                                        </p:attrNameLst>
                                      </p:cBhvr>
                                      <p:tavLst>
                                        <p:tav tm="0">
                                          <p:val>
                                            <p:strVal val="0-#ppt_w/2"/>
                                          </p:val>
                                        </p:tav>
                                        <p:tav tm="100000">
                                          <p:val>
                                            <p:strVal val="#ppt_x"/>
                                          </p:val>
                                        </p:tav>
                                      </p:tavLst>
                                    </p:anim>
                                    <p:anim calcmode="lin" valueType="num">
                                      <p:cBhvr additive="base">
                                        <p:cTn id="32" dur="500" fill="hold"/>
                                        <p:tgtEl>
                                          <p:spTgt spid="921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6" grpId="0" autoUpdateAnimBg="0"/>
      <p:bldP spid="3382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9"/>
          <p:cNvSpPr txBox="1">
            <a:spLocks noChangeArrowheads="1"/>
          </p:cNvSpPr>
          <p:nvPr/>
        </p:nvSpPr>
        <p:spPr bwMode="auto">
          <a:xfrm>
            <a:off x="228600" y="228600"/>
            <a:ext cx="8686800"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solidFill>
                  <a:schemeClr val="bg1"/>
                </a:solidFill>
                <a:sym typeface="Symbol" pitchFamily="18" charset="2"/>
              </a:rPr>
              <a:t>    </a:t>
            </a:r>
            <a:r>
              <a:rPr lang="en-US" altLang="zh-CN" sz="2400" dirty="0" smtClean="0">
                <a:solidFill>
                  <a:srgbClr val="C00000"/>
                </a:solidFill>
                <a:sym typeface="Symbol" pitchFamily="18" charset="2"/>
              </a:rPr>
              <a:t>7 </a:t>
            </a:r>
            <a:r>
              <a:rPr lang="zh-CN" altLang="en-US" sz="2400" dirty="0" smtClean="0">
                <a:solidFill>
                  <a:srgbClr val="C00000"/>
                </a:solidFill>
                <a:sym typeface="Symbol" pitchFamily="18" charset="2"/>
              </a:rPr>
              <a:t>一</a:t>
            </a:r>
            <a:r>
              <a:rPr lang="zh-CN" altLang="en-US" sz="2400" dirty="0">
                <a:solidFill>
                  <a:srgbClr val="C00000"/>
                </a:solidFill>
                <a:sym typeface="Symbol" pitchFamily="18" charset="2"/>
              </a:rPr>
              <a:t>光滑细管可在竖直平面内绕通过其一端的水平轴以匀角速</a:t>
            </a:r>
            <a:r>
              <a:rPr lang="zh-CN" altLang="en-US" sz="2400" i="1" dirty="0">
                <a:solidFill>
                  <a:srgbClr val="C00000"/>
                </a:solidFill>
                <a:sym typeface="Symbol" pitchFamily="18" charset="2"/>
              </a:rPr>
              <a:t></a:t>
            </a:r>
            <a:r>
              <a:rPr lang="zh-CN" altLang="en-US" sz="2400" dirty="0">
                <a:solidFill>
                  <a:srgbClr val="C00000"/>
                </a:solidFill>
                <a:sym typeface="Symbol" pitchFamily="18" charset="2"/>
              </a:rPr>
              <a:t>转动</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管中有一质量为</a:t>
            </a:r>
            <a:r>
              <a:rPr lang="en-US" altLang="zh-CN" sz="2400" i="1" dirty="0">
                <a:solidFill>
                  <a:srgbClr val="C00000"/>
                </a:solidFill>
                <a:sym typeface="Symbol" pitchFamily="18" charset="2"/>
              </a:rPr>
              <a:t>m</a:t>
            </a:r>
            <a:r>
              <a:rPr lang="zh-CN" altLang="en-US" sz="2400" dirty="0">
                <a:solidFill>
                  <a:srgbClr val="C00000"/>
                </a:solidFill>
                <a:sym typeface="Symbol" pitchFamily="18" charset="2"/>
              </a:rPr>
              <a:t>的质点</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开始时</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细管取水平方向</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质点距转动轴的距离为</a:t>
            </a:r>
            <a:r>
              <a:rPr lang="en-US" altLang="zh-CN" sz="2400" i="1" dirty="0">
                <a:solidFill>
                  <a:srgbClr val="C00000"/>
                </a:solidFill>
                <a:sym typeface="Symbol" pitchFamily="18" charset="2"/>
              </a:rPr>
              <a:t>a</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质点相对于管的速度为</a:t>
            </a:r>
            <a:r>
              <a:rPr lang="en-US" altLang="zh-CN" sz="2400" i="1" dirty="0">
                <a:solidFill>
                  <a:srgbClr val="C00000"/>
                </a:solidFill>
                <a:sym typeface="Symbol" pitchFamily="18" charset="2"/>
              </a:rPr>
              <a:t>v</a:t>
            </a:r>
            <a:r>
              <a:rPr lang="en-US" altLang="zh-CN" sz="2400" baseline="-25000" dirty="0">
                <a:solidFill>
                  <a:srgbClr val="C00000"/>
                </a:solidFill>
                <a:sym typeface="Symbol" pitchFamily="18" charset="2"/>
              </a:rPr>
              <a:t>0</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试由拉格朗日方程求质点相对于管的运动规律</a:t>
            </a:r>
            <a:r>
              <a:rPr lang="en-US" altLang="zh-CN" sz="2400" dirty="0">
                <a:solidFill>
                  <a:srgbClr val="C00000"/>
                </a:solidFill>
                <a:sym typeface="Symbol" pitchFamily="18" charset="2"/>
              </a:rPr>
              <a:t>.</a:t>
            </a:r>
          </a:p>
        </p:txBody>
      </p:sp>
      <p:grpSp>
        <p:nvGrpSpPr>
          <p:cNvPr id="18435" name="Group 45"/>
          <p:cNvGrpSpPr>
            <a:grpSpLocks/>
          </p:cNvGrpSpPr>
          <p:nvPr/>
        </p:nvGrpSpPr>
        <p:grpSpPr bwMode="auto">
          <a:xfrm>
            <a:off x="6057900" y="1892300"/>
            <a:ext cx="2835275" cy="1460500"/>
            <a:chOff x="3816" y="1192"/>
            <a:chExt cx="1786" cy="920"/>
          </a:xfrm>
        </p:grpSpPr>
        <p:sp>
          <p:nvSpPr>
            <p:cNvPr id="18445" name="Rectangle 30"/>
            <p:cNvSpPr>
              <a:spLocks noChangeArrowheads="1"/>
            </p:cNvSpPr>
            <p:nvPr/>
          </p:nvSpPr>
          <p:spPr bwMode="auto">
            <a:xfrm>
              <a:off x="3840" y="2064"/>
              <a:ext cx="1680" cy="4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a:solidFill>
                  <a:srgbClr val="99FF33"/>
                </a:solidFill>
                <a:latin typeface="宋体" pitchFamily="2" charset="-122"/>
              </a:endParaRPr>
            </a:p>
          </p:txBody>
        </p:sp>
        <p:sp>
          <p:nvSpPr>
            <p:cNvPr id="18446" name="Line 32"/>
            <p:cNvSpPr>
              <a:spLocks noChangeShapeType="1"/>
            </p:cNvSpPr>
            <p:nvPr/>
          </p:nvSpPr>
          <p:spPr bwMode="auto">
            <a:xfrm flipV="1">
              <a:off x="3840" y="1200"/>
              <a:ext cx="1584" cy="864"/>
            </a:xfrm>
            <a:prstGeom prst="line">
              <a:avLst/>
            </a:prstGeom>
            <a:noFill/>
            <a:ln w="9525">
              <a:solidFill>
                <a:schemeClr val="bg1"/>
              </a:solidFill>
              <a:round/>
              <a:headEnd/>
              <a:tailEnd type="arrow"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8447" name="Line 33"/>
            <p:cNvSpPr>
              <a:spLocks noChangeShapeType="1"/>
            </p:cNvSpPr>
            <p:nvPr/>
          </p:nvSpPr>
          <p:spPr bwMode="auto">
            <a:xfrm flipV="1">
              <a:off x="3888" y="1344"/>
              <a:ext cx="1344" cy="72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18448" name="Line 34"/>
            <p:cNvSpPr>
              <a:spLocks noChangeShapeType="1"/>
            </p:cNvSpPr>
            <p:nvPr/>
          </p:nvSpPr>
          <p:spPr bwMode="auto">
            <a:xfrm flipV="1">
              <a:off x="3816" y="1304"/>
              <a:ext cx="1344" cy="72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18449" name="Text Box 35"/>
            <p:cNvSpPr txBox="1">
              <a:spLocks noChangeArrowheads="1"/>
            </p:cNvSpPr>
            <p:nvPr/>
          </p:nvSpPr>
          <p:spPr bwMode="auto">
            <a:xfrm>
              <a:off x="5266" y="1192"/>
              <a:ext cx="33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bg1"/>
                  </a:solidFill>
                </a:rPr>
                <a:t>x</a:t>
              </a:r>
            </a:p>
          </p:txBody>
        </p:sp>
      </p:grpSp>
      <p:sp>
        <p:nvSpPr>
          <p:cNvPr id="35876" name="Text Box 36"/>
          <p:cNvSpPr txBox="1">
            <a:spLocks noChangeArrowheads="1"/>
          </p:cNvSpPr>
          <p:nvPr/>
        </p:nvSpPr>
        <p:spPr bwMode="auto">
          <a:xfrm>
            <a:off x="228600" y="1981200"/>
            <a:ext cx="56388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solidFill>
                  <a:schemeClr val="bg1"/>
                </a:solidFill>
                <a:sym typeface="Symbol" pitchFamily="18" charset="2"/>
              </a:rPr>
              <a:t>    </a:t>
            </a:r>
            <a:r>
              <a:rPr lang="zh-CN" altLang="en-US" sz="2400" dirty="0">
                <a:sym typeface="Symbol" pitchFamily="18" charset="2"/>
              </a:rPr>
              <a:t>解</a:t>
            </a:r>
            <a:r>
              <a:rPr lang="en-US" altLang="zh-CN" sz="2400" dirty="0">
                <a:sym typeface="Symbol" pitchFamily="18" charset="2"/>
              </a:rPr>
              <a:t>:</a:t>
            </a:r>
            <a:r>
              <a:rPr lang="zh-CN" altLang="en-US" sz="2400" dirty="0">
                <a:sym typeface="Symbol" pitchFamily="18" charset="2"/>
              </a:rPr>
              <a:t>由于相对运动</a:t>
            </a:r>
            <a:r>
              <a:rPr lang="en-US" altLang="zh-CN" sz="2400" dirty="0">
                <a:sym typeface="Symbol" pitchFamily="18" charset="2"/>
              </a:rPr>
              <a:t>,</a:t>
            </a:r>
            <a:r>
              <a:rPr lang="zh-CN" altLang="en-US" sz="2400" dirty="0">
                <a:sym typeface="Symbol" pitchFamily="18" charset="2"/>
              </a:rPr>
              <a:t>小环沿金属丝滑动速度为</a:t>
            </a:r>
            <a:r>
              <a:rPr lang="en-US" altLang="zh-CN" sz="2400" i="1" dirty="0">
                <a:sym typeface="Symbol" pitchFamily="18" charset="2"/>
              </a:rPr>
              <a:t>v</a:t>
            </a:r>
            <a:r>
              <a:rPr lang="en-US" altLang="zh-CN" sz="2400" baseline="-25000" dirty="0">
                <a:sym typeface="Symbol" pitchFamily="18" charset="2"/>
              </a:rPr>
              <a:t>0</a:t>
            </a:r>
            <a:r>
              <a:rPr lang="en-US" altLang="zh-CN" sz="2400" dirty="0">
                <a:sym typeface="Symbol" pitchFamily="18" charset="2"/>
              </a:rPr>
              <a:t>, </a:t>
            </a:r>
            <a:r>
              <a:rPr lang="zh-CN" altLang="en-US" sz="2400" dirty="0">
                <a:sym typeface="Symbol" pitchFamily="18" charset="2"/>
              </a:rPr>
              <a:t>牵连速度</a:t>
            </a:r>
            <a:r>
              <a:rPr lang="zh-CN" altLang="en-US" sz="2400" i="1" dirty="0">
                <a:sym typeface="Symbol" pitchFamily="18" charset="2"/>
              </a:rPr>
              <a:t></a:t>
            </a:r>
            <a:r>
              <a:rPr lang="en-US" altLang="zh-CN" sz="2400" i="1" dirty="0">
                <a:sym typeface="Symbol" pitchFamily="18" charset="2"/>
              </a:rPr>
              <a:t>x</a:t>
            </a:r>
            <a:r>
              <a:rPr lang="en-US" altLang="zh-CN" sz="2400" dirty="0">
                <a:sym typeface="Symbol" pitchFamily="18" charset="2"/>
              </a:rPr>
              <a:t>,</a:t>
            </a:r>
            <a:r>
              <a:rPr lang="zh-CN" altLang="en-US" sz="2400" dirty="0">
                <a:sym typeface="Symbol" pitchFamily="18" charset="2"/>
              </a:rPr>
              <a:t>二者垂直</a:t>
            </a:r>
            <a:r>
              <a:rPr lang="en-US" altLang="zh-CN" sz="2400" dirty="0">
                <a:sym typeface="Symbol" pitchFamily="18" charset="2"/>
              </a:rPr>
              <a:t>.</a:t>
            </a:r>
            <a:endParaRPr lang="en-US" altLang="zh-CN" sz="2400" i="1" baseline="-25000" dirty="0">
              <a:sym typeface="Symbol" pitchFamily="18" charset="2"/>
            </a:endParaRPr>
          </a:p>
        </p:txBody>
      </p:sp>
      <p:graphicFrame>
        <p:nvGraphicFramePr>
          <p:cNvPr id="93184" name="Object 1024"/>
          <p:cNvGraphicFramePr>
            <a:graphicFrameLocks noChangeAspect="1"/>
          </p:cNvGraphicFramePr>
          <p:nvPr>
            <p:extLst>
              <p:ext uri="{D42A27DB-BD31-4B8C-83A1-F6EECF244321}">
                <p14:modId xmlns:p14="http://schemas.microsoft.com/office/powerpoint/2010/main" xmlns="" val="384428046"/>
              </p:ext>
            </p:extLst>
          </p:nvPr>
        </p:nvGraphicFramePr>
        <p:xfrm>
          <a:off x="615950" y="2940050"/>
          <a:ext cx="2705100" cy="800100"/>
        </p:xfrm>
        <a:graphic>
          <a:graphicData uri="http://schemas.openxmlformats.org/presentationml/2006/ole">
            <p:oleObj spid="_x0000_s16436" name="公式" r:id="rId3" imgW="1193760" imgH="342720" progId="Equation.3">
              <p:embed/>
            </p:oleObj>
          </a:graphicData>
        </a:graphic>
      </p:graphicFrame>
      <p:sp>
        <p:nvSpPr>
          <p:cNvPr id="35878" name="Text Box 38"/>
          <p:cNvSpPr txBox="1">
            <a:spLocks noChangeArrowheads="1"/>
          </p:cNvSpPr>
          <p:nvPr/>
        </p:nvSpPr>
        <p:spPr bwMode="auto">
          <a:xfrm>
            <a:off x="304800" y="3733800"/>
            <a:ext cx="1447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势能为</a:t>
            </a:r>
            <a:endParaRPr lang="zh-CN" altLang="en-US" sz="2400" i="1" baseline="-25000" dirty="0">
              <a:sym typeface="Symbol" pitchFamily="18" charset="2"/>
            </a:endParaRPr>
          </a:p>
        </p:txBody>
      </p:sp>
      <p:graphicFrame>
        <p:nvGraphicFramePr>
          <p:cNvPr id="93185" name="Object 1025"/>
          <p:cNvGraphicFramePr>
            <a:graphicFrameLocks noChangeAspect="1"/>
          </p:cNvGraphicFramePr>
          <p:nvPr>
            <p:extLst>
              <p:ext uri="{D42A27DB-BD31-4B8C-83A1-F6EECF244321}">
                <p14:modId xmlns:p14="http://schemas.microsoft.com/office/powerpoint/2010/main" xmlns="" val="2844786898"/>
              </p:ext>
            </p:extLst>
          </p:nvPr>
        </p:nvGraphicFramePr>
        <p:xfrm>
          <a:off x="1781175" y="3778250"/>
          <a:ext cx="2176463" cy="398463"/>
        </p:xfrm>
        <a:graphic>
          <a:graphicData uri="http://schemas.openxmlformats.org/presentationml/2006/ole">
            <p:oleObj spid="_x0000_s16437" name="公式" r:id="rId4" imgW="952200" imgH="164880" progId="Equation.3">
              <p:embed/>
            </p:oleObj>
          </a:graphicData>
        </a:graphic>
      </p:graphicFrame>
      <p:graphicFrame>
        <p:nvGraphicFramePr>
          <p:cNvPr id="93186" name="Object 1026"/>
          <p:cNvGraphicFramePr>
            <a:graphicFrameLocks noChangeAspect="1"/>
          </p:cNvGraphicFramePr>
          <p:nvPr>
            <p:extLst>
              <p:ext uri="{D42A27DB-BD31-4B8C-83A1-F6EECF244321}">
                <p14:modId xmlns:p14="http://schemas.microsoft.com/office/powerpoint/2010/main" xmlns="" val="4051927740"/>
              </p:ext>
            </p:extLst>
          </p:nvPr>
        </p:nvGraphicFramePr>
        <p:xfrm>
          <a:off x="727075" y="4235450"/>
          <a:ext cx="5692775" cy="800100"/>
        </p:xfrm>
        <a:graphic>
          <a:graphicData uri="http://schemas.openxmlformats.org/presentationml/2006/ole">
            <p:oleObj spid="_x0000_s16438" name="公式" r:id="rId5" imgW="2514600" imgH="342720" progId="Equation.3">
              <p:embed/>
            </p:oleObj>
          </a:graphicData>
        </a:graphic>
      </p:graphicFrame>
      <p:sp>
        <p:nvSpPr>
          <p:cNvPr id="35881" name="Text Box 41"/>
          <p:cNvSpPr txBox="1">
            <a:spLocks noChangeArrowheads="1"/>
          </p:cNvSpPr>
          <p:nvPr/>
        </p:nvSpPr>
        <p:spPr bwMode="auto">
          <a:xfrm>
            <a:off x="381000" y="5105400"/>
            <a:ext cx="28225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由拉格朗日方程得</a:t>
            </a:r>
            <a:endParaRPr lang="en-US" altLang="zh-CN" sz="2400" i="1" baseline="-25000" dirty="0">
              <a:sym typeface="Symbol" pitchFamily="18" charset="2"/>
            </a:endParaRPr>
          </a:p>
        </p:txBody>
      </p:sp>
      <p:graphicFrame>
        <p:nvGraphicFramePr>
          <p:cNvPr id="93187" name="Object 1027"/>
          <p:cNvGraphicFramePr>
            <a:graphicFrameLocks noChangeAspect="1"/>
          </p:cNvGraphicFramePr>
          <p:nvPr>
            <p:extLst>
              <p:ext uri="{D42A27DB-BD31-4B8C-83A1-F6EECF244321}">
                <p14:modId xmlns:p14="http://schemas.microsoft.com/office/powerpoint/2010/main" xmlns="" val="2165598963"/>
              </p:ext>
            </p:extLst>
          </p:nvPr>
        </p:nvGraphicFramePr>
        <p:xfrm>
          <a:off x="3671888" y="5118100"/>
          <a:ext cx="2936875" cy="450850"/>
        </p:xfrm>
        <a:graphic>
          <a:graphicData uri="http://schemas.openxmlformats.org/presentationml/2006/ole">
            <p:oleObj spid="_x0000_s16439" name="公式" r:id="rId6" imgW="1295280" imgH="190440" progId="Equation.3">
              <p:embed/>
            </p:oleObj>
          </a:graphicData>
        </a:graphic>
      </p:graphicFrame>
      <p:sp>
        <p:nvSpPr>
          <p:cNvPr id="35883" name="Text Box 43"/>
          <p:cNvSpPr txBox="1">
            <a:spLocks noChangeArrowheads="1"/>
          </p:cNvSpPr>
          <p:nvPr/>
        </p:nvSpPr>
        <p:spPr bwMode="auto">
          <a:xfrm>
            <a:off x="381000" y="58674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齐次方程的通解为</a:t>
            </a:r>
            <a:endParaRPr lang="en-US" altLang="zh-CN" sz="2400" i="1" baseline="-25000" dirty="0">
              <a:sym typeface="Symbol" pitchFamily="18" charset="2"/>
            </a:endParaRPr>
          </a:p>
        </p:txBody>
      </p:sp>
      <p:graphicFrame>
        <p:nvGraphicFramePr>
          <p:cNvPr id="93188" name="Object 1028"/>
          <p:cNvGraphicFramePr>
            <a:graphicFrameLocks noChangeAspect="1"/>
          </p:cNvGraphicFramePr>
          <p:nvPr>
            <p:extLst>
              <p:ext uri="{D42A27DB-BD31-4B8C-83A1-F6EECF244321}">
                <p14:modId xmlns:p14="http://schemas.microsoft.com/office/powerpoint/2010/main" xmlns="" val="3202741232"/>
              </p:ext>
            </p:extLst>
          </p:nvPr>
        </p:nvGraphicFramePr>
        <p:xfrm>
          <a:off x="3179763" y="5810250"/>
          <a:ext cx="2514600" cy="479425"/>
        </p:xfrm>
        <a:graphic>
          <a:graphicData uri="http://schemas.openxmlformats.org/presentationml/2006/ole">
            <p:oleObj spid="_x0000_s16440" name="公式" r:id="rId7" imgW="1104840" imgH="203040" progId="Equation.3">
              <p:embed/>
            </p:oleObj>
          </a:graphicData>
        </a:graphic>
      </p:graphicFrame>
    </p:spTree>
    <p:extLst>
      <p:ext uri="{BB962C8B-B14F-4D97-AF65-F5344CB8AC3E}">
        <p14:creationId xmlns:p14="http://schemas.microsoft.com/office/powerpoint/2010/main" xmlns="" val="691053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76"/>
                                        </p:tgtEl>
                                        <p:attrNameLst>
                                          <p:attrName>style.visibility</p:attrName>
                                        </p:attrNameLst>
                                      </p:cBhvr>
                                      <p:to>
                                        <p:strVal val="visible"/>
                                      </p:to>
                                    </p:set>
                                    <p:anim calcmode="lin" valueType="num">
                                      <p:cBhvr additive="base">
                                        <p:cTn id="7" dur="500" fill="hold"/>
                                        <p:tgtEl>
                                          <p:spTgt spid="35876"/>
                                        </p:tgtEl>
                                        <p:attrNameLst>
                                          <p:attrName>ppt_x</p:attrName>
                                        </p:attrNameLst>
                                      </p:cBhvr>
                                      <p:tavLst>
                                        <p:tav tm="0">
                                          <p:val>
                                            <p:strVal val="0-#ppt_w/2"/>
                                          </p:val>
                                        </p:tav>
                                        <p:tav tm="100000">
                                          <p:val>
                                            <p:strVal val="#ppt_x"/>
                                          </p:val>
                                        </p:tav>
                                      </p:tavLst>
                                    </p:anim>
                                    <p:anim calcmode="lin" valueType="num">
                                      <p:cBhvr additive="base">
                                        <p:cTn id="8" dur="500" fill="hold"/>
                                        <p:tgtEl>
                                          <p:spTgt spid="358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3184"/>
                                        </p:tgtEl>
                                        <p:attrNameLst>
                                          <p:attrName>style.visibility</p:attrName>
                                        </p:attrNameLst>
                                      </p:cBhvr>
                                      <p:to>
                                        <p:strVal val="visible"/>
                                      </p:to>
                                    </p:set>
                                    <p:anim calcmode="lin" valueType="num">
                                      <p:cBhvr additive="base">
                                        <p:cTn id="13" dur="500" fill="hold"/>
                                        <p:tgtEl>
                                          <p:spTgt spid="93184"/>
                                        </p:tgtEl>
                                        <p:attrNameLst>
                                          <p:attrName>ppt_x</p:attrName>
                                        </p:attrNameLst>
                                      </p:cBhvr>
                                      <p:tavLst>
                                        <p:tav tm="0">
                                          <p:val>
                                            <p:strVal val="0-#ppt_w/2"/>
                                          </p:val>
                                        </p:tav>
                                        <p:tav tm="100000">
                                          <p:val>
                                            <p:strVal val="#ppt_x"/>
                                          </p:val>
                                        </p:tav>
                                      </p:tavLst>
                                    </p:anim>
                                    <p:anim calcmode="lin" valueType="num">
                                      <p:cBhvr additive="base">
                                        <p:cTn id="14" dur="500" fill="hold"/>
                                        <p:tgtEl>
                                          <p:spTgt spid="9318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878"/>
                                        </p:tgtEl>
                                        <p:attrNameLst>
                                          <p:attrName>style.visibility</p:attrName>
                                        </p:attrNameLst>
                                      </p:cBhvr>
                                      <p:to>
                                        <p:strVal val="visible"/>
                                      </p:to>
                                    </p:set>
                                    <p:anim calcmode="lin" valueType="num">
                                      <p:cBhvr additive="base">
                                        <p:cTn id="19" dur="500" fill="hold"/>
                                        <p:tgtEl>
                                          <p:spTgt spid="35878"/>
                                        </p:tgtEl>
                                        <p:attrNameLst>
                                          <p:attrName>ppt_x</p:attrName>
                                        </p:attrNameLst>
                                      </p:cBhvr>
                                      <p:tavLst>
                                        <p:tav tm="0">
                                          <p:val>
                                            <p:strVal val="0-#ppt_w/2"/>
                                          </p:val>
                                        </p:tav>
                                        <p:tav tm="100000">
                                          <p:val>
                                            <p:strVal val="#ppt_x"/>
                                          </p:val>
                                        </p:tav>
                                      </p:tavLst>
                                    </p:anim>
                                    <p:anim calcmode="lin" valueType="num">
                                      <p:cBhvr additive="base">
                                        <p:cTn id="20" dur="500" fill="hold"/>
                                        <p:tgtEl>
                                          <p:spTgt spid="3587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3185"/>
                                        </p:tgtEl>
                                        <p:attrNameLst>
                                          <p:attrName>style.visibility</p:attrName>
                                        </p:attrNameLst>
                                      </p:cBhvr>
                                      <p:to>
                                        <p:strVal val="visible"/>
                                      </p:to>
                                    </p:set>
                                    <p:anim calcmode="lin" valueType="num">
                                      <p:cBhvr additive="base">
                                        <p:cTn id="25" dur="500" fill="hold"/>
                                        <p:tgtEl>
                                          <p:spTgt spid="93185"/>
                                        </p:tgtEl>
                                        <p:attrNameLst>
                                          <p:attrName>ppt_x</p:attrName>
                                        </p:attrNameLst>
                                      </p:cBhvr>
                                      <p:tavLst>
                                        <p:tav tm="0">
                                          <p:val>
                                            <p:strVal val="0-#ppt_w/2"/>
                                          </p:val>
                                        </p:tav>
                                        <p:tav tm="100000">
                                          <p:val>
                                            <p:strVal val="#ppt_x"/>
                                          </p:val>
                                        </p:tav>
                                      </p:tavLst>
                                    </p:anim>
                                    <p:anim calcmode="lin" valueType="num">
                                      <p:cBhvr additive="base">
                                        <p:cTn id="26" dur="500" fill="hold"/>
                                        <p:tgtEl>
                                          <p:spTgt spid="9318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93186"/>
                                        </p:tgtEl>
                                        <p:attrNameLst>
                                          <p:attrName>style.visibility</p:attrName>
                                        </p:attrNameLst>
                                      </p:cBhvr>
                                      <p:to>
                                        <p:strVal val="visible"/>
                                      </p:to>
                                    </p:set>
                                    <p:anim calcmode="lin" valueType="num">
                                      <p:cBhvr additive="base">
                                        <p:cTn id="31" dur="500" fill="hold"/>
                                        <p:tgtEl>
                                          <p:spTgt spid="93186"/>
                                        </p:tgtEl>
                                        <p:attrNameLst>
                                          <p:attrName>ppt_x</p:attrName>
                                        </p:attrNameLst>
                                      </p:cBhvr>
                                      <p:tavLst>
                                        <p:tav tm="0">
                                          <p:val>
                                            <p:strVal val="0-#ppt_w/2"/>
                                          </p:val>
                                        </p:tav>
                                        <p:tav tm="100000">
                                          <p:val>
                                            <p:strVal val="#ppt_x"/>
                                          </p:val>
                                        </p:tav>
                                      </p:tavLst>
                                    </p:anim>
                                    <p:anim calcmode="lin" valueType="num">
                                      <p:cBhvr additive="base">
                                        <p:cTn id="32" dur="500" fill="hold"/>
                                        <p:tgtEl>
                                          <p:spTgt spid="9318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881"/>
                                        </p:tgtEl>
                                        <p:attrNameLst>
                                          <p:attrName>style.visibility</p:attrName>
                                        </p:attrNameLst>
                                      </p:cBhvr>
                                      <p:to>
                                        <p:strVal val="visible"/>
                                      </p:to>
                                    </p:set>
                                    <p:anim calcmode="lin" valueType="num">
                                      <p:cBhvr additive="base">
                                        <p:cTn id="37" dur="500" fill="hold"/>
                                        <p:tgtEl>
                                          <p:spTgt spid="35881"/>
                                        </p:tgtEl>
                                        <p:attrNameLst>
                                          <p:attrName>ppt_x</p:attrName>
                                        </p:attrNameLst>
                                      </p:cBhvr>
                                      <p:tavLst>
                                        <p:tav tm="0">
                                          <p:val>
                                            <p:strVal val="0-#ppt_w/2"/>
                                          </p:val>
                                        </p:tav>
                                        <p:tav tm="100000">
                                          <p:val>
                                            <p:strVal val="#ppt_x"/>
                                          </p:val>
                                        </p:tav>
                                      </p:tavLst>
                                    </p:anim>
                                    <p:anim calcmode="lin" valueType="num">
                                      <p:cBhvr additive="base">
                                        <p:cTn id="38" dur="500" fill="hold"/>
                                        <p:tgtEl>
                                          <p:spTgt spid="3588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93187"/>
                                        </p:tgtEl>
                                        <p:attrNameLst>
                                          <p:attrName>style.visibility</p:attrName>
                                        </p:attrNameLst>
                                      </p:cBhvr>
                                      <p:to>
                                        <p:strVal val="visible"/>
                                      </p:to>
                                    </p:set>
                                    <p:anim calcmode="lin" valueType="num">
                                      <p:cBhvr additive="base">
                                        <p:cTn id="43" dur="500" fill="hold"/>
                                        <p:tgtEl>
                                          <p:spTgt spid="93187"/>
                                        </p:tgtEl>
                                        <p:attrNameLst>
                                          <p:attrName>ppt_x</p:attrName>
                                        </p:attrNameLst>
                                      </p:cBhvr>
                                      <p:tavLst>
                                        <p:tav tm="0">
                                          <p:val>
                                            <p:strVal val="0-#ppt_w/2"/>
                                          </p:val>
                                        </p:tav>
                                        <p:tav tm="100000">
                                          <p:val>
                                            <p:strVal val="#ppt_x"/>
                                          </p:val>
                                        </p:tav>
                                      </p:tavLst>
                                    </p:anim>
                                    <p:anim calcmode="lin" valueType="num">
                                      <p:cBhvr additive="base">
                                        <p:cTn id="44" dur="500" fill="hold"/>
                                        <p:tgtEl>
                                          <p:spTgt spid="9318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883"/>
                                        </p:tgtEl>
                                        <p:attrNameLst>
                                          <p:attrName>style.visibility</p:attrName>
                                        </p:attrNameLst>
                                      </p:cBhvr>
                                      <p:to>
                                        <p:strVal val="visible"/>
                                      </p:to>
                                    </p:set>
                                    <p:anim calcmode="lin" valueType="num">
                                      <p:cBhvr additive="base">
                                        <p:cTn id="49" dur="500" fill="hold"/>
                                        <p:tgtEl>
                                          <p:spTgt spid="35883"/>
                                        </p:tgtEl>
                                        <p:attrNameLst>
                                          <p:attrName>ppt_x</p:attrName>
                                        </p:attrNameLst>
                                      </p:cBhvr>
                                      <p:tavLst>
                                        <p:tav tm="0">
                                          <p:val>
                                            <p:strVal val="0-#ppt_w/2"/>
                                          </p:val>
                                        </p:tav>
                                        <p:tav tm="100000">
                                          <p:val>
                                            <p:strVal val="#ppt_x"/>
                                          </p:val>
                                        </p:tav>
                                      </p:tavLst>
                                    </p:anim>
                                    <p:anim calcmode="lin" valueType="num">
                                      <p:cBhvr additive="base">
                                        <p:cTn id="50" dur="500" fill="hold"/>
                                        <p:tgtEl>
                                          <p:spTgt spid="3588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93188"/>
                                        </p:tgtEl>
                                        <p:attrNameLst>
                                          <p:attrName>style.visibility</p:attrName>
                                        </p:attrNameLst>
                                      </p:cBhvr>
                                      <p:to>
                                        <p:strVal val="visible"/>
                                      </p:to>
                                    </p:set>
                                    <p:anim calcmode="lin" valueType="num">
                                      <p:cBhvr additive="base">
                                        <p:cTn id="55" dur="500" fill="hold"/>
                                        <p:tgtEl>
                                          <p:spTgt spid="93188"/>
                                        </p:tgtEl>
                                        <p:attrNameLst>
                                          <p:attrName>ppt_x</p:attrName>
                                        </p:attrNameLst>
                                      </p:cBhvr>
                                      <p:tavLst>
                                        <p:tav tm="0">
                                          <p:val>
                                            <p:strVal val="0-#ppt_w/2"/>
                                          </p:val>
                                        </p:tav>
                                        <p:tav tm="100000">
                                          <p:val>
                                            <p:strVal val="#ppt_x"/>
                                          </p:val>
                                        </p:tav>
                                      </p:tavLst>
                                    </p:anim>
                                    <p:anim calcmode="lin" valueType="num">
                                      <p:cBhvr additive="base">
                                        <p:cTn id="56" dur="500" fill="hold"/>
                                        <p:tgtEl>
                                          <p:spTgt spid="93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76" grpId="0" autoUpdateAnimBg="0"/>
      <p:bldP spid="35878" grpId="0" autoUpdateAnimBg="0"/>
      <p:bldP spid="35881" grpId="0" autoUpdateAnimBg="0"/>
      <p:bldP spid="3588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9" name="Text Box 49"/>
          <p:cNvSpPr txBox="1">
            <a:spLocks noChangeArrowheads="1"/>
          </p:cNvSpPr>
          <p:nvPr/>
        </p:nvSpPr>
        <p:spPr bwMode="auto">
          <a:xfrm>
            <a:off x="228600" y="3810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特解为</a:t>
            </a:r>
            <a:endParaRPr lang="en-US" altLang="zh-CN" sz="2400" i="1" baseline="-25000" dirty="0">
              <a:sym typeface="Symbol" pitchFamily="18" charset="2"/>
            </a:endParaRPr>
          </a:p>
        </p:txBody>
      </p:sp>
      <p:graphicFrame>
        <p:nvGraphicFramePr>
          <p:cNvPr id="94208" name="Object 1024"/>
          <p:cNvGraphicFramePr>
            <a:graphicFrameLocks noChangeAspect="1"/>
          </p:cNvGraphicFramePr>
          <p:nvPr>
            <p:extLst>
              <p:ext uri="{D42A27DB-BD31-4B8C-83A1-F6EECF244321}">
                <p14:modId xmlns:p14="http://schemas.microsoft.com/office/powerpoint/2010/main" xmlns="" val="3160223960"/>
              </p:ext>
            </p:extLst>
          </p:nvPr>
        </p:nvGraphicFramePr>
        <p:xfrm>
          <a:off x="2041525" y="257175"/>
          <a:ext cx="1597025" cy="831850"/>
        </p:xfrm>
        <a:graphic>
          <a:graphicData uri="http://schemas.openxmlformats.org/presentationml/2006/ole">
            <p:oleObj spid="_x0000_s17450" name="公式" r:id="rId3" imgW="698400" imgH="355320" progId="Equation.3">
              <p:embed/>
            </p:oleObj>
          </a:graphicData>
        </a:graphic>
      </p:graphicFrame>
      <p:sp>
        <p:nvSpPr>
          <p:cNvPr id="41012" name="Text Box 52"/>
          <p:cNvSpPr txBox="1">
            <a:spLocks noChangeArrowheads="1"/>
          </p:cNvSpPr>
          <p:nvPr/>
        </p:nvSpPr>
        <p:spPr bwMode="auto">
          <a:xfrm>
            <a:off x="304800" y="13716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所以本问题通解为</a:t>
            </a:r>
            <a:endParaRPr lang="zh-CN" altLang="en-US" sz="2400" i="1" baseline="-25000" dirty="0">
              <a:sym typeface="Symbol" pitchFamily="18" charset="2"/>
            </a:endParaRPr>
          </a:p>
        </p:txBody>
      </p:sp>
      <p:graphicFrame>
        <p:nvGraphicFramePr>
          <p:cNvPr id="94209" name="Object 1025"/>
          <p:cNvGraphicFramePr>
            <a:graphicFrameLocks noChangeAspect="1"/>
          </p:cNvGraphicFramePr>
          <p:nvPr>
            <p:extLst>
              <p:ext uri="{D42A27DB-BD31-4B8C-83A1-F6EECF244321}">
                <p14:modId xmlns:p14="http://schemas.microsoft.com/office/powerpoint/2010/main" xmlns="" val="3591186739"/>
              </p:ext>
            </p:extLst>
          </p:nvPr>
        </p:nvGraphicFramePr>
        <p:xfrm>
          <a:off x="2968625" y="1171575"/>
          <a:ext cx="4424363" cy="831850"/>
        </p:xfrm>
        <a:graphic>
          <a:graphicData uri="http://schemas.openxmlformats.org/presentationml/2006/ole">
            <p:oleObj spid="_x0000_s17451" name="公式" r:id="rId4" imgW="1955520" imgH="355320" progId="Equation.3">
              <p:embed/>
            </p:oleObj>
          </a:graphicData>
        </a:graphic>
      </p:graphicFrame>
      <p:sp>
        <p:nvSpPr>
          <p:cNvPr id="41014" name="Text Box 54"/>
          <p:cNvSpPr txBox="1">
            <a:spLocks noChangeArrowheads="1"/>
          </p:cNvSpPr>
          <p:nvPr/>
        </p:nvSpPr>
        <p:spPr bwMode="auto">
          <a:xfrm>
            <a:off x="304800" y="23622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考虑初始条件</a:t>
            </a:r>
            <a:endParaRPr lang="zh-CN" altLang="en-US" sz="2400" i="1" baseline="-25000" dirty="0">
              <a:sym typeface="Symbol" pitchFamily="18" charset="2"/>
            </a:endParaRPr>
          </a:p>
        </p:txBody>
      </p:sp>
      <p:graphicFrame>
        <p:nvGraphicFramePr>
          <p:cNvPr id="94210" name="Object 1026"/>
          <p:cNvGraphicFramePr>
            <a:graphicFrameLocks noChangeAspect="1"/>
          </p:cNvGraphicFramePr>
          <p:nvPr>
            <p:extLst>
              <p:ext uri="{D42A27DB-BD31-4B8C-83A1-F6EECF244321}">
                <p14:modId xmlns:p14="http://schemas.microsoft.com/office/powerpoint/2010/main" xmlns="" val="333156023"/>
              </p:ext>
            </p:extLst>
          </p:nvPr>
        </p:nvGraphicFramePr>
        <p:xfrm>
          <a:off x="2722563" y="2114550"/>
          <a:ext cx="3021012" cy="1374775"/>
        </p:xfrm>
        <a:graphic>
          <a:graphicData uri="http://schemas.openxmlformats.org/presentationml/2006/ole">
            <p:oleObj spid="_x0000_s17452" name="公式" r:id="rId5" imgW="1333440" imgH="596880" progId="Equation.3">
              <p:embed/>
            </p:oleObj>
          </a:graphicData>
        </a:graphic>
      </p:graphicFrame>
      <p:sp>
        <p:nvSpPr>
          <p:cNvPr id="41016" name="Text Box 56"/>
          <p:cNvSpPr txBox="1">
            <a:spLocks noChangeArrowheads="1"/>
          </p:cNvSpPr>
          <p:nvPr/>
        </p:nvSpPr>
        <p:spPr bwMode="auto">
          <a:xfrm>
            <a:off x="381000" y="39624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得到解为</a:t>
            </a:r>
            <a:endParaRPr lang="en-US" altLang="zh-CN" sz="2400" i="1" baseline="-25000" dirty="0">
              <a:sym typeface="Symbol" pitchFamily="18" charset="2"/>
            </a:endParaRPr>
          </a:p>
        </p:txBody>
      </p:sp>
      <p:graphicFrame>
        <p:nvGraphicFramePr>
          <p:cNvPr id="94211" name="Object 1027"/>
          <p:cNvGraphicFramePr>
            <a:graphicFrameLocks noChangeAspect="1"/>
          </p:cNvGraphicFramePr>
          <p:nvPr>
            <p:extLst>
              <p:ext uri="{D42A27DB-BD31-4B8C-83A1-F6EECF244321}">
                <p14:modId xmlns:p14="http://schemas.microsoft.com/office/powerpoint/2010/main" xmlns="" val="2495580894"/>
              </p:ext>
            </p:extLst>
          </p:nvPr>
        </p:nvGraphicFramePr>
        <p:xfrm>
          <a:off x="63500" y="4727575"/>
          <a:ext cx="9117013" cy="1027113"/>
        </p:xfrm>
        <a:graphic>
          <a:graphicData uri="http://schemas.openxmlformats.org/presentationml/2006/ole">
            <p:oleObj spid="_x0000_s17453" name="公式" r:id="rId6" imgW="4038480" imgH="444240" progId="Equation.3">
              <p:embed/>
            </p:oleObj>
          </a:graphicData>
        </a:graphic>
      </p:graphicFrame>
    </p:spTree>
    <p:extLst>
      <p:ext uri="{BB962C8B-B14F-4D97-AF65-F5344CB8AC3E}">
        <p14:creationId xmlns:p14="http://schemas.microsoft.com/office/powerpoint/2010/main" xmlns="" val="1429291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009"/>
                                        </p:tgtEl>
                                        <p:attrNameLst>
                                          <p:attrName>style.visibility</p:attrName>
                                        </p:attrNameLst>
                                      </p:cBhvr>
                                      <p:to>
                                        <p:strVal val="visible"/>
                                      </p:to>
                                    </p:set>
                                    <p:anim calcmode="lin" valueType="num">
                                      <p:cBhvr additive="base">
                                        <p:cTn id="7" dur="500" fill="hold"/>
                                        <p:tgtEl>
                                          <p:spTgt spid="41009"/>
                                        </p:tgtEl>
                                        <p:attrNameLst>
                                          <p:attrName>ppt_x</p:attrName>
                                        </p:attrNameLst>
                                      </p:cBhvr>
                                      <p:tavLst>
                                        <p:tav tm="0">
                                          <p:val>
                                            <p:strVal val="0-#ppt_w/2"/>
                                          </p:val>
                                        </p:tav>
                                        <p:tav tm="100000">
                                          <p:val>
                                            <p:strVal val="#ppt_x"/>
                                          </p:val>
                                        </p:tav>
                                      </p:tavLst>
                                    </p:anim>
                                    <p:anim calcmode="lin" valueType="num">
                                      <p:cBhvr additive="base">
                                        <p:cTn id="8" dur="500" fill="hold"/>
                                        <p:tgtEl>
                                          <p:spTgt spid="410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4208"/>
                                        </p:tgtEl>
                                        <p:attrNameLst>
                                          <p:attrName>style.visibility</p:attrName>
                                        </p:attrNameLst>
                                      </p:cBhvr>
                                      <p:to>
                                        <p:strVal val="visible"/>
                                      </p:to>
                                    </p:set>
                                    <p:anim calcmode="lin" valueType="num">
                                      <p:cBhvr additive="base">
                                        <p:cTn id="13" dur="500" fill="hold"/>
                                        <p:tgtEl>
                                          <p:spTgt spid="94208"/>
                                        </p:tgtEl>
                                        <p:attrNameLst>
                                          <p:attrName>ppt_x</p:attrName>
                                        </p:attrNameLst>
                                      </p:cBhvr>
                                      <p:tavLst>
                                        <p:tav tm="0">
                                          <p:val>
                                            <p:strVal val="0-#ppt_w/2"/>
                                          </p:val>
                                        </p:tav>
                                        <p:tav tm="100000">
                                          <p:val>
                                            <p:strVal val="#ppt_x"/>
                                          </p:val>
                                        </p:tav>
                                      </p:tavLst>
                                    </p:anim>
                                    <p:anim calcmode="lin" valueType="num">
                                      <p:cBhvr additive="base">
                                        <p:cTn id="14" dur="500" fill="hold"/>
                                        <p:tgtEl>
                                          <p:spTgt spid="942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012"/>
                                        </p:tgtEl>
                                        <p:attrNameLst>
                                          <p:attrName>style.visibility</p:attrName>
                                        </p:attrNameLst>
                                      </p:cBhvr>
                                      <p:to>
                                        <p:strVal val="visible"/>
                                      </p:to>
                                    </p:set>
                                    <p:anim calcmode="lin" valueType="num">
                                      <p:cBhvr additive="base">
                                        <p:cTn id="19" dur="500" fill="hold"/>
                                        <p:tgtEl>
                                          <p:spTgt spid="41012"/>
                                        </p:tgtEl>
                                        <p:attrNameLst>
                                          <p:attrName>ppt_x</p:attrName>
                                        </p:attrNameLst>
                                      </p:cBhvr>
                                      <p:tavLst>
                                        <p:tav tm="0">
                                          <p:val>
                                            <p:strVal val="0-#ppt_w/2"/>
                                          </p:val>
                                        </p:tav>
                                        <p:tav tm="100000">
                                          <p:val>
                                            <p:strVal val="#ppt_x"/>
                                          </p:val>
                                        </p:tav>
                                      </p:tavLst>
                                    </p:anim>
                                    <p:anim calcmode="lin" valueType="num">
                                      <p:cBhvr additive="base">
                                        <p:cTn id="20" dur="500" fill="hold"/>
                                        <p:tgtEl>
                                          <p:spTgt spid="4101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4209"/>
                                        </p:tgtEl>
                                        <p:attrNameLst>
                                          <p:attrName>style.visibility</p:attrName>
                                        </p:attrNameLst>
                                      </p:cBhvr>
                                      <p:to>
                                        <p:strVal val="visible"/>
                                      </p:to>
                                    </p:set>
                                    <p:anim calcmode="lin" valueType="num">
                                      <p:cBhvr additive="base">
                                        <p:cTn id="25" dur="500" fill="hold"/>
                                        <p:tgtEl>
                                          <p:spTgt spid="94209"/>
                                        </p:tgtEl>
                                        <p:attrNameLst>
                                          <p:attrName>ppt_x</p:attrName>
                                        </p:attrNameLst>
                                      </p:cBhvr>
                                      <p:tavLst>
                                        <p:tav tm="0">
                                          <p:val>
                                            <p:strVal val="0-#ppt_w/2"/>
                                          </p:val>
                                        </p:tav>
                                        <p:tav tm="100000">
                                          <p:val>
                                            <p:strVal val="#ppt_x"/>
                                          </p:val>
                                        </p:tav>
                                      </p:tavLst>
                                    </p:anim>
                                    <p:anim calcmode="lin" valueType="num">
                                      <p:cBhvr additive="base">
                                        <p:cTn id="26" dur="500" fill="hold"/>
                                        <p:tgtEl>
                                          <p:spTgt spid="9420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1014"/>
                                        </p:tgtEl>
                                        <p:attrNameLst>
                                          <p:attrName>style.visibility</p:attrName>
                                        </p:attrNameLst>
                                      </p:cBhvr>
                                      <p:to>
                                        <p:strVal val="visible"/>
                                      </p:to>
                                    </p:set>
                                    <p:anim calcmode="lin" valueType="num">
                                      <p:cBhvr additive="base">
                                        <p:cTn id="31" dur="500" fill="hold"/>
                                        <p:tgtEl>
                                          <p:spTgt spid="41014"/>
                                        </p:tgtEl>
                                        <p:attrNameLst>
                                          <p:attrName>ppt_x</p:attrName>
                                        </p:attrNameLst>
                                      </p:cBhvr>
                                      <p:tavLst>
                                        <p:tav tm="0">
                                          <p:val>
                                            <p:strVal val="0-#ppt_w/2"/>
                                          </p:val>
                                        </p:tav>
                                        <p:tav tm="100000">
                                          <p:val>
                                            <p:strVal val="#ppt_x"/>
                                          </p:val>
                                        </p:tav>
                                      </p:tavLst>
                                    </p:anim>
                                    <p:anim calcmode="lin" valueType="num">
                                      <p:cBhvr additive="base">
                                        <p:cTn id="32" dur="500" fill="hold"/>
                                        <p:tgtEl>
                                          <p:spTgt spid="4101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94210"/>
                                        </p:tgtEl>
                                        <p:attrNameLst>
                                          <p:attrName>style.visibility</p:attrName>
                                        </p:attrNameLst>
                                      </p:cBhvr>
                                      <p:to>
                                        <p:strVal val="visible"/>
                                      </p:to>
                                    </p:set>
                                    <p:anim calcmode="lin" valueType="num">
                                      <p:cBhvr additive="base">
                                        <p:cTn id="37" dur="500" fill="hold"/>
                                        <p:tgtEl>
                                          <p:spTgt spid="94210"/>
                                        </p:tgtEl>
                                        <p:attrNameLst>
                                          <p:attrName>ppt_x</p:attrName>
                                        </p:attrNameLst>
                                      </p:cBhvr>
                                      <p:tavLst>
                                        <p:tav tm="0">
                                          <p:val>
                                            <p:strVal val="0-#ppt_w/2"/>
                                          </p:val>
                                        </p:tav>
                                        <p:tav tm="100000">
                                          <p:val>
                                            <p:strVal val="#ppt_x"/>
                                          </p:val>
                                        </p:tav>
                                      </p:tavLst>
                                    </p:anim>
                                    <p:anim calcmode="lin" valueType="num">
                                      <p:cBhvr additive="base">
                                        <p:cTn id="38" dur="500" fill="hold"/>
                                        <p:tgtEl>
                                          <p:spTgt spid="9421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1016"/>
                                        </p:tgtEl>
                                        <p:attrNameLst>
                                          <p:attrName>style.visibility</p:attrName>
                                        </p:attrNameLst>
                                      </p:cBhvr>
                                      <p:to>
                                        <p:strVal val="visible"/>
                                      </p:to>
                                    </p:set>
                                    <p:anim calcmode="lin" valueType="num">
                                      <p:cBhvr additive="base">
                                        <p:cTn id="43" dur="500" fill="hold"/>
                                        <p:tgtEl>
                                          <p:spTgt spid="41016"/>
                                        </p:tgtEl>
                                        <p:attrNameLst>
                                          <p:attrName>ppt_x</p:attrName>
                                        </p:attrNameLst>
                                      </p:cBhvr>
                                      <p:tavLst>
                                        <p:tav tm="0">
                                          <p:val>
                                            <p:strVal val="0-#ppt_w/2"/>
                                          </p:val>
                                        </p:tav>
                                        <p:tav tm="100000">
                                          <p:val>
                                            <p:strVal val="#ppt_x"/>
                                          </p:val>
                                        </p:tav>
                                      </p:tavLst>
                                    </p:anim>
                                    <p:anim calcmode="lin" valueType="num">
                                      <p:cBhvr additive="base">
                                        <p:cTn id="44" dur="500" fill="hold"/>
                                        <p:tgtEl>
                                          <p:spTgt spid="41016"/>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94211"/>
                                        </p:tgtEl>
                                        <p:attrNameLst>
                                          <p:attrName>style.visibility</p:attrName>
                                        </p:attrNameLst>
                                      </p:cBhvr>
                                      <p:to>
                                        <p:strVal val="visible"/>
                                      </p:to>
                                    </p:set>
                                    <p:anim calcmode="lin" valueType="num">
                                      <p:cBhvr additive="base">
                                        <p:cTn id="49" dur="500" fill="hold"/>
                                        <p:tgtEl>
                                          <p:spTgt spid="94211"/>
                                        </p:tgtEl>
                                        <p:attrNameLst>
                                          <p:attrName>ppt_x</p:attrName>
                                        </p:attrNameLst>
                                      </p:cBhvr>
                                      <p:tavLst>
                                        <p:tav tm="0">
                                          <p:val>
                                            <p:strVal val="0-#ppt_w/2"/>
                                          </p:val>
                                        </p:tav>
                                        <p:tav tm="100000">
                                          <p:val>
                                            <p:strVal val="#ppt_x"/>
                                          </p:val>
                                        </p:tav>
                                      </p:tavLst>
                                    </p:anim>
                                    <p:anim calcmode="lin" valueType="num">
                                      <p:cBhvr additive="base">
                                        <p:cTn id="50" dur="500" fill="hold"/>
                                        <p:tgtEl>
                                          <p:spTgt spid="942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9" grpId="0" autoUpdateAnimBg="0"/>
      <p:bldP spid="41012" grpId="0" autoUpdateAnimBg="0"/>
      <p:bldP spid="41014" grpId="0" autoUpdateAnimBg="0"/>
      <p:bldP spid="4101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076"/>
          <p:cNvSpPr txBox="1">
            <a:spLocks noChangeArrowheads="1"/>
          </p:cNvSpPr>
          <p:nvPr/>
        </p:nvSpPr>
        <p:spPr bwMode="auto">
          <a:xfrm>
            <a:off x="228600" y="228600"/>
            <a:ext cx="86868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solidFill>
                  <a:srgbClr val="C00000"/>
                </a:solidFill>
                <a:sym typeface="Symbol" pitchFamily="18" charset="2"/>
              </a:rPr>
              <a:t>    </a:t>
            </a:r>
            <a:r>
              <a:rPr lang="en-US" altLang="zh-CN" sz="2400" dirty="0" smtClean="0">
                <a:solidFill>
                  <a:srgbClr val="C00000"/>
                </a:solidFill>
                <a:sym typeface="Symbol" pitchFamily="18" charset="2"/>
              </a:rPr>
              <a:t>8 </a:t>
            </a:r>
            <a:r>
              <a:rPr lang="zh-CN" altLang="en-US" sz="2400" dirty="0" smtClean="0">
                <a:solidFill>
                  <a:srgbClr val="C00000"/>
                </a:solidFill>
                <a:sym typeface="Symbol" pitchFamily="18" charset="2"/>
              </a:rPr>
              <a:t>设</a:t>
            </a:r>
            <a:r>
              <a:rPr lang="zh-CN" altLang="en-US" sz="2400" dirty="0">
                <a:solidFill>
                  <a:srgbClr val="C00000"/>
                </a:solidFill>
                <a:sym typeface="Symbol" pitchFamily="18" charset="2"/>
              </a:rPr>
              <a:t>质量为</a:t>
            </a:r>
            <a:r>
              <a:rPr lang="en-US" altLang="zh-CN" sz="2400" i="1" dirty="0">
                <a:solidFill>
                  <a:srgbClr val="C00000"/>
                </a:solidFill>
                <a:sym typeface="Symbol" pitchFamily="18" charset="2"/>
              </a:rPr>
              <a:t>m</a:t>
            </a:r>
            <a:r>
              <a:rPr lang="zh-CN" altLang="en-US" sz="2400" dirty="0">
                <a:solidFill>
                  <a:srgbClr val="C00000"/>
                </a:solidFill>
                <a:sym typeface="Symbol" pitchFamily="18" charset="2"/>
              </a:rPr>
              <a:t>的质点</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受重力作用</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被束缚在半顶角为</a:t>
            </a:r>
            <a:r>
              <a:rPr lang="zh-CN" altLang="en-US" sz="2400" i="1" dirty="0">
                <a:solidFill>
                  <a:srgbClr val="C00000"/>
                </a:solidFill>
                <a:sym typeface="Symbol" pitchFamily="18" charset="2"/>
              </a:rPr>
              <a:t></a:t>
            </a:r>
            <a:r>
              <a:rPr lang="zh-CN" altLang="en-US" sz="2400" dirty="0">
                <a:solidFill>
                  <a:srgbClr val="C00000"/>
                </a:solidFill>
                <a:sym typeface="Symbol" pitchFamily="18" charset="2"/>
              </a:rPr>
              <a:t>的圆锥面内运动</a:t>
            </a:r>
            <a:r>
              <a:rPr lang="en-US" altLang="zh-CN" sz="2400" dirty="0">
                <a:solidFill>
                  <a:srgbClr val="C00000"/>
                </a:solidFill>
                <a:sym typeface="Symbol" pitchFamily="18" charset="2"/>
              </a:rPr>
              <a:t>. </a:t>
            </a:r>
            <a:r>
              <a:rPr lang="zh-CN" altLang="en-US" sz="2400" dirty="0">
                <a:solidFill>
                  <a:srgbClr val="C00000"/>
                </a:solidFill>
                <a:sym typeface="Symbol" pitchFamily="18" charset="2"/>
              </a:rPr>
              <a:t>试以</a:t>
            </a:r>
            <a:r>
              <a:rPr lang="en-US" altLang="zh-CN" sz="2400" i="1" dirty="0">
                <a:solidFill>
                  <a:srgbClr val="C00000"/>
                </a:solidFill>
                <a:sym typeface="Symbol" pitchFamily="18" charset="2"/>
              </a:rPr>
              <a:t>r</a:t>
            </a:r>
            <a:r>
              <a:rPr lang="en-US" altLang="zh-CN" sz="2400" dirty="0">
                <a:solidFill>
                  <a:srgbClr val="C00000"/>
                </a:solidFill>
                <a:sym typeface="Symbol" pitchFamily="18" charset="2"/>
              </a:rPr>
              <a:t>,</a:t>
            </a:r>
            <a:r>
              <a:rPr lang="en-US" altLang="zh-CN" sz="2400" i="1" dirty="0">
                <a:solidFill>
                  <a:srgbClr val="C00000"/>
                </a:solidFill>
                <a:sym typeface="Symbol" pitchFamily="18" charset="2"/>
              </a:rPr>
              <a:t></a:t>
            </a:r>
            <a:r>
              <a:rPr lang="zh-CN" altLang="en-US" sz="2400" dirty="0">
                <a:solidFill>
                  <a:srgbClr val="C00000"/>
                </a:solidFill>
                <a:sym typeface="Symbol" pitchFamily="18" charset="2"/>
              </a:rPr>
              <a:t>为广义坐标</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由拉格朗日方程求此质点的运动微分方程</a:t>
            </a:r>
            <a:r>
              <a:rPr lang="en-US" altLang="zh-CN" sz="2400" dirty="0">
                <a:solidFill>
                  <a:srgbClr val="C00000"/>
                </a:solidFill>
                <a:sym typeface="Symbol" pitchFamily="18" charset="2"/>
              </a:rPr>
              <a:t>.</a:t>
            </a:r>
          </a:p>
        </p:txBody>
      </p:sp>
      <p:sp>
        <p:nvSpPr>
          <p:cNvPr id="42014" name="Text Box 2078"/>
          <p:cNvSpPr txBox="1">
            <a:spLocks noChangeArrowheads="1"/>
          </p:cNvSpPr>
          <p:nvPr/>
        </p:nvSpPr>
        <p:spPr bwMode="auto">
          <a:xfrm>
            <a:off x="0" y="1524000"/>
            <a:ext cx="5638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solidFill>
                  <a:schemeClr val="bg1"/>
                </a:solidFill>
                <a:sym typeface="Symbol" pitchFamily="18" charset="2"/>
              </a:rPr>
              <a:t>    </a:t>
            </a:r>
            <a:r>
              <a:rPr lang="zh-CN" altLang="en-US" sz="2400" dirty="0">
                <a:sym typeface="Symbol" pitchFamily="18" charset="2"/>
              </a:rPr>
              <a:t>解</a:t>
            </a:r>
            <a:r>
              <a:rPr lang="en-US" altLang="zh-CN" sz="2400" dirty="0">
                <a:sym typeface="Symbol" pitchFamily="18" charset="2"/>
              </a:rPr>
              <a:t>:</a:t>
            </a:r>
            <a:r>
              <a:rPr lang="zh-CN" altLang="en-US" sz="2400" dirty="0">
                <a:sym typeface="Symbol" pitchFamily="18" charset="2"/>
              </a:rPr>
              <a:t>保守力系</a:t>
            </a:r>
            <a:r>
              <a:rPr lang="en-US" altLang="zh-CN" sz="2400" dirty="0">
                <a:sym typeface="Symbol" pitchFamily="18" charset="2"/>
              </a:rPr>
              <a:t>.</a:t>
            </a:r>
            <a:r>
              <a:rPr lang="zh-CN" altLang="en-US" sz="2400" dirty="0">
                <a:sym typeface="Symbol" pitchFamily="18" charset="2"/>
              </a:rPr>
              <a:t>约束在圆锥面</a:t>
            </a:r>
            <a:r>
              <a:rPr lang="en-US" altLang="zh-CN" sz="2400" dirty="0">
                <a:sym typeface="Symbol" pitchFamily="18" charset="2"/>
              </a:rPr>
              <a:t>,</a:t>
            </a:r>
            <a:r>
              <a:rPr lang="zh-CN" altLang="en-US" sz="2400" dirty="0">
                <a:sym typeface="Symbol" pitchFamily="18" charset="2"/>
              </a:rPr>
              <a:t>自由度为</a:t>
            </a:r>
            <a:r>
              <a:rPr lang="en-US" altLang="zh-CN" sz="2400" dirty="0">
                <a:sym typeface="Symbol" pitchFamily="18" charset="2"/>
              </a:rPr>
              <a:t>2.</a:t>
            </a:r>
            <a:endParaRPr lang="en-US" altLang="zh-CN" sz="2400" i="1" baseline="-25000" dirty="0">
              <a:sym typeface="Symbol" pitchFamily="18" charset="2"/>
            </a:endParaRPr>
          </a:p>
        </p:txBody>
      </p:sp>
      <p:graphicFrame>
        <p:nvGraphicFramePr>
          <p:cNvPr id="95232" name="Object 3072"/>
          <p:cNvGraphicFramePr>
            <a:graphicFrameLocks noChangeAspect="1"/>
          </p:cNvGraphicFramePr>
          <p:nvPr>
            <p:extLst>
              <p:ext uri="{D42A27DB-BD31-4B8C-83A1-F6EECF244321}">
                <p14:modId xmlns:p14="http://schemas.microsoft.com/office/powerpoint/2010/main" xmlns="" val="1577904963"/>
              </p:ext>
            </p:extLst>
          </p:nvPr>
        </p:nvGraphicFramePr>
        <p:xfrm>
          <a:off x="298450" y="2060575"/>
          <a:ext cx="3830638" cy="458788"/>
        </p:xfrm>
        <a:graphic>
          <a:graphicData uri="http://schemas.openxmlformats.org/presentationml/2006/ole">
            <p:oleObj spid="_x0000_s18504" name="公式" r:id="rId3" imgW="1688760" imgH="190440" progId="Equation.3">
              <p:embed/>
            </p:oleObj>
          </a:graphicData>
        </a:graphic>
      </p:graphicFrame>
      <p:graphicFrame>
        <p:nvGraphicFramePr>
          <p:cNvPr id="95233" name="Object 3073"/>
          <p:cNvGraphicFramePr>
            <a:graphicFrameLocks noChangeAspect="1"/>
          </p:cNvGraphicFramePr>
          <p:nvPr>
            <p:extLst>
              <p:ext uri="{D42A27DB-BD31-4B8C-83A1-F6EECF244321}">
                <p14:modId xmlns:p14="http://schemas.microsoft.com/office/powerpoint/2010/main" xmlns="" val="2996916534"/>
              </p:ext>
            </p:extLst>
          </p:nvPr>
        </p:nvGraphicFramePr>
        <p:xfrm>
          <a:off x="366713" y="2590800"/>
          <a:ext cx="4316412" cy="1252538"/>
        </p:xfrm>
        <a:graphic>
          <a:graphicData uri="http://schemas.openxmlformats.org/presentationml/2006/ole">
            <p:oleObj spid="_x0000_s18505" name="公式" r:id="rId4" imgW="1904760" imgH="545760" progId="Equation.3">
              <p:embed/>
            </p:oleObj>
          </a:graphicData>
        </a:graphic>
      </p:graphicFrame>
      <p:graphicFrame>
        <p:nvGraphicFramePr>
          <p:cNvPr id="95234" name="Object 3074"/>
          <p:cNvGraphicFramePr>
            <a:graphicFrameLocks noChangeAspect="1"/>
          </p:cNvGraphicFramePr>
          <p:nvPr>
            <p:extLst>
              <p:ext uri="{D42A27DB-BD31-4B8C-83A1-F6EECF244321}">
                <p14:modId xmlns:p14="http://schemas.microsoft.com/office/powerpoint/2010/main" xmlns="" val="449409"/>
              </p:ext>
            </p:extLst>
          </p:nvPr>
        </p:nvGraphicFramePr>
        <p:xfrm>
          <a:off x="215900" y="4044950"/>
          <a:ext cx="6327775" cy="712788"/>
        </p:xfrm>
        <a:graphic>
          <a:graphicData uri="http://schemas.openxmlformats.org/presentationml/2006/ole">
            <p:oleObj spid="_x0000_s18506" name="公式" r:id="rId5" imgW="3136680" imgH="342720" progId="Equation.3">
              <p:embed/>
            </p:oleObj>
          </a:graphicData>
        </a:graphic>
      </p:graphicFrame>
      <p:sp>
        <p:nvSpPr>
          <p:cNvPr id="42018" name="Text Box 2082"/>
          <p:cNvSpPr txBox="1">
            <a:spLocks noChangeArrowheads="1"/>
          </p:cNvSpPr>
          <p:nvPr/>
        </p:nvSpPr>
        <p:spPr bwMode="auto">
          <a:xfrm>
            <a:off x="250825" y="5157788"/>
            <a:ext cx="3581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可见</a:t>
            </a:r>
            <a:r>
              <a:rPr lang="zh-CN" altLang="en-US" sz="2400" i="1" dirty="0">
                <a:sym typeface="Symbol" pitchFamily="18" charset="2"/>
              </a:rPr>
              <a:t></a:t>
            </a:r>
            <a:r>
              <a:rPr lang="zh-CN" altLang="en-US" sz="2400" dirty="0">
                <a:sym typeface="Symbol" pitchFamily="18" charset="2"/>
              </a:rPr>
              <a:t>是循环坐标</a:t>
            </a:r>
            <a:r>
              <a:rPr lang="en-US" altLang="zh-CN" sz="2400" dirty="0">
                <a:sym typeface="Symbol" pitchFamily="18" charset="2"/>
              </a:rPr>
              <a:t>,</a:t>
            </a:r>
            <a:r>
              <a:rPr lang="zh-CN" altLang="en-US" sz="2400" dirty="0">
                <a:sym typeface="Symbol" pitchFamily="18" charset="2"/>
              </a:rPr>
              <a:t>所以</a:t>
            </a:r>
          </a:p>
        </p:txBody>
      </p:sp>
      <p:graphicFrame>
        <p:nvGraphicFramePr>
          <p:cNvPr id="95235" name="Object 3075"/>
          <p:cNvGraphicFramePr>
            <a:graphicFrameLocks noChangeAspect="1"/>
          </p:cNvGraphicFramePr>
          <p:nvPr>
            <p:extLst>
              <p:ext uri="{D42A27DB-BD31-4B8C-83A1-F6EECF244321}">
                <p14:modId xmlns:p14="http://schemas.microsoft.com/office/powerpoint/2010/main" xmlns="" val="1568080903"/>
              </p:ext>
            </p:extLst>
          </p:nvPr>
        </p:nvGraphicFramePr>
        <p:xfrm>
          <a:off x="3579813" y="4970463"/>
          <a:ext cx="2219325" cy="828675"/>
        </p:xfrm>
        <a:graphic>
          <a:graphicData uri="http://schemas.openxmlformats.org/presentationml/2006/ole">
            <p:oleObj spid="_x0000_s18507" name="公式" r:id="rId6" imgW="977760" imgH="355320" progId="Equation.3">
              <p:embed/>
            </p:oleObj>
          </a:graphicData>
        </a:graphic>
      </p:graphicFrame>
      <p:sp>
        <p:nvSpPr>
          <p:cNvPr id="42020" name="Text Box 2084"/>
          <p:cNvSpPr txBox="1">
            <a:spLocks noChangeArrowheads="1"/>
          </p:cNvSpPr>
          <p:nvPr/>
        </p:nvSpPr>
        <p:spPr bwMode="auto">
          <a:xfrm>
            <a:off x="250825" y="5805488"/>
            <a:ext cx="2057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对坐标</a:t>
            </a:r>
            <a:r>
              <a:rPr lang="en-US" altLang="zh-CN" sz="2400" i="1" dirty="0">
                <a:sym typeface="Symbol" pitchFamily="18" charset="2"/>
              </a:rPr>
              <a:t>r</a:t>
            </a:r>
            <a:r>
              <a:rPr lang="en-US" altLang="zh-CN" sz="2400" dirty="0">
                <a:sym typeface="Symbol" pitchFamily="18" charset="2"/>
              </a:rPr>
              <a:t>,</a:t>
            </a:r>
            <a:r>
              <a:rPr lang="zh-CN" altLang="en-US" sz="2400" dirty="0">
                <a:sym typeface="Symbol" pitchFamily="18" charset="2"/>
              </a:rPr>
              <a:t>得</a:t>
            </a:r>
          </a:p>
        </p:txBody>
      </p:sp>
      <p:graphicFrame>
        <p:nvGraphicFramePr>
          <p:cNvPr id="95236" name="Object 3076"/>
          <p:cNvGraphicFramePr>
            <a:graphicFrameLocks noChangeAspect="1"/>
          </p:cNvGraphicFramePr>
          <p:nvPr>
            <p:extLst>
              <p:ext uri="{D42A27DB-BD31-4B8C-83A1-F6EECF244321}">
                <p14:modId xmlns:p14="http://schemas.microsoft.com/office/powerpoint/2010/main" xmlns="" val="3011038146"/>
              </p:ext>
            </p:extLst>
          </p:nvPr>
        </p:nvGraphicFramePr>
        <p:xfrm>
          <a:off x="1790700" y="5634038"/>
          <a:ext cx="4232275" cy="798512"/>
        </p:xfrm>
        <a:graphic>
          <a:graphicData uri="http://schemas.openxmlformats.org/presentationml/2006/ole">
            <p:oleObj spid="_x0000_s18508" name="公式" r:id="rId7" imgW="1866600" imgH="342720" progId="Equation.3">
              <p:embed/>
            </p:oleObj>
          </a:graphicData>
        </a:graphic>
      </p:graphicFrame>
      <p:grpSp>
        <p:nvGrpSpPr>
          <p:cNvPr id="20491" name="Group 2109"/>
          <p:cNvGrpSpPr>
            <a:grpSpLocks/>
          </p:cNvGrpSpPr>
          <p:nvPr/>
        </p:nvGrpSpPr>
        <p:grpSpPr bwMode="auto">
          <a:xfrm>
            <a:off x="6473825" y="1125538"/>
            <a:ext cx="2670175" cy="3670300"/>
            <a:chOff x="3923" y="709"/>
            <a:chExt cx="1682" cy="2313"/>
          </a:xfrm>
        </p:grpSpPr>
        <p:sp>
          <p:nvSpPr>
            <p:cNvPr id="20492" name="Oval 2086"/>
            <p:cNvSpPr>
              <a:spLocks noChangeArrowheads="1"/>
            </p:cNvSpPr>
            <p:nvPr/>
          </p:nvSpPr>
          <p:spPr bwMode="auto">
            <a:xfrm>
              <a:off x="4150" y="1117"/>
              <a:ext cx="907" cy="272"/>
            </a:xfrm>
            <a:prstGeom prst="ellipse">
              <a:avLst/>
            </a:prstGeom>
            <a:noFill/>
            <a:ln w="254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a:solidFill>
                  <a:srgbClr val="99FF33"/>
                </a:solidFill>
                <a:latin typeface="宋体" pitchFamily="2" charset="-122"/>
              </a:endParaRPr>
            </a:p>
          </p:txBody>
        </p:sp>
        <p:sp>
          <p:nvSpPr>
            <p:cNvPr id="20493" name="Oval 2087"/>
            <p:cNvSpPr>
              <a:spLocks noChangeArrowheads="1"/>
            </p:cNvSpPr>
            <p:nvPr/>
          </p:nvSpPr>
          <p:spPr bwMode="auto">
            <a:xfrm>
              <a:off x="4286" y="1570"/>
              <a:ext cx="635" cy="181"/>
            </a:xfrm>
            <a:prstGeom prst="ellipse">
              <a:avLst/>
            </a:prstGeom>
            <a:noFill/>
            <a:ln w="19050">
              <a:solidFill>
                <a:schemeClr val="bg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a:solidFill>
                  <a:srgbClr val="99FF33"/>
                </a:solidFill>
                <a:latin typeface="宋体" pitchFamily="2" charset="-122"/>
              </a:endParaRPr>
            </a:p>
          </p:txBody>
        </p:sp>
        <p:sp>
          <p:nvSpPr>
            <p:cNvPr id="20494" name="Line 2088"/>
            <p:cNvSpPr>
              <a:spLocks noChangeShapeType="1"/>
            </p:cNvSpPr>
            <p:nvPr/>
          </p:nvSpPr>
          <p:spPr bwMode="auto">
            <a:xfrm>
              <a:off x="4150" y="1253"/>
              <a:ext cx="454" cy="1361"/>
            </a:xfrm>
            <a:prstGeom prst="line">
              <a:avLst/>
            </a:prstGeom>
            <a:noFill/>
            <a:ln w="254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0495" name="Line 2089"/>
            <p:cNvSpPr>
              <a:spLocks noChangeShapeType="1"/>
            </p:cNvSpPr>
            <p:nvPr/>
          </p:nvSpPr>
          <p:spPr bwMode="auto">
            <a:xfrm flipH="1">
              <a:off x="4604" y="1253"/>
              <a:ext cx="453" cy="1361"/>
            </a:xfrm>
            <a:prstGeom prst="line">
              <a:avLst/>
            </a:prstGeom>
            <a:noFill/>
            <a:ln w="254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0496" name="Line 2090"/>
            <p:cNvSpPr>
              <a:spLocks noChangeShapeType="1"/>
            </p:cNvSpPr>
            <p:nvPr/>
          </p:nvSpPr>
          <p:spPr bwMode="auto">
            <a:xfrm flipV="1">
              <a:off x="4604" y="799"/>
              <a:ext cx="0" cy="1769"/>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0497" name="Line 2091"/>
            <p:cNvSpPr>
              <a:spLocks noChangeShapeType="1"/>
            </p:cNvSpPr>
            <p:nvPr/>
          </p:nvSpPr>
          <p:spPr bwMode="auto">
            <a:xfrm>
              <a:off x="4604" y="2614"/>
              <a:ext cx="998" cy="0"/>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0498" name="Line 2092"/>
            <p:cNvSpPr>
              <a:spLocks noChangeShapeType="1"/>
            </p:cNvSpPr>
            <p:nvPr/>
          </p:nvSpPr>
          <p:spPr bwMode="auto">
            <a:xfrm flipH="1">
              <a:off x="4014" y="2614"/>
              <a:ext cx="590" cy="408"/>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0499" name="Oval 2093"/>
            <p:cNvSpPr>
              <a:spLocks noChangeArrowheads="1"/>
            </p:cNvSpPr>
            <p:nvPr/>
          </p:nvSpPr>
          <p:spPr bwMode="auto">
            <a:xfrm>
              <a:off x="4740" y="1707"/>
              <a:ext cx="45" cy="4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a:solidFill>
                  <a:srgbClr val="99FF33"/>
                </a:solidFill>
                <a:latin typeface="宋体" pitchFamily="2" charset="-122"/>
              </a:endParaRPr>
            </a:p>
          </p:txBody>
        </p:sp>
        <p:sp>
          <p:nvSpPr>
            <p:cNvPr id="20500" name="Line 2094"/>
            <p:cNvSpPr>
              <a:spLocks noChangeShapeType="1"/>
            </p:cNvSpPr>
            <p:nvPr/>
          </p:nvSpPr>
          <p:spPr bwMode="auto">
            <a:xfrm>
              <a:off x="4785" y="1706"/>
              <a:ext cx="0" cy="1134"/>
            </a:xfrm>
            <a:prstGeom prst="line">
              <a:avLst/>
            </a:prstGeom>
            <a:noFill/>
            <a:ln w="12700">
              <a:solidFill>
                <a:srgbClr val="FFFF00"/>
              </a:solidFill>
              <a:prstDash val="dash"/>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0501" name="Line 2095"/>
            <p:cNvSpPr>
              <a:spLocks noChangeShapeType="1"/>
            </p:cNvSpPr>
            <p:nvPr/>
          </p:nvSpPr>
          <p:spPr bwMode="auto">
            <a:xfrm flipH="1">
              <a:off x="4286" y="2840"/>
              <a:ext cx="499" cy="0"/>
            </a:xfrm>
            <a:prstGeom prst="line">
              <a:avLst/>
            </a:prstGeom>
            <a:noFill/>
            <a:ln w="12700">
              <a:solidFill>
                <a:srgbClr val="FFFF00"/>
              </a:solidFill>
              <a:prstDash val="dash"/>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0502" name="Line 2096"/>
            <p:cNvSpPr>
              <a:spLocks noChangeShapeType="1"/>
            </p:cNvSpPr>
            <p:nvPr/>
          </p:nvSpPr>
          <p:spPr bwMode="auto">
            <a:xfrm flipV="1">
              <a:off x="4785" y="2614"/>
              <a:ext cx="318" cy="226"/>
            </a:xfrm>
            <a:prstGeom prst="line">
              <a:avLst/>
            </a:prstGeom>
            <a:noFill/>
            <a:ln w="12700">
              <a:solidFill>
                <a:srgbClr val="FFFF00"/>
              </a:solidFill>
              <a:prstDash val="dash"/>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0503" name="Line 2097"/>
            <p:cNvSpPr>
              <a:spLocks noChangeShapeType="1"/>
            </p:cNvSpPr>
            <p:nvPr/>
          </p:nvSpPr>
          <p:spPr bwMode="auto">
            <a:xfrm flipH="1" flipV="1">
              <a:off x="4604" y="1661"/>
              <a:ext cx="181" cy="45"/>
            </a:xfrm>
            <a:prstGeom prst="line">
              <a:avLst/>
            </a:prstGeom>
            <a:noFill/>
            <a:ln w="12700">
              <a:solidFill>
                <a:srgbClr val="FFFF00"/>
              </a:solidFill>
              <a:prstDash val="dash"/>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0504" name="Text Box 2098"/>
            <p:cNvSpPr txBox="1">
              <a:spLocks noChangeArrowheads="1"/>
            </p:cNvSpPr>
            <p:nvPr/>
          </p:nvSpPr>
          <p:spPr bwMode="auto">
            <a:xfrm>
              <a:off x="4604" y="1480"/>
              <a:ext cx="18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1800" i="1">
                  <a:solidFill>
                    <a:srgbClr val="FFFF00"/>
                  </a:solidFill>
                  <a:sym typeface="Symbol" pitchFamily="18" charset="2"/>
                </a:rPr>
                <a:t>r</a:t>
              </a:r>
              <a:endParaRPr lang="en-US" altLang="zh-CN" sz="1800">
                <a:solidFill>
                  <a:srgbClr val="FFFF00"/>
                </a:solidFill>
                <a:sym typeface="Symbol" pitchFamily="18" charset="2"/>
              </a:endParaRPr>
            </a:p>
          </p:txBody>
        </p:sp>
        <p:sp>
          <p:nvSpPr>
            <p:cNvPr id="20505" name="Arc 2099"/>
            <p:cNvSpPr>
              <a:spLocks/>
            </p:cNvSpPr>
            <p:nvPr/>
          </p:nvSpPr>
          <p:spPr bwMode="auto">
            <a:xfrm>
              <a:off x="4604" y="2297"/>
              <a:ext cx="113" cy="181"/>
            </a:xfrm>
            <a:custGeom>
              <a:avLst/>
              <a:gdLst>
                <a:gd name="T0" fmla="*/ 0 w 8781"/>
                <a:gd name="T1" fmla="*/ 0 h 21600"/>
                <a:gd name="T2" fmla="*/ 0 w 8781"/>
                <a:gd name="T3" fmla="*/ 0 h 21600"/>
                <a:gd name="T4" fmla="*/ 0 w 8781"/>
                <a:gd name="T5" fmla="*/ 0 h 21600"/>
                <a:gd name="T6" fmla="*/ 0 60000 65536"/>
                <a:gd name="T7" fmla="*/ 0 60000 65536"/>
                <a:gd name="T8" fmla="*/ 0 60000 65536"/>
                <a:gd name="T9" fmla="*/ 0 w 8781"/>
                <a:gd name="T10" fmla="*/ 0 h 21600"/>
                <a:gd name="T11" fmla="*/ 8781 w 8781"/>
                <a:gd name="T12" fmla="*/ 21600 h 21600"/>
              </a:gdLst>
              <a:ahLst/>
              <a:cxnLst>
                <a:cxn ang="T6">
                  <a:pos x="T0" y="T1"/>
                </a:cxn>
                <a:cxn ang="T7">
                  <a:pos x="T2" y="T3"/>
                </a:cxn>
                <a:cxn ang="T8">
                  <a:pos x="T4" y="T5"/>
                </a:cxn>
              </a:cxnLst>
              <a:rect l="T9" t="T10" r="T11" b="T12"/>
              <a:pathLst>
                <a:path w="8781" h="21600" fill="none" extrusionOk="0">
                  <a:moveTo>
                    <a:pt x="-1" y="0"/>
                  </a:moveTo>
                  <a:cubicBezTo>
                    <a:pt x="3025" y="0"/>
                    <a:pt x="6016" y="635"/>
                    <a:pt x="8780" y="1865"/>
                  </a:cubicBezTo>
                </a:path>
                <a:path w="8781" h="21600" stroke="0" extrusionOk="0">
                  <a:moveTo>
                    <a:pt x="-1" y="0"/>
                  </a:moveTo>
                  <a:cubicBezTo>
                    <a:pt x="3025" y="0"/>
                    <a:pt x="6016" y="635"/>
                    <a:pt x="8780" y="1865"/>
                  </a:cubicBezTo>
                  <a:lnTo>
                    <a:pt x="0" y="21600"/>
                  </a:lnTo>
                  <a:lnTo>
                    <a:pt x="-1" y="0"/>
                  </a:lnTo>
                  <a:close/>
                </a:path>
              </a:pathLst>
            </a:custGeom>
            <a:noFill/>
            <a:ln w="12700">
              <a:solidFill>
                <a:srgbClr val="FFFF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20506" name="Object 3077"/>
            <p:cNvGraphicFramePr>
              <a:graphicFrameLocks noChangeAspect="1"/>
            </p:cNvGraphicFramePr>
            <p:nvPr/>
          </p:nvGraphicFramePr>
          <p:xfrm>
            <a:off x="4603" y="2125"/>
            <a:ext cx="137" cy="126"/>
          </p:xfrm>
          <a:graphic>
            <a:graphicData uri="http://schemas.openxmlformats.org/presentationml/2006/ole">
              <p:oleObj spid="_x0000_s18509" name="公式" r:id="rId8" imgW="133920" imgH="124200" progId="Equation.3">
                <p:embed/>
              </p:oleObj>
            </a:graphicData>
          </a:graphic>
        </p:graphicFrame>
        <p:sp>
          <p:nvSpPr>
            <p:cNvPr id="20507" name="Text Box 2101"/>
            <p:cNvSpPr txBox="1">
              <a:spLocks noChangeArrowheads="1"/>
            </p:cNvSpPr>
            <p:nvPr/>
          </p:nvSpPr>
          <p:spPr bwMode="auto">
            <a:xfrm>
              <a:off x="3923" y="2734"/>
              <a:ext cx="18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rgbClr val="FF3300"/>
                  </a:solidFill>
                  <a:sym typeface="Symbol" pitchFamily="18" charset="2"/>
                </a:rPr>
                <a:t>x</a:t>
              </a:r>
              <a:endParaRPr lang="en-US" altLang="zh-CN" sz="2400">
                <a:solidFill>
                  <a:srgbClr val="FF3300"/>
                </a:solidFill>
                <a:sym typeface="Symbol" pitchFamily="18" charset="2"/>
              </a:endParaRPr>
            </a:p>
          </p:txBody>
        </p:sp>
        <p:sp>
          <p:nvSpPr>
            <p:cNvPr id="20508" name="Text Box 2102"/>
            <p:cNvSpPr txBox="1">
              <a:spLocks noChangeArrowheads="1"/>
            </p:cNvSpPr>
            <p:nvPr/>
          </p:nvSpPr>
          <p:spPr bwMode="auto">
            <a:xfrm>
              <a:off x="5420" y="2552"/>
              <a:ext cx="18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rgbClr val="FF3300"/>
                  </a:solidFill>
                  <a:sym typeface="Symbol" pitchFamily="18" charset="2"/>
                </a:rPr>
                <a:t>y</a:t>
              </a:r>
              <a:endParaRPr lang="en-US" altLang="zh-CN" sz="2400">
                <a:solidFill>
                  <a:srgbClr val="FF3300"/>
                </a:solidFill>
                <a:sym typeface="Symbol" pitchFamily="18" charset="2"/>
              </a:endParaRPr>
            </a:p>
          </p:txBody>
        </p:sp>
        <p:sp>
          <p:nvSpPr>
            <p:cNvPr id="20509" name="Text Box 2103"/>
            <p:cNvSpPr txBox="1">
              <a:spLocks noChangeArrowheads="1"/>
            </p:cNvSpPr>
            <p:nvPr/>
          </p:nvSpPr>
          <p:spPr bwMode="auto">
            <a:xfrm>
              <a:off x="4422" y="709"/>
              <a:ext cx="18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rgbClr val="FF3300"/>
                  </a:solidFill>
                  <a:sym typeface="Symbol" pitchFamily="18" charset="2"/>
                </a:rPr>
                <a:t>z</a:t>
              </a:r>
              <a:endParaRPr lang="en-US" altLang="zh-CN" sz="2400">
                <a:solidFill>
                  <a:srgbClr val="FF3300"/>
                </a:solidFill>
                <a:sym typeface="Symbol" pitchFamily="18" charset="2"/>
              </a:endParaRPr>
            </a:p>
          </p:txBody>
        </p:sp>
        <p:sp>
          <p:nvSpPr>
            <p:cNvPr id="20510" name="Line 2104"/>
            <p:cNvSpPr>
              <a:spLocks noChangeShapeType="1"/>
            </p:cNvSpPr>
            <p:nvPr/>
          </p:nvSpPr>
          <p:spPr bwMode="auto">
            <a:xfrm flipH="1" flipV="1">
              <a:off x="4604" y="2614"/>
              <a:ext cx="181" cy="226"/>
            </a:xfrm>
            <a:prstGeom prst="line">
              <a:avLst/>
            </a:prstGeom>
            <a:noFill/>
            <a:ln w="12700">
              <a:solidFill>
                <a:srgbClr val="FFFF00"/>
              </a:solidFill>
              <a:prstDash val="dash"/>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0511" name="Arc 2105"/>
            <p:cNvSpPr>
              <a:spLocks/>
            </p:cNvSpPr>
            <p:nvPr/>
          </p:nvSpPr>
          <p:spPr bwMode="auto">
            <a:xfrm flipV="1">
              <a:off x="4513" y="2659"/>
              <a:ext cx="136" cy="4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rgbClr val="FFFF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20512" name="Object 3078"/>
            <p:cNvGraphicFramePr>
              <a:graphicFrameLocks noChangeAspect="1"/>
            </p:cNvGraphicFramePr>
            <p:nvPr/>
          </p:nvGraphicFramePr>
          <p:xfrm>
            <a:off x="4513" y="2680"/>
            <a:ext cx="114" cy="160"/>
          </p:xfrm>
          <a:graphic>
            <a:graphicData uri="http://schemas.openxmlformats.org/presentationml/2006/ole">
              <p:oleObj spid="_x0000_s18510" name="公式" r:id="rId9" imgW="105120" imgH="162720" progId="Equation.3">
                <p:embed/>
              </p:oleObj>
            </a:graphicData>
          </a:graphic>
        </p:graphicFrame>
        <p:sp>
          <p:nvSpPr>
            <p:cNvPr id="20513" name="Text Box 2107"/>
            <p:cNvSpPr txBox="1">
              <a:spLocks noChangeArrowheads="1"/>
            </p:cNvSpPr>
            <p:nvPr/>
          </p:nvSpPr>
          <p:spPr bwMode="auto">
            <a:xfrm>
              <a:off x="4332" y="2432"/>
              <a:ext cx="18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rgbClr val="FF3300"/>
                  </a:solidFill>
                  <a:sym typeface="Symbol" pitchFamily="18" charset="2"/>
                </a:rPr>
                <a:t>o</a:t>
              </a:r>
              <a:endParaRPr lang="en-US" altLang="zh-CN" sz="2400">
                <a:solidFill>
                  <a:srgbClr val="FF3300"/>
                </a:solidFill>
                <a:sym typeface="Symbol" pitchFamily="18" charset="2"/>
              </a:endParaRPr>
            </a:p>
          </p:txBody>
        </p:sp>
        <p:sp>
          <p:nvSpPr>
            <p:cNvPr id="20514" name="Text Box 2108"/>
            <p:cNvSpPr txBox="1">
              <a:spLocks noChangeArrowheads="1"/>
            </p:cNvSpPr>
            <p:nvPr/>
          </p:nvSpPr>
          <p:spPr bwMode="auto">
            <a:xfrm>
              <a:off x="4872" y="1525"/>
              <a:ext cx="18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rgbClr val="FFFF00"/>
                  </a:solidFill>
                  <a:sym typeface="Symbol" pitchFamily="18" charset="2"/>
                </a:rPr>
                <a:t>p</a:t>
              </a:r>
              <a:endParaRPr lang="en-US" altLang="zh-CN" sz="2400">
                <a:solidFill>
                  <a:srgbClr val="FFFF00"/>
                </a:solidFill>
                <a:sym typeface="Symbol" pitchFamily="18" charset="2"/>
              </a:endParaRPr>
            </a:p>
          </p:txBody>
        </p:sp>
      </p:grpSp>
    </p:spTree>
    <p:extLst>
      <p:ext uri="{BB962C8B-B14F-4D97-AF65-F5344CB8AC3E}">
        <p14:creationId xmlns:p14="http://schemas.microsoft.com/office/powerpoint/2010/main" xmlns="" val="3880978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014"/>
                                        </p:tgtEl>
                                        <p:attrNameLst>
                                          <p:attrName>style.visibility</p:attrName>
                                        </p:attrNameLst>
                                      </p:cBhvr>
                                      <p:to>
                                        <p:strVal val="visible"/>
                                      </p:to>
                                    </p:set>
                                    <p:anim calcmode="lin" valueType="num">
                                      <p:cBhvr additive="base">
                                        <p:cTn id="7" dur="500" fill="hold"/>
                                        <p:tgtEl>
                                          <p:spTgt spid="42014"/>
                                        </p:tgtEl>
                                        <p:attrNameLst>
                                          <p:attrName>ppt_x</p:attrName>
                                        </p:attrNameLst>
                                      </p:cBhvr>
                                      <p:tavLst>
                                        <p:tav tm="0">
                                          <p:val>
                                            <p:strVal val="0-#ppt_w/2"/>
                                          </p:val>
                                        </p:tav>
                                        <p:tav tm="100000">
                                          <p:val>
                                            <p:strVal val="#ppt_x"/>
                                          </p:val>
                                        </p:tav>
                                      </p:tavLst>
                                    </p:anim>
                                    <p:anim calcmode="lin" valueType="num">
                                      <p:cBhvr additive="base">
                                        <p:cTn id="8" dur="500" fill="hold"/>
                                        <p:tgtEl>
                                          <p:spTgt spid="420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5232"/>
                                        </p:tgtEl>
                                        <p:attrNameLst>
                                          <p:attrName>style.visibility</p:attrName>
                                        </p:attrNameLst>
                                      </p:cBhvr>
                                      <p:to>
                                        <p:strVal val="visible"/>
                                      </p:to>
                                    </p:set>
                                    <p:anim calcmode="lin" valueType="num">
                                      <p:cBhvr additive="base">
                                        <p:cTn id="13" dur="500" fill="hold"/>
                                        <p:tgtEl>
                                          <p:spTgt spid="95232"/>
                                        </p:tgtEl>
                                        <p:attrNameLst>
                                          <p:attrName>ppt_x</p:attrName>
                                        </p:attrNameLst>
                                      </p:cBhvr>
                                      <p:tavLst>
                                        <p:tav tm="0">
                                          <p:val>
                                            <p:strVal val="0-#ppt_w/2"/>
                                          </p:val>
                                        </p:tav>
                                        <p:tav tm="100000">
                                          <p:val>
                                            <p:strVal val="#ppt_x"/>
                                          </p:val>
                                        </p:tav>
                                      </p:tavLst>
                                    </p:anim>
                                    <p:anim calcmode="lin" valueType="num">
                                      <p:cBhvr additive="base">
                                        <p:cTn id="14" dur="500" fill="hold"/>
                                        <p:tgtEl>
                                          <p:spTgt spid="9523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5233"/>
                                        </p:tgtEl>
                                        <p:attrNameLst>
                                          <p:attrName>style.visibility</p:attrName>
                                        </p:attrNameLst>
                                      </p:cBhvr>
                                      <p:to>
                                        <p:strVal val="visible"/>
                                      </p:to>
                                    </p:set>
                                    <p:anim calcmode="lin" valueType="num">
                                      <p:cBhvr additive="base">
                                        <p:cTn id="19" dur="500" fill="hold"/>
                                        <p:tgtEl>
                                          <p:spTgt spid="95233"/>
                                        </p:tgtEl>
                                        <p:attrNameLst>
                                          <p:attrName>ppt_x</p:attrName>
                                        </p:attrNameLst>
                                      </p:cBhvr>
                                      <p:tavLst>
                                        <p:tav tm="0">
                                          <p:val>
                                            <p:strVal val="0-#ppt_w/2"/>
                                          </p:val>
                                        </p:tav>
                                        <p:tav tm="100000">
                                          <p:val>
                                            <p:strVal val="#ppt_x"/>
                                          </p:val>
                                        </p:tav>
                                      </p:tavLst>
                                    </p:anim>
                                    <p:anim calcmode="lin" valueType="num">
                                      <p:cBhvr additive="base">
                                        <p:cTn id="20" dur="500" fill="hold"/>
                                        <p:tgtEl>
                                          <p:spTgt spid="9523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5234"/>
                                        </p:tgtEl>
                                        <p:attrNameLst>
                                          <p:attrName>style.visibility</p:attrName>
                                        </p:attrNameLst>
                                      </p:cBhvr>
                                      <p:to>
                                        <p:strVal val="visible"/>
                                      </p:to>
                                    </p:set>
                                    <p:anim calcmode="lin" valueType="num">
                                      <p:cBhvr additive="base">
                                        <p:cTn id="25" dur="500" fill="hold"/>
                                        <p:tgtEl>
                                          <p:spTgt spid="95234"/>
                                        </p:tgtEl>
                                        <p:attrNameLst>
                                          <p:attrName>ppt_x</p:attrName>
                                        </p:attrNameLst>
                                      </p:cBhvr>
                                      <p:tavLst>
                                        <p:tav tm="0">
                                          <p:val>
                                            <p:strVal val="0-#ppt_w/2"/>
                                          </p:val>
                                        </p:tav>
                                        <p:tav tm="100000">
                                          <p:val>
                                            <p:strVal val="#ppt_x"/>
                                          </p:val>
                                        </p:tav>
                                      </p:tavLst>
                                    </p:anim>
                                    <p:anim calcmode="lin" valueType="num">
                                      <p:cBhvr additive="base">
                                        <p:cTn id="26" dur="500" fill="hold"/>
                                        <p:tgtEl>
                                          <p:spTgt spid="9523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2018"/>
                                        </p:tgtEl>
                                        <p:attrNameLst>
                                          <p:attrName>style.visibility</p:attrName>
                                        </p:attrNameLst>
                                      </p:cBhvr>
                                      <p:to>
                                        <p:strVal val="visible"/>
                                      </p:to>
                                    </p:set>
                                    <p:anim calcmode="lin" valueType="num">
                                      <p:cBhvr additive="base">
                                        <p:cTn id="31" dur="500" fill="hold"/>
                                        <p:tgtEl>
                                          <p:spTgt spid="42018"/>
                                        </p:tgtEl>
                                        <p:attrNameLst>
                                          <p:attrName>ppt_x</p:attrName>
                                        </p:attrNameLst>
                                      </p:cBhvr>
                                      <p:tavLst>
                                        <p:tav tm="0">
                                          <p:val>
                                            <p:strVal val="0-#ppt_w/2"/>
                                          </p:val>
                                        </p:tav>
                                        <p:tav tm="100000">
                                          <p:val>
                                            <p:strVal val="#ppt_x"/>
                                          </p:val>
                                        </p:tav>
                                      </p:tavLst>
                                    </p:anim>
                                    <p:anim calcmode="lin" valueType="num">
                                      <p:cBhvr additive="base">
                                        <p:cTn id="32" dur="500" fill="hold"/>
                                        <p:tgtEl>
                                          <p:spTgt spid="4201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95235"/>
                                        </p:tgtEl>
                                        <p:attrNameLst>
                                          <p:attrName>style.visibility</p:attrName>
                                        </p:attrNameLst>
                                      </p:cBhvr>
                                      <p:to>
                                        <p:strVal val="visible"/>
                                      </p:to>
                                    </p:set>
                                    <p:anim calcmode="lin" valueType="num">
                                      <p:cBhvr additive="base">
                                        <p:cTn id="37" dur="500" fill="hold"/>
                                        <p:tgtEl>
                                          <p:spTgt spid="95235"/>
                                        </p:tgtEl>
                                        <p:attrNameLst>
                                          <p:attrName>ppt_x</p:attrName>
                                        </p:attrNameLst>
                                      </p:cBhvr>
                                      <p:tavLst>
                                        <p:tav tm="0">
                                          <p:val>
                                            <p:strVal val="0-#ppt_w/2"/>
                                          </p:val>
                                        </p:tav>
                                        <p:tav tm="100000">
                                          <p:val>
                                            <p:strVal val="#ppt_x"/>
                                          </p:val>
                                        </p:tav>
                                      </p:tavLst>
                                    </p:anim>
                                    <p:anim calcmode="lin" valueType="num">
                                      <p:cBhvr additive="base">
                                        <p:cTn id="38" dur="500" fill="hold"/>
                                        <p:tgtEl>
                                          <p:spTgt spid="9523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2020"/>
                                        </p:tgtEl>
                                        <p:attrNameLst>
                                          <p:attrName>style.visibility</p:attrName>
                                        </p:attrNameLst>
                                      </p:cBhvr>
                                      <p:to>
                                        <p:strVal val="visible"/>
                                      </p:to>
                                    </p:set>
                                    <p:anim calcmode="lin" valueType="num">
                                      <p:cBhvr additive="base">
                                        <p:cTn id="43" dur="500" fill="hold"/>
                                        <p:tgtEl>
                                          <p:spTgt spid="42020"/>
                                        </p:tgtEl>
                                        <p:attrNameLst>
                                          <p:attrName>ppt_x</p:attrName>
                                        </p:attrNameLst>
                                      </p:cBhvr>
                                      <p:tavLst>
                                        <p:tav tm="0">
                                          <p:val>
                                            <p:strVal val="0-#ppt_w/2"/>
                                          </p:val>
                                        </p:tav>
                                        <p:tav tm="100000">
                                          <p:val>
                                            <p:strVal val="#ppt_x"/>
                                          </p:val>
                                        </p:tav>
                                      </p:tavLst>
                                    </p:anim>
                                    <p:anim calcmode="lin" valueType="num">
                                      <p:cBhvr additive="base">
                                        <p:cTn id="44" dur="500" fill="hold"/>
                                        <p:tgtEl>
                                          <p:spTgt spid="4202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95236"/>
                                        </p:tgtEl>
                                        <p:attrNameLst>
                                          <p:attrName>style.visibility</p:attrName>
                                        </p:attrNameLst>
                                      </p:cBhvr>
                                      <p:to>
                                        <p:strVal val="visible"/>
                                      </p:to>
                                    </p:set>
                                    <p:anim calcmode="lin" valueType="num">
                                      <p:cBhvr additive="base">
                                        <p:cTn id="49" dur="500" fill="hold"/>
                                        <p:tgtEl>
                                          <p:spTgt spid="95236"/>
                                        </p:tgtEl>
                                        <p:attrNameLst>
                                          <p:attrName>ppt_x</p:attrName>
                                        </p:attrNameLst>
                                      </p:cBhvr>
                                      <p:tavLst>
                                        <p:tav tm="0">
                                          <p:val>
                                            <p:strVal val="0-#ppt_w/2"/>
                                          </p:val>
                                        </p:tav>
                                        <p:tav tm="100000">
                                          <p:val>
                                            <p:strVal val="#ppt_x"/>
                                          </p:val>
                                        </p:tav>
                                      </p:tavLst>
                                    </p:anim>
                                    <p:anim calcmode="lin" valueType="num">
                                      <p:cBhvr additive="base">
                                        <p:cTn id="50" dur="500" fill="hold"/>
                                        <p:tgtEl>
                                          <p:spTgt spid="95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14" grpId="0" autoUpdateAnimBg="0"/>
      <p:bldP spid="42018" grpId="0" autoUpdateAnimBg="0"/>
      <p:bldP spid="4202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0"/>
          <p:cNvSpPr txBox="1">
            <a:spLocks noChangeArrowheads="1"/>
          </p:cNvSpPr>
          <p:nvPr/>
        </p:nvSpPr>
        <p:spPr bwMode="auto">
          <a:xfrm>
            <a:off x="323850" y="404813"/>
            <a:ext cx="8610600" cy="180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en-US" altLang="zh-CN" sz="2800" b="1" dirty="0" smtClean="0">
                <a:sym typeface="Symbol" pitchFamily="18" charset="2"/>
              </a:rPr>
              <a:t>9 </a:t>
            </a:r>
            <a:r>
              <a:rPr lang="zh-CN" altLang="en-US" sz="2800" b="1" dirty="0" smtClean="0">
                <a:sym typeface="Symbol" pitchFamily="18" charset="2"/>
              </a:rPr>
              <a:t>质量</a:t>
            </a:r>
            <a:r>
              <a:rPr lang="zh-CN" altLang="en-US" sz="2800" b="1" dirty="0">
                <a:sym typeface="Symbol" pitchFamily="18" charset="2"/>
              </a:rPr>
              <a:t>为</a:t>
            </a:r>
            <a:r>
              <a:rPr lang="en-US" altLang="zh-CN" sz="2800" b="1" i="1" dirty="0">
                <a:sym typeface="Symbol" pitchFamily="18" charset="2"/>
              </a:rPr>
              <a:t>M</a:t>
            </a:r>
            <a:r>
              <a:rPr lang="zh-CN" altLang="en-US" sz="2800" b="1" dirty="0">
                <a:sym typeface="Symbol" pitchFamily="18" charset="2"/>
              </a:rPr>
              <a:t>的楔子置于光滑的水平桌面上</a:t>
            </a:r>
            <a:r>
              <a:rPr lang="en-US" altLang="zh-CN" sz="2800" b="1" dirty="0">
                <a:sym typeface="Symbol" pitchFamily="18" charset="2"/>
              </a:rPr>
              <a:t>. </a:t>
            </a:r>
            <a:r>
              <a:rPr lang="zh-CN" altLang="en-US" sz="2800" b="1" dirty="0">
                <a:sym typeface="Symbol" pitchFamily="18" charset="2"/>
              </a:rPr>
              <a:t>楔子底面也是光滑的</a:t>
            </a:r>
            <a:r>
              <a:rPr lang="en-US" altLang="zh-CN" sz="2800" b="1" dirty="0">
                <a:sym typeface="Symbol" pitchFamily="18" charset="2"/>
              </a:rPr>
              <a:t>, </a:t>
            </a:r>
            <a:r>
              <a:rPr lang="zh-CN" altLang="en-US" sz="2800" b="1" dirty="0">
                <a:sym typeface="Symbol" pitchFamily="18" charset="2"/>
              </a:rPr>
              <a:t>斜面却是粗糙的</a:t>
            </a:r>
            <a:r>
              <a:rPr lang="en-US" altLang="zh-CN" sz="2800" b="1" dirty="0">
                <a:sym typeface="Symbol" pitchFamily="18" charset="2"/>
              </a:rPr>
              <a:t>, </a:t>
            </a:r>
            <a:r>
              <a:rPr lang="zh-CN" altLang="en-US" sz="2800" b="1" dirty="0">
                <a:sym typeface="Symbol" pitchFamily="18" charset="2"/>
              </a:rPr>
              <a:t>质量为</a:t>
            </a:r>
            <a:r>
              <a:rPr lang="en-US" altLang="zh-CN" sz="2800" b="1" i="1" dirty="0">
                <a:sym typeface="Symbol" pitchFamily="18" charset="2"/>
              </a:rPr>
              <a:t>m</a:t>
            </a:r>
            <a:r>
              <a:rPr lang="en-US" altLang="zh-CN" sz="2800" b="1" dirty="0">
                <a:sym typeface="Symbol" pitchFamily="18" charset="2"/>
              </a:rPr>
              <a:t>, </a:t>
            </a:r>
            <a:r>
              <a:rPr lang="zh-CN" altLang="en-US" sz="2800" b="1" dirty="0">
                <a:sym typeface="Symbol" pitchFamily="18" charset="2"/>
              </a:rPr>
              <a:t>半径为</a:t>
            </a:r>
            <a:r>
              <a:rPr lang="en-US" altLang="zh-CN" sz="2800" b="1" i="1" dirty="0">
                <a:sym typeface="Symbol" pitchFamily="18" charset="2"/>
              </a:rPr>
              <a:t>R</a:t>
            </a:r>
            <a:r>
              <a:rPr lang="zh-CN" altLang="en-US" sz="2800" b="1" dirty="0">
                <a:sym typeface="Symbol" pitchFamily="18" charset="2"/>
              </a:rPr>
              <a:t>的圆柱体沿着楔子斜面无滑动地滚下</a:t>
            </a:r>
            <a:r>
              <a:rPr lang="en-US" altLang="zh-CN" sz="2800" b="1" dirty="0">
                <a:sym typeface="Symbol" pitchFamily="18" charset="2"/>
              </a:rPr>
              <a:t>. </a:t>
            </a:r>
            <a:r>
              <a:rPr lang="zh-CN" altLang="en-US" sz="2800" b="1" dirty="0">
                <a:sym typeface="Symbol" pitchFamily="18" charset="2"/>
              </a:rPr>
              <a:t>求解楔子和圆柱体的运动</a:t>
            </a:r>
            <a:r>
              <a:rPr lang="en-US" altLang="zh-CN" sz="2800" b="1" dirty="0">
                <a:sym typeface="Symbol" pitchFamily="18" charset="2"/>
              </a:rPr>
              <a:t>.</a:t>
            </a:r>
          </a:p>
        </p:txBody>
      </p:sp>
      <p:sp>
        <p:nvSpPr>
          <p:cNvPr id="157709" name="Text Box 13"/>
          <p:cNvSpPr txBox="1">
            <a:spLocks noChangeArrowheads="1"/>
          </p:cNvSpPr>
          <p:nvPr/>
        </p:nvSpPr>
        <p:spPr bwMode="auto">
          <a:xfrm>
            <a:off x="395288" y="2276475"/>
            <a:ext cx="5472112" cy="2227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800" b="1" dirty="0">
                <a:solidFill>
                  <a:schemeClr val="bg1"/>
                </a:solidFill>
              </a:rPr>
              <a:t> </a:t>
            </a:r>
            <a:r>
              <a:rPr lang="zh-CN" altLang="en-US" sz="2800" b="1" dirty="0"/>
              <a:t>解：  楔子可在水平方向运动</a:t>
            </a:r>
            <a:r>
              <a:rPr lang="en-US" altLang="zh-CN" sz="2800" b="1" dirty="0"/>
              <a:t>. </a:t>
            </a:r>
            <a:r>
              <a:rPr lang="zh-CN" altLang="en-US" sz="2800" b="1" dirty="0"/>
              <a:t>取桌面上的固定点</a:t>
            </a:r>
            <a:r>
              <a:rPr lang="en-US" altLang="zh-CN" sz="2800" b="1" i="1" dirty="0"/>
              <a:t>O</a:t>
            </a:r>
            <a:r>
              <a:rPr lang="zh-CN" altLang="en-US" sz="2800" b="1" dirty="0"/>
              <a:t>为原点</a:t>
            </a:r>
            <a:r>
              <a:rPr lang="en-US" altLang="zh-CN" sz="2800" b="1" dirty="0"/>
              <a:t>, </a:t>
            </a:r>
            <a:r>
              <a:rPr lang="zh-CN" altLang="en-US" sz="2800" b="1" dirty="0"/>
              <a:t>把楔子的质心</a:t>
            </a:r>
            <a:r>
              <a:rPr lang="en-US" altLang="zh-CN" sz="2800" b="1" dirty="0"/>
              <a:t>(</a:t>
            </a:r>
            <a:r>
              <a:rPr lang="zh-CN" altLang="en-US" sz="2800" b="1" dirty="0"/>
              <a:t>其实不一定要质心，改为楔子的任一点也行</a:t>
            </a:r>
            <a:r>
              <a:rPr lang="en-US" altLang="zh-CN" sz="2800" b="1" dirty="0"/>
              <a:t>)</a:t>
            </a:r>
            <a:r>
              <a:rPr lang="zh-CN" altLang="en-US" sz="2800" b="1" dirty="0"/>
              <a:t>相对于</a:t>
            </a:r>
            <a:r>
              <a:rPr lang="en-US" altLang="zh-CN" sz="2800" b="1" i="1" dirty="0"/>
              <a:t>O</a:t>
            </a:r>
            <a:r>
              <a:rPr lang="zh-CN" altLang="en-US" sz="2800" b="1" dirty="0"/>
              <a:t>点的水平坐标记作</a:t>
            </a:r>
            <a:r>
              <a:rPr lang="en-US" altLang="zh-CN" sz="2800" b="1" i="1" dirty="0"/>
              <a:t>X</a:t>
            </a:r>
            <a:r>
              <a:rPr lang="en-US" altLang="zh-CN" sz="2800" b="1" dirty="0"/>
              <a:t>.    </a:t>
            </a:r>
          </a:p>
        </p:txBody>
      </p:sp>
      <p:sp>
        <p:nvSpPr>
          <p:cNvPr id="157711" name="Text Box 15"/>
          <p:cNvSpPr txBox="1">
            <a:spLocks noChangeArrowheads="1"/>
          </p:cNvSpPr>
          <p:nvPr/>
        </p:nvSpPr>
        <p:spPr bwMode="auto">
          <a:xfrm>
            <a:off x="250825" y="4581525"/>
            <a:ext cx="8534400" cy="180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zh-CN" altLang="en-US" sz="2800" b="1" dirty="0"/>
              <a:t>圆柱体可在楔子的斜面上滚动</a:t>
            </a:r>
            <a:r>
              <a:rPr lang="en-US" altLang="zh-CN" sz="2800" b="1" dirty="0"/>
              <a:t>. </a:t>
            </a:r>
            <a:r>
              <a:rPr lang="zh-CN" altLang="en-US" sz="2800" b="1" dirty="0"/>
              <a:t>把圆柱轴相对于楔子斜面上端并沿斜边计算的坐标记作</a:t>
            </a:r>
            <a:r>
              <a:rPr lang="en-US" altLang="zh-CN" sz="2800" b="1" i="1" dirty="0"/>
              <a:t>q</a:t>
            </a:r>
            <a:r>
              <a:rPr lang="en-US" altLang="zh-CN" sz="2800" b="1" dirty="0"/>
              <a:t>, </a:t>
            </a:r>
            <a:r>
              <a:rPr lang="zh-CN" altLang="en-US" sz="2800" b="1" dirty="0"/>
              <a:t>把圆柱某根半径与竖直向下之间的夹角记作</a:t>
            </a:r>
            <a:r>
              <a:rPr lang="zh-CN" altLang="en-US" sz="2800" b="1" i="1" dirty="0">
                <a:sym typeface="Symbol" pitchFamily="18" charset="2"/>
              </a:rPr>
              <a:t></a:t>
            </a:r>
            <a:r>
              <a:rPr lang="en-US" altLang="zh-CN" sz="2800" b="1" dirty="0"/>
              <a:t>, </a:t>
            </a:r>
            <a:r>
              <a:rPr lang="zh-CN" altLang="en-US" sz="2800" b="1" dirty="0"/>
              <a:t>无滑动这个约束条件可写为</a:t>
            </a:r>
          </a:p>
        </p:txBody>
      </p:sp>
      <p:graphicFrame>
        <p:nvGraphicFramePr>
          <p:cNvPr id="157712" name="Object 16"/>
          <p:cNvGraphicFramePr>
            <a:graphicFrameLocks noChangeAspect="1"/>
          </p:cNvGraphicFramePr>
          <p:nvPr>
            <p:extLst>
              <p:ext uri="{D42A27DB-BD31-4B8C-83A1-F6EECF244321}">
                <p14:modId xmlns:p14="http://schemas.microsoft.com/office/powerpoint/2010/main" xmlns="" val="1748921972"/>
              </p:ext>
            </p:extLst>
          </p:nvPr>
        </p:nvGraphicFramePr>
        <p:xfrm>
          <a:off x="3497263" y="6024563"/>
          <a:ext cx="1541462" cy="669925"/>
        </p:xfrm>
        <a:graphic>
          <a:graphicData uri="http://schemas.openxmlformats.org/presentationml/2006/ole">
            <p:oleObj spid="_x0000_s19465" name="公式" r:id="rId4" imgW="545760" imgH="203040" progId="Equation.3">
              <p:embed/>
            </p:oleObj>
          </a:graphicData>
        </a:graphic>
      </p:graphicFrame>
      <p:grpSp>
        <p:nvGrpSpPr>
          <p:cNvPr id="13318" name="Group 36"/>
          <p:cNvGrpSpPr>
            <a:grpSpLocks/>
          </p:cNvGrpSpPr>
          <p:nvPr/>
        </p:nvGrpSpPr>
        <p:grpSpPr bwMode="auto">
          <a:xfrm>
            <a:off x="5940425" y="1916113"/>
            <a:ext cx="2808288" cy="2112962"/>
            <a:chOff x="3696" y="1480"/>
            <a:chExt cx="1769" cy="1331"/>
          </a:xfrm>
        </p:grpSpPr>
        <p:sp>
          <p:nvSpPr>
            <p:cNvPr id="13319" name="Line 17"/>
            <p:cNvSpPr>
              <a:spLocks noChangeShapeType="1"/>
            </p:cNvSpPr>
            <p:nvPr/>
          </p:nvSpPr>
          <p:spPr bwMode="auto">
            <a:xfrm>
              <a:off x="3787" y="2523"/>
              <a:ext cx="1678"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20" name="Line 18"/>
            <p:cNvSpPr>
              <a:spLocks noChangeShapeType="1"/>
            </p:cNvSpPr>
            <p:nvPr/>
          </p:nvSpPr>
          <p:spPr bwMode="auto">
            <a:xfrm flipV="1">
              <a:off x="4059" y="1797"/>
              <a:ext cx="1225" cy="726"/>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7715" name="Oval 19"/>
            <p:cNvSpPr>
              <a:spLocks noChangeArrowheads="1"/>
            </p:cNvSpPr>
            <p:nvPr/>
          </p:nvSpPr>
          <p:spPr bwMode="auto">
            <a:xfrm>
              <a:off x="4422" y="1722"/>
              <a:ext cx="408" cy="408"/>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28575">
              <a:noFill/>
              <a:round/>
              <a:headEnd/>
              <a:tailEnd/>
            </a:ln>
            <a:effectLst/>
          </p:spPr>
          <p:txBody>
            <a:bodyPr wrap="none" anchor="ctr"/>
            <a:lstStyle/>
            <a:p>
              <a:pPr>
                <a:defRPr/>
              </a:pPr>
              <a:endParaRPr lang="zh-CN" altLang="en-US">
                <a:ea typeface="宋体" pitchFamily="2" charset="-122"/>
              </a:endParaRPr>
            </a:p>
          </p:txBody>
        </p:sp>
        <p:sp>
          <p:nvSpPr>
            <p:cNvPr id="13322" name="Line 20"/>
            <p:cNvSpPr>
              <a:spLocks noChangeShapeType="1"/>
            </p:cNvSpPr>
            <p:nvPr/>
          </p:nvSpPr>
          <p:spPr bwMode="auto">
            <a:xfrm>
              <a:off x="5284" y="1797"/>
              <a:ext cx="0" cy="726"/>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23" name="Line 21"/>
            <p:cNvSpPr>
              <a:spLocks noChangeShapeType="1"/>
            </p:cNvSpPr>
            <p:nvPr/>
          </p:nvSpPr>
          <p:spPr bwMode="auto">
            <a:xfrm flipH="1" flipV="1">
              <a:off x="5103" y="1480"/>
              <a:ext cx="181" cy="317"/>
            </a:xfrm>
            <a:prstGeom prst="line">
              <a:avLst/>
            </a:prstGeom>
            <a:noFill/>
            <a:ln w="952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24" name="Line 23"/>
            <p:cNvSpPr>
              <a:spLocks noChangeShapeType="1"/>
            </p:cNvSpPr>
            <p:nvPr/>
          </p:nvSpPr>
          <p:spPr bwMode="auto">
            <a:xfrm flipH="1" flipV="1">
              <a:off x="4604" y="1706"/>
              <a:ext cx="82" cy="409"/>
            </a:xfrm>
            <a:prstGeom prst="line">
              <a:avLst/>
            </a:prstGeom>
            <a:noFill/>
            <a:ln w="952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25" name="Line 24"/>
            <p:cNvSpPr>
              <a:spLocks noChangeShapeType="1"/>
            </p:cNvSpPr>
            <p:nvPr/>
          </p:nvSpPr>
          <p:spPr bwMode="auto">
            <a:xfrm flipV="1">
              <a:off x="4649" y="1797"/>
              <a:ext cx="91" cy="136"/>
            </a:xfrm>
            <a:prstGeom prst="line">
              <a:avLst/>
            </a:prstGeom>
            <a:noFill/>
            <a:ln w="9525">
              <a:solidFill>
                <a:schemeClr val="bg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26" name="Line 26"/>
            <p:cNvSpPr>
              <a:spLocks noChangeShapeType="1"/>
            </p:cNvSpPr>
            <p:nvPr/>
          </p:nvSpPr>
          <p:spPr bwMode="auto">
            <a:xfrm flipV="1">
              <a:off x="4649" y="1616"/>
              <a:ext cx="544" cy="317"/>
            </a:xfrm>
            <a:prstGeom prst="line">
              <a:avLst/>
            </a:prstGeom>
            <a:noFill/>
            <a:ln w="19050">
              <a:solidFill>
                <a:schemeClr val="bg1"/>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27" name="Text Box 27"/>
            <p:cNvSpPr txBox="1">
              <a:spLocks noChangeArrowheads="1"/>
            </p:cNvSpPr>
            <p:nvPr/>
          </p:nvSpPr>
          <p:spPr bwMode="auto">
            <a:xfrm>
              <a:off x="4286" y="2296"/>
              <a:ext cx="22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b="1" i="1">
                  <a:solidFill>
                    <a:schemeClr val="bg1"/>
                  </a:solidFill>
                  <a:sym typeface="Symbol" pitchFamily="18" charset="2"/>
                </a:rPr>
                <a:t></a:t>
              </a:r>
            </a:p>
          </p:txBody>
        </p:sp>
        <p:sp>
          <p:nvSpPr>
            <p:cNvPr id="13328" name="Text Box 28"/>
            <p:cNvSpPr txBox="1">
              <a:spLocks noChangeArrowheads="1"/>
            </p:cNvSpPr>
            <p:nvPr/>
          </p:nvSpPr>
          <p:spPr bwMode="auto">
            <a:xfrm>
              <a:off x="4513" y="1570"/>
              <a:ext cx="36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b="1" i="1">
                  <a:solidFill>
                    <a:schemeClr val="bg1"/>
                  </a:solidFill>
                  <a:sym typeface="Symbol" pitchFamily="18" charset="2"/>
                </a:rPr>
                <a:t></a:t>
              </a:r>
            </a:p>
          </p:txBody>
        </p:sp>
        <p:sp>
          <p:nvSpPr>
            <p:cNvPr id="13329" name="Text Box 29"/>
            <p:cNvSpPr txBox="1">
              <a:spLocks noChangeArrowheads="1"/>
            </p:cNvSpPr>
            <p:nvPr/>
          </p:nvSpPr>
          <p:spPr bwMode="auto">
            <a:xfrm>
              <a:off x="4830" y="1616"/>
              <a:ext cx="59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b="1" i="1">
                  <a:solidFill>
                    <a:schemeClr val="bg1"/>
                  </a:solidFill>
                </a:rPr>
                <a:t>q</a:t>
              </a:r>
            </a:p>
          </p:txBody>
        </p:sp>
        <p:sp>
          <p:nvSpPr>
            <p:cNvPr id="13330" name="Oval 30"/>
            <p:cNvSpPr>
              <a:spLocks noChangeArrowheads="1"/>
            </p:cNvSpPr>
            <p:nvPr/>
          </p:nvSpPr>
          <p:spPr bwMode="auto">
            <a:xfrm>
              <a:off x="4830" y="2251"/>
              <a:ext cx="46" cy="4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solidFill>
                  <a:schemeClr val="bg1"/>
                </a:solidFill>
              </a:endParaRPr>
            </a:p>
          </p:txBody>
        </p:sp>
        <p:sp>
          <p:nvSpPr>
            <p:cNvPr id="13331" name="Line 31"/>
            <p:cNvSpPr>
              <a:spLocks noChangeShapeType="1"/>
            </p:cNvSpPr>
            <p:nvPr/>
          </p:nvSpPr>
          <p:spPr bwMode="auto">
            <a:xfrm>
              <a:off x="4852" y="2280"/>
              <a:ext cx="0" cy="363"/>
            </a:xfrm>
            <a:prstGeom prst="line">
              <a:avLst/>
            </a:prstGeom>
            <a:noFill/>
            <a:ln w="19050">
              <a:solidFill>
                <a:schemeClr val="bg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332" name="Line 32"/>
            <p:cNvSpPr>
              <a:spLocks noChangeShapeType="1"/>
            </p:cNvSpPr>
            <p:nvPr/>
          </p:nvSpPr>
          <p:spPr bwMode="auto">
            <a:xfrm>
              <a:off x="3833" y="2523"/>
              <a:ext cx="0" cy="136"/>
            </a:xfrm>
            <a:prstGeom prst="line">
              <a:avLst/>
            </a:prstGeom>
            <a:noFill/>
            <a:ln w="19050">
              <a:solidFill>
                <a:schemeClr val="bg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cxnSp>
          <p:nvCxnSpPr>
            <p:cNvPr id="13333" name="AutoShape 33"/>
            <p:cNvCxnSpPr>
              <a:cxnSpLocks noChangeShapeType="1"/>
              <a:stCxn id="13332" idx="1"/>
            </p:cNvCxnSpPr>
            <p:nvPr/>
          </p:nvCxnSpPr>
          <p:spPr bwMode="auto">
            <a:xfrm flipV="1">
              <a:off x="3833" y="2659"/>
              <a:ext cx="997" cy="6"/>
            </a:xfrm>
            <a:prstGeom prst="straightConnector1">
              <a:avLst/>
            </a:prstGeom>
            <a:noFill/>
            <a:ln w="19050">
              <a:solidFill>
                <a:schemeClr val="bg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sp>
          <p:nvSpPr>
            <p:cNvPr id="13334" name="Text Box 34"/>
            <p:cNvSpPr txBox="1">
              <a:spLocks noChangeArrowheads="1"/>
            </p:cNvSpPr>
            <p:nvPr/>
          </p:nvSpPr>
          <p:spPr bwMode="auto">
            <a:xfrm>
              <a:off x="4105" y="2523"/>
              <a:ext cx="8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b="1" i="1">
                  <a:solidFill>
                    <a:schemeClr val="bg1"/>
                  </a:solidFill>
                </a:rPr>
                <a:t>X</a:t>
              </a:r>
            </a:p>
          </p:txBody>
        </p:sp>
        <p:sp>
          <p:nvSpPr>
            <p:cNvPr id="13335" name="Text Box 35"/>
            <p:cNvSpPr txBox="1">
              <a:spLocks noChangeArrowheads="1"/>
            </p:cNvSpPr>
            <p:nvPr/>
          </p:nvSpPr>
          <p:spPr bwMode="auto">
            <a:xfrm>
              <a:off x="3696" y="2296"/>
              <a:ext cx="31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b="1" i="1">
                  <a:solidFill>
                    <a:schemeClr val="bg1"/>
                  </a:solidFill>
                </a:rPr>
                <a:t>O</a:t>
              </a:r>
            </a:p>
          </p:txBody>
        </p:sp>
      </p:grpSp>
    </p:spTree>
    <p:extLst>
      <p:ext uri="{BB962C8B-B14F-4D97-AF65-F5344CB8AC3E}">
        <p14:creationId xmlns:p14="http://schemas.microsoft.com/office/powerpoint/2010/main" xmlns="" val="2168350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709"/>
                                        </p:tgtEl>
                                        <p:attrNameLst>
                                          <p:attrName>style.visibility</p:attrName>
                                        </p:attrNameLst>
                                      </p:cBhvr>
                                      <p:to>
                                        <p:strVal val="visible"/>
                                      </p:to>
                                    </p:set>
                                    <p:anim calcmode="lin" valueType="num">
                                      <p:cBhvr additive="base">
                                        <p:cTn id="7" dur="500" fill="hold"/>
                                        <p:tgtEl>
                                          <p:spTgt spid="157709"/>
                                        </p:tgtEl>
                                        <p:attrNameLst>
                                          <p:attrName>ppt_x</p:attrName>
                                        </p:attrNameLst>
                                      </p:cBhvr>
                                      <p:tavLst>
                                        <p:tav tm="0">
                                          <p:val>
                                            <p:strVal val="#ppt_x"/>
                                          </p:val>
                                        </p:tav>
                                        <p:tav tm="100000">
                                          <p:val>
                                            <p:strVal val="#ppt_x"/>
                                          </p:val>
                                        </p:tav>
                                      </p:tavLst>
                                    </p:anim>
                                    <p:anim calcmode="lin" valueType="num">
                                      <p:cBhvr additive="base">
                                        <p:cTn id="8" dur="500" fill="hold"/>
                                        <p:tgtEl>
                                          <p:spTgt spid="15770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7711"/>
                                        </p:tgtEl>
                                        <p:attrNameLst>
                                          <p:attrName>style.visibility</p:attrName>
                                        </p:attrNameLst>
                                      </p:cBhvr>
                                      <p:to>
                                        <p:strVal val="visible"/>
                                      </p:to>
                                    </p:set>
                                    <p:anim calcmode="lin" valueType="num">
                                      <p:cBhvr additive="base">
                                        <p:cTn id="13" dur="500" fill="hold"/>
                                        <p:tgtEl>
                                          <p:spTgt spid="157711"/>
                                        </p:tgtEl>
                                        <p:attrNameLst>
                                          <p:attrName>ppt_x</p:attrName>
                                        </p:attrNameLst>
                                      </p:cBhvr>
                                      <p:tavLst>
                                        <p:tav tm="0">
                                          <p:val>
                                            <p:strVal val="#ppt_x"/>
                                          </p:val>
                                        </p:tav>
                                        <p:tav tm="100000">
                                          <p:val>
                                            <p:strVal val="#ppt_x"/>
                                          </p:val>
                                        </p:tav>
                                      </p:tavLst>
                                    </p:anim>
                                    <p:anim calcmode="lin" valueType="num">
                                      <p:cBhvr additive="base">
                                        <p:cTn id="14" dur="500" fill="hold"/>
                                        <p:tgtEl>
                                          <p:spTgt spid="15771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3" fill="hold" nodeType="clickEffect">
                                  <p:stCondLst>
                                    <p:cond delay="0"/>
                                  </p:stCondLst>
                                  <p:childTnLst>
                                    <p:set>
                                      <p:cBhvr>
                                        <p:cTn id="18" dur="1" fill="hold">
                                          <p:stCondLst>
                                            <p:cond delay="0"/>
                                          </p:stCondLst>
                                        </p:cTn>
                                        <p:tgtEl>
                                          <p:spTgt spid="157712"/>
                                        </p:tgtEl>
                                        <p:attrNameLst>
                                          <p:attrName>style.visibility</p:attrName>
                                        </p:attrNameLst>
                                      </p:cBhvr>
                                      <p:to>
                                        <p:strVal val="visible"/>
                                      </p:to>
                                    </p:set>
                                    <p:animEffect transition="in" filter="strips(upRight)">
                                      <p:cBhvr>
                                        <p:cTn id="19" dur="500"/>
                                        <p:tgtEl>
                                          <p:spTgt spid="157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9" grpId="0"/>
      <p:bldP spid="1577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318" name="Object 6"/>
          <p:cNvGraphicFramePr>
            <a:graphicFrameLocks noChangeAspect="1"/>
          </p:cNvGraphicFramePr>
          <p:nvPr>
            <p:extLst>
              <p:ext uri="{D42A27DB-BD31-4B8C-83A1-F6EECF244321}">
                <p14:modId xmlns:p14="http://schemas.microsoft.com/office/powerpoint/2010/main" xmlns="" val="1299859039"/>
              </p:ext>
            </p:extLst>
          </p:nvPr>
        </p:nvGraphicFramePr>
        <p:xfrm>
          <a:off x="3854450" y="398463"/>
          <a:ext cx="2025650" cy="584200"/>
        </p:xfrm>
        <a:graphic>
          <a:graphicData uri="http://schemas.openxmlformats.org/presentationml/2006/ole">
            <p:oleObj spid="_x0000_s20510" name="公式" r:id="rId4" imgW="838080" imgH="203040" progId="Equation.3">
              <p:embed/>
            </p:oleObj>
          </a:graphicData>
        </a:graphic>
      </p:graphicFrame>
      <p:sp>
        <p:nvSpPr>
          <p:cNvPr id="141320" name="Text Box 8"/>
          <p:cNvSpPr txBox="1">
            <a:spLocks noChangeArrowheads="1"/>
          </p:cNvSpPr>
          <p:nvPr/>
        </p:nvSpPr>
        <p:spPr bwMode="auto">
          <a:xfrm>
            <a:off x="457200" y="152400"/>
            <a:ext cx="5410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en-US" sz="2400" b="1" dirty="0">
                <a:solidFill>
                  <a:schemeClr val="bg1"/>
                </a:solidFill>
              </a:rPr>
              <a:t>   </a:t>
            </a:r>
            <a:r>
              <a:rPr lang="zh-CN" altLang="en-US" sz="2400" b="1" dirty="0"/>
              <a:t>这个运动约束可以积分为</a:t>
            </a:r>
          </a:p>
        </p:txBody>
      </p:sp>
      <p:sp>
        <p:nvSpPr>
          <p:cNvPr id="141322" name="Text Box 10"/>
          <p:cNvSpPr txBox="1">
            <a:spLocks noChangeArrowheads="1"/>
          </p:cNvSpPr>
          <p:nvPr/>
        </p:nvSpPr>
        <p:spPr bwMode="auto">
          <a:xfrm>
            <a:off x="228600" y="1143000"/>
            <a:ext cx="86868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en-US" sz="2400" b="1" dirty="0"/>
              <a:t>故</a:t>
            </a:r>
            <a:r>
              <a:rPr lang="en-US" altLang="zh-CN" sz="2400" b="1" dirty="0"/>
              <a:t>, </a:t>
            </a:r>
            <a:r>
              <a:rPr lang="zh-CN" altLang="en-US" sz="2400" b="1" dirty="0"/>
              <a:t>这是一个完整约束</a:t>
            </a:r>
            <a:r>
              <a:rPr lang="en-US" altLang="zh-CN" sz="2400" b="1" dirty="0"/>
              <a:t>, </a:t>
            </a:r>
            <a:r>
              <a:rPr lang="en-US" altLang="zh-CN" sz="2400" b="1" i="1" dirty="0"/>
              <a:t>q </a:t>
            </a:r>
            <a:r>
              <a:rPr lang="zh-CN" altLang="en-US" sz="2400" b="1" dirty="0"/>
              <a:t>和</a:t>
            </a:r>
            <a:r>
              <a:rPr lang="zh-CN" altLang="en-US" sz="2400" b="1" i="1" dirty="0">
                <a:sym typeface="Symbol" pitchFamily="18" charset="2"/>
              </a:rPr>
              <a:t> </a:t>
            </a:r>
            <a:r>
              <a:rPr lang="zh-CN" altLang="en-US" sz="2400" b="1" dirty="0"/>
              <a:t>不独立</a:t>
            </a:r>
            <a:r>
              <a:rPr lang="en-US" altLang="zh-CN" sz="2400" b="1" dirty="0"/>
              <a:t>. </a:t>
            </a:r>
            <a:r>
              <a:rPr lang="zh-CN" altLang="en-US" sz="2400" b="1" dirty="0"/>
              <a:t>这个系统有两个自由度</a:t>
            </a:r>
            <a:r>
              <a:rPr lang="en-US" altLang="zh-CN" sz="2400" b="1" dirty="0"/>
              <a:t>,</a:t>
            </a:r>
            <a:r>
              <a:rPr lang="zh-CN" altLang="en-US" sz="2400" b="1" dirty="0"/>
              <a:t>可以选 </a:t>
            </a:r>
            <a:r>
              <a:rPr lang="en-US" altLang="zh-CN" sz="2400" b="1" i="1" dirty="0"/>
              <a:t>x </a:t>
            </a:r>
            <a:r>
              <a:rPr lang="zh-CN" altLang="en-US" sz="2400" b="1" dirty="0"/>
              <a:t>和 </a:t>
            </a:r>
            <a:r>
              <a:rPr lang="zh-CN" altLang="en-US" sz="2400" b="1" i="1" dirty="0">
                <a:sym typeface="Symbol" pitchFamily="18" charset="2"/>
              </a:rPr>
              <a:t> </a:t>
            </a:r>
            <a:r>
              <a:rPr lang="zh-CN" altLang="en-US" sz="2400" b="1" dirty="0"/>
              <a:t>是两个独立的广义坐标</a:t>
            </a:r>
            <a:r>
              <a:rPr lang="en-US" altLang="zh-CN" sz="2400" b="1" dirty="0"/>
              <a:t>.</a:t>
            </a:r>
          </a:p>
        </p:txBody>
      </p:sp>
      <p:sp>
        <p:nvSpPr>
          <p:cNvPr id="141329" name="Text Box 17"/>
          <p:cNvSpPr txBox="1">
            <a:spLocks noChangeArrowheads="1"/>
          </p:cNvSpPr>
          <p:nvPr/>
        </p:nvSpPr>
        <p:spPr bwMode="auto">
          <a:xfrm>
            <a:off x="152400" y="1981200"/>
            <a:ext cx="4953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b="1" dirty="0">
                <a:solidFill>
                  <a:schemeClr val="bg1"/>
                </a:solidFill>
              </a:rPr>
              <a:t>       </a:t>
            </a:r>
            <a:r>
              <a:rPr lang="zh-CN" altLang="en-US" sz="2400" b="1" dirty="0"/>
              <a:t>主动力都是重力</a:t>
            </a:r>
            <a:r>
              <a:rPr lang="en-US" altLang="zh-CN" sz="2400" b="1" dirty="0"/>
              <a:t>. </a:t>
            </a:r>
            <a:r>
              <a:rPr lang="zh-CN" altLang="en-US" sz="2400" b="1" dirty="0"/>
              <a:t>圆柱体的势能</a:t>
            </a:r>
          </a:p>
        </p:txBody>
      </p:sp>
      <p:grpSp>
        <p:nvGrpSpPr>
          <p:cNvPr id="2" name="Group 26"/>
          <p:cNvGrpSpPr>
            <a:grpSpLocks/>
          </p:cNvGrpSpPr>
          <p:nvPr/>
        </p:nvGrpSpPr>
        <p:grpSpPr bwMode="auto">
          <a:xfrm>
            <a:off x="304800" y="2989263"/>
            <a:ext cx="8832850" cy="3168651"/>
            <a:chOff x="192" y="1883"/>
            <a:chExt cx="5564" cy="1996"/>
          </a:xfrm>
        </p:grpSpPr>
        <p:grpSp>
          <p:nvGrpSpPr>
            <p:cNvPr id="14344" name="Group 24"/>
            <p:cNvGrpSpPr>
              <a:grpSpLocks/>
            </p:cNvGrpSpPr>
            <p:nvPr/>
          </p:nvGrpSpPr>
          <p:grpSpPr bwMode="auto">
            <a:xfrm>
              <a:off x="192" y="1883"/>
              <a:ext cx="5328" cy="805"/>
              <a:chOff x="192" y="1883"/>
              <a:chExt cx="5328" cy="805"/>
            </a:xfrm>
          </p:grpSpPr>
          <p:sp>
            <p:nvSpPr>
              <p:cNvPr id="14346" name="Text Box 20"/>
              <p:cNvSpPr txBox="1">
                <a:spLocks noChangeArrowheads="1"/>
              </p:cNvSpPr>
              <p:nvPr/>
            </p:nvSpPr>
            <p:spPr bwMode="auto">
              <a:xfrm>
                <a:off x="192" y="2016"/>
                <a:ext cx="139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en-US" sz="2400" b="1" dirty="0"/>
                  <a:t>楔子的动能为</a:t>
                </a:r>
              </a:p>
            </p:txBody>
          </p:sp>
          <p:graphicFrame>
            <p:nvGraphicFramePr>
              <p:cNvPr id="14347" name="Object 21"/>
              <p:cNvGraphicFramePr>
                <a:graphicFrameLocks noChangeAspect="1"/>
              </p:cNvGraphicFramePr>
              <p:nvPr>
                <p:extLst>
                  <p:ext uri="{D42A27DB-BD31-4B8C-83A1-F6EECF244321}">
                    <p14:modId xmlns:p14="http://schemas.microsoft.com/office/powerpoint/2010/main" xmlns="" val="1599707342"/>
                  </p:ext>
                </p:extLst>
              </p:nvPr>
            </p:nvGraphicFramePr>
            <p:xfrm>
              <a:off x="1542" y="1883"/>
              <a:ext cx="573" cy="566"/>
            </p:xfrm>
            <a:graphic>
              <a:graphicData uri="http://schemas.openxmlformats.org/presentationml/2006/ole">
                <p:oleObj spid="_x0000_s20511" name="公式" r:id="rId5" imgW="419040" imgH="406080" progId="Equation.3">
                  <p:embed/>
                </p:oleObj>
              </a:graphicData>
            </a:graphic>
          </p:graphicFrame>
          <p:sp>
            <p:nvSpPr>
              <p:cNvPr id="14348" name="Text Box 22"/>
              <p:cNvSpPr txBox="1">
                <a:spLocks noChangeArrowheads="1"/>
              </p:cNvSpPr>
              <p:nvPr/>
            </p:nvSpPr>
            <p:spPr bwMode="auto">
              <a:xfrm>
                <a:off x="2208" y="2064"/>
                <a:ext cx="33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en-US" sz="2400" b="1" dirty="0"/>
                  <a:t>圆柱的动能包括质心的平动动能和绕</a:t>
                </a:r>
              </a:p>
            </p:txBody>
          </p:sp>
          <p:sp>
            <p:nvSpPr>
              <p:cNvPr id="14349" name="Text Box 23"/>
              <p:cNvSpPr txBox="1">
                <a:spLocks noChangeArrowheads="1"/>
              </p:cNvSpPr>
              <p:nvPr/>
            </p:nvSpPr>
            <p:spPr bwMode="auto">
              <a:xfrm>
                <a:off x="192" y="2400"/>
                <a:ext cx="528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en-US" sz="2400" b="1" dirty="0"/>
                  <a:t>质心转动的转动动能</a:t>
                </a:r>
              </a:p>
            </p:txBody>
          </p:sp>
        </p:grpSp>
        <p:graphicFrame>
          <p:nvGraphicFramePr>
            <p:cNvPr id="14345" name="Object 25"/>
            <p:cNvGraphicFramePr>
              <a:graphicFrameLocks noChangeAspect="1"/>
            </p:cNvGraphicFramePr>
            <p:nvPr>
              <p:extLst>
                <p:ext uri="{D42A27DB-BD31-4B8C-83A1-F6EECF244321}">
                  <p14:modId xmlns:p14="http://schemas.microsoft.com/office/powerpoint/2010/main" xmlns="" val="1397307098"/>
                </p:ext>
              </p:extLst>
            </p:nvPr>
          </p:nvGraphicFramePr>
          <p:xfrm>
            <a:off x="1924" y="2348"/>
            <a:ext cx="3832" cy="1531"/>
          </p:xfrm>
          <a:graphic>
            <a:graphicData uri="http://schemas.openxmlformats.org/presentationml/2006/ole">
              <p:oleObj spid="_x0000_s20512" name="公式" r:id="rId6" imgW="3200400" imgH="1257120" progId="Equation.3">
                <p:embed/>
              </p:oleObj>
            </a:graphicData>
          </a:graphic>
        </p:graphicFrame>
      </p:grpSp>
      <p:graphicFrame>
        <p:nvGraphicFramePr>
          <p:cNvPr id="141339" name="Object 27"/>
          <p:cNvGraphicFramePr>
            <a:graphicFrameLocks noChangeAspect="1"/>
          </p:cNvGraphicFramePr>
          <p:nvPr>
            <p:extLst>
              <p:ext uri="{D42A27DB-BD31-4B8C-83A1-F6EECF244321}">
                <p14:modId xmlns:p14="http://schemas.microsoft.com/office/powerpoint/2010/main" xmlns="" val="2902739954"/>
              </p:ext>
            </p:extLst>
          </p:nvPr>
        </p:nvGraphicFramePr>
        <p:xfrm>
          <a:off x="1179513" y="2540000"/>
          <a:ext cx="6051550" cy="506413"/>
        </p:xfrm>
        <a:graphic>
          <a:graphicData uri="http://schemas.openxmlformats.org/presentationml/2006/ole">
            <p:oleObj spid="_x0000_s20513" name="公式" r:id="rId7" imgW="3009600" imgH="203040" progId="Equation.3">
              <p:embed/>
            </p:oleObj>
          </a:graphicData>
        </a:graphic>
      </p:graphicFrame>
    </p:spTree>
    <p:extLst>
      <p:ext uri="{BB962C8B-B14F-4D97-AF65-F5344CB8AC3E}">
        <p14:creationId xmlns:p14="http://schemas.microsoft.com/office/powerpoint/2010/main" xmlns="" val="1009975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41320"/>
                                        </p:tgtEl>
                                        <p:attrNameLst>
                                          <p:attrName>style.visibility</p:attrName>
                                        </p:attrNameLst>
                                      </p:cBhvr>
                                      <p:to>
                                        <p:strVal val="visible"/>
                                      </p:to>
                                    </p:set>
                                    <p:animEffect transition="in" filter="blinds(vertical)">
                                      <p:cBhvr>
                                        <p:cTn id="7" dur="500"/>
                                        <p:tgtEl>
                                          <p:spTgt spid="1413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41318"/>
                                        </p:tgtEl>
                                        <p:attrNameLst>
                                          <p:attrName>style.visibility</p:attrName>
                                        </p:attrNameLst>
                                      </p:cBhvr>
                                      <p:to>
                                        <p:strVal val="visible"/>
                                      </p:to>
                                    </p:set>
                                    <p:animEffect transition="in" filter="strips(upRight)">
                                      <p:cBhvr>
                                        <p:cTn id="12" dur="500"/>
                                        <p:tgtEl>
                                          <p:spTgt spid="1413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41322"/>
                                        </p:tgtEl>
                                        <p:attrNameLst>
                                          <p:attrName>style.visibility</p:attrName>
                                        </p:attrNameLst>
                                      </p:cBhvr>
                                      <p:to>
                                        <p:strVal val="visible"/>
                                      </p:to>
                                    </p:set>
                                    <p:animEffect transition="in" filter="blinds(vertical)">
                                      <p:cBhvr>
                                        <p:cTn id="17" dur="500"/>
                                        <p:tgtEl>
                                          <p:spTgt spid="1413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41329"/>
                                        </p:tgtEl>
                                        <p:attrNameLst>
                                          <p:attrName>style.visibility</p:attrName>
                                        </p:attrNameLst>
                                      </p:cBhvr>
                                      <p:to>
                                        <p:strVal val="visible"/>
                                      </p:to>
                                    </p:set>
                                    <p:animEffect transition="in" filter="blinds(vertical)">
                                      <p:cBhvr>
                                        <p:cTn id="22" dur="500"/>
                                        <p:tgtEl>
                                          <p:spTgt spid="1413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141339"/>
                                        </p:tgtEl>
                                        <p:attrNameLst>
                                          <p:attrName>style.visibility</p:attrName>
                                        </p:attrNameLst>
                                      </p:cBhvr>
                                      <p:to>
                                        <p:strVal val="visible"/>
                                      </p:to>
                                    </p:set>
                                    <p:animEffect transition="in" filter="strips(upRight)">
                                      <p:cBhvr>
                                        <p:cTn id="27" dur="500"/>
                                        <p:tgtEl>
                                          <p:spTgt spid="1413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0" grpId="0" autoUpdateAnimBg="0"/>
      <p:bldP spid="141322" grpId="0" autoUpdateAnimBg="0"/>
      <p:bldP spid="14132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Text Box 4"/>
          <p:cNvSpPr txBox="1">
            <a:spLocks noChangeArrowheads="1"/>
          </p:cNvSpPr>
          <p:nvPr/>
        </p:nvSpPr>
        <p:spPr bwMode="auto">
          <a:xfrm>
            <a:off x="179388" y="188913"/>
            <a:ext cx="8208962"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en-US" sz="2800" b="1" dirty="0"/>
              <a:t>所以</a:t>
            </a:r>
            <a:endParaRPr lang="zh-CN" altLang="zh-CN" sz="2800" b="1" dirty="0">
              <a:sym typeface="Math1" pitchFamily="2" charset="2"/>
            </a:endParaRPr>
          </a:p>
        </p:txBody>
      </p:sp>
      <p:graphicFrame>
        <p:nvGraphicFramePr>
          <p:cNvPr id="142341" name="Object 5"/>
          <p:cNvGraphicFramePr>
            <a:graphicFrameLocks noChangeAspect="1"/>
          </p:cNvGraphicFramePr>
          <p:nvPr>
            <p:extLst>
              <p:ext uri="{D42A27DB-BD31-4B8C-83A1-F6EECF244321}">
                <p14:modId xmlns:p14="http://schemas.microsoft.com/office/powerpoint/2010/main" xmlns="" val="2754648989"/>
              </p:ext>
            </p:extLst>
          </p:nvPr>
        </p:nvGraphicFramePr>
        <p:xfrm>
          <a:off x="688975" y="479425"/>
          <a:ext cx="6819900" cy="809625"/>
        </p:xfrm>
        <a:graphic>
          <a:graphicData uri="http://schemas.openxmlformats.org/presentationml/2006/ole">
            <p:oleObj spid="_x0000_s21527" name="公式" r:id="rId4" imgW="3771720" imgH="406080" progId="Equation.3">
              <p:embed/>
            </p:oleObj>
          </a:graphicData>
        </a:graphic>
      </p:graphicFrame>
      <p:sp>
        <p:nvSpPr>
          <p:cNvPr id="142342" name="Text Box 6"/>
          <p:cNvSpPr txBox="1">
            <a:spLocks noChangeArrowheads="1"/>
          </p:cNvSpPr>
          <p:nvPr/>
        </p:nvSpPr>
        <p:spPr bwMode="auto">
          <a:xfrm>
            <a:off x="228600" y="1371600"/>
            <a:ext cx="6297613"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zh-CN" sz="2800" b="1" dirty="0">
                <a:sym typeface="Math1" pitchFamily="2" charset="2"/>
              </a:rPr>
              <a:t>按定义</a:t>
            </a:r>
            <a:r>
              <a:rPr lang="en-US" altLang="zh-CN" sz="2800" b="1" dirty="0">
                <a:sym typeface="Math1" pitchFamily="2" charset="2"/>
              </a:rPr>
              <a:t>, </a:t>
            </a:r>
            <a:r>
              <a:rPr lang="zh-CN" altLang="zh-CN" sz="2800" b="1" dirty="0">
                <a:sym typeface="Math1" pitchFamily="2" charset="2"/>
              </a:rPr>
              <a:t>广义动量</a:t>
            </a:r>
          </a:p>
        </p:txBody>
      </p:sp>
      <p:graphicFrame>
        <p:nvGraphicFramePr>
          <p:cNvPr id="142343" name="Object 7"/>
          <p:cNvGraphicFramePr>
            <a:graphicFrameLocks noChangeAspect="1"/>
          </p:cNvGraphicFramePr>
          <p:nvPr>
            <p:extLst>
              <p:ext uri="{D42A27DB-BD31-4B8C-83A1-F6EECF244321}">
                <p14:modId xmlns:p14="http://schemas.microsoft.com/office/powerpoint/2010/main" xmlns="" val="3105972557"/>
              </p:ext>
            </p:extLst>
          </p:nvPr>
        </p:nvGraphicFramePr>
        <p:xfrm>
          <a:off x="1968500" y="1857375"/>
          <a:ext cx="4311650" cy="1614488"/>
        </p:xfrm>
        <a:graphic>
          <a:graphicData uri="http://schemas.openxmlformats.org/presentationml/2006/ole">
            <p:oleObj spid="_x0000_s21528" name="公式" r:id="rId5" imgW="2374560" imgH="863280" progId="Equation.3">
              <p:embed/>
            </p:oleObj>
          </a:graphicData>
        </a:graphic>
      </p:graphicFrame>
      <p:sp>
        <p:nvSpPr>
          <p:cNvPr id="142345" name="Text Box 9"/>
          <p:cNvSpPr txBox="1">
            <a:spLocks noChangeArrowheads="1"/>
          </p:cNvSpPr>
          <p:nvPr/>
        </p:nvSpPr>
        <p:spPr bwMode="auto">
          <a:xfrm>
            <a:off x="250825" y="3500438"/>
            <a:ext cx="6324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en-US" sz="2800" b="1" dirty="0"/>
              <a:t>所以得到广义速度</a:t>
            </a:r>
            <a:endParaRPr lang="zh-CN" altLang="zh-CN" sz="2800" b="1" dirty="0">
              <a:sym typeface="Math1" pitchFamily="2" charset="2"/>
            </a:endParaRPr>
          </a:p>
        </p:txBody>
      </p:sp>
      <p:graphicFrame>
        <p:nvGraphicFramePr>
          <p:cNvPr id="142350" name="Object 14"/>
          <p:cNvGraphicFramePr>
            <a:graphicFrameLocks noChangeAspect="1"/>
          </p:cNvGraphicFramePr>
          <p:nvPr>
            <p:extLst>
              <p:ext uri="{D42A27DB-BD31-4B8C-83A1-F6EECF244321}">
                <p14:modId xmlns:p14="http://schemas.microsoft.com/office/powerpoint/2010/main" xmlns="" val="1226266087"/>
              </p:ext>
            </p:extLst>
          </p:nvPr>
        </p:nvGraphicFramePr>
        <p:xfrm>
          <a:off x="2768600" y="3708400"/>
          <a:ext cx="4384675" cy="2609850"/>
        </p:xfrm>
        <a:graphic>
          <a:graphicData uri="http://schemas.openxmlformats.org/presentationml/2006/ole">
            <p:oleObj spid="_x0000_s21529" name="公式" r:id="rId6" imgW="2412720" imgH="1422360" progId="Equation.3">
              <p:embed/>
            </p:oleObj>
          </a:graphicData>
        </a:graphic>
      </p:graphicFrame>
    </p:spTree>
    <p:extLst>
      <p:ext uri="{BB962C8B-B14F-4D97-AF65-F5344CB8AC3E}">
        <p14:creationId xmlns:p14="http://schemas.microsoft.com/office/powerpoint/2010/main" xmlns="" val="31633522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blinds(vertical)">
                                      <p:cBhvr>
                                        <p:cTn id="7" dur="500"/>
                                        <p:tgtEl>
                                          <p:spTgt spid="142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42341"/>
                                        </p:tgtEl>
                                        <p:attrNameLst>
                                          <p:attrName>style.visibility</p:attrName>
                                        </p:attrNameLst>
                                      </p:cBhvr>
                                      <p:to>
                                        <p:strVal val="visible"/>
                                      </p:to>
                                    </p:set>
                                    <p:animEffect transition="in" filter="strips(upRight)">
                                      <p:cBhvr>
                                        <p:cTn id="12" dur="500"/>
                                        <p:tgtEl>
                                          <p:spTgt spid="1423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42342"/>
                                        </p:tgtEl>
                                        <p:attrNameLst>
                                          <p:attrName>style.visibility</p:attrName>
                                        </p:attrNameLst>
                                      </p:cBhvr>
                                      <p:to>
                                        <p:strVal val="visible"/>
                                      </p:to>
                                    </p:set>
                                    <p:animEffect transition="in" filter="blinds(vertical)">
                                      <p:cBhvr>
                                        <p:cTn id="17" dur="500"/>
                                        <p:tgtEl>
                                          <p:spTgt spid="1423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142343"/>
                                        </p:tgtEl>
                                        <p:attrNameLst>
                                          <p:attrName>style.visibility</p:attrName>
                                        </p:attrNameLst>
                                      </p:cBhvr>
                                      <p:to>
                                        <p:strVal val="visible"/>
                                      </p:to>
                                    </p:set>
                                    <p:animEffect transition="in" filter="strips(upRight)">
                                      <p:cBhvr>
                                        <p:cTn id="22" dur="500"/>
                                        <p:tgtEl>
                                          <p:spTgt spid="1423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42345"/>
                                        </p:tgtEl>
                                        <p:attrNameLst>
                                          <p:attrName>style.visibility</p:attrName>
                                        </p:attrNameLst>
                                      </p:cBhvr>
                                      <p:to>
                                        <p:strVal val="visible"/>
                                      </p:to>
                                    </p:set>
                                    <p:animEffect transition="in" filter="blinds(vertical)">
                                      <p:cBhvr>
                                        <p:cTn id="27" dur="500"/>
                                        <p:tgtEl>
                                          <p:spTgt spid="1423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142350"/>
                                        </p:tgtEl>
                                        <p:attrNameLst>
                                          <p:attrName>style.visibility</p:attrName>
                                        </p:attrNameLst>
                                      </p:cBhvr>
                                      <p:to>
                                        <p:strVal val="visible"/>
                                      </p:to>
                                    </p:set>
                                    <p:animEffect transition="in" filter="strips(upRight)">
                                      <p:cBhvr>
                                        <p:cTn id="32" dur="500"/>
                                        <p:tgtEl>
                                          <p:spTgt spid="142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autoUpdateAnimBg="0"/>
      <p:bldP spid="142342" grpId="0" autoUpdateAnimBg="0"/>
      <p:bldP spid="14234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295400" y="304800"/>
            <a:ext cx="62484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4400" dirty="0">
                <a:solidFill>
                  <a:srgbClr val="0070C0"/>
                </a:solidFill>
                <a:ea typeface="华文楷体" pitchFamily="2" charset="-122"/>
              </a:rPr>
              <a:t>解题方法和要点</a:t>
            </a:r>
          </a:p>
        </p:txBody>
      </p:sp>
      <p:sp>
        <p:nvSpPr>
          <p:cNvPr id="62467" name="Text Box 3"/>
          <p:cNvSpPr txBox="1">
            <a:spLocks noChangeArrowheads="1"/>
          </p:cNvSpPr>
          <p:nvPr/>
        </p:nvSpPr>
        <p:spPr bwMode="auto">
          <a:xfrm>
            <a:off x="457200" y="1295400"/>
            <a:ext cx="62484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pPr>
            <a:r>
              <a:rPr lang="zh-CN" altLang="en-US" sz="2800" dirty="0">
                <a:solidFill>
                  <a:srgbClr val="C00000"/>
                </a:solidFill>
              </a:rPr>
              <a:t>虚功原理与达朗贝尔原理</a:t>
            </a:r>
          </a:p>
        </p:txBody>
      </p:sp>
      <p:sp>
        <p:nvSpPr>
          <p:cNvPr id="62473" name="Text Box 9"/>
          <p:cNvSpPr txBox="1">
            <a:spLocks noChangeArrowheads="1"/>
          </p:cNvSpPr>
          <p:nvPr/>
        </p:nvSpPr>
        <p:spPr bwMode="auto">
          <a:xfrm>
            <a:off x="228600" y="1905000"/>
            <a:ext cx="8686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solidFill>
                  <a:schemeClr val="bg1"/>
                </a:solidFill>
              </a:rPr>
              <a:t>     </a:t>
            </a:r>
            <a:r>
              <a:rPr lang="zh-CN" altLang="en-US" sz="2400" dirty="0"/>
              <a:t>虚功原理是关于力学平衡的普遍原理</a:t>
            </a:r>
            <a:r>
              <a:rPr lang="en-US" altLang="zh-CN" sz="2400" dirty="0"/>
              <a:t>, </a:t>
            </a:r>
            <a:r>
              <a:rPr lang="zh-CN" altLang="en-US" sz="2400" dirty="0"/>
              <a:t>解题方法一般为</a:t>
            </a:r>
            <a:r>
              <a:rPr lang="en-US" altLang="zh-CN" sz="2400" dirty="0"/>
              <a:t>:</a:t>
            </a:r>
          </a:p>
        </p:txBody>
      </p:sp>
      <p:sp>
        <p:nvSpPr>
          <p:cNvPr id="62474" name="Text Box 10"/>
          <p:cNvSpPr txBox="1">
            <a:spLocks noChangeArrowheads="1"/>
          </p:cNvSpPr>
          <p:nvPr/>
        </p:nvSpPr>
        <p:spPr bwMode="auto">
          <a:xfrm>
            <a:off x="228600" y="2514600"/>
            <a:ext cx="8686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t>     (1)</a:t>
            </a:r>
            <a:r>
              <a:rPr lang="zh-CN" altLang="en-US" sz="2400" dirty="0"/>
              <a:t>判断约束是否为理想约束</a:t>
            </a:r>
            <a:r>
              <a:rPr lang="en-US" altLang="zh-CN" sz="2400" dirty="0"/>
              <a:t> (</a:t>
            </a:r>
            <a:r>
              <a:rPr lang="zh-CN" altLang="en-US" sz="2400" dirty="0"/>
              <a:t>光滑接触</a:t>
            </a:r>
            <a:r>
              <a:rPr lang="en-US" altLang="zh-CN" sz="2400" dirty="0"/>
              <a:t>, </a:t>
            </a:r>
            <a:r>
              <a:rPr lang="zh-CN" altLang="en-US" sz="2400" dirty="0"/>
              <a:t>刚性连接</a:t>
            </a:r>
            <a:r>
              <a:rPr lang="en-US" altLang="zh-CN" sz="2400" dirty="0"/>
              <a:t>);</a:t>
            </a:r>
          </a:p>
        </p:txBody>
      </p:sp>
      <p:sp>
        <p:nvSpPr>
          <p:cNvPr id="62475" name="Text Box 11"/>
          <p:cNvSpPr txBox="1">
            <a:spLocks noChangeArrowheads="1"/>
          </p:cNvSpPr>
          <p:nvPr/>
        </p:nvSpPr>
        <p:spPr bwMode="auto">
          <a:xfrm>
            <a:off x="228600" y="3048000"/>
            <a:ext cx="8686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solidFill>
                  <a:schemeClr val="bg1"/>
                </a:solidFill>
              </a:rPr>
              <a:t>     </a:t>
            </a:r>
            <a:r>
              <a:rPr lang="en-US" altLang="zh-CN" sz="2400" dirty="0"/>
              <a:t>(2)</a:t>
            </a:r>
            <a:r>
              <a:rPr lang="zh-CN" altLang="en-US" sz="2400" dirty="0"/>
              <a:t>找出主动力及作用点</a:t>
            </a:r>
            <a:r>
              <a:rPr lang="en-US" altLang="zh-CN" sz="2400" dirty="0"/>
              <a:t>;</a:t>
            </a:r>
          </a:p>
        </p:txBody>
      </p:sp>
      <p:sp>
        <p:nvSpPr>
          <p:cNvPr id="62476" name="Text Box 12"/>
          <p:cNvSpPr txBox="1">
            <a:spLocks noChangeArrowheads="1"/>
          </p:cNvSpPr>
          <p:nvPr/>
        </p:nvSpPr>
        <p:spPr bwMode="auto">
          <a:xfrm>
            <a:off x="250825" y="3573463"/>
            <a:ext cx="8686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solidFill>
                  <a:schemeClr val="bg1"/>
                </a:solidFill>
              </a:rPr>
              <a:t>     </a:t>
            </a:r>
            <a:r>
              <a:rPr lang="en-US" altLang="zh-CN" sz="2400" dirty="0"/>
              <a:t>(3)</a:t>
            </a:r>
            <a:r>
              <a:rPr lang="zh-CN" altLang="en-US" sz="2400" dirty="0"/>
              <a:t>确定自由度</a:t>
            </a:r>
            <a:r>
              <a:rPr lang="en-US" altLang="zh-CN" sz="2400" dirty="0"/>
              <a:t>,</a:t>
            </a:r>
            <a:r>
              <a:rPr lang="zh-CN" altLang="en-US" sz="2400" dirty="0"/>
              <a:t>并选择广义坐标</a:t>
            </a:r>
            <a:r>
              <a:rPr lang="en-US" altLang="zh-CN" sz="2400" dirty="0"/>
              <a:t>;</a:t>
            </a:r>
          </a:p>
        </p:txBody>
      </p:sp>
      <p:sp>
        <p:nvSpPr>
          <p:cNvPr id="62477" name="Text Box 13"/>
          <p:cNvSpPr txBox="1">
            <a:spLocks noChangeArrowheads="1"/>
          </p:cNvSpPr>
          <p:nvPr/>
        </p:nvSpPr>
        <p:spPr bwMode="auto">
          <a:xfrm>
            <a:off x="228600" y="4114800"/>
            <a:ext cx="8686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solidFill>
                  <a:schemeClr val="bg1"/>
                </a:solidFill>
              </a:rPr>
              <a:t>     </a:t>
            </a:r>
            <a:r>
              <a:rPr lang="en-US" altLang="zh-CN" sz="2400" dirty="0"/>
              <a:t>(4)</a:t>
            </a:r>
            <a:r>
              <a:rPr lang="zh-CN" altLang="en-US" sz="2400" dirty="0"/>
              <a:t>由广义坐标和坐标变换公式把虚位移用广义坐标变分表示</a:t>
            </a:r>
            <a:r>
              <a:rPr lang="en-US" altLang="zh-CN" sz="2400" dirty="0"/>
              <a:t>;</a:t>
            </a:r>
          </a:p>
        </p:txBody>
      </p:sp>
      <p:sp>
        <p:nvSpPr>
          <p:cNvPr id="62478" name="Text Box 14"/>
          <p:cNvSpPr txBox="1">
            <a:spLocks noChangeArrowheads="1"/>
          </p:cNvSpPr>
          <p:nvPr/>
        </p:nvSpPr>
        <p:spPr bwMode="auto">
          <a:xfrm>
            <a:off x="179388" y="4652963"/>
            <a:ext cx="868680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t>     (5)</a:t>
            </a:r>
            <a:r>
              <a:rPr lang="zh-CN" altLang="en-US" sz="2400" dirty="0"/>
              <a:t>由虚功原理写出平衡方程</a:t>
            </a:r>
            <a:r>
              <a:rPr lang="en-US" altLang="zh-CN" sz="2400" dirty="0"/>
              <a:t>,</a:t>
            </a:r>
            <a:r>
              <a:rPr lang="zh-CN" altLang="en-US" sz="2400" dirty="0"/>
              <a:t>由于广义坐标的变分独立</a:t>
            </a:r>
            <a:r>
              <a:rPr lang="en-US" altLang="zh-CN" sz="2400" dirty="0"/>
              <a:t>,</a:t>
            </a:r>
            <a:r>
              <a:rPr lang="zh-CN" altLang="en-US" sz="2400" dirty="0"/>
              <a:t>可以解出问题</a:t>
            </a:r>
            <a:r>
              <a:rPr lang="en-US" altLang="zh-CN" sz="2400" dirty="0"/>
              <a:t>.</a:t>
            </a:r>
            <a:endParaRPr lang="zh-CN" altLang="en-US" sz="2400" dirty="0"/>
          </a:p>
        </p:txBody>
      </p:sp>
      <p:sp>
        <p:nvSpPr>
          <p:cNvPr id="62479" name="Text Box 15"/>
          <p:cNvSpPr txBox="1">
            <a:spLocks noChangeArrowheads="1"/>
          </p:cNvSpPr>
          <p:nvPr/>
        </p:nvSpPr>
        <p:spPr bwMode="auto">
          <a:xfrm>
            <a:off x="228600" y="5867400"/>
            <a:ext cx="8686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solidFill>
                  <a:schemeClr val="bg1"/>
                </a:solidFill>
              </a:rPr>
              <a:t>     </a:t>
            </a:r>
            <a:r>
              <a:rPr lang="zh-CN" altLang="en-US" sz="2400" dirty="0">
                <a:solidFill>
                  <a:srgbClr val="FF0000"/>
                </a:solidFill>
              </a:rPr>
              <a:t>对运动问题加入惯性力转化为平衡问题</a:t>
            </a:r>
            <a:r>
              <a:rPr lang="en-US" altLang="zh-CN" sz="2400" dirty="0">
                <a:solidFill>
                  <a:srgbClr val="FF0000"/>
                </a:solidFill>
              </a:rPr>
              <a:t>,</a:t>
            </a:r>
            <a:r>
              <a:rPr lang="zh-CN" altLang="en-US" sz="2400" dirty="0">
                <a:solidFill>
                  <a:srgbClr val="FF0000"/>
                </a:solidFill>
              </a:rPr>
              <a:t>就是达朗贝尔原理</a:t>
            </a:r>
            <a:r>
              <a:rPr lang="en-US" altLang="zh-CN" sz="2400" dirty="0">
                <a:solidFill>
                  <a:srgbClr val="FF0000"/>
                </a:solidFill>
              </a:rPr>
              <a:t>.</a:t>
            </a:r>
          </a:p>
        </p:txBody>
      </p:sp>
    </p:spTree>
    <p:extLst>
      <p:ext uri="{BB962C8B-B14F-4D97-AF65-F5344CB8AC3E}">
        <p14:creationId xmlns:p14="http://schemas.microsoft.com/office/powerpoint/2010/main" xmlns="" val="41353005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additive="base">
                                        <p:cTn id="7" dur="500" fill="hold"/>
                                        <p:tgtEl>
                                          <p:spTgt spid="62466"/>
                                        </p:tgtEl>
                                        <p:attrNameLst>
                                          <p:attrName>ppt_x</p:attrName>
                                        </p:attrNameLst>
                                      </p:cBhvr>
                                      <p:tavLst>
                                        <p:tav tm="0">
                                          <p:val>
                                            <p:strVal val="0-#ppt_w/2"/>
                                          </p:val>
                                        </p:tav>
                                        <p:tav tm="100000">
                                          <p:val>
                                            <p:strVal val="#ppt_x"/>
                                          </p:val>
                                        </p:tav>
                                      </p:tavLst>
                                    </p:anim>
                                    <p:anim calcmode="lin" valueType="num">
                                      <p:cBhvr additive="base">
                                        <p:cTn id="8" dur="500" fill="hold"/>
                                        <p:tgtEl>
                                          <p:spTgt spid="624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467"/>
                                        </p:tgtEl>
                                        <p:attrNameLst>
                                          <p:attrName>style.visibility</p:attrName>
                                        </p:attrNameLst>
                                      </p:cBhvr>
                                      <p:to>
                                        <p:strVal val="visible"/>
                                      </p:to>
                                    </p:set>
                                    <p:anim calcmode="lin" valueType="num">
                                      <p:cBhvr additive="base">
                                        <p:cTn id="13" dur="500" fill="hold"/>
                                        <p:tgtEl>
                                          <p:spTgt spid="62467"/>
                                        </p:tgtEl>
                                        <p:attrNameLst>
                                          <p:attrName>ppt_x</p:attrName>
                                        </p:attrNameLst>
                                      </p:cBhvr>
                                      <p:tavLst>
                                        <p:tav tm="0">
                                          <p:val>
                                            <p:strVal val="0-#ppt_w/2"/>
                                          </p:val>
                                        </p:tav>
                                        <p:tav tm="100000">
                                          <p:val>
                                            <p:strVal val="#ppt_x"/>
                                          </p:val>
                                        </p:tav>
                                      </p:tavLst>
                                    </p:anim>
                                    <p:anim calcmode="lin" valueType="num">
                                      <p:cBhvr additive="base">
                                        <p:cTn id="14" dur="500" fill="hold"/>
                                        <p:tgtEl>
                                          <p:spTgt spid="624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2473"/>
                                        </p:tgtEl>
                                        <p:attrNameLst>
                                          <p:attrName>style.visibility</p:attrName>
                                        </p:attrNameLst>
                                      </p:cBhvr>
                                      <p:to>
                                        <p:strVal val="visible"/>
                                      </p:to>
                                    </p:set>
                                    <p:anim calcmode="lin" valueType="num">
                                      <p:cBhvr additive="base">
                                        <p:cTn id="19" dur="500" fill="hold"/>
                                        <p:tgtEl>
                                          <p:spTgt spid="62473"/>
                                        </p:tgtEl>
                                        <p:attrNameLst>
                                          <p:attrName>ppt_x</p:attrName>
                                        </p:attrNameLst>
                                      </p:cBhvr>
                                      <p:tavLst>
                                        <p:tav tm="0">
                                          <p:val>
                                            <p:strVal val="0-#ppt_w/2"/>
                                          </p:val>
                                        </p:tav>
                                        <p:tav tm="100000">
                                          <p:val>
                                            <p:strVal val="#ppt_x"/>
                                          </p:val>
                                        </p:tav>
                                      </p:tavLst>
                                    </p:anim>
                                    <p:anim calcmode="lin" valueType="num">
                                      <p:cBhvr additive="base">
                                        <p:cTn id="20" dur="500" fill="hold"/>
                                        <p:tgtEl>
                                          <p:spTgt spid="6247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2474"/>
                                        </p:tgtEl>
                                        <p:attrNameLst>
                                          <p:attrName>style.visibility</p:attrName>
                                        </p:attrNameLst>
                                      </p:cBhvr>
                                      <p:to>
                                        <p:strVal val="visible"/>
                                      </p:to>
                                    </p:set>
                                    <p:anim calcmode="lin" valueType="num">
                                      <p:cBhvr additive="base">
                                        <p:cTn id="25" dur="500" fill="hold"/>
                                        <p:tgtEl>
                                          <p:spTgt spid="62474"/>
                                        </p:tgtEl>
                                        <p:attrNameLst>
                                          <p:attrName>ppt_x</p:attrName>
                                        </p:attrNameLst>
                                      </p:cBhvr>
                                      <p:tavLst>
                                        <p:tav tm="0">
                                          <p:val>
                                            <p:strVal val="0-#ppt_w/2"/>
                                          </p:val>
                                        </p:tav>
                                        <p:tav tm="100000">
                                          <p:val>
                                            <p:strVal val="#ppt_x"/>
                                          </p:val>
                                        </p:tav>
                                      </p:tavLst>
                                    </p:anim>
                                    <p:anim calcmode="lin" valueType="num">
                                      <p:cBhvr additive="base">
                                        <p:cTn id="26" dur="500" fill="hold"/>
                                        <p:tgtEl>
                                          <p:spTgt spid="6247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2475"/>
                                        </p:tgtEl>
                                        <p:attrNameLst>
                                          <p:attrName>style.visibility</p:attrName>
                                        </p:attrNameLst>
                                      </p:cBhvr>
                                      <p:to>
                                        <p:strVal val="visible"/>
                                      </p:to>
                                    </p:set>
                                    <p:anim calcmode="lin" valueType="num">
                                      <p:cBhvr additive="base">
                                        <p:cTn id="31" dur="500" fill="hold"/>
                                        <p:tgtEl>
                                          <p:spTgt spid="62475"/>
                                        </p:tgtEl>
                                        <p:attrNameLst>
                                          <p:attrName>ppt_x</p:attrName>
                                        </p:attrNameLst>
                                      </p:cBhvr>
                                      <p:tavLst>
                                        <p:tav tm="0">
                                          <p:val>
                                            <p:strVal val="0-#ppt_w/2"/>
                                          </p:val>
                                        </p:tav>
                                        <p:tav tm="100000">
                                          <p:val>
                                            <p:strVal val="#ppt_x"/>
                                          </p:val>
                                        </p:tav>
                                      </p:tavLst>
                                    </p:anim>
                                    <p:anim calcmode="lin" valueType="num">
                                      <p:cBhvr additive="base">
                                        <p:cTn id="32" dur="500" fill="hold"/>
                                        <p:tgtEl>
                                          <p:spTgt spid="6247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2476"/>
                                        </p:tgtEl>
                                        <p:attrNameLst>
                                          <p:attrName>style.visibility</p:attrName>
                                        </p:attrNameLst>
                                      </p:cBhvr>
                                      <p:to>
                                        <p:strVal val="visible"/>
                                      </p:to>
                                    </p:set>
                                    <p:anim calcmode="lin" valueType="num">
                                      <p:cBhvr additive="base">
                                        <p:cTn id="37" dur="500" fill="hold"/>
                                        <p:tgtEl>
                                          <p:spTgt spid="62476"/>
                                        </p:tgtEl>
                                        <p:attrNameLst>
                                          <p:attrName>ppt_x</p:attrName>
                                        </p:attrNameLst>
                                      </p:cBhvr>
                                      <p:tavLst>
                                        <p:tav tm="0">
                                          <p:val>
                                            <p:strVal val="0-#ppt_w/2"/>
                                          </p:val>
                                        </p:tav>
                                        <p:tav tm="100000">
                                          <p:val>
                                            <p:strVal val="#ppt_x"/>
                                          </p:val>
                                        </p:tav>
                                      </p:tavLst>
                                    </p:anim>
                                    <p:anim calcmode="lin" valueType="num">
                                      <p:cBhvr additive="base">
                                        <p:cTn id="38" dur="500" fill="hold"/>
                                        <p:tgtEl>
                                          <p:spTgt spid="6247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2477"/>
                                        </p:tgtEl>
                                        <p:attrNameLst>
                                          <p:attrName>style.visibility</p:attrName>
                                        </p:attrNameLst>
                                      </p:cBhvr>
                                      <p:to>
                                        <p:strVal val="visible"/>
                                      </p:to>
                                    </p:set>
                                    <p:anim calcmode="lin" valueType="num">
                                      <p:cBhvr additive="base">
                                        <p:cTn id="43" dur="500" fill="hold"/>
                                        <p:tgtEl>
                                          <p:spTgt spid="62477"/>
                                        </p:tgtEl>
                                        <p:attrNameLst>
                                          <p:attrName>ppt_x</p:attrName>
                                        </p:attrNameLst>
                                      </p:cBhvr>
                                      <p:tavLst>
                                        <p:tav tm="0">
                                          <p:val>
                                            <p:strVal val="0-#ppt_w/2"/>
                                          </p:val>
                                        </p:tav>
                                        <p:tav tm="100000">
                                          <p:val>
                                            <p:strVal val="#ppt_x"/>
                                          </p:val>
                                        </p:tav>
                                      </p:tavLst>
                                    </p:anim>
                                    <p:anim calcmode="lin" valueType="num">
                                      <p:cBhvr additive="base">
                                        <p:cTn id="44" dur="500" fill="hold"/>
                                        <p:tgtEl>
                                          <p:spTgt spid="6247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2478"/>
                                        </p:tgtEl>
                                        <p:attrNameLst>
                                          <p:attrName>style.visibility</p:attrName>
                                        </p:attrNameLst>
                                      </p:cBhvr>
                                      <p:to>
                                        <p:strVal val="visible"/>
                                      </p:to>
                                    </p:set>
                                    <p:anim calcmode="lin" valueType="num">
                                      <p:cBhvr additive="base">
                                        <p:cTn id="49" dur="500" fill="hold"/>
                                        <p:tgtEl>
                                          <p:spTgt spid="62478"/>
                                        </p:tgtEl>
                                        <p:attrNameLst>
                                          <p:attrName>ppt_x</p:attrName>
                                        </p:attrNameLst>
                                      </p:cBhvr>
                                      <p:tavLst>
                                        <p:tav tm="0">
                                          <p:val>
                                            <p:strVal val="0-#ppt_w/2"/>
                                          </p:val>
                                        </p:tav>
                                        <p:tav tm="100000">
                                          <p:val>
                                            <p:strVal val="#ppt_x"/>
                                          </p:val>
                                        </p:tav>
                                      </p:tavLst>
                                    </p:anim>
                                    <p:anim calcmode="lin" valueType="num">
                                      <p:cBhvr additive="base">
                                        <p:cTn id="50" dur="500" fill="hold"/>
                                        <p:tgtEl>
                                          <p:spTgt spid="62478"/>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2479"/>
                                        </p:tgtEl>
                                        <p:attrNameLst>
                                          <p:attrName>style.visibility</p:attrName>
                                        </p:attrNameLst>
                                      </p:cBhvr>
                                      <p:to>
                                        <p:strVal val="visible"/>
                                      </p:to>
                                    </p:set>
                                    <p:anim calcmode="lin" valueType="num">
                                      <p:cBhvr additive="base">
                                        <p:cTn id="55" dur="500" fill="hold"/>
                                        <p:tgtEl>
                                          <p:spTgt spid="62479"/>
                                        </p:tgtEl>
                                        <p:attrNameLst>
                                          <p:attrName>ppt_x</p:attrName>
                                        </p:attrNameLst>
                                      </p:cBhvr>
                                      <p:tavLst>
                                        <p:tav tm="0">
                                          <p:val>
                                            <p:strVal val="0-#ppt_w/2"/>
                                          </p:val>
                                        </p:tav>
                                        <p:tav tm="100000">
                                          <p:val>
                                            <p:strVal val="#ppt_x"/>
                                          </p:val>
                                        </p:tav>
                                      </p:tavLst>
                                    </p:anim>
                                    <p:anim calcmode="lin" valueType="num">
                                      <p:cBhvr additive="base">
                                        <p:cTn id="56" dur="500" fill="hold"/>
                                        <p:tgtEl>
                                          <p:spTgt spid="624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autoUpdateAnimBg="0"/>
      <p:bldP spid="62473" grpId="0" autoUpdateAnimBg="0"/>
      <p:bldP spid="62474" grpId="0" autoUpdateAnimBg="0"/>
      <p:bldP spid="62475" grpId="0" autoUpdateAnimBg="0"/>
      <p:bldP spid="62476" grpId="0" autoUpdateAnimBg="0"/>
      <p:bldP spid="62477" grpId="0" autoUpdateAnimBg="0"/>
      <p:bldP spid="62478" grpId="0" autoUpdateAnimBg="0"/>
      <p:bldP spid="6247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7" name="Text Box 5"/>
          <p:cNvSpPr txBox="1">
            <a:spLocks noChangeArrowheads="1"/>
          </p:cNvSpPr>
          <p:nvPr/>
        </p:nvSpPr>
        <p:spPr bwMode="auto">
          <a:xfrm>
            <a:off x="228600" y="228600"/>
            <a:ext cx="7993063"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en-US" sz="2800" b="1" dirty="0">
                <a:sym typeface="Symbol" pitchFamily="18" charset="2"/>
              </a:rPr>
              <a:t>于是</a:t>
            </a:r>
            <a:r>
              <a:rPr lang="en-US" altLang="zh-CN" sz="2800" b="1" dirty="0">
                <a:sym typeface="Symbol" pitchFamily="18" charset="2"/>
              </a:rPr>
              <a:t>, </a:t>
            </a:r>
            <a:r>
              <a:rPr lang="zh-CN" altLang="en-US" sz="2800" b="1" dirty="0">
                <a:sym typeface="Symbol" pitchFamily="18" charset="2"/>
              </a:rPr>
              <a:t>系统的哈密顿函数</a:t>
            </a:r>
          </a:p>
        </p:txBody>
      </p:sp>
      <p:graphicFrame>
        <p:nvGraphicFramePr>
          <p:cNvPr id="151566" name="Object 14"/>
          <p:cNvGraphicFramePr>
            <a:graphicFrameLocks noChangeAspect="1"/>
          </p:cNvGraphicFramePr>
          <p:nvPr>
            <p:extLst>
              <p:ext uri="{D42A27DB-BD31-4B8C-83A1-F6EECF244321}">
                <p14:modId xmlns:p14="http://schemas.microsoft.com/office/powerpoint/2010/main" xmlns="" val="1964170017"/>
              </p:ext>
            </p:extLst>
          </p:nvPr>
        </p:nvGraphicFramePr>
        <p:xfrm>
          <a:off x="357158" y="1357298"/>
          <a:ext cx="8205882" cy="2182826"/>
        </p:xfrm>
        <a:graphic>
          <a:graphicData uri="http://schemas.openxmlformats.org/presentationml/2006/ole">
            <p:oleObj spid="_x0000_s22544" name="公式" r:id="rId4" imgW="5346360" imgH="1396800" progId="Equation.3">
              <p:embed/>
            </p:oleObj>
          </a:graphicData>
        </a:graphic>
      </p:graphicFrame>
      <p:sp>
        <p:nvSpPr>
          <p:cNvPr id="151568" name="Text Box 16"/>
          <p:cNvSpPr txBox="1">
            <a:spLocks noChangeArrowheads="1"/>
          </p:cNvSpPr>
          <p:nvPr/>
        </p:nvSpPr>
        <p:spPr bwMode="auto">
          <a:xfrm>
            <a:off x="323850" y="4292600"/>
            <a:ext cx="8534400"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en-US" sz="2800" b="1" dirty="0">
                <a:sym typeface="Symbol" pitchFamily="18" charset="2"/>
              </a:rPr>
              <a:t>哈密顿函数不含有广义坐标</a:t>
            </a:r>
            <a:r>
              <a:rPr lang="en-US" altLang="zh-CN" sz="2800" b="1" i="1" dirty="0">
                <a:sym typeface="Symbol" pitchFamily="18" charset="2"/>
              </a:rPr>
              <a:t>X</a:t>
            </a:r>
            <a:r>
              <a:rPr lang="en-US" altLang="zh-CN" sz="2800" b="1" dirty="0">
                <a:sym typeface="Symbol" pitchFamily="18" charset="2"/>
              </a:rPr>
              <a:t>, </a:t>
            </a:r>
            <a:r>
              <a:rPr lang="zh-CN" altLang="en-US" sz="2800" b="1" dirty="0">
                <a:sym typeface="Symbol" pitchFamily="18" charset="2"/>
              </a:rPr>
              <a:t>所以</a:t>
            </a:r>
            <a:r>
              <a:rPr lang="en-US" altLang="zh-CN" sz="2800" b="1" i="1" dirty="0">
                <a:sym typeface="Symbol" pitchFamily="18" charset="2"/>
              </a:rPr>
              <a:t>X</a:t>
            </a:r>
            <a:r>
              <a:rPr lang="zh-CN" altLang="en-US" sz="2800" b="1" dirty="0">
                <a:sym typeface="Symbol" pitchFamily="18" charset="2"/>
              </a:rPr>
              <a:t>是循环坐标</a:t>
            </a:r>
            <a:r>
              <a:rPr lang="en-US" altLang="zh-CN" sz="2800" b="1" dirty="0">
                <a:sym typeface="Symbol" pitchFamily="18" charset="2"/>
              </a:rPr>
              <a:t>, </a:t>
            </a:r>
            <a:r>
              <a:rPr lang="zh-CN" altLang="en-US" sz="2800" b="1" dirty="0">
                <a:sym typeface="Symbol" pitchFamily="18" charset="2"/>
              </a:rPr>
              <a:t>相应的广义动量守恒</a:t>
            </a:r>
          </a:p>
        </p:txBody>
      </p:sp>
      <p:graphicFrame>
        <p:nvGraphicFramePr>
          <p:cNvPr id="151572" name="Object 20"/>
          <p:cNvGraphicFramePr>
            <a:graphicFrameLocks noChangeAspect="1"/>
          </p:cNvGraphicFramePr>
          <p:nvPr>
            <p:extLst>
              <p:ext uri="{D42A27DB-BD31-4B8C-83A1-F6EECF244321}">
                <p14:modId xmlns:p14="http://schemas.microsoft.com/office/powerpoint/2010/main" xmlns="" val="2880460256"/>
              </p:ext>
            </p:extLst>
          </p:nvPr>
        </p:nvGraphicFramePr>
        <p:xfrm>
          <a:off x="1376363" y="5457825"/>
          <a:ext cx="5961062" cy="714375"/>
        </p:xfrm>
        <a:graphic>
          <a:graphicData uri="http://schemas.openxmlformats.org/presentationml/2006/ole">
            <p:oleObj spid="_x0000_s22545" name="公式" r:id="rId5" imgW="2247840" imgH="228600" progId="Equation.3">
              <p:embed/>
            </p:oleObj>
          </a:graphicData>
        </a:graphic>
      </p:graphicFrame>
    </p:spTree>
    <p:extLst>
      <p:ext uri="{BB962C8B-B14F-4D97-AF65-F5344CB8AC3E}">
        <p14:creationId xmlns:p14="http://schemas.microsoft.com/office/powerpoint/2010/main" xmlns="" val="2442939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1557"/>
                                        </p:tgtEl>
                                        <p:attrNameLst>
                                          <p:attrName>style.visibility</p:attrName>
                                        </p:attrNameLst>
                                      </p:cBhvr>
                                      <p:to>
                                        <p:strVal val="visible"/>
                                      </p:to>
                                    </p:set>
                                    <p:animEffect transition="in" filter="blinds(vertical)">
                                      <p:cBhvr>
                                        <p:cTn id="7" dur="500"/>
                                        <p:tgtEl>
                                          <p:spTgt spid="1515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51566"/>
                                        </p:tgtEl>
                                        <p:attrNameLst>
                                          <p:attrName>style.visibility</p:attrName>
                                        </p:attrNameLst>
                                      </p:cBhvr>
                                      <p:to>
                                        <p:strVal val="visible"/>
                                      </p:to>
                                    </p:set>
                                    <p:animEffect transition="in" filter="strips(upRight)">
                                      <p:cBhvr>
                                        <p:cTn id="12" dur="500"/>
                                        <p:tgtEl>
                                          <p:spTgt spid="1515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51568"/>
                                        </p:tgtEl>
                                        <p:attrNameLst>
                                          <p:attrName>style.visibility</p:attrName>
                                        </p:attrNameLst>
                                      </p:cBhvr>
                                      <p:to>
                                        <p:strVal val="visible"/>
                                      </p:to>
                                    </p:set>
                                    <p:animEffect transition="in" filter="blinds(vertical)">
                                      <p:cBhvr>
                                        <p:cTn id="17" dur="500"/>
                                        <p:tgtEl>
                                          <p:spTgt spid="1515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151572"/>
                                        </p:tgtEl>
                                        <p:attrNameLst>
                                          <p:attrName>style.visibility</p:attrName>
                                        </p:attrNameLst>
                                      </p:cBhvr>
                                      <p:to>
                                        <p:strVal val="visible"/>
                                      </p:to>
                                    </p:set>
                                    <p:animEffect transition="in" filter="strips(upRight)">
                                      <p:cBhvr>
                                        <p:cTn id="22" dur="500"/>
                                        <p:tgtEl>
                                          <p:spTgt spid="151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utoUpdateAnimBg="0"/>
      <p:bldP spid="15156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p:cNvSpPr txBox="1">
            <a:spLocks noChangeArrowheads="1"/>
          </p:cNvSpPr>
          <p:nvPr/>
        </p:nvSpPr>
        <p:spPr bwMode="auto">
          <a:xfrm>
            <a:off x="250825" y="1989138"/>
            <a:ext cx="1219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en-US" sz="2800" b="1" dirty="0"/>
              <a:t>所以</a:t>
            </a:r>
          </a:p>
        </p:txBody>
      </p:sp>
      <p:graphicFrame>
        <p:nvGraphicFramePr>
          <p:cNvPr id="150545" name="Object 17"/>
          <p:cNvGraphicFramePr>
            <a:graphicFrameLocks noChangeAspect="1"/>
          </p:cNvGraphicFramePr>
          <p:nvPr>
            <p:extLst>
              <p:ext uri="{D42A27DB-BD31-4B8C-83A1-F6EECF244321}">
                <p14:modId xmlns:p14="http://schemas.microsoft.com/office/powerpoint/2010/main" xmlns="" val="720491577"/>
              </p:ext>
            </p:extLst>
          </p:nvPr>
        </p:nvGraphicFramePr>
        <p:xfrm>
          <a:off x="1458913" y="1997075"/>
          <a:ext cx="4370387" cy="1171575"/>
        </p:xfrm>
        <a:graphic>
          <a:graphicData uri="http://schemas.openxmlformats.org/presentationml/2006/ole">
            <p:oleObj spid="_x0000_s23582" name="公式" r:id="rId4" imgW="2400120" imgH="609480" progId="Equation.3">
              <p:embed/>
            </p:oleObj>
          </a:graphicData>
        </a:graphic>
      </p:graphicFrame>
      <p:sp>
        <p:nvSpPr>
          <p:cNvPr id="150546" name="Text Box 18"/>
          <p:cNvSpPr txBox="1">
            <a:spLocks noChangeArrowheads="1"/>
          </p:cNvSpPr>
          <p:nvPr/>
        </p:nvSpPr>
        <p:spPr bwMode="auto">
          <a:xfrm>
            <a:off x="395288" y="3213100"/>
            <a:ext cx="7924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en-US" sz="2800" b="1" dirty="0"/>
              <a:t>这是匀加速转动</a:t>
            </a:r>
            <a:r>
              <a:rPr lang="en-US" altLang="zh-CN" sz="2800" b="1" dirty="0"/>
              <a:t>, </a:t>
            </a:r>
            <a:r>
              <a:rPr lang="zh-CN" altLang="en-US" sz="2800" b="1" dirty="0"/>
              <a:t>积分一次</a:t>
            </a:r>
          </a:p>
        </p:txBody>
      </p:sp>
      <p:sp>
        <p:nvSpPr>
          <p:cNvPr id="150548" name="Text Box 20"/>
          <p:cNvSpPr txBox="1">
            <a:spLocks noChangeArrowheads="1"/>
          </p:cNvSpPr>
          <p:nvPr/>
        </p:nvSpPr>
        <p:spPr bwMode="auto">
          <a:xfrm>
            <a:off x="250825" y="4941888"/>
            <a:ext cx="79248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en-US" sz="2800" b="1" dirty="0"/>
              <a:t>简单推导</a:t>
            </a:r>
            <a:r>
              <a:rPr lang="en-US" altLang="zh-CN" sz="2800" b="1" dirty="0"/>
              <a:t>, </a:t>
            </a:r>
            <a:r>
              <a:rPr lang="zh-CN" altLang="en-US" sz="2800" b="1" dirty="0"/>
              <a:t>可得</a:t>
            </a:r>
          </a:p>
        </p:txBody>
      </p:sp>
      <p:graphicFrame>
        <p:nvGraphicFramePr>
          <p:cNvPr id="150549" name="Object 21"/>
          <p:cNvGraphicFramePr>
            <a:graphicFrameLocks noChangeAspect="1"/>
          </p:cNvGraphicFramePr>
          <p:nvPr>
            <p:extLst>
              <p:ext uri="{D42A27DB-BD31-4B8C-83A1-F6EECF244321}">
                <p14:modId xmlns:p14="http://schemas.microsoft.com/office/powerpoint/2010/main" xmlns="" val="1330241149"/>
              </p:ext>
            </p:extLst>
          </p:nvPr>
        </p:nvGraphicFramePr>
        <p:xfrm>
          <a:off x="1422400" y="3725863"/>
          <a:ext cx="5359400" cy="1171575"/>
        </p:xfrm>
        <a:graphic>
          <a:graphicData uri="http://schemas.openxmlformats.org/presentationml/2006/ole">
            <p:oleObj spid="_x0000_s23583" name="公式" r:id="rId5" imgW="2958840" imgH="609480" progId="Equation.3">
              <p:embed/>
            </p:oleObj>
          </a:graphicData>
        </a:graphic>
      </p:graphicFrame>
      <p:graphicFrame>
        <p:nvGraphicFramePr>
          <p:cNvPr id="150550" name="Object 22"/>
          <p:cNvGraphicFramePr>
            <a:graphicFrameLocks noChangeAspect="1"/>
          </p:cNvGraphicFramePr>
          <p:nvPr>
            <p:extLst>
              <p:ext uri="{D42A27DB-BD31-4B8C-83A1-F6EECF244321}">
                <p14:modId xmlns:p14="http://schemas.microsoft.com/office/powerpoint/2010/main" xmlns="" val="479200881"/>
              </p:ext>
            </p:extLst>
          </p:nvPr>
        </p:nvGraphicFramePr>
        <p:xfrm>
          <a:off x="274638" y="5541963"/>
          <a:ext cx="7604125" cy="1184275"/>
        </p:xfrm>
        <a:graphic>
          <a:graphicData uri="http://schemas.openxmlformats.org/presentationml/2006/ole">
            <p:oleObj spid="_x0000_s23584" name="公式" r:id="rId6" imgW="4216320" imgH="622080" progId="Equation.3">
              <p:embed/>
            </p:oleObj>
          </a:graphicData>
        </a:graphic>
      </p:graphicFrame>
      <p:sp>
        <p:nvSpPr>
          <p:cNvPr id="150551" name="Text Box 23"/>
          <p:cNvSpPr txBox="1">
            <a:spLocks noChangeArrowheads="1"/>
          </p:cNvSpPr>
          <p:nvPr/>
        </p:nvSpPr>
        <p:spPr bwMode="auto">
          <a:xfrm>
            <a:off x="468313" y="260350"/>
            <a:ext cx="39116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en-US" sz="2800" b="1" dirty="0">
                <a:sym typeface="Symbol" pitchFamily="18" charset="2"/>
              </a:rPr>
              <a:t>此时对</a:t>
            </a:r>
            <a:r>
              <a:rPr lang="zh-CN" altLang="en-US" sz="2800" b="1" i="1" dirty="0">
                <a:sym typeface="Symbol" pitchFamily="18" charset="2"/>
              </a:rPr>
              <a:t></a:t>
            </a:r>
            <a:r>
              <a:rPr lang="zh-CN" altLang="en-US" sz="2800" b="1" dirty="0">
                <a:sym typeface="Symbol" pitchFamily="18" charset="2"/>
              </a:rPr>
              <a:t>的正则方程为</a:t>
            </a:r>
            <a:endParaRPr lang="en-US" altLang="zh-CN" sz="2800" b="1" dirty="0">
              <a:sym typeface="Symbol" pitchFamily="18" charset="2"/>
            </a:endParaRPr>
          </a:p>
        </p:txBody>
      </p:sp>
      <p:graphicFrame>
        <p:nvGraphicFramePr>
          <p:cNvPr id="150552" name="Object 24"/>
          <p:cNvGraphicFramePr>
            <a:graphicFrameLocks noChangeAspect="1"/>
          </p:cNvGraphicFramePr>
          <p:nvPr>
            <p:extLst>
              <p:ext uri="{D42A27DB-BD31-4B8C-83A1-F6EECF244321}">
                <p14:modId xmlns:p14="http://schemas.microsoft.com/office/powerpoint/2010/main" xmlns="" val="799938373"/>
              </p:ext>
            </p:extLst>
          </p:nvPr>
        </p:nvGraphicFramePr>
        <p:xfrm>
          <a:off x="4051300" y="277813"/>
          <a:ext cx="4370388" cy="1654175"/>
        </p:xfrm>
        <a:graphic>
          <a:graphicData uri="http://schemas.openxmlformats.org/presentationml/2006/ole">
            <p:oleObj spid="_x0000_s23585" name="公式" r:id="rId7" imgW="2400120" imgH="888840" progId="Equation.3">
              <p:embed/>
            </p:oleObj>
          </a:graphicData>
        </a:graphic>
      </p:graphicFrame>
    </p:spTree>
    <p:extLst>
      <p:ext uri="{BB962C8B-B14F-4D97-AF65-F5344CB8AC3E}">
        <p14:creationId xmlns:p14="http://schemas.microsoft.com/office/powerpoint/2010/main" xmlns="" val="1728503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0551"/>
                                        </p:tgtEl>
                                        <p:attrNameLst>
                                          <p:attrName>style.visibility</p:attrName>
                                        </p:attrNameLst>
                                      </p:cBhvr>
                                      <p:to>
                                        <p:strVal val="visible"/>
                                      </p:to>
                                    </p:set>
                                    <p:animEffect transition="in" filter="blinds(vertical)">
                                      <p:cBhvr>
                                        <p:cTn id="7" dur="500"/>
                                        <p:tgtEl>
                                          <p:spTgt spid="1505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50552"/>
                                        </p:tgtEl>
                                        <p:attrNameLst>
                                          <p:attrName>style.visibility</p:attrName>
                                        </p:attrNameLst>
                                      </p:cBhvr>
                                      <p:to>
                                        <p:strVal val="visible"/>
                                      </p:to>
                                    </p:set>
                                    <p:animEffect transition="in" filter="strips(upRight)">
                                      <p:cBhvr>
                                        <p:cTn id="12" dur="500"/>
                                        <p:tgtEl>
                                          <p:spTgt spid="1505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50532"/>
                                        </p:tgtEl>
                                        <p:attrNameLst>
                                          <p:attrName>style.visibility</p:attrName>
                                        </p:attrNameLst>
                                      </p:cBhvr>
                                      <p:to>
                                        <p:strVal val="visible"/>
                                      </p:to>
                                    </p:set>
                                    <p:animEffect transition="in" filter="blinds(vertical)">
                                      <p:cBhvr>
                                        <p:cTn id="17" dur="500"/>
                                        <p:tgtEl>
                                          <p:spTgt spid="1505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150545"/>
                                        </p:tgtEl>
                                        <p:attrNameLst>
                                          <p:attrName>style.visibility</p:attrName>
                                        </p:attrNameLst>
                                      </p:cBhvr>
                                      <p:to>
                                        <p:strVal val="visible"/>
                                      </p:to>
                                    </p:set>
                                    <p:animEffect transition="in" filter="strips(upRight)">
                                      <p:cBhvr>
                                        <p:cTn id="22" dur="500"/>
                                        <p:tgtEl>
                                          <p:spTgt spid="1505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50546"/>
                                        </p:tgtEl>
                                        <p:attrNameLst>
                                          <p:attrName>style.visibility</p:attrName>
                                        </p:attrNameLst>
                                      </p:cBhvr>
                                      <p:to>
                                        <p:strVal val="visible"/>
                                      </p:to>
                                    </p:set>
                                    <p:animEffect transition="in" filter="blinds(vertical)">
                                      <p:cBhvr>
                                        <p:cTn id="27" dur="500"/>
                                        <p:tgtEl>
                                          <p:spTgt spid="1505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150549"/>
                                        </p:tgtEl>
                                        <p:attrNameLst>
                                          <p:attrName>style.visibility</p:attrName>
                                        </p:attrNameLst>
                                      </p:cBhvr>
                                      <p:to>
                                        <p:strVal val="visible"/>
                                      </p:to>
                                    </p:set>
                                    <p:animEffect transition="in" filter="strips(upRight)">
                                      <p:cBhvr>
                                        <p:cTn id="32" dur="500"/>
                                        <p:tgtEl>
                                          <p:spTgt spid="1505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50548"/>
                                        </p:tgtEl>
                                        <p:attrNameLst>
                                          <p:attrName>style.visibility</p:attrName>
                                        </p:attrNameLst>
                                      </p:cBhvr>
                                      <p:to>
                                        <p:strVal val="visible"/>
                                      </p:to>
                                    </p:set>
                                    <p:animEffect transition="in" filter="blinds(vertical)">
                                      <p:cBhvr>
                                        <p:cTn id="37" dur="500"/>
                                        <p:tgtEl>
                                          <p:spTgt spid="15054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3" fill="hold" nodeType="clickEffect">
                                  <p:stCondLst>
                                    <p:cond delay="0"/>
                                  </p:stCondLst>
                                  <p:childTnLst>
                                    <p:set>
                                      <p:cBhvr>
                                        <p:cTn id="41" dur="1" fill="hold">
                                          <p:stCondLst>
                                            <p:cond delay="0"/>
                                          </p:stCondLst>
                                        </p:cTn>
                                        <p:tgtEl>
                                          <p:spTgt spid="150550"/>
                                        </p:tgtEl>
                                        <p:attrNameLst>
                                          <p:attrName>style.visibility</p:attrName>
                                        </p:attrNameLst>
                                      </p:cBhvr>
                                      <p:to>
                                        <p:strVal val="visible"/>
                                      </p:to>
                                    </p:set>
                                    <p:animEffect transition="in" filter="strips(upRight)">
                                      <p:cBhvr>
                                        <p:cTn id="42" dur="500"/>
                                        <p:tgtEl>
                                          <p:spTgt spid="150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utoUpdateAnimBg="0"/>
      <p:bldP spid="150546" grpId="0" autoUpdateAnimBg="0"/>
      <p:bldP spid="150548" grpId="0" autoUpdateAnimBg="0"/>
      <p:bldP spid="15055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57"/>
          <p:cNvSpPr txBox="1">
            <a:spLocks noChangeArrowheads="1"/>
          </p:cNvSpPr>
          <p:nvPr/>
        </p:nvSpPr>
        <p:spPr bwMode="auto">
          <a:xfrm>
            <a:off x="228600" y="228600"/>
            <a:ext cx="8686800" cy="12741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lvl="0" fontAlgn="ctr"/>
            <a:r>
              <a:rPr lang="en-US" altLang="zh-CN" sz="2400" dirty="0">
                <a:solidFill>
                  <a:schemeClr val="bg1"/>
                </a:solidFill>
                <a:sym typeface="Symbol" pitchFamily="18" charset="2"/>
              </a:rPr>
              <a:t>  </a:t>
            </a:r>
            <a:r>
              <a:rPr lang="en-US" altLang="zh-CN" sz="2400" dirty="0" smtClean="0">
                <a:solidFill>
                  <a:srgbClr val="C00000"/>
                </a:solidFill>
                <a:sym typeface="Symbol" pitchFamily="18" charset="2"/>
              </a:rPr>
              <a:t>10  </a:t>
            </a:r>
            <a:r>
              <a:rPr lang="zh-CN" altLang="zh-CN" sz="2400" dirty="0" smtClean="0">
                <a:solidFill>
                  <a:srgbClr val="C00000"/>
                </a:solidFill>
              </a:rPr>
              <a:t>质量</a:t>
            </a:r>
            <a:r>
              <a:rPr lang="zh-CN" altLang="zh-CN" sz="2400" dirty="0">
                <a:solidFill>
                  <a:srgbClr val="C00000"/>
                </a:solidFill>
              </a:rPr>
              <a:t>为</a:t>
            </a:r>
            <a:r>
              <a:rPr lang="en-US" altLang="zh-CN" sz="2400" baseline="-25000" dirty="0">
                <a:solidFill>
                  <a:srgbClr val="C00000"/>
                </a:solidFill>
              </a:rPr>
              <a:t> </a:t>
            </a:r>
            <a:r>
              <a:rPr lang="zh-CN" altLang="zh-CN" sz="2400" dirty="0">
                <a:solidFill>
                  <a:srgbClr val="C00000"/>
                </a:solidFill>
              </a:rPr>
              <a:t>的质点，沿倾角为</a:t>
            </a:r>
            <a:r>
              <a:rPr lang="en-US" altLang="zh-CN" sz="2400" baseline="-25000" dirty="0">
                <a:solidFill>
                  <a:srgbClr val="C00000"/>
                </a:solidFill>
              </a:rPr>
              <a:t> </a:t>
            </a:r>
            <a:r>
              <a:rPr lang="zh-CN" altLang="zh-CN" sz="2400" dirty="0">
                <a:solidFill>
                  <a:srgbClr val="C00000"/>
                </a:solidFill>
              </a:rPr>
              <a:t>的光滑直角劈滑下，劈的本身，质量为</a:t>
            </a:r>
            <a:r>
              <a:rPr lang="en-US" altLang="zh-CN" sz="2400" baseline="-25000" dirty="0">
                <a:solidFill>
                  <a:srgbClr val="C00000"/>
                </a:solidFill>
              </a:rPr>
              <a:t> </a:t>
            </a:r>
            <a:r>
              <a:rPr lang="zh-CN" altLang="zh-CN" sz="2400" dirty="0">
                <a:solidFill>
                  <a:srgbClr val="C00000"/>
                </a:solidFill>
              </a:rPr>
              <a:t>，又可在光滑水平面自由滑动。试用拉格朗日方程求：</a:t>
            </a:r>
          </a:p>
          <a:p>
            <a:pPr fontAlgn="ctr">
              <a:buNone/>
            </a:pPr>
            <a:r>
              <a:rPr lang="en-US" altLang="zh-CN" sz="2400" dirty="0" smtClean="0">
                <a:solidFill>
                  <a:srgbClr val="C00000"/>
                </a:solidFill>
              </a:rPr>
              <a:t>(1) </a:t>
            </a:r>
            <a:r>
              <a:rPr lang="zh-CN" altLang="zh-CN" sz="2400" dirty="0" smtClean="0">
                <a:solidFill>
                  <a:srgbClr val="C00000"/>
                </a:solidFill>
              </a:rPr>
              <a:t>质点</a:t>
            </a:r>
            <a:r>
              <a:rPr lang="zh-CN" altLang="en-US" sz="2400" dirty="0">
                <a:solidFill>
                  <a:srgbClr val="C00000"/>
                </a:solidFill>
              </a:rPr>
              <a:t>相对于劈</a:t>
            </a:r>
            <a:r>
              <a:rPr lang="zh-CN" altLang="zh-CN" sz="2400" dirty="0" smtClean="0">
                <a:solidFill>
                  <a:srgbClr val="C00000"/>
                </a:solidFill>
              </a:rPr>
              <a:t>的</a:t>
            </a:r>
            <a:r>
              <a:rPr lang="zh-CN" altLang="zh-CN" sz="2400" dirty="0">
                <a:solidFill>
                  <a:srgbClr val="C00000"/>
                </a:solidFill>
              </a:rPr>
              <a:t>加速度</a:t>
            </a:r>
            <a:r>
              <a:rPr lang="en-US" altLang="zh-CN" sz="2400" baseline="-25000" dirty="0">
                <a:solidFill>
                  <a:srgbClr val="C00000"/>
                </a:solidFill>
              </a:rPr>
              <a:t> </a:t>
            </a:r>
            <a:r>
              <a:rPr lang="zh-CN" altLang="zh-CN" sz="2400" dirty="0" smtClean="0">
                <a:solidFill>
                  <a:srgbClr val="C00000"/>
                </a:solidFill>
              </a:rPr>
              <a:t>；</a:t>
            </a:r>
            <a:r>
              <a:rPr lang="en-US" altLang="zh-CN" sz="2400" dirty="0" smtClean="0">
                <a:solidFill>
                  <a:srgbClr val="C00000"/>
                </a:solidFill>
              </a:rPr>
              <a:t>(2) </a:t>
            </a:r>
            <a:r>
              <a:rPr lang="zh-CN" altLang="zh-CN" sz="2400" dirty="0" smtClean="0">
                <a:solidFill>
                  <a:srgbClr val="C00000"/>
                </a:solidFill>
              </a:rPr>
              <a:t>劈</a:t>
            </a:r>
            <a:r>
              <a:rPr lang="zh-CN" altLang="zh-CN" sz="2400" dirty="0">
                <a:solidFill>
                  <a:srgbClr val="C00000"/>
                </a:solidFill>
              </a:rPr>
              <a:t>的加速度</a:t>
            </a:r>
            <a:r>
              <a:rPr lang="en-US" altLang="zh-CN" sz="2400" baseline="-25000" dirty="0">
                <a:solidFill>
                  <a:srgbClr val="C00000"/>
                </a:solidFill>
              </a:rPr>
              <a:t> </a:t>
            </a:r>
            <a:r>
              <a:rPr lang="zh-CN" altLang="zh-CN" sz="2400" dirty="0">
                <a:solidFill>
                  <a:srgbClr val="C00000"/>
                </a:solidFill>
              </a:rPr>
              <a:t>；</a:t>
            </a:r>
            <a:endParaRPr lang="en-US" altLang="zh-CN" sz="2400" dirty="0">
              <a:solidFill>
                <a:srgbClr val="C00000"/>
              </a:solidFill>
              <a:sym typeface="Symbol" pitchFamily="18" charset="2"/>
            </a:endParaRPr>
          </a:p>
        </p:txBody>
      </p:sp>
      <p:sp>
        <p:nvSpPr>
          <p:cNvPr id="43067" name="Text Box 59"/>
          <p:cNvSpPr txBox="1">
            <a:spLocks noChangeArrowheads="1"/>
          </p:cNvSpPr>
          <p:nvPr/>
        </p:nvSpPr>
        <p:spPr bwMode="auto">
          <a:xfrm>
            <a:off x="250825" y="1552724"/>
            <a:ext cx="5041900"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zh-CN" altLang="en-US" sz="2400" dirty="0"/>
              <a:t>解</a:t>
            </a:r>
            <a:r>
              <a:rPr lang="en-US" altLang="zh-CN" sz="2400" dirty="0"/>
              <a:t>: </a:t>
            </a:r>
            <a:r>
              <a:rPr lang="zh-CN" altLang="en-US" sz="2400" dirty="0"/>
              <a:t>大楔子在水平方向运动</a:t>
            </a:r>
            <a:r>
              <a:rPr lang="en-US" altLang="zh-CN" sz="2400" dirty="0"/>
              <a:t>, </a:t>
            </a:r>
            <a:r>
              <a:rPr lang="zh-CN" altLang="en-US" sz="2400" dirty="0"/>
              <a:t>质点在大楔子斜边上运动</a:t>
            </a:r>
            <a:r>
              <a:rPr lang="en-US" altLang="zh-CN" sz="2400" dirty="0"/>
              <a:t>. </a:t>
            </a:r>
            <a:r>
              <a:rPr lang="zh-CN" altLang="en-US" sz="2400" dirty="0"/>
              <a:t>系统有两个自由度</a:t>
            </a:r>
            <a:r>
              <a:rPr lang="en-US" altLang="zh-CN" sz="2400" dirty="0"/>
              <a:t>. </a:t>
            </a:r>
            <a:r>
              <a:rPr lang="zh-CN" altLang="en-US" sz="2400" dirty="0"/>
              <a:t>取桌面上的固定点</a:t>
            </a:r>
            <a:r>
              <a:rPr lang="en-US" altLang="zh-CN" sz="2400" i="1" dirty="0"/>
              <a:t>O</a:t>
            </a:r>
            <a:r>
              <a:rPr lang="en-US" altLang="zh-CN" sz="2400" dirty="0"/>
              <a:t>, </a:t>
            </a:r>
            <a:r>
              <a:rPr lang="zh-CN" altLang="en-US" sz="2400" dirty="0"/>
              <a:t>大楔子质心相对于</a:t>
            </a:r>
            <a:r>
              <a:rPr lang="en-US" altLang="zh-CN" sz="2400" i="1" dirty="0"/>
              <a:t>O</a:t>
            </a:r>
            <a:r>
              <a:rPr lang="zh-CN" altLang="en-US" sz="2400" dirty="0"/>
              <a:t>点坐标记作</a:t>
            </a:r>
            <a:r>
              <a:rPr lang="en-US" altLang="zh-CN" sz="2400" i="1" dirty="0"/>
              <a:t>X</a:t>
            </a:r>
            <a:r>
              <a:rPr lang="en-US" altLang="zh-CN" sz="2400" dirty="0"/>
              <a:t>. </a:t>
            </a:r>
            <a:r>
              <a:rPr lang="zh-CN" altLang="en-US" sz="2400" dirty="0"/>
              <a:t>质点相对于大楔子斜边底面而沿着斜边的坐标记作</a:t>
            </a:r>
            <a:r>
              <a:rPr lang="en-US" altLang="zh-CN" sz="2400" i="1" dirty="0"/>
              <a:t>q</a:t>
            </a:r>
            <a:r>
              <a:rPr lang="en-US" altLang="zh-CN" sz="2400" dirty="0"/>
              <a:t>, </a:t>
            </a:r>
            <a:r>
              <a:rPr lang="en-US" altLang="zh-CN" sz="2400" i="1" dirty="0"/>
              <a:t>X</a:t>
            </a:r>
            <a:r>
              <a:rPr lang="zh-CN" altLang="en-US" sz="2400" dirty="0"/>
              <a:t>和</a:t>
            </a:r>
            <a:r>
              <a:rPr lang="en-US" altLang="zh-CN" sz="2400" i="1" dirty="0"/>
              <a:t>q</a:t>
            </a:r>
            <a:r>
              <a:rPr lang="zh-CN" altLang="en-US" sz="2400" dirty="0"/>
              <a:t>可作为系统的广义坐标</a:t>
            </a:r>
            <a:r>
              <a:rPr lang="en-US" altLang="zh-CN" sz="2400" dirty="0"/>
              <a:t>.</a:t>
            </a:r>
          </a:p>
        </p:txBody>
      </p:sp>
      <p:sp>
        <p:nvSpPr>
          <p:cNvPr id="43068" name="Text Box 60"/>
          <p:cNvSpPr txBox="1">
            <a:spLocks noChangeArrowheads="1"/>
          </p:cNvSpPr>
          <p:nvPr/>
        </p:nvSpPr>
        <p:spPr bwMode="auto">
          <a:xfrm>
            <a:off x="215900" y="3803556"/>
            <a:ext cx="8677275"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400" dirty="0">
                <a:solidFill>
                  <a:schemeClr val="bg1"/>
                </a:solidFill>
              </a:rPr>
              <a:t>        </a:t>
            </a:r>
            <a:r>
              <a:rPr lang="zh-CN" altLang="en-US" sz="2400" dirty="0"/>
              <a:t>主动力是二者所受的重力</a:t>
            </a:r>
            <a:r>
              <a:rPr lang="en-US" altLang="zh-CN" sz="2400" dirty="0"/>
              <a:t>, </a:t>
            </a:r>
            <a:r>
              <a:rPr lang="zh-CN" altLang="en-US" sz="2400" dirty="0"/>
              <a:t>大楔子的势能在运动过程中不起变化</a:t>
            </a:r>
            <a:r>
              <a:rPr lang="en-US" altLang="zh-CN" sz="2400" dirty="0"/>
              <a:t>, </a:t>
            </a:r>
            <a:r>
              <a:rPr lang="zh-CN" altLang="en-US" sz="2400" dirty="0"/>
              <a:t>可以不考虑</a:t>
            </a:r>
            <a:r>
              <a:rPr lang="en-US" altLang="zh-CN" sz="2400" dirty="0"/>
              <a:t>. </a:t>
            </a:r>
            <a:r>
              <a:rPr lang="zh-CN" altLang="en-US" sz="2400" dirty="0"/>
              <a:t>只要讨论质点的势能就够了</a:t>
            </a:r>
            <a:r>
              <a:rPr lang="en-US" altLang="zh-CN" sz="2400" dirty="0"/>
              <a:t>. </a:t>
            </a:r>
            <a:r>
              <a:rPr lang="zh-CN" altLang="en-US" sz="2400" dirty="0"/>
              <a:t>计算动能的时候要注意</a:t>
            </a:r>
            <a:r>
              <a:rPr lang="en-US" altLang="zh-CN" sz="2400" dirty="0"/>
              <a:t>, </a:t>
            </a:r>
            <a:r>
              <a:rPr lang="zh-CN" altLang="en-US" sz="2400" dirty="0"/>
              <a:t>质点的速度分量不仅仅是沿斜边的</a:t>
            </a:r>
            <a:r>
              <a:rPr lang="en-US" altLang="zh-CN" sz="2400" dirty="0"/>
              <a:t>, </a:t>
            </a:r>
            <a:r>
              <a:rPr lang="zh-CN" altLang="en-US" sz="2400" dirty="0"/>
              <a:t>而目还有随着大楔子在水平方向运动的速度</a:t>
            </a:r>
            <a:r>
              <a:rPr lang="en-US" altLang="zh-CN" sz="2400" dirty="0"/>
              <a:t>.</a:t>
            </a:r>
          </a:p>
        </p:txBody>
      </p:sp>
      <p:graphicFrame>
        <p:nvGraphicFramePr>
          <p:cNvPr id="96256" name="Object 0"/>
          <p:cNvGraphicFramePr>
            <a:graphicFrameLocks noChangeAspect="1"/>
          </p:cNvGraphicFramePr>
          <p:nvPr>
            <p:extLst>
              <p:ext uri="{D42A27DB-BD31-4B8C-83A1-F6EECF244321}">
                <p14:modId xmlns:p14="http://schemas.microsoft.com/office/powerpoint/2010/main" xmlns="" val="1014311441"/>
              </p:ext>
            </p:extLst>
          </p:nvPr>
        </p:nvGraphicFramePr>
        <p:xfrm>
          <a:off x="501650" y="5256163"/>
          <a:ext cx="6267450" cy="1773237"/>
        </p:xfrm>
        <a:graphic>
          <a:graphicData uri="http://schemas.openxmlformats.org/presentationml/2006/ole">
            <p:oleObj spid="_x0000_s24592" name="公式" r:id="rId3" imgW="2997000" imgH="838080" progId="Equation.3">
              <p:embed/>
            </p:oleObj>
          </a:graphicData>
        </a:graphic>
      </p:graphicFrame>
      <p:grpSp>
        <p:nvGrpSpPr>
          <p:cNvPr id="21510" name="Group 99"/>
          <p:cNvGrpSpPr>
            <a:grpSpLocks/>
          </p:cNvGrpSpPr>
          <p:nvPr/>
        </p:nvGrpSpPr>
        <p:grpSpPr bwMode="auto">
          <a:xfrm>
            <a:off x="5508625" y="1054100"/>
            <a:ext cx="3384550" cy="1727200"/>
            <a:chOff x="3470" y="664"/>
            <a:chExt cx="2132" cy="1088"/>
          </a:xfrm>
        </p:grpSpPr>
        <p:sp>
          <p:nvSpPr>
            <p:cNvPr id="21511" name="AutoShape 62"/>
            <p:cNvSpPr>
              <a:spLocks noChangeArrowheads="1"/>
            </p:cNvSpPr>
            <p:nvPr/>
          </p:nvSpPr>
          <p:spPr bwMode="auto">
            <a:xfrm flipH="1">
              <a:off x="3833" y="709"/>
              <a:ext cx="1542" cy="725"/>
            </a:xfrm>
            <a:prstGeom prst="rtTriangle">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a:solidFill>
                  <a:srgbClr val="99FF33"/>
                </a:solidFill>
                <a:latin typeface="宋体" charset="-122"/>
              </a:endParaRPr>
            </a:p>
          </p:txBody>
        </p:sp>
        <p:sp>
          <p:nvSpPr>
            <p:cNvPr id="21512" name="Line 63"/>
            <p:cNvSpPr>
              <a:spLocks noChangeShapeType="1"/>
            </p:cNvSpPr>
            <p:nvPr/>
          </p:nvSpPr>
          <p:spPr bwMode="auto">
            <a:xfrm>
              <a:off x="3515" y="1435"/>
              <a:ext cx="2087" cy="0"/>
            </a:xfrm>
            <a:prstGeom prst="line">
              <a:avLst/>
            </a:prstGeom>
            <a:noFill/>
            <a:ln w="254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1513" name="AutoShape 64"/>
            <p:cNvSpPr>
              <a:spLocks noChangeArrowheads="1"/>
            </p:cNvSpPr>
            <p:nvPr/>
          </p:nvSpPr>
          <p:spPr bwMode="auto">
            <a:xfrm flipV="1">
              <a:off x="4832" y="800"/>
              <a:ext cx="271" cy="136"/>
            </a:xfrm>
            <a:prstGeom prst="rtTriangle">
              <a:avLst/>
            </a:prstGeom>
            <a:solidFill>
              <a:srgbClr val="FFFFCC"/>
            </a:solidFill>
            <a:ln w="25400">
              <a:solidFill>
                <a:srgbClr val="FFFF00"/>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a:solidFill>
                  <a:srgbClr val="99FF33"/>
                </a:solidFill>
                <a:latin typeface="宋体" charset="-122"/>
              </a:endParaRPr>
            </a:p>
          </p:txBody>
        </p:sp>
        <p:sp>
          <p:nvSpPr>
            <p:cNvPr id="21514" name="Arc 69"/>
            <p:cNvSpPr>
              <a:spLocks/>
            </p:cNvSpPr>
            <p:nvPr/>
          </p:nvSpPr>
          <p:spPr bwMode="auto">
            <a:xfrm rot="800880">
              <a:off x="4054" y="1251"/>
              <a:ext cx="220" cy="228"/>
            </a:xfrm>
            <a:custGeom>
              <a:avLst/>
              <a:gdLst>
                <a:gd name="T0" fmla="*/ 0 w 20946"/>
                <a:gd name="T1" fmla="*/ 0 h 18145"/>
                <a:gd name="T2" fmla="*/ 0 w 20946"/>
                <a:gd name="T3" fmla="*/ 0 h 18145"/>
                <a:gd name="T4" fmla="*/ 0 w 20946"/>
                <a:gd name="T5" fmla="*/ 0 h 18145"/>
                <a:gd name="T6" fmla="*/ 0 60000 65536"/>
                <a:gd name="T7" fmla="*/ 0 60000 65536"/>
                <a:gd name="T8" fmla="*/ 0 60000 65536"/>
                <a:gd name="T9" fmla="*/ 0 w 20946"/>
                <a:gd name="T10" fmla="*/ 0 h 18145"/>
                <a:gd name="T11" fmla="*/ 20946 w 20946"/>
                <a:gd name="T12" fmla="*/ 18145 h 18145"/>
              </a:gdLst>
              <a:ahLst/>
              <a:cxnLst>
                <a:cxn ang="T6">
                  <a:pos x="T0" y="T1"/>
                </a:cxn>
                <a:cxn ang="T7">
                  <a:pos x="T2" y="T3"/>
                </a:cxn>
                <a:cxn ang="T8">
                  <a:pos x="T4" y="T5"/>
                </a:cxn>
              </a:cxnLst>
              <a:rect l="T9" t="T10" r="T11" b="T12"/>
              <a:pathLst>
                <a:path w="20946" h="18145" fill="none" extrusionOk="0">
                  <a:moveTo>
                    <a:pt x="11718" y="-1"/>
                  </a:moveTo>
                  <a:cubicBezTo>
                    <a:pt x="16312" y="2967"/>
                    <a:pt x="19610" y="7566"/>
                    <a:pt x="20946" y="12870"/>
                  </a:cubicBezTo>
                </a:path>
                <a:path w="20946" h="18145" stroke="0" extrusionOk="0">
                  <a:moveTo>
                    <a:pt x="11718" y="-1"/>
                  </a:moveTo>
                  <a:cubicBezTo>
                    <a:pt x="16312" y="2967"/>
                    <a:pt x="19610" y="7566"/>
                    <a:pt x="20946" y="12870"/>
                  </a:cubicBezTo>
                  <a:lnTo>
                    <a:pt x="0" y="18145"/>
                  </a:lnTo>
                  <a:lnTo>
                    <a:pt x="11718" y="-1"/>
                  </a:lnTo>
                  <a:close/>
                </a:path>
              </a:pathLst>
            </a:custGeom>
            <a:noFill/>
            <a:ln w="254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1515" name="Line 70"/>
            <p:cNvSpPr>
              <a:spLocks noChangeShapeType="1"/>
            </p:cNvSpPr>
            <p:nvPr/>
          </p:nvSpPr>
          <p:spPr bwMode="auto">
            <a:xfrm flipH="1" flipV="1">
              <a:off x="4830" y="664"/>
              <a:ext cx="91" cy="181"/>
            </a:xfrm>
            <a:prstGeom prst="line">
              <a:avLst/>
            </a:prstGeom>
            <a:noFill/>
            <a:ln w="254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1516" name="Line 71"/>
            <p:cNvSpPr>
              <a:spLocks noChangeShapeType="1"/>
            </p:cNvSpPr>
            <p:nvPr/>
          </p:nvSpPr>
          <p:spPr bwMode="auto">
            <a:xfrm flipH="1" flipV="1">
              <a:off x="3742" y="1163"/>
              <a:ext cx="136" cy="272"/>
            </a:xfrm>
            <a:prstGeom prst="line">
              <a:avLst/>
            </a:prstGeom>
            <a:noFill/>
            <a:ln w="254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1517" name="Line 72"/>
            <p:cNvSpPr>
              <a:spLocks noChangeShapeType="1"/>
            </p:cNvSpPr>
            <p:nvPr/>
          </p:nvSpPr>
          <p:spPr bwMode="auto">
            <a:xfrm flipV="1">
              <a:off x="3787" y="709"/>
              <a:ext cx="1089" cy="544"/>
            </a:xfrm>
            <a:prstGeom prst="line">
              <a:avLst/>
            </a:prstGeom>
            <a:noFill/>
            <a:ln w="25400">
              <a:solidFill>
                <a:srgbClr val="FFFF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1518" name="Text Box 74"/>
            <p:cNvSpPr txBox="1">
              <a:spLocks noChangeArrowheads="1"/>
            </p:cNvSpPr>
            <p:nvPr/>
          </p:nvSpPr>
          <p:spPr bwMode="auto">
            <a:xfrm>
              <a:off x="4059" y="1502"/>
              <a:ext cx="22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rgbClr val="FF3300"/>
                  </a:solidFill>
                </a:rPr>
                <a:t>X</a:t>
              </a:r>
            </a:p>
          </p:txBody>
        </p:sp>
        <p:sp>
          <p:nvSpPr>
            <p:cNvPr id="21519" name="Text Box 75"/>
            <p:cNvSpPr txBox="1">
              <a:spLocks noChangeArrowheads="1"/>
            </p:cNvSpPr>
            <p:nvPr/>
          </p:nvSpPr>
          <p:spPr bwMode="auto">
            <a:xfrm>
              <a:off x="4150" y="709"/>
              <a:ext cx="22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rgbClr val="FFFF00"/>
                  </a:solidFill>
                </a:rPr>
                <a:t>q</a:t>
              </a:r>
            </a:p>
          </p:txBody>
        </p:sp>
        <p:graphicFrame>
          <p:nvGraphicFramePr>
            <p:cNvPr id="21520" name="Object 1"/>
            <p:cNvGraphicFramePr>
              <a:graphicFrameLocks noChangeAspect="1"/>
            </p:cNvGraphicFramePr>
            <p:nvPr/>
          </p:nvGraphicFramePr>
          <p:xfrm>
            <a:off x="4286" y="1208"/>
            <a:ext cx="167" cy="233"/>
          </p:xfrm>
          <a:graphic>
            <a:graphicData uri="http://schemas.openxmlformats.org/presentationml/2006/ole">
              <p:oleObj spid="_x0000_s24593" name="公式" r:id="rId4" imgW="99000" imgH="143280" progId="Equation.3">
                <p:embed/>
              </p:oleObj>
            </a:graphicData>
          </a:graphic>
        </p:graphicFrame>
        <p:sp>
          <p:nvSpPr>
            <p:cNvPr id="21521" name="Text Box 77"/>
            <p:cNvSpPr txBox="1">
              <a:spLocks noChangeArrowheads="1"/>
            </p:cNvSpPr>
            <p:nvPr/>
          </p:nvSpPr>
          <p:spPr bwMode="auto">
            <a:xfrm>
              <a:off x="3470" y="1185"/>
              <a:ext cx="22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000" i="1">
                  <a:solidFill>
                    <a:srgbClr val="00CC99"/>
                  </a:solidFill>
                </a:rPr>
                <a:t>O</a:t>
              </a:r>
            </a:p>
          </p:txBody>
        </p:sp>
        <p:sp>
          <p:nvSpPr>
            <p:cNvPr id="21522" name="Oval 79"/>
            <p:cNvSpPr>
              <a:spLocks noChangeArrowheads="1"/>
            </p:cNvSpPr>
            <p:nvPr/>
          </p:nvSpPr>
          <p:spPr bwMode="auto">
            <a:xfrm>
              <a:off x="3606" y="1389"/>
              <a:ext cx="90" cy="91"/>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a:solidFill>
                  <a:srgbClr val="99FF33"/>
                </a:solidFill>
                <a:latin typeface="宋体" charset="-122"/>
              </a:endParaRPr>
            </a:p>
          </p:txBody>
        </p:sp>
        <p:sp>
          <p:nvSpPr>
            <p:cNvPr id="21523" name="Line 80"/>
            <p:cNvSpPr>
              <a:spLocks noChangeShapeType="1"/>
            </p:cNvSpPr>
            <p:nvPr/>
          </p:nvSpPr>
          <p:spPr bwMode="auto">
            <a:xfrm flipH="1">
              <a:off x="5420" y="1434"/>
              <a:ext cx="91" cy="9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1524" name="Line 81"/>
            <p:cNvSpPr>
              <a:spLocks noChangeShapeType="1"/>
            </p:cNvSpPr>
            <p:nvPr/>
          </p:nvSpPr>
          <p:spPr bwMode="auto">
            <a:xfrm flipH="1">
              <a:off x="5284" y="1434"/>
              <a:ext cx="91" cy="9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1525" name="Line 82"/>
            <p:cNvSpPr>
              <a:spLocks noChangeShapeType="1"/>
            </p:cNvSpPr>
            <p:nvPr/>
          </p:nvSpPr>
          <p:spPr bwMode="auto">
            <a:xfrm flipH="1">
              <a:off x="5148" y="1434"/>
              <a:ext cx="91" cy="9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1526" name="Line 83"/>
            <p:cNvSpPr>
              <a:spLocks noChangeShapeType="1"/>
            </p:cNvSpPr>
            <p:nvPr/>
          </p:nvSpPr>
          <p:spPr bwMode="auto">
            <a:xfrm flipH="1">
              <a:off x="5012" y="1434"/>
              <a:ext cx="91" cy="9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1527" name="Line 84"/>
            <p:cNvSpPr>
              <a:spLocks noChangeShapeType="1"/>
            </p:cNvSpPr>
            <p:nvPr/>
          </p:nvSpPr>
          <p:spPr bwMode="auto">
            <a:xfrm flipH="1">
              <a:off x="4876" y="1434"/>
              <a:ext cx="91" cy="9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1528" name="Line 85"/>
            <p:cNvSpPr>
              <a:spLocks noChangeShapeType="1"/>
            </p:cNvSpPr>
            <p:nvPr/>
          </p:nvSpPr>
          <p:spPr bwMode="auto">
            <a:xfrm flipH="1">
              <a:off x="4740" y="1434"/>
              <a:ext cx="91" cy="9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1529" name="Line 86"/>
            <p:cNvSpPr>
              <a:spLocks noChangeShapeType="1"/>
            </p:cNvSpPr>
            <p:nvPr/>
          </p:nvSpPr>
          <p:spPr bwMode="auto">
            <a:xfrm flipH="1">
              <a:off x="4604" y="1434"/>
              <a:ext cx="91" cy="9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1530" name="Line 87"/>
            <p:cNvSpPr>
              <a:spLocks noChangeShapeType="1"/>
            </p:cNvSpPr>
            <p:nvPr/>
          </p:nvSpPr>
          <p:spPr bwMode="auto">
            <a:xfrm flipH="1">
              <a:off x="4468" y="1434"/>
              <a:ext cx="91" cy="9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1531" name="Line 88"/>
            <p:cNvSpPr>
              <a:spLocks noChangeShapeType="1"/>
            </p:cNvSpPr>
            <p:nvPr/>
          </p:nvSpPr>
          <p:spPr bwMode="auto">
            <a:xfrm flipH="1">
              <a:off x="4331" y="1434"/>
              <a:ext cx="91" cy="9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1532" name="Line 89"/>
            <p:cNvSpPr>
              <a:spLocks noChangeShapeType="1"/>
            </p:cNvSpPr>
            <p:nvPr/>
          </p:nvSpPr>
          <p:spPr bwMode="auto">
            <a:xfrm flipH="1">
              <a:off x="4195" y="1434"/>
              <a:ext cx="91" cy="9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1533" name="Line 90"/>
            <p:cNvSpPr>
              <a:spLocks noChangeShapeType="1"/>
            </p:cNvSpPr>
            <p:nvPr/>
          </p:nvSpPr>
          <p:spPr bwMode="auto">
            <a:xfrm flipH="1">
              <a:off x="4059" y="1434"/>
              <a:ext cx="91" cy="9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1534" name="Line 91"/>
            <p:cNvSpPr>
              <a:spLocks noChangeShapeType="1"/>
            </p:cNvSpPr>
            <p:nvPr/>
          </p:nvSpPr>
          <p:spPr bwMode="auto">
            <a:xfrm flipH="1">
              <a:off x="3923" y="1434"/>
              <a:ext cx="91" cy="9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1535" name="Line 92"/>
            <p:cNvSpPr>
              <a:spLocks noChangeShapeType="1"/>
            </p:cNvSpPr>
            <p:nvPr/>
          </p:nvSpPr>
          <p:spPr bwMode="auto">
            <a:xfrm flipH="1">
              <a:off x="3742" y="1434"/>
              <a:ext cx="91" cy="9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1536" name="Line 93"/>
            <p:cNvSpPr>
              <a:spLocks noChangeShapeType="1"/>
            </p:cNvSpPr>
            <p:nvPr/>
          </p:nvSpPr>
          <p:spPr bwMode="auto">
            <a:xfrm flipH="1">
              <a:off x="3606" y="1434"/>
              <a:ext cx="91" cy="9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1537" name="Line 94"/>
            <p:cNvSpPr>
              <a:spLocks noChangeShapeType="1"/>
            </p:cNvSpPr>
            <p:nvPr/>
          </p:nvSpPr>
          <p:spPr bwMode="auto">
            <a:xfrm flipH="1">
              <a:off x="3470" y="1434"/>
              <a:ext cx="91" cy="9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1538" name="Line 96"/>
            <p:cNvSpPr>
              <a:spLocks noChangeShapeType="1"/>
            </p:cNvSpPr>
            <p:nvPr/>
          </p:nvSpPr>
          <p:spPr bwMode="auto">
            <a:xfrm>
              <a:off x="4785" y="1208"/>
              <a:ext cx="0" cy="408"/>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1539" name="Line 97"/>
            <p:cNvSpPr>
              <a:spLocks noChangeShapeType="1"/>
            </p:cNvSpPr>
            <p:nvPr/>
          </p:nvSpPr>
          <p:spPr bwMode="auto">
            <a:xfrm>
              <a:off x="3651" y="1434"/>
              <a:ext cx="0" cy="181"/>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1540" name="Line 98"/>
            <p:cNvSpPr>
              <a:spLocks noChangeShapeType="1"/>
            </p:cNvSpPr>
            <p:nvPr/>
          </p:nvSpPr>
          <p:spPr bwMode="auto">
            <a:xfrm>
              <a:off x="3651" y="1526"/>
              <a:ext cx="1134" cy="0"/>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grpSp>
    </p:spTree>
    <p:extLst>
      <p:ext uri="{BB962C8B-B14F-4D97-AF65-F5344CB8AC3E}">
        <p14:creationId xmlns:p14="http://schemas.microsoft.com/office/powerpoint/2010/main" xmlns="" val="38856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67"/>
                                        </p:tgtEl>
                                        <p:attrNameLst>
                                          <p:attrName>style.visibility</p:attrName>
                                        </p:attrNameLst>
                                      </p:cBhvr>
                                      <p:to>
                                        <p:strVal val="visible"/>
                                      </p:to>
                                    </p:set>
                                    <p:anim calcmode="lin" valueType="num">
                                      <p:cBhvr additive="base">
                                        <p:cTn id="7" dur="500" fill="hold"/>
                                        <p:tgtEl>
                                          <p:spTgt spid="43067"/>
                                        </p:tgtEl>
                                        <p:attrNameLst>
                                          <p:attrName>ppt_x</p:attrName>
                                        </p:attrNameLst>
                                      </p:cBhvr>
                                      <p:tavLst>
                                        <p:tav tm="0">
                                          <p:val>
                                            <p:strVal val="#ppt_x"/>
                                          </p:val>
                                        </p:tav>
                                        <p:tav tm="100000">
                                          <p:val>
                                            <p:strVal val="#ppt_x"/>
                                          </p:val>
                                        </p:tav>
                                      </p:tavLst>
                                    </p:anim>
                                    <p:anim calcmode="lin" valueType="num">
                                      <p:cBhvr additive="base">
                                        <p:cTn id="8" dur="500" fill="hold"/>
                                        <p:tgtEl>
                                          <p:spTgt spid="4306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68"/>
                                        </p:tgtEl>
                                        <p:attrNameLst>
                                          <p:attrName>style.visibility</p:attrName>
                                        </p:attrNameLst>
                                      </p:cBhvr>
                                      <p:to>
                                        <p:strVal val="visible"/>
                                      </p:to>
                                    </p:set>
                                    <p:anim calcmode="lin" valueType="num">
                                      <p:cBhvr additive="base">
                                        <p:cTn id="13" dur="500" fill="hold"/>
                                        <p:tgtEl>
                                          <p:spTgt spid="43068"/>
                                        </p:tgtEl>
                                        <p:attrNameLst>
                                          <p:attrName>ppt_x</p:attrName>
                                        </p:attrNameLst>
                                      </p:cBhvr>
                                      <p:tavLst>
                                        <p:tav tm="0">
                                          <p:val>
                                            <p:strVal val="#ppt_x"/>
                                          </p:val>
                                        </p:tav>
                                        <p:tav tm="100000">
                                          <p:val>
                                            <p:strVal val="#ppt_x"/>
                                          </p:val>
                                        </p:tav>
                                      </p:tavLst>
                                    </p:anim>
                                    <p:anim calcmode="lin" valueType="num">
                                      <p:cBhvr additive="base">
                                        <p:cTn id="14" dur="500" fill="hold"/>
                                        <p:tgtEl>
                                          <p:spTgt spid="4306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3" fill="hold" nodeType="clickEffect">
                                  <p:stCondLst>
                                    <p:cond delay="0"/>
                                  </p:stCondLst>
                                  <p:childTnLst>
                                    <p:set>
                                      <p:cBhvr>
                                        <p:cTn id="18" dur="1" fill="hold">
                                          <p:stCondLst>
                                            <p:cond delay="0"/>
                                          </p:stCondLst>
                                        </p:cTn>
                                        <p:tgtEl>
                                          <p:spTgt spid="96256"/>
                                        </p:tgtEl>
                                        <p:attrNameLst>
                                          <p:attrName>style.visibility</p:attrName>
                                        </p:attrNameLst>
                                      </p:cBhvr>
                                      <p:to>
                                        <p:strVal val="visible"/>
                                      </p:to>
                                    </p:set>
                                    <p:animEffect transition="in" filter="strips(upRight)">
                                      <p:cBhvr>
                                        <p:cTn id="19" dur="500"/>
                                        <p:tgtEl>
                                          <p:spTgt spid="96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67" grpId="0" autoUpdateAnimBg="0"/>
      <p:bldP spid="4306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280" name="Object 0"/>
          <p:cNvGraphicFramePr>
            <a:graphicFrameLocks noChangeAspect="1"/>
          </p:cNvGraphicFramePr>
          <p:nvPr>
            <p:extLst>
              <p:ext uri="{D42A27DB-BD31-4B8C-83A1-F6EECF244321}">
                <p14:modId xmlns:p14="http://schemas.microsoft.com/office/powerpoint/2010/main" xmlns="" val="3891198973"/>
              </p:ext>
            </p:extLst>
          </p:nvPr>
        </p:nvGraphicFramePr>
        <p:xfrm>
          <a:off x="2547938" y="188913"/>
          <a:ext cx="2255837" cy="450850"/>
        </p:xfrm>
        <a:graphic>
          <a:graphicData uri="http://schemas.openxmlformats.org/presentationml/2006/ole">
            <p:oleObj spid="_x0000_s25632" name="公式" r:id="rId3" imgW="1002960" imgH="190440" progId="Equation.3">
              <p:embed/>
            </p:oleObj>
          </a:graphicData>
        </a:graphic>
      </p:graphicFrame>
      <p:sp>
        <p:nvSpPr>
          <p:cNvPr id="44054" name="Text Box 22"/>
          <p:cNvSpPr txBox="1">
            <a:spLocks noChangeArrowheads="1"/>
          </p:cNvSpPr>
          <p:nvPr/>
        </p:nvSpPr>
        <p:spPr bwMode="auto">
          <a:xfrm>
            <a:off x="250825" y="765175"/>
            <a:ext cx="53292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zh-CN" sz="2400" dirty="0"/>
              <a:t>于是</a:t>
            </a:r>
            <a:r>
              <a:rPr lang="en-US" altLang="zh-CN" sz="2400" dirty="0"/>
              <a:t>, </a:t>
            </a:r>
            <a:r>
              <a:rPr lang="zh-CN" altLang="zh-CN" sz="2400" dirty="0"/>
              <a:t>拉格朗日方程给出运动方程</a:t>
            </a:r>
            <a:endParaRPr lang="zh-CN" altLang="en-US" sz="2400" dirty="0"/>
          </a:p>
        </p:txBody>
      </p:sp>
      <p:graphicFrame>
        <p:nvGraphicFramePr>
          <p:cNvPr id="97281" name="Object 1"/>
          <p:cNvGraphicFramePr>
            <a:graphicFrameLocks noChangeAspect="1"/>
          </p:cNvGraphicFramePr>
          <p:nvPr>
            <p:extLst>
              <p:ext uri="{D42A27DB-BD31-4B8C-83A1-F6EECF244321}">
                <p14:modId xmlns:p14="http://schemas.microsoft.com/office/powerpoint/2010/main" xmlns="" val="1478233675"/>
              </p:ext>
            </p:extLst>
          </p:nvPr>
        </p:nvGraphicFramePr>
        <p:xfrm>
          <a:off x="496888" y="1374775"/>
          <a:ext cx="5526087" cy="1938338"/>
        </p:xfrm>
        <a:graphic>
          <a:graphicData uri="http://schemas.openxmlformats.org/presentationml/2006/ole">
            <p:oleObj spid="_x0000_s25633" name="公式" r:id="rId4" imgW="2476440" imgH="863280" progId="Equation.3">
              <p:embed/>
            </p:oleObj>
          </a:graphicData>
        </a:graphic>
      </p:graphicFrame>
      <p:sp>
        <p:nvSpPr>
          <p:cNvPr id="44056" name="Text Box 24"/>
          <p:cNvSpPr txBox="1">
            <a:spLocks noChangeArrowheads="1"/>
          </p:cNvSpPr>
          <p:nvPr/>
        </p:nvSpPr>
        <p:spPr bwMode="auto">
          <a:xfrm>
            <a:off x="539750" y="3429000"/>
            <a:ext cx="77771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zh-CN" sz="2400" dirty="0"/>
              <a:t>大楔子的加速度</a:t>
            </a:r>
            <a:r>
              <a:rPr lang="zh-CN" altLang="en-US" sz="2400" dirty="0"/>
              <a:t>以及质点相对于大楔子的加速度为</a:t>
            </a:r>
          </a:p>
        </p:txBody>
      </p:sp>
      <p:graphicFrame>
        <p:nvGraphicFramePr>
          <p:cNvPr id="97282" name="Object 2"/>
          <p:cNvGraphicFramePr>
            <a:graphicFrameLocks noChangeAspect="1"/>
          </p:cNvGraphicFramePr>
          <p:nvPr>
            <p:extLst>
              <p:ext uri="{D42A27DB-BD31-4B8C-83A1-F6EECF244321}">
                <p14:modId xmlns:p14="http://schemas.microsoft.com/office/powerpoint/2010/main" xmlns="" val="2855695147"/>
              </p:ext>
            </p:extLst>
          </p:nvPr>
        </p:nvGraphicFramePr>
        <p:xfrm>
          <a:off x="1898898" y="3933056"/>
          <a:ext cx="3105150" cy="960437"/>
        </p:xfrm>
        <a:graphic>
          <a:graphicData uri="http://schemas.openxmlformats.org/presentationml/2006/ole">
            <p:oleObj spid="_x0000_s25634" name="公式" r:id="rId5" imgW="1384200" imgH="419040" progId="Equation.3">
              <p:embed/>
            </p:oleObj>
          </a:graphicData>
        </a:graphic>
      </p:graphicFrame>
      <p:graphicFrame>
        <p:nvGraphicFramePr>
          <p:cNvPr id="97283" name="Object 3"/>
          <p:cNvGraphicFramePr>
            <a:graphicFrameLocks noChangeAspect="1"/>
          </p:cNvGraphicFramePr>
          <p:nvPr>
            <p:extLst>
              <p:ext uri="{D42A27DB-BD31-4B8C-83A1-F6EECF244321}">
                <p14:modId xmlns:p14="http://schemas.microsoft.com/office/powerpoint/2010/main" xmlns="" val="1124159962"/>
              </p:ext>
            </p:extLst>
          </p:nvPr>
        </p:nvGraphicFramePr>
        <p:xfrm>
          <a:off x="1860550" y="4988843"/>
          <a:ext cx="3398838" cy="960437"/>
        </p:xfrm>
        <a:graphic>
          <a:graphicData uri="http://schemas.openxmlformats.org/presentationml/2006/ole">
            <p:oleObj spid="_x0000_s25635" name="公式" r:id="rId6" imgW="1511280" imgH="419040" progId="Equation.3">
              <p:embed/>
            </p:oleObj>
          </a:graphicData>
        </a:graphic>
      </p:graphicFrame>
      <p:sp>
        <p:nvSpPr>
          <p:cNvPr id="44059" name="Text Box 27"/>
          <p:cNvSpPr txBox="1">
            <a:spLocks noChangeArrowheads="1"/>
          </p:cNvSpPr>
          <p:nvPr/>
        </p:nvSpPr>
        <p:spPr bwMode="auto">
          <a:xfrm>
            <a:off x="-108520" y="6019800"/>
            <a:ext cx="457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zh-CN" sz="2400" dirty="0"/>
              <a:t>所以质点水平方向得加速度为</a:t>
            </a:r>
            <a:endParaRPr lang="zh-CN" altLang="en-US" sz="2400" dirty="0"/>
          </a:p>
        </p:txBody>
      </p:sp>
      <p:graphicFrame>
        <p:nvGraphicFramePr>
          <p:cNvPr id="97284" name="Object 4"/>
          <p:cNvGraphicFramePr>
            <a:graphicFrameLocks noChangeAspect="1"/>
          </p:cNvGraphicFramePr>
          <p:nvPr>
            <p:extLst>
              <p:ext uri="{D42A27DB-BD31-4B8C-83A1-F6EECF244321}">
                <p14:modId xmlns:p14="http://schemas.microsoft.com/office/powerpoint/2010/main" xmlns="" val="186269516"/>
              </p:ext>
            </p:extLst>
          </p:nvPr>
        </p:nvGraphicFramePr>
        <p:xfrm>
          <a:off x="4119563" y="5748338"/>
          <a:ext cx="4883150" cy="960437"/>
        </p:xfrm>
        <a:graphic>
          <a:graphicData uri="http://schemas.openxmlformats.org/presentationml/2006/ole">
            <p:oleObj spid="_x0000_s25636" name="公式" r:id="rId7" imgW="2184120" imgH="419040" progId="Equation.3">
              <p:embed/>
            </p:oleObj>
          </a:graphicData>
        </a:graphic>
      </p:graphicFrame>
    </p:spTree>
    <p:extLst>
      <p:ext uri="{BB962C8B-B14F-4D97-AF65-F5344CB8AC3E}">
        <p14:creationId xmlns:p14="http://schemas.microsoft.com/office/powerpoint/2010/main" xmlns="" val="1505477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97280"/>
                                        </p:tgtEl>
                                        <p:attrNameLst>
                                          <p:attrName>style.visibility</p:attrName>
                                        </p:attrNameLst>
                                      </p:cBhvr>
                                      <p:to>
                                        <p:strVal val="visible"/>
                                      </p:to>
                                    </p:set>
                                    <p:animEffect transition="in" filter="strips(upRight)">
                                      <p:cBhvr>
                                        <p:cTn id="7" dur="500"/>
                                        <p:tgtEl>
                                          <p:spTgt spid="972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4054"/>
                                        </p:tgtEl>
                                        <p:attrNameLst>
                                          <p:attrName>style.visibility</p:attrName>
                                        </p:attrNameLst>
                                      </p:cBhvr>
                                      <p:to>
                                        <p:strVal val="visible"/>
                                      </p:to>
                                    </p:set>
                                    <p:anim calcmode="lin" valueType="num">
                                      <p:cBhvr additive="base">
                                        <p:cTn id="12" dur="500" fill="hold"/>
                                        <p:tgtEl>
                                          <p:spTgt spid="44054"/>
                                        </p:tgtEl>
                                        <p:attrNameLst>
                                          <p:attrName>ppt_x</p:attrName>
                                        </p:attrNameLst>
                                      </p:cBhvr>
                                      <p:tavLst>
                                        <p:tav tm="0">
                                          <p:val>
                                            <p:strVal val="#ppt_x"/>
                                          </p:val>
                                        </p:tav>
                                        <p:tav tm="100000">
                                          <p:val>
                                            <p:strVal val="#ppt_x"/>
                                          </p:val>
                                        </p:tav>
                                      </p:tavLst>
                                    </p:anim>
                                    <p:anim calcmode="lin" valueType="num">
                                      <p:cBhvr additive="base">
                                        <p:cTn id="13" dur="500" fill="hold"/>
                                        <p:tgtEl>
                                          <p:spTgt spid="4405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3" fill="hold" nodeType="clickEffect">
                                  <p:stCondLst>
                                    <p:cond delay="0"/>
                                  </p:stCondLst>
                                  <p:childTnLst>
                                    <p:set>
                                      <p:cBhvr>
                                        <p:cTn id="17" dur="1" fill="hold">
                                          <p:stCondLst>
                                            <p:cond delay="0"/>
                                          </p:stCondLst>
                                        </p:cTn>
                                        <p:tgtEl>
                                          <p:spTgt spid="97281"/>
                                        </p:tgtEl>
                                        <p:attrNameLst>
                                          <p:attrName>style.visibility</p:attrName>
                                        </p:attrNameLst>
                                      </p:cBhvr>
                                      <p:to>
                                        <p:strVal val="visible"/>
                                      </p:to>
                                    </p:set>
                                    <p:animEffect transition="in" filter="strips(upRight)">
                                      <p:cBhvr>
                                        <p:cTn id="18" dur="500"/>
                                        <p:tgtEl>
                                          <p:spTgt spid="9728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4056"/>
                                        </p:tgtEl>
                                        <p:attrNameLst>
                                          <p:attrName>style.visibility</p:attrName>
                                        </p:attrNameLst>
                                      </p:cBhvr>
                                      <p:to>
                                        <p:strVal val="visible"/>
                                      </p:to>
                                    </p:set>
                                    <p:anim calcmode="lin" valueType="num">
                                      <p:cBhvr additive="base">
                                        <p:cTn id="23" dur="500" fill="hold"/>
                                        <p:tgtEl>
                                          <p:spTgt spid="44056"/>
                                        </p:tgtEl>
                                        <p:attrNameLst>
                                          <p:attrName>ppt_x</p:attrName>
                                        </p:attrNameLst>
                                      </p:cBhvr>
                                      <p:tavLst>
                                        <p:tav tm="0">
                                          <p:val>
                                            <p:strVal val="#ppt_x"/>
                                          </p:val>
                                        </p:tav>
                                        <p:tav tm="100000">
                                          <p:val>
                                            <p:strVal val="#ppt_x"/>
                                          </p:val>
                                        </p:tav>
                                      </p:tavLst>
                                    </p:anim>
                                    <p:anim calcmode="lin" valueType="num">
                                      <p:cBhvr additive="base">
                                        <p:cTn id="24" dur="500" fill="hold"/>
                                        <p:tgtEl>
                                          <p:spTgt spid="4405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97282"/>
                                        </p:tgtEl>
                                        <p:attrNameLst>
                                          <p:attrName>style.visibility</p:attrName>
                                        </p:attrNameLst>
                                      </p:cBhvr>
                                      <p:to>
                                        <p:strVal val="visible"/>
                                      </p:to>
                                    </p:set>
                                    <p:animEffect transition="in" filter="strips(upRight)">
                                      <p:cBhvr>
                                        <p:cTn id="29" dur="500"/>
                                        <p:tgtEl>
                                          <p:spTgt spid="9728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nodeType="clickEffect">
                                  <p:stCondLst>
                                    <p:cond delay="0"/>
                                  </p:stCondLst>
                                  <p:childTnLst>
                                    <p:set>
                                      <p:cBhvr>
                                        <p:cTn id="33" dur="1" fill="hold">
                                          <p:stCondLst>
                                            <p:cond delay="0"/>
                                          </p:stCondLst>
                                        </p:cTn>
                                        <p:tgtEl>
                                          <p:spTgt spid="97283"/>
                                        </p:tgtEl>
                                        <p:attrNameLst>
                                          <p:attrName>style.visibility</p:attrName>
                                        </p:attrNameLst>
                                      </p:cBhvr>
                                      <p:to>
                                        <p:strVal val="visible"/>
                                      </p:to>
                                    </p:set>
                                    <p:animEffect transition="in" filter="strips(upRight)">
                                      <p:cBhvr>
                                        <p:cTn id="34" dur="500"/>
                                        <p:tgtEl>
                                          <p:spTgt spid="9728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4059"/>
                                        </p:tgtEl>
                                        <p:attrNameLst>
                                          <p:attrName>style.visibility</p:attrName>
                                        </p:attrNameLst>
                                      </p:cBhvr>
                                      <p:to>
                                        <p:strVal val="visible"/>
                                      </p:to>
                                    </p:set>
                                    <p:anim calcmode="lin" valueType="num">
                                      <p:cBhvr additive="base">
                                        <p:cTn id="39" dur="500" fill="hold"/>
                                        <p:tgtEl>
                                          <p:spTgt spid="44059"/>
                                        </p:tgtEl>
                                        <p:attrNameLst>
                                          <p:attrName>ppt_x</p:attrName>
                                        </p:attrNameLst>
                                      </p:cBhvr>
                                      <p:tavLst>
                                        <p:tav tm="0">
                                          <p:val>
                                            <p:strVal val="#ppt_x"/>
                                          </p:val>
                                        </p:tav>
                                        <p:tav tm="100000">
                                          <p:val>
                                            <p:strVal val="#ppt_x"/>
                                          </p:val>
                                        </p:tav>
                                      </p:tavLst>
                                    </p:anim>
                                    <p:anim calcmode="lin" valueType="num">
                                      <p:cBhvr additive="base">
                                        <p:cTn id="40" dur="500" fill="hold"/>
                                        <p:tgtEl>
                                          <p:spTgt spid="44059"/>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3" fill="hold" nodeType="clickEffect">
                                  <p:stCondLst>
                                    <p:cond delay="0"/>
                                  </p:stCondLst>
                                  <p:childTnLst>
                                    <p:set>
                                      <p:cBhvr>
                                        <p:cTn id="44" dur="1" fill="hold">
                                          <p:stCondLst>
                                            <p:cond delay="0"/>
                                          </p:stCondLst>
                                        </p:cTn>
                                        <p:tgtEl>
                                          <p:spTgt spid="97284"/>
                                        </p:tgtEl>
                                        <p:attrNameLst>
                                          <p:attrName>style.visibility</p:attrName>
                                        </p:attrNameLst>
                                      </p:cBhvr>
                                      <p:to>
                                        <p:strVal val="visible"/>
                                      </p:to>
                                    </p:set>
                                    <p:animEffect transition="in" filter="strips(upRight)">
                                      <p:cBhvr>
                                        <p:cTn id="45" dur="500"/>
                                        <p:tgtEl>
                                          <p:spTgt spid="97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54" grpId="0" autoUpdateAnimBg="0"/>
      <p:bldP spid="44056" grpId="0" autoUpdateAnimBg="0"/>
      <p:bldP spid="4405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1"/>
          <p:cNvSpPr txBox="1">
            <a:spLocks noChangeArrowheads="1"/>
          </p:cNvSpPr>
          <p:nvPr/>
        </p:nvSpPr>
        <p:spPr bwMode="auto">
          <a:xfrm>
            <a:off x="228600" y="116632"/>
            <a:ext cx="8686800"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50000"/>
              </a:spcBef>
              <a:buFontTx/>
              <a:buNone/>
            </a:pPr>
            <a:r>
              <a:rPr lang="en-US" altLang="zh-CN" sz="2400" dirty="0" smtClean="0">
                <a:solidFill>
                  <a:srgbClr val="C00000"/>
                </a:solidFill>
              </a:rPr>
              <a:t>11 </a:t>
            </a:r>
            <a:r>
              <a:rPr lang="zh-CN" altLang="zh-CN" sz="2400" dirty="0" smtClean="0">
                <a:solidFill>
                  <a:srgbClr val="C00000"/>
                </a:solidFill>
              </a:rPr>
              <a:t>质量为</a:t>
            </a:r>
            <a:r>
              <a:rPr lang="en-US" altLang="zh-CN" sz="2400" dirty="0" smtClean="0">
                <a:solidFill>
                  <a:srgbClr val="C00000"/>
                </a:solidFill>
              </a:rPr>
              <a:t>M</a:t>
            </a:r>
            <a:r>
              <a:rPr lang="en-US" altLang="zh-CN" sz="2400" dirty="0">
                <a:solidFill>
                  <a:srgbClr val="C00000"/>
                </a:solidFill>
              </a:rPr>
              <a:t>,</a:t>
            </a:r>
            <a:r>
              <a:rPr lang="zh-CN" altLang="zh-CN" sz="2400" dirty="0" smtClean="0">
                <a:solidFill>
                  <a:srgbClr val="C00000"/>
                </a:solidFill>
              </a:rPr>
              <a:t>半径为</a:t>
            </a:r>
            <a:r>
              <a:rPr lang="en-US" altLang="zh-CN" sz="2400" dirty="0" smtClean="0">
                <a:solidFill>
                  <a:srgbClr val="C00000"/>
                </a:solidFill>
              </a:rPr>
              <a:t>r</a:t>
            </a:r>
            <a:r>
              <a:rPr lang="en-US" altLang="zh-CN" sz="2400" baseline="-25000" dirty="0" smtClean="0">
                <a:solidFill>
                  <a:srgbClr val="C00000"/>
                </a:solidFill>
              </a:rPr>
              <a:t> </a:t>
            </a:r>
            <a:r>
              <a:rPr lang="zh-CN" altLang="zh-CN" sz="2400" dirty="0">
                <a:solidFill>
                  <a:srgbClr val="C00000"/>
                </a:solidFill>
              </a:rPr>
              <a:t>的均质圆柱体放在粗糙水平面上。柱的外面绕有轻绳，绳子跨过一个很轻的滑轮，并悬挂一质量</a:t>
            </a:r>
            <a:r>
              <a:rPr lang="zh-CN" altLang="zh-CN" sz="2400" dirty="0" smtClean="0">
                <a:solidFill>
                  <a:srgbClr val="C00000"/>
                </a:solidFill>
              </a:rPr>
              <a:t>为</a:t>
            </a:r>
            <a:r>
              <a:rPr lang="en-US" altLang="zh-CN" sz="2400" dirty="0" smtClean="0">
                <a:solidFill>
                  <a:srgbClr val="C00000"/>
                </a:solidFill>
              </a:rPr>
              <a:t>m</a:t>
            </a:r>
            <a:r>
              <a:rPr lang="zh-CN" altLang="zh-CN" sz="2400" dirty="0" smtClean="0">
                <a:solidFill>
                  <a:srgbClr val="C00000"/>
                </a:solidFill>
              </a:rPr>
              <a:t>的</a:t>
            </a:r>
            <a:r>
              <a:rPr lang="zh-CN" altLang="zh-CN" sz="2400" dirty="0">
                <a:solidFill>
                  <a:srgbClr val="C00000"/>
                </a:solidFill>
              </a:rPr>
              <a:t>物体。设圆柱体只滚不滑，并且圆柱体与滑轮间的绳子是水平的。求圆柱体质心的</a:t>
            </a:r>
            <a:r>
              <a:rPr lang="zh-CN" altLang="zh-CN" sz="2400" dirty="0" smtClean="0">
                <a:solidFill>
                  <a:srgbClr val="C00000"/>
                </a:solidFill>
              </a:rPr>
              <a:t>加速度</a:t>
            </a:r>
            <a:r>
              <a:rPr lang="en-US" altLang="zh-CN" sz="2400" baseline="-25000" dirty="0" smtClean="0">
                <a:solidFill>
                  <a:srgbClr val="C00000"/>
                </a:solidFill>
              </a:rPr>
              <a:t>    </a:t>
            </a:r>
            <a:r>
              <a:rPr lang="zh-CN" altLang="zh-CN" sz="2400" dirty="0" smtClean="0">
                <a:solidFill>
                  <a:srgbClr val="C00000"/>
                </a:solidFill>
              </a:rPr>
              <a:t>，</a:t>
            </a:r>
            <a:r>
              <a:rPr lang="zh-CN" altLang="zh-CN" sz="2400" dirty="0">
                <a:solidFill>
                  <a:srgbClr val="C00000"/>
                </a:solidFill>
              </a:rPr>
              <a:t>物体的</a:t>
            </a:r>
            <a:r>
              <a:rPr lang="zh-CN" altLang="zh-CN" sz="2400" dirty="0" smtClean="0">
                <a:solidFill>
                  <a:srgbClr val="C00000"/>
                </a:solidFill>
              </a:rPr>
              <a:t>加速度</a:t>
            </a:r>
            <a:r>
              <a:rPr lang="en-US" altLang="zh-CN" sz="2400" dirty="0" smtClean="0">
                <a:solidFill>
                  <a:srgbClr val="C00000"/>
                </a:solidFill>
              </a:rPr>
              <a:t>  </a:t>
            </a:r>
            <a:r>
              <a:rPr lang="en-US" altLang="zh-CN" sz="2400" baseline="-25000" dirty="0" smtClean="0">
                <a:solidFill>
                  <a:srgbClr val="C00000"/>
                </a:solidFill>
              </a:rPr>
              <a:t> </a:t>
            </a:r>
            <a:r>
              <a:rPr lang="zh-CN" altLang="zh-CN" sz="2400" dirty="0">
                <a:solidFill>
                  <a:srgbClr val="C00000"/>
                </a:solidFill>
              </a:rPr>
              <a:t>及绳中</a:t>
            </a:r>
            <a:r>
              <a:rPr lang="zh-CN" altLang="zh-CN" sz="2400" dirty="0" smtClean="0">
                <a:solidFill>
                  <a:srgbClr val="C00000"/>
                </a:solidFill>
              </a:rPr>
              <a:t>张力</a:t>
            </a:r>
            <a:r>
              <a:rPr lang="en-US" altLang="zh-CN" sz="2400" dirty="0" smtClean="0">
                <a:solidFill>
                  <a:srgbClr val="C00000"/>
                </a:solidFill>
              </a:rPr>
              <a:t>T</a:t>
            </a:r>
            <a:r>
              <a:rPr lang="en-US" altLang="zh-CN" sz="2400" baseline="-25000" dirty="0" smtClean="0">
                <a:solidFill>
                  <a:srgbClr val="C00000"/>
                </a:solidFill>
              </a:rPr>
              <a:t> </a:t>
            </a:r>
            <a:r>
              <a:rPr lang="zh-CN" altLang="zh-CN" sz="2400" dirty="0">
                <a:solidFill>
                  <a:srgbClr val="C00000"/>
                </a:solidFill>
              </a:rPr>
              <a:t>。</a:t>
            </a:r>
            <a:endParaRPr lang="en-US" altLang="zh-CN" sz="2400" dirty="0">
              <a:solidFill>
                <a:srgbClr val="C00000"/>
              </a:solidFill>
              <a:sym typeface="Symbol" pitchFamily="18" charset="2"/>
            </a:endParaRPr>
          </a:p>
        </p:txBody>
      </p:sp>
      <p:sp>
        <p:nvSpPr>
          <p:cNvPr id="72717" name="Text Box 13"/>
          <p:cNvSpPr txBox="1">
            <a:spLocks noChangeArrowheads="1"/>
          </p:cNvSpPr>
          <p:nvPr/>
        </p:nvSpPr>
        <p:spPr bwMode="auto">
          <a:xfrm>
            <a:off x="250825" y="1844824"/>
            <a:ext cx="8424863"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zh-CN" altLang="en-US" sz="2400" dirty="0"/>
              <a:t>解</a:t>
            </a:r>
            <a:r>
              <a:rPr lang="en-US" altLang="zh-CN" sz="2400" dirty="0"/>
              <a:t>: </a:t>
            </a:r>
            <a:r>
              <a:rPr lang="zh-CN" altLang="en-US" sz="2400" dirty="0"/>
              <a:t>本题虽然有摩擦力但是不作功</a:t>
            </a:r>
            <a:r>
              <a:rPr lang="en-US" altLang="zh-CN" sz="2400" dirty="0"/>
              <a:t>,</a:t>
            </a:r>
            <a:r>
              <a:rPr lang="zh-CN" altLang="en-US" sz="2400" dirty="0"/>
              <a:t>所以仍可以看做保守系</a:t>
            </a:r>
            <a:r>
              <a:rPr lang="en-US" altLang="zh-CN" sz="2400" dirty="0"/>
              <a:t>,</a:t>
            </a:r>
            <a:r>
              <a:rPr lang="zh-CN" altLang="en-US" sz="2400" dirty="0"/>
              <a:t>自由度</a:t>
            </a:r>
            <a:r>
              <a:rPr lang="en-US" altLang="zh-CN" sz="2400" dirty="0"/>
              <a:t>1,</a:t>
            </a:r>
            <a:r>
              <a:rPr lang="zh-CN" altLang="en-US" sz="2400" dirty="0"/>
              <a:t>选广义坐标</a:t>
            </a:r>
            <a:r>
              <a:rPr lang="zh-CN" altLang="en-US" sz="2400" i="1" dirty="0">
                <a:sym typeface="Symbol" pitchFamily="18" charset="2"/>
              </a:rPr>
              <a:t></a:t>
            </a:r>
            <a:endParaRPr lang="zh-CN" altLang="en-US" sz="2400" i="1" dirty="0"/>
          </a:p>
        </p:txBody>
      </p:sp>
      <p:graphicFrame>
        <p:nvGraphicFramePr>
          <p:cNvPr id="98304" name="Object 1024"/>
          <p:cNvGraphicFramePr>
            <a:graphicFrameLocks noChangeAspect="1"/>
          </p:cNvGraphicFramePr>
          <p:nvPr>
            <p:extLst>
              <p:ext uri="{D42A27DB-BD31-4B8C-83A1-F6EECF244321}">
                <p14:modId xmlns:p14="http://schemas.microsoft.com/office/powerpoint/2010/main" xmlns="" val="847143343"/>
              </p:ext>
            </p:extLst>
          </p:nvPr>
        </p:nvGraphicFramePr>
        <p:xfrm>
          <a:off x="49213" y="2709863"/>
          <a:ext cx="7375525" cy="892175"/>
        </p:xfrm>
        <a:graphic>
          <a:graphicData uri="http://schemas.openxmlformats.org/presentationml/2006/ole">
            <p:oleObj spid="_x0000_s26670" name="公式" r:id="rId3" imgW="3454200" imgH="406080" progId="Equation.3">
              <p:embed/>
            </p:oleObj>
          </a:graphicData>
        </a:graphic>
      </p:graphicFrame>
      <p:graphicFrame>
        <p:nvGraphicFramePr>
          <p:cNvPr id="98305" name="Object 1025"/>
          <p:cNvGraphicFramePr>
            <a:graphicFrameLocks noChangeAspect="1"/>
          </p:cNvGraphicFramePr>
          <p:nvPr>
            <p:extLst>
              <p:ext uri="{D42A27DB-BD31-4B8C-83A1-F6EECF244321}">
                <p14:modId xmlns:p14="http://schemas.microsoft.com/office/powerpoint/2010/main" xmlns="" val="534608490"/>
              </p:ext>
            </p:extLst>
          </p:nvPr>
        </p:nvGraphicFramePr>
        <p:xfrm>
          <a:off x="360363" y="3616325"/>
          <a:ext cx="1944687" cy="460375"/>
        </p:xfrm>
        <a:graphic>
          <a:graphicData uri="http://schemas.openxmlformats.org/presentationml/2006/ole">
            <p:oleObj spid="_x0000_s26671" name="公式" r:id="rId4" imgW="850680" imgH="190440" progId="Equation.3">
              <p:embed/>
            </p:oleObj>
          </a:graphicData>
        </a:graphic>
      </p:graphicFrame>
      <p:graphicFrame>
        <p:nvGraphicFramePr>
          <p:cNvPr id="98306" name="Object 1026"/>
          <p:cNvGraphicFramePr>
            <a:graphicFrameLocks noChangeAspect="1"/>
          </p:cNvGraphicFramePr>
          <p:nvPr>
            <p:extLst>
              <p:ext uri="{D42A27DB-BD31-4B8C-83A1-F6EECF244321}">
                <p14:modId xmlns:p14="http://schemas.microsoft.com/office/powerpoint/2010/main" xmlns="" val="1604091934"/>
              </p:ext>
            </p:extLst>
          </p:nvPr>
        </p:nvGraphicFramePr>
        <p:xfrm>
          <a:off x="141288" y="4138463"/>
          <a:ext cx="4902200" cy="874713"/>
        </p:xfrm>
        <a:graphic>
          <a:graphicData uri="http://schemas.openxmlformats.org/presentationml/2006/ole">
            <p:oleObj spid="_x0000_s26672" name="公式" r:id="rId5" imgW="2336760" imgH="406080" progId="Equation.3">
              <p:embed/>
            </p:oleObj>
          </a:graphicData>
        </a:graphic>
      </p:graphicFrame>
      <p:sp>
        <p:nvSpPr>
          <p:cNvPr id="72724" name="Text Box 20"/>
          <p:cNvSpPr txBox="1">
            <a:spLocks noChangeArrowheads="1"/>
          </p:cNvSpPr>
          <p:nvPr/>
        </p:nvSpPr>
        <p:spPr bwMode="auto">
          <a:xfrm>
            <a:off x="228600" y="5271293"/>
            <a:ext cx="331311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zh-CN" altLang="en-US" sz="2400" dirty="0"/>
              <a:t>由拉格朗日方程得到</a:t>
            </a:r>
            <a:endParaRPr lang="zh-CN" altLang="en-US" sz="2400" i="1" dirty="0"/>
          </a:p>
        </p:txBody>
      </p:sp>
      <p:graphicFrame>
        <p:nvGraphicFramePr>
          <p:cNvPr id="98307" name="Object 1027"/>
          <p:cNvGraphicFramePr>
            <a:graphicFrameLocks noChangeAspect="1"/>
          </p:cNvGraphicFramePr>
          <p:nvPr>
            <p:extLst>
              <p:ext uri="{D42A27DB-BD31-4B8C-83A1-F6EECF244321}">
                <p14:modId xmlns:p14="http://schemas.microsoft.com/office/powerpoint/2010/main" xmlns="" val="500142349"/>
              </p:ext>
            </p:extLst>
          </p:nvPr>
        </p:nvGraphicFramePr>
        <p:xfrm>
          <a:off x="3709988" y="5047580"/>
          <a:ext cx="2586037" cy="901700"/>
        </p:xfrm>
        <a:graphic>
          <a:graphicData uri="http://schemas.openxmlformats.org/presentationml/2006/ole">
            <p:oleObj spid="_x0000_s26673" name="公式" r:id="rId6" imgW="1218960" imgH="419040" progId="Equation.3">
              <p:embed/>
            </p:oleObj>
          </a:graphicData>
        </a:graphic>
      </p:graphicFrame>
      <p:graphicFrame>
        <p:nvGraphicFramePr>
          <p:cNvPr id="98308" name="Object 1028"/>
          <p:cNvGraphicFramePr>
            <a:graphicFrameLocks noChangeAspect="1"/>
          </p:cNvGraphicFramePr>
          <p:nvPr>
            <p:extLst>
              <p:ext uri="{D42A27DB-BD31-4B8C-83A1-F6EECF244321}">
                <p14:modId xmlns:p14="http://schemas.microsoft.com/office/powerpoint/2010/main" xmlns="" val="707578627"/>
              </p:ext>
            </p:extLst>
          </p:nvPr>
        </p:nvGraphicFramePr>
        <p:xfrm>
          <a:off x="493713" y="5988446"/>
          <a:ext cx="7342187" cy="896938"/>
        </p:xfrm>
        <a:graphic>
          <a:graphicData uri="http://schemas.openxmlformats.org/presentationml/2006/ole">
            <p:oleObj spid="_x0000_s26674" name="公式" r:id="rId7" imgW="3492360" imgH="419040" progId="Equation.3">
              <p:embed/>
            </p:oleObj>
          </a:graphicData>
        </a:graphic>
      </p:graphicFrame>
      <p:grpSp>
        <p:nvGrpSpPr>
          <p:cNvPr id="23562" name="Group 64"/>
          <p:cNvGrpSpPr>
            <a:grpSpLocks/>
          </p:cNvGrpSpPr>
          <p:nvPr/>
        </p:nvGrpSpPr>
        <p:grpSpPr bwMode="auto">
          <a:xfrm>
            <a:off x="5435600" y="3500288"/>
            <a:ext cx="3240088" cy="1512888"/>
            <a:chOff x="3515" y="1525"/>
            <a:chExt cx="2041" cy="953"/>
          </a:xfrm>
        </p:grpSpPr>
        <p:sp>
          <p:nvSpPr>
            <p:cNvPr id="23563" name="Line 23"/>
            <p:cNvSpPr>
              <a:spLocks noChangeShapeType="1"/>
            </p:cNvSpPr>
            <p:nvPr/>
          </p:nvSpPr>
          <p:spPr bwMode="auto">
            <a:xfrm>
              <a:off x="3515" y="2387"/>
              <a:ext cx="2041" cy="0"/>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64" name="Line 24"/>
            <p:cNvSpPr>
              <a:spLocks noChangeShapeType="1"/>
            </p:cNvSpPr>
            <p:nvPr/>
          </p:nvSpPr>
          <p:spPr bwMode="auto">
            <a:xfrm flipH="1">
              <a:off x="3651"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65" name="Line 25"/>
            <p:cNvSpPr>
              <a:spLocks noChangeShapeType="1"/>
            </p:cNvSpPr>
            <p:nvPr/>
          </p:nvSpPr>
          <p:spPr bwMode="auto">
            <a:xfrm flipH="1">
              <a:off x="3742"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66" name="Line 26"/>
            <p:cNvSpPr>
              <a:spLocks noChangeShapeType="1"/>
            </p:cNvSpPr>
            <p:nvPr/>
          </p:nvSpPr>
          <p:spPr bwMode="auto">
            <a:xfrm flipH="1">
              <a:off x="3833"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67" name="Line 27"/>
            <p:cNvSpPr>
              <a:spLocks noChangeShapeType="1"/>
            </p:cNvSpPr>
            <p:nvPr/>
          </p:nvSpPr>
          <p:spPr bwMode="auto">
            <a:xfrm flipH="1">
              <a:off x="3923"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68" name="Line 28"/>
            <p:cNvSpPr>
              <a:spLocks noChangeShapeType="1"/>
            </p:cNvSpPr>
            <p:nvPr/>
          </p:nvSpPr>
          <p:spPr bwMode="auto">
            <a:xfrm flipH="1">
              <a:off x="4468"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69" name="Line 29"/>
            <p:cNvSpPr>
              <a:spLocks noChangeShapeType="1"/>
            </p:cNvSpPr>
            <p:nvPr/>
          </p:nvSpPr>
          <p:spPr bwMode="auto">
            <a:xfrm flipH="1">
              <a:off x="4559"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70" name="Line 30"/>
            <p:cNvSpPr>
              <a:spLocks noChangeShapeType="1"/>
            </p:cNvSpPr>
            <p:nvPr/>
          </p:nvSpPr>
          <p:spPr bwMode="auto">
            <a:xfrm flipH="1">
              <a:off x="4649"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71" name="Line 31"/>
            <p:cNvSpPr>
              <a:spLocks noChangeShapeType="1"/>
            </p:cNvSpPr>
            <p:nvPr/>
          </p:nvSpPr>
          <p:spPr bwMode="auto">
            <a:xfrm flipH="1">
              <a:off x="4740"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72" name="Line 32"/>
            <p:cNvSpPr>
              <a:spLocks noChangeShapeType="1"/>
            </p:cNvSpPr>
            <p:nvPr/>
          </p:nvSpPr>
          <p:spPr bwMode="auto">
            <a:xfrm flipH="1">
              <a:off x="4831"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73" name="Line 33"/>
            <p:cNvSpPr>
              <a:spLocks noChangeShapeType="1"/>
            </p:cNvSpPr>
            <p:nvPr/>
          </p:nvSpPr>
          <p:spPr bwMode="auto">
            <a:xfrm flipH="1">
              <a:off x="4922"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74" name="Line 34"/>
            <p:cNvSpPr>
              <a:spLocks noChangeShapeType="1"/>
            </p:cNvSpPr>
            <p:nvPr/>
          </p:nvSpPr>
          <p:spPr bwMode="auto">
            <a:xfrm flipH="1">
              <a:off x="5012"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75" name="Line 35"/>
            <p:cNvSpPr>
              <a:spLocks noChangeShapeType="1"/>
            </p:cNvSpPr>
            <p:nvPr/>
          </p:nvSpPr>
          <p:spPr bwMode="auto">
            <a:xfrm flipH="1">
              <a:off x="5103"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76" name="Line 36"/>
            <p:cNvSpPr>
              <a:spLocks noChangeShapeType="1"/>
            </p:cNvSpPr>
            <p:nvPr/>
          </p:nvSpPr>
          <p:spPr bwMode="auto">
            <a:xfrm flipH="1">
              <a:off x="5193"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77" name="Line 37"/>
            <p:cNvSpPr>
              <a:spLocks noChangeShapeType="1"/>
            </p:cNvSpPr>
            <p:nvPr/>
          </p:nvSpPr>
          <p:spPr bwMode="auto">
            <a:xfrm flipH="1">
              <a:off x="5284"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78" name="Line 38"/>
            <p:cNvSpPr>
              <a:spLocks noChangeShapeType="1"/>
            </p:cNvSpPr>
            <p:nvPr/>
          </p:nvSpPr>
          <p:spPr bwMode="auto">
            <a:xfrm flipH="1">
              <a:off x="4013"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79" name="Line 39"/>
            <p:cNvSpPr>
              <a:spLocks noChangeShapeType="1"/>
            </p:cNvSpPr>
            <p:nvPr/>
          </p:nvSpPr>
          <p:spPr bwMode="auto">
            <a:xfrm flipH="1">
              <a:off x="4104"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80" name="Line 40"/>
            <p:cNvSpPr>
              <a:spLocks noChangeShapeType="1"/>
            </p:cNvSpPr>
            <p:nvPr/>
          </p:nvSpPr>
          <p:spPr bwMode="auto">
            <a:xfrm flipH="1">
              <a:off x="4195"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81" name="Line 41"/>
            <p:cNvSpPr>
              <a:spLocks noChangeShapeType="1"/>
            </p:cNvSpPr>
            <p:nvPr/>
          </p:nvSpPr>
          <p:spPr bwMode="auto">
            <a:xfrm flipH="1">
              <a:off x="4285"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82" name="Line 42"/>
            <p:cNvSpPr>
              <a:spLocks noChangeShapeType="1"/>
            </p:cNvSpPr>
            <p:nvPr/>
          </p:nvSpPr>
          <p:spPr bwMode="auto">
            <a:xfrm flipH="1">
              <a:off x="4377"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83" name="Line 43"/>
            <p:cNvSpPr>
              <a:spLocks noChangeShapeType="1"/>
            </p:cNvSpPr>
            <p:nvPr/>
          </p:nvSpPr>
          <p:spPr bwMode="auto">
            <a:xfrm flipH="1">
              <a:off x="5375"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84" name="Line 44"/>
            <p:cNvSpPr>
              <a:spLocks noChangeShapeType="1"/>
            </p:cNvSpPr>
            <p:nvPr/>
          </p:nvSpPr>
          <p:spPr bwMode="auto">
            <a:xfrm flipH="1">
              <a:off x="5465"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85" name="Line 45"/>
            <p:cNvSpPr>
              <a:spLocks noChangeShapeType="1"/>
            </p:cNvSpPr>
            <p:nvPr/>
          </p:nvSpPr>
          <p:spPr bwMode="auto">
            <a:xfrm flipH="1">
              <a:off x="3561" y="2387"/>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86" name="Oval 46"/>
            <p:cNvSpPr>
              <a:spLocks noChangeArrowheads="1"/>
            </p:cNvSpPr>
            <p:nvPr/>
          </p:nvSpPr>
          <p:spPr bwMode="auto">
            <a:xfrm>
              <a:off x="3561" y="1798"/>
              <a:ext cx="589" cy="589"/>
            </a:xfrm>
            <a:prstGeom prst="ellipse">
              <a:avLst/>
            </a:prstGeom>
            <a:noFill/>
            <a:ln w="25400">
              <a:solidFill>
                <a:srgbClr val="FFFF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i="1">
                <a:solidFill>
                  <a:srgbClr val="99FF33"/>
                </a:solidFill>
                <a:latin typeface="宋体" charset="-122"/>
              </a:endParaRPr>
            </a:p>
          </p:txBody>
        </p:sp>
        <p:sp>
          <p:nvSpPr>
            <p:cNvPr id="23587" name="Line 47"/>
            <p:cNvSpPr>
              <a:spLocks noChangeShapeType="1"/>
            </p:cNvSpPr>
            <p:nvPr/>
          </p:nvSpPr>
          <p:spPr bwMode="auto">
            <a:xfrm flipH="1">
              <a:off x="5147" y="1525"/>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88" name="Line 48"/>
            <p:cNvSpPr>
              <a:spLocks noChangeShapeType="1"/>
            </p:cNvSpPr>
            <p:nvPr/>
          </p:nvSpPr>
          <p:spPr bwMode="auto">
            <a:xfrm flipH="1">
              <a:off x="5238" y="1525"/>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89" name="Line 49"/>
            <p:cNvSpPr>
              <a:spLocks noChangeShapeType="1"/>
            </p:cNvSpPr>
            <p:nvPr/>
          </p:nvSpPr>
          <p:spPr bwMode="auto">
            <a:xfrm flipH="1">
              <a:off x="5329" y="1525"/>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90" name="Line 50"/>
            <p:cNvSpPr>
              <a:spLocks noChangeShapeType="1"/>
            </p:cNvSpPr>
            <p:nvPr/>
          </p:nvSpPr>
          <p:spPr bwMode="auto">
            <a:xfrm flipH="1">
              <a:off x="5419" y="1525"/>
              <a:ext cx="45" cy="91"/>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91" name="Line 51"/>
            <p:cNvSpPr>
              <a:spLocks noChangeShapeType="1"/>
            </p:cNvSpPr>
            <p:nvPr/>
          </p:nvSpPr>
          <p:spPr bwMode="auto">
            <a:xfrm>
              <a:off x="5103" y="1616"/>
              <a:ext cx="363" cy="0"/>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92" name="Oval 52"/>
            <p:cNvSpPr>
              <a:spLocks noChangeArrowheads="1"/>
            </p:cNvSpPr>
            <p:nvPr/>
          </p:nvSpPr>
          <p:spPr bwMode="auto">
            <a:xfrm>
              <a:off x="5239" y="1798"/>
              <a:ext cx="90" cy="90"/>
            </a:xfrm>
            <a:prstGeom prst="ellipse">
              <a:avLst/>
            </a:prstGeom>
            <a:solidFill>
              <a:schemeClr val="tx1"/>
            </a:solidFill>
            <a:ln w="19050">
              <a:solidFill>
                <a:schemeClr val="bg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i="1">
                <a:solidFill>
                  <a:srgbClr val="99FF33"/>
                </a:solidFill>
                <a:latin typeface="宋体" charset="-122"/>
              </a:endParaRPr>
            </a:p>
          </p:txBody>
        </p:sp>
        <p:sp>
          <p:nvSpPr>
            <p:cNvPr id="23593" name="Line 53"/>
            <p:cNvSpPr>
              <a:spLocks noChangeShapeType="1"/>
            </p:cNvSpPr>
            <p:nvPr/>
          </p:nvSpPr>
          <p:spPr bwMode="auto">
            <a:xfrm>
              <a:off x="5284" y="1616"/>
              <a:ext cx="0" cy="227"/>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94" name="Line 54"/>
            <p:cNvSpPr>
              <a:spLocks noChangeShapeType="1"/>
            </p:cNvSpPr>
            <p:nvPr/>
          </p:nvSpPr>
          <p:spPr bwMode="auto">
            <a:xfrm flipH="1">
              <a:off x="3833" y="1797"/>
              <a:ext cx="1451" cy="0"/>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95" name="Line 55"/>
            <p:cNvSpPr>
              <a:spLocks noChangeShapeType="1"/>
            </p:cNvSpPr>
            <p:nvPr/>
          </p:nvSpPr>
          <p:spPr bwMode="auto">
            <a:xfrm>
              <a:off x="5329" y="1842"/>
              <a:ext cx="0" cy="227"/>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596" name="Rectangle 56"/>
            <p:cNvSpPr>
              <a:spLocks noChangeArrowheads="1"/>
            </p:cNvSpPr>
            <p:nvPr/>
          </p:nvSpPr>
          <p:spPr bwMode="auto">
            <a:xfrm>
              <a:off x="5238" y="2069"/>
              <a:ext cx="182" cy="182"/>
            </a:xfrm>
            <a:prstGeom prst="rect">
              <a:avLst/>
            </a:prstGeom>
            <a:noFill/>
            <a:ln w="19050">
              <a:solidFill>
                <a:schemeClr val="bg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i="1">
                <a:solidFill>
                  <a:srgbClr val="99FF33"/>
                </a:solidFill>
                <a:latin typeface="宋体" charset="-122"/>
              </a:endParaRPr>
            </a:p>
          </p:txBody>
        </p:sp>
        <p:sp>
          <p:nvSpPr>
            <p:cNvPr id="23597" name="Text Box 57"/>
            <p:cNvSpPr txBox="1">
              <a:spLocks noChangeArrowheads="1"/>
            </p:cNvSpPr>
            <p:nvPr/>
          </p:nvSpPr>
          <p:spPr bwMode="auto">
            <a:xfrm>
              <a:off x="5193" y="2001"/>
              <a:ext cx="27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en-US" altLang="zh-CN" sz="2000" b="0" i="1">
                  <a:solidFill>
                    <a:schemeClr val="bg1"/>
                  </a:solidFill>
                </a:rPr>
                <a:t>m</a:t>
              </a:r>
            </a:p>
          </p:txBody>
        </p:sp>
        <p:sp>
          <p:nvSpPr>
            <p:cNvPr id="23598" name="Text Box 58"/>
            <p:cNvSpPr txBox="1">
              <a:spLocks noChangeArrowheads="1"/>
            </p:cNvSpPr>
            <p:nvPr/>
          </p:nvSpPr>
          <p:spPr bwMode="auto">
            <a:xfrm>
              <a:off x="3922" y="1979"/>
              <a:ext cx="27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en-US" altLang="zh-CN" sz="2000" b="0" i="1">
                  <a:solidFill>
                    <a:srgbClr val="FFFF00"/>
                  </a:solidFill>
                </a:rPr>
                <a:t>M</a:t>
              </a:r>
            </a:p>
          </p:txBody>
        </p:sp>
        <p:sp>
          <p:nvSpPr>
            <p:cNvPr id="23599" name="Line 59"/>
            <p:cNvSpPr>
              <a:spLocks noChangeShapeType="1"/>
            </p:cNvSpPr>
            <p:nvPr/>
          </p:nvSpPr>
          <p:spPr bwMode="auto">
            <a:xfrm>
              <a:off x="3878" y="1797"/>
              <a:ext cx="0" cy="590"/>
            </a:xfrm>
            <a:prstGeom prst="line">
              <a:avLst/>
            </a:prstGeom>
            <a:noFill/>
            <a:ln w="1905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600" name="Line 60"/>
            <p:cNvSpPr>
              <a:spLocks noChangeShapeType="1"/>
            </p:cNvSpPr>
            <p:nvPr/>
          </p:nvSpPr>
          <p:spPr bwMode="auto">
            <a:xfrm flipH="1">
              <a:off x="3696" y="2069"/>
              <a:ext cx="182" cy="272"/>
            </a:xfrm>
            <a:prstGeom prst="line">
              <a:avLst/>
            </a:prstGeom>
            <a:noFill/>
            <a:ln w="1905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graphicFrame>
          <p:nvGraphicFramePr>
            <p:cNvPr id="23601" name="Object 1029"/>
            <p:cNvGraphicFramePr>
              <a:graphicFrameLocks noChangeAspect="1"/>
            </p:cNvGraphicFramePr>
            <p:nvPr/>
          </p:nvGraphicFramePr>
          <p:xfrm>
            <a:off x="3781" y="2205"/>
            <a:ext cx="97" cy="136"/>
          </p:xfrm>
          <a:graphic>
            <a:graphicData uri="http://schemas.openxmlformats.org/presentationml/2006/ole">
              <p:oleObj spid="_x0000_s26675" name="公式" r:id="rId8" imgW="99000" imgH="143280" progId="Equation.3">
                <p:embed/>
              </p:oleObj>
            </a:graphicData>
          </a:graphic>
        </p:graphicFrame>
        <p:sp>
          <p:nvSpPr>
            <p:cNvPr id="23602" name="Arc 62"/>
            <p:cNvSpPr>
              <a:spLocks/>
            </p:cNvSpPr>
            <p:nvPr/>
          </p:nvSpPr>
          <p:spPr bwMode="auto">
            <a:xfrm rot="1755401" flipV="1">
              <a:off x="3795" y="2086"/>
              <a:ext cx="109" cy="89"/>
            </a:xfrm>
            <a:custGeom>
              <a:avLst/>
              <a:gdLst>
                <a:gd name="T0" fmla="*/ 0 w 10362"/>
                <a:gd name="T1" fmla="*/ 0 h 21154"/>
                <a:gd name="T2" fmla="*/ 0 w 10362"/>
                <a:gd name="T3" fmla="*/ 0 h 21154"/>
                <a:gd name="T4" fmla="*/ 0 w 10362"/>
                <a:gd name="T5" fmla="*/ 0 h 21154"/>
                <a:gd name="T6" fmla="*/ 0 60000 65536"/>
                <a:gd name="T7" fmla="*/ 0 60000 65536"/>
                <a:gd name="T8" fmla="*/ 0 60000 65536"/>
                <a:gd name="T9" fmla="*/ 0 w 10362"/>
                <a:gd name="T10" fmla="*/ 0 h 21154"/>
                <a:gd name="T11" fmla="*/ 10362 w 10362"/>
                <a:gd name="T12" fmla="*/ 21154 h 21154"/>
              </a:gdLst>
              <a:ahLst/>
              <a:cxnLst>
                <a:cxn ang="T6">
                  <a:pos x="T0" y="T1"/>
                </a:cxn>
                <a:cxn ang="T7">
                  <a:pos x="T2" y="T3"/>
                </a:cxn>
                <a:cxn ang="T8">
                  <a:pos x="T4" y="T5"/>
                </a:cxn>
              </a:cxnLst>
              <a:rect l="T9" t="T10" r="T11" b="T12"/>
              <a:pathLst>
                <a:path w="10362" h="21154" fill="none" extrusionOk="0">
                  <a:moveTo>
                    <a:pt x="4366" y="0"/>
                  </a:moveTo>
                  <a:cubicBezTo>
                    <a:pt x="6463" y="432"/>
                    <a:pt x="8483" y="1174"/>
                    <a:pt x="10362" y="2201"/>
                  </a:cubicBezTo>
                </a:path>
                <a:path w="10362" h="21154" stroke="0" extrusionOk="0">
                  <a:moveTo>
                    <a:pt x="4366" y="0"/>
                  </a:moveTo>
                  <a:cubicBezTo>
                    <a:pt x="6463" y="432"/>
                    <a:pt x="8483" y="1174"/>
                    <a:pt x="10362" y="2201"/>
                  </a:cubicBezTo>
                  <a:lnTo>
                    <a:pt x="0" y="21154"/>
                  </a:lnTo>
                  <a:lnTo>
                    <a:pt x="4366" y="0"/>
                  </a:lnTo>
                  <a:close/>
                </a:path>
              </a:pathLst>
            </a:custGeom>
            <a:noFill/>
            <a:ln w="19050">
              <a:solidFill>
                <a:srgbClr val="FFFF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3603" name="Text Box 63"/>
            <p:cNvSpPr txBox="1">
              <a:spLocks noChangeArrowheads="1"/>
            </p:cNvSpPr>
            <p:nvPr/>
          </p:nvSpPr>
          <p:spPr bwMode="auto">
            <a:xfrm>
              <a:off x="3741" y="1797"/>
              <a:ext cx="13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en-US" altLang="zh-CN" sz="2000" b="0" i="1">
                  <a:solidFill>
                    <a:srgbClr val="FFFF00"/>
                  </a:solidFill>
                </a:rPr>
                <a:t>r</a:t>
              </a:r>
            </a:p>
          </p:txBody>
        </p:sp>
      </p:grpSp>
      <p:pic>
        <p:nvPicPr>
          <p:cNvPr id="26632" name="Picture 8"/>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059832" y="1196752"/>
            <a:ext cx="308611" cy="4175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3" name="Picture 9"/>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5364088" y="1295980"/>
            <a:ext cx="262947" cy="3183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9344324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17"/>
                                        </p:tgtEl>
                                        <p:attrNameLst>
                                          <p:attrName>style.visibility</p:attrName>
                                        </p:attrNameLst>
                                      </p:cBhvr>
                                      <p:to>
                                        <p:strVal val="visible"/>
                                      </p:to>
                                    </p:set>
                                    <p:anim calcmode="lin" valueType="num">
                                      <p:cBhvr additive="base">
                                        <p:cTn id="7" dur="500" fill="hold"/>
                                        <p:tgtEl>
                                          <p:spTgt spid="72717"/>
                                        </p:tgtEl>
                                        <p:attrNameLst>
                                          <p:attrName>ppt_x</p:attrName>
                                        </p:attrNameLst>
                                      </p:cBhvr>
                                      <p:tavLst>
                                        <p:tav tm="0">
                                          <p:val>
                                            <p:strVal val="#ppt_x"/>
                                          </p:val>
                                        </p:tav>
                                        <p:tav tm="100000">
                                          <p:val>
                                            <p:strVal val="#ppt_x"/>
                                          </p:val>
                                        </p:tav>
                                      </p:tavLst>
                                    </p:anim>
                                    <p:anim calcmode="lin" valueType="num">
                                      <p:cBhvr additive="base">
                                        <p:cTn id="8" dur="500" fill="hold"/>
                                        <p:tgtEl>
                                          <p:spTgt spid="727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98304"/>
                                        </p:tgtEl>
                                        <p:attrNameLst>
                                          <p:attrName>style.visibility</p:attrName>
                                        </p:attrNameLst>
                                      </p:cBhvr>
                                      <p:to>
                                        <p:strVal val="visible"/>
                                      </p:to>
                                    </p:set>
                                    <p:animEffect transition="in" filter="strips(upRight)">
                                      <p:cBhvr>
                                        <p:cTn id="13" dur="500"/>
                                        <p:tgtEl>
                                          <p:spTgt spid="9830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3" fill="hold" nodeType="clickEffect">
                                  <p:stCondLst>
                                    <p:cond delay="0"/>
                                  </p:stCondLst>
                                  <p:childTnLst>
                                    <p:set>
                                      <p:cBhvr>
                                        <p:cTn id="17" dur="1" fill="hold">
                                          <p:stCondLst>
                                            <p:cond delay="0"/>
                                          </p:stCondLst>
                                        </p:cTn>
                                        <p:tgtEl>
                                          <p:spTgt spid="98305"/>
                                        </p:tgtEl>
                                        <p:attrNameLst>
                                          <p:attrName>style.visibility</p:attrName>
                                        </p:attrNameLst>
                                      </p:cBhvr>
                                      <p:to>
                                        <p:strVal val="visible"/>
                                      </p:to>
                                    </p:set>
                                    <p:animEffect transition="in" filter="strips(upRight)">
                                      <p:cBhvr>
                                        <p:cTn id="18" dur="500"/>
                                        <p:tgtEl>
                                          <p:spTgt spid="983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3" fill="hold" nodeType="clickEffect">
                                  <p:stCondLst>
                                    <p:cond delay="0"/>
                                  </p:stCondLst>
                                  <p:childTnLst>
                                    <p:set>
                                      <p:cBhvr>
                                        <p:cTn id="22" dur="1" fill="hold">
                                          <p:stCondLst>
                                            <p:cond delay="0"/>
                                          </p:stCondLst>
                                        </p:cTn>
                                        <p:tgtEl>
                                          <p:spTgt spid="98306"/>
                                        </p:tgtEl>
                                        <p:attrNameLst>
                                          <p:attrName>style.visibility</p:attrName>
                                        </p:attrNameLst>
                                      </p:cBhvr>
                                      <p:to>
                                        <p:strVal val="visible"/>
                                      </p:to>
                                    </p:set>
                                    <p:animEffect transition="in" filter="strips(upRight)">
                                      <p:cBhvr>
                                        <p:cTn id="23" dur="500"/>
                                        <p:tgtEl>
                                          <p:spTgt spid="9830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2724"/>
                                        </p:tgtEl>
                                        <p:attrNameLst>
                                          <p:attrName>style.visibility</p:attrName>
                                        </p:attrNameLst>
                                      </p:cBhvr>
                                      <p:to>
                                        <p:strVal val="visible"/>
                                      </p:to>
                                    </p:set>
                                    <p:anim calcmode="lin" valueType="num">
                                      <p:cBhvr additive="base">
                                        <p:cTn id="28" dur="500" fill="hold"/>
                                        <p:tgtEl>
                                          <p:spTgt spid="72724"/>
                                        </p:tgtEl>
                                        <p:attrNameLst>
                                          <p:attrName>ppt_x</p:attrName>
                                        </p:attrNameLst>
                                      </p:cBhvr>
                                      <p:tavLst>
                                        <p:tav tm="0">
                                          <p:val>
                                            <p:strVal val="#ppt_x"/>
                                          </p:val>
                                        </p:tav>
                                        <p:tav tm="100000">
                                          <p:val>
                                            <p:strVal val="#ppt_x"/>
                                          </p:val>
                                        </p:tav>
                                      </p:tavLst>
                                    </p:anim>
                                    <p:anim calcmode="lin" valueType="num">
                                      <p:cBhvr additive="base">
                                        <p:cTn id="29" dur="500" fill="hold"/>
                                        <p:tgtEl>
                                          <p:spTgt spid="72724"/>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nodeType="clickEffect">
                                  <p:stCondLst>
                                    <p:cond delay="0"/>
                                  </p:stCondLst>
                                  <p:childTnLst>
                                    <p:set>
                                      <p:cBhvr>
                                        <p:cTn id="33" dur="1" fill="hold">
                                          <p:stCondLst>
                                            <p:cond delay="0"/>
                                          </p:stCondLst>
                                        </p:cTn>
                                        <p:tgtEl>
                                          <p:spTgt spid="98307"/>
                                        </p:tgtEl>
                                        <p:attrNameLst>
                                          <p:attrName>style.visibility</p:attrName>
                                        </p:attrNameLst>
                                      </p:cBhvr>
                                      <p:to>
                                        <p:strVal val="visible"/>
                                      </p:to>
                                    </p:set>
                                    <p:animEffect transition="in" filter="strips(upRight)">
                                      <p:cBhvr>
                                        <p:cTn id="34" dur="500"/>
                                        <p:tgtEl>
                                          <p:spTgt spid="9830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3" fill="hold" nodeType="clickEffect">
                                  <p:stCondLst>
                                    <p:cond delay="0"/>
                                  </p:stCondLst>
                                  <p:childTnLst>
                                    <p:set>
                                      <p:cBhvr>
                                        <p:cTn id="38" dur="1" fill="hold">
                                          <p:stCondLst>
                                            <p:cond delay="0"/>
                                          </p:stCondLst>
                                        </p:cTn>
                                        <p:tgtEl>
                                          <p:spTgt spid="98308"/>
                                        </p:tgtEl>
                                        <p:attrNameLst>
                                          <p:attrName>style.visibility</p:attrName>
                                        </p:attrNameLst>
                                      </p:cBhvr>
                                      <p:to>
                                        <p:strVal val="visible"/>
                                      </p:to>
                                    </p:set>
                                    <p:animEffect transition="in" filter="strips(upRight)">
                                      <p:cBhvr>
                                        <p:cTn id="39" dur="500"/>
                                        <p:tgtEl>
                                          <p:spTgt spid="98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7" grpId="0" autoUpdateAnimBg="0"/>
      <p:bldP spid="7272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8"/>
          <p:cNvSpPr txBox="1">
            <a:spLocks noChangeArrowheads="1"/>
          </p:cNvSpPr>
          <p:nvPr/>
        </p:nvSpPr>
        <p:spPr bwMode="auto">
          <a:xfrm>
            <a:off x="228600" y="228600"/>
            <a:ext cx="8686800"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50000"/>
              </a:spcBef>
              <a:buFontTx/>
              <a:buNone/>
            </a:pPr>
            <a:r>
              <a:rPr lang="en-US" altLang="zh-CN" sz="2400" dirty="0" smtClean="0">
                <a:solidFill>
                  <a:srgbClr val="C00000"/>
                </a:solidFill>
                <a:sym typeface="Symbol" pitchFamily="18" charset="2"/>
              </a:rPr>
              <a:t>12 </a:t>
            </a:r>
            <a:r>
              <a:rPr lang="zh-CN" altLang="en-US" sz="2400" dirty="0" smtClean="0">
                <a:solidFill>
                  <a:srgbClr val="C00000"/>
                </a:solidFill>
                <a:sym typeface="Symbol" pitchFamily="18" charset="2"/>
              </a:rPr>
              <a:t>均质</a:t>
            </a:r>
            <a:r>
              <a:rPr lang="zh-CN" altLang="en-US" sz="2400" dirty="0">
                <a:solidFill>
                  <a:srgbClr val="C00000"/>
                </a:solidFill>
                <a:sym typeface="Symbol" pitchFamily="18" charset="2"/>
              </a:rPr>
              <a:t>棒</a:t>
            </a:r>
            <a:r>
              <a:rPr lang="en-US" altLang="zh-CN" sz="2400" i="1" dirty="0">
                <a:solidFill>
                  <a:srgbClr val="C00000"/>
                </a:solidFill>
                <a:sym typeface="Symbol" pitchFamily="18" charset="2"/>
              </a:rPr>
              <a:t>AB</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质量为</a:t>
            </a:r>
            <a:r>
              <a:rPr lang="en-US" altLang="zh-CN" sz="2400" i="1" dirty="0">
                <a:solidFill>
                  <a:srgbClr val="C00000"/>
                </a:solidFill>
                <a:sym typeface="Symbol" pitchFamily="18" charset="2"/>
              </a:rPr>
              <a:t>m</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长为</a:t>
            </a:r>
            <a:r>
              <a:rPr lang="en-US" altLang="zh-CN" sz="2400" dirty="0">
                <a:solidFill>
                  <a:srgbClr val="C00000"/>
                </a:solidFill>
                <a:sym typeface="Symbol" pitchFamily="18" charset="2"/>
              </a:rPr>
              <a:t>2</a:t>
            </a:r>
            <a:r>
              <a:rPr lang="en-US" altLang="zh-CN" sz="2400" i="1" dirty="0">
                <a:solidFill>
                  <a:srgbClr val="C00000"/>
                </a:solidFill>
                <a:sym typeface="Symbol" pitchFamily="18" charset="2"/>
              </a:rPr>
              <a:t>a</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其</a:t>
            </a:r>
            <a:r>
              <a:rPr lang="en-US" altLang="zh-CN" sz="2400" dirty="0">
                <a:solidFill>
                  <a:srgbClr val="C00000"/>
                </a:solidFill>
                <a:sym typeface="Symbol" pitchFamily="18" charset="2"/>
              </a:rPr>
              <a:t>A</a:t>
            </a:r>
            <a:r>
              <a:rPr lang="zh-CN" altLang="en-US" sz="2400" dirty="0">
                <a:solidFill>
                  <a:srgbClr val="C00000"/>
                </a:solidFill>
                <a:sym typeface="Symbol" pitchFamily="18" charset="2"/>
              </a:rPr>
              <a:t>端可在光滑水平导槽上运动</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而棒本身又可在竖直面内绕</a:t>
            </a:r>
            <a:r>
              <a:rPr lang="en-US" altLang="zh-CN" sz="2400" i="1" dirty="0">
                <a:solidFill>
                  <a:srgbClr val="C00000"/>
                </a:solidFill>
                <a:sym typeface="Symbol" pitchFamily="18" charset="2"/>
              </a:rPr>
              <a:t>A</a:t>
            </a:r>
            <a:r>
              <a:rPr lang="zh-CN" altLang="en-US" sz="2400" dirty="0">
                <a:solidFill>
                  <a:srgbClr val="C00000"/>
                </a:solidFill>
                <a:sym typeface="Symbol" pitchFamily="18" charset="2"/>
              </a:rPr>
              <a:t>点摆动</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如除重力作用外</a:t>
            </a:r>
            <a:r>
              <a:rPr lang="en-US" altLang="zh-CN" sz="2400" dirty="0">
                <a:solidFill>
                  <a:srgbClr val="C00000"/>
                </a:solidFill>
                <a:sym typeface="Symbol" pitchFamily="18" charset="2"/>
              </a:rPr>
              <a:t>,</a:t>
            </a:r>
            <a:r>
              <a:rPr lang="en-US" altLang="zh-CN" sz="2400" i="1" dirty="0">
                <a:solidFill>
                  <a:srgbClr val="C00000"/>
                </a:solidFill>
                <a:sym typeface="Symbol" pitchFamily="18" charset="2"/>
              </a:rPr>
              <a:t>B</a:t>
            </a:r>
            <a:r>
              <a:rPr lang="zh-CN" altLang="en-US" sz="2400" dirty="0">
                <a:solidFill>
                  <a:srgbClr val="C00000"/>
                </a:solidFill>
                <a:sym typeface="Symbol" pitchFamily="18" charset="2"/>
              </a:rPr>
              <a:t>端还受有一水平力</a:t>
            </a:r>
            <a:r>
              <a:rPr lang="en-US" altLang="zh-CN" sz="2400" dirty="0">
                <a:solidFill>
                  <a:srgbClr val="C00000"/>
                </a:solidFill>
                <a:sym typeface="Symbol" pitchFamily="18" charset="2"/>
              </a:rPr>
              <a:t>F</a:t>
            </a:r>
            <a:r>
              <a:rPr lang="zh-CN" altLang="en-US" sz="2400" dirty="0">
                <a:solidFill>
                  <a:srgbClr val="C00000"/>
                </a:solidFill>
                <a:sym typeface="Symbol" pitchFamily="18" charset="2"/>
              </a:rPr>
              <a:t>的作用</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试用拉格明日方程求运动微分方程</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如果摆动的角度很小</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则又如何</a:t>
            </a:r>
            <a:r>
              <a:rPr lang="en-US" altLang="zh-CN" sz="2400" dirty="0">
                <a:solidFill>
                  <a:srgbClr val="C00000"/>
                </a:solidFill>
                <a:sym typeface="Symbol" pitchFamily="18" charset="2"/>
              </a:rPr>
              <a:t>?</a:t>
            </a:r>
          </a:p>
        </p:txBody>
      </p:sp>
      <p:sp>
        <p:nvSpPr>
          <p:cNvPr id="24579" name="Line 9"/>
          <p:cNvSpPr>
            <a:spLocks noChangeShapeType="1"/>
          </p:cNvSpPr>
          <p:nvPr/>
        </p:nvSpPr>
        <p:spPr bwMode="auto">
          <a:xfrm>
            <a:off x="6096000" y="1752600"/>
            <a:ext cx="2286000" cy="0"/>
          </a:xfrm>
          <a:prstGeom prst="line">
            <a:avLst/>
          </a:prstGeom>
          <a:noFill/>
          <a:ln w="19050">
            <a:solidFill>
              <a:srgbClr val="FFFF00"/>
            </a:solidFill>
            <a:round/>
            <a:headEnd type="triangle" w="med" len="me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4580" name="Line 10"/>
          <p:cNvSpPr>
            <a:spLocks noChangeShapeType="1"/>
          </p:cNvSpPr>
          <p:nvPr/>
        </p:nvSpPr>
        <p:spPr bwMode="auto">
          <a:xfrm>
            <a:off x="7696200" y="1752600"/>
            <a:ext cx="0" cy="2514600"/>
          </a:xfrm>
          <a:prstGeom prst="line">
            <a:avLst/>
          </a:prstGeom>
          <a:noFill/>
          <a:ln w="19050">
            <a:solidFill>
              <a:srgbClr val="FFFF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4581" name="Line 11"/>
          <p:cNvSpPr>
            <a:spLocks noChangeShapeType="1"/>
          </p:cNvSpPr>
          <p:nvPr/>
        </p:nvSpPr>
        <p:spPr bwMode="auto">
          <a:xfrm flipH="1">
            <a:off x="6477000" y="1752600"/>
            <a:ext cx="1219200" cy="2057400"/>
          </a:xfrm>
          <a:prstGeom prst="line">
            <a:avLst/>
          </a:prstGeom>
          <a:noFill/>
          <a:ln w="76200">
            <a:solidFill>
              <a:srgbClr val="00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4582" name="Line 12"/>
          <p:cNvSpPr>
            <a:spLocks noChangeShapeType="1"/>
          </p:cNvSpPr>
          <p:nvPr/>
        </p:nvSpPr>
        <p:spPr bwMode="auto">
          <a:xfrm>
            <a:off x="7162800" y="2667000"/>
            <a:ext cx="0" cy="838200"/>
          </a:xfrm>
          <a:prstGeom prst="line">
            <a:avLst/>
          </a:prstGeom>
          <a:noFill/>
          <a:ln w="19050">
            <a:solidFill>
              <a:srgbClr val="FFFF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4583" name="Line 13"/>
          <p:cNvSpPr>
            <a:spLocks noChangeShapeType="1"/>
          </p:cNvSpPr>
          <p:nvPr/>
        </p:nvSpPr>
        <p:spPr bwMode="auto">
          <a:xfrm flipH="1">
            <a:off x="5943600" y="3810000"/>
            <a:ext cx="533400" cy="0"/>
          </a:xfrm>
          <a:prstGeom prst="line">
            <a:avLst/>
          </a:prstGeom>
          <a:noFill/>
          <a:ln w="19050">
            <a:solidFill>
              <a:srgbClr val="FFFF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4584" name="Text Box 14"/>
          <p:cNvSpPr txBox="1">
            <a:spLocks noChangeArrowheads="1"/>
          </p:cNvSpPr>
          <p:nvPr/>
        </p:nvSpPr>
        <p:spPr bwMode="auto">
          <a:xfrm>
            <a:off x="7620000" y="1371600"/>
            <a:ext cx="609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i="1">
                <a:solidFill>
                  <a:srgbClr val="FFFF66"/>
                </a:solidFill>
              </a:rPr>
              <a:t>A</a:t>
            </a:r>
          </a:p>
        </p:txBody>
      </p:sp>
      <p:sp>
        <p:nvSpPr>
          <p:cNvPr id="24585" name="Text Box 15"/>
          <p:cNvSpPr txBox="1">
            <a:spLocks noChangeArrowheads="1"/>
          </p:cNvSpPr>
          <p:nvPr/>
        </p:nvSpPr>
        <p:spPr bwMode="auto">
          <a:xfrm>
            <a:off x="6400800" y="3733800"/>
            <a:ext cx="609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i="1">
                <a:solidFill>
                  <a:srgbClr val="FFFF66"/>
                </a:solidFill>
              </a:rPr>
              <a:t>B</a:t>
            </a:r>
          </a:p>
        </p:txBody>
      </p:sp>
      <p:sp>
        <p:nvSpPr>
          <p:cNvPr id="24586" name="Text Box 16"/>
          <p:cNvSpPr txBox="1">
            <a:spLocks noChangeArrowheads="1"/>
          </p:cNvSpPr>
          <p:nvPr/>
        </p:nvSpPr>
        <p:spPr bwMode="auto">
          <a:xfrm>
            <a:off x="5715000" y="3352800"/>
            <a:ext cx="3698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i="1">
                <a:solidFill>
                  <a:srgbClr val="FFFF66"/>
                </a:solidFill>
              </a:rPr>
              <a:t>F</a:t>
            </a:r>
          </a:p>
        </p:txBody>
      </p:sp>
      <p:sp>
        <p:nvSpPr>
          <p:cNvPr id="24587" name="Text Box 17"/>
          <p:cNvSpPr txBox="1">
            <a:spLocks noChangeArrowheads="1"/>
          </p:cNvSpPr>
          <p:nvPr/>
        </p:nvSpPr>
        <p:spPr bwMode="auto">
          <a:xfrm>
            <a:off x="6934200" y="1905000"/>
            <a:ext cx="609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i="1">
                <a:solidFill>
                  <a:srgbClr val="FFFF66"/>
                </a:solidFill>
              </a:rPr>
              <a:t>a</a:t>
            </a:r>
          </a:p>
        </p:txBody>
      </p:sp>
      <p:sp>
        <p:nvSpPr>
          <p:cNvPr id="24588" name="Text Box 18"/>
          <p:cNvSpPr txBox="1">
            <a:spLocks noChangeArrowheads="1"/>
          </p:cNvSpPr>
          <p:nvPr/>
        </p:nvSpPr>
        <p:spPr bwMode="auto">
          <a:xfrm>
            <a:off x="6553200" y="2743200"/>
            <a:ext cx="609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i="1">
                <a:solidFill>
                  <a:srgbClr val="FFFF66"/>
                </a:solidFill>
              </a:rPr>
              <a:t>a</a:t>
            </a:r>
          </a:p>
        </p:txBody>
      </p:sp>
      <p:sp>
        <p:nvSpPr>
          <p:cNvPr id="24589" name="Text Box 19"/>
          <p:cNvSpPr txBox="1">
            <a:spLocks noChangeArrowheads="1"/>
          </p:cNvSpPr>
          <p:nvPr/>
        </p:nvSpPr>
        <p:spPr bwMode="auto">
          <a:xfrm>
            <a:off x="7696200" y="3886200"/>
            <a:ext cx="609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i="1">
                <a:solidFill>
                  <a:srgbClr val="FFFF66"/>
                </a:solidFill>
              </a:rPr>
              <a:t>y</a:t>
            </a:r>
          </a:p>
        </p:txBody>
      </p:sp>
      <p:sp>
        <p:nvSpPr>
          <p:cNvPr id="24590" name="Text Box 20"/>
          <p:cNvSpPr txBox="1">
            <a:spLocks noChangeArrowheads="1"/>
          </p:cNvSpPr>
          <p:nvPr/>
        </p:nvSpPr>
        <p:spPr bwMode="auto">
          <a:xfrm>
            <a:off x="6096000" y="1676400"/>
            <a:ext cx="609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i="1">
                <a:solidFill>
                  <a:srgbClr val="FFFF66"/>
                </a:solidFill>
              </a:rPr>
              <a:t>x</a:t>
            </a:r>
          </a:p>
        </p:txBody>
      </p:sp>
      <p:sp>
        <p:nvSpPr>
          <p:cNvPr id="24591" name="Text Box 21"/>
          <p:cNvSpPr txBox="1">
            <a:spLocks noChangeArrowheads="1"/>
          </p:cNvSpPr>
          <p:nvPr/>
        </p:nvSpPr>
        <p:spPr bwMode="auto">
          <a:xfrm>
            <a:off x="6934200" y="3505200"/>
            <a:ext cx="609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i="1">
                <a:solidFill>
                  <a:srgbClr val="FFFF66"/>
                </a:solidFill>
              </a:rPr>
              <a:t>mg</a:t>
            </a:r>
          </a:p>
        </p:txBody>
      </p:sp>
      <p:sp>
        <p:nvSpPr>
          <p:cNvPr id="24592" name="Text Box 22"/>
          <p:cNvSpPr txBox="1">
            <a:spLocks noChangeArrowheads="1"/>
          </p:cNvSpPr>
          <p:nvPr/>
        </p:nvSpPr>
        <p:spPr bwMode="auto">
          <a:xfrm>
            <a:off x="7315200" y="2209800"/>
            <a:ext cx="609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i="1">
                <a:solidFill>
                  <a:srgbClr val="FFFF66"/>
                </a:solidFill>
                <a:sym typeface="Symbol" pitchFamily="18" charset="2"/>
              </a:rPr>
              <a:t></a:t>
            </a:r>
            <a:endParaRPr lang="en-US" altLang="zh-CN" sz="2400" i="1">
              <a:solidFill>
                <a:srgbClr val="FFFF66"/>
              </a:solidFill>
            </a:endParaRPr>
          </a:p>
        </p:txBody>
      </p:sp>
      <p:sp>
        <p:nvSpPr>
          <p:cNvPr id="73751" name="Text Box 23"/>
          <p:cNvSpPr txBox="1">
            <a:spLocks noChangeArrowheads="1"/>
          </p:cNvSpPr>
          <p:nvPr/>
        </p:nvSpPr>
        <p:spPr bwMode="auto">
          <a:xfrm>
            <a:off x="228600" y="1828800"/>
            <a:ext cx="5616575"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zh-CN" altLang="en-US" sz="2400" dirty="0"/>
              <a:t>解</a:t>
            </a:r>
            <a:r>
              <a:rPr lang="en-US" altLang="zh-CN" sz="2400" dirty="0"/>
              <a:t>: </a:t>
            </a:r>
            <a:r>
              <a:rPr lang="zh-CN" altLang="en-US" sz="2400" dirty="0"/>
              <a:t>由于有</a:t>
            </a:r>
            <a:r>
              <a:rPr lang="en-US" altLang="zh-CN" sz="2400" i="1" dirty="0"/>
              <a:t>F</a:t>
            </a:r>
            <a:r>
              <a:rPr lang="zh-CN" altLang="en-US" sz="2400" dirty="0"/>
              <a:t>存在</a:t>
            </a:r>
            <a:r>
              <a:rPr lang="en-US" altLang="zh-CN" sz="2400" dirty="0"/>
              <a:t>,</a:t>
            </a:r>
            <a:r>
              <a:rPr lang="zh-CN" altLang="en-US" sz="2400" dirty="0"/>
              <a:t>性质不明</a:t>
            </a:r>
            <a:r>
              <a:rPr lang="en-US" altLang="zh-CN" sz="2400" dirty="0"/>
              <a:t>,</a:t>
            </a:r>
            <a:r>
              <a:rPr lang="zh-CN" altLang="en-US" sz="2400" dirty="0"/>
              <a:t>只能用一般拉格朗日方程求解</a:t>
            </a:r>
            <a:r>
              <a:rPr lang="en-US" altLang="zh-CN" sz="2400" dirty="0"/>
              <a:t>,</a:t>
            </a:r>
            <a:r>
              <a:rPr lang="zh-CN" altLang="en-US" sz="2400" dirty="0"/>
              <a:t>自由度</a:t>
            </a:r>
            <a:r>
              <a:rPr lang="en-US" altLang="zh-CN" sz="2400" dirty="0"/>
              <a:t>2. </a:t>
            </a:r>
            <a:r>
              <a:rPr lang="zh-CN" altLang="en-US" sz="2400" dirty="0"/>
              <a:t>取 </a:t>
            </a:r>
            <a:r>
              <a:rPr lang="en-US" altLang="zh-CN" sz="2400" i="1" dirty="0"/>
              <a:t>x</a:t>
            </a:r>
            <a:r>
              <a:rPr lang="en-US" altLang="zh-CN" sz="2400" dirty="0"/>
              <a:t>,</a:t>
            </a:r>
            <a:r>
              <a:rPr lang="en-US" altLang="zh-CN" sz="2400" i="1" dirty="0">
                <a:sym typeface="Symbol" pitchFamily="18" charset="2"/>
              </a:rPr>
              <a:t></a:t>
            </a:r>
            <a:endParaRPr lang="en-US" altLang="zh-CN" sz="2400" i="1" dirty="0"/>
          </a:p>
        </p:txBody>
      </p:sp>
      <p:graphicFrame>
        <p:nvGraphicFramePr>
          <p:cNvPr id="99328" name="Object 1024"/>
          <p:cNvGraphicFramePr>
            <a:graphicFrameLocks noChangeAspect="1"/>
          </p:cNvGraphicFramePr>
          <p:nvPr>
            <p:extLst>
              <p:ext uri="{D42A27DB-BD31-4B8C-83A1-F6EECF244321}">
                <p14:modId xmlns:p14="http://schemas.microsoft.com/office/powerpoint/2010/main" xmlns="" val="3308770665"/>
              </p:ext>
            </p:extLst>
          </p:nvPr>
        </p:nvGraphicFramePr>
        <p:xfrm>
          <a:off x="598488" y="2638425"/>
          <a:ext cx="3265487" cy="931863"/>
        </p:xfrm>
        <a:graphic>
          <a:graphicData uri="http://schemas.openxmlformats.org/presentationml/2006/ole">
            <p:oleObj spid="_x0000_s27675" name="公式" r:id="rId3" imgW="1460160" imgH="406080" progId="Equation.3">
              <p:embed/>
            </p:oleObj>
          </a:graphicData>
        </a:graphic>
      </p:graphicFrame>
      <p:graphicFrame>
        <p:nvGraphicFramePr>
          <p:cNvPr id="99329" name="Object 1025"/>
          <p:cNvGraphicFramePr>
            <a:graphicFrameLocks noChangeAspect="1"/>
          </p:cNvGraphicFramePr>
          <p:nvPr>
            <p:extLst>
              <p:ext uri="{D42A27DB-BD31-4B8C-83A1-F6EECF244321}">
                <p14:modId xmlns:p14="http://schemas.microsoft.com/office/powerpoint/2010/main" xmlns="" val="1799697763"/>
              </p:ext>
            </p:extLst>
          </p:nvPr>
        </p:nvGraphicFramePr>
        <p:xfrm>
          <a:off x="-100013" y="3490913"/>
          <a:ext cx="5703888" cy="1155700"/>
        </p:xfrm>
        <a:graphic>
          <a:graphicData uri="http://schemas.openxmlformats.org/presentationml/2006/ole">
            <p:oleObj spid="_x0000_s27676" name="公式" r:id="rId4" imgW="2552400" imgH="507960" progId="Equation.3">
              <p:embed/>
            </p:oleObj>
          </a:graphicData>
        </a:graphic>
      </p:graphicFrame>
      <p:sp>
        <p:nvSpPr>
          <p:cNvPr id="73754" name="Text Box 26"/>
          <p:cNvSpPr txBox="1">
            <a:spLocks noChangeArrowheads="1"/>
          </p:cNvSpPr>
          <p:nvPr/>
        </p:nvSpPr>
        <p:spPr bwMode="auto">
          <a:xfrm>
            <a:off x="-108520" y="4724400"/>
            <a:ext cx="3048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zh-CN" altLang="en-US" sz="2400" dirty="0"/>
              <a:t>用虚功原理求广义力</a:t>
            </a:r>
            <a:r>
              <a:rPr lang="zh-CN" altLang="en-US" sz="2400" dirty="0">
                <a:solidFill>
                  <a:schemeClr val="bg1"/>
                </a:solidFill>
              </a:rPr>
              <a:t>，</a:t>
            </a:r>
            <a:endParaRPr lang="zh-CN" altLang="en-US" sz="2400" i="1" dirty="0">
              <a:solidFill>
                <a:schemeClr val="bg1"/>
              </a:solidFill>
            </a:endParaRPr>
          </a:p>
        </p:txBody>
      </p:sp>
      <p:graphicFrame>
        <p:nvGraphicFramePr>
          <p:cNvPr id="99330" name="Object 1026"/>
          <p:cNvGraphicFramePr>
            <a:graphicFrameLocks noChangeAspect="1"/>
          </p:cNvGraphicFramePr>
          <p:nvPr>
            <p:extLst>
              <p:ext uri="{D42A27DB-BD31-4B8C-83A1-F6EECF244321}">
                <p14:modId xmlns:p14="http://schemas.microsoft.com/office/powerpoint/2010/main" xmlns="" val="2579486942"/>
              </p:ext>
            </p:extLst>
          </p:nvPr>
        </p:nvGraphicFramePr>
        <p:xfrm>
          <a:off x="3036887" y="4682433"/>
          <a:ext cx="5513388" cy="548379"/>
        </p:xfrm>
        <a:graphic>
          <a:graphicData uri="http://schemas.openxmlformats.org/presentationml/2006/ole">
            <p:oleObj spid="_x0000_s27677" name="公式" r:id="rId5" imgW="2514600" imgH="241200" progId="Equation.3">
              <p:embed/>
            </p:oleObj>
          </a:graphicData>
        </a:graphic>
      </p:graphicFrame>
      <p:graphicFrame>
        <p:nvGraphicFramePr>
          <p:cNvPr id="99331" name="Object 1027"/>
          <p:cNvGraphicFramePr>
            <a:graphicFrameLocks noChangeAspect="1"/>
          </p:cNvGraphicFramePr>
          <p:nvPr>
            <p:extLst>
              <p:ext uri="{D42A27DB-BD31-4B8C-83A1-F6EECF244321}">
                <p14:modId xmlns:p14="http://schemas.microsoft.com/office/powerpoint/2010/main" xmlns="" val="4235375463"/>
              </p:ext>
            </p:extLst>
          </p:nvPr>
        </p:nvGraphicFramePr>
        <p:xfrm>
          <a:off x="228600" y="5301208"/>
          <a:ext cx="8821960" cy="813354"/>
        </p:xfrm>
        <a:graphic>
          <a:graphicData uri="http://schemas.openxmlformats.org/presentationml/2006/ole">
            <p:oleObj spid="_x0000_s27678" name="公式" r:id="rId6" imgW="4927320" imgH="444240" progId="Equation.3">
              <p:embed/>
            </p:oleObj>
          </a:graphicData>
        </a:graphic>
      </p:graphicFrame>
      <p:graphicFrame>
        <p:nvGraphicFramePr>
          <p:cNvPr id="99332" name="Object 1028"/>
          <p:cNvGraphicFramePr>
            <a:graphicFrameLocks noChangeAspect="1"/>
          </p:cNvGraphicFramePr>
          <p:nvPr>
            <p:extLst>
              <p:ext uri="{D42A27DB-BD31-4B8C-83A1-F6EECF244321}">
                <p14:modId xmlns:p14="http://schemas.microsoft.com/office/powerpoint/2010/main" xmlns="" val="2604494132"/>
              </p:ext>
            </p:extLst>
          </p:nvPr>
        </p:nvGraphicFramePr>
        <p:xfrm>
          <a:off x="1203325" y="6149975"/>
          <a:ext cx="5946775" cy="522288"/>
        </p:xfrm>
        <a:graphic>
          <a:graphicData uri="http://schemas.openxmlformats.org/presentationml/2006/ole">
            <p:oleObj spid="_x0000_s27679" name="公式" r:id="rId7" imgW="2666880" imgH="228600" progId="Equation.3">
              <p:embed/>
            </p:oleObj>
          </a:graphicData>
        </a:graphic>
      </p:graphicFrame>
    </p:spTree>
    <p:extLst>
      <p:ext uri="{BB962C8B-B14F-4D97-AF65-F5344CB8AC3E}">
        <p14:creationId xmlns:p14="http://schemas.microsoft.com/office/powerpoint/2010/main" xmlns="" val="8767874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51"/>
                                        </p:tgtEl>
                                        <p:attrNameLst>
                                          <p:attrName>style.visibility</p:attrName>
                                        </p:attrNameLst>
                                      </p:cBhvr>
                                      <p:to>
                                        <p:strVal val="visible"/>
                                      </p:to>
                                    </p:set>
                                    <p:anim calcmode="lin" valueType="num">
                                      <p:cBhvr additive="base">
                                        <p:cTn id="7" dur="500" fill="hold"/>
                                        <p:tgtEl>
                                          <p:spTgt spid="73751"/>
                                        </p:tgtEl>
                                        <p:attrNameLst>
                                          <p:attrName>ppt_x</p:attrName>
                                        </p:attrNameLst>
                                      </p:cBhvr>
                                      <p:tavLst>
                                        <p:tav tm="0">
                                          <p:val>
                                            <p:strVal val="#ppt_x"/>
                                          </p:val>
                                        </p:tav>
                                        <p:tav tm="100000">
                                          <p:val>
                                            <p:strVal val="#ppt_x"/>
                                          </p:val>
                                        </p:tav>
                                      </p:tavLst>
                                    </p:anim>
                                    <p:anim calcmode="lin" valueType="num">
                                      <p:cBhvr additive="base">
                                        <p:cTn id="8" dur="500" fill="hold"/>
                                        <p:tgtEl>
                                          <p:spTgt spid="7375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99328"/>
                                        </p:tgtEl>
                                        <p:attrNameLst>
                                          <p:attrName>style.visibility</p:attrName>
                                        </p:attrNameLst>
                                      </p:cBhvr>
                                      <p:to>
                                        <p:strVal val="visible"/>
                                      </p:to>
                                    </p:set>
                                    <p:animEffect transition="in" filter="strips(upRight)">
                                      <p:cBhvr>
                                        <p:cTn id="13" dur="500"/>
                                        <p:tgtEl>
                                          <p:spTgt spid="993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3" fill="hold" nodeType="clickEffect">
                                  <p:stCondLst>
                                    <p:cond delay="0"/>
                                  </p:stCondLst>
                                  <p:childTnLst>
                                    <p:set>
                                      <p:cBhvr>
                                        <p:cTn id="17" dur="1" fill="hold">
                                          <p:stCondLst>
                                            <p:cond delay="0"/>
                                          </p:stCondLst>
                                        </p:cTn>
                                        <p:tgtEl>
                                          <p:spTgt spid="99329"/>
                                        </p:tgtEl>
                                        <p:attrNameLst>
                                          <p:attrName>style.visibility</p:attrName>
                                        </p:attrNameLst>
                                      </p:cBhvr>
                                      <p:to>
                                        <p:strVal val="visible"/>
                                      </p:to>
                                    </p:set>
                                    <p:animEffect transition="in" filter="strips(upRight)">
                                      <p:cBhvr>
                                        <p:cTn id="18" dur="500"/>
                                        <p:tgtEl>
                                          <p:spTgt spid="9932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3754"/>
                                        </p:tgtEl>
                                        <p:attrNameLst>
                                          <p:attrName>style.visibility</p:attrName>
                                        </p:attrNameLst>
                                      </p:cBhvr>
                                      <p:to>
                                        <p:strVal val="visible"/>
                                      </p:to>
                                    </p:set>
                                    <p:anim calcmode="lin" valueType="num">
                                      <p:cBhvr additive="base">
                                        <p:cTn id="23" dur="500" fill="hold"/>
                                        <p:tgtEl>
                                          <p:spTgt spid="73754"/>
                                        </p:tgtEl>
                                        <p:attrNameLst>
                                          <p:attrName>ppt_x</p:attrName>
                                        </p:attrNameLst>
                                      </p:cBhvr>
                                      <p:tavLst>
                                        <p:tav tm="0">
                                          <p:val>
                                            <p:strVal val="#ppt_x"/>
                                          </p:val>
                                        </p:tav>
                                        <p:tav tm="100000">
                                          <p:val>
                                            <p:strVal val="#ppt_x"/>
                                          </p:val>
                                        </p:tav>
                                      </p:tavLst>
                                    </p:anim>
                                    <p:anim calcmode="lin" valueType="num">
                                      <p:cBhvr additive="base">
                                        <p:cTn id="24" dur="500" fill="hold"/>
                                        <p:tgtEl>
                                          <p:spTgt spid="7375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99330"/>
                                        </p:tgtEl>
                                        <p:attrNameLst>
                                          <p:attrName>style.visibility</p:attrName>
                                        </p:attrNameLst>
                                      </p:cBhvr>
                                      <p:to>
                                        <p:strVal val="visible"/>
                                      </p:to>
                                    </p:set>
                                    <p:animEffect transition="in" filter="strips(upRight)">
                                      <p:cBhvr>
                                        <p:cTn id="29" dur="500"/>
                                        <p:tgtEl>
                                          <p:spTgt spid="9933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nodeType="clickEffect">
                                  <p:stCondLst>
                                    <p:cond delay="0"/>
                                  </p:stCondLst>
                                  <p:childTnLst>
                                    <p:set>
                                      <p:cBhvr>
                                        <p:cTn id="33" dur="1" fill="hold">
                                          <p:stCondLst>
                                            <p:cond delay="0"/>
                                          </p:stCondLst>
                                        </p:cTn>
                                        <p:tgtEl>
                                          <p:spTgt spid="99331"/>
                                        </p:tgtEl>
                                        <p:attrNameLst>
                                          <p:attrName>style.visibility</p:attrName>
                                        </p:attrNameLst>
                                      </p:cBhvr>
                                      <p:to>
                                        <p:strVal val="visible"/>
                                      </p:to>
                                    </p:set>
                                    <p:animEffect transition="in" filter="strips(upRight)">
                                      <p:cBhvr>
                                        <p:cTn id="34" dur="500"/>
                                        <p:tgtEl>
                                          <p:spTgt spid="9933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3" fill="hold" nodeType="clickEffect">
                                  <p:stCondLst>
                                    <p:cond delay="0"/>
                                  </p:stCondLst>
                                  <p:childTnLst>
                                    <p:set>
                                      <p:cBhvr>
                                        <p:cTn id="38" dur="1" fill="hold">
                                          <p:stCondLst>
                                            <p:cond delay="0"/>
                                          </p:stCondLst>
                                        </p:cTn>
                                        <p:tgtEl>
                                          <p:spTgt spid="99332"/>
                                        </p:tgtEl>
                                        <p:attrNameLst>
                                          <p:attrName>style.visibility</p:attrName>
                                        </p:attrNameLst>
                                      </p:cBhvr>
                                      <p:to>
                                        <p:strVal val="visible"/>
                                      </p:to>
                                    </p:set>
                                    <p:animEffect transition="in" filter="strips(upRight)">
                                      <p:cBhvr>
                                        <p:cTn id="39" dur="500"/>
                                        <p:tgtEl>
                                          <p:spTgt spid="99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51" grpId="0" autoUpdateAnimBg="0"/>
      <p:bldP spid="7375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62" name="Text Box 10"/>
          <p:cNvSpPr txBox="1">
            <a:spLocks noChangeArrowheads="1"/>
          </p:cNvSpPr>
          <p:nvPr/>
        </p:nvSpPr>
        <p:spPr bwMode="auto">
          <a:xfrm>
            <a:off x="228600" y="457200"/>
            <a:ext cx="1143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zh-CN" altLang="en-US" sz="2400" dirty="0"/>
              <a:t>利用</a:t>
            </a:r>
            <a:endParaRPr lang="zh-CN" altLang="en-US" sz="2400" i="1" dirty="0"/>
          </a:p>
        </p:txBody>
      </p:sp>
      <p:graphicFrame>
        <p:nvGraphicFramePr>
          <p:cNvPr id="100352" name="Object 1024"/>
          <p:cNvGraphicFramePr>
            <a:graphicFrameLocks noChangeAspect="1"/>
          </p:cNvGraphicFramePr>
          <p:nvPr>
            <p:extLst>
              <p:ext uri="{D42A27DB-BD31-4B8C-83A1-F6EECF244321}">
                <p14:modId xmlns:p14="http://schemas.microsoft.com/office/powerpoint/2010/main" xmlns="" val="2320705055"/>
              </p:ext>
            </p:extLst>
          </p:nvPr>
        </p:nvGraphicFramePr>
        <p:xfrm>
          <a:off x="1145753" y="260350"/>
          <a:ext cx="6378575" cy="1063625"/>
        </p:xfrm>
        <a:graphic>
          <a:graphicData uri="http://schemas.openxmlformats.org/presentationml/2006/ole">
            <p:oleObj spid="_x0000_s28694" name="公式" r:id="rId3" imgW="2819160" imgH="457200" progId="Equation.3">
              <p:embed/>
            </p:oleObj>
          </a:graphicData>
        </a:graphic>
      </p:graphicFrame>
      <p:sp>
        <p:nvSpPr>
          <p:cNvPr id="74764" name="Text Box 12"/>
          <p:cNvSpPr txBox="1">
            <a:spLocks noChangeArrowheads="1"/>
          </p:cNvSpPr>
          <p:nvPr/>
        </p:nvSpPr>
        <p:spPr bwMode="auto">
          <a:xfrm>
            <a:off x="381000" y="1524000"/>
            <a:ext cx="1143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zh-CN" altLang="en-US" sz="2400" dirty="0"/>
              <a:t>整理得</a:t>
            </a:r>
            <a:endParaRPr lang="zh-CN" altLang="en-US" sz="2400" i="1" dirty="0"/>
          </a:p>
        </p:txBody>
      </p:sp>
      <p:graphicFrame>
        <p:nvGraphicFramePr>
          <p:cNvPr id="100353" name="Object 1025"/>
          <p:cNvGraphicFramePr>
            <a:graphicFrameLocks noChangeAspect="1"/>
          </p:cNvGraphicFramePr>
          <p:nvPr>
            <p:extLst>
              <p:ext uri="{D42A27DB-BD31-4B8C-83A1-F6EECF244321}">
                <p14:modId xmlns:p14="http://schemas.microsoft.com/office/powerpoint/2010/main" xmlns="" val="2490381269"/>
              </p:ext>
            </p:extLst>
          </p:nvPr>
        </p:nvGraphicFramePr>
        <p:xfrm>
          <a:off x="465138" y="2203450"/>
          <a:ext cx="7586662" cy="1103313"/>
        </p:xfrm>
        <a:graphic>
          <a:graphicData uri="http://schemas.openxmlformats.org/presentationml/2006/ole">
            <p:oleObj spid="_x0000_s28695" name="公式" r:id="rId4" imgW="3352680" imgH="482400" progId="Equation.3">
              <p:embed/>
            </p:oleObj>
          </a:graphicData>
        </a:graphic>
      </p:graphicFrame>
      <p:sp>
        <p:nvSpPr>
          <p:cNvPr id="74766" name="Text Box 14"/>
          <p:cNvSpPr txBox="1">
            <a:spLocks noChangeArrowheads="1"/>
          </p:cNvSpPr>
          <p:nvPr/>
        </p:nvSpPr>
        <p:spPr bwMode="auto">
          <a:xfrm>
            <a:off x="457200" y="3733800"/>
            <a:ext cx="2362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zh-CN" altLang="en-US" sz="2400" dirty="0"/>
              <a:t>如果摆角很小</a:t>
            </a:r>
            <a:r>
              <a:rPr lang="en-US" altLang="zh-CN" sz="2400" dirty="0"/>
              <a:t>,</a:t>
            </a:r>
            <a:endParaRPr lang="en-US" altLang="zh-CN" sz="2400" i="1" dirty="0"/>
          </a:p>
        </p:txBody>
      </p:sp>
      <p:graphicFrame>
        <p:nvGraphicFramePr>
          <p:cNvPr id="100354" name="Object 1026"/>
          <p:cNvGraphicFramePr>
            <a:graphicFrameLocks noChangeAspect="1"/>
          </p:cNvGraphicFramePr>
          <p:nvPr>
            <p:extLst>
              <p:ext uri="{D42A27DB-BD31-4B8C-83A1-F6EECF244321}">
                <p14:modId xmlns:p14="http://schemas.microsoft.com/office/powerpoint/2010/main" xmlns="" val="4285466678"/>
              </p:ext>
            </p:extLst>
          </p:nvPr>
        </p:nvGraphicFramePr>
        <p:xfrm>
          <a:off x="2270125" y="3716338"/>
          <a:ext cx="3548063" cy="457200"/>
        </p:xfrm>
        <a:graphic>
          <a:graphicData uri="http://schemas.openxmlformats.org/presentationml/2006/ole">
            <p:oleObj spid="_x0000_s28696" name="公式" r:id="rId5" imgW="1562040" imgH="190440" progId="Equation.3">
              <p:embed/>
            </p:oleObj>
          </a:graphicData>
        </a:graphic>
      </p:graphicFrame>
      <p:graphicFrame>
        <p:nvGraphicFramePr>
          <p:cNvPr id="100355" name="Object 1027"/>
          <p:cNvGraphicFramePr>
            <a:graphicFrameLocks noChangeAspect="1"/>
          </p:cNvGraphicFramePr>
          <p:nvPr>
            <p:extLst>
              <p:ext uri="{D42A27DB-BD31-4B8C-83A1-F6EECF244321}">
                <p14:modId xmlns:p14="http://schemas.microsoft.com/office/powerpoint/2010/main" xmlns="" val="1292627505"/>
              </p:ext>
            </p:extLst>
          </p:nvPr>
        </p:nvGraphicFramePr>
        <p:xfrm>
          <a:off x="1728788" y="4862513"/>
          <a:ext cx="5110162" cy="1103312"/>
        </p:xfrm>
        <a:graphic>
          <a:graphicData uri="http://schemas.openxmlformats.org/presentationml/2006/ole">
            <p:oleObj spid="_x0000_s28697" name="公式" r:id="rId6" imgW="2260440" imgH="482400" progId="Equation.3">
              <p:embed/>
            </p:oleObj>
          </a:graphicData>
        </a:graphic>
      </p:graphicFrame>
    </p:spTree>
    <p:extLst>
      <p:ext uri="{BB962C8B-B14F-4D97-AF65-F5344CB8AC3E}">
        <p14:creationId xmlns:p14="http://schemas.microsoft.com/office/powerpoint/2010/main" xmlns="" val="3132015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62"/>
                                        </p:tgtEl>
                                        <p:attrNameLst>
                                          <p:attrName>style.visibility</p:attrName>
                                        </p:attrNameLst>
                                      </p:cBhvr>
                                      <p:to>
                                        <p:strVal val="visible"/>
                                      </p:to>
                                    </p:set>
                                    <p:anim calcmode="lin" valueType="num">
                                      <p:cBhvr additive="base">
                                        <p:cTn id="7" dur="500" fill="hold"/>
                                        <p:tgtEl>
                                          <p:spTgt spid="74762"/>
                                        </p:tgtEl>
                                        <p:attrNameLst>
                                          <p:attrName>ppt_x</p:attrName>
                                        </p:attrNameLst>
                                      </p:cBhvr>
                                      <p:tavLst>
                                        <p:tav tm="0">
                                          <p:val>
                                            <p:strVal val="#ppt_x"/>
                                          </p:val>
                                        </p:tav>
                                        <p:tav tm="100000">
                                          <p:val>
                                            <p:strVal val="#ppt_x"/>
                                          </p:val>
                                        </p:tav>
                                      </p:tavLst>
                                    </p:anim>
                                    <p:anim calcmode="lin" valueType="num">
                                      <p:cBhvr additive="base">
                                        <p:cTn id="8" dur="500" fill="hold"/>
                                        <p:tgtEl>
                                          <p:spTgt spid="7476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0352"/>
                                        </p:tgtEl>
                                        <p:attrNameLst>
                                          <p:attrName>style.visibility</p:attrName>
                                        </p:attrNameLst>
                                      </p:cBhvr>
                                      <p:to>
                                        <p:strVal val="visible"/>
                                      </p:to>
                                    </p:set>
                                    <p:anim calcmode="lin" valueType="num">
                                      <p:cBhvr additive="base">
                                        <p:cTn id="13" dur="500" fill="hold"/>
                                        <p:tgtEl>
                                          <p:spTgt spid="100352"/>
                                        </p:tgtEl>
                                        <p:attrNameLst>
                                          <p:attrName>ppt_x</p:attrName>
                                        </p:attrNameLst>
                                      </p:cBhvr>
                                      <p:tavLst>
                                        <p:tav tm="0">
                                          <p:val>
                                            <p:strVal val="0-#ppt_w/2"/>
                                          </p:val>
                                        </p:tav>
                                        <p:tav tm="100000">
                                          <p:val>
                                            <p:strVal val="#ppt_x"/>
                                          </p:val>
                                        </p:tav>
                                      </p:tavLst>
                                    </p:anim>
                                    <p:anim calcmode="lin" valueType="num">
                                      <p:cBhvr additive="base">
                                        <p:cTn id="14" dur="500" fill="hold"/>
                                        <p:tgtEl>
                                          <p:spTgt spid="1003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764"/>
                                        </p:tgtEl>
                                        <p:attrNameLst>
                                          <p:attrName>style.visibility</p:attrName>
                                        </p:attrNameLst>
                                      </p:cBhvr>
                                      <p:to>
                                        <p:strVal val="visible"/>
                                      </p:to>
                                    </p:set>
                                    <p:anim calcmode="lin" valueType="num">
                                      <p:cBhvr additive="base">
                                        <p:cTn id="19" dur="500" fill="hold"/>
                                        <p:tgtEl>
                                          <p:spTgt spid="74764"/>
                                        </p:tgtEl>
                                        <p:attrNameLst>
                                          <p:attrName>ppt_x</p:attrName>
                                        </p:attrNameLst>
                                      </p:cBhvr>
                                      <p:tavLst>
                                        <p:tav tm="0">
                                          <p:val>
                                            <p:strVal val="#ppt_x"/>
                                          </p:val>
                                        </p:tav>
                                        <p:tav tm="100000">
                                          <p:val>
                                            <p:strVal val="#ppt_x"/>
                                          </p:val>
                                        </p:tav>
                                      </p:tavLst>
                                    </p:anim>
                                    <p:anim calcmode="lin" valueType="num">
                                      <p:cBhvr additive="base">
                                        <p:cTn id="20" dur="500" fill="hold"/>
                                        <p:tgtEl>
                                          <p:spTgt spid="7476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0353"/>
                                        </p:tgtEl>
                                        <p:attrNameLst>
                                          <p:attrName>style.visibility</p:attrName>
                                        </p:attrNameLst>
                                      </p:cBhvr>
                                      <p:to>
                                        <p:strVal val="visible"/>
                                      </p:to>
                                    </p:set>
                                    <p:anim calcmode="lin" valueType="num">
                                      <p:cBhvr additive="base">
                                        <p:cTn id="25" dur="500" fill="hold"/>
                                        <p:tgtEl>
                                          <p:spTgt spid="100353"/>
                                        </p:tgtEl>
                                        <p:attrNameLst>
                                          <p:attrName>ppt_x</p:attrName>
                                        </p:attrNameLst>
                                      </p:cBhvr>
                                      <p:tavLst>
                                        <p:tav tm="0">
                                          <p:val>
                                            <p:strVal val="0-#ppt_w/2"/>
                                          </p:val>
                                        </p:tav>
                                        <p:tav tm="100000">
                                          <p:val>
                                            <p:strVal val="#ppt_x"/>
                                          </p:val>
                                        </p:tav>
                                      </p:tavLst>
                                    </p:anim>
                                    <p:anim calcmode="lin" valueType="num">
                                      <p:cBhvr additive="base">
                                        <p:cTn id="26" dur="500" fill="hold"/>
                                        <p:tgtEl>
                                          <p:spTgt spid="10035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4766"/>
                                        </p:tgtEl>
                                        <p:attrNameLst>
                                          <p:attrName>style.visibility</p:attrName>
                                        </p:attrNameLst>
                                      </p:cBhvr>
                                      <p:to>
                                        <p:strVal val="visible"/>
                                      </p:to>
                                    </p:set>
                                    <p:anim calcmode="lin" valueType="num">
                                      <p:cBhvr additive="base">
                                        <p:cTn id="31" dur="500" fill="hold"/>
                                        <p:tgtEl>
                                          <p:spTgt spid="74766"/>
                                        </p:tgtEl>
                                        <p:attrNameLst>
                                          <p:attrName>ppt_x</p:attrName>
                                        </p:attrNameLst>
                                      </p:cBhvr>
                                      <p:tavLst>
                                        <p:tav tm="0">
                                          <p:val>
                                            <p:strVal val="#ppt_x"/>
                                          </p:val>
                                        </p:tav>
                                        <p:tav tm="100000">
                                          <p:val>
                                            <p:strVal val="#ppt_x"/>
                                          </p:val>
                                        </p:tav>
                                      </p:tavLst>
                                    </p:anim>
                                    <p:anim calcmode="lin" valueType="num">
                                      <p:cBhvr additive="base">
                                        <p:cTn id="32" dur="500" fill="hold"/>
                                        <p:tgtEl>
                                          <p:spTgt spid="7476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0354"/>
                                        </p:tgtEl>
                                        <p:attrNameLst>
                                          <p:attrName>style.visibility</p:attrName>
                                        </p:attrNameLst>
                                      </p:cBhvr>
                                      <p:to>
                                        <p:strVal val="visible"/>
                                      </p:to>
                                    </p:set>
                                    <p:anim calcmode="lin" valueType="num">
                                      <p:cBhvr additive="base">
                                        <p:cTn id="37" dur="500" fill="hold"/>
                                        <p:tgtEl>
                                          <p:spTgt spid="100354"/>
                                        </p:tgtEl>
                                        <p:attrNameLst>
                                          <p:attrName>ppt_x</p:attrName>
                                        </p:attrNameLst>
                                      </p:cBhvr>
                                      <p:tavLst>
                                        <p:tav tm="0">
                                          <p:val>
                                            <p:strVal val="0-#ppt_w/2"/>
                                          </p:val>
                                        </p:tav>
                                        <p:tav tm="100000">
                                          <p:val>
                                            <p:strVal val="#ppt_x"/>
                                          </p:val>
                                        </p:tav>
                                      </p:tavLst>
                                    </p:anim>
                                    <p:anim calcmode="lin" valueType="num">
                                      <p:cBhvr additive="base">
                                        <p:cTn id="38" dur="500" fill="hold"/>
                                        <p:tgtEl>
                                          <p:spTgt spid="10035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00355"/>
                                        </p:tgtEl>
                                        <p:attrNameLst>
                                          <p:attrName>style.visibility</p:attrName>
                                        </p:attrNameLst>
                                      </p:cBhvr>
                                      <p:to>
                                        <p:strVal val="visible"/>
                                      </p:to>
                                    </p:set>
                                    <p:anim calcmode="lin" valueType="num">
                                      <p:cBhvr additive="base">
                                        <p:cTn id="43" dur="500" fill="hold"/>
                                        <p:tgtEl>
                                          <p:spTgt spid="100355"/>
                                        </p:tgtEl>
                                        <p:attrNameLst>
                                          <p:attrName>ppt_x</p:attrName>
                                        </p:attrNameLst>
                                      </p:cBhvr>
                                      <p:tavLst>
                                        <p:tav tm="0">
                                          <p:val>
                                            <p:strVal val="0-#ppt_w/2"/>
                                          </p:val>
                                        </p:tav>
                                        <p:tav tm="100000">
                                          <p:val>
                                            <p:strVal val="#ppt_x"/>
                                          </p:val>
                                        </p:tav>
                                      </p:tavLst>
                                    </p:anim>
                                    <p:anim calcmode="lin" valueType="num">
                                      <p:cBhvr additive="base">
                                        <p:cTn id="44" dur="500" fill="hold"/>
                                        <p:tgtEl>
                                          <p:spTgt spid="1003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2" grpId="0" autoUpdateAnimBg="0"/>
      <p:bldP spid="74764" grpId="0" autoUpdateAnimBg="0"/>
      <p:bldP spid="7476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5"/>
          <p:cNvSpPr txBox="1">
            <a:spLocks noChangeArrowheads="1"/>
          </p:cNvSpPr>
          <p:nvPr/>
        </p:nvSpPr>
        <p:spPr bwMode="auto">
          <a:xfrm>
            <a:off x="228600" y="228600"/>
            <a:ext cx="8664575" cy="1938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50000"/>
              </a:spcBef>
              <a:buFontTx/>
              <a:buNone/>
            </a:pPr>
            <a:r>
              <a:rPr lang="en-US" altLang="zh-CN" sz="2400" dirty="0">
                <a:solidFill>
                  <a:srgbClr val="C00000"/>
                </a:solidFill>
                <a:sym typeface="Symbol" pitchFamily="18" charset="2"/>
              </a:rPr>
              <a:t>    </a:t>
            </a:r>
            <a:r>
              <a:rPr lang="en-US" altLang="zh-CN" sz="2400" dirty="0" smtClean="0">
                <a:solidFill>
                  <a:srgbClr val="C00000"/>
                </a:solidFill>
                <a:sym typeface="Symbol" pitchFamily="18" charset="2"/>
              </a:rPr>
              <a:t>13 </a:t>
            </a:r>
            <a:r>
              <a:rPr lang="zh-CN" altLang="en-US" sz="2400" dirty="0" smtClean="0">
                <a:solidFill>
                  <a:srgbClr val="C00000"/>
                </a:solidFill>
                <a:sym typeface="Symbol" pitchFamily="18" charset="2"/>
              </a:rPr>
              <a:t>行星齿轮</a:t>
            </a:r>
            <a:r>
              <a:rPr lang="zh-CN" altLang="en-US" sz="2400" dirty="0">
                <a:solidFill>
                  <a:srgbClr val="C00000"/>
                </a:solidFill>
                <a:sym typeface="Symbol" pitchFamily="18" charset="2"/>
              </a:rPr>
              <a:t>机构如图</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曲柄</a:t>
            </a:r>
            <a:r>
              <a:rPr lang="en-US" altLang="zh-CN" sz="2400" i="1" dirty="0">
                <a:solidFill>
                  <a:srgbClr val="C00000"/>
                </a:solidFill>
                <a:sym typeface="Symbol" pitchFamily="18" charset="2"/>
              </a:rPr>
              <a:t>OA</a:t>
            </a:r>
            <a:r>
              <a:rPr lang="zh-CN" altLang="en-US" sz="2400" dirty="0">
                <a:solidFill>
                  <a:srgbClr val="C00000"/>
                </a:solidFill>
                <a:sym typeface="Symbol" pitchFamily="18" charset="2"/>
              </a:rPr>
              <a:t>带动行星齿轮</a:t>
            </a:r>
            <a:r>
              <a:rPr lang="en-US" altLang="zh-CN" sz="2400" dirty="0">
                <a:solidFill>
                  <a:srgbClr val="C00000"/>
                </a:solidFill>
                <a:sym typeface="Symbol" pitchFamily="18" charset="2"/>
              </a:rPr>
              <a:t>II</a:t>
            </a:r>
            <a:r>
              <a:rPr lang="zh-CN" altLang="en-US" sz="2400" dirty="0">
                <a:solidFill>
                  <a:srgbClr val="C00000"/>
                </a:solidFill>
                <a:sym typeface="Symbol" pitchFamily="18" charset="2"/>
              </a:rPr>
              <a:t>在固定齿轮</a:t>
            </a:r>
            <a:r>
              <a:rPr lang="en-US" altLang="zh-CN" sz="2400" dirty="0">
                <a:solidFill>
                  <a:srgbClr val="C00000"/>
                </a:solidFill>
                <a:sym typeface="Symbol" pitchFamily="18" charset="2"/>
              </a:rPr>
              <a:t>I</a:t>
            </a:r>
            <a:r>
              <a:rPr lang="zh-CN" altLang="en-US" sz="2400" dirty="0">
                <a:solidFill>
                  <a:srgbClr val="C00000"/>
                </a:solidFill>
                <a:sym typeface="Symbol" pitchFamily="18" charset="2"/>
              </a:rPr>
              <a:t>上滚动</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已知曲柄的质量为</a:t>
            </a:r>
            <a:r>
              <a:rPr lang="en-US" altLang="zh-CN" sz="2400" i="1" dirty="0">
                <a:solidFill>
                  <a:srgbClr val="C00000"/>
                </a:solidFill>
                <a:sym typeface="Symbol" pitchFamily="18" charset="2"/>
              </a:rPr>
              <a:t>m</a:t>
            </a:r>
            <a:r>
              <a:rPr lang="en-US" altLang="zh-CN" sz="2400" baseline="-25000" dirty="0">
                <a:solidFill>
                  <a:srgbClr val="C00000"/>
                </a:solidFill>
                <a:sym typeface="Symbol" pitchFamily="18" charset="2"/>
              </a:rPr>
              <a:t>1</a:t>
            </a:r>
            <a:r>
              <a:rPr lang="en-US" altLang="zh-CN" sz="2400" dirty="0">
                <a:solidFill>
                  <a:srgbClr val="C00000"/>
                </a:solidFill>
                <a:sym typeface="Symbol" pitchFamily="18" charset="2"/>
              </a:rPr>
              <a:t>, </a:t>
            </a:r>
            <a:r>
              <a:rPr lang="zh-CN" altLang="en-US" sz="2400" dirty="0">
                <a:solidFill>
                  <a:srgbClr val="C00000"/>
                </a:solidFill>
                <a:sym typeface="Symbol" pitchFamily="18" charset="2"/>
              </a:rPr>
              <a:t>且可认为是匀质杆</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齿轮</a:t>
            </a:r>
            <a:r>
              <a:rPr lang="en-US" altLang="zh-CN" sz="2400" dirty="0">
                <a:solidFill>
                  <a:srgbClr val="C00000"/>
                </a:solidFill>
                <a:sym typeface="Symbol" pitchFamily="18" charset="2"/>
              </a:rPr>
              <a:t>II</a:t>
            </a:r>
            <a:r>
              <a:rPr lang="zh-CN" altLang="en-US" sz="2400" dirty="0">
                <a:solidFill>
                  <a:srgbClr val="C00000"/>
                </a:solidFill>
                <a:sym typeface="Symbol" pitchFamily="18" charset="2"/>
              </a:rPr>
              <a:t>的质量为</a:t>
            </a:r>
            <a:r>
              <a:rPr lang="en-US" altLang="zh-CN" sz="2400" i="1" dirty="0">
                <a:solidFill>
                  <a:srgbClr val="C00000"/>
                </a:solidFill>
                <a:sym typeface="Symbol" pitchFamily="18" charset="2"/>
              </a:rPr>
              <a:t>m</a:t>
            </a:r>
            <a:r>
              <a:rPr lang="en-US" altLang="zh-CN" sz="2400" baseline="-25000" dirty="0">
                <a:solidFill>
                  <a:srgbClr val="C00000"/>
                </a:solidFill>
                <a:sym typeface="Symbol" pitchFamily="18" charset="2"/>
              </a:rPr>
              <a:t>2</a:t>
            </a:r>
            <a:r>
              <a:rPr lang="zh-CN" altLang="en-US" sz="2400" dirty="0">
                <a:solidFill>
                  <a:srgbClr val="C00000"/>
                </a:solidFill>
                <a:sym typeface="Symbol" pitchFamily="18" charset="2"/>
              </a:rPr>
              <a:t>、半径为</a:t>
            </a:r>
            <a:r>
              <a:rPr lang="en-US" altLang="zh-CN" sz="2400" i="1" dirty="0">
                <a:solidFill>
                  <a:srgbClr val="C00000"/>
                </a:solidFill>
                <a:sym typeface="Symbol" pitchFamily="18" charset="2"/>
              </a:rPr>
              <a:t>r</a:t>
            </a:r>
            <a:r>
              <a:rPr lang="zh-CN" altLang="en-US" sz="2400" dirty="0">
                <a:solidFill>
                  <a:srgbClr val="C00000"/>
                </a:solidFill>
                <a:sym typeface="Symbol" pitchFamily="18" charset="2"/>
              </a:rPr>
              <a:t>且可认为是匀质圆盘</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至于齿轮</a:t>
            </a:r>
            <a:r>
              <a:rPr lang="en-US" altLang="zh-CN" sz="2400" dirty="0">
                <a:solidFill>
                  <a:srgbClr val="C00000"/>
                </a:solidFill>
                <a:sym typeface="Symbol" pitchFamily="18" charset="2"/>
              </a:rPr>
              <a:t>I</a:t>
            </a:r>
            <a:r>
              <a:rPr lang="zh-CN" altLang="en-US" sz="2400" dirty="0">
                <a:solidFill>
                  <a:srgbClr val="C00000"/>
                </a:solidFill>
                <a:sym typeface="Symbol" pitchFamily="18" charset="2"/>
              </a:rPr>
              <a:t>的半径则为</a:t>
            </a:r>
            <a:r>
              <a:rPr lang="en-US" altLang="zh-CN" sz="2400" i="1" dirty="0">
                <a:solidFill>
                  <a:srgbClr val="C00000"/>
                </a:solidFill>
                <a:sym typeface="Symbol" pitchFamily="18" charset="2"/>
              </a:rPr>
              <a:t>R</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今在曲柄上作用一不变的力矩</a:t>
            </a:r>
            <a:r>
              <a:rPr lang="en-US" altLang="zh-CN" sz="2400" i="1" dirty="0">
                <a:solidFill>
                  <a:srgbClr val="C00000"/>
                </a:solidFill>
                <a:sym typeface="Symbol" pitchFamily="18" charset="2"/>
              </a:rPr>
              <a:t>M</a:t>
            </a:r>
            <a:r>
              <a:rPr lang="en-US" altLang="zh-CN" sz="2400" dirty="0">
                <a:solidFill>
                  <a:srgbClr val="C00000"/>
                </a:solidFill>
                <a:sym typeface="Symbol" pitchFamily="18" charset="2"/>
              </a:rPr>
              <a:t>, </a:t>
            </a:r>
            <a:r>
              <a:rPr lang="zh-CN" altLang="en-US" sz="2400" dirty="0">
                <a:solidFill>
                  <a:srgbClr val="C00000"/>
                </a:solidFill>
                <a:sym typeface="Symbol" pitchFamily="18" charset="2"/>
              </a:rPr>
              <a:t>如重力的作用可以略去不计</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试用拉格朗日方程研究此曲柄的运动</a:t>
            </a:r>
            <a:r>
              <a:rPr lang="en-US" altLang="zh-CN" sz="2400" dirty="0">
                <a:solidFill>
                  <a:srgbClr val="C00000"/>
                </a:solidFill>
                <a:sym typeface="Symbol" pitchFamily="18" charset="2"/>
              </a:rPr>
              <a:t>.</a:t>
            </a:r>
          </a:p>
        </p:txBody>
      </p:sp>
      <p:sp>
        <p:nvSpPr>
          <p:cNvPr id="75783" name="Text Box 7"/>
          <p:cNvSpPr txBox="1">
            <a:spLocks noChangeArrowheads="1"/>
          </p:cNvSpPr>
          <p:nvPr/>
        </p:nvSpPr>
        <p:spPr bwMode="auto">
          <a:xfrm>
            <a:off x="228600" y="2205038"/>
            <a:ext cx="5616575"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zh-CN" altLang="en-US" sz="2400" dirty="0"/>
              <a:t>解</a:t>
            </a:r>
            <a:r>
              <a:rPr lang="en-US" altLang="zh-CN" sz="2400" dirty="0"/>
              <a:t>: </a:t>
            </a:r>
            <a:r>
              <a:rPr lang="zh-CN" altLang="en-US" sz="2400" dirty="0"/>
              <a:t>由于曲柄长度一定</a:t>
            </a:r>
            <a:r>
              <a:rPr lang="en-US" altLang="zh-CN" sz="2400" dirty="0"/>
              <a:t>,</a:t>
            </a:r>
            <a:r>
              <a:rPr lang="zh-CN" altLang="en-US" sz="2400" dirty="0"/>
              <a:t>自由度</a:t>
            </a:r>
            <a:r>
              <a:rPr lang="en-US" altLang="zh-CN" sz="2400" dirty="0"/>
              <a:t>1. </a:t>
            </a:r>
            <a:r>
              <a:rPr lang="zh-CN" altLang="en-US" sz="2400" dirty="0"/>
              <a:t>取</a:t>
            </a:r>
            <a:r>
              <a:rPr lang="zh-CN" altLang="en-US" sz="2400" i="1" dirty="0">
                <a:sym typeface="Symbol" pitchFamily="18" charset="2"/>
              </a:rPr>
              <a:t></a:t>
            </a:r>
            <a:r>
              <a:rPr lang="en-US" altLang="zh-CN" sz="2400" dirty="0">
                <a:sym typeface="Symbol" pitchFamily="18" charset="2"/>
              </a:rPr>
              <a:t>. </a:t>
            </a:r>
            <a:r>
              <a:rPr lang="zh-CN" altLang="en-US" sz="2400" dirty="0">
                <a:sym typeface="Symbol" pitchFamily="18" charset="2"/>
              </a:rPr>
              <a:t>受力矩作用</a:t>
            </a:r>
            <a:r>
              <a:rPr lang="en-US" altLang="zh-CN" sz="2400" dirty="0">
                <a:sym typeface="Symbol" pitchFamily="18" charset="2"/>
              </a:rPr>
              <a:t>,</a:t>
            </a:r>
            <a:r>
              <a:rPr lang="zh-CN" altLang="en-US" sz="2400" dirty="0">
                <a:sym typeface="Symbol" pitchFamily="18" charset="2"/>
              </a:rPr>
              <a:t>所以用一般的拉格朗日方程</a:t>
            </a:r>
            <a:r>
              <a:rPr lang="en-US" altLang="zh-CN" sz="2400" dirty="0">
                <a:sym typeface="Symbol" pitchFamily="18" charset="2"/>
              </a:rPr>
              <a:t>.</a:t>
            </a:r>
            <a:endParaRPr lang="en-US" altLang="zh-CN" sz="2400" i="1" dirty="0"/>
          </a:p>
        </p:txBody>
      </p:sp>
      <p:graphicFrame>
        <p:nvGraphicFramePr>
          <p:cNvPr id="101376" name="Object 0"/>
          <p:cNvGraphicFramePr>
            <a:graphicFrameLocks noChangeAspect="1"/>
          </p:cNvGraphicFramePr>
          <p:nvPr>
            <p:extLst>
              <p:ext uri="{D42A27DB-BD31-4B8C-83A1-F6EECF244321}">
                <p14:modId xmlns:p14="http://schemas.microsoft.com/office/powerpoint/2010/main" xmlns="" val="2660940149"/>
              </p:ext>
            </p:extLst>
          </p:nvPr>
        </p:nvGraphicFramePr>
        <p:xfrm>
          <a:off x="228600" y="3086100"/>
          <a:ext cx="6426993" cy="1531938"/>
        </p:xfrm>
        <a:graphic>
          <a:graphicData uri="http://schemas.openxmlformats.org/presentationml/2006/ole">
            <p:oleObj spid="_x0000_s29718" name="公式" r:id="rId3" imgW="3822480" imgH="838080" progId="Equation.3">
              <p:embed/>
            </p:oleObj>
          </a:graphicData>
        </a:graphic>
      </p:graphicFrame>
      <p:sp>
        <p:nvSpPr>
          <p:cNvPr id="75786" name="Text Box 10"/>
          <p:cNvSpPr txBox="1">
            <a:spLocks noChangeArrowheads="1"/>
          </p:cNvSpPr>
          <p:nvPr/>
        </p:nvSpPr>
        <p:spPr bwMode="auto">
          <a:xfrm>
            <a:off x="179388" y="4652963"/>
            <a:ext cx="3048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zh-CN" altLang="en-US" sz="2400" dirty="0"/>
              <a:t>用定义求广义力</a:t>
            </a:r>
            <a:endParaRPr lang="zh-CN" altLang="en-US" sz="2400" i="1" dirty="0"/>
          </a:p>
        </p:txBody>
      </p:sp>
      <p:graphicFrame>
        <p:nvGraphicFramePr>
          <p:cNvPr id="101377" name="Object 1"/>
          <p:cNvGraphicFramePr>
            <a:graphicFrameLocks noChangeAspect="1"/>
          </p:cNvGraphicFramePr>
          <p:nvPr>
            <p:extLst>
              <p:ext uri="{D42A27DB-BD31-4B8C-83A1-F6EECF244321}">
                <p14:modId xmlns:p14="http://schemas.microsoft.com/office/powerpoint/2010/main" xmlns="" val="1457681357"/>
              </p:ext>
            </p:extLst>
          </p:nvPr>
        </p:nvGraphicFramePr>
        <p:xfrm>
          <a:off x="2659063" y="4457700"/>
          <a:ext cx="2943225" cy="958850"/>
        </p:xfrm>
        <a:graphic>
          <a:graphicData uri="http://schemas.openxmlformats.org/presentationml/2006/ole">
            <p:oleObj spid="_x0000_s29719" name="公式" r:id="rId4" imgW="1180800" imgH="444240" progId="Equation.3">
              <p:embed/>
            </p:oleObj>
          </a:graphicData>
        </a:graphic>
      </p:graphicFrame>
      <p:graphicFrame>
        <p:nvGraphicFramePr>
          <p:cNvPr id="101378" name="Object 2"/>
          <p:cNvGraphicFramePr>
            <a:graphicFrameLocks noChangeAspect="1"/>
          </p:cNvGraphicFramePr>
          <p:nvPr>
            <p:extLst>
              <p:ext uri="{D42A27DB-BD31-4B8C-83A1-F6EECF244321}">
                <p14:modId xmlns:p14="http://schemas.microsoft.com/office/powerpoint/2010/main" xmlns="" val="2091806498"/>
              </p:ext>
            </p:extLst>
          </p:nvPr>
        </p:nvGraphicFramePr>
        <p:xfrm>
          <a:off x="35495" y="5394312"/>
          <a:ext cx="8989939" cy="525043"/>
        </p:xfrm>
        <a:graphic>
          <a:graphicData uri="http://schemas.openxmlformats.org/presentationml/2006/ole">
            <p:oleObj spid="_x0000_s29720" name="公式" r:id="rId5" imgW="4495680" imgH="253800" progId="Equation.3">
              <p:embed/>
            </p:oleObj>
          </a:graphicData>
        </a:graphic>
      </p:graphicFrame>
      <p:graphicFrame>
        <p:nvGraphicFramePr>
          <p:cNvPr id="101379" name="Object 3"/>
          <p:cNvGraphicFramePr>
            <a:graphicFrameLocks noChangeAspect="1"/>
          </p:cNvGraphicFramePr>
          <p:nvPr>
            <p:extLst>
              <p:ext uri="{D42A27DB-BD31-4B8C-83A1-F6EECF244321}">
                <p14:modId xmlns:p14="http://schemas.microsoft.com/office/powerpoint/2010/main" xmlns="" val="3773374528"/>
              </p:ext>
            </p:extLst>
          </p:nvPr>
        </p:nvGraphicFramePr>
        <p:xfrm>
          <a:off x="3089275" y="5991225"/>
          <a:ext cx="1862138" cy="638175"/>
        </p:xfrm>
        <a:graphic>
          <a:graphicData uri="http://schemas.openxmlformats.org/presentationml/2006/ole">
            <p:oleObj spid="_x0000_s29721" name="公式" r:id="rId6" imgW="774360" imgH="253800" progId="Equation.3">
              <p:embed/>
            </p:oleObj>
          </a:graphicData>
        </a:graphic>
      </p:graphicFrame>
      <p:grpSp>
        <p:nvGrpSpPr>
          <p:cNvPr id="26633" name="Group 49"/>
          <p:cNvGrpSpPr>
            <a:grpSpLocks/>
          </p:cNvGrpSpPr>
          <p:nvPr/>
        </p:nvGrpSpPr>
        <p:grpSpPr bwMode="auto">
          <a:xfrm>
            <a:off x="6227763" y="1989138"/>
            <a:ext cx="2806700" cy="2951162"/>
            <a:chOff x="3742" y="1253"/>
            <a:chExt cx="1768" cy="1859"/>
          </a:xfrm>
        </p:grpSpPr>
        <p:sp>
          <p:nvSpPr>
            <p:cNvPr id="26634" name="Oval 14"/>
            <p:cNvSpPr>
              <a:spLocks noChangeArrowheads="1"/>
            </p:cNvSpPr>
            <p:nvPr/>
          </p:nvSpPr>
          <p:spPr bwMode="auto">
            <a:xfrm>
              <a:off x="4786" y="1343"/>
              <a:ext cx="590" cy="590"/>
            </a:xfrm>
            <a:prstGeom prst="ellipse">
              <a:avLst/>
            </a:prstGeom>
            <a:noFill/>
            <a:ln w="25400">
              <a:solidFill>
                <a:srgbClr val="FFFF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a:solidFill>
                  <a:srgbClr val="99FF33"/>
                </a:solidFill>
                <a:latin typeface="宋体" charset="-122"/>
              </a:endParaRPr>
            </a:p>
          </p:txBody>
        </p:sp>
        <p:sp>
          <p:nvSpPr>
            <p:cNvPr id="26635" name="Oval 15"/>
            <p:cNvSpPr>
              <a:spLocks noChangeArrowheads="1"/>
            </p:cNvSpPr>
            <p:nvPr/>
          </p:nvSpPr>
          <p:spPr bwMode="auto">
            <a:xfrm>
              <a:off x="3833" y="1661"/>
              <a:ext cx="1225" cy="1225"/>
            </a:xfrm>
            <a:prstGeom prst="ellipse">
              <a:avLst/>
            </a:prstGeom>
            <a:noFill/>
            <a:ln w="25400">
              <a:solidFill>
                <a:srgbClr val="FFFF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a:solidFill>
                  <a:srgbClr val="99FF33"/>
                </a:solidFill>
                <a:latin typeface="宋体" charset="-122"/>
              </a:endParaRPr>
            </a:p>
          </p:txBody>
        </p:sp>
        <p:sp>
          <p:nvSpPr>
            <p:cNvPr id="26636" name="Line 18"/>
            <p:cNvSpPr>
              <a:spLocks noChangeShapeType="1"/>
            </p:cNvSpPr>
            <p:nvPr/>
          </p:nvSpPr>
          <p:spPr bwMode="auto">
            <a:xfrm flipH="1" flipV="1">
              <a:off x="4468" y="1343"/>
              <a:ext cx="1" cy="1769"/>
            </a:xfrm>
            <a:prstGeom prst="line">
              <a:avLst/>
            </a:prstGeom>
            <a:noFill/>
            <a:ln w="19050">
              <a:solidFill>
                <a:srgbClr val="FF0000"/>
              </a:solidFill>
              <a:round/>
              <a:headEnd/>
              <a:tailEnd type="arrow" w="lg"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6637" name="Line 19"/>
            <p:cNvSpPr>
              <a:spLocks noChangeShapeType="1"/>
            </p:cNvSpPr>
            <p:nvPr/>
          </p:nvSpPr>
          <p:spPr bwMode="auto">
            <a:xfrm>
              <a:off x="3742" y="2296"/>
              <a:ext cx="1724" cy="0"/>
            </a:xfrm>
            <a:prstGeom prst="line">
              <a:avLst/>
            </a:prstGeom>
            <a:noFill/>
            <a:ln w="19050">
              <a:solidFill>
                <a:srgbClr val="FF0000"/>
              </a:solidFill>
              <a:round/>
              <a:headEnd/>
              <a:tailEnd type="arrow" w="lg"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6638" name="Line 20"/>
            <p:cNvSpPr>
              <a:spLocks noChangeShapeType="1"/>
            </p:cNvSpPr>
            <p:nvPr/>
          </p:nvSpPr>
          <p:spPr bwMode="auto">
            <a:xfrm flipH="1" flipV="1">
              <a:off x="4015" y="1842"/>
              <a:ext cx="454" cy="454"/>
            </a:xfrm>
            <a:prstGeom prst="line">
              <a:avLst/>
            </a:prstGeom>
            <a:noFill/>
            <a:ln w="19050">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cxnSp>
          <p:nvCxnSpPr>
            <p:cNvPr id="26639" name="AutoShape 23"/>
            <p:cNvCxnSpPr>
              <a:cxnSpLocks noChangeShapeType="1"/>
              <a:stCxn id="26635" idx="3"/>
              <a:endCxn id="26634" idx="7"/>
            </p:cNvCxnSpPr>
            <p:nvPr/>
          </p:nvCxnSpPr>
          <p:spPr bwMode="auto">
            <a:xfrm flipV="1">
              <a:off x="4012" y="1421"/>
              <a:ext cx="1278" cy="1294"/>
            </a:xfrm>
            <a:prstGeom prst="straightConnector1">
              <a:avLst/>
            </a:prstGeom>
            <a:noFill/>
            <a:ln w="19050">
              <a:solidFill>
                <a:schemeClr val="bg1"/>
              </a:solidFill>
              <a:prstDash val="dash"/>
              <a:round/>
              <a:headEnd/>
              <a:tailEnd/>
            </a:ln>
            <a:extLst>
              <a:ext uri="{909E8E84-426E-40DD-AFC4-6F175D3DCCD1}">
                <a14:hiddenFill xmlns:a14="http://schemas.microsoft.com/office/drawing/2010/main" xmlns="">
                  <a:noFill/>
                </a14:hiddenFill>
              </a:ext>
            </a:extLst>
          </p:spPr>
        </p:cxnSp>
        <p:sp>
          <p:nvSpPr>
            <p:cNvPr id="26640" name="Line 24"/>
            <p:cNvSpPr>
              <a:spLocks noChangeShapeType="1"/>
            </p:cNvSpPr>
            <p:nvPr/>
          </p:nvSpPr>
          <p:spPr bwMode="auto">
            <a:xfrm flipV="1">
              <a:off x="4469" y="1661"/>
              <a:ext cx="635" cy="635"/>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6641" name="Line 26"/>
            <p:cNvSpPr>
              <a:spLocks noChangeShapeType="1"/>
            </p:cNvSpPr>
            <p:nvPr/>
          </p:nvSpPr>
          <p:spPr bwMode="auto">
            <a:xfrm flipV="1">
              <a:off x="4423" y="1616"/>
              <a:ext cx="635" cy="635"/>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6642" name="Line 27"/>
            <p:cNvSpPr>
              <a:spLocks noChangeShapeType="1"/>
            </p:cNvSpPr>
            <p:nvPr/>
          </p:nvSpPr>
          <p:spPr bwMode="auto">
            <a:xfrm flipH="1" flipV="1">
              <a:off x="4877" y="1434"/>
              <a:ext cx="227" cy="227"/>
            </a:xfrm>
            <a:prstGeom prst="line">
              <a:avLst/>
            </a:prstGeom>
            <a:noFill/>
            <a:ln w="19050">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6643" name="Line 28"/>
            <p:cNvSpPr>
              <a:spLocks noChangeShapeType="1"/>
            </p:cNvSpPr>
            <p:nvPr/>
          </p:nvSpPr>
          <p:spPr bwMode="auto">
            <a:xfrm>
              <a:off x="4287" y="2886"/>
              <a:ext cx="0" cy="136"/>
            </a:xfrm>
            <a:prstGeom prst="line">
              <a:avLst/>
            </a:prstGeom>
            <a:noFill/>
            <a:ln w="254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6644" name="Line 29"/>
            <p:cNvSpPr>
              <a:spLocks noChangeShapeType="1"/>
            </p:cNvSpPr>
            <p:nvPr/>
          </p:nvSpPr>
          <p:spPr bwMode="auto">
            <a:xfrm>
              <a:off x="4650" y="2840"/>
              <a:ext cx="0" cy="182"/>
            </a:xfrm>
            <a:prstGeom prst="line">
              <a:avLst/>
            </a:prstGeom>
            <a:noFill/>
            <a:ln w="254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6645" name="Line 30"/>
            <p:cNvSpPr>
              <a:spLocks noChangeShapeType="1"/>
            </p:cNvSpPr>
            <p:nvPr/>
          </p:nvSpPr>
          <p:spPr bwMode="auto">
            <a:xfrm flipH="1">
              <a:off x="4287" y="2886"/>
              <a:ext cx="91" cy="90"/>
            </a:xfrm>
            <a:prstGeom prst="line">
              <a:avLst/>
            </a:prstGeom>
            <a:noFill/>
            <a:ln w="254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6646" name="Line 31"/>
            <p:cNvSpPr>
              <a:spLocks noChangeShapeType="1"/>
            </p:cNvSpPr>
            <p:nvPr/>
          </p:nvSpPr>
          <p:spPr bwMode="auto">
            <a:xfrm flipH="1">
              <a:off x="4332" y="2886"/>
              <a:ext cx="137" cy="136"/>
            </a:xfrm>
            <a:prstGeom prst="line">
              <a:avLst/>
            </a:prstGeom>
            <a:noFill/>
            <a:ln w="254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6647" name="Line 32"/>
            <p:cNvSpPr>
              <a:spLocks noChangeShapeType="1"/>
            </p:cNvSpPr>
            <p:nvPr/>
          </p:nvSpPr>
          <p:spPr bwMode="auto">
            <a:xfrm flipH="1">
              <a:off x="4423" y="2886"/>
              <a:ext cx="136" cy="136"/>
            </a:xfrm>
            <a:prstGeom prst="line">
              <a:avLst/>
            </a:prstGeom>
            <a:noFill/>
            <a:ln w="254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6648" name="Line 33"/>
            <p:cNvSpPr>
              <a:spLocks noChangeShapeType="1"/>
            </p:cNvSpPr>
            <p:nvPr/>
          </p:nvSpPr>
          <p:spPr bwMode="auto">
            <a:xfrm flipH="1">
              <a:off x="4605" y="2976"/>
              <a:ext cx="45" cy="46"/>
            </a:xfrm>
            <a:prstGeom prst="line">
              <a:avLst/>
            </a:prstGeom>
            <a:noFill/>
            <a:ln w="254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6649" name="Line 34"/>
            <p:cNvSpPr>
              <a:spLocks noChangeShapeType="1"/>
            </p:cNvSpPr>
            <p:nvPr/>
          </p:nvSpPr>
          <p:spPr bwMode="auto">
            <a:xfrm flipH="1">
              <a:off x="4514" y="2885"/>
              <a:ext cx="136" cy="137"/>
            </a:xfrm>
            <a:prstGeom prst="line">
              <a:avLst/>
            </a:prstGeom>
            <a:noFill/>
            <a:ln w="254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6650" name="Text Box 35"/>
            <p:cNvSpPr txBox="1">
              <a:spLocks noChangeArrowheads="1"/>
            </p:cNvSpPr>
            <p:nvPr/>
          </p:nvSpPr>
          <p:spPr bwMode="auto">
            <a:xfrm>
              <a:off x="5284" y="2251"/>
              <a:ext cx="22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en-US" altLang="zh-CN" sz="2000" i="1">
                  <a:solidFill>
                    <a:srgbClr val="FF3300"/>
                  </a:solidFill>
                </a:rPr>
                <a:t>x</a:t>
              </a:r>
            </a:p>
          </p:txBody>
        </p:sp>
        <p:sp>
          <p:nvSpPr>
            <p:cNvPr id="26651" name="Text Box 36"/>
            <p:cNvSpPr txBox="1">
              <a:spLocks noChangeArrowheads="1"/>
            </p:cNvSpPr>
            <p:nvPr/>
          </p:nvSpPr>
          <p:spPr bwMode="auto">
            <a:xfrm>
              <a:off x="4243" y="1253"/>
              <a:ext cx="22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en-US" altLang="zh-CN" sz="2000" i="1">
                  <a:solidFill>
                    <a:srgbClr val="FF3300"/>
                  </a:solidFill>
                </a:rPr>
                <a:t>y</a:t>
              </a:r>
            </a:p>
          </p:txBody>
        </p:sp>
        <p:sp>
          <p:nvSpPr>
            <p:cNvPr id="26652" name="Text Box 37"/>
            <p:cNvSpPr txBox="1">
              <a:spLocks noChangeArrowheads="1"/>
            </p:cNvSpPr>
            <p:nvPr/>
          </p:nvSpPr>
          <p:spPr bwMode="auto">
            <a:xfrm>
              <a:off x="4922" y="1343"/>
              <a:ext cx="22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en-US" altLang="zh-CN" sz="2000" i="1">
                  <a:solidFill>
                    <a:schemeClr val="bg1"/>
                  </a:solidFill>
                </a:rPr>
                <a:t>r</a:t>
              </a:r>
            </a:p>
          </p:txBody>
        </p:sp>
        <p:sp>
          <p:nvSpPr>
            <p:cNvPr id="26653" name="Text Box 38"/>
            <p:cNvSpPr txBox="1">
              <a:spLocks noChangeArrowheads="1"/>
            </p:cNvSpPr>
            <p:nvPr/>
          </p:nvSpPr>
          <p:spPr bwMode="auto">
            <a:xfrm>
              <a:off x="4152" y="1819"/>
              <a:ext cx="22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en-US" altLang="zh-CN" sz="2000" i="1">
                  <a:solidFill>
                    <a:schemeClr val="bg1"/>
                  </a:solidFill>
                </a:rPr>
                <a:t>R</a:t>
              </a:r>
            </a:p>
          </p:txBody>
        </p:sp>
        <p:sp>
          <p:nvSpPr>
            <p:cNvPr id="26654" name="Arc 39"/>
            <p:cNvSpPr>
              <a:spLocks/>
            </p:cNvSpPr>
            <p:nvPr/>
          </p:nvSpPr>
          <p:spPr bwMode="auto">
            <a:xfrm rot="-10129903" flipH="1" flipV="1">
              <a:off x="4510" y="1933"/>
              <a:ext cx="321" cy="272"/>
            </a:xfrm>
            <a:custGeom>
              <a:avLst/>
              <a:gdLst>
                <a:gd name="T0" fmla="*/ 0 w 21368"/>
                <a:gd name="T1" fmla="*/ 0 h 21600"/>
                <a:gd name="T2" fmla="*/ 0 w 21368"/>
                <a:gd name="T3" fmla="*/ 0 h 21600"/>
                <a:gd name="T4" fmla="*/ 0 w 21368"/>
                <a:gd name="T5" fmla="*/ 0 h 21600"/>
                <a:gd name="T6" fmla="*/ 0 60000 65536"/>
                <a:gd name="T7" fmla="*/ 0 60000 65536"/>
                <a:gd name="T8" fmla="*/ 0 60000 65536"/>
                <a:gd name="T9" fmla="*/ 0 w 21368"/>
                <a:gd name="T10" fmla="*/ 0 h 21600"/>
                <a:gd name="T11" fmla="*/ 21368 w 21368"/>
                <a:gd name="T12" fmla="*/ 21600 h 21600"/>
              </a:gdLst>
              <a:ahLst/>
              <a:cxnLst>
                <a:cxn ang="T6">
                  <a:pos x="T0" y="T1"/>
                </a:cxn>
                <a:cxn ang="T7">
                  <a:pos x="T2" y="T3"/>
                </a:cxn>
                <a:cxn ang="T8">
                  <a:pos x="T4" y="T5"/>
                </a:cxn>
              </a:cxnLst>
              <a:rect l="T9" t="T10" r="T11" b="T12"/>
              <a:pathLst>
                <a:path w="21368" h="21600" fill="none" extrusionOk="0">
                  <a:moveTo>
                    <a:pt x="-1" y="0"/>
                  </a:moveTo>
                  <a:cubicBezTo>
                    <a:pt x="10709" y="0"/>
                    <a:pt x="19801" y="7846"/>
                    <a:pt x="21367" y="18441"/>
                  </a:cubicBezTo>
                </a:path>
                <a:path w="21368" h="21600" stroke="0" extrusionOk="0">
                  <a:moveTo>
                    <a:pt x="-1" y="0"/>
                  </a:moveTo>
                  <a:cubicBezTo>
                    <a:pt x="10709" y="0"/>
                    <a:pt x="19801" y="7846"/>
                    <a:pt x="21367" y="18441"/>
                  </a:cubicBezTo>
                  <a:lnTo>
                    <a:pt x="0" y="21600"/>
                  </a:lnTo>
                  <a:lnTo>
                    <a:pt x="-1" y="0"/>
                  </a:lnTo>
                  <a:close/>
                </a:path>
              </a:pathLst>
            </a:custGeom>
            <a:noFill/>
            <a:ln w="25400">
              <a:solidFill>
                <a:schemeClr val="bg1"/>
              </a:solidFill>
              <a:round/>
              <a:headEnd type="arrow" w="lg" len="me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6655" name="Text Box 40"/>
            <p:cNvSpPr txBox="1">
              <a:spLocks noChangeArrowheads="1"/>
            </p:cNvSpPr>
            <p:nvPr/>
          </p:nvSpPr>
          <p:spPr bwMode="auto">
            <a:xfrm>
              <a:off x="4515" y="1683"/>
              <a:ext cx="22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en-US" altLang="zh-CN" sz="2000" i="1">
                  <a:solidFill>
                    <a:schemeClr val="bg1"/>
                  </a:solidFill>
                </a:rPr>
                <a:t>M</a:t>
              </a:r>
            </a:p>
          </p:txBody>
        </p:sp>
        <p:sp>
          <p:nvSpPr>
            <p:cNvPr id="26656" name="Text Box 41"/>
            <p:cNvSpPr txBox="1">
              <a:spLocks noChangeArrowheads="1"/>
            </p:cNvSpPr>
            <p:nvPr/>
          </p:nvSpPr>
          <p:spPr bwMode="auto">
            <a:xfrm>
              <a:off x="4242" y="2251"/>
              <a:ext cx="22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en-US" altLang="zh-CN" sz="2000" i="1">
                  <a:solidFill>
                    <a:schemeClr val="bg1"/>
                  </a:solidFill>
                </a:rPr>
                <a:t>O</a:t>
              </a:r>
            </a:p>
          </p:txBody>
        </p:sp>
        <p:sp>
          <p:nvSpPr>
            <p:cNvPr id="26657" name="Oval 42"/>
            <p:cNvSpPr>
              <a:spLocks noChangeArrowheads="1"/>
            </p:cNvSpPr>
            <p:nvPr/>
          </p:nvSpPr>
          <p:spPr bwMode="auto">
            <a:xfrm>
              <a:off x="5013" y="1616"/>
              <a:ext cx="91" cy="90"/>
            </a:xfrm>
            <a:prstGeom prst="ellipse">
              <a:avLst/>
            </a:prstGeom>
            <a:noFill/>
            <a:ln w="1905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a:solidFill>
                  <a:srgbClr val="99FF33"/>
                </a:solidFill>
                <a:latin typeface="宋体" charset="-122"/>
              </a:endParaRPr>
            </a:p>
          </p:txBody>
        </p:sp>
        <p:sp>
          <p:nvSpPr>
            <p:cNvPr id="26658" name="Oval 43"/>
            <p:cNvSpPr>
              <a:spLocks noChangeArrowheads="1"/>
            </p:cNvSpPr>
            <p:nvPr/>
          </p:nvSpPr>
          <p:spPr bwMode="auto">
            <a:xfrm>
              <a:off x="4423" y="2205"/>
              <a:ext cx="91" cy="91"/>
            </a:xfrm>
            <a:prstGeom prst="ellipse">
              <a:avLst/>
            </a:prstGeom>
            <a:noFill/>
            <a:ln w="1905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a:solidFill>
                  <a:srgbClr val="99FF33"/>
                </a:solidFill>
                <a:latin typeface="宋体" charset="-122"/>
              </a:endParaRPr>
            </a:p>
          </p:txBody>
        </p:sp>
        <p:sp>
          <p:nvSpPr>
            <p:cNvPr id="26659" name="Text Box 44"/>
            <p:cNvSpPr txBox="1">
              <a:spLocks noChangeArrowheads="1"/>
            </p:cNvSpPr>
            <p:nvPr/>
          </p:nvSpPr>
          <p:spPr bwMode="auto">
            <a:xfrm>
              <a:off x="5104" y="1525"/>
              <a:ext cx="22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en-US" altLang="zh-CN" sz="2000" i="1">
                  <a:solidFill>
                    <a:schemeClr val="bg1"/>
                  </a:solidFill>
                </a:rPr>
                <a:t>A</a:t>
              </a:r>
            </a:p>
          </p:txBody>
        </p:sp>
        <p:sp>
          <p:nvSpPr>
            <p:cNvPr id="26660" name="Text Box 45"/>
            <p:cNvSpPr txBox="1">
              <a:spLocks noChangeArrowheads="1"/>
            </p:cNvSpPr>
            <p:nvPr/>
          </p:nvSpPr>
          <p:spPr bwMode="auto">
            <a:xfrm>
              <a:off x="4514" y="2568"/>
              <a:ext cx="22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en-US" altLang="zh-CN" sz="2000" i="1">
                  <a:solidFill>
                    <a:srgbClr val="FFFF66"/>
                  </a:solidFill>
                  <a:latin typeface="宋体" charset="-122"/>
                </a:rPr>
                <a:t>Ⅰ</a:t>
              </a:r>
            </a:p>
          </p:txBody>
        </p:sp>
        <p:sp>
          <p:nvSpPr>
            <p:cNvPr id="26661" name="Text Box 46"/>
            <p:cNvSpPr txBox="1">
              <a:spLocks noChangeArrowheads="1"/>
            </p:cNvSpPr>
            <p:nvPr/>
          </p:nvSpPr>
          <p:spPr bwMode="auto">
            <a:xfrm>
              <a:off x="4922" y="1683"/>
              <a:ext cx="36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en-US" altLang="zh-CN" sz="2000" i="1">
                  <a:solidFill>
                    <a:srgbClr val="FFFF66"/>
                  </a:solidFill>
                  <a:latin typeface="宋体" charset="-122"/>
                </a:rPr>
                <a:t>Ⅱ</a:t>
              </a:r>
            </a:p>
          </p:txBody>
        </p:sp>
      </p:grpSp>
    </p:spTree>
    <p:extLst>
      <p:ext uri="{BB962C8B-B14F-4D97-AF65-F5344CB8AC3E}">
        <p14:creationId xmlns:p14="http://schemas.microsoft.com/office/powerpoint/2010/main" xmlns="" val="39048575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783"/>
                                        </p:tgtEl>
                                        <p:attrNameLst>
                                          <p:attrName>style.visibility</p:attrName>
                                        </p:attrNameLst>
                                      </p:cBhvr>
                                      <p:to>
                                        <p:strVal val="visible"/>
                                      </p:to>
                                    </p:set>
                                    <p:anim calcmode="lin" valueType="num">
                                      <p:cBhvr additive="base">
                                        <p:cTn id="7" dur="500" fill="hold"/>
                                        <p:tgtEl>
                                          <p:spTgt spid="75783"/>
                                        </p:tgtEl>
                                        <p:attrNameLst>
                                          <p:attrName>ppt_x</p:attrName>
                                        </p:attrNameLst>
                                      </p:cBhvr>
                                      <p:tavLst>
                                        <p:tav tm="0">
                                          <p:val>
                                            <p:strVal val="#ppt_x"/>
                                          </p:val>
                                        </p:tav>
                                        <p:tav tm="100000">
                                          <p:val>
                                            <p:strVal val="#ppt_x"/>
                                          </p:val>
                                        </p:tav>
                                      </p:tavLst>
                                    </p:anim>
                                    <p:anim calcmode="lin" valueType="num">
                                      <p:cBhvr additive="base">
                                        <p:cTn id="8" dur="500" fill="hold"/>
                                        <p:tgtEl>
                                          <p:spTgt spid="7578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101376"/>
                                        </p:tgtEl>
                                        <p:attrNameLst>
                                          <p:attrName>style.visibility</p:attrName>
                                        </p:attrNameLst>
                                      </p:cBhvr>
                                      <p:to>
                                        <p:strVal val="visible"/>
                                      </p:to>
                                    </p:set>
                                    <p:animEffect transition="in" filter="strips(upRight)">
                                      <p:cBhvr>
                                        <p:cTn id="13" dur="500"/>
                                        <p:tgtEl>
                                          <p:spTgt spid="10137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5786"/>
                                        </p:tgtEl>
                                        <p:attrNameLst>
                                          <p:attrName>style.visibility</p:attrName>
                                        </p:attrNameLst>
                                      </p:cBhvr>
                                      <p:to>
                                        <p:strVal val="visible"/>
                                      </p:to>
                                    </p:set>
                                    <p:anim calcmode="lin" valueType="num">
                                      <p:cBhvr additive="base">
                                        <p:cTn id="18" dur="500" fill="hold"/>
                                        <p:tgtEl>
                                          <p:spTgt spid="75786"/>
                                        </p:tgtEl>
                                        <p:attrNameLst>
                                          <p:attrName>ppt_x</p:attrName>
                                        </p:attrNameLst>
                                      </p:cBhvr>
                                      <p:tavLst>
                                        <p:tav tm="0">
                                          <p:val>
                                            <p:strVal val="#ppt_x"/>
                                          </p:val>
                                        </p:tav>
                                        <p:tav tm="100000">
                                          <p:val>
                                            <p:strVal val="#ppt_x"/>
                                          </p:val>
                                        </p:tav>
                                      </p:tavLst>
                                    </p:anim>
                                    <p:anim calcmode="lin" valueType="num">
                                      <p:cBhvr additive="base">
                                        <p:cTn id="19" dur="500" fill="hold"/>
                                        <p:tgtEl>
                                          <p:spTgt spid="7578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3" fill="hold" nodeType="clickEffect">
                                  <p:stCondLst>
                                    <p:cond delay="0"/>
                                  </p:stCondLst>
                                  <p:childTnLst>
                                    <p:set>
                                      <p:cBhvr>
                                        <p:cTn id="23" dur="1" fill="hold">
                                          <p:stCondLst>
                                            <p:cond delay="0"/>
                                          </p:stCondLst>
                                        </p:cTn>
                                        <p:tgtEl>
                                          <p:spTgt spid="101377"/>
                                        </p:tgtEl>
                                        <p:attrNameLst>
                                          <p:attrName>style.visibility</p:attrName>
                                        </p:attrNameLst>
                                      </p:cBhvr>
                                      <p:to>
                                        <p:strVal val="visible"/>
                                      </p:to>
                                    </p:set>
                                    <p:animEffect transition="in" filter="strips(upRight)">
                                      <p:cBhvr>
                                        <p:cTn id="24" dur="500"/>
                                        <p:tgtEl>
                                          <p:spTgt spid="10137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101378"/>
                                        </p:tgtEl>
                                        <p:attrNameLst>
                                          <p:attrName>style.visibility</p:attrName>
                                        </p:attrNameLst>
                                      </p:cBhvr>
                                      <p:to>
                                        <p:strVal val="visible"/>
                                      </p:to>
                                    </p:set>
                                    <p:animEffect transition="in" filter="strips(upRight)">
                                      <p:cBhvr>
                                        <p:cTn id="29" dur="500"/>
                                        <p:tgtEl>
                                          <p:spTgt spid="10137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nodeType="clickEffect">
                                  <p:stCondLst>
                                    <p:cond delay="0"/>
                                  </p:stCondLst>
                                  <p:childTnLst>
                                    <p:set>
                                      <p:cBhvr>
                                        <p:cTn id="33" dur="1" fill="hold">
                                          <p:stCondLst>
                                            <p:cond delay="0"/>
                                          </p:stCondLst>
                                        </p:cTn>
                                        <p:tgtEl>
                                          <p:spTgt spid="101379"/>
                                        </p:tgtEl>
                                        <p:attrNameLst>
                                          <p:attrName>style.visibility</p:attrName>
                                        </p:attrNameLst>
                                      </p:cBhvr>
                                      <p:to>
                                        <p:strVal val="visible"/>
                                      </p:to>
                                    </p:set>
                                    <p:animEffect transition="in" filter="strips(upRight)">
                                      <p:cBhvr>
                                        <p:cTn id="34" dur="500"/>
                                        <p:tgtEl>
                                          <p:spTgt spid="101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3" grpId="0" autoUpdateAnimBg="0"/>
      <p:bldP spid="7578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228600" y="457200"/>
            <a:ext cx="1143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zh-CN" altLang="en-US" sz="2400" dirty="0"/>
              <a:t>利用</a:t>
            </a:r>
            <a:endParaRPr lang="zh-CN" altLang="en-US" sz="2400" i="1" dirty="0"/>
          </a:p>
        </p:txBody>
      </p:sp>
      <p:graphicFrame>
        <p:nvGraphicFramePr>
          <p:cNvPr id="77827" name="Object 3"/>
          <p:cNvGraphicFramePr>
            <a:graphicFrameLocks noChangeAspect="1"/>
          </p:cNvGraphicFramePr>
          <p:nvPr>
            <p:extLst>
              <p:ext uri="{D42A27DB-BD31-4B8C-83A1-F6EECF244321}">
                <p14:modId xmlns:p14="http://schemas.microsoft.com/office/powerpoint/2010/main" xmlns="" val="2660959848"/>
              </p:ext>
            </p:extLst>
          </p:nvPr>
        </p:nvGraphicFramePr>
        <p:xfrm>
          <a:off x="1673225" y="293688"/>
          <a:ext cx="3097213" cy="1054100"/>
        </p:xfrm>
        <a:graphic>
          <a:graphicData uri="http://schemas.openxmlformats.org/presentationml/2006/ole">
            <p:oleObj spid="_x0000_s30732" name="公式" r:id="rId3" imgW="1358640" imgH="457200" progId="Equation.3">
              <p:embed/>
            </p:oleObj>
          </a:graphicData>
        </a:graphic>
      </p:graphicFrame>
      <p:sp>
        <p:nvSpPr>
          <p:cNvPr id="77828" name="Text Box 4"/>
          <p:cNvSpPr txBox="1">
            <a:spLocks noChangeArrowheads="1"/>
          </p:cNvSpPr>
          <p:nvPr/>
        </p:nvSpPr>
        <p:spPr bwMode="auto">
          <a:xfrm>
            <a:off x="381000" y="1524000"/>
            <a:ext cx="1143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zh-CN" altLang="en-US" sz="2400" dirty="0"/>
              <a:t>整理得</a:t>
            </a:r>
            <a:endParaRPr lang="zh-CN" altLang="en-US" sz="2400" i="1" dirty="0"/>
          </a:p>
        </p:txBody>
      </p:sp>
      <p:graphicFrame>
        <p:nvGraphicFramePr>
          <p:cNvPr id="77829" name="Object 5"/>
          <p:cNvGraphicFramePr>
            <a:graphicFrameLocks noChangeAspect="1"/>
          </p:cNvGraphicFramePr>
          <p:nvPr>
            <p:extLst>
              <p:ext uri="{D42A27DB-BD31-4B8C-83A1-F6EECF244321}">
                <p14:modId xmlns:p14="http://schemas.microsoft.com/office/powerpoint/2010/main" xmlns="" val="1083312097"/>
              </p:ext>
            </p:extLst>
          </p:nvPr>
        </p:nvGraphicFramePr>
        <p:xfrm>
          <a:off x="1144588" y="2105025"/>
          <a:ext cx="4146550" cy="1549400"/>
        </p:xfrm>
        <a:graphic>
          <a:graphicData uri="http://schemas.openxmlformats.org/presentationml/2006/ole">
            <p:oleObj spid="_x0000_s30733" name="公式" r:id="rId4" imgW="1828800" imgH="672840" progId="Equation.3">
              <p:embed/>
            </p:oleObj>
          </a:graphicData>
        </a:graphic>
      </p:graphicFrame>
    </p:spTree>
    <p:extLst>
      <p:ext uri="{BB962C8B-B14F-4D97-AF65-F5344CB8AC3E}">
        <p14:creationId xmlns:p14="http://schemas.microsoft.com/office/powerpoint/2010/main" xmlns="" val="2007499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additive="base">
                                        <p:cTn id="7" dur="500" fill="hold"/>
                                        <p:tgtEl>
                                          <p:spTgt spid="77826"/>
                                        </p:tgtEl>
                                        <p:attrNameLst>
                                          <p:attrName>ppt_x</p:attrName>
                                        </p:attrNameLst>
                                      </p:cBhvr>
                                      <p:tavLst>
                                        <p:tav tm="0">
                                          <p:val>
                                            <p:strVal val="#ppt_x"/>
                                          </p:val>
                                        </p:tav>
                                        <p:tav tm="100000">
                                          <p:val>
                                            <p:strVal val="#ppt_x"/>
                                          </p:val>
                                        </p:tav>
                                      </p:tavLst>
                                    </p:anim>
                                    <p:anim calcmode="lin" valueType="num">
                                      <p:cBhvr additive="base">
                                        <p:cTn id="8" dur="500" fill="hold"/>
                                        <p:tgtEl>
                                          <p:spTgt spid="778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7827"/>
                                        </p:tgtEl>
                                        <p:attrNameLst>
                                          <p:attrName>style.visibility</p:attrName>
                                        </p:attrNameLst>
                                      </p:cBhvr>
                                      <p:to>
                                        <p:strVal val="visible"/>
                                      </p:to>
                                    </p:set>
                                    <p:anim calcmode="lin" valueType="num">
                                      <p:cBhvr additive="base">
                                        <p:cTn id="13" dur="500" fill="hold"/>
                                        <p:tgtEl>
                                          <p:spTgt spid="77827"/>
                                        </p:tgtEl>
                                        <p:attrNameLst>
                                          <p:attrName>ppt_x</p:attrName>
                                        </p:attrNameLst>
                                      </p:cBhvr>
                                      <p:tavLst>
                                        <p:tav tm="0">
                                          <p:val>
                                            <p:strVal val="0-#ppt_w/2"/>
                                          </p:val>
                                        </p:tav>
                                        <p:tav tm="100000">
                                          <p:val>
                                            <p:strVal val="#ppt_x"/>
                                          </p:val>
                                        </p:tav>
                                      </p:tavLst>
                                    </p:anim>
                                    <p:anim calcmode="lin" valueType="num">
                                      <p:cBhvr additive="base">
                                        <p:cTn id="14" dur="500" fill="hold"/>
                                        <p:tgtEl>
                                          <p:spTgt spid="7782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7828"/>
                                        </p:tgtEl>
                                        <p:attrNameLst>
                                          <p:attrName>style.visibility</p:attrName>
                                        </p:attrNameLst>
                                      </p:cBhvr>
                                      <p:to>
                                        <p:strVal val="visible"/>
                                      </p:to>
                                    </p:set>
                                    <p:anim calcmode="lin" valueType="num">
                                      <p:cBhvr additive="base">
                                        <p:cTn id="19" dur="500" fill="hold"/>
                                        <p:tgtEl>
                                          <p:spTgt spid="77828"/>
                                        </p:tgtEl>
                                        <p:attrNameLst>
                                          <p:attrName>ppt_x</p:attrName>
                                        </p:attrNameLst>
                                      </p:cBhvr>
                                      <p:tavLst>
                                        <p:tav tm="0">
                                          <p:val>
                                            <p:strVal val="#ppt_x"/>
                                          </p:val>
                                        </p:tav>
                                        <p:tav tm="100000">
                                          <p:val>
                                            <p:strVal val="#ppt_x"/>
                                          </p:val>
                                        </p:tav>
                                      </p:tavLst>
                                    </p:anim>
                                    <p:anim calcmode="lin" valueType="num">
                                      <p:cBhvr additive="base">
                                        <p:cTn id="20" dur="500" fill="hold"/>
                                        <p:tgtEl>
                                          <p:spTgt spid="7782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7829"/>
                                        </p:tgtEl>
                                        <p:attrNameLst>
                                          <p:attrName>style.visibility</p:attrName>
                                        </p:attrNameLst>
                                      </p:cBhvr>
                                      <p:to>
                                        <p:strVal val="visible"/>
                                      </p:to>
                                    </p:set>
                                    <p:anim calcmode="lin" valueType="num">
                                      <p:cBhvr additive="base">
                                        <p:cTn id="25" dur="500" fill="hold"/>
                                        <p:tgtEl>
                                          <p:spTgt spid="77829"/>
                                        </p:tgtEl>
                                        <p:attrNameLst>
                                          <p:attrName>ppt_x</p:attrName>
                                        </p:attrNameLst>
                                      </p:cBhvr>
                                      <p:tavLst>
                                        <p:tav tm="0">
                                          <p:val>
                                            <p:strVal val="0-#ppt_w/2"/>
                                          </p:val>
                                        </p:tav>
                                        <p:tav tm="100000">
                                          <p:val>
                                            <p:strVal val="#ppt_x"/>
                                          </p:val>
                                        </p:tav>
                                      </p:tavLst>
                                    </p:anim>
                                    <p:anim calcmode="lin" valueType="num">
                                      <p:cBhvr additive="base">
                                        <p:cTn id="26" dur="500" fill="hold"/>
                                        <p:tgtEl>
                                          <p:spTgt spid="778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p:bldP spid="7782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5"/>
          <p:cNvSpPr txBox="1">
            <a:spLocks noChangeArrowheads="1"/>
          </p:cNvSpPr>
          <p:nvPr/>
        </p:nvSpPr>
        <p:spPr bwMode="auto">
          <a:xfrm>
            <a:off x="228600" y="228600"/>
            <a:ext cx="8686800"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50000"/>
              </a:spcBef>
              <a:buFontTx/>
              <a:buNone/>
            </a:pPr>
            <a:r>
              <a:rPr lang="en-US" altLang="zh-CN" sz="2400" dirty="0" smtClean="0">
                <a:solidFill>
                  <a:srgbClr val="C00000"/>
                </a:solidFill>
                <a:sym typeface="Symbol" pitchFamily="18" charset="2"/>
              </a:rPr>
              <a:t>14 </a:t>
            </a:r>
            <a:r>
              <a:rPr lang="zh-CN" altLang="en-US" sz="2400" dirty="0" smtClean="0">
                <a:solidFill>
                  <a:srgbClr val="C00000"/>
                </a:solidFill>
                <a:sym typeface="Symbol" pitchFamily="18" charset="2"/>
              </a:rPr>
              <a:t>质量</a:t>
            </a:r>
            <a:r>
              <a:rPr lang="zh-CN" altLang="en-US" sz="2400" dirty="0">
                <a:solidFill>
                  <a:srgbClr val="C00000"/>
                </a:solidFill>
                <a:sym typeface="Symbol" pitchFamily="18" charset="2"/>
              </a:rPr>
              <a:t>为</a:t>
            </a:r>
            <a:r>
              <a:rPr lang="en-US" altLang="zh-CN" sz="2400" i="1" dirty="0">
                <a:solidFill>
                  <a:srgbClr val="C00000"/>
                </a:solidFill>
                <a:sym typeface="Symbol" pitchFamily="18" charset="2"/>
              </a:rPr>
              <a:t>m</a:t>
            </a:r>
            <a:r>
              <a:rPr lang="zh-CN" altLang="en-US" sz="2400" dirty="0">
                <a:solidFill>
                  <a:srgbClr val="C00000"/>
                </a:solidFill>
                <a:sym typeface="Symbol" pitchFamily="18" charset="2"/>
              </a:rPr>
              <a:t>的圆柱体</a:t>
            </a:r>
            <a:r>
              <a:rPr lang="en-US" altLang="zh-CN" sz="2400" dirty="0">
                <a:solidFill>
                  <a:srgbClr val="C00000"/>
                </a:solidFill>
                <a:sym typeface="Symbol" pitchFamily="18" charset="2"/>
              </a:rPr>
              <a:t>S</a:t>
            </a:r>
            <a:r>
              <a:rPr lang="zh-CN" altLang="en-US" sz="2400" dirty="0">
                <a:solidFill>
                  <a:srgbClr val="C00000"/>
                </a:solidFill>
                <a:sym typeface="Symbol" pitchFamily="18" charset="2"/>
              </a:rPr>
              <a:t>放在质量为</a:t>
            </a:r>
            <a:r>
              <a:rPr lang="en-US" altLang="zh-CN" sz="2400" i="1" dirty="0">
                <a:solidFill>
                  <a:srgbClr val="C00000"/>
                </a:solidFill>
                <a:sym typeface="Symbol" pitchFamily="18" charset="2"/>
              </a:rPr>
              <a:t>M</a:t>
            </a:r>
            <a:r>
              <a:rPr lang="zh-CN" altLang="en-US" sz="2400" dirty="0">
                <a:solidFill>
                  <a:srgbClr val="C00000"/>
                </a:solidFill>
                <a:sym typeface="Symbol" pitchFamily="18" charset="2"/>
              </a:rPr>
              <a:t>的圆柱体</a:t>
            </a:r>
            <a:r>
              <a:rPr lang="en-US" altLang="zh-CN" sz="2400" dirty="0">
                <a:solidFill>
                  <a:srgbClr val="C00000"/>
                </a:solidFill>
                <a:sym typeface="Symbol" pitchFamily="18" charset="2"/>
              </a:rPr>
              <a:t>P</a:t>
            </a:r>
            <a:r>
              <a:rPr lang="zh-CN" altLang="en-US" sz="2400" dirty="0">
                <a:solidFill>
                  <a:srgbClr val="C00000"/>
                </a:solidFill>
                <a:sym typeface="Symbol" pitchFamily="18" charset="2"/>
              </a:rPr>
              <a:t>上作相对运动</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而</a:t>
            </a:r>
            <a:r>
              <a:rPr lang="en-US" altLang="zh-CN" sz="2400" dirty="0">
                <a:solidFill>
                  <a:srgbClr val="C00000"/>
                </a:solidFill>
                <a:sym typeface="Symbol" pitchFamily="18" charset="2"/>
              </a:rPr>
              <a:t>P</a:t>
            </a:r>
            <a:r>
              <a:rPr lang="zh-CN" altLang="en-US" sz="2400" dirty="0">
                <a:solidFill>
                  <a:srgbClr val="C00000"/>
                </a:solidFill>
                <a:sym typeface="Symbol" pitchFamily="18" charset="2"/>
              </a:rPr>
              <a:t>则放在粗糙平面上</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巳知两圆柱的轴都是水平的</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且重心在同一竖直面内</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开始时此系统是静止的</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若以圆柱体</a:t>
            </a:r>
            <a:r>
              <a:rPr lang="en-US" altLang="zh-CN" sz="2400" i="1" dirty="0">
                <a:solidFill>
                  <a:srgbClr val="C00000"/>
                </a:solidFill>
                <a:sym typeface="Symbol" pitchFamily="18" charset="2"/>
              </a:rPr>
              <a:t>P</a:t>
            </a:r>
            <a:r>
              <a:rPr lang="zh-CN" altLang="en-US" sz="2400" dirty="0">
                <a:solidFill>
                  <a:srgbClr val="C00000"/>
                </a:solidFill>
                <a:sym typeface="Symbol" pitchFamily="18" charset="2"/>
              </a:rPr>
              <a:t>的重心的初始位置为固定坐标系的原点</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则圆柱体</a:t>
            </a:r>
            <a:r>
              <a:rPr lang="en-US" altLang="zh-CN" sz="2400" i="1" dirty="0">
                <a:solidFill>
                  <a:srgbClr val="C00000"/>
                </a:solidFill>
                <a:sym typeface="Symbol" pitchFamily="18" charset="2"/>
              </a:rPr>
              <a:t>S</a:t>
            </a:r>
            <a:r>
              <a:rPr lang="zh-CN" altLang="en-US" sz="2400" dirty="0">
                <a:solidFill>
                  <a:srgbClr val="C00000"/>
                </a:solidFill>
                <a:sym typeface="Symbol" pitchFamily="18" charset="2"/>
              </a:rPr>
              <a:t>的重心在任意时刻的坐标为</a:t>
            </a:r>
          </a:p>
        </p:txBody>
      </p:sp>
      <p:graphicFrame>
        <p:nvGraphicFramePr>
          <p:cNvPr id="28675" name="Object 0"/>
          <p:cNvGraphicFramePr>
            <a:graphicFrameLocks noChangeAspect="1"/>
          </p:cNvGraphicFramePr>
          <p:nvPr>
            <p:extLst>
              <p:ext uri="{D42A27DB-BD31-4B8C-83A1-F6EECF244321}">
                <p14:modId xmlns:p14="http://schemas.microsoft.com/office/powerpoint/2010/main" xmlns="" val="606349580"/>
              </p:ext>
            </p:extLst>
          </p:nvPr>
        </p:nvGraphicFramePr>
        <p:xfrm>
          <a:off x="1084263" y="1814513"/>
          <a:ext cx="4157662" cy="1485900"/>
        </p:xfrm>
        <a:graphic>
          <a:graphicData uri="http://schemas.openxmlformats.org/presentationml/2006/ole">
            <p:oleObj spid="_x0000_s31771" name="公式" r:id="rId3" imgW="1879560" imgH="660240" progId="Equation.3">
              <p:embed/>
            </p:oleObj>
          </a:graphicData>
        </a:graphic>
      </p:graphicFrame>
      <p:sp>
        <p:nvSpPr>
          <p:cNvPr id="45109" name="Text Box 53"/>
          <p:cNvSpPr txBox="1">
            <a:spLocks noChangeArrowheads="1"/>
          </p:cNvSpPr>
          <p:nvPr/>
        </p:nvSpPr>
        <p:spPr bwMode="auto">
          <a:xfrm>
            <a:off x="107504" y="3266519"/>
            <a:ext cx="56388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zh-CN" altLang="en-US" sz="2400" dirty="0"/>
              <a:t>解</a:t>
            </a:r>
            <a:r>
              <a:rPr lang="en-US" altLang="zh-CN" sz="2400" dirty="0"/>
              <a:t>: </a:t>
            </a:r>
            <a:r>
              <a:rPr lang="zh-CN" altLang="en-US" sz="2400" dirty="0"/>
              <a:t>设</a:t>
            </a:r>
            <a:r>
              <a:rPr lang="en-US" altLang="zh-CN" sz="2400" dirty="0"/>
              <a:t>P</a:t>
            </a:r>
            <a:r>
              <a:rPr lang="zh-CN" altLang="en-US" sz="2400" dirty="0"/>
              <a:t>圆柱半径为</a:t>
            </a:r>
            <a:r>
              <a:rPr lang="en-US" altLang="zh-CN" sz="2400" i="1" dirty="0"/>
              <a:t>a</a:t>
            </a:r>
            <a:r>
              <a:rPr lang="en-US" altLang="zh-CN" sz="2400" dirty="0"/>
              <a:t>, S</a:t>
            </a:r>
            <a:r>
              <a:rPr lang="zh-CN" altLang="en-US" sz="2400" dirty="0"/>
              <a:t>圆柱的为</a:t>
            </a:r>
            <a:r>
              <a:rPr lang="en-US" altLang="zh-CN" sz="2400" i="1" dirty="0"/>
              <a:t>b</a:t>
            </a:r>
            <a:r>
              <a:rPr lang="en-US" altLang="zh-CN" sz="2400" dirty="0"/>
              <a:t>,</a:t>
            </a:r>
            <a:r>
              <a:rPr lang="zh-CN" altLang="en-US" sz="2400" dirty="0"/>
              <a:t>虽有摩擦</a:t>
            </a:r>
            <a:r>
              <a:rPr lang="en-US" altLang="zh-CN" sz="2400" dirty="0"/>
              <a:t>,</a:t>
            </a:r>
            <a:r>
              <a:rPr lang="zh-CN" altLang="en-US" sz="2400" dirty="0"/>
              <a:t>但不作功</a:t>
            </a:r>
            <a:r>
              <a:rPr lang="en-US" altLang="zh-CN" sz="2400" dirty="0"/>
              <a:t>, </a:t>
            </a:r>
            <a:r>
              <a:rPr lang="zh-CN" altLang="en-US" sz="2400" dirty="0"/>
              <a:t>为保守体系</a:t>
            </a:r>
            <a:r>
              <a:rPr lang="en-US" altLang="zh-CN" sz="2400" dirty="0"/>
              <a:t>,</a:t>
            </a:r>
            <a:r>
              <a:rPr lang="zh-CN" altLang="en-US" sz="2400" dirty="0"/>
              <a:t>两个自由度</a:t>
            </a:r>
            <a:r>
              <a:rPr lang="en-US" altLang="zh-CN" sz="2400" dirty="0"/>
              <a:t>.</a:t>
            </a:r>
            <a:endParaRPr lang="en-US" altLang="zh-CN" sz="2400" i="1" dirty="0"/>
          </a:p>
        </p:txBody>
      </p:sp>
      <p:sp>
        <p:nvSpPr>
          <p:cNvPr id="45111" name="Text Box 55"/>
          <p:cNvSpPr txBox="1">
            <a:spLocks noChangeArrowheads="1"/>
          </p:cNvSpPr>
          <p:nvPr/>
        </p:nvSpPr>
        <p:spPr bwMode="auto">
          <a:xfrm>
            <a:off x="323850" y="4149725"/>
            <a:ext cx="86106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zh-CN" altLang="en-US" sz="2400" dirty="0"/>
              <a:t>体系动能包括</a:t>
            </a:r>
            <a:r>
              <a:rPr lang="en-US" altLang="zh-CN" sz="2400" dirty="0"/>
              <a:t>P</a:t>
            </a:r>
            <a:r>
              <a:rPr lang="zh-CN" altLang="en-US" sz="2400" dirty="0"/>
              <a:t>轮平动动能</a:t>
            </a:r>
            <a:r>
              <a:rPr lang="en-US" altLang="zh-CN" sz="2400" dirty="0"/>
              <a:t>,P</a:t>
            </a:r>
            <a:r>
              <a:rPr lang="zh-CN" altLang="en-US" sz="2400" dirty="0"/>
              <a:t>轮绕质心转动动能</a:t>
            </a:r>
            <a:r>
              <a:rPr lang="en-US" altLang="zh-CN" sz="2400" dirty="0"/>
              <a:t>,S</a:t>
            </a:r>
            <a:r>
              <a:rPr lang="zh-CN" altLang="en-US" sz="2400" dirty="0"/>
              <a:t>轮质心动能</a:t>
            </a:r>
            <a:r>
              <a:rPr lang="en-US" altLang="zh-CN" sz="2400" dirty="0"/>
              <a:t>, S</a:t>
            </a:r>
            <a:r>
              <a:rPr lang="zh-CN" altLang="en-US" sz="2400" dirty="0"/>
              <a:t>绕质心转动动能</a:t>
            </a:r>
            <a:r>
              <a:rPr lang="en-US" altLang="zh-CN" sz="2400" dirty="0"/>
              <a:t>. </a:t>
            </a:r>
            <a:r>
              <a:rPr lang="zh-CN" altLang="en-US" sz="2400" dirty="0"/>
              <a:t>设</a:t>
            </a:r>
            <a:r>
              <a:rPr lang="en-US" altLang="zh-CN" sz="2400" dirty="0"/>
              <a:t>P</a:t>
            </a:r>
            <a:r>
              <a:rPr lang="zh-CN" altLang="en-US" sz="2400" dirty="0"/>
              <a:t>转动角速度为</a:t>
            </a:r>
            <a:endParaRPr lang="zh-CN" altLang="en-US" sz="2400" i="1" dirty="0"/>
          </a:p>
        </p:txBody>
      </p:sp>
      <p:graphicFrame>
        <p:nvGraphicFramePr>
          <p:cNvPr id="102401" name="Object 1"/>
          <p:cNvGraphicFramePr>
            <a:graphicFrameLocks noChangeAspect="1"/>
          </p:cNvGraphicFramePr>
          <p:nvPr>
            <p:extLst>
              <p:ext uri="{D42A27DB-BD31-4B8C-83A1-F6EECF244321}">
                <p14:modId xmlns:p14="http://schemas.microsoft.com/office/powerpoint/2010/main" xmlns="" val="2237737382"/>
              </p:ext>
            </p:extLst>
          </p:nvPr>
        </p:nvGraphicFramePr>
        <p:xfrm>
          <a:off x="5022850" y="4481513"/>
          <a:ext cx="312738" cy="460375"/>
        </p:xfrm>
        <a:graphic>
          <a:graphicData uri="http://schemas.openxmlformats.org/presentationml/2006/ole">
            <p:oleObj spid="_x0000_s31772" name="公式" r:id="rId4" imgW="139680" imgH="203040" progId="Equation.3">
              <p:embed/>
            </p:oleObj>
          </a:graphicData>
        </a:graphic>
      </p:graphicFrame>
      <p:sp>
        <p:nvSpPr>
          <p:cNvPr id="22538" name="Text Box 57"/>
          <p:cNvSpPr txBox="1">
            <a:spLocks noChangeArrowheads="1"/>
          </p:cNvSpPr>
          <p:nvPr/>
        </p:nvSpPr>
        <p:spPr bwMode="auto">
          <a:xfrm>
            <a:off x="381000" y="49530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zh-CN" altLang="en-US" sz="2400" dirty="0">
                <a:latin typeface="宋体" charset="-122"/>
              </a:rPr>
              <a:t>那么</a:t>
            </a:r>
            <a:r>
              <a:rPr lang="en-US" altLang="zh-CN" sz="2400" dirty="0">
                <a:latin typeface="宋体" charset="-122"/>
              </a:rPr>
              <a:t>P</a:t>
            </a:r>
            <a:r>
              <a:rPr lang="zh-CN" altLang="en-US" sz="2400" dirty="0">
                <a:latin typeface="宋体" charset="-122"/>
              </a:rPr>
              <a:t>的质心速度为</a:t>
            </a:r>
          </a:p>
        </p:txBody>
      </p:sp>
      <p:graphicFrame>
        <p:nvGraphicFramePr>
          <p:cNvPr id="102402" name="Object 2"/>
          <p:cNvGraphicFramePr>
            <a:graphicFrameLocks noChangeAspect="1"/>
          </p:cNvGraphicFramePr>
          <p:nvPr>
            <p:extLst>
              <p:ext uri="{D42A27DB-BD31-4B8C-83A1-F6EECF244321}">
                <p14:modId xmlns:p14="http://schemas.microsoft.com/office/powerpoint/2010/main" xmlns="" val="1337090930"/>
              </p:ext>
            </p:extLst>
          </p:nvPr>
        </p:nvGraphicFramePr>
        <p:xfrm>
          <a:off x="3252788" y="5014913"/>
          <a:ext cx="781050" cy="460375"/>
        </p:xfrm>
        <a:graphic>
          <a:graphicData uri="http://schemas.openxmlformats.org/presentationml/2006/ole">
            <p:oleObj spid="_x0000_s31773" name="公式" r:id="rId5" imgW="355320" imgH="203040" progId="Equation.3">
              <p:embed/>
            </p:oleObj>
          </a:graphicData>
        </a:graphic>
      </p:graphicFrame>
      <p:sp>
        <p:nvSpPr>
          <p:cNvPr id="22539" name="Text Box 59"/>
          <p:cNvSpPr txBox="1">
            <a:spLocks noChangeArrowheads="1"/>
          </p:cNvSpPr>
          <p:nvPr/>
        </p:nvSpPr>
        <p:spPr bwMode="auto">
          <a:xfrm>
            <a:off x="381000" y="5638800"/>
            <a:ext cx="2286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dirty="0">
                <a:latin typeface="宋体" charset="-122"/>
              </a:rPr>
              <a:t>S</a:t>
            </a:r>
            <a:r>
              <a:rPr lang="zh-CN" altLang="en-US" sz="2400" dirty="0">
                <a:latin typeface="宋体" charset="-122"/>
              </a:rPr>
              <a:t>的质心速度为</a:t>
            </a:r>
          </a:p>
        </p:txBody>
      </p:sp>
      <p:graphicFrame>
        <p:nvGraphicFramePr>
          <p:cNvPr id="102403" name="Object 3"/>
          <p:cNvGraphicFramePr>
            <a:graphicFrameLocks noChangeAspect="1"/>
          </p:cNvGraphicFramePr>
          <p:nvPr>
            <p:extLst>
              <p:ext uri="{D42A27DB-BD31-4B8C-83A1-F6EECF244321}">
                <p14:modId xmlns:p14="http://schemas.microsoft.com/office/powerpoint/2010/main" xmlns="" val="1673417391"/>
              </p:ext>
            </p:extLst>
          </p:nvPr>
        </p:nvGraphicFramePr>
        <p:xfrm>
          <a:off x="2473647" y="5713413"/>
          <a:ext cx="6346825" cy="431800"/>
        </p:xfrm>
        <a:graphic>
          <a:graphicData uri="http://schemas.openxmlformats.org/presentationml/2006/ole">
            <p:oleObj spid="_x0000_s31774" name="公式" r:id="rId6" imgW="2958840" imgH="241200" progId="Equation.3">
              <p:embed/>
            </p:oleObj>
          </a:graphicData>
        </a:graphic>
      </p:graphicFrame>
      <p:sp>
        <p:nvSpPr>
          <p:cNvPr id="22540" name="Text Box 61"/>
          <p:cNvSpPr txBox="1">
            <a:spLocks noChangeArrowheads="1"/>
          </p:cNvSpPr>
          <p:nvPr/>
        </p:nvSpPr>
        <p:spPr bwMode="auto">
          <a:xfrm>
            <a:off x="228600" y="6248400"/>
            <a:ext cx="3124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zh-CN" altLang="en-US" sz="2400" dirty="0">
                <a:latin typeface="宋体" charset="-122"/>
              </a:rPr>
              <a:t>绕</a:t>
            </a:r>
            <a:r>
              <a:rPr lang="en-US" altLang="zh-CN" sz="2400" dirty="0">
                <a:latin typeface="宋体" charset="-122"/>
              </a:rPr>
              <a:t>S</a:t>
            </a:r>
            <a:r>
              <a:rPr lang="zh-CN" altLang="en-US" sz="2400" dirty="0">
                <a:latin typeface="宋体" charset="-122"/>
              </a:rPr>
              <a:t>的质心角速度为</a:t>
            </a:r>
          </a:p>
        </p:txBody>
      </p:sp>
      <p:graphicFrame>
        <p:nvGraphicFramePr>
          <p:cNvPr id="102404" name="Object 4"/>
          <p:cNvGraphicFramePr>
            <a:graphicFrameLocks noChangeAspect="1"/>
          </p:cNvGraphicFramePr>
          <p:nvPr>
            <p:extLst>
              <p:ext uri="{D42A27DB-BD31-4B8C-83A1-F6EECF244321}">
                <p14:modId xmlns:p14="http://schemas.microsoft.com/office/powerpoint/2010/main" xmlns="" val="246804004"/>
              </p:ext>
            </p:extLst>
          </p:nvPr>
        </p:nvGraphicFramePr>
        <p:xfrm>
          <a:off x="2905125" y="6162675"/>
          <a:ext cx="2749550" cy="506413"/>
        </p:xfrm>
        <a:graphic>
          <a:graphicData uri="http://schemas.openxmlformats.org/presentationml/2006/ole">
            <p:oleObj spid="_x0000_s31775" name="公式" r:id="rId7" imgW="1269720" imgH="228600" progId="Equation.3">
              <p:embed/>
            </p:oleObj>
          </a:graphicData>
        </a:graphic>
      </p:graphicFrame>
      <p:sp>
        <p:nvSpPr>
          <p:cNvPr id="22541" name="Text Box 63"/>
          <p:cNvSpPr txBox="1">
            <a:spLocks noChangeArrowheads="1"/>
          </p:cNvSpPr>
          <p:nvPr/>
        </p:nvSpPr>
        <p:spPr bwMode="auto">
          <a:xfrm>
            <a:off x="5486400" y="6172200"/>
            <a:ext cx="3657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zh-CN" altLang="en-US" sz="2400" dirty="0">
                <a:latin typeface="宋体" charset="-122"/>
              </a:rPr>
              <a:t>因为要满足瞬心速度为零</a:t>
            </a:r>
          </a:p>
        </p:txBody>
      </p:sp>
      <p:grpSp>
        <p:nvGrpSpPr>
          <p:cNvPr id="28686" name="Group 86"/>
          <p:cNvGrpSpPr>
            <a:grpSpLocks/>
          </p:cNvGrpSpPr>
          <p:nvPr/>
        </p:nvGrpSpPr>
        <p:grpSpPr bwMode="auto">
          <a:xfrm>
            <a:off x="5940425" y="1917700"/>
            <a:ext cx="2898775" cy="2016125"/>
            <a:chOff x="3742" y="1344"/>
            <a:chExt cx="1826" cy="1270"/>
          </a:xfrm>
        </p:grpSpPr>
        <p:sp>
          <p:nvSpPr>
            <p:cNvPr id="28687" name="Oval 36"/>
            <p:cNvSpPr>
              <a:spLocks noChangeArrowheads="1"/>
            </p:cNvSpPr>
            <p:nvPr/>
          </p:nvSpPr>
          <p:spPr bwMode="auto">
            <a:xfrm>
              <a:off x="4014" y="1680"/>
              <a:ext cx="786" cy="798"/>
            </a:xfrm>
            <a:prstGeom prst="ellipse">
              <a:avLst/>
            </a:prstGeom>
            <a:noFill/>
            <a:ln w="25400">
              <a:solidFill>
                <a:srgbClr val="FFFF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hangingPunct="1">
                <a:spcBef>
                  <a:spcPct val="0"/>
                </a:spcBef>
                <a:buFontTx/>
                <a:buNone/>
              </a:pPr>
              <a:endParaRPr lang="zh-CN" altLang="zh-CN">
                <a:solidFill>
                  <a:srgbClr val="99FF33"/>
                </a:solidFill>
                <a:latin typeface="宋体" charset="-122"/>
              </a:endParaRPr>
            </a:p>
          </p:txBody>
        </p:sp>
        <p:sp>
          <p:nvSpPr>
            <p:cNvPr id="28688" name="Oval 37"/>
            <p:cNvSpPr>
              <a:spLocks noChangeArrowheads="1"/>
            </p:cNvSpPr>
            <p:nvPr/>
          </p:nvSpPr>
          <p:spPr bwMode="auto">
            <a:xfrm>
              <a:off x="4696" y="1536"/>
              <a:ext cx="432" cy="432"/>
            </a:xfrm>
            <a:prstGeom prst="ellipse">
              <a:avLst/>
            </a:prstGeom>
            <a:noFill/>
            <a:ln w="25400">
              <a:solidFill>
                <a:srgbClr val="FFFF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hangingPunct="1">
                <a:spcBef>
                  <a:spcPct val="0"/>
                </a:spcBef>
                <a:buFontTx/>
                <a:buNone/>
              </a:pPr>
              <a:endParaRPr lang="zh-CN" altLang="zh-CN">
                <a:solidFill>
                  <a:srgbClr val="99FF33"/>
                </a:solidFill>
                <a:latin typeface="宋体" charset="-122"/>
              </a:endParaRPr>
            </a:p>
          </p:txBody>
        </p:sp>
        <p:sp>
          <p:nvSpPr>
            <p:cNvPr id="28689" name="Line 38"/>
            <p:cNvSpPr>
              <a:spLocks noChangeShapeType="1"/>
            </p:cNvSpPr>
            <p:nvPr/>
          </p:nvSpPr>
          <p:spPr bwMode="auto">
            <a:xfrm>
              <a:off x="3742" y="2478"/>
              <a:ext cx="1723" cy="0"/>
            </a:xfrm>
            <a:prstGeom prst="line">
              <a:avLst/>
            </a:prstGeom>
            <a:noFill/>
            <a:ln w="254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8690" name="Line 39"/>
            <p:cNvSpPr>
              <a:spLocks noChangeShapeType="1"/>
            </p:cNvSpPr>
            <p:nvPr/>
          </p:nvSpPr>
          <p:spPr bwMode="auto">
            <a:xfrm flipH="1">
              <a:off x="4416" y="1344"/>
              <a:ext cx="6" cy="1152"/>
            </a:xfrm>
            <a:prstGeom prst="line">
              <a:avLst/>
            </a:prstGeom>
            <a:noFill/>
            <a:ln w="9525">
              <a:solidFill>
                <a:srgbClr val="FFFF00"/>
              </a:solidFill>
              <a:prstDash val="dashDot"/>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8691" name="Line 40"/>
            <p:cNvSpPr>
              <a:spLocks noChangeShapeType="1"/>
            </p:cNvSpPr>
            <p:nvPr/>
          </p:nvSpPr>
          <p:spPr bwMode="auto">
            <a:xfrm flipV="1">
              <a:off x="4416" y="1728"/>
              <a:ext cx="528" cy="336"/>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8692" name="Line 41"/>
            <p:cNvSpPr>
              <a:spLocks noChangeShapeType="1"/>
            </p:cNvSpPr>
            <p:nvPr/>
          </p:nvSpPr>
          <p:spPr bwMode="auto">
            <a:xfrm flipH="1" flipV="1">
              <a:off x="4848" y="1584"/>
              <a:ext cx="96" cy="144"/>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8693" name="Line 42"/>
            <p:cNvSpPr>
              <a:spLocks noChangeShapeType="1"/>
            </p:cNvSpPr>
            <p:nvPr/>
          </p:nvSpPr>
          <p:spPr bwMode="auto">
            <a:xfrm>
              <a:off x="4944" y="1728"/>
              <a:ext cx="0" cy="384"/>
            </a:xfrm>
            <a:prstGeom prst="line">
              <a:avLst/>
            </a:prstGeom>
            <a:noFill/>
            <a:ln w="12700">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8694" name="Text Box 46"/>
            <p:cNvSpPr txBox="1">
              <a:spLocks noChangeArrowheads="1"/>
            </p:cNvSpPr>
            <p:nvPr/>
          </p:nvSpPr>
          <p:spPr bwMode="auto">
            <a:xfrm>
              <a:off x="4176" y="2064"/>
              <a:ext cx="24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i="1">
                  <a:solidFill>
                    <a:schemeClr val="bg1"/>
                  </a:solidFill>
                </a:rPr>
                <a:t>M</a:t>
              </a:r>
            </a:p>
          </p:txBody>
        </p:sp>
        <p:sp>
          <p:nvSpPr>
            <p:cNvPr id="28695" name="Text Box 47"/>
            <p:cNvSpPr txBox="1">
              <a:spLocks noChangeArrowheads="1"/>
            </p:cNvSpPr>
            <p:nvPr/>
          </p:nvSpPr>
          <p:spPr bwMode="auto">
            <a:xfrm>
              <a:off x="4368" y="2112"/>
              <a:ext cx="48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a:solidFill>
                    <a:schemeClr val="bg1"/>
                  </a:solidFill>
                </a:rPr>
                <a:t>P</a:t>
              </a:r>
            </a:p>
          </p:txBody>
        </p:sp>
        <p:sp>
          <p:nvSpPr>
            <p:cNvPr id="28696" name="Text Box 48"/>
            <p:cNvSpPr txBox="1">
              <a:spLocks noChangeArrowheads="1"/>
            </p:cNvSpPr>
            <p:nvPr/>
          </p:nvSpPr>
          <p:spPr bwMode="auto">
            <a:xfrm>
              <a:off x="4512" y="1872"/>
              <a:ext cx="48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i="1">
                  <a:solidFill>
                    <a:schemeClr val="bg1"/>
                  </a:solidFill>
                </a:rPr>
                <a:t>c</a:t>
              </a:r>
            </a:p>
          </p:txBody>
        </p:sp>
        <p:sp>
          <p:nvSpPr>
            <p:cNvPr id="28697" name="Text Box 49"/>
            <p:cNvSpPr txBox="1">
              <a:spLocks noChangeArrowheads="1"/>
            </p:cNvSpPr>
            <p:nvPr/>
          </p:nvSpPr>
          <p:spPr bwMode="auto">
            <a:xfrm>
              <a:off x="4368" y="1728"/>
              <a:ext cx="23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i="1">
                  <a:solidFill>
                    <a:schemeClr val="bg1"/>
                  </a:solidFill>
                  <a:sym typeface="Symbol" pitchFamily="18" charset="2"/>
                </a:rPr>
                <a:t></a:t>
              </a:r>
              <a:endParaRPr lang="en-US" altLang="zh-CN" sz="2400" i="1">
                <a:solidFill>
                  <a:schemeClr val="bg1"/>
                </a:solidFill>
              </a:endParaRPr>
            </a:p>
          </p:txBody>
        </p:sp>
        <p:sp>
          <p:nvSpPr>
            <p:cNvPr id="28698" name="Text Box 50"/>
            <p:cNvSpPr txBox="1">
              <a:spLocks noChangeArrowheads="1"/>
            </p:cNvSpPr>
            <p:nvPr/>
          </p:nvSpPr>
          <p:spPr bwMode="auto">
            <a:xfrm>
              <a:off x="5088" y="1440"/>
              <a:ext cx="48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i="1">
                  <a:solidFill>
                    <a:schemeClr val="bg1"/>
                  </a:solidFill>
                  <a:sym typeface="Symbol" pitchFamily="18" charset="2"/>
                </a:rPr>
                <a:t></a:t>
              </a:r>
              <a:endParaRPr lang="en-US" altLang="zh-CN" sz="2400" i="1">
                <a:solidFill>
                  <a:schemeClr val="bg1"/>
                </a:solidFill>
              </a:endParaRPr>
            </a:p>
          </p:txBody>
        </p:sp>
        <p:sp>
          <p:nvSpPr>
            <p:cNvPr id="28699" name="Text Box 52"/>
            <p:cNvSpPr txBox="1">
              <a:spLocks noChangeArrowheads="1"/>
            </p:cNvSpPr>
            <p:nvPr/>
          </p:nvSpPr>
          <p:spPr bwMode="auto">
            <a:xfrm>
              <a:off x="4921" y="1584"/>
              <a:ext cx="22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a:solidFill>
                    <a:schemeClr val="bg1"/>
                  </a:solidFill>
                </a:rPr>
                <a:t>S</a:t>
              </a:r>
            </a:p>
          </p:txBody>
        </p:sp>
        <p:sp>
          <p:nvSpPr>
            <p:cNvPr id="28700" name="Line 64"/>
            <p:cNvSpPr>
              <a:spLocks noChangeShapeType="1"/>
            </p:cNvSpPr>
            <p:nvPr/>
          </p:nvSpPr>
          <p:spPr bwMode="auto">
            <a:xfrm flipV="1">
              <a:off x="3742" y="2478"/>
              <a:ext cx="136" cy="136"/>
            </a:xfrm>
            <a:prstGeom prst="line">
              <a:avLst/>
            </a:prstGeom>
            <a:noFill/>
            <a:ln w="127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8701" name="Line 65"/>
            <p:cNvSpPr>
              <a:spLocks noChangeShapeType="1"/>
            </p:cNvSpPr>
            <p:nvPr/>
          </p:nvSpPr>
          <p:spPr bwMode="auto">
            <a:xfrm flipV="1">
              <a:off x="3833" y="2478"/>
              <a:ext cx="136" cy="136"/>
            </a:xfrm>
            <a:prstGeom prst="line">
              <a:avLst/>
            </a:prstGeom>
            <a:noFill/>
            <a:ln w="127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8702" name="Line 66"/>
            <p:cNvSpPr>
              <a:spLocks noChangeShapeType="1"/>
            </p:cNvSpPr>
            <p:nvPr/>
          </p:nvSpPr>
          <p:spPr bwMode="auto">
            <a:xfrm flipV="1">
              <a:off x="4014" y="2478"/>
              <a:ext cx="136" cy="136"/>
            </a:xfrm>
            <a:prstGeom prst="line">
              <a:avLst/>
            </a:prstGeom>
            <a:noFill/>
            <a:ln w="127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8703" name="Line 67"/>
            <p:cNvSpPr>
              <a:spLocks noChangeShapeType="1"/>
            </p:cNvSpPr>
            <p:nvPr/>
          </p:nvSpPr>
          <p:spPr bwMode="auto">
            <a:xfrm flipV="1">
              <a:off x="4105" y="2478"/>
              <a:ext cx="136" cy="136"/>
            </a:xfrm>
            <a:prstGeom prst="line">
              <a:avLst/>
            </a:prstGeom>
            <a:noFill/>
            <a:ln w="127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8704" name="Line 68"/>
            <p:cNvSpPr>
              <a:spLocks noChangeShapeType="1"/>
            </p:cNvSpPr>
            <p:nvPr/>
          </p:nvSpPr>
          <p:spPr bwMode="auto">
            <a:xfrm flipV="1">
              <a:off x="3923" y="2478"/>
              <a:ext cx="136" cy="136"/>
            </a:xfrm>
            <a:prstGeom prst="line">
              <a:avLst/>
            </a:prstGeom>
            <a:noFill/>
            <a:ln w="127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8705" name="Line 69"/>
            <p:cNvSpPr>
              <a:spLocks noChangeShapeType="1"/>
            </p:cNvSpPr>
            <p:nvPr/>
          </p:nvSpPr>
          <p:spPr bwMode="auto">
            <a:xfrm flipV="1">
              <a:off x="4286" y="2478"/>
              <a:ext cx="136" cy="136"/>
            </a:xfrm>
            <a:prstGeom prst="line">
              <a:avLst/>
            </a:prstGeom>
            <a:noFill/>
            <a:ln w="127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8706" name="Line 70"/>
            <p:cNvSpPr>
              <a:spLocks noChangeShapeType="1"/>
            </p:cNvSpPr>
            <p:nvPr/>
          </p:nvSpPr>
          <p:spPr bwMode="auto">
            <a:xfrm flipV="1">
              <a:off x="4196" y="2478"/>
              <a:ext cx="136" cy="136"/>
            </a:xfrm>
            <a:prstGeom prst="line">
              <a:avLst/>
            </a:prstGeom>
            <a:noFill/>
            <a:ln w="127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8707" name="Line 71"/>
            <p:cNvSpPr>
              <a:spLocks noChangeShapeType="1"/>
            </p:cNvSpPr>
            <p:nvPr/>
          </p:nvSpPr>
          <p:spPr bwMode="auto">
            <a:xfrm flipV="1">
              <a:off x="4377" y="2478"/>
              <a:ext cx="136" cy="136"/>
            </a:xfrm>
            <a:prstGeom prst="line">
              <a:avLst/>
            </a:prstGeom>
            <a:noFill/>
            <a:ln w="127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8708" name="Line 72"/>
            <p:cNvSpPr>
              <a:spLocks noChangeShapeType="1"/>
            </p:cNvSpPr>
            <p:nvPr/>
          </p:nvSpPr>
          <p:spPr bwMode="auto">
            <a:xfrm flipV="1">
              <a:off x="4468" y="2478"/>
              <a:ext cx="136" cy="136"/>
            </a:xfrm>
            <a:prstGeom prst="line">
              <a:avLst/>
            </a:prstGeom>
            <a:noFill/>
            <a:ln w="127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8709" name="Line 73"/>
            <p:cNvSpPr>
              <a:spLocks noChangeShapeType="1"/>
            </p:cNvSpPr>
            <p:nvPr/>
          </p:nvSpPr>
          <p:spPr bwMode="auto">
            <a:xfrm flipV="1">
              <a:off x="4649" y="2478"/>
              <a:ext cx="136" cy="136"/>
            </a:xfrm>
            <a:prstGeom prst="line">
              <a:avLst/>
            </a:prstGeom>
            <a:noFill/>
            <a:ln w="127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8710" name="Line 74"/>
            <p:cNvSpPr>
              <a:spLocks noChangeShapeType="1"/>
            </p:cNvSpPr>
            <p:nvPr/>
          </p:nvSpPr>
          <p:spPr bwMode="auto">
            <a:xfrm flipV="1">
              <a:off x="4740" y="2478"/>
              <a:ext cx="136" cy="136"/>
            </a:xfrm>
            <a:prstGeom prst="line">
              <a:avLst/>
            </a:prstGeom>
            <a:noFill/>
            <a:ln w="127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8711" name="Line 75"/>
            <p:cNvSpPr>
              <a:spLocks noChangeShapeType="1"/>
            </p:cNvSpPr>
            <p:nvPr/>
          </p:nvSpPr>
          <p:spPr bwMode="auto">
            <a:xfrm flipV="1">
              <a:off x="4558" y="2478"/>
              <a:ext cx="136" cy="136"/>
            </a:xfrm>
            <a:prstGeom prst="line">
              <a:avLst/>
            </a:prstGeom>
            <a:noFill/>
            <a:ln w="127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8712" name="Line 76"/>
            <p:cNvSpPr>
              <a:spLocks noChangeShapeType="1"/>
            </p:cNvSpPr>
            <p:nvPr/>
          </p:nvSpPr>
          <p:spPr bwMode="auto">
            <a:xfrm flipV="1">
              <a:off x="4921" y="2478"/>
              <a:ext cx="136" cy="136"/>
            </a:xfrm>
            <a:prstGeom prst="line">
              <a:avLst/>
            </a:prstGeom>
            <a:noFill/>
            <a:ln w="127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8713" name="Line 77"/>
            <p:cNvSpPr>
              <a:spLocks noChangeShapeType="1"/>
            </p:cNvSpPr>
            <p:nvPr/>
          </p:nvSpPr>
          <p:spPr bwMode="auto">
            <a:xfrm flipV="1">
              <a:off x="4831" y="2478"/>
              <a:ext cx="136" cy="136"/>
            </a:xfrm>
            <a:prstGeom prst="line">
              <a:avLst/>
            </a:prstGeom>
            <a:noFill/>
            <a:ln w="127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8714" name="Line 78"/>
            <p:cNvSpPr>
              <a:spLocks noChangeShapeType="1"/>
            </p:cNvSpPr>
            <p:nvPr/>
          </p:nvSpPr>
          <p:spPr bwMode="auto">
            <a:xfrm flipV="1">
              <a:off x="5012" y="2478"/>
              <a:ext cx="136" cy="136"/>
            </a:xfrm>
            <a:prstGeom prst="line">
              <a:avLst/>
            </a:prstGeom>
            <a:noFill/>
            <a:ln w="127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8715" name="Line 79"/>
            <p:cNvSpPr>
              <a:spLocks noChangeShapeType="1"/>
            </p:cNvSpPr>
            <p:nvPr/>
          </p:nvSpPr>
          <p:spPr bwMode="auto">
            <a:xfrm flipV="1">
              <a:off x="5103" y="2478"/>
              <a:ext cx="136" cy="136"/>
            </a:xfrm>
            <a:prstGeom prst="line">
              <a:avLst/>
            </a:prstGeom>
            <a:noFill/>
            <a:ln w="127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8716" name="Line 80"/>
            <p:cNvSpPr>
              <a:spLocks noChangeShapeType="1"/>
            </p:cNvSpPr>
            <p:nvPr/>
          </p:nvSpPr>
          <p:spPr bwMode="auto">
            <a:xfrm flipV="1">
              <a:off x="5284" y="2478"/>
              <a:ext cx="136" cy="136"/>
            </a:xfrm>
            <a:prstGeom prst="line">
              <a:avLst/>
            </a:prstGeom>
            <a:noFill/>
            <a:ln w="127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8717" name="Line 82"/>
            <p:cNvSpPr>
              <a:spLocks noChangeShapeType="1"/>
            </p:cNvSpPr>
            <p:nvPr/>
          </p:nvSpPr>
          <p:spPr bwMode="auto">
            <a:xfrm flipV="1">
              <a:off x="5193" y="2478"/>
              <a:ext cx="136" cy="136"/>
            </a:xfrm>
            <a:prstGeom prst="line">
              <a:avLst/>
            </a:prstGeom>
            <a:noFill/>
            <a:ln w="127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grpSp>
    </p:spTree>
    <p:extLst>
      <p:ext uri="{BB962C8B-B14F-4D97-AF65-F5344CB8AC3E}">
        <p14:creationId xmlns:p14="http://schemas.microsoft.com/office/powerpoint/2010/main" xmlns="" val="1208427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109"/>
                                        </p:tgtEl>
                                        <p:attrNameLst>
                                          <p:attrName>style.visibility</p:attrName>
                                        </p:attrNameLst>
                                      </p:cBhvr>
                                      <p:to>
                                        <p:strVal val="visible"/>
                                      </p:to>
                                    </p:set>
                                    <p:anim calcmode="lin" valueType="num">
                                      <p:cBhvr additive="base">
                                        <p:cTn id="7" dur="500" fill="hold"/>
                                        <p:tgtEl>
                                          <p:spTgt spid="45109"/>
                                        </p:tgtEl>
                                        <p:attrNameLst>
                                          <p:attrName>ppt_x</p:attrName>
                                        </p:attrNameLst>
                                      </p:cBhvr>
                                      <p:tavLst>
                                        <p:tav tm="0">
                                          <p:val>
                                            <p:strVal val="#ppt_x"/>
                                          </p:val>
                                        </p:tav>
                                        <p:tav tm="100000">
                                          <p:val>
                                            <p:strVal val="#ppt_x"/>
                                          </p:val>
                                        </p:tav>
                                      </p:tavLst>
                                    </p:anim>
                                    <p:anim calcmode="lin" valueType="num">
                                      <p:cBhvr additive="base">
                                        <p:cTn id="8" dur="500" fill="hold"/>
                                        <p:tgtEl>
                                          <p:spTgt spid="4510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111"/>
                                        </p:tgtEl>
                                        <p:attrNameLst>
                                          <p:attrName>style.visibility</p:attrName>
                                        </p:attrNameLst>
                                      </p:cBhvr>
                                      <p:to>
                                        <p:strVal val="visible"/>
                                      </p:to>
                                    </p:set>
                                    <p:anim calcmode="lin" valueType="num">
                                      <p:cBhvr additive="base">
                                        <p:cTn id="13" dur="500" fill="hold"/>
                                        <p:tgtEl>
                                          <p:spTgt spid="45111"/>
                                        </p:tgtEl>
                                        <p:attrNameLst>
                                          <p:attrName>ppt_x</p:attrName>
                                        </p:attrNameLst>
                                      </p:cBhvr>
                                      <p:tavLst>
                                        <p:tav tm="0">
                                          <p:val>
                                            <p:strVal val="#ppt_x"/>
                                          </p:val>
                                        </p:tav>
                                        <p:tav tm="100000">
                                          <p:val>
                                            <p:strVal val="#ppt_x"/>
                                          </p:val>
                                        </p:tav>
                                      </p:tavLst>
                                    </p:anim>
                                    <p:anim calcmode="lin" valueType="num">
                                      <p:cBhvr additive="base">
                                        <p:cTn id="14" dur="500" fill="hold"/>
                                        <p:tgtEl>
                                          <p:spTgt spid="4511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3" fill="hold" nodeType="clickEffect">
                                  <p:stCondLst>
                                    <p:cond delay="0"/>
                                  </p:stCondLst>
                                  <p:childTnLst>
                                    <p:set>
                                      <p:cBhvr>
                                        <p:cTn id="18" dur="1" fill="hold">
                                          <p:stCondLst>
                                            <p:cond delay="0"/>
                                          </p:stCondLst>
                                        </p:cTn>
                                        <p:tgtEl>
                                          <p:spTgt spid="102401"/>
                                        </p:tgtEl>
                                        <p:attrNameLst>
                                          <p:attrName>style.visibility</p:attrName>
                                        </p:attrNameLst>
                                      </p:cBhvr>
                                      <p:to>
                                        <p:strVal val="visible"/>
                                      </p:to>
                                    </p:set>
                                    <p:animEffect transition="in" filter="strips(upRight)">
                                      <p:cBhvr>
                                        <p:cTn id="19" dur="500"/>
                                        <p:tgtEl>
                                          <p:spTgt spid="10240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2538"/>
                                        </p:tgtEl>
                                        <p:attrNameLst>
                                          <p:attrName>style.visibility</p:attrName>
                                        </p:attrNameLst>
                                      </p:cBhvr>
                                      <p:to>
                                        <p:strVal val="visible"/>
                                      </p:to>
                                    </p:set>
                                    <p:animEffect transition="in" filter="blinds(horizontal)">
                                      <p:cBhvr>
                                        <p:cTn id="24" dur="500"/>
                                        <p:tgtEl>
                                          <p:spTgt spid="2253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102402"/>
                                        </p:tgtEl>
                                        <p:attrNameLst>
                                          <p:attrName>style.visibility</p:attrName>
                                        </p:attrNameLst>
                                      </p:cBhvr>
                                      <p:to>
                                        <p:strVal val="visible"/>
                                      </p:to>
                                    </p:set>
                                    <p:animEffect transition="in" filter="strips(upRight)">
                                      <p:cBhvr>
                                        <p:cTn id="29" dur="500"/>
                                        <p:tgtEl>
                                          <p:spTgt spid="10240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2539"/>
                                        </p:tgtEl>
                                        <p:attrNameLst>
                                          <p:attrName>style.visibility</p:attrName>
                                        </p:attrNameLst>
                                      </p:cBhvr>
                                      <p:to>
                                        <p:strVal val="visible"/>
                                      </p:to>
                                    </p:set>
                                    <p:animEffect transition="in" filter="blinds(horizontal)">
                                      <p:cBhvr>
                                        <p:cTn id="34" dur="500"/>
                                        <p:tgtEl>
                                          <p:spTgt spid="2253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3" fill="hold" nodeType="clickEffect">
                                  <p:stCondLst>
                                    <p:cond delay="0"/>
                                  </p:stCondLst>
                                  <p:childTnLst>
                                    <p:set>
                                      <p:cBhvr>
                                        <p:cTn id="38" dur="1" fill="hold">
                                          <p:stCondLst>
                                            <p:cond delay="0"/>
                                          </p:stCondLst>
                                        </p:cTn>
                                        <p:tgtEl>
                                          <p:spTgt spid="102403"/>
                                        </p:tgtEl>
                                        <p:attrNameLst>
                                          <p:attrName>style.visibility</p:attrName>
                                        </p:attrNameLst>
                                      </p:cBhvr>
                                      <p:to>
                                        <p:strVal val="visible"/>
                                      </p:to>
                                    </p:set>
                                    <p:animEffect transition="in" filter="strips(upRight)">
                                      <p:cBhvr>
                                        <p:cTn id="39" dur="500"/>
                                        <p:tgtEl>
                                          <p:spTgt spid="10240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2540"/>
                                        </p:tgtEl>
                                        <p:attrNameLst>
                                          <p:attrName>style.visibility</p:attrName>
                                        </p:attrNameLst>
                                      </p:cBhvr>
                                      <p:to>
                                        <p:strVal val="visible"/>
                                      </p:to>
                                    </p:set>
                                    <p:animEffect transition="in" filter="blinds(horizontal)">
                                      <p:cBhvr>
                                        <p:cTn id="44" dur="500"/>
                                        <p:tgtEl>
                                          <p:spTgt spid="2254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3" fill="hold" nodeType="clickEffect">
                                  <p:stCondLst>
                                    <p:cond delay="0"/>
                                  </p:stCondLst>
                                  <p:childTnLst>
                                    <p:set>
                                      <p:cBhvr>
                                        <p:cTn id="48" dur="1" fill="hold">
                                          <p:stCondLst>
                                            <p:cond delay="0"/>
                                          </p:stCondLst>
                                        </p:cTn>
                                        <p:tgtEl>
                                          <p:spTgt spid="102404"/>
                                        </p:tgtEl>
                                        <p:attrNameLst>
                                          <p:attrName>style.visibility</p:attrName>
                                        </p:attrNameLst>
                                      </p:cBhvr>
                                      <p:to>
                                        <p:strVal val="visible"/>
                                      </p:to>
                                    </p:set>
                                    <p:animEffect transition="in" filter="strips(upRight)">
                                      <p:cBhvr>
                                        <p:cTn id="49" dur="500"/>
                                        <p:tgtEl>
                                          <p:spTgt spid="10240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2541"/>
                                        </p:tgtEl>
                                        <p:attrNameLst>
                                          <p:attrName>style.visibility</p:attrName>
                                        </p:attrNameLst>
                                      </p:cBhvr>
                                      <p:to>
                                        <p:strVal val="visible"/>
                                      </p:to>
                                    </p:set>
                                    <p:animEffect transition="in" filter="blinds(horizontal)">
                                      <p:cBhvr>
                                        <p:cTn id="54" dur="500"/>
                                        <p:tgtEl>
                                          <p:spTgt spid="22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09" grpId="0" autoUpdateAnimBg="0"/>
      <p:bldP spid="45111" grpId="0" autoUpdateAnimBg="0"/>
      <p:bldP spid="22538" grpId="0"/>
      <p:bldP spid="22539" grpId="0"/>
      <p:bldP spid="22540" grpId="0"/>
      <p:bldP spid="225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Text Box 4"/>
          <p:cNvSpPr txBox="1">
            <a:spLocks noChangeArrowheads="1"/>
          </p:cNvSpPr>
          <p:nvPr/>
        </p:nvSpPr>
        <p:spPr bwMode="auto">
          <a:xfrm>
            <a:off x="323850" y="549275"/>
            <a:ext cx="62484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pPr>
            <a:r>
              <a:rPr lang="zh-CN" altLang="en-US" sz="2800" dirty="0">
                <a:solidFill>
                  <a:srgbClr val="66FFCC"/>
                </a:solidFill>
              </a:rPr>
              <a:t> </a:t>
            </a:r>
            <a:r>
              <a:rPr lang="zh-CN" altLang="en-US" sz="2800" dirty="0">
                <a:solidFill>
                  <a:srgbClr val="0070C0"/>
                </a:solidFill>
              </a:rPr>
              <a:t>拉格朗日方程</a:t>
            </a:r>
          </a:p>
        </p:txBody>
      </p:sp>
      <p:sp>
        <p:nvSpPr>
          <p:cNvPr id="68613" name="Text Box 5"/>
          <p:cNvSpPr txBox="1">
            <a:spLocks noChangeArrowheads="1"/>
          </p:cNvSpPr>
          <p:nvPr/>
        </p:nvSpPr>
        <p:spPr bwMode="auto">
          <a:xfrm>
            <a:off x="107950" y="1196975"/>
            <a:ext cx="8686800"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solidFill>
                  <a:schemeClr val="bg1"/>
                </a:solidFill>
              </a:rPr>
              <a:t>     </a:t>
            </a:r>
            <a:r>
              <a:rPr lang="zh-CN" altLang="en-US" sz="2400" dirty="0"/>
              <a:t>利用广义坐标推导出来的拉格朗日方程对整个力学体系的运动提供了一个统一而普遍的解决方案</a:t>
            </a:r>
            <a:r>
              <a:rPr lang="en-US" altLang="zh-CN" sz="2400" dirty="0"/>
              <a:t>.</a:t>
            </a:r>
            <a:r>
              <a:rPr lang="zh-CN" altLang="en-US" sz="2400" dirty="0"/>
              <a:t>主要适用于完整体系</a:t>
            </a:r>
            <a:r>
              <a:rPr lang="en-US" altLang="zh-CN" sz="2400" dirty="0"/>
              <a:t>(</a:t>
            </a:r>
            <a:r>
              <a:rPr lang="zh-CN" altLang="en-US" sz="2400" dirty="0"/>
              <a:t>几何约束和可积分运动</a:t>
            </a:r>
            <a:r>
              <a:rPr lang="zh-CN" altLang="en-US" sz="2400" dirty="0" smtClean="0"/>
              <a:t>约束</a:t>
            </a:r>
            <a:r>
              <a:rPr lang="en-US" altLang="zh-CN" sz="2400" dirty="0" smtClean="0"/>
              <a:t>).</a:t>
            </a:r>
            <a:r>
              <a:rPr lang="zh-CN" altLang="en-US" sz="2400" dirty="0"/>
              <a:t>在拉格朗日力学中</a:t>
            </a:r>
            <a:r>
              <a:rPr lang="en-US" altLang="zh-CN" sz="2400" dirty="0"/>
              <a:t>,</a:t>
            </a:r>
            <a:r>
              <a:rPr lang="zh-CN" altLang="en-US" sz="2400" dirty="0"/>
              <a:t>广义动量、广义坐标广义动能都内涵更丰富</a:t>
            </a:r>
            <a:r>
              <a:rPr lang="en-US" altLang="zh-CN" sz="2400" dirty="0"/>
              <a:t>. </a:t>
            </a:r>
            <a:r>
              <a:rPr lang="zh-CN" altLang="en-US" sz="2400" dirty="0"/>
              <a:t>解题一般方法：</a:t>
            </a:r>
          </a:p>
        </p:txBody>
      </p:sp>
      <p:sp>
        <p:nvSpPr>
          <p:cNvPr id="68614" name="Text Box 6"/>
          <p:cNvSpPr txBox="1">
            <a:spLocks noChangeArrowheads="1"/>
          </p:cNvSpPr>
          <p:nvPr/>
        </p:nvSpPr>
        <p:spPr bwMode="auto">
          <a:xfrm>
            <a:off x="0" y="2924175"/>
            <a:ext cx="8686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t>     (1)</a:t>
            </a:r>
            <a:r>
              <a:rPr lang="zh-CN" altLang="en-US" sz="2400" dirty="0"/>
              <a:t>首先正确判断完整体系自由度</a:t>
            </a:r>
            <a:r>
              <a:rPr lang="en-US" altLang="zh-CN" sz="2400" dirty="0"/>
              <a:t>,</a:t>
            </a:r>
            <a:r>
              <a:rPr lang="zh-CN" altLang="en-US" sz="2400" dirty="0"/>
              <a:t>适当选取广义坐标</a:t>
            </a:r>
            <a:r>
              <a:rPr lang="en-US" altLang="zh-CN" sz="2400" dirty="0"/>
              <a:t>.</a:t>
            </a:r>
            <a:r>
              <a:rPr lang="en-US" altLang="zh-CN" sz="2400" i="1" dirty="0"/>
              <a:t>s</a:t>
            </a:r>
            <a:r>
              <a:rPr lang="en-US" altLang="zh-CN" sz="2400" dirty="0"/>
              <a:t>=3</a:t>
            </a:r>
            <a:r>
              <a:rPr lang="en-US" altLang="zh-CN" sz="2400" i="1" dirty="0"/>
              <a:t>n</a:t>
            </a:r>
            <a:r>
              <a:rPr lang="en-US" altLang="zh-CN" sz="2400" dirty="0"/>
              <a:t>-</a:t>
            </a:r>
            <a:r>
              <a:rPr lang="en-US" altLang="zh-CN" sz="2400" i="1" dirty="0"/>
              <a:t>k.</a:t>
            </a:r>
          </a:p>
        </p:txBody>
      </p:sp>
      <p:sp>
        <p:nvSpPr>
          <p:cNvPr id="68615" name="Text Box 7"/>
          <p:cNvSpPr txBox="1">
            <a:spLocks noChangeArrowheads="1"/>
          </p:cNvSpPr>
          <p:nvPr/>
        </p:nvSpPr>
        <p:spPr bwMode="auto">
          <a:xfrm>
            <a:off x="0" y="3644900"/>
            <a:ext cx="8686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t>     (2)</a:t>
            </a:r>
            <a:r>
              <a:rPr lang="zh-CN" altLang="en-US" sz="2400" dirty="0"/>
              <a:t>建立坐标变换公式</a:t>
            </a:r>
            <a:r>
              <a:rPr lang="en-US" altLang="zh-CN" sz="2400" dirty="0"/>
              <a:t>,</a:t>
            </a:r>
            <a:r>
              <a:rPr lang="zh-CN" altLang="en-US" sz="2400" dirty="0"/>
              <a:t>尽量不显含时间</a:t>
            </a:r>
            <a:r>
              <a:rPr lang="en-US" altLang="zh-CN" sz="2400" dirty="0"/>
              <a:t>.</a:t>
            </a:r>
          </a:p>
        </p:txBody>
      </p:sp>
      <p:sp>
        <p:nvSpPr>
          <p:cNvPr id="68616" name="Text Box 8"/>
          <p:cNvSpPr txBox="1">
            <a:spLocks noChangeArrowheads="1"/>
          </p:cNvSpPr>
          <p:nvPr/>
        </p:nvSpPr>
        <p:spPr bwMode="auto">
          <a:xfrm>
            <a:off x="0" y="4437063"/>
            <a:ext cx="86868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latin typeface="宋体" panose="02010600030101010101" pitchFamily="2" charset="-122"/>
              </a:rPr>
              <a:t>     (3)</a:t>
            </a:r>
            <a:r>
              <a:rPr lang="zh-CN" altLang="en-US" sz="2400" dirty="0">
                <a:latin typeface="宋体" panose="02010600030101010101" pitchFamily="2" charset="-122"/>
              </a:rPr>
              <a:t>判断是否保守体系</a:t>
            </a:r>
            <a:r>
              <a:rPr lang="en-US" altLang="zh-CN" sz="2400" dirty="0">
                <a:latin typeface="宋体" panose="02010600030101010101" pitchFamily="2" charset="-122"/>
              </a:rPr>
              <a:t>,</a:t>
            </a:r>
            <a:r>
              <a:rPr lang="zh-CN" altLang="en-US" sz="2400" dirty="0">
                <a:latin typeface="宋体" panose="02010600030101010101" pitchFamily="2" charset="-122"/>
              </a:rPr>
              <a:t>分析用何种拉格朗日方程</a:t>
            </a:r>
            <a:r>
              <a:rPr lang="en-US" altLang="zh-CN" sz="2400" dirty="0" smtClean="0">
                <a:latin typeface="宋体" panose="02010600030101010101" pitchFamily="2" charset="-122"/>
              </a:rPr>
              <a:t>;</a:t>
            </a:r>
            <a:r>
              <a:rPr lang="zh-CN" altLang="en-US" sz="2400" dirty="0">
                <a:latin typeface="宋体" panose="02010600030101010101" pitchFamily="2" charset="-122"/>
              </a:rPr>
              <a:t>按照所选择的广义坐标，写出系统的动能、势能或</a:t>
            </a:r>
            <a:r>
              <a:rPr lang="zh-CN" altLang="en-US" sz="2400" dirty="0" smtClean="0">
                <a:latin typeface="宋体" panose="02010600030101010101" pitchFamily="2" charset="-122"/>
              </a:rPr>
              <a:t>广义力</a:t>
            </a:r>
            <a:r>
              <a:rPr lang="zh-CN" altLang="en-US" sz="2400" dirty="0" smtClean="0">
                <a:effectLst>
                  <a:outerShdw blurRad="38100" dist="38100" dir="2700000" algn="tl">
                    <a:srgbClr val="000000"/>
                  </a:outerShdw>
                </a:effectLst>
                <a:latin typeface="宋体" panose="02010600030101010101" pitchFamily="2" charset="-122"/>
              </a:rPr>
              <a:t>，</a:t>
            </a:r>
            <a:r>
              <a:rPr lang="en-US" altLang="zh-CN" sz="2400" dirty="0" smtClean="0">
                <a:latin typeface="宋体" panose="02010600030101010101" pitchFamily="2" charset="-122"/>
              </a:rPr>
              <a:t> </a:t>
            </a:r>
            <a:r>
              <a:rPr lang="zh-CN" altLang="en-US" sz="2400" dirty="0">
                <a:latin typeface="宋体" panose="02010600030101010101" pitchFamily="2" charset="-122"/>
              </a:rPr>
              <a:t>最后写出系统的拉格朗日函数</a:t>
            </a:r>
            <a:r>
              <a:rPr lang="en-US" altLang="zh-CN" sz="2400" dirty="0">
                <a:latin typeface="宋体" panose="02010600030101010101" pitchFamily="2" charset="-122"/>
              </a:rPr>
              <a:t>.</a:t>
            </a:r>
          </a:p>
        </p:txBody>
      </p:sp>
    </p:spTree>
    <p:extLst>
      <p:ext uri="{BB962C8B-B14F-4D97-AF65-F5344CB8AC3E}">
        <p14:creationId xmlns:p14="http://schemas.microsoft.com/office/powerpoint/2010/main" xmlns="" val="11940018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 calcmode="lin" valueType="num">
                                      <p:cBhvr additive="base">
                                        <p:cTn id="7" dur="500" fill="hold"/>
                                        <p:tgtEl>
                                          <p:spTgt spid="68612"/>
                                        </p:tgtEl>
                                        <p:attrNameLst>
                                          <p:attrName>ppt_x</p:attrName>
                                        </p:attrNameLst>
                                      </p:cBhvr>
                                      <p:tavLst>
                                        <p:tav tm="0">
                                          <p:val>
                                            <p:strVal val="0-#ppt_w/2"/>
                                          </p:val>
                                        </p:tav>
                                        <p:tav tm="100000">
                                          <p:val>
                                            <p:strVal val="#ppt_x"/>
                                          </p:val>
                                        </p:tav>
                                      </p:tavLst>
                                    </p:anim>
                                    <p:anim calcmode="lin" valueType="num">
                                      <p:cBhvr additive="base">
                                        <p:cTn id="8" dur="500" fill="hold"/>
                                        <p:tgtEl>
                                          <p:spTgt spid="686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13"/>
                                        </p:tgtEl>
                                        <p:attrNameLst>
                                          <p:attrName>style.visibility</p:attrName>
                                        </p:attrNameLst>
                                      </p:cBhvr>
                                      <p:to>
                                        <p:strVal val="visible"/>
                                      </p:to>
                                    </p:set>
                                    <p:anim calcmode="lin" valueType="num">
                                      <p:cBhvr additive="base">
                                        <p:cTn id="13" dur="500" fill="hold"/>
                                        <p:tgtEl>
                                          <p:spTgt spid="68613"/>
                                        </p:tgtEl>
                                        <p:attrNameLst>
                                          <p:attrName>ppt_x</p:attrName>
                                        </p:attrNameLst>
                                      </p:cBhvr>
                                      <p:tavLst>
                                        <p:tav tm="0">
                                          <p:val>
                                            <p:strVal val="0-#ppt_w/2"/>
                                          </p:val>
                                        </p:tav>
                                        <p:tav tm="100000">
                                          <p:val>
                                            <p:strVal val="#ppt_x"/>
                                          </p:val>
                                        </p:tav>
                                      </p:tavLst>
                                    </p:anim>
                                    <p:anim calcmode="lin" valueType="num">
                                      <p:cBhvr additive="base">
                                        <p:cTn id="14" dur="500" fill="hold"/>
                                        <p:tgtEl>
                                          <p:spTgt spid="686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614"/>
                                        </p:tgtEl>
                                        <p:attrNameLst>
                                          <p:attrName>style.visibility</p:attrName>
                                        </p:attrNameLst>
                                      </p:cBhvr>
                                      <p:to>
                                        <p:strVal val="visible"/>
                                      </p:to>
                                    </p:set>
                                    <p:anim calcmode="lin" valueType="num">
                                      <p:cBhvr additive="base">
                                        <p:cTn id="19" dur="500" fill="hold"/>
                                        <p:tgtEl>
                                          <p:spTgt spid="68614"/>
                                        </p:tgtEl>
                                        <p:attrNameLst>
                                          <p:attrName>ppt_x</p:attrName>
                                        </p:attrNameLst>
                                      </p:cBhvr>
                                      <p:tavLst>
                                        <p:tav tm="0">
                                          <p:val>
                                            <p:strVal val="0-#ppt_w/2"/>
                                          </p:val>
                                        </p:tav>
                                        <p:tav tm="100000">
                                          <p:val>
                                            <p:strVal val="#ppt_x"/>
                                          </p:val>
                                        </p:tav>
                                      </p:tavLst>
                                    </p:anim>
                                    <p:anim calcmode="lin" valueType="num">
                                      <p:cBhvr additive="base">
                                        <p:cTn id="20" dur="500" fill="hold"/>
                                        <p:tgtEl>
                                          <p:spTgt spid="6861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8615"/>
                                        </p:tgtEl>
                                        <p:attrNameLst>
                                          <p:attrName>style.visibility</p:attrName>
                                        </p:attrNameLst>
                                      </p:cBhvr>
                                      <p:to>
                                        <p:strVal val="visible"/>
                                      </p:to>
                                    </p:set>
                                    <p:anim calcmode="lin" valueType="num">
                                      <p:cBhvr additive="base">
                                        <p:cTn id="25" dur="500" fill="hold"/>
                                        <p:tgtEl>
                                          <p:spTgt spid="68615"/>
                                        </p:tgtEl>
                                        <p:attrNameLst>
                                          <p:attrName>ppt_x</p:attrName>
                                        </p:attrNameLst>
                                      </p:cBhvr>
                                      <p:tavLst>
                                        <p:tav tm="0">
                                          <p:val>
                                            <p:strVal val="0-#ppt_w/2"/>
                                          </p:val>
                                        </p:tav>
                                        <p:tav tm="100000">
                                          <p:val>
                                            <p:strVal val="#ppt_x"/>
                                          </p:val>
                                        </p:tav>
                                      </p:tavLst>
                                    </p:anim>
                                    <p:anim calcmode="lin" valueType="num">
                                      <p:cBhvr additive="base">
                                        <p:cTn id="26" dur="500" fill="hold"/>
                                        <p:tgtEl>
                                          <p:spTgt spid="6861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8616"/>
                                        </p:tgtEl>
                                        <p:attrNameLst>
                                          <p:attrName>style.visibility</p:attrName>
                                        </p:attrNameLst>
                                      </p:cBhvr>
                                      <p:to>
                                        <p:strVal val="visible"/>
                                      </p:to>
                                    </p:set>
                                    <p:anim calcmode="lin" valueType="num">
                                      <p:cBhvr additive="base">
                                        <p:cTn id="31" dur="500" fill="hold"/>
                                        <p:tgtEl>
                                          <p:spTgt spid="68616"/>
                                        </p:tgtEl>
                                        <p:attrNameLst>
                                          <p:attrName>ppt_x</p:attrName>
                                        </p:attrNameLst>
                                      </p:cBhvr>
                                      <p:tavLst>
                                        <p:tav tm="0">
                                          <p:val>
                                            <p:strVal val="0-#ppt_w/2"/>
                                          </p:val>
                                        </p:tav>
                                        <p:tav tm="100000">
                                          <p:val>
                                            <p:strVal val="#ppt_x"/>
                                          </p:val>
                                        </p:tav>
                                      </p:tavLst>
                                    </p:anim>
                                    <p:anim calcmode="lin" valueType="num">
                                      <p:cBhvr additive="base">
                                        <p:cTn id="32" dur="500" fill="hold"/>
                                        <p:tgtEl>
                                          <p:spTgt spid="686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utoUpdateAnimBg="0"/>
      <p:bldP spid="68613" grpId="0" autoUpdateAnimBg="0"/>
      <p:bldP spid="68614" grpId="0" autoUpdateAnimBg="0"/>
      <p:bldP spid="68615" grpId="0" autoUpdateAnimBg="0"/>
      <p:bldP spid="6861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2"/>
          <p:cNvGraphicFramePr>
            <a:graphicFrameLocks noChangeAspect="1"/>
          </p:cNvGraphicFramePr>
          <p:nvPr>
            <p:extLst>
              <p:ext uri="{D42A27DB-BD31-4B8C-83A1-F6EECF244321}">
                <p14:modId xmlns:p14="http://schemas.microsoft.com/office/powerpoint/2010/main" xmlns="" val="1465024472"/>
              </p:ext>
            </p:extLst>
          </p:nvPr>
        </p:nvGraphicFramePr>
        <p:xfrm>
          <a:off x="3457575" y="2043113"/>
          <a:ext cx="2998788" cy="461962"/>
        </p:xfrm>
        <a:graphic>
          <a:graphicData uri="http://schemas.openxmlformats.org/presentationml/2006/ole">
            <p:oleObj spid="_x0000_s32800" name="公式" r:id="rId3" imgW="1396800" imgH="203040" progId="Equation.3">
              <p:embed/>
            </p:oleObj>
          </a:graphicData>
        </a:graphic>
      </p:graphicFrame>
      <p:sp>
        <p:nvSpPr>
          <p:cNvPr id="78851" name="Text Box 3"/>
          <p:cNvSpPr txBox="1">
            <a:spLocks noChangeArrowheads="1"/>
          </p:cNvSpPr>
          <p:nvPr/>
        </p:nvSpPr>
        <p:spPr bwMode="auto">
          <a:xfrm>
            <a:off x="609600" y="1905000"/>
            <a:ext cx="1676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zh-CN" altLang="en-US" sz="2400" dirty="0"/>
              <a:t>体系势能</a:t>
            </a:r>
            <a:endParaRPr lang="zh-CN" altLang="en-US" sz="2400" i="1" dirty="0"/>
          </a:p>
        </p:txBody>
      </p:sp>
      <p:sp>
        <p:nvSpPr>
          <p:cNvPr id="78852" name="Text Box 4"/>
          <p:cNvSpPr txBox="1">
            <a:spLocks noChangeArrowheads="1"/>
          </p:cNvSpPr>
          <p:nvPr/>
        </p:nvSpPr>
        <p:spPr bwMode="auto">
          <a:xfrm>
            <a:off x="381000" y="2667000"/>
            <a:ext cx="3276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zh-CN" altLang="en-US" sz="2400" dirty="0"/>
              <a:t>因为</a:t>
            </a:r>
            <a:r>
              <a:rPr lang="zh-CN" altLang="en-US" sz="2400" i="1" dirty="0">
                <a:sym typeface="Symbol" pitchFamily="18" charset="2"/>
              </a:rPr>
              <a:t></a:t>
            </a:r>
            <a:r>
              <a:rPr lang="zh-CN" altLang="en-US" sz="2400" dirty="0">
                <a:sym typeface="Symbol" pitchFamily="18" charset="2"/>
              </a:rPr>
              <a:t>是循环坐标</a:t>
            </a:r>
            <a:r>
              <a:rPr lang="en-US" altLang="zh-CN" sz="2400" dirty="0">
                <a:sym typeface="Symbol" pitchFamily="18" charset="2"/>
              </a:rPr>
              <a:t>,</a:t>
            </a:r>
            <a:r>
              <a:rPr lang="zh-CN" altLang="en-US" sz="2400" dirty="0">
                <a:sym typeface="Symbol" pitchFamily="18" charset="2"/>
              </a:rPr>
              <a:t>得到</a:t>
            </a:r>
            <a:endParaRPr lang="zh-CN" altLang="en-US" sz="2400" i="1" dirty="0"/>
          </a:p>
        </p:txBody>
      </p:sp>
      <p:graphicFrame>
        <p:nvGraphicFramePr>
          <p:cNvPr id="78853" name="Object 5"/>
          <p:cNvGraphicFramePr>
            <a:graphicFrameLocks noChangeAspect="1"/>
          </p:cNvGraphicFramePr>
          <p:nvPr>
            <p:extLst>
              <p:ext uri="{D42A27DB-BD31-4B8C-83A1-F6EECF244321}">
                <p14:modId xmlns:p14="http://schemas.microsoft.com/office/powerpoint/2010/main" xmlns="" val="585574294"/>
              </p:ext>
            </p:extLst>
          </p:nvPr>
        </p:nvGraphicFramePr>
        <p:xfrm>
          <a:off x="251520" y="3212976"/>
          <a:ext cx="8677349" cy="833251"/>
        </p:xfrm>
        <a:graphic>
          <a:graphicData uri="http://schemas.openxmlformats.org/presentationml/2006/ole">
            <p:oleObj spid="_x0000_s32801" name="公式" r:id="rId4" imgW="4584600" imgH="431640" progId="Equation.3">
              <p:embed/>
            </p:oleObj>
          </a:graphicData>
        </a:graphic>
      </p:graphicFrame>
      <p:graphicFrame>
        <p:nvGraphicFramePr>
          <p:cNvPr id="78854" name="Object 6"/>
          <p:cNvGraphicFramePr>
            <a:graphicFrameLocks noChangeAspect="1"/>
          </p:cNvGraphicFramePr>
          <p:nvPr>
            <p:extLst>
              <p:ext uri="{D42A27DB-BD31-4B8C-83A1-F6EECF244321}">
                <p14:modId xmlns:p14="http://schemas.microsoft.com/office/powerpoint/2010/main" xmlns="" val="3105283722"/>
              </p:ext>
            </p:extLst>
          </p:nvPr>
        </p:nvGraphicFramePr>
        <p:xfrm>
          <a:off x="1019175" y="4257675"/>
          <a:ext cx="3925888" cy="911225"/>
        </p:xfrm>
        <a:graphic>
          <a:graphicData uri="http://schemas.openxmlformats.org/presentationml/2006/ole">
            <p:oleObj spid="_x0000_s32802" name="公式" r:id="rId5" imgW="1828800" imgH="419040" progId="Equation.3">
              <p:embed/>
            </p:oleObj>
          </a:graphicData>
        </a:graphic>
      </p:graphicFrame>
      <p:graphicFrame>
        <p:nvGraphicFramePr>
          <p:cNvPr id="78856" name="Object 8"/>
          <p:cNvGraphicFramePr>
            <a:graphicFrameLocks noChangeAspect="1"/>
          </p:cNvGraphicFramePr>
          <p:nvPr>
            <p:extLst>
              <p:ext uri="{D42A27DB-BD31-4B8C-83A1-F6EECF244321}">
                <p14:modId xmlns:p14="http://schemas.microsoft.com/office/powerpoint/2010/main" xmlns="" val="1329426915"/>
              </p:ext>
            </p:extLst>
          </p:nvPr>
        </p:nvGraphicFramePr>
        <p:xfrm>
          <a:off x="179512" y="5257467"/>
          <a:ext cx="8928992" cy="763821"/>
        </p:xfrm>
        <a:graphic>
          <a:graphicData uri="http://schemas.openxmlformats.org/presentationml/2006/ole">
            <p:oleObj spid="_x0000_s32803" name="公式" r:id="rId6" imgW="4991040" imgH="419040" progId="Equation.3">
              <p:embed/>
            </p:oleObj>
          </a:graphicData>
        </a:graphic>
      </p:graphicFrame>
      <p:graphicFrame>
        <p:nvGraphicFramePr>
          <p:cNvPr id="78857" name="Object 9"/>
          <p:cNvGraphicFramePr>
            <a:graphicFrameLocks noChangeAspect="1"/>
          </p:cNvGraphicFramePr>
          <p:nvPr>
            <p:extLst>
              <p:ext uri="{D42A27DB-BD31-4B8C-83A1-F6EECF244321}">
                <p14:modId xmlns:p14="http://schemas.microsoft.com/office/powerpoint/2010/main" xmlns="" val="953350575"/>
              </p:ext>
            </p:extLst>
          </p:nvPr>
        </p:nvGraphicFramePr>
        <p:xfrm>
          <a:off x="573088" y="6096000"/>
          <a:ext cx="1838325" cy="431800"/>
        </p:xfrm>
        <a:graphic>
          <a:graphicData uri="http://schemas.openxmlformats.org/presentationml/2006/ole">
            <p:oleObj spid="_x0000_s32804" name="公式" r:id="rId7" imgW="850680" imgH="190440" progId="Equation.3">
              <p:embed/>
            </p:oleObj>
          </a:graphicData>
        </a:graphic>
      </p:graphicFrame>
      <p:graphicFrame>
        <p:nvGraphicFramePr>
          <p:cNvPr id="78858" name="Object 10"/>
          <p:cNvGraphicFramePr>
            <a:graphicFrameLocks noChangeAspect="1"/>
          </p:cNvGraphicFramePr>
          <p:nvPr>
            <p:extLst>
              <p:ext uri="{D42A27DB-BD31-4B8C-83A1-F6EECF244321}">
                <p14:modId xmlns:p14="http://schemas.microsoft.com/office/powerpoint/2010/main" xmlns="" val="3749552127"/>
              </p:ext>
            </p:extLst>
          </p:nvPr>
        </p:nvGraphicFramePr>
        <p:xfrm>
          <a:off x="828675" y="-41275"/>
          <a:ext cx="7154863" cy="1809750"/>
        </p:xfrm>
        <a:graphic>
          <a:graphicData uri="http://schemas.openxmlformats.org/presentationml/2006/ole">
            <p:oleObj spid="_x0000_s32805" name="公式" r:id="rId8" imgW="3352680" imgH="838080" progId="Equation.3">
              <p:embed/>
            </p:oleObj>
          </a:graphicData>
        </a:graphic>
      </p:graphicFrame>
    </p:spTree>
    <p:extLst>
      <p:ext uri="{BB962C8B-B14F-4D97-AF65-F5344CB8AC3E}">
        <p14:creationId xmlns:p14="http://schemas.microsoft.com/office/powerpoint/2010/main" xmlns="" val="13123758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78858"/>
                                        </p:tgtEl>
                                        <p:attrNameLst>
                                          <p:attrName>style.visibility</p:attrName>
                                        </p:attrNameLst>
                                      </p:cBhvr>
                                      <p:to>
                                        <p:strVal val="visible"/>
                                      </p:to>
                                    </p:set>
                                    <p:animEffect transition="in" filter="strips(upRight)">
                                      <p:cBhvr>
                                        <p:cTn id="7" dur="500"/>
                                        <p:tgtEl>
                                          <p:spTgt spid="78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8851"/>
                                        </p:tgtEl>
                                        <p:attrNameLst>
                                          <p:attrName>style.visibility</p:attrName>
                                        </p:attrNameLst>
                                      </p:cBhvr>
                                      <p:to>
                                        <p:strVal val="visible"/>
                                      </p:to>
                                    </p:set>
                                    <p:anim calcmode="lin" valueType="num">
                                      <p:cBhvr additive="base">
                                        <p:cTn id="12" dur="500" fill="hold"/>
                                        <p:tgtEl>
                                          <p:spTgt spid="78851"/>
                                        </p:tgtEl>
                                        <p:attrNameLst>
                                          <p:attrName>ppt_x</p:attrName>
                                        </p:attrNameLst>
                                      </p:cBhvr>
                                      <p:tavLst>
                                        <p:tav tm="0">
                                          <p:val>
                                            <p:strVal val="#ppt_x"/>
                                          </p:val>
                                        </p:tav>
                                        <p:tav tm="100000">
                                          <p:val>
                                            <p:strVal val="#ppt_x"/>
                                          </p:val>
                                        </p:tav>
                                      </p:tavLst>
                                    </p:anim>
                                    <p:anim calcmode="lin" valueType="num">
                                      <p:cBhvr additive="base">
                                        <p:cTn id="13" dur="500" fill="hold"/>
                                        <p:tgtEl>
                                          <p:spTgt spid="7885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3" fill="hold" nodeType="clickEffect">
                                  <p:stCondLst>
                                    <p:cond delay="0"/>
                                  </p:stCondLst>
                                  <p:childTnLst>
                                    <p:set>
                                      <p:cBhvr>
                                        <p:cTn id="17" dur="1" fill="hold">
                                          <p:stCondLst>
                                            <p:cond delay="0"/>
                                          </p:stCondLst>
                                        </p:cTn>
                                        <p:tgtEl>
                                          <p:spTgt spid="78850"/>
                                        </p:tgtEl>
                                        <p:attrNameLst>
                                          <p:attrName>style.visibility</p:attrName>
                                        </p:attrNameLst>
                                      </p:cBhvr>
                                      <p:to>
                                        <p:strVal val="visible"/>
                                      </p:to>
                                    </p:set>
                                    <p:animEffect transition="in" filter="strips(upRight)">
                                      <p:cBhvr>
                                        <p:cTn id="18" dur="500"/>
                                        <p:tgtEl>
                                          <p:spTgt spid="7885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8852"/>
                                        </p:tgtEl>
                                        <p:attrNameLst>
                                          <p:attrName>style.visibility</p:attrName>
                                        </p:attrNameLst>
                                      </p:cBhvr>
                                      <p:to>
                                        <p:strVal val="visible"/>
                                      </p:to>
                                    </p:set>
                                    <p:anim calcmode="lin" valueType="num">
                                      <p:cBhvr additive="base">
                                        <p:cTn id="23" dur="500" fill="hold"/>
                                        <p:tgtEl>
                                          <p:spTgt spid="78852"/>
                                        </p:tgtEl>
                                        <p:attrNameLst>
                                          <p:attrName>ppt_x</p:attrName>
                                        </p:attrNameLst>
                                      </p:cBhvr>
                                      <p:tavLst>
                                        <p:tav tm="0">
                                          <p:val>
                                            <p:strVal val="#ppt_x"/>
                                          </p:val>
                                        </p:tav>
                                        <p:tav tm="100000">
                                          <p:val>
                                            <p:strVal val="#ppt_x"/>
                                          </p:val>
                                        </p:tav>
                                      </p:tavLst>
                                    </p:anim>
                                    <p:anim calcmode="lin" valueType="num">
                                      <p:cBhvr additive="base">
                                        <p:cTn id="24"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78853"/>
                                        </p:tgtEl>
                                        <p:attrNameLst>
                                          <p:attrName>style.visibility</p:attrName>
                                        </p:attrNameLst>
                                      </p:cBhvr>
                                      <p:to>
                                        <p:strVal val="visible"/>
                                      </p:to>
                                    </p:set>
                                    <p:animEffect transition="in" filter="strips(upRight)">
                                      <p:cBhvr>
                                        <p:cTn id="29" dur="500"/>
                                        <p:tgtEl>
                                          <p:spTgt spid="7885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nodeType="clickEffect">
                                  <p:stCondLst>
                                    <p:cond delay="0"/>
                                  </p:stCondLst>
                                  <p:childTnLst>
                                    <p:set>
                                      <p:cBhvr>
                                        <p:cTn id="33" dur="1" fill="hold">
                                          <p:stCondLst>
                                            <p:cond delay="0"/>
                                          </p:stCondLst>
                                        </p:cTn>
                                        <p:tgtEl>
                                          <p:spTgt spid="78854"/>
                                        </p:tgtEl>
                                        <p:attrNameLst>
                                          <p:attrName>style.visibility</p:attrName>
                                        </p:attrNameLst>
                                      </p:cBhvr>
                                      <p:to>
                                        <p:strVal val="visible"/>
                                      </p:to>
                                    </p:set>
                                    <p:animEffect transition="in" filter="strips(upRight)">
                                      <p:cBhvr>
                                        <p:cTn id="34" dur="500"/>
                                        <p:tgtEl>
                                          <p:spTgt spid="7885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3" fill="hold" nodeType="clickEffect">
                                  <p:stCondLst>
                                    <p:cond delay="0"/>
                                  </p:stCondLst>
                                  <p:childTnLst>
                                    <p:set>
                                      <p:cBhvr>
                                        <p:cTn id="38" dur="1" fill="hold">
                                          <p:stCondLst>
                                            <p:cond delay="0"/>
                                          </p:stCondLst>
                                        </p:cTn>
                                        <p:tgtEl>
                                          <p:spTgt spid="78856"/>
                                        </p:tgtEl>
                                        <p:attrNameLst>
                                          <p:attrName>style.visibility</p:attrName>
                                        </p:attrNameLst>
                                      </p:cBhvr>
                                      <p:to>
                                        <p:strVal val="visible"/>
                                      </p:to>
                                    </p:set>
                                    <p:animEffect transition="in" filter="strips(upRight)">
                                      <p:cBhvr>
                                        <p:cTn id="39" dur="500"/>
                                        <p:tgtEl>
                                          <p:spTgt spid="7885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3" fill="hold" nodeType="clickEffect">
                                  <p:stCondLst>
                                    <p:cond delay="0"/>
                                  </p:stCondLst>
                                  <p:childTnLst>
                                    <p:set>
                                      <p:cBhvr>
                                        <p:cTn id="43" dur="1" fill="hold">
                                          <p:stCondLst>
                                            <p:cond delay="0"/>
                                          </p:stCondLst>
                                        </p:cTn>
                                        <p:tgtEl>
                                          <p:spTgt spid="78857"/>
                                        </p:tgtEl>
                                        <p:attrNameLst>
                                          <p:attrName>style.visibility</p:attrName>
                                        </p:attrNameLst>
                                      </p:cBhvr>
                                      <p:to>
                                        <p:strVal val="visible"/>
                                      </p:to>
                                    </p:set>
                                    <p:animEffect transition="in" filter="strips(upRight)">
                                      <p:cBhvr>
                                        <p:cTn id="44" dur="500"/>
                                        <p:tgtEl>
                                          <p:spTgt spid="78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utoUpdateAnimBg="0"/>
      <p:bldP spid="7885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250825" y="260350"/>
            <a:ext cx="6143625" cy="2462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50000"/>
              </a:spcBef>
              <a:buFontTx/>
              <a:buNone/>
            </a:pPr>
            <a:r>
              <a:rPr lang="en-US" altLang="zh-CN" sz="2200" dirty="0">
                <a:solidFill>
                  <a:srgbClr val="C00000"/>
                </a:solidFill>
                <a:sym typeface="Symbol" pitchFamily="18" charset="2"/>
              </a:rPr>
              <a:t>    </a:t>
            </a:r>
            <a:r>
              <a:rPr lang="en-US" altLang="zh-CN" sz="2200" dirty="0" smtClean="0">
                <a:solidFill>
                  <a:srgbClr val="C00000"/>
                </a:solidFill>
                <a:sym typeface="Symbol" pitchFamily="18" charset="2"/>
              </a:rPr>
              <a:t>l5 </a:t>
            </a:r>
            <a:r>
              <a:rPr lang="zh-CN" altLang="en-US" sz="2200" dirty="0" smtClean="0">
                <a:solidFill>
                  <a:srgbClr val="C00000"/>
                </a:solidFill>
                <a:sym typeface="Symbol" pitchFamily="18" charset="2"/>
              </a:rPr>
              <a:t>质量</a:t>
            </a:r>
            <a:r>
              <a:rPr lang="zh-CN" altLang="en-US" sz="2200" dirty="0">
                <a:solidFill>
                  <a:srgbClr val="C00000"/>
                </a:solidFill>
                <a:sym typeface="Symbol" pitchFamily="18" charset="2"/>
              </a:rPr>
              <a:t>为</a:t>
            </a:r>
            <a:r>
              <a:rPr lang="en-US" altLang="zh-CN" sz="2200" i="1" dirty="0">
                <a:solidFill>
                  <a:srgbClr val="C00000"/>
                </a:solidFill>
                <a:sym typeface="Symbol" pitchFamily="18" charset="2"/>
              </a:rPr>
              <a:t>M</a:t>
            </a:r>
            <a:r>
              <a:rPr lang="zh-CN" altLang="en-US" sz="2200" dirty="0">
                <a:solidFill>
                  <a:srgbClr val="C00000"/>
                </a:solidFill>
                <a:sym typeface="Symbol" pitchFamily="18" charset="2"/>
              </a:rPr>
              <a:t>、半径为</a:t>
            </a:r>
            <a:r>
              <a:rPr lang="en-US" altLang="zh-CN" sz="2200" i="1" dirty="0">
                <a:solidFill>
                  <a:srgbClr val="C00000"/>
                </a:solidFill>
                <a:sym typeface="Symbol" pitchFamily="18" charset="2"/>
              </a:rPr>
              <a:t>a</a:t>
            </a:r>
            <a:r>
              <a:rPr lang="zh-CN" altLang="en-US" sz="2200" dirty="0">
                <a:solidFill>
                  <a:srgbClr val="C00000"/>
                </a:solidFill>
                <a:sym typeface="Symbol" pitchFamily="18" charset="2"/>
              </a:rPr>
              <a:t>的薄球壳</a:t>
            </a:r>
            <a:r>
              <a:rPr lang="en-US" altLang="zh-CN" sz="2200" dirty="0">
                <a:solidFill>
                  <a:srgbClr val="C00000"/>
                </a:solidFill>
                <a:sym typeface="Symbol" pitchFamily="18" charset="2"/>
              </a:rPr>
              <a:t>,</a:t>
            </a:r>
            <a:r>
              <a:rPr lang="zh-CN" altLang="en-US" sz="2200" dirty="0">
                <a:solidFill>
                  <a:srgbClr val="C00000"/>
                </a:solidFill>
                <a:sym typeface="Symbol" pitchFamily="18" charset="2"/>
              </a:rPr>
              <a:t>其外表面是完全粗糙的</a:t>
            </a:r>
            <a:r>
              <a:rPr lang="en-US" altLang="zh-CN" sz="2200" dirty="0">
                <a:solidFill>
                  <a:srgbClr val="C00000"/>
                </a:solidFill>
                <a:sym typeface="Symbol" pitchFamily="18" charset="2"/>
              </a:rPr>
              <a:t>,</a:t>
            </a:r>
            <a:r>
              <a:rPr lang="zh-CN" altLang="en-US" sz="2200" dirty="0">
                <a:solidFill>
                  <a:srgbClr val="C00000"/>
                </a:solidFill>
                <a:sym typeface="Symbol" pitchFamily="18" charset="2"/>
              </a:rPr>
              <a:t>内表面则完全光滑</a:t>
            </a:r>
            <a:r>
              <a:rPr lang="en-US" altLang="zh-CN" sz="2200" dirty="0">
                <a:solidFill>
                  <a:srgbClr val="C00000"/>
                </a:solidFill>
                <a:sym typeface="Symbol" pitchFamily="18" charset="2"/>
              </a:rPr>
              <a:t>,</a:t>
            </a:r>
            <a:r>
              <a:rPr lang="zh-CN" altLang="en-US" sz="2200" dirty="0">
                <a:solidFill>
                  <a:srgbClr val="C00000"/>
                </a:solidFill>
                <a:sym typeface="Symbol" pitchFamily="18" charset="2"/>
              </a:rPr>
              <a:t>放在粗糙水平桌上．在球壳内放一质量为</a:t>
            </a:r>
            <a:r>
              <a:rPr lang="en-US" altLang="zh-CN" sz="2200" i="1" dirty="0">
                <a:solidFill>
                  <a:srgbClr val="C00000"/>
                </a:solidFill>
                <a:sym typeface="Symbol" pitchFamily="18" charset="2"/>
              </a:rPr>
              <a:t>m</a:t>
            </a:r>
            <a:r>
              <a:rPr lang="zh-CN" altLang="en-US" sz="2200" dirty="0">
                <a:solidFill>
                  <a:srgbClr val="C00000"/>
                </a:solidFill>
                <a:sym typeface="Symbol" pitchFamily="18" charset="2"/>
              </a:rPr>
              <a:t>、长为</a:t>
            </a:r>
            <a:r>
              <a:rPr lang="en-US" altLang="zh-CN" sz="2200" dirty="0">
                <a:solidFill>
                  <a:srgbClr val="C00000"/>
                </a:solidFill>
                <a:sym typeface="Symbol" pitchFamily="18" charset="2"/>
              </a:rPr>
              <a:t>2</a:t>
            </a:r>
            <a:r>
              <a:rPr lang="en-US" altLang="zh-CN" sz="2200" i="1" dirty="0">
                <a:solidFill>
                  <a:srgbClr val="C00000"/>
                </a:solidFill>
                <a:sym typeface="Symbol" pitchFamily="18" charset="2"/>
              </a:rPr>
              <a:t>a</a:t>
            </a:r>
            <a:r>
              <a:rPr lang="en-US" altLang="zh-CN" sz="2200" dirty="0">
                <a:solidFill>
                  <a:srgbClr val="C00000"/>
                </a:solidFill>
                <a:sym typeface="Symbol" pitchFamily="18" charset="2"/>
              </a:rPr>
              <a:t>sin</a:t>
            </a:r>
            <a:r>
              <a:rPr lang="en-US" altLang="zh-CN" sz="2200" i="1" dirty="0">
                <a:solidFill>
                  <a:srgbClr val="C00000"/>
                </a:solidFill>
                <a:sym typeface="Symbol" pitchFamily="18" charset="2"/>
              </a:rPr>
              <a:t></a:t>
            </a:r>
            <a:r>
              <a:rPr lang="zh-CN" altLang="en-US" sz="2200" dirty="0">
                <a:solidFill>
                  <a:srgbClr val="C00000"/>
                </a:solidFill>
                <a:sym typeface="Symbol" pitchFamily="18" charset="2"/>
              </a:rPr>
              <a:t>的均质棒</a:t>
            </a:r>
            <a:r>
              <a:rPr lang="en-US" altLang="zh-CN" sz="2200" dirty="0">
                <a:solidFill>
                  <a:srgbClr val="C00000"/>
                </a:solidFill>
                <a:sym typeface="Symbol" pitchFamily="18" charset="2"/>
              </a:rPr>
              <a:t>. </a:t>
            </a:r>
            <a:r>
              <a:rPr lang="zh-CN" altLang="en-US" sz="2200" dirty="0">
                <a:solidFill>
                  <a:srgbClr val="C00000"/>
                </a:solidFill>
                <a:sym typeface="Symbol" pitchFamily="18" charset="2"/>
              </a:rPr>
              <a:t>设此系统由静止开始运动</a:t>
            </a:r>
            <a:r>
              <a:rPr lang="en-US" altLang="zh-CN" sz="2200" dirty="0">
                <a:solidFill>
                  <a:srgbClr val="C00000"/>
                </a:solidFill>
                <a:sym typeface="Symbol" pitchFamily="18" charset="2"/>
              </a:rPr>
              <a:t>,</a:t>
            </a:r>
            <a:r>
              <a:rPr lang="zh-CN" altLang="en-US" sz="2200" dirty="0">
                <a:solidFill>
                  <a:srgbClr val="C00000"/>
                </a:solidFill>
                <a:sym typeface="Symbol" pitchFamily="18" charset="2"/>
              </a:rPr>
              <a:t>且在开始的瞬间</a:t>
            </a:r>
            <a:r>
              <a:rPr lang="en-US" altLang="zh-CN" sz="2200" dirty="0">
                <a:solidFill>
                  <a:srgbClr val="C00000"/>
                </a:solidFill>
                <a:sym typeface="Symbol" pitchFamily="18" charset="2"/>
              </a:rPr>
              <a:t>,</a:t>
            </a:r>
            <a:r>
              <a:rPr lang="zh-CN" altLang="en-US" sz="2200" dirty="0">
                <a:solidFill>
                  <a:srgbClr val="C00000"/>
                </a:solidFill>
                <a:sym typeface="Symbol" pitchFamily="18" charset="2"/>
              </a:rPr>
              <a:t>棒在通过球心的坚直平面内</a:t>
            </a:r>
            <a:r>
              <a:rPr lang="en-US" altLang="zh-CN" sz="2200" dirty="0">
                <a:solidFill>
                  <a:srgbClr val="C00000"/>
                </a:solidFill>
                <a:sym typeface="Symbol" pitchFamily="18" charset="2"/>
              </a:rPr>
              <a:t>,</a:t>
            </a:r>
            <a:r>
              <a:rPr lang="zh-CN" altLang="en-US" sz="2200" dirty="0">
                <a:solidFill>
                  <a:srgbClr val="C00000"/>
                </a:solidFill>
                <a:sym typeface="Symbol" pitchFamily="18" charset="2"/>
              </a:rPr>
              <a:t>两端部与球壳相接触</a:t>
            </a:r>
            <a:r>
              <a:rPr lang="en-US" altLang="zh-CN" sz="2200" dirty="0">
                <a:solidFill>
                  <a:srgbClr val="C00000"/>
                </a:solidFill>
                <a:sym typeface="Symbol" pitchFamily="18" charset="2"/>
              </a:rPr>
              <a:t>,</a:t>
            </a:r>
            <a:r>
              <a:rPr lang="zh-CN" altLang="en-US" sz="2200" dirty="0">
                <a:solidFill>
                  <a:srgbClr val="C00000"/>
                </a:solidFill>
                <a:sym typeface="Symbol" pitchFamily="18" charset="2"/>
              </a:rPr>
              <a:t>并与水平线成</a:t>
            </a:r>
            <a:r>
              <a:rPr lang="zh-CN" altLang="en-US" sz="2200" i="1" dirty="0">
                <a:solidFill>
                  <a:srgbClr val="C00000"/>
                </a:solidFill>
                <a:sym typeface="Symbol" pitchFamily="18" charset="2"/>
              </a:rPr>
              <a:t></a:t>
            </a:r>
            <a:r>
              <a:rPr lang="zh-CN" altLang="en-US" sz="2200" dirty="0">
                <a:solidFill>
                  <a:srgbClr val="C00000"/>
                </a:solidFill>
                <a:sym typeface="Symbol" pitchFamily="18" charset="2"/>
              </a:rPr>
              <a:t>角</a:t>
            </a:r>
            <a:r>
              <a:rPr lang="en-US" altLang="zh-CN" sz="2200" dirty="0">
                <a:solidFill>
                  <a:srgbClr val="C00000"/>
                </a:solidFill>
                <a:sym typeface="Symbol" pitchFamily="18" charset="2"/>
              </a:rPr>
              <a:t>. </a:t>
            </a:r>
            <a:r>
              <a:rPr lang="zh-CN" altLang="en-US" sz="2200" dirty="0">
                <a:solidFill>
                  <a:srgbClr val="C00000"/>
                </a:solidFill>
                <a:sym typeface="Symbol" pitchFamily="18" charset="2"/>
              </a:rPr>
              <a:t>试用拉格朗日方程证明在以后的运动中</a:t>
            </a:r>
            <a:r>
              <a:rPr lang="en-US" altLang="zh-CN" sz="2200" dirty="0">
                <a:solidFill>
                  <a:srgbClr val="C00000"/>
                </a:solidFill>
                <a:sym typeface="Symbol" pitchFamily="18" charset="2"/>
              </a:rPr>
              <a:t>,</a:t>
            </a:r>
            <a:r>
              <a:rPr lang="zh-CN" altLang="en-US" sz="2200" dirty="0">
                <a:solidFill>
                  <a:srgbClr val="C00000"/>
                </a:solidFill>
                <a:sym typeface="Symbol" pitchFamily="18" charset="2"/>
              </a:rPr>
              <a:t>此棒与水平线所夹的角</a:t>
            </a:r>
            <a:r>
              <a:rPr lang="zh-CN" altLang="en-US" sz="2200" i="1" dirty="0">
                <a:solidFill>
                  <a:srgbClr val="C00000"/>
                </a:solidFill>
                <a:sym typeface="Symbol" pitchFamily="18" charset="2"/>
              </a:rPr>
              <a:t></a:t>
            </a:r>
            <a:r>
              <a:rPr lang="zh-CN" altLang="en-US" sz="2200" dirty="0">
                <a:solidFill>
                  <a:srgbClr val="C00000"/>
                </a:solidFill>
                <a:sym typeface="Symbol" pitchFamily="18" charset="2"/>
              </a:rPr>
              <a:t>满足如下关系</a:t>
            </a:r>
          </a:p>
        </p:txBody>
      </p:sp>
      <p:graphicFrame>
        <p:nvGraphicFramePr>
          <p:cNvPr id="30723" name="Object 5"/>
          <p:cNvGraphicFramePr>
            <a:graphicFrameLocks noChangeAspect="1"/>
          </p:cNvGraphicFramePr>
          <p:nvPr/>
        </p:nvGraphicFramePr>
        <p:xfrm>
          <a:off x="4514850" y="3321050"/>
          <a:ext cx="114300" cy="215900"/>
        </p:xfrm>
        <a:graphic>
          <a:graphicData uri="http://schemas.openxmlformats.org/presentationml/2006/ole">
            <p:oleObj spid="_x0000_s33819" name="Equation" r:id="rId3" imgW="114151" imgH="215619" progId="Equation.3">
              <p:embed/>
            </p:oleObj>
          </a:graphicData>
        </a:graphic>
      </p:graphicFrame>
      <p:graphicFrame>
        <p:nvGraphicFramePr>
          <p:cNvPr id="30724" name="Object 6"/>
          <p:cNvGraphicFramePr>
            <a:graphicFrameLocks noChangeAspect="1"/>
          </p:cNvGraphicFramePr>
          <p:nvPr>
            <p:extLst>
              <p:ext uri="{D42A27DB-BD31-4B8C-83A1-F6EECF244321}">
                <p14:modId xmlns:p14="http://schemas.microsoft.com/office/powerpoint/2010/main" xmlns="" val="3390322150"/>
              </p:ext>
            </p:extLst>
          </p:nvPr>
        </p:nvGraphicFramePr>
        <p:xfrm>
          <a:off x="-41275" y="2671763"/>
          <a:ext cx="7569200" cy="1031875"/>
        </p:xfrm>
        <a:graphic>
          <a:graphicData uri="http://schemas.openxmlformats.org/presentationml/2006/ole">
            <p:oleObj spid="_x0000_s33820" name="公式" r:id="rId4" imgW="3606480" imgH="482400" progId="Equation.3">
              <p:embed/>
            </p:oleObj>
          </a:graphicData>
        </a:graphic>
      </p:graphicFrame>
      <p:sp>
        <p:nvSpPr>
          <p:cNvPr id="81927" name="Text Box 7"/>
          <p:cNvSpPr txBox="1">
            <a:spLocks noChangeArrowheads="1"/>
          </p:cNvSpPr>
          <p:nvPr/>
        </p:nvSpPr>
        <p:spPr bwMode="auto">
          <a:xfrm>
            <a:off x="395288" y="3916363"/>
            <a:ext cx="8353425"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zh-CN" altLang="en-US" sz="2200" dirty="0"/>
              <a:t>解</a:t>
            </a:r>
            <a:r>
              <a:rPr lang="en-US" altLang="zh-CN" sz="2200" dirty="0"/>
              <a:t>: </a:t>
            </a:r>
            <a:r>
              <a:rPr lang="zh-CN" altLang="en-US" sz="2200" dirty="0"/>
              <a:t>虽有摩擦</a:t>
            </a:r>
            <a:r>
              <a:rPr lang="en-US" altLang="zh-CN" sz="2200" dirty="0"/>
              <a:t>, </a:t>
            </a:r>
            <a:r>
              <a:rPr lang="zh-CN" altLang="en-US" sz="2200" dirty="0"/>
              <a:t>但不作功</a:t>
            </a:r>
            <a:r>
              <a:rPr lang="en-US" altLang="zh-CN" sz="2200" dirty="0"/>
              <a:t>, </a:t>
            </a:r>
            <a:r>
              <a:rPr lang="zh-CN" altLang="en-US" sz="2200" dirty="0"/>
              <a:t>为保守体系</a:t>
            </a:r>
            <a:r>
              <a:rPr lang="en-US" altLang="zh-CN" sz="2200" dirty="0"/>
              <a:t>, </a:t>
            </a:r>
            <a:r>
              <a:rPr lang="zh-CN" altLang="en-US" sz="2200" dirty="0"/>
              <a:t>两个自由度</a:t>
            </a:r>
            <a:r>
              <a:rPr lang="en-US" altLang="zh-CN" sz="2200" dirty="0"/>
              <a:t>. </a:t>
            </a:r>
            <a:r>
              <a:rPr lang="zh-CN" altLang="en-US" sz="2200" dirty="0"/>
              <a:t>取球壳中心的坐标为</a:t>
            </a:r>
            <a:r>
              <a:rPr lang="en-US" altLang="zh-CN" sz="2200" dirty="0"/>
              <a:t>(</a:t>
            </a:r>
            <a:r>
              <a:rPr lang="en-US" altLang="zh-CN" sz="2200" i="1" dirty="0"/>
              <a:t>x</a:t>
            </a:r>
            <a:r>
              <a:rPr lang="en-US" altLang="zh-CN" sz="2200" dirty="0"/>
              <a:t>,</a:t>
            </a:r>
            <a:r>
              <a:rPr lang="zh-CN" altLang="en-US" sz="2200" i="1" dirty="0">
                <a:sym typeface="Symbol" pitchFamily="18" charset="2"/>
              </a:rPr>
              <a:t></a:t>
            </a:r>
            <a:r>
              <a:rPr lang="en-US" altLang="zh-CN" sz="2200" dirty="0">
                <a:sym typeface="Symbol" pitchFamily="18" charset="2"/>
              </a:rPr>
              <a:t>)</a:t>
            </a:r>
            <a:r>
              <a:rPr lang="en-US" altLang="zh-CN" sz="2200" i="1" dirty="0">
                <a:sym typeface="Symbol" pitchFamily="18" charset="2"/>
              </a:rPr>
              <a:t>, </a:t>
            </a:r>
            <a:r>
              <a:rPr lang="zh-CN" altLang="en-US" sz="2200" dirty="0">
                <a:latin typeface="宋体" charset="-122"/>
              </a:rPr>
              <a:t>体系动能包括球壳平动动能</a:t>
            </a:r>
            <a:r>
              <a:rPr lang="en-US" altLang="zh-CN" sz="2200" dirty="0">
                <a:latin typeface="宋体" charset="-122"/>
              </a:rPr>
              <a:t>,</a:t>
            </a:r>
            <a:r>
              <a:rPr lang="zh-CN" altLang="en-US" sz="2200" dirty="0">
                <a:latin typeface="宋体" charset="-122"/>
              </a:rPr>
              <a:t>球壳转动动能</a:t>
            </a:r>
            <a:r>
              <a:rPr lang="en-US" altLang="zh-CN" sz="2200" dirty="0">
                <a:latin typeface="宋体" charset="-122"/>
              </a:rPr>
              <a:t>,</a:t>
            </a:r>
            <a:r>
              <a:rPr lang="zh-CN" altLang="en-US" sz="2200" dirty="0">
                <a:latin typeface="宋体" charset="-122"/>
              </a:rPr>
              <a:t>杆质心动能</a:t>
            </a:r>
            <a:r>
              <a:rPr lang="en-US" altLang="zh-CN" sz="2200" dirty="0">
                <a:latin typeface="宋体" charset="-122"/>
              </a:rPr>
              <a:t>, </a:t>
            </a:r>
            <a:r>
              <a:rPr lang="zh-CN" altLang="en-US" sz="2200" dirty="0">
                <a:latin typeface="宋体" charset="-122"/>
              </a:rPr>
              <a:t>杆绕一端转动动能</a:t>
            </a:r>
            <a:endParaRPr lang="zh-CN" altLang="en-US" sz="2200" dirty="0">
              <a:sym typeface="Symbol" pitchFamily="18" charset="2"/>
            </a:endParaRPr>
          </a:p>
        </p:txBody>
      </p:sp>
      <p:graphicFrame>
        <p:nvGraphicFramePr>
          <p:cNvPr id="81928" name="Object 8"/>
          <p:cNvGraphicFramePr>
            <a:graphicFrameLocks noChangeAspect="1"/>
          </p:cNvGraphicFramePr>
          <p:nvPr>
            <p:extLst>
              <p:ext uri="{D42A27DB-BD31-4B8C-83A1-F6EECF244321}">
                <p14:modId xmlns:p14="http://schemas.microsoft.com/office/powerpoint/2010/main" xmlns="" val="1983270773"/>
              </p:ext>
            </p:extLst>
          </p:nvPr>
        </p:nvGraphicFramePr>
        <p:xfrm>
          <a:off x="-71438" y="4978400"/>
          <a:ext cx="9217026" cy="1725613"/>
        </p:xfrm>
        <a:graphic>
          <a:graphicData uri="http://schemas.openxmlformats.org/presentationml/2006/ole">
            <p:oleObj spid="_x0000_s33821" name="公式" r:id="rId5" imgW="4444920" imgH="863280" progId="Equation.3">
              <p:embed/>
            </p:oleObj>
          </a:graphicData>
        </a:graphic>
      </p:graphicFrame>
      <p:grpSp>
        <p:nvGrpSpPr>
          <p:cNvPr id="30727" name="Group 9"/>
          <p:cNvGrpSpPr>
            <a:grpSpLocks/>
          </p:cNvGrpSpPr>
          <p:nvPr/>
        </p:nvGrpSpPr>
        <p:grpSpPr bwMode="auto">
          <a:xfrm>
            <a:off x="6443663" y="763588"/>
            <a:ext cx="2449512" cy="1944687"/>
            <a:chOff x="3696" y="209"/>
            <a:chExt cx="1633" cy="1293"/>
          </a:xfrm>
        </p:grpSpPr>
        <p:sp>
          <p:nvSpPr>
            <p:cNvPr id="30728" name="Oval 10"/>
            <p:cNvSpPr>
              <a:spLocks noChangeArrowheads="1"/>
            </p:cNvSpPr>
            <p:nvPr/>
          </p:nvSpPr>
          <p:spPr bwMode="auto">
            <a:xfrm>
              <a:off x="3923" y="209"/>
              <a:ext cx="1180" cy="1180"/>
            </a:xfrm>
            <a:prstGeom prst="ellipse">
              <a:avLst/>
            </a:prstGeom>
            <a:noFill/>
            <a:ln w="254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a:solidFill>
                  <a:srgbClr val="99FF33"/>
                </a:solidFill>
                <a:latin typeface="宋体" charset="-122"/>
              </a:endParaRPr>
            </a:p>
          </p:txBody>
        </p:sp>
        <p:sp>
          <p:nvSpPr>
            <p:cNvPr id="30729" name="Line 11"/>
            <p:cNvSpPr>
              <a:spLocks noChangeShapeType="1"/>
            </p:cNvSpPr>
            <p:nvPr/>
          </p:nvSpPr>
          <p:spPr bwMode="auto">
            <a:xfrm>
              <a:off x="3696" y="1389"/>
              <a:ext cx="1633" cy="0"/>
            </a:xfrm>
            <a:prstGeom prst="line">
              <a:avLst/>
            </a:prstGeom>
            <a:noFill/>
            <a:ln w="254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0730" name="Line 12"/>
            <p:cNvSpPr>
              <a:spLocks noChangeShapeType="1"/>
            </p:cNvSpPr>
            <p:nvPr/>
          </p:nvSpPr>
          <p:spPr bwMode="auto">
            <a:xfrm flipH="1">
              <a:off x="3833" y="1389"/>
              <a:ext cx="90" cy="91"/>
            </a:xfrm>
            <a:prstGeom prst="line">
              <a:avLst/>
            </a:prstGeom>
            <a:noFill/>
            <a:ln w="254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0731" name="Line 13"/>
            <p:cNvSpPr>
              <a:spLocks noChangeShapeType="1"/>
            </p:cNvSpPr>
            <p:nvPr/>
          </p:nvSpPr>
          <p:spPr bwMode="auto">
            <a:xfrm flipH="1">
              <a:off x="3969" y="1389"/>
              <a:ext cx="90" cy="91"/>
            </a:xfrm>
            <a:prstGeom prst="line">
              <a:avLst/>
            </a:prstGeom>
            <a:noFill/>
            <a:ln w="254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0732" name="Line 14"/>
            <p:cNvSpPr>
              <a:spLocks noChangeShapeType="1"/>
            </p:cNvSpPr>
            <p:nvPr/>
          </p:nvSpPr>
          <p:spPr bwMode="auto">
            <a:xfrm flipH="1">
              <a:off x="4105" y="1389"/>
              <a:ext cx="90" cy="91"/>
            </a:xfrm>
            <a:prstGeom prst="line">
              <a:avLst/>
            </a:prstGeom>
            <a:noFill/>
            <a:ln w="254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0733" name="Line 15"/>
            <p:cNvSpPr>
              <a:spLocks noChangeShapeType="1"/>
            </p:cNvSpPr>
            <p:nvPr/>
          </p:nvSpPr>
          <p:spPr bwMode="auto">
            <a:xfrm flipH="1">
              <a:off x="4242" y="1389"/>
              <a:ext cx="90" cy="91"/>
            </a:xfrm>
            <a:prstGeom prst="line">
              <a:avLst/>
            </a:prstGeom>
            <a:noFill/>
            <a:ln w="254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0734" name="Line 16"/>
            <p:cNvSpPr>
              <a:spLocks noChangeShapeType="1"/>
            </p:cNvSpPr>
            <p:nvPr/>
          </p:nvSpPr>
          <p:spPr bwMode="auto">
            <a:xfrm flipH="1">
              <a:off x="4378" y="1389"/>
              <a:ext cx="90" cy="91"/>
            </a:xfrm>
            <a:prstGeom prst="line">
              <a:avLst/>
            </a:prstGeom>
            <a:noFill/>
            <a:ln w="254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0735" name="Line 17"/>
            <p:cNvSpPr>
              <a:spLocks noChangeShapeType="1"/>
            </p:cNvSpPr>
            <p:nvPr/>
          </p:nvSpPr>
          <p:spPr bwMode="auto">
            <a:xfrm flipH="1">
              <a:off x="4514" y="1389"/>
              <a:ext cx="90" cy="91"/>
            </a:xfrm>
            <a:prstGeom prst="line">
              <a:avLst/>
            </a:prstGeom>
            <a:noFill/>
            <a:ln w="254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0736" name="Line 18"/>
            <p:cNvSpPr>
              <a:spLocks noChangeShapeType="1"/>
            </p:cNvSpPr>
            <p:nvPr/>
          </p:nvSpPr>
          <p:spPr bwMode="auto">
            <a:xfrm flipH="1">
              <a:off x="4648" y="1389"/>
              <a:ext cx="90" cy="91"/>
            </a:xfrm>
            <a:prstGeom prst="line">
              <a:avLst/>
            </a:prstGeom>
            <a:noFill/>
            <a:ln w="254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0737" name="Line 19"/>
            <p:cNvSpPr>
              <a:spLocks noChangeShapeType="1"/>
            </p:cNvSpPr>
            <p:nvPr/>
          </p:nvSpPr>
          <p:spPr bwMode="auto">
            <a:xfrm flipH="1">
              <a:off x="4784" y="1389"/>
              <a:ext cx="90" cy="91"/>
            </a:xfrm>
            <a:prstGeom prst="line">
              <a:avLst/>
            </a:prstGeom>
            <a:noFill/>
            <a:ln w="254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0738" name="Line 20"/>
            <p:cNvSpPr>
              <a:spLocks noChangeShapeType="1"/>
            </p:cNvSpPr>
            <p:nvPr/>
          </p:nvSpPr>
          <p:spPr bwMode="auto">
            <a:xfrm flipH="1">
              <a:off x="4920" y="1389"/>
              <a:ext cx="90" cy="91"/>
            </a:xfrm>
            <a:prstGeom prst="line">
              <a:avLst/>
            </a:prstGeom>
            <a:noFill/>
            <a:ln w="254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0739" name="Line 21"/>
            <p:cNvSpPr>
              <a:spLocks noChangeShapeType="1"/>
            </p:cNvSpPr>
            <p:nvPr/>
          </p:nvSpPr>
          <p:spPr bwMode="auto">
            <a:xfrm flipH="1">
              <a:off x="5057" y="1389"/>
              <a:ext cx="90" cy="91"/>
            </a:xfrm>
            <a:prstGeom prst="line">
              <a:avLst/>
            </a:prstGeom>
            <a:noFill/>
            <a:ln w="254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0740" name="Line 22"/>
            <p:cNvSpPr>
              <a:spLocks noChangeShapeType="1"/>
            </p:cNvSpPr>
            <p:nvPr/>
          </p:nvSpPr>
          <p:spPr bwMode="auto">
            <a:xfrm flipH="1">
              <a:off x="5193" y="1389"/>
              <a:ext cx="90" cy="91"/>
            </a:xfrm>
            <a:prstGeom prst="line">
              <a:avLst/>
            </a:prstGeom>
            <a:noFill/>
            <a:ln w="254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0741" name="Line 23"/>
            <p:cNvSpPr>
              <a:spLocks noChangeShapeType="1"/>
            </p:cNvSpPr>
            <p:nvPr/>
          </p:nvSpPr>
          <p:spPr bwMode="auto">
            <a:xfrm flipH="1">
              <a:off x="4150" y="799"/>
              <a:ext cx="363" cy="454"/>
            </a:xfrm>
            <a:prstGeom prst="line">
              <a:avLst/>
            </a:prstGeom>
            <a:noFill/>
            <a:ln w="25400">
              <a:solidFill>
                <a:schemeClr val="bg1"/>
              </a:solidFill>
              <a:prstDash val="dash"/>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0742" name="Line 24"/>
            <p:cNvSpPr>
              <a:spLocks noChangeShapeType="1"/>
            </p:cNvSpPr>
            <p:nvPr/>
          </p:nvSpPr>
          <p:spPr bwMode="auto">
            <a:xfrm>
              <a:off x="4513" y="799"/>
              <a:ext cx="544" cy="182"/>
            </a:xfrm>
            <a:prstGeom prst="line">
              <a:avLst/>
            </a:prstGeom>
            <a:noFill/>
            <a:ln w="25400">
              <a:solidFill>
                <a:schemeClr val="bg1"/>
              </a:solidFill>
              <a:prstDash val="dash"/>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0743" name="Line 25"/>
            <p:cNvSpPr>
              <a:spLocks noChangeShapeType="1"/>
            </p:cNvSpPr>
            <p:nvPr/>
          </p:nvSpPr>
          <p:spPr bwMode="auto">
            <a:xfrm flipV="1">
              <a:off x="4150" y="981"/>
              <a:ext cx="907" cy="272"/>
            </a:xfrm>
            <a:prstGeom prst="line">
              <a:avLst/>
            </a:prstGeom>
            <a:noFill/>
            <a:ln w="38100">
              <a:solidFill>
                <a:srgbClr val="FFFF00"/>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0744" name="Arc 26"/>
            <p:cNvSpPr>
              <a:spLocks/>
            </p:cNvSpPr>
            <p:nvPr/>
          </p:nvSpPr>
          <p:spPr bwMode="auto">
            <a:xfrm rot="2151350" flipV="1">
              <a:off x="4427" y="705"/>
              <a:ext cx="214" cy="213"/>
            </a:xfrm>
            <a:custGeom>
              <a:avLst/>
              <a:gdLst>
                <a:gd name="T0" fmla="*/ 0 w 20374"/>
                <a:gd name="T1" fmla="*/ 0 h 20355"/>
                <a:gd name="T2" fmla="*/ 0 w 20374"/>
                <a:gd name="T3" fmla="*/ 0 h 20355"/>
                <a:gd name="T4" fmla="*/ 0 w 20374"/>
                <a:gd name="T5" fmla="*/ 0 h 20355"/>
                <a:gd name="T6" fmla="*/ 0 60000 65536"/>
                <a:gd name="T7" fmla="*/ 0 60000 65536"/>
                <a:gd name="T8" fmla="*/ 0 60000 65536"/>
                <a:gd name="T9" fmla="*/ 0 w 20374"/>
                <a:gd name="T10" fmla="*/ 0 h 20355"/>
                <a:gd name="T11" fmla="*/ 20374 w 20374"/>
                <a:gd name="T12" fmla="*/ 20355 h 20355"/>
              </a:gdLst>
              <a:ahLst/>
              <a:cxnLst>
                <a:cxn ang="T6">
                  <a:pos x="T0" y="T1"/>
                </a:cxn>
                <a:cxn ang="T7">
                  <a:pos x="T2" y="T3"/>
                </a:cxn>
                <a:cxn ang="T8">
                  <a:pos x="T4" y="T5"/>
                </a:cxn>
              </a:cxnLst>
              <a:rect l="T9" t="T10" r="T11" b="T12"/>
              <a:pathLst>
                <a:path w="20374" h="20355" fill="none" extrusionOk="0">
                  <a:moveTo>
                    <a:pt x="7227" y="-1"/>
                  </a:moveTo>
                  <a:cubicBezTo>
                    <a:pt x="13374" y="2182"/>
                    <a:pt x="18206" y="7026"/>
                    <a:pt x="20373" y="13180"/>
                  </a:cubicBezTo>
                </a:path>
                <a:path w="20374" h="20355" stroke="0" extrusionOk="0">
                  <a:moveTo>
                    <a:pt x="7227" y="-1"/>
                  </a:moveTo>
                  <a:cubicBezTo>
                    <a:pt x="13374" y="2182"/>
                    <a:pt x="18206" y="7026"/>
                    <a:pt x="20373" y="13180"/>
                  </a:cubicBezTo>
                  <a:lnTo>
                    <a:pt x="0" y="20355"/>
                  </a:lnTo>
                  <a:lnTo>
                    <a:pt x="7227" y="-1"/>
                  </a:lnTo>
                  <a:close/>
                </a:path>
              </a:pathLst>
            </a:custGeom>
            <a:noFill/>
            <a:ln w="254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30745" name="Object 27"/>
            <p:cNvGraphicFramePr>
              <a:graphicFrameLocks noChangeAspect="1"/>
            </p:cNvGraphicFramePr>
            <p:nvPr/>
          </p:nvGraphicFramePr>
          <p:xfrm>
            <a:off x="4468" y="890"/>
            <a:ext cx="226" cy="176"/>
          </p:xfrm>
          <a:graphic>
            <a:graphicData uri="http://schemas.openxmlformats.org/presentationml/2006/ole">
              <p:oleObj spid="_x0000_s33822" name="公式" r:id="rId6" imgW="198000" imgH="143280" progId="Equation.3">
                <p:embed/>
              </p:oleObj>
            </a:graphicData>
          </a:graphic>
        </p:graphicFrame>
        <p:sp>
          <p:nvSpPr>
            <p:cNvPr id="30746" name="Text Box 28"/>
            <p:cNvSpPr txBox="1">
              <a:spLocks noChangeArrowheads="1"/>
            </p:cNvSpPr>
            <p:nvPr/>
          </p:nvSpPr>
          <p:spPr bwMode="auto">
            <a:xfrm>
              <a:off x="4423" y="482"/>
              <a:ext cx="179" cy="2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en-US" altLang="zh-CN" sz="2200" i="1">
                  <a:solidFill>
                    <a:schemeClr val="bg1"/>
                  </a:solidFill>
                </a:rPr>
                <a:t>O</a:t>
              </a:r>
              <a:endParaRPr lang="en-US" altLang="zh-CN" sz="2200" i="1">
                <a:solidFill>
                  <a:schemeClr val="bg1"/>
                </a:solidFill>
                <a:sym typeface="Symbol" pitchFamily="18" charset="2"/>
              </a:endParaRPr>
            </a:p>
          </p:txBody>
        </p:sp>
        <p:sp>
          <p:nvSpPr>
            <p:cNvPr id="30747" name="Line 29"/>
            <p:cNvSpPr>
              <a:spLocks noChangeShapeType="1"/>
            </p:cNvSpPr>
            <p:nvPr/>
          </p:nvSpPr>
          <p:spPr bwMode="auto">
            <a:xfrm flipH="1">
              <a:off x="3787" y="1253"/>
              <a:ext cx="363" cy="136"/>
            </a:xfrm>
            <a:prstGeom prst="line">
              <a:avLst/>
            </a:prstGeom>
            <a:noFill/>
            <a:ln w="19050">
              <a:solidFill>
                <a:schemeClr val="bg1"/>
              </a:solidFill>
              <a:prstDash val="dash"/>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0748" name="Line 30"/>
            <p:cNvSpPr>
              <a:spLocks noChangeShapeType="1"/>
            </p:cNvSpPr>
            <p:nvPr/>
          </p:nvSpPr>
          <p:spPr bwMode="auto">
            <a:xfrm flipH="1">
              <a:off x="3696" y="1389"/>
              <a:ext cx="90" cy="91"/>
            </a:xfrm>
            <a:prstGeom prst="line">
              <a:avLst/>
            </a:prstGeom>
            <a:noFill/>
            <a:ln w="25400">
              <a:solidFill>
                <a:schemeClr val="bg1"/>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0749" name="Arc 31"/>
            <p:cNvSpPr>
              <a:spLocks/>
            </p:cNvSpPr>
            <p:nvPr/>
          </p:nvSpPr>
          <p:spPr bwMode="auto">
            <a:xfrm rot="2557776">
              <a:off x="4177" y="1191"/>
              <a:ext cx="208" cy="311"/>
            </a:xfrm>
            <a:custGeom>
              <a:avLst/>
              <a:gdLst>
                <a:gd name="T0" fmla="*/ 0 w 16512"/>
                <a:gd name="T1" fmla="*/ 0 h 21148"/>
                <a:gd name="T2" fmla="*/ 0 w 16512"/>
                <a:gd name="T3" fmla="*/ 0 h 21148"/>
                <a:gd name="T4" fmla="*/ 0 w 16512"/>
                <a:gd name="T5" fmla="*/ 0 h 21148"/>
                <a:gd name="T6" fmla="*/ 0 60000 65536"/>
                <a:gd name="T7" fmla="*/ 0 60000 65536"/>
                <a:gd name="T8" fmla="*/ 0 60000 65536"/>
                <a:gd name="T9" fmla="*/ 0 w 16512"/>
                <a:gd name="T10" fmla="*/ 0 h 21148"/>
                <a:gd name="T11" fmla="*/ 16512 w 16512"/>
                <a:gd name="T12" fmla="*/ 21148 h 21148"/>
              </a:gdLst>
              <a:ahLst/>
              <a:cxnLst>
                <a:cxn ang="T6">
                  <a:pos x="T0" y="T1"/>
                </a:cxn>
                <a:cxn ang="T7">
                  <a:pos x="T2" y="T3"/>
                </a:cxn>
                <a:cxn ang="T8">
                  <a:pos x="T4" y="T5"/>
                </a:cxn>
              </a:cxnLst>
              <a:rect l="T9" t="T10" r="T11" b="T12"/>
              <a:pathLst>
                <a:path w="16512" h="21148" fill="none" extrusionOk="0">
                  <a:moveTo>
                    <a:pt x="4395" y="0"/>
                  </a:moveTo>
                  <a:cubicBezTo>
                    <a:pt x="9129" y="983"/>
                    <a:pt x="13395" y="3527"/>
                    <a:pt x="16512" y="7222"/>
                  </a:cubicBezTo>
                </a:path>
                <a:path w="16512" h="21148" stroke="0" extrusionOk="0">
                  <a:moveTo>
                    <a:pt x="4395" y="0"/>
                  </a:moveTo>
                  <a:cubicBezTo>
                    <a:pt x="9129" y="983"/>
                    <a:pt x="13395" y="3527"/>
                    <a:pt x="16512" y="7222"/>
                  </a:cubicBezTo>
                  <a:lnTo>
                    <a:pt x="0" y="21148"/>
                  </a:lnTo>
                  <a:lnTo>
                    <a:pt x="4395" y="0"/>
                  </a:lnTo>
                  <a:close/>
                </a:path>
              </a:pathLst>
            </a:custGeom>
            <a:noFill/>
            <a:ln w="254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30750" name="Object 32"/>
            <p:cNvGraphicFramePr>
              <a:graphicFrameLocks noChangeAspect="1"/>
            </p:cNvGraphicFramePr>
            <p:nvPr/>
          </p:nvGraphicFramePr>
          <p:xfrm>
            <a:off x="4422" y="1207"/>
            <a:ext cx="125" cy="176"/>
          </p:xfrm>
          <a:graphic>
            <a:graphicData uri="http://schemas.openxmlformats.org/presentationml/2006/ole">
              <p:oleObj spid="_x0000_s33823" name="公式" r:id="rId7" imgW="99000" imgH="143280" progId="Equation.3">
                <p:embed/>
              </p:oleObj>
            </a:graphicData>
          </a:graphic>
        </p:graphicFrame>
        <p:sp>
          <p:nvSpPr>
            <p:cNvPr id="30751" name="Text Box 33"/>
            <p:cNvSpPr txBox="1">
              <a:spLocks noChangeArrowheads="1"/>
            </p:cNvSpPr>
            <p:nvPr/>
          </p:nvSpPr>
          <p:spPr bwMode="auto">
            <a:xfrm>
              <a:off x="4695" y="666"/>
              <a:ext cx="181" cy="2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en-US" altLang="zh-CN" sz="2200" i="1">
                  <a:solidFill>
                    <a:schemeClr val="bg1"/>
                  </a:solidFill>
                </a:rPr>
                <a:t>a</a:t>
              </a:r>
              <a:endParaRPr lang="en-US" altLang="zh-CN" sz="2200" i="1">
                <a:solidFill>
                  <a:schemeClr val="bg1"/>
                </a:solidFill>
                <a:sym typeface="Symbol" pitchFamily="18" charset="2"/>
              </a:endParaRPr>
            </a:p>
          </p:txBody>
        </p:sp>
      </p:grpSp>
    </p:spTree>
    <p:extLst>
      <p:ext uri="{BB962C8B-B14F-4D97-AF65-F5344CB8AC3E}">
        <p14:creationId xmlns:p14="http://schemas.microsoft.com/office/powerpoint/2010/main" xmlns="" val="24763872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27"/>
                                        </p:tgtEl>
                                        <p:attrNameLst>
                                          <p:attrName>style.visibility</p:attrName>
                                        </p:attrNameLst>
                                      </p:cBhvr>
                                      <p:to>
                                        <p:strVal val="visible"/>
                                      </p:to>
                                    </p:set>
                                    <p:anim calcmode="lin" valueType="num">
                                      <p:cBhvr additive="base">
                                        <p:cTn id="7" dur="500" fill="hold"/>
                                        <p:tgtEl>
                                          <p:spTgt spid="81927"/>
                                        </p:tgtEl>
                                        <p:attrNameLst>
                                          <p:attrName>ppt_x</p:attrName>
                                        </p:attrNameLst>
                                      </p:cBhvr>
                                      <p:tavLst>
                                        <p:tav tm="0">
                                          <p:val>
                                            <p:strVal val="#ppt_x"/>
                                          </p:val>
                                        </p:tav>
                                        <p:tav tm="100000">
                                          <p:val>
                                            <p:strVal val="#ppt_x"/>
                                          </p:val>
                                        </p:tav>
                                      </p:tavLst>
                                    </p:anim>
                                    <p:anim calcmode="lin" valueType="num">
                                      <p:cBhvr additive="base">
                                        <p:cTn id="8" dur="500" fill="hold"/>
                                        <p:tgtEl>
                                          <p:spTgt spid="819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81928"/>
                                        </p:tgtEl>
                                        <p:attrNameLst>
                                          <p:attrName>style.visibility</p:attrName>
                                        </p:attrNameLst>
                                      </p:cBhvr>
                                      <p:to>
                                        <p:strVal val="visible"/>
                                      </p:to>
                                    </p:set>
                                    <p:animEffect transition="in" filter="strips(upRight)">
                                      <p:cBhvr>
                                        <p:cTn id="13" dur="500"/>
                                        <p:tgtEl>
                                          <p:spTgt spid="81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4" name="Object 2"/>
          <p:cNvGraphicFramePr>
            <a:graphicFrameLocks noChangeAspect="1"/>
          </p:cNvGraphicFramePr>
          <p:nvPr>
            <p:extLst>
              <p:ext uri="{D42A27DB-BD31-4B8C-83A1-F6EECF244321}">
                <p14:modId xmlns:p14="http://schemas.microsoft.com/office/powerpoint/2010/main" xmlns="" val="152069452"/>
              </p:ext>
            </p:extLst>
          </p:nvPr>
        </p:nvGraphicFramePr>
        <p:xfrm>
          <a:off x="4384675" y="381000"/>
          <a:ext cx="2971800" cy="431800"/>
        </p:xfrm>
        <a:graphic>
          <a:graphicData uri="http://schemas.openxmlformats.org/presentationml/2006/ole">
            <p:oleObj spid="_x0000_s34838" name="公式" r:id="rId3" imgW="1384200" imgH="190440" progId="Equation.3">
              <p:embed/>
            </p:oleObj>
          </a:graphicData>
        </a:graphic>
      </p:graphicFrame>
      <p:sp>
        <p:nvSpPr>
          <p:cNvPr id="79875" name="Text Box 3"/>
          <p:cNvSpPr txBox="1">
            <a:spLocks noChangeArrowheads="1"/>
          </p:cNvSpPr>
          <p:nvPr/>
        </p:nvSpPr>
        <p:spPr bwMode="auto">
          <a:xfrm>
            <a:off x="228600" y="304800"/>
            <a:ext cx="3733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zh-CN" altLang="en-US" sz="2400" dirty="0"/>
              <a:t>地面为势能零点</a:t>
            </a:r>
            <a:r>
              <a:rPr lang="en-US" altLang="zh-CN" sz="2400" dirty="0"/>
              <a:t>,</a:t>
            </a:r>
            <a:r>
              <a:rPr lang="zh-CN" altLang="en-US" sz="2400" dirty="0"/>
              <a:t>体系势能</a:t>
            </a:r>
            <a:endParaRPr lang="zh-CN" altLang="en-US" sz="2400" i="1" dirty="0"/>
          </a:p>
        </p:txBody>
      </p:sp>
      <p:sp>
        <p:nvSpPr>
          <p:cNvPr id="79876" name="Text Box 4"/>
          <p:cNvSpPr txBox="1">
            <a:spLocks noChangeArrowheads="1"/>
          </p:cNvSpPr>
          <p:nvPr/>
        </p:nvSpPr>
        <p:spPr bwMode="auto">
          <a:xfrm>
            <a:off x="381000" y="990600"/>
            <a:ext cx="3276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zh-CN" altLang="en-US" sz="2400" dirty="0"/>
              <a:t>因为</a:t>
            </a:r>
            <a:r>
              <a:rPr lang="en-US" altLang="zh-CN" sz="2400" i="1" dirty="0">
                <a:sym typeface="Symbol" pitchFamily="18" charset="2"/>
              </a:rPr>
              <a:t>x</a:t>
            </a:r>
            <a:r>
              <a:rPr lang="zh-CN" altLang="en-US" sz="2400" dirty="0">
                <a:sym typeface="Symbol" pitchFamily="18" charset="2"/>
              </a:rPr>
              <a:t>是循环坐标</a:t>
            </a:r>
            <a:r>
              <a:rPr lang="en-US" altLang="zh-CN" sz="2400" dirty="0">
                <a:sym typeface="Symbol" pitchFamily="18" charset="2"/>
              </a:rPr>
              <a:t>,</a:t>
            </a:r>
            <a:r>
              <a:rPr lang="zh-CN" altLang="en-US" sz="2400" dirty="0">
                <a:sym typeface="Symbol" pitchFamily="18" charset="2"/>
              </a:rPr>
              <a:t>得到</a:t>
            </a:r>
            <a:endParaRPr lang="zh-CN" altLang="en-US" sz="2400" i="1" dirty="0"/>
          </a:p>
        </p:txBody>
      </p:sp>
      <p:graphicFrame>
        <p:nvGraphicFramePr>
          <p:cNvPr id="79877" name="Object 5"/>
          <p:cNvGraphicFramePr>
            <a:graphicFrameLocks noChangeAspect="1"/>
          </p:cNvGraphicFramePr>
          <p:nvPr>
            <p:extLst>
              <p:ext uri="{D42A27DB-BD31-4B8C-83A1-F6EECF244321}">
                <p14:modId xmlns:p14="http://schemas.microsoft.com/office/powerpoint/2010/main" xmlns="" val="2993794305"/>
              </p:ext>
            </p:extLst>
          </p:nvPr>
        </p:nvGraphicFramePr>
        <p:xfrm>
          <a:off x="1165225" y="1711325"/>
          <a:ext cx="6089650" cy="1001713"/>
        </p:xfrm>
        <a:graphic>
          <a:graphicData uri="http://schemas.openxmlformats.org/presentationml/2006/ole">
            <p:oleObj spid="_x0000_s34839" name="公式" r:id="rId4" imgW="2844720" imgH="457200" progId="Equation.3">
              <p:embed/>
            </p:oleObj>
          </a:graphicData>
        </a:graphic>
      </p:graphicFrame>
      <p:sp>
        <p:nvSpPr>
          <p:cNvPr id="79878" name="Text Box 6"/>
          <p:cNvSpPr txBox="1">
            <a:spLocks noChangeArrowheads="1"/>
          </p:cNvSpPr>
          <p:nvPr/>
        </p:nvSpPr>
        <p:spPr bwMode="auto">
          <a:xfrm>
            <a:off x="228600" y="2852936"/>
            <a:ext cx="1828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zh-CN" altLang="en-US" sz="2400" dirty="0"/>
              <a:t>对</a:t>
            </a:r>
            <a:r>
              <a:rPr lang="zh-CN" altLang="en-US" sz="2400" i="1" dirty="0">
                <a:sym typeface="Symbol" pitchFamily="18" charset="2"/>
              </a:rPr>
              <a:t></a:t>
            </a:r>
            <a:r>
              <a:rPr lang="en-US" altLang="zh-CN" sz="2400" dirty="0">
                <a:sym typeface="Symbol" pitchFamily="18" charset="2"/>
              </a:rPr>
              <a:t>,</a:t>
            </a:r>
            <a:r>
              <a:rPr lang="zh-CN" altLang="en-US" sz="2400" dirty="0">
                <a:sym typeface="Symbol" pitchFamily="18" charset="2"/>
              </a:rPr>
              <a:t>得到</a:t>
            </a:r>
            <a:endParaRPr lang="zh-CN" altLang="en-US" sz="2400" i="1" dirty="0"/>
          </a:p>
        </p:txBody>
      </p:sp>
      <p:graphicFrame>
        <p:nvGraphicFramePr>
          <p:cNvPr id="79879" name="Object 7"/>
          <p:cNvGraphicFramePr>
            <a:graphicFrameLocks noChangeAspect="1"/>
          </p:cNvGraphicFramePr>
          <p:nvPr>
            <p:extLst>
              <p:ext uri="{D42A27DB-BD31-4B8C-83A1-F6EECF244321}">
                <p14:modId xmlns:p14="http://schemas.microsoft.com/office/powerpoint/2010/main" xmlns="" val="123472712"/>
              </p:ext>
            </p:extLst>
          </p:nvPr>
        </p:nvGraphicFramePr>
        <p:xfrm>
          <a:off x="-87313" y="3495675"/>
          <a:ext cx="9525001" cy="506413"/>
        </p:xfrm>
        <a:graphic>
          <a:graphicData uri="http://schemas.openxmlformats.org/presentationml/2006/ole">
            <p:oleObj spid="_x0000_s34840" name="公式" r:id="rId5" imgW="4457520" imgH="228600" progId="Equation.3">
              <p:embed/>
            </p:oleObj>
          </a:graphicData>
        </a:graphic>
      </p:graphicFrame>
      <p:sp>
        <p:nvSpPr>
          <p:cNvPr id="79880" name="Text Box 8"/>
          <p:cNvSpPr txBox="1">
            <a:spLocks noChangeArrowheads="1"/>
          </p:cNvSpPr>
          <p:nvPr/>
        </p:nvSpPr>
        <p:spPr bwMode="auto">
          <a:xfrm>
            <a:off x="381000" y="4343400"/>
            <a:ext cx="1828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eaLnBrk="1" hangingPunct="1">
              <a:spcBef>
                <a:spcPct val="0"/>
              </a:spcBef>
              <a:buFontTx/>
              <a:buNone/>
            </a:pPr>
            <a:r>
              <a:rPr lang="zh-CN" altLang="en-US" sz="2400" dirty="0"/>
              <a:t>考虑初始</a:t>
            </a:r>
            <a:r>
              <a:rPr lang="en-US" altLang="zh-CN" sz="2400" dirty="0"/>
              <a:t>,</a:t>
            </a:r>
            <a:r>
              <a:rPr lang="zh-CN" altLang="en-US" sz="2400" dirty="0"/>
              <a:t>得</a:t>
            </a:r>
            <a:endParaRPr lang="zh-CN" altLang="en-US" sz="2400" i="1" dirty="0"/>
          </a:p>
        </p:txBody>
      </p:sp>
      <p:graphicFrame>
        <p:nvGraphicFramePr>
          <p:cNvPr id="79881" name="Object 9"/>
          <p:cNvGraphicFramePr>
            <a:graphicFrameLocks noChangeAspect="1"/>
          </p:cNvGraphicFramePr>
          <p:nvPr>
            <p:extLst>
              <p:ext uri="{D42A27DB-BD31-4B8C-83A1-F6EECF244321}">
                <p14:modId xmlns:p14="http://schemas.microsoft.com/office/powerpoint/2010/main" xmlns="" val="2473655712"/>
              </p:ext>
            </p:extLst>
          </p:nvPr>
        </p:nvGraphicFramePr>
        <p:xfrm>
          <a:off x="163513" y="5067300"/>
          <a:ext cx="7751762" cy="1057275"/>
        </p:xfrm>
        <a:graphic>
          <a:graphicData uri="http://schemas.openxmlformats.org/presentationml/2006/ole">
            <p:oleObj spid="_x0000_s34841" name="公式" r:id="rId6" imgW="3606480" imgH="482400" progId="Equation.3">
              <p:embed/>
            </p:oleObj>
          </a:graphicData>
        </a:graphic>
      </p:graphicFrame>
    </p:spTree>
    <p:extLst>
      <p:ext uri="{BB962C8B-B14F-4D97-AF65-F5344CB8AC3E}">
        <p14:creationId xmlns:p14="http://schemas.microsoft.com/office/powerpoint/2010/main" xmlns="" val="323321774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additive="base">
                                        <p:cTn id="7" dur="500" fill="hold"/>
                                        <p:tgtEl>
                                          <p:spTgt spid="79875"/>
                                        </p:tgtEl>
                                        <p:attrNameLst>
                                          <p:attrName>ppt_x</p:attrName>
                                        </p:attrNameLst>
                                      </p:cBhvr>
                                      <p:tavLst>
                                        <p:tav tm="0">
                                          <p:val>
                                            <p:strVal val="#ppt_x"/>
                                          </p:val>
                                        </p:tav>
                                        <p:tav tm="100000">
                                          <p:val>
                                            <p:strVal val="#ppt_x"/>
                                          </p:val>
                                        </p:tav>
                                      </p:tavLst>
                                    </p:anim>
                                    <p:anim calcmode="lin" valueType="num">
                                      <p:cBhvr additive="base">
                                        <p:cTn id="8" dur="500" fill="hold"/>
                                        <p:tgtEl>
                                          <p:spTgt spid="798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79874"/>
                                        </p:tgtEl>
                                        <p:attrNameLst>
                                          <p:attrName>style.visibility</p:attrName>
                                        </p:attrNameLst>
                                      </p:cBhvr>
                                      <p:to>
                                        <p:strVal val="visible"/>
                                      </p:to>
                                    </p:set>
                                    <p:animEffect transition="in" filter="strips(upRight)">
                                      <p:cBhvr>
                                        <p:cTn id="13" dur="500"/>
                                        <p:tgtEl>
                                          <p:spTgt spid="7987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9876"/>
                                        </p:tgtEl>
                                        <p:attrNameLst>
                                          <p:attrName>style.visibility</p:attrName>
                                        </p:attrNameLst>
                                      </p:cBhvr>
                                      <p:to>
                                        <p:strVal val="visible"/>
                                      </p:to>
                                    </p:set>
                                    <p:anim calcmode="lin" valueType="num">
                                      <p:cBhvr additive="base">
                                        <p:cTn id="18" dur="500" fill="hold"/>
                                        <p:tgtEl>
                                          <p:spTgt spid="79876"/>
                                        </p:tgtEl>
                                        <p:attrNameLst>
                                          <p:attrName>ppt_x</p:attrName>
                                        </p:attrNameLst>
                                      </p:cBhvr>
                                      <p:tavLst>
                                        <p:tav tm="0">
                                          <p:val>
                                            <p:strVal val="#ppt_x"/>
                                          </p:val>
                                        </p:tav>
                                        <p:tav tm="100000">
                                          <p:val>
                                            <p:strVal val="#ppt_x"/>
                                          </p:val>
                                        </p:tav>
                                      </p:tavLst>
                                    </p:anim>
                                    <p:anim calcmode="lin" valueType="num">
                                      <p:cBhvr additive="base">
                                        <p:cTn id="19" dur="500" fill="hold"/>
                                        <p:tgtEl>
                                          <p:spTgt spid="7987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3" fill="hold" nodeType="clickEffect">
                                  <p:stCondLst>
                                    <p:cond delay="0"/>
                                  </p:stCondLst>
                                  <p:childTnLst>
                                    <p:set>
                                      <p:cBhvr>
                                        <p:cTn id="23" dur="1" fill="hold">
                                          <p:stCondLst>
                                            <p:cond delay="0"/>
                                          </p:stCondLst>
                                        </p:cTn>
                                        <p:tgtEl>
                                          <p:spTgt spid="79877"/>
                                        </p:tgtEl>
                                        <p:attrNameLst>
                                          <p:attrName>style.visibility</p:attrName>
                                        </p:attrNameLst>
                                      </p:cBhvr>
                                      <p:to>
                                        <p:strVal val="visible"/>
                                      </p:to>
                                    </p:set>
                                    <p:animEffect transition="in" filter="strips(upRight)">
                                      <p:cBhvr>
                                        <p:cTn id="24" dur="500"/>
                                        <p:tgtEl>
                                          <p:spTgt spid="7987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9878"/>
                                        </p:tgtEl>
                                        <p:attrNameLst>
                                          <p:attrName>style.visibility</p:attrName>
                                        </p:attrNameLst>
                                      </p:cBhvr>
                                      <p:to>
                                        <p:strVal val="visible"/>
                                      </p:to>
                                    </p:set>
                                    <p:anim calcmode="lin" valueType="num">
                                      <p:cBhvr additive="base">
                                        <p:cTn id="29" dur="500" fill="hold"/>
                                        <p:tgtEl>
                                          <p:spTgt spid="79878"/>
                                        </p:tgtEl>
                                        <p:attrNameLst>
                                          <p:attrName>ppt_x</p:attrName>
                                        </p:attrNameLst>
                                      </p:cBhvr>
                                      <p:tavLst>
                                        <p:tav tm="0">
                                          <p:val>
                                            <p:strVal val="#ppt_x"/>
                                          </p:val>
                                        </p:tav>
                                        <p:tav tm="100000">
                                          <p:val>
                                            <p:strVal val="#ppt_x"/>
                                          </p:val>
                                        </p:tav>
                                      </p:tavLst>
                                    </p:anim>
                                    <p:anim calcmode="lin" valueType="num">
                                      <p:cBhvr additive="base">
                                        <p:cTn id="30" dur="500" fill="hold"/>
                                        <p:tgtEl>
                                          <p:spTgt spid="7987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3" fill="hold" nodeType="clickEffect">
                                  <p:stCondLst>
                                    <p:cond delay="0"/>
                                  </p:stCondLst>
                                  <p:childTnLst>
                                    <p:set>
                                      <p:cBhvr>
                                        <p:cTn id="34" dur="1" fill="hold">
                                          <p:stCondLst>
                                            <p:cond delay="0"/>
                                          </p:stCondLst>
                                        </p:cTn>
                                        <p:tgtEl>
                                          <p:spTgt spid="79879"/>
                                        </p:tgtEl>
                                        <p:attrNameLst>
                                          <p:attrName>style.visibility</p:attrName>
                                        </p:attrNameLst>
                                      </p:cBhvr>
                                      <p:to>
                                        <p:strVal val="visible"/>
                                      </p:to>
                                    </p:set>
                                    <p:animEffect transition="in" filter="strips(upRight)">
                                      <p:cBhvr>
                                        <p:cTn id="35" dur="500"/>
                                        <p:tgtEl>
                                          <p:spTgt spid="7987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79880"/>
                                        </p:tgtEl>
                                        <p:attrNameLst>
                                          <p:attrName>style.visibility</p:attrName>
                                        </p:attrNameLst>
                                      </p:cBhvr>
                                      <p:to>
                                        <p:strVal val="visible"/>
                                      </p:to>
                                    </p:set>
                                    <p:anim calcmode="lin" valueType="num">
                                      <p:cBhvr additive="base">
                                        <p:cTn id="40" dur="500" fill="hold"/>
                                        <p:tgtEl>
                                          <p:spTgt spid="79880"/>
                                        </p:tgtEl>
                                        <p:attrNameLst>
                                          <p:attrName>ppt_x</p:attrName>
                                        </p:attrNameLst>
                                      </p:cBhvr>
                                      <p:tavLst>
                                        <p:tav tm="0">
                                          <p:val>
                                            <p:strVal val="#ppt_x"/>
                                          </p:val>
                                        </p:tav>
                                        <p:tav tm="100000">
                                          <p:val>
                                            <p:strVal val="#ppt_x"/>
                                          </p:val>
                                        </p:tav>
                                      </p:tavLst>
                                    </p:anim>
                                    <p:anim calcmode="lin" valueType="num">
                                      <p:cBhvr additive="base">
                                        <p:cTn id="41" dur="500" fill="hold"/>
                                        <p:tgtEl>
                                          <p:spTgt spid="79880"/>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nodeType="clickEffect">
                                  <p:stCondLst>
                                    <p:cond delay="0"/>
                                  </p:stCondLst>
                                  <p:childTnLst>
                                    <p:set>
                                      <p:cBhvr>
                                        <p:cTn id="45" dur="1" fill="hold">
                                          <p:stCondLst>
                                            <p:cond delay="0"/>
                                          </p:stCondLst>
                                        </p:cTn>
                                        <p:tgtEl>
                                          <p:spTgt spid="79881"/>
                                        </p:tgtEl>
                                        <p:attrNameLst>
                                          <p:attrName>style.visibility</p:attrName>
                                        </p:attrNameLst>
                                      </p:cBhvr>
                                      <p:to>
                                        <p:strVal val="visible"/>
                                      </p:to>
                                    </p:set>
                                    <p:anim calcmode="lin" valueType="num">
                                      <p:cBhvr additive="base">
                                        <p:cTn id="46" dur="500" fill="hold"/>
                                        <p:tgtEl>
                                          <p:spTgt spid="79881"/>
                                        </p:tgtEl>
                                        <p:attrNameLst>
                                          <p:attrName>ppt_x</p:attrName>
                                        </p:attrNameLst>
                                      </p:cBhvr>
                                      <p:tavLst>
                                        <p:tav tm="0">
                                          <p:val>
                                            <p:strVal val="0-#ppt_w/2"/>
                                          </p:val>
                                        </p:tav>
                                        <p:tav tm="100000">
                                          <p:val>
                                            <p:strVal val="#ppt_x"/>
                                          </p:val>
                                        </p:tav>
                                      </p:tavLst>
                                    </p:anim>
                                    <p:anim calcmode="lin" valueType="num">
                                      <p:cBhvr additive="base">
                                        <p:cTn id="47" dur="500" fill="hold"/>
                                        <p:tgtEl>
                                          <p:spTgt spid="798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utoUpdateAnimBg="0"/>
      <p:bldP spid="79876" grpId="0" autoUpdateAnimBg="0"/>
      <p:bldP spid="79878" grpId="0" autoUpdateAnimBg="0"/>
      <p:bldP spid="7988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1" name="Text Box 7"/>
          <p:cNvSpPr txBox="1">
            <a:spLocks noChangeArrowheads="1"/>
          </p:cNvSpPr>
          <p:nvPr/>
        </p:nvSpPr>
        <p:spPr bwMode="auto">
          <a:xfrm>
            <a:off x="539552" y="692696"/>
            <a:ext cx="7920880"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800" dirty="0"/>
              <a:t>     (4)</a:t>
            </a:r>
            <a:r>
              <a:rPr lang="zh-CN" altLang="en-US" sz="2800" dirty="0"/>
              <a:t>列出拉格朗日方程</a:t>
            </a:r>
            <a:r>
              <a:rPr lang="en-US" altLang="zh-CN" sz="2800" dirty="0"/>
              <a:t>;</a:t>
            </a:r>
            <a:r>
              <a:rPr lang="zh-CN" altLang="en-US" sz="2800" dirty="0"/>
              <a:t>检查有无循环坐标</a:t>
            </a:r>
            <a:r>
              <a:rPr lang="en-US" altLang="zh-CN" sz="2800" dirty="0"/>
              <a:t>,</a:t>
            </a:r>
            <a:r>
              <a:rPr lang="zh-CN" altLang="en-US" sz="2800" dirty="0"/>
              <a:t>简化方程组</a:t>
            </a:r>
            <a:r>
              <a:rPr lang="en-US" altLang="zh-CN" sz="2800" dirty="0"/>
              <a:t>.</a:t>
            </a:r>
          </a:p>
        </p:txBody>
      </p:sp>
      <p:sp>
        <p:nvSpPr>
          <p:cNvPr id="82952" name="Text Box 8"/>
          <p:cNvSpPr txBox="1">
            <a:spLocks noChangeArrowheads="1"/>
          </p:cNvSpPr>
          <p:nvPr/>
        </p:nvSpPr>
        <p:spPr bwMode="auto">
          <a:xfrm>
            <a:off x="611560" y="2330704"/>
            <a:ext cx="77152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t>     </a:t>
            </a:r>
            <a:r>
              <a:rPr lang="en-US" altLang="zh-CN" sz="2800" dirty="0"/>
              <a:t>(5)</a:t>
            </a:r>
            <a:r>
              <a:rPr lang="zh-CN" altLang="en-US" sz="2800" dirty="0"/>
              <a:t>利用初始条件解出拉格朗日方程</a:t>
            </a:r>
            <a:r>
              <a:rPr lang="en-US" altLang="zh-CN" sz="2800" dirty="0"/>
              <a:t>. </a:t>
            </a:r>
          </a:p>
        </p:txBody>
      </p:sp>
      <p:sp>
        <p:nvSpPr>
          <p:cNvPr id="82953" name="Text Box 9"/>
          <p:cNvSpPr txBox="1">
            <a:spLocks noChangeArrowheads="1"/>
          </p:cNvSpPr>
          <p:nvPr/>
        </p:nvSpPr>
        <p:spPr bwMode="auto">
          <a:xfrm>
            <a:off x="899592" y="3212976"/>
            <a:ext cx="7427168"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solidFill>
                  <a:srgbClr val="99FF33"/>
                </a:solidFill>
                <a:latin typeface="华文楷体" pitchFamily="2" charset="-122"/>
                <a:ea typeface="华文楷体" pitchFamily="2" charset="-122"/>
              </a:rPr>
              <a:t>     </a:t>
            </a:r>
            <a:r>
              <a:rPr lang="zh-CN" altLang="en-US" sz="2800" dirty="0">
                <a:solidFill>
                  <a:srgbClr val="99FF33"/>
                </a:solidFill>
                <a:latin typeface="华文楷体" pitchFamily="2" charset="-122"/>
                <a:ea typeface="华文楷体" pitchFamily="2" charset="-122"/>
              </a:rPr>
              <a:t>如不是保守体系</a:t>
            </a:r>
            <a:r>
              <a:rPr lang="en-US" altLang="zh-CN" sz="2800" dirty="0">
                <a:solidFill>
                  <a:srgbClr val="99FF33"/>
                </a:solidFill>
                <a:latin typeface="华文楷体" pitchFamily="2" charset="-122"/>
                <a:ea typeface="华文楷体" pitchFamily="2" charset="-122"/>
              </a:rPr>
              <a:t>,</a:t>
            </a:r>
            <a:r>
              <a:rPr lang="zh-CN" altLang="en-US" sz="2800" dirty="0">
                <a:solidFill>
                  <a:srgbClr val="99FF33"/>
                </a:solidFill>
                <a:latin typeface="华文楷体" pitchFamily="2" charset="-122"/>
                <a:ea typeface="华文楷体" pitchFamily="2" charset="-122"/>
              </a:rPr>
              <a:t>要找到和自由度数目相同的广义力分量</a:t>
            </a:r>
            <a:r>
              <a:rPr lang="en-US" altLang="zh-CN" sz="2800" dirty="0">
                <a:solidFill>
                  <a:srgbClr val="99FF33"/>
                </a:solidFill>
                <a:latin typeface="华文楷体" pitchFamily="2" charset="-122"/>
                <a:ea typeface="华文楷体" pitchFamily="2" charset="-122"/>
              </a:rPr>
              <a:t>.</a:t>
            </a:r>
          </a:p>
        </p:txBody>
      </p:sp>
      <p:grpSp>
        <p:nvGrpSpPr>
          <p:cNvPr id="2" name="Group 15"/>
          <p:cNvGrpSpPr>
            <a:grpSpLocks/>
          </p:cNvGrpSpPr>
          <p:nvPr/>
        </p:nvGrpSpPr>
        <p:grpSpPr bwMode="auto">
          <a:xfrm>
            <a:off x="1835373" y="4772819"/>
            <a:ext cx="5329238" cy="1039813"/>
            <a:chOff x="884" y="2614"/>
            <a:chExt cx="3357" cy="655"/>
          </a:xfrm>
        </p:grpSpPr>
        <p:grpSp>
          <p:nvGrpSpPr>
            <p:cNvPr id="5126" name="Group 20"/>
            <p:cNvGrpSpPr>
              <a:grpSpLocks/>
            </p:cNvGrpSpPr>
            <p:nvPr/>
          </p:nvGrpSpPr>
          <p:grpSpPr bwMode="auto">
            <a:xfrm>
              <a:off x="884" y="2659"/>
              <a:ext cx="3357" cy="585"/>
              <a:chOff x="4513" y="2296"/>
              <a:chExt cx="924" cy="945"/>
            </a:xfrm>
          </p:grpSpPr>
          <p:pic>
            <p:nvPicPr>
              <p:cNvPr id="5128" name="Picture 7" descr="box_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gray">
              <a:xfrm>
                <a:off x="4519" y="2296"/>
                <a:ext cx="918" cy="9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9" name="AutoShape 8"/>
              <p:cNvSpPr>
                <a:spLocks noChangeArrowheads="1"/>
              </p:cNvSpPr>
              <p:nvPr/>
            </p:nvSpPr>
            <p:spPr bwMode="gray">
              <a:xfrm>
                <a:off x="4513" y="2296"/>
                <a:ext cx="914" cy="945"/>
              </a:xfrm>
              <a:prstGeom prst="roundRect">
                <a:avLst>
                  <a:gd name="adj" fmla="val 9991"/>
                </a:avLst>
              </a:prstGeom>
              <a:solidFill>
                <a:srgbClr val="003300">
                  <a:alpha val="50195"/>
                </a:srgbClr>
              </a:solidFill>
              <a:ln>
                <a:noFill/>
              </a:ln>
              <a:extLst>
                <a:ext uri="{91240B29-F687-4F45-9708-019B960494DF}">
                  <a14:hiddenLine xmlns:a14="http://schemas.microsoft.com/office/drawing/2010/main" xmlns="" w="19050"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kumimoji="0" lang="zh-CN" altLang="zh-CN" sz="1800" b="0">
                  <a:latin typeface="Arial" charset="0"/>
                </a:endParaRPr>
              </a:p>
            </p:txBody>
          </p:sp>
        </p:grpSp>
        <p:graphicFrame>
          <p:nvGraphicFramePr>
            <p:cNvPr id="5127" name="Object 14"/>
            <p:cNvGraphicFramePr>
              <a:graphicFrameLocks noChangeAspect="1"/>
            </p:cNvGraphicFramePr>
            <p:nvPr/>
          </p:nvGraphicFramePr>
          <p:xfrm>
            <a:off x="975" y="2614"/>
            <a:ext cx="3128" cy="655"/>
          </p:xfrm>
          <a:graphic>
            <a:graphicData uri="http://schemas.openxmlformats.org/presentationml/2006/ole">
              <p:oleObj spid="_x0000_s1043" name="公式" r:id="rId4" imgW="2122920" imgH="430560" progId="Equation.3">
                <p:embed/>
              </p:oleObj>
            </a:graphicData>
          </a:graphic>
        </p:graphicFrame>
      </p:grpSp>
    </p:spTree>
    <p:extLst>
      <p:ext uri="{BB962C8B-B14F-4D97-AF65-F5344CB8AC3E}">
        <p14:creationId xmlns:p14="http://schemas.microsoft.com/office/powerpoint/2010/main" xmlns="" val="6149611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51"/>
                                        </p:tgtEl>
                                        <p:attrNameLst>
                                          <p:attrName>style.visibility</p:attrName>
                                        </p:attrNameLst>
                                      </p:cBhvr>
                                      <p:to>
                                        <p:strVal val="visible"/>
                                      </p:to>
                                    </p:set>
                                    <p:anim calcmode="lin" valueType="num">
                                      <p:cBhvr additive="base">
                                        <p:cTn id="7" dur="500" fill="hold"/>
                                        <p:tgtEl>
                                          <p:spTgt spid="82951"/>
                                        </p:tgtEl>
                                        <p:attrNameLst>
                                          <p:attrName>ppt_x</p:attrName>
                                        </p:attrNameLst>
                                      </p:cBhvr>
                                      <p:tavLst>
                                        <p:tav tm="0">
                                          <p:val>
                                            <p:strVal val="0-#ppt_w/2"/>
                                          </p:val>
                                        </p:tav>
                                        <p:tav tm="100000">
                                          <p:val>
                                            <p:strVal val="#ppt_x"/>
                                          </p:val>
                                        </p:tav>
                                      </p:tavLst>
                                    </p:anim>
                                    <p:anim calcmode="lin" valueType="num">
                                      <p:cBhvr additive="base">
                                        <p:cTn id="8" dur="500" fill="hold"/>
                                        <p:tgtEl>
                                          <p:spTgt spid="829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52"/>
                                        </p:tgtEl>
                                        <p:attrNameLst>
                                          <p:attrName>style.visibility</p:attrName>
                                        </p:attrNameLst>
                                      </p:cBhvr>
                                      <p:to>
                                        <p:strVal val="visible"/>
                                      </p:to>
                                    </p:set>
                                    <p:anim calcmode="lin" valueType="num">
                                      <p:cBhvr additive="base">
                                        <p:cTn id="13" dur="500" fill="hold"/>
                                        <p:tgtEl>
                                          <p:spTgt spid="82952"/>
                                        </p:tgtEl>
                                        <p:attrNameLst>
                                          <p:attrName>ppt_x</p:attrName>
                                        </p:attrNameLst>
                                      </p:cBhvr>
                                      <p:tavLst>
                                        <p:tav tm="0">
                                          <p:val>
                                            <p:strVal val="0-#ppt_w/2"/>
                                          </p:val>
                                        </p:tav>
                                        <p:tav tm="100000">
                                          <p:val>
                                            <p:strVal val="#ppt_x"/>
                                          </p:val>
                                        </p:tav>
                                      </p:tavLst>
                                    </p:anim>
                                    <p:anim calcmode="lin" valueType="num">
                                      <p:cBhvr additive="base">
                                        <p:cTn id="14" dur="500" fill="hold"/>
                                        <p:tgtEl>
                                          <p:spTgt spid="829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953"/>
                                        </p:tgtEl>
                                        <p:attrNameLst>
                                          <p:attrName>style.visibility</p:attrName>
                                        </p:attrNameLst>
                                      </p:cBhvr>
                                      <p:to>
                                        <p:strVal val="visible"/>
                                      </p:to>
                                    </p:set>
                                    <p:anim calcmode="lin" valueType="num">
                                      <p:cBhvr additive="base">
                                        <p:cTn id="19" dur="500" fill="hold"/>
                                        <p:tgtEl>
                                          <p:spTgt spid="82953"/>
                                        </p:tgtEl>
                                        <p:attrNameLst>
                                          <p:attrName>ppt_x</p:attrName>
                                        </p:attrNameLst>
                                      </p:cBhvr>
                                      <p:tavLst>
                                        <p:tav tm="0">
                                          <p:val>
                                            <p:strVal val="0-#ppt_w/2"/>
                                          </p:val>
                                        </p:tav>
                                        <p:tav tm="100000">
                                          <p:val>
                                            <p:strVal val="#ppt_x"/>
                                          </p:val>
                                        </p:tav>
                                      </p:tavLst>
                                    </p:anim>
                                    <p:anim calcmode="lin" valueType="num">
                                      <p:cBhvr additive="base">
                                        <p:cTn id="20" dur="500" fill="hold"/>
                                        <p:tgtEl>
                                          <p:spTgt spid="8295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autoUpdateAnimBg="0"/>
      <p:bldP spid="82952" grpId="0" autoUpdateAnimBg="0"/>
      <p:bldP spid="8295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250825" y="1628775"/>
            <a:ext cx="86106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solidFill>
                  <a:srgbClr val="C00000"/>
                </a:solidFill>
                <a:sym typeface="Symbol" pitchFamily="18" charset="2"/>
              </a:rPr>
              <a:t>    5.1)</a:t>
            </a:r>
            <a:r>
              <a:rPr lang="zh-CN" altLang="en-US" sz="2400" dirty="0">
                <a:solidFill>
                  <a:srgbClr val="C00000"/>
                </a:solidFill>
                <a:sym typeface="Symbol" pitchFamily="18" charset="2"/>
              </a:rPr>
              <a:t>虚功原理中的“虚功”二字作何解释</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用虚功原理解平衡问题有何优点及缺点</a:t>
            </a:r>
            <a:r>
              <a:rPr lang="en-US" altLang="zh-CN" sz="2400" dirty="0">
                <a:solidFill>
                  <a:srgbClr val="C00000"/>
                </a:solidFill>
                <a:sym typeface="Symbol" pitchFamily="18" charset="2"/>
              </a:rPr>
              <a:t>? </a:t>
            </a:r>
          </a:p>
        </p:txBody>
      </p:sp>
      <p:sp>
        <p:nvSpPr>
          <p:cNvPr id="83971" name="Text Box 3"/>
          <p:cNvSpPr txBox="1">
            <a:spLocks noChangeArrowheads="1"/>
          </p:cNvSpPr>
          <p:nvPr/>
        </p:nvSpPr>
        <p:spPr bwMode="auto">
          <a:xfrm>
            <a:off x="827088" y="404813"/>
            <a:ext cx="73914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zh-CN" altLang="en-US" sz="3600" dirty="0">
                <a:solidFill>
                  <a:srgbClr val="0070C0"/>
                </a:solidFill>
                <a:latin typeface="华文楷体" pitchFamily="2" charset="-122"/>
                <a:ea typeface="华文楷体" pitchFamily="2" charset="-122"/>
              </a:rPr>
              <a:t>思考题</a:t>
            </a:r>
          </a:p>
        </p:txBody>
      </p:sp>
      <p:sp>
        <p:nvSpPr>
          <p:cNvPr id="83972" name="Text Box 4"/>
          <p:cNvSpPr txBox="1">
            <a:spLocks noChangeArrowheads="1"/>
          </p:cNvSpPr>
          <p:nvPr/>
        </p:nvSpPr>
        <p:spPr bwMode="auto">
          <a:xfrm>
            <a:off x="345753" y="2996952"/>
            <a:ext cx="8515672" cy="2862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lnSpc>
                <a:spcPct val="150000"/>
              </a:lnSpc>
              <a:spcBef>
                <a:spcPct val="50000"/>
              </a:spcBef>
              <a:buFontTx/>
              <a:buNone/>
            </a:pPr>
            <a:r>
              <a:rPr lang="en-US" altLang="zh-CN" sz="2400" dirty="0">
                <a:sym typeface="Symbol" pitchFamily="18" charset="2"/>
              </a:rPr>
              <a:t>    </a:t>
            </a:r>
            <a:r>
              <a:rPr lang="zh-CN" altLang="en-US" sz="2400" dirty="0">
                <a:sym typeface="Symbol" pitchFamily="18" charset="2"/>
              </a:rPr>
              <a:t>虚位移是在不破坏约束的前提下力学体系可能实现的无限小位移</a:t>
            </a:r>
            <a:r>
              <a:rPr lang="en-US" altLang="zh-CN" sz="2400" dirty="0">
                <a:sym typeface="Symbol" pitchFamily="18" charset="2"/>
              </a:rPr>
              <a:t>.</a:t>
            </a:r>
            <a:r>
              <a:rPr lang="zh-CN" altLang="en-US" sz="2400" dirty="0">
                <a:sym typeface="Symbol" pitchFamily="18" charset="2"/>
              </a:rPr>
              <a:t>虚功正是作用在体系的力</a:t>
            </a:r>
            <a:r>
              <a:rPr lang="en-US" altLang="zh-CN" sz="2400" dirty="0">
                <a:sym typeface="Symbol" pitchFamily="18" charset="2"/>
              </a:rPr>
              <a:t>(</a:t>
            </a:r>
            <a:r>
              <a:rPr lang="zh-CN" altLang="en-US" sz="2400" dirty="0">
                <a:sym typeface="Symbol" pitchFamily="18" charset="2"/>
              </a:rPr>
              <a:t>包括约束力</a:t>
            </a:r>
            <a:r>
              <a:rPr lang="en-US" altLang="zh-CN" sz="2400" dirty="0">
                <a:sym typeface="Symbol" pitchFamily="18" charset="2"/>
              </a:rPr>
              <a:t>)</a:t>
            </a:r>
            <a:r>
              <a:rPr lang="zh-CN" altLang="en-US" sz="2400" dirty="0">
                <a:sym typeface="Symbol" pitchFamily="18" charset="2"/>
              </a:rPr>
              <a:t>在任意虚位移上作的功</a:t>
            </a:r>
            <a:r>
              <a:rPr lang="en-US" altLang="zh-CN" sz="2400" dirty="0">
                <a:sym typeface="Symbol" pitchFamily="18" charset="2"/>
              </a:rPr>
              <a:t>.</a:t>
            </a:r>
            <a:r>
              <a:rPr lang="zh-CN" altLang="en-US" sz="2400" dirty="0">
                <a:sym typeface="Symbol" pitchFamily="18" charset="2"/>
              </a:rPr>
              <a:t>因此虚功只决定于质点受力和约束条件</a:t>
            </a:r>
            <a:r>
              <a:rPr lang="en-US" altLang="zh-CN" sz="2400" dirty="0">
                <a:sym typeface="Symbol" pitchFamily="18" charset="2"/>
              </a:rPr>
              <a:t>,</a:t>
            </a:r>
            <a:r>
              <a:rPr lang="zh-CN" altLang="en-US" sz="2400" dirty="0">
                <a:sym typeface="Symbol" pitchFamily="18" charset="2"/>
              </a:rPr>
              <a:t>与作用力是否真的作功无关</a:t>
            </a:r>
            <a:r>
              <a:rPr lang="en-US" altLang="zh-CN" sz="2400" dirty="0">
                <a:sym typeface="Symbol" pitchFamily="18" charset="2"/>
              </a:rPr>
              <a:t>.</a:t>
            </a:r>
            <a:r>
              <a:rPr lang="zh-CN" altLang="en-US" sz="2400" dirty="0">
                <a:sym typeface="Symbol" pitchFamily="18" charset="2"/>
              </a:rPr>
              <a:t>在使用时</a:t>
            </a:r>
            <a:r>
              <a:rPr lang="en-US" altLang="zh-CN" sz="2400" dirty="0">
                <a:sym typeface="Symbol" pitchFamily="18" charset="2"/>
              </a:rPr>
              <a:t>,</a:t>
            </a:r>
            <a:r>
              <a:rPr lang="zh-CN" altLang="en-US" sz="2400" dirty="0">
                <a:sym typeface="Symbol" pitchFamily="18" charset="2"/>
              </a:rPr>
              <a:t>由于约束力自动消失</a:t>
            </a:r>
            <a:r>
              <a:rPr lang="en-US" altLang="zh-CN" sz="2400" dirty="0">
                <a:sym typeface="Symbol" pitchFamily="18" charset="2"/>
              </a:rPr>
              <a:t>,</a:t>
            </a:r>
            <a:r>
              <a:rPr lang="zh-CN" altLang="en-US" sz="2400" dirty="0">
                <a:sym typeface="Symbol" pitchFamily="18" charset="2"/>
              </a:rPr>
              <a:t>所以求解主动力方便</a:t>
            </a:r>
            <a:r>
              <a:rPr lang="en-US" altLang="zh-CN" sz="2400" dirty="0">
                <a:sym typeface="Symbol" pitchFamily="18" charset="2"/>
              </a:rPr>
              <a:t>.</a:t>
            </a:r>
            <a:r>
              <a:rPr lang="zh-CN" altLang="en-US" sz="2400" dirty="0">
                <a:sym typeface="Symbol" pitchFamily="18" charset="2"/>
              </a:rPr>
              <a:t>缺点</a:t>
            </a:r>
            <a:r>
              <a:rPr lang="en-US" altLang="zh-CN" sz="2400" dirty="0">
                <a:sym typeface="Symbol" pitchFamily="18" charset="2"/>
              </a:rPr>
              <a:t>:</a:t>
            </a:r>
            <a:r>
              <a:rPr lang="zh-CN" altLang="en-US" sz="2400" dirty="0">
                <a:sym typeface="Symbol" pitchFamily="18" charset="2"/>
              </a:rPr>
              <a:t>理想约束</a:t>
            </a:r>
            <a:r>
              <a:rPr lang="en-US" altLang="zh-CN" sz="2400" dirty="0">
                <a:sym typeface="Symbol" pitchFamily="18" charset="2"/>
              </a:rPr>
              <a:t>,</a:t>
            </a:r>
            <a:r>
              <a:rPr lang="zh-CN" altLang="en-US" sz="2400" dirty="0">
                <a:sym typeface="Symbol" pitchFamily="18" charset="2"/>
              </a:rPr>
              <a:t>不能直接求解约束力</a:t>
            </a:r>
            <a:r>
              <a:rPr lang="en-US" altLang="zh-CN" sz="2400" dirty="0">
                <a:sym typeface="Symbol" pitchFamily="18" charset="2"/>
              </a:rPr>
              <a:t>,</a:t>
            </a:r>
            <a:r>
              <a:rPr lang="zh-CN" altLang="en-US" sz="2400" dirty="0">
                <a:sym typeface="Symbol" pitchFamily="18" charset="2"/>
              </a:rPr>
              <a:t>但可以解除约束来求得</a:t>
            </a:r>
            <a:r>
              <a:rPr lang="en-US" altLang="zh-CN" sz="2400" dirty="0">
                <a:sym typeface="Symbol" pitchFamily="18" charset="2"/>
              </a:rPr>
              <a:t>. </a:t>
            </a:r>
          </a:p>
        </p:txBody>
      </p:sp>
    </p:spTree>
    <p:extLst>
      <p:ext uri="{BB962C8B-B14F-4D97-AF65-F5344CB8AC3E}">
        <p14:creationId xmlns:p14="http://schemas.microsoft.com/office/powerpoint/2010/main" xmlns="" val="22822118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1"/>
                                        </p:tgtEl>
                                        <p:attrNameLst>
                                          <p:attrName>style.visibility</p:attrName>
                                        </p:attrNameLst>
                                      </p:cBhvr>
                                      <p:to>
                                        <p:strVal val="visible"/>
                                      </p:to>
                                    </p:set>
                                    <p:anim calcmode="lin" valueType="num">
                                      <p:cBhvr additive="base">
                                        <p:cTn id="7" dur="500" fill="hold"/>
                                        <p:tgtEl>
                                          <p:spTgt spid="83971"/>
                                        </p:tgtEl>
                                        <p:attrNameLst>
                                          <p:attrName>ppt_x</p:attrName>
                                        </p:attrNameLst>
                                      </p:cBhvr>
                                      <p:tavLst>
                                        <p:tav tm="0">
                                          <p:val>
                                            <p:strVal val="0-#ppt_w/2"/>
                                          </p:val>
                                        </p:tav>
                                        <p:tav tm="100000">
                                          <p:val>
                                            <p:strVal val="#ppt_x"/>
                                          </p:val>
                                        </p:tav>
                                      </p:tavLst>
                                    </p:anim>
                                    <p:anim calcmode="lin" valueType="num">
                                      <p:cBhvr additive="base">
                                        <p:cTn id="8" dur="500" fill="hold"/>
                                        <p:tgtEl>
                                          <p:spTgt spid="839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970"/>
                                        </p:tgtEl>
                                        <p:attrNameLst>
                                          <p:attrName>style.visibility</p:attrName>
                                        </p:attrNameLst>
                                      </p:cBhvr>
                                      <p:to>
                                        <p:strVal val="visible"/>
                                      </p:to>
                                    </p:set>
                                    <p:anim calcmode="lin" valueType="num">
                                      <p:cBhvr additive="base">
                                        <p:cTn id="13" dur="500" fill="hold"/>
                                        <p:tgtEl>
                                          <p:spTgt spid="83970"/>
                                        </p:tgtEl>
                                        <p:attrNameLst>
                                          <p:attrName>ppt_x</p:attrName>
                                        </p:attrNameLst>
                                      </p:cBhvr>
                                      <p:tavLst>
                                        <p:tav tm="0">
                                          <p:val>
                                            <p:strVal val="0-#ppt_w/2"/>
                                          </p:val>
                                        </p:tav>
                                        <p:tav tm="100000">
                                          <p:val>
                                            <p:strVal val="#ppt_x"/>
                                          </p:val>
                                        </p:tav>
                                      </p:tavLst>
                                    </p:anim>
                                    <p:anim calcmode="lin" valueType="num">
                                      <p:cBhvr additive="base">
                                        <p:cTn id="14" dur="500" fill="hold"/>
                                        <p:tgtEl>
                                          <p:spTgt spid="8397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972"/>
                                        </p:tgtEl>
                                        <p:attrNameLst>
                                          <p:attrName>style.visibility</p:attrName>
                                        </p:attrNameLst>
                                      </p:cBhvr>
                                      <p:to>
                                        <p:strVal val="visible"/>
                                      </p:to>
                                    </p:set>
                                    <p:anim calcmode="lin" valueType="num">
                                      <p:cBhvr additive="base">
                                        <p:cTn id="19" dur="500" fill="hold"/>
                                        <p:tgtEl>
                                          <p:spTgt spid="83972"/>
                                        </p:tgtEl>
                                        <p:attrNameLst>
                                          <p:attrName>ppt_x</p:attrName>
                                        </p:attrNameLst>
                                      </p:cBhvr>
                                      <p:tavLst>
                                        <p:tav tm="0">
                                          <p:val>
                                            <p:strVal val="0-#ppt_w/2"/>
                                          </p:val>
                                        </p:tav>
                                        <p:tav tm="100000">
                                          <p:val>
                                            <p:strVal val="#ppt_x"/>
                                          </p:val>
                                        </p:tav>
                                      </p:tavLst>
                                    </p:anim>
                                    <p:anim calcmode="lin" valueType="num">
                                      <p:cBhvr additive="base">
                                        <p:cTn id="20" dur="500" fill="hold"/>
                                        <p:tgtEl>
                                          <p:spTgt spid="839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utoUpdateAnimBg="0"/>
      <p:bldP spid="83971" grpId="0" autoUpdateAnimBg="0"/>
      <p:bldP spid="8397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39" name="Text Box 51"/>
          <p:cNvSpPr txBox="1">
            <a:spLocks noChangeArrowheads="1"/>
          </p:cNvSpPr>
          <p:nvPr/>
        </p:nvSpPr>
        <p:spPr bwMode="auto">
          <a:xfrm>
            <a:off x="250825" y="764704"/>
            <a:ext cx="8763000" cy="17765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lnSpc>
                <a:spcPct val="150000"/>
              </a:lnSpc>
              <a:spcBef>
                <a:spcPct val="50000"/>
              </a:spcBef>
              <a:buFontTx/>
              <a:buNone/>
            </a:pPr>
            <a:r>
              <a:rPr lang="en-US" altLang="zh-CN" sz="2800" dirty="0">
                <a:solidFill>
                  <a:srgbClr val="C00000"/>
                </a:solidFill>
                <a:sym typeface="Symbol" pitchFamily="18" charset="2"/>
              </a:rPr>
              <a:t> </a:t>
            </a:r>
            <a:r>
              <a:rPr lang="en-US" altLang="zh-CN" sz="2400" dirty="0">
                <a:solidFill>
                  <a:srgbClr val="C00000"/>
                </a:solidFill>
                <a:sym typeface="Symbol" pitchFamily="18" charset="2"/>
              </a:rPr>
              <a:t>    5.2)</a:t>
            </a:r>
            <a:r>
              <a:rPr lang="zh-CN" altLang="en-US" sz="2400" dirty="0">
                <a:solidFill>
                  <a:srgbClr val="C00000"/>
                </a:solidFill>
                <a:sym typeface="Symbol" pitchFamily="18" charset="2"/>
              </a:rPr>
              <a:t>为什么在拉格朗日方程中</a:t>
            </a:r>
            <a:r>
              <a:rPr lang="en-US" altLang="zh-CN" sz="2400" dirty="0">
                <a:solidFill>
                  <a:srgbClr val="C00000"/>
                </a:solidFill>
                <a:sym typeface="Symbol" pitchFamily="18" charset="2"/>
              </a:rPr>
              <a:t>,</a:t>
            </a:r>
            <a:r>
              <a:rPr lang="en-US" altLang="zh-CN" sz="2400" i="1" dirty="0">
                <a:solidFill>
                  <a:srgbClr val="C00000"/>
                </a:solidFill>
                <a:sym typeface="Symbol" pitchFamily="18" charset="2"/>
              </a:rPr>
              <a:t>Q</a:t>
            </a:r>
            <a:r>
              <a:rPr lang="en-US" altLang="zh-CN" sz="2400" i="1" baseline="-25000" dirty="0">
                <a:solidFill>
                  <a:srgbClr val="C00000"/>
                </a:solidFill>
                <a:sym typeface="Symbol" pitchFamily="18" charset="2"/>
              </a:rPr>
              <a:t></a:t>
            </a:r>
            <a:r>
              <a:rPr lang="zh-CN" altLang="en-US" sz="2400" dirty="0">
                <a:solidFill>
                  <a:srgbClr val="C00000"/>
                </a:solidFill>
                <a:sym typeface="Symbol" pitchFamily="18" charset="2"/>
              </a:rPr>
              <a:t>不包含约束反作用力</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又广义坐标及广义力的含义为何</a:t>
            </a:r>
            <a:r>
              <a:rPr lang="en-US" altLang="zh-CN" sz="2400" dirty="0">
                <a:solidFill>
                  <a:srgbClr val="C00000"/>
                </a:solidFill>
                <a:sym typeface="Symbol" pitchFamily="18" charset="2"/>
              </a:rPr>
              <a:t>? </a:t>
            </a:r>
            <a:r>
              <a:rPr lang="zh-CN" altLang="en-US" sz="2400" dirty="0">
                <a:solidFill>
                  <a:srgbClr val="C00000"/>
                </a:solidFill>
                <a:sym typeface="Symbol" pitchFamily="18" charset="2"/>
              </a:rPr>
              <a:t>我们根据什么关系可以由一个量的量纲定出另一个量的量纲</a:t>
            </a:r>
            <a:r>
              <a:rPr lang="en-US" altLang="zh-CN" sz="2400" dirty="0">
                <a:solidFill>
                  <a:srgbClr val="C00000"/>
                </a:solidFill>
                <a:sym typeface="Symbol" pitchFamily="18" charset="2"/>
              </a:rPr>
              <a:t>?    </a:t>
            </a:r>
          </a:p>
        </p:txBody>
      </p:sp>
      <p:sp>
        <p:nvSpPr>
          <p:cNvPr id="63540" name="Text Box 52"/>
          <p:cNvSpPr txBox="1">
            <a:spLocks noChangeArrowheads="1"/>
          </p:cNvSpPr>
          <p:nvPr/>
        </p:nvSpPr>
        <p:spPr bwMode="auto">
          <a:xfrm>
            <a:off x="250825" y="3213100"/>
            <a:ext cx="8763000" cy="2884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lnSpc>
                <a:spcPct val="150000"/>
              </a:lnSpc>
              <a:spcBef>
                <a:spcPct val="50000"/>
              </a:spcBef>
              <a:buFontTx/>
              <a:buNone/>
            </a:pPr>
            <a:r>
              <a:rPr lang="en-US" altLang="zh-CN" sz="2800" dirty="0">
                <a:solidFill>
                  <a:schemeClr val="bg1"/>
                </a:solidFill>
                <a:sym typeface="Symbol" pitchFamily="18" charset="2"/>
              </a:rPr>
              <a:t> </a:t>
            </a:r>
            <a:r>
              <a:rPr lang="en-US" altLang="zh-CN" sz="2400" dirty="0">
                <a:solidFill>
                  <a:schemeClr val="bg1"/>
                </a:solidFill>
                <a:sym typeface="Symbol" pitchFamily="18" charset="2"/>
              </a:rPr>
              <a:t>    </a:t>
            </a:r>
            <a:r>
              <a:rPr lang="zh-CN" altLang="en-US" sz="2400" dirty="0">
                <a:sym typeface="Symbol" pitchFamily="18" charset="2"/>
              </a:rPr>
              <a:t>由于拉格朗日方程是在理想约束下得到</a:t>
            </a:r>
            <a:r>
              <a:rPr lang="en-US" altLang="zh-CN" sz="2400" dirty="0">
                <a:sym typeface="Symbol" pitchFamily="18" charset="2"/>
              </a:rPr>
              <a:t>,</a:t>
            </a:r>
            <a:r>
              <a:rPr lang="zh-CN" altLang="en-US" sz="2400" dirty="0">
                <a:sym typeface="Symbol" pitchFamily="18" charset="2"/>
              </a:rPr>
              <a:t>约束力虚功为零</a:t>
            </a:r>
            <a:r>
              <a:rPr lang="en-US" altLang="zh-CN" sz="2400" dirty="0">
                <a:sym typeface="Symbol" pitchFamily="18" charset="2"/>
              </a:rPr>
              <a:t>,</a:t>
            </a:r>
            <a:r>
              <a:rPr lang="zh-CN" altLang="en-US" sz="2400" dirty="0">
                <a:sym typeface="Symbol" pitchFamily="18" charset="2"/>
              </a:rPr>
              <a:t>故在拉格朗日方程中不再包括约束力</a:t>
            </a:r>
            <a:r>
              <a:rPr lang="en-US" altLang="zh-CN" sz="2400" dirty="0">
                <a:sym typeface="Symbol" pitchFamily="18" charset="2"/>
              </a:rPr>
              <a:t>. </a:t>
            </a:r>
            <a:r>
              <a:rPr lang="zh-CN" altLang="en-US" sz="2400" dirty="0">
                <a:sym typeface="Symbol" pitchFamily="18" charset="2"/>
              </a:rPr>
              <a:t>广义坐标是确定完整体系的几何位置</a:t>
            </a:r>
            <a:r>
              <a:rPr lang="en-US" altLang="zh-CN" sz="2400" dirty="0">
                <a:sym typeface="Symbol" pitchFamily="18" charset="2"/>
              </a:rPr>
              <a:t>,</a:t>
            </a:r>
            <a:r>
              <a:rPr lang="zh-CN" altLang="en-US" sz="2400" dirty="0">
                <a:sym typeface="Symbol" pitchFamily="18" charset="2"/>
              </a:rPr>
              <a:t>彼此独立的变量</a:t>
            </a:r>
            <a:r>
              <a:rPr lang="en-US" altLang="zh-CN" sz="2400" dirty="0">
                <a:sym typeface="Symbol" pitchFamily="18" charset="2"/>
              </a:rPr>
              <a:t>,</a:t>
            </a:r>
            <a:r>
              <a:rPr lang="zh-CN" altLang="en-US" sz="2400" dirty="0">
                <a:sym typeface="Symbol" pitchFamily="18" charset="2"/>
              </a:rPr>
              <a:t>选取时</a:t>
            </a:r>
            <a:r>
              <a:rPr lang="en-US" altLang="zh-CN" sz="2400" dirty="0">
                <a:sym typeface="Symbol" pitchFamily="18" charset="2"/>
              </a:rPr>
              <a:t>,</a:t>
            </a:r>
            <a:r>
              <a:rPr lang="zh-CN" altLang="en-US" sz="2400" dirty="0">
                <a:sym typeface="Symbol" pitchFamily="18" charset="2"/>
              </a:rPr>
              <a:t>可以不受约束的影响</a:t>
            </a:r>
            <a:r>
              <a:rPr lang="en-US" altLang="zh-CN" sz="2400" dirty="0">
                <a:sym typeface="Symbol" pitchFamily="18" charset="2"/>
              </a:rPr>
              <a:t>.</a:t>
            </a:r>
            <a:r>
              <a:rPr lang="zh-CN" altLang="en-US" sz="2400" dirty="0">
                <a:sym typeface="Symbol" pitchFamily="18" charset="2"/>
              </a:rPr>
              <a:t>广义力可以是力、力矩、压强、电场等等</a:t>
            </a:r>
            <a:r>
              <a:rPr lang="en-US" altLang="zh-CN" sz="2400" dirty="0">
                <a:sym typeface="Symbol" pitchFamily="18" charset="2"/>
              </a:rPr>
              <a:t>. </a:t>
            </a:r>
            <a:r>
              <a:rPr lang="zh-CN" altLang="en-US" sz="2400" dirty="0">
                <a:sym typeface="Symbol" pitchFamily="18" charset="2"/>
              </a:rPr>
              <a:t>同时它不包括约束力</a:t>
            </a:r>
            <a:r>
              <a:rPr lang="en-US" altLang="zh-CN" sz="2400" dirty="0">
                <a:sym typeface="Symbol" pitchFamily="18" charset="2"/>
              </a:rPr>
              <a:t>.</a:t>
            </a:r>
            <a:r>
              <a:rPr lang="zh-CN" altLang="en-US" sz="2400" dirty="0">
                <a:sym typeface="Symbol" pitchFamily="18" charset="2"/>
              </a:rPr>
              <a:t>广义力的量纲可以用能量量纲除广义坐标的量纲得到</a:t>
            </a:r>
            <a:r>
              <a:rPr lang="en-US" altLang="zh-CN" sz="2400" dirty="0">
                <a:sym typeface="Symbol" pitchFamily="18" charset="2"/>
              </a:rPr>
              <a:t>. </a:t>
            </a:r>
          </a:p>
        </p:txBody>
      </p:sp>
    </p:spTree>
    <p:extLst>
      <p:ext uri="{BB962C8B-B14F-4D97-AF65-F5344CB8AC3E}">
        <p14:creationId xmlns:p14="http://schemas.microsoft.com/office/powerpoint/2010/main" xmlns="" val="6880618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539"/>
                                        </p:tgtEl>
                                        <p:attrNameLst>
                                          <p:attrName>style.visibility</p:attrName>
                                        </p:attrNameLst>
                                      </p:cBhvr>
                                      <p:to>
                                        <p:strVal val="visible"/>
                                      </p:to>
                                    </p:set>
                                    <p:anim calcmode="lin" valueType="num">
                                      <p:cBhvr additive="base">
                                        <p:cTn id="7" dur="500" fill="hold"/>
                                        <p:tgtEl>
                                          <p:spTgt spid="63539"/>
                                        </p:tgtEl>
                                        <p:attrNameLst>
                                          <p:attrName>ppt_x</p:attrName>
                                        </p:attrNameLst>
                                      </p:cBhvr>
                                      <p:tavLst>
                                        <p:tav tm="0">
                                          <p:val>
                                            <p:strVal val="0-#ppt_w/2"/>
                                          </p:val>
                                        </p:tav>
                                        <p:tav tm="100000">
                                          <p:val>
                                            <p:strVal val="#ppt_x"/>
                                          </p:val>
                                        </p:tav>
                                      </p:tavLst>
                                    </p:anim>
                                    <p:anim calcmode="lin" valueType="num">
                                      <p:cBhvr additive="base">
                                        <p:cTn id="8" dur="500" fill="hold"/>
                                        <p:tgtEl>
                                          <p:spTgt spid="635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540"/>
                                        </p:tgtEl>
                                        <p:attrNameLst>
                                          <p:attrName>style.visibility</p:attrName>
                                        </p:attrNameLst>
                                      </p:cBhvr>
                                      <p:to>
                                        <p:strVal val="visible"/>
                                      </p:to>
                                    </p:set>
                                    <p:anim calcmode="lin" valueType="num">
                                      <p:cBhvr additive="base">
                                        <p:cTn id="13" dur="500" fill="hold"/>
                                        <p:tgtEl>
                                          <p:spTgt spid="63540"/>
                                        </p:tgtEl>
                                        <p:attrNameLst>
                                          <p:attrName>ppt_x</p:attrName>
                                        </p:attrNameLst>
                                      </p:cBhvr>
                                      <p:tavLst>
                                        <p:tav tm="0">
                                          <p:val>
                                            <p:strVal val="0-#ppt_w/2"/>
                                          </p:val>
                                        </p:tav>
                                        <p:tav tm="100000">
                                          <p:val>
                                            <p:strVal val="#ppt_x"/>
                                          </p:val>
                                        </p:tav>
                                      </p:tavLst>
                                    </p:anim>
                                    <p:anim calcmode="lin" valueType="num">
                                      <p:cBhvr additive="base">
                                        <p:cTn id="14" dur="500" fill="hold"/>
                                        <p:tgtEl>
                                          <p:spTgt spid="635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39" grpId="0" autoUpdateAnimBg="0"/>
      <p:bldP spid="6354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7" name="Text Box 15"/>
          <p:cNvSpPr txBox="1">
            <a:spLocks noChangeArrowheads="1"/>
          </p:cNvSpPr>
          <p:nvPr/>
        </p:nvSpPr>
        <p:spPr bwMode="auto">
          <a:xfrm>
            <a:off x="228600" y="188640"/>
            <a:ext cx="8610600" cy="884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800" dirty="0">
                <a:solidFill>
                  <a:schemeClr val="bg1"/>
                </a:solidFill>
                <a:sym typeface="Symbol" pitchFamily="18" charset="2"/>
              </a:rPr>
              <a:t>      </a:t>
            </a:r>
            <a:r>
              <a:rPr lang="en-US" altLang="zh-CN" sz="2400" dirty="0">
                <a:solidFill>
                  <a:srgbClr val="C00000"/>
                </a:solidFill>
                <a:sym typeface="Symbol" pitchFamily="18" charset="2"/>
              </a:rPr>
              <a:t>5.3)</a:t>
            </a:r>
            <a:r>
              <a:rPr lang="zh-CN" altLang="en-US" sz="2400" dirty="0">
                <a:solidFill>
                  <a:srgbClr val="C00000"/>
                </a:solidFill>
                <a:sym typeface="Symbol" pitchFamily="18" charset="2"/>
              </a:rPr>
              <a:t>广义动量</a:t>
            </a:r>
            <a:r>
              <a:rPr lang="en-US" altLang="zh-CN" sz="2400" i="1" dirty="0">
                <a:solidFill>
                  <a:srgbClr val="C00000"/>
                </a:solidFill>
                <a:sym typeface="Symbol" pitchFamily="18" charset="2"/>
              </a:rPr>
              <a:t>p</a:t>
            </a:r>
            <a:r>
              <a:rPr lang="en-US" altLang="zh-CN" sz="2400" i="1" baseline="-25000" dirty="0">
                <a:solidFill>
                  <a:srgbClr val="C00000"/>
                </a:solidFill>
                <a:sym typeface="Symbol" pitchFamily="18" charset="2"/>
              </a:rPr>
              <a:t></a:t>
            </a:r>
            <a:r>
              <a:rPr lang="zh-CN" altLang="en-US" sz="2400" dirty="0">
                <a:solidFill>
                  <a:srgbClr val="C00000"/>
                </a:solidFill>
                <a:sym typeface="Symbol" pitchFamily="18" charset="2"/>
              </a:rPr>
              <a:t>和广义速度是不是只相差一个乘数</a:t>
            </a:r>
            <a:r>
              <a:rPr lang="en-US" altLang="zh-CN" sz="2400" i="1" dirty="0">
                <a:solidFill>
                  <a:srgbClr val="C00000"/>
                </a:solidFill>
                <a:sym typeface="Symbol" pitchFamily="18" charset="2"/>
              </a:rPr>
              <a:t>m</a:t>
            </a:r>
            <a:r>
              <a:rPr lang="en-US" altLang="zh-CN" sz="2400" dirty="0">
                <a:solidFill>
                  <a:srgbClr val="C00000"/>
                </a:solidFill>
                <a:sym typeface="Symbol" pitchFamily="18" charset="2"/>
              </a:rPr>
              <a:t>? </a:t>
            </a:r>
            <a:r>
              <a:rPr lang="zh-CN" altLang="en-US" sz="2400" dirty="0">
                <a:solidFill>
                  <a:srgbClr val="C00000"/>
                </a:solidFill>
                <a:sym typeface="Symbol" pitchFamily="18" charset="2"/>
              </a:rPr>
              <a:t>为什么广义动量比广义速度更富有物理意义</a:t>
            </a:r>
            <a:r>
              <a:rPr lang="en-US" altLang="zh-CN" sz="2400" dirty="0">
                <a:solidFill>
                  <a:srgbClr val="C00000"/>
                </a:solidFill>
                <a:sym typeface="Symbol" pitchFamily="18" charset="2"/>
              </a:rPr>
              <a:t>?    </a:t>
            </a:r>
          </a:p>
        </p:txBody>
      </p:sp>
      <p:grpSp>
        <p:nvGrpSpPr>
          <p:cNvPr id="2" name="Group 21"/>
          <p:cNvGrpSpPr>
            <a:grpSpLocks/>
          </p:cNvGrpSpPr>
          <p:nvPr/>
        </p:nvGrpSpPr>
        <p:grpSpPr bwMode="auto">
          <a:xfrm>
            <a:off x="304800" y="1143000"/>
            <a:ext cx="8610600" cy="1276350"/>
            <a:chOff x="192" y="720"/>
            <a:chExt cx="5424" cy="804"/>
          </a:xfrm>
        </p:grpSpPr>
        <p:sp>
          <p:nvSpPr>
            <p:cNvPr id="8203" name="Text Box 16"/>
            <p:cNvSpPr txBox="1">
              <a:spLocks noChangeArrowheads="1"/>
            </p:cNvSpPr>
            <p:nvPr/>
          </p:nvSpPr>
          <p:spPr bwMode="auto">
            <a:xfrm>
              <a:off x="192" y="768"/>
              <a:ext cx="5424" cy="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广义动量                   </a:t>
              </a:r>
              <a:r>
                <a:rPr lang="en-US" altLang="zh-CN" sz="2400" dirty="0">
                  <a:sym typeface="Symbol" pitchFamily="18" charset="2"/>
                </a:rPr>
                <a:t>,</a:t>
              </a:r>
              <a:r>
                <a:rPr lang="zh-CN" altLang="en-US" sz="2400" dirty="0">
                  <a:sym typeface="Symbol" pitchFamily="18" charset="2"/>
                </a:rPr>
                <a:t>与广义速度并不仅仅是差一个乘数</a:t>
              </a:r>
              <a:r>
                <a:rPr lang="en-US" altLang="zh-CN" sz="2400" dirty="0">
                  <a:sym typeface="Symbol" pitchFamily="18" charset="2"/>
                </a:rPr>
                <a:t>,</a:t>
              </a:r>
              <a:r>
                <a:rPr lang="zh-CN" altLang="en-US" sz="2400" dirty="0">
                  <a:sym typeface="Symbol" pitchFamily="18" charset="2"/>
                </a:rPr>
                <a:t>广义动量可能是动量</a:t>
              </a:r>
              <a:r>
                <a:rPr lang="en-US" altLang="zh-CN" sz="2400" dirty="0">
                  <a:sym typeface="Symbol" pitchFamily="18" charset="2"/>
                </a:rPr>
                <a:t>,</a:t>
              </a:r>
              <a:r>
                <a:rPr lang="zh-CN" altLang="en-US" sz="2400" dirty="0">
                  <a:sym typeface="Symbol" pitchFamily="18" charset="2"/>
                </a:rPr>
                <a:t>也可能是角动量</a:t>
              </a:r>
              <a:r>
                <a:rPr lang="en-US" altLang="zh-CN" sz="2400" dirty="0">
                  <a:sym typeface="Symbol" pitchFamily="18" charset="2"/>
                </a:rPr>
                <a:t>,</a:t>
              </a:r>
              <a:r>
                <a:rPr lang="zh-CN" altLang="en-US" sz="2400" dirty="0">
                  <a:sym typeface="Symbol" pitchFamily="18" charset="2"/>
                </a:rPr>
                <a:t>在理论物理中是一个正则变量</a:t>
              </a:r>
              <a:r>
                <a:rPr lang="en-US" altLang="zh-CN" sz="2400" dirty="0">
                  <a:sym typeface="Symbol" pitchFamily="18" charset="2"/>
                </a:rPr>
                <a:t>,</a:t>
              </a:r>
              <a:r>
                <a:rPr lang="zh-CN" altLang="en-US" sz="2400" dirty="0">
                  <a:sym typeface="Symbol" pitchFamily="18" charset="2"/>
                </a:rPr>
                <a:t>是比广义速度更为基本的物理量</a:t>
              </a:r>
              <a:r>
                <a:rPr lang="en-US" altLang="zh-CN" sz="2400" dirty="0">
                  <a:sym typeface="Symbol" pitchFamily="18" charset="2"/>
                </a:rPr>
                <a:t>.</a:t>
              </a:r>
            </a:p>
          </p:txBody>
        </p:sp>
        <p:graphicFrame>
          <p:nvGraphicFramePr>
            <p:cNvPr id="8204" name="Object 2"/>
            <p:cNvGraphicFramePr>
              <a:graphicFrameLocks noChangeAspect="1"/>
            </p:cNvGraphicFramePr>
            <p:nvPr/>
          </p:nvGraphicFramePr>
          <p:xfrm>
            <a:off x="1056" y="720"/>
            <a:ext cx="903" cy="419"/>
          </p:xfrm>
          <a:graphic>
            <a:graphicData uri="http://schemas.openxmlformats.org/presentationml/2006/ole">
              <p:oleObj spid="_x0000_s2101" name="Equation" r:id="rId3" imgW="525960" imgH="239040" progId="Equation.3">
                <p:embed/>
              </p:oleObj>
            </a:graphicData>
          </a:graphic>
        </p:graphicFrame>
      </p:grpSp>
      <p:grpSp>
        <p:nvGrpSpPr>
          <p:cNvPr id="3" name="Group 23"/>
          <p:cNvGrpSpPr>
            <a:grpSpLocks/>
          </p:cNvGrpSpPr>
          <p:nvPr/>
        </p:nvGrpSpPr>
        <p:grpSpPr bwMode="auto">
          <a:xfrm>
            <a:off x="228600" y="2546350"/>
            <a:ext cx="8610600" cy="1244600"/>
            <a:chOff x="144" y="1604"/>
            <a:chExt cx="5424" cy="784"/>
          </a:xfrm>
        </p:grpSpPr>
        <p:sp>
          <p:nvSpPr>
            <p:cNvPr id="8200" name="Text Box 17"/>
            <p:cNvSpPr txBox="1">
              <a:spLocks noChangeArrowheads="1"/>
            </p:cNvSpPr>
            <p:nvPr/>
          </p:nvSpPr>
          <p:spPr bwMode="auto">
            <a:xfrm>
              <a:off x="144" y="1632"/>
              <a:ext cx="5424" cy="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solidFill>
                    <a:schemeClr val="bg1"/>
                  </a:solidFill>
                  <a:sym typeface="Symbol" pitchFamily="18" charset="2"/>
                </a:rPr>
                <a:t>   </a:t>
              </a:r>
              <a:r>
                <a:rPr lang="en-US" altLang="zh-CN" sz="2400" dirty="0">
                  <a:solidFill>
                    <a:srgbClr val="C00000"/>
                  </a:solidFill>
                  <a:sym typeface="Symbol" pitchFamily="18" charset="2"/>
                </a:rPr>
                <a:t>5.4) </a:t>
              </a:r>
              <a:r>
                <a:rPr lang="zh-CN" altLang="en-US" sz="2400" dirty="0">
                  <a:solidFill>
                    <a:srgbClr val="C00000"/>
                  </a:solidFill>
                  <a:sym typeface="Symbol" pitchFamily="18" charset="2"/>
                </a:rPr>
                <a:t>既然     是广义动量</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那么根据动量定理</a:t>
              </a:r>
              <a:r>
                <a:rPr lang="en-US" altLang="zh-CN" sz="2400" dirty="0">
                  <a:solidFill>
                    <a:srgbClr val="C00000"/>
                  </a:solidFill>
                  <a:sym typeface="Symbol" pitchFamily="18" charset="2"/>
                </a:rPr>
                <a:t>,         </a:t>
              </a:r>
              <a:r>
                <a:rPr lang="zh-CN" altLang="en-US" sz="2400" dirty="0">
                  <a:solidFill>
                    <a:srgbClr val="C00000"/>
                  </a:solidFill>
                  <a:sym typeface="Symbol" pitchFamily="18" charset="2"/>
                </a:rPr>
                <a:t>是否应等于广义力</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为什么拉格朗日方程式中多出了一项拉格朗日力</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你能说出它的物理意义和所代表的物理量吗</a:t>
              </a:r>
              <a:r>
                <a:rPr lang="en-US" altLang="zh-CN" sz="2400" dirty="0">
                  <a:solidFill>
                    <a:srgbClr val="C00000"/>
                  </a:solidFill>
                  <a:sym typeface="Symbol" pitchFamily="18" charset="2"/>
                </a:rPr>
                <a:t>?    </a:t>
              </a:r>
            </a:p>
          </p:txBody>
        </p:sp>
        <p:graphicFrame>
          <p:nvGraphicFramePr>
            <p:cNvPr id="8201" name="Object 0"/>
            <p:cNvGraphicFramePr>
              <a:graphicFrameLocks noChangeAspect="1"/>
            </p:cNvGraphicFramePr>
            <p:nvPr/>
          </p:nvGraphicFramePr>
          <p:xfrm>
            <a:off x="1111" y="1616"/>
            <a:ext cx="279" cy="327"/>
          </p:xfrm>
          <a:graphic>
            <a:graphicData uri="http://schemas.openxmlformats.org/presentationml/2006/ole">
              <p:oleObj spid="_x0000_s2102" name="Equation" r:id="rId4" imgW="200880" imgH="239040" progId="Equation.3">
                <p:embed/>
              </p:oleObj>
            </a:graphicData>
          </a:graphic>
        </p:graphicFrame>
        <p:graphicFrame>
          <p:nvGraphicFramePr>
            <p:cNvPr id="8202" name="Object 1"/>
            <p:cNvGraphicFramePr>
              <a:graphicFrameLocks noChangeAspect="1"/>
            </p:cNvGraphicFramePr>
            <p:nvPr>
              <p:extLst>
                <p:ext uri="{D42A27DB-BD31-4B8C-83A1-F6EECF244321}">
                  <p14:modId xmlns:p14="http://schemas.microsoft.com/office/powerpoint/2010/main" xmlns="" val="2472258552"/>
                </p:ext>
              </p:extLst>
            </p:nvPr>
          </p:nvGraphicFramePr>
          <p:xfrm>
            <a:off x="3833" y="1604"/>
            <a:ext cx="544" cy="329"/>
          </p:xfrm>
          <a:graphic>
            <a:graphicData uri="http://schemas.openxmlformats.org/presentationml/2006/ole">
              <p:oleObj spid="_x0000_s2103" name="公式" r:id="rId5" imgW="401760" imgH="239040" progId="Equation.3">
                <p:embed/>
              </p:oleObj>
            </a:graphicData>
          </a:graphic>
        </p:graphicFrame>
      </p:grpSp>
      <p:sp>
        <p:nvSpPr>
          <p:cNvPr id="64536" name="Text Box 24"/>
          <p:cNvSpPr txBox="1">
            <a:spLocks noChangeArrowheads="1"/>
          </p:cNvSpPr>
          <p:nvPr/>
        </p:nvSpPr>
        <p:spPr bwMode="auto">
          <a:xfrm>
            <a:off x="228600" y="3962400"/>
            <a:ext cx="86106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它只是广义力的一部分</a:t>
            </a:r>
            <a:r>
              <a:rPr lang="en-US" altLang="zh-CN" sz="2400" dirty="0">
                <a:sym typeface="Symbol" pitchFamily="18" charset="2"/>
              </a:rPr>
              <a:t>,</a:t>
            </a:r>
            <a:r>
              <a:rPr lang="zh-CN" altLang="en-US" sz="2400" dirty="0">
                <a:sym typeface="Symbol" pitchFamily="18" charset="2"/>
              </a:rPr>
              <a:t>广义力其实是广义动量对时间的导数减去拉格朗日力</a:t>
            </a:r>
            <a:r>
              <a:rPr lang="en-US" altLang="zh-CN" sz="2400" dirty="0">
                <a:sym typeface="Symbol" pitchFamily="18" charset="2"/>
              </a:rPr>
              <a:t>, </a:t>
            </a:r>
            <a:r>
              <a:rPr lang="zh-CN" altLang="en-US" sz="2400" dirty="0">
                <a:sym typeface="Symbol" pitchFamily="18" charset="2"/>
              </a:rPr>
              <a:t>通常又叫做广义惯性力</a:t>
            </a:r>
            <a:r>
              <a:rPr lang="en-US" altLang="zh-CN" sz="2400" dirty="0">
                <a:sym typeface="Symbol" pitchFamily="18" charset="2"/>
              </a:rPr>
              <a:t>.    </a:t>
            </a:r>
          </a:p>
        </p:txBody>
      </p:sp>
      <p:sp>
        <p:nvSpPr>
          <p:cNvPr id="64537" name="Text Box 25"/>
          <p:cNvSpPr txBox="1">
            <a:spLocks noChangeArrowheads="1"/>
          </p:cNvSpPr>
          <p:nvPr/>
        </p:nvSpPr>
        <p:spPr bwMode="auto">
          <a:xfrm>
            <a:off x="228600" y="4876800"/>
            <a:ext cx="8610600" cy="884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800" dirty="0">
                <a:solidFill>
                  <a:srgbClr val="C00000"/>
                </a:solidFill>
                <a:sym typeface="Symbol" pitchFamily="18" charset="2"/>
              </a:rPr>
              <a:t>      </a:t>
            </a:r>
            <a:r>
              <a:rPr lang="en-US" altLang="zh-CN" sz="2400" dirty="0">
                <a:solidFill>
                  <a:srgbClr val="C00000"/>
                </a:solidFill>
                <a:sym typeface="Symbol" pitchFamily="18" charset="2"/>
              </a:rPr>
              <a:t>5.5)</a:t>
            </a:r>
            <a:r>
              <a:rPr lang="zh-CN" altLang="en-US" sz="2400" dirty="0">
                <a:solidFill>
                  <a:srgbClr val="C00000"/>
                </a:solidFill>
                <a:sym typeface="Symbol" pitchFamily="18" charset="2"/>
              </a:rPr>
              <a:t>为什么拉格朗日方程只适用于完整系</a:t>
            </a:r>
            <a:r>
              <a:rPr lang="en-US" altLang="zh-CN" sz="2400" dirty="0">
                <a:solidFill>
                  <a:srgbClr val="C00000"/>
                </a:solidFill>
                <a:sym typeface="Symbol" pitchFamily="18" charset="2"/>
              </a:rPr>
              <a:t>?</a:t>
            </a:r>
            <a:r>
              <a:rPr lang="zh-CN" altLang="en-US" sz="2400" dirty="0">
                <a:solidFill>
                  <a:srgbClr val="C00000"/>
                </a:solidFill>
                <a:sym typeface="Symbol" pitchFamily="18" charset="2"/>
              </a:rPr>
              <a:t>如不是完整系</a:t>
            </a:r>
            <a:r>
              <a:rPr lang="en-US" altLang="zh-CN" sz="2400" dirty="0">
                <a:solidFill>
                  <a:srgbClr val="C00000"/>
                </a:solidFill>
                <a:sym typeface="Symbol" pitchFamily="18" charset="2"/>
              </a:rPr>
              <a:t>, </a:t>
            </a:r>
            <a:r>
              <a:rPr lang="zh-CN" altLang="en-US" sz="2400" dirty="0">
                <a:solidFill>
                  <a:srgbClr val="C00000"/>
                </a:solidFill>
                <a:sym typeface="Symbol" pitchFamily="18" charset="2"/>
              </a:rPr>
              <a:t>能否得到拉格朗日方程</a:t>
            </a:r>
            <a:r>
              <a:rPr lang="en-US" altLang="zh-CN" sz="2400" dirty="0">
                <a:solidFill>
                  <a:srgbClr val="C00000"/>
                </a:solidFill>
                <a:sym typeface="Symbol" pitchFamily="18" charset="2"/>
              </a:rPr>
              <a:t>?    </a:t>
            </a:r>
          </a:p>
        </p:txBody>
      </p:sp>
      <p:sp>
        <p:nvSpPr>
          <p:cNvPr id="64538" name="Text Box 26"/>
          <p:cNvSpPr txBox="1">
            <a:spLocks noChangeArrowheads="1"/>
          </p:cNvSpPr>
          <p:nvPr/>
        </p:nvSpPr>
        <p:spPr bwMode="auto">
          <a:xfrm>
            <a:off x="381000" y="5791200"/>
            <a:ext cx="86106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拉格朗日方程是用广义坐标来表示的完整约束的力学体系</a:t>
            </a:r>
            <a:r>
              <a:rPr lang="en-US" altLang="zh-CN" sz="2400" dirty="0">
                <a:sym typeface="Symbol" pitchFamily="18" charset="2"/>
              </a:rPr>
              <a:t>,</a:t>
            </a:r>
            <a:r>
              <a:rPr lang="zh-CN" altLang="en-US" sz="2400" dirty="0">
                <a:sym typeface="Symbol" pitchFamily="18" charset="2"/>
              </a:rPr>
              <a:t>只能适用于完整系</a:t>
            </a:r>
            <a:r>
              <a:rPr lang="en-US" altLang="zh-CN" sz="2400" dirty="0">
                <a:sym typeface="Symbol" pitchFamily="18" charset="2"/>
              </a:rPr>
              <a:t>.</a:t>
            </a:r>
            <a:r>
              <a:rPr lang="zh-CN" altLang="en-US" sz="2400" dirty="0">
                <a:sym typeface="Symbol" pitchFamily="18" charset="2"/>
              </a:rPr>
              <a:t>如不完整</a:t>
            </a:r>
            <a:r>
              <a:rPr lang="en-US" altLang="zh-CN" sz="2400" dirty="0">
                <a:sym typeface="Symbol" pitchFamily="18" charset="2"/>
              </a:rPr>
              <a:t>,</a:t>
            </a:r>
            <a:r>
              <a:rPr lang="zh-CN" altLang="en-US" sz="2400" dirty="0">
                <a:sym typeface="Symbol" pitchFamily="18" charset="2"/>
              </a:rPr>
              <a:t>不能使用它</a:t>
            </a:r>
            <a:r>
              <a:rPr lang="en-US" altLang="zh-CN" sz="2400" dirty="0">
                <a:sym typeface="Symbol" pitchFamily="18" charset="2"/>
              </a:rPr>
              <a:t>.    </a:t>
            </a:r>
          </a:p>
        </p:txBody>
      </p:sp>
    </p:spTree>
    <p:extLst>
      <p:ext uri="{BB962C8B-B14F-4D97-AF65-F5344CB8AC3E}">
        <p14:creationId xmlns:p14="http://schemas.microsoft.com/office/powerpoint/2010/main" xmlns="" val="220411357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27"/>
                                        </p:tgtEl>
                                        <p:attrNameLst>
                                          <p:attrName>style.visibility</p:attrName>
                                        </p:attrNameLst>
                                      </p:cBhvr>
                                      <p:to>
                                        <p:strVal val="visible"/>
                                      </p:to>
                                    </p:set>
                                    <p:anim calcmode="lin" valueType="num">
                                      <p:cBhvr additive="base">
                                        <p:cTn id="7" dur="500" fill="hold"/>
                                        <p:tgtEl>
                                          <p:spTgt spid="64527"/>
                                        </p:tgtEl>
                                        <p:attrNameLst>
                                          <p:attrName>ppt_x</p:attrName>
                                        </p:attrNameLst>
                                      </p:cBhvr>
                                      <p:tavLst>
                                        <p:tav tm="0">
                                          <p:val>
                                            <p:strVal val="0-#ppt_w/2"/>
                                          </p:val>
                                        </p:tav>
                                        <p:tav tm="100000">
                                          <p:val>
                                            <p:strVal val="#ppt_x"/>
                                          </p:val>
                                        </p:tav>
                                      </p:tavLst>
                                    </p:anim>
                                    <p:anim calcmode="lin" valueType="num">
                                      <p:cBhvr additive="base">
                                        <p:cTn id="8" dur="500" fill="hold"/>
                                        <p:tgtEl>
                                          <p:spTgt spid="645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536"/>
                                        </p:tgtEl>
                                        <p:attrNameLst>
                                          <p:attrName>style.visibility</p:attrName>
                                        </p:attrNameLst>
                                      </p:cBhvr>
                                      <p:to>
                                        <p:strVal val="visible"/>
                                      </p:to>
                                    </p:set>
                                    <p:anim calcmode="lin" valueType="num">
                                      <p:cBhvr additive="base">
                                        <p:cTn id="25" dur="500" fill="hold"/>
                                        <p:tgtEl>
                                          <p:spTgt spid="64536"/>
                                        </p:tgtEl>
                                        <p:attrNameLst>
                                          <p:attrName>ppt_x</p:attrName>
                                        </p:attrNameLst>
                                      </p:cBhvr>
                                      <p:tavLst>
                                        <p:tav tm="0">
                                          <p:val>
                                            <p:strVal val="0-#ppt_w/2"/>
                                          </p:val>
                                        </p:tav>
                                        <p:tav tm="100000">
                                          <p:val>
                                            <p:strVal val="#ppt_x"/>
                                          </p:val>
                                        </p:tav>
                                      </p:tavLst>
                                    </p:anim>
                                    <p:anim calcmode="lin" valueType="num">
                                      <p:cBhvr additive="base">
                                        <p:cTn id="26" dur="500" fill="hold"/>
                                        <p:tgtEl>
                                          <p:spTgt spid="6453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537"/>
                                        </p:tgtEl>
                                        <p:attrNameLst>
                                          <p:attrName>style.visibility</p:attrName>
                                        </p:attrNameLst>
                                      </p:cBhvr>
                                      <p:to>
                                        <p:strVal val="visible"/>
                                      </p:to>
                                    </p:set>
                                    <p:anim calcmode="lin" valueType="num">
                                      <p:cBhvr additive="base">
                                        <p:cTn id="31" dur="500" fill="hold"/>
                                        <p:tgtEl>
                                          <p:spTgt spid="64537"/>
                                        </p:tgtEl>
                                        <p:attrNameLst>
                                          <p:attrName>ppt_x</p:attrName>
                                        </p:attrNameLst>
                                      </p:cBhvr>
                                      <p:tavLst>
                                        <p:tav tm="0">
                                          <p:val>
                                            <p:strVal val="0-#ppt_w/2"/>
                                          </p:val>
                                        </p:tav>
                                        <p:tav tm="100000">
                                          <p:val>
                                            <p:strVal val="#ppt_x"/>
                                          </p:val>
                                        </p:tav>
                                      </p:tavLst>
                                    </p:anim>
                                    <p:anim calcmode="lin" valueType="num">
                                      <p:cBhvr additive="base">
                                        <p:cTn id="32" dur="500" fill="hold"/>
                                        <p:tgtEl>
                                          <p:spTgt spid="6453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4538"/>
                                        </p:tgtEl>
                                        <p:attrNameLst>
                                          <p:attrName>style.visibility</p:attrName>
                                        </p:attrNameLst>
                                      </p:cBhvr>
                                      <p:to>
                                        <p:strVal val="visible"/>
                                      </p:to>
                                    </p:set>
                                    <p:anim calcmode="lin" valueType="num">
                                      <p:cBhvr additive="base">
                                        <p:cTn id="37" dur="500" fill="hold"/>
                                        <p:tgtEl>
                                          <p:spTgt spid="64538"/>
                                        </p:tgtEl>
                                        <p:attrNameLst>
                                          <p:attrName>ppt_x</p:attrName>
                                        </p:attrNameLst>
                                      </p:cBhvr>
                                      <p:tavLst>
                                        <p:tav tm="0">
                                          <p:val>
                                            <p:strVal val="0-#ppt_w/2"/>
                                          </p:val>
                                        </p:tav>
                                        <p:tav tm="100000">
                                          <p:val>
                                            <p:strVal val="#ppt_x"/>
                                          </p:val>
                                        </p:tav>
                                      </p:tavLst>
                                    </p:anim>
                                    <p:anim calcmode="lin" valueType="num">
                                      <p:cBhvr additive="base">
                                        <p:cTn id="38" dur="500" fill="hold"/>
                                        <p:tgtEl>
                                          <p:spTgt spid="645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7" grpId="0" autoUpdateAnimBg="0"/>
      <p:bldP spid="64536" grpId="0" autoUpdateAnimBg="0"/>
      <p:bldP spid="64537" grpId="0" autoUpdateAnimBg="0"/>
      <p:bldP spid="6453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088"/>
          <p:cNvSpPr txBox="1">
            <a:spLocks noChangeArrowheads="1"/>
          </p:cNvSpPr>
          <p:nvPr/>
        </p:nvSpPr>
        <p:spPr bwMode="auto">
          <a:xfrm>
            <a:off x="685800" y="228600"/>
            <a:ext cx="73914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zh-CN" altLang="en-US" sz="3600" dirty="0" smtClean="0">
                <a:latin typeface="华文楷体" pitchFamily="2" charset="-122"/>
                <a:ea typeface="华文楷体" pitchFamily="2" charset="-122"/>
              </a:rPr>
              <a:t>习题</a:t>
            </a:r>
            <a:endParaRPr lang="zh-CN" altLang="en-US" sz="3600" dirty="0">
              <a:latin typeface="华文楷体" pitchFamily="2" charset="-122"/>
              <a:ea typeface="华文楷体" pitchFamily="2" charset="-122"/>
            </a:endParaRPr>
          </a:p>
        </p:txBody>
      </p:sp>
      <p:sp>
        <p:nvSpPr>
          <p:cNvPr id="3" name="Text Box 3087"/>
          <p:cNvSpPr txBox="1">
            <a:spLocks noChangeArrowheads="1"/>
          </p:cNvSpPr>
          <p:nvPr/>
        </p:nvSpPr>
        <p:spPr bwMode="auto">
          <a:xfrm>
            <a:off x="304800" y="984504"/>
            <a:ext cx="8515672"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lvl="0"/>
            <a:r>
              <a:rPr lang="en-US" altLang="zh-CN" sz="2400" dirty="0" smtClean="0">
                <a:sym typeface="Symbol" pitchFamily="18" charset="2"/>
              </a:rPr>
              <a:t>1  </a:t>
            </a:r>
            <a:r>
              <a:rPr lang="zh-CN" altLang="zh-CN" sz="2400" dirty="0" smtClean="0"/>
              <a:t>半径</a:t>
            </a:r>
            <a:r>
              <a:rPr lang="zh-CN" altLang="zh-CN" sz="2400" dirty="0"/>
              <a:t>为</a:t>
            </a:r>
            <a:r>
              <a:rPr lang="en-US" altLang="zh-CN" sz="2400" i="1" dirty="0"/>
              <a:t>r</a:t>
            </a:r>
            <a:r>
              <a:rPr lang="zh-CN" altLang="zh-CN" sz="2400" dirty="0"/>
              <a:t>的光滑半球形碗，固定在水平面上。一均质棒斜靠在碗缘，一端在碗内，一端在碗外，在碗内的长度为</a:t>
            </a:r>
            <a:r>
              <a:rPr lang="en-US" altLang="zh-CN" sz="2400" i="1" dirty="0"/>
              <a:t>c</a:t>
            </a:r>
            <a:r>
              <a:rPr lang="zh-CN" altLang="zh-CN" sz="2400" dirty="0"/>
              <a:t>，试证棒的全长为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3773687876"/>
              </p:ext>
            </p:extLst>
          </p:nvPr>
        </p:nvGraphicFramePr>
        <p:xfrm>
          <a:off x="2843808" y="1860797"/>
          <a:ext cx="1224136" cy="734482"/>
        </p:xfrm>
        <a:graphic>
          <a:graphicData uri="http://schemas.openxmlformats.org/presentationml/2006/ole">
            <p:oleObj spid="_x0000_s3130" r:id="rId3" imgW="762000" imgH="457200" progId="">
              <p:embed/>
            </p:oleObj>
          </a:graphicData>
        </a:graphic>
      </p:graphicFrame>
      <p:pic>
        <p:nvPicPr>
          <p:cNvPr id="3075" name="Picture 3" descr="C:\Users\Suncf\AppData\Roaming\Tencent\Users\42656919\QQ\WinTemp\RichOle\POOS}NU[2NB[%KXWRM_FT19.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796136" y="2184833"/>
            <a:ext cx="2914650" cy="177165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 Box 3089"/>
          <p:cNvSpPr txBox="1">
            <a:spLocks noChangeArrowheads="1"/>
          </p:cNvSpPr>
          <p:nvPr/>
        </p:nvSpPr>
        <p:spPr bwMode="auto">
          <a:xfrm>
            <a:off x="304800" y="2564904"/>
            <a:ext cx="47244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sym typeface="Symbol" pitchFamily="18" charset="2"/>
              </a:rPr>
              <a:t>    </a:t>
            </a:r>
            <a:r>
              <a:rPr lang="zh-CN" altLang="en-US" sz="2400" dirty="0">
                <a:sym typeface="Symbol" pitchFamily="18" charset="2"/>
              </a:rPr>
              <a:t>解</a:t>
            </a:r>
            <a:r>
              <a:rPr lang="en-US" altLang="zh-CN" sz="2400" dirty="0">
                <a:sym typeface="Symbol" pitchFamily="18" charset="2"/>
              </a:rPr>
              <a:t>:</a:t>
            </a:r>
            <a:r>
              <a:rPr lang="zh-CN" altLang="en-US" sz="2400" dirty="0">
                <a:sym typeface="Symbol" pitchFamily="18" charset="2"/>
              </a:rPr>
              <a:t>杆受理想约束</a:t>
            </a:r>
            <a:r>
              <a:rPr lang="en-US" altLang="zh-CN" sz="2400" dirty="0">
                <a:sym typeface="Symbol" pitchFamily="18" charset="2"/>
              </a:rPr>
              <a:t>,</a:t>
            </a:r>
            <a:r>
              <a:rPr lang="zh-CN" altLang="en-US" sz="2400" dirty="0">
                <a:sym typeface="Symbol" pitchFamily="18" charset="2"/>
              </a:rPr>
              <a:t>位置可由杆与水平方向夹角</a:t>
            </a:r>
            <a:r>
              <a:rPr lang="zh-CN" altLang="en-US" sz="2400" i="1" dirty="0">
                <a:sym typeface="Symbol" pitchFamily="18" charset="2"/>
              </a:rPr>
              <a:t></a:t>
            </a:r>
            <a:r>
              <a:rPr lang="zh-CN" altLang="en-US" sz="2400" dirty="0">
                <a:sym typeface="Symbol" pitchFamily="18" charset="2"/>
              </a:rPr>
              <a:t>唯一确定</a:t>
            </a:r>
            <a:r>
              <a:rPr lang="en-US" altLang="zh-CN" sz="2400" dirty="0">
                <a:sym typeface="Symbol" pitchFamily="18" charset="2"/>
              </a:rPr>
              <a:t>. </a:t>
            </a:r>
            <a:r>
              <a:rPr lang="zh-CN" altLang="en-US" sz="2400" dirty="0">
                <a:sym typeface="Symbol" pitchFamily="18" charset="2"/>
              </a:rPr>
              <a:t>由虚功原理 </a:t>
            </a:r>
          </a:p>
        </p:txBody>
      </p:sp>
      <p:graphicFrame>
        <p:nvGraphicFramePr>
          <p:cNvPr id="6" name="对象 5"/>
          <p:cNvGraphicFramePr>
            <a:graphicFrameLocks noChangeAspect="1"/>
          </p:cNvGraphicFramePr>
          <p:nvPr>
            <p:extLst>
              <p:ext uri="{D42A27DB-BD31-4B8C-83A1-F6EECF244321}">
                <p14:modId xmlns:p14="http://schemas.microsoft.com/office/powerpoint/2010/main" xmlns="" val="1214181181"/>
              </p:ext>
            </p:extLst>
          </p:nvPr>
        </p:nvGraphicFramePr>
        <p:xfrm>
          <a:off x="495300" y="3679825"/>
          <a:ext cx="5351463" cy="939800"/>
        </p:xfrm>
        <a:graphic>
          <a:graphicData uri="http://schemas.openxmlformats.org/presentationml/2006/ole">
            <p:oleObj spid="_x0000_s3131" name="公式" r:id="rId5" imgW="2273040" imgH="380880" progId="Equation.3">
              <p:embed/>
            </p:oleObj>
          </a:graphicData>
        </a:graphic>
      </p:graphicFrame>
      <p:sp>
        <p:nvSpPr>
          <p:cNvPr id="9" name="Text Box 3114"/>
          <p:cNvSpPr txBox="1">
            <a:spLocks noChangeArrowheads="1"/>
          </p:cNvSpPr>
          <p:nvPr/>
        </p:nvSpPr>
        <p:spPr bwMode="auto">
          <a:xfrm>
            <a:off x="304800" y="4725144"/>
            <a:ext cx="2590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坐标变换方程 </a:t>
            </a:r>
          </a:p>
        </p:txBody>
      </p:sp>
      <p:graphicFrame>
        <p:nvGraphicFramePr>
          <p:cNvPr id="8" name="对象 7"/>
          <p:cNvGraphicFramePr>
            <a:graphicFrameLocks noChangeAspect="1"/>
          </p:cNvGraphicFramePr>
          <p:nvPr>
            <p:extLst>
              <p:ext uri="{D42A27DB-BD31-4B8C-83A1-F6EECF244321}">
                <p14:modId xmlns:p14="http://schemas.microsoft.com/office/powerpoint/2010/main" xmlns="" val="727798001"/>
              </p:ext>
            </p:extLst>
          </p:nvPr>
        </p:nvGraphicFramePr>
        <p:xfrm>
          <a:off x="788938" y="5085184"/>
          <a:ext cx="7383462" cy="874713"/>
        </p:xfrm>
        <a:graphic>
          <a:graphicData uri="http://schemas.openxmlformats.org/presentationml/2006/ole">
            <p:oleObj spid="_x0000_s3132" name="公式" r:id="rId6" imgW="3136680" imgH="342720" progId="Equation.3">
              <p:embed/>
            </p:oleObj>
          </a:graphicData>
        </a:graphic>
      </p:graphicFrame>
      <p:pic>
        <p:nvPicPr>
          <p:cNvPr id="3083" name="Picture 11"/>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955084" y="6093296"/>
            <a:ext cx="1176756" cy="706054"/>
          </a:xfrm>
          <a:prstGeom prst="rect">
            <a:avLst/>
          </a:prstGeom>
          <a:noFill/>
          <a:extLst>
            <a:ext uri="{909E8E84-426E-40DD-AFC4-6F175D3DCCD1}">
              <a14:hiddenFill xmlns:a14="http://schemas.microsoft.com/office/drawing/2010/main" xmlns="">
                <a:solidFill>
                  <a:srgbClr val="FFFFFF"/>
                </a:solidFill>
              </a14:hiddenFill>
            </a:ext>
          </a:extLst>
        </p:spPr>
      </p:pic>
      <p:pic>
        <p:nvPicPr>
          <p:cNvPr id="3082" name="Picture 10"/>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303973" y="6011828"/>
            <a:ext cx="3140235" cy="846172"/>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1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350910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0-#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utoUpdateAnimBg="0"/>
      <p:bldP spid="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71"/>
          <p:cNvSpPr txBox="1">
            <a:spLocks noChangeArrowheads="1"/>
          </p:cNvSpPr>
          <p:nvPr/>
        </p:nvSpPr>
        <p:spPr bwMode="auto">
          <a:xfrm>
            <a:off x="466725" y="990600"/>
            <a:ext cx="52578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dirty="0">
                <a:solidFill>
                  <a:schemeClr val="bg1"/>
                </a:solidFill>
                <a:sym typeface="Symbol" pitchFamily="18" charset="2"/>
              </a:rPr>
              <a:t>    </a:t>
            </a:r>
            <a:r>
              <a:rPr lang="zh-CN" altLang="en-US" sz="2400" dirty="0">
                <a:sym typeface="Symbol" pitchFamily="18" charset="2"/>
              </a:rPr>
              <a:t>解</a:t>
            </a:r>
            <a:r>
              <a:rPr lang="en-US" altLang="zh-CN" sz="2400" dirty="0">
                <a:sym typeface="Symbol" pitchFamily="18" charset="2"/>
              </a:rPr>
              <a:t>:</a:t>
            </a:r>
            <a:r>
              <a:rPr lang="zh-CN" altLang="en-US" sz="2400" dirty="0">
                <a:sym typeface="Symbol" pitchFamily="18" charset="2"/>
              </a:rPr>
              <a:t>这是理想约束</a:t>
            </a:r>
            <a:r>
              <a:rPr lang="en-US" altLang="zh-CN" sz="2400" dirty="0">
                <a:sym typeface="Symbol" pitchFamily="18" charset="2"/>
              </a:rPr>
              <a:t>, </a:t>
            </a:r>
            <a:r>
              <a:rPr lang="zh-CN" altLang="en-US" sz="2400" dirty="0">
                <a:sym typeface="Symbol" pitchFamily="18" charset="2"/>
              </a:rPr>
              <a:t>自由度为</a:t>
            </a:r>
            <a:r>
              <a:rPr lang="en-US" altLang="zh-CN" sz="2400" dirty="0">
                <a:sym typeface="Symbol" pitchFamily="18" charset="2"/>
              </a:rPr>
              <a:t>1.</a:t>
            </a:r>
            <a:r>
              <a:rPr lang="zh-CN" altLang="en-US" sz="2400" dirty="0">
                <a:sym typeface="Symbol" pitchFamily="18" charset="2"/>
              </a:rPr>
              <a:t>选取为广义坐标</a:t>
            </a:r>
            <a:r>
              <a:rPr lang="en-US" altLang="zh-CN" sz="2400" dirty="0">
                <a:sym typeface="Symbol" pitchFamily="18" charset="2"/>
              </a:rPr>
              <a:t>. </a:t>
            </a:r>
            <a:r>
              <a:rPr lang="zh-CN" altLang="en-US" sz="2400" dirty="0">
                <a:sym typeface="Symbol" pitchFamily="18" charset="2"/>
              </a:rPr>
              <a:t>显然</a:t>
            </a:r>
          </a:p>
        </p:txBody>
      </p:sp>
      <p:graphicFrame>
        <p:nvGraphicFramePr>
          <p:cNvPr id="11268" name="Object 1024"/>
          <p:cNvGraphicFramePr>
            <a:graphicFrameLocks noChangeAspect="1"/>
          </p:cNvGraphicFramePr>
          <p:nvPr>
            <p:extLst>
              <p:ext uri="{D42A27DB-BD31-4B8C-83A1-F6EECF244321}">
                <p14:modId xmlns:p14="http://schemas.microsoft.com/office/powerpoint/2010/main" xmlns="" val="196006860"/>
              </p:ext>
            </p:extLst>
          </p:nvPr>
        </p:nvGraphicFramePr>
        <p:xfrm>
          <a:off x="207963" y="1938338"/>
          <a:ext cx="5564187" cy="1952625"/>
        </p:xfrm>
        <a:graphic>
          <a:graphicData uri="http://schemas.openxmlformats.org/presentationml/2006/ole">
            <p:oleObj spid="_x0000_s10354" name="公式" r:id="rId3" imgW="2374560" imgH="825480" progId="Equation.3">
              <p:embed/>
            </p:oleObj>
          </a:graphicData>
        </a:graphic>
      </p:graphicFrame>
      <p:graphicFrame>
        <p:nvGraphicFramePr>
          <p:cNvPr id="87041" name="Object 1025"/>
          <p:cNvGraphicFramePr>
            <a:graphicFrameLocks noChangeAspect="1"/>
          </p:cNvGraphicFramePr>
          <p:nvPr>
            <p:extLst>
              <p:ext uri="{D42A27DB-BD31-4B8C-83A1-F6EECF244321}">
                <p14:modId xmlns:p14="http://schemas.microsoft.com/office/powerpoint/2010/main" xmlns="" val="720372628"/>
              </p:ext>
            </p:extLst>
          </p:nvPr>
        </p:nvGraphicFramePr>
        <p:xfrm>
          <a:off x="165100" y="4224338"/>
          <a:ext cx="6965950" cy="1001712"/>
        </p:xfrm>
        <a:graphic>
          <a:graphicData uri="http://schemas.openxmlformats.org/presentationml/2006/ole">
            <p:oleObj spid="_x0000_s10355" name="公式" r:id="rId4" imgW="2971800" imgH="419040" progId="Equation.3">
              <p:embed/>
            </p:oleObj>
          </a:graphicData>
        </a:graphic>
      </p:graphicFrame>
      <p:sp>
        <p:nvSpPr>
          <p:cNvPr id="4177" name="Text Box 81"/>
          <p:cNvSpPr txBox="1">
            <a:spLocks noChangeArrowheads="1"/>
          </p:cNvSpPr>
          <p:nvPr/>
        </p:nvSpPr>
        <p:spPr bwMode="auto">
          <a:xfrm>
            <a:off x="323528" y="5300663"/>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dirty="0">
                <a:sym typeface="Symbol" pitchFamily="18" charset="2"/>
              </a:rPr>
              <a:t>由虚功原理</a:t>
            </a:r>
          </a:p>
        </p:txBody>
      </p:sp>
      <p:graphicFrame>
        <p:nvGraphicFramePr>
          <p:cNvPr id="87042" name="Object 1026"/>
          <p:cNvGraphicFramePr>
            <a:graphicFrameLocks noChangeAspect="1"/>
          </p:cNvGraphicFramePr>
          <p:nvPr>
            <p:extLst>
              <p:ext uri="{D42A27DB-BD31-4B8C-83A1-F6EECF244321}">
                <p14:modId xmlns:p14="http://schemas.microsoft.com/office/powerpoint/2010/main" xmlns="" val="3804433811"/>
              </p:ext>
            </p:extLst>
          </p:nvPr>
        </p:nvGraphicFramePr>
        <p:xfrm>
          <a:off x="2120900" y="5289550"/>
          <a:ext cx="3910013" cy="496888"/>
        </p:xfrm>
        <a:graphic>
          <a:graphicData uri="http://schemas.openxmlformats.org/presentationml/2006/ole">
            <p:oleObj spid="_x0000_s10356" name="公式" r:id="rId5" imgW="1663560" imgH="203040" progId="Equation.3">
              <p:embed/>
            </p:oleObj>
          </a:graphicData>
        </a:graphic>
      </p:graphicFrame>
      <p:graphicFrame>
        <p:nvGraphicFramePr>
          <p:cNvPr id="87043" name="Object 1027"/>
          <p:cNvGraphicFramePr>
            <a:graphicFrameLocks noChangeAspect="1"/>
          </p:cNvGraphicFramePr>
          <p:nvPr>
            <p:extLst>
              <p:ext uri="{D42A27DB-BD31-4B8C-83A1-F6EECF244321}">
                <p14:modId xmlns:p14="http://schemas.microsoft.com/office/powerpoint/2010/main" xmlns="" val="980477248"/>
              </p:ext>
            </p:extLst>
          </p:nvPr>
        </p:nvGraphicFramePr>
        <p:xfrm>
          <a:off x="392113" y="5956300"/>
          <a:ext cx="7023100" cy="490538"/>
        </p:xfrm>
        <a:graphic>
          <a:graphicData uri="http://schemas.openxmlformats.org/presentationml/2006/ole">
            <p:oleObj spid="_x0000_s10357" name="公式" r:id="rId6" imgW="2997000" imgH="203040" progId="Equation.3">
              <p:embed/>
            </p:oleObj>
          </a:graphicData>
        </a:graphic>
      </p:graphicFrame>
      <p:grpSp>
        <p:nvGrpSpPr>
          <p:cNvPr id="11273" name="Group 119"/>
          <p:cNvGrpSpPr>
            <a:grpSpLocks/>
          </p:cNvGrpSpPr>
          <p:nvPr/>
        </p:nvGrpSpPr>
        <p:grpSpPr bwMode="auto">
          <a:xfrm>
            <a:off x="6875338" y="1304205"/>
            <a:ext cx="2089150" cy="3636963"/>
            <a:chOff x="4286" y="1434"/>
            <a:chExt cx="1316" cy="2291"/>
          </a:xfrm>
        </p:grpSpPr>
        <p:sp>
          <p:nvSpPr>
            <p:cNvPr id="11274" name="Text Box 73"/>
            <p:cNvSpPr txBox="1">
              <a:spLocks noChangeArrowheads="1"/>
            </p:cNvSpPr>
            <p:nvPr/>
          </p:nvSpPr>
          <p:spPr bwMode="auto">
            <a:xfrm>
              <a:off x="4332" y="2886"/>
              <a:ext cx="28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solidFill>
                    <a:srgbClr val="FFFF00"/>
                  </a:solidFill>
                  <a:latin typeface="宋体" pitchFamily="2" charset="-122"/>
                </a:rPr>
                <a:t>1</a:t>
              </a:r>
            </a:p>
          </p:txBody>
        </p:sp>
        <p:sp>
          <p:nvSpPr>
            <p:cNvPr id="11275" name="Text Box 74"/>
            <p:cNvSpPr txBox="1">
              <a:spLocks noChangeArrowheads="1"/>
            </p:cNvSpPr>
            <p:nvPr/>
          </p:nvSpPr>
          <p:spPr bwMode="auto">
            <a:xfrm>
              <a:off x="5314" y="2863"/>
              <a:ext cx="28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solidFill>
                    <a:srgbClr val="FFFF00"/>
                  </a:solidFill>
                  <a:latin typeface="宋体" pitchFamily="2" charset="-122"/>
                </a:rPr>
                <a:t>2</a:t>
              </a:r>
            </a:p>
          </p:txBody>
        </p:sp>
        <p:sp>
          <p:nvSpPr>
            <p:cNvPr id="11276" name="Text Box 75"/>
            <p:cNvSpPr txBox="1">
              <a:spLocks noChangeArrowheads="1"/>
            </p:cNvSpPr>
            <p:nvPr/>
          </p:nvSpPr>
          <p:spPr bwMode="auto">
            <a:xfrm>
              <a:off x="4996" y="2568"/>
              <a:ext cx="28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solidFill>
                    <a:srgbClr val="FFFF00"/>
                  </a:solidFill>
                  <a:latin typeface="宋体" pitchFamily="2" charset="-122"/>
                </a:rPr>
                <a:t>3</a:t>
              </a:r>
            </a:p>
          </p:txBody>
        </p:sp>
        <p:sp>
          <p:nvSpPr>
            <p:cNvPr id="11277" name="Line 77"/>
            <p:cNvSpPr>
              <a:spLocks noChangeShapeType="1"/>
            </p:cNvSpPr>
            <p:nvPr/>
          </p:nvSpPr>
          <p:spPr bwMode="auto">
            <a:xfrm>
              <a:off x="4468" y="1525"/>
              <a:ext cx="912" cy="0"/>
            </a:xfrm>
            <a:prstGeom prst="line">
              <a:avLst/>
            </a:prstGeom>
            <a:noFill/>
            <a:ln w="25400">
              <a:solidFill>
                <a:schemeClr val="bg1"/>
              </a:solidFill>
              <a:round/>
              <a:headEnd/>
              <a:tailEnd type="arrow" w="lg"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1278" name="Text Box 78"/>
            <p:cNvSpPr txBox="1">
              <a:spLocks noChangeArrowheads="1"/>
            </p:cNvSpPr>
            <p:nvPr/>
          </p:nvSpPr>
          <p:spPr bwMode="auto">
            <a:xfrm>
              <a:off x="5223" y="1502"/>
              <a:ext cx="28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i="1">
                  <a:solidFill>
                    <a:schemeClr val="bg1"/>
                  </a:solidFill>
                </a:rPr>
                <a:t>x</a:t>
              </a:r>
            </a:p>
          </p:txBody>
        </p:sp>
        <p:sp>
          <p:nvSpPr>
            <p:cNvPr id="11279" name="Text Box 79"/>
            <p:cNvSpPr txBox="1">
              <a:spLocks noChangeArrowheads="1"/>
            </p:cNvSpPr>
            <p:nvPr/>
          </p:nvSpPr>
          <p:spPr bwMode="auto">
            <a:xfrm>
              <a:off x="4679" y="3475"/>
              <a:ext cx="28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i="1">
                  <a:solidFill>
                    <a:schemeClr val="bg1"/>
                  </a:solidFill>
                </a:rPr>
                <a:t>y</a:t>
              </a:r>
            </a:p>
          </p:txBody>
        </p:sp>
        <p:sp>
          <p:nvSpPr>
            <p:cNvPr id="11280" name="Oval 84"/>
            <p:cNvSpPr>
              <a:spLocks noChangeArrowheads="1"/>
            </p:cNvSpPr>
            <p:nvPr/>
          </p:nvSpPr>
          <p:spPr bwMode="auto">
            <a:xfrm>
              <a:off x="4649" y="2478"/>
              <a:ext cx="544" cy="544"/>
            </a:xfrm>
            <a:prstGeom prst="ellipse">
              <a:avLst/>
            </a:prstGeom>
            <a:noFill/>
            <a:ln w="254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a:solidFill>
                  <a:srgbClr val="99FF33"/>
                </a:solidFill>
                <a:latin typeface="宋体" pitchFamily="2" charset="-122"/>
              </a:endParaRPr>
            </a:p>
          </p:txBody>
        </p:sp>
        <p:sp>
          <p:nvSpPr>
            <p:cNvPr id="11281" name="Oval 85"/>
            <p:cNvSpPr>
              <a:spLocks noChangeArrowheads="1"/>
            </p:cNvSpPr>
            <p:nvPr/>
          </p:nvSpPr>
          <p:spPr bwMode="auto">
            <a:xfrm>
              <a:off x="4286" y="2886"/>
              <a:ext cx="499" cy="499"/>
            </a:xfrm>
            <a:prstGeom prst="ellipse">
              <a:avLst/>
            </a:prstGeom>
            <a:noFill/>
            <a:ln w="254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a:solidFill>
                  <a:srgbClr val="99FF33"/>
                </a:solidFill>
                <a:latin typeface="宋体" pitchFamily="2" charset="-122"/>
              </a:endParaRPr>
            </a:p>
          </p:txBody>
        </p:sp>
        <p:sp>
          <p:nvSpPr>
            <p:cNvPr id="11282" name="Oval 86"/>
            <p:cNvSpPr>
              <a:spLocks noChangeArrowheads="1"/>
            </p:cNvSpPr>
            <p:nvPr/>
          </p:nvSpPr>
          <p:spPr bwMode="auto">
            <a:xfrm>
              <a:off x="5057" y="2886"/>
              <a:ext cx="499" cy="499"/>
            </a:xfrm>
            <a:prstGeom prst="ellipse">
              <a:avLst/>
            </a:prstGeom>
            <a:noFill/>
            <a:ln w="254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a:solidFill>
                  <a:srgbClr val="99FF33"/>
                </a:solidFill>
                <a:latin typeface="宋体" pitchFamily="2" charset="-122"/>
              </a:endParaRPr>
            </a:p>
          </p:txBody>
        </p:sp>
        <p:sp>
          <p:nvSpPr>
            <p:cNvPr id="11283" name="Line 87"/>
            <p:cNvSpPr>
              <a:spLocks noChangeShapeType="1"/>
            </p:cNvSpPr>
            <p:nvPr/>
          </p:nvSpPr>
          <p:spPr bwMode="auto">
            <a:xfrm>
              <a:off x="4921" y="1525"/>
              <a:ext cx="0" cy="2177"/>
            </a:xfrm>
            <a:prstGeom prst="line">
              <a:avLst/>
            </a:prstGeom>
            <a:noFill/>
            <a:ln w="25400">
              <a:solidFill>
                <a:schemeClr val="bg1"/>
              </a:solidFill>
              <a:round/>
              <a:headEnd/>
              <a:tailEnd type="arrow" w="lg" len="lg"/>
            </a:ln>
            <a:extLst>
              <a:ext uri="{909E8E84-426E-40DD-AFC4-6F175D3DCCD1}">
                <a14:hiddenFill xmlns:a14="http://schemas.microsoft.com/office/drawing/2010/main" xmlns="">
                  <a:noFill/>
                </a14:hiddenFill>
              </a:ext>
            </a:extLst>
          </p:spPr>
          <p:txBody>
            <a:bodyPr wrap="none"/>
            <a:lstStyle/>
            <a:p>
              <a:endParaRPr lang="zh-CN" altLang="en-US"/>
            </a:p>
          </p:txBody>
        </p:sp>
        <p:cxnSp>
          <p:nvCxnSpPr>
            <p:cNvPr id="11284" name="AutoShape 89"/>
            <p:cNvCxnSpPr>
              <a:cxnSpLocks noChangeShapeType="1"/>
              <a:stCxn id="11283" idx="0"/>
              <a:endCxn id="11281" idx="0"/>
            </p:cNvCxnSpPr>
            <p:nvPr/>
          </p:nvCxnSpPr>
          <p:spPr bwMode="auto">
            <a:xfrm flipH="1">
              <a:off x="4536" y="1517"/>
              <a:ext cx="385" cy="1361"/>
            </a:xfrm>
            <a:prstGeom prst="straightConnector1">
              <a:avLst/>
            </a:prstGeom>
            <a:noFill/>
            <a:ln w="25400">
              <a:solidFill>
                <a:schemeClr val="bg1"/>
              </a:solidFill>
              <a:round/>
              <a:headEnd/>
              <a:tailEnd/>
            </a:ln>
            <a:extLst>
              <a:ext uri="{909E8E84-426E-40DD-AFC4-6F175D3DCCD1}">
                <a14:hiddenFill xmlns:a14="http://schemas.microsoft.com/office/drawing/2010/main" xmlns="">
                  <a:noFill/>
                </a14:hiddenFill>
              </a:ext>
            </a:extLst>
          </p:spPr>
        </p:cxnSp>
        <p:cxnSp>
          <p:nvCxnSpPr>
            <p:cNvPr id="11285" name="AutoShape 90"/>
            <p:cNvCxnSpPr>
              <a:cxnSpLocks noChangeShapeType="1"/>
              <a:stCxn id="11282" idx="0"/>
              <a:endCxn id="11283" idx="0"/>
            </p:cNvCxnSpPr>
            <p:nvPr/>
          </p:nvCxnSpPr>
          <p:spPr bwMode="auto">
            <a:xfrm flipH="1" flipV="1">
              <a:off x="4921" y="1517"/>
              <a:ext cx="386" cy="1361"/>
            </a:xfrm>
            <a:prstGeom prst="straightConnector1">
              <a:avLst/>
            </a:prstGeom>
            <a:noFill/>
            <a:ln w="25400">
              <a:solidFill>
                <a:schemeClr val="bg1"/>
              </a:solidFill>
              <a:round/>
              <a:headEnd/>
              <a:tailEnd/>
            </a:ln>
            <a:extLst>
              <a:ext uri="{909E8E84-426E-40DD-AFC4-6F175D3DCCD1}">
                <a14:hiddenFill xmlns:a14="http://schemas.microsoft.com/office/drawing/2010/main" xmlns="">
                  <a:noFill/>
                </a14:hiddenFill>
              </a:ext>
            </a:extLst>
          </p:spPr>
        </p:cxnSp>
        <p:cxnSp>
          <p:nvCxnSpPr>
            <p:cNvPr id="11286" name="AutoShape 91"/>
            <p:cNvCxnSpPr>
              <a:cxnSpLocks noChangeShapeType="1"/>
            </p:cNvCxnSpPr>
            <p:nvPr/>
          </p:nvCxnSpPr>
          <p:spPr bwMode="auto">
            <a:xfrm flipH="1">
              <a:off x="4468" y="1434"/>
              <a:ext cx="46" cy="91"/>
            </a:xfrm>
            <a:prstGeom prst="straightConnector1">
              <a:avLst/>
            </a:prstGeom>
            <a:noFill/>
            <a:ln w="25400">
              <a:solidFill>
                <a:schemeClr val="bg1"/>
              </a:solidFill>
              <a:round/>
              <a:headEnd/>
              <a:tailEnd/>
            </a:ln>
            <a:extLst>
              <a:ext uri="{909E8E84-426E-40DD-AFC4-6F175D3DCCD1}">
                <a14:hiddenFill xmlns:a14="http://schemas.microsoft.com/office/drawing/2010/main" xmlns="">
                  <a:noFill/>
                </a14:hiddenFill>
              </a:ext>
            </a:extLst>
          </p:spPr>
        </p:cxnSp>
        <p:cxnSp>
          <p:nvCxnSpPr>
            <p:cNvPr id="11287" name="AutoShape 92"/>
            <p:cNvCxnSpPr>
              <a:cxnSpLocks noChangeShapeType="1"/>
            </p:cNvCxnSpPr>
            <p:nvPr/>
          </p:nvCxnSpPr>
          <p:spPr bwMode="auto">
            <a:xfrm flipH="1">
              <a:off x="4558" y="1434"/>
              <a:ext cx="46" cy="91"/>
            </a:xfrm>
            <a:prstGeom prst="straightConnector1">
              <a:avLst/>
            </a:prstGeom>
            <a:noFill/>
            <a:ln w="25400">
              <a:solidFill>
                <a:schemeClr val="bg1"/>
              </a:solidFill>
              <a:round/>
              <a:headEnd/>
              <a:tailEnd/>
            </a:ln>
            <a:extLst>
              <a:ext uri="{909E8E84-426E-40DD-AFC4-6F175D3DCCD1}">
                <a14:hiddenFill xmlns:a14="http://schemas.microsoft.com/office/drawing/2010/main" xmlns="">
                  <a:noFill/>
                </a14:hiddenFill>
              </a:ext>
            </a:extLst>
          </p:spPr>
        </p:cxnSp>
        <p:cxnSp>
          <p:nvCxnSpPr>
            <p:cNvPr id="11288" name="AutoShape 93"/>
            <p:cNvCxnSpPr>
              <a:cxnSpLocks noChangeShapeType="1"/>
            </p:cNvCxnSpPr>
            <p:nvPr/>
          </p:nvCxnSpPr>
          <p:spPr bwMode="auto">
            <a:xfrm flipH="1">
              <a:off x="4649" y="1434"/>
              <a:ext cx="46" cy="91"/>
            </a:xfrm>
            <a:prstGeom prst="straightConnector1">
              <a:avLst/>
            </a:prstGeom>
            <a:noFill/>
            <a:ln w="25400">
              <a:solidFill>
                <a:schemeClr val="bg1"/>
              </a:solidFill>
              <a:round/>
              <a:headEnd/>
              <a:tailEnd/>
            </a:ln>
            <a:extLst>
              <a:ext uri="{909E8E84-426E-40DD-AFC4-6F175D3DCCD1}">
                <a14:hiddenFill xmlns:a14="http://schemas.microsoft.com/office/drawing/2010/main" xmlns="">
                  <a:noFill/>
                </a14:hiddenFill>
              </a:ext>
            </a:extLst>
          </p:spPr>
        </p:cxnSp>
        <p:cxnSp>
          <p:nvCxnSpPr>
            <p:cNvPr id="11289" name="AutoShape 94"/>
            <p:cNvCxnSpPr>
              <a:cxnSpLocks noChangeShapeType="1"/>
            </p:cNvCxnSpPr>
            <p:nvPr/>
          </p:nvCxnSpPr>
          <p:spPr bwMode="auto">
            <a:xfrm flipH="1">
              <a:off x="4740" y="1434"/>
              <a:ext cx="46" cy="91"/>
            </a:xfrm>
            <a:prstGeom prst="straightConnector1">
              <a:avLst/>
            </a:prstGeom>
            <a:noFill/>
            <a:ln w="25400">
              <a:solidFill>
                <a:schemeClr val="bg1"/>
              </a:solidFill>
              <a:round/>
              <a:headEnd/>
              <a:tailEnd/>
            </a:ln>
            <a:extLst>
              <a:ext uri="{909E8E84-426E-40DD-AFC4-6F175D3DCCD1}">
                <a14:hiddenFill xmlns:a14="http://schemas.microsoft.com/office/drawing/2010/main" xmlns="">
                  <a:noFill/>
                </a14:hiddenFill>
              </a:ext>
            </a:extLst>
          </p:spPr>
        </p:cxnSp>
        <p:cxnSp>
          <p:nvCxnSpPr>
            <p:cNvPr id="11290" name="AutoShape 95"/>
            <p:cNvCxnSpPr>
              <a:cxnSpLocks noChangeShapeType="1"/>
            </p:cNvCxnSpPr>
            <p:nvPr/>
          </p:nvCxnSpPr>
          <p:spPr bwMode="auto">
            <a:xfrm flipH="1">
              <a:off x="4830" y="1434"/>
              <a:ext cx="46" cy="91"/>
            </a:xfrm>
            <a:prstGeom prst="straightConnector1">
              <a:avLst/>
            </a:prstGeom>
            <a:noFill/>
            <a:ln w="25400">
              <a:solidFill>
                <a:schemeClr val="bg1"/>
              </a:solidFill>
              <a:round/>
              <a:headEnd/>
              <a:tailEnd/>
            </a:ln>
            <a:extLst>
              <a:ext uri="{909E8E84-426E-40DD-AFC4-6F175D3DCCD1}">
                <a14:hiddenFill xmlns:a14="http://schemas.microsoft.com/office/drawing/2010/main" xmlns="">
                  <a:noFill/>
                </a14:hiddenFill>
              </a:ext>
            </a:extLst>
          </p:spPr>
        </p:cxnSp>
        <p:cxnSp>
          <p:nvCxnSpPr>
            <p:cNvPr id="11291" name="AutoShape 96"/>
            <p:cNvCxnSpPr>
              <a:cxnSpLocks noChangeShapeType="1"/>
            </p:cNvCxnSpPr>
            <p:nvPr/>
          </p:nvCxnSpPr>
          <p:spPr bwMode="auto">
            <a:xfrm flipH="1">
              <a:off x="4921" y="1434"/>
              <a:ext cx="46" cy="91"/>
            </a:xfrm>
            <a:prstGeom prst="straightConnector1">
              <a:avLst/>
            </a:prstGeom>
            <a:noFill/>
            <a:ln w="25400">
              <a:solidFill>
                <a:schemeClr val="bg1"/>
              </a:solidFill>
              <a:round/>
              <a:headEnd/>
              <a:tailEnd/>
            </a:ln>
            <a:extLst>
              <a:ext uri="{909E8E84-426E-40DD-AFC4-6F175D3DCCD1}">
                <a14:hiddenFill xmlns:a14="http://schemas.microsoft.com/office/drawing/2010/main" xmlns="">
                  <a:noFill/>
                </a14:hiddenFill>
              </a:ext>
            </a:extLst>
          </p:spPr>
        </p:cxnSp>
        <p:cxnSp>
          <p:nvCxnSpPr>
            <p:cNvPr id="11292" name="AutoShape 97"/>
            <p:cNvCxnSpPr>
              <a:cxnSpLocks noChangeShapeType="1"/>
            </p:cNvCxnSpPr>
            <p:nvPr/>
          </p:nvCxnSpPr>
          <p:spPr bwMode="auto">
            <a:xfrm flipH="1">
              <a:off x="5012" y="1434"/>
              <a:ext cx="46" cy="91"/>
            </a:xfrm>
            <a:prstGeom prst="straightConnector1">
              <a:avLst/>
            </a:prstGeom>
            <a:noFill/>
            <a:ln w="25400">
              <a:solidFill>
                <a:schemeClr val="bg1"/>
              </a:solidFill>
              <a:round/>
              <a:headEnd/>
              <a:tailEnd/>
            </a:ln>
            <a:extLst>
              <a:ext uri="{909E8E84-426E-40DD-AFC4-6F175D3DCCD1}">
                <a14:hiddenFill xmlns:a14="http://schemas.microsoft.com/office/drawing/2010/main" xmlns="">
                  <a:noFill/>
                </a14:hiddenFill>
              </a:ext>
            </a:extLst>
          </p:spPr>
        </p:cxnSp>
        <p:cxnSp>
          <p:nvCxnSpPr>
            <p:cNvPr id="11293" name="AutoShape 98"/>
            <p:cNvCxnSpPr>
              <a:cxnSpLocks noChangeShapeType="1"/>
            </p:cNvCxnSpPr>
            <p:nvPr/>
          </p:nvCxnSpPr>
          <p:spPr bwMode="auto">
            <a:xfrm flipH="1">
              <a:off x="5103" y="1434"/>
              <a:ext cx="46" cy="91"/>
            </a:xfrm>
            <a:prstGeom prst="straightConnector1">
              <a:avLst/>
            </a:prstGeom>
            <a:noFill/>
            <a:ln w="25400">
              <a:solidFill>
                <a:schemeClr val="bg1"/>
              </a:solidFill>
              <a:round/>
              <a:headEnd/>
              <a:tailEnd/>
            </a:ln>
            <a:extLst>
              <a:ext uri="{909E8E84-426E-40DD-AFC4-6F175D3DCCD1}">
                <a14:hiddenFill xmlns:a14="http://schemas.microsoft.com/office/drawing/2010/main" xmlns="">
                  <a:noFill/>
                </a14:hiddenFill>
              </a:ext>
            </a:extLst>
          </p:spPr>
        </p:cxnSp>
        <p:cxnSp>
          <p:nvCxnSpPr>
            <p:cNvPr id="11294" name="AutoShape 99"/>
            <p:cNvCxnSpPr>
              <a:cxnSpLocks noChangeShapeType="1"/>
            </p:cNvCxnSpPr>
            <p:nvPr/>
          </p:nvCxnSpPr>
          <p:spPr bwMode="auto">
            <a:xfrm flipH="1">
              <a:off x="5193" y="1434"/>
              <a:ext cx="46" cy="91"/>
            </a:xfrm>
            <a:prstGeom prst="straightConnector1">
              <a:avLst/>
            </a:prstGeom>
            <a:noFill/>
            <a:ln w="25400">
              <a:solidFill>
                <a:schemeClr val="bg1"/>
              </a:solidFill>
              <a:round/>
              <a:headEnd/>
              <a:tailEnd/>
            </a:ln>
            <a:extLst>
              <a:ext uri="{909E8E84-426E-40DD-AFC4-6F175D3DCCD1}">
                <a14:hiddenFill xmlns:a14="http://schemas.microsoft.com/office/drawing/2010/main" xmlns="">
                  <a:noFill/>
                </a14:hiddenFill>
              </a:ext>
            </a:extLst>
          </p:spPr>
        </p:cxnSp>
        <p:sp>
          <p:nvSpPr>
            <p:cNvPr id="11295" name="Arc 104"/>
            <p:cNvSpPr>
              <a:spLocks/>
            </p:cNvSpPr>
            <p:nvPr/>
          </p:nvSpPr>
          <p:spPr bwMode="auto">
            <a:xfrm rot="-1831783" flipH="1" flipV="1">
              <a:off x="4772" y="1787"/>
              <a:ext cx="188" cy="167"/>
            </a:xfrm>
            <a:custGeom>
              <a:avLst/>
              <a:gdLst>
                <a:gd name="T0" fmla="*/ 0 w 17919"/>
                <a:gd name="T1" fmla="*/ 0 h 19805"/>
                <a:gd name="T2" fmla="*/ 0 w 17919"/>
                <a:gd name="T3" fmla="*/ 0 h 19805"/>
                <a:gd name="T4" fmla="*/ 0 w 17919"/>
                <a:gd name="T5" fmla="*/ 0 h 19805"/>
                <a:gd name="T6" fmla="*/ 0 60000 65536"/>
                <a:gd name="T7" fmla="*/ 0 60000 65536"/>
                <a:gd name="T8" fmla="*/ 0 60000 65536"/>
                <a:gd name="T9" fmla="*/ 0 w 17919"/>
                <a:gd name="T10" fmla="*/ 0 h 19805"/>
                <a:gd name="T11" fmla="*/ 17919 w 17919"/>
                <a:gd name="T12" fmla="*/ 19805 h 19805"/>
              </a:gdLst>
              <a:ahLst/>
              <a:cxnLst>
                <a:cxn ang="T6">
                  <a:pos x="T0" y="T1"/>
                </a:cxn>
                <a:cxn ang="T7">
                  <a:pos x="T2" y="T3"/>
                </a:cxn>
                <a:cxn ang="T8">
                  <a:pos x="T4" y="T5"/>
                </a:cxn>
              </a:cxnLst>
              <a:rect l="T9" t="T10" r="T11" b="T12"/>
              <a:pathLst>
                <a:path w="17919" h="19805" fill="none" extrusionOk="0">
                  <a:moveTo>
                    <a:pt x="8621" y="-1"/>
                  </a:moveTo>
                  <a:cubicBezTo>
                    <a:pt x="12394" y="1642"/>
                    <a:pt x="15620" y="4329"/>
                    <a:pt x="17919" y="7743"/>
                  </a:cubicBezTo>
                </a:path>
                <a:path w="17919" h="19805" stroke="0" extrusionOk="0">
                  <a:moveTo>
                    <a:pt x="8621" y="-1"/>
                  </a:moveTo>
                  <a:cubicBezTo>
                    <a:pt x="12394" y="1642"/>
                    <a:pt x="15620" y="4329"/>
                    <a:pt x="17919" y="7743"/>
                  </a:cubicBezTo>
                  <a:lnTo>
                    <a:pt x="0" y="19805"/>
                  </a:lnTo>
                  <a:lnTo>
                    <a:pt x="8621" y="-1"/>
                  </a:lnTo>
                  <a:close/>
                </a:path>
              </a:pathLst>
            </a:custGeom>
            <a:noFill/>
            <a:ln w="25400">
              <a:solidFill>
                <a:srgbClr val="FFFF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1296" name="Arc 105"/>
            <p:cNvSpPr>
              <a:spLocks/>
            </p:cNvSpPr>
            <p:nvPr/>
          </p:nvSpPr>
          <p:spPr bwMode="auto">
            <a:xfrm flipV="1">
              <a:off x="4921" y="1842"/>
              <a:ext cx="136" cy="181"/>
            </a:xfrm>
            <a:custGeom>
              <a:avLst/>
              <a:gdLst>
                <a:gd name="T0" fmla="*/ 0 w 17539"/>
                <a:gd name="T1" fmla="*/ 0 h 21600"/>
                <a:gd name="T2" fmla="*/ 0 w 17539"/>
                <a:gd name="T3" fmla="*/ 0 h 21600"/>
                <a:gd name="T4" fmla="*/ 0 w 17539"/>
                <a:gd name="T5" fmla="*/ 0 h 21600"/>
                <a:gd name="T6" fmla="*/ 0 60000 65536"/>
                <a:gd name="T7" fmla="*/ 0 60000 65536"/>
                <a:gd name="T8" fmla="*/ 0 60000 65536"/>
                <a:gd name="T9" fmla="*/ 0 w 17539"/>
                <a:gd name="T10" fmla="*/ 0 h 21600"/>
                <a:gd name="T11" fmla="*/ 17539 w 17539"/>
                <a:gd name="T12" fmla="*/ 21600 h 21600"/>
              </a:gdLst>
              <a:ahLst/>
              <a:cxnLst>
                <a:cxn ang="T6">
                  <a:pos x="T0" y="T1"/>
                </a:cxn>
                <a:cxn ang="T7">
                  <a:pos x="T2" y="T3"/>
                </a:cxn>
                <a:cxn ang="T8">
                  <a:pos x="T4" y="T5"/>
                </a:cxn>
              </a:cxnLst>
              <a:rect l="T9" t="T10" r="T11" b="T12"/>
              <a:pathLst>
                <a:path w="17539" h="21600" fill="none" extrusionOk="0">
                  <a:moveTo>
                    <a:pt x="-1" y="0"/>
                  </a:moveTo>
                  <a:cubicBezTo>
                    <a:pt x="6952" y="0"/>
                    <a:pt x="13480" y="3346"/>
                    <a:pt x="17538" y="8992"/>
                  </a:cubicBezTo>
                </a:path>
                <a:path w="17539" h="21600" stroke="0" extrusionOk="0">
                  <a:moveTo>
                    <a:pt x="-1" y="0"/>
                  </a:moveTo>
                  <a:cubicBezTo>
                    <a:pt x="6952" y="0"/>
                    <a:pt x="13480" y="3346"/>
                    <a:pt x="17538" y="8992"/>
                  </a:cubicBezTo>
                  <a:lnTo>
                    <a:pt x="0" y="21600"/>
                  </a:lnTo>
                  <a:lnTo>
                    <a:pt x="-1" y="0"/>
                  </a:lnTo>
                  <a:close/>
                </a:path>
              </a:pathLst>
            </a:custGeom>
            <a:noFill/>
            <a:ln w="25400">
              <a:solidFill>
                <a:srgbClr val="FFFF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11297" name="Object 1028"/>
            <p:cNvGraphicFramePr>
              <a:graphicFrameLocks noChangeAspect="1"/>
            </p:cNvGraphicFramePr>
            <p:nvPr/>
          </p:nvGraphicFramePr>
          <p:xfrm>
            <a:off x="4739" y="1979"/>
            <a:ext cx="182" cy="167"/>
          </p:xfrm>
          <a:graphic>
            <a:graphicData uri="http://schemas.openxmlformats.org/presentationml/2006/ole">
              <p:oleObj spid="_x0000_s10358" name="公式" r:id="rId7" imgW="133920" imgH="124200" progId="Equation.3">
                <p:embed/>
              </p:oleObj>
            </a:graphicData>
          </a:graphic>
        </p:graphicFrame>
        <p:graphicFrame>
          <p:nvGraphicFramePr>
            <p:cNvPr id="11298" name="Object 1029"/>
            <p:cNvGraphicFramePr>
              <a:graphicFrameLocks noChangeAspect="1"/>
            </p:cNvGraphicFramePr>
            <p:nvPr/>
          </p:nvGraphicFramePr>
          <p:xfrm>
            <a:off x="4921" y="2024"/>
            <a:ext cx="182" cy="167"/>
          </p:xfrm>
          <a:graphic>
            <a:graphicData uri="http://schemas.openxmlformats.org/presentationml/2006/ole">
              <p:oleObj spid="_x0000_s10359" name="公式" r:id="rId8" imgW="133920" imgH="124200" progId="Equation.3">
                <p:embed/>
              </p:oleObj>
            </a:graphicData>
          </a:graphic>
        </p:graphicFrame>
        <p:graphicFrame>
          <p:nvGraphicFramePr>
            <p:cNvPr id="11299" name="Object 1030"/>
            <p:cNvGraphicFramePr>
              <a:graphicFrameLocks noChangeAspect="1"/>
            </p:cNvGraphicFramePr>
            <p:nvPr/>
          </p:nvGraphicFramePr>
          <p:xfrm>
            <a:off x="4921" y="2886"/>
            <a:ext cx="182" cy="244"/>
          </p:xfrm>
          <a:graphic>
            <a:graphicData uri="http://schemas.openxmlformats.org/presentationml/2006/ole">
              <p:oleObj spid="_x0000_s10360" name="公式" r:id="rId9" imgW="133920" imgH="181800" progId="Equation.3">
                <p:embed/>
              </p:oleObj>
            </a:graphicData>
          </a:graphic>
        </p:graphicFrame>
        <p:cxnSp>
          <p:nvCxnSpPr>
            <p:cNvPr id="11300" name="AutoShape 112"/>
            <p:cNvCxnSpPr>
              <a:cxnSpLocks noChangeShapeType="1"/>
              <a:stCxn id="11280" idx="7"/>
              <a:endCxn id="11281" idx="3"/>
            </p:cNvCxnSpPr>
            <p:nvPr/>
          </p:nvCxnSpPr>
          <p:spPr bwMode="auto">
            <a:xfrm flipH="1">
              <a:off x="4359" y="2550"/>
              <a:ext cx="754" cy="770"/>
            </a:xfrm>
            <a:prstGeom prst="straightConnector1">
              <a:avLst/>
            </a:prstGeom>
            <a:noFill/>
            <a:ln w="25400">
              <a:solidFill>
                <a:schemeClr val="bg1"/>
              </a:solidFill>
              <a:prstDash val="dash"/>
              <a:round/>
              <a:headEnd/>
              <a:tailEnd/>
            </a:ln>
            <a:extLst>
              <a:ext uri="{909E8E84-426E-40DD-AFC4-6F175D3DCCD1}">
                <a14:hiddenFill xmlns:a14="http://schemas.microsoft.com/office/drawing/2010/main" xmlns="">
                  <a:noFill/>
                </a14:hiddenFill>
              </a:ext>
            </a:extLst>
          </p:spPr>
        </p:cxnSp>
        <p:cxnSp>
          <p:nvCxnSpPr>
            <p:cNvPr id="11301" name="AutoShape 113"/>
            <p:cNvCxnSpPr>
              <a:cxnSpLocks noChangeShapeType="1"/>
              <a:stCxn id="11280" idx="1"/>
              <a:endCxn id="11282" idx="5"/>
            </p:cNvCxnSpPr>
            <p:nvPr/>
          </p:nvCxnSpPr>
          <p:spPr bwMode="auto">
            <a:xfrm>
              <a:off x="4729" y="2550"/>
              <a:ext cx="754" cy="770"/>
            </a:xfrm>
            <a:prstGeom prst="straightConnector1">
              <a:avLst/>
            </a:prstGeom>
            <a:noFill/>
            <a:ln w="25400">
              <a:solidFill>
                <a:schemeClr val="bg1"/>
              </a:solidFill>
              <a:prstDash val="dash"/>
              <a:round/>
              <a:headEnd/>
              <a:tailEnd/>
            </a:ln>
            <a:extLst>
              <a:ext uri="{909E8E84-426E-40DD-AFC4-6F175D3DCCD1}">
                <a14:hiddenFill xmlns:a14="http://schemas.microsoft.com/office/drawing/2010/main" xmlns="">
                  <a:noFill/>
                </a14:hiddenFill>
              </a:ext>
            </a:extLst>
          </p:spPr>
        </p:cxnSp>
        <p:sp>
          <p:nvSpPr>
            <p:cNvPr id="11302" name="Arc 116"/>
            <p:cNvSpPr>
              <a:spLocks/>
            </p:cNvSpPr>
            <p:nvPr/>
          </p:nvSpPr>
          <p:spPr bwMode="auto">
            <a:xfrm rot="-663348" flipH="1" flipV="1">
              <a:off x="4822" y="2717"/>
              <a:ext cx="190" cy="159"/>
            </a:xfrm>
            <a:custGeom>
              <a:avLst/>
              <a:gdLst>
                <a:gd name="T0" fmla="*/ 0 w 18231"/>
                <a:gd name="T1" fmla="*/ 0 h 18889"/>
                <a:gd name="T2" fmla="*/ 0 w 18231"/>
                <a:gd name="T3" fmla="*/ 0 h 18889"/>
                <a:gd name="T4" fmla="*/ 0 w 18231"/>
                <a:gd name="T5" fmla="*/ 0 h 18889"/>
                <a:gd name="T6" fmla="*/ 0 60000 65536"/>
                <a:gd name="T7" fmla="*/ 0 60000 65536"/>
                <a:gd name="T8" fmla="*/ 0 60000 65536"/>
                <a:gd name="T9" fmla="*/ 0 w 18231"/>
                <a:gd name="T10" fmla="*/ 0 h 18889"/>
                <a:gd name="T11" fmla="*/ 18231 w 18231"/>
                <a:gd name="T12" fmla="*/ 18889 h 18889"/>
              </a:gdLst>
              <a:ahLst/>
              <a:cxnLst>
                <a:cxn ang="T6">
                  <a:pos x="T0" y="T1"/>
                </a:cxn>
                <a:cxn ang="T7">
                  <a:pos x="T2" y="T3"/>
                </a:cxn>
                <a:cxn ang="T8">
                  <a:pos x="T4" y="T5"/>
                </a:cxn>
              </a:cxnLst>
              <a:rect l="T9" t="T10" r="T11" b="T12"/>
              <a:pathLst>
                <a:path w="18231" h="18889" fill="none" extrusionOk="0">
                  <a:moveTo>
                    <a:pt x="10477" y="0"/>
                  </a:moveTo>
                  <a:cubicBezTo>
                    <a:pt x="13631" y="1749"/>
                    <a:pt x="16296" y="4261"/>
                    <a:pt x="18231" y="7304"/>
                  </a:cubicBezTo>
                </a:path>
                <a:path w="18231" h="18889" stroke="0" extrusionOk="0">
                  <a:moveTo>
                    <a:pt x="10477" y="0"/>
                  </a:moveTo>
                  <a:cubicBezTo>
                    <a:pt x="13631" y="1749"/>
                    <a:pt x="16296" y="4261"/>
                    <a:pt x="18231" y="7304"/>
                  </a:cubicBezTo>
                  <a:lnTo>
                    <a:pt x="0" y="18889"/>
                  </a:lnTo>
                  <a:lnTo>
                    <a:pt x="10477" y="0"/>
                  </a:lnTo>
                  <a:close/>
                </a:path>
              </a:pathLst>
            </a:custGeom>
            <a:noFill/>
            <a:ln w="25400">
              <a:solidFill>
                <a:srgbClr val="FFFF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1303" name="Arc 117"/>
            <p:cNvSpPr>
              <a:spLocks/>
            </p:cNvSpPr>
            <p:nvPr/>
          </p:nvSpPr>
          <p:spPr bwMode="auto">
            <a:xfrm rot="-4099599" flipH="1" flipV="1">
              <a:off x="4860" y="2734"/>
              <a:ext cx="212" cy="182"/>
            </a:xfrm>
            <a:custGeom>
              <a:avLst/>
              <a:gdLst>
                <a:gd name="T0" fmla="*/ 0 w 20224"/>
                <a:gd name="T1" fmla="*/ 0 h 17376"/>
                <a:gd name="T2" fmla="*/ 0 w 20224"/>
                <a:gd name="T3" fmla="*/ 0 h 17376"/>
                <a:gd name="T4" fmla="*/ 0 w 20224"/>
                <a:gd name="T5" fmla="*/ 0 h 17376"/>
                <a:gd name="T6" fmla="*/ 0 60000 65536"/>
                <a:gd name="T7" fmla="*/ 0 60000 65536"/>
                <a:gd name="T8" fmla="*/ 0 60000 65536"/>
                <a:gd name="T9" fmla="*/ 0 w 20224"/>
                <a:gd name="T10" fmla="*/ 0 h 17376"/>
                <a:gd name="T11" fmla="*/ 20224 w 20224"/>
                <a:gd name="T12" fmla="*/ 17376 h 17376"/>
              </a:gdLst>
              <a:ahLst/>
              <a:cxnLst>
                <a:cxn ang="T6">
                  <a:pos x="T0" y="T1"/>
                </a:cxn>
                <a:cxn ang="T7">
                  <a:pos x="T2" y="T3"/>
                </a:cxn>
                <a:cxn ang="T8">
                  <a:pos x="T4" y="T5"/>
                </a:cxn>
              </a:cxnLst>
              <a:rect l="T9" t="T10" r="T11" b="T12"/>
              <a:pathLst>
                <a:path w="20224" h="17376" fill="none" extrusionOk="0">
                  <a:moveTo>
                    <a:pt x="12831" y="-1"/>
                  </a:moveTo>
                  <a:cubicBezTo>
                    <a:pt x="16189" y="2480"/>
                    <a:pt x="18757" y="5880"/>
                    <a:pt x="20224" y="9789"/>
                  </a:cubicBezTo>
                </a:path>
                <a:path w="20224" h="17376" stroke="0" extrusionOk="0">
                  <a:moveTo>
                    <a:pt x="12831" y="-1"/>
                  </a:moveTo>
                  <a:cubicBezTo>
                    <a:pt x="16189" y="2480"/>
                    <a:pt x="18757" y="5880"/>
                    <a:pt x="20224" y="9789"/>
                  </a:cubicBezTo>
                  <a:lnTo>
                    <a:pt x="0" y="17376"/>
                  </a:lnTo>
                  <a:lnTo>
                    <a:pt x="12831" y="-1"/>
                  </a:lnTo>
                  <a:close/>
                </a:path>
              </a:pathLst>
            </a:custGeom>
            <a:noFill/>
            <a:ln w="25400">
              <a:solidFill>
                <a:srgbClr val="FFFF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11304" name="Object 1031"/>
            <p:cNvGraphicFramePr>
              <a:graphicFrameLocks noChangeAspect="1"/>
            </p:cNvGraphicFramePr>
            <p:nvPr/>
          </p:nvGraphicFramePr>
          <p:xfrm>
            <a:off x="4739" y="2840"/>
            <a:ext cx="182" cy="244"/>
          </p:xfrm>
          <a:graphic>
            <a:graphicData uri="http://schemas.openxmlformats.org/presentationml/2006/ole">
              <p:oleObj spid="_x0000_s10361" name="公式" r:id="rId10" imgW="133920" imgH="181800" progId="Equation.3">
                <p:embed/>
              </p:oleObj>
            </a:graphicData>
          </a:graphic>
        </p:graphicFrame>
      </p:grpSp>
      <mc:AlternateContent xmlns:mc="http://schemas.openxmlformats.org/markup-compatibility/2006">
        <mc:Choice xmlns:a14="http://schemas.microsoft.com/office/drawing/2010/main" xmlns="" Requires="a14">
          <p:sp>
            <p:nvSpPr>
              <p:cNvPr id="41" name="Text Box 69"/>
              <p:cNvSpPr txBox="1">
                <a:spLocks noChangeArrowheads="1"/>
              </p:cNvSpPr>
              <p:nvPr/>
            </p:nvSpPr>
            <p:spPr bwMode="auto">
              <a:xfrm>
                <a:off x="323528" y="116632"/>
                <a:ext cx="8587680" cy="8309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lvl="0"/>
                <a:r>
                  <a:rPr lang="en-US" altLang="zh-CN" sz="2400" dirty="0" smtClean="0">
                    <a:solidFill>
                      <a:srgbClr val="C00000"/>
                    </a:solidFill>
                    <a:sym typeface="Symbol" pitchFamily="18" charset="2"/>
                  </a:rPr>
                  <a:t>2 </a:t>
                </a:r>
                <a:r>
                  <a:rPr lang="zh-CN" altLang="zh-CN" sz="2400" dirty="0" smtClean="0">
                    <a:solidFill>
                      <a:srgbClr val="C00000"/>
                    </a:solidFill>
                  </a:rPr>
                  <a:t>相同</a:t>
                </a:r>
                <a:r>
                  <a:rPr lang="zh-CN" altLang="zh-CN" sz="2400" dirty="0">
                    <a:solidFill>
                      <a:srgbClr val="C00000"/>
                    </a:solidFill>
                  </a:rPr>
                  <a:t>的两个均质光滑球悬在结于定点</a:t>
                </a:r>
                <a:r>
                  <a:rPr lang="en-US" altLang="zh-CN" sz="2400" i="1" dirty="0">
                    <a:solidFill>
                      <a:srgbClr val="C00000"/>
                    </a:solidFill>
                  </a:rPr>
                  <a:t>O</a:t>
                </a:r>
                <a:r>
                  <a:rPr lang="zh-CN" altLang="zh-CN" sz="2400" dirty="0">
                    <a:solidFill>
                      <a:srgbClr val="C00000"/>
                    </a:solidFill>
                  </a:rPr>
                  <a:t>的两根绳子上，此两球同时又支持一个等重的均质球，求</a:t>
                </a:r>
                <a:r>
                  <a:rPr lang="en-US" altLang="zh-CN" sz="2400" dirty="0">
                    <a:solidFill>
                      <a:srgbClr val="C00000"/>
                    </a:solidFill>
                  </a:rPr>
                  <a:t/>
                </a:r>
                <a14:m>
                  <m:oMath xmlns:m="http://schemas.openxmlformats.org/officeDocument/2006/math">
                    <m:r>
                      <a:rPr lang="zh-CN" altLang="en-US" sz="2400" i="1" smtClean="0">
                        <a:solidFill>
                          <a:srgbClr val="C00000"/>
                        </a:solidFill>
                        <a:latin typeface="Cambria Math"/>
                      </a:rPr>
                      <m:t>𝛼</m:t>
                    </m:r>
                  </m:oMath>
                </a14:m>
                <a:r>
                  <a:rPr lang="zh-CN" altLang="zh-CN" sz="2400" dirty="0" smtClean="0">
                    <a:solidFill>
                      <a:srgbClr val="C00000"/>
                    </a:solidFill>
                  </a:rPr>
                  <a:t>角及</a:t>
                </a:r>
                <a14:m>
                  <m:oMath xmlns:m="http://schemas.openxmlformats.org/officeDocument/2006/math">
                    <m:r>
                      <a:rPr lang="zh-CN" altLang="en-US" sz="2400" i="1" smtClean="0">
                        <a:solidFill>
                          <a:srgbClr val="C00000"/>
                        </a:solidFill>
                        <a:latin typeface="Cambria Math"/>
                      </a:rPr>
                      <m:t>𝛽</m:t>
                    </m:r>
                  </m:oMath>
                </a14:m>
                <a:r>
                  <a:rPr lang="en-US" altLang="zh-CN" sz="2400" dirty="0" smtClean="0">
                    <a:solidFill>
                      <a:srgbClr val="C00000"/>
                    </a:solidFill>
                  </a:rPr>
                  <a:t/>
                </a:r>
                <a:r>
                  <a:rPr lang="zh-CN" altLang="zh-CN" sz="2400" dirty="0">
                    <a:solidFill>
                      <a:srgbClr val="C00000"/>
                    </a:solidFill>
                  </a:rPr>
                  <a:t>角之间的关系。</a:t>
                </a:r>
              </a:p>
            </p:txBody>
          </p:sp>
        </mc:Choice>
        <mc:Fallback>
          <p:sp>
            <p:nvSpPr>
              <p:cNvPr id="41" name="Text Box 69"/>
              <p:cNvSpPr txBox="1">
                <a:spLocks noRot="1" noChangeAspect="1" noMove="1" noResize="1" noEditPoints="1" noAdjustHandles="1" noChangeArrowheads="1" noChangeShapeType="1" noTextEdit="1"/>
              </p:cNvSpPr>
              <p:nvPr/>
            </p:nvSpPr>
            <p:spPr bwMode="auto">
              <a:xfrm>
                <a:off x="323528" y="116632"/>
                <a:ext cx="8587680" cy="830997"/>
              </a:xfrm>
              <a:prstGeom prst="rect">
                <a:avLst/>
              </a:prstGeom>
              <a:blipFill rotWithShape="1">
                <a:blip r:embed="rId11"/>
                <a:stretch>
                  <a:fillRect l="-1065" t="-8088" b="-13971"/>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xmlns="" val="4070770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7041"/>
                                        </p:tgtEl>
                                        <p:attrNameLst>
                                          <p:attrName>style.visibility</p:attrName>
                                        </p:attrNameLst>
                                      </p:cBhvr>
                                      <p:to>
                                        <p:strVal val="visible"/>
                                      </p:to>
                                    </p:set>
                                    <p:anim calcmode="lin" valueType="num">
                                      <p:cBhvr additive="base">
                                        <p:cTn id="7" dur="500" fill="hold"/>
                                        <p:tgtEl>
                                          <p:spTgt spid="87041"/>
                                        </p:tgtEl>
                                        <p:attrNameLst>
                                          <p:attrName>ppt_x</p:attrName>
                                        </p:attrNameLst>
                                      </p:cBhvr>
                                      <p:tavLst>
                                        <p:tav tm="0">
                                          <p:val>
                                            <p:strVal val="0-#ppt_w/2"/>
                                          </p:val>
                                        </p:tav>
                                        <p:tav tm="100000">
                                          <p:val>
                                            <p:strVal val="#ppt_x"/>
                                          </p:val>
                                        </p:tav>
                                      </p:tavLst>
                                    </p:anim>
                                    <p:anim calcmode="lin" valueType="num">
                                      <p:cBhvr additive="base">
                                        <p:cTn id="8" dur="500" fill="hold"/>
                                        <p:tgtEl>
                                          <p:spTgt spid="870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77"/>
                                        </p:tgtEl>
                                        <p:attrNameLst>
                                          <p:attrName>style.visibility</p:attrName>
                                        </p:attrNameLst>
                                      </p:cBhvr>
                                      <p:to>
                                        <p:strVal val="visible"/>
                                      </p:to>
                                    </p:set>
                                    <p:anim calcmode="lin" valueType="num">
                                      <p:cBhvr additive="base">
                                        <p:cTn id="13" dur="500" fill="hold"/>
                                        <p:tgtEl>
                                          <p:spTgt spid="4177"/>
                                        </p:tgtEl>
                                        <p:attrNameLst>
                                          <p:attrName>ppt_x</p:attrName>
                                        </p:attrNameLst>
                                      </p:cBhvr>
                                      <p:tavLst>
                                        <p:tav tm="0">
                                          <p:val>
                                            <p:strVal val="0-#ppt_w/2"/>
                                          </p:val>
                                        </p:tav>
                                        <p:tav tm="100000">
                                          <p:val>
                                            <p:strVal val="#ppt_x"/>
                                          </p:val>
                                        </p:tav>
                                      </p:tavLst>
                                    </p:anim>
                                    <p:anim calcmode="lin" valueType="num">
                                      <p:cBhvr additive="base">
                                        <p:cTn id="14" dur="500" fill="hold"/>
                                        <p:tgtEl>
                                          <p:spTgt spid="417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7042"/>
                                        </p:tgtEl>
                                        <p:attrNameLst>
                                          <p:attrName>style.visibility</p:attrName>
                                        </p:attrNameLst>
                                      </p:cBhvr>
                                      <p:to>
                                        <p:strVal val="visible"/>
                                      </p:to>
                                    </p:set>
                                    <p:anim calcmode="lin" valueType="num">
                                      <p:cBhvr additive="base">
                                        <p:cTn id="19" dur="500" fill="hold"/>
                                        <p:tgtEl>
                                          <p:spTgt spid="87042"/>
                                        </p:tgtEl>
                                        <p:attrNameLst>
                                          <p:attrName>ppt_x</p:attrName>
                                        </p:attrNameLst>
                                      </p:cBhvr>
                                      <p:tavLst>
                                        <p:tav tm="0">
                                          <p:val>
                                            <p:strVal val="0-#ppt_w/2"/>
                                          </p:val>
                                        </p:tav>
                                        <p:tav tm="100000">
                                          <p:val>
                                            <p:strVal val="#ppt_x"/>
                                          </p:val>
                                        </p:tav>
                                      </p:tavLst>
                                    </p:anim>
                                    <p:anim calcmode="lin" valueType="num">
                                      <p:cBhvr additive="base">
                                        <p:cTn id="20" dur="500" fill="hold"/>
                                        <p:tgtEl>
                                          <p:spTgt spid="8704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7043"/>
                                        </p:tgtEl>
                                        <p:attrNameLst>
                                          <p:attrName>style.visibility</p:attrName>
                                        </p:attrNameLst>
                                      </p:cBhvr>
                                      <p:to>
                                        <p:strVal val="visible"/>
                                      </p:to>
                                    </p:set>
                                    <p:anim calcmode="lin" valueType="num">
                                      <p:cBhvr additive="base">
                                        <p:cTn id="25" dur="500" fill="hold"/>
                                        <p:tgtEl>
                                          <p:spTgt spid="87043"/>
                                        </p:tgtEl>
                                        <p:attrNameLst>
                                          <p:attrName>ppt_x</p:attrName>
                                        </p:attrNameLst>
                                      </p:cBhvr>
                                      <p:tavLst>
                                        <p:tav tm="0">
                                          <p:val>
                                            <p:strVal val="0-#ppt_w/2"/>
                                          </p:val>
                                        </p:tav>
                                        <p:tav tm="100000">
                                          <p:val>
                                            <p:strVal val="#ppt_x"/>
                                          </p:val>
                                        </p:tav>
                                      </p:tavLst>
                                    </p:anim>
                                    <p:anim calcmode="lin" valueType="num">
                                      <p:cBhvr additive="base">
                                        <p:cTn id="26" dur="500" fill="hold"/>
                                        <p:tgtEl>
                                          <p:spTgt spid="870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云流水">
  <a:themeElements>
    <a:clrScheme name="行云流水">
      <a:dk1>
        <a:sysClr val="windowText" lastClr="0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行云流水">
      <a:majorFont>
        <a:latin typeface="Cambria"/>
        <a:ea typeface=""/>
        <a:cs typeface=""/>
        <a:font script="Jpan" typeface="ＭＳ Ｐゴシック"/>
        <a:font script="Hang" typeface="맑은 고딕"/>
        <a:font script="Hans" typeface="华文行楷"/>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明朝"/>
        <a:font script="Hang" typeface="HY견명조"/>
        <a:font script="Hans" typeface="华文行楷"/>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80000"/>
                <a:hueMod val="100000"/>
                <a:satMod val="300000"/>
              </a:schemeClr>
            </a:gs>
            <a:gs pos="72000">
              <a:schemeClr val="phClr">
                <a:tint val="100000"/>
                <a:shade val="100000"/>
                <a:hueMod val="100000"/>
                <a:satMod val="100000"/>
              </a:schemeClr>
            </a:gs>
            <a:gs pos="81000">
              <a:schemeClr val="phClr">
                <a:tint val="98000"/>
                <a:shade val="100000"/>
                <a:hueMod val="100000"/>
                <a:satMod val="150000"/>
              </a:schemeClr>
            </a:gs>
            <a:gs pos="100000">
              <a:schemeClr val="phClr">
                <a:tint val="100000"/>
                <a:shade val="100000"/>
                <a:hueMod val="100000"/>
                <a:satMod val="200000"/>
              </a:schemeClr>
            </a:gs>
          </a:gsLst>
          <a:lin ang="16200000" scaled="1"/>
        </a:gradFill>
        <a:blipFill>
          <a:blip xmlns:r="http://schemas.openxmlformats.org/officeDocument/2006/relationships" r:embed="rId1">
            <a:duotone>
              <a:schemeClr val="phClr">
                <a:tint val="100000"/>
                <a:shade val="39000"/>
                <a:hueMod val="100000"/>
                <a:satMod val="150000"/>
              </a:schemeClr>
              <a:schemeClr val="phClr">
                <a:tint val="90000"/>
                <a:shade val="100000"/>
                <a:hueMod val="100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Calligraphy</Template>
  <TotalTime>472</TotalTime>
  <Words>2362</Words>
  <Application>Microsoft Office PowerPoint</Application>
  <PresentationFormat>全屏显示(4:3)</PresentationFormat>
  <Paragraphs>199</Paragraphs>
  <Slides>32</Slides>
  <Notes>5</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35" baseType="lpstr">
      <vt:lpstr>行云流水</vt:lpstr>
      <vt:lpstr>公式</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vector>
  </TitlesOfParts>
  <Company>nenu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dc:creator>
  <cp:lastModifiedBy>user</cp:lastModifiedBy>
  <cp:revision>26</cp:revision>
  <dcterms:created xsi:type="dcterms:W3CDTF">2016-12-08T01:49:41Z</dcterms:created>
  <dcterms:modified xsi:type="dcterms:W3CDTF">2016-12-10T02:33:58Z</dcterms:modified>
</cp:coreProperties>
</file>