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1" r:id="rId16"/>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7" d="100"/>
          <a:sy n="87" d="100"/>
        </p:scale>
        <p:origin x="133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6245702-112E-4AFA-96A7-3DD1A2609C4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ltLang="zh-CN"/>
          </a:p>
        </p:txBody>
      </p:sp>
      <p:sp>
        <p:nvSpPr>
          <p:cNvPr id="4099" name="Rectangle 3">
            <a:extLst>
              <a:ext uri="{FF2B5EF4-FFF2-40B4-BE49-F238E27FC236}">
                <a16:creationId xmlns:a16="http://schemas.microsoft.com/office/drawing/2014/main" id="{E3D59D00-8A0D-4EED-8214-C73FE0F34AD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ltLang="zh-CN"/>
          </a:p>
        </p:txBody>
      </p:sp>
      <p:sp>
        <p:nvSpPr>
          <p:cNvPr id="17412" name="Rectangle 4">
            <a:extLst>
              <a:ext uri="{FF2B5EF4-FFF2-40B4-BE49-F238E27FC236}">
                <a16:creationId xmlns:a16="http://schemas.microsoft.com/office/drawing/2014/main" id="{299ADAD9-B735-41FF-A9CA-08D06EC5BDD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4C3DE7A3-8B6B-4B72-8638-DA061C2E9E8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E7869D8F-C8F2-4C51-B7A5-377379A4792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ltLang="zh-CN"/>
          </a:p>
        </p:txBody>
      </p:sp>
      <p:sp>
        <p:nvSpPr>
          <p:cNvPr id="4103" name="Rectangle 7">
            <a:extLst>
              <a:ext uri="{FF2B5EF4-FFF2-40B4-BE49-F238E27FC236}">
                <a16:creationId xmlns:a16="http://schemas.microsoft.com/office/drawing/2014/main" id="{635CCC20-C96B-4989-8404-692A0F0FA0A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BBDD7153-121A-49A3-AF6C-1DB3F00DA64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7341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2461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86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921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55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4374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48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988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69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6530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0883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83">
            <a:extLst>
              <a:ext uri="{FF2B5EF4-FFF2-40B4-BE49-F238E27FC236}">
                <a16:creationId xmlns:a16="http://schemas.microsoft.com/office/drawing/2014/main" id="{53F17262-D02A-415C-84B4-9F05691CF75A}"/>
              </a:ext>
            </a:extLst>
          </p:cNvPr>
          <p:cNvGrpSpPr>
            <a:grpSpLocks/>
          </p:cNvGrpSpPr>
          <p:nvPr userDrawn="1"/>
        </p:nvGrpSpPr>
        <p:grpSpPr bwMode="auto">
          <a:xfrm>
            <a:off x="0" y="0"/>
            <a:ext cx="9144000" cy="6858000"/>
            <a:chOff x="0" y="384"/>
            <a:chExt cx="5760" cy="3792"/>
          </a:xfrm>
        </p:grpSpPr>
        <p:sp>
          <p:nvSpPr>
            <p:cNvPr id="1108" name="Rectangle 84">
              <a:extLst>
                <a:ext uri="{FF2B5EF4-FFF2-40B4-BE49-F238E27FC236}">
                  <a16:creationId xmlns:a16="http://schemas.microsoft.com/office/drawing/2014/main" id="{07D31BD4-5004-4177-B9E4-77AD13A354B2}"/>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09" name="Rectangle 85">
              <a:extLst>
                <a:ext uri="{FF2B5EF4-FFF2-40B4-BE49-F238E27FC236}">
                  <a16:creationId xmlns:a16="http://schemas.microsoft.com/office/drawing/2014/main" id="{A5351BC6-A1BF-4C65-AD4A-2D74996BDB24}"/>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0" name="Rectangle 86">
              <a:extLst>
                <a:ext uri="{FF2B5EF4-FFF2-40B4-BE49-F238E27FC236}">
                  <a16:creationId xmlns:a16="http://schemas.microsoft.com/office/drawing/2014/main" id="{7820DBC8-44EE-44AF-843F-EF5DEC703D2E}"/>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1" name="Rectangle 87">
              <a:extLst>
                <a:ext uri="{FF2B5EF4-FFF2-40B4-BE49-F238E27FC236}">
                  <a16:creationId xmlns:a16="http://schemas.microsoft.com/office/drawing/2014/main" id="{C9AA2750-2C5A-4B04-81CA-B757BF5A8840}"/>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2" name="Rectangle 88">
              <a:extLst>
                <a:ext uri="{FF2B5EF4-FFF2-40B4-BE49-F238E27FC236}">
                  <a16:creationId xmlns:a16="http://schemas.microsoft.com/office/drawing/2014/main" id="{FEBC31C9-B5B4-4B48-A898-3A4418A5684E}"/>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3" name="Rectangle 89">
              <a:extLst>
                <a:ext uri="{FF2B5EF4-FFF2-40B4-BE49-F238E27FC236}">
                  <a16:creationId xmlns:a16="http://schemas.microsoft.com/office/drawing/2014/main" id="{549CC6E1-FE0B-4E13-8DD6-2613F81398E3}"/>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4" name="Rectangle 90">
              <a:extLst>
                <a:ext uri="{FF2B5EF4-FFF2-40B4-BE49-F238E27FC236}">
                  <a16:creationId xmlns:a16="http://schemas.microsoft.com/office/drawing/2014/main" id="{39A6278C-862B-486E-8CFD-560EC1593497}"/>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5" name="Rectangle 91">
              <a:extLst>
                <a:ext uri="{FF2B5EF4-FFF2-40B4-BE49-F238E27FC236}">
                  <a16:creationId xmlns:a16="http://schemas.microsoft.com/office/drawing/2014/main" id="{E41D660E-D032-46A0-9342-D4D82908D830}"/>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6" name="Rectangle 92">
              <a:extLst>
                <a:ext uri="{FF2B5EF4-FFF2-40B4-BE49-F238E27FC236}">
                  <a16:creationId xmlns:a16="http://schemas.microsoft.com/office/drawing/2014/main" id="{1732D4C7-E1A2-4193-8508-CB0CB15C0E9D}"/>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7" name="Rectangle 93">
              <a:extLst>
                <a:ext uri="{FF2B5EF4-FFF2-40B4-BE49-F238E27FC236}">
                  <a16:creationId xmlns:a16="http://schemas.microsoft.com/office/drawing/2014/main" id="{A25C4565-7083-4C5B-A9BB-10DCB85DFF13}"/>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8" name="Rectangle 94">
              <a:extLst>
                <a:ext uri="{FF2B5EF4-FFF2-40B4-BE49-F238E27FC236}">
                  <a16:creationId xmlns:a16="http://schemas.microsoft.com/office/drawing/2014/main" id="{20C5FFE1-144A-45F9-A0DE-B2C3010C7EFA}"/>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9" name="Rectangle 95">
              <a:extLst>
                <a:ext uri="{FF2B5EF4-FFF2-40B4-BE49-F238E27FC236}">
                  <a16:creationId xmlns:a16="http://schemas.microsoft.com/office/drawing/2014/main" id="{ED51C3CD-0E5F-49FB-82A4-30801199F591}"/>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0" name="Rectangle 96">
              <a:extLst>
                <a:ext uri="{FF2B5EF4-FFF2-40B4-BE49-F238E27FC236}">
                  <a16:creationId xmlns:a16="http://schemas.microsoft.com/office/drawing/2014/main" id="{44528358-2F6E-4805-B961-FEDDF18D3DC4}"/>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1" name="Rectangle 97">
              <a:extLst>
                <a:ext uri="{FF2B5EF4-FFF2-40B4-BE49-F238E27FC236}">
                  <a16:creationId xmlns:a16="http://schemas.microsoft.com/office/drawing/2014/main" id="{143F9193-763D-44D3-AEA2-620A637D43C3}"/>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2" name="Rectangle 98">
              <a:extLst>
                <a:ext uri="{FF2B5EF4-FFF2-40B4-BE49-F238E27FC236}">
                  <a16:creationId xmlns:a16="http://schemas.microsoft.com/office/drawing/2014/main" id="{4C9D1D0F-BF22-4DA6-9E9F-9D40A1B940BE}"/>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3" name="Rectangle 99">
              <a:extLst>
                <a:ext uri="{FF2B5EF4-FFF2-40B4-BE49-F238E27FC236}">
                  <a16:creationId xmlns:a16="http://schemas.microsoft.com/office/drawing/2014/main" id="{DA1FCEF7-CFEE-4DCC-954C-B280E318360C}"/>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CD0962E9-CF93-4FC6-89BC-40AACFCD1D96}"/>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B49BCAEA-1D0B-4FA1-89FE-2F33E946B476}"/>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5BA9BC4D-7B1A-489E-9D06-EFD040C4440E}"/>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72EC4D3B-11A3-44D9-9762-B9AB0486552A}"/>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8AA7CE1E-6B3C-4C1C-ABEF-F46822207978}"/>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896C76AA-CA17-4645-A887-27C96C3C10DD}"/>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E7E94F7D-1E45-4A1C-95EB-AE38A6C82A80}"/>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0E848154-296A-4E73-854D-CF7137B74069}"/>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9D6E9872-D5EF-48D5-810E-B76CCFBD8239}"/>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D86BFC24-A8D4-4C44-9F84-BDAD107B9E78}"/>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34" name="Line 110">
            <a:extLst>
              <a:ext uri="{FF2B5EF4-FFF2-40B4-BE49-F238E27FC236}">
                <a16:creationId xmlns:a16="http://schemas.microsoft.com/office/drawing/2014/main" id="{BCC33869-D5D8-4844-A3BB-46A13C10C83D}"/>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35" name="Line 111">
            <a:extLst>
              <a:ext uri="{FF2B5EF4-FFF2-40B4-BE49-F238E27FC236}">
                <a16:creationId xmlns:a16="http://schemas.microsoft.com/office/drawing/2014/main" id="{EA2139F9-FFD2-4B65-9138-6DF1E3B11DC1}"/>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36" name="Oval 112">
            <a:extLst>
              <a:ext uri="{FF2B5EF4-FFF2-40B4-BE49-F238E27FC236}">
                <a16:creationId xmlns:a16="http://schemas.microsoft.com/office/drawing/2014/main" id="{67A6066A-D730-40AA-A9D8-3CD99C68AAC1}"/>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37" name="Oval 113">
            <a:extLst>
              <a:ext uri="{FF2B5EF4-FFF2-40B4-BE49-F238E27FC236}">
                <a16:creationId xmlns:a16="http://schemas.microsoft.com/office/drawing/2014/main" id="{3ED8989B-1D6C-471D-B0F5-A20A3DB1A0F4}"/>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38" name="Oval 114">
            <a:extLst>
              <a:ext uri="{FF2B5EF4-FFF2-40B4-BE49-F238E27FC236}">
                <a16:creationId xmlns:a16="http://schemas.microsoft.com/office/drawing/2014/main" id="{FEDBABBA-C064-48E2-BDF3-E99EBA1E6593}"/>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39" name="Oval 115">
            <a:extLst>
              <a:ext uri="{FF2B5EF4-FFF2-40B4-BE49-F238E27FC236}">
                <a16:creationId xmlns:a16="http://schemas.microsoft.com/office/drawing/2014/main" id="{3830150F-FADF-4DBC-9C65-2249773E8A33}"/>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40" name="AutoShape 116">
            <a:hlinkClick r:id="" action="ppaction://hlinkshowjump?jump=previousslide" highlightClick="1"/>
            <a:extLst>
              <a:ext uri="{FF2B5EF4-FFF2-40B4-BE49-F238E27FC236}">
                <a16:creationId xmlns:a16="http://schemas.microsoft.com/office/drawing/2014/main" id="{389B256B-F4D1-438B-BBA5-BA96DD7231EF}"/>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41" name="AutoShape 117">
            <a:hlinkClick r:id="" action="ppaction://hlinkshowjump?jump=nextslide" highlightClick="1"/>
            <a:extLst>
              <a:ext uri="{FF2B5EF4-FFF2-40B4-BE49-F238E27FC236}">
                <a16:creationId xmlns:a16="http://schemas.microsoft.com/office/drawing/2014/main" id="{09BB7D31-92B8-477D-A26C-8E24641BAEEE}"/>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42" name="AutoShape 118">
            <a:hlinkClick r:id="" action="ppaction://hlinkshowjump?jump=lastslideviewed" highlightClick="1"/>
            <a:extLst>
              <a:ext uri="{FF2B5EF4-FFF2-40B4-BE49-F238E27FC236}">
                <a16:creationId xmlns:a16="http://schemas.microsoft.com/office/drawing/2014/main" id="{73696348-E6B6-403B-B3AA-30986544C8DA}"/>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43" name="AutoShape 119">
            <a:hlinkClick r:id="" action="ppaction://hlinkshowjump?jump=endshow" highlightClick="1"/>
            <a:extLst>
              <a:ext uri="{FF2B5EF4-FFF2-40B4-BE49-F238E27FC236}">
                <a16:creationId xmlns:a16="http://schemas.microsoft.com/office/drawing/2014/main" id="{BC0CADC3-7554-4934-8CAA-22364BE2177B}"/>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14349" name="WordArt 120">
            <a:extLst>
              <a:ext uri="{FF2B5EF4-FFF2-40B4-BE49-F238E27FC236}">
                <a16:creationId xmlns:a16="http://schemas.microsoft.com/office/drawing/2014/main" id="{7FDED232-84CF-495B-9090-95BAD40DAA58}"/>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45" name="Text Box 121">
            <a:extLst>
              <a:ext uri="{FF2B5EF4-FFF2-40B4-BE49-F238E27FC236}">
                <a16:creationId xmlns:a16="http://schemas.microsoft.com/office/drawing/2014/main" id="{B886E0A6-C15D-4F30-BE21-3E2876308076}"/>
              </a:ext>
            </a:extLst>
          </p:cNvPr>
          <p:cNvSpPr txBox="1">
            <a:spLocks noChangeArrowheads="1"/>
          </p:cNvSpPr>
          <p:nvPr userDrawn="1"/>
        </p:nvSpPr>
        <p:spPr bwMode="auto">
          <a:xfrm>
            <a:off x="5638800" y="76200"/>
            <a:ext cx="3276600" cy="39687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第十一章   流体力学</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8.vml"/><Relationship Id="rId6" Type="http://schemas.openxmlformats.org/officeDocument/2006/relationships/image" Target="../media/image31.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4.bin"/><Relationship Id="rId14" Type="http://schemas.openxmlformats.org/officeDocument/2006/relationships/image" Target="../media/image3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7.wmf"/></Relationships>
</file>

<file path=ppt/slides/_rels/slide12.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9.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2.bin"/><Relationship Id="rId14" Type="http://schemas.openxmlformats.org/officeDocument/2006/relationships/image" Target="../media/image43.wmf"/></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8.bin"/></Relationships>
</file>

<file path=ppt/slides/_rels/slide14.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3.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0.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2.emf"/><Relationship Id="rId4" Type="http://schemas.openxmlformats.org/officeDocument/2006/relationships/image" Target="../media/image49.wmf"/><Relationship Id="rId9" Type="http://schemas.openxmlformats.org/officeDocument/2006/relationships/oleObject" Target="../embeddings/oleObject53.bin"/><Relationship Id="rId14" Type="http://schemas.openxmlformats.org/officeDocument/2006/relationships/image" Target="../media/image54.emf"/></Relationships>
</file>

<file path=ppt/slides/_rels/slide15.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6.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18" Type="http://schemas.openxmlformats.org/officeDocument/2006/relationships/oleObject" Target="../embeddings/oleObject10.bin"/><Relationship Id="rId3" Type="http://schemas.openxmlformats.org/officeDocument/2006/relationships/oleObject" Target="../embeddings/oleObject2.bin"/><Relationship Id="rId21" Type="http://schemas.openxmlformats.org/officeDocument/2006/relationships/image" Target="../media/image10.wmf"/><Relationship Id="rId7" Type="http://schemas.openxmlformats.org/officeDocument/2006/relationships/oleObject" Target="../embeddings/oleObject4.bin"/><Relationship Id="rId12" Type="http://schemas.openxmlformats.org/officeDocument/2006/relationships/image" Target="../media/image6.wmf"/><Relationship Id="rId17" Type="http://schemas.openxmlformats.org/officeDocument/2006/relationships/image" Target="../media/image8.wmf"/><Relationship Id="rId2" Type="http://schemas.openxmlformats.org/officeDocument/2006/relationships/slideLayout" Target="../slideLayouts/slideLayout7.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image" Target="../media/image11.wmf"/><Relationship Id="rId10" Type="http://schemas.openxmlformats.org/officeDocument/2006/relationships/image" Target="../media/image5.wmf"/><Relationship Id="rId19" Type="http://schemas.openxmlformats.org/officeDocument/2006/relationships/image" Target="../media/image9.w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7.wmf"/><Relationship Id="rId22"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20.bin"/><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5.bin"/><Relationship Id="rId14" Type="http://schemas.openxmlformats.org/officeDocument/2006/relationships/image" Target="../media/image26.wmf"/></Relationships>
</file>

<file path=ppt/slides/_rels/slide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9.bin"/><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9414E88D-B97F-4228-9028-340C00F1F9BC}"/>
              </a:ext>
            </a:extLst>
          </p:cNvPr>
          <p:cNvSpPr txBox="1">
            <a:spLocks noChangeArrowheads="1"/>
          </p:cNvSpPr>
          <p:nvPr/>
        </p:nvSpPr>
        <p:spPr bwMode="auto">
          <a:xfrm>
            <a:off x="1293813" y="1111250"/>
            <a:ext cx="3735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ea typeface="楷体_GB2312" pitchFamily="49" charset="-122"/>
              </a:rPr>
              <a:t>§11.1  </a:t>
            </a:r>
            <a:r>
              <a:rPr lang="zh-CN" altLang="en-US" sz="3600">
                <a:ea typeface="楷体_GB2312" pitchFamily="49" charset="-122"/>
              </a:rPr>
              <a:t>理想流体  </a:t>
            </a:r>
          </a:p>
        </p:txBody>
      </p:sp>
      <p:sp>
        <p:nvSpPr>
          <p:cNvPr id="15363" name="Text Box 3">
            <a:extLst>
              <a:ext uri="{FF2B5EF4-FFF2-40B4-BE49-F238E27FC236}">
                <a16:creationId xmlns:a16="http://schemas.microsoft.com/office/drawing/2014/main" id="{5C7472D9-B59F-40A9-8250-127C65A52453}"/>
              </a:ext>
            </a:extLst>
          </p:cNvPr>
          <p:cNvSpPr txBox="1">
            <a:spLocks noChangeArrowheads="1"/>
          </p:cNvSpPr>
          <p:nvPr/>
        </p:nvSpPr>
        <p:spPr bwMode="auto">
          <a:xfrm>
            <a:off x="2343150" y="457200"/>
            <a:ext cx="4641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a:ea typeface="隶书" panose="02010509060101010101" pitchFamily="49" charset="-122"/>
              </a:rPr>
              <a:t>第十一章 流体力学  </a:t>
            </a:r>
          </a:p>
        </p:txBody>
      </p:sp>
      <p:sp>
        <p:nvSpPr>
          <p:cNvPr id="15364" name="Text Box 4">
            <a:extLst>
              <a:ext uri="{FF2B5EF4-FFF2-40B4-BE49-F238E27FC236}">
                <a16:creationId xmlns:a16="http://schemas.microsoft.com/office/drawing/2014/main" id="{2616400C-9221-4530-A5D9-17B884105DBE}"/>
              </a:ext>
            </a:extLst>
          </p:cNvPr>
          <p:cNvSpPr txBox="1">
            <a:spLocks noChangeArrowheads="1"/>
          </p:cNvSpPr>
          <p:nvPr/>
        </p:nvSpPr>
        <p:spPr bwMode="auto">
          <a:xfrm>
            <a:off x="1447800" y="3352800"/>
            <a:ext cx="577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理想流体</a:t>
            </a:r>
            <a:r>
              <a:rPr lang="en-US" altLang="zh-CN"/>
              <a:t>——</a:t>
            </a:r>
            <a:r>
              <a:rPr lang="zh-CN" altLang="en-US"/>
              <a:t>是不可压缩又无黏性的流体</a:t>
            </a:r>
            <a:r>
              <a:rPr lang="en-US" altLang="zh-CN"/>
              <a:t>.</a:t>
            </a:r>
          </a:p>
        </p:txBody>
      </p:sp>
      <p:sp>
        <p:nvSpPr>
          <p:cNvPr id="15365" name="Text Box 5">
            <a:extLst>
              <a:ext uri="{FF2B5EF4-FFF2-40B4-BE49-F238E27FC236}">
                <a16:creationId xmlns:a16="http://schemas.microsoft.com/office/drawing/2014/main" id="{F020BE2F-9522-431F-8D2A-8B8FB8054075}"/>
              </a:ext>
            </a:extLst>
          </p:cNvPr>
          <p:cNvSpPr txBox="1">
            <a:spLocks noChangeArrowheads="1"/>
          </p:cNvSpPr>
          <p:nvPr/>
        </p:nvSpPr>
        <p:spPr bwMode="auto">
          <a:xfrm>
            <a:off x="1446213" y="2209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流体</a:t>
            </a:r>
          </a:p>
        </p:txBody>
      </p:sp>
      <p:sp>
        <p:nvSpPr>
          <p:cNvPr id="15366" name="Text Box 6">
            <a:extLst>
              <a:ext uri="{FF2B5EF4-FFF2-40B4-BE49-F238E27FC236}">
                <a16:creationId xmlns:a16="http://schemas.microsoft.com/office/drawing/2014/main" id="{5CD60DAF-61C1-4731-90AB-50C6AE92934B}"/>
              </a:ext>
            </a:extLst>
          </p:cNvPr>
          <p:cNvSpPr txBox="1">
            <a:spLocks noChangeArrowheads="1"/>
          </p:cNvSpPr>
          <p:nvPr/>
        </p:nvSpPr>
        <p:spPr bwMode="auto">
          <a:xfrm>
            <a:off x="2478088" y="1981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气体</a:t>
            </a:r>
          </a:p>
        </p:txBody>
      </p:sp>
      <p:sp>
        <p:nvSpPr>
          <p:cNvPr id="15367" name="Text Box 7">
            <a:extLst>
              <a:ext uri="{FF2B5EF4-FFF2-40B4-BE49-F238E27FC236}">
                <a16:creationId xmlns:a16="http://schemas.microsoft.com/office/drawing/2014/main" id="{8C858D2D-79F7-4E19-B93E-47F969AA0D06}"/>
              </a:ext>
            </a:extLst>
          </p:cNvPr>
          <p:cNvSpPr txBox="1">
            <a:spLocks noChangeArrowheads="1"/>
          </p:cNvSpPr>
          <p:nvPr/>
        </p:nvSpPr>
        <p:spPr bwMode="auto">
          <a:xfrm>
            <a:off x="2478088" y="2514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液体</a:t>
            </a:r>
          </a:p>
        </p:txBody>
      </p:sp>
      <p:sp>
        <p:nvSpPr>
          <p:cNvPr id="15368" name="AutoShape 8">
            <a:extLst>
              <a:ext uri="{FF2B5EF4-FFF2-40B4-BE49-F238E27FC236}">
                <a16:creationId xmlns:a16="http://schemas.microsoft.com/office/drawing/2014/main" id="{6DC2AE7F-C1EC-481C-B1B4-479708953D27}"/>
              </a:ext>
            </a:extLst>
          </p:cNvPr>
          <p:cNvSpPr>
            <a:spLocks/>
          </p:cNvSpPr>
          <p:nvPr/>
        </p:nvSpPr>
        <p:spPr bwMode="auto">
          <a:xfrm>
            <a:off x="2284413" y="2209800"/>
            <a:ext cx="153987" cy="609600"/>
          </a:xfrm>
          <a:prstGeom prst="leftBrace">
            <a:avLst>
              <a:gd name="adj1" fmla="val 3299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9" name="AutoShape 9">
            <a:extLst>
              <a:ext uri="{FF2B5EF4-FFF2-40B4-BE49-F238E27FC236}">
                <a16:creationId xmlns:a16="http://schemas.microsoft.com/office/drawing/2014/main" id="{01814C9E-03D6-4CDE-8DFC-DC31CC6751F4}"/>
              </a:ext>
            </a:extLst>
          </p:cNvPr>
          <p:cNvSpPr>
            <a:spLocks/>
          </p:cNvSpPr>
          <p:nvPr/>
        </p:nvSpPr>
        <p:spPr bwMode="auto">
          <a:xfrm flipH="1">
            <a:off x="3275013" y="2209800"/>
            <a:ext cx="153987" cy="609600"/>
          </a:xfrm>
          <a:prstGeom prst="leftBrace">
            <a:avLst>
              <a:gd name="adj1" fmla="val 3299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70" name="Text Box 10">
            <a:extLst>
              <a:ext uri="{FF2B5EF4-FFF2-40B4-BE49-F238E27FC236}">
                <a16:creationId xmlns:a16="http://schemas.microsoft.com/office/drawing/2014/main" id="{DF61C340-0430-4081-B04D-340352B23DE7}"/>
              </a:ext>
            </a:extLst>
          </p:cNvPr>
          <p:cNvSpPr txBox="1">
            <a:spLocks noChangeArrowheads="1"/>
          </p:cNvSpPr>
          <p:nvPr/>
        </p:nvSpPr>
        <p:spPr bwMode="auto">
          <a:xfrm>
            <a:off x="3657600" y="2819400"/>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具备体积压缩弹性 </a:t>
            </a:r>
          </a:p>
        </p:txBody>
      </p:sp>
      <p:sp>
        <p:nvSpPr>
          <p:cNvPr id="15371" name="Text Box 11">
            <a:extLst>
              <a:ext uri="{FF2B5EF4-FFF2-40B4-BE49-F238E27FC236}">
                <a16:creationId xmlns:a16="http://schemas.microsoft.com/office/drawing/2014/main" id="{021AD7FF-505A-4FBE-8467-C4D203B3977E}"/>
              </a:ext>
            </a:extLst>
          </p:cNvPr>
          <p:cNvSpPr txBox="1">
            <a:spLocks noChangeArrowheads="1"/>
          </p:cNvSpPr>
          <p:nvPr/>
        </p:nvSpPr>
        <p:spPr bwMode="auto">
          <a:xfrm>
            <a:off x="3657600" y="1676400"/>
            <a:ext cx="4114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可发生形状和大小的改变，不具备保持原来形状的弹性</a:t>
            </a:r>
            <a:r>
              <a:rPr lang="en-US" altLang="zh-CN"/>
              <a:t>. </a:t>
            </a:r>
          </a:p>
        </p:txBody>
      </p:sp>
      <p:sp>
        <p:nvSpPr>
          <p:cNvPr id="15372" name="Text Box 12">
            <a:extLst>
              <a:ext uri="{FF2B5EF4-FFF2-40B4-BE49-F238E27FC236}">
                <a16:creationId xmlns:a16="http://schemas.microsoft.com/office/drawing/2014/main" id="{B340D266-252C-432E-8E38-8AD7EF2C5DE9}"/>
              </a:ext>
            </a:extLst>
          </p:cNvPr>
          <p:cNvSpPr txBox="1">
            <a:spLocks noChangeArrowheads="1"/>
          </p:cNvSpPr>
          <p:nvPr/>
        </p:nvSpPr>
        <p:spPr bwMode="auto">
          <a:xfrm>
            <a:off x="1447800" y="38862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马赫数的量 </a:t>
            </a:r>
          </a:p>
        </p:txBody>
      </p:sp>
      <p:sp>
        <p:nvSpPr>
          <p:cNvPr id="15373" name="Text Box 13">
            <a:extLst>
              <a:ext uri="{FF2B5EF4-FFF2-40B4-BE49-F238E27FC236}">
                <a16:creationId xmlns:a16="http://schemas.microsoft.com/office/drawing/2014/main" id="{28C83BDD-2507-4214-AF65-31BAD9005A18}"/>
              </a:ext>
            </a:extLst>
          </p:cNvPr>
          <p:cNvSpPr txBox="1">
            <a:spLocks noChangeArrowheads="1"/>
          </p:cNvSpPr>
          <p:nvPr/>
        </p:nvSpPr>
        <p:spPr bwMode="auto">
          <a:xfrm>
            <a:off x="3489325" y="3886200"/>
            <a:ext cx="201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M</a:t>
            </a:r>
            <a:r>
              <a:rPr lang="en-US" altLang="zh-CN"/>
              <a:t>=</a:t>
            </a:r>
            <a:r>
              <a:rPr lang="zh-CN" altLang="en-US"/>
              <a:t>流速</a:t>
            </a:r>
            <a:r>
              <a:rPr lang="en-US" altLang="zh-CN"/>
              <a:t>/</a:t>
            </a:r>
            <a:r>
              <a:rPr lang="zh-CN" altLang="en-US"/>
              <a:t>声速 </a:t>
            </a:r>
          </a:p>
        </p:txBody>
      </p:sp>
      <p:sp>
        <p:nvSpPr>
          <p:cNvPr id="15374" name="Text Box 14">
            <a:extLst>
              <a:ext uri="{FF2B5EF4-FFF2-40B4-BE49-F238E27FC236}">
                <a16:creationId xmlns:a16="http://schemas.microsoft.com/office/drawing/2014/main" id="{CA1E8402-BBE1-4D6F-A7F5-AACE820D9BE8}"/>
              </a:ext>
            </a:extLst>
          </p:cNvPr>
          <p:cNvSpPr txBox="1">
            <a:spLocks noChangeArrowheads="1"/>
          </p:cNvSpPr>
          <p:nvPr/>
        </p:nvSpPr>
        <p:spPr bwMode="auto">
          <a:xfrm>
            <a:off x="1524000" y="4454525"/>
            <a:ext cx="416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M</a:t>
            </a:r>
            <a:r>
              <a:rPr lang="en-US" altLang="zh-CN" baseline="30000"/>
              <a:t>2 </a:t>
            </a:r>
            <a:r>
              <a:rPr lang="en-US" altLang="zh-CN"/>
              <a:t>&lt;&lt;1</a:t>
            </a:r>
            <a:r>
              <a:rPr lang="zh-CN" altLang="en-US"/>
              <a:t>，可视气体不可压缩</a:t>
            </a:r>
            <a:r>
              <a:rPr lang="en-US" altLang="zh-CN"/>
              <a:t>.   </a:t>
            </a:r>
          </a:p>
        </p:txBody>
      </p:sp>
      <p:sp>
        <p:nvSpPr>
          <p:cNvPr id="15375" name="Text Box 15">
            <a:extLst>
              <a:ext uri="{FF2B5EF4-FFF2-40B4-BE49-F238E27FC236}">
                <a16:creationId xmlns:a16="http://schemas.microsoft.com/office/drawing/2014/main" id="{00315613-9494-4C1E-8B12-516ADB7D411D}"/>
              </a:ext>
            </a:extLst>
          </p:cNvPr>
          <p:cNvSpPr txBox="1">
            <a:spLocks noChangeArrowheads="1"/>
          </p:cNvSpPr>
          <p:nvPr/>
        </p:nvSpPr>
        <p:spPr bwMode="auto">
          <a:xfrm>
            <a:off x="1371600" y="4876800"/>
            <a:ext cx="6858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        </a:t>
            </a:r>
            <a:r>
              <a:rPr lang="zh-CN" altLang="en-US"/>
              <a:t>如果在流体运动的问题中，可压缩性和黏性都处于极为次要的地位，就可以看成理想流体</a:t>
            </a:r>
            <a:r>
              <a:rPr lang="en-US" altLang="zh-CN"/>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194" name="Object 1024">
            <a:extLst>
              <a:ext uri="{FF2B5EF4-FFF2-40B4-BE49-F238E27FC236}">
                <a16:creationId xmlns:a16="http://schemas.microsoft.com/office/drawing/2014/main" id="{6F820CBD-6B10-49F1-B37A-F035489144D3}"/>
              </a:ext>
            </a:extLst>
          </p:cNvPr>
          <p:cNvGraphicFramePr>
            <a:graphicFrameLocks noChangeAspect="1"/>
          </p:cNvGraphicFramePr>
          <p:nvPr/>
        </p:nvGraphicFramePr>
        <p:xfrm>
          <a:off x="1828800" y="1495425"/>
          <a:ext cx="2438400" cy="939800"/>
        </p:xfrm>
        <a:graphic>
          <a:graphicData uri="http://schemas.openxmlformats.org/presentationml/2006/ole">
            <mc:AlternateContent xmlns:mc="http://schemas.openxmlformats.org/markup-compatibility/2006">
              <mc:Choice xmlns:v="urn:schemas-microsoft-com:vml" Requires="v">
                <p:oleObj spid="_x0000_s8218" name="公式" r:id="rId3" imgW="1028520" imgH="431640" progId="Equation.3">
                  <p:embed/>
                </p:oleObj>
              </mc:Choice>
              <mc:Fallback>
                <p:oleObj name="公式" r:id="rId3" imgW="1028520" imgH="4316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95425"/>
                        <a:ext cx="2438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1025">
            <a:extLst>
              <a:ext uri="{FF2B5EF4-FFF2-40B4-BE49-F238E27FC236}">
                <a16:creationId xmlns:a16="http://schemas.microsoft.com/office/drawing/2014/main" id="{58963DA6-5C35-4556-9107-520C6E50EAA0}"/>
              </a:ext>
            </a:extLst>
          </p:cNvPr>
          <p:cNvGraphicFramePr>
            <a:graphicFrameLocks noChangeAspect="1"/>
          </p:cNvGraphicFramePr>
          <p:nvPr/>
        </p:nvGraphicFramePr>
        <p:xfrm>
          <a:off x="1828800" y="428625"/>
          <a:ext cx="3200400" cy="987425"/>
        </p:xfrm>
        <a:graphic>
          <a:graphicData uri="http://schemas.openxmlformats.org/presentationml/2006/ole">
            <mc:AlternateContent xmlns:mc="http://schemas.openxmlformats.org/markup-compatibility/2006">
              <mc:Choice xmlns:v="urn:schemas-microsoft-com:vml" Requires="v">
                <p:oleObj spid="_x0000_s8219" name="公式" r:id="rId5" imgW="1244520" imgH="431640" progId="Equation.3">
                  <p:embed/>
                </p:oleObj>
              </mc:Choice>
              <mc:Fallback>
                <p:oleObj name="公式" r:id="rId5" imgW="1244520" imgH="43164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28625"/>
                        <a:ext cx="32004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026">
            <a:extLst>
              <a:ext uri="{FF2B5EF4-FFF2-40B4-BE49-F238E27FC236}">
                <a16:creationId xmlns:a16="http://schemas.microsoft.com/office/drawing/2014/main" id="{79411C5E-1DD9-4B69-A973-A2380358DEB8}"/>
              </a:ext>
            </a:extLst>
          </p:cNvPr>
          <p:cNvGraphicFramePr>
            <a:graphicFrameLocks noChangeAspect="1"/>
          </p:cNvGraphicFramePr>
          <p:nvPr/>
        </p:nvGraphicFramePr>
        <p:xfrm>
          <a:off x="1828800" y="2514600"/>
          <a:ext cx="2430463" cy="1028700"/>
        </p:xfrm>
        <a:graphic>
          <a:graphicData uri="http://schemas.openxmlformats.org/presentationml/2006/ole">
            <mc:AlternateContent xmlns:mc="http://schemas.openxmlformats.org/markup-compatibility/2006">
              <mc:Choice xmlns:v="urn:schemas-microsoft-com:vml" Requires="v">
                <p:oleObj spid="_x0000_s8220" name="公式" r:id="rId7" imgW="850680" imgH="406080" progId="Equation.3">
                  <p:embed/>
                </p:oleObj>
              </mc:Choice>
              <mc:Fallback>
                <p:oleObj name="公式" r:id="rId7" imgW="850680" imgH="4060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514600"/>
                        <a:ext cx="2430463"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5">
            <a:extLst>
              <a:ext uri="{FF2B5EF4-FFF2-40B4-BE49-F238E27FC236}">
                <a16:creationId xmlns:a16="http://schemas.microsoft.com/office/drawing/2014/main" id="{14FBA9B3-51AE-493F-A1F8-E75A30B166BA}"/>
              </a:ext>
            </a:extLst>
          </p:cNvPr>
          <p:cNvSpPr txBox="1">
            <a:spLocks noChangeArrowheads="1"/>
          </p:cNvSpPr>
          <p:nvPr/>
        </p:nvSpPr>
        <p:spPr bwMode="auto">
          <a:xfrm>
            <a:off x="1219200" y="3810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取</a:t>
            </a:r>
            <a:endParaRPr lang="zh-CN" altLang="en-US" sz="2000"/>
          </a:p>
        </p:txBody>
      </p:sp>
      <p:graphicFrame>
        <p:nvGraphicFramePr>
          <p:cNvPr id="8197" name="Object 1027">
            <a:extLst>
              <a:ext uri="{FF2B5EF4-FFF2-40B4-BE49-F238E27FC236}">
                <a16:creationId xmlns:a16="http://schemas.microsoft.com/office/drawing/2014/main" id="{DB1E2F72-DD94-44E8-8DFC-E9C012F63DDF}"/>
              </a:ext>
            </a:extLst>
          </p:cNvPr>
          <p:cNvGraphicFramePr>
            <a:graphicFrameLocks noChangeAspect="1"/>
          </p:cNvGraphicFramePr>
          <p:nvPr/>
        </p:nvGraphicFramePr>
        <p:xfrm>
          <a:off x="1773238" y="3705225"/>
          <a:ext cx="5686425" cy="576263"/>
        </p:xfrm>
        <a:graphic>
          <a:graphicData uri="http://schemas.openxmlformats.org/presentationml/2006/ole">
            <mc:AlternateContent xmlns:mc="http://schemas.openxmlformats.org/markup-compatibility/2006">
              <mc:Choice xmlns:v="urn:schemas-microsoft-com:vml" Requires="v">
                <p:oleObj spid="_x0000_s8221" name="公式" r:id="rId9" imgW="2501640" imgH="253800" progId="Equation.3">
                  <p:embed/>
                </p:oleObj>
              </mc:Choice>
              <mc:Fallback>
                <p:oleObj name="公式" r:id="rId9" imgW="2501640" imgH="2538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3238" y="3705225"/>
                        <a:ext cx="56864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028">
            <a:extLst>
              <a:ext uri="{FF2B5EF4-FFF2-40B4-BE49-F238E27FC236}">
                <a16:creationId xmlns:a16="http://schemas.microsoft.com/office/drawing/2014/main" id="{C6170BFC-50E5-48F1-A38B-4B6D753EF463}"/>
              </a:ext>
            </a:extLst>
          </p:cNvPr>
          <p:cNvGraphicFramePr>
            <a:graphicFrameLocks noChangeAspect="1"/>
          </p:cNvGraphicFramePr>
          <p:nvPr/>
        </p:nvGraphicFramePr>
        <p:xfrm>
          <a:off x="2657475" y="4254500"/>
          <a:ext cx="3744913" cy="596900"/>
        </p:xfrm>
        <a:graphic>
          <a:graphicData uri="http://schemas.openxmlformats.org/presentationml/2006/ole">
            <mc:AlternateContent xmlns:mc="http://schemas.openxmlformats.org/markup-compatibility/2006">
              <mc:Choice xmlns:v="urn:schemas-microsoft-com:vml" Requires="v">
                <p:oleObj spid="_x0000_s8222" name="公式" r:id="rId11" imgW="1447560" imgH="253800" progId="Equation.3">
                  <p:embed/>
                </p:oleObj>
              </mc:Choice>
              <mc:Fallback>
                <p:oleObj name="公式" r:id="rId11" imgW="1447560" imgH="2538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7475" y="4254500"/>
                        <a:ext cx="37449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1029">
            <a:extLst>
              <a:ext uri="{FF2B5EF4-FFF2-40B4-BE49-F238E27FC236}">
                <a16:creationId xmlns:a16="http://schemas.microsoft.com/office/drawing/2014/main" id="{17BF58D3-328C-484B-A903-1CB3C8119391}"/>
              </a:ext>
            </a:extLst>
          </p:cNvPr>
          <p:cNvGraphicFramePr>
            <a:graphicFrameLocks noChangeAspect="1"/>
          </p:cNvGraphicFramePr>
          <p:nvPr/>
        </p:nvGraphicFramePr>
        <p:xfrm>
          <a:off x="2544763" y="4906963"/>
          <a:ext cx="3768725" cy="573087"/>
        </p:xfrm>
        <a:graphic>
          <a:graphicData uri="http://schemas.openxmlformats.org/presentationml/2006/ole">
            <mc:AlternateContent xmlns:mc="http://schemas.openxmlformats.org/markup-compatibility/2006">
              <mc:Choice xmlns:v="urn:schemas-microsoft-com:vml" Requires="v">
                <p:oleObj spid="_x0000_s8223" name="Equation" r:id="rId13" imgW="1587240" imgH="241200" progId="Equation.DSMT4">
                  <p:embed/>
                </p:oleObj>
              </mc:Choice>
              <mc:Fallback>
                <p:oleObj name="Equation" r:id="rId13" imgW="1587240" imgH="241200" progId="Equation.DSMT4">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4763" y="4906963"/>
                        <a:ext cx="376872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030">
            <a:extLst>
              <a:ext uri="{FF2B5EF4-FFF2-40B4-BE49-F238E27FC236}">
                <a16:creationId xmlns:a16="http://schemas.microsoft.com/office/drawing/2014/main" id="{42E5FB9A-2E74-40F3-B13B-D74EB6BBD332}"/>
              </a:ext>
            </a:extLst>
          </p:cNvPr>
          <p:cNvGraphicFramePr>
            <a:graphicFrameLocks noChangeAspect="1"/>
          </p:cNvGraphicFramePr>
          <p:nvPr/>
        </p:nvGraphicFramePr>
        <p:xfrm>
          <a:off x="2514600" y="5486400"/>
          <a:ext cx="2371725" cy="628650"/>
        </p:xfrm>
        <a:graphic>
          <a:graphicData uri="http://schemas.openxmlformats.org/presentationml/2006/ole">
            <mc:AlternateContent xmlns:mc="http://schemas.openxmlformats.org/markup-compatibility/2006">
              <mc:Choice xmlns:v="urn:schemas-microsoft-com:vml" Requires="v">
                <p:oleObj spid="_x0000_s8224" name="Equation" r:id="rId15" imgW="698400" imgH="253800" progId="Equation.3">
                  <p:embed/>
                </p:oleObj>
              </mc:Choice>
              <mc:Fallback>
                <p:oleObj name="Equation" r:id="rId15" imgW="698400" imgH="253800" progId="Equation.3">
                  <p:embed/>
                  <p:pic>
                    <p:nvPicPr>
                      <p:cNvPr id="0" name="Object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486400"/>
                        <a:ext cx="2371725"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Text Box 11">
            <a:extLst>
              <a:ext uri="{FF2B5EF4-FFF2-40B4-BE49-F238E27FC236}">
                <a16:creationId xmlns:a16="http://schemas.microsoft.com/office/drawing/2014/main" id="{823E4A4E-F83B-455B-A7FD-5D0C6B911D10}"/>
              </a:ext>
            </a:extLst>
          </p:cNvPr>
          <p:cNvSpPr txBox="1">
            <a:spLocks noChangeArrowheads="1"/>
          </p:cNvSpPr>
          <p:nvPr/>
        </p:nvSpPr>
        <p:spPr bwMode="auto">
          <a:xfrm>
            <a:off x="1219200" y="4953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则</a:t>
            </a:r>
          </a:p>
        </p:txBody>
      </p:sp>
      <p:grpSp>
        <p:nvGrpSpPr>
          <p:cNvPr id="8203" name="Group 78">
            <a:extLst>
              <a:ext uri="{FF2B5EF4-FFF2-40B4-BE49-F238E27FC236}">
                <a16:creationId xmlns:a16="http://schemas.microsoft.com/office/drawing/2014/main" id="{21497724-AF7B-4F24-8DFB-68615D4A75D0}"/>
              </a:ext>
            </a:extLst>
          </p:cNvPr>
          <p:cNvGrpSpPr>
            <a:grpSpLocks/>
          </p:cNvGrpSpPr>
          <p:nvPr/>
        </p:nvGrpSpPr>
        <p:grpSpPr bwMode="auto">
          <a:xfrm>
            <a:off x="5181600" y="863600"/>
            <a:ext cx="3101975" cy="2643188"/>
            <a:chOff x="3264" y="544"/>
            <a:chExt cx="1954" cy="1665"/>
          </a:xfrm>
        </p:grpSpPr>
        <p:sp>
          <p:nvSpPr>
            <p:cNvPr id="8204" name="Line 65">
              <a:extLst>
                <a:ext uri="{FF2B5EF4-FFF2-40B4-BE49-F238E27FC236}">
                  <a16:creationId xmlns:a16="http://schemas.microsoft.com/office/drawing/2014/main" id="{D0252D50-98E5-4F98-9BDA-88D604FC6088}"/>
                </a:ext>
              </a:extLst>
            </p:cNvPr>
            <p:cNvSpPr>
              <a:spLocks noChangeShapeType="1"/>
            </p:cNvSpPr>
            <p:nvPr/>
          </p:nvSpPr>
          <p:spPr bwMode="auto">
            <a:xfrm>
              <a:off x="3904" y="1947"/>
              <a:ext cx="120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66">
              <a:extLst>
                <a:ext uri="{FF2B5EF4-FFF2-40B4-BE49-F238E27FC236}">
                  <a16:creationId xmlns:a16="http://schemas.microsoft.com/office/drawing/2014/main" id="{B20A0D08-7DEF-4084-BE42-C7E06BFB6432}"/>
                </a:ext>
              </a:extLst>
            </p:cNvPr>
            <p:cNvSpPr>
              <a:spLocks noChangeShapeType="1"/>
            </p:cNvSpPr>
            <p:nvPr/>
          </p:nvSpPr>
          <p:spPr bwMode="auto">
            <a:xfrm flipV="1">
              <a:off x="3904" y="600"/>
              <a:ext cx="0" cy="134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Freeform 67">
              <a:extLst>
                <a:ext uri="{FF2B5EF4-FFF2-40B4-BE49-F238E27FC236}">
                  <a16:creationId xmlns:a16="http://schemas.microsoft.com/office/drawing/2014/main" id="{A8B00BF5-3F12-423F-85E3-4D0DDA731056}"/>
                </a:ext>
              </a:extLst>
            </p:cNvPr>
            <p:cNvSpPr>
              <a:spLocks/>
            </p:cNvSpPr>
            <p:nvPr/>
          </p:nvSpPr>
          <p:spPr bwMode="auto">
            <a:xfrm>
              <a:off x="3961" y="917"/>
              <a:ext cx="814" cy="948"/>
            </a:xfrm>
            <a:custGeom>
              <a:avLst/>
              <a:gdLst>
                <a:gd name="T0" fmla="*/ 0 w 949"/>
                <a:gd name="T1" fmla="*/ 0 h 1084"/>
                <a:gd name="T2" fmla="*/ 135 w 949"/>
                <a:gd name="T3" fmla="*/ 486 h 1084"/>
                <a:gd name="T4" fmla="*/ 384 w 949"/>
                <a:gd name="T5" fmla="*/ 858 h 1084"/>
                <a:gd name="T6" fmla="*/ 949 w 949"/>
                <a:gd name="T7" fmla="*/ 1084 h 1084"/>
                <a:gd name="T8" fmla="*/ 0 60000 65536"/>
                <a:gd name="T9" fmla="*/ 0 60000 65536"/>
                <a:gd name="T10" fmla="*/ 0 60000 65536"/>
                <a:gd name="T11" fmla="*/ 0 60000 65536"/>
                <a:gd name="T12" fmla="*/ 0 w 949"/>
                <a:gd name="T13" fmla="*/ 0 h 1084"/>
                <a:gd name="T14" fmla="*/ 949 w 949"/>
                <a:gd name="T15" fmla="*/ 1084 h 1084"/>
              </a:gdLst>
              <a:ahLst/>
              <a:cxnLst>
                <a:cxn ang="T8">
                  <a:pos x="T0" y="T1"/>
                </a:cxn>
                <a:cxn ang="T9">
                  <a:pos x="T2" y="T3"/>
                </a:cxn>
                <a:cxn ang="T10">
                  <a:pos x="T4" y="T5"/>
                </a:cxn>
                <a:cxn ang="T11">
                  <a:pos x="T6" y="T7"/>
                </a:cxn>
              </a:cxnLst>
              <a:rect l="T12" t="T13" r="T14" b="T15"/>
              <a:pathLst>
                <a:path w="949" h="1084">
                  <a:moveTo>
                    <a:pt x="0" y="0"/>
                  </a:moveTo>
                  <a:cubicBezTo>
                    <a:pt x="35" y="171"/>
                    <a:pt x="71" y="343"/>
                    <a:pt x="135" y="486"/>
                  </a:cubicBezTo>
                  <a:cubicBezTo>
                    <a:pt x="199" y="629"/>
                    <a:pt x="248" y="758"/>
                    <a:pt x="384" y="858"/>
                  </a:cubicBezTo>
                  <a:cubicBezTo>
                    <a:pt x="520" y="958"/>
                    <a:pt x="734" y="1021"/>
                    <a:pt x="949" y="108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7" name="Text Box 68">
              <a:extLst>
                <a:ext uri="{FF2B5EF4-FFF2-40B4-BE49-F238E27FC236}">
                  <a16:creationId xmlns:a16="http://schemas.microsoft.com/office/drawing/2014/main" id="{56A6E1F6-131D-4EFD-A2FF-0C8440B8D57A}"/>
                </a:ext>
              </a:extLst>
            </p:cNvPr>
            <p:cNvSpPr txBox="1">
              <a:spLocks noChangeArrowheads="1"/>
            </p:cNvSpPr>
            <p:nvPr/>
          </p:nvSpPr>
          <p:spPr bwMode="auto">
            <a:xfrm>
              <a:off x="4647" y="190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p</a:t>
              </a:r>
              <a:r>
                <a:rPr lang="en-US" altLang="zh-CN" baseline="-25000"/>
                <a:t>0</a:t>
              </a:r>
              <a:endParaRPr lang="en-US" altLang="zh-CN" i="1"/>
            </a:p>
          </p:txBody>
        </p:sp>
        <p:sp>
          <p:nvSpPr>
            <p:cNvPr id="8208" name="Text Box 69">
              <a:extLst>
                <a:ext uri="{FF2B5EF4-FFF2-40B4-BE49-F238E27FC236}">
                  <a16:creationId xmlns:a16="http://schemas.microsoft.com/office/drawing/2014/main" id="{84A90B4A-2A7E-4398-A539-0740300CE964}"/>
                </a:ext>
              </a:extLst>
            </p:cNvPr>
            <p:cNvSpPr txBox="1">
              <a:spLocks noChangeArrowheads="1"/>
            </p:cNvSpPr>
            <p:nvPr/>
          </p:nvSpPr>
          <p:spPr bwMode="auto">
            <a:xfrm>
              <a:off x="5006" y="192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p</a:t>
              </a:r>
            </a:p>
          </p:txBody>
        </p:sp>
        <p:sp>
          <p:nvSpPr>
            <p:cNvPr id="8209" name="Text Box 70">
              <a:extLst>
                <a:ext uri="{FF2B5EF4-FFF2-40B4-BE49-F238E27FC236}">
                  <a16:creationId xmlns:a16="http://schemas.microsoft.com/office/drawing/2014/main" id="{635420FB-DC0E-4130-8A4D-B1E2D2A8696F}"/>
                </a:ext>
              </a:extLst>
            </p:cNvPr>
            <p:cNvSpPr txBox="1">
              <a:spLocks noChangeArrowheads="1"/>
            </p:cNvSpPr>
            <p:nvPr/>
          </p:nvSpPr>
          <p:spPr bwMode="auto">
            <a:xfrm>
              <a:off x="3701" y="54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y</a:t>
              </a:r>
            </a:p>
          </p:txBody>
        </p:sp>
        <p:grpSp>
          <p:nvGrpSpPr>
            <p:cNvPr id="8210" name="Group 77">
              <a:extLst>
                <a:ext uri="{FF2B5EF4-FFF2-40B4-BE49-F238E27FC236}">
                  <a16:creationId xmlns:a16="http://schemas.microsoft.com/office/drawing/2014/main" id="{CB6C2738-53B7-4A96-A00D-EA358F6F5807}"/>
                </a:ext>
              </a:extLst>
            </p:cNvPr>
            <p:cNvGrpSpPr>
              <a:grpSpLocks/>
            </p:cNvGrpSpPr>
            <p:nvPr/>
          </p:nvGrpSpPr>
          <p:grpSpPr bwMode="auto">
            <a:xfrm>
              <a:off x="3264" y="871"/>
              <a:ext cx="438" cy="1050"/>
              <a:chOff x="3264" y="871"/>
              <a:chExt cx="438" cy="1050"/>
            </a:xfrm>
          </p:grpSpPr>
          <p:grpSp>
            <p:nvGrpSpPr>
              <p:cNvPr id="8211" name="Group 76">
                <a:extLst>
                  <a:ext uri="{FF2B5EF4-FFF2-40B4-BE49-F238E27FC236}">
                    <a16:creationId xmlns:a16="http://schemas.microsoft.com/office/drawing/2014/main" id="{F6F88C3A-CC0C-4F5A-A076-03BD60DBD088}"/>
                  </a:ext>
                </a:extLst>
              </p:cNvPr>
              <p:cNvGrpSpPr>
                <a:grpSpLocks/>
              </p:cNvGrpSpPr>
              <p:nvPr/>
            </p:nvGrpSpPr>
            <p:grpSpPr bwMode="auto">
              <a:xfrm>
                <a:off x="3264" y="871"/>
                <a:ext cx="438" cy="1050"/>
                <a:chOff x="3264" y="871"/>
                <a:chExt cx="438" cy="1050"/>
              </a:xfrm>
            </p:grpSpPr>
            <p:grpSp>
              <p:nvGrpSpPr>
                <p:cNvPr id="8213" name="Group 75">
                  <a:extLst>
                    <a:ext uri="{FF2B5EF4-FFF2-40B4-BE49-F238E27FC236}">
                      <a16:creationId xmlns:a16="http://schemas.microsoft.com/office/drawing/2014/main" id="{FA4F004B-E193-4F1C-BAEB-FFC8B42B54F7}"/>
                    </a:ext>
                  </a:extLst>
                </p:cNvPr>
                <p:cNvGrpSpPr>
                  <a:grpSpLocks/>
                </p:cNvGrpSpPr>
                <p:nvPr/>
              </p:nvGrpSpPr>
              <p:grpSpPr bwMode="auto">
                <a:xfrm>
                  <a:off x="3272" y="871"/>
                  <a:ext cx="430" cy="1050"/>
                  <a:chOff x="3272" y="871"/>
                  <a:chExt cx="430" cy="1050"/>
                </a:xfrm>
              </p:grpSpPr>
              <p:sp>
                <p:nvSpPr>
                  <p:cNvPr id="8215" name="Rectangle 59" descr="25%">
                    <a:extLst>
                      <a:ext uri="{FF2B5EF4-FFF2-40B4-BE49-F238E27FC236}">
                        <a16:creationId xmlns:a16="http://schemas.microsoft.com/office/drawing/2014/main" id="{13FC47E5-1D47-4B39-AF73-DDA56DEE657F}"/>
                      </a:ext>
                    </a:extLst>
                  </p:cNvPr>
                  <p:cNvSpPr>
                    <a:spLocks noChangeArrowheads="1"/>
                  </p:cNvSpPr>
                  <p:nvPr/>
                </p:nvSpPr>
                <p:spPr bwMode="auto">
                  <a:xfrm>
                    <a:off x="3272" y="1702"/>
                    <a:ext cx="429" cy="219"/>
                  </a:xfrm>
                  <a:prstGeom prst="rect">
                    <a:avLst/>
                  </a:prstGeom>
                  <a:pattFill prst="pct25">
                    <a:fgClr>
                      <a:schemeClr val="tx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6" name="Rectangle 60" descr="10%">
                    <a:extLst>
                      <a:ext uri="{FF2B5EF4-FFF2-40B4-BE49-F238E27FC236}">
                        <a16:creationId xmlns:a16="http://schemas.microsoft.com/office/drawing/2014/main" id="{7E3365FD-2292-4FCB-8461-4FA7BD440CCD}"/>
                      </a:ext>
                    </a:extLst>
                  </p:cNvPr>
                  <p:cNvSpPr>
                    <a:spLocks noChangeArrowheads="1"/>
                  </p:cNvSpPr>
                  <p:nvPr/>
                </p:nvSpPr>
                <p:spPr bwMode="auto">
                  <a:xfrm>
                    <a:off x="3278" y="871"/>
                    <a:ext cx="424" cy="525"/>
                  </a:xfrm>
                  <a:prstGeom prst="rect">
                    <a:avLst/>
                  </a:prstGeom>
                  <a:pattFill prst="pct10">
                    <a:fgClr>
                      <a:schemeClr val="tx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7" name="Rectangle 61" descr="20%">
                    <a:extLst>
                      <a:ext uri="{FF2B5EF4-FFF2-40B4-BE49-F238E27FC236}">
                        <a16:creationId xmlns:a16="http://schemas.microsoft.com/office/drawing/2014/main" id="{99B77D95-2428-43E6-BEAA-B5DA209C2F59}"/>
                      </a:ext>
                    </a:extLst>
                  </p:cNvPr>
                  <p:cNvSpPr>
                    <a:spLocks noChangeArrowheads="1"/>
                  </p:cNvSpPr>
                  <p:nvPr/>
                </p:nvSpPr>
                <p:spPr bwMode="auto">
                  <a:xfrm>
                    <a:off x="3272" y="1396"/>
                    <a:ext cx="429" cy="306"/>
                  </a:xfrm>
                  <a:prstGeom prst="rect">
                    <a:avLst/>
                  </a:prstGeom>
                  <a:pattFill prst="pct20">
                    <a:fgClr>
                      <a:schemeClr val="tx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214" name="Rectangle 63">
                  <a:extLst>
                    <a:ext uri="{FF2B5EF4-FFF2-40B4-BE49-F238E27FC236}">
                      <a16:creationId xmlns:a16="http://schemas.microsoft.com/office/drawing/2014/main" id="{8DED0D69-D3FC-4394-85DA-B56530DF44ED}"/>
                    </a:ext>
                  </a:extLst>
                </p:cNvPr>
                <p:cNvSpPr>
                  <a:spLocks noChangeArrowheads="1"/>
                </p:cNvSpPr>
                <p:nvPr/>
              </p:nvSpPr>
              <p:spPr bwMode="auto">
                <a:xfrm>
                  <a:off x="3264" y="871"/>
                  <a:ext cx="429"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212" name="Line 71">
                <a:extLst>
                  <a:ext uri="{FF2B5EF4-FFF2-40B4-BE49-F238E27FC236}">
                    <a16:creationId xmlns:a16="http://schemas.microsoft.com/office/drawing/2014/main" id="{8DD7B4AE-309B-4234-A37E-0E862D14F5BF}"/>
                  </a:ext>
                </a:extLst>
              </p:cNvPr>
              <p:cNvSpPr>
                <a:spLocks noChangeShapeType="1"/>
              </p:cNvSpPr>
              <p:nvPr/>
            </p:nvSpPr>
            <p:spPr bwMode="auto">
              <a:xfrm>
                <a:off x="3264" y="1921"/>
                <a:ext cx="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2">
            <a:extLst>
              <a:ext uri="{FF2B5EF4-FFF2-40B4-BE49-F238E27FC236}">
                <a16:creationId xmlns:a16="http://schemas.microsoft.com/office/drawing/2014/main" id="{336D4B0B-6737-467C-BD3C-7C6E080EE4D4}"/>
              </a:ext>
            </a:extLst>
          </p:cNvPr>
          <p:cNvSpPr txBox="1">
            <a:spLocks noChangeArrowheads="1"/>
          </p:cNvSpPr>
          <p:nvPr/>
        </p:nvSpPr>
        <p:spPr bwMode="auto">
          <a:xfrm>
            <a:off x="914400" y="484188"/>
            <a:ext cx="73914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en-US" altLang="zh-CN">
                <a:solidFill>
                  <a:srgbClr val="FF0000"/>
                </a:solidFill>
              </a:rPr>
              <a:t>[</a:t>
            </a:r>
            <a:r>
              <a:rPr lang="zh-CN" altLang="en-US">
                <a:solidFill>
                  <a:srgbClr val="FF0000"/>
                </a:solidFill>
              </a:rPr>
              <a:t>例题</a:t>
            </a:r>
            <a:r>
              <a:rPr lang="en-US" altLang="zh-CN">
                <a:solidFill>
                  <a:srgbClr val="FF0000"/>
                </a:solidFill>
              </a:rPr>
              <a:t>2]</a:t>
            </a:r>
            <a:r>
              <a:rPr lang="en-US" altLang="zh-CN"/>
              <a:t>   </a:t>
            </a:r>
            <a:r>
              <a:rPr lang="zh-CN" altLang="en-US"/>
              <a:t>水坝横截面如图所示，坝长</a:t>
            </a:r>
            <a:r>
              <a:rPr lang="en-US" altLang="zh-CN"/>
              <a:t>1088m</a:t>
            </a:r>
            <a:r>
              <a:rPr lang="zh-CN" altLang="en-US"/>
              <a:t>，水深</a:t>
            </a:r>
            <a:r>
              <a:rPr lang="en-US" altLang="zh-CN"/>
              <a:t>5m,</a:t>
            </a:r>
            <a:r>
              <a:rPr lang="zh-CN" altLang="en-US"/>
              <a:t>水的密为</a:t>
            </a:r>
            <a:r>
              <a:rPr lang="en-US" altLang="zh-CN"/>
              <a:t>1.0</a:t>
            </a:r>
            <a:r>
              <a:rPr lang="en-US" altLang="zh-CN">
                <a:sym typeface="Symbol" panose="05050102010706020507" pitchFamily="18" charset="2"/>
              </a:rPr>
              <a:t></a:t>
            </a:r>
            <a:r>
              <a:rPr lang="en-US" altLang="zh-CN"/>
              <a:t>10</a:t>
            </a:r>
            <a:r>
              <a:rPr lang="en-US" altLang="zh-CN" baseline="30000"/>
              <a:t>3 </a:t>
            </a:r>
            <a:r>
              <a:rPr lang="en-US" altLang="zh-CN"/>
              <a:t>kg/m</a:t>
            </a:r>
            <a:r>
              <a:rPr lang="en-US" altLang="zh-CN" baseline="30000"/>
              <a:t>3</a:t>
            </a:r>
            <a:r>
              <a:rPr lang="en-US" altLang="zh-CN"/>
              <a:t>. </a:t>
            </a:r>
            <a:r>
              <a:rPr lang="zh-CN" altLang="en-US"/>
              <a:t>求水作用于坝身的水平推力</a:t>
            </a:r>
            <a:r>
              <a:rPr lang="en-US" altLang="zh-CN"/>
              <a:t>.</a:t>
            </a:r>
            <a:r>
              <a:rPr lang="zh-CN" altLang="en-US"/>
              <a:t>不计大气压</a:t>
            </a:r>
            <a:r>
              <a:rPr lang="en-US" altLang="zh-CN"/>
              <a:t>.</a:t>
            </a:r>
          </a:p>
        </p:txBody>
      </p:sp>
      <p:grpSp>
        <p:nvGrpSpPr>
          <p:cNvPr id="9220" name="Group 25">
            <a:extLst>
              <a:ext uri="{FF2B5EF4-FFF2-40B4-BE49-F238E27FC236}">
                <a16:creationId xmlns:a16="http://schemas.microsoft.com/office/drawing/2014/main" id="{34103801-DCBB-4A1B-831F-A4486170BD16}"/>
              </a:ext>
            </a:extLst>
          </p:cNvPr>
          <p:cNvGrpSpPr>
            <a:grpSpLocks/>
          </p:cNvGrpSpPr>
          <p:nvPr/>
        </p:nvGrpSpPr>
        <p:grpSpPr bwMode="auto">
          <a:xfrm>
            <a:off x="3125788" y="1824038"/>
            <a:ext cx="3378200" cy="1368425"/>
            <a:chOff x="1969" y="1149"/>
            <a:chExt cx="2128" cy="862"/>
          </a:xfrm>
        </p:grpSpPr>
        <p:sp>
          <p:nvSpPr>
            <p:cNvPr id="9222" name="Line 6">
              <a:extLst>
                <a:ext uri="{FF2B5EF4-FFF2-40B4-BE49-F238E27FC236}">
                  <a16:creationId xmlns:a16="http://schemas.microsoft.com/office/drawing/2014/main" id="{271FAB22-8E0F-4C34-9355-A235D8630F2C}"/>
                </a:ext>
              </a:extLst>
            </p:cNvPr>
            <p:cNvSpPr>
              <a:spLocks noChangeShapeType="1"/>
            </p:cNvSpPr>
            <p:nvPr/>
          </p:nvSpPr>
          <p:spPr bwMode="auto">
            <a:xfrm>
              <a:off x="2266" y="1779"/>
              <a:ext cx="27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23" name="Group 24">
              <a:extLst>
                <a:ext uri="{FF2B5EF4-FFF2-40B4-BE49-F238E27FC236}">
                  <a16:creationId xmlns:a16="http://schemas.microsoft.com/office/drawing/2014/main" id="{D44665E6-152C-4E84-BBDF-D06BFF3B51B5}"/>
                </a:ext>
              </a:extLst>
            </p:cNvPr>
            <p:cNvGrpSpPr>
              <a:grpSpLocks/>
            </p:cNvGrpSpPr>
            <p:nvPr/>
          </p:nvGrpSpPr>
          <p:grpSpPr bwMode="auto">
            <a:xfrm>
              <a:off x="1969" y="1149"/>
              <a:ext cx="2128" cy="757"/>
              <a:chOff x="1969" y="1149"/>
              <a:chExt cx="2128" cy="757"/>
            </a:xfrm>
          </p:grpSpPr>
          <p:sp>
            <p:nvSpPr>
              <p:cNvPr id="9228" name="Freeform 5" descr="波浪线">
                <a:extLst>
                  <a:ext uri="{FF2B5EF4-FFF2-40B4-BE49-F238E27FC236}">
                    <a16:creationId xmlns:a16="http://schemas.microsoft.com/office/drawing/2014/main" id="{67BF3155-EDA6-45E6-9B60-5947CF8A9DF8}"/>
                  </a:ext>
                </a:extLst>
              </p:cNvPr>
              <p:cNvSpPr>
                <a:spLocks/>
              </p:cNvSpPr>
              <p:nvPr/>
            </p:nvSpPr>
            <p:spPr bwMode="auto">
              <a:xfrm>
                <a:off x="1969" y="1280"/>
                <a:ext cx="884" cy="512"/>
              </a:xfrm>
              <a:custGeom>
                <a:avLst/>
                <a:gdLst>
                  <a:gd name="T0" fmla="*/ 5 w 807"/>
                  <a:gd name="T1" fmla="*/ 11 h 400"/>
                  <a:gd name="T2" fmla="*/ 807 w 807"/>
                  <a:gd name="T3" fmla="*/ 0 h 400"/>
                  <a:gd name="T4" fmla="*/ 367 w 807"/>
                  <a:gd name="T5" fmla="*/ 393 h 400"/>
                  <a:gd name="T6" fmla="*/ 0 w 807"/>
                  <a:gd name="T7" fmla="*/ 400 h 400"/>
                  <a:gd name="T8" fmla="*/ 0 60000 65536"/>
                  <a:gd name="T9" fmla="*/ 0 60000 65536"/>
                  <a:gd name="T10" fmla="*/ 0 60000 65536"/>
                  <a:gd name="T11" fmla="*/ 0 60000 65536"/>
                  <a:gd name="T12" fmla="*/ 0 w 807"/>
                  <a:gd name="T13" fmla="*/ 0 h 400"/>
                  <a:gd name="T14" fmla="*/ 807 w 807"/>
                  <a:gd name="T15" fmla="*/ 400 h 400"/>
                </a:gdLst>
                <a:ahLst/>
                <a:cxnLst>
                  <a:cxn ang="T8">
                    <a:pos x="T0" y="T1"/>
                  </a:cxn>
                  <a:cxn ang="T9">
                    <a:pos x="T2" y="T3"/>
                  </a:cxn>
                  <a:cxn ang="T10">
                    <a:pos x="T4" y="T5"/>
                  </a:cxn>
                  <a:cxn ang="T11">
                    <a:pos x="T6" y="T7"/>
                  </a:cxn>
                </a:cxnLst>
                <a:rect l="T12" t="T13" r="T14" b="T15"/>
                <a:pathLst>
                  <a:path w="807" h="400">
                    <a:moveTo>
                      <a:pt x="5" y="11"/>
                    </a:moveTo>
                    <a:lnTo>
                      <a:pt x="807" y="0"/>
                    </a:lnTo>
                    <a:lnTo>
                      <a:pt x="367" y="393"/>
                    </a:lnTo>
                    <a:lnTo>
                      <a:pt x="0" y="400"/>
                    </a:lnTo>
                  </a:path>
                </a:pathLst>
              </a:custGeom>
              <a:pattFill prst="wave">
                <a:fgClr>
                  <a:srgbClr val="3399FF"/>
                </a:fgClr>
                <a:bgClr>
                  <a:srgbClr val="FFFFFF"/>
                </a:bgClr>
              </a:patt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sp>
            <p:nvSpPr>
              <p:cNvPr id="9229" name="Freeform 3" descr="横向砖形">
                <a:extLst>
                  <a:ext uri="{FF2B5EF4-FFF2-40B4-BE49-F238E27FC236}">
                    <a16:creationId xmlns:a16="http://schemas.microsoft.com/office/drawing/2014/main" id="{9982AA51-7284-450F-8C50-D569DA0B8C83}"/>
                  </a:ext>
                </a:extLst>
              </p:cNvPr>
              <p:cNvSpPr>
                <a:spLocks/>
              </p:cNvSpPr>
              <p:nvPr/>
            </p:nvSpPr>
            <p:spPr bwMode="auto">
              <a:xfrm>
                <a:off x="1974" y="1149"/>
                <a:ext cx="2123" cy="676"/>
              </a:xfrm>
              <a:custGeom>
                <a:avLst/>
                <a:gdLst>
                  <a:gd name="T0" fmla="*/ 0 w 1937"/>
                  <a:gd name="T1" fmla="*/ 497 h 528"/>
                  <a:gd name="T2" fmla="*/ 384 w 1937"/>
                  <a:gd name="T3" fmla="*/ 497 h 528"/>
                  <a:gd name="T4" fmla="*/ 903 w 1937"/>
                  <a:gd name="T5" fmla="*/ 0 h 528"/>
                  <a:gd name="T6" fmla="*/ 1199 w 1937"/>
                  <a:gd name="T7" fmla="*/ 0 h 528"/>
                  <a:gd name="T8" fmla="*/ 1642 w 1937"/>
                  <a:gd name="T9" fmla="*/ 528 h 528"/>
                  <a:gd name="T10" fmla="*/ 1937 w 1937"/>
                  <a:gd name="T11" fmla="*/ 528 h 528"/>
                  <a:gd name="T12" fmla="*/ 0 60000 65536"/>
                  <a:gd name="T13" fmla="*/ 0 60000 65536"/>
                  <a:gd name="T14" fmla="*/ 0 60000 65536"/>
                  <a:gd name="T15" fmla="*/ 0 60000 65536"/>
                  <a:gd name="T16" fmla="*/ 0 60000 65536"/>
                  <a:gd name="T17" fmla="*/ 0 60000 65536"/>
                  <a:gd name="T18" fmla="*/ 0 w 1937"/>
                  <a:gd name="T19" fmla="*/ 0 h 528"/>
                  <a:gd name="T20" fmla="*/ 1937 w 1937"/>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937" h="528">
                    <a:moveTo>
                      <a:pt x="0" y="497"/>
                    </a:moveTo>
                    <a:lnTo>
                      <a:pt x="384" y="497"/>
                    </a:lnTo>
                    <a:lnTo>
                      <a:pt x="903" y="0"/>
                    </a:lnTo>
                    <a:lnTo>
                      <a:pt x="1199" y="0"/>
                    </a:lnTo>
                    <a:lnTo>
                      <a:pt x="1642" y="528"/>
                    </a:lnTo>
                    <a:lnTo>
                      <a:pt x="1937" y="528"/>
                    </a:lnTo>
                  </a:path>
                </a:pathLst>
              </a:custGeom>
              <a:pattFill prst="horzBrick">
                <a:fgClr>
                  <a:schemeClr val="folHlink"/>
                </a:fgClr>
                <a:bgClr>
                  <a:srgbClr val="FFFFFF"/>
                </a:bgClr>
              </a:pattFill>
              <a:ln w="19050" cap="flat" cmpd="sng">
                <a:solidFill>
                  <a:schemeClr val="tx1"/>
                </a:solidFill>
                <a:prstDash val="solid"/>
                <a:round/>
                <a:headEnd/>
                <a:tailEnd/>
              </a:ln>
            </p:spPr>
            <p:txBody>
              <a:bodyPr wrap="none" anchor="ctr"/>
              <a:lstStyle/>
              <a:p>
                <a:endParaRPr lang="zh-CN" altLang="en-US"/>
              </a:p>
            </p:txBody>
          </p:sp>
          <p:sp>
            <p:nvSpPr>
              <p:cNvPr id="9230" name="Line 8">
                <a:extLst>
                  <a:ext uri="{FF2B5EF4-FFF2-40B4-BE49-F238E27FC236}">
                    <a16:creationId xmlns:a16="http://schemas.microsoft.com/office/drawing/2014/main" id="{23320DE8-7518-457E-AC99-719D69DC08A4}"/>
                  </a:ext>
                </a:extLst>
              </p:cNvPr>
              <p:cNvSpPr>
                <a:spLocks noChangeShapeType="1"/>
              </p:cNvSpPr>
              <p:nvPr/>
            </p:nvSpPr>
            <p:spPr bwMode="auto">
              <a:xfrm>
                <a:off x="2853" y="1280"/>
                <a:ext cx="185" cy="2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9">
                <a:extLst>
                  <a:ext uri="{FF2B5EF4-FFF2-40B4-BE49-F238E27FC236}">
                    <a16:creationId xmlns:a16="http://schemas.microsoft.com/office/drawing/2014/main" id="{7A08545D-3F88-4BAE-A450-29FF48941B11}"/>
                  </a:ext>
                </a:extLst>
              </p:cNvPr>
              <p:cNvSpPr>
                <a:spLocks noChangeShapeType="1"/>
              </p:cNvSpPr>
              <p:nvPr/>
            </p:nvSpPr>
            <p:spPr bwMode="auto">
              <a:xfrm>
                <a:off x="2605" y="1576"/>
                <a:ext cx="185" cy="2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Line 10">
                <a:extLst>
                  <a:ext uri="{FF2B5EF4-FFF2-40B4-BE49-F238E27FC236}">
                    <a16:creationId xmlns:a16="http://schemas.microsoft.com/office/drawing/2014/main" id="{30D87365-2F5E-4E11-BB33-CB8636B98D4F}"/>
                  </a:ext>
                </a:extLst>
              </p:cNvPr>
              <p:cNvSpPr>
                <a:spLocks noChangeShapeType="1"/>
              </p:cNvSpPr>
              <p:nvPr/>
            </p:nvSpPr>
            <p:spPr bwMode="auto">
              <a:xfrm>
                <a:off x="2544" y="1633"/>
                <a:ext cx="185" cy="2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3" name="Line 11">
                <a:extLst>
                  <a:ext uri="{FF2B5EF4-FFF2-40B4-BE49-F238E27FC236}">
                    <a16:creationId xmlns:a16="http://schemas.microsoft.com/office/drawing/2014/main" id="{B728A294-FE84-491C-813B-EE88EB20A7CE}"/>
                  </a:ext>
                </a:extLst>
              </p:cNvPr>
              <p:cNvSpPr>
                <a:spLocks noChangeShapeType="1"/>
              </p:cNvSpPr>
              <p:nvPr/>
            </p:nvSpPr>
            <p:spPr bwMode="auto">
              <a:xfrm flipH="1">
                <a:off x="2256" y="158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12">
                <a:extLst>
                  <a:ext uri="{FF2B5EF4-FFF2-40B4-BE49-F238E27FC236}">
                    <a16:creationId xmlns:a16="http://schemas.microsoft.com/office/drawing/2014/main" id="{4581E848-5EAD-4412-A4D1-E37DA4516825}"/>
                  </a:ext>
                </a:extLst>
              </p:cNvPr>
              <p:cNvSpPr>
                <a:spLocks noChangeShapeType="1"/>
              </p:cNvSpPr>
              <p:nvPr/>
            </p:nvSpPr>
            <p:spPr bwMode="auto">
              <a:xfrm>
                <a:off x="2256" y="1280"/>
                <a:ext cx="3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13">
                <a:extLst>
                  <a:ext uri="{FF2B5EF4-FFF2-40B4-BE49-F238E27FC236}">
                    <a16:creationId xmlns:a16="http://schemas.microsoft.com/office/drawing/2014/main" id="{B39917B6-C01E-4759-BE5F-04300D4372AB}"/>
                  </a:ext>
                </a:extLst>
              </p:cNvPr>
              <p:cNvSpPr>
                <a:spLocks noChangeShapeType="1"/>
              </p:cNvSpPr>
              <p:nvPr/>
            </p:nvSpPr>
            <p:spPr bwMode="auto">
              <a:xfrm>
                <a:off x="2337" y="1266"/>
                <a:ext cx="0" cy="353"/>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14">
                <a:extLst>
                  <a:ext uri="{FF2B5EF4-FFF2-40B4-BE49-F238E27FC236}">
                    <a16:creationId xmlns:a16="http://schemas.microsoft.com/office/drawing/2014/main" id="{416239B1-6BE2-4E4E-BECE-F0434F0B965A}"/>
                  </a:ext>
                </a:extLst>
              </p:cNvPr>
              <p:cNvSpPr>
                <a:spLocks noChangeShapeType="1"/>
              </p:cNvSpPr>
              <p:nvPr/>
            </p:nvSpPr>
            <p:spPr bwMode="auto">
              <a:xfrm flipH="1">
                <a:off x="2693" y="1427"/>
                <a:ext cx="309" cy="296"/>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15">
                <a:extLst>
                  <a:ext uri="{FF2B5EF4-FFF2-40B4-BE49-F238E27FC236}">
                    <a16:creationId xmlns:a16="http://schemas.microsoft.com/office/drawing/2014/main" id="{F6484900-D975-4C91-98D3-5EE95B6B5212}"/>
                  </a:ext>
                </a:extLst>
              </p:cNvPr>
              <p:cNvSpPr>
                <a:spLocks noChangeShapeType="1"/>
              </p:cNvSpPr>
              <p:nvPr/>
            </p:nvSpPr>
            <p:spPr bwMode="auto">
              <a:xfrm flipV="1">
                <a:off x="2532" y="1779"/>
                <a:ext cx="149" cy="12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24" name="Text Box 17">
              <a:extLst>
                <a:ext uri="{FF2B5EF4-FFF2-40B4-BE49-F238E27FC236}">
                  <a16:creationId xmlns:a16="http://schemas.microsoft.com/office/drawing/2014/main" id="{8B7B1B0A-4B9F-464A-8E72-3D9D7DE34EF6}"/>
                </a:ext>
              </a:extLst>
            </p:cNvPr>
            <p:cNvSpPr txBox="1">
              <a:spLocks noChangeArrowheads="1"/>
            </p:cNvSpPr>
            <p:nvPr/>
          </p:nvSpPr>
          <p:spPr bwMode="auto">
            <a:xfrm>
              <a:off x="2349" y="12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h</a:t>
              </a:r>
            </a:p>
          </p:txBody>
        </p:sp>
        <p:sp>
          <p:nvSpPr>
            <p:cNvPr id="9225" name="Text Box 18">
              <a:extLst>
                <a:ext uri="{FF2B5EF4-FFF2-40B4-BE49-F238E27FC236}">
                  <a16:creationId xmlns:a16="http://schemas.microsoft.com/office/drawing/2014/main" id="{E3C3B3CF-92DB-4B36-88A3-B86AA7E53B97}"/>
                </a:ext>
              </a:extLst>
            </p:cNvPr>
            <p:cNvSpPr txBox="1">
              <a:spLocks noChangeArrowheads="1"/>
            </p:cNvSpPr>
            <p:nvPr/>
          </p:nvSpPr>
          <p:spPr bwMode="auto">
            <a:xfrm>
              <a:off x="2833" y="1475"/>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l</a:t>
              </a:r>
            </a:p>
          </p:txBody>
        </p:sp>
        <p:sp>
          <p:nvSpPr>
            <p:cNvPr id="9226" name="Text Box 19">
              <a:extLst>
                <a:ext uri="{FF2B5EF4-FFF2-40B4-BE49-F238E27FC236}">
                  <a16:creationId xmlns:a16="http://schemas.microsoft.com/office/drawing/2014/main" id="{ECF5CAD6-75EC-48B0-A08D-8B04C902D3DB}"/>
                </a:ext>
              </a:extLst>
            </p:cNvPr>
            <p:cNvSpPr txBox="1">
              <a:spLocks noChangeArrowheads="1"/>
            </p:cNvSpPr>
            <p:nvPr/>
          </p:nvSpPr>
          <p:spPr bwMode="auto">
            <a:xfrm>
              <a:off x="2681" y="172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d</a:t>
              </a:r>
              <a:r>
                <a:rPr lang="en-US" altLang="zh-CN" i="1"/>
                <a:t>l</a:t>
              </a:r>
            </a:p>
          </p:txBody>
        </p:sp>
        <p:sp>
          <p:nvSpPr>
            <p:cNvPr id="9227" name="Text Box 20">
              <a:extLst>
                <a:ext uri="{FF2B5EF4-FFF2-40B4-BE49-F238E27FC236}">
                  <a16:creationId xmlns:a16="http://schemas.microsoft.com/office/drawing/2014/main" id="{E3A250F1-825D-462A-B2E5-C2C1A14F2EAB}"/>
                </a:ext>
              </a:extLst>
            </p:cNvPr>
            <p:cNvSpPr txBox="1">
              <a:spLocks noChangeArrowheads="1"/>
            </p:cNvSpPr>
            <p:nvPr/>
          </p:nvSpPr>
          <p:spPr bwMode="auto">
            <a:xfrm>
              <a:off x="2390" y="155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ym typeface="Symbol" panose="05050102010706020507" pitchFamily="18" charset="2"/>
                </a:rPr>
                <a:t></a:t>
              </a:r>
              <a:endParaRPr lang="en-US" altLang="zh-CN" i="1"/>
            </a:p>
          </p:txBody>
        </p:sp>
      </p:grpSp>
      <p:sp>
        <p:nvSpPr>
          <p:cNvPr id="9221" name="Text Box 22">
            <a:extLst>
              <a:ext uri="{FF2B5EF4-FFF2-40B4-BE49-F238E27FC236}">
                <a16:creationId xmlns:a16="http://schemas.microsoft.com/office/drawing/2014/main" id="{0C91FDC1-70CB-4EBE-A8C9-507F3465AA43}"/>
              </a:ext>
            </a:extLst>
          </p:cNvPr>
          <p:cNvSpPr txBox="1">
            <a:spLocks noChangeArrowheads="1"/>
          </p:cNvSpPr>
          <p:nvPr/>
        </p:nvSpPr>
        <p:spPr bwMode="auto">
          <a:xfrm>
            <a:off x="914400" y="3276600"/>
            <a:ext cx="73914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en-US" altLang="zh-CN">
                <a:solidFill>
                  <a:srgbClr val="FF0000"/>
                </a:solidFill>
              </a:rPr>
              <a:t>[</a:t>
            </a:r>
            <a:r>
              <a:rPr lang="zh-CN" altLang="en-US">
                <a:solidFill>
                  <a:srgbClr val="FF0000"/>
                </a:solidFill>
              </a:rPr>
              <a:t>解</a:t>
            </a:r>
            <a:r>
              <a:rPr lang="en-US" altLang="zh-CN">
                <a:solidFill>
                  <a:srgbClr val="FF0000"/>
                </a:solidFill>
              </a:rPr>
              <a:t>]</a:t>
            </a:r>
            <a:r>
              <a:rPr lang="en-US" altLang="zh-CN"/>
              <a:t> </a:t>
            </a:r>
            <a:r>
              <a:rPr lang="zh-CN" altLang="en-US"/>
              <a:t>将坝身迎水坡沿水平方向（垂直于屏幕）分成许多狭长面元，其中任意面元的长度即坝的长度</a:t>
            </a:r>
            <a:r>
              <a:rPr lang="en-US" altLang="zh-CN" i="1"/>
              <a:t>L</a:t>
            </a:r>
            <a:r>
              <a:rPr lang="zh-CN" altLang="en-US"/>
              <a:t>，宽度可用</a:t>
            </a:r>
            <a:r>
              <a:rPr lang="en-US" altLang="zh-CN"/>
              <a:t>d</a:t>
            </a:r>
            <a:r>
              <a:rPr lang="en-US" altLang="zh-CN" i="1"/>
              <a:t>l</a:t>
            </a:r>
            <a:r>
              <a:rPr lang="zh-CN" altLang="en-US"/>
              <a:t>表示，若不记大气压，则水作用于此面元的力为</a:t>
            </a:r>
          </a:p>
        </p:txBody>
      </p:sp>
      <p:graphicFrame>
        <p:nvGraphicFramePr>
          <p:cNvPr id="9218" name="Object 1024">
            <a:extLst>
              <a:ext uri="{FF2B5EF4-FFF2-40B4-BE49-F238E27FC236}">
                <a16:creationId xmlns:a16="http://schemas.microsoft.com/office/drawing/2014/main" id="{CBE96193-8DAC-444B-9775-13240E496A70}"/>
              </a:ext>
            </a:extLst>
          </p:cNvPr>
          <p:cNvGraphicFramePr>
            <a:graphicFrameLocks noChangeAspect="1"/>
          </p:cNvGraphicFramePr>
          <p:nvPr/>
        </p:nvGraphicFramePr>
        <p:xfrm>
          <a:off x="3224213" y="5143500"/>
          <a:ext cx="2566987" cy="495300"/>
        </p:xfrm>
        <a:graphic>
          <a:graphicData uri="http://schemas.openxmlformats.org/presentationml/2006/ole">
            <mc:AlternateContent xmlns:mc="http://schemas.openxmlformats.org/markup-compatibility/2006">
              <mc:Choice xmlns:v="urn:schemas-microsoft-com:vml" Requires="v">
                <p:oleObj spid="_x0000_s9238" name="Equation" r:id="rId3" imgW="977760" imgH="203040" progId="Equation.3">
                  <p:embed/>
                </p:oleObj>
              </mc:Choice>
              <mc:Fallback>
                <p:oleObj name="Equation" r:id="rId3" imgW="977760" imgH="203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213" y="5143500"/>
                        <a:ext cx="25669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8" name="Text Box 2">
            <a:extLst>
              <a:ext uri="{FF2B5EF4-FFF2-40B4-BE49-F238E27FC236}">
                <a16:creationId xmlns:a16="http://schemas.microsoft.com/office/drawing/2014/main" id="{3D692B15-D13D-4F2A-88D0-A1D287C3E20A}"/>
              </a:ext>
            </a:extLst>
          </p:cNvPr>
          <p:cNvSpPr txBox="1">
            <a:spLocks noChangeArrowheads="1"/>
          </p:cNvSpPr>
          <p:nvPr/>
        </p:nvSpPr>
        <p:spPr bwMode="auto">
          <a:xfrm>
            <a:off x="914400" y="650875"/>
            <a:ext cx="347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倾斜面元对应的高度差   </a:t>
            </a:r>
          </a:p>
        </p:txBody>
      </p:sp>
      <p:graphicFrame>
        <p:nvGraphicFramePr>
          <p:cNvPr id="10242" name="Object 1024">
            <a:extLst>
              <a:ext uri="{FF2B5EF4-FFF2-40B4-BE49-F238E27FC236}">
                <a16:creationId xmlns:a16="http://schemas.microsoft.com/office/drawing/2014/main" id="{5052FD21-E009-4D52-9BC4-3147986BDC83}"/>
              </a:ext>
            </a:extLst>
          </p:cNvPr>
          <p:cNvGraphicFramePr>
            <a:graphicFrameLocks noChangeAspect="1"/>
          </p:cNvGraphicFramePr>
          <p:nvPr/>
        </p:nvGraphicFramePr>
        <p:xfrm>
          <a:off x="1670050" y="1219200"/>
          <a:ext cx="2216150" cy="442913"/>
        </p:xfrm>
        <a:graphic>
          <a:graphicData uri="http://schemas.openxmlformats.org/presentationml/2006/ole">
            <mc:AlternateContent xmlns:mc="http://schemas.openxmlformats.org/markup-compatibility/2006">
              <mc:Choice xmlns:v="urn:schemas-microsoft-com:vml" Requires="v">
                <p:oleObj spid="_x0000_s10251" name="Equation" r:id="rId3" imgW="888840" imgH="177480" progId="Equation.3">
                  <p:embed/>
                </p:oleObj>
              </mc:Choice>
              <mc:Fallback>
                <p:oleObj name="Equation" r:id="rId3" imgW="888840" imgH="17748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50" y="1219200"/>
                        <a:ext cx="22161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1025">
            <a:extLst>
              <a:ext uri="{FF2B5EF4-FFF2-40B4-BE49-F238E27FC236}">
                <a16:creationId xmlns:a16="http://schemas.microsoft.com/office/drawing/2014/main" id="{164615F3-9FEA-4CB2-8766-7D3CA20E4A2B}"/>
              </a:ext>
            </a:extLst>
          </p:cNvPr>
          <p:cNvGraphicFramePr>
            <a:graphicFrameLocks noChangeAspect="1"/>
          </p:cNvGraphicFramePr>
          <p:nvPr/>
        </p:nvGraphicFramePr>
        <p:xfrm>
          <a:off x="4660900" y="1219200"/>
          <a:ext cx="2508250" cy="495300"/>
        </p:xfrm>
        <a:graphic>
          <a:graphicData uri="http://schemas.openxmlformats.org/presentationml/2006/ole">
            <mc:AlternateContent xmlns:mc="http://schemas.openxmlformats.org/markup-compatibility/2006">
              <mc:Choice xmlns:v="urn:schemas-microsoft-com:vml" Requires="v">
                <p:oleObj spid="_x0000_s10252" name="Equation" r:id="rId5" imgW="901440" imgH="177480" progId="Equation.3">
                  <p:embed/>
                </p:oleObj>
              </mc:Choice>
              <mc:Fallback>
                <p:oleObj name="Equation" r:id="rId5" imgW="901440" imgH="1774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900" y="1219200"/>
                        <a:ext cx="25082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Text Box 5">
            <a:extLst>
              <a:ext uri="{FF2B5EF4-FFF2-40B4-BE49-F238E27FC236}">
                <a16:creationId xmlns:a16="http://schemas.microsoft.com/office/drawing/2014/main" id="{8A83658B-5D6F-431B-B8F4-8C22C081CEE8}"/>
              </a:ext>
            </a:extLst>
          </p:cNvPr>
          <p:cNvSpPr txBox="1">
            <a:spLocks noChangeArrowheads="1"/>
          </p:cNvSpPr>
          <p:nvPr/>
        </p:nvSpPr>
        <p:spPr bwMode="auto">
          <a:xfrm>
            <a:off x="4038600" y="1219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或</a:t>
            </a:r>
          </a:p>
        </p:txBody>
      </p:sp>
      <p:graphicFrame>
        <p:nvGraphicFramePr>
          <p:cNvPr id="10244" name="Object 1026">
            <a:extLst>
              <a:ext uri="{FF2B5EF4-FFF2-40B4-BE49-F238E27FC236}">
                <a16:creationId xmlns:a16="http://schemas.microsoft.com/office/drawing/2014/main" id="{2C097B81-004B-4602-9FD6-A8519D0D614C}"/>
              </a:ext>
            </a:extLst>
          </p:cNvPr>
          <p:cNvGraphicFramePr>
            <a:graphicFrameLocks noChangeAspect="1"/>
          </p:cNvGraphicFramePr>
          <p:nvPr/>
        </p:nvGraphicFramePr>
        <p:xfrm>
          <a:off x="3048000" y="1828800"/>
          <a:ext cx="2590800" cy="882650"/>
        </p:xfrm>
        <a:graphic>
          <a:graphicData uri="http://schemas.openxmlformats.org/presentationml/2006/ole">
            <mc:AlternateContent xmlns:mc="http://schemas.openxmlformats.org/markup-compatibility/2006">
              <mc:Choice xmlns:v="urn:schemas-microsoft-com:vml" Requires="v">
                <p:oleObj spid="_x0000_s10253" name="Equation" r:id="rId7" imgW="1155600" imgH="393480" progId="Equation.3">
                  <p:embed/>
                </p:oleObj>
              </mc:Choice>
              <mc:Fallback>
                <p:oleObj name="Equation" r:id="rId7" imgW="1155600" imgH="3934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1828800"/>
                        <a:ext cx="25908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1027">
            <a:extLst>
              <a:ext uri="{FF2B5EF4-FFF2-40B4-BE49-F238E27FC236}">
                <a16:creationId xmlns:a16="http://schemas.microsoft.com/office/drawing/2014/main" id="{C53D22F8-9D97-413A-982F-AAB509196AEE}"/>
              </a:ext>
            </a:extLst>
          </p:cNvPr>
          <p:cNvGraphicFramePr>
            <a:graphicFrameLocks noChangeAspect="1"/>
          </p:cNvGraphicFramePr>
          <p:nvPr/>
        </p:nvGraphicFramePr>
        <p:xfrm>
          <a:off x="2565400" y="2838450"/>
          <a:ext cx="3810000" cy="895350"/>
        </p:xfrm>
        <a:graphic>
          <a:graphicData uri="http://schemas.openxmlformats.org/presentationml/2006/ole">
            <mc:AlternateContent xmlns:mc="http://schemas.openxmlformats.org/markup-compatibility/2006">
              <mc:Choice xmlns:v="urn:schemas-microsoft-com:vml" Requires="v">
                <p:oleObj spid="_x0000_s10254" name="Equation" r:id="rId9" imgW="1676160" imgH="393480" progId="Equation.3">
                  <p:embed/>
                </p:oleObj>
              </mc:Choice>
              <mc:Fallback>
                <p:oleObj name="Equation" r:id="rId9" imgW="1676160" imgH="39348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5400" y="2838450"/>
                        <a:ext cx="38100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1028">
            <a:extLst>
              <a:ext uri="{FF2B5EF4-FFF2-40B4-BE49-F238E27FC236}">
                <a16:creationId xmlns:a16="http://schemas.microsoft.com/office/drawing/2014/main" id="{64F07188-CA12-4E08-B286-30035CD8369D}"/>
              </a:ext>
            </a:extLst>
          </p:cNvPr>
          <p:cNvGraphicFramePr>
            <a:graphicFrameLocks noChangeAspect="1"/>
          </p:cNvGraphicFramePr>
          <p:nvPr/>
        </p:nvGraphicFramePr>
        <p:xfrm>
          <a:off x="2362200" y="3810000"/>
          <a:ext cx="4902200" cy="928688"/>
        </p:xfrm>
        <a:graphic>
          <a:graphicData uri="http://schemas.openxmlformats.org/presentationml/2006/ole">
            <mc:AlternateContent xmlns:mc="http://schemas.openxmlformats.org/markup-compatibility/2006">
              <mc:Choice xmlns:v="urn:schemas-microsoft-com:vml" Requires="v">
                <p:oleObj spid="_x0000_s10255" name="Equation" r:id="rId11" imgW="1930320" imgH="393480" progId="Equation.3">
                  <p:embed/>
                </p:oleObj>
              </mc:Choice>
              <mc:Fallback>
                <p:oleObj name="Equation" r:id="rId11" imgW="1930320" imgH="39348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3810000"/>
                        <a:ext cx="490220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1029">
            <a:extLst>
              <a:ext uri="{FF2B5EF4-FFF2-40B4-BE49-F238E27FC236}">
                <a16:creationId xmlns:a16="http://schemas.microsoft.com/office/drawing/2014/main" id="{A0FB3B61-8DC5-4997-B05E-BD7DAE30F4E9}"/>
              </a:ext>
            </a:extLst>
          </p:cNvPr>
          <p:cNvGraphicFramePr>
            <a:graphicFrameLocks noChangeAspect="1"/>
          </p:cNvGraphicFramePr>
          <p:nvPr/>
        </p:nvGraphicFramePr>
        <p:xfrm>
          <a:off x="3078163" y="5334000"/>
          <a:ext cx="3021012" cy="590550"/>
        </p:xfrm>
        <a:graphic>
          <a:graphicData uri="http://schemas.openxmlformats.org/presentationml/2006/ole">
            <mc:AlternateContent xmlns:mc="http://schemas.openxmlformats.org/markup-compatibility/2006">
              <mc:Choice xmlns:v="urn:schemas-microsoft-com:vml" Requires="v">
                <p:oleObj spid="_x0000_s10256" name="Equation" r:id="rId13" imgW="1231560" imgH="253800" progId="Equation.3">
                  <p:embed/>
                </p:oleObj>
              </mc:Choice>
              <mc:Fallback>
                <p:oleObj name="Equation" r:id="rId13" imgW="1231560" imgH="25380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8163" y="5334000"/>
                        <a:ext cx="30210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0" name="Text Box 10">
            <a:extLst>
              <a:ext uri="{FF2B5EF4-FFF2-40B4-BE49-F238E27FC236}">
                <a16:creationId xmlns:a16="http://schemas.microsoft.com/office/drawing/2014/main" id="{0BAFE231-6ECE-44A0-9DD9-B93A08970DBE}"/>
              </a:ext>
            </a:extLst>
          </p:cNvPr>
          <p:cNvSpPr txBox="1">
            <a:spLocks noChangeArrowheads="1"/>
          </p:cNvSpPr>
          <p:nvPr/>
        </p:nvSpPr>
        <p:spPr bwMode="auto">
          <a:xfrm>
            <a:off x="914400" y="48006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H</a:t>
            </a:r>
            <a:r>
              <a:rPr lang="zh-CN" altLang="en-US"/>
              <a:t>表示水的深度</a:t>
            </a:r>
            <a:r>
              <a:rPr lang="en-US" altLang="zh-CN"/>
              <a:t>.</a:t>
            </a:r>
            <a:r>
              <a:rPr lang="zh-CN" altLang="en-US"/>
              <a:t>将</a:t>
            </a:r>
            <a:r>
              <a:rPr lang="en-US" altLang="zh-CN" i="1"/>
              <a:t>H</a:t>
            </a:r>
            <a:r>
              <a:rPr lang="en-US" altLang="zh-CN"/>
              <a:t>=5m</a:t>
            </a:r>
            <a:r>
              <a:rPr lang="zh-CN" altLang="en-US"/>
              <a:t>，</a:t>
            </a:r>
            <a:r>
              <a:rPr lang="en-US" altLang="zh-CN" i="1"/>
              <a:t>L</a:t>
            </a:r>
            <a:r>
              <a:rPr lang="en-US" altLang="zh-CN"/>
              <a:t>=1088m,     </a:t>
            </a:r>
            <a:r>
              <a:rPr lang="zh-CN" altLang="en-US"/>
              <a:t>代入上式得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1" name="Text Box 2">
            <a:extLst>
              <a:ext uri="{FF2B5EF4-FFF2-40B4-BE49-F238E27FC236}">
                <a16:creationId xmlns:a16="http://schemas.microsoft.com/office/drawing/2014/main" id="{67D5D1CF-AD25-4C29-BC13-4BA23BDA6175}"/>
              </a:ext>
            </a:extLst>
          </p:cNvPr>
          <p:cNvSpPr txBox="1">
            <a:spLocks noChangeArrowheads="1"/>
          </p:cNvSpPr>
          <p:nvPr/>
        </p:nvSpPr>
        <p:spPr bwMode="auto">
          <a:xfrm>
            <a:off x="1006475" y="609600"/>
            <a:ext cx="6072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§11.2.3 </a:t>
            </a:r>
            <a:r>
              <a:rPr lang="zh-CN" altLang="en-US" sz="2800">
                <a:ea typeface="黑体" panose="02010609060101010101" pitchFamily="49" charset="-122"/>
              </a:rPr>
              <a:t>相对于非惯性系静止的流体   </a:t>
            </a:r>
          </a:p>
        </p:txBody>
      </p:sp>
      <p:sp>
        <p:nvSpPr>
          <p:cNvPr id="11272" name="Text Box 3">
            <a:extLst>
              <a:ext uri="{FF2B5EF4-FFF2-40B4-BE49-F238E27FC236}">
                <a16:creationId xmlns:a16="http://schemas.microsoft.com/office/drawing/2014/main" id="{CC64E4CF-3CE5-46D7-9F1A-36352068C6AF}"/>
              </a:ext>
            </a:extLst>
          </p:cNvPr>
          <p:cNvSpPr txBox="1">
            <a:spLocks noChangeArrowheads="1"/>
          </p:cNvSpPr>
          <p:nvPr/>
        </p:nvSpPr>
        <p:spPr bwMode="auto">
          <a:xfrm>
            <a:off x="1117600" y="1274763"/>
            <a:ext cx="7307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相对于非惯性系静止的流体，体积力还应计入惯性力</a:t>
            </a:r>
            <a:r>
              <a:rPr lang="en-US" altLang="zh-CN"/>
              <a:t>.</a:t>
            </a:r>
          </a:p>
        </p:txBody>
      </p:sp>
      <p:grpSp>
        <p:nvGrpSpPr>
          <p:cNvPr id="11273" name="Group 31">
            <a:extLst>
              <a:ext uri="{FF2B5EF4-FFF2-40B4-BE49-F238E27FC236}">
                <a16:creationId xmlns:a16="http://schemas.microsoft.com/office/drawing/2014/main" id="{D282A669-B09F-4DE9-8BE9-36990BE73363}"/>
              </a:ext>
            </a:extLst>
          </p:cNvPr>
          <p:cNvGrpSpPr>
            <a:grpSpLocks/>
          </p:cNvGrpSpPr>
          <p:nvPr/>
        </p:nvGrpSpPr>
        <p:grpSpPr bwMode="auto">
          <a:xfrm>
            <a:off x="4397375" y="1833563"/>
            <a:ext cx="700088" cy="433387"/>
            <a:chOff x="2770" y="1155"/>
            <a:chExt cx="441" cy="273"/>
          </a:xfrm>
        </p:grpSpPr>
        <p:sp>
          <p:nvSpPr>
            <p:cNvPr id="11292" name="Line 8">
              <a:extLst>
                <a:ext uri="{FF2B5EF4-FFF2-40B4-BE49-F238E27FC236}">
                  <a16:creationId xmlns:a16="http://schemas.microsoft.com/office/drawing/2014/main" id="{F84E4DEB-4B9F-400B-99D9-9623F91D726E}"/>
                </a:ext>
              </a:extLst>
            </p:cNvPr>
            <p:cNvSpPr>
              <a:spLocks noChangeShapeType="1"/>
            </p:cNvSpPr>
            <p:nvPr/>
          </p:nvSpPr>
          <p:spPr bwMode="auto">
            <a:xfrm flipH="1">
              <a:off x="2770" y="1399"/>
              <a:ext cx="441"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0" name="Object 1028">
              <a:extLst>
                <a:ext uri="{FF2B5EF4-FFF2-40B4-BE49-F238E27FC236}">
                  <a16:creationId xmlns:a16="http://schemas.microsoft.com/office/drawing/2014/main" id="{BEE61AEE-400B-48A3-989A-7ADC8B30568E}"/>
                </a:ext>
              </a:extLst>
            </p:cNvPr>
            <p:cNvGraphicFramePr>
              <a:graphicFrameLocks noChangeAspect="1"/>
            </p:cNvGraphicFramePr>
            <p:nvPr/>
          </p:nvGraphicFramePr>
          <p:xfrm>
            <a:off x="2911" y="1155"/>
            <a:ext cx="195" cy="273"/>
          </p:xfrm>
          <a:graphic>
            <a:graphicData uri="http://schemas.openxmlformats.org/presentationml/2006/ole">
              <mc:AlternateContent xmlns:mc="http://schemas.openxmlformats.org/markup-compatibility/2006">
                <mc:Choice xmlns:v="urn:schemas-microsoft-com:vml" Requires="v">
                  <p:oleObj spid="_x0000_s11293" name="Equation" r:id="rId3" imgW="126720" imgH="177480" progId="Equation.3">
                    <p:embed/>
                  </p:oleObj>
                </mc:Choice>
                <mc:Fallback>
                  <p:oleObj name="Equation" r:id="rId3" imgW="126720" imgH="17748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 y="1155"/>
                          <a:ext cx="195"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4" name="Text Box 28">
            <a:extLst>
              <a:ext uri="{FF2B5EF4-FFF2-40B4-BE49-F238E27FC236}">
                <a16:creationId xmlns:a16="http://schemas.microsoft.com/office/drawing/2014/main" id="{12786042-A132-43EE-8F33-BDD7C3FF1ABE}"/>
              </a:ext>
            </a:extLst>
          </p:cNvPr>
          <p:cNvSpPr txBox="1">
            <a:spLocks noChangeArrowheads="1"/>
          </p:cNvSpPr>
          <p:nvPr/>
        </p:nvSpPr>
        <p:spPr bwMode="auto">
          <a:xfrm>
            <a:off x="1181100" y="4195763"/>
            <a:ext cx="401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总体积力与水平方向的夹角  </a:t>
            </a:r>
          </a:p>
        </p:txBody>
      </p:sp>
      <p:graphicFrame>
        <p:nvGraphicFramePr>
          <p:cNvPr id="11266" name="Object 1024">
            <a:extLst>
              <a:ext uri="{FF2B5EF4-FFF2-40B4-BE49-F238E27FC236}">
                <a16:creationId xmlns:a16="http://schemas.microsoft.com/office/drawing/2014/main" id="{D4F3E6F0-DB9C-4EC4-8DAA-9507A58FDF59}"/>
              </a:ext>
            </a:extLst>
          </p:cNvPr>
          <p:cNvGraphicFramePr>
            <a:graphicFrameLocks noChangeAspect="1"/>
          </p:cNvGraphicFramePr>
          <p:nvPr/>
        </p:nvGraphicFramePr>
        <p:xfrm>
          <a:off x="5145088" y="3967163"/>
          <a:ext cx="1577975" cy="860425"/>
        </p:xfrm>
        <a:graphic>
          <a:graphicData uri="http://schemas.openxmlformats.org/presentationml/2006/ole">
            <mc:AlternateContent xmlns:mc="http://schemas.openxmlformats.org/markup-compatibility/2006">
              <mc:Choice xmlns:v="urn:schemas-microsoft-com:vml" Requires="v">
                <p:oleObj spid="_x0000_s11294" name="Equation" r:id="rId5" imgW="647640" imgH="393480" progId="Equation.3">
                  <p:embed/>
                </p:oleObj>
              </mc:Choice>
              <mc:Fallback>
                <p:oleObj name="Equation" r:id="rId5" imgW="647640" imgH="393480" progId="Equation.3">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5088" y="3967163"/>
                        <a:ext cx="15779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30">
            <a:extLst>
              <a:ext uri="{FF2B5EF4-FFF2-40B4-BE49-F238E27FC236}">
                <a16:creationId xmlns:a16="http://schemas.microsoft.com/office/drawing/2014/main" id="{D94F3C5E-F4B7-487E-AB86-AE3023C444A9}"/>
              </a:ext>
            </a:extLst>
          </p:cNvPr>
          <p:cNvSpPr txBox="1">
            <a:spLocks noChangeArrowheads="1"/>
          </p:cNvSpPr>
          <p:nvPr/>
        </p:nvSpPr>
        <p:spPr bwMode="auto">
          <a:xfrm>
            <a:off x="1217613" y="4913313"/>
            <a:ext cx="477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等压面方向与总体积力方向垂直</a:t>
            </a:r>
            <a:r>
              <a:rPr lang="en-US" altLang="zh-CN"/>
              <a:t>.   </a:t>
            </a:r>
          </a:p>
        </p:txBody>
      </p:sp>
      <p:grpSp>
        <p:nvGrpSpPr>
          <p:cNvPr id="11276" name="Group 33">
            <a:extLst>
              <a:ext uri="{FF2B5EF4-FFF2-40B4-BE49-F238E27FC236}">
                <a16:creationId xmlns:a16="http://schemas.microsoft.com/office/drawing/2014/main" id="{DD3E93F1-E2F1-4995-B503-E929086D7354}"/>
              </a:ext>
            </a:extLst>
          </p:cNvPr>
          <p:cNvGrpSpPr>
            <a:grpSpLocks/>
          </p:cNvGrpSpPr>
          <p:nvPr/>
        </p:nvGrpSpPr>
        <p:grpSpPr bwMode="auto">
          <a:xfrm>
            <a:off x="3733800" y="2401888"/>
            <a:ext cx="2003425" cy="1362075"/>
            <a:chOff x="2352" y="1513"/>
            <a:chExt cx="1262" cy="858"/>
          </a:xfrm>
        </p:grpSpPr>
        <p:sp>
          <p:nvSpPr>
            <p:cNvPr id="11285" name="Rectangle 4" descr="之字形">
              <a:extLst>
                <a:ext uri="{FF2B5EF4-FFF2-40B4-BE49-F238E27FC236}">
                  <a16:creationId xmlns:a16="http://schemas.microsoft.com/office/drawing/2014/main" id="{6841213D-B230-466D-AD9B-43B804AF5CD5}"/>
                </a:ext>
              </a:extLst>
            </p:cNvPr>
            <p:cNvSpPr>
              <a:spLocks noChangeArrowheads="1"/>
            </p:cNvSpPr>
            <p:nvPr/>
          </p:nvSpPr>
          <p:spPr bwMode="auto">
            <a:xfrm>
              <a:off x="2352" y="1513"/>
              <a:ext cx="1254" cy="63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89" name="Oval 5">
              <a:extLst>
                <a:ext uri="{FF2B5EF4-FFF2-40B4-BE49-F238E27FC236}">
                  <a16:creationId xmlns:a16="http://schemas.microsoft.com/office/drawing/2014/main" id="{7AE10944-442D-4E3F-8ACD-9226C5885C2C}"/>
                </a:ext>
              </a:extLst>
            </p:cNvPr>
            <p:cNvSpPr>
              <a:spLocks noChangeArrowheads="1"/>
            </p:cNvSpPr>
            <p:nvPr/>
          </p:nvSpPr>
          <p:spPr bwMode="auto">
            <a:xfrm>
              <a:off x="2498" y="2145"/>
              <a:ext cx="226" cy="226"/>
            </a:xfrm>
            <a:prstGeom prst="ellipse">
              <a:avLst/>
            </a:prstGeom>
            <a:gradFill rotWithShape="0">
              <a:gsLst>
                <a:gs pos="0">
                  <a:schemeClr val="tx1">
                    <a:gamma/>
                    <a:tint val="0"/>
                    <a:invGamma/>
                  </a:schemeClr>
                </a:gs>
                <a:gs pos="100000">
                  <a:schemeClr val="tx1"/>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16390" name="Oval 6">
              <a:extLst>
                <a:ext uri="{FF2B5EF4-FFF2-40B4-BE49-F238E27FC236}">
                  <a16:creationId xmlns:a16="http://schemas.microsoft.com/office/drawing/2014/main" id="{9961854E-AC28-4647-80ED-30727C12A4B5}"/>
                </a:ext>
              </a:extLst>
            </p:cNvPr>
            <p:cNvSpPr>
              <a:spLocks noChangeArrowheads="1"/>
            </p:cNvSpPr>
            <p:nvPr/>
          </p:nvSpPr>
          <p:spPr bwMode="auto">
            <a:xfrm>
              <a:off x="3159" y="2141"/>
              <a:ext cx="226" cy="226"/>
            </a:xfrm>
            <a:prstGeom prst="ellipse">
              <a:avLst/>
            </a:prstGeom>
            <a:gradFill rotWithShape="0">
              <a:gsLst>
                <a:gs pos="0">
                  <a:schemeClr val="tx1">
                    <a:gamma/>
                    <a:tint val="0"/>
                    <a:invGamma/>
                  </a:schemeClr>
                </a:gs>
                <a:gs pos="100000">
                  <a:schemeClr val="tx1"/>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11288" name="Line 24">
              <a:extLst>
                <a:ext uri="{FF2B5EF4-FFF2-40B4-BE49-F238E27FC236}">
                  <a16:creationId xmlns:a16="http://schemas.microsoft.com/office/drawing/2014/main" id="{9A9C9CA9-DAC8-42AD-AD8B-6F22728662A9}"/>
                </a:ext>
              </a:extLst>
            </p:cNvPr>
            <p:cNvSpPr>
              <a:spLocks noChangeShapeType="1"/>
            </p:cNvSpPr>
            <p:nvPr/>
          </p:nvSpPr>
          <p:spPr bwMode="auto">
            <a:xfrm flipV="1">
              <a:off x="2363" y="1525"/>
              <a:ext cx="723" cy="485"/>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27">
              <a:extLst>
                <a:ext uri="{FF2B5EF4-FFF2-40B4-BE49-F238E27FC236}">
                  <a16:creationId xmlns:a16="http://schemas.microsoft.com/office/drawing/2014/main" id="{F3A7AA41-0BAA-4084-BC92-85528CE7DE54}"/>
                </a:ext>
              </a:extLst>
            </p:cNvPr>
            <p:cNvSpPr>
              <a:spLocks noChangeShapeType="1"/>
            </p:cNvSpPr>
            <p:nvPr/>
          </p:nvSpPr>
          <p:spPr bwMode="auto">
            <a:xfrm flipV="1">
              <a:off x="2379" y="1521"/>
              <a:ext cx="383" cy="236"/>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25">
              <a:extLst>
                <a:ext uri="{FF2B5EF4-FFF2-40B4-BE49-F238E27FC236}">
                  <a16:creationId xmlns:a16="http://schemas.microsoft.com/office/drawing/2014/main" id="{1FD1CBBC-0443-49C8-847E-4B356EEB8043}"/>
                </a:ext>
              </a:extLst>
            </p:cNvPr>
            <p:cNvSpPr>
              <a:spLocks noChangeShapeType="1"/>
            </p:cNvSpPr>
            <p:nvPr/>
          </p:nvSpPr>
          <p:spPr bwMode="auto">
            <a:xfrm flipV="1">
              <a:off x="2696" y="1566"/>
              <a:ext cx="915" cy="576"/>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26">
              <a:extLst>
                <a:ext uri="{FF2B5EF4-FFF2-40B4-BE49-F238E27FC236}">
                  <a16:creationId xmlns:a16="http://schemas.microsoft.com/office/drawing/2014/main" id="{CDAAE883-53A0-42A5-87F7-3A25D99DBC9E}"/>
                </a:ext>
              </a:extLst>
            </p:cNvPr>
            <p:cNvSpPr>
              <a:spLocks noChangeShapeType="1"/>
            </p:cNvSpPr>
            <p:nvPr/>
          </p:nvSpPr>
          <p:spPr bwMode="auto">
            <a:xfrm flipV="1">
              <a:off x="3050" y="1818"/>
              <a:ext cx="564" cy="316"/>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77" name="Group 34">
            <a:extLst>
              <a:ext uri="{FF2B5EF4-FFF2-40B4-BE49-F238E27FC236}">
                <a16:creationId xmlns:a16="http://schemas.microsoft.com/office/drawing/2014/main" id="{75E6591F-BCF7-4C9B-B16F-A9A7C6233643}"/>
              </a:ext>
            </a:extLst>
          </p:cNvPr>
          <p:cNvGrpSpPr>
            <a:grpSpLocks/>
          </p:cNvGrpSpPr>
          <p:nvPr/>
        </p:nvGrpSpPr>
        <p:grpSpPr bwMode="auto">
          <a:xfrm>
            <a:off x="4129088" y="2374900"/>
            <a:ext cx="1566862" cy="941388"/>
            <a:chOff x="4089" y="1670"/>
            <a:chExt cx="987" cy="593"/>
          </a:xfrm>
        </p:grpSpPr>
        <p:sp>
          <p:nvSpPr>
            <p:cNvPr id="11278" name="Line 11">
              <a:extLst>
                <a:ext uri="{FF2B5EF4-FFF2-40B4-BE49-F238E27FC236}">
                  <a16:creationId xmlns:a16="http://schemas.microsoft.com/office/drawing/2014/main" id="{AC1CAAB7-DF28-4ACD-85DE-F85C75884982}"/>
                </a:ext>
              </a:extLst>
            </p:cNvPr>
            <p:cNvSpPr>
              <a:spLocks noChangeShapeType="1"/>
            </p:cNvSpPr>
            <p:nvPr/>
          </p:nvSpPr>
          <p:spPr bwMode="auto">
            <a:xfrm flipV="1">
              <a:off x="4326" y="1830"/>
              <a:ext cx="282" cy="1"/>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2">
              <a:extLst>
                <a:ext uri="{FF2B5EF4-FFF2-40B4-BE49-F238E27FC236}">
                  <a16:creationId xmlns:a16="http://schemas.microsoft.com/office/drawing/2014/main" id="{64D70220-C0DA-49AA-B865-DF5188DFDE97}"/>
                </a:ext>
              </a:extLst>
            </p:cNvPr>
            <p:cNvSpPr>
              <a:spLocks noChangeShapeType="1"/>
            </p:cNvSpPr>
            <p:nvPr/>
          </p:nvSpPr>
          <p:spPr bwMode="auto">
            <a:xfrm flipH="1">
              <a:off x="4297" y="1872"/>
              <a:ext cx="0" cy="313"/>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3">
              <a:extLst>
                <a:ext uri="{FF2B5EF4-FFF2-40B4-BE49-F238E27FC236}">
                  <a16:creationId xmlns:a16="http://schemas.microsoft.com/office/drawing/2014/main" id="{AF9739AF-47E1-4C2D-97A4-2BCA06D944CB}"/>
                </a:ext>
              </a:extLst>
            </p:cNvPr>
            <p:cNvSpPr>
              <a:spLocks noChangeShapeType="1"/>
            </p:cNvSpPr>
            <p:nvPr/>
          </p:nvSpPr>
          <p:spPr bwMode="auto">
            <a:xfrm>
              <a:off x="4605" y="1842"/>
              <a:ext cx="0" cy="3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4">
              <a:extLst>
                <a:ext uri="{FF2B5EF4-FFF2-40B4-BE49-F238E27FC236}">
                  <a16:creationId xmlns:a16="http://schemas.microsoft.com/office/drawing/2014/main" id="{AE69042A-D114-4042-8AC3-B9A2A0BE0B4D}"/>
                </a:ext>
              </a:extLst>
            </p:cNvPr>
            <p:cNvSpPr>
              <a:spLocks noChangeShapeType="1"/>
            </p:cNvSpPr>
            <p:nvPr/>
          </p:nvSpPr>
          <p:spPr bwMode="auto">
            <a:xfrm>
              <a:off x="4298" y="2192"/>
              <a:ext cx="305"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5">
              <a:extLst>
                <a:ext uri="{FF2B5EF4-FFF2-40B4-BE49-F238E27FC236}">
                  <a16:creationId xmlns:a16="http://schemas.microsoft.com/office/drawing/2014/main" id="{86CEB339-4A83-4827-BEBA-C03B72500F32}"/>
                </a:ext>
              </a:extLst>
            </p:cNvPr>
            <p:cNvSpPr>
              <a:spLocks noChangeShapeType="1"/>
            </p:cNvSpPr>
            <p:nvPr/>
          </p:nvSpPr>
          <p:spPr bwMode="auto">
            <a:xfrm>
              <a:off x="4321" y="1860"/>
              <a:ext cx="290" cy="338"/>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Text Box 16">
              <a:extLst>
                <a:ext uri="{FF2B5EF4-FFF2-40B4-BE49-F238E27FC236}">
                  <a16:creationId xmlns:a16="http://schemas.microsoft.com/office/drawing/2014/main" id="{CD7C1E0E-DC45-4F6A-B5D8-01A51C7823D4}"/>
                </a:ext>
              </a:extLst>
            </p:cNvPr>
            <p:cNvSpPr txBox="1">
              <a:spLocks noChangeArrowheads="1"/>
            </p:cNvSpPr>
            <p:nvPr/>
          </p:nvSpPr>
          <p:spPr bwMode="auto">
            <a:xfrm>
              <a:off x="4309" y="1724"/>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endParaRPr lang="en-US" altLang="zh-CN" i="1"/>
            </a:p>
          </p:txBody>
        </p:sp>
        <p:graphicFrame>
          <p:nvGraphicFramePr>
            <p:cNvPr id="11267" name="Object 1025">
              <a:extLst>
                <a:ext uri="{FF2B5EF4-FFF2-40B4-BE49-F238E27FC236}">
                  <a16:creationId xmlns:a16="http://schemas.microsoft.com/office/drawing/2014/main" id="{0E66BC34-9E41-4717-8F5D-CEBC5B3915AD}"/>
                </a:ext>
              </a:extLst>
            </p:cNvPr>
            <p:cNvGraphicFramePr>
              <a:graphicFrameLocks noChangeAspect="1"/>
            </p:cNvGraphicFramePr>
            <p:nvPr/>
          </p:nvGraphicFramePr>
          <p:xfrm>
            <a:off x="4639" y="1670"/>
            <a:ext cx="370" cy="273"/>
          </p:xfrm>
          <a:graphic>
            <a:graphicData uri="http://schemas.openxmlformats.org/presentationml/2006/ole">
              <mc:AlternateContent xmlns:mc="http://schemas.openxmlformats.org/markup-compatibility/2006">
                <mc:Choice xmlns:v="urn:schemas-microsoft-com:vml" Requires="v">
                  <p:oleObj spid="_x0000_s11295" name="Equation" r:id="rId7" imgW="241200" imgH="177480" progId="Equation.3">
                    <p:embed/>
                  </p:oleObj>
                </mc:Choice>
                <mc:Fallback>
                  <p:oleObj name="Equation" r:id="rId7" imgW="241200" imgH="177480" progId="Equation.3">
                    <p:embed/>
                    <p:pic>
                      <p:nvPicPr>
                        <p:cNvPr id="0"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9" y="1670"/>
                          <a:ext cx="370"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1026">
              <a:extLst>
                <a:ext uri="{FF2B5EF4-FFF2-40B4-BE49-F238E27FC236}">
                  <a16:creationId xmlns:a16="http://schemas.microsoft.com/office/drawing/2014/main" id="{474C3751-A200-4BFC-97D9-3FAA20A8D780}"/>
                </a:ext>
              </a:extLst>
            </p:cNvPr>
            <p:cNvGraphicFramePr>
              <a:graphicFrameLocks noChangeAspect="1"/>
            </p:cNvGraphicFramePr>
            <p:nvPr/>
          </p:nvGraphicFramePr>
          <p:xfrm>
            <a:off x="4548" y="1951"/>
            <a:ext cx="528" cy="312"/>
          </p:xfrm>
          <a:graphic>
            <a:graphicData uri="http://schemas.openxmlformats.org/presentationml/2006/ole">
              <mc:AlternateContent xmlns:mc="http://schemas.openxmlformats.org/markup-compatibility/2006">
                <mc:Choice xmlns:v="urn:schemas-microsoft-com:vml" Requires="v">
                  <p:oleObj spid="_x0000_s11296" name="Equation" r:id="rId9" imgW="469800" imgH="203040" progId="Equation.3">
                    <p:embed/>
                  </p:oleObj>
                </mc:Choice>
                <mc:Fallback>
                  <p:oleObj name="Equation" r:id="rId9" imgW="469800" imgH="203040" progId="Equation.3">
                    <p:embed/>
                    <p:pic>
                      <p:nvPicPr>
                        <p:cNvPr id="0" name="Object 10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8" y="1951"/>
                          <a:ext cx="5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1027">
              <a:extLst>
                <a:ext uri="{FF2B5EF4-FFF2-40B4-BE49-F238E27FC236}">
                  <a16:creationId xmlns:a16="http://schemas.microsoft.com/office/drawing/2014/main" id="{91EDABF1-787C-43F5-8636-A765313F03C6}"/>
                </a:ext>
              </a:extLst>
            </p:cNvPr>
            <p:cNvGraphicFramePr>
              <a:graphicFrameLocks noChangeAspect="1"/>
            </p:cNvGraphicFramePr>
            <p:nvPr/>
          </p:nvGraphicFramePr>
          <p:xfrm>
            <a:off x="4089" y="1939"/>
            <a:ext cx="197" cy="287"/>
          </p:xfrm>
          <a:graphic>
            <a:graphicData uri="http://schemas.openxmlformats.org/presentationml/2006/ole">
              <mc:AlternateContent xmlns:mc="http://schemas.openxmlformats.org/markup-compatibility/2006">
                <mc:Choice xmlns:v="urn:schemas-microsoft-com:vml" Requires="v">
                  <p:oleObj spid="_x0000_s11297" name="Equation" r:id="rId11" imgW="139680" imgH="203040" progId="Equation.3">
                    <p:embed/>
                  </p:oleObj>
                </mc:Choice>
                <mc:Fallback>
                  <p:oleObj name="Equation" r:id="rId11" imgW="139680" imgH="203040" progId="Equation.3">
                    <p:embed/>
                    <p:pic>
                      <p:nvPicPr>
                        <p:cNvPr id="0" name="Object 10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9" y="1939"/>
                          <a:ext cx="19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Oval 10">
              <a:extLst>
                <a:ext uri="{FF2B5EF4-FFF2-40B4-BE49-F238E27FC236}">
                  <a16:creationId xmlns:a16="http://schemas.microsoft.com/office/drawing/2014/main" id="{2A1D9EB7-41AE-4B76-BBAE-E7775C0101E0}"/>
                </a:ext>
              </a:extLst>
            </p:cNvPr>
            <p:cNvSpPr>
              <a:spLocks noChangeArrowheads="1"/>
            </p:cNvSpPr>
            <p:nvPr/>
          </p:nvSpPr>
          <p:spPr bwMode="auto">
            <a:xfrm>
              <a:off x="4263" y="1808"/>
              <a:ext cx="67"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6" name="Text Box 2">
            <a:extLst>
              <a:ext uri="{FF2B5EF4-FFF2-40B4-BE49-F238E27FC236}">
                <a16:creationId xmlns:a16="http://schemas.microsoft.com/office/drawing/2014/main" id="{3AF6F4E1-2EEF-459A-B533-6B9824F40257}"/>
              </a:ext>
            </a:extLst>
          </p:cNvPr>
          <p:cNvSpPr txBox="1">
            <a:spLocks noChangeArrowheads="1"/>
          </p:cNvSpPr>
          <p:nvPr/>
        </p:nvSpPr>
        <p:spPr bwMode="auto">
          <a:xfrm>
            <a:off x="1008063" y="523875"/>
            <a:ext cx="7440612"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en-US" altLang="zh-CN">
                <a:solidFill>
                  <a:srgbClr val="FF0000"/>
                </a:solidFill>
              </a:rPr>
              <a:t>[</a:t>
            </a:r>
            <a:r>
              <a:rPr lang="zh-CN" altLang="en-US">
                <a:solidFill>
                  <a:srgbClr val="FF0000"/>
                </a:solidFill>
              </a:rPr>
              <a:t>例题</a:t>
            </a:r>
            <a:r>
              <a:rPr lang="en-US" altLang="zh-CN">
                <a:solidFill>
                  <a:srgbClr val="FF0000"/>
                </a:solidFill>
              </a:rPr>
              <a:t>4]</a:t>
            </a:r>
            <a:r>
              <a:rPr lang="en-US" altLang="zh-CN"/>
              <a:t>   </a:t>
            </a:r>
            <a:r>
              <a:rPr lang="zh-CN" altLang="en-US"/>
              <a:t>水桶绕铅直轴以角速度</a:t>
            </a:r>
            <a:r>
              <a:rPr lang="zh-CN" altLang="en-US" i="1">
                <a:sym typeface="Symbol" panose="05050102010706020507" pitchFamily="18" charset="2"/>
              </a:rPr>
              <a:t></a:t>
            </a:r>
            <a:r>
              <a:rPr lang="zh-CN" altLang="en-US"/>
              <a:t> 匀速转动。设水因黏性而完全随桶一起运动</a:t>
            </a:r>
            <a:r>
              <a:rPr lang="en-US" altLang="zh-CN"/>
              <a:t>.</a:t>
            </a:r>
            <a:r>
              <a:rPr lang="zh-CN" altLang="en-US"/>
              <a:t>求水的自由表面达到稳定时的形状</a:t>
            </a:r>
            <a:r>
              <a:rPr lang="en-US" altLang="zh-CN"/>
              <a:t>.</a:t>
            </a:r>
          </a:p>
        </p:txBody>
      </p:sp>
      <p:sp>
        <p:nvSpPr>
          <p:cNvPr id="12297" name="Text Box 49">
            <a:extLst>
              <a:ext uri="{FF2B5EF4-FFF2-40B4-BE49-F238E27FC236}">
                <a16:creationId xmlns:a16="http://schemas.microsoft.com/office/drawing/2014/main" id="{AF5077FD-FEE6-4D87-A6D1-24B657724A72}"/>
              </a:ext>
            </a:extLst>
          </p:cNvPr>
          <p:cNvSpPr txBox="1">
            <a:spLocks noChangeArrowheads="1"/>
          </p:cNvSpPr>
          <p:nvPr/>
        </p:nvSpPr>
        <p:spPr bwMode="auto">
          <a:xfrm>
            <a:off x="1022350" y="2093913"/>
            <a:ext cx="298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rPr>
              <a:t>[</a:t>
            </a:r>
            <a:r>
              <a:rPr lang="zh-CN" altLang="en-US">
                <a:solidFill>
                  <a:srgbClr val="FF0000"/>
                </a:solidFill>
              </a:rPr>
              <a:t>解</a:t>
            </a:r>
            <a:r>
              <a:rPr lang="en-US" altLang="zh-CN">
                <a:solidFill>
                  <a:srgbClr val="FF0000"/>
                </a:solidFill>
              </a:rPr>
              <a:t>]</a:t>
            </a:r>
            <a:r>
              <a:rPr lang="en-US" altLang="zh-CN"/>
              <a:t>  </a:t>
            </a:r>
            <a:r>
              <a:rPr lang="zh-CN" altLang="en-US"/>
              <a:t>已知条件如图</a:t>
            </a:r>
            <a:r>
              <a:rPr lang="en-US" altLang="zh-CN"/>
              <a:t>.   </a:t>
            </a:r>
          </a:p>
        </p:txBody>
      </p:sp>
      <p:sp>
        <p:nvSpPr>
          <p:cNvPr id="12298" name="Text Box 50">
            <a:extLst>
              <a:ext uri="{FF2B5EF4-FFF2-40B4-BE49-F238E27FC236}">
                <a16:creationId xmlns:a16="http://schemas.microsoft.com/office/drawing/2014/main" id="{4C8D3A4D-3386-4A0F-8042-746097E7B1D6}"/>
              </a:ext>
            </a:extLst>
          </p:cNvPr>
          <p:cNvSpPr txBox="1">
            <a:spLocks noChangeArrowheads="1"/>
          </p:cNvSpPr>
          <p:nvPr/>
        </p:nvSpPr>
        <p:spPr bwMode="auto">
          <a:xfrm>
            <a:off x="1022350" y="2530475"/>
            <a:ext cx="33988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zh-CN" altLang="en-US"/>
              <a:t>建立坐标系如右图</a:t>
            </a:r>
            <a:r>
              <a:rPr lang="en-US" altLang="zh-CN"/>
              <a:t>.  </a:t>
            </a:r>
          </a:p>
        </p:txBody>
      </p:sp>
      <p:sp>
        <p:nvSpPr>
          <p:cNvPr id="12299" name="Text Box 51">
            <a:extLst>
              <a:ext uri="{FF2B5EF4-FFF2-40B4-BE49-F238E27FC236}">
                <a16:creationId xmlns:a16="http://schemas.microsoft.com/office/drawing/2014/main" id="{C77E743D-386D-40CE-B3F3-9809D7847062}"/>
              </a:ext>
            </a:extLst>
          </p:cNvPr>
          <p:cNvSpPr txBox="1">
            <a:spLocks noChangeArrowheads="1"/>
          </p:cNvSpPr>
          <p:nvPr/>
        </p:nvSpPr>
        <p:spPr bwMode="auto">
          <a:xfrm>
            <a:off x="1022350" y="3001963"/>
            <a:ext cx="23272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zh-CN" altLang="en-US"/>
              <a:t>任取一质元，</a:t>
            </a:r>
          </a:p>
        </p:txBody>
      </p:sp>
      <p:graphicFrame>
        <p:nvGraphicFramePr>
          <p:cNvPr id="12290" name="Object 0">
            <a:extLst>
              <a:ext uri="{FF2B5EF4-FFF2-40B4-BE49-F238E27FC236}">
                <a16:creationId xmlns:a16="http://schemas.microsoft.com/office/drawing/2014/main" id="{D7D96603-7C70-48A5-817E-4FF0149AFB89}"/>
              </a:ext>
            </a:extLst>
          </p:cNvPr>
          <p:cNvGraphicFramePr>
            <a:graphicFrameLocks noChangeAspect="1"/>
          </p:cNvGraphicFramePr>
          <p:nvPr/>
        </p:nvGraphicFramePr>
        <p:xfrm>
          <a:off x="1536700" y="4835525"/>
          <a:ext cx="2970213" cy="1023938"/>
        </p:xfrm>
        <a:graphic>
          <a:graphicData uri="http://schemas.openxmlformats.org/presentationml/2006/ole">
            <mc:AlternateContent xmlns:mc="http://schemas.openxmlformats.org/markup-compatibility/2006">
              <mc:Choice xmlns:v="urn:schemas-microsoft-com:vml" Requires="v">
                <p:oleObj spid="_x0000_s12332" name="公式" r:id="rId3" imgW="1231560" imgH="444240" progId="Equation.3">
                  <p:embed/>
                </p:oleObj>
              </mc:Choice>
              <mc:Fallback>
                <p:oleObj name="公式" r:id="rId3" imgW="1231560" imgH="4442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4835525"/>
                        <a:ext cx="2970213"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0" name="Group 82">
            <a:extLst>
              <a:ext uri="{FF2B5EF4-FFF2-40B4-BE49-F238E27FC236}">
                <a16:creationId xmlns:a16="http://schemas.microsoft.com/office/drawing/2014/main" id="{A8B4730E-F98A-4F32-841D-041A7F84ACF0}"/>
              </a:ext>
            </a:extLst>
          </p:cNvPr>
          <p:cNvGrpSpPr>
            <a:grpSpLocks/>
          </p:cNvGrpSpPr>
          <p:nvPr/>
        </p:nvGrpSpPr>
        <p:grpSpPr bwMode="auto">
          <a:xfrm>
            <a:off x="5183188" y="4875213"/>
            <a:ext cx="1214437" cy="520700"/>
            <a:chOff x="3265" y="3071"/>
            <a:chExt cx="765" cy="328"/>
          </a:xfrm>
        </p:grpSpPr>
        <p:sp>
          <p:nvSpPr>
            <p:cNvPr id="12331" name="Line 54">
              <a:extLst>
                <a:ext uri="{FF2B5EF4-FFF2-40B4-BE49-F238E27FC236}">
                  <a16:creationId xmlns:a16="http://schemas.microsoft.com/office/drawing/2014/main" id="{BED6D41C-ED7B-4A0C-91EF-01C3494EC48C}"/>
                </a:ext>
              </a:extLst>
            </p:cNvPr>
            <p:cNvSpPr>
              <a:spLocks noChangeShapeType="1"/>
            </p:cNvSpPr>
            <p:nvPr/>
          </p:nvSpPr>
          <p:spPr bwMode="auto">
            <a:xfrm flipH="1">
              <a:off x="3596" y="3399"/>
              <a:ext cx="434"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5" name="Object 5">
              <a:extLst>
                <a:ext uri="{FF2B5EF4-FFF2-40B4-BE49-F238E27FC236}">
                  <a16:creationId xmlns:a16="http://schemas.microsoft.com/office/drawing/2014/main" id="{52559A5B-A96A-4059-A8DD-B147EFE21211}"/>
                </a:ext>
              </a:extLst>
            </p:cNvPr>
            <p:cNvGraphicFramePr>
              <a:graphicFrameLocks noChangeAspect="1"/>
            </p:cNvGraphicFramePr>
            <p:nvPr/>
          </p:nvGraphicFramePr>
          <p:xfrm>
            <a:off x="3265" y="3071"/>
            <a:ext cx="650" cy="315"/>
          </p:xfrm>
          <a:graphic>
            <a:graphicData uri="http://schemas.openxmlformats.org/presentationml/2006/ole">
              <mc:AlternateContent xmlns:mc="http://schemas.openxmlformats.org/markup-compatibility/2006">
                <mc:Choice xmlns:v="urn:schemas-microsoft-com:vml" Requires="v">
                  <p:oleObj spid="_x0000_s12333" name="Equation" r:id="rId5" imgW="419040" imgH="203040" progId="Equation.3">
                    <p:embed/>
                  </p:oleObj>
                </mc:Choice>
                <mc:Fallback>
                  <p:oleObj name="Equation" r:id="rId5" imgW="41904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5" y="3071"/>
                          <a:ext cx="65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01" name="Group 87">
            <a:extLst>
              <a:ext uri="{FF2B5EF4-FFF2-40B4-BE49-F238E27FC236}">
                <a16:creationId xmlns:a16="http://schemas.microsoft.com/office/drawing/2014/main" id="{9E7A976B-3FCD-4880-879C-76D3188F545A}"/>
              </a:ext>
            </a:extLst>
          </p:cNvPr>
          <p:cNvGrpSpPr>
            <a:grpSpLocks/>
          </p:cNvGrpSpPr>
          <p:nvPr/>
        </p:nvGrpSpPr>
        <p:grpSpPr bwMode="auto">
          <a:xfrm>
            <a:off x="5505450" y="1800225"/>
            <a:ext cx="2514600" cy="2549525"/>
            <a:chOff x="3468" y="1134"/>
            <a:chExt cx="1584" cy="1606"/>
          </a:xfrm>
        </p:grpSpPr>
        <p:sp>
          <p:nvSpPr>
            <p:cNvPr id="12317" name="Freeform 76" descr="之字形">
              <a:extLst>
                <a:ext uri="{FF2B5EF4-FFF2-40B4-BE49-F238E27FC236}">
                  <a16:creationId xmlns:a16="http://schemas.microsoft.com/office/drawing/2014/main" id="{B3D033D8-4715-4490-9BC7-7D10B0F5685F}"/>
                </a:ext>
              </a:extLst>
            </p:cNvPr>
            <p:cNvSpPr>
              <a:spLocks/>
            </p:cNvSpPr>
            <p:nvPr/>
          </p:nvSpPr>
          <p:spPr bwMode="auto">
            <a:xfrm>
              <a:off x="3479" y="1920"/>
              <a:ext cx="1310" cy="779"/>
            </a:xfrm>
            <a:custGeom>
              <a:avLst/>
              <a:gdLst>
                <a:gd name="T0" fmla="*/ 0 w 1310"/>
                <a:gd name="T1" fmla="*/ 0 h 779"/>
                <a:gd name="T2" fmla="*/ 259 w 1310"/>
                <a:gd name="T3" fmla="*/ 350 h 779"/>
                <a:gd name="T4" fmla="*/ 530 w 1310"/>
                <a:gd name="T5" fmla="*/ 542 h 779"/>
                <a:gd name="T6" fmla="*/ 768 w 1310"/>
                <a:gd name="T7" fmla="*/ 576 h 779"/>
                <a:gd name="T8" fmla="*/ 1016 w 1310"/>
                <a:gd name="T9" fmla="*/ 361 h 779"/>
                <a:gd name="T10" fmla="*/ 1310 w 1310"/>
                <a:gd name="T11" fmla="*/ 11 h 779"/>
                <a:gd name="T12" fmla="*/ 1310 w 1310"/>
                <a:gd name="T13" fmla="*/ 779 h 779"/>
                <a:gd name="T14" fmla="*/ 0 w 1310"/>
                <a:gd name="T15" fmla="*/ 779 h 779"/>
                <a:gd name="T16" fmla="*/ 0 w 1310"/>
                <a:gd name="T17" fmla="*/ 0 h 7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10"/>
                <a:gd name="T28" fmla="*/ 0 h 779"/>
                <a:gd name="T29" fmla="*/ 1310 w 1310"/>
                <a:gd name="T30" fmla="*/ 779 h 7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10" h="779">
                  <a:moveTo>
                    <a:pt x="0" y="0"/>
                  </a:moveTo>
                  <a:lnTo>
                    <a:pt x="259" y="350"/>
                  </a:lnTo>
                  <a:lnTo>
                    <a:pt x="530" y="542"/>
                  </a:lnTo>
                  <a:lnTo>
                    <a:pt x="768" y="576"/>
                  </a:lnTo>
                  <a:lnTo>
                    <a:pt x="1016" y="361"/>
                  </a:lnTo>
                  <a:lnTo>
                    <a:pt x="1310" y="11"/>
                  </a:lnTo>
                  <a:lnTo>
                    <a:pt x="1310" y="779"/>
                  </a:lnTo>
                  <a:lnTo>
                    <a:pt x="0" y="779"/>
                  </a:lnTo>
                  <a:lnTo>
                    <a:pt x="0" y="0"/>
                  </a:lnTo>
                  <a:close/>
                </a:path>
              </a:pathLst>
            </a:custGeom>
            <a:pattFill prst="zigZag">
              <a:fgClr>
                <a:schemeClr val="hlink"/>
              </a:fgClr>
              <a:bgClr>
                <a:srgbClr val="FFFFFF"/>
              </a:bgClr>
            </a:pattFill>
            <a:ln>
              <a:noFill/>
            </a:ln>
            <a:extLst>
              <a:ext uri="{91240B29-F687-4F45-9708-019B960494DF}">
                <a14:hiddenLine xmlns:a14="http://schemas.microsoft.com/office/drawing/2010/main" w="19050" cap="flat" cmpd="sng">
                  <a:solidFill>
                    <a:srgbClr val="000000"/>
                  </a:solidFill>
                  <a:prstDash val="solid"/>
                  <a:round/>
                  <a:headEnd/>
                  <a:tailEnd/>
                </a14:hiddenLine>
              </a:ext>
            </a:extLst>
          </p:spPr>
          <p:txBody>
            <a:bodyPr wrap="none" anchor="ctr"/>
            <a:lstStyle/>
            <a:p>
              <a:endParaRPr lang="zh-CN" altLang="en-US"/>
            </a:p>
          </p:txBody>
        </p:sp>
        <p:sp>
          <p:nvSpPr>
            <p:cNvPr id="12318" name="Line 4">
              <a:extLst>
                <a:ext uri="{FF2B5EF4-FFF2-40B4-BE49-F238E27FC236}">
                  <a16:creationId xmlns:a16="http://schemas.microsoft.com/office/drawing/2014/main" id="{EE2A7042-61C0-47D2-8676-2252717F0813}"/>
                </a:ext>
              </a:extLst>
            </p:cNvPr>
            <p:cNvSpPr>
              <a:spLocks noChangeShapeType="1"/>
            </p:cNvSpPr>
            <p:nvPr/>
          </p:nvSpPr>
          <p:spPr bwMode="auto">
            <a:xfrm>
              <a:off x="3479" y="1193"/>
              <a:ext cx="0" cy="15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Line 7">
              <a:extLst>
                <a:ext uri="{FF2B5EF4-FFF2-40B4-BE49-F238E27FC236}">
                  <a16:creationId xmlns:a16="http://schemas.microsoft.com/office/drawing/2014/main" id="{077AD691-9F27-4AD0-A1B8-1B48BC3D7101}"/>
                </a:ext>
              </a:extLst>
            </p:cNvPr>
            <p:cNvSpPr>
              <a:spLocks noChangeShapeType="1"/>
            </p:cNvSpPr>
            <p:nvPr/>
          </p:nvSpPr>
          <p:spPr bwMode="auto">
            <a:xfrm>
              <a:off x="4812" y="1204"/>
              <a:ext cx="0" cy="15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Freeform 8">
              <a:extLst>
                <a:ext uri="{FF2B5EF4-FFF2-40B4-BE49-F238E27FC236}">
                  <a16:creationId xmlns:a16="http://schemas.microsoft.com/office/drawing/2014/main" id="{3F253069-6D14-474B-8EDA-03AAEDD31105}"/>
                </a:ext>
              </a:extLst>
            </p:cNvPr>
            <p:cNvSpPr>
              <a:spLocks/>
            </p:cNvSpPr>
            <p:nvPr/>
          </p:nvSpPr>
          <p:spPr bwMode="auto">
            <a:xfrm>
              <a:off x="3468" y="1902"/>
              <a:ext cx="1344" cy="576"/>
            </a:xfrm>
            <a:custGeom>
              <a:avLst/>
              <a:gdLst>
                <a:gd name="T0" fmla="*/ 0 w 1344"/>
                <a:gd name="T1" fmla="*/ 0 h 144"/>
                <a:gd name="T2" fmla="*/ 672 w 1344"/>
                <a:gd name="T3" fmla="*/ 144 h 144"/>
                <a:gd name="T4" fmla="*/ 1344 w 1344"/>
                <a:gd name="T5" fmla="*/ 0 h 144"/>
                <a:gd name="T6" fmla="*/ 0 60000 65536"/>
                <a:gd name="T7" fmla="*/ 0 60000 65536"/>
                <a:gd name="T8" fmla="*/ 0 60000 65536"/>
                <a:gd name="T9" fmla="*/ 0 w 1344"/>
                <a:gd name="T10" fmla="*/ 0 h 144"/>
                <a:gd name="T11" fmla="*/ 1344 w 1344"/>
                <a:gd name="T12" fmla="*/ 144 h 144"/>
              </a:gdLst>
              <a:ahLst/>
              <a:cxnLst>
                <a:cxn ang="T6">
                  <a:pos x="T0" y="T1"/>
                </a:cxn>
                <a:cxn ang="T7">
                  <a:pos x="T2" y="T3"/>
                </a:cxn>
                <a:cxn ang="T8">
                  <a:pos x="T4" y="T5"/>
                </a:cxn>
              </a:cxnLst>
              <a:rect l="T9" t="T10" r="T11" b="T12"/>
              <a:pathLst>
                <a:path w="1344" h="144">
                  <a:moveTo>
                    <a:pt x="0" y="0"/>
                  </a:moveTo>
                  <a:cubicBezTo>
                    <a:pt x="224" y="72"/>
                    <a:pt x="448" y="144"/>
                    <a:pt x="672" y="144"/>
                  </a:cubicBezTo>
                  <a:cubicBezTo>
                    <a:pt x="896" y="144"/>
                    <a:pt x="1232" y="24"/>
                    <a:pt x="1344" y="0"/>
                  </a:cubicBezTo>
                </a:path>
              </a:pathLst>
            </a:custGeom>
            <a:noFill/>
            <a:ln w="5715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1" name="Line 9">
              <a:extLst>
                <a:ext uri="{FF2B5EF4-FFF2-40B4-BE49-F238E27FC236}">
                  <a16:creationId xmlns:a16="http://schemas.microsoft.com/office/drawing/2014/main" id="{09B95CB3-E6EC-4D74-A575-C966BEFA35DA}"/>
                </a:ext>
              </a:extLst>
            </p:cNvPr>
            <p:cNvSpPr>
              <a:spLocks noChangeShapeType="1"/>
            </p:cNvSpPr>
            <p:nvPr/>
          </p:nvSpPr>
          <p:spPr bwMode="auto">
            <a:xfrm>
              <a:off x="3468" y="2718"/>
              <a:ext cx="1344" cy="0"/>
            </a:xfrm>
            <a:prstGeom prst="line">
              <a:avLst/>
            </a:prstGeom>
            <a:noFill/>
            <a:ln w="381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Line 39">
              <a:extLst>
                <a:ext uri="{FF2B5EF4-FFF2-40B4-BE49-F238E27FC236}">
                  <a16:creationId xmlns:a16="http://schemas.microsoft.com/office/drawing/2014/main" id="{075ABC27-6613-4E61-94EF-4E4C9256E7B9}"/>
                </a:ext>
              </a:extLst>
            </p:cNvPr>
            <p:cNvSpPr>
              <a:spLocks noChangeShapeType="1"/>
            </p:cNvSpPr>
            <p:nvPr/>
          </p:nvSpPr>
          <p:spPr bwMode="auto">
            <a:xfrm>
              <a:off x="3468" y="1566"/>
              <a:ext cx="672"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291" name="Object 1">
              <a:extLst>
                <a:ext uri="{FF2B5EF4-FFF2-40B4-BE49-F238E27FC236}">
                  <a16:creationId xmlns:a16="http://schemas.microsoft.com/office/drawing/2014/main" id="{655A9445-6460-4720-B958-F3B64D0CC0B8}"/>
                </a:ext>
              </a:extLst>
            </p:cNvPr>
            <p:cNvGraphicFramePr>
              <a:graphicFrameLocks noChangeAspect="1"/>
            </p:cNvGraphicFramePr>
            <p:nvPr/>
          </p:nvGraphicFramePr>
          <p:xfrm>
            <a:off x="3729" y="1344"/>
            <a:ext cx="159" cy="159"/>
          </p:xfrm>
          <a:graphic>
            <a:graphicData uri="http://schemas.openxmlformats.org/presentationml/2006/ole">
              <mc:AlternateContent xmlns:mc="http://schemas.openxmlformats.org/markup-compatibility/2006">
                <mc:Choice xmlns:v="urn:schemas-microsoft-com:vml" Requires="v">
                  <p:oleObj spid="_x0000_s12334" name="公式" r:id="rId7" imgW="317160" imgH="317160" progId="Equation.3">
                    <p:embed/>
                  </p:oleObj>
                </mc:Choice>
                <mc:Fallback>
                  <p:oleObj name="公式" r:id="rId7" imgW="317160" imgH="31716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9" y="1344"/>
                          <a:ext cx="159"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3" name="Line 41">
              <a:extLst>
                <a:ext uri="{FF2B5EF4-FFF2-40B4-BE49-F238E27FC236}">
                  <a16:creationId xmlns:a16="http://schemas.microsoft.com/office/drawing/2014/main" id="{B5CDD114-97F3-4874-AAD0-F4B644784EFF}"/>
                </a:ext>
              </a:extLst>
            </p:cNvPr>
            <p:cNvSpPr>
              <a:spLocks noChangeShapeType="1"/>
            </p:cNvSpPr>
            <p:nvPr/>
          </p:nvSpPr>
          <p:spPr bwMode="auto">
            <a:xfrm>
              <a:off x="3468" y="2718"/>
              <a:ext cx="1344"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42">
              <a:extLst>
                <a:ext uri="{FF2B5EF4-FFF2-40B4-BE49-F238E27FC236}">
                  <a16:creationId xmlns:a16="http://schemas.microsoft.com/office/drawing/2014/main" id="{4D511F38-1EFF-4A87-AE64-F8EFA82DF960}"/>
                </a:ext>
              </a:extLst>
            </p:cNvPr>
            <p:cNvSpPr>
              <a:spLocks noChangeShapeType="1"/>
            </p:cNvSpPr>
            <p:nvPr/>
          </p:nvSpPr>
          <p:spPr bwMode="auto">
            <a:xfrm flipV="1">
              <a:off x="4140" y="1134"/>
              <a:ext cx="0" cy="1440"/>
            </a:xfrm>
            <a:prstGeom prst="line">
              <a:avLst/>
            </a:prstGeom>
            <a:noFill/>
            <a:ln w="19050">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325" name="Group 86">
              <a:extLst>
                <a:ext uri="{FF2B5EF4-FFF2-40B4-BE49-F238E27FC236}">
                  <a16:creationId xmlns:a16="http://schemas.microsoft.com/office/drawing/2014/main" id="{9820F716-BEA7-4BBC-98E7-1DCAB13DE038}"/>
                </a:ext>
              </a:extLst>
            </p:cNvPr>
            <p:cNvGrpSpPr>
              <a:grpSpLocks/>
            </p:cNvGrpSpPr>
            <p:nvPr/>
          </p:nvGrpSpPr>
          <p:grpSpPr bwMode="auto">
            <a:xfrm>
              <a:off x="3970" y="1152"/>
              <a:ext cx="1082" cy="1536"/>
              <a:chOff x="3970" y="1152"/>
              <a:chExt cx="1082" cy="1536"/>
            </a:xfrm>
          </p:grpSpPr>
          <p:sp>
            <p:nvSpPr>
              <p:cNvPr id="12329" name="Line 44">
                <a:extLst>
                  <a:ext uri="{FF2B5EF4-FFF2-40B4-BE49-F238E27FC236}">
                    <a16:creationId xmlns:a16="http://schemas.microsoft.com/office/drawing/2014/main" id="{078ABB0D-0D1F-423D-87BB-30BC2825194F}"/>
                  </a:ext>
                </a:extLst>
              </p:cNvPr>
              <p:cNvSpPr>
                <a:spLocks noChangeShapeType="1"/>
              </p:cNvSpPr>
              <p:nvPr/>
            </p:nvSpPr>
            <p:spPr bwMode="auto">
              <a:xfrm flipV="1">
                <a:off x="4140" y="1175"/>
                <a:ext cx="0" cy="1296"/>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292" name="Object 2">
                <a:extLst>
                  <a:ext uri="{FF2B5EF4-FFF2-40B4-BE49-F238E27FC236}">
                    <a16:creationId xmlns:a16="http://schemas.microsoft.com/office/drawing/2014/main" id="{CEBC855A-9F54-4E31-9025-E5513C67915C}"/>
                  </a:ext>
                </a:extLst>
              </p:cNvPr>
              <p:cNvGraphicFramePr>
                <a:graphicFrameLocks noChangeAspect="1"/>
              </p:cNvGraphicFramePr>
              <p:nvPr/>
            </p:nvGraphicFramePr>
            <p:xfrm>
              <a:off x="4188" y="1152"/>
              <a:ext cx="135" cy="167"/>
            </p:xfrm>
            <a:graphic>
              <a:graphicData uri="http://schemas.openxmlformats.org/presentationml/2006/ole">
                <mc:AlternateContent xmlns:mc="http://schemas.openxmlformats.org/markup-compatibility/2006">
                  <mc:Choice xmlns:v="urn:schemas-microsoft-com:vml" Requires="v">
                    <p:oleObj spid="_x0000_s12335" name="公式" r:id="rId9" imgW="215640" imgH="266400" progId="Equation.3">
                      <p:embed/>
                    </p:oleObj>
                  </mc:Choice>
                  <mc:Fallback>
                    <p:oleObj name="公式" r:id="rId9" imgW="215640" imgH="2664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8" y="115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3">
                <a:extLst>
                  <a:ext uri="{FF2B5EF4-FFF2-40B4-BE49-F238E27FC236}">
                    <a16:creationId xmlns:a16="http://schemas.microsoft.com/office/drawing/2014/main" id="{D0F61D97-975E-456D-9B78-D9603C3E2AA0}"/>
                  </a:ext>
                </a:extLst>
              </p:cNvPr>
              <p:cNvGraphicFramePr>
                <a:graphicFrameLocks noChangeAspect="1"/>
              </p:cNvGraphicFramePr>
              <p:nvPr/>
            </p:nvGraphicFramePr>
            <p:xfrm>
              <a:off x="3970" y="2467"/>
              <a:ext cx="206" cy="221"/>
            </p:xfrm>
            <a:graphic>
              <a:graphicData uri="http://schemas.openxmlformats.org/presentationml/2006/ole">
                <mc:AlternateContent xmlns:mc="http://schemas.openxmlformats.org/markup-compatibility/2006">
                  <mc:Choice xmlns:v="urn:schemas-microsoft-com:vml" Requires="v">
                    <p:oleObj spid="_x0000_s12336" name="Equation" r:id="rId11" imgW="164880" imgH="177480" progId="Equation.3">
                      <p:embed/>
                    </p:oleObj>
                  </mc:Choice>
                  <mc:Fallback>
                    <p:oleObj name="Equation" r:id="rId11" imgW="164880" imgH="17748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0" y="2467"/>
                            <a:ext cx="206"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30" name="Line 47">
                <a:extLst>
                  <a:ext uri="{FF2B5EF4-FFF2-40B4-BE49-F238E27FC236}">
                    <a16:creationId xmlns:a16="http://schemas.microsoft.com/office/drawing/2014/main" id="{4425E65B-8F0C-4BB6-BB17-0F04F7816A46}"/>
                  </a:ext>
                </a:extLst>
              </p:cNvPr>
              <p:cNvSpPr>
                <a:spLocks noChangeShapeType="1"/>
              </p:cNvSpPr>
              <p:nvPr/>
            </p:nvSpPr>
            <p:spPr bwMode="auto">
              <a:xfrm>
                <a:off x="4140" y="2471"/>
                <a:ext cx="912"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294" name="Object 4">
                <a:extLst>
                  <a:ext uri="{FF2B5EF4-FFF2-40B4-BE49-F238E27FC236}">
                    <a16:creationId xmlns:a16="http://schemas.microsoft.com/office/drawing/2014/main" id="{44C06BF5-EC47-49EF-90AD-EC078B71DCAE}"/>
                  </a:ext>
                </a:extLst>
              </p:cNvPr>
              <p:cNvGraphicFramePr>
                <a:graphicFrameLocks noChangeAspect="1"/>
              </p:cNvGraphicFramePr>
              <p:nvPr/>
            </p:nvGraphicFramePr>
            <p:xfrm>
              <a:off x="4905" y="2340"/>
              <a:ext cx="135" cy="129"/>
            </p:xfrm>
            <a:graphic>
              <a:graphicData uri="http://schemas.openxmlformats.org/presentationml/2006/ole">
                <mc:AlternateContent xmlns:mc="http://schemas.openxmlformats.org/markup-compatibility/2006">
                  <mc:Choice xmlns:v="urn:schemas-microsoft-com:vml" Requires="v">
                    <p:oleObj spid="_x0000_s12337" name="公式" r:id="rId13" imgW="266400" imgH="253800" progId="Equation.3">
                      <p:embed/>
                    </p:oleObj>
                  </mc:Choice>
                  <mc:Fallback>
                    <p:oleObj name="公式" r:id="rId13" imgW="266400" imgH="25380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05" y="2340"/>
                            <a:ext cx="135"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26" name="Line 58">
              <a:extLst>
                <a:ext uri="{FF2B5EF4-FFF2-40B4-BE49-F238E27FC236}">
                  <a16:creationId xmlns:a16="http://schemas.microsoft.com/office/drawing/2014/main" id="{675B3F2D-CCB0-4D82-BF64-B480283D637F}"/>
                </a:ext>
              </a:extLst>
            </p:cNvPr>
            <p:cNvSpPr>
              <a:spLocks noChangeShapeType="1"/>
            </p:cNvSpPr>
            <p:nvPr/>
          </p:nvSpPr>
          <p:spPr bwMode="auto">
            <a:xfrm>
              <a:off x="3682" y="2120"/>
              <a:ext cx="435" cy="1"/>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7" name="Oval 59">
              <a:extLst>
                <a:ext uri="{FF2B5EF4-FFF2-40B4-BE49-F238E27FC236}">
                  <a16:creationId xmlns:a16="http://schemas.microsoft.com/office/drawing/2014/main" id="{52690FB3-28F9-4366-8A41-7C0096DD27F7}"/>
                </a:ext>
              </a:extLst>
            </p:cNvPr>
            <p:cNvSpPr>
              <a:spLocks noChangeArrowheads="1"/>
            </p:cNvSpPr>
            <p:nvPr/>
          </p:nvSpPr>
          <p:spPr bwMode="auto">
            <a:xfrm>
              <a:off x="3612" y="2083"/>
              <a:ext cx="96" cy="96"/>
            </a:xfrm>
            <a:prstGeom prst="ellipse">
              <a:avLst/>
            </a:prstGeom>
            <a:gradFill rotWithShape="0">
              <a:gsLst>
                <a:gs pos="0">
                  <a:schemeClr val="tx2">
                    <a:gamma/>
                    <a:tint val="0"/>
                    <a:invGamma/>
                  </a:schemeClr>
                </a:gs>
                <a:gs pos="100000">
                  <a:schemeClr val="tx2"/>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12328" name="Text Box 60">
              <a:extLst>
                <a:ext uri="{FF2B5EF4-FFF2-40B4-BE49-F238E27FC236}">
                  <a16:creationId xmlns:a16="http://schemas.microsoft.com/office/drawing/2014/main" id="{0F881440-C0FE-4496-A7D4-2F3A8F4CE2FC}"/>
                </a:ext>
              </a:extLst>
            </p:cNvPr>
            <p:cNvSpPr txBox="1">
              <a:spLocks noChangeArrowheads="1"/>
            </p:cNvSpPr>
            <p:nvPr/>
          </p:nvSpPr>
          <p:spPr bwMode="auto">
            <a:xfrm>
              <a:off x="3793" y="18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x</a:t>
              </a:r>
            </a:p>
          </p:txBody>
        </p:sp>
      </p:grpSp>
      <p:grpSp>
        <p:nvGrpSpPr>
          <p:cNvPr id="12302" name="Group 83">
            <a:extLst>
              <a:ext uri="{FF2B5EF4-FFF2-40B4-BE49-F238E27FC236}">
                <a16:creationId xmlns:a16="http://schemas.microsoft.com/office/drawing/2014/main" id="{EDF118A5-5F05-45A0-B11A-396FC913F871}"/>
              </a:ext>
            </a:extLst>
          </p:cNvPr>
          <p:cNvGrpSpPr>
            <a:grpSpLocks/>
          </p:cNvGrpSpPr>
          <p:nvPr/>
        </p:nvGrpSpPr>
        <p:grpSpPr bwMode="auto">
          <a:xfrm>
            <a:off x="5508625" y="4581525"/>
            <a:ext cx="2819400" cy="1371600"/>
            <a:chOff x="3504" y="2928"/>
            <a:chExt cx="1776" cy="864"/>
          </a:xfrm>
        </p:grpSpPr>
        <p:sp>
          <p:nvSpPr>
            <p:cNvPr id="12306" name="Line 62">
              <a:extLst>
                <a:ext uri="{FF2B5EF4-FFF2-40B4-BE49-F238E27FC236}">
                  <a16:creationId xmlns:a16="http://schemas.microsoft.com/office/drawing/2014/main" id="{E015F074-8DAF-4BE4-BF19-6D7C9F84A076}"/>
                </a:ext>
              </a:extLst>
            </p:cNvPr>
            <p:cNvSpPr>
              <a:spLocks noChangeShapeType="1"/>
            </p:cNvSpPr>
            <p:nvPr/>
          </p:nvSpPr>
          <p:spPr bwMode="auto">
            <a:xfrm flipV="1">
              <a:off x="4032" y="3154"/>
              <a:ext cx="336" cy="240"/>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07" name="Line 63">
              <a:extLst>
                <a:ext uri="{FF2B5EF4-FFF2-40B4-BE49-F238E27FC236}">
                  <a16:creationId xmlns:a16="http://schemas.microsoft.com/office/drawing/2014/main" id="{C7F870F3-9A27-427A-9C02-0CAC8E5733E0}"/>
                </a:ext>
              </a:extLst>
            </p:cNvPr>
            <p:cNvSpPr>
              <a:spLocks noChangeShapeType="1"/>
            </p:cNvSpPr>
            <p:nvPr/>
          </p:nvSpPr>
          <p:spPr bwMode="auto">
            <a:xfrm>
              <a:off x="4032" y="3408"/>
              <a:ext cx="0" cy="288"/>
            </a:xfrm>
            <a:prstGeom prst="line">
              <a:avLst/>
            </a:prstGeom>
            <a:noFill/>
            <a:ln w="19050">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Text Box 64">
              <a:extLst>
                <a:ext uri="{FF2B5EF4-FFF2-40B4-BE49-F238E27FC236}">
                  <a16:creationId xmlns:a16="http://schemas.microsoft.com/office/drawing/2014/main" id="{A07C2244-69E8-41D5-9BDA-947AF6E6F26D}"/>
                </a:ext>
              </a:extLst>
            </p:cNvPr>
            <p:cNvSpPr txBox="1">
              <a:spLocks noChangeArrowheads="1"/>
            </p:cNvSpPr>
            <p:nvPr/>
          </p:nvSpPr>
          <p:spPr bwMode="auto">
            <a:xfrm>
              <a:off x="4224" y="2928"/>
              <a:ext cx="348" cy="30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F</a:t>
              </a:r>
              <a:r>
                <a:rPr lang="en-US" altLang="zh-CN" baseline="-25000">
                  <a:ea typeface="楷体_GB2312" pitchFamily="49" charset="-122"/>
                </a:rPr>
                <a:t>N</a:t>
              </a:r>
            </a:p>
          </p:txBody>
        </p:sp>
        <p:sp>
          <p:nvSpPr>
            <p:cNvPr id="12309" name="Text Box 65">
              <a:extLst>
                <a:ext uri="{FF2B5EF4-FFF2-40B4-BE49-F238E27FC236}">
                  <a16:creationId xmlns:a16="http://schemas.microsoft.com/office/drawing/2014/main" id="{6CFE0BBC-1B49-45C7-975D-86CC95CFEFAE}"/>
                </a:ext>
              </a:extLst>
            </p:cNvPr>
            <p:cNvSpPr txBox="1">
              <a:spLocks noChangeArrowheads="1"/>
            </p:cNvSpPr>
            <p:nvPr/>
          </p:nvSpPr>
          <p:spPr bwMode="auto">
            <a:xfrm>
              <a:off x="3696" y="3504"/>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mg</a:t>
              </a:r>
            </a:p>
          </p:txBody>
        </p:sp>
        <p:sp>
          <p:nvSpPr>
            <p:cNvPr id="12310" name="Line 66">
              <a:extLst>
                <a:ext uri="{FF2B5EF4-FFF2-40B4-BE49-F238E27FC236}">
                  <a16:creationId xmlns:a16="http://schemas.microsoft.com/office/drawing/2014/main" id="{9A6405E9-B257-46C7-8539-1EBAF12C714E}"/>
                </a:ext>
              </a:extLst>
            </p:cNvPr>
            <p:cNvSpPr>
              <a:spLocks noChangeShapeType="1"/>
            </p:cNvSpPr>
            <p:nvPr/>
          </p:nvSpPr>
          <p:spPr bwMode="auto">
            <a:xfrm>
              <a:off x="3888" y="3312"/>
              <a:ext cx="672"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67">
              <a:extLst>
                <a:ext uri="{FF2B5EF4-FFF2-40B4-BE49-F238E27FC236}">
                  <a16:creationId xmlns:a16="http://schemas.microsoft.com/office/drawing/2014/main" id="{337B125E-B0AD-4939-9AA5-093862D36B11}"/>
                </a:ext>
              </a:extLst>
            </p:cNvPr>
            <p:cNvSpPr>
              <a:spLocks noChangeShapeType="1"/>
            </p:cNvSpPr>
            <p:nvPr/>
          </p:nvSpPr>
          <p:spPr bwMode="auto">
            <a:xfrm>
              <a:off x="3504" y="3792"/>
              <a:ext cx="17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 name="Line 68">
              <a:extLst>
                <a:ext uri="{FF2B5EF4-FFF2-40B4-BE49-F238E27FC236}">
                  <a16:creationId xmlns:a16="http://schemas.microsoft.com/office/drawing/2014/main" id="{1B2C4EFD-DB61-49D1-B453-AFF40F91DDAA}"/>
                </a:ext>
              </a:extLst>
            </p:cNvPr>
            <p:cNvSpPr>
              <a:spLocks noChangeShapeType="1"/>
            </p:cNvSpPr>
            <p:nvPr/>
          </p:nvSpPr>
          <p:spPr bwMode="auto">
            <a:xfrm>
              <a:off x="4032" y="3408"/>
              <a:ext cx="432"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 name="Freeform 69">
              <a:extLst>
                <a:ext uri="{FF2B5EF4-FFF2-40B4-BE49-F238E27FC236}">
                  <a16:creationId xmlns:a16="http://schemas.microsoft.com/office/drawing/2014/main" id="{7D0C4E58-7222-4BC0-935A-53D94991C334}"/>
                </a:ext>
              </a:extLst>
            </p:cNvPr>
            <p:cNvSpPr>
              <a:spLocks/>
            </p:cNvSpPr>
            <p:nvPr/>
          </p:nvSpPr>
          <p:spPr bwMode="auto">
            <a:xfrm>
              <a:off x="4319" y="3648"/>
              <a:ext cx="49" cy="144"/>
            </a:xfrm>
            <a:custGeom>
              <a:avLst/>
              <a:gdLst>
                <a:gd name="T0" fmla="*/ 49 w 49"/>
                <a:gd name="T1" fmla="*/ 0 h 144"/>
                <a:gd name="T2" fmla="*/ 8 w 49"/>
                <a:gd name="T3" fmla="*/ 79 h 144"/>
                <a:gd name="T4" fmla="*/ 1 w 49"/>
                <a:gd name="T5" fmla="*/ 144 h 144"/>
                <a:gd name="T6" fmla="*/ 0 60000 65536"/>
                <a:gd name="T7" fmla="*/ 0 60000 65536"/>
                <a:gd name="T8" fmla="*/ 0 60000 65536"/>
                <a:gd name="T9" fmla="*/ 0 w 49"/>
                <a:gd name="T10" fmla="*/ 0 h 144"/>
                <a:gd name="T11" fmla="*/ 49 w 49"/>
                <a:gd name="T12" fmla="*/ 144 h 144"/>
              </a:gdLst>
              <a:ahLst/>
              <a:cxnLst>
                <a:cxn ang="T6">
                  <a:pos x="T0" y="T1"/>
                </a:cxn>
                <a:cxn ang="T7">
                  <a:pos x="T2" y="T3"/>
                </a:cxn>
                <a:cxn ang="T8">
                  <a:pos x="T4" y="T5"/>
                </a:cxn>
              </a:cxnLst>
              <a:rect l="T9" t="T10" r="T11" b="T12"/>
              <a:pathLst>
                <a:path w="49" h="144">
                  <a:moveTo>
                    <a:pt x="49" y="0"/>
                  </a:moveTo>
                  <a:cubicBezTo>
                    <a:pt x="42" y="13"/>
                    <a:pt x="16" y="55"/>
                    <a:pt x="8" y="79"/>
                  </a:cubicBezTo>
                  <a:cubicBezTo>
                    <a:pt x="0" y="103"/>
                    <a:pt x="2" y="131"/>
                    <a:pt x="1" y="144"/>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4" name="Freeform 70">
              <a:extLst>
                <a:ext uri="{FF2B5EF4-FFF2-40B4-BE49-F238E27FC236}">
                  <a16:creationId xmlns:a16="http://schemas.microsoft.com/office/drawing/2014/main" id="{AD3C0D55-E8F3-49E9-B160-D5930E7C2FE4}"/>
                </a:ext>
              </a:extLst>
            </p:cNvPr>
            <p:cNvSpPr>
              <a:spLocks/>
            </p:cNvSpPr>
            <p:nvPr/>
          </p:nvSpPr>
          <p:spPr bwMode="auto">
            <a:xfrm>
              <a:off x="4128" y="3408"/>
              <a:ext cx="56" cy="96"/>
            </a:xfrm>
            <a:custGeom>
              <a:avLst/>
              <a:gdLst>
                <a:gd name="T0" fmla="*/ 48 w 56"/>
                <a:gd name="T1" fmla="*/ 0 h 96"/>
                <a:gd name="T2" fmla="*/ 48 w 56"/>
                <a:gd name="T3" fmla="*/ 48 h 96"/>
                <a:gd name="T4" fmla="*/ 0 w 56"/>
                <a:gd name="T5" fmla="*/ 96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48" y="0"/>
                  </a:moveTo>
                  <a:cubicBezTo>
                    <a:pt x="52" y="16"/>
                    <a:pt x="56" y="32"/>
                    <a:pt x="48" y="48"/>
                  </a:cubicBezTo>
                  <a:cubicBezTo>
                    <a:pt x="40" y="64"/>
                    <a:pt x="20" y="80"/>
                    <a:pt x="0" y="9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5" name="Line 71">
              <a:extLst>
                <a:ext uri="{FF2B5EF4-FFF2-40B4-BE49-F238E27FC236}">
                  <a16:creationId xmlns:a16="http://schemas.microsoft.com/office/drawing/2014/main" id="{F836A7C9-73A7-4A1A-AD2A-A456231E9042}"/>
                </a:ext>
              </a:extLst>
            </p:cNvPr>
            <p:cNvSpPr>
              <a:spLocks noChangeShapeType="1"/>
            </p:cNvSpPr>
            <p:nvPr/>
          </p:nvSpPr>
          <p:spPr bwMode="auto">
            <a:xfrm>
              <a:off x="4032" y="2976"/>
              <a:ext cx="0" cy="43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Freeform 72">
              <a:extLst>
                <a:ext uri="{FF2B5EF4-FFF2-40B4-BE49-F238E27FC236}">
                  <a16:creationId xmlns:a16="http://schemas.microsoft.com/office/drawing/2014/main" id="{B2C6790A-8F50-45FE-90EF-94F5B720421F}"/>
                </a:ext>
              </a:extLst>
            </p:cNvPr>
            <p:cNvSpPr>
              <a:spLocks/>
            </p:cNvSpPr>
            <p:nvPr/>
          </p:nvSpPr>
          <p:spPr bwMode="auto">
            <a:xfrm>
              <a:off x="4032" y="3256"/>
              <a:ext cx="96" cy="56"/>
            </a:xfrm>
            <a:custGeom>
              <a:avLst/>
              <a:gdLst>
                <a:gd name="T0" fmla="*/ 0 w 96"/>
                <a:gd name="T1" fmla="*/ 8 h 56"/>
                <a:gd name="T2" fmla="*/ 48 w 96"/>
                <a:gd name="T3" fmla="*/ 8 h 56"/>
                <a:gd name="T4" fmla="*/ 96 w 96"/>
                <a:gd name="T5" fmla="*/ 56 h 56"/>
                <a:gd name="T6" fmla="*/ 0 60000 65536"/>
                <a:gd name="T7" fmla="*/ 0 60000 65536"/>
                <a:gd name="T8" fmla="*/ 0 60000 65536"/>
                <a:gd name="T9" fmla="*/ 0 w 96"/>
                <a:gd name="T10" fmla="*/ 0 h 56"/>
                <a:gd name="T11" fmla="*/ 96 w 96"/>
                <a:gd name="T12" fmla="*/ 56 h 56"/>
              </a:gdLst>
              <a:ahLst/>
              <a:cxnLst>
                <a:cxn ang="T6">
                  <a:pos x="T0" y="T1"/>
                </a:cxn>
                <a:cxn ang="T7">
                  <a:pos x="T2" y="T3"/>
                </a:cxn>
                <a:cxn ang="T8">
                  <a:pos x="T4" y="T5"/>
                </a:cxn>
              </a:cxnLst>
              <a:rect l="T9" t="T10" r="T11" b="T12"/>
              <a:pathLst>
                <a:path w="96" h="56">
                  <a:moveTo>
                    <a:pt x="0" y="8"/>
                  </a:moveTo>
                  <a:cubicBezTo>
                    <a:pt x="16" y="4"/>
                    <a:pt x="32" y="0"/>
                    <a:pt x="48" y="8"/>
                  </a:cubicBezTo>
                  <a:cubicBezTo>
                    <a:pt x="64" y="16"/>
                    <a:pt x="80" y="36"/>
                    <a:pt x="96" y="5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85" name="Oval 77">
            <a:extLst>
              <a:ext uri="{FF2B5EF4-FFF2-40B4-BE49-F238E27FC236}">
                <a16:creationId xmlns:a16="http://schemas.microsoft.com/office/drawing/2014/main" id="{D5E4A078-7B63-46F3-AEE8-23583D43BFE9}"/>
              </a:ext>
            </a:extLst>
          </p:cNvPr>
          <p:cNvSpPr>
            <a:spLocks noChangeArrowheads="1"/>
          </p:cNvSpPr>
          <p:nvPr/>
        </p:nvSpPr>
        <p:spPr bwMode="auto">
          <a:xfrm>
            <a:off x="6297613" y="5287963"/>
            <a:ext cx="152400" cy="152400"/>
          </a:xfrm>
          <a:prstGeom prst="ellipse">
            <a:avLst/>
          </a:prstGeom>
          <a:gradFill rotWithShape="0">
            <a:gsLst>
              <a:gs pos="0">
                <a:schemeClr val="tx2">
                  <a:gamma/>
                  <a:tint val="0"/>
                  <a:invGamma/>
                </a:schemeClr>
              </a:gs>
              <a:gs pos="100000">
                <a:schemeClr val="tx2"/>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12304" name="Text Box 79">
            <a:extLst>
              <a:ext uri="{FF2B5EF4-FFF2-40B4-BE49-F238E27FC236}">
                <a16:creationId xmlns:a16="http://schemas.microsoft.com/office/drawing/2014/main" id="{18B30530-D91E-4911-B560-5D1084C1C111}"/>
              </a:ext>
            </a:extLst>
          </p:cNvPr>
          <p:cNvSpPr txBox="1">
            <a:spLocks noChangeArrowheads="1"/>
          </p:cNvSpPr>
          <p:nvPr/>
        </p:nvSpPr>
        <p:spPr bwMode="auto">
          <a:xfrm>
            <a:off x="6613525" y="2601913"/>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等压面 </a:t>
            </a:r>
          </a:p>
        </p:txBody>
      </p:sp>
      <p:sp>
        <p:nvSpPr>
          <p:cNvPr id="12305" name="Line 80">
            <a:extLst>
              <a:ext uri="{FF2B5EF4-FFF2-40B4-BE49-F238E27FC236}">
                <a16:creationId xmlns:a16="http://schemas.microsoft.com/office/drawing/2014/main" id="{C7F1230B-D721-4710-840B-D7165F5FB476}"/>
              </a:ext>
            </a:extLst>
          </p:cNvPr>
          <p:cNvSpPr>
            <a:spLocks noChangeShapeType="1"/>
          </p:cNvSpPr>
          <p:nvPr/>
        </p:nvSpPr>
        <p:spPr bwMode="auto">
          <a:xfrm>
            <a:off x="7027863" y="3048000"/>
            <a:ext cx="198437" cy="376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9" name="Text Box 2">
            <a:extLst>
              <a:ext uri="{FF2B5EF4-FFF2-40B4-BE49-F238E27FC236}">
                <a16:creationId xmlns:a16="http://schemas.microsoft.com/office/drawing/2014/main" id="{DE7B601D-8216-4E8D-A526-C921576501FC}"/>
              </a:ext>
            </a:extLst>
          </p:cNvPr>
          <p:cNvSpPr txBox="1">
            <a:spLocks noChangeArrowheads="1"/>
          </p:cNvSpPr>
          <p:nvPr/>
        </p:nvSpPr>
        <p:spPr bwMode="auto">
          <a:xfrm>
            <a:off x="1219200" y="66198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积分求解，得</a:t>
            </a:r>
          </a:p>
        </p:txBody>
      </p:sp>
      <p:graphicFrame>
        <p:nvGraphicFramePr>
          <p:cNvPr id="13314" name="Object 3">
            <a:extLst>
              <a:ext uri="{FF2B5EF4-FFF2-40B4-BE49-F238E27FC236}">
                <a16:creationId xmlns:a16="http://schemas.microsoft.com/office/drawing/2014/main" id="{A0B8E55A-6844-4DCC-A530-762A79A77EBF}"/>
              </a:ext>
            </a:extLst>
          </p:cNvPr>
          <p:cNvGraphicFramePr>
            <a:graphicFrameLocks noChangeAspect="1"/>
          </p:cNvGraphicFramePr>
          <p:nvPr/>
        </p:nvGraphicFramePr>
        <p:xfrm>
          <a:off x="3581400" y="1066800"/>
          <a:ext cx="1905000" cy="982663"/>
        </p:xfrm>
        <a:graphic>
          <a:graphicData uri="http://schemas.openxmlformats.org/presentationml/2006/ole">
            <mc:AlternateContent xmlns:mc="http://schemas.openxmlformats.org/markup-compatibility/2006">
              <mc:Choice xmlns:v="urn:schemas-microsoft-com:vml" Requires="v">
                <p:oleObj spid="_x0000_s13320" name="Equation" r:id="rId3" imgW="888840" imgH="457200" progId="Equation.3">
                  <p:embed/>
                </p:oleObj>
              </mc:Choice>
              <mc:Fallback>
                <p:oleObj name="Equation" r:id="rId3" imgW="88884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066800"/>
                        <a:ext cx="19050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4">
            <a:extLst>
              <a:ext uri="{FF2B5EF4-FFF2-40B4-BE49-F238E27FC236}">
                <a16:creationId xmlns:a16="http://schemas.microsoft.com/office/drawing/2014/main" id="{8CC55FB3-25F6-425F-91A5-E3B0758728BB}"/>
              </a:ext>
            </a:extLst>
          </p:cNvPr>
          <p:cNvGraphicFramePr>
            <a:graphicFrameLocks noChangeAspect="1"/>
          </p:cNvGraphicFramePr>
          <p:nvPr/>
        </p:nvGraphicFramePr>
        <p:xfrm>
          <a:off x="3409950" y="2362200"/>
          <a:ext cx="1752600" cy="384175"/>
        </p:xfrm>
        <a:graphic>
          <a:graphicData uri="http://schemas.openxmlformats.org/presentationml/2006/ole">
            <mc:AlternateContent xmlns:mc="http://schemas.openxmlformats.org/markup-compatibility/2006">
              <mc:Choice xmlns:v="urn:schemas-microsoft-com:vml" Requires="v">
                <p:oleObj spid="_x0000_s13321" name="公式" r:id="rId5" imgW="1688760" imgH="368280" progId="Equation.3">
                  <p:embed/>
                </p:oleObj>
              </mc:Choice>
              <mc:Fallback>
                <p:oleObj name="公式" r:id="rId5" imgW="1688760" imgH="3682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9950" y="2362200"/>
                        <a:ext cx="17526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5">
            <a:extLst>
              <a:ext uri="{FF2B5EF4-FFF2-40B4-BE49-F238E27FC236}">
                <a16:creationId xmlns:a16="http://schemas.microsoft.com/office/drawing/2014/main" id="{9C5D3BA5-2323-47C5-85AF-7CE33DA0F244}"/>
              </a:ext>
            </a:extLst>
          </p:cNvPr>
          <p:cNvGraphicFramePr>
            <a:graphicFrameLocks noChangeAspect="1"/>
          </p:cNvGraphicFramePr>
          <p:nvPr/>
        </p:nvGraphicFramePr>
        <p:xfrm>
          <a:off x="5167313" y="2330450"/>
          <a:ext cx="1325562" cy="411163"/>
        </p:xfrm>
        <a:graphic>
          <a:graphicData uri="http://schemas.openxmlformats.org/presentationml/2006/ole">
            <mc:AlternateContent xmlns:mc="http://schemas.openxmlformats.org/markup-compatibility/2006">
              <mc:Choice xmlns:v="urn:schemas-microsoft-com:vml" Requires="v">
                <p:oleObj spid="_x0000_s13322" name="Equation" r:id="rId7" imgW="571320" imgH="177480" progId="Equation.3">
                  <p:embed/>
                </p:oleObj>
              </mc:Choice>
              <mc:Fallback>
                <p:oleObj name="Equation" r:id="rId7" imgW="571320" imgH="177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7313" y="2330450"/>
                        <a:ext cx="1325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6">
            <a:extLst>
              <a:ext uri="{FF2B5EF4-FFF2-40B4-BE49-F238E27FC236}">
                <a16:creationId xmlns:a16="http://schemas.microsoft.com/office/drawing/2014/main" id="{5A24E060-710E-4C3C-B136-9F64F3309411}"/>
              </a:ext>
            </a:extLst>
          </p:cNvPr>
          <p:cNvGraphicFramePr>
            <a:graphicFrameLocks noChangeAspect="1"/>
          </p:cNvGraphicFramePr>
          <p:nvPr/>
        </p:nvGraphicFramePr>
        <p:xfrm>
          <a:off x="3406775" y="2914650"/>
          <a:ext cx="1754188" cy="982663"/>
        </p:xfrm>
        <a:graphic>
          <a:graphicData uri="http://schemas.openxmlformats.org/presentationml/2006/ole">
            <mc:AlternateContent xmlns:mc="http://schemas.openxmlformats.org/markup-compatibility/2006">
              <mc:Choice xmlns:v="urn:schemas-microsoft-com:vml" Requires="v">
                <p:oleObj spid="_x0000_s13323" name="公式" r:id="rId9" imgW="1726920" imgH="965160" progId="Equation.3">
                  <p:embed/>
                </p:oleObj>
              </mc:Choice>
              <mc:Fallback>
                <p:oleObj name="公式" r:id="rId9" imgW="1726920" imgH="9651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6775" y="2914650"/>
                        <a:ext cx="1754188"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7">
            <a:extLst>
              <a:ext uri="{FF2B5EF4-FFF2-40B4-BE49-F238E27FC236}">
                <a16:creationId xmlns:a16="http://schemas.microsoft.com/office/drawing/2014/main" id="{4077F0D7-D5B0-402A-8BA5-990ED73450F6}"/>
              </a:ext>
            </a:extLst>
          </p:cNvPr>
          <p:cNvGraphicFramePr>
            <a:graphicFrameLocks noChangeAspect="1"/>
          </p:cNvGraphicFramePr>
          <p:nvPr/>
        </p:nvGraphicFramePr>
        <p:xfrm>
          <a:off x="1555750" y="3998913"/>
          <a:ext cx="4373563" cy="1030287"/>
        </p:xfrm>
        <a:graphic>
          <a:graphicData uri="http://schemas.openxmlformats.org/presentationml/2006/ole">
            <mc:AlternateContent xmlns:mc="http://schemas.openxmlformats.org/markup-compatibility/2006">
              <mc:Choice xmlns:v="urn:schemas-microsoft-com:vml" Requires="v">
                <p:oleObj spid="_x0000_s13324" name="Equation" r:id="rId11" imgW="1942920" imgH="457200" progId="Equation.3">
                  <p:embed/>
                </p:oleObj>
              </mc:Choice>
              <mc:Fallback>
                <p:oleObj name="Equation" r:id="rId11" imgW="1942920" imgH="457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5750" y="3998913"/>
                        <a:ext cx="4373563"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4">
            <a:extLst>
              <a:ext uri="{FF2B5EF4-FFF2-40B4-BE49-F238E27FC236}">
                <a16:creationId xmlns:a16="http://schemas.microsoft.com/office/drawing/2014/main" id="{23B47C96-3C26-4ED9-A897-2682B982F8B3}"/>
              </a:ext>
            </a:extLst>
          </p:cNvPr>
          <p:cNvSpPr txBox="1">
            <a:spLocks noChangeArrowheads="1"/>
          </p:cNvSpPr>
          <p:nvPr/>
        </p:nvSpPr>
        <p:spPr bwMode="auto">
          <a:xfrm>
            <a:off x="1547813" y="620713"/>
            <a:ext cx="54562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ea typeface="楷体_GB2312" pitchFamily="49" charset="-122"/>
              </a:rPr>
              <a:t>§11.2  </a:t>
            </a:r>
            <a:r>
              <a:rPr lang="zh-CN" altLang="en-US" sz="3600">
                <a:ea typeface="楷体_GB2312" pitchFamily="49" charset="-122"/>
              </a:rPr>
              <a:t>静止流体内的压强 </a:t>
            </a:r>
          </a:p>
        </p:txBody>
      </p:sp>
      <p:sp>
        <p:nvSpPr>
          <p:cNvPr id="16387" name="Text Box 5">
            <a:extLst>
              <a:ext uri="{FF2B5EF4-FFF2-40B4-BE49-F238E27FC236}">
                <a16:creationId xmlns:a16="http://schemas.microsoft.com/office/drawing/2014/main" id="{9E424208-283B-490F-A4F9-7F1D671E8BCA}"/>
              </a:ext>
            </a:extLst>
          </p:cNvPr>
          <p:cNvSpPr txBox="1">
            <a:spLocks noChangeArrowheads="1"/>
          </p:cNvSpPr>
          <p:nvPr/>
        </p:nvSpPr>
        <p:spPr bwMode="auto">
          <a:xfrm>
            <a:off x="1431925" y="1385888"/>
            <a:ext cx="5180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§11.2.1 </a:t>
            </a:r>
            <a:r>
              <a:rPr lang="zh-CN" altLang="en-US" sz="2800">
                <a:ea typeface="黑体" panose="02010609060101010101" pitchFamily="49" charset="-122"/>
              </a:rPr>
              <a:t>静止流体内一点的压强 </a:t>
            </a:r>
          </a:p>
        </p:txBody>
      </p:sp>
      <p:sp>
        <p:nvSpPr>
          <p:cNvPr id="16388" name="Text Box 6">
            <a:extLst>
              <a:ext uri="{FF2B5EF4-FFF2-40B4-BE49-F238E27FC236}">
                <a16:creationId xmlns:a16="http://schemas.microsoft.com/office/drawing/2014/main" id="{1AA4EFBD-C344-4989-A980-8D03F535C5E3}"/>
              </a:ext>
            </a:extLst>
          </p:cNvPr>
          <p:cNvSpPr txBox="1">
            <a:spLocks noChangeArrowheads="1"/>
          </p:cNvSpPr>
          <p:nvPr/>
        </p:nvSpPr>
        <p:spPr bwMode="auto">
          <a:xfrm>
            <a:off x="1431925" y="2135188"/>
            <a:ext cx="6877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§11.2.2 </a:t>
            </a:r>
            <a:r>
              <a:rPr lang="zh-CN" altLang="en-US" sz="2800">
                <a:ea typeface="黑体" panose="02010609060101010101" pitchFamily="49" charset="-122"/>
              </a:rPr>
              <a:t>静止流体内不同空间点压强的分布</a:t>
            </a:r>
          </a:p>
        </p:txBody>
      </p:sp>
      <p:sp>
        <p:nvSpPr>
          <p:cNvPr id="16389" name="Text Box 7">
            <a:extLst>
              <a:ext uri="{FF2B5EF4-FFF2-40B4-BE49-F238E27FC236}">
                <a16:creationId xmlns:a16="http://schemas.microsoft.com/office/drawing/2014/main" id="{3F70B574-2E18-4CB5-B8D0-118DA311CD2F}"/>
              </a:ext>
            </a:extLst>
          </p:cNvPr>
          <p:cNvSpPr txBox="1">
            <a:spLocks noChangeArrowheads="1"/>
          </p:cNvSpPr>
          <p:nvPr/>
        </p:nvSpPr>
        <p:spPr bwMode="auto">
          <a:xfrm>
            <a:off x="1431925" y="2886075"/>
            <a:ext cx="5894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§11.2.3 </a:t>
            </a:r>
            <a:r>
              <a:rPr lang="zh-CN" altLang="en-US" sz="2800">
                <a:ea typeface="黑体" panose="02010609060101010101" pitchFamily="49" charset="-122"/>
              </a:rPr>
              <a:t>相对于非惯性系静止的流体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Text Box 2">
            <a:extLst>
              <a:ext uri="{FF2B5EF4-FFF2-40B4-BE49-F238E27FC236}">
                <a16:creationId xmlns:a16="http://schemas.microsoft.com/office/drawing/2014/main" id="{F917AA8F-FEEF-4E5C-AA71-930D8D8C15F2}"/>
              </a:ext>
            </a:extLst>
          </p:cNvPr>
          <p:cNvSpPr txBox="1">
            <a:spLocks noChangeArrowheads="1"/>
          </p:cNvSpPr>
          <p:nvPr/>
        </p:nvSpPr>
        <p:spPr bwMode="auto">
          <a:xfrm>
            <a:off x="1219200" y="471488"/>
            <a:ext cx="5456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ea typeface="楷体_GB2312" pitchFamily="49" charset="-122"/>
              </a:rPr>
              <a:t>§11.2  </a:t>
            </a:r>
            <a:r>
              <a:rPr lang="zh-CN" altLang="en-US" sz="3600">
                <a:ea typeface="楷体_GB2312" pitchFamily="49" charset="-122"/>
              </a:rPr>
              <a:t>静止流体内的压强 </a:t>
            </a:r>
          </a:p>
        </p:txBody>
      </p:sp>
      <p:sp>
        <p:nvSpPr>
          <p:cNvPr id="1028" name="Text Box 3">
            <a:extLst>
              <a:ext uri="{FF2B5EF4-FFF2-40B4-BE49-F238E27FC236}">
                <a16:creationId xmlns:a16="http://schemas.microsoft.com/office/drawing/2014/main" id="{19E249B1-CB60-4496-A54B-18F1B6FB2474}"/>
              </a:ext>
            </a:extLst>
          </p:cNvPr>
          <p:cNvSpPr txBox="1">
            <a:spLocks noChangeArrowheads="1"/>
          </p:cNvSpPr>
          <p:nvPr/>
        </p:nvSpPr>
        <p:spPr bwMode="auto">
          <a:xfrm>
            <a:off x="1219200" y="1157288"/>
            <a:ext cx="5180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§11.2.1 </a:t>
            </a:r>
            <a:r>
              <a:rPr lang="zh-CN" altLang="en-US" sz="2800">
                <a:ea typeface="黑体" panose="02010609060101010101" pitchFamily="49" charset="-122"/>
              </a:rPr>
              <a:t>静止流体内一点的压强 </a:t>
            </a:r>
          </a:p>
        </p:txBody>
      </p:sp>
      <p:sp>
        <p:nvSpPr>
          <p:cNvPr id="1029" name="Text Box 49">
            <a:extLst>
              <a:ext uri="{FF2B5EF4-FFF2-40B4-BE49-F238E27FC236}">
                <a16:creationId xmlns:a16="http://schemas.microsoft.com/office/drawing/2014/main" id="{12353B4C-C046-4913-B502-D21E8BD64170}"/>
              </a:ext>
            </a:extLst>
          </p:cNvPr>
          <p:cNvSpPr txBox="1">
            <a:spLocks noChangeArrowheads="1"/>
          </p:cNvSpPr>
          <p:nvPr/>
        </p:nvSpPr>
        <p:spPr bwMode="auto">
          <a:xfrm>
            <a:off x="1316038" y="1635125"/>
            <a:ext cx="6913562"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        </a:t>
            </a:r>
            <a:r>
              <a:rPr lang="zh-CN" altLang="en-US"/>
              <a:t>在流体内部某点处取一假想面元，用</a:t>
            </a:r>
            <a:r>
              <a:rPr lang="zh-CN" altLang="en-US">
                <a:sym typeface="Symbol" panose="05050102010706020507" pitchFamily="18" charset="2"/>
              </a:rPr>
              <a:t></a:t>
            </a:r>
            <a:r>
              <a:rPr lang="en-US" altLang="zh-CN" i="1"/>
              <a:t>F</a:t>
            </a:r>
            <a:r>
              <a:rPr lang="zh-CN" altLang="en-US"/>
              <a:t>和</a:t>
            </a:r>
            <a:r>
              <a:rPr lang="zh-CN" altLang="en-US">
                <a:sym typeface="Symbol" panose="05050102010706020507" pitchFamily="18" charset="2"/>
              </a:rPr>
              <a:t></a:t>
            </a:r>
            <a:r>
              <a:rPr lang="en-US" altLang="zh-CN" i="1"/>
              <a:t>S</a:t>
            </a:r>
            <a:r>
              <a:rPr lang="zh-CN" altLang="en-US"/>
              <a:t>分别表示通过该面元两侧流体相互压力的大小和假想面元的面积，则</a:t>
            </a:r>
          </a:p>
        </p:txBody>
      </p:sp>
      <p:graphicFrame>
        <p:nvGraphicFramePr>
          <p:cNvPr id="1026" name="Object 1024">
            <a:extLst>
              <a:ext uri="{FF2B5EF4-FFF2-40B4-BE49-F238E27FC236}">
                <a16:creationId xmlns:a16="http://schemas.microsoft.com/office/drawing/2014/main" id="{4BD93481-C3ED-4FF5-B8FA-2B58E565BEFD}"/>
              </a:ext>
            </a:extLst>
          </p:cNvPr>
          <p:cNvGraphicFramePr>
            <a:graphicFrameLocks noChangeAspect="1"/>
          </p:cNvGraphicFramePr>
          <p:nvPr/>
        </p:nvGraphicFramePr>
        <p:xfrm>
          <a:off x="3124200" y="3124200"/>
          <a:ext cx="2055813" cy="793750"/>
        </p:xfrm>
        <a:graphic>
          <a:graphicData uri="http://schemas.openxmlformats.org/presentationml/2006/ole">
            <mc:AlternateContent xmlns:mc="http://schemas.openxmlformats.org/markup-compatibility/2006">
              <mc:Choice xmlns:v="urn:schemas-microsoft-com:vml" Requires="v">
                <p:oleObj spid="_x0000_s1032" name="公式" r:id="rId3" imgW="850680" imgH="393480" progId="Equation.3">
                  <p:embed/>
                </p:oleObj>
              </mc:Choice>
              <mc:Fallback>
                <p:oleObj name="公式" r:id="rId3" imgW="850680" imgH="39348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124200"/>
                        <a:ext cx="2055813"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Text Box 51">
            <a:extLst>
              <a:ext uri="{FF2B5EF4-FFF2-40B4-BE49-F238E27FC236}">
                <a16:creationId xmlns:a16="http://schemas.microsoft.com/office/drawing/2014/main" id="{F5AF30FC-F55F-40EB-AD64-3B9D171F5ED7}"/>
              </a:ext>
            </a:extLst>
          </p:cNvPr>
          <p:cNvSpPr txBox="1">
            <a:spLocks noChangeArrowheads="1"/>
          </p:cNvSpPr>
          <p:nvPr/>
        </p:nvSpPr>
        <p:spPr bwMode="auto">
          <a:xfrm>
            <a:off x="1435100" y="4114800"/>
            <a:ext cx="527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zh-CN" altLang="en-US"/>
              <a:t>是与无穷小假想面元</a:t>
            </a:r>
            <a:r>
              <a:rPr lang="en-US" altLang="zh-CN"/>
              <a:t>d</a:t>
            </a:r>
            <a:r>
              <a:rPr lang="en-US" altLang="zh-CN" i="1"/>
              <a:t>S</a:t>
            </a:r>
            <a:r>
              <a:rPr lang="zh-CN" altLang="en-US"/>
              <a:t>相对的压强</a:t>
            </a:r>
            <a:r>
              <a:rPr lang="en-US" altLang="zh-CN"/>
              <a:t>.   </a:t>
            </a:r>
          </a:p>
        </p:txBody>
      </p:sp>
      <p:sp>
        <p:nvSpPr>
          <p:cNvPr id="1031" name="Text Box 52">
            <a:extLst>
              <a:ext uri="{FF2B5EF4-FFF2-40B4-BE49-F238E27FC236}">
                <a16:creationId xmlns:a16="http://schemas.microsoft.com/office/drawing/2014/main" id="{FDBB842F-3305-49C2-A545-2C75F1B548D1}"/>
              </a:ext>
            </a:extLst>
          </p:cNvPr>
          <p:cNvSpPr txBox="1">
            <a:spLocks noChangeArrowheads="1"/>
          </p:cNvSpPr>
          <p:nvPr/>
        </p:nvSpPr>
        <p:spPr bwMode="auto">
          <a:xfrm>
            <a:off x="1382713" y="4800600"/>
            <a:ext cx="684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求通过一点各不同方位无穷小面元上压强的关系</a:t>
            </a:r>
            <a:r>
              <a:rPr lang="en-US" altLang="zh-CN"/>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61" name="Group 119">
            <a:extLst>
              <a:ext uri="{FF2B5EF4-FFF2-40B4-BE49-F238E27FC236}">
                <a16:creationId xmlns:a16="http://schemas.microsoft.com/office/drawing/2014/main" id="{9B15CA30-4CAC-4F7A-BDB0-1755DFDB9689}"/>
              </a:ext>
            </a:extLst>
          </p:cNvPr>
          <p:cNvGrpSpPr>
            <a:grpSpLocks/>
          </p:cNvGrpSpPr>
          <p:nvPr/>
        </p:nvGrpSpPr>
        <p:grpSpPr bwMode="auto">
          <a:xfrm>
            <a:off x="6016625" y="3973513"/>
            <a:ext cx="1955800" cy="1851025"/>
            <a:chOff x="3790" y="2503"/>
            <a:chExt cx="1232" cy="1166"/>
          </a:xfrm>
        </p:grpSpPr>
        <p:grpSp>
          <p:nvGrpSpPr>
            <p:cNvPr id="2077" name="Group 3">
              <a:extLst>
                <a:ext uri="{FF2B5EF4-FFF2-40B4-BE49-F238E27FC236}">
                  <a16:creationId xmlns:a16="http://schemas.microsoft.com/office/drawing/2014/main" id="{79A015F2-9E6F-45D1-B8CE-24AEEBDD26A2}"/>
                </a:ext>
              </a:extLst>
            </p:cNvPr>
            <p:cNvGrpSpPr>
              <a:grpSpLocks/>
            </p:cNvGrpSpPr>
            <p:nvPr/>
          </p:nvGrpSpPr>
          <p:grpSpPr bwMode="auto">
            <a:xfrm>
              <a:off x="4256" y="2831"/>
              <a:ext cx="667" cy="567"/>
              <a:chOff x="1104" y="2270"/>
              <a:chExt cx="1234" cy="946"/>
            </a:xfrm>
          </p:grpSpPr>
          <p:sp>
            <p:nvSpPr>
              <p:cNvPr id="2094" name="AutoShape 4">
                <a:extLst>
                  <a:ext uri="{FF2B5EF4-FFF2-40B4-BE49-F238E27FC236}">
                    <a16:creationId xmlns:a16="http://schemas.microsoft.com/office/drawing/2014/main" id="{59B0F157-87E5-4280-B1BD-3EDF972A5575}"/>
                  </a:ext>
                </a:extLst>
              </p:cNvPr>
              <p:cNvSpPr>
                <a:spLocks noChangeArrowheads="1"/>
              </p:cNvSpPr>
              <p:nvPr/>
            </p:nvSpPr>
            <p:spPr bwMode="auto">
              <a:xfrm>
                <a:off x="1104" y="2559"/>
                <a:ext cx="902" cy="657"/>
              </a:xfrm>
              <a:prstGeom prst="rtTriangle">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95" name="Freeform 5">
                <a:extLst>
                  <a:ext uri="{FF2B5EF4-FFF2-40B4-BE49-F238E27FC236}">
                    <a16:creationId xmlns:a16="http://schemas.microsoft.com/office/drawing/2014/main" id="{3B973B46-DF06-4EA2-96E1-0CA8A02C0BED}"/>
                  </a:ext>
                </a:extLst>
              </p:cNvPr>
              <p:cNvSpPr>
                <a:spLocks/>
              </p:cNvSpPr>
              <p:nvPr/>
            </p:nvSpPr>
            <p:spPr bwMode="auto">
              <a:xfrm>
                <a:off x="1107" y="2270"/>
                <a:ext cx="1231" cy="939"/>
              </a:xfrm>
              <a:custGeom>
                <a:avLst/>
                <a:gdLst>
                  <a:gd name="T0" fmla="*/ 0 w 1231"/>
                  <a:gd name="T1" fmla="*/ 282 h 939"/>
                  <a:gd name="T2" fmla="*/ 373 w 1231"/>
                  <a:gd name="T3" fmla="*/ 0 h 939"/>
                  <a:gd name="T4" fmla="*/ 1231 w 1231"/>
                  <a:gd name="T5" fmla="*/ 619 h 939"/>
                  <a:gd name="T6" fmla="*/ 902 w 1231"/>
                  <a:gd name="T7" fmla="*/ 939 h 939"/>
                  <a:gd name="T8" fmla="*/ 0 60000 65536"/>
                  <a:gd name="T9" fmla="*/ 0 60000 65536"/>
                  <a:gd name="T10" fmla="*/ 0 60000 65536"/>
                  <a:gd name="T11" fmla="*/ 0 60000 65536"/>
                  <a:gd name="T12" fmla="*/ 0 w 1231"/>
                  <a:gd name="T13" fmla="*/ 0 h 939"/>
                  <a:gd name="T14" fmla="*/ 1231 w 1231"/>
                  <a:gd name="T15" fmla="*/ 939 h 939"/>
                </a:gdLst>
                <a:ahLst/>
                <a:cxnLst>
                  <a:cxn ang="T8">
                    <a:pos x="T0" y="T1"/>
                  </a:cxn>
                  <a:cxn ang="T9">
                    <a:pos x="T2" y="T3"/>
                  </a:cxn>
                  <a:cxn ang="T10">
                    <a:pos x="T4" y="T5"/>
                  </a:cxn>
                  <a:cxn ang="T11">
                    <a:pos x="T6" y="T7"/>
                  </a:cxn>
                </a:cxnLst>
                <a:rect l="T12" t="T13" r="T14" b="T15"/>
                <a:pathLst>
                  <a:path w="1231" h="939">
                    <a:moveTo>
                      <a:pt x="0" y="282"/>
                    </a:moveTo>
                    <a:lnTo>
                      <a:pt x="373" y="0"/>
                    </a:lnTo>
                    <a:lnTo>
                      <a:pt x="1231" y="619"/>
                    </a:lnTo>
                    <a:lnTo>
                      <a:pt x="902" y="939"/>
                    </a:ln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6" name="Line 6">
                <a:extLst>
                  <a:ext uri="{FF2B5EF4-FFF2-40B4-BE49-F238E27FC236}">
                    <a16:creationId xmlns:a16="http://schemas.microsoft.com/office/drawing/2014/main" id="{0BEA3906-DA19-4864-BDFF-78D6646687D3}"/>
                  </a:ext>
                </a:extLst>
              </p:cNvPr>
              <p:cNvSpPr>
                <a:spLocks noChangeShapeType="1"/>
              </p:cNvSpPr>
              <p:nvPr/>
            </p:nvSpPr>
            <p:spPr bwMode="auto">
              <a:xfrm>
                <a:off x="1465" y="2297"/>
                <a:ext cx="0" cy="613"/>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7" name="Line 7">
                <a:extLst>
                  <a:ext uri="{FF2B5EF4-FFF2-40B4-BE49-F238E27FC236}">
                    <a16:creationId xmlns:a16="http://schemas.microsoft.com/office/drawing/2014/main" id="{4E535BD9-BF31-450D-9027-5AFFA8321404}"/>
                  </a:ext>
                </a:extLst>
              </p:cNvPr>
              <p:cNvSpPr>
                <a:spLocks noChangeShapeType="1"/>
              </p:cNvSpPr>
              <p:nvPr/>
            </p:nvSpPr>
            <p:spPr bwMode="auto">
              <a:xfrm flipH="1">
                <a:off x="1117" y="2899"/>
                <a:ext cx="340" cy="31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8" name="Line 8">
                <a:extLst>
                  <a:ext uri="{FF2B5EF4-FFF2-40B4-BE49-F238E27FC236}">
                    <a16:creationId xmlns:a16="http://schemas.microsoft.com/office/drawing/2014/main" id="{6BBE81EA-E00E-4F20-A403-2E76AD54E1A9}"/>
                  </a:ext>
                </a:extLst>
              </p:cNvPr>
              <p:cNvSpPr>
                <a:spLocks noChangeShapeType="1"/>
              </p:cNvSpPr>
              <p:nvPr/>
            </p:nvSpPr>
            <p:spPr bwMode="auto">
              <a:xfrm>
                <a:off x="1478" y="2889"/>
                <a:ext cx="828"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78" name="Line 9">
              <a:extLst>
                <a:ext uri="{FF2B5EF4-FFF2-40B4-BE49-F238E27FC236}">
                  <a16:creationId xmlns:a16="http://schemas.microsoft.com/office/drawing/2014/main" id="{C2D2C1FA-F677-4CAA-801E-E0A500BAEB47}"/>
                </a:ext>
              </a:extLst>
            </p:cNvPr>
            <p:cNvSpPr>
              <a:spLocks noChangeShapeType="1"/>
            </p:cNvSpPr>
            <p:nvPr/>
          </p:nvSpPr>
          <p:spPr bwMode="auto">
            <a:xfrm>
              <a:off x="4464" y="2592"/>
              <a:ext cx="0" cy="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 name="Line 10">
              <a:extLst>
                <a:ext uri="{FF2B5EF4-FFF2-40B4-BE49-F238E27FC236}">
                  <a16:creationId xmlns:a16="http://schemas.microsoft.com/office/drawing/2014/main" id="{9BC099E2-9905-4ABB-9693-8F71F6E82F72}"/>
                </a:ext>
              </a:extLst>
            </p:cNvPr>
            <p:cNvSpPr>
              <a:spLocks noChangeShapeType="1"/>
            </p:cNvSpPr>
            <p:nvPr/>
          </p:nvSpPr>
          <p:spPr bwMode="auto">
            <a:xfrm>
              <a:off x="4255" y="3396"/>
              <a:ext cx="0" cy="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0" name="Line 11">
              <a:extLst>
                <a:ext uri="{FF2B5EF4-FFF2-40B4-BE49-F238E27FC236}">
                  <a16:creationId xmlns:a16="http://schemas.microsoft.com/office/drawing/2014/main" id="{D6CED65C-2B6D-4849-8E44-C6CEEF0291EA}"/>
                </a:ext>
              </a:extLst>
            </p:cNvPr>
            <p:cNvSpPr>
              <a:spLocks noChangeShapeType="1"/>
            </p:cNvSpPr>
            <p:nvPr/>
          </p:nvSpPr>
          <p:spPr bwMode="auto">
            <a:xfrm>
              <a:off x="4743" y="3431"/>
              <a:ext cx="0" cy="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1" name="Line 12">
              <a:extLst>
                <a:ext uri="{FF2B5EF4-FFF2-40B4-BE49-F238E27FC236}">
                  <a16:creationId xmlns:a16="http://schemas.microsoft.com/office/drawing/2014/main" id="{EF8A4617-EFE7-4ED3-A3DE-4615D0EAAE26}"/>
                </a:ext>
              </a:extLst>
            </p:cNvPr>
            <p:cNvSpPr>
              <a:spLocks noChangeShapeType="1"/>
            </p:cNvSpPr>
            <p:nvPr/>
          </p:nvSpPr>
          <p:spPr bwMode="auto">
            <a:xfrm>
              <a:off x="4255" y="2745"/>
              <a:ext cx="0" cy="2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2" name="Line 13">
              <a:extLst>
                <a:ext uri="{FF2B5EF4-FFF2-40B4-BE49-F238E27FC236}">
                  <a16:creationId xmlns:a16="http://schemas.microsoft.com/office/drawing/2014/main" id="{59C33C7C-2B20-4025-A530-A2175A677F3B}"/>
                </a:ext>
              </a:extLst>
            </p:cNvPr>
            <p:cNvSpPr>
              <a:spLocks noChangeShapeType="1"/>
            </p:cNvSpPr>
            <p:nvPr/>
          </p:nvSpPr>
          <p:spPr bwMode="auto">
            <a:xfrm flipH="1">
              <a:off x="4091" y="3002"/>
              <a:ext cx="1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3" name="Line 14">
              <a:extLst>
                <a:ext uri="{FF2B5EF4-FFF2-40B4-BE49-F238E27FC236}">
                  <a16:creationId xmlns:a16="http://schemas.microsoft.com/office/drawing/2014/main" id="{2FB151B5-24B1-4F5B-B1A1-839F14A35A2B}"/>
                </a:ext>
              </a:extLst>
            </p:cNvPr>
            <p:cNvSpPr>
              <a:spLocks noChangeShapeType="1"/>
            </p:cNvSpPr>
            <p:nvPr/>
          </p:nvSpPr>
          <p:spPr bwMode="auto">
            <a:xfrm flipH="1">
              <a:off x="4068" y="3400"/>
              <a:ext cx="1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4" name="Line 15">
              <a:extLst>
                <a:ext uri="{FF2B5EF4-FFF2-40B4-BE49-F238E27FC236}">
                  <a16:creationId xmlns:a16="http://schemas.microsoft.com/office/drawing/2014/main" id="{2924B799-ACF6-4887-B1FB-CB821CB025E3}"/>
                </a:ext>
              </a:extLst>
            </p:cNvPr>
            <p:cNvSpPr>
              <a:spLocks noChangeShapeType="1"/>
            </p:cNvSpPr>
            <p:nvPr/>
          </p:nvSpPr>
          <p:spPr bwMode="auto">
            <a:xfrm>
              <a:off x="4129" y="3014"/>
              <a:ext cx="0" cy="386"/>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85" name="Line 16">
              <a:extLst>
                <a:ext uri="{FF2B5EF4-FFF2-40B4-BE49-F238E27FC236}">
                  <a16:creationId xmlns:a16="http://schemas.microsoft.com/office/drawing/2014/main" id="{2547D2DE-9B76-4F4F-AE0C-A13421973527}"/>
                </a:ext>
              </a:extLst>
            </p:cNvPr>
            <p:cNvSpPr>
              <a:spLocks noChangeShapeType="1"/>
            </p:cNvSpPr>
            <p:nvPr/>
          </p:nvSpPr>
          <p:spPr bwMode="auto">
            <a:xfrm flipV="1">
              <a:off x="4918" y="2931"/>
              <a:ext cx="76"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6" name="Line 17">
              <a:extLst>
                <a:ext uri="{FF2B5EF4-FFF2-40B4-BE49-F238E27FC236}">
                  <a16:creationId xmlns:a16="http://schemas.microsoft.com/office/drawing/2014/main" id="{5803FD60-5F32-4DE7-AC31-948036EEA327}"/>
                </a:ext>
              </a:extLst>
            </p:cNvPr>
            <p:cNvSpPr>
              <a:spLocks noChangeShapeType="1"/>
            </p:cNvSpPr>
            <p:nvPr/>
          </p:nvSpPr>
          <p:spPr bwMode="auto">
            <a:xfrm flipV="1">
              <a:off x="4476" y="2602"/>
              <a:ext cx="76"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7" name="Line 18">
              <a:extLst>
                <a:ext uri="{FF2B5EF4-FFF2-40B4-BE49-F238E27FC236}">
                  <a16:creationId xmlns:a16="http://schemas.microsoft.com/office/drawing/2014/main" id="{40FA26B9-0918-4ACB-891D-0AE3B3C860D3}"/>
                </a:ext>
              </a:extLst>
            </p:cNvPr>
            <p:cNvSpPr>
              <a:spLocks noChangeShapeType="1"/>
            </p:cNvSpPr>
            <p:nvPr/>
          </p:nvSpPr>
          <p:spPr bwMode="auto">
            <a:xfrm>
              <a:off x="4509" y="2652"/>
              <a:ext cx="461" cy="385"/>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88" name="Line 19">
              <a:extLst>
                <a:ext uri="{FF2B5EF4-FFF2-40B4-BE49-F238E27FC236}">
                  <a16:creationId xmlns:a16="http://schemas.microsoft.com/office/drawing/2014/main" id="{09439409-67CB-41F7-A6CB-034E3F91E727}"/>
                </a:ext>
              </a:extLst>
            </p:cNvPr>
            <p:cNvSpPr>
              <a:spLocks noChangeShapeType="1"/>
            </p:cNvSpPr>
            <p:nvPr/>
          </p:nvSpPr>
          <p:spPr bwMode="auto">
            <a:xfrm>
              <a:off x="4258" y="3585"/>
              <a:ext cx="476" cy="3"/>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89" name="Line 20">
              <a:extLst>
                <a:ext uri="{FF2B5EF4-FFF2-40B4-BE49-F238E27FC236}">
                  <a16:creationId xmlns:a16="http://schemas.microsoft.com/office/drawing/2014/main" id="{8D5662E1-2FF5-4D5D-BFD1-CCD4FC9946BE}"/>
                </a:ext>
              </a:extLst>
            </p:cNvPr>
            <p:cNvSpPr>
              <a:spLocks noChangeShapeType="1"/>
            </p:cNvSpPr>
            <p:nvPr/>
          </p:nvSpPr>
          <p:spPr bwMode="auto">
            <a:xfrm flipH="1">
              <a:off x="4247" y="2675"/>
              <a:ext cx="198" cy="197"/>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90" name="Text Box 21">
              <a:extLst>
                <a:ext uri="{FF2B5EF4-FFF2-40B4-BE49-F238E27FC236}">
                  <a16:creationId xmlns:a16="http://schemas.microsoft.com/office/drawing/2014/main" id="{F84C10C2-B9A6-4ECF-9881-56F66516FA31}"/>
                </a:ext>
              </a:extLst>
            </p:cNvPr>
            <p:cNvSpPr txBox="1">
              <a:spLocks noChangeArrowheads="1"/>
            </p:cNvSpPr>
            <p:nvPr/>
          </p:nvSpPr>
          <p:spPr bwMode="auto">
            <a:xfrm>
              <a:off x="4345" y="335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ym typeface="Symbol" panose="05050102010706020507" pitchFamily="18" charset="2"/>
                </a:rPr>
                <a:t></a:t>
              </a:r>
              <a:r>
                <a:rPr lang="en-US" altLang="zh-CN" i="1">
                  <a:sym typeface="Symbol" panose="05050102010706020507" pitchFamily="18" charset="2"/>
                </a:rPr>
                <a:t>x</a:t>
              </a:r>
              <a:endParaRPr lang="en-US" altLang="zh-CN" i="1"/>
            </a:p>
          </p:txBody>
        </p:sp>
        <p:sp>
          <p:nvSpPr>
            <p:cNvPr id="2091" name="Text Box 22">
              <a:extLst>
                <a:ext uri="{FF2B5EF4-FFF2-40B4-BE49-F238E27FC236}">
                  <a16:creationId xmlns:a16="http://schemas.microsoft.com/office/drawing/2014/main" id="{5015C4F8-5556-436A-9560-14D2D908AF82}"/>
                </a:ext>
              </a:extLst>
            </p:cNvPr>
            <p:cNvSpPr txBox="1">
              <a:spLocks noChangeArrowheads="1"/>
            </p:cNvSpPr>
            <p:nvPr/>
          </p:nvSpPr>
          <p:spPr bwMode="auto">
            <a:xfrm>
              <a:off x="3790" y="3031"/>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ym typeface="Symbol" panose="05050102010706020507" pitchFamily="18" charset="2"/>
                </a:rPr>
                <a:t></a:t>
              </a:r>
              <a:r>
                <a:rPr lang="en-US" altLang="zh-CN"/>
                <a:t> </a:t>
              </a:r>
              <a:r>
                <a:rPr lang="en-US" altLang="zh-CN" i="1"/>
                <a:t>y</a:t>
              </a:r>
            </a:p>
          </p:txBody>
        </p:sp>
        <p:sp>
          <p:nvSpPr>
            <p:cNvPr id="2092" name="Text Box 23">
              <a:extLst>
                <a:ext uri="{FF2B5EF4-FFF2-40B4-BE49-F238E27FC236}">
                  <a16:creationId xmlns:a16="http://schemas.microsoft.com/office/drawing/2014/main" id="{46920775-3DF3-41FA-87E5-741080F5069C}"/>
                </a:ext>
              </a:extLst>
            </p:cNvPr>
            <p:cNvSpPr txBox="1">
              <a:spLocks noChangeArrowheads="1"/>
            </p:cNvSpPr>
            <p:nvPr/>
          </p:nvSpPr>
          <p:spPr bwMode="auto">
            <a:xfrm rot="-2162612">
              <a:off x="4147" y="2503"/>
              <a:ext cx="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ym typeface="Symbol" panose="05050102010706020507" pitchFamily="18" charset="2"/>
                </a:rPr>
                <a:t></a:t>
              </a:r>
              <a:r>
                <a:rPr lang="en-US" altLang="zh-CN" i="1"/>
                <a:t> l</a:t>
              </a:r>
            </a:p>
          </p:txBody>
        </p:sp>
        <p:sp>
          <p:nvSpPr>
            <p:cNvPr id="2093" name="Text Box 24">
              <a:extLst>
                <a:ext uri="{FF2B5EF4-FFF2-40B4-BE49-F238E27FC236}">
                  <a16:creationId xmlns:a16="http://schemas.microsoft.com/office/drawing/2014/main" id="{F1DC7A66-EEBF-46CB-BFDF-5F671A5F7814}"/>
                </a:ext>
              </a:extLst>
            </p:cNvPr>
            <p:cNvSpPr txBox="1">
              <a:spLocks noChangeArrowheads="1"/>
            </p:cNvSpPr>
            <p:nvPr/>
          </p:nvSpPr>
          <p:spPr bwMode="auto">
            <a:xfrm rot="2130406">
              <a:off x="4633" y="2605"/>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ym typeface="Symbol" panose="05050102010706020507" pitchFamily="18" charset="2"/>
                </a:rPr>
                <a:t></a:t>
              </a:r>
              <a:r>
                <a:rPr lang="en-US" altLang="zh-CN" i="1"/>
                <a:t> n</a:t>
              </a:r>
            </a:p>
          </p:txBody>
        </p:sp>
      </p:grpSp>
      <p:graphicFrame>
        <p:nvGraphicFramePr>
          <p:cNvPr id="2050" name="Object 1024">
            <a:extLst>
              <a:ext uri="{FF2B5EF4-FFF2-40B4-BE49-F238E27FC236}">
                <a16:creationId xmlns:a16="http://schemas.microsoft.com/office/drawing/2014/main" id="{FF6639D2-D431-42C1-B7F3-CBB2690733C4}"/>
              </a:ext>
            </a:extLst>
          </p:cNvPr>
          <p:cNvGraphicFramePr>
            <a:graphicFrameLocks noChangeAspect="1"/>
          </p:cNvGraphicFramePr>
          <p:nvPr/>
        </p:nvGraphicFramePr>
        <p:xfrm>
          <a:off x="1385888" y="3886200"/>
          <a:ext cx="4999037" cy="533400"/>
        </p:xfrm>
        <a:graphic>
          <a:graphicData uri="http://schemas.openxmlformats.org/presentationml/2006/ole">
            <mc:AlternateContent xmlns:mc="http://schemas.openxmlformats.org/markup-compatibility/2006">
              <mc:Choice xmlns:v="urn:schemas-microsoft-com:vml" Requires="v">
                <p:oleObj spid="_x0000_s2099" name="公式" r:id="rId3" imgW="2145960" imgH="241200" progId="Equation.3">
                  <p:embed/>
                </p:oleObj>
              </mc:Choice>
              <mc:Fallback>
                <p:oleObj name="公式" r:id="rId3" imgW="2145960" imgH="241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3886200"/>
                        <a:ext cx="49990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025">
            <a:extLst>
              <a:ext uri="{FF2B5EF4-FFF2-40B4-BE49-F238E27FC236}">
                <a16:creationId xmlns:a16="http://schemas.microsoft.com/office/drawing/2014/main" id="{3FEA9FBF-F3FE-4F5A-9D19-BA1EBA748BB1}"/>
              </a:ext>
            </a:extLst>
          </p:cNvPr>
          <p:cNvGraphicFramePr>
            <a:graphicFrameLocks noChangeAspect="1"/>
          </p:cNvGraphicFramePr>
          <p:nvPr/>
        </p:nvGraphicFramePr>
        <p:xfrm>
          <a:off x="1387475" y="3200400"/>
          <a:ext cx="4386263" cy="515938"/>
        </p:xfrm>
        <a:graphic>
          <a:graphicData uri="http://schemas.openxmlformats.org/presentationml/2006/ole">
            <mc:AlternateContent xmlns:mc="http://schemas.openxmlformats.org/markup-compatibility/2006">
              <mc:Choice xmlns:v="urn:schemas-microsoft-com:vml" Requires="v">
                <p:oleObj spid="_x0000_s2100" name="公式" r:id="rId5" imgW="1714320" imgH="228600" progId="Equation.3">
                  <p:embed/>
                </p:oleObj>
              </mc:Choice>
              <mc:Fallback>
                <p:oleObj name="公式" r:id="rId5" imgW="1714320" imgH="228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475" y="3200400"/>
                        <a:ext cx="43862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1026">
            <a:extLst>
              <a:ext uri="{FF2B5EF4-FFF2-40B4-BE49-F238E27FC236}">
                <a16:creationId xmlns:a16="http://schemas.microsoft.com/office/drawing/2014/main" id="{696C3ECE-E7D8-45BB-B94E-CEFA8CC510F3}"/>
              </a:ext>
            </a:extLst>
          </p:cNvPr>
          <p:cNvGraphicFramePr>
            <a:graphicFrameLocks noChangeAspect="1"/>
          </p:cNvGraphicFramePr>
          <p:nvPr/>
        </p:nvGraphicFramePr>
        <p:xfrm>
          <a:off x="1630363" y="1611313"/>
          <a:ext cx="2667000" cy="876300"/>
        </p:xfrm>
        <a:graphic>
          <a:graphicData uri="http://schemas.openxmlformats.org/presentationml/2006/ole">
            <mc:AlternateContent xmlns:mc="http://schemas.openxmlformats.org/markup-compatibility/2006">
              <mc:Choice xmlns:v="urn:schemas-microsoft-com:vml" Requires="v">
                <p:oleObj spid="_x0000_s2101" name="公式" r:id="rId7" imgW="1117440" imgH="393480" progId="Equation.3">
                  <p:embed/>
                </p:oleObj>
              </mc:Choice>
              <mc:Fallback>
                <p:oleObj name="公式" r:id="rId7" imgW="1117440" imgH="3934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363" y="1611313"/>
                        <a:ext cx="2667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027">
            <a:extLst>
              <a:ext uri="{FF2B5EF4-FFF2-40B4-BE49-F238E27FC236}">
                <a16:creationId xmlns:a16="http://schemas.microsoft.com/office/drawing/2014/main" id="{6DD43EC3-7C02-4F77-946A-AD8026ADDEBD}"/>
              </a:ext>
            </a:extLst>
          </p:cNvPr>
          <p:cNvGraphicFramePr>
            <a:graphicFrameLocks noChangeAspect="1"/>
          </p:cNvGraphicFramePr>
          <p:nvPr/>
        </p:nvGraphicFramePr>
        <p:xfrm>
          <a:off x="2133600" y="4572000"/>
          <a:ext cx="2273300" cy="454025"/>
        </p:xfrm>
        <a:graphic>
          <a:graphicData uri="http://schemas.openxmlformats.org/presentationml/2006/ole">
            <mc:AlternateContent xmlns:mc="http://schemas.openxmlformats.org/markup-compatibility/2006">
              <mc:Choice xmlns:v="urn:schemas-microsoft-com:vml" Requires="v">
                <p:oleObj spid="_x0000_s2102" name="公式" r:id="rId9" imgW="888840" imgH="177480" progId="Equation.3">
                  <p:embed/>
                </p:oleObj>
              </mc:Choice>
              <mc:Fallback>
                <p:oleObj name="公式" r:id="rId9" imgW="888840" imgH="17748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4572000"/>
                        <a:ext cx="22733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028">
            <a:extLst>
              <a:ext uri="{FF2B5EF4-FFF2-40B4-BE49-F238E27FC236}">
                <a16:creationId xmlns:a16="http://schemas.microsoft.com/office/drawing/2014/main" id="{0666A91C-E713-40B0-BA6A-F1F31318147C}"/>
              </a:ext>
            </a:extLst>
          </p:cNvPr>
          <p:cNvGraphicFramePr>
            <a:graphicFrameLocks noChangeAspect="1"/>
          </p:cNvGraphicFramePr>
          <p:nvPr/>
        </p:nvGraphicFramePr>
        <p:xfrm>
          <a:off x="2266950" y="5257800"/>
          <a:ext cx="2057400" cy="487363"/>
        </p:xfrm>
        <a:graphic>
          <a:graphicData uri="http://schemas.openxmlformats.org/presentationml/2006/ole">
            <mc:AlternateContent xmlns:mc="http://schemas.openxmlformats.org/markup-compatibility/2006">
              <mc:Choice xmlns:v="urn:schemas-microsoft-com:vml" Requires="v">
                <p:oleObj spid="_x0000_s2103" name="公式" r:id="rId11" imgW="888840" imgH="203040" progId="Equation.3">
                  <p:embed/>
                </p:oleObj>
              </mc:Choice>
              <mc:Fallback>
                <p:oleObj name="公式" r:id="rId11" imgW="888840" imgH="20304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6950" y="5257800"/>
                        <a:ext cx="2057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2" name="Text Box 94">
            <a:extLst>
              <a:ext uri="{FF2B5EF4-FFF2-40B4-BE49-F238E27FC236}">
                <a16:creationId xmlns:a16="http://schemas.microsoft.com/office/drawing/2014/main" id="{21804C87-6562-4891-B193-8159C067B5ED}"/>
              </a:ext>
            </a:extLst>
          </p:cNvPr>
          <p:cNvSpPr txBox="1">
            <a:spLocks noChangeArrowheads="1"/>
          </p:cNvSpPr>
          <p:nvPr/>
        </p:nvSpPr>
        <p:spPr bwMode="auto">
          <a:xfrm>
            <a:off x="1219200" y="685800"/>
            <a:ext cx="439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在流体内某点取体元如右下图   </a:t>
            </a:r>
          </a:p>
        </p:txBody>
      </p:sp>
      <p:sp>
        <p:nvSpPr>
          <p:cNvPr id="2063" name="Text Box 95">
            <a:extLst>
              <a:ext uri="{FF2B5EF4-FFF2-40B4-BE49-F238E27FC236}">
                <a16:creationId xmlns:a16="http://schemas.microsoft.com/office/drawing/2014/main" id="{09E9B50C-4765-4317-B7F1-94F927CED94B}"/>
              </a:ext>
            </a:extLst>
          </p:cNvPr>
          <p:cNvSpPr txBox="1">
            <a:spLocks noChangeArrowheads="1"/>
          </p:cNvSpPr>
          <p:nvPr/>
        </p:nvSpPr>
        <p:spPr bwMode="auto">
          <a:xfrm>
            <a:off x="1219200" y="1184275"/>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体元质量  </a:t>
            </a:r>
          </a:p>
        </p:txBody>
      </p:sp>
      <p:sp>
        <p:nvSpPr>
          <p:cNvPr id="2064" name="Text Box 96">
            <a:extLst>
              <a:ext uri="{FF2B5EF4-FFF2-40B4-BE49-F238E27FC236}">
                <a16:creationId xmlns:a16="http://schemas.microsoft.com/office/drawing/2014/main" id="{BA657FF0-740D-4509-A423-DE8B406CB779}"/>
              </a:ext>
            </a:extLst>
          </p:cNvPr>
          <p:cNvSpPr txBox="1">
            <a:spLocks noChangeArrowheads="1"/>
          </p:cNvSpPr>
          <p:nvPr/>
        </p:nvSpPr>
        <p:spPr bwMode="auto">
          <a:xfrm>
            <a:off x="1219200" y="2620963"/>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平衡方程  </a:t>
            </a:r>
          </a:p>
        </p:txBody>
      </p:sp>
      <p:sp>
        <p:nvSpPr>
          <p:cNvPr id="2065" name="AutoShape 100">
            <a:extLst>
              <a:ext uri="{FF2B5EF4-FFF2-40B4-BE49-F238E27FC236}">
                <a16:creationId xmlns:a16="http://schemas.microsoft.com/office/drawing/2014/main" id="{B767C4E5-C282-4941-887D-60C28FCAE19B}"/>
              </a:ext>
            </a:extLst>
          </p:cNvPr>
          <p:cNvSpPr>
            <a:spLocks noChangeArrowheads="1"/>
          </p:cNvSpPr>
          <p:nvPr/>
        </p:nvSpPr>
        <p:spPr bwMode="auto">
          <a:xfrm>
            <a:off x="5981700" y="1522413"/>
            <a:ext cx="1435100" cy="1039812"/>
          </a:xfrm>
          <a:prstGeom prst="rtTriangle">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6" name="Line 101">
            <a:extLst>
              <a:ext uri="{FF2B5EF4-FFF2-40B4-BE49-F238E27FC236}">
                <a16:creationId xmlns:a16="http://schemas.microsoft.com/office/drawing/2014/main" id="{5E241E1E-E423-4C42-9262-C9CE5ADF1F05}"/>
              </a:ext>
            </a:extLst>
          </p:cNvPr>
          <p:cNvSpPr>
            <a:spLocks noChangeShapeType="1"/>
          </p:cNvSpPr>
          <p:nvPr/>
        </p:nvSpPr>
        <p:spPr bwMode="auto">
          <a:xfrm>
            <a:off x="7416800" y="2562225"/>
            <a:ext cx="75247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67" name="Line 102">
            <a:extLst>
              <a:ext uri="{FF2B5EF4-FFF2-40B4-BE49-F238E27FC236}">
                <a16:creationId xmlns:a16="http://schemas.microsoft.com/office/drawing/2014/main" id="{30CF013E-5DA1-4B80-B64D-C12A672339C1}"/>
              </a:ext>
            </a:extLst>
          </p:cNvPr>
          <p:cNvSpPr>
            <a:spLocks noChangeShapeType="1"/>
          </p:cNvSpPr>
          <p:nvPr/>
        </p:nvSpPr>
        <p:spPr bwMode="auto">
          <a:xfrm flipV="1">
            <a:off x="5964238" y="731838"/>
            <a:ext cx="0" cy="7889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68" name="Line 103">
            <a:extLst>
              <a:ext uri="{FF2B5EF4-FFF2-40B4-BE49-F238E27FC236}">
                <a16:creationId xmlns:a16="http://schemas.microsoft.com/office/drawing/2014/main" id="{C014DA61-C75C-48E1-B450-E5D4B8EDCF97}"/>
              </a:ext>
            </a:extLst>
          </p:cNvPr>
          <p:cNvSpPr>
            <a:spLocks noChangeShapeType="1"/>
          </p:cNvSpPr>
          <p:nvPr/>
        </p:nvSpPr>
        <p:spPr bwMode="auto">
          <a:xfrm>
            <a:off x="5372100" y="2400300"/>
            <a:ext cx="59213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69" name="Line 104">
            <a:extLst>
              <a:ext uri="{FF2B5EF4-FFF2-40B4-BE49-F238E27FC236}">
                <a16:creationId xmlns:a16="http://schemas.microsoft.com/office/drawing/2014/main" id="{A96FF1E8-DBAA-4AF5-9608-82BAD689B9A3}"/>
              </a:ext>
            </a:extLst>
          </p:cNvPr>
          <p:cNvSpPr>
            <a:spLocks noChangeShapeType="1"/>
          </p:cNvSpPr>
          <p:nvPr/>
        </p:nvSpPr>
        <p:spPr bwMode="auto">
          <a:xfrm>
            <a:off x="6716713" y="2041525"/>
            <a:ext cx="7699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0" name="Line 105">
            <a:extLst>
              <a:ext uri="{FF2B5EF4-FFF2-40B4-BE49-F238E27FC236}">
                <a16:creationId xmlns:a16="http://schemas.microsoft.com/office/drawing/2014/main" id="{2CFFD64A-7A60-4680-93A9-F0FCCFF77206}"/>
              </a:ext>
            </a:extLst>
          </p:cNvPr>
          <p:cNvSpPr>
            <a:spLocks noChangeShapeType="1"/>
          </p:cNvSpPr>
          <p:nvPr/>
        </p:nvSpPr>
        <p:spPr bwMode="auto">
          <a:xfrm flipH="1">
            <a:off x="6664325" y="1397000"/>
            <a:ext cx="592138" cy="59055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71" name="Line 106">
            <a:extLst>
              <a:ext uri="{FF2B5EF4-FFF2-40B4-BE49-F238E27FC236}">
                <a16:creationId xmlns:a16="http://schemas.microsoft.com/office/drawing/2014/main" id="{F35DD942-4220-4933-92EB-9CC144D42933}"/>
              </a:ext>
            </a:extLst>
          </p:cNvPr>
          <p:cNvSpPr>
            <a:spLocks noChangeShapeType="1"/>
          </p:cNvSpPr>
          <p:nvPr/>
        </p:nvSpPr>
        <p:spPr bwMode="auto">
          <a:xfrm flipH="1" flipV="1">
            <a:off x="6823075" y="2560638"/>
            <a:ext cx="19050" cy="611187"/>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72" name="Line 107">
            <a:extLst>
              <a:ext uri="{FF2B5EF4-FFF2-40B4-BE49-F238E27FC236}">
                <a16:creationId xmlns:a16="http://schemas.microsoft.com/office/drawing/2014/main" id="{0EEBB447-44FF-49D6-91D6-905AFE8EC8F3}"/>
              </a:ext>
            </a:extLst>
          </p:cNvPr>
          <p:cNvSpPr>
            <a:spLocks noChangeShapeType="1"/>
          </p:cNvSpPr>
          <p:nvPr/>
        </p:nvSpPr>
        <p:spPr bwMode="auto">
          <a:xfrm>
            <a:off x="6429375" y="2185988"/>
            <a:ext cx="0" cy="788987"/>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73" name="Freeform 108">
            <a:extLst>
              <a:ext uri="{FF2B5EF4-FFF2-40B4-BE49-F238E27FC236}">
                <a16:creationId xmlns:a16="http://schemas.microsoft.com/office/drawing/2014/main" id="{AE93577C-631C-4FDD-AD6F-253EBFB13637}"/>
              </a:ext>
            </a:extLst>
          </p:cNvPr>
          <p:cNvSpPr>
            <a:spLocks/>
          </p:cNvSpPr>
          <p:nvPr/>
        </p:nvSpPr>
        <p:spPr bwMode="auto">
          <a:xfrm>
            <a:off x="5981700" y="1665288"/>
            <a:ext cx="196850" cy="90487"/>
          </a:xfrm>
          <a:custGeom>
            <a:avLst/>
            <a:gdLst>
              <a:gd name="T0" fmla="*/ 124 w 124"/>
              <a:gd name="T1" fmla="*/ 0 h 57"/>
              <a:gd name="T2" fmla="*/ 67 w 124"/>
              <a:gd name="T3" fmla="*/ 45 h 57"/>
              <a:gd name="T4" fmla="*/ 0 w 124"/>
              <a:gd name="T5" fmla="*/ 57 h 57"/>
              <a:gd name="T6" fmla="*/ 0 60000 65536"/>
              <a:gd name="T7" fmla="*/ 0 60000 65536"/>
              <a:gd name="T8" fmla="*/ 0 60000 65536"/>
              <a:gd name="T9" fmla="*/ 0 w 124"/>
              <a:gd name="T10" fmla="*/ 0 h 57"/>
              <a:gd name="T11" fmla="*/ 124 w 124"/>
              <a:gd name="T12" fmla="*/ 57 h 57"/>
            </a:gdLst>
            <a:ahLst/>
            <a:cxnLst>
              <a:cxn ang="T6">
                <a:pos x="T0" y="T1"/>
              </a:cxn>
              <a:cxn ang="T7">
                <a:pos x="T2" y="T3"/>
              </a:cxn>
              <a:cxn ang="T8">
                <a:pos x="T4" y="T5"/>
              </a:cxn>
            </a:cxnLst>
            <a:rect l="T9" t="T10" r="T11" b="T12"/>
            <a:pathLst>
              <a:path w="124" h="57">
                <a:moveTo>
                  <a:pt x="124" y="0"/>
                </a:moveTo>
                <a:cubicBezTo>
                  <a:pt x="106" y="18"/>
                  <a:pt x="88" y="36"/>
                  <a:pt x="67" y="45"/>
                </a:cubicBezTo>
                <a:cubicBezTo>
                  <a:pt x="46" y="54"/>
                  <a:pt x="23" y="55"/>
                  <a:pt x="0" y="5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4" name="Freeform 109">
            <a:extLst>
              <a:ext uri="{FF2B5EF4-FFF2-40B4-BE49-F238E27FC236}">
                <a16:creationId xmlns:a16="http://schemas.microsoft.com/office/drawing/2014/main" id="{12B43E0B-1166-471B-826E-4E2977CCEE4F}"/>
              </a:ext>
            </a:extLst>
          </p:cNvPr>
          <p:cNvSpPr>
            <a:spLocks/>
          </p:cNvSpPr>
          <p:nvPr/>
        </p:nvSpPr>
        <p:spPr bwMode="auto">
          <a:xfrm>
            <a:off x="6896100" y="1755775"/>
            <a:ext cx="106363" cy="285750"/>
          </a:xfrm>
          <a:custGeom>
            <a:avLst/>
            <a:gdLst>
              <a:gd name="T0" fmla="*/ 0 w 67"/>
              <a:gd name="T1" fmla="*/ 0 h 180"/>
              <a:gd name="T2" fmla="*/ 56 w 67"/>
              <a:gd name="T3" fmla="*/ 90 h 180"/>
              <a:gd name="T4" fmla="*/ 67 w 67"/>
              <a:gd name="T5" fmla="*/ 180 h 180"/>
              <a:gd name="T6" fmla="*/ 0 60000 65536"/>
              <a:gd name="T7" fmla="*/ 0 60000 65536"/>
              <a:gd name="T8" fmla="*/ 0 60000 65536"/>
              <a:gd name="T9" fmla="*/ 0 w 67"/>
              <a:gd name="T10" fmla="*/ 0 h 180"/>
              <a:gd name="T11" fmla="*/ 67 w 67"/>
              <a:gd name="T12" fmla="*/ 180 h 180"/>
            </a:gdLst>
            <a:ahLst/>
            <a:cxnLst>
              <a:cxn ang="T6">
                <a:pos x="T0" y="T1"/>
              </a:cxn>
              <a:cxn ang="T7">
                <a:pos x="T2" y="T3"/>
              </a:cxn>
              <a:cxn ang="T8">
                <a:pos x="T4" y="T5"/>
              </a:cxn>
            </a:cxnLst>
            <a:rect l="T9" t="T10" r="T11" b="T12"/>
            <a:pathLst>
              <a:path w="67" h="180">
                <a:moveTo>
                  <a:pt x="0" y="0"/>
                </a:moveTo>
                <a:cubicBezTo>
                  <a:pt x="22" y="30"/>
                  <a:pt x="45" y="60"/>
                  <a:pt x="56" y="90"/>
                </a:cubicBezTo>
                <a:cubicBezTo>
                  <a:pt x="67" y="120"/>
                  <a:pt x="67" y="150"/>
                  <a:pt x="67" y="1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055" name="Object 1029">
            <a:extLst>
              <a:ext uri="{FF2B5EF4-FFF2-40B4-BE49-F238E27FC236}">
                <a16:creationId xmlns:a16="http://schemas.microsoft.com/office/drawing/2014/main" id="{3ABC5D01-5235-4991-A3C2-D1548D93B8B0}"/>
              </a:ext>
            </a:extLst>
          </p:cNvPr>
          <p:cNvGraphicFramePr>
            <a:graphicFrameLocks noChangeAspect="1"/>
          </p:cNvGraphicFramePr>
          <p:nvPr/>
        </p:nvGraphicFramePr>
        <p:xfrm>
          <a:off x="6999288" y="1725613"/>
          <a:ext cx="315912" cy="290512"/>
        </p:xfrm>
        <a:graphic>
          <a:graphicData uri="http://schemas.openxmlformats.org/presentationml/2006/ole">
            <mc:AlternateContent xmlns:mc="http://schemas.openxmlformats.org/markup-compatibility/2006">
              <mc:Choice xmlns:v="urn:schemas-microsoft-com:vml" Requires="v">
                <p:oleObj spid="_x0000_s2104" name="公式" r:id="rId13" imgW="152280" imgH="139680" progId="Equation.3">
                  <p:embed/>
                </p:oleObj>
              </mc:Choice>
              <mc:Fallback>
                <p:oleObj name="公式" r:id="rId13" imgW="152280" imgH="13968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99288" y="1725613"/>
                        <a:ext cx="315912"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1030">
            <a:extLst>
              <a:ext uri="{FF2B5EF4-FFF2-40B4-BE49-F238E27FC236}">
                <a16:creationId xmlns:a16="http://schemas.microsoft.com/office/drawing/2014/main" id="{45D2209F-63CD-44D9-8AD3-F84CAAC0C370}"/>
              </a:ext>
            </a:extLst>
          </p:cNvPr>
          <p:cNvGraphicFramePr>
            <a:graphicFrameLocks noChangeAspect="1"/>
          </p:cNvGraphicFramePr>
          <p:nvPr/>
        </p:nvGraphicFramePr>
        <p:xfrm>
          <a:off x="5984875" y="1698625"/>
          <a:ext cx="315913" cy="290513"/>
        </p:xfrm>
        <a:graphic>
          <a:graphicData uri="http://schemas.openxmlformats.org/presentationml/2006/ole">
            <mc:AlternateContent xmlns:mc="http://schemas.openxmlformats.org/markup-compatibility/2006">
              <mc:Choice xmlns:v="urn:schemas-microsoft-com:vml" Requires="v">
                <p:oleObj spid="_x0000_s2105" name="公式" r:id="rId15" imgW="152280" imgH="139680" progId="Equation.3">
                  <p:embed/>
                </p:oleObj>
              </mc:Choice>
              <mc:Fallback>
                <p:oleObj name="公式" r:id="rId15" imgW="152280" imgH="139680" progId="Equation.3">
                  <p:embed/>
                  <p:pic>
                    <p:nvPicPr>
                      <p:cNvPr id="0"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4875" y="1698625"/>
                        <a:ext cx="315913"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5" name="Text Box 112">
            <a:extLst>
              <a:ext uri="{FF2B5EF4-FFF2-40B4-BE49-F238E27FC236}">
                <a16:creationId xmlns:a16="http://schemas.microsoft.com/office/drawing/2014/main" id="{F812158E-8237-4FF6-9124-A288B6BB4D61}"/>
              </a:ext>
            </a:extLst>
          </p:cNvPr>
          <p:cNvSpPr txBox="1">
            <a:spLocks noChangeArrowheads="1"/>
          </p:cNvSpPr>
          <p:nvPr/>
        </p:nvSpPr>
        <p:spPr bwMode="auto">
          <a:xfrm>
            <a:off x="7861300" y="24733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2076" name="Text Box 113">
            <a:extLst>
              <a:ext uri="{FF2B5EF4-FFF2-40B4-BE49-F238E27FC236}">
                <a16:creationId xmlns:a16="http://schemas.microsoft.com/office/drawing/2014/main" id="{B939B9AC-687B-4CA1-8D08-3BF2887E29D0}"/>
              </a:ext>
            </a:extLst>
          </p:cNvPr>
          <p:cNvSpPr txBox="1">
            <a:spLocks noChangeArrowheads="1"/>
          </p:cNvSpPr>
          <p:nvPr/>
        </p:nvSpPr>
        <p:spPr bwMode="auto">
          <a:xfrm>
            <a:off x="5638800" y="6985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graphicFrame>
        <p:nvGraphicFramePr>
          <p:cNvPr id="2057" name="Object 1031">
            <a:extLst>
              <a:ext uri="{FF2B5EF4-FFF2-40B4-BE49-F238E27FC236}">
                <a16:creationId xmlns:a16="http://schemas.microsoft.com/office/drawing/2014/main" id="{23BBA75C-501D-4D58-9943-5D0E028F832E}"/>
              </a:ext>
            </a:extLst>
          </p:cNvPr>
          <p:cNvGraphicFramePr>
            <a:graphicFrameLocks noChangeAspect="1"/>
          </p:cNvGraphicFramePr>
          <p:nvPr/>
        </p:nvGraphicFramePr>
        <p:xfrm>
          <a:off x="6643688" y="990600"/>
          <a:ext cx="1165225" cy="460375"/>
        </p:xfrm>
        <a:graphic>
          <a:graphicData uri="http://schemas.openxmlformats.org/presentationml/2006/ole">
            <mc:AlternateContent xmlns:mc="http://schemas.openxmlformats.org/markup-compatibility/2006">
              <mc:Choice xmlns:v="urn:schemas-microsoft-com:vml" Requires="v">
                <p:oleObj spid="_x0000_s2106" name="公式" r:id="rId16" imgW="533160" imgH="228600" progId="Equation.3">
                  <p:embed/>
                </p:oleObj>
              </mc:Choice>
              <mc:Fallback>
                <p:oleObj name="公式" r:id="rId16" imgW="533160" imgH="228600" progId="Equation.3">
                  <p:embed/>
                  <p:pic>
                    <p:nvPicPr>
                      <p:cNvPr id="0" name="Object 1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43688" y="990600"/>
                        <a:ext cx="1165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1032">
            <a:extLst>
              <a:ext uri="{FF2B5EF4-FFF2-40B4-BE49-F238E27FC236}">
                <a16:creationId xmlns:a16="http://schemas.microsoft.com/office/drawing/2014/main" id="{F84CF8C7-F9FE-48BF-BF94-8A9BA247CBC9}"/>
              </a:ext>
            </a:extLst>
          </p:cNvPr>
          <p:cNvGraphicFramePr>
            <a:graphicFrameLocks noChangeAspect="1"/>
          </p:cNvGraphicFramePr>
          <p:nvPr/>
        </p:nvGraphicFramePr>
        <p:xfrm>
          <a:off x="4794250" y="1917700"/>
          <a:ext cx="1139825" cy="460375"/>
        </p:xfrm>
        <a:graphic>
          <a:graphicData uri="http://schemas.openxmlformats.org/presentationml/2006/ole">
            <mc:AlternateContent xmlns:mc="http://schemas.openxmlformats.org/markup-compatibility/2006">
              <mc:Choice xmlns:v="urn:schemas-microsoft-com:vml" Requires="v">
                <p:oleObj spid="_x0000_s2107" name="公式" r:id="rId18" imgW="520560" imgH="228600" progId="Equation.3">
                  <p:embed/>
                </p:oleObj>
              </mc:Choice>
              <mc:Fallback>
                <p:oleObj name="公式" r:id="rId18" imgW="520560" imgH="228600" progId="Equation.3">
                  <p:embed/>
                  <p:pic>
                    <p:nvPicPr>
                      <p:cNvPr id="0" name="Object 10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94250" y="1917700"/>
                        <a:ext cx="11398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1033">
            <a:extLst>
              <a:ext uri="{FF2B5EF4-FFF2-40B4-BE49-F238E27FC236}">
                <a16:creationId xmlns:a16="http://schemas.microsoft.com/office/drawing/2014/main" id="{C631854A-3BCA-4CCE-BCB6-776FF856587F}"/>
              </a:ext>
            </a:extLst>
          </p:cNvPr>
          <p:cNvGraphicFramePr>
            <a:graphicFrameLocks noChangeAspect="1"/>
          </p:cNvGraphicFramePr>
          <p:nvPr/>
        </p:nvGraphicFramePr>
        <p:xfrm>
          <a:off x="6854825" y="2851150"/>
          <a:ext cx="1165225" cy="485775"/>
        </p:xfrm>
        <a:graphic>
          <a:graphicData uri="http://schemas.openxmlformats.org/presentationml/2006/ole">
            <mc:AlternateContent xmlns:mc="http://schemas.openxmlformats.org/markup-compatibility/2006">
              <mc:Choice xmlns:v="urn:schemas-microsoft-com:vml" Requires="v">
                <p:oleObj spid="_x0000_s2108" name="公式" r:id="rId20" imgW="533160" imgH="241200" progId="Equation.3">
                  <p:embed/>
                </p:oleObj>
              </mc:Choice>
              <mc:Fallback>
                <p:oleObj name="公式" r:id="rId20" imgW="533160" imgH="241200" progId="Equation.3">
                  <p:embed/>
                  <p:pic>
                    <p:nvPicPr>
                      <p:cNvPr id="0" name="Object 10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54825" y="2851150"/>
                        <a:ext cx="11652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0" name="Object 1034">
            <a:extLst>
              <a:ext uri="{FF2B5EF4-FFF2-40B4-BE49-F238E27FC236}">
                <a16:creationId xmlns:a16="http://schemas.microsoft.com/office/drawing/2014/main" id="{03CF204A-F769-40DD-8C2D-D5ECFC832E08}"/>
              </a:ext>
            </a:extLst>
          </p:cNvPr>
          <p:cNvGraphicFramePr>
            <a:graphicFrameLocks noChangeAspect="1"/>
          </p:cNvGraphicFramePr>
          <p:nvPr/>
        </p:nvGraphicFramePr>
        <p:xfrm>
          <a:off x="5922963" y="2894013"/>
          <a:ext cx="708025" cy="419100"/>
        </p:xfrm>
        <a:graphic>
          <a:graphicData uri="http://schemas.openxmlformats.org/presentationml/2006/ole">
            <mc:AlternateContent xmlns:mc="http://schemas.openxmlformats.org/markup-compatibility/2006">
              <mc:Choice xmlns:v="urn:schemas-microsoft-com:vml" Requires="v">
                <p:oleObj spid="_x0000_s2109" name="公式" r:id="rId22" imgW="342720" imgH="203040" progId="Equation.3">
                  <p:embed/>
                </p:oleObj>
              </mc:Choice>
              <mc:Fallback>
                <p:oleObj name="公式" r:id="rId22" imgW="342720" imgH="203040" progId="Equation.3">
                  <p:embed/>
                  <p:pic>
                    <p:nvPicPr>
                      <p:cNvPr id="0" name="Object 10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22963" y="2894013"/>
                        <a:ext cx="7080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8" name="Text Box 21">
            <a:extLst>
              <a:ext uri="{FF2B5EF4-FFF2-40B4-BE49-F238E27FC236}">
                <a16:creationId xmlns:a16="http://schemas.microsoft.com/office/drawing/2014/main" id="{A949776F-585B-482B-B0CB-920432062904}"/>
              </a:ext>
            </a:extLst>
          </p:cNvPr>
          <p:cNvSpPr txBox="1">
            <a:spLocks noChangeArrowheads="1"/>
          </p:cNvSpPr>
          <p:nvPr/>
        </p:nvSpPr>
        <p:spPr bwMode="auto">
          <a:xfrm>
            <a:off x="1295400" y="574675"/>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联立得  </a:t>
            </a:r>
          </a:p>
        </p:txBody>
      </p:sp>
      <p:graphicFrame>
        <p:nvGraphicFramePr>
          <p:cNvPr id="3074" name="Object 0">
            <a:extLst>
              <a:ext uri="{FF2B5EF4-FFF2-40B4-BE49-F238E27FC236}">
                <a16:creationId xmlns:a16="http://schemas.microsoft.com/office/drawing/2014/main" id="{D83AACF9-A18C-409E-AAE5-5F1788AA00DC}"/>
              </a:ext>
            </a:extLst>
          </p:cNvPr>
          <p:cNvGraphicFramePr>
            <a:graphicFrameLocks noChangeAspect="1"/>
          </p:cNvGraphicFramePr>
          <p:nvPr/>
        </p:nvGraphicFramePr>
        <p:xfrm>
          <a:off x="1981200" y="1066800"/>
          <a:ext cx="1181100" cy="506413"/>
        </p:xfrm>
        <a:graphic>
          <a:graphicData uri="http://schemas.openxmlformats.org/presentationml/2006/ole">
            <mc:AlternateContent xmlns:mc="http://schemas.openxmlformats.org/markup-compatibility/2006">
              <mc:Choice xmlns:v="urn:schemas-microsoft-com:vml" Requires="v">
                <p:oleObj spid="_x0000_s3083" name="公式" r:id="rId3" imgW="533160" imgH="228600" progId="Equation.3">
                  <p:embed/>
                </p:oleObj>
              </mc:Choice>
              <mc:Fallback>
                <p:oleObj name="公式" r:id="rId3" imgW="533160" imgH="228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066800"/>
                        <a:ext cx="11811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
            <a:extLst>
              <a:ext uri="{FF2B5EF4-FFF2-40B4-BE49-F238E27FC236}">
                <a16:creationId xmlns:a16="http://schemas.microsoft.com/office/drawing/2014/main" id="{C0A5AF4B-9284-4CAC-AFC7-77BDC2CAD9CF}"/>
              </a:ext>
            </a:extLst>
          </p:cNvPr>
          <p:cNvGraphicFramePr>
            <a:graphicFrameLocks noChangeAspect="1"/>
          </p:cNvGraphicFramePr>
          <p:nvPr/>
        </p:nvGraphicFramePr>
        <p:xfrm>
          <a:off x="3962400" y="914400"/>
          <a:ext cx="2960688" cy="871538"/>
        </p:xfrm>
        <a:graphic>
          <a:graphicData uri="http://schemas.openxmlformats.org/presentationml/2006/ole">
            <mc:AlternateContent xmlns:mc="http://schemas.openxmlformats.org/markup-compatibility/2006">
              <mc:Choice xmlns:v="urn:schemas-microsoft-com:vml" Requires="v">
                <p:oleObj spid="_x0000_s3084" name="公式" r:id="rId5" imgW="1143000" imgH="393480" progId="Equation.3">
                  <p:embed/>
                </p:oleObj>
              </mc:Choice>
              <mc:Fallback>
                <p:oleObj name="公式" r:id="rId5" imgW="1143000" imgH="39348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914400"/>
                        <a:ext cx="2960688"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24">
            <a:extLst>
              <a:ext uri="{FF2B5EF4-FFF2-40B4-BE49-F238E27FC236}">
                <a16:creationId xmlns:a16="http://schemas.microsoft.com/office/drawing/2014/main" id="{65F79509-E2B8-4E4E-9939-F1DDCD1BA110}"/>
              </a:ext>
            </a:extLst>
          </p:cNvPr>
          <p:cNvSpPr txBox="1">
            <a:spLocks noChangeArrowheads="1"/>
          </p:cNvSpPr>
          <p:nvPr/>
        </p:nvSpPr>
        <p:spPr bwMode="auto">
          <a:xfrm>
            <a:off x="1295400" y="187007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令 </a:t>
            </a:r>
          </a:p>
        </p:txBody>
      </p:sp>
      <p:graphicFrame>
        <p:nvGraphicFramePr>
          <p:cNvPr id="3076" name="Object 2">
            <a:extLst>
              <a:ext uri="{FF2B5EF4-FFF2-40B4-BE49-F238E27FC236}">
                <a16:creationId xmlns:a16="http://schemas.microsoft.com/office/drawing/2014/main" id="{2528B048-22CA-4203-AFA3-E691E1E2105F}"/>
              </a:ext>
            </a:extLst>
          </p:cNvPr>
          <p:cNvGraphicFramePr>
            <a:graphicFrameLocks noChangeAspect="1"/>
          </p:cNvGraphicFramePr>
          <p:nvPr/>
        </p:nvGraphicFramePr>
        <p:xfrm>
          <a:off x="3151188" y="1905000"/>
          <a:ext cx="2701925" cy="465138"/>
        </p:xfrm>
        <a:graphic>
          <a:graphicData uri="http://schemas.openxmlformats.org/presentationml/2006/ole">
            <mc:AlternateContent xmlns:mc="http://schemas.openxmlformats.org/markup-compatibility/2006">
              <mc:Choice xmlns:v="urn:schemas-microsoft-com:vml" Requires="v">
                <p:oleObj spid="_x0000_s3085" name="公式" r:id="rId7" imgW="1180800" imgH="203040" progId="Equation.3">
                  <p:embed/>
                </p:oleObj>
              </mc:Choice>
              <mc:Fallback>
                <p:oleObj name="公式" r:id="rId7" imgW="1180800" imgH="20304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1188" y="1905000"/>
                        <a:ext cx="270192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26">
            <a:extLst>
              <a:ext uri="{FF2B5EF4-FFF2-40B4-BE49-F238E27FC236}">
                <a16:creationId xmlns:a16="http://schemas.microsoft.com/office/drawing/2014/main" id="{AF765677-987E-403E-9D07-01EEA93469F5}"/>
              </a:ext>
            </a:extLst>
          </p:cNvPr>
          <p:cNvSpPr txBox="1">
            <a:spLocks noChangeArrowheads="1"/>
          </p:cNvSpPr>
          <p:nvPr/>
        </p:nvSpPr>
        <p:spPr bwMode="auto">
          <a:xfrm>
            <a:off x="1295400" y="255587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得 </a:t>
            </a:r>
          </a:p>
        </p:txBody>
      </p:sp>
      <p:graphicFrame>
        <p:nvGraphicFramePr>
          <p:cNvPr id="3077" name="Object 3">
            <a:extLst>
              <a:ext uri="{FF2B5EF4-FFF2-40B4-BE49-F238E27FC236}">
                <a16:creationId xmlns:a16="http://schemas.microsoft.com/office/drawing/2014/main" id="{F486C09E-5714-4F92-8FB9-0504F2DE11BE}"/>
              </a:ext>
            </a:extLst>
          </p:cNvPr>
          <p:cNvGraphicFramePr>
            <a:graphicFrameLocks noChangeAspect="1"/>
          </p:cNvGraphicFramePr>
          <p:nvPr/>
        </p:nvGraphicFramePr>
        <p:xfrm>
          <a:off x="3581400" y="2514600"/>
          <a:ext cx="1912938" cy="533400"/>
        </p:xfrm>
        <a:graphic>
          <a:graphicData uri="http://schemas.openxmlformats.org/presentationml/2006/ole">
            <mc:AlternateContent xmlns:mc="http://schemas.openxmlformats.org/markup-compatibility/2006">
              <mc:Choice xmlns:v="urn:schemas-microsoft-com:vml" Requires="v">
                <p:oleObj spid="_x0000_s3086" name="公式" r:id="rId9" imgW="863280" imgH="241200" progId="Equation.3">
                  <p:embed/>
                </p:oleObj>
              </mc:Choice>
              <mc:Fallback>
                <p:oleObj name="公式" r:id="rId9" imgW="863280" imgH="2412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2514600"/>
                        <a:ext cx="19129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Text Box 28">
            <a:extLst>
              <a:ext uri="{FF2B5EF4-FFF2-40B4-BE49-F238E27FC236}">
                <a16:creationId xmlns:a16="http://schemas.microsoft.com/office/drawing/2014/main" id="{78EB5681-8F80-41F9-ACD4-C05FD253A1DD}"/>
              </a:ext>
            </a:extLst>
          </p:cNvPr>
          <p:cNvSpPr txBox="1">
            <a:spLocks noChangeArrowheads="1"/>
          </p:cNvSpPr>
          <p:nvPr/>
        </p:nvSpPr>
        <p:spPr bwMode="auto">
          <a:xfrm>
            <a:off x="1355725" y="3048000"/>
            <a:ext cx="6797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         </a:t>
            </a:r>
            <a:r>
              <a:rPr lang="zh-CN" altLang="en-US"/>
              <a:t>过静止流体一点各不同方位无穷小面元上的压强大小都相等</a:t>
            </a:r>
            <a:r>
              <a:rPr lang="en-US" altLang="zh-CN"/>
              <a:t>.</a:t>
            </a:r>
          </a:p>
        </p:txBody>
      </p:sp>
      <p:sp>
        <p:nvSpPr>
          <p:cNvPr id="3082" name="Text Box 29">
            <a:extLst>
              <a:ext uri="{FF2B5EF4-FFF2-40B4-BE49-F238E27FC236}">
                <a16:creationId xmlns:a16="http://schemas.microsoft.com/office/drawing/2014/main" id="{29ACB779-F360-476E-A795-4811EC09CCDB}"/>
              </a:ext>
            </a:extLst>
          </p:cNvPr>
          <p:cNvSpPr txBox="1">
            <a:spLocks noChangeArrowheads="1"/>
          </p:cNvSpPr>
          <p:nvPr/>
        </p:nvSpPr>
        <p:spPr bwMode="auto">
          <a:xfrm>
            <a:off x="1355725" y="4211638"/>
            <a:ext cx="6721475"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0000FF"/>
                </a:solidFill>
              </a:rPr>
              <a:t>         </a:t>
            </a:r>
            <a:r>
              <a:rPr lang="zh-CN" altLang="en-US">
                <a:solidFill>
                  <a:srgbClr val="0000FF"/>
                </a:solidFill>
              </a:rPr>
              <a:t>静止流体一点的压强等于过此点任意一假想面元上正压力大小与面元面积之比当面元面积趋于零时的极限</a:t>
            </a:r>
            <a:r>
              <a:rPr lang="en-US" altLang="zh-CN">
                <a:solidFill>
                  <a:srgbClr val="0000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Text Box 2">
            <a:extLst>
              <a:ext uri="{FF2B5EF4-FFF2-40B4-BE49-F238E27FC236}">
                <a16:creationId xmlns:a16="http://schemas.microsoft.com/office/drawing/2014/main" id="{735BE75B-9C56-4032-866C-CAEF1BD633DC}"/>
              </a:ext>
            </a:extLst>
          </p:cNvPr>
          <p:cNvSpPr txBox="1">
            <a:spLocks noChangeArrowheads="1"/>
          </p:cNvSpPr>
          <p:nvPr/>
        </p:nvSpPr>
        <p:spPr bwMode="auto">
          <a:xfrm>
            <a:off x="990600" y="533400"/>
            <a:ext cx="705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§11.2.2 </a:t>
            </a:r>
            <a:r>
              <a:rPr lang="zh-CN" altLang="en-US" sz="2800">
                <a:ea typeface="黑体" panose="02010609060101010101" pitchFamily="49" charset="-122"/>
              </a:rPr>
              <a:t>静止流体内不同空间点压强的分布  </a:t>
            </a:r>
          </a:p>
        </p:txBody>
      </p:sp>
      <p:grpSp>
        <p:nvGrpSpPr>
          <p:cNvPr id="4101" name="Group 63">
            <a:extLst>
              <a:ext uri="{FF2B5EF4-FFF2-40B4-BE49-F238E27FC236}">
                <a16:creationId xmlns:a16="http://schemas.microsoft.com/office/drawing/2014/main" id="{1D686726-C6D9-4558-B8F5-B009412B33DB}"/>
              </a:ext>
            </a:extLst>
          </p:cNvPr>
          <p:cNvGrpSpPr>
            <a:grpSpLocks/>
          </p:cNvGrpSpPr>
          <p:nvPr/>
        </p:nvGrpSpPr>
        <p:grpSpPr bwMode="auto">
          <a:xfrm>
            <a:off x="2667000" y="1441450"/>
            <a:ext cx="3748088" cy="2825750"/>
            <a:chOff x="739" y="908"/>
            <a:chExt cx="2361" cy="1780"/>
          </a:xfrm>
        </p:grpSpPr>
        <p:sp>
          <p:nvSpPr>
            <p:cNvPr id="4106" name="AutoShape 3">
              <a:extLst>
                <a:ext uri="{FF2B5EF4-FFF2-40B4-BE49-F238E27FC236}">
                  <a16:creationId xmlns:a16="http://schemas.microsoft.com/office/drawing/2014/main" id="{004A1A5E-6DB4-4FD3-A22B-0445CD2334F0}"/>
                </a:ext>
              </a:extLst>
            </p:cNvPr>
            <p:cNvSpPr>
              <a:spLocks noChangeArrowheads="1"/>
            </p:cNvSpPr>
            <p:nvPr/>
          </p:nvSpPr>
          <p:spPr bwMode="auto">
            <a:xfrm>
              <a:off x="1647" y="1680"/>
              <a:ext cx="624" cy="240"/>
            </a:xfrm>
            <a:prstGeom prst="cube">
              <a:avLst>
                <a:gd name="adj" fmla="val 38333"/>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7" name="Freeform 4">
              <a:extLst>
                <a:ext uri="{FF2B5EF4-FFF2-40B4-BE49-F238E27FC236}">
                  <a16:creationId xmlns:a16="http://schemas.microsoft.com/office/drawing/2014/main" id="{766B081D-1C33-422D-B2AC-F7DC648F48C3}"/>
                </a:ext>
              </a:extLst>
            </p:cNvPr>
            <p:cNvSpPr>
              <a:spLocks/>
            </p:cNvSpPr>
            <p:nvPr/>
          </p:nvSpPr>
          <p:spPr bwMode="auto">
            <a:xfrm>
              <a:off x="975" y="1824"/>
              <a:ext cx="1968" cy="56"/>
            </a:xfrm>
            <a:custGeom>
              <a:avLst/>
              <a:gdLst>
                <a:gd name="T0" fmla="*/ 0 w 1968"/>
                <a:gd name="T1" fmla="*/ 56 h 56"/>
                <a:gd name="T2" fmla="*/ 576 w 1968"/>
                <a:gd name="T3" fmla="*/ 8 h 56"/>
                <a:gd name="T4" fmla="*/ 1344 w 1968"/>
                <a:gd name="T5" fmla="*/ 8 h 56"/>
                <a:gd name="T6" fmla="*/ 1968 w 1968"/>
                <a:gd name="T7" fmla="*/ 56 h 56"/>
                <a:gd name="T8" fmla="*/ 0 60000 65536"/>
                <a:gd name="T9" fmla="*/ 0 60000 65536"/>
                <a:gd name="T10" fmla="*/ 0 60000 65536"/>
                <a:gd name="T11" fmla="*/ 0 60000 65536"/>
                <a:gd name="T12" fmla="*/ 0 w 1968"/>
                <a:gd name="T13" fmla="*/ 0 h 56"/>
                <a:gd name="T14" fmla="*/ 1968 w 1968"/>
                <a:gd name="T15" fmla="*/ 56 h 56"/>
              </a:gdLst>
              <a:ahLst/>
              <a:cxnLst>
                <a:cxn ang="T8">
                  <a:pos x="T0" y="T1"/>
                </a:cxn>
                <a:cxn ang="T9">
                  <a:pos x="T2" y="T3"/>
                </a:cxn>
                <a:cxn ang="T10">
                  <a:pos x="T4" y="T5"/>
                </a:cxn>
                <a:cxn ang="T11">
                  <a:pos x="T6" y="T7"/>
                </a:cxn>
              </a:cxnLst>
              <a:rect l="T12" t="T13" r="T14" b="T15"/>
              <a:pathLst>
                <a:path w="1968" h="56">
                  <a:moveTo>
                    <a:pt x="0" y="56"/>
                  </a:moveTo>
                  <a:cubicBezTo>
                    <a:pt x="176" y="36"/>
                    <a:pt x="352" y="16"/>
                    <a:pt x="576" y="8"/>
                  </a:cubicBezTo>
                  <a:cubicBezTo>
                    <a:pt x="800" y="0"/>
                    <a:pt x="1112" y="0"/>
                    <a:pt x="1344" y="8"/>
                  </a:cubicBezTo>
                  <a:cubicBezTo>
                    <a:pt x="1576" y="16"/>
                    <a:pt x="1772" y="36"/>
                    <a:pt x="1968" y="56"/>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8" name="Freeform 5">
              <a:extLst>
                <a:ext uri="{FF2B5EF4-FFF2-40B4-BE49-F238E27FC236}">
                  <a16:creationId xmlns:a16="http://schemas.microsoft.com/office/drawing/2014/main" id="{0F321994-9E92-42CA-98DA-7DE8EA74D856}"/>
                </a:ext>
              </a:extLst>
            </p:cNvPr>
            <p:cNvSpPr>
              <a:spLocks/>
            </p:cNvSpPr>
            <p:nvPr/>
          </p:nvSpPr>
          <p:spPr bwMode="auto">
            <a:xfrm>
              <a:off x="953" y="2358"/>
              <a:ext cx="1968" cy="56"/>
            </a:xfrm>
            <a:custGeom>
              <a:avLst/>
              <a:gdLst>
                <a:gd name="T0" fmla="*/ 0 w 1968"/>
                <a:gd name="T1" fmla="*/ 56 h 56"/>
                <a:gd name="T2" fmla="*/ 576 w 1968"/>
                <a:gd name="T3" fmla="*/ 8 h 56"/>
                <a:gd name="T4" fmla="*/ 1344 w 1968"/>
                <a:gd name="T5" fmla="*/ 8 h 56"/>
                <a:gd name="T6" fmla="*/ 1968 w 1968"/>
                <a:gd name="T7" fmla="*/ 56 h 56"/>
                <a:gd name="T8" fmla="*/ 0 60000 65536"/>
                <a:gd name="T9" fmla="*/ 0 60000 65536"/>
                <a:gd name="T10" fmla="*/ 0 60000 65536"/>
                <a:gd name="T11" fmla="*/ 0 60000 65536"/>
                <a:gd name="T12" fmla="*/ 0 w 1968"/>
                <a:gd name="T13" fmla="*/ 0 h 56"/>
                <a:gd name="T14" fmla="*/ 1968 w 1968"/>
                <a:gd name="T15" fmla="*/ 56 h 56"/>
              </a:gdLst>
              <a:ahLst/>
              <a:cxnLst>
                <a:cxn ang="T8">
                  <a:pos x="T0" y="T1"/>
                </a:cxn>
                <a:cxn ang="T9">
                  <a:pos x="T2" y="T3"/>
                </a:cxn>
                <a:cxn ang="T10">
                  <a:pos x="T4" y="T5"/>
                </a:cxn>
                <a:cxn ang="T11">
                  <a:pos x="T6" y="T7"/>
                </a:cxn>
              </a:cxnLst>
              <a:rect l="T12" t="T13" r="T14" b="T15"/>
              <a:pathLst>
                <a:path w="1968" h="56">
                  <a:moveTo>
                    <a:pt x="0" y="56"/>
                  </a:moveTo>
                  <a:cubicBezTo>
                    <a:pt x="176" y="36"/>
                    <a:pt x="352" y="16"/>
                    <a:pt x="576" y="8"/>
                  </a:cubicBezTo>
                  <a:cubicBezTo>
                    <a:pt x="800" y="0"/>
                    <a:pt x="1112" y="0"/>
                    <a:pt x="1344" y="8"/>
                  </a:cubicBezTo>
                  <a:cubicBezTo>
                    <a:pt x="1576" y="16"/>
                    <a:pt x="1772" y="36"/>
                    <a:pt x="1968" y="56"/>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9" name="Freeform 6">
              <a:extLst>
                <a:ext uri="{FF2B5EF4-FFF2-40B4-BE49-F238E27FC236}">
                  <a16:creationId xmlns:a16="http://schemas.microsoft.com/office/drawing/2014/main" id="{17B84925-C134-4188-8751-A91371F38CE1}"/>
                </a:ext>
              </a:extLst>
            </p:cNvPr>
            <p:cNvSpPr>
              <a:spLocks/>
            </p:cNvSpPr>
            <p:nvPr/>
          </p:nvSpPr>
          <p:spPr bwMode="auto">
            <a:xfrm rot="-425499">
              <a:off x="1027" y="1538"/>
              <a:ext cx="210" cy="1076"/>
            </a:xfrm>
            <a:custGeom>
              <a:avLst/>
              <a:gdLst>
                <a:gd name="T0" fmla="*/ 0 w 192"/>
                <a:gd name="T1" fmla="*/ 0 h 1488"/>
                <a:gd name="T2" fmla="*/ 144 w 192"/>
                <a:gd name="T3" fmla="*/ 768 h 1488"/>
                <a:gd name="T4" fmla="*/ 192 w 192"/>
                <a:gd name="T5" fmla="*/ 1488 h 1488"/>
                <a:gd name="T6" fmla="*/ 0 60000 65536"/>
                <a:gd name="T7" fmla="*/ 0 60000 65536"/>
                <a:gd name="T8" fmla="*/ 0 60000 65536"/>
                <a:gd name="T9" fmla="*/ 0 w 192"/>
                <a:gd name="T10" fmla="*/ 0 h 1488"/>
                <a:gd name="T11" fmla="*/ 192 w 192"/>
                <a:gd name="T12" fmla="*/ 1488 h 1488"/>
              </a:gdLst>
              <a:ahLst/>
              <a:cxnLst>
                <a:cxn ang="T6">
                  <a:pos x="T0" y="T1"/>
                </a:cxn>
                <a:cxn ang="T7">
                  <a:pos x="T2" y="T3"/>
                </a:cxn>
                <a:cxn ang="T8">
                  <a:pos x="T4" y="T5"/>
                </a:cxn>
              </a:cxnLst>
              <a:rect l="T9" t="T10" r="T11" b="T12"/>
              <a:pathLst>
                <a:path w="192" h="1488">
                  <a:moveTo>
                    <a:pt x="0" y="0"/>
                  </a:moveTo>
                  <a:cubicBezTo>
                    <a:pt x="56" y="260"/>
                    <a:pt x="112" y="520"/>
                    <a:pt x="144" y="768"/>
                  </a:cubicBezTo>
                  <a:cubicBezTo>
                    <a:pt x="176" y="1016"/>
                    <a:pt x="184" y="1368"/>
                    <a:pt x="192" y="1488"/>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0" name="Freeform 7">
              <a:extLst>
                <a:ext uri="{FF2B5EF4-FFF2-40B4-BE49-F238E27FC236}">
                  <a16:creationId xmlns:a16="http://schemas.microsoft.com/office/drawing/2014/main" id="{4360FBF1-B600-4ADF-98FD-668980116EA5}"/>
                </a:ext>
              </a:extLst>
            </p:cNvPr>
            <p:cNvSpPr>
              <a:spLocks/>
            </p:cNvSpPr>
            <p:nvPr/>
          </p:nvSpPr>
          <p:spPr bwMode="auto">
            <a:xfrm rot="280617">
              <a:off x="1885" y="1178"/>
              <a:ext cx="152" cy="1411"/>
            </a:xfrm>
            <a:custGeom>
              <a:avLst/>
              <a:gdLst>
                <a:gd name="T0" fmla="*/ 0 w 192"/>
                <a:gd name="T1" fmla="*/ 0 h 1488"/>
                <a:gd name="T2" fmla="*/ 144 w 192"/>
                <a:gd name="T3" fmla="*/ 768 h 1488"/>
                <a:gd name="T4" fmla="*/ 192 w 192"/>
                <a:gd name="T5" fmla="*/ 1488 h 1488"/>
                <a:gd name="T6" fmla="*/ 0 60000 65536"/>
                <a:gd name="T7" fmla="*/ 0 60000 65536"/>
                <a:gd name="T8" fmla="*/ 0 60000 65536"/>
                <a:gd name="T9" fmla="*/ 0 w 192"/>
                <a:gd name="T10" fmla="*/ 0 h 1488"/>
                <a:gd name="T11" fmla="*/ 192 w 192"/>
                <a:gd name="T12" fmla="*/ 1488 h 1488"/>
              </a:gdLst>
              <a:ahLst/>
              <a:cxnLst>
                <a:cxn ang="T6">
                  <a:pos x="T0" y="T1"/>
                </a:cxn>
                <a:cxn ang="T7">
                  <a:pos x="T2" y="T3"/>
                </a:cxn>
                <a:cxn ang="T8">
                  <a:pos x="T4" y="T5"/>
                </a:cxn>
              </a:cxnLst>
              <a:rect l="T9" t="T10" r="T11" b="T12"/>
              <a:pathLst>
                <a:path w="192" h="1488">
                  <a:moveTo>
                    <a:pt x="0" y="0"/>
                  </a:moveTo>
                  <a:cubicBezTo>
                    <a:pt x="56" y="260"/>
                    <a:pt x="112" y="520"/>
                    <a:pt x="144" y="768"/>
                  </a:cubicBezTo>
                  <a:cubicBezTo>
                    <a:pt x="176" y="1016"/>
                    <a:pt x="184" y="1368"/>
                    <a:pt x="192" y="1488"/>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1" name="Freeform 8">
              <a:extLst>
                <a:ext uri="{FF2B5EF4-FFF2-40B4-BE49-F238E27FC236}">
                  <a16:creationId xmlns:a16="http://schemas.microsoft.com/office/drawing/2014/main" id="{9BBF38FD-5DF9-477D-A133-4918EE6218FD}"/>
                </a:ext>
              </a:extLst>
            </p:cNvPr>
            <p:cNvSpPr>
              <a:spLocks/>
            </p:cNvSpPr>
            <p:nvPr/>
          </p:nvSpPr>
          <p:spPr bwMode="auto">
            <a:xfrm rot="664954">
              <a:off x="2643" y="1436"/>
              <a:ext cx="118" cy="1111"/>
            </a:xfrm>
            <a:custGeom>
              <a:avLst/>
              <a:gdLst>
                <a:gd name="T0" fmla="*/ 0 w 192"/>
                <a:gd name="T1" fmla="*/ 0 h 1488"/>
                <a:gd name="T2" fmla="*/ 144 w 192"/>
                <a:gd name="T3" fmla="*/ 768 h 1488"/>
                <a:gd name="T4" fmla="*/ 192 w 192"/>
                <a:gd name="T5" fmla="*/ 1488 h 1488"/>
                <a:gd name="T6" fmla="*/ 0 60000 65536"/>
                <a:gd name="T7" fmla="*/ 0 60000 65536"/>
                <a:gd name="T8" fmla="*/ 0 60000 65536"/>
                <a:gd name="T9" fmla="*/ 0 w 192"/>
                <a:gd name="T10" fmla="*/ 0 h 1488"/>
                <a:gd name="T11" fmla="*/ 192 w 192"/>
                <a:gd name="T12" fmla="*/ 1488 h 1488"/>
              </a:gdLst>
              <a:ahLst/>
              <a:cxnLst>
                <a:cxn ang="T6">
                  <a:pos x="T0" y="T1"/>
                </a:cxn>
                <a:cxn ang="T7">
                  <a:pos x="T2" y="T3"/>
                </a:cxn>
                <a:cxn ang="T8">
                  <a:pos x="T4" y="T5"/>
                </a:cxn>
              </a:cxnLst>
              <a:rect l="T9" t="T10" r="T11" b="T12"/>
              <a:pathLst>
                <a:path w="192" h="1488">
                  <a:moveTo>
                    <a:pt x="0" y="0"/>
                  </a:moveTo>
                  <a:cubicBezTo>
                    <a:pt x="56" y="260"/>
                    <a:pt x="112" y="520"/>
                    <a:pt x="144" y="768"/>
                  </a:cubicBezTo>
                  <a:cubicBezTo>
                    <a:pt x="176" y="1016"/>
                    <a:pt x="184" y="1368"/>
                    <a:pt x="192" y="1488"/>
                  </a:cubicBezTo>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2" name="Line 9">
              <a:extLst>
                <a:ext uri="{FF2B5EF4-FFF2-40B4-BE49-F238E27FC236}">
                  <a16:creationId xmlns:a16="http://schemas.microsoft.com/office/drawing/2014/main" id="{FDD7B6D1-B175-4C2B-B74C-A670E944DCF2}"/>
                </a:ext>
              </a:extLst>
            </p:cNvPr>
            <p:cNvSpPr>
              <a:spLocks noChangeShapeType="1"/>
            </p:cNvSpPr>
            <p:nvPr/>
          </p:nvSpPr>
          <p:spPr bwMode="auto">
            <a:xfrm flipH="1">
              <a:off x="1503" y="1920"/>
              <a:ext cx="144" cy="14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3" name="Line 10">
              <a:extLst>
                <a:ext uri="{FF2B5EF4-FFF2-40B4-BE49-F238E27FC236}">
                  <a16:creationId xmlns:a16="http://schemas.microsoft.com/office/drawing/2014/main" id="{976C9899-AE71-4959-9247-C3A094ED526C}"/>
                </a:ext>
              </a:extLst>
            </p:cNvPr>
            <p:cNvSpPr>
              <a:spLocks noChangeShapeType="1"/>
            </p:cNvSpPr>
            <p:nvPr/>
          </p:nvSpPr>
          <p:spPr bwMode="auto">
            <a:xfrm flipV="1">
              <a:off x="1743" y="1248"/>
              <a:ext cx="0" cy="43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4" name="Line 11">
              <a:extLst>
                <a:ext uri="{FF2B5EF4-FFF2-40B4-BE49-F238E27FC236}">
                  <a16:creationId xmlns:a16="http://schemas.microsoft.com/office/drawing/2014/main" id="{A94CB8D9-84A6-4FE7-A995-64DC60FEDC53}"/>
                </a:ext>
              </a:extLst>
            </p:cNvPr>
            <p:cNvSpPr>
              <a:spLocks noChangeShapeType="1"/>
            </p:cNvSpPr>
            <p:nvPr/>
          </p:nvSpPr>
          <p:spPr bwMode="auto">
            <a:xfrm>
              <a:off x="1920" y="1824"/>
              <a:ext cx="0" cy="24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5" name="Line 12">
              <a:extLst>
                <a:ext uri="{FF2B5EF4-FFF2-40B4-BE49-F238E27FC236}">
                  <a16:creationId xmlns:a16="http://schemas.microsoft.com/office/drawing/2014/main" id="{A4648AA2-BF7E-4841-8FFC-DE41276468B3}"/>
                </a:ext>
              </a:extLst>
            </p:cNvPr>
            <p:cNvSpPr>
              <a:spLocks noChangeShapeType="1"/>
            </p:cNvSpPr>
            <p:nvPr/>
          </p:nvSpPr>
          <p:spPr bwMode="auto">
            <a:xfrm flipV="1">
              <a:off x="1998" y="1835"/>
              <a:ext cx="0" cy="24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6" name="Line 13">
              <a:extLst>
                <a:ext uri="{FF2B5EF4-FFF2-40B4-BE49-F238E27FC236}">
                  <a16:creationId xmlns:a16="http://schemas.microsoft.com/office/drawing/2014/main" id="{8CFD80AB-F283-4061-A398-89F92C3C3A96}"/>
                </a:ext>
              </a:extLst>
            </p:cNvPr>
            <p:cNvSpPr>
              <a:spLocks noChangeShapeType="1"/>
            </p:cNvSpPr>
            <p:nvPr/>
          </p:nvSpPr>
          <p:spPr bwMode="auto">
            <a:xfrm flipH="1">
              <a:off x="2201" y="1787"/>
              <a:ext cx="240"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7" name="Line 14">
              <a:extLst>
                <a:ext uri="{FF2B5EF4-FFF2-40B4-BE49-F238E27FC236}">
                  <a16:creationId xmlns:a16="http://schemas.microsoft.com/office/drawing/2014/main" id="{1580B5FD-620C-4B89-9380-5B36B02256EE}"/>
                </a:ext>
              </a:extLst>
            </p:cNvPr>
            <p:cNvSpPr>
              <a:spLocks noChangeShapeType="1"/>
            </p:cNvSpPr>
            <p:nvPr/>
          </p:nvSpPr>
          <p:spPr bwMode="auto">
            <a:xfrm flipH="1">
              <a:off x="1973" y="1511"/>
              <a:ext cx="1" cy="226"/>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8" name="Line 15">
              <a:extLst>
                <a:ext uri="{FF2B5EF4-FFF2-40B4-BE49-F238E27FC236}">
                  <a16:creationId xmlns:a16="http://schemas.microsoft.com/office/drawing/2014/main" id="{915B5CA6-5513-467B-8EDE-54BC7581D0A9}"/>
                </a:ext>
              </a:extLst>
            </p:cNvPr>
            <p:cNvSpPr>
              <a:spLocks noChangeShapeType="1"/>
            </p:cNvSpPr>
            <p:nvPr/>
          </p:nvSpPr>
          <p:spPr bwMode="auto">
            <a:xfrm flipV="1">
              <a:off x="1373" y="1803"/>
              <a:ext cx="248" cy="1"/>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9" name="Line 16">
              <a:extLst>
                <a:ext uri="{FF2B5EF4-FFF2-40B4-BE49-F238E27FC236}">
                  <a16:creationId xmlns:a16="http://schemas.microsoft.com/office/drawing/2014/main" id="{28710DEE-6628-4BFC-A94C-ACA4740E7B6E}"/>
                </a:ext>
              </a:extLst>
            </p:cNvPr>
            <p:cNvSpPr>
              <a:spLocks noChangeShapeType="1"/>
            </p:cNvSpPr>
            <p:nvPr/>
          </p:nvSpPr>
          <p:spPr bwMode="auto">
            <a:xfrm flipV="1">
              <a:off x="2289" y="1827"/>
              <a:ext cx="27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20" name="Text Box 17">
              <a:extLst>
                <a:ext uri="{FF2B5EF4-FFF2-40B4-BE49-F238E27FC236}">
                  <a16:creationId xmlns:a16="http://schemas.microsoft.com/office/drawing/2014/main" id="{F69915C0-C8D1-4E70-871E-9F2E5256D000}"/>
                </a:ext>
              </a:extLst>
            </p:cNvPr>
            <p:cNvSpPr txBox="1">
              <a:spLocks noChangeArrowheads="1"/>
            </p:cNvSpPr>
            <p:nvPr/>
          </p:nvSpPr>
          <p:spPr bwMode="auto">
            <a:xfrm>
              <a:off x="2343" y="178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4121" name="Text Box 18">
              <a:extLst>
                <a:ext uri="{FF2B5EF4-FFF2-40B4-BE49-F238E27FC236}">
                  <a16:creationId xmlns:a16="http://schemas.microsoft.com/office/drawing/2014/main" id="{D562A6DF-2712-4600-97ED-EA46E676635A}"/>
                </a:ext>
              </a:extLst>
            </p:cNvPr>
            <p:cNvSpPr txBox="1">
              <a:spLocks noChangeArrowheads="1"/>
            </p:cNvSpPr>
            <p:nvPr/>
          </p:nvSpPr>
          <p:spPr bwMode="auto">
            <a:xfrm>
              <a:off x="1540" y="119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sp>
          <p:nvSpPr>
            <p:cNvPr id="4122" name="Text Box 19">
              <a:extLst>
                <a:ext uri="{FF2B5EF4-FFF2-40B4-BE49-F238E27FC236}">
                  <a16:creationId xmlns:a16="http://schemas.microsoft.com/office/drawing/2014/main" id="{86E5D363-8388-4791-A2C6-B2D8A7D4E90F}"/>
                </a:ext>
              </a:extLst>
            </p:cNvPr>
            <p:cNvSpPr txBox="1">
              <a:spLocks noChangeArrowheads="1"/>
            </p:cNvSpPr>
            <p:nvPr/>
          </p:nvSpPr>
          <p:spPr bwMode="auto">
            <a:xfrm>
              <a:off x="1507" y="197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z</a:t>
              </a:r>
            </a:p>
          </p:txBody>
        </p:sp>
        <p:sp>
          <p:nvSpPr>
            <p:cNvPr id="4123" name="Text Box 20">
              <a:extLst>
                <a:ext uri="{FF2B5EF4-FFF2-40B4-BE49-F238E27FC236}">
                  <a16:creationId xmlns:a16="http://schemas.microsoft.com/office/drawing/2014/main" id="{1EC20126-5096-469F-BC52-B7A835D81D42}"/>
                </a:ext>
              </a:extLst>
            </p:cNvPr>
            <p:cNvSpPr txBox="1">
              <a:spLocks noChangeArrowheads="1"/>
            </p:cNvSpPr>
            <p:nvPr/>
          </p:nvSpPr>
          <p:spPr bwMode="auto">
            <a:xfrm>
              <a:off x="739" y="169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4124" name="Text Box 21">
              <a:extLst>
                <a:ext uri="{FF2B5EF4-FFF2-40B4-BE49-F238E27FC236}">
                  <a16:creationId xmlns:a16="http://schemas.microsoft.com/office/drawing/2014/main" id="{B97B81D7-D412-4645-9D61-32A0EC8BD47F}"/>
                </a:ext>
              </a:extLst>
            </p:cNvPr>
            <p:cNvSpPr txBox="1">
              <a:spLocks noChangeArrowheads="1"/>
            </p:cNvSpPr>
            <p:nvPr/>
          </p:nvSpPr>
          <p:spPr bwMode="auto">
            <a:xfrm>
              <a:off x="807" y="2174"/>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r>
                <a:rPr lang="en-US" altLang="zh-CN" i="1">
                  <a:sym typeface="Symbol" panose="05050102010706020507" pitchFamily="18" charset="2"/>
                </a:rPr>
                <a:t>  </a:t>
              </a:r>
              <a:endParaRPr lang="en-US" altLang="zh-CN" i="1"/>
            </a:p>
          </p:txBody>
        </p:sp>
        <p:sp>
          <p:nvSpPr>
            <p:cNvPr id="4125" name="Text Box 22">
              <a:extLst>
                <a:ext uri="{FF2B5EF4-FFF2-40B4-BE49-F238E27FC236}">
                  <a16:creationId xmlns:a16="http://schemas.microsoft.com/office/drawing/2014/main" id="{468CF820-EBF3-49D1-9157-BDAE7A7E886C}"/>
                </a:ext>
              </a:extLst>
            </p:cNvPr>
            <p:cNvSpPr txBox="1">
              <a:spLocks noChangeArrowheads="1"/>
            </p:cNvSpPr>
            <p:nvPr/>
          </p:nvSpPr>
          <p:spPr bwMode="auto">
            <a:xfrm>
              <a:off x="823" y="1352"/>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B</a:t>
              </a:r>
            </a:p>
          </p:txBody>
        </p:sp>
        <p:sp>
          <p:nvSpPr>
            <p:cNvPr id="4126" name="Text Box 23">
              <a:extLst>
                <a:ext uri="{FF2B5EF4-FFF2-40B4-BE49-F238E27FC236}">
                  <a16:creationId xmlns:a16="http://schemas.microsoft.com/office/drawing/2014/main" id="{4E0E13B1-9FDE-45F5-9B3E-29324C1CDB28}"/>
                </a:ext>
              </a:extLst>
            </p:cNvPr>
            <p:cNvSpPr txBox="1">
              <a:spLocks noChangeArrowheads="1"/>
            </p:cNvSpPr>
            <p:nvPr/>
          </p:nvSpPr>
          <p:spPr bwMode="auto">
            <a:xfrm>
              <a:off x="1857" y="908"/>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r>
                <a:rPr lang="en-US" altLang="zh-CN" i="1">
                  <a:sym typeface="Symbol" panose="05050102010706020507" pitchFamily="18" charset="2"/>
                </a:rPr>
                <a:t>  </a:t>
              </a:r>
              <a:endParaRPr lang="en-US" altLang="zh-CN" i="1"/>
            </a:p>
          </p:txBody>
        </p:sp>
        <p:sp>
          <p:nvSpPr>
            <p:cNvPr id="4127" name="Text Box 24">
              <a:extLst>
                <a:ext uri="{FF2B5EF4-FFF2-40B4-BE49-F238E27FC236}">
                  <a16:creationId xmlns:a16="http://schemas.microsoft.com/office/drawing/2014/main" id="{FB0D46F2-104D-457D-92ED-1B89FC7565F2}"/>
                </a:ext>
              </a:extLst>
            </p:cNvPr>
            <p:cNvSpPr txBox="1">
              <a:spLocks noChangeArrowheads="1"/>
            </p:cNvSpPr>
            <p:nvPr/>
          </p:nvSpPr>
          <p:spPr bwMode="auto">
            <a:xfrm>
              <a:off x="2681" y="1203"/>
              <a:ext cx="4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r>
                <a:rPr lang="en-US" altLang="zh-CN" i="1">
                  <a:sym typeface="Symbol" panose="05050102010706020507" pitchFamily="18" charset="2"/>
                </a:rPr>
                <a:t>  </a:t>
              </a:r>
              <a:endParaRPr lang="en-US" altLang="zh-CN" i="1"/>
            </a:p>
          </p:txBody>
        </p:sp>
        <p:sp>
          <p:nvSpPr>
            <p:cNvPr id="4128" name="Text Box 25">
              <a:extLst>
                <a:ext uri="{FF2B5EF4-FFF2-40B4-BE49-F238E27FC236}">
                  <a16:creationId xmlns:a16="http://schemas.microsoft.com/office/drawing/2014/main" id="{C8D27A85-BA22-44DB-A7F8-58A6323BEC18}"/>
                </a:ext>
              </a:extLst>
            </p:cNvPr>
            <p:cNvSpPr txBox="1">
              <a:spLocks noChangeArrowheads="1"/>
            </p:cNvSpPr>
            <p:nvPr/>
          </p:nvSpPr>
          <p:spPr bwMode="auto">
            <a:xfrm>
              <a:off x="1338" y="153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p>
          </p:txBody>
        </p:sp>
        <p:sp>
          <p:nvSpPr>
            <p:cNvPr id="4129" name="Text Box 26">
              <a:extLst>
                <a:ext uri="{FF2B5EF4-FFF2-40B4-BE49-F238E27FC236}">
                  <a16:creationId xmlns:a16="http://schemas.microsoft.com/office/drawing/2014/main" id="{5367B138-C142-4272-9987-0EEC9719B2E6}"/>
                </a:ext>
              </a:extLst>
            </p:cNvPr>
            <p:cNvSpPr txBox="1">
              <a:spLocks noChangeArrowheads="1"/>
            </p:cNvSpPr>
            <p:nvPr/>
          </p:nvSpPr>
          <p:spPr bwMode="auto">
            <a:xfrm>
              <a:off x="2846"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4130" name="Text Box 27">
              <a:extLst>
                <a:ext uri="{FF2B5EF4-FFF2-40B4-BE49-F238E27FC236}">
                  <a16:creationId xmlns:a16="http://schemas.microsoft.com/office/drawing/2014/main" id="{B742097A-BD9E-4AA0-ADA6-CF310DA559D8}"/>
                </a:ext>
              </a:extLst>
            </p:cNvPr>
            <p:cNvSpPr txBox="1">
              <a:spLocks noChangeArrowheads="1"/>
            </p:cNvSpPr>
            <p:nvPr/>
          </p:nvSpPr>
          <p:spPr bwMode="auto">
            <a:xfrm>
              <a:off x="2784" y="216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4131" name="Text Box 28">
              <a:extLst>
                <a:ext uri="{FF2B5EF4-FFF2-40B4-BE49-F238E27FC236}">
                  <a16:creationId xmlns:a16="http://schemas.microsoft.com/office/drawing/2014/main" id="{A305C486-6009-4BAB-945A-8D0F10BB7EEE}"/>
                </a:ext>
              </a:extLst>
            </p:cNvPr>
            <p:cNvSpPr txBox="1">
              <a:spLocks noChangeArrowheads="1"/>
            </p:cNvSpPr>
            <p:nvPr/>
          </p:nvSpPr>
          <p:spPr bwMode="auto">
            <a:xfrm>
              <a:off x="1296" y="2400"/>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B</a:t>
              </a:r>
            </a:p>
          </p:txBody>
        </p:sp>
        <p:sp>
          <p:nvSpPr>
            <p:cNvPr id="4132" name="Text Box 29">
              <a:extLst>
                <a:ext uri="{FF2B5EF4-FFF2-40B4-BE49-F238E27FC236}">
                  <a16:creationId xmlns:a16="http://schemas.microsoft.com/office/drawing/2014/main" id="{0C6805F3-CD55-4E74-9211-36CEFE85062E}"/>
                </a:ext>
              </a:extLst>
            </p:cNvPr>
            <p:cNvSpPr txBox="1">
              <a:spLocks noChangeArrowheads="1"/>
            </p:cNvSpPr>
            <p:nvPr/>
          </p:nvSpPr>
          <p:spPr bwMode="auto">
            <a:xfrm>
              <a:off x="1968" y="2348"/>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r>
                <a:rPr lang="en-US" altLang="zh-CN" i="1">
                  <a:sym typeface="Symbol" panose="05050102010706020507" pitchFamily="18" charset="2"/>
                </a:rPr>
                <a:t>  </a:t>
              </a:r>
              <a:endParaRPr lang="en-US" altLang="zh-CN" i="1"/>
            </a:p>
          </p:txBody>
        </p:sp>
        <p:sp>
          <p:nvSpPr>
            <p:cNvPr id="4133" name="Text Box 30">
              <a:extLst>
                <a:ext uri="{FF2B5EF4-FFF2-40B4-BE49-F238E27FC236}">
                  <a16:creationId xmlns:a16="http://schemas.microsoft.com/office/drawing/2014/main" id="{7F948A69-079E-4767-8343-A1C0E6F21A33}"/>
                </a:ext>
              </a:extLst>
            </p:cNvPr>
            <p:cNvSpPr txBox="1">
              <a:spLocks noChangeArrowheads="1"/>
            </p:cNvSpPr>
            <p:nvPr/>
          </p:nvSpPr>
          <p:spPr bwMode="auto">
            <a:xfrm>
              <a:off x="2592" y="2396"/>
              <a:ext cx="4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r>
                <a:rPr lang="en-US" altLang="zh-CN" i="1">
                  <a:sym typeface="Symbol" panose="05050102010706020507" pitchFamily="18" charset="2"/>
                </a:rPr>
                <a:t>  </a:t>
              </a:r>
              <a:endParaRPr lang="en-US" altLang="zh-CN" i="1"/>
            </a:p>
          </p:txBody>
        </p:sp>
        <p:sp>
          <p:nvSpPr>
            <p:cNvPr id="4134" name="Text Box 31">
              <a:extLst>
                <a:ext uri="{FF2B5EF4-FFF2-40B4-BE49-F238E27FC236}">
                  <a16:creationId xmlns:a16="http://schemas.microsoft.com/office/drawing/2014/main" id="{7D923ADE-B36D-4F72-93F3-E0C0C20ACE28}"/>
                </a:ext>
              </a:extLst>
            </p:cNvPr>
            <p:cNvSpPr txBox="1">
              <a:spLocks noChangeArrowheads="1"/>
            </p:cNvSpPr>
            <p:nvPr/>
          </p:nvSpPr>
          <p:spPr bwMode="auto">
            <a:xfrm>
              <a:off x="2281" y="1496"/>
              <a:ext cx="6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en-US" altLang="zh-CN">
                  <a:sym typeface="Symbol" panose="05050102010706020507" pitchFamily="18" charset="2"/>
                </a:rPr>
                <a:t></a:t>
              </a:r>
              <a:r>
                <a:rPr lang="en-US" altLang="zh-CN" i="1">
                  <a:sym typeface="Symbol" panose="05050102010706020507" pitchFamily="18" charset="2"/>
                </a:rPr>
                <a:t> p</a:t>
              </a:r>
              <a:endParaRPr lang="en-US" altLang="zh-CN" i="1"/>
            </a:p>
          </p:txBody>
        </p:sp>
        <p:sp>
          <p:nvSpPr>
            <p:cNvPr id="4135" name="Text Box 32">
              <a:extLst>
                <a:ext uri="{FF2B5EF4-FFF2-40B4-BE49-F238E27FC236}">
                  <a16:creationId xmlns:a16="http://schemas.microsoft.com/office/drawing/2014/main" id="{82A5185E-82F9-4971-919A-A33C79AE1423}"/>
                </a:ext>
              </a:extLst>
            </p:cNvPr>
            <p:cNvSpPr txBox="1">
              <a:spLocks noChangeArrowheads="1"/>
            </p:cNvSpPr>
            <p:nvPr/>
          </p:nvSpPr>
          <p:spPr bwMode="auto">
            <a:xfrm>
              <a:off x="1976" y="18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p>
          </p:txBody>
        </p:sp>
        <p:sp>
          <p:nvSpPr>
            <p:cNvPr id="4136" name="Text Box 33">
              <a:extLst>
                <a:ext uri="{FF2B5EF4-FFF2-40B4-BE49-F238E27FC236}">
                  <a16:creationId xmlns:a16="http://schemas.microsoft.com/office/drawing/2014/main" id="{979D440F-D7CA-46D0-8734-0F2336BE5B9F}"/>
                </a:ext>
              </a:extLst>
            </p:cNvPr>
            <p:cNvSpPr txBox="1">
              <a:spLocks noChangeArrowheads="1"/>
            </p:cNvSpPr>
            <p:nvPr/>
          </p:nvSpPr>
          <p:spPr bwMode="auto">
            <a:xfrm>
              <a:off x="1824" y="1276"/>
              <a:ext cx="5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en-US" altLang="zh-CN">
                  <a:sym typeface="Symbol" panose="05050102010706020507" pitchFamily="18" charset="2"/>
                </a:rPr>
                <a:t></a:t>
              </a:r>
              <a:r>
                <a:rPr lang="en-US" altLang="zh-CN" i="1">
                  <a:sym typeface="Symbol" panose="05050102010706020507" pitchFamily="18" charset="2"/>
                </a:rPr>
                <a:t> p</a:t>
              </a:r>
              <a:endParaRPr lang="en-US" altLang="zh-CN" i="1"/>
            </a:p>
          </p:txBody>
        </p:sp>
      </p:grpSp>
      <p:sp>
        <p:nvSpPr>
          <p:cNvPr id="4102" name="Text Box 57">
            <a:extLst>
              <a:ext uri="{FF2B5EF4-FFF2-40B4-BE49-F238E27FC236}">
                <a16:creationId xmlns:a16="http://schemas.microsoft.com/office/drawing/2014/main" id="{FCAFFE6A-52DF-4A1E-833C-725C18C72A69}"/>
              </a:ext>
            </a:extLst>
          </p:cNvPr>
          <p:cNvSpPr txBox="1">
            <a:spLocks noChangeArrowheads="1"/>
          </p:cNvSpPr>
          <p:nvPr/>
        </p:nvSpPr>
        <p:spPr bwMode="auto">
          <a:xfrm>
            <a:off x="1066800" y="1066800"/>
            <a:ext cx="715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等压面与体积力垂直而压强梯度与体积力密度有关</a:t>
            </a:r>
            <a:r>
              <a:rPr lang="en-US" altLang="zh-CN"/>
              <a:t>.  </a:t>
            </a:r>
          </a:p>
        </p:txBody>
      </p:sp>
      <p:sp>
        <p:nvSpPr>
          <p:cNvPr id="4103" name="Text Box 58">
            <a:extLst>
              <a:ext uri="{FF2B5EF4-FFF2-40B4-BE49-F238E27FC236}">
                <a16:creationId xmlns:a16="http://schemas.microsoft.com/office/drawing/2014/main" id="{CB3A9720-B374-4AAF-A11A-EE329C91C4D1}"/>
              </a:ext>
            </a:extLst>
          </p:cNvPr>
          <p:cNvSpPr txBox="1">
            <a:spLocks noChangeArrowheads="1"/>
          </p:cNvSpPr>
          <p:nvPr/>
        </p:nvSpPr>
        <p:spPr bwMode="auto">
          <a:xfrm>
            <a:off x="1154113" y="4267200"/>
            <a:ext cx="285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沿</a:t>
            </a:r>
            <a:r>
              <a:rPr lang="en-US" altLang="zh-CN" i="1"/>
              <a:t>Ox</a:t>
            </a:r>
            <a:r>
              <a:rPr lang="zh-CN" altLang="en-US"/>
              <a:t>方向平衡方程  </a:t>
            </a:r>
          </a:p>
        </p:txBody>
      </p:sp>
      <p:graphicFrame>
        <p:nvGraphicFramePr>
          <p:cNvPr id="4098" name="Object 59">
            <a:extLst>
              <a:ext uri="{FF2B5EF4-FFF2-40B4-BE49-F238E27FC236}">
                <a16:creationId xmlns:a16="http://schemas.microsoft.com/office/drawing/2014/main" id="{B705EC8A-8E70-4A84-8A9E-FA35A5E80488}"/>
              </a:ext>
            </a:extLst>
          </p:cNvPr>
          <p:cNvGraphicFramePr>
            <a:graphicFrameLocks noChangeAspect="1"/>
          </p:cNvGraphicFramePr>
          <p:nvPr/>
        </p:nvGraphicFramePr>
        <p:xfrm>
          <a:off x="2311400" y="4805363"/>
          <a:ext cx="4122738" cy="452437"/>
        </p:xfrm>
        <a:graphic>
          <a:graphicData uri="http://schemas.openxmlformats.org/presentationml/2006/ole">
            <mc:AlternateContent xmlns:mc="http://schemas.openxmlformats.org/markup-compatibility/2006">
              <mc:Choice xmlns:v="urn:schemas-microsoft-com:vml" Requires="v">
                <p:oleObj spid="_x0000_s4137" name="公式" r:id="rId3" imgW="1726920" imgH="203040" progId="Equation.3">
                  <p:embed/>
                </p:oleObj>
              </mc:Choice>
              <mc:Fallback>
                <p:oleObj name="公式" r:id="rId3" imgW="1726920" imgH="20304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4805363"/>
                        <a:ext cx="412273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AutoShape 60">
            <a:extLst>
              <a:ext uri="{FF2B5EF4-FFF2-40B4-BE49-F238E27FC236}">
                <a16:creationId xmlns:a16="http://schemas.microsoft.com/office/drawing/2014/main" id="{1BF7666E-3665-4B1D-A6DC-2AE0427BE8C3}"/>
              </a:ext>
            </a:extLst>
          </p:cNvPr>
          <p:cNvSpPr>
            <a:spLocks noChangeArrowheads="1"/>
          </p:cNvSpPr>
          <p:nvPr/>
        </p:nvSpPr>
        <p:spPr bwMode="auto">
          <a:xfrm>
            <a:off x="1295400" y="5486400"/>
            <a:ext cx="609600" cy="152400"/>
          </a:xfrm>
          <a:prstGeom prst="rightArrow">
            <a:avLst>
              <a:gd name="adj1" fmla="val 50000"/>
              <a:gd name="adj2" fmla="val 10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9" name="Object 61">
            <a:extLst>
              <a:ext uri="{FF2B5EF4-FFF2-40B4-BE49-F238E27FC236}">
                <a16:creationId xmlns:a16="http://schemas.microsoft.com/office/drawing/2014/main" id="{D4C62684-FDC8-4CAB-BFBB-D3154032DC40}"/>
              </a:ext>
            </a:extLst>
          </p:cNvPr>
          <p:cNvGraphicFramePr>
            <a:graphicFrameLocks noChangeAspect="1"/>
          </p:cNvGraphicFramePr>
          <p:nvPr/>
        </p:nvGraphicFramePr>
        <p:xfrm>
          <a:off x="3429000" y="5334000"/>
          <a:ext cx="1828800" cy="427038"/>
        </p:xfrm>
        <a:graphic>
          <a:graphicData uri="http://schemas.openxmlformats.org/presentationml/2006/ole">
            <mc:AlternateContent xmlns:mc="http://schemas.openxmlformats.org/markup-compatibility/2006">
              <mc:Choice xmlns:v="urn:schemas-microsoft-com:vml" Requires="v">
                <p:oleObj spid="_x0000_s4138" name="公式" r:id="rId5" imgW="761760" imgH="203040" progId="Equation.3">
                  <p:embed/>
                </p:oleObj>
              </mc:Choice>
              <mc:Fallback>
                <p:oleObj name="公式" r:id="rId5" imgW="761760" imgH="203040"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5334000"/>
                        <a:ext cx="18288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62">
            <a:extLst>
              <a:ext uri="{FF2B5EF4-FFF2-40B4-BE49-F238E27FC236}">
                <a16:creationId xmlns:a16="http://schemas.microsoft.com/office/drawing/2014/main" id="{B06A57EB-39AD-4BC2-92CE-DDA743C6B4D2}"/>
              </a:ext>
            </a:extLst>
          </p:cNvPr>
          <p:cNvSpPr txBox="1">
            <a:spLocks noChangeArrowheads="1"/>
          </p:cNvSpPr>
          <p:nvPr/>
        </p:nvSpPr>
        <p:spPr bwMode="auto">
          <a:xfrm>
            <a:off x="1143000" y="5791200"/>
            <a:ext cx="592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与体积力垂直的曲面上相邻两点压强相等 </a:t>
            </a:r>
            <a:r>
              <a:rPr lang="en-US" altLang="zh-CN"/>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Text Box 2">
            <a:extLst>
              <a:ext uri="{FF2B5EF4-FFF2-40B4-BE49-F238E27FC236}">
                <a16:creationId xmlns:a16="http://schemas.microsoft.com/office/drawing/2014/main" id="{8DE8198C-433F-4697-B011-0B73A5F27B7E}"/>
              </a:ext>
            </a:extLst>
          </p:cNvPr>
          <p:cNvSpPr txBox="1">
            <a:spLocks noChangeArrowheads="1"/>
          </p:cNvSpPr>
          <p:nvPr/>
        </p:nvSpPr>
        <p:spPr bwMode="auto">
          <a:xfrm>
            <a:off x="1066800" y="609600"/>
            <a:ext cx="6157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推论：</a:t>
            </a:r>
            <a:r>
              <a:rPr lang="zh-CN" altLang="en-US"/>
              <a:t>与体积力垂直的曲面上各点压强相等 </a:t>
            </a:r>
            <a:r>
              <a:rPr lang="en-US" altLang="zh-CN"/>
              <a:t>.</a:t>
            </a:r>
          </a:p>
        </p:txBody>
      </p:sp>
      <p:sp>
        <p:nvSpPr>
          <p:cNvPr id="5126" name="Text Box 3">
            <a:extLst>
              <a:ext uri="{FF2B5EF4-FFF2-40B4-BE49-F238E27FC236}">
                <a16:creationId xmlns:a16="http://schemas.microsoft.com/office/drawing/2014/main" id="{3F3EF490-1481-448F-91C8-250B1F7EEA07}"/>
              </a:ext>
            </a:extLst>
          </p:cNvPr>
          <p:cNvSpPr txBox="1">
            <a:spLocks noChangeArrowheads="1"/>
          </p:cNvSpPr>
          <p:nvPr/>
        </p:nvSpPr>
        <p:spPr bwMode="auto">
          <a:xfrm>
            <a:off x="1066800" y="1130300"/>
            <a:ext cx="6797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等压面</a:t>
            </a:r>
            <a:r>
              <a:rPr lang="en-US" altLang="zh-CN">
                <a:solidFill>
                  <a:srgbClr val="FF0000"/>
                </a:solidFill>
              </a:rPr>
              <a:t>—</a:t>
            </a:r>
            <a:r>
              <a:rPr lang="en-US" altLang="zh-CN"/>
              <a:t>—</a:t>
            </a:r>
            <a:r>
              <a:rPr lang="zh-CN" altLang="en-US"/>
              <a:t>压强相等诸点组成的面，等压面与体积力互相正交</a:t>
            </a:r>
            <a:r>
              <a:rPr lang="en-US" altLang="zh-CN"/>
              <a:t>.</a:t>
            </a:r>
          </a:p>
        </p:txBody>
      </p:sp>
      <p:sp>
        <p:nvSpPr>
          <p:cNvPr id="5127" name="Text Box 4">
            <a:extLst>
              <a:ext uri="{FF2B5EF4-FFF2-40B4-BE49-F238E27FC236}">
                <a16:creationId xmlns:a16="http://schemas.microsoft.com/office/drawing/2014/main" id="{5311E563-A8AC-4F82-9EAF-72BDC24D3E3C}"/>
              </a:ext>
            </a:extLst>
          </p:cNvPr>
          <p:cNvSpPr txBox="1">
            <a:spLocks noChangeArrowheads="1"/>
          </p:cNvSpPr>
          <p:nvPr/>
        </p:nvSpPr>
        <p:spPr bwMode="auto">
          <a:xfrm>
            <a:off x="1066800" y="2320925"/>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沿</a:t>
            </a:r>
            <a:r>
              <a:rPr lang="en-US" altLang="zh-CN" i="1"/>
              <a:t>Oy</a:t>
            </a:r>
            <a:r>
              <a:rPr lang="zh-CN" altLang="en-US"/>
              <a:t>方向平衡方程   </a:t>
            </a:r>
          </a:p>
        </p:txBody>
      </p:sp>
      <p:graphicFrame>
        <p:nvGraphicFramePr>
          <p:cNvPr id="5122" name="Object 0">
            <a:extLst>
              <a:ext uri="{FF2B5EF4-FFF2-40B4-BE49-F238E27FC236}">
                <a16:creationId xmlns:a16="http://schemas.microsoft.com/office/drawing/2014/main" id="{477644A0-CB85-4ED3-A651-014124EA5918}"/>
              </a:ext>
            </a:extLst>
          </p:cNvPr>
          <p:cNvGraphicFramePr>
            <a:graphicFrameLocks noChangeAspect="1"/>
          </p:cNvGraphicFramePr>
          <p:nvPr/>
        </p:nvGraphicFramePr>
        <p:xfrm>
          <a:off x="1571625" y="2824163"/>
          <a:ext cx="6032500" cy="452437"/>
        </p:xfrm>
        <a:graphic>
          <a:graphicData uri="http://schemas.openxmlformats.org/presentationml/2006/ole">
            <mc:AlternateContent xmlns:mc="http://schemas.openxmlformats.org/markup-compatibility/2006">
              <mc:Choice xmlns:v="urn:schemas-microsoft-com:vml" Requires="v">
                <p:oleObj spid="_x0000_s5130" name="公式" r:id="rId3" imgW="2527200" imgH="203040" progId="Equation.3">
                  <p:embed/>
                </p:oleObj>
              </mc:Choice>
              <mc:Fallback>
                <p:oleObj name="公式" r:id="rId3" imgW="2527200" imgH="2030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824163"/>
                        <a:ext cx="603250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8">
            <a:extLst>
              <a:ext uri="{FF2B5EF4-FFF2-40B4-BE49-F238E27FC236}">
                <a16:creationId xmlns:a16="http://schemas.microsoft.com/office/drawing/2014/main" id="{E4269515-6A37-4513-BD98-79D5E52D2DC7}"/>
              </a:ext>
            </a:extLst>
          </p:cNvPr>
          <p:cNvSpPr txBox="1">
            <a:spLocks noChangeArrowheads="1"/>
          </p:cNvSpPr>
          <p:nvPr/>
        </p:nvSpPr>
        <p:spPr bwMode="auto">
          <a:xfrm>
            <a:off x="1066800" y="3394075"/>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取无穷小量 </a:t>
            </a:r>
          </a:p>
        </p:txBody>
      </p:sp>
      <p:graphicFrame>
        <p:nvGraphicFramePr>
          <p:cNvPr id="5123" name="Object 1">
            <a:extLst>
              <a:ext uri="{FF2B5EF4-FFF2-40B4-BE49-F238E27FC236}">
                <a16:creationId xmlns:a16="http://schemas.microsoft.com/office/drawing/2014/main" id="{C3BA6622-A4DA-4331-A4E3-1C5178B21FE5}"/>
              </a:ext>
            </a:extLst>
          </p:cNvPr>
          <p:cNvGraphicFramePr>
            <a:graphicFrameLocks noChangeAspect="1"/>
          </p:cNvGraphicFramePr>
          <p:nvPr/>
        </p:nvGraphicFramePr>
        <p:xfrm>
          <a:off x="3505200" y="3352800"/>
          <a:ext cx="1600200" cy="457200"/>
        </p:xfrm>
        <a:graphic>
          <a:graphicData uri="http://schemas.openxmlformats.org/presentationml/2006/ole">
            <mc:AlternateContent xmlns:mc="http://schemas.openxmlformats.org/markup-compatibility/2006">
              <mc:Choice xmlns:v="urn:schemas-microsoft-com:vml" Requires="v">
                <p:oleObj spid="_x0000_s5131" name="公式" r:id="rId5" imgW="711000" imgH="203040" progId="Equation.3">
                  <p:embed/>
                </p:oleObj>
              </mc:Choice>
              <mc:Fallback>
                <p:oleObj name="公式" r:id="rId5" imgW="711000" imgH="20304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3528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2">
            <a:extLst>
              <a:ext uri="{FF2B5EF4-FFF2-40B4-BE49-F238E27FC236}">
                <a16:creationId xmlns:a16="http://schemas.microsoft.com/office/drawing/2014/main" id="{0534EFF2-C1C0-4B5C-A72C-7F1A2637B7CF}"/>
              </a:ext>
            </a:extLst>
          </p:cNvPr>
          <p:cNvGraphicFramePr>
            <a:graphicFrameLocks noChangeAspect="1"/>
          </p:cNvGraphicFramePr>
          <p:nvPr/>
        </p:nvGraphicFramePr>
        <p:xfrm>
          <a:off x="3505200" y="3886200"/>
          <a:ext cx="1447800" cy="882650"/>
        </p:xfrm>
        <a:graphic>
          <a:graphicData uri="http://schemas.openxmlformats.org/presentationml/2006/ole">
            <mc:AlternateContent xmlns:mc="http://schemas.openxmlformats.org/markup-compatibility/2006">
              <mc:Choice xmlns:v="urn:schemas-microsoft-com:vml" Requires="v">
                <p:oleObj spid="_x0000_s5132" name="公式" r:id="rId7" imgW="583920" imgH="419040" progId="Equation.3">
                  <p:embed/>
                </p:oleObj>
              </mc:Choice>
              <mc:Fallback>
                <p:oleObj name="公式" r:id="rId7" imgW="583920" imgH="41904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886200"/>
                        <a:ext cx="14478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11">
            <a:extLst>
              <a:ext uri="{FF2B5EF4-FFF2-40B4-BE49-F238E27FC236}">
                <a16:creationId xmlns:a16="http://schemas.microsoft.com/office/drawing/2014/main" id="{59A01970-BB48-425F-BAB1-3BF77EC4148D}"/>
              </a:ext>
            </a:extLst>
          </p:cNvPr>
          <p:cNvSpPr txBox="1">
            <a:spLocks noChangeArrowheads="1"/>
          </p:cNvSpPr>
          <p:nvPr/>
        </p:nvSpPr>
        <p:spPr bwMode="auto">
          <a:xfrm>
            <a:off x="1143000" y="4953000"/>
            <a:ext cx="424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压强梯度与体积力密度成正比</a:t>
            </a:r>
            <a:r>
              <a:rPr lang="en-US" altLang="zh-CN">
                <a:solidFill>
                  <a:srgbClr val="0000FF"/>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2" name="Text Box 2">
            <a:extLst>
              <a:ext uri="{FF2B5EF4-FFF2-40B4-BE49-F238E27FC236}">
                <a16:creationId xmlns:a16="http://schemas.microsoft.com/office/drawing/2014/main" id="{F07D52CD-C144-4D52-844A-E79AFBF6BDE3}"/>
              </a:ext>
            </a:extLst>
          </p:cNvPr>
          <p:cNvSpPr txBox="1">
            <a:spLocks noChangeArrowheads="1"/>
          </p:cNvSpPr>
          <p:nvPr/>
        </p:nvSpPr>
        <p:spPr bwMode="auto">
          <a:xfrm>
            <a:off x="1317625" y="533400"/>
            <a:ext cx="470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特例：</a:t>
            </a:r>
            <a:r>
              <a:rPr lang="zh-CN" altLang="en-US"/>
              <a:t>液体在均匀重力场中平衡   </a:t>
            </a:r>
          </a:p>
        </p:txBody>
      </p:sp>
      <p:grpSp>
        <p:nvGrpSpPr>
          <p:cNvPr id="6153" name="Group 3">
            <a:extLst>
              <a:ext uri="{FF2B5EF4-FFF2-40B4-BE49-F238E27FC236}">
                <a16:creationId xmlns:a16="http://schemas.microsoft.com/office/drawing/2014/main" id="{A035BFAE-E686-454C-A2E7-D0D2937D7FAA}"/>
              </a:ext>
            </a:extLst>
          </p:cNvPr>
          <p:cNvGrpSpPr>
            <a:grpSpLocks/>
          </p:cNvGrpSpPr>
          <p:nvPr/>
        </p:nvGrpSpPr>
        <p:grpSpPr bwMode="auto">
          <a:xfrm>
            <a:off x="6172200" y="1066800"/>
            <a:ext cx="1489075" cy="2706688"/>
            <a:chOff x="3771" y="1762"/>
            <a:chExt cx="938" cy="1705"/>
          </a:xfrm>
        </p:grpSpPr>
        <p:sp>
          <p:nvSpPr>
            <p:cNvPr id="6158" name="AutoShape 4" descr="横虚线">
              <a:extLst>
                <a:ext uri="{FF2B5EF4-FFF2-40B4-BE49-F238E27FC236}">
                  <a16:creationId xmlns:a16="http://schemas.microsoft.com/office/drawing/2014/main" id="{8D35E83E-4207-426F-BCF6-7C3F6929E573}"/>
                </a:ext>
              </a:extLst>
            </p:cNvPr>
            <p:cNvSpPr>
              <a:spLocks noChangeArrowheads="1"/>
            </p:cNvSpPr>
            <p:nvPr/>
          </p:nvSpPr>
          <p:spPr bwMode="auto">
            <a:xfrm rot="5400000">
              <a:off x="3908" y="2451"/>
              <a:ext cx="847" cy="644"/>
            </a:xfrm>
            <a:prstGeom prst="roundRect">
              <a:avLst>
                <a:gd name="adj" fmla="val 16667"/>
              </a:avLst>
            </a:prstGeom>
            <a:pattFill prst="dashHorz">
              <a:fgClr>
                <a:schemeClr val="hlink"/>
              </a:fgClr>
              <a:bgClr>
                <a:schemeClr val="bg1"/>
              </a:bgClr>
            </a:patt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9" name="Freeform 5">
              <a:extLst>
                <a:ext uri="{FF2B5EF4-FFF2-40B4-BE49-F238E27FC236}">
                  <a16:creationId xmlns:a16="http://schemas.microsoft.com/office/drawing/2014/main" id="{F00F29C3-55EF-4CC7-97AC-29ED3C9BCD9C}"/>
                </a:ext>
              </a:extLst>
            </p:cNvPr>
            <p:cNvSpPr>
              <a:spLocks/>
            </p:cNvSpPr>
            <p:nvPr/>
          </p:nvSpPr>
          <p:spPr bwMode="auto">
            <a:xfrm>
              <a:off x="3964" y="2169"/>
              <a:ext cx="745" cy="248"/>
            </a:xfrm>
            <a:custGeom>
              <a:avLst/>
              <a:gdLst>
                <a:gd name="T0" fmla="*/ 0 w 734"/>
                <a:gd name="T1" fmla="*/ 0 h 248"/>
                <a:gd name="T2" fmla="*/ 734 w 734"/>
                <a:gd name="T3" fmla="*/ 0 h 248"/>
                <a:gd name="T4" fmla="*/ 678 w 734"/>
                <a:gd name="T5" fmla="*/ 79 h 248"/>
                <a:gd name="T6" fmla="*/ 678 w 734"/>
                <a:gd name="T7" fmla="*/ 248 h 248"/>
                <a:gd name="T8" fmla="*/ 45 w 734"/>
                <a:gd name="T9" fmla="*/ 248 h 248"/>
                <a:gd name="T10" fmla="*/ 45 w 734"/>
                <a:gd name="T11" fmla="*/ 68 h 248"/>
                <a:gd name="T12" fmla="*/ 0 w 734"/>
                <a:gd name="T13" fmla="*/ 0 h 248"/>
                <a:gd name="T14" fmla="*/ 0 60000 65536"/>
                <a:gd name="T15" fmla="*/ 0 60000 65536"/>
                <a:gd name="T16" fmla="*/ 0 60000 65536"/>
                <a:gd name="T17" fmla="*/ 0 60000 65536"/>
                <a:gd name="T18" fmla="*/ 0 60000 65536"/>
                <a:gd name="T19" fmla="*/ 0 60000 65536"/>
                <a:gd name="T20" fmla="*/ 0 60000 65536"/>
                <a:gd name="T21" fmla="*/ 0 w 734"/>
                <a:gd name="T22" fmla="*/ 0 h 248"/>
                <a:gd name="T23" fmla="*/ 734 w 734"/>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4" h="248">
                  <a:moveTo>
                    <a:pt x="0" y="0"/>
                  </a:moveTo>
                  <a:lnTo>
                    <a:pt x="734" y="0"/>
                  </a:lnTo>
                  <a:lnTo>
                    <a:pt x="678" y="79"/>
                  </a:lnTo>
                  <a:lnTo>
                    <a:pt x="678" y="248"/>
                  </a:lnTo>
                  <a:lnTo>
                    <a:pt x="45" y="248"/>
                  </a:lnTo>
                  <a:lnTo>
                    <a:pt x="45" y="68"/>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6160" name="Line 6">
              <a:extLst>
                <a:ext uri="{FF2B5EF4-FFF2-40B4-BE49-F238E27FC236}">
                  <a16:creationId xmlns:a16="http://schemas.microsoft.com/office/drawing/2014/main" id="{8E924DC3-E81E-4897-B9E0-06DB70280006}"/>
                </a:ext>
              </a:extLst>
            </p:cNvPr>
            <p:cNvSpPr>
              <a:spLocks noChangeShapeType="1"/>
            </p:cNvSpPr>
            <p:nvPr/>
          </p:nvSpPr>
          <p:spPr bwMode="auto">
            <a:xfrm flipV="1">
              <a:off x="4009" y="1807"/>
              <a:ext cx="0" cy="141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61" name="Line 7">
              <a:extLst>
                <a:ext uri="{FF2B5EF4-FFF2-40B4-BE49-F238E27FC236}">
                  <a16:creationId xmlns:a16="http://schemas.microsoft.com/office/drawing/2014/main" id="{C90193E4-04E3-4590-90D7-95999528817E}"/>
                </a:ext>
              </a:extLst>
            </p:cNvPr>
            <p:cNvSpPr>
              <a:spLocks noChangeShapeType="1"/>
            </p:cNvSpPr>
            <p:nvPr/>
          </p:nvSpPr>
          <p:spPr bwMode="auto">
            <a:xfrm>
              <a:off x="4226" y="2417"/>
              <a:ext cx="0" cy="791"/>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62" name="Line 8">
              <a:extLst>
                <a:ext uri="{FF2B5EF4-FFF2-40B4-BE49-F238E27FC236}">
                  <a16:creationId xmlns:a16="http://schemas.microsoft.com/office/drawing/2014/main" id="{18CC1514-E30D-4B88-9097-2DC3CCCDD9B2}"/>
                </a:ext>
              </a:extLst>
            </p:cNvPr>
            <p:cNvSpPr>
              <a:spLocks noChangeShapeType="1"/>
            </p:cNvSpPr>
            <p:nvPr/>
          </p:nvSpPr>
          <p:spPr bwMode="auto">
            <a:xfrm>
              <a:off x="4393" y="3016"/>
              <a:ext cx="170"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9">
              <a:extLst>
                <a:ext uri="{FF2B5EF4-FFF2-40B4-BE49-F238E27FC236}">
                  <a16:creationId xmlns:a16="http://schemas.microsoft.com/office/drawing/2014/main" id="{4C205687-4DD8-4AF5-92C0-A8E0CDF3B315}"/>
                </a:ext>
              </a:extLst>
            </p:cNvPr>
            <p:cNvSpPr>
              <a:spLocks noChangeShapeType="1"/>
            </p:cNvSpPr>
            <p:nvPr/>
          </p:nvSpPr>
          <p:spPr bwMode="auto">
            <a:xfrm>
              <a:off x="4485" y="2439"/>
              <a:ext cx="0" cy="578"/>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64" name="Line 10">
              <a:extLst>
                <a:ext uri="{FF2B5EF4-FFF2-40B4-BE49-F238E27FC236}">
                  <a16:creationId xmlns:a16="http://schemas.microsoft.com/office/drawing/2014/main" id="{888E4EF9-D438-46A4-90C7-A86FD1567E8F}"/>
                </a:ext>
              </a:extLst>
            </p:cNvPr>
            <p:cNvSpPr>
              <a:spLocks noChangeShapeType="1"/>
            </p:cNvSpPr>
            <p:nvPr/>
          </p:nvSpPr>
          <p:spPr bwMode="auto">
            <a:xfrm flipV="1">
              <a:off x="4484" y="3196"/>
              <a:ext cx="0" cy="27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65" name="Text Box 11">
              <a:extLst>
                <a:ext uri="{FF2B5EF4-FFF2-40B4-BE49-F238E27FC236}">
                  <a16:creationId xmlns:a16="http://schemas.microsoft.com/office/drawing/2014/main" id="{24ABAA6A-7B1A-43B5-B2D9-CE440CAFE659}"/>
                </a:ext>
              </a:extLst>
            </p:cNvPr>
            <p:cNvSpPr txBox="1">
              <a:spLocks noChangeArrowheads="1"/>
            </p:cNvSpPr>
            <p:nvPr/>
          </p:nvSpPr>
          <p:spPr bwMode="auto">
            <a:xfrm>
              <a:off x="4403" y="2938"/>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r>
                <a:rPr lang="en-US" altLang="zh-CN" baseline="-25000"/>
                <a:t>1</a:t>
              </a:r>
              <a:endParaRPr lang="en-US" altLang="zh-CN"/>
            </a:p>
          </p:txBody>
        </p:sp>
        <p:sp>
          <p:nvSpPr>
            <p:cNvPr id="6166" name="Text Box 12">
              <a:extLst>
                <a:ext uri="{FF2B5EF4-FFF2-40B4-BE49-F238E27FC236}">
                  <a16:creationId xmlns:a16="http://schemas.microsoft.com/office/drawing/2014/main" id="{067459A5-4ACD-46FB-939B-401C17FE016E}"/>
                </a:ext>
              </a:extLst>
            </p:cNvPr>
            <p:cNvSpPr txBox="1">
              <a:spLocks noChangeArrowheads="1"/>
            </p:cNvSpPr>
            <p:nvPr/>
          </p:nvSpPr>
          <p:spPr bwMode="auto">
            <a:xfrm>
              <a:off x="3771" y="309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6167" name="Text Box 13">
              <a:extLst>
                <a:ext uri="{FF2B5EF4-FFF2-40B4-BE49-F238E27FC236}">
                  <a16:creationId xmlns:a16="http://schemas.microsoft.com/office/drawing/2014/main" id="{93AF1C87-87DC-4243-96DB-1E2523659BDC}"/>
                </a:ext>
              </a:extLst>
            </p:cNvPr>
            <p:cNvSpPr txBox="1">
              <a:spLocks noChangeArrowheads="1"/>
            </p:cNvSpPr>
            <p:nvPr/>
          </p:nvSpPr>
          <p:spPr bwMode="auto">
            <a:xfrm>
              <a:off x="4471" y="256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h</a:t>
              </a:r>
            </a:p>
          </p:txBody>
        </p:sp>
        <p:sp>
          <p:nvSpPr>
            <p:cNvPr id="6168" name="Text Box 14">
              <a:extLst>
                <a:ext uri="{FF2B5EF4-FFF2-40B4-BE49-F238E27FC236}">
                  <a16:creationId xmlns:a16="http://schemas.microsoft.com/office/drawing/2014/main" id="{338A8549-7C67-46E3-843E-BAD6279D5603}"/>
                </a:ext>
              </a:extLst>
            </p:cNvPr>
            <p:cNvSpPr txBox="1">
              <a:spLocks noChangeArrowheads="1"/>
            </p:cNvSpPr>
            <p:nvPr/>
          </p:nvSpPr>
          <p:spPr bwMode="auto">
            <a:xfrm>
              <a:off x="4234" y="27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p>
          </p:txBody>
        </p:sp>
        <p:sp>
          <p:nvSpPr>
            <p:cNvPr id="6169" name="Text Box 15">
              <a:extLst>
                <a:ext uri="{FF2B5EF4-FFF2-40B4-BE49-F238E27FC236}">
                  <a16:creationId xmlns:a16="http://schemas.microsoft.com/office/drawing/2014/main" id="{D902DF95-3107-4BB0-8496-310B578A2610}"/>
                </a:ext>
              </a:extLst>
            </p:cNvPr>
            <p:cNvSpPr txBox="1">
              <a:spLocks noChangeArrowheads="1"/>
            </p:cNvSpPr>
            <p:nvPr/>
          </p:nvSpPr>
          <p:spPr bwMode="auto">
            <a:xfrm>
              <a:off x="4003" y="2615"/>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r>
                <a:rPr lang="en-US" altLang="zh-CN" baseline="-25000"/>
                <a:t>2</a:t>
              </a:r>
              <a:endParaRPr lang="en-US" altLang="zh-CN"/>
            </a:p>
          </p:txBody>
        </p:sp>
        <p:sp>
          <p:nvSpPr>
            <p:cNvPr id="6170" name="Text Box 16">
              <a:extLst>
                <a:ext uri="{FF2B5EF4-FFF2-40B4-BE49-F238E27FC236}">
                  <a16:creationId xmlns:a16="http://schemas.microsoft.com/office/drawing/2014/main" id="{1F0ACD71-7A4A-4922-A103-967C8934E8D0}"/>
                </a:ext>
              </a:extLst>
            </p:cNvPr>
            <p:cNvSpPr txBox="1">
              <a:spLocks noChangeArrowheads="1"/>
            </p:cNvSpPr>
            <p:nvPr/>
          </p:nvSpPr>
          <p:spPr bwMode="auto">
            <a:xfrm>
              <a:off x="3805" y="176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sp>
          <p:nvSpPr>
            <p:cNvPr id="6171" name="Line 17">
              <a:extLst>
                <a:ext uri="{FF2B5EF4-FFF2-40B4-BE49-F238E27FC236}">
                  <a16:creationId xmlns:a16="http://schemas.microsoft.com/office/drawing/2014/main" id="{21731BCC-4EBE-48B4-9C10-EE329411A950}"/>
                </a:ext>
              </a:extLst>
            </p:cNvPr>
            <p:cNvSpPr>
              <a:spLocks noChangeShapeType="1"/>
            </p:cNvSpPr>
            <p:nvPr/>
          </p:nvSpPr>
          <p:spPr bwMode="auto">
            <a:xfrm>
              <a:off x="4375" y="2412"/>
              <a:ext cx="170"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72" name="Text Box 18">
              <a:extLst>
                <a:ext uri="{FF2B5EF4-FFF2-40B4-BE49-F238E27FC236}">
                  <a16:creationId xmlns:a16="http://schemas.microsoft.com/office/drawing/2014/main" id="{A4AFE0E0-B3F3-4019-8584-37E12B373614}"/>
                </a:ext>
              </a:extLst>
            </p:cNvPr>
            <p:cNvSpPr txBox="1">
              <a:spLocks noChangeArrowheads="1"/>
            </p:cNvSpPr>
            <p:nvPr/>
          </p:nvSpPr>
          <p:spPr bwMode="auto">
            <a:xfrm>
              <a:off x="4381" y="214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en-US" altLang="zh-CN" baseline="-25000"/>
                <a:t>0</a:t>
              </a:r>
            </a:p>
          </p:txBody>
        </p:sp>
      </p:grpSp>
      <p:sp>
        <p:nvSpPr>
          <p:cNvPr id="6154" name="Text Box 19">
            <a:extLst>
              <a:ext uri="{FF2B5EF4-FFF2-40B4-BE49-F238E27FC236}">
                <a16:creationId xmlns:a16="http://schemas.microsoft.com/office/drawing/2014/main" id="{15894E0C-32C2-4600-AD8C-4550ACBCD47F}"/>
              </a:ext>
            </a:extLst>
          </p:cNvPr>
          <p:cNvSpPr txBox="1">
            <a:spLocks noChangeArrowheads="1"/>
          </p:cNvSpPr>
          <p:nvPr/>
        </p:nvSpPr>
        <p:spPr bwMode="auto">
          <a:xfrm>
            <a:off x="1295400" y="1087438"/>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体积力密度  </a:t>
            </a:r>
          </a:p>
        </p:txBody>
      </p:sp>
      <p:graphicFrame>
        <p:nvGraphicFramePr>
          <p:cNvPr id="6146" name="Object 20">
            <a:extLst>
              <a:ext uri="{FF2B5EF4-FFF2-40B4-BE49-F238E27FC236}">
                <a16:creationId xmlns:a16="http://schemas.microsoft.com/office/drawing/2014/main" id="{DC0F4512-6AEB-46BB-A1BF-D2B954651780}"/>
              </a:ext>
            </a:extLst>
          </p:cNvPr>
          <p:cNvGraphicFramePr>
            <a:graphicFrameLocks noChangeAspect="1"/>
          </p:cNvGraphicFramePr>
          <p:nvPr/>
        </p:nvGraphicFramePr>
        <p:xfrm>
          <a:off x="3200400" y="1122363"/>
          <a:ext cx="1219200" cy="406400"/>
        </p:xfrm>
        <a:graphic>
          <a:graphicData uri="http://schemas.openxmlformats.org/presentationml/2006/ole">
            <mc:AlternateContent xmlns:mc="http://schemas.openxmlformats.org/markup-compatibility/2006">
              <mc:Choice xmlns:v="urn:schemas-microsoft-com:vml" Requires="v">
                <p:oleObj spid="_x0000_s6173" name="公式" r:id="rId3" imgW="495000" imgH="164880" progId="Equation.3">
                  <p:embed/>
                </p:oleObj>
              </mc:Choice>
              <mc:Fallback>
                <p:oleObj name="公式" r:id="rId3" imgW="495000" imgH="16488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122363"/>
                        <a:ext cx="1219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21">
            <a:extLst>
              <a:ext uri="{FF2B5EF4-FFF2-40B4-BE49-F238E27FC236}">
                <a16:creationId xmlns:a16="http://schemas.microsoft.com/office/drawing/2014/main" id="{0BEDF22D-7033-4FD6-872E-3FDDA2BF6DB7}"/>
              </a:ext>
            </a:extLst>
          </p:cNvPr>
          <p:cNvGraphicFramePr>
            <a:graphicFrameLocks noChangeAspect="1"/>
          </p:cNvGraphicFramePr>
          <p:nvPr/>
        </p:nvGraphicFramePr>
        <p:xfrm>
          <a:off x="2162175" y="1600200"/>
          <a:ext cx="2914650" cy="457200"/>
        </p:xfrm>
        <a:graphic>
          <a:graphicData uri="http://schemas.openxmlformats.org/presentationml/2006/ole">
            <mc:AlternateContent xmlns:mc="http://schemas.openxmlformats.org/markup-compatibility/2006">
              <mc:Choice xmlns:v="urn:schemas-microsoft-com:vml" Requires="v">
                <p:oleObj spid="_x0000_s6174" name="公式" r:id="rId5" imgW="1295280" imgH="203040" progId="Equation.3">
                  <p:embed/>
                </p:oleObj>
              </mc:Choice>
              <mc:Fallback>
                <p:oleObj name="公式" r:id="rId5" imgW="1295280" imgH="20304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2175" y="1600200"/>
                        <a:ext cx="29146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22">
            <a:extLst>
              <a:ext uri="{FF2B5EF4-FFF2-40B4-BE49-F238E27FC236}">
                <a16:creationId xmlns:a16="http://schemas.microsoft.com/office/drawing/2014/main" id="{80FDA0E9-7D79-4268-A88A-8B0BD157F3A4}"/>
              </a:ext>
            </a:extLst>
          </p:cNvPr>
          <p:cNvGraphicFramePr>
            <a:graphicFrameLocks noChangeAspect="1"/>
          </p:cNvGraphicFramePr>
          <p:nvPr/>
        </p:nvGraphicFramePr>
        <p:xfrm>
          <a:off x="2162175" y="2143125"/>
          <a:ext cx="2714625" cy="828675"/>
        </p:xfrm>
        <a:graphic>
          <a:graphicData uri="http://schemas.openxmlformats.org/presentationml/2006/ole">
            <mc:AlternateContent xmlns:mc="http://schemas.openxmlformats.org/markup-compatibility/2006">
              <mc:Choice xmlns:v="urn:schemas-microsoft-com:vml" Requires="v">
                <p:oleObj spid="_x0000_s6175" name="公式" r:id="rId7" imgW="1206360" imgH="368280" progId="Equation.3">
                  <p:embed/>
                </p:oleObj>
              </mc:Choice>
              <mc:Fallback>
                <p:oleObj name="公式" r:id="rId7" imgW="1206360" imgH="36828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2175" y="2143125"/>
                        <a:ext cx="2714625"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23">
            <a:extLst>
              <a:ext uri="{FF2B5EF4-FFF2-40B4-BE49-F238E27FC236}">
                <a16:creationId xmlns:a16="http://schemas.microsoft.com/office/drawing/2014/main" id="{6EE69220-5BC0-4449-855C-ECCBBA90FC88}"/>
              </a:ext>
            </a:extLst>
          </p:cNvPr>
          <p:cNvGraphicFramePr>
            <a:graphicFrameLocks noChangeAspect="1"/>
          </p:cNvGraphicFramePr>
          <p:nvPr/>
        </p:nvGraphicFramePr>
        <p:xfrm>
          <a:off x="2162175" y="2895600"/>
          <a:ext cx="2886075" cy="828675"/>
        </p:xfrm>
        <a:graphic>
          <a:graphicData uri="http://schemas.openxmlformats.org/presentationml/2006/ole">
            <mc:AlternateContent xmlns:mc="http://schemas.openxmlformats.org/markup-compatibility/2006">
              <mc:Choice xmlns:v="urn:schemas-microsoft-com:vml" Requires="v">
                <p:oleObj spid="_x0000_s6176" name="公式" r:id="rId9" imgW="1282680" imgH="368280" progId="Equation.3">
                  <p:embed/>
                </p:oleObj>
              </mc:Choice>
              <mc:Fallback>
                <p:oleObj name="公式" r:id="rId9" imgW="1282680" imgH="36828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2175" y="2895600"/>
                        <a:ext cx="2886075"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24">
            <a:extLst>
              <a:ext uri="{FF2B5EF4-FFF2-40B4-BE49-F238E27FC236}">
                <a16:creationId xmlns:a16="http://schemas.microsoft.com/office/drawing/2014/main" id="{5C61C58E-B57B-4203-AFD5-7B74EB08FCA0}"/>
              </a:ext>
            </a:extLst>
          </p:cNvPr>
          <p:cNvSpPr txBox="1">
            <a:spLocks noChangeArrowheads="1"/>
          </p:cNvSpPr>
          <p:nvPr/>
        </p:nvSpPr>
        <p:spPr bwMode="auto">
          <a:xfrm>
            <a:off x="1371600" y="3810000"/>
            <a:ext cx="396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视液体不可压缩和 </a:t>
            </a:r>
            <a:r>
              <a:rPr lang="zh-CN" altLang="en-US" i="1">
                <a:sym typeface="Symbol" panose="05050102010706020507" pitchFamily="18" charset="2"/>
              </a:rPr>
              <a:t> </a:t>
            </a:r>
            <a:r>
              <a:rPr lang="en-US" altLang="zh-CN"/>
              <a:t>= </a:t>
            </a:r>
            <a:r>
              <a:rPr lang="zh-CN" altLang="en-US"/>
              <a:t>常量  </a:t>
            </a:r>
          </a:p>
        </p:txBody>
      </p:sp>
      <p:graphicFrame>
        <p:nvGraphicFramePr>
          <p:cNvPr id="6150" name="Object 25">
            <a:extLst>
              <a:ext uri="{FF2B5EF4-FFF2-40B4-BE49-F238E27FC236}">
                <a16:creationId xmlns:a16="http://schemas.microsoft.com/office/drawing/2014/main" id="{E77BAADC-001D-4923-8DBF-9ABA17C65125}"/>
              </a:ext>
            </a:extLst>
          </p:cNvPr>
          <p:cNvGraphicFramePr>
            <a:graphicFrameLocks noChangeAspect="1"/>
          </p:cNvGraphicFramePr>
          <p:nvPr/>
        </p:nvGraphicFramePr>
        <p:xfrm>
          <a:off x="2162175" y="4343400"/>
          <a:ext cx="3314700" cy="485775"/>
        </p:xfrm>
        <a:graphic>
          <a:graphicData uri="http://schemas.openxmlformats.org/presentationml/2006/ole">
            <mc:AlternateContent xmlns:mc="http://schemas.openxmlformats.org/markup-compatibility/2006">
              <mc:Choice xmlns:v="urn:schemas-microsoft-com:vml" Requires="v">
                <p:oleObj spid="_x0000_s6177" name="公式" r:id="rId11" imgW="1473120" imgH="215640" progId="Equation.3">
                  <p:embed/>
                </p:oleObj>
              </mc:Choice>
              <mc:Fallback>
                <p:oleObj name="公式" r:id="rId11" imgW="1473120" imgH="21564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2175" y="4343400"/>
                        <a:ext cx="33147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6" name="Text Box 26">
            <a:extLst>
              <a:ext uri="{FF2B5EF4-FFF2-40B4-BE49-F238E27FC236}">
                <a16:creationId xmlns:a16="http://schemas.microsoft.com/office/drawing/2014/main" id="{AC93F61B-C337-4D04-B3FE-550CB716E9A2}"/>
              </a:ext>
            </a:extLst>
          </p:cNvPr>
          <p:cNvSpPr txBox="1">
            <a:spLocks noChangeArrowheads="1"/>
          </p:cNvSpPr>
          <p:nvPr/>
        </p:nvSpPr>
        <p:spPr bwMode="auto">
          <a:xfrm>
            <a:off x="1447800" y="49530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深度为</a:t>
            </a:r>
            <a:r>
              <a:rPr lang="en-US" altLang="zh-CN"/>
              <a:t>h</a:t>
            </a:r>
            <a:r>
              <a:rPr lang="zh-CN" altLang="en-US"/>
              <a:t>处的压强  </a:t>
            </a:r>
          </a:p>
        </p:txBody>
      </p:sp>
      <p:graphicFrame>
        <p:nvGraphicFramePr>
          <p:cNvPr id="6151" name="Object 27">
            <a:extLst>
              <a:ext uri="{FF2B5EF4-FFF2-40B4-BE49-F238E27FC236}">
                <a16:creationId xmlns:a16="http://schemas.microsoft.com/office/drawing/2014/main" id="{A8C8D48A-8663-4ADF-934A-1416B80E9502}"/>
              </a:ext>
            </a:extLst>
          </p:cNvPr>
          <p:cNvGraphicFramePr>
            <a:graphicFrameLocks noChangeAspect="1"/>
          </p:cNvGraphicFramePr>
          <p:nvPr/>
        </p:nvGraphicFramePr>
        <p:xfrm>
          <a:off x="2162175" y="5453063"/>
          <a:ext cx="2133600" cy="490537"/>
        </p:xfrm>
        <a:graphic>
          <a:graphicData uri="http://schemas.openxmlformats.org/presentationml/2006/ole">
            <mc:AlternateContent xmlns:mc="http://schemas.openxmlformats.org/markup-compatibility/2006">
              <mc:Choice xmlns:v="urn:schemas-microsoft-com:vml" Requires="v">
                <p:oleObj spid="_x0000_s6178" name="公式" r:id="rId13" imgW="850680" imgH="228600" progId="Equation.3">
                  <p:embed/>
                </p:oleObj>
              </mc:Choice>
              <mc:Fallback>
                <p:oleObj name="公式" r:id="rId13" imgW="850680" imgH="22860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2175" y="5453063"/>
                        <a:ext cx="2133600" cy="4905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28">
            <a:extLst>
              <a:ext uri="{FF2B5EF4-FFF2-40B4-BE49-F238E27FC236}">
                <a16:creationId xmlns:a16="http://schemas.microsoft.com/office/drawing/2014/main" id="{4CCDED58-7B64-4EBE-8158-1CE588ACE69F}"/>
              </a:ext>
            </a:extLst>
          </p:cNvPr>
          <p:cNvSpPr txBox="1">
            <a:spLocks noChangeArrowheads="1"/>
          </p:cNvSpPr>
          <p:nvPr/>
        </p:nvSpPr>
        <p:spPr bwMode="auto">
          <a:xfrm>
            <a:off x="5562600" y="5486400"/>
            <a:ext cx="212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en-US" altLang="zh-CN" baseline="-25000"/>
              <a:t>0</a:t>
            </a:r>
            <a:r>
              <a:rPr lang="zh-CN" altLang="en-US"/>
              <a:t>为大气压强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Text Box 2">
            <a:extLst>
              <a:ext uri="{FF2B5EF4-FFF2-40B4-BE49-F238E27FC236}">
                <a16:creationId xmlns:a16="http://schemas.microsoft.com/office/drawing/2014/main" id="{CEEA8BB6-EC40-448E-BC11-C2258BD0DA1F}"/>
              </a:ext>
            </a:extLst>
          </p:cNvPr>
          <p:cNvSpPr txBox="1">
            <a:spLocks noChangeArrowheads="1"/>
          </p:cNvSpPr>
          <p:nvPr/>
        </p:nvSpPr>
        <p:spPr bwMode="auto">
          <a:xfrm>
            <a:off x="762000" y="484188"/>
            <a:ext cx="7543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en-US" altLang="zh-CN">
                <a:solidFill>
                  <a:srgbClr val="FF0000"/>
                </a:solidFill>
              </a:rPr>
              <a:t>[</a:t>
            </a:r>
            <a:r>
              <a:rPr lang="zh-CN" altLang="en-US">
                <a:solidFill>
                  <a:srgbClr val="FF0000"/>
                </a:solidFill>
              </a:rPr>
              <a:t>例题</a:t>
            </a:r>
            <a:r>
              <a:rPr lang="en-US" altLang="zh-CN">
                <a:solidFill>
                  <a:srgbClr val="FF0000"/>
                </a:solidFill>
              </a:rPr>
              <a:t>1]</a:t>
            </a:r>
            <a:r>
              <a:rPr lang="en-US" altLang="zh-CN"/>
              <a:t>   </a:t>
            </a:r>
            <a:r>
              <a:rPr lang="zh-CN" altLang="en-US"/>
              <a:t>地球被包围在大气中</a:t>
            </a:r>
            <a:r>
              <a:rPr lang="en-US" altLang="zh-CN"/>
              <a:t>,</a:t>
            </a:r>
            <a:r>
              <a:rPr lang="zh-CN" altLang="en-US"/>
              <a:t>若认为大气温度不随高度而变</a:t>
            </a:r>
            <a:r>
              <a:rPr lang="en-US" altLang="zh-CN"/>
              <a:t>,</a:t>
            </a:r>
            <a:r>
              <a:rPr lang="zh-CN" altLang="en-US"/>
              <a:t>则大气密度</a:t>
            </a:r>
            <a:r>
              <a:rPr lang="zh-CN" altLang="en-US" i="1">
                <a:sym typeface="Symbol" panose="05050102010706020507" pitchFamily="18" charset="2"/>
              </a:rPr>
              <a:t></a:t>
            </a:r>
            <a:r>
              <a:rPr lang="zh-CN" altLang="en-US"/>
              <a:t> 与压强 </a:t>
            </a:r>
            <a:r>
              <a:rPr lang="en-US" altLang="zh-CN" i="1"/>
              <a:t>p</a:t>
            </a:r>
            <a:r>
              <a:rPr lang="en-US" altLang="zh-CN"/>
              <a:t>  </a:t>
            </a:r>
            <a:r>
              <a:rPr lang="zh-CN" altLang="en-US"/>
              <a:t>成正比</a:t>
            </a:r>
            <a:r>
              <a:rPr lang="en-US" altLang="zh-CN"/>
              <a:t>,</a:t>
            </a:r>
            <a:r>
              <a:rPr lang="zh-CN" altLang="en-US"/>
              <a:t>试求大气压随高度的变化</a:t>
            </a:r>
            <a:r>
              <a:rPr lang="en-US" altLang="zh-CN"/>
              <a:t>.</a:t>
            </a:r>
            <a:r>
              <a:rPr lang="zh-CN" altLang="en-US"/>
              <a:t>可认为重力加速度 </a:t>
            </a:r>
            <a:r>
              <a:rPr lang="en-US" altLang="zh-CN" i="1"/>
              <a:t>g</a:t>
            </a:r>
            <a:r>
              <a:rPr lang="en-US" altLang="zh-CN"/>
              <a:t>  </a:t>
            </a:r>
            <a:r>
              <a:rPr lang="zh-CN" altLang="en-US"/>
              <a:t>为一恒量</a:t>
            </a:r>
            <a:r>
              <a:rPr lang="en-US" altLang="zh-CN"/>
              <a:t>.</a:t>
            </a:r>
          </a:p>
        </p:txBody>
      </p:sp>
      <p:sp>
        <p:nvSpPr>
          <p:cNvPr id="7174" name="Text Box 3">
            <a:extLst>
              <a:ext uri="{FF2B5EF4-FFF2-40B4-BE49-F238E27FC236}">
                <a16:creationId xmlns:a16="http://schemas.microsoft.com/office/drawing/2014/main" id="{8A51219A-145B-4116-8043-9ABACEEBE7E3}"/>
              </a:ext>
            </a:extLst>
          </p:cNvPr>
          <p:cNvSpPr txBox="1">
            <a:spLocks noChangeArrowheads="1"/>
          </p:cNvSpPr>
          <p:nvPr/>
        </p:nvSpPr>
        <p:spPr bwMode="auto">
          <a:xfrm>
            <a:off x="762000" y="2057400"/>
            <a:ext cx="58832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en-US" altLang="zh-CN">
                <a:solidFill>
                  <a:srgbClr val="FF0000"/>
                </a:solidFill>
              </a:rPr>
              <a:t>[</a:t>
            </a:r>
            <a:r>
              <a:rPr lang="zh-CN" altLang="en-US">
                <a:solidFill>
                  <a:srgbClr val="FF0000"/>
                </a:solidFill>
              </a:rPr>
              <a:t>解</a:t>
            </a:r>
            <a:r>
              <a:rPr lang="en-US" altLang="zh-CN">
                <a:solidFill>
                  <a:srgbClr val="FF0000"/>
                </a:solidFill>
              </a:rPr>
              <a:t>]</a:t>
            </a:r>
            <a:r>
              <a:rPr lang="en-US" altLang="zh-CN"/>
              <a:t>  </a:t>
            </a:r>
            <a:r>
              <a:rPr lang="zh-CN" altLang="en-US"/>
              <a:t>取坐标轴</a:t>
            </a:r>
            <a:r>
              <a:rPr lang="en-US" altLang="zh-CN" i="1"/>
              <a:t>Oy</a:t>
            </a:r>
            <a:r>
              <a:rPr lang="zh-CN" altLang="en-US"/>
              <a:t>方向朝上</a:t>
            </a:r>
            <a:r>
              <a:rPr lang="en-US" altLang="zh-CN"/>
              <a:t>,</a:t>
            </a:r>
            <a:r>
              <a:rPr lang="zh-CN" altLang="en-US"/>
              <a:t>原点在海平面</a:t>
            </a:r>
            <a:r>
              <a:rPr lang="en-US" altLang="zh-CN"/>
              <a:t>.</a:t>
            </a:r>
          </a:p>
        </p:txBody>
      </p:sp>
      <p:graphicFrame>
        <p:nvGraphicFramePr>
          <p:cNvPr id="7170" name="Object 1024">
            <a:extLst>
              <a:ext uri="{FF2B5EF4-FFF2-40B4-BE49-F238E27FC236}">
                <a16:creationId xmlns:a16="http://schemas.microsoft.com/office/drawing/2014/main" id="{DEA77F3F-00DC-4D76-82C6-7586FF6D7869}"/>
              </a:ext>
            </a:extLst>
          </p:cNvPr>
          <p:cNvGraphicFramePr>
            <a:graphicFrameLocks noChangeAspect="1"/>
          </p:cNvGraphicFramePr>
          <p:nvPr/>
        </p:nvGraphicFramePr>
        <p:xfrm>
          <a:off x="3276600" y="2743200"/>
          <a:ext cx="1743075" cy="457200"/>
        </p:xfrm>
        <a:graphic>
          <a:graphicData uri="http://schemas.openxmlformats.org/presentationml/2006/ole">
            <mc:AlternateContent xmlns:mc="http://schemas.openxmlformats.org/markup-compatibility/2006">
              <mc:Choice xmlns:v="urn:schemas-microsoft-com:vml" Requires="v">
                <p:oleObj spid="_x0000_s7176" name="公式" r:id="rId3" imgW="774360" imgH="203040" progId="Equation.3">
                  <p:embed/>
                </p:oleObj>
              </mc:Choice>
              <mc:Fallback>
                <p:oleObj name="公式" r:id="rId3" imgW="774360" imgH="203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743200"/>
                        <a:ext cx="1743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5" name="Text Box 5">
            <a:extLst>
              <a:ext uri="{FF2B5EF4-FFF2-40B4-BE49-F238E27FC236}">
                <a16:creationId xmlns:a16="http://schemas.microsoft.com/office/drawing/2014/main" id="{6090E2E3-8BC9-4B8B-8309-C82C37C8B12C}"/>
              </a:ext>
            </a:extLst>
          </p:cNvPr>
          <p:cNvSpPr txBox="1">
            <a:spLocks noChangeArrowheads="1"/>
          </p:cNvSpPr>
          <p:nvPr/>
        </p:nvSpPr>
        <p:spPr bwMode="auto">
          <a:xfrm>
            <a:off x="914400" y="3276600"/>
            <a:ext cx="38639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zh-CN" altLang="en-US"/>
              <a:t>大气密度与大气压成正比 </a:t>
            </a:r>
          </a:p>
        </p:txBody>
      </p:sp>
      <p:graphicFrame>
        <p:nvGraphicFramePr>
          <p:cNvPr id="7171" name="Object 1025">
            <a:extLst>
              <a:ext uri="{FF2B5EF4-FFF2-40B4-BE49-F238E27FC236}">
                <a16:creationId xmlns:a16="http://schemas.microsoft.com/office/drawing/2014/main" id="{640A46FB-6E1B-4FAC-8402-5CFFFE1EEEC6}"/>
              </a:ext>
            </a:extLst>
          </p:cNvPr>
          <p:cNvGraphicFramePr>
            <a:graphicFrameLocks noChangeAspect="1"/>
          </p:cNvGraphicFramePr>
          <p:nvPr/>
        </p:nvGraphicFramePr>
        <p:xfrm>
          <a:off x="3276600" y="3962400"/>
          <a:ext cx="2038350" cy="509588"/>
        </p:xfrm>
        <a:graphic>
          <a:graphicData uri="http://schemas.openxmlformats.org/presentationml/2006/ole">
            <mc:AlternateContent xmlns:mc="http://schemas.openxmlformats.org/markup-compatibility/2006">
              <mc:Choice xmlns:v="urn:schemas-microsoft-com:vml" Requires="v">
                <p:oleObj spid="_x0000_s7177" name="公式" r:id="rId5" imgW="914400" imgH="228600" progId="Equation.3">
                  <p:embed/>
                </p:oleObj>
              </mc:Choice>
              <mc:Fallback>
                <p:oleObj name="公式" r:id="rId5" imgW="914400" imgH="228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962400"/>
                        <a:ext cx="20383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1026">
            <a:extLst>
              <a:ext uri="{FF2B5EF4-FFF2-40B4-BE49-F238E27FC236}">
                <a16:creationId xmlns:a16="http://schemas.microsoft.com/office/drawing/2014/main" id="{8876FF18-72E9-45F2-AA3D-D4A9BF234DE7}"/>
              </a:ext>
            </a:extLst>
          </p:cNvPr>
          <p:cNvGraphicFramePr>
            <a:graphicFrameLocks noChangeAspect="1"/>
          </p:cNvGraphicFramePr>
          <p:nvPr/>
        </p:nvGraphicFramePr>
        <p:xfrm>
          <a:off x="3276600" y="4724400"/>
          <a:ext cx="2438400" cy="976313"/>
        </p:xfrm>
        <a:graphic>
          <a:graphicData uri="http://schemas.openxmlformats.org/presentationml/2006/ole">
            <mc:AlternateContent xmlns:mc="http://schemas.openxmlformats.org/markup-compatibility/2006">
              <mc:Choice xmlns:v="urn:schemas-microsoft-com:vml" Requires="v">
                <p:oleObj spid="_x0000_s7178" name="公式" r:id="rId7" imgW="1079280" imgH="431640" progId="Equation.3">
                  <p:embed/>
                </p:oleObj>
              </mc:Choice>
              <mc:Fallback>
                <p:oleObj name="公式" r:id="rId7" imgW="1079280" imgH="43164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724400"/>
                        <a:ext cx="243840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1067</TotalTime>
  <Words>713</Words>
  <Application>Microsoft Office PowerPoint</Application>
  <PresentationFormat>全屏显示(4:3)</PresentationFormat>
  <Paragraphs>104</Paragraphs>
  <Slides>15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15</vt:i4>
      </vt:variant>
    </vt:vector>
  </HeadingPairs>
  <TitlesOfParts>
    <vt:vector size="28" baseType="lpstr">
      <vt:lpstr>Times New Roman</vt:lpstr>
      <vt:lpstr>宋体</vt:lpstr>
      <vt:lpstr>Arial</vt:lpstr>
      <vt:lpstr>华文新魏</vt:lpstr>
      <vt:lpstr>华文行楷</vt:lpstr>
      <vt:lpstr>楷体_GB2312</vt:lpstr>
      <vt:lpstr>隶书</vt:lpstr>
      <vt:lpstr>黑体</vt:lpstr>
      <vt:lpstr>Symbol</vt:lpstr>
      <vt:lpstr>默认设计模板</vt:lpstr>
      <vt:lpstr>Microsoft 公式 3.0</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44</cp:revision>
  <dcterms:created xsi:type="dcterms:W3CDTF">2005-06-28T09:59:44Z</dcterms:created>
  <dcterms:modified xsi:type="dcterms:W3CDTF">2017-09-07T11:55:23Z</dcterms:modified>
</cp:coreProperties>
</file>