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2" r:id="rId2"/>
    <p:sldId id="308" r:id="rId3"/>
    <p:sldId id="314" r:id="rId4"/>
    <p:sldId id="309" r:id="rId5"/>
    <p:sldId id="256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4" r:id="rId38"/>
    <p:sldId id="305" r:id="rId39"/>
    <p:sldId id="306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CC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2" Type="http://schemas.openxmlformats.org/officeDocument/2006/relationships/slide" Target="slides/slide37.xml"/><Relationship Id="rId1" Type="http://schemas.openxmlformats.org/officeDocument/2006/relationships/slide" Target="slides/slide9.xml"/><Relationship Id="rId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emf"/><Relationship Id="rId2" Type="http://schemas.openxmlformats.org/officeDocument/2006/relationships/image" Target="../media/image43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emf"/><Relationship Id="rId5" Type="http://schemas.openxmlformats.org/officeDocument/2006/relationships/image" Target="../media/image46.wmf"/><Relationship Id="rId15" Type="http://schemas.openxmlformats.org/officeDocument/2006/relationships/image" Target="../media/image56.wmf"/><Relationship Id="rId10" Type="http://schemas.openxmlformats.org/officeDocument/2006/relationships/image" Target="../media/image51.e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../media/image121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18.wmf"/><Relationship Id="rId11" Type="http://schemas.openxmlformats.org/officeDocument/2006/relationships/image" Target="../media/image126.wmf"/><Relationship Id="rId5" Type="http://schemas.openxmlformats.org/officeDocument/2006/relationships/image" Target="../media/image115.wmf"/><Relationship Id="rId10" Type="http://schemas.openxmlformats.org/officeDocument/2006/relationships/image" Target="../media/image125.wmf"/><Relationship Id="rId4" Type="http://schemas.openxmlformats.org/officeDocument/2006/relationships/image" Target="../media/image117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1.wmf"/><Relationship Id="rId7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16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20.wmf"/><Relationship Id="rId9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ED2D9D-6058-45C8-A00A-7978CC3ACA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92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978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31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220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90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12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70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88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6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2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98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85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Rectangle 89"/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Rectangle 90"/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Rectangle 91"/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Rectangle 92"/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Rectangle 93"/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Rectangle 94"/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Rectangle 95"/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Rectangle 96"/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Rectangle 99"/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/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/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/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Rectangle 111"/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7" name="Line 73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9" name="Oval 165"/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90" name="Oval 166"/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91" name="Oval 167"/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92" name="Oval 168"/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93" name="AutoShape 16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94" name="AutoShape 17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95" name="AutoShape 171">
            <a:hlinkClick r:id="" action="ppaction://hlinkshowjump?jump=lastslideviewed" highlightClick="1"/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96" name="AutoShape 172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73" name="WordArt 163"/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4953000" y="60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第三章 动量 牛顿运动定律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7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9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9.w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52.e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54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72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6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1.bin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wmf"/><Relationship Id="rId11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3.wmf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2.wmf"/><Relationship Id="rId26" Type="http://schemas.openxmlformats.org/officeDocument/2006/relationships/oleObject" Target="../embeddings/oleObject139.bin"/><Relationship Id="rId3" Type="http://schemas.openxmlformats.org/officeDocument/2006/relationships/oleObject" Target="../embeddings/oleObject126.bin"/><Relationship Id="rId21" Type="http://schemas.openxmlformats.org/officeDocument/2006/relationships/image" Target="../media/image123.wmf"/><Relationship Id="rId34" Type="http://schemas.openxmlformats.org/officeDocument/2006/relationships/image" Target="../media/image129.wmf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4.bin"/><Relationship Id="rId25" Type="http://schemas.openxmlformats.org/officeDocument/2006/relationships/image" Target="../media/image125.wmf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oleObject" Target="../embeddings/oleObject136.bin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38.bin"/><Relationship Id="rId32" Type="http://schemas.openxmlformats.org/officeDocument/2006/relationships/image" Target="../media/image128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3.bin"/><Relationship Id="rId23" Type="http://schemas.openxmlformats.org/officeDocument/2006/relationships/image" Target="../media/image124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5.wmf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26.wmf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4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10" Type="http://schemas.openxmlformats.org/officeDocument/2006/relationships/oleObject" Target="../embeddings/oleObject149.bin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81.bin"/><Relationship Id="rId18" Type="http://schemas.openxmlformats.org/officeDocument/2006/relationships/oleObject" Target="../embeddings/oleObject184.bin"/><Relationship Id="rId3" Type="http://schemas.openxmlformats.org/officeDocument/2006/relationships/oleObject" Target="../embeddings/oleObject176.bin"/><Relationship Id="rId21" Type="http://schemas.openxmlformats.org/officeDocument/2006/relationships/image" Target="../media/image165.wmf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61.wmf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62.wmf"/><Relationship Id="rId10" Type="http://schemas.openxmlformats.org/officeDocument/2006/relationships/image" Target="../media/image160.wmf"/><Relationship Id="rId19" Type="http://schemas.openxmlformats.org/officeDocument/2006/relationships/image" Target="../media/image164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7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0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9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20.bin"/><Relationship Id="rId25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17.bin"/><Relationship Id="rId24" Type="http://schemas.openxmlformats.org/officeDocument/2006/relationships/oleObject" Target="../embeddings/oleObject224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0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6416675" y="180975"/>
            <a:ext cx="26193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21605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灯片编号占位符 2"/>
          <p:cNvSpPr txBox="1">
            <a:spLocks noGrp="1" noChangeArrowheads="1"/>
          </p:cNvSpPr>
          <p:nvPr/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E27452-8B7A-429A-902E-42E5819EB057}" type="slidenum">
              <a:rPr lang="en-US" altLang="zh-CN" sz="1400"/>
              <a:pPr algn="r" eaLnBrk="1" hangingPunct="1"/>
              <a:t>1</a:t>
            </a:fld>
            <a:endParaRPr lang="en-US" altLang="zh-CN" sz="1400"/>
          </a:p>
        </p:txBody>
      </p:sp>
      <p:pic>
        <p:nvPicPr>
          <p:cNvPr id="1035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916113"/>
            <a:ext cx="1936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8388350" y="355600"/>
            <a:ext cx="85725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21" name="直接箭头连接符 15"/>
          <p:cNvCxnSpPr>
            <a:cxnSpLocks noChangeShapeType="1"/>
          </p:cNvCxnSpPr>
          <p:nvPr/>
        </p:nvCxnSpPr>
        <p:spPr bwMode="auto">
          <a:xfrm flipV="1">
            <a:off x="6807200" y="500063"/>
            <a:ext cx="1570038" cy="1163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15"/>
          <p:cNvCxnSpPr>
            <a:cxnSpLocks noChangeShapeType="1"/>
          </p:cNvCxnSpPr>
          <p:nvPr/>
        </p:nvCxnSpPr>
        <p:spPr bwMode="auto">
          <a:xfrm flipV="1">
            <a:off x="8139113" y="500063"/>
            <a:ext cx="268287" cy="571500"/>
          </a:xfrm>
          <a:prstGeom prst="straightConnector1">
            <a:avLst/>
          </a:prstGeom>
          <a:noFill/>
          <a:ln w="25400">
            <a:solidFill>
              <a:srgbClr val="CC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15"/>
          <p:cNvCxnSpPr>
            <a:cxnSpLocks noChangeShapeType="1"/>
          </p:cNvCxnSpPr>
          <p:nvPr/>
        </p:nvCxnSpPr>
        <p:spPr bwMode="auto">
          <a:xfrm flipV="1">
            <a:off x="6807200" y="1036638"/>
            <a:ext cx="1331913" cy="6604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0" name="矩形 24"/>
          <p:cNvSpPr>
            <a:spLocks noChangeArrowheads="1"/>
          </p:cNvSpPr>
          <p:nvPr/>
        </p:nvSpPr>
        <p:spPr bwMode="auto">
          <a:xfrm>
            <a:off x="755650" y="620713"/>
            <a:ext cx="302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§2.8.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伽利略变换</a:t>
            </a:r>
            <a:endParaRPr lang="zh-CN" altLang="en-US" sz="2800"/>
          </a:p>
        </p:txBody>
      </p:sp>
      <p:sp>
        <p:nvSpPr>
          <p:cNvPr id="1041" name="矩形 26"/>
          <p:cNvSpPr>
            <a:spLocks noChangeArrowheads="1"/>
          </p:cNvSpPr>
          <p:nvPr/>
        </p:nvSpPr>
        <p:spPr bwMode="auto">
          <a:xfrm>
            <a:off x="684213" y="134143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基本</a:t>
            </a:r>
            <a:r>
              <a:rPr lang="zh-CN" altLang="en-US"/>
              <a:t>参考系</a:t>
            </a:r>
            <a:r>
              <a:rPr lang="en-US" altLang="zh-CN"/>
              <a:t>O(oxyz)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</a:t>
            </a:r>
          </a:p>
        </p:txBody>
      </p:sp>
      <p:sp>
        <p:nvSpPr>
          <p:cNvPr id="1042" name="矩形 27"/>
          <p:cNvSpPr>
            <a:spLocks noChangeArrowheads="1"/>
          </p:cNvSpPr>
          <p:nvPr/>
        </p:nvSpPr>
        <p:spPr bwMode="auto">
          <a:xfrm>
            <a:off x="755650" y="1916113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运动</a:t>
            </a:r>
            <a:r>
              <a:rPr lang="zh-CN" altLang="en-US"/>
              <a:t>参考系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339975" y="1989138"/>
          <a:ext cx="392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6" imgW="190440" imgH="177480" progId="Equation.3">
                  <p:embed/>
                </p:oleObj>
              </mc:Choice>
              <mc:Fallback>
                <p:oleObj name="公式" r:id="rId6" imgW="1904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9138"/>
                        <a:ext cx="392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27313" y="1989138"/>
          <a:ext cx="12033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12033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Text Box 35"/>
          <p:cNvSpPr txBox="1">
            <a:spLocks noChangeArrowheads="1"/>
          </p:cNvSpPr>
          <p:nvPr/>
        </p:nvSpPr>
        <p:spPr bwMode="auto">
          <a:xfrm>
            <a:off x="900113" y="2565400"/>
            <a:ext cx="318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/>
              <a:t>      </a:t>
            </a:r>
            <a:r>
              <a:rPr lang="zh-CN" altLang="en-US"/>
              <a:t>相对</a:t>
            </a:r>
            <a:r>
              <a:rPr lang="en-US" altLang="zh-CN" i="1"/>
              <a:t>O</a:t>
            </a:r>
            <a:r>
              <a:rPr lang="zh-CN" altLang="en-US"/>
              <a:t>作直线运动</a:t>
            </a:r>
            <a:r>
              <a:rPr lang="en-US" altLang="zh-CN"/>
              <a:t> 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42988" y="2403475"/>
          <a:ext cx="3905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0" imgW="190440" imgH="406080" progId="Equation.DSMT4">
                  <p:embed/>
                </p:oleObj>
              </mc:Choice>
              <mc:Fallback>
                <p:oleObj name="Equation" r:id="rId10" imgW="19044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03475"/>
                        <a:ext cx="3905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51275" y="25654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2" imgW="152280" imgH="215640" progId="Equation.DSMT4">
                  <p:embed/>
                </p:oleObj>
              </mc:Choice>
              <mc:Fallback>
                <p:oleObj name="Equation" r:id="rId12" imgW="1522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565400"/>
                        <a:ext cx="292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203575" y="3213100"/>
          <a:ext cx="15128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4" imgW="533160" imgH="253800" progId="Equation.DSMT4">
                  <p:embed/>
                </p:oleObj>
              </mc:Choice>
              <mc:Fallback>
                <p:oleObj name="Equation" r:id="rId14" imgW="5331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13100"/>
                        <a:ext cx="15128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08175" y="4076700"/>
          <a:ext cx="18716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6" imgW="711000" imgH="888840" progId="Equation.DSMT4">
                  <p:embed/>
                </p:oleObj>
              </mc:Choice>
              <mc:Fallback>
                <p:oleObj name="Equation" r:id="rId16" imgW="71100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1871663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65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§3.2 </a:t>
            </a:r>
            <a:r>
              <a:rPr lang="zh-CN" altLang="en-US" sz="3600">
                <a:ea typeface="楷体_GB2312" pitchFamily="49" charset="-122"/>
              </a:rPr>
              <a:t>惯性质量和动量 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312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§3.2.1 </a:t>
            </a:r>
            <a:r>
              <a:rPr lang="zh-CN" altLang="en-US" sz="2800">
                <a:ea typeface="黑体" panose="02010609060101010101" pitchFamily="49" charset="-122"/>
              </a:rPr>
              <a:t>惯性质量    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332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两质点在气桌上碰撞  </a:t>
            </a:r>
          </a:p>
        </p:txBody>
      </p:sp>
      <p:grpSp>
        <p:nvGrpSpPr>
          <p:cNvPr id="4103" name="Group 5"/>
          <p:cNvGrpSpPr>
            <a:grpSpLocks/>
          </p:cNvGrpSpPr>
          <p:nvPr/>
        </p:nvGrpSpPr>
        <p:grpSpPr bwMode="auto">
          <a:xfrm>
            <a:off x="6096000" y="2057400"/>
            <a:ext cx="1711325" cy="1752600"/>
            <a:chOff x="3818" y="1222"/>
            <a:chExt cx="1078" cy="1104"/>
          </a:xfrm>
        </p:grpSpPr>
        <p:grpSp>
          <p:nvGrpSpPr>
            <p:cNvPr id="4107" name="Group 6"/>
            <p:cNvGrpSpPr>
              <a:grpSpLocks/>
            </p:cNvGrpSpPr>
            <p:nvPr/>
          </p:nvGrpSpPr>
          <p:grpSpPr bwMode="auto">
            <a:xfrm>
              <a:off x="3818" y="1222"/>
              <a:ext cx="1056" cy="1104"/>
              <a:chOff x="2858" y="2544"/>
              <a:chExt cx="1056" cy="1104"/>
            </a:xfrm>
          </p:grpSpPr>
          <p:sp>
            <p:nvSpPr>
              <p:cNvPr id="4110" name="Rectangle 7"/>
              <p:cNvSpPr>
                <a:spLocks noChangeArrowheads="1"/>
              </p:cNvSpPr>
              <p:nvPr/>
            </p:nvSpPr>
            <p:spPr bwMode="auto">
              <a:xfrm>
                <a:off x="2858" y="2544"/>
                <a:ext cx="1056" cy="1104"/>
              </a:xfrm>
              <a:prstGeom prst="rect">
                <a:avLst/>
              </a:prstGeom>
              <a:noFill/>
              <a:ln w="2857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11" name="Group 8"/>
              <p:cNvGrpSpPr>
                <a:grpSpLocks/>
              </p:cNvGrpSpPr>
              <p:nvPr/>
            </p:nvGrpSpPr>
            <p:grpSpPr bwMode="auto">
              <a:xfrm>
                <a:off x="2864" y="2740"/>
                <a:ext cx="1014" cy="347"/>
                <a:chOff x="2864" y="2740"/>
                <a:chExt cx="1014" cy="347"/>
              </a:xfrm>
            </p:grpSpPr>
            <p:sp>
              <p:nvSpPr>
                <p:cNvPr id="4127" name="Oval 9"/>
                <p:cNvSpPr>
                  <a:spLocks noChangeArrowheads="1"/>
                </p:cNvSpPr>
                <p:nvPr/>
              </p:nvSpPr>
              <p:spPr bwMode="auto">
                <a:xfrm rot="-2111185">
                  <a:off x="3412" y="3035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8" name="Oval 10"/>
                <p:cNvSpPr>
                  <a:spLocks noChangeArrowheads="1"/>
                </p:cNvSpPr>
                <p:nvPr/>
              </p:nvSpPr>
              <p:spPr bwMode="auto">
                <a:xfrm rot="-2111185">
                  <a:off x="3516" y="2961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9" name="Oval 11"/>
                <p:cNvSpPr>
                  <a:spLocks noChangeArrowheads="1"/>
                </p:cNvSpPr>
                <p:nvPr/>
              </p:nvSpPr>
              <p:spPr bwMode="auto">
                <a:xfrm rot="-2111185">
                  <a:off x="3621" y="2887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0" name="Oval 12"/>
                <p:cNvSpPr>
                  <a:spLocks noChangeArrowheads="1"/>
                </p:cNvSpPr>
                <p:nvPr/>
              </p:nvSpPr>
              <p:spPr bwMode="auto">
                <a:xfrm rot="-2111185">
                  <a:off x="3726" y="2813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1" name="Oval 13"/>
                <p:cNvSpPr>
                  <a:spLocks noChangeArrowheads="1"/>
                </p:cNvSpPr>
                <p:nvPr/>
              </p:nvSpPr>
              <p:spPr bwMode="auto">
                <a:xfrm rot="-2111185">
                  <a:off x="3830" y="2740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2" name="Oval 14"/>
                <p:cNvSpPr>
                  <a:spLocks noChangeArrowheads="1"/>
                </p:cNvSpPr>
                <p:nvPr/>
              </p:nvSpPr>
              <p:spPr bwMode="auto">
                <a:xfrm rot="1836313">
                  <a:off x="2864" y="277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3" name="Oval 15"/>
                <p:cNvSpPr>
                  <a:spLocks noChangeArrowheads="1"/>
                </p:cNvSpPr>
                <p:nvPr/>
              </p:nvSpPr>
              <p:spPr bwMode="auto">
                <a:xfrm rot="1836313">
                  <a:off x="2974" y="2843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4" name="Oval 16"/>
                <p:cNvSpPr>
                  <a:spLocks noChangeArrowheads="1"/>
                </p:cNvSpPr>
                <p:nvPr/>
              </p:nvSpPr>
              <p:spPr bwMode="auto">
                <a:xfrm rot="1836313">
                  <a:off x="3084" y="2909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5" name="Oval 17"/>
                <p:cNvSpPr>
                  <a:spLocks noChangeArrowheads="1"/>
                </p:cNvSpPr>
                <p:nvPr/>
              </p:nvSpPr>
              <p:spPr bwMode="auto">
                <a:xfrm rot="1836313">
                  <a:off x="3194" y="297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6" name="Oval 18"/>
                <p:cNvSpPr>
                  <a:spLocks noChangeArrowheads="1"/>
                </p:cNvSpPr>
                <p:nvPr/>
              </p:nvSpPr>
              <p:spPr bwMode="auto">
                <a:xfrm rot="1836313">
                  <a:off x="3304" y="3039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12" name="Group 19"/>
              <p:cNvGrpSpPr>
                <a:grpSpLocks/>
              </p:cNvGrpSpPr>
              <p:nvPr/>
            </p:nvGrpSpPr>
            <p:grpSpPr bwMode="auto">
              <a:xfrm>
                <a:off x="2889" y="3104"/>
                <a:ext cx="1014" cy="347"/>
                <a:chOff x="2889" y="3104"/>
                <a:chExt cx="1014" cy="347"/>
              </a:xfrm>
            </p:grpSpPr>
            <p:sp>
              <p:nvSpPr>
                <p:cNvPr id="4117" name="Oval 20"/>
                <p:cNvSpPr>
                  <a:spLocks noChangeArrowheads="1"/>
                </p:cNvSpPr>
                <p:nvPr/>
              </p:nvSpPr>
              <p:spPr bwMode="auto">
                <a:xfrm rot="-2111185">
                  <a:off x="2889" y="3403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8" name="Oval 21"/>
                <p:cNvSpPr>
                  <a:spLocks noChangeArrowheads="1"/>
                </p:cNvSpPr>
                <p:nvPr/>
              </p:nvSpPr>
              <p:spPr bwMode="auto">
                <a:xfrm rot="-2111185">
                  <a:off x="2993" y="333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9" name="Oval 22"/>
                <p:cNvSpPr>
                  <a:spLocks noChangeArrowheads="1"/>
                </p:cNvSpPr>
                <p:nvPr/>
              </p:nvSpPr>
              <p:spPr bwMode="auto">
                <a:xfrm rot="-2111185">
                  <a:off x="3098" y="325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0" name="Oval 23"/>
                <p:cNvSpPr>
                  <a:spLocks noChangeArrowheads="1"/>
                </p:cNvSpPr>
                <p:nvPr/>
              </p:nvSpPr>
              <p:spPr bwMode="auto">
                <a:xfrm rot="-2111185">
                  <a:off x="3203" y="318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1" name="Oval 24"/>
                <p:cNvSpPr>
                  <a:spLocks noChangeArrowheads="1"/>
                </p:cNvSpPr>
                <p:nvPr/>
              </p:nvSpPr>
              <p:spPr bwMode="auto">
                <a:xfrm rot="-2111185">
                  <a:off x="3307" y="310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2" name="Oval 25"/>
                <p:cNvSpPr>
                  <a:spLocks noChangeArrowheads="1"/>
                </p:cNvSpPr>
                <p:nvPr/>
              </p:nvSpPr>
              <p:spPr bwMode="auto">
                <a:xfrm rot="1836313">
                  <a:off x="3415" y="310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3" name="Oval 26"/>
                <p:cNvSpPr>
                  <a:spLocks noChangeArrowheads="1"/>
                </p:cNvSpPr>
                <p:nvPr/>
              </p:nvSpPr>
              <p:spPr bwMode="auto">
                <a:xfrm rot="1836313">
                  <a:off x="3525" y="3169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4" name="Oval 27"/>
                <p:cNvSpPr>
                  <a:spLocks noChangeArrowheads="1"/>
                </p:cNvSpPr>
                <p:nvPr/>
              </p:nvSpPr>
              <p:spPr bwMode="auto">
                <a:xfrm rot="1836313">
                  <a:off x="3635" y="323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5" name="Oval 28"/>
                <p:cNvSpPr>
                  <a:spLocks noChangeArrowheads="1"/>
                </p:cNvSpPr>
                <p:nvPr/>
              </p:nvSpPr>
              <p:spPr bwMode="auto">
                <a:xfrm rot="1836313">
                  <a:off x="3745" y="330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6" name="Oval 29"/>
                <p:cNvSpPr>
                  <a:spLocks noChangeArrowheads="1"/>
                </p:cNvSpPr>
                <p:nvPr/>
              </p:nvSpPr>
              <p:spPr bwMode="auto">
                <a:xfrm rot="1836313">
                  <a:off x="3855" y="3365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13" name="Line 30"/>
              <p:cNvSpPr>
                <a:spLocks noChangeShapeType="1"/>
              </p:cNvSpPr>
              <p:nvPr/>
            </p:nvSpPr>
            <p:spPr bwMode="auto">
              <a:xfrm flipH="1">
                <a:off x="3420" y="2700"/>
                <a:ext cx="295" cy="2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4" name="Line 31"/>
              <p:cNvSpPr>
                <a:spLocks noChangeShapeType="1"/>
              </p:cNvSpPr>
              <p:nvPr/>
            </p:nvSpPr>
            <p:spPr bwMode="auto">
              <a:xfrm flipH="1" flipV="1">
                <a:off x="3027" y="2756"/>
                <a:ext cx="305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5" name="AutoShape 32"/>
              <p:cNvSpPr>
                <a:spLocks noChangeArrowheads="1"/>
              </p:cNvSpPr>
              <p:nvPr/>
            </p:nvSpPr>
            <p:spPr bwMode="auto">
              <a:xfrm rot="-8980045">
                <a:off x="3456" y="3355"/>
                <a:ext cx="305" cy="67"/>
              </a:xfrm>
              <a:prstGeom prst="rightArrow">
                <a:avLst>
                  <a:gd name="adj1" fmla="val 50000"/>
                  <a:gd name="adj2" fmla="val 11380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AutoShape 33"/>
              <p:cNvSpPr>
                <a:spLocks noChangeArrowheads="1"/>
              </p:cNvSpPr>
              <p:nvPr/>
            </p:nvSpPr>
            <p:spPr bwMode="auto">
              <a:xfrm rot="8409738">
                <a:off x="3055" y="3349"/>
                <a:ext cx="305" cy="67"/>
              </a:xfrm>
              <a:prstGeom prst="rightArrow">
                <a:avLst>
                  <a:gd name="adj1" fmla="val 50000"/>
                  <a:gd name="adj2" fmla="val 11380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08" name="Text Box 34"/>
            <p:cNvSpPr txBox="1">
              <a:spLocks noChangeArrowheads="1"/>
            </p:cNvSpPr>
            <p:nvPr/>
          </p:nvSpPr>
          <p:spPr bwMode="auto">
            <a:xfrm>
              <a:off x="4684" y="146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109" name="Text Box 35"/>
            <p:cNvSpPr txBox="1">
              <a:spLocks noChangeArrowheads="1"/>
            </p:cNvSpPr>
            <p:nvPr/>
          </p:nvSpPr>
          <p:spPr bwMode="auto">
            <a:xfrm>
              <a:off x="4673" y="20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</p:grpSp>
      <p:sp>
        <p:nvSpPr>
          <p:cNvPr id="4104" name="Text Box 36"/>
          <p:cNvSpPr txBox="1">
            <a:spLocks noChangeArrowheads="1"/>
          </p:cNvSpPr>
          <p:nvPr/>
        </p:nvSpPr>
        <p:spPr bwMode="auto">
          <a:xfrm>
            <a:off x="1219200" y="2209800"/>
            <a:ext cx="4572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两滑块相碰，改变滑块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初速度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反复实验，发现滑块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速度改变量各次虽然不同，但总有</a:t>
            </a:r>
          </a:p>
        </p:txBody>
      </p:sp>
      <p:graphicFrame>
        <p:nvGraphicFramePr>
          <p:cNvPr id="4098" name="Object 37"/>
          <p:cNvGraphicFramePr>
            <a:graphicFrameLocks noChangeAspect="1"/>
          </p:cNvGraphicFramePr>
          <p:nvPr/>
        </p:nvGraphicFramePr>
        <p:xfrm>
          <a:off x="2209800" y="4337050"/>
          <a:ext cx="19700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3" imgW="825480" imgH="215640" progId="Equation.3">
                  <p:embed/>
                </p:oleObj>
              </mc:Choice>
              <mc:Fallback>
                <p:oleObj name="公式" r:id="rId3" imgW="82548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37050"/>
                        <a:ext cx="19700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38"/>
          <p:cNvSpPr txBox="1">
            <a:spLocks noChangeArrowheads="1"/>
          </p:cNvSpPr>
          <p:nvPr/>
        </p:nvSpPr>
        <p:spPr bwMode="auto">
          <a:xfrm>
            <a:off x="4335463" y="43275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graphicFrame>
        <p:nvGraphicFramePr>
          <p:cNvPr id="4099" name="Object 39"/>
          <p:cNvGraphicFramePr>
            <a:graphicFrameLocks noChangeAspect="1"/>
          </p:cNvGraphicFramePr>
          <p:nvPr/>
        </p:nvGraphicFramePr>
        <p:xfrm>
          <a:off x="5157788" y="4267200"/>
          <a:ext cx="2212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5" imgW="927000" imgH="253800" progId="Equation.3">
                  <p:embed/>
                </p:oleObj>
              </mc:Choice>
              <mc:Fallback>
                <p:oleObj name="公式" r:id="rId5" imgW="92700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267200"/>
                        <a:ext cx="22129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0"/>
          <p:cNvSpPr txBox="1">
            <a:spLocks noChangeArrowheads="1"/>
          </p:cNvSpPr>
          <p:nvPr/>
        </p:nvSpPr>
        <p:spPr bwMode="auto">
          <a:xfrm>
            <a:off x="1219200" y="5029200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 </a:t>
            </a:r>
            <a:r>
              <a:rPr lang="zh-CN" altLang="en-US">
                <a:sym typeface="Symbol" panose="05050102010706020507" pitchFamily="18" charset="2"/>
              </a:rPr>
              <a:t>为常量，与二滑块有关</a:t>
            </a:r>
            <a:r>
              <a:rPr lang="en-US" altLang="zh-CN">
                <a:sym typeface="Symbol" panose="05050102010706020507" pitchFamily="18" charset="2"/>
              </a:rPr>
              <a:t>. 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惯性质量   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1143000" y="914400"/>
            <a:ext cx="68580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取巴黎国际计量局中铂铱合金国际千克原器为标准物体，规定其质量为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=1kg(</a:t>
            </a:r>
            <a:r>
              <a:rPr lang="zh-CN" altLang="en-US"/>
              <a:t>千克</a:t>
            </a:r>
            <a:r>
              <a:rPr lang="en-US" altLang="zh-CN"/>
              <a:t>)</a:t>
            </a:r>
            <a:r>
              <a:rPr lang="zh-CN" altLang="en-US"/>
              <a:t>，此即国际单位质量的基本单位</a:t>
            </a:r>
            <a:r>
              <a:rPr lang="en-US" altLang="zh-CN"/>
              <a:t>.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219200" y="2438400"/>
            <a:ext cx="6553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一个原子质量单位</a:t>
            </a:r>
            <a:r>
              <a:rPr lang="en-US" altLang="zh-CN"/>
              <a:t>(u)</a:t>
            </a:r>
            <a:r>
              <a:rPr lang="zh-CN" altLang="en-US"/>
              <a:t>为碳的同位素</a:t>
            </a:r>
            <a:r>
              <a:rPr lang="en-US" altLang="zh-CN" baseline="30000"/>
              <a:t>12</a:t>
            </a:r>
            <a:r>
              <a:rPr lang="en-US" altLang="zh-CN"/>
              <a:t>C</a:t>
            </a:r>
            <a:r>
              <a:rPr lang="zh-CN" altLang="en-US"/>
              <a:t>原子质量的</a:t>
            </a:r>
            <a:r>
              <a:rPr lang="en-US" altLang="zh-CN"/>
              <a:t>1/12.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905000" y="3505200"/>
          <a:ext cx="579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2565360" imgH="241200" progId="Equation.3">
                  <p:embed/>
                </p:oleObj>
              </mc:Choice>
              <mc:Fallback>
                <p:oleObj name="公式" r:id="rId3" imgW="2565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79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219200" y="4114800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令标准物体与某物体相碰，并令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5638800" y="4073525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698400" imgH="228600" progId="Equation.3">
                  <p:embed/>
                </p:oleObj>
              </mc:Choice>
              <mc:Fallback>
                <p:oleObj name="公式" r:id="rId5" imgW="69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73525"/>
                        <a:ext cx="1524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2130425" y="4648200"/>
          <a:ext cx="4879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7" imgW="2044440" imgH="253800" progId="Equation.3">
                  <p:embed/>
                </p:oleObj>
              </mc:Choice>
              <mc:Fallback>
                <p:oleObj name="公式" r:id="rId7" imgW="20444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4648200"/>
                        <a:ext cx="48799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219200" y="5410200"/>
            <a:ext cx="486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m</a:t>
            </a:r>
            <a:r>
              <a:rPr lang="zh-CN" altLang="en-US"/>
              <a:t>就是某物体“质量的操作型定义”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010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从物体质量的定义可见，</a:t>
            </a:r>
            <a:r>
              <a:rPr lang="en-US" altLang="zh-CN" i="1"/>
              <a:t>m</a:t>
            </a:r>
            <a:r>
              <a:rPr lang="zh-CN" altLang="en-US"/>
              <a:t>大者较难改变运动状态或速度，</a:t>
            </a:r>
            <a:r>
              <a:rPr lang="en-US" altLang="zh-CN" i="1"/>
              <a:t>m</a:t>
            </a:r>
            <a:r>
              <a:rPr lang="zh-CN" altLang="en-US"/>
              <a:t>小者则较易</a:t>
            </a:r>
            <a:r>
              <a:rPr lang="en-US" altLang="zh-CN"/>
              <a:t>. </a:t>
            </a:r>
            <a:r>
              <a:rPr lang="zh-CN" altLang="en-US"/>
              <a:t>所以</a:t>
            </a:r>
            <a:r>
              <a:rPr lang="en-US" altLang="zh-CN" i="1"/>
              <a:t>m</a:t>
            </a:r>
            <a:r>
              <a:rPr lang="zh-CN" altLang="en-US"/>
              <a:t>应是物体惯性的反映，即惯性的大小</a:t>
            </a:r>
            <a:r>
              <a:rPr lang="en-US" altLang="zh-CN"/>
              <a:t>. </a:t>
            </a:r>
            <a:r>
              <a:rPr lang="zh-CN" altLang="en-US"/>
              <a:t>以</a:t>
            </a:r>
            <a:r>
              <a:rPr lang="zh-CN" altLang="en-US">
                <a:solidFill>
                  <a:srgbClr val="FF0000"/>
                </a:solidFill>
              </a:rPr>
              <a:t>惯性量度的质量称惯性质量</a:t>
            </a:r>
            <a:r>
              <a:rPr lang="zh-CN" altLang="en-US"/>
              <a:t>，简称质量</a:t>
            </a:r>
            <a:r>
              <a:rPr lang="en-US" altLang="zh-CN"/>
              <a:t>.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143000" y="2708275"/>
            <a:ext cx="426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经典力学                  </a:t>
            </a:r>
            <a:r>
              <a:rPr lang="en-US" altLang="zh-CN" i="1"/>
              <a:t>m</a:t>
            </a:r>
            <a:r>
              <a:rPr lang="en-US" altLang="zh-CN"/>
              <a:t> = </a:t>
            </a:r>
            <a:r>
              <a:rPr lang="zh-CN" altLang="en-US"/>
              <a:t>常量   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3394075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相对论力学   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810000" y="3200400"/>
          <a:ext cx="24320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1054080" imgH="444240" progId="Equation.3">
                  <p:embed/>
                </p:oleObj>
              </mc:Choice>
              <mc:Fallback>
                <p:oleObj name="公式" r:id="rId3" imgW="1054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4320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03325" y="4191000"/>
            <a:ext cx="6797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为静止质量，</a:t>
            </a:r>
            <a:r>
              <a:rPr lang="en-US" altLang="zh-CN" i="1"/>
              <a:t>v </a:t>
            </a:r>
            <a:r>
              <a:rPr lang="zh-CN" altLang="en-US"/>
              <a:t>和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分别表示质点速度和真空中的光速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1349375" y="457200"/>
            <a:ext cx="491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§3.2.2 </a:t>
            </a:r>
            <a:r>
              <a:rPr lang="zh-CN" altLang="en-US" sz="2800">
                <a:ea typeface="黑体" panose="02010609060101010101" pitchFamily="49" charset="-122"/>
              </a:rPr>
              <a:t>动量</a:t>
            </a:r>
            <a:r>
              <a:rPr lang="en-US" altLang="zh-CN" sz="2800">
                <a:ea typeface="黑体" panose="02010609060101010101" pitchFamily="49" charset="-122"/>
              </a:rPr>
              <a:t>· </a:t>
            </a:r>
            <a:r>
              <a:rPr lang="zh-CN" altLang="en-US" sz="2800">
                <a:ea typeface="黑体" panose="02010609060101010101" pitchFamily="49" charset="-122"/>
              </a:rPr>
              <a:t>动量变化率和力 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748088" y="1598613"/>
          <a:ext cx="1189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3" imgW="507960" imgH="203040" progId="Equation.3">
                  <p:embed/>
                </p:oleObj>
              </mc:Choice>
              <mc:Fallback>
                <p:oleObj name="公式" r:id="rId3" imgW="507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98613"/>
                        <a:ext cx="1189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447800" y="160655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定义 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1447800" y="2195513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对任何两质点，有 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276600" y="2652713"/>
          <a:ext cx="2606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5" imgW="1091880" imgH="215640" progId="Equation.3">
                  <p:embed/>
                </p:oleObj>
              </mc:Choice>
              <mc:Fallback>
                <p:oleObj name="公式" r:id="rId5" imgW="10918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52713"/>
                        <a:ext cx="26066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3200400" y="3719513"/>
          <a:ext cx="3200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7" imgW="1498320" imgH="393480" progId="Equation.3">
                  <p:embed/>
                </p:oleObj>
              </mc:Choice>
              <mc:Fallback>
                <p:oleObj name="公式" r:id="rId7" imgW="1498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19513"/>
                        <a:ext cx="32004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1447800" y="1128713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动量  </a:t>
            </a:r>
          </a:p>
        </p:txBody>
      </p:sp>
      <p:sp>
        <p:nvSpPr>
          <p:cNvPr id="7179" name="Text Box 9"/>
          <p:cNvSpPr txBox="1">
            <a:spLocks noChangeArrowheads="1"/>
          </p:cNvSpPr>
          <p:nvPr/>
        </p:nvSpPr>
        <p:spPr bwMode="auto">
          <a:xfrm>
            <a:off x="1462088" y="326231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动量随时间连续而光滑地变化，</a:t>
            </a:r>
          </a:p>
        </p:txBody>
      </p:sp>
      <p:sp>
        <p:nvSpPr>
          <p:cNvPr id="7180" name="Text Box 10"/>
          <p:cNvSpPr txBox="1">
            <a:spLocks noChangeArrowheads="1"/>
          </p:cNvSpPr>
          <p:nvPr/>
        </p:nvSpPr>
        <p:spPr bwMode="auto">
          <a:xfrm>
            <a:off x="1439863" y="4938713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力的定义  </a:t>
            </a:r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3448050" y="4694238"/>
          <a:ext cx="10890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9" imgW="507960" imgH="393480" progId="Equation.3">
                  <p:embed/>
                </p:oleObj>
              </mc:Choice>
              <mc:Fallback>
                <p:oleObj name="公式" r:id="rId9" imgW="5079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694238"/>
                        <a:ext cx="10890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4648200" y="4710113"/>
          <a:ext cx="14319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11" imgW="660240" imgH="393480" progId="Equation.3">
                  <p:embed/>
                </p:oleObj>
              </mc:Choice>
              <mc:Fallback>
                <p:oleObj name="公式" r:id="rId11" imgW="6602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0113"/>
                        <a:ext cx="14319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279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诸力作用于质点</a:t>
            </a:r>
            <a:r>
              <a:rPr lang="en-US" altLang="zh-CN" i="1"/>
              <a:t>m  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514600" y="1239838"/>
          <a:ext cx="2286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1028520" imgH="393480" progId="Equation.3">
                  <p:embed/>
                </p:oleObj>
              </mc:Choice>
              <mc:Fallback>
                <p:oleObj name="公式" r:id="rId3" imgW="10285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9838"/>
                        <a:ext cx="2286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932363" y="1484313"/>
            <a:ext cx="286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质点动量定理  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2120900"/>
            <a:ext cx="6416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 </a:t>
            </a:r>
            <a:r>
              <a:rPr lang="zh-CN" altLang="en-US"/>
              <a:t>质点动量对时间的变化率等于作用于该质  点的力的矢量和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3840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§3.2.3 </a:t>
            </a:r>
            <a:r>
              <a:rPr lang="zh-CN" altLang="en-US" sz="2800">
                <a:ea typeface="黑体" panose="02010609060101010101" pitchFamily="49" charset="-122"/>
              </a:rPr>
              <a:t>牛顿运动定律    </a:t>
            </a:r>
          </a:p>
        </p:txBody>
      </p: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1295400" y="1620838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在经典力学中，质点质量不变，由力的定义有  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505200" y="2160588"/>
          <a:ext cx="18288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3" imgW="749160" imgH="266400" progId="Equation.3">
                  <p:embed/>
                </p:oleObj>
              </mc:Choice>
              <mc:Fallback>
                <p:oleObj name="公式" r:id="rId3" imgW="74916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60588"/>
                        <a:ext cx="18288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1295400" y="106680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 </a:t>
            </a:r>
            <a:r>
              <a:rPr lang="zh-CN" altLang="en-US">
                <a:ea typeface="黑体" panose="02010609060101010101" pitchFamily="49" charset="-122"/>
              </a:rPr>
              <a:t>牛顿第二定律   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1295400" y="3048000"/>
            <a:ext cx="263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牛顿第三定律    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5029200" y="3505200"/>
          <a:ext cx="1447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5" imgW="698400" imgH="241200" progId="Equation.3">
                  <p:embed/>
                </p:oleObj>
              </mc:Choice>
              <mc:Fallback>
                <p:oleObj name="公式" r:id="rId5" imgW="6984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1447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1295400" y="3536950"/>
            <a:ext cx="378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作用力与反作用力之间有   </a:t>
            </a: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1295400" y="4171950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3.</a:t>
            </a:r>
            <a:r>
              <a:rPr lang="zh-CN" altLang="en-US">
                <a:ea typeface="黑体" panose="02010609060101010101" pitchFamily="49" charset="-122"/>
              </a:rPr>
              <a:t>说明   </a:t>
            </a:r>
          </a:p>
        </p:txBody>
      </p:sp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4114800" y="4594225"/>
          <a:ext cx="1066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7" imgW="533160" imgH="419040" progId="Equation.3">
                  <p:embed/>
                </p:oleObj>
              </mc:Choice>
              <mc:Fallback>
                <p:oleObj name="公式" r:id="rId7" imgW="5331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94225"/>
                        <a:ext cx="10668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295400" y="4781550"/>
            <a:ext cx="293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(1)</a:t>
            </a:r>
            <a:r>
              <a:rPr lang="zh-CN" altLang="en-US">
                <a:sym typeface="Wingdings" panose="05000000000000000000" pitchFamily="2" charset="2"/>
              </a:rPr>
              <a:t>关于力的定义式</a:t>
            </a:r>
            <a:r>
              <a:rPr lang="en-US" altLang="zh-CN">
                <a:sym typeface="Wingdings" panose="05000000000000000000" pitchFamily="2" charset="2"/>
              </a:rPr>
              <a:t>:  </a:t>
            </a:r>
          </a:p>
        </p:txBody>
      </p:sp>
      <p:graphicFrame>
        <p:nvGraphicFramePr>
          <p:cNvPr id="9221" name="Object 12"/>
          <p:cNvGraphicFramePr>
            <a:graphicFrameLocks noChangeAspect="1"/>
          </p:cNvGraphicFramePr>
          <p:nvPr/>
        </p:nvGraphicFramePr>
        <p:xfrm>
          <a:off x="5257800" y="4572000"/>
          <a:ext cx="14335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9" imgW="660240" imgH="393480" progId="Equation.3">
                  <p:embed/>
                </p:oleObj>
              </mc:Choice>
              <mc:Fallback>
                <p:oleObj name="公式" r:id="rId9" imgW="6602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14335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308100" y="5562600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是</a:t>
            </a:r>
            <a:r>
              <a:rPr lang="zh-CN" altLang="en-US"/>
              <a:t>牛顿定律的最初形式，在相对论中同样成立</a:t>
            </a:r>
            <a:r>
              <a:rPr lang="en-US" altLang="zh-CN"/>
              <a:t>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1447800" y="609600"/>
            <a:ext cx="5689600" cy="608013"/>
            <a:chOff x="912" y="384"/>
            <a:chExt cx="3584" cy="383"/>
          </a:xfrm>
        </p:grpSpPr>
        <p:sp>
          <p:nvSpPr>
            <p:cNvPr id="10247" name="Text Box 3"/>
            <p:cNvSpPr txBox="1">
              <a:spLocks noChangeArrowheads="1"/>
            </p:cNvSpPr>
            <p:nvPr/>
          </p:nvSpPr>
          <p:spPr bwMode="auto">
            <a:xfrm>
              <a:off x="912" y="431"/>
              <a:ext cx="3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而                         式只有在 </a:t>
              </a:r>
              <a:r>
                <a:rPr lang="en-US" altLang="zh-CN" i="1"/>
                <a:t>v </a:t>
              </a:r>
              <a:r>
                <a:rPr lang="en-US" altLang="zh-CN"/>
                <a:t>&lt;&lt;</a:t>
              </a:r>
              <a:r>
                <a:rPr lang="en-US" altLang="zh-CN" i="1"/>
                <a:t> c</a:t>
              </a:r>
              <a:r>
                <a:rPr lang="en-US" altLang="zh-CN"/>
                <a:t> </a:t>
              </a:r>
              <a:r>
                <a:rPr lang="zh-CN" altLang="en-US"/>
                <a:t>时成立</a:t>
              </a:r>
              <a:r>
                <a:rPr lang="en-US" altLang="zh-CN"/>
                <a:t>.  </a:t>
              </a:r>
            </a:p>
          </p:txBody>
        </p:sp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227" y="384"/>
            <a:ext cx="107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公式" r:id="rId3" imgW="749160" imgH="266400" progId="Equation.3">
                    <p:embed/>
                  </p:oleObj>
                </mc:Choice>
                <mc:Fallback>
                  <p:oleObj name="公式" r:id="rId3" imgW="749160" imgH="26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384"/>
                          <a:ext cx="107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384300" y="2590800"/>
            <a:ext cx="658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  <a:r>
              <a:rPr lang="zh-CN" altLang="en-US"/>
              <a:t>第三定律不涉及运动</a:t>
            </a:r>
            <a:r>
              <a:rPr lang="en-US" altLang="zh-CN"/>
              <a:t>,</a:t>
            </a:r>
            <a:r>
              <a:rPr lang="zh-CN" altLang="en-US"/>
              <a:t>不要求参考系是惯性的  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1371600" y="1371600"/>
            <a:ext cx="3544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牛顿第二定律适用范围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:  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919288" y="1981200"/>
            <a:ext cx="600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惯性参考系、质点及低速运动的宏观物体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73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§3.2.4 </a:t>
            </a:r>
            <a:r>
              <a:rPr lang="zh-CN" altLang="en-US" sz="2800">
                <a:ea typeface="黑体" panose="02010609060101010101" pitchFamily="49" charset="-122"/>
              </a:rPr>
              <a:t>伽利略的相对性原理  </a:t>
            </a:r>
          </a:p>
        </p:txBody>
      </p:sp>
      <p:sp>
        <p:nvSpPr>
          <p:cNvPr id="11282" name="Text Box 3"/>
          <p:cNvSpPr txBox="1">
            <a:spLocks noChangeArrowheads="1"/>
          </p:cNvSpPr>
          <p:nvPr/>
        </p:nvSpPr>
        <p:spPr bwMode="auto">
          <a:xfrm>
            <a:off x="1431925" y="914400"/>
            <a:ext cx="344487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如图</a:t>
            </a:r>
            <a:r>
              <a:rPr lang="en-US" altLang="zh-CN" i="1"/>
              <a:t>O</a:t>
            </a:r>
            <a:r>
              <a:rPr lang="en-US" altLang="zh-CN">
                <a:cs typeface="Times New Roman" panose="02020603050405020304" pitchFamily="18" charset="0"/>
              </a:rPr>
              <a:t>´</a:t>
            </a:r>
            <a:r>
              <a:rPr lang="zh-CN" altLang="en-US"/>
              <a:t>系相对于</a:t>
            </a:r>
            <a:r>
              <a:rPr lang="en-US" altLang="zh-CN" i="1"/>
              <a:t>O</a:t>
            </a:r>
            <a:r>
              <a:rPr lang="zh-CN" altLang="en-US"/>
              <a:t>系作等速直线运动，两者均为惯性参考系</a:t>
            </a:r>
            <a:r>
              <a:rPr lang="en-US" altLang="zh-CN"/>
              <a:t>.</a:t>
            </a:r>
          </a:p>
        </p:txBody>
      </p:sp>
      <p:sp>
        <p:nvSpPr>
          <p:cNvPr id="11283" name="Text Box 4"/>
          <p:cNvSpPr txBox="1">
            <a:spLocks noChangeArrowheads="1"/>
          </p:cNvSpPr>
          <p:nvPr/>
        </p:nvSpPr>
        <p:spPr bwMode="auto">
          <a:xfrm>
            <a:off x="1447800" y="2590800"/>
            <a:ext cx="308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O</a:t>
            </a:r>
            <a:r>
              <a:rPr lang="zh-CN" altLang="en-US"/>
              <a:t>系中质点的运动有   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2590800" y="31242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公式" r:id="rId3" imgW="749160" imgH="266400" progId="Equation.3">
                  <p:embed/>
                </p:oleObj>
              </mc:Choice>
              <mc:Fallback>
                <p:oleObj name="公式" r:id="rId3" imgW="74916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167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6"/>
          <p:cNvSpPr txBox="1">
            <a:spLocks noChangeArrowheads="1"/>
          </p:cNvSpPr>
          <p:nvPr/>
        </p:nvSpPr>
        <p:spPr bwMode="auto">
          <a:xfrm>
            <a:off x="1524000" y="3886200"/>
            <a:ext cx="354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O</a:t>
            </a:r>
            <a:r>
              <a:rPr lang="en-US" altLang="zh-CN" i="1">
                <a:cs typeface="Times New Roman" panose="02020603050405020304" pitchFamily="18" charset="0"/>
              </a:rPr>
              <a:t>´</a:t>
            </a:r>
            <a:r>
              <a:rPr lang="zh-CN" altLang="en-US"/>
              <a:t>系中对同一质点，因   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4800600" y="3886200"/>
          <a:ext cx="1066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公式" r:id="rId5" imgW="495000" imgH="177480" progId="Equation.3">
                  <p:embed/>
                </p:oleObj>
              </mc:Choice>
              <mc:Fallback>
                <p:oleObj name="公式" r:id="rId5" imgW="4950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1066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8"/>
          <p:cNvSpPr txBox="1">
            <a:spLocks noChangeArrowheads="1"/>
          </p:cNvSpPr>
          <p:nvPr/>
        </p:nvSpPr>
        <p:spPr bwMode="auto">
          <a:xfrm>
            <a:off x="1508125" y="4537075"/>
            <a:ext cx="500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又质点加速度有伽利略不变性，即   </a:t>
            </a:r>
          </a:p>
        </p:txBody>
      </p:sp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6310313" y="4495800"/>
          <a:ext cx="942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7" imgW="406080" imgH="177480" progId="Equation.3">
                  <p:embed/>
                </p:oleObj>
              </mc:Choice>
              <mc:Fallback>
                <p:oleObj name="公式" r:id="rId7" imgW="4060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495800"/>
                        <a:ext cx="9429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10"/>
          <p:cNvSpPr txBox="1">
            <a:spLocks noChangeArrowheads="1"/>
          </p:cNvSpPr>
          <p:nvPr/>
        </p:nvSpPr>
        <p:spPr bwMode="auto">
          <a:xfrm>
            <a:off x="1524000" y="5105400"/>
            <a:ext cx="562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力取决于质点动量对时间的变化率，故   </a:t>
            </a:r>
          </a:p>
        </p:txBody>
      </p:sp>
      <p:grpSp>
        <p:nvGrpSpPr>
          <p:cNvPr id="11287" name="Group 11"/>
          <p:cNvGrpSpPr>
            <a:grpSpLocks/>
          </p:cNvGrpSpPr>
          <p:nvPr/>
        </p:nvGrpSpPr>
        <p:grpSpPr bwMode="auto">
          <a:xfrm>
            <a:off x="5181600" y="1066800"/>
            <a:ext cx="2717800" cy="2667000"/>
            <a:chOff x="3264" y="672"/>
            <a:chExt cx="1712" cy="1680"/>
          </a:xfrm>
        </p:grpSpPr>
        <p:graphicFrame>
          <p:nvGraphicFramePr>
            <p:cNvPr id="11269" name="Object 12"/>
            <p:cNvGraphicFramePr>
              <a:graphicFrameLocks noChangeAspect="1"/>
            </p:cNvGraphicFramePr>
            <p:nvPr/>
          </p:nvGraphicFramePr>
          <p:xfrm>
            <a:off x="3454" y="1927"/>
            <a:ext cx="17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公式" r:id="rId9" imgW="164880" imgH="177480" progId="Equation.3">
                    <p:embed/>
                  </p:oleObj>
                </mc:Choice>
                <mc:Fallback>
                  <p:oleObj name="公式" r:id="rId9" imgW="164880" imgH="177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927"/>
                          <a:ext cx="17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13"/>
            <p:cNvSpPr>
              <a:spLocks noChangeShapeType="1"/>
            </p:cNvSpPr>
            <p:nvPr/>
          </p:nvSpPr>
          <p:spPr bwMode="auto">
            <a:xfrm>
              <a:off x="3615" y="2066"/>
              <a:ext cx="93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4"/>
            <p:cNvSpPr>
              <a:spLocks noChangeShapeType="1"/>
            </p:cNvSpPr>
            <p:nvPr/>
          </p:nvSpPr>
          <p:spPr bwMode="auto">
            <a:xfrm flipV="1">
              <a:off x="3615" y="1245"/>
              <a:ext cx="0" cy="8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5"/>
            <p:cNvSpPr>
              <a:spLocks noChangeShapeType="1"/>
            </p:cNvSpPr>
            <p:nvPr/>
          </p:nvSpPr>
          <p:spPr bwMode="auto">
            <a:xfrm flipH="1">
              <a:off x="3325" y="2066"/>
              <a:ext cx="290" cy="2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16"/>
            <p:cNvGraphicFramePr>
              <a:graphicFrameLocks noChangeAspect="1"/>
            </p:cNvGraphicFramePr>
            <p:nvPr/>
          </p:nvGraphicFramePr>
          <p:xfrm>
            <a:off x="3264" y="2112"/>
            <a:ext cx="15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12"/>
                          <a:ext cx="15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7"/>
            <p:cNvGraphicFramePr>
              <a:graphicFrameLocks noChangeAspect="1"/>
            </p:cNvGraphicFramePr>
            <p:nvPr/>
          </p:nvGraphicFramePr>
          <p:xfrm>
            <a:off x="4390" y="1880"/>
            <a:ext cx="12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公式" r:id="rId13" imgW="253800" imgH="317160" progId="Equation.3">
                    <p:embed/>
                  </p:oleObj>
                </mc:Choice>
                <mc:Fallback>
                  <p:oleObj name="公式" r:id="rId13" imgW="2538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1880"/>
                          <a:ext cx="12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8"/>
            <p:cNvGraphicFramePr>
              <a:graphicFrameLocks noChangeAspect="1"/>
            </p:cNvGraphicFramePr>
            <p:nvPr/>
          </p:nvGraphicFramePr>
          <p:xfrm>
            <a:off x="3743" y="1226"/>
            <a:ext cx="17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公式" r:id="rId15" imgW="190440" imgH="177480" progId="Equation.3">
                    <p:embed/>
                  </p:oleObj>
                </mc:Choice>
                <mc:Fallback>
                  <p:oleObj name="公式" r:id="rId15" imgW="190440" imgH="177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226"/>
                          <a:ext cx="17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19"/>
            <p:cNvSpPr>
              <a:spLocks noChangeShapeType="1"/>
            </p:cNvSpPr>
            <p:nvPr/>
          </p:nvSpPr>
          <p:spPr bwMode="auto">
            <a:xfrm>
              <a:off x="3918" y="1357"/>
              <a:ext cx="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0"/>
            <p:cNvSpPr>
              <a:spLocks noChangeShapeType="1"/>
            </p:cNvSpPr>
            <p:nvPr/>
          </p:nvSpPr>
          <p:spPr bwMode="auto">
            <a:xfrm flipV="1">
              <a:off x="3918" y="693"/>
              <a:ext cx="0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1"/>
            <p:cNvSpPr>
              <a:spLocks noChangeShapeType="1"/>
            </p:cNvSpPr>
            <p:nvPr/>
          </p:nvSpPr>
          <p:spPr bwMode="auto">
            <a:xfrm flipH="1">
              <a:off x="3437" y="1357"/>
              <a:ext cx="481" cy="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22"/>
            <p:cNvGraphicFramePr>
              <a:graphicFrameLocks noChangeAspect="1"/>
            </p:cNvGraphicFramePr>
            <p:nvPr/>
          </p:nvGraphicFramePr>
          <p:xfrm>
            <a:off x="3312" y="1533"/>
            <a:ext cx="1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公式" r:id="rId17" imgW="355320" imgH="330120" progId="Equation.3">
                    <p:embed/>
                  </p:oleObj>
                </mc:Choice>
                <mc:Fallback>
                  <p:oleObj name="公式" r:id="rId17" imgW="355320" imgH="330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533"/>
                          <a:ext cx="19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23"/>
            <p:cNvGraphicFramePr>
              <a:graphicFrameLocks noChangeAspect="1"/>
            </p:cNvGraphicFramePr>
            <p:nvPr/>
          </p:nvGraphicFramePr>
          <p:xfrm>
            <a:off x="3738" y="672"/>
            <a:ext cx="14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公式" r:id="rId19" imgW="291960" imgH="355320" progId="Equation.3">
                    <p:embed/>
                  </p:oleObj>
                </mc:Choice>
                <mc:Fallback>
                  <p:oleObj name="公式" r:id="rId19" imgW="291960" imgH="3553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672"/>
                          <a:ext cx="14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4" name="Group 24"/>
            <p:cNvGrpSpPr>
              <a:grpSpLocks/>
            </p:cNvGrpSpPr>
            <p:nvPr/>
          </p:nvGrpSpPr>
          <p:grpSpPr bwMode="auto">
            <a:xfrm>
              <a:off x="3621" y="1357"/>
              <a:ext cx="447" cy="694"/>
              <a:chOff x="3812" y="2797"/>
              <a:chExt cx="447" cy="694"/>
            </a:xfrm>
          </p:grpSpPr>
          <p:sp>
            <p:nvSpPr>
              <p:cNvPr id="11299" name="Line 25"/>
              <p:cNvSpPr>
                <a:spLocks noChangeShapeType="1"/>
              </p:cNvSpPr>
              <p:nvPr/>
            </p:nvSpPr>
            <p:spPr bwMode="auto">
              <a:xfrm flipV="1">
                <a:off x="3812" y="2797"/>
                <a:ext cx="301" cy="69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80" name="Object 26"/>
              <p:cNvGraphicFramePr>
                <a:graphicFrameLocks noChangeAspect="1"/>
              </p:cNvGraphicFramePr>
              <p:nvPr/>
            </p:nvGraphicFramePr>
            <p:xfrm>
              <a:off x="4019" y="2898"/>
              <a:ext cx="2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9" name="公式" r:id="rId21" imgW="203040" imgH="228600" progId="Equation.3">
                      <p:embed/>
                    </p:oleObj>
                  </mc:Choice>
                  <mc:Fallback>
                    <p:oleObj name="公式" r:id="rId21" imgW="203040" imgH="2286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9" y="2898"/>
                            <a:ext cx="240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5" name="Line 27"/>
            <p:cNvSpPr>
              <a:spLocks noChangeShapeType="1"/>
            </p:cNvSpPr>
            <p:nvPr/>
          </p:nvSpPr>
          <p:spPr bwMode="auto">
            <a:xfrm flipV="1">
              <a:off x="3608" y="1015"/>
              <a:ext cx="1038" cy="10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28"/>
            <p:cNvGraphicFramePr>
              <a:graphicFrameLocks noChangeAspect="1"/>
            </p:cNvGraphicFramePr>
            <p:nvPr/>
          </p:nvGraphicFramePr>
          <p:xfrm>
            <a:off x="4218" y="1422"/>
            <a:ext cx="24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公式" r:id="rId23" imgW="215640" imgH="291960" progId="Equation.3">
                    <p:embed/>
                  </p:oleObj>
                </mc:Choice>
                <mc:Fallback>
                  <p:oleObj name="公式" r:id="rId23" imgW="215640" imgH="2919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1422"/>
                          <a:ext cx="24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6" name="Group 29"/>
            <p:cNvGrpSpPr>
              <a:grpSpLocks/>
            </p:cNvGrpSpPr>
            <p:nvPr/>
          </p:nvGrpSpPr>
          <p:grpSpPr bwMode="auto">
            <a:xfrm>
              <a:off x="3944" y="979"/>
              <a:ext cx="722" cy="372"/>
              <a:chOff x="4135" y="2419"/>
              <a:chExt cx="722" cy="372"/>
            </a:xfrm>
          </p:grpSpPr>
          <p:graphicFrame>
            <p:nvGraphicFramePr>
              <p:cNvPr id="11279" name="Object 30"/>
              <p:cNvGraphicFramePr>
                <a:graphicFrameLocks noChangeAspect="1"/>
              </p:cNvGraphicFramePr>
              <p:nvPr/>
            </p:nvGraphicFramePr>
            <p:xfrm>
              <a:off x="4363" y="2419"/>
              <a:ext cx="24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1" name="公式" r:id="rId25" imgW="164880" imgH="164880" progId="Equation.3">
                      <p:embed/>
                    </p:oleObj>
                  </mc:Choice>
                  <mc:Fallback>
                    <p:oleObj name="公式" r:id="rId25" imgW="164880" imgH="16488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3" y="2419"/>
                            <a:ext cx="24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8" name="Line 31"/>
              <p:cNvSpPr>
                <a:spLocks noChangeShapeType="1"/>
              </p:cNvSpPr>
              <p:nvPr/>
            </p:nvSpPr>
            <p:spPr bwMode="auto">
              <a:xfrm flipV="1">
                <a:off x="4135" y="2443"/>
                <a:ext cx="722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6" name="Object 32"/>
            <p:cNvGraphicFramePr>
              <a:graphicFrameLocks noChangeAspect="1"/>
            </p:cNvGraphicFramePr>
            <p:nvPr/>
          </p:nvGraphicFramePr>
          <p:xfrm>
            <a:off x="4752" y="1104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公式" r:id="rId27" imgW="177480" imgH="203040" progId="Equation.3">
                    <p:embed/>
                  </p:oleObj>
                </mc:Choice>
                <mc:Fallback>
                  <p:oleObj name="公式" r:id="rId27" imgW="17748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04"/>
                          <a:ext cx="2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33"/>
            <p:cNvGraphicFramePr>
              <a:graphicFrameLocks noChangeAspect="1"/>
            </p:cNvGraphicFramePr>
            <p:nvPr/>
          </p:nvGraphicFramePr>
          <p:xfrm>
            <a:off x="3452" y="1200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公式" r:id="rId29" imgW="114120" imgH="139680" progId="Equation.3">
                    <p:embed/>
                  </p:oleObj>
                </mc:Choice>
                <mc:Fallback>
                  <p:oleObj name="公式" r:id="rId29" imgW="11412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1200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Oval 34"/>
            <p:cNvSpPr>
              <a:spLocks noChangeArrowheads="1"/>
            </p:cNvSpPr>
            <p:nvPr/>
          </p:nvSpPr>
          <p:spPr bwMode="auto">
            <a:xfrm>
              <a:off x="4630" y="981"/>
              <a:ext cx="30" cy="3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8" name="Object 35"/>
            <p:cNvGraphicFramePr>
              <a:graphicFrameLocks noChangeAspect="1"/>
            </p:cNvGraphicFramePr>
            <p:nvPr/>
          </p:nvGraphicFramePr>
          <p:xfrm>
            <a:off x="4649" y="890"/>
            <a:ext cx="17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890"/>
                          <a:ext cx="17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1219200" y="3581400"/>
            <a:ext cx="67818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伽利略相对性原理</a:t>
            </a:r>
            <a:r>
              <a:rPr lang="en-US" altLang="zh-CN"/>
              <a:t>——</a:t>
            </a:r>
            <a:r>
              <a:rPr lang="zh-CN" altLang="en-US"/>
              <a:t>力学现象对一切惯性系来说，都遵从同样的规律；或者说，在研究力学规律时</a:t>
            </a:r>
            <a:r>
              <a:rPr lang="en-US" altLang="zh-CN"/>
              <a:t>,</a:t>
            </a:r>
            <a:r>
              <a:rPr lang="zh-CN" altLang="en-US"/>
              <a:t>一切惯性系都是等价的</a:t>
            </a:r>
            <a:r>
              <a:rPr lang="en-US" altLang="zh-CN"/>
              <a:t>.</a:t>
            </a:r>
          </a:p>
        </p:txBody>
      </p:sp>
      <p:grpSp>
        <p:nvGrpSpPr>
          <p:cNvPr id="12296" name="Group 3"/>
          <p:cNvGrpSpPr>
            <a:grpSpLocks/>
          </p:cNvGrpSpPr>
          <p:nvPr/>
        </p:nvGrpSpPr>
        <p:grpSpPr bwMode="auto">
          <a:xfrm>
            <a:off x="1203325" y="533400"/>
            <a:ext cx="6645275" cy="1114425"/>
            <a:chOff x="710" y="506"/>
            <a:chExt cx="4186" cy="702"/>
          </a:xfrm>
        </p:grpSpPr>
        <p:sp>
          <p:nvSpPr>
            <p:cNvPr id="12299" name="Text Box 4"/>
            <p:cNvSpPr txBox="1">
              <a:spLocks noChangeArrowheads="1"/>
            </p:cNvSpPr>
            <p:nvPr/>
          </p:nvSpPr>
          <p:spPr bwMode="auto">
            <a:xfrm>
              <a:off x="710" y="506"/>
              <a:ext cx="4186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zh-CN" i="1"/>
                <a:t>O</a:t>
              </a:r>
              <a:r>
                <a:rPr lang="en-US" altLang="zh-CN">
                  <a:cs typeface="Times New Roman" panose="02020603050405020304" pitchFamily="18" charset="0"/>
                </a:rPr>
                <a:t>´</a:t>
              </a:r>
              <a:r>
                <a:rPr lang="zh-CN" altLang="en-US"/>
                <a:t>中测得的质点质量</a:t>
              </a:r>
              <a:r>
                <a:rPr lang="en-US" altLang="zh-CN" i="1"/>
                <a:t>m</a:t>
              </a:r>
              <a:r>
                <a:rPr lang="en-US" altLang="zh-CN" i="1">
                  <a:cs typeface="Times New Roman" panose="02020603050405020304" pitchFamily="18" charset="0"/>
                </a:rPr>
                <a:t>´</a:t>
              </a:r>
              <a:r>
                <a:rPr lang="zh-CN" altLang="en-US"/>
                <a:t>，加速度      和所受合力               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/>
                <a:t>             的关系为 </a:t>
              </a:r>
            </a:p>
          </p:txBody>
        </p: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3525" y="576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公式" r:id="rId3" imgW="164880" imgH="177480" progId="Equation.3">
                    <p:embed/>
                  </p:oleObj>
                </mc:Choice>
                <mc:Fallback>
                  <p:oleObj name="公式" r:id="rId3" imgW="1648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576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760" y="864"/>
            <a:ext cx="4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公式" r:id="rId5" imgW="393480" imgH="266400" progId="Equation.3">
                    <p:embed/>
                  </p:oleObj>
                </mc:Choice>
                <mc:Fallback>
                  <p:oleObj name="公式" r:id="rId5" imgW="393480" imgH="26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864"/>
                          <a:ext cx="4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3724275" y="1524000"/>
          <a:ext cx="20669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7" imgW="825480" imgH="266400" progId="Equation.3">
                  <p:embed/>
                </p:oleObj>
              </mc:Choice>
              <mc:Fallback>
                <p:oleObj name="公式" r:id="rId7" imgW="825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1524000"/>
                        <a:ext cx="20669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4114800" y="2362200"/>
          <a:ext cx="1447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9" imgW="698400" imgH="241200" progId="Equation.3">
                  <p:embed/>
                </p:oleObj>
              </mc:Choice>
              <mc:Fallback>
                <p:oleObj name="公式" r:id="rId9" imgW="698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1447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203325" y="2435225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若在</a:t>
            </a:r>
            <a:r>
              <a:rPr lang="en-US" altLang="zh-CN" i="1"/>
              <a:t>O</a:t>
            </a:r>
            <a:r>
              <a:rPr lang="zh-CN" altLang="en-US"/>
              <a:t>系中有  </a:t>
            </a:r>
          </a:p>
        </p:txBody>
      </p:sp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4114800" y="2971800"/>
          <a:ext cx="1447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11" imgW="698400" imgH="241200" progId="Equation.3">
                  <p:embed/>
                </p:oleObj>
              </mc:Choice>
              <mc:Fallback>
                <p:oleObj name="公式" r:id="rId11" imgW="6984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1447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219200" y="3044825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若在</a:t>
            </a:r>
            <a:r>
              <a:rPr lang="en-US" altLang="zh-CN" i="1"/>
              <a:t>O</a:t>
            </a:r>
            <a:r>
              <a:rPr lang="en-US" altLang="zh-CN" i="1">
                <a:cs typeface="Times New Roman" panose="02020603050405020304" pitchFamily="18" charset="0"/>
              </a:rPr>
              <a:t>´</a:t>
            </a:r>
            <a:r>
              <a:rPr lang="zh-CN" altLang="en-US"/>
              <a:t>系中亦有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35150" y="549275"/>
            <a:ext cx="465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§3.3 </a:t>
            </a:r>
            <a:r>
              <a:rPr lang="zh-CN" altLang="en-US" sz="3600">
                <a:ea typeface="楷体_GB2312" pitchFamily="49" charset="-122"/>
              </a:rPr>
              <a:t>主动力和被动力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828800" y="1581150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§3.3.1 </a:t>
            </a:r>
            <a:r>
              <a:rPr lang="zh-CN" altLang="en-US" sz="2800">
                <a:ea typeface="黑体" panose="02010609060101010101" pitchFamily="49" charset="-122"/>
              </a:rPr>
              <a:t>主动力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828800" y="2209800"/>
            <a:ext cx="5180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§3.3.2 </a:t>
            </a:r>
            <a:r>
              <a:rPr lang="zh-CN" altLang="en-US" sz="2800">
                <a:ea typeface="黑体" panose="02010609060101010101" pitchFamily="49" charset="-122"/>
              </a:rPr>
              <a:t>被动力或约束反作用力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32"/>
          <p:cNvSpPr txBox="1">
            <a:spLocks noChangeArrowheads="1"/>
          </p:cNvSpPr>
          <p:nvPr/>
        </p:nvSpPr>
        <p:spPr bwMode="auto">
          <a:xfrm>
            <a:off x="1752600" y="574675"/>
            <a:ext cx="3879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伽利略速度变换关系    </a:t>
            </a:r>
          </a:p>
        </p:txBody>
      </p:sp>
      <p:sp>
        <p:nvSpPr>
          <p:cNvPr id="2056" name="Text Box 33"/>
          <p:cNvSpPr txBox="1">
            <a:spLocks noChangeArrowheads="1"/>
          </p:cNvSpPr>
          <p:nvPr/>
        </p:nvSpPr>
        <p:spPr bwMode="auto">
          <a:xfrm>
            <a:off x="1828800" y="1219200"/>
            <a:ext cx="577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绝对运动：</a:t>
            </a:r>
            <a:r>
              <a:rPr lang="zh-CN" altLang="en-US"/>
              <a:t>物体相对</a:t>
            </a:r>
            <a:r>
              <a:rPr lang="zh-CN" altLang="en-US">
                <a:solidFill>
                  <a:srgbClr val="0000FF"/>
                </a:solidFill>
              </a:rPr>
              <a:t>基本</a:t>
            </a:r>
            <a:r>
              <a:rPr lang="zh-CN" altLang="en-US"/>
              <a:t>参考系的运动</a:t>
            </a:r>
            <a:r>
              <a:rPr lang="en-US" altLang="zh-CN"/>
              <a:t>.    </a:t>
            </a:r>
          </a:p>
        </p:txBody>
      </p:sp>
      <p:sp>
        <p:nvSpPr>
          <p:cNvPr id="2057" name="Text Box 34"/>
          <p:cNvSpPr txBox="1">
            <a:spLocks noChangeArrowheads="1"/>
          </p:cNvSpPr>
          <p:nvPr/>
        </p:nvSpPr>
        <p:spPr bwMode="auto">
          <a:xfrm>
            <a:off x="1828800" y="1752600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相对运动：</a:t>
            </a:r>
            <a:r>
              <a:rPr lang="zh-CN" altLang="en-US"/>
              <a:t>物体相对</a:t>
            </a:r>
            <a:r>
              <a:rPr lang="zh-CN" altLang="en-US">
                <a:solidFill>
                  <a:srgbClr val="0000FF"/>
                </a:solidFill>
              </a:rPr>
              <a:t>动</a:t>
            </a:r>
            <a:r>
              <a:rPr lang="zh-CN" altLang="en-US"/>
              <a:t>参考系的运动</a:t>
            </a:r>
            <a:r>
              <a:rPr lang="en-US" altLang="zh-CN"/>
              <a:t>.    </a:t>
            </a:r>
          </a:p>
        </p:txBody>
      </p:sp>
      <p:graphicFrame>
        <p:nvGraphicFramePr>
          <p:cNvPr id="17408" name="Object 2"/>
          <p:cNvGraphicFramePr>
            <a:graphicFrameLocks noChangeAspect="1"/>
          </p:cNvGraphicFramePr>
          <p:nvPr/>
        </p:nvGraphicFramePr>
        <p:xfrm>
          <a:off x="3505200" y="4389438"/>
          <a:ext cx="16494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3" imgW="761760" imgH="393480" progId="Equation.3">
                  <p:embed/>
                </p:oleObj>
              </mc:Choice>
              <mc:Fallback>
                <p:oleObj name="公式" r:id="rId3" imgW="761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89438"/>
                        <a:ext cx="164941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1828800" y="4533900"/>
            <a:ext cx="177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牵连速度</a:t>
            </a:r>
            <a:r>
              <a:rPr lang="zh-CN" altLang="en-US" b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7409" name="Object 3"/>
          <p:cNvGraphicFramePr>
            <a:graphicFrameLocks noChangeAspect="1"/>
          </p:cNvGraphicFramePr>
          <p:nvPr/>
        </p:nvGraphicFramePr>
        <p:xfrm>
          <a:off x="3505200" y="2743200"/>
          <a:ext cx="1474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5" imgW="672840" imgH="393480" progId="Equation.3">
                  <p:embed/>
                </p:oleObj>
              </mc:Choice>
              <mc:Fallback>
                <p:oleObj name="公式" r:id="rId5" imgW="672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43200"/>
                        <a:ext cx="1474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505200" y="3533775"/>
          <a:ext cx="15319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7" imgW="711000" imgH="393480" progId="Equation.3">
                  <p:embed/>
                </p:oleObj>
              </mc:Choice>
              <mc:Fallback>
                <p:oleObj name="公式" r:id="rId7" imgW="711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33775"/>
                        <a:ext cx="15319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40"/>
          <p:cNvSpPr txBox="1">
            <a:spLocks noChangeArrowheads="1"/>
          </p:cNvSpPr>
          <p:nvPr/>
        </p:nvSpPr>
        <p:spPr bwMode="auto">
          <a:xfrm>
            <a:off x="1828800" y="28575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绝对速度 </a:t>
            </a:r>
          </a:p>
        </p:txBody>
      </p:sp>
      <p:sp>
        <p:nvSpPr>
          <p:cNvPr id="2060" name="Text Box 41"/>
          <p:cNvSpPr txBox="1">
            <a:spLocks noChangeArrowheads="1"/>
          </p:cNvSpPr>
          <p:nvPr/>
        </p:nvSpPr>
        <p:spPr bwMode="auto">
          <a:xfrm>
            <a:off x="1828800" y="36957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相对速度 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3322638" y="6092825"/>
          <a:ext cx="25796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9" imgW="1091880" imgH="241200" progId="Equation.DSMT4">
                  <p:embed/>
                </p:oleObj>
              </mc:Choice>
              <mc:Fallback>
                <p:oleObj name="Equation" r:id="rId9" imgW="10918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6092825"/>
                        <a:ext cx="25796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1" name="Group 44"/>
          <p:cNvGrpSpPr>
            <a:grpSpLocks/>
          </p:cNvGrpSpPr>
          <p:nvPr/>
        </p:nvGrpSpPr>
        <p:grpSpPr bwMode="auto">
          <a:xfrm>
            <a:off x="1828800" y="2247900"/>
            <a:ext cx="4078288" cy="457200"/>
            <a:chOff x="1152" y="1416"/>
            <a:chExt cx="2569" cy="288"/>
          </a:xfrm>
        </p:grpSpPr>
        <p:sp>
          <p:nvSpPr>
            <p:cNvPr id="2063" name="Text Box 35"/>
            <p:cNvSpPr txBox="1">
              <a:spLocks noChangeArrowheads="1"/>
            </p:cNvSpPr>
            <p:nvPr/>
          </p:nvSpPr>
          <p:spPr bwMode="auto">
            <a:xfrm>
              <a:off x="1152" y="1416"/>
              <a:ext cx="2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</a:rPr>
                <a:t>牵连运动：</a:t>
              </a:r>
              <a:r>
                <a:rPr lang="zh-CN" altLang="en-US" i="1"/>
                <a:t>      </a:t>
              </a:r>
              <a:r>
                <a:rPr lang="zh-CN" altLang="en-US"/>
                <a:t>相对</a:t>
              </a:r>
              <a:r>
                <a:rPr lang="en-US" altLang="zh-CN" i="1"/>
                <a:t>O</a:t>
              </a:r>
              <a:r>
                <a:rPr lang="zh-CN" altLang="en-US"/>
                <a:t>的运动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207" y="1438"/>
            <a:ext cx="24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11" imgW="190440" imgH="177480" progId="Equation.3">
                    <p:embed/>
                  </p:oleObj>
                </mc:Choice>
                <mc:Fallback>
                  <p:oleObj name="公式" r:id="rId11" imgW="19044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1438"/>
                          <a:ext cx="24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57775"/>
            <a:ext cx="42497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465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§3.3 </a:t>
            </a:r>
            <a:r>
              <a:rPr lang="zh-CN" altLang="en-US" sz="3600">
                <a:ea typeface="楷体_GB2312" pitchFamily="49" charset="-122"/>
              </a:rPr>
              <a:t>主动力和被动力 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219200" y="1371600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§3.3.1 </a:t>
            </a:r>
            <a:r>
              <a:rPr lang="zh-CN" altLang="en-US" sz="2800">
                <a:ea typeface="黑体" panose="02010609060101010101" pitchFamily="49" charset="-122"/>
              </a:rPr>
              <a:t>主动力 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360488" y="1960563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重力和重量 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1360488" y="2514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重力</a:t>
            </a:r>
            <a:r>
              <a:rPr lang="en-US" altLang="zh-CN">
                <a:solidFill>
                  <a:schemeClr val="tx2"/>
                </a:solidFill>
              </a:rPr>
              <a:t>——</a:t>
            </a:r>
            <a:r>
              <a:rPr lang="zh-CN" altLang="en-US">
                <a:solidFill>
                  <a:schemeClr val="tx2"/>
                </a:solidFill>
              </a:rPr>
              <a:t>地球对物体作用力的总和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360488" y="3505200"/>
            <a:ext cx="66151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若将地球视为惯性系，则重力即是地球与物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/>
              <a:t>体的万有引力</a:t>
            </a:r>
            <a:r>
              <a:rPr lang="en-US" altLang="zh-CN"/>
              <a:t>.</a:t>
            </a:r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2149475" y="5322888"/>
          <a:ext cx="2117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1091880" imgH="241200" progId="Equation.3">
                  <p:embed/>
                </p:oleObj>
              </mc:Choice>
              <mc:Fallback>
                <p:oleObj name="公式" r:id="rId3" imgW="1091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322888"/>
                        <a:ext cx="21177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4816475" y="5341938"/>
          <a:ext cx="2422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1257120" imgH="215640" progId="Equation.3">
                  <p:embed/>
                </p:oleObj>
              </mc:Choice>
              <mc:Fallback>
                <p:oleObj name="公式" r:id="rId5" imgW="1257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5341938"/>
                        <a:ext cx="24225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360488" y="3089275"/>
            <a:ext cx="316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重量</a:t>
            </a:r>
            <a:r>
              <a:rPr lang="en-US" altLang="zh-CN"/>
              <a:t>——</a:t>
            </a:r>
            <a:r>
              <a:rPr lang="zh-CN" altLang="en-US"/>
              <a:t>重力的大小</a:t>
            </a:r>
            <a:r>
              <a:rPr lang="en-US" altLang="zh-CN"/>
              <a:t>.  </a:t>
            </a:r>
          </a:p>
        </p:txBody>
      </p:sp>
      <p:grpSp>
        <p:nvGrpSpPr>
          <p:cNvPr id="13323" name="Group 10"/>
          <p:cNvGrpSpPr>
            <a:grpSpLocks/>
          </p:cNvGrpSpPr>
          <p:nvPr/>
        </p:nvGrpSpPr>
        <p:grpSpPr bwMode="auto">
          <a:xfrm>
            <a:off x="1371600" y="4689475"/>
            <a:ext cx="7081838" cy="457200"/>
            <a:chOff x="1008" y="2954"/>
            <a:chExt cx="4461" cy="288"/>
          </a:xfrm>
        </p:grpSpPr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1008" y="2954"/>
              <a:ext cx="4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用     和</a:t>
              </a:r>
              <a:r>
                <a:rPr lang="en-US" altLang="zh-CN" i="1"/>
                <a:t>m</a:t>
              </a:r>
              <a:r>
                <a:rPr lang="zh-CN" altLang="en-US"/>
                <a:t>分别表示质点所受的重力和本身质量，有  </a:t>
              </a:r>
            </a:p>
          </p:txBody>
        </p:sp>
        <p:graphicFrame>
          <p:nvGraphicFramePr>
            <p:cNvPr id="13316" name="Object 12"/>
            <p:cNvGraphicFramePr>
              <a:graphicFrameLocks noChangeAspect="1"/>
            </p:cNvGraphicFramePr>
            <p:nvPr/>
          </p:nvGraphicFramePr>
          <p:xfrm>
            <a:off x="1291" y="2956"/>
            <a:ext cx="2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公式" r:id="rId7" imgW="203040" imgH="215640" progId="Equation.3">
                    <p:embed/>
                  </p:oleObj>
                </mc:Choice>
                <mc:Fallback>
                  <p:oleObj name="公式" r:id="rId7" imgW="2030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956"/>
                          <a:ext cx="24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239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重量和质量不同，质量反映物体被当作质点相对于惯性系运动时的惯性，是物体固有的；重量是物体所受重力的大小，属于相互作用范畴</a:t>
            </a:r>
            <a:r>
              <a:rPr lang="en-US" altLang="zh-CN"/>
              <a:t>.</a:t>
            </a:r>
            <a:r>
              <a:rPr lang="zh-CN" altLang="en-US"/>
              <a:t>质量概念比重量概念更带普遍性</a:t>
            </a:r>
            <a:r>
              <a:rPr lang="en-US" altLang="zh-CN"/>
              <a:t>.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7391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在经典力学中，质量为常量，而重力和重量与重力加速度有关</a:t>
            </a:r>
            <a:r>
              <a:rPr lang="en-US" altLang="zh-CN"/>
              <a:t>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46150" y="3657600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弹簧弹性力 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352800" y="5105400"/>
            <a:ext cx="172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F</a:t>
            </a:r>
            <a:r>
              <a:rPr lang="en-US" altLang="zh-CN" sz="2800" i="1" baseline="-25000"/>
              <a:t>x </a:t>
            </a:r>
            <a:r>
              <a:rPr lang="en-US" altLang="zh-CN" sz="2800" i="1"/>
              <a:t>= - kx   </a:t>
            </a:r>
            <a:endParaRPr lang="en-US" altLang="zh-CN" sz="2800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143000" y="4114800"/>
            <a:ext cx="3505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压缩或拉伸较小时，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/>
              <a:t>弹性力与形变量关系为  </a:t>
            </a:r>
          </a:p>
        </p:txBody>
      </p:sp>
      <p:grpSp>
        <p:nvGrpSpPr>
          <p:cNvPr id="14344" name="Group 7"/>
          <p:cNvGrpSpPr>
            <a:grpSpLocks/>
          </p:cNvGrpSpPr>
          <p:nvPr/>
        </p:nvGrpSpPr>
        <p:grpSpPr bwMode="auto">
          <a:xfrm>
            <a:off x="4800600" y="3810000"/>
            <a:ext cx="3160713" cy="1474788"/>
            <a:chOff x="3024" y="2400"/>
            <a:chExt cx="1991" cy="929"/>
          </a:xfrm>
        </p:grpSpPr>
        <p:sp>
          <p:nvSpPr>
            <p:cNvPr id="14346" name="Rectangle 8" descr="横向砖形"/>
            <p:cNvSpPr>
              <a:spLocks noChangeArrowheads="1"/>
            </p:cNvSpPr>
            <p:nvPr/>
          </p:nvSpPr>
          <p:spPr bwMode="auto">
            <a:xfrm>
              <a:off x="3024" y="2643"/>
              <a:ext cx="129" cy="406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Rectangle 9" descr="宽上对角线"/>
            <p:cNvSpPr>
              <a:spLocks noChangeArrowheads="1"/>
            </p:cNvSpPr>
            <p:nvPr/>
          </p:nvSpPr>
          <p:spPr bwMode="auto">
            <a:xfrm>
              <a:off x="3154" y="2999"/>
              <a:ext cx="1680" cy="48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780" y="30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3840" y="304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14350" name="Line 12"/>
            <p:cNvSpPr>
              <a:spLocks noChangeShapeType="1"/>
            </p:cNvSpPr>
            <p:nvPr/>
          </p:nvSpPr>
          <p:spPr bwMode="auto">
            <a:xfrm>
              <a:off x="4491" y="299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 flipV="1">
              <a:off x="3168" y="3045"/>
              <a:ext cx="184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38" name="Object 14"/>
            <p:cNvGraphicFramePr>
              <a:graphicFrameLocks noChangeAspect="1"/>
            </p:cNvGraphicFramePr>
            <p:nvPr/>
          </p:nvGraphicFramePr>
          <p:xfrm>
            <a:off x="4453" y="2617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公式" r:id="rId3" imgW="177480" imgH="139680" progId="Equation.3">
                    <p:embed/>
                  </p:oleObj>
                </mc:Choice>
                <mc:Fallback>
                  <p:oleObj name="公式" r:id="rId3" imgW="17748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2617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4376" y="2774"/>
              <a:ext cx="209" cy="21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4353" name="Group 16"/>
            <p:cNvGrpSpPr>
              <a:grpSpLocks/>
            </p:cNvGrpSpPr>
            <p:nvPr/>
          </p:nvGrpSpPr>
          <p:grpSpPr bwMode="auto">
            <a:xfrm rot="-179385">
              <a:off x="3153" y="2787"/>
              <a:ext cx="1214" cy="165"/>
              <a:chOff x="3655" y="724"/>
              <a:chExt cx="1214" cy="165"/>
            </a:xfrm>
          </p:grpSpPr>
          <p:grpSp>
            <p:nvGrpSpPr>
              <p:cNvPr id="14358" name="Group 17"/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14371" name="Group 18"/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7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9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72" name="Group 21"/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76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7" name="Line 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73" name="Group 24"/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74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5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359" name="Line 27"/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Line 28"/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1" name="Group 29"/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14362" name="Group 30"/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69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0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3" name="Group 33"/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67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8" name="Line 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4" name="Group 36"/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4365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6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354" name="Line 39"/>
            <p:cNvSpPr>
              <a:spLocks noChangeShapeType="1"/>
            </p:cNvSpPr>
            <p:nvPr/>
          </p:nvSpPr>
          <p:spPr bwMode="auto">
            <a:xfrm flipV="1">
              <a:off x="3984" y="260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40"/>
            <p:cNvSpPr>
              <a:spLocks noChangeShapeType="1"/>
            </p:cNvSpPr>
            <p:nvPr/>
          </p:nvSpPr>
          <p:spPr bwMode="auto">
            <a:xfrm>
              <a:off x="3168" y="265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Text Box 41"/>
            <p:cNvSpPr txBox="1">
              <a:spLocks noChangeArrowheads="1"/>
            </p:cNvSpPr>
            <p:nvPr/>
          </p:nvSpPr>
          <p:spPr bwMode="auto">
            <a:xfrm>
              <a:off x="3312" y="2400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原长   </a:t>
              </a:r>
            </a:p>
          </p:txBody>
        </p:sp>
        <p:sp>
          <p:nvSpPr>
            <p:cNvPr id="14357" name="Text Box 42"/>
            <p:cNvSpPr txBox="1">
              <a:spLocks noChangeArrowheads="1"/>
            </p:cNvSpPr>
            <p:nvPr/>
          </p:nvSpPr>
          <p:spPr bwMode="auto">
            <a:xfrm>
              <a:off x="4368" y="30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</p:grpSp>
      <p:sp>
        <p:nvSpPr>
          <p:cNvPr id="14345" name="Text Box 43"/>
          <p:cNvSpPr txBox="1">
            <a:spLocks noChangeArrowheads="1"/>
          </p:cNvSpPr>
          <p:nvPr/>
        </p:nvSpPr>
        <p:spPr bwMode="auto">
          <a:xfrm>
            <a:off x="1143000" y="563880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 k——</a:t>
            </a:r>
            <a:r>
              <a:rPr lang="zh-CN" altLang="en-US"/>
              <a:t>劲度系数，由弹簧本身性质决定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静电场力和洛仑兹力  </a:t>
            </a:r>
          </a:p>
        </p:txBody>
      </p:sp>
      <p:sp>
        <p:nvSpPr>
          <p:cNvPr id="1537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电场力 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886200" y="1676400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公式" r:id="rId3" imgW="507960" imgH="241200" progId="Equation.3">
                  <p:embed/>
                </p:oleObj>
              </mc:Choice>
              <mc:Fallback>
                <p:oleObj name="公式" r:id="rId3" imgW="507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295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7" name="Group 5"/>
          <p:cNvGrpSpPr>
            <a:grpSpLocks/>
          </p:cNvGrpSpPr>
          <p:nvPr/>
        </p:nvGrpSpPr>
        <p:grpSpPr bwMode="auto">
          <a:xfrm>
            <a:off x="1038225" y="2209800"/>
            <a:ext cx="7534275" cy="533400"/>
            <a:chOff x="750" y="1152"/>
            <a:chExt cx="4746" cy="336"/>
          </a:xfrm>
        </p:grpSpPr>
        <p:sp>
          <p:nvSpPr>
            <p:cNvPr id="15411" name="Text Box 6"/>
            <p:cNvSpPr txBox="1">
              <a:spLocks noChangeArrowheads="1"/>
            </p:cNvSpPr>
            <p:nvPr/>
          </p:nvSpPr>
          <p:spPr bwMode="auto">
            <a:xfrm>
              <a:off x="750" y="1200"/>
              <a:ext cx="4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q</a:t>
              </a:r>
              <a:r>
                <a:rPr lang="zh-CN" altLang="en-US"/>
                <a:t>为带电质点的电量，  为带电质点所在处的电场强度</a:t>
              </a:r>
              <a:r>
                <a:rPr lang="en-US" altLang="zh-CN"/>
                <a:t>.   </a:t>
              </a:r>
            </a:p>
          </p:txBody>
        </p:sp>
        <p:graphicFrame>
          <p:nvGraphicFramePr>
            <p:cNvPr id="15374" name="Object 7"/>
            <p:cNvGraphicFramePr>
              <a:graphicFrameLocks noChangeAspect="1"/>
            </p:cNvGraphicFramePr>
            <p:nvPr/>
          </p:nvGraphicFramePr>
          <p:xfrm>
            <a:off x="2550" y="1152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1152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8" name="Text Box 8"/>
          <p:cNvSpPr txBox="1">
            <a:spLocks noChangeArrowheads="1"/>
          </p:cNvSpPr>
          <p:nvPr/>
        </p:nvSpPr>
        <p:spPr bwMode="auto">
          <a:xfrm>
            <a:off x="990600" y="2895600"/>
            <a:ext cx="753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运动带电质点在磁场中所受磁场的作用力称洛伦兹力</a:t>
            </a:r>
            <a:r>
              <a:rPr lang="en-US" altLang="zh-CN"/>
              <a:t>.   </a:t>
            </a:r>
          </a:p>
        </p:txBody>
      </p:sp>
      <p:sp>
        <p:nvSpPr>
          <p:cNvPr id="15379" name="Text Box 9"/>
          <p:cNvSpPr txBox="1">
            <a:spLocks noChangeArrowheads="1"/>
          </p:cNvSpPr>
          <p:nvPr/>
        </p:nvSpPr>
        <p:spPr bwMode="auto">
          <a:xfrm>
            <a:off x="990600" y="1219200"/>
            <a:ext cx="462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带电质点在电场中受电场力作用</a:t>
            </a:r>
            <a:r>
              <a:rPr lang="en-US" altLang="zh-CN"/>
              <a:t>. </a:t>
            </a:r>
          </a:p>
        </p:txBody>
      </p:sp>
      <p:sp>
        <p:nvSpPr>
          <p:cNvPr id="15380" name="Text Box 10"/>
          <p:cNvSpPr txBox="1">
            <a:spLocks noChangeArrowheads="1"/>
          </p:cNvSpPr>
          <p:nvPr/>
        </p:nvSpPr>
        <p:spPr bwMode="auto">
          <a:xfrm>
            <a:off x="990600" y="3424238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洛伦兹力大小   </a:t>
            </a:r>
          </a:p>
        </p:txBody>
      </p:sp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3559175" y="3454400"/>
          <a:ext cx="20796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公式" r:id="rId7" imgW="888840" imgH="203040" progId="Equation.3">
                  <p:embed/>
                </p:oleObj>
              </mc:Choice>
              <mc:Fallback>
                <p:oleObj name="公式" r:id="rId7" imgW="8888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454400"/>
                        <a:ext cx="20796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1" name="Group 12"/>
          <p:cNvGrpSpPr>
            <a:grpSpLocks/>
          </p:cNvGrpSpPr>
          <p:nvPr/>
        </p:nvGrpSpPr>
        <p:grpSpPr bwMode="auto">
          <a:xfrm>
            <a:off x="5715000" y="3352800"/>
            <a:ext cx="2176463" cy="1851025"/>
            <a:chOff x="3696" y="2112"/>
            <a:chExt cx="1371" cy="1166"/>
          </a:xfrm>
        </p:grpSpPr>
        <p:sp>
          <p:nvSpPr>
            <p:cNvPr id="15388" name="Arc 13"/>
            <p:cNvSpPr>
              <a:spLocks/>
            </p:cNvSpPr>
            <p:nvPr/>
          </p:nvSpPr>
          <p:spPr bwMode="auto">
            <a:xfrm>
              <a:off x="4374" y="2701"/>
              <a:ext cx="537" cy="152"/>
            </a:xfrm>
            <a:custGeom>
              <a:avLst/>
              <a:gdLst>
                <a:gd name="T0" fmla="*/ 0 w 22181"/>
                <a:gd name="T1" fmla="*/ 0 h 21600"/>
                <a:gd name="T2" fmla="*/ 0 w 22181"/>
                <a:gd name="T3" fmla="*/ 0 h 21600"/>
                <a:gd name="T4" fmla="*/ 0 w 2218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81"/>
                <a:gd name="T10" fmla="*/ 0 h 21600"/>
                <a:gd name="T11" fmla="*/ 22181 w 221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81" h="21600" fill="none" extrusionOk="0">
                  <a:moveTo>
                    <a:pt x="-1" y="7"/>
                  </a:moveTo>
                  <a:cubicBezTo>
                    <a:pt x="193" y="2"/>
                    <a:pt x="387" y="-1"/>
                    <a:pt x="581" y="0"/>
                  </a:cubicBezTo>
                  <a:cubicBezTo>
                    <a:pt x="12510" y="0"/>
                    <a:pt x="22181" y="9670"/>
                    <a:pt x="22181" y="21600"/>
                  </a:cubicBezTo>
                </a:path>
                <a:path w="22181" h="21600" stroke="0" extrusionOk="0">
                  <a:moveTo>
                    <a:pt x="-1" y="7"/>
                  </a:moveTo>
                  <a:cubicBezTo>
                    <a:pt x="193" y="2"/>
                    <a:pt x="387" y="-1"/>
                    <a:pt x="581" y="0"/>
                  </a:cubicBezTo>
                  <a:cubicBezTo>
                    <a:pt x="12510" y="0"/>
                    <a:pt x="22181" y="9670"/>
                    <a:pt x="22181" y="21600"/>
                  </a:cubicBezTo>
                  <a:lnTo>
                    <a:pt x="581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Arc 14"/>
            <p:cNvSpPr>
              <a:spLocks/>
            </p:cNvSpPr>
            <p:nvPr/>
          </p:nvSpPr>
          <p:spPr bwMode="auto">
            <a:xfrm flipH="1">
              <a:off x="3851" y="2688"/>
              <a:ext cx="518" cy="158"/>
            </a:xfrm>
            <a:custGeom>
              <a:avLst/>
              <a:gdLst>
                <a:gd name="T0" fmla="*/ 0 w 21814"/>
                <a:gd name="T1" fmla="*/ 0 h 22403"/>
                <a:gd name="T2" fmla="*/ 0 w 21814"/>
                <a:gd name="T3" fmla="*/ 0 h 22403"/>
                <a:gd name="T4" fmla="*/ 0 w 21814"/>
                <a:gd name="T5" fmla="*/ 0 h 22403"/>
                <a:gd name="T6" fmla="*/ 0 60000 65536"/>
                <a:gd name="T7" fmla="*/ 0 60000 65536"/>
                <a:gd name="T8" fmla="*/ 0 60000 65536"/>
                <a:gd name="T9" fmla="*/ 0 w 21814"/>
                <a:gd name="T10" fmla="*/ 0 h 22403"/>
                <a:gd name="T11" fmla="*/ 21814 w 21814"/>
                <a:gd name="T12" fmla="*/ 22403 h 22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4" h="22403" fill="none" extrusionOk="0">
                  <a:moveTo>
                    <a:pt x="0" y="1"/>
                  </a:moveTo>
                  <a:cubicBezTo>
                    <a:pt x="71" y="0"/>
                    <a:pt x="142" y="-1"/>
                    <a:pt x="214" y="0"/>
                  </a:cubicBezTo>
                  <a:cubicBezTo>
                    <a:pt x="12143" y="0"/>
                    <a:pt x="21814" y="9670"/>
                    <a:pt x="21814" y="21600"/>
                  </a:cubicBezTo>
                  <a:cubicBezTo>
                    <a:pt x="21814" y="21867"/>
                    <a:pt x="21809" y="22135"/>
                    <a:pt x="21799" y="22403"/>
                  </a:cubicBezTo>
                </a:path>
                <a:path w="21814" h="22403" stroke="0" extrusionOk="0">
                  <a:moveTo>
                    <a:pt x="0" y="1"/>
                  </a:moveTo>
                  <a:cubicBezTo>
                    <a:pt x="71" y="0"/>
                    <a:pt x="142" y="-1"/>
                    <a:pt x="214" y="0"/>
                  </a:cubicBezTo>
                  <a:cubicBezTo>
                    <a:pt x="12143" y="0"/>
                    <a:pt x="21814" y="9670"/>
                    <a:pt x="21814" y="21600"/>
                  </a:cubicBezTo>
                  <a:cubicBezTo>
                    <a:pt x="21814" y="21867"/>
                    <a:pt x="21809" y="22135"/>
                    <a:pt x="21799" y="22403"/>
                  </a:cubicBezTo>
                  <a:lnTo>
                    <a:pt x="214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0" name="Group 15"/>
            <p:cNvGrpSpPr>
              <a:grpSpLocks/>
            </p:cNvGrpSpPr>
            <p:nvPr/>
          </p:nvGrpSpPr>
          <p:grpSpPr bwMode="auto">
            <a:xfrm flipH="1">
              <a:off x="4155" y="2420"/>
              <a:ext cx="710" cy="802"/>
              <a:chOff x="4416" y="2880"/>
              <a:chExt cx="1232" cy="1296"/>
            </a:xfrm>
          </p:grpSpPr>
          <p:sp>
            <p:nvSpPr>
              <p:cNvPr id="15396" name="Freeform 16"/>
              <p:cNvSpPr>
                <a:spLocks/>
              </p:cNvSpPr>
              <p:nvPr/>
            </p:nvSpPr>
            <p:spPr bwMode="auto">
              <a:xfrm flipH="1">
                <a:off x="5088" y="3312"/>
                <a:ext cx="560" cy="376"/>
              </a:xfrm>
              <a:custGeom>
                <a:avLst/>
                <a:gdLst>
                  <a:gd name="T0" fmla="*/ 224 w 560"/>
                  <a:gd name="T1" fmla="*/ 168 h 376"/>
                  <a:gd name="T2" fmla="*/ 320 w 560"/>
                  <a:gd name="T3" fmla="*/ 168 h 376"/>
                  <a:gd name="T4" fmla="*/ 416 w 560"/>
                  <a:gd name="T5" fmla="*/ 168 h 376"/>
                  <a:gd name="T6" fmla="*/ 416 w 560"/>
                  <a:gd name="T7" fmla="*/ 264 h 376"/>
                  <a:gd name="T8" fmla="*/ 224 w 560"/>
                  <a:gd name="T9" fmla="*/ 360 h 376"/>
                  <a:gd name="T10" fmla="*/ 32 w 560"/>
                  <a:gd name="T11" fmla="*/ 360 h 376"/>
                  <a:gd name="T12" fmla="*/ 32 w 560"/>
                  <a:gd name="T13" fmla="*/ 264 h 376"/>
                  <a:gd name="T14" fmla="*/ 32 w 560"/>
                  <a:gd name="T15" fmla="*/ 168 h 376"/>
                  <a:gd name="T16" fmla="*/ 176 w 560"/>
                  <a:gd name="T17" fmla="*/ 24 h 376"/>
                  <a:gd name="T18" fmla="*/ 464 w 560"/>
                  <a:gd name="T19" fmla="*/ 24 h 376"/>
                  <a:gd name="T20" fmla="*/ 560 w 560"/>
                  <a:gd name="T21" fmla="*/ 72 h 3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60"/>
                  <a:gd name="T34" fmla="*/ 0 h 376"/>
                  <a:gd name="T35" fmla="*/ 560 w 560"/>
                  <a:gd name="T36" fmla="*/ 376 h 3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60" h="376">
                    <a:moveTo>
                      <a:pt x="224" y="168"/>
                    </a:moveTo>
                    <a:cubicBezTo>
                      <a:pt x="256" y="168"/>
                      <a:pt x="288" y="168"/>
                      <a:pt x="320" y="168"/>
                    </a:cubicBezTo>
                    <a:cubicBezTo>
                      <a:pt x="352" y="168"/>
                      <a:pt x="400" y="152"/>
                      <a:pt x="416" y="168"/>
                    </a:cubicBezTo>
                    <a:cubicBezTo>
                      <a:pt x="432" y="184"/>
                      <a:pt x="448" y="232"/>
                      <a:pt x="416" y="264"/>
                    </a:cubicBezTo>
                    <a:cubicBezTo>
                      <a:pt x="384" y="296"/>
                      <a:pt x="288" y="344"/>
                      <a:pt x="224" y="360"/>
                    </a:cubicBezTo>
                    <a:cubicBezTo>
                      <a:pt x="160" y="376"/>
                      <a:pt x="64" y="376"/>
                      <a:pt x="32" y="360"/>
                    </a:cubicBezTo>
                    <a:cubicBezTo>
                      <a:pt x="0" y="344"/>
                      <a:pt x="32" y="296"/>
                      <a:pt x="32" y="264"/>
                    </a:cubicBezTo>
                    <a:cubicBezTo>
                      <a:pt x="32" y="232"/>
                      <a:pt x="8" y="208"/>
                      <a:pt x="32" y="168"/>
                    </a:cubicBezTo>
                    <a:cubicBezTo>
                      <a:pt x="56" y="128"/>
                      <a:pt x="104" y="48"/>
                      <a:pt x="176" y="24"/>
                    </a:cubicBezTo>
                    <a:cubicBezTo>
                      <a:pt x="248" y="0"/>
                      <a:pt x="400" y="16"/>
                      <a:pt x="464" y="24"/>
                    </a:cubicBezTo>
                    <a:cubicBezTo>
                      <a:pt x="528" y="32"/>
                      <a:pt x="544" y="64"/>
                      <a:pt x="560" y="72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Freeform 17"/>
              <p:cNvSpPr>
                <a:spLocks/>
              </p:cNvSpPr>
              <p:nvPr/>
            </p:nvSpPr>
            <p:spPr bwMode="auto">
              <a:xfrm flipH="1">
                <a:off x="5304" y="3456"/>
                <a:ext cx="104" cy="192"/>
              </a:xfrm>
              <a:custGeom>
                <a:avLst/>
                <a:gdLst>
                  <a:gd name="T0" fmla="*/ 104 w 104"/>
                  <a:gd name="T1" fmla="*/ 0 h 192"/>
                  <a:gd name="T2" fmla="*/ 8 w 104"/>
                  <a:gd name="T3" fmla="*/ 96 h 192"/>
                  <a:gd name="T4" fmla="*/ 56 w 104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92"/>
                  <a:gd name="T11" fmla="*/ 104 w 10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92">
                    <a:moveTo>
                      <a:pt x="104" y="0"/>
                    </a:moveTo>
                    <a:cubicBezTo>
                      <a:pt x="60" y="32"/>
                      <a:pt x="16" y="64"/>
                      <a:pt x="8" y="96"/>
                    </a:cubicBezTo>
                    <a:cubicBezTo>
                      <a:pt x="0" y="128"/>
                      <a:pt x="48" y="176"/>
                      <a:pt x="56" y="192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Freeform 18"/>
              <p:cNvSpPr>
                <a:spLocks/>
              </p:cNvSpPr>
              <p:nvPr/>
            </p:nvSpPr>
            <p:spPr bwMode="auto">
              <a:xfrm flipH="1">
                <a:off x="5232" y="3584"/>
                <a:ext cx="384" cy="208"/>
              </a:xfrm>
              <a:custGeom>
                <a:avLst/>
                <a:gdLst>
                  <a:gd name="T0" fmla="*/ 0 w 384"/>
                  <a:gd name="T1" fmla="*/ 96 h 208"/>
                  <a:gd name="T2" fmla="*/ 48 w 384"/>
                  <a:gd name="T3" fmla="*/ 192 h 208"/>
                  <a:gd name="T4" fmla="*/ 192 w 384"/>
                  <a:gd name="T5" fmla="*/ 192 h 208"/>
                  <a:gd name="T6" fmla="*/ 336 w 384"/>
                  <a:gd name="T7" fmla="*/ 144 h 208"/>
                  <a:gd name="T8" fmla="*/ 384 w 384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208"/>
                  <a:gd name="T17" fmla="*/ 384 w 38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208">
                    <a:moveTo>
                      <a:pt x="0" y="96"/>
                    </a:moveTo>
                    <a:cubicBezTo>
                      <a:pt x="8" y="136"/>
                      <a:pt x="16" y="176"/>
                      <a:pt x="48" y="192"/>
                    </a:cubicBezTo>
                    <a:cubicBezTo>
                      <a:pt x="80" y="208"/>
                      <a:pt x="144" y="200"/>
                      <a:pt x="192" y="192"/>
                    </a:cubicBezTo>
                    <a:cubicBezTo>
                      <a:pt x="240" y="184"/>
                      <a:pt x="304" y="176"/>
                      <a:pt x="336" y="144"/>
                    </a:cubicBezTo>
                    <a:cubicBezTo>
                      <a:pt x="368" y="112"/>
                      <a:pt x="376" y="32"/>
                      <a:pt x="384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Freeform 19"/>
              <p:cNvSpPr>
                <a:spLocks/>
              </p:cNvSpPr>
              <p:nvPr/>
            </p:nvSpPr>
            <p:spPr bwMode="auto">
              <a:xfrm flipH="1">
                <a:off x="5176" y="3672"/>
                <a:ext cx="392" cy="232"/>
              </a:xfrm>
              <a:custGeom>
                <a:avLst/>
                <a:gdLst>
                  <a:gd name="T0" fmla="*/ 0 w 392"/>
                  <a:gd name="T1" fmla="*/ 120 h 232"/>
                  <a:gd name="T2" fmla="*/ 48 w 392"/>
                  <a:gd name="T3" fmla="*/ 216 h 232"/>
                  <a:gd name="T4" fmla="*/ 240 w 392"/>
                  <a:gd name="T5" fmla="*/ 216 h 232"/>
                  <a:gd name="T6" fmla="*/ 336 w 392"/>
                  <a:gd name="T7" fmla="*/ 168 h 232"/>
                  <a:gd name="T8" fmla="*/ 384 w 392"/>
                  <a:gd name="T9" fmla="*/ 24 h 232"/>
                  <a:gd name="T10" fmla="*/ 288 w 392"/>
                  <a:gd name="T11" fmla="*/ 24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232"/>
                  <a:gd name="T20" fmla="*/ 392 w 392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232">
                    <a:moveTo>
                      <a:pt x="0" y="120"/>
                    </a:moveTo>
                    <a:cubicBezTo>
                      <a:pt x="4" y="160"/>
                      <a:pt x="8" y="200"/>
                      <a:pt x="48" y="216"/>
                    </a:cubicBezTo>
                    <a:cubicBezTo>
                      <a:pt x="88" y="232"/>
                      <a:pt x="192" y="224"/>
                      <a:pt x="240" y="216"/>
                    </a:cubicBezTo>
                    <a:cubicBezTo>
                      <a:pt x="288" y="208"/>
                      <a:pt x="312" y="200"/>
                      <a:pt x="336" y="168"/>
                    </a:cubicBezTo>
                    <a:cubicBezTo>
                      <a:pt x="360" y="136"/>
                      <a:pt x="392" y="48"/>
                      <a:pt x="384" y="24"/>
                    </a:cubicBezTo>
                    <a:cubicBezTo>
                      <a:pt x="376" y="0"/>
                      <a:pt x="304" y="24"/>
                      <a:pt x="288" y="24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Freeform 20"/>
              <p:cNvSpPr>
                <a:spLocks/>
              </p:cNvSpPr>
              <p:nvPr/>
            </p:nvSpPr>
            <p:spPr bwMode="auto">
              <a:xfrm flipH="1">
                <a:off x="5168" y="3792"/>
                <a:ext cx="352" cy="208"/>
              </a:xfrm>
              <a:custGeom>
                <a:avLst/>
                <a:gdLst>
                  <a:gd name="T0" fmla="*/ 0 w 352"/>
                  <a:gd name="T1" fmla="*/ 96 h 208"/>
                  <a:gd name="T2" fmla="*/ 48 w 352"/>
                  <a:gd name="T3" fmla="*/ 192 h 208"/>
                  <a:gd name="T4" fmla="*/ 240 w 352"/>
                  <a:gd name="T5" fmla="*/ 192 h 208"/>
                  <a:gd name="T6" fmla="*/ 336 w 352"/>
                  <a:gd name="T7" fmla="*/ 96 h 208"/>
                  <a:gd name="T8" fmla="*/ 336 w 352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2"/>
                  <a:gd name="T16" fmla="*/ 0 h 208"/>
                  <a:gd name="T17" fmla="*/ 352 w 352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2" h="208">
                    <a:moveTo>
                      <a:pt x="0" y="96"/>
                    </a:moveTo>
                    <a:cubicBezTo>
                      <a:pt x="4" y="136"/>
                      <a:pt x="8" y="176"/>
                      <a:pt x="48" y="192"/>
                    </a:cubicBezTo>
                    <a:cubicBezTo>
                      <a:pt x="88" y="208"/>
                      <a:pt x="192" y="208"/>
                      <a:pt x="240" y="192"/>
                    </a:cubicBezTo>
                    <a:cubicBezTo>
                      <a:pt x="288" y="176"/>
                      <a:pt x="320" y="128"/>
                      <a:pt x="336" y="96"/>
                    </a:cubicBezTo>
                    <a:cubicBezTo>
                      <a:pt x="352" y="64"/>
                      <a:pt x="336" y="16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Freeform 21"/>
              <p:cNvSpPr>
                <a:spLocks/>
              </p:cNvSpPr>
              <p:nvPr/>
            </p:nvSpPr>
            <p:spPr bwMode="auto">
              <a:xfrm flipH="1">
                <a:off x="5376" y="3648"/>
                <a:ext cx="8" cy="96"/>
              </a:xfrm>
              <a:custGeom>
                <a:avLst/>
                <a:gdLst>
                  <a:gd name="T0" fmla="*/ 8 w 8"/>
                  <a:gd name="T1" fmla="*/ 0 h 96"/>
                  <a:gd name="T2" fmla="*/ 8 w 8"/>
                  <a:gd name="T3" fmla="*/ 96 h 96"/>
                  <a:gd name="T4" fmla="*/ 0 60000 65536"/>
                  <a:gd name="T5" fmla="*/ 0 60000 65536"/>
                  <a:gd name="T6" fmla="*/ 0 w 8"/>
                  <a:gd name="T7" fmla="*/ 0 h 96"/>
                  <a:gd name="T8" fmla="*/ 8 w 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96">
                    <a:moveTo>
                      <a:pt x="8" y="0"/>
                    </a:moveTo>
                    <a:cubicBezTo>
                      <a:pt x="4" y="40"/>
                      <a:pt x="0" y="80"/>
                      <a:pt x="8" y="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Freeform 22"/>
              <p:cNvSpPr>
                <a:spLocks/>
              </p:cNvSpPr>
              <p:nvPr/>
            </p:nvSpPr>
            <p:spPr bwMode="auto">
              <a:xfrm flipH="1">
                <a:off x="5280" y="37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96 h 96"/>
                  <a:gd name="T4" fmla="*/ 0 60000 65536"/>
                  <a:gd name="T5" fmla="*/ 0 60000 65536"/>
                  <a:gd name="T6" fmla="*/ 0 w 48"/>
                  <a:gd name="T7" fmla="*/ 0 h 96"/>
                  <a:gd name="T8" fmla="*/ 48 w 4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96">
                    <a:moveTo>
                      <a:pt x="0" y="0"/>
                    </a:moveTo>
                    <a:cubicBezTo>
                      <a:pt x="20" y="44"/>
                      <a:pt x="40" y="88"/>
                      <a:pt x="48" y="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Freeform 23"/>
              <p:cNvSpPr>
                <a:spLocks/>
              </p:cNvSpPr>
              <p:nvPr/>
            </p:nvSpPr>
            <p:spPr bwMode="auto">
              <a:xfrm flipH="1">
                <a:off x="5279" y="3888"/>
                <a:ext cx="1" cy="96"/>
              </a:xfrm>
              <a:custGeom>
                <a:avLst/>
                <a:gdLst>
                  <a:gd name="T0" fmla="*/ 0 w 1"/>
                  <a:gd name="T1" fmla="*/ 0 h 96"/>
                  <a:gd name="T2" fmla="*/ 0 w 1"/>
                  <a:gd name="T3" fmla="*/ 96 h 96"/>
                  <a:gd name="T4" fmla="*/ 0 60000 65536"/>
                  <a:gd name="T5" fmla="*/ 0 60000 65536"/>
                  <a:gd name="T6" fmla="*/ 0 w 1"/>
                  <a:gd name="T7" fmla="*/ 0 h 96"/>
                  <a:gd name="T8" fmla="*/ 1 w 1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6">
                    <a:moveTo>
                      <a:pt x="0" y="0"/>
                    </a:moveTo>
                    <a:cubicBezTo>
                      <a:pt x="0" y="40"/>
                      <a:pt x="0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Freeform 24"/>
              <p:cNvSpPr>
                <a:spLocks/>
              </p:cNvSpPr>
              <p:nvPr/>
            </p:nvSpPr>
            <p:spPr bwMode="auto">
              <a:xfrm flipH="1">
                <a:off x="4992" y="3984"/>
                <a:ext cx="384" cy="56"/>
              </a:xfrm>
              <a:custGeom>
                <a:avLst/>
                <a:gdLst>
                  <a:gd name="T0" fmla="*/ 0 w 384"/>
                  <a:gd name="T1" fmla="*/ 0 h 56"/>
                  <a:gd name="T2" fmla="*/ 144 w 384"/>
                  <a:gd name="T3" fmla="*/ 48 h 56"/>
                  <a:gd name="T4" fmla="*/ 384 w 384"/>
                  <a:gd name="T5" fmla="*/ 48 h 56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6"/>
                  <a:gd name="T11" fmla="*/ 384 w 38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6">
                    <a:moveTo>
                      <a:pt x="0" y="0"/>
                    </a:moveTo>
                    <a:cubicBezTo>
                      <a:pt x="40" y="20"/>
                      <a:pt x="80" y="40"/>
                      <a:pt x="144" y="48"/>
                    </a:cubicBezTo>
                    <a:cubicBezTo>
                      <a:pt x="208" y="56"/>
                      <a:pt x="336" y="56"/>
                      <a:pt x="384" y="4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Freeform 25"/>
              <p:cNvSpPr>
                <a:spLocks/>
              </p:cNvSpPr>
              <p:nvPr/>
            </p:nvSpPr>
            <p:spPr bwMode="auto">
              <a:xfrm flipH="1">
                <a:off x="4704" y="4032"/>
                <a:ext cx="336" cy="144"/>
              </a:xfrm>
              <a:custGeom>
                <a:avLst/>
                <a:gdLst>
                  <a:gd name="T0" fmla="*/ 0 w 336"/>
                  <a:gd name="T1" fmla="*/ 0 h 144"/>
                  <a:gd name="T2" fmla="*/ 336 w 336"/>
                  <a:gd name="T3" fmla="*/ 144 h 144"/>
                  <a:gd name="T4" fmla="*/ 0 60000 65536"/>
                  <a:gd name="T5" fmla="*/ 0 60000 65536"/>
                  <a:gd name="T6" fmla="*/ 0 w 336"/>
                  <a:gd name="T7" fmla="*/ 0 h 144"/>
                  <a:gd name="T8" fmla="*/ 336 w 336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6" h="144">
                    <a:moveTo>
                      <a:pt x="0" y="0"/>
                    </a:moveTo>
                    <a:cubicBezTo>
                      <a:pt x="140" y="60"/>
                      <a:pt x="280" y="120"/>
                      <a:pt x="336" y="144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6" name="Freeform 26"/>
              <p:cNvSpPr>
                <a:spLocks/>
              </p:cNvSpPr>
              <p:nvPr/>
            </p:nvSpPr>
            <p:spPr bwMode="auto">
              <a:xfrm flipH="1">
                <a:off x="4416" y="3648"/>
                <a:ext cx="240" cy="144"/>
              </a:xfrm>
              <a:custGeom>
                <a:avLst/>
                <a:gdLst>
                  <a:gd name="T0" fmla="*/ 0 w 240"/>
                  <a:gd name="T1" fmla="*/ 0 h 144"/>
                  <a:gd name="T2" fmla="*/ 240 w 240"/>
                  <a:gd name="T3" fmla="*/ 144 h 144"/>
                  <a:gd name="T4" fmla="*/ 0 60000 65536"/>
                  <a:gd name="T5" fmla="*/ 0 60000 65536"/>
                  <a:gd name="T6" fmla="*/ 0 w 240"/>
                  <a:gd name="T7" fmla="*/ 0 h 144"/>
                  <a:gd name="T8" fmla="*/ 240 w 240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144">
                    <a:moveTo>
                      <a:pt x="0" y="0"/>
                    </a:moveTo>
                    <a:cubicBezTo>
                      <a:pt x="100" y="60"/>
                      <a:pt x="200" y="120"/>
                      <a:pt x="240" y="144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Freeform 27"/>
              <p:cNvSpPr>
                <a:spLocks/>
              </p:cNvSpPr>
              <p:nvPr/>
            </p:nvSpPr>
            <p:spPr bwMode="auto">
              <a:xfrm>
                <a:off x="4656" y="2880"/>
                <a:ext cx="400" cy="816"/>
              </a:xfrm>
              <a:custGeom>
                <a:avLst/>
                <a:gdLst>
                  <a:gd name="T0" fmla="*/ 384 w 400"/>
                  <a:gd name="T1" fmla="*/ 0 h 816"/>
                  <a:gd name="T2" fmla="*/ 336 w 400"/>
                  <a:gd name="T3" fmla="*/ 288 h 816"/>
                  <a:gd name="T4" fmla="*/ 0 w 400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816"/>
                  <a:gd name="T11" fmla="*/ 400 w 400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816">
                    <a:moveTo>
                      <a:pt x="384" y="0"/>
                    </a:moveTo>
                    <a:cubicBezTo>
                      <a:pt x="392" y="76"/>
                      <a:pt x="400" y="152"/>
                      <a:pt x="336" y="288"/>
                    </a:cubicBezTo>
                    <a:cubicBezTo>
                      <a:pt x="272" y="424"/>
                      <a:pt x="56" y="728"/>
                      <a:pt x="0" y="81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8" name="Freeform 28"/>
              <p:cNvSpPr>
                <a:spLocks/>
              </p:cNvSpPr>
              <p:nvPr/>
            </p:nvSpPr>
            <p:spPr bwMode="auto">
              <a:xfrm>
                <a:off x="4992" y="2880"/>
                <a:ext cx="208" cy="960"/>
              </a:xfrm>
              <a:custGeom>
                <a:avLst/>
                <a:gdLst>
                  <a:gd name="T0" fmla="*/ 96 w 208"/>
                  <a:gd name="T1" fmla="*/ 0 h 960"/>
                  <a:gd name="T2" fmla="*/ 192 w 208"/>
                  <a:gd name="T3" fmla="*/ 48 h 960"/>
                  <a:gd name="T4" fmla="*/ 192 w 208"/>
                  <a:gd name="T5" fmla="*/ 192 h 960"/>
                  <a:gd name="T6" fmla="*/ 96 w 208"/>
                  <a:gd name="T7" fmla="*/ 528 h 960"/>
                  <a:gd name="T8" fmla="*/ 96 w 208"/>
                  <a:gd name="T9" fmla="*/ 672 h 960"/>
                  <a:gd name="T10" fmla="*/ 96 w 208"/>
                  <a:gd name="T11" fmla="*/ 768 h 960"/>
                  <a:gd name="T12" fmla="*/ 0 w 208"/>
                  <a:gd name="T13" fmla="*/ 960 h 9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8"/>
                  <a:gd name="T22" fmla="*/ 0 h 960"/>
                  <a:gd name="T23" fmla="*/ 208 w 208"/>
                  <a:gd name="T24" fmla="*/ 960 h 9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8" h="960">
                    <a:moveTo>
                      <a:pt x="96" y="0"/>
                    </a:moveTo>
                    <a:cubicBezTo>
                      <a:pt x="136" y="8"/>
                      <a:pt x="176" y="16"/>
                      <a:pt x="192" y="48"/>
                    </a:cubicBezTo>
                    <a:cubicBezTo>
                      <a:pt x="208" y="80"/>
                      <a:pt x="208" y="112"/>
                      <a:pt x="192" y="192"/>
                    </a:cubicBezTo>
                    <a:cubicBezTo>
                      <a:pt x="176" y="272"/>
                      <a:pt x="112" y="448"/>
                      <a:pt x="96" y="528"/>
                    </a:cubicBezTo>
                    <a:cubicBezTo>
                      <a:pt x="80" y="608"/>
                      <a:pt x="96" y="632"/>
                      <a:pt x="96" y="672"/>
                    </a:cubicBezTo>
                    <a:cubicBezTo>
                      <a:pt x="96" y="712"/>
                      <a:pt x="112" y="720"/>
                      <a:pt x="96" y="768"/>
                    </a:cubicBezTo>
                    <a:cubicBezTo>
                      <a:pt x="80" y="816"/>
                      <a:pt x="16" y="928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9" name="Freeform 29"/>
              <p:cNvSpPr>
                <a:spLocks/>
              </p:cNvSpPr>
              <p:nvPr/>
            </p:nvSpPr>
            <p:spPr bwMode="auto">
              <a:xfrm>
                <a:off x="5040" y="2880"/>
                <a:ext cx="56" cy="240"/>
              </a:xfrm>
              <a:custGeom>
                <a:avLst/>
                <a:gdLst>
                  <a:gd name="T0" fmla="*/ 0 w 104"/>
                  <a:gd name="T1" fmla="*/ 0 h 240"/>
                  <a:gd name="T2" fmla="*/ 8 w 104"/>
                  <a:gd name="T3" fmla="*/ 48 h 240"/>
                  <a:gd name="T4" fmla="*/ 4 w 104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240"/>
                  <a:gd name="T11" fmla="*/ 104 w 104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240">
                    <a:moveTo>
                      <a:pt x="0" y="0"/>
                    </a:moveTo>
                    <a:cubicBezTo>
                      <a:pt x="44" y="4"/>
                      <a:pt x="88" y="8"/>
                      <a:pt x="96" y="48"/>
                    </a:cubicBezTo>
                    <a:cubicBezTo>
                      <a:pt x="104" y="88"/>
                      <a:pt x="64" y="216"/>
                      <a:pt x="48" y="24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0" name="Freeform 30"/>
              <p:cNvSpPr>
                <a:spLocks/>
              </p:cNvSpPr>
              <p:nvPr/>
            </p:nvSpPr>
            <p:spPr bwMode="auto">
              <a:xfrm>
                <a:off x="5040" y="3119"/>
                <a:ext cx="48" cy="49"/>
              </a:xfrm>
              <a:custGeom>
                <a:avLst/>
                <a:gdLst>
                  <a:gd name="T0" fmla="*/ 0 w 96"/>
                  <a:gd name="T1" fmla="*/ 0 h 1"/>
                  <a:gd name="T2" fmla="*/ 6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0" y="0"/>
                    </a:moveTo>
                    <a:cubicBezTo>
                      <a:pt x="40" y="0"/>
                      <a:pt x="80" y="0"/>
                      <a:pt x="96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91" name="Arc 31"/>
            <p:cNvSpPr>
              <a:spLocks/>
            </p:cNvSpPr>
            <p:nvPr/>
          </p:nvSpPr>
          <p:spPr bwMode="auto">
            <a:xfrm flipV="1">
              <a:off x="4388" y="2859"/>
              <a:ext cx="523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Arc 32"/>
            <p:cNvSpPr>
              <a:spLocks/>
            </p:cNvSpPr>
            <p:nvPr/>
          </p:nvSpPr>
          <p:spPr bwMode="auto">
            <a:xfrm flipH="1" flipV="1">
              <a:off x="3888" y="2862"/>
              <a:ext cx="524" cy="1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4416" y="2211"/>
              <a:ext cx="0" cy="5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 flipH="1">
              <a:off x="3782" y="2935"/>
              <a:ext cx="485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4454" y="2897"/>
              <a:ext cx="449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1" name="Object 36"/>
            <p:cNvGraphicFramePr>
              <a:graphicFrameLocks noChangeAspect="1"/>
            </p:cNvGraphicFramePr>
            <p:nvPr/>
          </p:nvGraphicFramePr>
          <p:xfrm>
            <a:off x="4205" y="2112"/>
            <a:ext cx="20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2112"/>
                          <a:ext cx="20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37"/>
            <p:cNvGraphicFramePr>
              <a:graphicFrameLocks noChangeAspect="1"/>
            </p:cNvGraphicFramePr>
            <p:nvPr/>
          </p:nvGraphicFramePr>
          <p:xfrm>
            <a:off x="4843" y="2986"/>
            <a:ext cx="2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公式" r:id="rId11" imgW="164880" imgH="203040" progId="Equation.3">
                    <p:embed/>
                  </p:oleObj>
                </mc:Choice>
                <mc:Fallback>
                  <p:oleObj name="公式" r:id="rId11" imgW="16488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" y="2986"/>
                          <a:ext cx="2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38"/>
            <p:cNvGraphicFramePr>
              <a:graphicFrameLocks noChangeAspect="1"/>
            </p:cNvGraphicFramePr>
            <p:nvPr/>
          </p:nvGraphicFramePr>
          <p:xfrm>
            <a:off x="3696" y="2830"/>
            <a:ext cx="1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30"/>
                          <a:ext cx="19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2" name="Group 39"/>
          <p:cNvGrpSpPr>
            <a:grpSpLocks/>
          </p:cNvGrpSpPr>
          <p:nvPr/>
        </p:nvGrpSpPr>
        <p:grpSpPr bwMode="auto">
          <a:xfrm>
            <a:off x="1033463" y="3873500"/>
            <a:ext cx="4529137" cy="1079500"/>
            <a:chOff x="768" y="2544"/>
            <a:chExt cx="2853" cy="680"/>
          </a:xfrm>
        </p:grpSpPr>
        <p:sp>
          <p:nvSpPr>
            <p:cNvPr id="15387" name="Text Box 40"/>
            <p:cNvSpPr txBox="1">
              <a:spLocks noChangeArrowheads="1"/>
            </p:cNvSpPr>
            <p:nvPr/>
          </p:nvSpPr>
          <p:spPr bwMode="auto">
            <a:xfrm>
              <a:off x="768" y="2544"/>
              <a:ext cx="285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/>
                <a:t>    </a:t>
              </a:r>
              <a:r>
                <a:rPr lang="zh-CN" altLang="en-US"/>
                <a:t>为磁感应强度，</a:t>
              </a:r>
              <a:r>
                <a:rPr lang="zh-CN" altLang="en-US" i="1"/>
                <a:t>  </a:t>
              </a:r>
              <a:r>
                <a:rPr lang="zh-CN" altLang="en-US"/>
                <a:t>为带电质点的运动速度，</a:t>
              </a:r>
              <a:r>
                <a:rPr lang="zh-CN" altLang="en-US" i="1">
                  <a:sym typeface="Symbol" panose="05050102010706020507" pitchFamily="18" charset="2"/>
                </a:rPr>
                <a:t></a:t>
              </a:r>
              <a:r>
                <a:rPr lang="zh-CN" altLang="en-US">
                  <a:sym typeface="Symbol" panose="05050102010706020507" pitchFamily="18" charset="2"/>
                </a:rPr>
                <a:t>为    和    的夹角</a:t>
              </a:r>
              <a:r>
                <a:rPr lang="en-US" altLang="zh-CN">
                  <a:sym typeface="Symbol" panose="05050102010706020507" pitchFamily="18" charset="2"/>
                </a:rPr>
                <a:t>.</a:t>
              </a:r>
              <a:endParaRPr lang="en-US" altLang="zh-CN"/>
            </a:p>
          </p:txBody>
        </p:sp>
        <p:graphicFrame>
          <p:nvGraphicFramePr>
            <p:cNvPr id="15367" name="Object 41"/>
            <p:cNvGraphicFramePr>
              <a:graphicFrameLocks noChangeAspect="1"/>
            </p:cNvGraphicFramePr>
            <p:nvPr/>
          </p:nvGraphicFramePr>
          <p:xfrm>
            <a:off x="816" y="2592"/>
            <a:ext cx="2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92"/>
                          <a:ext cx="2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42"/>
            <p:cNvGraphicFramePr>
              <a:graphicFrameLocks noChangeAspect="1"/>
            </p:cNvGraphicFramePr>
            <p:nvPr/>
          </p:nvGraphicFramePr>
          <p:xfrm>
            <a:off x="2304" y="2592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公式" r:id="rId16" imgW="126720" imgH="177480" progId="Equation.3">
                    <p:embed/>
                  </p:oleObj>
                </mc:Choice>
                <mc:Fallback>
                  <p:oleObj name="公式" r:id="rId16" imgW="126720" imgH="1774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592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43"/>
            <p:cNvGraphicFramePr>
              <a:graphicFrameLocks noChangeAspect="1"/>
            </p:cNvGraphicFramePr>
            <p:nvPr/>
          </p:nvGraphicFramePr>
          <p:xfrm>
            <a:off x="2256" y="2928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公式" r:id="rId17" imgW="126720" imgH="177480" progId="Equation.3">
                    <p:embed/>
                  </p:oleObj>
                </mc:Choice>
                <mc:Fallback>
                  <p:oleObj name="公式" r:id="rId17" imgW="126720" imgH="1774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28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44"/>
            <p:cNvGraphicFramePr>
              <a:graphicFrameLocks noChangeAspect="1"/>
            </p:cNvGraphicFramePr>
            <p:nvPr/>
          </p:nvGraphicFramePr>
          <p:xfrm>
            <a:off x="2656" y="2887"/>
            <a:ext cx="2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公式" r:id="rId18" imgW="164880" imgH="203040" progId="Equation.3">
                    <p:embed/>
                  </p:oleObj>
                </mc:Choice>
                <mc:Fallback>
                  <p:oleObj name="公式" r:id="rId18" imgW="16488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2887"/>
                          <a:ext cx="2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3" name="Group 45"/>
          <p:cNvGrpSpPr>
            <a:grpSpLocks/>
          </p:cNvGrpSpPr>
          <p:nvPr/>
        </p:nvGrpSpPr>
        <p:grpSpPr bwMode="auto">
          <a:xfrm>
            <a:off x="1098550" y="5010150"/>
            <a:ext cx="4564063" cy="517525"/>
            <a:chOff x="788" y="3156"/>
            <a:chExt cx="2875" cy="326"/>
          </a:xfrm>
        </p:grpSpPr>
        <p:graphicFrame>
          <p:nvGraphicFramePr>
            <p:cNvPr id="15364" name="Object 46"/>
            <p:cNvGraphicFramePr>
              <a:graphicFrameLocks noChangeAspect="1"/>
            </p:cNvGraphicFramePr>
            <p:nvPr/>
          </p:nvGraphicFramePr>
          <p:xfrm>
            <a:off x="788" y="3156"/>
            <a:ext cx="2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2" name="公式" r:id="rId19" imgW="164880" imgH="203040" progId="Equation.3">
                    <p:embed/>
                  </p:oleObj>
                </mc:Choice>
                <mc:Fallback>
                  <p:oleObj name="公式" r:id="rId19" imgW="1648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3156"/>
                          <a:ext cx="2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Text Box 47"/>
            <p:cNvSpPr txBox="1">
              <a:spLocks noChangeArrowheads="1"/>
            </p:cNvSpPr>
            <p:nvPr/>
          </p:nvSpPr>
          <p:spPr bwMode="auto">
            <a:xfrm>
              <a:off x="1223" y="3156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和洛伦兹力</a:t>
              </a:r>
            </a:p>
          </p:txBody>
        </p:sp>
        <p:graphicFrame>
          <p:nvGraphicFramePr>
            <p:cNvPr id="15365" name="Object 48"/>
            <p:cNvGraphicFramePr>
              <a:graphicFrameLocks noChangeAspect="1"/>
            </p:cNvGraphicFramePr>
            <p:nvPr/>
          </p:nvGraphicFramePr>
          <p:xfrm>
            <a:off x="1056" y="3156"/>
            <a:ext cx="2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公式" r:id="rId21" imgW="164880" imgH="203040" progId="Equation.3">
                    <p:embed/>
                  </p:oleObj>
                </mc:Choice>
                <mc:Fallback>
                  <p:oleObj name="公式" r:id="rId21" imgW="164880" imgH="2030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56"/>
                          <a:ext cx="2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49"/>
            <p:cNvGraphicFramePr>
              <a:graphicFrameLocks noChangeAspect="1"/>
            </p:cNvGraphicFramePr>
            <p:nvPr/>
          </p:nvGraphicFramePr>
          <p:xfrm>
            <a:off x="2256" y="3156"/>
            <a:ext cx="24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公式" r:id="rId22" imgW="164880" imgH="203040" progId="Equation.3">
                    <p:embed/>
                  </p:oleObj>
                </mc:Choice>
                <mc:Fallback>
                  <p:oleObj name="公式" r:id="rId22" imgW="164880" imgH="2030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156"/>
                          <a:ext cx="24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Text Box 50"/>
            <p:cNvSpPr txBox="1">
              <a:spLocks noChangeArrowheads="1"/>
            </p:cNvSpPr>
            <p:nvPr/>
          </p:nvSpPr>
          <p:spPr bwMode="auto">
            <a:xfrm>
              <a:off x="2486" y="3194"/>
              <a:ext cx="1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的方向满足  </a:t>
              </a:r>
            </a:p>
          </p:txBody>
        </p:sp>
      </p:grpSp>
      <p:sp>
        <p:nvSpPr>
          <p:cNvPr id="15384" name="Text Box 51"/>
          <p:cNvSpPr txBox="1">
            <a:spLocks noChangeArrowheads="1"/>
          </p:cNvSpPr>
          <p:nvPr/>
        </p:nvSpPr>
        <p:spPr bwMode="auto">
          <a:xfrm>
            <a:off x="990600" y="5638800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右手螺旋法则，如质点带负电，则力的方向与上述相反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886200" y="685800"/>
          <a:ext cx="1479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3" imgW="634680" imgH="215640" progId="Equation.3">
                  <p:embed/>
                </p:oleObj>
              </mc:Choice>
              <mc:Fallback>
                <p:oleObj name="公式" r:id="rId3" imgW="6346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85800"/>
                        <a:ext cx="1479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219200" y="706438"/>
            <a:ext cx="255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洛伦兹力矢量式   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39838" y="1219200"/>
            <a:ext cx="500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若带电质点在电磁场中，则合力为   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3352800" y="1752600"/>
          <a:ext cx="266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5" imgW="1193760" imgH="241200" progId="Equation.3">
                  <p:embed/>
                </p:oleObj>
              </mc:Choice>
              <mc:Fallback>
                <p:oleObj name="公式" r:id="rId5" imgW="11937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266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43000" y="3124200"/>
            <a:ext cx="5180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§3.3.2 </a:t>
            </a:r>
            <a:r>
              <a:rPr lang="zh-CN" altLang="en-US" sz="2800">
                <a:ea typeface="黑体" panose="02010609060101010101" pitchFamily="49" charset="-122"/>
              </a:rPr>
              <a:t>被动力或约束反作用力  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95400" y="2286000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称洛伦兹公式</a:t>
            </a:r>
            <a:r>
              <a:rPr lang="en-US" altLang="zh-CN"/>
              <a:t>.   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19200" y="3648075"/>
            <a:ext cx="716915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当物体的运动受到一定限制时称为约束，受约束的物体将受到约束反作用力，这种力不可能事先知道，因而在力学问题中常常作为未知力出现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绳内张力 </a:t>
            </a:r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张力</a:t>
            </a:r>
            <a:r>
              <a:rPr lang="en-US" altLang="zh-CN"/>
              <a:t>——</a:t>
            </a:r>
            <a:r>
              <a:rPr lang="zh-CN" altLang="en-US"/>
              <a:t>绳子受到拉伸时内部出现的力</a:t>
            </a:r>
            <a:r>
              <a:rPr lang="en-US" altLang="zh-CN"/>
              <a:t>.</a:t>
            </a:r>
            <a:r>
              <a:rPr lang="zh-CN" altLang="en-US"/>
              <a:t>方向与绳子在该点的切线平行</a:t>
            </a:r>
            <a:r>
              <a:rPr lang="en-US" altLang="zh-CN"/>
              <a:t>.</a:t>
            </a:r>
          </a:p>
        </p:txBody>
      </p:sp>
      <p:sp>
        <p:nvSpPr>
          <p:cNvPr id="17417" name="Text Box 4"/>
          <p:cNvSpPr txBox="1">
            <a:spLocks noChangeArrowheads="1"/>
          </p:cNvSpPr>
          <p:nvPr/>
        </p:nvSpPr>
        <p:spPr bwMode="auto">
          <a:xfrm>
            <a:off x="1066800" y="4191000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支承面的支撑力 </a:t>
            </a:r>
          </a:p>
        </p:txBody>
      </p:sp>
      <p:sp>
        <p:nvSpPr>
          <p:cNvPr id="17418" name="Text Box 5"/>
          <p:cNvSpPr txBox="1">
            <a:spLocks noChangeArrowheads="1"/>
          </p:cNvSpPr>
          <p:nvPr/>
        </p:nvSpPr>
        <p:spPr bwMode="auto">
          <a:xfrm>
            <a:off x="1127125" y="4724400"/>
            <a:ext cx="73310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两物体以理想光滑面接触，只有与接触面垂直的力，此力称正压力或支撑力</a:t>
            </a:r>
            <a:r>
              <a:rPr lang="en-US" altLang="zh-CN"/>
              <a:t>.</a:t>
            </a:r>
          </a:p>
        </p:txBody>
      </p:sp>
      <p:grpSp>
        <p:nvGrpSpPr>
          <p:cNvPr id="17419" name="Group 6"/>
          <p:cNvGrpSpPr>
            <a:grpSpLocks/>
          </p:cNvGrpSpPr>
          <p:nvPr/>
        </p:nvGrpSpPr>
        <p:grpSpPr bwMode="auto">
          <a:xfrm>
            <a:off x="1981200" y="2209800"/>
            <a:ext cx="4572000" cy="1916113"/>
            <a:chOff x="1248" y="1392"/>
            <a:chExt cx="2880" cy="1207"/>
          </a:xfrm>
        </p:grpSpPr>
        <p:sp>
          <p:nvSpPr>
            <p:cNvPr id="17420" name="Line 7"/>
            <p:cNvSpPr>
              <a:spLocks noChangeShapeType="1"/>
            </p:cNvSpPr>
            <p:nvPr/>
          </p:nvSpPr>
          <p:spPr bwMode="auto">
            <a:xfrm>
              <a:off x="1870" y="1643"/>
              <a:ext cx="1694" cy="0"/>
            </a:xfrm>
            <a:prstGeom prst="line">
              <a:avLst/>
            </a:prstGeom>
            <a:noFill/>
            <a:ln w="76200">
              <a:pattFill prst="sphere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3506" y="1643"/>
              <a:ext cx="6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9"/>
            <p:cNvSpPr>
              <a:spLocks noChangeShapeType="1"/>
            </p:cNvSpPr>
            <p:nvPr/>
          </p:nvSpPr>
          <p:spPr bwMode="auto">
            <a:xfrm flipH="1">
              <a:off x="1248" y="1643"/>
              <a:ext cx="6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0" name="Object 10"/>
            <p:cNvGraphicFramePr>
              <a:graphicFrameLocks noChangeAspect="1"/>
            </p:cNvGraphicFramePr>
            <p:nvPr/>
          </p:nvGraphicFramePr>
          <p:xfrm>
            <a:off x="1536" y="1392"/>
            <a:ext cx="2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公式" r:id="rId3" imgW="203040" imgH="164880" progId="Equation.3">
                    <p:embed/>
                  </p:oleObj>
                </mc:Choice>
                <mc:Fallback>
                  <p:oleObj name="公式" r:id="rId3" imgW="20304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5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2716" y="1392"/>
              <a:ext cx="0" cy="12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>
              <a:off x="1926" y="2071"/>
              <a:ext cx="790" cy="0"/>
            </a:xfrm>
            <a:prstGeom prst="line">
              <a:avLst/>
            </a:prstGeom>
            <a:noFill/>
            <a:ln w="76200">
              <a:pattFill prst="sphere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>
              <a:off x="2716" y="2247"/>
              <a:ext cx="848" cy="0"/>
            </a:xfrm>
            <a:prstGeom prst="line">
              <a:avLst/>
            </a:prstGeom>
            <a:noFill/>
            <a:ln w="76200">
              <a:pattFill prst="sphere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 flipH="1">
              <a:off x="1870" y="2247"/>
              <a:ext cx="90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1" name="Object 15"/>
            <p:cNvGraphicFramePr>
              <a:graphicFrameLocks noChangeAspect="1"/>
            </p:cNvGraphicFramePr>
            <p:nvPr/>
          </p:nvGraphicFramePr>
          <p:xfrm>
            <a:off x="3608" y="1927"/>
            <a:ext cx="32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公式" r:id="rId5" imgW="215640" imgH="215640" progId="Equation.3">
                    <p:embed/>
                  </p:oleObj>
                </mc:Choice>
                <mc:Fallback>
                  <p:oleObj name="公式" r:id="rId5" imgW="21564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927"/>
                          <a:ext cx="32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16"/>
            <p:cNvSpPr>
              <a:spLocks noChangeShapeType="1"/>
            </p:cNvSpPr>
            <p:nvPr/>
          </p:nvSpPr>
          <p:spPr bwMode="auto">
            <a:xfrm>
              <a:off x="2688" y="2071"/>
              <a:ext cx="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2" name="Object 17"/>
            <p:cNvGraphicFramePr>
              <a:graphicFrameLocks noChangeAspect="1"/>
            </p:cNvGraphicFramePr>
            <p:nvPr/>
          </p:nvGraphicFramePr>
          <p:xfrm>
            <a:off x="1592" y="2119"/>
            <a:ext cx="32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公式" r:id="rId7" imgW="215640" imgH="215640" progId="Equation.3">
                    <p:embed/>
                  </p:oleObj>
                </mc:Choice>
                <mc:Fallback>
                  <p:oleObj name="公式" r:id="rId7" imgW="215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119"/>
                          <a:ext cx="32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18"/>
            <p:cNvGraphicFramePr>
              <a:graphicFrameLocks noChangeAspect="1"/>
            </p:cNvGraphicFramePr>
            <p:nvPr/>
          </p:nvGraphicFramePr>
          <p:xfrm>
            <a:off x="3936" y="140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公式" r:id="rId8" imgW="164880" imgH="164880" progId="Equation.3">
                    <p:embed/>
                  </p:oleObj>
                </mc:Choice>
                <mc:Fallback>
                  <p:oleObj name="公式" r:id="rId8" imgW="16488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0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19"/>
            <p:cNvGraphicFramePr>
              <a:graphicFrameLocks noChangeAspect="1"/>
            </p:cNvGraphicFramePr>
            <p:nvPr/>
          </p:nvGraphicFramePr>
          <p:xfrm>
            <a:off x="2544" y="2256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公式" r:id="rId10" imgW="152280" imgH="164880" progId="Equation.3">
                    <p:embed/>
                  </p:oleObj>
                </mc:Choice>
                <mc:Fallback>
                  <p:oleObj name="公式" r:id="rId10" imgW="1522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56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0" y="533400"/>
            <a:ext cx="156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摩擦力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524000" y="1066800"/>
            <a:ext cx="385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干摩擦</a:t>
            </a:r>
            <a:r>
              <a:rPr lang="en-US" altLang="zh-CN"/>
              <a:t>——</a:t>
            </a:r>
            <a:r>
              <a:rPr lang="zh-CN" altLang="en-US"/>
              <a:t>固体间的摩擦</a:t>
            </a:r>
            <a:r>
              <a:rPr lang="en-US" altLang="zh-CN"/>
              <a:t>.  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524000" y="1808163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干摩擦力 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60725" y="1524000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静摩擦力   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276600" y="2092325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滑动摩擦力  </a:t>
            </a:r>
          </a:p>
        </p:txBody>
      </p:sp>
      <p:sp>
        <p:nvSpPr>
          <p:cNvPr id="49159" name="AutoShape 7"/>
          <p:cNvSpPr>
            <a:spLocks/>
          </p:cNvSpPr>
          <p:nvPr/>
        </p:nvSpPr>
        <p:spPr bwMode="auto">
          <a:xfrm>
            <a:off x="3048000" y="17113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105400" y="211296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阻碍相对运动 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05400" y="1544638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阻碍相对运动趋势  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600200" y="433705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 baseline="-25000"/>
              <a:t>f 0</a:t>
            </a:r>
            <a:r>
              <a:rPr lang="en-US" altLang="zh-CN"/>
              <a:t>—</a:t>
            </a:r>
            <a:r>
              <a:rPr lang="zh-CN" altLang="en-US"/>
              <a:t>静摩擦力  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427538" y="4337050"/>
            <a:ext cx="322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 baseline="-25000"/>
              <a:t>f0max</a:t>
            </a:r>
            <a:r>
              <a:rPr lang="en-US" altLang="zh-CN"/>
              <a:t>—</a:t>
            </a:r>
            <a:r>
              <a:rPr lang="zh-CN" altLang="en-US"/>
              <a:t>最大静摩擦力  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600200" y="5418138"/>
            <a:ext cx="252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 baseline="-25000"/>
              <a:t>0</a:t>
            </a:r>
            <a:r>
              <a:rPr lang="en-US" altLang="zh-CN"/>
              <a:t>—</a:t>
            </a:r>
            <a:r>
              <a:rPr lang="zh-CN" altLang="en-US"/>
              <a:t>静摩擦因数   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600200" y="4884738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 baseline="-25000"/>
              <a:t>f </a:t>
            </a:r>
            <a:r>
              <a:rPr lang="en-US" altLang="zh-CN" i="1" baseline="-25000"/>
              <a:t> </a:t>
            </a:r>
            <a:r>
              <a:rPr lang="en-US" altLang="zh-CN"/>
              <a:t>—</a:t>
            </a:r>
            <a:r>
              <a:rPr lang="zh-CN" altLang="en-US"/>
              <a:t>滑动摩擦力  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427538" y="5418138"/>
            <a:ext cx="2732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/>
              <a:t>—</a:t>
            </a:r>
            <a:r>
              <a:rPr lang="zh-CN" altLang="en-US"/>
              <a:t>滑动摩擦因数   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352800" y="3132138"/>
            <a:ext cx="333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 baseline="-25000"/>
              <a:t>f 0 </a:t>
            </a:r>
            <a:r>
              <a:rPr lang="en-US" altLang="zh-CN">
                <a:sym typeface="Symbol" panose="05050102010706020507" pitchFamily="18" charset="2"/>
              </a:rPr>
              <a:t> 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f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 baseline="-25000">
                <a:sym typeface="Symbol" panose="05050102010706020507" pitchFamily="18" charset="2"/>
              </a:rPr>
              <a:t>0max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endParaRPr lang="en-US" altLang="zh-CN" i="1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713163" y="3741738"/>
            <a:ext cx="163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 baseline="-25000"/>
              <a:t>f</a:t>
            </a:r>
            <a:r>
              <a:rPr lang="en-US" altLang="zh-CN" i="1" baseline="-25000"/>
              <a:t>  </a:t>
            </a:r>
            <a:r>
              <a:rPr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 F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1524000" y="2514600"/>
            <a:ext cx="26352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库仑的经验公式：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427538" y="4884738"/>
            <a:ext cx="206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 i="1">
                <a:sym typeface="Symbol" panose="05050102010706020507" pitchFamily="18" charset="2"/>
              </a:rPr>
              <a:t> —</a:t>
            </a:r>
            <a:r>
              <a:rPr lang="zh-CN" altLang="en-US">
                <a:sym typeface="Symbol" panose="05050102010706020507" pitchFamily="18" charset="2"/>
              </a:rPr>
              <a:t>正压力  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58888" y="549275"/>
            <a:ext cx="664527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摩擦因数与物体材料、表面光滑程度、干湿程度以及温度等多种因素有关</a:t>
            </a:r>
            <a:r>
              <a:rPr lang="en-US" altLang="zh-CN"/>
              <a:t>,</a:t>
            </a:r>
            <a:r>
              <a:rPr lang="zh-CN" altLang="en-US"/>
              <a:t>甚至并非常数</a:t>
            </a:r>
            <a:r>
              <a:rPr lang="en-US" altLang="zh-CN"/>
              <a:t>. </a:t>
            </a:r>
            <a:r>
              <a:rPr lang="zh-CN" altLang="en-US"/>
              <a:t>但在一般计算中，可视摩擦因数为常数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24000" y="765175"/>
            <a:ext cx="5686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§3.4 </a:t>
            </a:r>
            <a:r>
              <a:rPr lang="zh-CN" altLang="en-US" sz="3600">
                <a:ea typeface="楷体_GB2312" pitchFamily="49" charset="-122"/>
              </a:rPr>
              <a:t>牛顿运动定律的应用 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24000" y="1504950"/>
            <a:ext cx="393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§3.4.1 </a:t>
            </a:r>
            <a:r>
              <a:rPr lang="zh-CN" altLang="en-US" sz="2800">
                <a:ea typeface="黑体" panose="02010609060101010101" pitchFamily="49" charset="-122"/>
              </a:rPr>
              <a:t>质点的直线运动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0" y="2176463"/>
            <a:ext cx="5180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§3.4.2 </a:t>
            </a:r>
            <a:r>
              <a:rPr lang="zh-CN" altLang="en-US" sz="2800">
                <a:ea typeface="黑体" panose="02010609060101010101" pitchFamily="49" charset="-122"/>
              </a:rPr>
              <a:t>变力作用下的直线运动  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0" y="2847975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§3.4.3 </a:t>
            </a:r>
            <a:r>
              <a:rPr lang="zh-CN" altLang="en-US" sz="2800">
                <a:ea typeface="黑体" panose="02010609060101010101" pitchFamily="49" charset="-122"/>
              </a:rPr>
              <a:t>质点的曲线运动   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524000" y="3519488"/>
            <a:ext cx="339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§3.4.4 </a:t>
            </a:r>
            <a:r>
              <a:rPr lang="zh-CN" altLang="en-US" sz="2800">
                <a:ea typeface="黑体" panose="02010609060101010101" pitchFamily="49" charset="-122"/>
              </a:rPr>
              <a:t>质点的平衡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781175" y="533400"/>
            <a:ext cx="5686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§3.4 </a:t>
            </a:r>
            <a:r>
              <a:rPr lang="zh-CN" altLang="en-US" sz="3600">
                <a:ea typeface="楷体_GB2312" pitchFamily="49" charset="-122"/>
              </a:rPr>
              <a:t>牛顿运动定律的应用 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277938" y="1219200"/>
            <a:ext cx="327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应用牛顿定律应注意</a:t>
            </a:r>
            <a:r>
              <a:rPr lang="en-US" altLang="zh-CN">
                <a:solidFill>
                  <a:srgbClr val="FF0000"/>
                </a:solidFill>
              </a:rPr>
              <a:t>:  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77938" y="1744663"/>
            <a:ext cx="339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lang="en-US" altLang="zh-CN"/>
              <a:t> </a:t>
            </a:r>
            <a:r>
              <a:rPr lang="zh-CN" altLang="en-US"/>
              <a:t>研究对象</a:t>
            </a:r>
            <a:r>
              <a:rPr lang="en-US" altLang="zh-CN"/>
              <a:t>——</a:t>
            </a:r>
            <a:r>
              <a:rPr lang="zh-CN" altLang="en-US"/>
              <a:t>质点</a:t>
            </a:r>
            <a:r>
              <a:rPr lang="en-US" altLang="zh-CN"/>
              <a:t>. 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277938" y="2254250"/>
            <a:ext cx="718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lang="zh-CN" altLang="en-US"/>
              <a:t>将其它物体对该质点的作用归结为力</a:t>
            </a:r>
            <a:r>
              <a:rPr lang="en-US" altLang="zh-CN"/>
              <a:t>. </a:t>
            </a:r>
            <a:r>
              <a:rPr lang="zh-CN" altLang="en-US"/>
              <a:t>画隔离图</a:t>
            </a:r>
            <a:r>
              <a:rPr lang="en-US" altLang="zh-CN"/>
              <a:t>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77938" y="2763838"/>
            <a:ext cx="424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lang="zh-CN" altLang="en-US"/>
              <a:t>加速度是相对于惯性系的</a:t>
            </a:r>
            <a:r>
              <a:rPr lang="en-US" altLang="zh-CN"/>
              <a:t>.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3284538"/>
            <a:ext cx="3925887" cy="533400"/>
            <a:chOff x="816" y="2688"/>
            <a:chExt cx="2473" cy="336"/>
          </a:xfrm>
        </p:grpSpPr>
        <p:sp>
          <p:nvSpPr>
            <p:cNvPr id="18445" name="Text Box 8"/>
            <p:cNvSpPr txBox="1">
              <a:spLocks noChangeArrowheads="1"/>
            </p:cNvSpPr>
            <p:nvPr/>
          </p:nvSpPr>
          <p:spPr bwMode="auto">
            <a:xfrm>
              <a:off x="816" y="2736"/>
              <a:ext cx="2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AutoNum type="circleNumDbPlain" startAt="4"/>
              </a:pPr>
              <a:r>
                <a:rPr lang="en-US" altLang="zh-CN"/>
                <a:t>                   </a:t>
              </a:r>
              <a:r>
                <a:rPr lang="zh-CN" altLang="en-US"/>
                <a:t>是瞬时关系</a:t>
              </a:r>
              <a:r>
                <a:rPr lang="en-US" altLang="zh-CN"/>
                <a:t>.   </a:t>
              </a:r>
            </a:p>
          </p:txBody>
        </p:sp>
        <p:graphicFrame>
          <p:nvGraphicFramePr>
            <p:cNvPr id="18435" name="Object 9"/>
            <p:cNvGraphicFramePr>
              <a:graphicFrameLocks noChangeAspect="1"/>
            </p:cNvGraphicFramePr>
            <p:nvPr/>
          </p:nvGraphicFramePr>
          <p:xfrm>
            <a:off x="1056" y="2688"/>
            <a:ext cx="86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Equation" r:id="rId3" imgW="533160" imgH="215640" progId="Equation.DSMT4">
                    <p:embed/>
                  </p:oleObj>
                </mc:Choice>
                <mc:Fallback>
                  <p:oleObj name="Equation" r:id="rId3" imgW="53316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88"/>
                          <a:ext cx="86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58888" y="3860800"/>
            <a:ext cx="6991350" cy="1079500"/>
            <a:chOff x="816" y="2431"/>
            <a:chExt cx="4404" cy="680"/>
          </a:xfrm>
        </p:grpSpPr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816" y="2431"/>
              <a:ext cx="440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buFontTx/>
                <a:buAutoNum type="circleNumDbPlain" startAt="5"/>
              </a:pPr>
              <a:r>
                <a:rPr lang="en-US" altLang="zh-CN"/>
                <a:t>                  </a:t>
              </a:r>
              <a:r>
                <a:rPr lang="zh-CN" altLang="en-US"/>
                <a:t>是矢量式</a:t>
              </a:r>
              <a:r>
                <a:rPr lang="en-US" altLang="zh-CN"/>
                <a:t>.</a:t>
              </a:r>
              <a:r>
                <a:rPr lang="zh-CN" altLang="en-US"/>
                <a:t>解题中选择适当的坐标系，</a:t>
              </a:r>
            </a:p>
            <a:p>
              <a:pPr eaLnBrk="1" hangingPunct="1">
                <a:lnSpc>
                  <a:spcPct val="135000"/>
                </a:lnSpc>
              </a:pPr>
              <a:r>
                <a:rPr lang="zh-CN" altLang="en-US"/>
                <a:t>    写成分量式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8434" name="Object 12"/>
            <p:cNvGraphicFramePr>
              <a:graphicFrameLocks noChangeAspect="1"/>
            </p:cNvGraphicFramePr>
            <p:nvPr/>
          </p:nvGraphicFramePr>
          <p:xfrm>
            <a:off x="1104" y="2448"/>
            <a:ext cx="86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公式" r:id="rId5" imgW="533160" imgH="215640" progId="Equation.3">
                    <p:embed/>
                  </p:oleObj>
                </mc:Choice>
                <mc:Fallback>
                  <p:oleObj name="公式" r:id="rId5" imgW="53316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86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95400" y="5029200"/>
            <a:ext cx="347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 startAt="6"/>
            </a:pPr>
            <a:r>
              <a:rPr lang="en-US" altLang="zh-CN"/>
              <a:t> </a:t>
            </a:r>
            <a:r>
              <a:rPr lang="zh-CN" altLang="en-US"/>
              <a:t>正确写出约束方程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68" grpId="0" build="p" autoUpdateAnimBg="0"/>
      <p:bldP spid="36869" grpId="0" build="p" autoUpdateAnimBg="0"/>
      <p:bldP spid="36870" grpId="0" build="p" autoUpdateAnimBg="0"/>
      <p:bldP spid="3687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1416050" y="549275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§3.4.1 </a:t>
            </a:r>
            <a:r>
              <a:rPr lang="zh-CN" altLang="en-US" sz="2800">
                <a:ea typeface="黑体" panose="02010609060101010101" pitchFamily="49" charset="-122"/>
              </a:rPr>
              <a:t>质点的直线运动   </a:t>
            </a:r>
          </a:p>
        </p:txBody>
      </p:sp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1462088" y="1219200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在直角坐标系中，牛顿第二定律分量式为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600200" y="1905000"/>
          <a:ext cx="1905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3" imgW="863280" imgH="253800" progId="Equation.3">
                  <p:embed/>
                </p:oleObj>
              </mc:Choice>
              <mc:Fallback>
                <p:oleObj name="公式" r:id="rId3" imgW="8632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05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806825" y="1905000"/>
          <a:ext cx="1876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5" imgW="850680" imgH="253800" progId="Equation.3">
                  <p:embed/>
                </p:oleObj>
              </mc:Choice>
              <mc:Fallback>
                <p:oleObj name="公式" r:id="rId5" imgW="8506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905000"/>
                        <a:ext cx="1876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5984875" y="1905000"/>
          <a:ext cx="18208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7" imgW="825480" imgH="253800" progId="Equation.3">
                  <p:embed/>
                </p:oleObj>
              </mc:Choice>
              <mc:Fallback>
                <p:oleObj name="公式" r:id="rId7" imgW="8254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1905000"/>
                        <a:ext cx="18208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447800" y="2590800"/>
            <a:ext cx="324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牛顿第三定律分量式  </a:t>
            </a:r>
          </a:p>
        </p:txBody>
      </p:sp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2057400" y="312420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9" imgW="545760" imgH="228600" progId="Equation.3">
                  <p:embed/>
                </p:oleObj>
              </mc:Choice>
              <mc:Fallback>
                <p:oleObj name="公式" r:id="rId9" imgW="545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3984625" y="31242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1" imgW="545760" imgH="241200" progId="Equation.3">
                  <p:embed/>
                </p:oleObj>
              </mc:Choice>
              <mc:Fallback>
                <p:oleObj name="公式" r:id="rId11" imgW="5457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3124200"/>
                        <a:ext cx="1295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"/>
          <p:cNvGraphicFramePr>
            <a:graphicFrameLocks noChangeAspect="1"/>
          </p:cNvGraphicFramePr>
          <p:nvPr/>
        </p:nvGraphicFramePr>
        <p:xfrm>
          <a:off x="5988050" y="3124200"/>
          <a:ext cx="1204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13" imgW="507960" imgH="228600" progId="Equation.3">
                  <p:embed/>
                </p:oleObj>
              </mc:Choice>
              <mc:Fallback>
                <p:oleObj name="公式" r:id="rId13" imgW="5079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124200"/>
                        <a:ext cx="1204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471613" y="3886200"/>
            <a:ext cx="646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典型例子之一是</a:t>
            </a:r>
            <a:r>
              <a:rPr lang="zh-CN" altLang="en-US"/>
              <a:t>“</a:t>
            </a:r>
            <a:r>
              <a:rPr lang="zh-CN" altLang="en-US">
                <a:latin typeface="宋体" panose="02010600030101010101" pitchFamily="2" charset="-122"/>
              </a:rPr>
              <a:t>直线加速器</a:t>
            </a:r>
            <a:r>
              <a:rPr lang="zh-CN" altLang="en-US"/>
              <a:t>”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下图是示意图</a:t>
            </a:r>
            <a:r>
              <a:rPr lang="en-US" altLang="zh-CN">
                <a:latin typeface="宋体" panose="02010600030101010101" pitchFamily="2" charset="-122"/>
              </a:rPr>
              <a:t>. </a:t>
            </a:r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1566863" y="4433888"/>
            <a:ext cx="6015037" cy="1419225"/>
            <a:chOff x="774" y="2771"/>
            <a:chExt cx="3789" cy="894"/>
          </a:xfrm>
        </p:grpSpPr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 rot="-5400000">
              <a:off x="1248" y="3024"/>
              <a:ext cx="242" cy="433"/>
            </a:xfrm>
            <a:prstGeom prst="can">
              <a:avLst>
                <a:gd name="adj" fmla="val 4473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 rot="-5400000">
              <a:off x="1919" y="2977"/>
              <a:ext cx="242" cy="528"/>
            </a:xfrm>
            <a:prstGeom prst="can">
              <a:avLst>
                <a:gd name="adj" fmla="val 5454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 rot="-5400000">
              <a:off x="3696" y="2880"/>
              <a:ext cx="240" cy="720"/>
            </a:xfrm>
            <a:prstGeom prst="can">
              <a:avLst>
                <a:gd name="adj" fmla="val 6040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 rot="-5400000">
              <a:off x="2759" y="2953"/>
              <a:ext cx="242" cy="576"/>
            </a:xfrm>
            <a:prstGeom prst="can">
              <a:avLst>
                <a:gd name="adj" fmla="val 5453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1028" y="3241"/>
              <a:ext cx="3140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4190" y="3241"/>
              <a:ext cx="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774" y="3258"/>
              <a:ext cx="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1355" y="2857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2038" y="3371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2903" y="2845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68" y="3382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353" y="278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3884" y="336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_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2895" y="27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2038" y="333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_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6416675" y="180975"/>
            <a:ext cx="26193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157788"/>
            <a:ext cx="78581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286375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852738"/>
            <a:ext cx="6953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97200"/>
            <a:ext cx="69373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86288"/>
            <a:ext cx="59182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44900"/>
            <a:ext cx="26876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276475"/>
            <a:ext cx="624205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4462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1358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灯片编号占位符 2"/>
          <p:cNvSpPr txBox="1">
            <a:spLocks noGrp="1" noChangeArrowheads="1"/>
          </p:cNvSpPr>
          <p:nvPr/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1A58042-F45D-4A58-A88B-92F88505B069}" type="slidenum">
              <a:rPr lang="en-US" altLang="zh-CN" sz="1400"/>
              <a:pPr algn="r" eaLnBrk="1" hangingPunct="1"/>
              <a:t>3</a:t>
            </a:fld>
            <a:endParaRPr lang="en-US" altLang="zh-CN" sz="1400"/>
          </a:p>
        </p:txBody>
      </p:sp>
      <p:sp>
        <p:nvSpPr>
          <p:cNvPr id="40976" name="椭圆 15"/>
          <p:cNvSpPr>
            <a:spLocks noChangeArrowheads="1"/>
          </p:cNvSpPr>
          <p:nvPr/>
        </p:nvSpPr>
        <p:spPr bwMode="auto">
          <a:xfrm>
            <a:off x="1187450" y="2133600"/>
            <a:ext cx="2952750" cy="1439863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78" name="椭圆 20"/>
          <p:cNvSpPr>
            <a:spLocks noChangeArrowheads="1"/>
          </p:cNvSpPr>
          <p:nvPr/>
        </p:nvSpPr>
        <p:spPr bwMode="auto">
          <a:xfrm>
            <a:off x="4294188" y="2133600"/>
            <a:ext cx="2952750" cy="1439863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80" name="椭圆 24"/>
          <p:cNvSpPr>
            <a:spLocks noChangeArrowheads="1"/>
          </p:cNvSpPr>
          <p:nvPr/>
        </p:nvSpPr>
        <p:spPr bwMode="auto">
          <a:xfrm>
            <a:off x="1190625" y="4365625"/>
            <a:ext cx="2951163" cy="1439863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81" name="椭圆 25"/>
          <p:cNvSpPr>
            <a:spLocks noChangeArrowheads="1"/>
          </p:cNvSpPr>
          <p:nvPr/>
        </p:nvSpPr>
        <p:spPr bwMode="auto">
          <a:xfrm>
            <a:off x="4278313" y="4365625"/>
            <a:ext cx="2951162" cy="1439863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2001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916113"/>
            <a:ext cx="1936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8388350" y="355600"/>
            <a:ext cx="85725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21" name="直接箭头连接符 15"/>
          <p:cNvCxnSpPr>
            <a:cxnSpLocks noChangeShapeType="1"/>
          </p:cNvCxnSpPr>
          <p:nvPr/>
        </p:nvCxnSpPr>
        <p:spPr bwMode="auto">
          <a:xfrm flipV="1">
            <a:off x="6807200" y="500063"/>
            <a:ext cx="1570038" cy="1163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15"/>
          <p:cNvCxnSpPr>
            <a:cxnSpLocks noChangeShapeType="1"/>
          </p:cNvCxnSpPr>
          <p:nvPr/>
        </p:nvCxnSpPr>
        <p:spPr bwMode="auto">
          <a:xfrm flipV="1">
            <a:off x="8139113" y="500063"/>
            <a:ext cx="268287" cy="571500"/>
          </a:xfrm>
          <a:prstGeom prst="straightConnector1">
            <a:avLst/>
          </a:prstGeom>
          <a:noFill/>
          <a:ln w="25400">
            <a:solidFill>
              <a:srgbClr val="CC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15"/>
          <p:cNvCxnSpPr>
            <a:cxnSpLocks noChangeShapeType="1"/>
          </p:cNvCxnSpPr>
          <p:nvPr/>
        </p:nvCxnSpPr>
        <p:spPr bwMode="auto">
          <a:xfrm flipV="1">
            <a:off x="6807200" y="1036638"/>
            <a:ext cx="1331913" cy="6604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矩形 24"/>
          <p:cNvSpPr>
            <a:spLocks noChangeArrowheads="1"/>
          </p:cNvSpPr>
          <p:nvPr/>
        </p:nvSpPr>
        <p:spPr bwMode="auto">
          <a:xfrm>
            <a:off x="2700338" y="476250"/>
            <a:ext cx="302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§2.8.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伽利略变换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 autoUpdateAnimBg="0"/>
      <p:bldP spid="40978" grpId="0" animBg="1" autoUpdateAnimBg="0"/>
      <p:bldP spid="40980" grpId="0" animBg="1"/>
      <p:bldP spid="4098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42950" y="646113"/>
            <a:ext cx="76390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1]</a:t>
            </a:r>
            <a:r>
              <a:rPr kumimoji="0" lang="en-US" altLang="zh-CN"/>
              <a:t> </a:t>
            </a:r>
            <a:r>
              <a:rPr kumimoji="0" lang="zh-CN" altLang="en-US"/>
              <a:t>英国剑桥大学物理教师阿特伍德</a:t>
            </a:r>
            <a:r>
              <a:rPr kumimoji="0" lang="en-US" altLang="zh-CN"/>
              <a:t>(George Atwood,1746—1807)</a:t>
            </a:r>
            <a:r>
              <a:rPr kumimoji="0" lang="zh-CN" altLang="en-US"/>
              <a:t>，善于设计机巧的演示实验，他为验证牛顿第二定律而设计的滑轮装置，称作“阿特伍德机”，该机是最早出现验证牛顿定律的最好设备，于</a:t>
            </a:r>
            <a:r>
              <a:rPr kumimoji="0" lang="en-US" altLang="zh-CN"/>
              <a:t>1784</a:t>
            </a:r>
            <a:r>
              <a:rPr kumimoji="0" lang="zh-CN" altLang="en-US"/>
              <a:t>年发表于“关于物体的直线运动和转动”一文中</a:t>
            </a:r>
            <a:r>
              <a:rPr kumimoji="0" lang="en-US" altLang="zh-CN"/>
              <a:t>(</a:t>
            </a:r>
            <a:r>
              <a:rPr kumimoji="0" lang="zh-CN" altLang="en-US"/>
              <a:t>下页如图所示）</a:t>
            </a:r>
            <a:r>
              <a:rPr kumimoji="0" lang="en-US" altLang="zh-CN"/>
              <a:t>.</a:t>
            </a:r>
            <a:r>
              <a:rPr kumimoji="0" lang="zh-CN" altLang="en-US"/>
              <a:t>物理学进行研究需要建立理想模型</a:t>
            </a:r>
            <a:r>
              <a:rPr kumimoji="0" lang="en-US" altLang="zh-CN"/>
              <a:t>.</a:t>
            </a:r>
            <a:r>
              <a:rPr kumimoji="0" lang="zh-CN" altLang="en-US"/>
              <a:t>在理论模型中，重物   和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和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</a:t>
            </a:r>
            <a:r>
              <a:rPr kumimoji="0" lang="zh-CN" altLang="en-US"/>
              <a:t>可视作质点；滑轮是“理想的”，即绳和滑轮的质量不计，轴承摩擦不计，绳不伸长</a:t>
            </a:r>
            <a:r>
              <a:rPr kumimoji="0" lang="en-US" altLang="zh-CN"/>
              <a:t>.</a:t>
            </a:r>
            <a:r>
              <a:rPr kumimoji="0" lang="zh-CN" altLang="en-US"/>
              <a:t>求重物释放后物体加速度及物体对绳的拉力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4" name="Group 2"/>
          <p:cNvGrpSpPr>
            <a:grpSpLocks/>
          </p:cNvGrpSpPr>
          <p:nvPr/>
        </p:nvGrpSpPr>
        <p:grpSpPr bwMode="auto">
          <a:xfrm>
            <a:off x="6302375" y="646113"/>
            <a:ext cx="1444625" cy="3278187"/>
            <a:chOff x="3970" y="407"/>
            <a:chExt cx="910" cy="2065"/>
          </a:xfrm>
        </p:grpSpPr>
        <p:grpSp>
          <p:nvGrpSpPr>
            <p:cNvPr id="20511" name="Group 3"/>
            <p:cNvGrpSpPr>
              <a:grpSpLocks/>
            </p:cNvGrpSpPr>
            <p:nvPr/>
          </p:nvGrpSpPr>
          <p:grpSpPr bwMode="auto">
            <a:xfrm>
              <a:off x="3988" y="407"/>
              <a:ext cx="892" cy="1795"/>
              <a:chOff x="3988" y="407"/>
              <a:chExt cx="892" cy="1795"/>
            </a:xfrm>
          </p:grpSpPr>
          <p:grpSp>
            <p:nvGrpSpPr>
              <p:cNvPr id="20512" name="Group 4"/>
              <p:cNvGrpSpPr>
                <a:grpSpLocks/>
              </p:cNvGrpSpPr>
              <p:nvPr/>
            </p:nvGrpSpPr>
            <p:grpSpPr bwMode="auto">
              <a:xfrm>
                <a:off x="4111" y="634"/>
                <a:ext cx="565" cy="598"/>
                <a:chOff x="1152" y="2282"/>
                <a:chExt cx="565" cy="598"/>
              </a:xfrm>
            </p:grpSpPr>
            <p:sp>
              <p:nvSpPr>
                <p:cNvPr id="20521" name="Oval 5"/>
                <p:cNvSpPr>
                  <a:spLocks noChangeArrowheads="1"/>
                </p:cNvSpPr>
                <p:nvPr/>
              </p:nvSpPr>
              <p:spPr bwMode="auto">
                <a:xfrm>
                  <a:off x="1152" y="2282"/>
                  <a:ext cx="565" cy="59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22" name="Oval 6"/>
                <p:cNvSpPr>
                  <a:spLocks noChangeArrowheads="1"/>
                </p:cNvSpPr>
                <p:nvPr/>
              </p:nvSpPr>
              <p:spPr bwMode="auto">
                <a:xfrm>
                  <a:off x="1204" y="2337"/>
                  <a:ext cx="469" cy="48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23" name="Rectangle 7"/>
                <p:cNvSpPr>
                  <a:spLocks noChangeArrowheads="1"/>
                </p:cNvSpPr>
                <p:nvPr/>
              </p:nvSpPr>
              <p:spPr bwMode="auto">
                <a:xfrm>
                  <a:off x="1205" y="2567"/>
                  <a:ext cx="460" cy="47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24" name="Rectangle 8"/>
                <p:cNvSpPr>
                  <a:spLocks noChangeArrowheads="1"/>
                </p:cNvSpPr>
                <p:nvPr/>
              </p:nvSpPr>
              <p:spPr bwMode="auto">
                <a:xfrm rot="-3150927">
                  <a:off x="1213" y="2565"/>
                  <a:ext cx="487" cy="43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25" name="Rectangle 9"/>
                <p:cNvSpPr>
                  <a:spLocks noChangeArrowheads="1"/>
                </p:cNvSpPr>
                <p:nvPr/>
              </p:nvSpPr>
              <p:spPr bwMode="auto">
                <a:xfrm rot="2655385">
                  <a:off x="1214" y="2557"/>
                  <a:ext cx="461" cy="47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9946" name="Freeform 10"/>
              <p:cNvSpPr>
                <a:spLocks/>
              </p:cNvSpPr>
              <p:nvPr/>
            </p:nvSpPr>
            <p:spPr bwMode="auto">
              <a:xfrm>
                <a:off x="4332" y="468"/>
                <a:ext cx="152" cy="469"/>
              </a:xfrm>
              <a:custGeom>
                <a:avLst/>
                <a:gdLst/>
                <a:ahLst/>
                <a:cxnLst>
                  <a:cxn ang="0">
                    <a:pos x="15" y="51"/>
                  </a:cxn>
                  <a:cxn ang="0">
                    <a:pos x="105" y="356"/>
                  </a:cxn>
                  <a:cxn ang="0">
                    <a:pos x="195" y="51"/>
                  </a:cxn>
                  <a:cxn ang="0">
                    <a:pos x="15" y="51"/>
                  </a:cxn>
                </a:cxnLst>
                <a:rect l="0" t="0" r="r" b="b"/>
                <a:pathLst>
                  <a:path w="208" h="356">
                    <a:moveTo>
                      <a:pt x="15" y="51"/>
                    </a:moveTo>
                    <a:cubicBezTo>
                      <a:pt x="0" y="102"/>
                      <a:pt x="75" y="356"/>
                      <a:pt x="105" y="356"/>
                    </a:cubicBezTo>
                    <a:cubicBezTo>
                      <a:pt x="135" y="356"/>
                      <a:pt x="208" y="102"/>
                      <a:pt x="195" y="51"/>
                    </a:cubicBezTo>
                    <a:cubicBezTo>
                      <a:pt x="182" y="0"/>
                      <a:pt x="30" y="0"/>
                      <a:pt x="15" y="5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0514" name="Group 11"/>
              <p:cNvGrpSpPr>
                <a:grpSpLocks/>
              </p:cNvGrpSpPr>
              <p:nvPr/>
            </p:nvGrpSpPr>
            <p:grpSpPr bwMode="auto">
              <a:xfrm>
                <a:off x="3988" y="407"/>
                <a:ext cx="892" cy="101"/>
                <a:chOff x="724" y="1141"/>
                <a:chExt cx="892" cy="101"/>
              </a:xfrm>
            </p:grpSpPr>
            <p:sp>
              <p:nvSpPr>
                <p:cNvPr id="20519" name="Rectangle 12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734" y="1141"/>
                  <a:ext cx="858" cy="101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20" name="Line 13"/>
                <p:cNvSpPr>
                  <a:spLocks noChangeShapeType="1"/>
                </p:cNvSpPr>
                <p:nvPr/>
              </p:nvSpPr>
              <p:spPr bwMode="auto">
                <a:xfrm>
                  <a:off x="724" y="1242"/>
                  <a:ext cx="8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5" name="Line 14"/>
              <p:cNvSpPr>
                <a:spLocks noChangeShapeType="1"/>
              </p:cNvSpPr>
              <p:nvPr/>
            </p:nvSpPr>
            <p:spPr bwMode="auto">
              <a:xfrm>
                <a:off x="4111" y="938"/>
                <a:ext cx="0" cy="9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Line 15"/>
              <p:cNvSpPr>
                <a:spLocks noChangeShapeType="1"/>
              </p:cNvSpPr>
              <p:nvPr/>
            </p:nvSpPr>
            <p:spPr bwMode="auto">
              <a:xfrm>
                <a:off x="4670" y="977"/>
                <a:ext cx="0" cy="9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/>
            </p:nvSpPr>
            <p:spPr bwMode="auto">
              <a:xfrm>
                <a:off x="4010" y="1875"/>
                <a:ext cx="215" cy="327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53" name="Rectangle 17"/>
              <p:cNvSpPr>
                <a:spLocks noChangeArrowheads="1"/>
              </p:cNvSpPr>
              <p:nvPr/>
            </p:nvSpPr>
            <p:spPr bwMode="auto">
              <a:xfrm>
                <a:off x="4558" y="1768"/>
                <a:ext cx="215" cy="327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0492" name="Object 18"/>
            <p:cNvGraphicFramePr>
              <a:graphicFrameLocks noChangeAspect="1"/>
            </p:cNvGraphicFramePr>
            <p:nvPr/>
          </p:nvGraphicFramePr>
          <p:xfrm>
            <a:off x="3970" y="2188"/>
            <a:ext cx="3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公式" r:id="rId3" imgW="215640" imgH="215640" progId="Equation.3">
                    <p:embed/>
                  </p:oleObj>
                </mc:Choice>
                <mc:Fallback>
                  <p:oleObj name="公式" r:id="rId3" imgW="2156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188"/>
                          <a:ext cx="3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19"/>
            <p:cNvGraphicFramePr>
              <a:graphicFrameLocks noChangeAspect="1"/>
            </p:cNvGraphicFramePr>
            <p:nvPr/>
          </p:nvGraphicFramePr>
          <p:xfrm>
            <a:off x="4532" y="2103"/>
            <a:ext cx="33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公式" r:id="rId5" imgW="228600" imgH="215640" progId="Equation.3">
                    <p:embed/>
                  </p:oleObj>
                </mc:Choice>
                <mc:Fallback>
                  <p:oleObj name="公式" r:id="rId5" imgW="22860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2103"/>
                          <a:ext cx="33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5" name="Group 20"/>
          <p:cNvGrpSpPr>
            <a:grpSpLocks/>
          </p:cNvGrpSpPr>
          <p:nvPr/>
        </p:nvGrpSpPr>
        <p:grpSpPr bwMode="auto">
          <a:xfrm>
            <a:off x="6823075" y="1465263"/>
            <a:ext cx="336550" cy="1828800"/>
            <a:chOff x="4302" y="965"/>
            <a:chExt cx="212" cy="1152"/>
          </a:xfrm>
        </p:grpSpPr>
        <p:sp>
          <p:nvSpPr>
            <p:cNvPr id="20509" name="Line 21"/>
            <p:cNvSpPr>
              <a:spLocks noChangeShapeType="1"/>
            </p:cNvSpPr>
            <p:nvPr/>
          </p:nvSpPr>
          <p:spPr bwMode="auto">
            <a:xfrm>
              <a:off x="4410" y="965"/>
              <a:ext cx="0" cy="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22"/>
            <p:cNvSpPr txBox="1">
              <a:spLocks noChangeArrowheads="1"/>
            </p:cNvSpPr>
            <p:nvPr/>
          </p:nvSpPr>
          <p:spPr bwMode="auto">
            <a:xfrm>
              <a:off x="4302" y="18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</p:grpSp>
      <p:grpSp>
        <p:nvGrpSpPr>
          <p:cNvPr id="20496" name="Group 23"/>
          <p:cNvGrpSpPr>
            <a:grpSpLocks/>
          </p:cNvGrpSpPr>
          <p:nvPr/>
        </p:nvGrpSpPr>
        <p:grpSpPr bwMode="auto">
          <a:xfrm>
            <a:off x="4356100" y="708025"/>
            <a:ext cx="736600" cy="2755900"/>
            <a:chOff x="2744" y="446"/>
            <a:chExt cx="464" cy="1736"/>
          </a:xfrm>
        </p:grpSpPr>
        <p:grpSp>
          <p:nvGrpSpPr>
            <p:cNvPr id="20506" name="Group 24"/>
            <p:cNvGrpSpPr>
              <a:grpSpLocks/>
            </p:cNvGrpSpPr>
            <p:nvPr/>
          </p:nvGrpSpPr>
          <p:grpSpPr bwMode="auto">
            <a:xfrm>
              <a:off x="2867" y="655"/>
              <a:ext cx="2" cy="1265"/>
              <a:chOff x="2867" y="655"/>
              <a:chExt cx="2" cy="1265"/>
            </a:xfrm>
          </p:grpSpPr>
          <p:sp>
            <p:nvSpPr>
              <p:cNvPr id="20507" name="Line 25"/>
              <p:cNvSpPr>
                <a:spLocks noChangeShapeType="1"/>
              </p:cNvSpPr>
              <p:nvPr/>
            </p:nvSpPr>
            <p:spPr bwMode="auto">
              <a:xfrm>
                <a:off x="2867" y="1377"/>
                <a:ext cx="0" cy="5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Line 26"/>
              <p:cNvSpPr>
                <a:spLocks noChangeShapeType="1"/>
              </p:cNvSpPr>
              <p:nvPr/>
            </p:nvSpPr>
            <p:spPr bwMode="auto">
              <a:xfrm flipV="1">
                <a:off x="2869" y="655"/>
                <a:ext cx="0" cy="6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89" name="Object 27"/>
            <p:cNvGraphicFramePr>
              <a:graphicFrameLocks noChangeAspect="1"/>
            </p:cNvGraphicFramePr>
            <p:nvPr/>
          </p:nvGraphicFramePr>
          <p:xfrm>
            <a:off x="2890" y="1267"/>
            <a:ext cx="3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公式" r:id="rId7" imgW="215640" imgH="215640" progId="Equation.3">
                    <p:embed/>
                  </p:oleObj>
                </mc:Choice>
                <mc:Fallback>
                  <p:oleObj name="公式" r:id="rId7" imgW="21564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1267"/>
                          <a:ext cx="3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28"/>
            <p:cNvGraphicFramePr>
              <a:graphicFrameLocks noChangeAspect="1"/>
            </p:cNvGraphicFramePr>
            <p:nvPr/>
          </p:nvGraphicFramePr>
          <p:xfrm>
            <a:off x="2769" y="1923"/>
            <a:ext cx="2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9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923"/>
                          <a:ext cx="2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29"/>
            <p:cNvGraphicFramePr>
              <a:graphicFrameLocks noChangeAspect="1"/>
            </p:cNvGraphicFramePr>
            <p:nvPr/>
          </p:nvGraphicFramePr>
          <p:xfrm>
            <a:off x="2744" y="446"/>
            <a:ext cx="25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公式" r:id="rId10" imgW="215640" imgH="241200" progId="Equation.3">
                    <p:embed/>
                  </p:oleObj>
                </mc:Choice>
                <mc:Fallback>
                  <p:oleObj name="公式" r:id="rId10" imgW="21564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446"/>
                          <a:ext cx="25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7" name="Group 30"/>
          <p:cNvGrpSpPr>
            <a:grpSpLocks/>
          </p:cNvGrpSpPr>
          <p:nvPr/>
        </p:nvGrpSpPr>
        <p:grpSpPr bwMode="auto">
          <a:xfrm>
            <a:off x="5260975" y="735013"/>
            <a:ext cx="790575" cy="3148012"/>
            <a:chOff x="3314" y="463"/>
            <a:chExt cx="498" cy="1983"/>
          </a:xfrm>
        </p:grpSpPr>
        <p:grpSp>
          <p:nvGrpSpPr>
            <p:cNvPr id="20503" name="Group 31"/>
            <p:cNvGrpSpPr>
              <a:grpSpLocks/>
            </p:cNvGrpSpPr>
            <p:nvPr/>
          </p:nvGrpSpPr>
          <p:grpSpPr bwMode="auto">
            <a:xfrm>
              <a:off x="3422" y="711"/>
              <a:ext cx="4" cy="1486"/>
              <a:chOff x="3264" y="813"/>
              <a:chExt cx="4" cy="1486"/>
            </a:xfrm>
          </p:grpSpPr>
          <p:sp>
            <p:nvSpPr>
              <p:cNvPr id="20504" name="Line 32"/>
              <p:cNvSpPr>
                <a:spLocks noChangeShapeType="1"/>
              </p:cNvSpPr>
              <p:nvPr/>
            </p:nvSpPr>
            <p:spPr bwMode="auto">
              <a:xfrm>
                <a:off x="3268" y="1383"/>
                <a:ext cx="0" cy="9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33"/>
              <p:cNvSpPr>
                <a:spLocks noChangeShapeType="1"/>
              </p:cNvSpPr>
              <p:nvPr/>
            </p:nvSpPr>
            <p:spPr bwMode="auto">
              <a:xfrm flipV="1">
                <a:off x="3264" y="813"/>
                <a:ext cx="0" cy="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86" name="Object 34"/>
            <p:cNvGraphicFramePr>
              <a:graphicFrameLocks noChangeAspect="1"/>
            </p:cNvGraphicFramePr>
            <p:nvPr/>
          </p:nvGraphicFramePr>
          <p:xfrm>
            <a:off x="3476" y="1102"/>
            <a:ext cx="33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公式" r:id="rId12" imgW="228600" imgH="215640" progId="Equation.3">
                    <p:embed/>
                  </p:oleObj>
                </mc:Choice>
                <mc:Fallback>
                  <p:oleObj name="公式" r:id="rId12" imgW="22860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102"/>
                          <a:ext cx="33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35"/>
            <p:cNvGraphicFramePr>
              <a:graphicFrameLocks noChangeAspect="1"/>
            </p:cNvGraphicFramePr>
            <p:nvPr/>
          </p:nvGraphicFramePr>
          <p:xfrm>
            <a:off x="3341" y="2189"/>
            <a:ext cx="2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公式" r:id="rId13" imgW="203040" imgH="215640" progId="Equation.3">
                    <p:embed/>
                  </p:oleObj>
                </mc:Choice>
                <mc:Fallback>
                  <p:oleObj name="公式" r:id="rId13" imgW="20304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2189"/>
                          <a:ext cx="2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36"/>
            <p:cNvGraphicFramePr>
              <a:graphicFrameLocks noChangeAspect="1"/>
            </p:cNvGraphicFramePr>
            <p:nvPr/>
          </p:nvGraphicFramePr>
          <p:xfrm>
            <a:off x="3314" y="463"/>
            <a:ext cx="2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公式" r:id="rId14" imgW="215640" imgH="241200" progId="Equation.3">
                    <p:embed/>
                  </p:oleObj>
                </mc:Choice>
                <mc:Fallback>
                  <p:oleObj name="公式" r:id="rId14" imgW="21564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463"/>
                          <a:ext cx="22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1028700" y="500063"/>
            <a:ext cx="3036888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en-US" altLang="zh-CN"/>
              <a:t> </a:t>
            </a:r>
            <a:r>
              <a:rPr kumimoji="0" lang="zh-CN" altLang="en-US"/>
              <a:t>选地球为惯性参考系</a:t>
            </a:r>
            <a:r>
              <a:rPr kumimoji="0" lang="en-US" altLang="zh-CN"/>
              <a:t>.</a:t>
            </a:r>
            <a:r>
              <a:rPr kumimoji="0" lang="zh-CN" altLang="en-US"/>
              <a:t>取质点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和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zh-CN" altLang="en-US"/>
              <a:t>为隔离体，受力如图</a:t>
            </a:r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1073150" y="2057400"/>
            <a:ext cx="2927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zh-CN" altLang="en-US"/>
              <a:t>由牛顿第二定律</a:t>
            </a:r>
            <a:r>
              <a:rPr kumimoji="0" lang="en-US" altLang="zh-CN"/>
              <a:t>,</a:t>
            </a:r>
            <a:r>
              <a:rPr kumimoji="0" lang="zh-CN" altLang="en-US"/>
              <a:t>有</a:t>
            </a:r>
          </a:p>
        </p:txBody>
      </p:sp>
      <p:graphicFrame>
        <p:nvGraphicFramePr>
          <p:cNvPr id="20482" name="Object 39"/>
          <p:cNvGraphicFramePr>
            <a:graphicFrameLocks noChangeAspect="1"/>
          </p:cNvGraphicFramePr>
          <p:nvPr/>
        </p:nvGraphicFramePr>
        <p:xfrm>
          <a:off x="1550988" y="3387725"/>
          <a:ext cx="2311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16" imgW="1079280" imgH="241200" progId="Equation.3">
                  <p:embed/>
                </p:oleObj>
              </mc:Choice>
              <mc:Fallback>
                <p:oleObj name="公式" r:id="rId16" imgW="1079280" imgH="241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387725"/>
                        <a:ext cx="2311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0"/>
          <p:cNvGraphicFramePr>
            <a:graphicFrameLocks noChangeAspect="1"/>
          </p:cNvGraphicFramePr>
          <p:nvPr/>
        </p:nvGraphicFramePr>
        <p:xfrm>
          <a:off x="1533525" y="2708275"/>
          <a:ext cx="2235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18" imgW="1041120" imgH="241200" progId="Equation.3">
                  <p:embed/>
                </p:oleObj>
              </mc:Choice>
              <mc:Fallback>
                <p:oleObj name="公式" r:id="rId18" imgW="1041120" imgH="241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708275"/>
                        <a:ext cx="2235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41"/>
          <p:cNvSpPr txBox="1">
            <a:spLocks noChangeArrowheads="1"/>
          </p:cNvSpPr>
          <p:nvPr/>
        </p:nvSpPr>
        <p:spPr bwMode="auto">
          <a:xfrm>
            <a:off x="1066800" y="4133850"/>
            <a:ext cx="333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不计绳和滑轮质量，有 </a:t>
            </a:r>
          </a:p>
        </p:txBody>
      </p:sp>
      <p:graphicFrame>
        <p:nvGraphicFramePr>
          <p:cNvPr id="20484" name="Object 42"/>
          <p:cNvGraphicFramePr>
            <a:graphicFrameLocks noChangeAspect="1"/>
          </p:cNvGraphicFramePr>
          <p:nvPr/>
        </p:nvGraphicFramePr>
        <p:xfrm>
          <a:off x="4419600" y="4095750"/>
          <a:ext cx="20796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20" imgW="990360" imgH="241200" progId="Equation.3">
                  <p:embed/>
                </p:oleObj>
              </mc:Choice>
              <mc:Fallback>
                <p:oleObj name="公式" r:id="rId20" imgW="99036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95750"/>
                        <a:ext cx="20796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43"/>
          <p:cNvSpPr txBox="1">
            <a:spLocks noChangeArrowheads="1"/>
          </p:cNvSpPr>
          <p:nvPr/>
        </p:nvSpPr>
        <p:spPr bwMode="auto">
          <a:xfrm>
            <a:off x="1111250" y="4765675"/>
            <a:ext cx="377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建立坐标系</a:t>
            </a:r>
            <a:r>
              <a:rPr kumimoji="0" lang="en-US" altLang="zh-CN" i="1"/>
              <a:t>Ox</a:t>
            </a:r>
            <a:r>
              <a:rPr kumimoji="0" lang="zh-CN" altLang="en-US"/>
              <a:t>，约束关系 </a:t>
            </a:r>
            <a:r>
              <a:rPr kumimoji="0" lang="zh-CN" altLang="en-US" i="1"/>
              <a:t> </a:t>
            </a:r>
          </a:p>
        </p:txBody>
      </p:sp>
      <p:graphicFrame>
        <p:nvGraphicFramePr>
          <p:cNvPr id="20485" name="Object 44"/>
          <p:cNvGraphicFramePr>
            <a:graphicFrameLocks noChangeAspect="1"/>
          </p:cNvGraphicFramePr>
          <p:nvPr/>
        </p:nvGraphicFramePr>
        <p:xfrm>
          <a:off x="2479675" y="5373688"/>
          <a:ext cx="2641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22" imgW="1155600" imgH="215640" progId="Equation.3">
                  <p:embed/>
                </p:oleObj>
              </mc:Choice>
              <mc:Fallback>
                <p:oleObj name="公式" r:id="rId22" imgW="1155600" imgH="215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373688"/>
                        <a:ext cx="2641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Text Box 45"/>
          <p:cNvSpPr txBox="1">
            <a:spLocks noChangeArrowheads="1"/>
          </p:cNvSpPr>
          <p:nvPr/>
        </p:nvSpPr>
        <p:spPr bwMode="auto">
          <a:xfrm>
            <a:off x="5087938" y="5389563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常量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2"/>
          <p:cNvSpPr txBox="1">
            <a:spLocks noChangeArrowheads="1"/>
          </p:cNvSpPr>
          <p:nvPr/>
        </p:nvSpPr>
        <p:spPr bwMode="auto">
          <a:xfrm>
            <a:off x="1600200" y="6858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对时间求两次导数，得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3238500" y="1143000"/>
          <a:ext cx="3581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3" imgW="1765080" imgH="444240" progId="Equation.3">
                  <p:embed/>
                </p:oleObj>
              </mc:Choice>
              <mc:Fallback>
                <p:oleObj name="公式" r:id="rId3" imgW="17650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143000"/>
                        <a:ext cx="3581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1630363" y="2133600"/>
            <a:ext cx="317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牛顿第二定律分量式   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213100" y="2654300"/>
          <a:ext cx="2411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654300"/>
                        <a:ext cx="2411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3214688" y="3276600"/>
          <a:ext cx="3933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7" imgW="1803240" imgH="228600" progId="Equation.3">
                  <p:embed/>
                </p:oleObj>
              </mc:Choice>
              <mc:Fallback>
                <p:oleObj name="公式" r:id="rId7" imgW="1803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276600"/>
                        <a:ext cx="39338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/>
          <p:cNvGraphicFramePr>
            <a:graphicFrameLocks noChangeAspect="1"/>
          </p:cNvGraphicFramePr>
          <p:nvPr/>
        </p:nvGraphicFramePr>
        <p:xfrm>
          <a:off x="3200400" y="3956050"/>
          <a:ext cx="3014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9" imgW="1600200" imgH="431640" progId="Equation.3">
                  <p:embed/>
                </p:oleObj>
              </mc:Choice>
              <mc:Fallback>
                <p:oleObj name="公式" r:id="rId9" imgW="1600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56050"/>
                        <a:ext cx="30146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3621088" y="4953000"/>
          <a:ext cx="21955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11" imgW="1028520" imgH="431640" progId="Equation.3">
                  <p:embed/>
                </p:oleObj>
              </mc:Choice>
              <mc:Fallback>
                <p:oleObj name="公式" r:id="rId11" imgW="10285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953000"/>
                        <a:ext cx="21955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14500" y="41275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求解，得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696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讨论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en-US" altLang="zh-CN"/>
              <a:t> </a:t>
            </a:r>
            <a:r>
              <a:rPr kumimoji="0" lang="zh-CN" altLang="en-US"/>
              <a:t>若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&gt;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 </a:t>
            </a:r>
            <a:r>
              <a:rPr kumimoji="0" lang="zh-CN" altLang="en-US"/>
              <a:t>，</a:t>
            </a:r>
            <a:r>
              <a:rPr kumimoji="0" lang="en-US" altLang="zh-CN" i="1"/>
              <a:t>a</a:t>
            </a:r>
            <a:r>
              <a:rPr kumimoji="0" lang="en-US" altLang="zh-CN" baseline="-25000"/>
              <a:t>1</a:t>
            </a:r>
            <a:r>
              <a:rPr kumimoji="0" lang="en-US" altLang="zh-CN" i="1" baseline="-25000"/>
              <a:t>x</a:t>
            </a:r>
            <a:r>
              <a:rPr kumimoji="0" lang="en-US" altLang="zh-CN"/>
              <a:t> </a:t>
            </a:r>
            <a:r>
              <a:rPr kumimoji="0" lang="zh-CN" altLang="en-US"/>
              <a:t>为正， </a:t>
            </a:r>
            <a:r>
              <a:rPr kumimoji="0" lang="en-US" altLang="zh-CN" i="1"/>
              <a:t>a</a:t>
            </a:r>
            <a:r>
              <a:rPr kumimoji="0" lang="en-US" altLang="zh-CN" baseline="-25000"/>
              <a:t>2</a:t>
            </a:r>
            <a:r>
              <a:rPr kumimoji="0" lang="en-US" altLang="zh-CN" i="1" baseline="-25000"/>
              <a:t>x</a:t>
            </a:r>
            <a:r>
              <a:rPr kumimoji="0" lang="zh-CN" altLang="en-US"/>
              <a:t>为负，表明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的加速度与 </a:t>
            </a:r>
            <a:r>
              <a:rPr kumimoji="0" lang="en-US" altLang="zh-CN" i="1"/>
              <a:t>x </a:t>
            </a:r>
            <a:r>
              <a:rPr kumimoji="0" lang="zh-CN" altLang="en-US"/>
              <a:t>轴正向相同；若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&lt;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</a:t>
            </a:r>
            <a:r>
              <a:rPr kumimoji="0" lang="zh-CN" altLang="en-US"/>
              <a:t>，则 </a:t>
            </a:r>
            <a:r>
              <a:rPr kumimoji="0" lang="en-US" altLang="zh-CN" i="1"/>
              <a:t>a</a:t>
            </a:r>
            <a:r>
              <a:rPr kumimoji="0" lang="en-US" altLang="zh-CN" baseline="-25000"/>
              <a:t>1</a:t>
            </a:r>
            <a:r>
              <a:rPr kumimoji="0" lang="en-US" altLang="zh-CN" i="1" baseline="-25000"/>
              <a:t>x</a:t>
            </a:r>
            <a:r>
              <a:rPr kumimoji="0" lang="zh-CN" altLang="en-US"/>
              <a:t>为负，表明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 </a:t>
            </a:r>
            <a:r>
              <a:rPr kumimoji="0" lang="zh-CN" altLang="en-US"/>
              <a:t>的加速度与 </a:t>
            </a:r>
            <a:r>
              <a:rPr kumimoji="0" lang="en-US" altLang="zh-CN" i="1"/>
              <a:t>x </a:t>
            </a:r>
            <a:r>
              <a:rPr kumimoji="0" lang="zh-CN" altLang="en-US"/>
              <a:t>轴的正向相反；若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=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</a:t>
            </a:r>
            <a:r>
              <a:rPr kumimoji="0" lang="zh-CN" altLang="en-US"/>
              <a:t>，加速度为零，即加速度的方向大小均取决于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和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 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69342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2]</a:t>
            </a:r>
            <a:r>
              <a:rPr kumimoji="0" lang="en-US" altLang="zh-CN"/>
              <a:t>  </a:t>
            </a:r>
            <a:r>
              <a:rPr kumimoji="0" lang="zh-CN" altLang="en-US"/>
              <a:t>斜面质量为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 </a:t>
            </a:r>
            <a:r>
              <a:rPr kumimoji="0" lang="zh-CN" altLang="en-US"/>
              <a:t>，滑块质量为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</a:t>
            </a:r>
            <a:r>
              <a:rPr kumimoji="0" lang="zh-CN" altLang="en-US"/>
              <a:t>，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与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 </a:t>
            </a:r>
            <a:r>
              <a:rPr kumimoji="0" lang="zh-CN" altLang="en-US"/>
              <a:t>之间、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与平面之间均无摩擦，用水平力 </a:t>
            </a:r>
            <a:r>
              <a:rPr kumimoji="0" lang="en-US" altLang="zh-CN" i="1"/>
              <a:t>F </a:t>
            </a:r>
            <a:r>
              <a:rPr kumimoji="0" lang="zh-CN" altLang="en-US"/>
              <a:t>推斜面</a:t>
            </a:r>
            <a:r>
              <a:rPr kumimoji="0" lang="en-US" altLang="zh-CN"/>
              <a:t>.</a:t>
            </a:r>
            <a:r>
              <a:rPr kumimoji="0" lang="zh-CN" altLang="en-US"/>
              <a:t>问斜面倾角</a:t>
            </a:r>
            <a:r>
              <a:rPr kumimoji="0" lang="zh-CN" altLang="en-US" i="1">
                <a:sym typeface="Symbol" panose="05050102010706020507" pitchFamily="18" charset="2"/>
              </a:rPr>
              <a:t> </a:t>
            </a:r>
            <a:r>
              <a:rPr kumimoji="0" lang="zh-CN" altLang="en-US"/>
              <a:t>应多大 ，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和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zh-CN" altLang="en-US"/>
              <a:t>相对静止</a:t>
            </a:r>
            <a:r>
              <a:rPr kumimoji="0" lang="en-US" altLang="zh-CN"/>
              <a:t>.</a:t>
            </a:r>
          </a:p>
        </p:txBody>
      </p:sp>
      <p:grpSp>
        <p:nvGrpSpPr>
          <p:cNvPr id="22538" name="Group 3"/>
          <p:cNvGrpSpPr>
            <a:grpSpLocks/>
          </p:cNvGrpSpPr>
          <p:nvPr/>
        </p:nvGrpSpPr>
        <p:grpSpPr bwMode="auto">
          <a:xfrm>
            <a:off x="2000250" y="2565400"/>
            <a:ext cx="2160588" cy="1366838"/>
            <a:chOff x="1260" y="1616"/>
            <a:chExt cx="1361" cy="861"/>
          </a:xfrm>
        </p:grpSpPr>
        <p:sp>
          <p:nvSpPr>
            <p:cNvPr id="22561" name="AutoShape 4"/>
            <p:cNvSpPr>
              <a:spLocks noChangeArrowheads="1"/>
            </p:cNvSpPr>
            <p:nvPr/>
          </p:nvSpPr>
          <p:spPr bwMode="auto">
            <a:xfrm flipH="1">
              <a:off x="1260" y="2087"/>
              <a:ext cx="864" cy="336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Rectangle 5"/>
            <p:cNvSpPr>
              <a:spLocks noChangeArrowheads="1"/>
            </p:cNvSpPr>
            <p:nvPr/>
          </p:nvSpPr>
          <p:spPr bwMode="auto">
            <a:xfrm rot="-1430961">
              <a:off x="1788" y="1928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3" name="Text Box 6"/>
            <p:cNvSpPr txBox="1">
              <a:spLocks noChangeArrowheads="1"/>
            </p:cNvSpPr>
            <p:nvPr/>
          </p:nvSpPr>
          <p:spPr bwMode="auto">
            <a:xfrm>
              <a:off x="1841" y="2113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/>
                <a:t>m</a:t>
              </a:r>
              <a:r>
                <a:rPr kumimoji="0" lang="en-US" altLang="zh-CN" baseline="-25000"/>
                <a:t>1</a:t>
              </a:r>
            </a:p>
          </p:txBody>
        </p:sp>
        <p:sp>
          <p:nvSpPr>
            <p:cNvPr id="22564" name="Text Box 7"/>
            <p:cNvSpPr txBox="1">
              <a:spLocks noChangeArrowheads="1"/>
            </p:cNvSpPr>
            <p:nvPr/>
          </p:nvSpPr>
          <p:spPr bwMode="auto">
            <a:xfrm>
              <a:off x="1558" y="1616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/>
                <a:t> </a:t>
              </a:r>
              <a:r>
                <a:rPr kumimoji="0" lang="en-US" altLang="zh-CN" i="1"/>
                <a:t>m</a:t>
              </a:r>
              <a:r>
                <a:rPr kumimoji="0" lang="en-US" altLang="zh-CN" baseline="-25000"/>
                <a:t>2</a:t>
              </a:r>
              <a:r>
                <a:rPr kumimoji="0" lang="en-US" altLang="zh-CN"/>
                <a:t> </a:t>
              </a:r>
            </a:p>
          </p:txBody>
        </p:sp>
        <p:sp>
          <p:nvSpPr>
            <p:cNvPr id="22565" name="Text Box 8"/>
            <p:cNvSpPr txBox="1">
              <a:spLocks noChangeArrowheads="1"/>
            </p:cNvSpPr>
            <p:nvPr/>
          </p:nvSpPr>
          <p:spPr bwMode="auto">
            <a:xfrm>
              <a:off x="1446" y="218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2566" name="Line 9"/>
            <p:cNvSpPr>
              <a:spLocks noChangeShapeType="1"/>
            </p:cNvSpPr>
            <p:nvPr/>
          </p:nvSpPr>
          <p:spPr bwMode="auto">
            <a:xfrm flipH="1">
              <a:off x="2180" y="2214"/>
              <a:ext cx="4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6" name="Object 10"/>
            <p:cNvGraphicFramePr>
              <a:graphicFrameLocks noChangeAspect="1"/>
            </p:cNvGraphicFramePr>
            <p:nvPr/>
          </p:nvGraphicFramePr>
          <p:xfrm>
            <a:off x="2366" y="1926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1926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1306513" y="2171700"/>
            <a:ext cx="3079750" cy="2660650"/>
            <a:chOff x="823" y="1368"/>
            <a:chExt cx="1940" cy="1676"/>
          </a:xfrm>
        </p:grpSpPr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>
              <a:off x="1056" y="278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3"/>
            <p:cNvSpPr>
              <a:spLocks noChangeShapeType="1"/>
            </p:cNvSpPr>
            <p:nvPr/>
          </p:nvSpPr>
          <p:spPr bwMode="auto">
            <a:xfrm flipV="1">
              <a:off x="1056" y="148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Text Box 14"/>
            <p:cNvSpPr txBox="1">
              <a:spLocks noChangeArrowheads="1"/>
            </p:cNvSpPr>
            <p:nvPr/>
          </p:nvSpPr>
          <p:spPr bwMode="auto">
            <a:xfrm>
              <a:off x="823" y="268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2559" name="Text Box 15"/>
            <p:cNvSpPr txBox="1">
              <a:spLocks noChangeArrowheads="1"/>
            </p:cNvSpPr>
            <p:nvPr/>
          </p:nvSpPr>
          <p:spPr bwMode="auto">
            <a:xfrm>
              <a:off x="2551" y="27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22560" name="Text Box 16"/>
            <p:cNvSpPr txBox="1">
              <a:spLocks noChangeArrowheads="1"/>
            </p:cNvSpPr>
            <p:nvPr/>
          </p:nvSpPr>
          <p:spPr bwMode="auto">
            <a:xfrm>
              <a:off x="857" y="13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</p:grpSp>
      <p:grpSp>
        <p:nvGrpSpPr>
          <p:cNvPr id="22540" name="Group 17"/>
          <p:cNvGrpSpPr>
            <a:grpSpLocks/>
          </p:cNvGrpSpPr>
          <p:nvPr/>
        </p:nvGrpSpPr>
        <p:grpSpPr bwMode="auto">
          <a:xfrm>
            <a:off x="4646613" y="2243138"/>
            <a:ext cx="1679575" cy="2435225"/>
            <a:chOff x="2927" y="1413"/>
            <a:chExt cx="1058" cy="1534"/>
          </a:xfrm>
        </p:grpSpPr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>
              <a:off x="3366" y="2101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3378" y="2100"/>
              <a:ext cx="270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 flipH="1">
              <a:off x="2994" y="210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 flipV="1">
              <a:off x="3378" y="1604"/>
              <a:ext cx="0" cy="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Text Box 22"/>
            <p:cNvSpPr txBox="1">
              <a:spLocks noChangeArrowheads="1"/>
            </p:cNvSpPr>
            <p:nvPr/>
          </p:nvSpPr>
          <p:spPr bwMode="auto">
            <a:xfrm>
              <a:off x="3399" y="1921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/>
                <a:t>m</a:t>
              </a:r>
              <a:r>
                <a:rPr kumimoji="0" lang="en-US" altLang="zh-CN" baseline="-25000"/>
                <a:t>1</a:t>
              </a:r>
            </a:p>
          </p:txBody>
        </p:sp>
        <p:sp>
          <p:nvSpPr>
            <p:cNvPr id="22554" name="Text Box 23"/>
            <p:cNvSpPr txBox="1">
              <a:spLocks noChangeArrowheads="1"/>
            </p:cNvSpPr>
            <p:nvPr/>
          </p:nvSpPr>
          <p:spPr bwMode="auto">
            <a:xfrm>
              <a:off x="3298" y="2188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2555" name="Freeform 24"/>
            <p:cNvSpPr>
              <a:spLocks/>
            </p:cNvSpPr>
            <p:nvPr/>
          </p:nvSpPr>
          <p:spPr bwMode="auto">
            <a:xfrm>
              <a:off x="3366" y="2259"/>
              <a:ext cx="102" cy="34"/>
            </a:xfrm>
            <a:custGeom>
              <a:avLst/>
              <a:gdLst>
                <a:gd name="T0" fmla="*/ 102 w 102"/>
                <a:gd name="T1" fmla="*/ 0 h 34"/>
                <a:gd name="T2" fmla="*/ 0 w 102"/>
                <a:gd name="T3" fmla="*/ 34 h 34"/>
                <a:gd name="T4" fmla="*/ 0 60000 65536"/>
                <a:gd name="T5" fmla="*/ 0 60000 65536"/>
                <a:gd name="T6" fmla="*/ 0 w 102"/>
                <a:gd name="T7" fmla="*/ 0 h 34"/>
                <a:gd name="T8" fmla="*/ 102 w 102"/>
                <a:gd name="T9" fmla="*/ 34 h 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34">
                  <a:moveTo>
                    <a:pt x="102" y="0"/>
                  </a:moveTo>
                  <a:cubicBezTo>
                    <a:pt x="102" y="0"/>
                    <a:pt x="51" y="17"/>
                    <a:pt x="0" y="3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2" name="Object 25"/>
            <p:cNvGraphicFramePr>
              <a:graphicFrameLocks noChangeAspect="1"/>
            </p:cNvGraphicFramePr>
            <p:nvPr/>
          </p:nvGraphicFramePr>
          <p:xfrm>
            <a:off x="2927" y="1807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1807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26"/>
            <p:cNvGraphicFramePr>
              <a:graphicFrameLocks noChangeAspect="1"/>
            </p:cNvGraphicFramePr>
            <p:nvPr/>
          </p:nvGraphicFramePr>
          <p:xfrm>
            <a:off x="3393" y="1413"/>
            <a:ext cx="29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公式" r:id="rId6" imgW="228600" imgH="253800" progId="Equation.3">
                    <p:embed/>
                  </p:oleObj>
                </mc:Choice>
                <mc:Fallback>
                  <p:oleObj name="公式" r:id="rId6" imgW="228600" imgH="253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1413"/>
                          <a:ext cx="29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27"/>
            <p:cNvGraphicFramePr>
              <a:graphicFrameLocks noChangeAspect="1"/>
            </p:cNvGraphicFramePr>
            <p:nvPr/>
          </p:nvGraphicFramePr>
          <p:xfrm>
            <a:off x="3638" y="2305"/>
            <a:ext cx="34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0" name="公式" r:id="rId8" imgW="266400" imgH="253800" progId="Equation.3">
                    <p:embed/>
                  </p:oleObj>
                </mc:Choice>
                <mc:Fallback>
                  <p:oleObj name="公式" r:id="rId8" imgW="266400" imgH="253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2305"/>
                          <a:ext cx="34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28"/>
            <p:cNvGraphicFramePr>
              <a:graphicFrameLocks noChangeAspect="1"/>
            </p:cNvGraphicFramePr>
            <p:nvPr/>
          </p:nvGraphicFramePr>
          <p:xfrm>
            <a:off x="3264" y="2626"/>
            <a:ext cx="28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" name="公式" r:id="rId10" imgW="215640" imgH="241200" progId="Equation.3">
                    <p:embed/>
                  </p:oleObj>
                </mc:Choice>
                <mc:Fallback>
                  <p:oleObj name="公式" r:id="rId10" imgW="2156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26"/>
                          <a:ext cx="28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1" name="Group 29"/>
          <p:cNvGrpSpPr>
            <a:grpSpLocks/>
          </p:cNvGrpSpPr>
          <p:nvPr/>
        </p:nvGrpSpPr>
        <p:grpSpPr bwMode="auto">
          <a:xfrm>
            <a:off x="6491288" y="2306638"/>
            <a:ext cx="1417637" cy="2381250"/>
            <a:chOff x="4089" y="1453"/>
            <a:chExt cx="893" cy="1500"/>
          </a:xfrm>
        </p:grpSpPr>
        <p:sp>
          <p:nvSpPr>
            <p:cNvPr id="22543" name="Line 30"/>
            <p:cNvSpPr>
              <a:spLocks noChangeShapeType="1"/>
            </p:cNvSpPr>
            <p:nvPr/>
          </p:nvSpPr>
          <p:spPr bwMode="auto">
            <a:xfrm>
              <a:off x="4603" y="2095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31"/>
            <p:cNvSpPr>
              <a:spLocks noChangeShapeType="1"/>
            </p:cNvSpPr>
            <p:nvPr/>
          </p:nvSpPr>
          <p:spPr bwMode="auto">
            <a:xfrm flipH="1" flipV="1">
              <a:off x="4259" y="1751"/>
              <a:ext cx="350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32"/>
            <p:cNvSpPr>
              <a:spLocks noChangeShapeType="1"/>
            </p:cNvSpPr>
            <p:nvPr/>
          </p:nvSpPr>
          <p:spPr bwMode="auto">
            <a:xfrm flipV="1">
              <a:off x="4598" y="1525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33"/>
            <p:cNvSpPr txBox="1">
              <a:spLocks noChangeArrowheads="1"/>
            </p:cNvSpPr>
            <p:nvPr/>
          </p:nvSpPr>
          <p:spPr bwMode="auto">
            <a:xfrm>
              <a:off x="4653" y="1943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/>
                <a:t>m</a:t>
              </a:r>
              <a:r>
                <a:rPr kumimoji="0" lang="en-US" altLang="zh-CN" baseline="-25000"/>
                <a:t>2</a:t>
              </a:r>
            </a:p>
          </p:txBody>
        </p:sp>
        <p:sp>
          <p:nvSpPr>
            <p:cNvPr id="22547" name="Text Box 34"/>
            <p:cNvSpPr txBox="1">
              <a:spLocks noChangeArrowheads="1"/>
            </p:cNvSpPr>
            <p:nvPr/>
          </p:nvSpPr>
          <p:spPr bwMode="auto">
            <a:xfrm>
              <a:off x="4380" y="1656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2548" name="Freeform 35"/>
            <p:cNvSpPr>
              <a:spLocks/>
            </p:cNvSpPr>
            <p:nvPr/>
          </p:nvSpPr>
          <p:spPr bwMode="auto">
            <a:xfrm>
              <a:off x="4474" y="1875"/>
              <a:ext cx="124" cy="102"/>
            </a:xfrm>
            <a:custGeom>
              <a:avLst/>
              <a:gdLst>
                <a:gd name="T0" fmla="*/ 124 w 124"/>
                <a:gd name="T1" fmla="*/ 0 h 102"/>
                <a:gd name="T2" fmla="*/ 45 w 124"/>
                <a:gd name="T3" fmla="*/ 23 h 102"/>
                <a:gd name="T4" fmla="*/ 0 w 124"/>
                <a:gd name="T5" fmla="*/ 102 h 102"/>
                <a:gd name="T6" fmla="*/ 0 60000 65536"/>
                <a:gd name="T7" fmla="*/ 0 60000 65536"/>
                <a:gd name="T8" fmla="*/ 0 60000 65536"/>
                <a:gd name="T9" fmla="*/ 0 w 124"/>
                <a:gd name="T10" fmla="*/ 0 h 102"/>
                <a:gd name="T11" fmla="*/ 124 w 124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102">
                  <a:moveTo>
                    <a:pt x="124" y="0"/>
                  </a:moveTo>
                  <a:cubicBezTo>
                    <a:pt x="111" y="4"/>
                    <a:pt x="66" y="6"/>
                    <a:pt x="45" y="23"/>
                  </a:cubicBezTo>
                  <a:cubicBezTo>
                    <a:pt x="24" y="40"/>
                    <a:pt x="10" y="86"/>
                    <a:pt x="0" y="10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0" name="Object 36"/>
            <p:cNvGraphicFramePr>
              <a:graphicFrameLocks noChangeAspect="1"/>
            </p:cNvGraphicFramePr>
            <p:nvPr/>
          </p:nvGraphicFramePr>
          <p:xfrm>
            <a:off x="4089" y="1453"/>
            <a:ext cx="36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" name="公式" r:id="rId12" imgW="279360" imgH="253800" progId="Equation.3">
                    <p:embed/>
                  </p:oleObj>
                </mc:Choice>
                <mc:Fallback>
                  <p:oleObj name="公式" r:id="rId12" imgW="279360" imgH="2538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453"/>
                          <a:ext cx="36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1" name="Object 37"/>
            <p:cNvGraphicFramePr>
              <a:graphicFrameLocks noChangeAspect="1"/>
            </p:cNvGraphicFramePr>
            <p:nvPr/>
          </p:nvGraphicFramePr>
          <p:xfrm>
            <a:off x="4471" y="2632"/>
            <a:ext cx="304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3" name="公式" r:id="rId14" imgW="228600" imgH="241200" progId="Equation.3">
                    <p:embed/>
                  </p:oleObj>
                </mc:Choice>
                <mc:Fallback>
                  <p:oleObj name="公式" r:id="rId14" imgW="22860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2632"/>
                          <a:ext cx="304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Text Box 38"/>
          <p:cNvSpPr txBox="1">
            <a:spLocks noChangeArrowheads="1"/>
          </p:cNvSpPr>
          <p:nvPr/>
        </p:nvSpPr>
        <p:spPr bwMode="auto">
          <a:xfrm>
            <a:off x="1162050" y="5003800"/>
            <a:ext cx="69230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受力分析如右上图</a:t>
            </a:r>
            <a:r>
              <a:rPr lang="en-US" altLang="zh-CN"/>
              <a:t>,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和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2</a:t>
            </a:r>
            <a:r>
              <a:rPr kumimoji="0" lang="zh-CN" altLang="en-US"/>
              <a:t>相对静止，因而有共同的加速度 </a:t>
            </a:r>
            <a:r>
              <a:rPr kumimoji="0" lang="en-US" altLang="zh-CN" i="1"/>
              <a:t>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Text Box 2"/>
          <p:cNvSpPr txBox="1">
            <a:spLocks noChangeArrowheads="1"/>
          </p:cNvSpPr>
          <p:nvPr/>
        </p:nvSpPr>
        <p:spPr bwMode="auto">
          <a:xfrm>
            <a:off x="1717675" y="609600"/>
            <a:ext cx="432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宋体" panose="02010600030101010101" pitchFamily="2" charset="-122"/>
              </a:rPr>
              <a:t>根据牛顿第二、三定律，得   </a:t>
            </a:r>
            <a:endParaRPr lang="zh-CN" altLang="en-US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949575" y="3368675"/>
          <a:ext cx="35512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3" imgW="1485720" imgH="228600" progId="Equation.3">
                  <p:embed/>
                </p:oleObj>
              </mc:Choice>
              <mc:Fallback>
                <p:oleObj name="公式" r:id="rId3" imgW="14857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368675"/>
                        <a:ext cx="35512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3011488" y="1143000"/>
          <a:ext cx="3438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5" imgW="1612800" imgH="253800" progId="Equation.3">
                  <p:embed/>
                </p:oleObj>
              </mc:Choice>
              <mc:Fallback>
                <p:oleObj name="公式" r:id="rId5" imgW="16128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1143000"/>
                        <a:ext cx="34385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3036888" y="1724025"/>
          <a:ext cx="2206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7" imgW="1041120" imgH="253800" progId="Equation.3">
                  <p:embed/>
                </p:oleObj>
              </mc:Choice>
              <mc:Fallback>
                <p:oleObj name="公式" r:id="rId7" imgW="10411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724025"/>
                        <a:ext cx="22066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3049588" y="2301875"/>
          <a:ext cx="1624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9" imgW="761760" imgH="253800" progId="Equation.3">
                  <p:embed/>
                </p:oleObj>
              </mc:Choice>
              <mc:Fallback>
                <p:oleObj name="公式" r:id="rId9" imgW="7617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301875"/>
                        <a:ext cx="16240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1752600" y="28956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直角坐标中分量式   </a:t>
            </a:r>
          </a:p>
        </p:txBody>
      </p:sp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3041650" y="4479925"/>
          <a:ext cx="3432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11" imgW="1384200" imgH="228600" progId="Equation.3">
                  <p:embed/>
                </p:oleObj>
              </mc:Choice>
              <mc:Fallback>
                <p:oleObj name="公式" r:id="rId11" imgW="1384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479925"/>
                        <a:ext cx="34321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3127375" y="5491163"/>
          <a:ext cx="39195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13" imgW="1726920" imgH="215640" progId="Equation.3">
                  <p:embed/>
                </p:oleObj>
              </mc:Choice>
              <mc:Fallback>
                <p:oleObj name="公式" r:id="rId13" imgW="17269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491163"/>
                        <a:ext cx="39195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3024188" y="3941763"/>
          <a:ext cx="2790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15" imgW="1244520" imgH="228600" progId="Equation.3">
                  <p:embed/>
                </p:oleObj>
              </mc:Choice>
              <mc:Fallback>
                <p:oleObj name="公式" r:id="rId15" imgW="12445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41763"/>
                        <a:ext cx="2790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755775" y="5048250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解方程得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219200" y="547688"/>
            <a:ext cx="5180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§3.4.2 </a:t>
            </a:r>
            <a:r>
              <a:rPr lang="zh-CN" altLang="en-US" sz="2800">
                <a:ea typeface="黑体" panose="02010609060101010101" pitchFamily="49" charset="-122"/>
              </a:rPr>
              <a:t>变力作用下的直线运动   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311275" y="1239838"/>
            <a:ext cx="562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若已知力求运动学方程，需作积分计算</a:t>
            </a:r>
            <a:r>
              <a:rPr lang="en-US" altLang="zh-CN"/>
              <a:t>.  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311275" y="18288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动力学方程为   </a:t>
            </a: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3048000" y="2209800"/>
          <a:ext cx="2819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3" imgW="1358640" imgH="444240" progId="Equation.3">
                  <p:embed/>
                </p:oleObj>
              </mc:Choice>
              <mc:Fallback>
                <p:oleObj name="公式" r:id="rId3" imgW="13586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2819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3048000" y="3192463"/>
          <a:ext cx="2819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5" imgW="1358640" imgH="444240" progId="Equation.3">
                  <p:embed/>
                </p:oleObj>
              </mc:Choice>
              <mc:Fallback>
                <p:oleObj name="公式" r:id="rId5" imgW="13586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92463"/>
                        <a:ext cx="28194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463675" y="352583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  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355725" y="4343400"/>
            <a:ext cx="6416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若已知力、坐标和速度的初始条件，可通过积分求解方程</a:t>
            </a:r>
            <a:r>
              <a:rPr lang="en-US" altLang="zh-CN"/>
              <a:t>.</a:t>
            </a:r>
            <a:r>
              <a:rPr lang="zh-CN" altLang="en-US"/>
              <a:t>（设方程为线性的</a:t>
            </a:r>
            <a:r>
              <a:rPr lang="en-US" altLang="zh-CN"/>
              <a:t>.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0" name="Group 3"/>
          <p:cNvGrpSpPr>
            <a:grpSpLocks/>
          </p:cNvGrpSpPr>
          <p:nvPr/>
        </p:nvGrpSpPr>
        <p:grpSpPr bwMode="auto">
          <a:xfrm>
            <a:off x="490538" y="0"/>
            <a:ext cx="8653462" cy="3802063"/>
            <a:chOff x="309" y="432"/>
            <a:chExt cx="5451" cy="2395"/>
          </a:xfrm>
        </p:grpSpPr>
        <p:sp>
          <p:nvSpPr>
            <p:cNvPr id="25620" name="Text Box 4"/>
            <p:cNvSpPr txBox="1">
              <a:spLocks noChangeArrowheads="1"/>
            </p:cNvSpPr>
            <p:nvPr/>
          </p:nvSpPr>
          <p:spPr bwMode="auto">
            <a:xfrm>
              <a:off x="309" y="480"/>
              <a:ext cx="5451" cy="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>
                  <a:solidFill>
                    <a:srgbClr val="1C1C1C"/>
                  </a:solidFill>
                </a:rPr>
                <a:t>         </a:t>
              </a:r>
              <a:r>
                <a:rPr kumimoji="0" lang="zh-CN" altLang="en-US" sz="2800">
                  <a:solidFill>
                    <a:srgbClr val="CC0000"/>
                  </a:solidFill>
                </a:rPr>
                <a:t>例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1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   </a:t>
              </a:r>
              <a:r>
                <a:rPr kumimoji="0" lang="zh-CN" altLang="en-US" sz="2800">
                  <a:solidFill>
                    <a:srgbClr val="1C1C1C"/>
                  </a:solidFill>
                </a:rPr>
                <a:t>质量为       、长为      的柔软细绳，一端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系着放在光滑桌面上质量为       的物体，如图所示 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.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在绳的另一端加如图所示的力      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.  </a:t>
              </a:r>
              <a:r>
                <a:rPr kumimoji="0" lang="zh-CN" altLang="en-US" sz="2800">
                  <a:solidFill>
                    <a:srgbClr val="1C1C1C"/>
                  </a:solidFill>
                </a:rPr>
                <a:t>绳被拉紧时会略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有伸长（形变），一般伸长甚微，可略去不计 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.    </a:t>
              </a:r>
              <a:r>
                <a:rPr kumimoji="0" lang="zh-CN" altLang="en-US" sz="2800">
                  <a:solidFill>
                    <a:srgbClr val="1C1C1C"/>
                  </a:solidFill>
                </a:rPr>
                <a:t>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设绳的长度不变，质量分布是均匀的 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.  </a:t>
              </a:r>
              <a:r>
                <a:rPr kumimoji="0" lang="zh-CN" altLang="en-US" sz="2800">
                  <a:solidFill>
                    <a:srgbClr val="1C1C1C"/>
                  </a:solidFill>
                </a:rPr>
                <a:t>求：</a:t>
              </a:r>
              <a:r>
                <a:rPr kumimoji="0" lang="zh-CN" altLang="en-US" sz="2800">
                  <a:solidFill>
                    <a:srgbClr val="1C1C1C"/>
                  </a:solidFill>
                  <a:sym typeface="Wingdings" panose="05000000000000000000" pitchFamily="2" charset="2"/>
                </a:rPr>
                <a:t>（</a:t>
              </a:r>
              <a:r>
                <a:rPr kumimoji="0" lang="en-US" altLang="zh-CN" sz="2800">
                  <a:solidFill>
                    <a:srgbClr val="1C1C1C"/>
                  </a:solidFill>
                  <a:sym typeface="Wingdings" panose="05000000000000000000" pitchFamily="2" charset="2"/>
                </a:rPr>
                <a:t>1</a:t>
              </a:r>
              <a:r>
                <a:rPr kumimoji="0" lang="zh-CN" altLang="en-US" sz="2800">
                  <a:solidFill>
                    <a:srgbClr val="1C1C1C"/>
                  </a:solidFill>
                  <a:sym typeface="Wingdings" panose="05000000000000000000" pitchFamily="2" charset="2"/>
                </a:rPr>
                <a:t>）绳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  <a:sym typeface="Wingdings" panose="05000000000000000000" pitchFamily="2" charset="2"/>
                </a:rPr>
                <a:t>作用在物体上的力；（</a:t>
              </a:r>
              <a:r>
                <a:rPr kumimoji="0" lang="en-US" altLang="zh-CN" sz="2800">
                  <a:solidFill>
                    <a:srgbClr val="1C1C1C"/>
                  </a:solidFill>
                  <a:sym typeface="Wingdings" panose="05000000000000000000" pitchFamily="2" charset="2"/>
                </a:rPr>
                <a:t>2</a:t>
              </a:r>
              <a:r>
                <a:rPr kumimoji="0" lang="zh-CN" altLang="en-US" sz="2800">
                  <a:solidFill>
                    <a:srgbClr val="1C1C1C"/>
                  </a:solidFill>
                  <a:sym typeface="Wingdings" panose="05000000000000000000" pitchFamily="2" charset="2"/>
                </a:rPr>
                <a:t>）绳上任意点的张力 </a:t>
              </a:r>
              <a:r>
                <a:rPr kumimoji="0" lang="en-US" altLang="zh-CN" sz="2800">
                  <a:solidFill>
                    <a:srgbClr val="1C1C1C"/>
                  </a:solidFill>
                  <a:sym typeface="Wingdings" panose="05000000000000000000" pitchFamily="2" charset="2"/>
                </a:rPr>
                <a:t>.</a:t>
              </a:r>
              <a:endParaRPr kumimoji="0" lang="en-US" altLang="zh-CN" sz="2800">
                <a:solidFill>
                  <a:srgbClr val="1C1C1C"/>
                </a:solidFill>
              </a:endParaRPr>
            </a:p>
          </p:txBody>
        </p:sp>
        <p:graphicFrame>
          <p:nvGraphicFramePr>
            <p:cNvPr id="25606" name="Object 5"/>
            <p:cNvGraphicFramePr>
              <a:graphicFrameLocks noChangeAspect="1"/>
            </p:cNvGraphicFramePr>
            <p:nvPr/>
          </p:nvGraphicFramePr>
          <p:xfrm>
            <a:off x="2064" y="491"/>
            <a:ext cx="38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91"/>
                          <a:ext cx="38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6"/>
            <p:cNvGraphicFramePr>
              <a:graphicFrameLocks noChangeAspect="1"/>
            </p:cNvGraphicFramePr>
            <p:nvPr/>
          </p:nvGraphicFramePr>
          <p:xfrm>
            <a:off x="3164" y="432"/>
            <a:ext cx="19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公式" r:id="rId5" imgW="88560" imgH="177480" progId="Equation.3">
                    <p:embed/>
                  </p:oleObj>
                </mc:Choice>
                <mc:Fallback>
                  <p:oleObj name="公式" r:id="rId5" imgW="8856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432"/>
                          <a:ext cx="19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7"/>
            <p:cNvGraphicFramePr>
              <a:graphicFrameLocks noChangeAspect="1"/>
            </p:cNvGraphicFramePr>
            <p:nvPr/>
          </p:nvGraphicFramePr>
          <p:xfrm>
            <a:off x="3072" y="816"/>
            <a:ext cx="480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公式" r:id="rId7" imgW="215640" imgH="190440" progId="Equation.3">
                    <p:embed/>
                  </p:oleObj>
                </mc:Choice>
                <mc:Fallback>
                  <p:oleObj name="公式" r:id="rId7" imgW="215640" imgH="1904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480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8"/>
            <p:cNvGraphicFramePr>
              <a:graphicFrameLocks noChangeAspect="1"/>
            </p:cNvGraphicFramePr>
            <p:nvPr/>
          </p:nvGraphicFramePr>
          <p:xfrm>
            <a:off x="3315" y="1248"/>
            <a:ext cx="33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1248"/>
                          <a:ext cx="33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1" name="Group 9"/>
          <p:cNvGrpSpPr>
            <a:grpSpLocks/>
          </p:cNvGrpSpPr>
          <p:nvPr/>
        </p:nvGrpSpPr>
        <p:grpSpPr bwMode="auto">
          <a:xfrm>
            <a:off x="1981200" y="4572000"/>
            <a:ext cx="5334000" cy="1828800"/>
            <a:chOff x="1248" y="2880"/>
            <a:chExt cx="3360" cy="1152"/>
          </a:xfrm>
        </p:grpSpPr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248" y="2880"/>
              <a:ext cx="3360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3" name="Freeform 11" descr="深色竖线"/>
            <p:cNvSpPr>
              <a:spLocks/>
            </p:cNvSpPr>
            <p:nvPr/>
          </p:nvSpPr>
          <p:spPr bwMode="auto">
            <a:xfrm>
              <a:off x="1875" y="3504"/>
              <a:ext cx="1677" cy="48"/>
            </a:xfrm>
            <a:custGeom>
              <a:avLst/>
              <a:gdLst>
                <a:gd name="T0" fmla="*/ 0 w 1275"/>
                <a:gd name="T1" fmla="*/ 0 h 96"/>
                <a:gd name="T2" fmla="*/ 3733 w 1275"/>
                <a:gd name="T3" fmla="*/ 0 h 96"/>
                <a:gd name="T4" fmla="*/ 3806 w 1275"/>
                <a:gd name="T5" fmla="*/ 2 h 96"/>
                <a:gd name="T6" fmla="*/ 3817 w 1275"/>
                <a:gd name="T7" fmla="*/ 3 h 96"/>
                <a:gd name="T8" fmla="*/ 3797 w 1275"/>
                <a:gd name="T9" fmla="*/ 5 h 96"/>
                <a:gd name="T10" fmla="*/ 3733 w 1275"/>
                <a:gd name="T11" fmla="*/ 6 h 96"/>
                <a:gd name="T12" fmla="*/ 0 w 1275"/>
                <a:gd name="T13" fmla="*/ 6 h 96"/>
                <a:gd name="T14" fmla="*/ 0 w 1275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96"/>
                <a:gd name="T26" fmla="*/ 1275 w 1275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96">
                  <a:moveTo>
                    <a:pt x="0" y="0"/>
                  </a:moveTo>
                  <a:lnTo>
                    <a:pt x="1248" y="0"/>
                  </a:lnTo>
                  <a:lnTo>
                    <a:pt x="1272" y="24"/>
                  </a:lnTo>
                  <a:lnTo>
                    <a:pt x="1275" y="51"/>
                  </a:lnTo>
                  <a:lnTo>
                    <a:pt x="1269" y="71"/>
                  </a:lnTo>
                  <a:lnTo>
                    <a:pt x="12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4" name="Rectangle 12" descr="40%"/>
            <p:cNvSpPr>
              <a:spLocks noChangeArrowheads="1"/>
            </p:cNvSpPr>
            <p:nvPr/>
          </p:nvSpPr>
          <p:spPr bwMode="auto">
            <a:xfrm>
              <a:off x="1536" y="3360"/>
              <a:ext cx="336" cy="288"/>
            </a:xfrm>
            <a:prstGeom prst="rect">
              <a:avLst/>
            </a:prstGeom>
            <a:pattFill prst="pct40">
              <a:fgClr>
                <a:srgbClr val="99CCFF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2" name="Object 13"/>
            <p:cNvGraphicFramePr>
              <a:graphicFrameLocks noChangeAspect="1"/>
            </p:cNvGraphicFramePr>
            <p:nvPr/>
          </p:nvGraphicFramePr>
          <p:xfrm>
            <a:off x="1557" y="3360"/>
            <a:ext cx="3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公式" r:id="rId11" imgW="215640" imgH="190440" progId="Equation.3">
                    <p:embed/>
                  </p:oleObj>
                </mc:Choice>
                <mc:Fallback>
                  <p:oleObj name="公式" r:id="rId11" imgW="215640" imgH="190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3360"/>
                          <a:ext cx="3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14"/>
            <p:cNvGraphicFramePr>
              <a:graphicFrameLocks noChangeAspect="1"/>
            </p:cNvGraphicFramePr>
            <p:nvPr/>
          </p:nvGraphicFramePr>
          <p:xfrm>
            <a:off x="2544" y="3611"/>
            <a:ext cx="38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name="公式" r:id="rId12" imgW="164880" imgH="139680" progId="Equation.3">
                    <p:embed/>
                  </p:oleObj>
                </mc:Choice>
                <mc:Fallback>
                  <p:oleObj name="公式" r:id="rId12" imgW="16488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611"/>
                          <a:ext cx="38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552" y="3552"/>
              <a:ext cx="4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872" y="3024"/>
              <a:ext cx="3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3552" y="302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3024" y="3168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1875" y="316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04" name="Object 20"/>
            <p:cNvGraphicFramePr>
              <a:graphicFrameLocks noChangeAspect="1"/>
            </p:cNvGraphicFramePr>
            <p:nvPr/>
          </p:nvGraphicFramePr>
          <p:xfrm>
            <a:off x="2688" y="3024"/>
            <a:ext cx="1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name="公式" r:id="rId13" imgW="88560" imgH="177480" progId="Equation.3">
                    <p:embed/>
                  </p:oleObj>
                </mc:Choice>
                <mc:Fallback>
                  <p:oleObj name="公式" r:id="rId13" imgW="8856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24"/>
                          <a:ext cx="1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21"/>
            <p:cNvGraphicFramePr>
              <a:graphicFrameLocks noChangeAspect="1"/>
            </p:cNvGraphicFramePr>
            <p:nvPr/>
          </p:nvGraphicFramePr>
          <p:xfrm>
            <a:off x="4083" y="3360"/>
            <a:ext cx="33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公式" r:id="rId14" imgW="164880" imgH="190440" progId="Equation.3">
                    <p:embed/>
                  </p:oleObj>
                </mc:Choice>
                <mc:Fallback>
                  <p:oleObj name="公式" r:id="rId14" imgW="164880" imgH="1904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3360"/>
                          <a:ext cx="33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5" name="Group 4"/>
          <p:cNvGrpSpPr>
            <a:grpSpLocks/>
          </p:cNvGrpSpPr>
          <p:nvPr/>
        </p:nvGrpSpPr>
        <p:grpSpPr bwMode="auto">
          <a:xfrm>
            <a:off x="5257800" y="838200"/>
            <a:ext cx="3581400" cy="1447800"/>
            <a:chOff x="3312" y="528"/>
            <a:chExt cx="2256" cy="912"/>
          </a:xfrm>
        </p:grpSpPr>
        <p:sp>
          <p:nvSpPr>
            <p:cNvPr id="26672" name="Rectangle 5"/>
            <p:cNvSpPr>
              <a:spLocks noChangeArrowheads="1"/>
            </p:cNvSpPr>
            <p:nvPr/>
          </p:nvSpPr>
          <p:spPr bwMode="auto">
            <a:xfrm>
              <a:off x="3312" y="528"/>
              <a:ext cx="2256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3" name="Freeform 6" descr="深色竖线"/>
            <p:cNvSpPr>
              <a:spLocks/>
            </p:cNvSpPr>
            <p:nvPr/>
          </p:nvSpPr>
          <p:spPr bwMode="auto">
            <a:xfrm>
              <a:off x="3652" y="744"/>
              <a:ext cx="816" cy="48"/>
            </a:xfrm>
            <a:custGeom>
              <a:avLst/>
              <a:gdLst>
                <a:gd name="T0" fmla="*/ 0 w 1275"/>
                <a:gd name="T1" fmla="*/ 0 h 96"/>
                <a:gd name="T2" fmla="*/ 209 w 1275"/>
                <a:gd name="T3" fmla="*/ 0 h 96"/>
                <a:gd name="T4" fmla="*/ 213 w 1275"/>
                <a:gd name="T5" fmla="*/ 2 h 96"/>
                <a:gd name="T6" fmla="*/ 214 w 1275"/>
                <a:gd name="T7" fmla="*/ 3 h 96"/>
                <a:gd name="T8" fmla="*/ 213 w 1275"/>
                <a:gd name="T9" fmla="*/ 5 h 96"/>
                <a:gd name="T10" fmla="*/ 209 w 1275"/>
                <a:gd name="T11" fmla="*/ 6 h 96"/>
                <a:gd name="T12" fmla="*/ 0 w 1275"/>
                <a:gd name="T13" fmla="*/ 6 h 96"/>
                <a:gd name="T14" fmla="*/ 0 w 1275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96"/>
                <a:gd name="T26" fmla="*/ 1275 w 1275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96">
                  <a:moveTo>
                    <a:pt x="0" y="0"/>
                  </a:moveTo>
                  <a:lnTo>
                    <a:pt x="1248" y="0"/>
                  </a:lnTo>
                  <a:lnTo>
                    <a:pt x="1272" y="24"/>
                  </a:lnTo>
                  <a:lnTo>
                    <a:pt x="1275" y="51"/>
                  </a:lnTo>
                  <a:lnTo>
                    <a:pt x="1269" y="71"/>
                  </a:lnTo>
                  <a:lnTo>
                    <a:pt x="12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Freeform 7" descr="深色竖线"/>
            <p:cNvSpPr>
              <a:spLocks/>
            </p:cNvSpPr>
            <p:nvPr/>
          </p:nvSpPr>
          <p:spPr bwMode="auto">
            <a:xfrm flipH="1">
              <a:off x="4468" y="1176"/>
              <a:ext cx="768" cy="48"/>
            </a:xfrm>
            <a:custGeom>
              <a:avLst/>
              <a:gdLst>
                <a:gd name="T0" fmla="*/ 0 w 1275"/>
                <a:gd name="T1" fmla="*/ 0 h 96"/>
                <a:gd name="T2" fmla="*/ 164 w 1275"/>
                <a:gd name="T3" fmla="*/ 0 h 96"/>
                <a:gd name="T4" fmla="*/ 167 w 1275"/>
                <a:gd name="T5" fmla="*/ 2 h 96"/>
                <a:gd name="T6" fmla="*/ 168 w 1275"/>
                <a:gd name="T7" fmla="*/ 3 h 96"/>
                <a:gd name="T8" fmla="*/ 167 w 1275"/>
                <a:gd name="T9" fmla="*/ 5 h 96"/>
                <a:gd name="T10" fmla="*/ 164 w 1275"/>
                <a:gd name="T11" fmla="*/ 6 h 96"/>
                <a:gd name="T12" fmla="*/ 0 w 1275"/>
                <a:gd name="T13" fmla="*/ 6 h 96"/>
                <a:gd name="T14" fmla="*/ 0 w 1275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96"/>
                <a:gd name="T26" fmla="*/ 1275 w 1275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96">
                  <a:moveTo>
                    <a:pt x="0" y="0"/>
                  </a:moveTo>
                  <a:lnTo>
                    <a:pt x="1248" y="0"/>
                  </a:lnTo>
                  <a:lnTo>
                    <a:pt x="1272" y="24"/>
                  </a:lnTo>
                  <a:lnTo>
                    <a:pt x="1275" y="51"/>
                  </a:lnTo>
                  <a:lnTo>
                    <a:pt x="1269" y="71"/>
                  </a:lnTo>
                  <a:lnTo>
                    <a:pt x="12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44" name="Object 8"/>
            <p:cNvGraphicFramePr>
              <a:graphicFrameLocks noChangeAspect="1"/>
            </p:cNvGraphicFramePr>
            <p:nvPr/>
          </p:nvGraphicFramePr>
          <p:xfrm>
            <a:off x="4324" y="792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792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6" name="Group 9"/>
          <p:cNvGrpSpPr>
            <a:grpSpLocks/>
          </p:cNvGrpSpPr>
          <p:nvPr/>
        </p:nvGrpSpPr>
        <p:grpSpPr bwMode="auto">
          <a:xfrm>
            <a:off x="5416550" y="914400"/>
            <a:ext cx="3194050" cy="1295400"/>
            <a:chOff x="3412" y="576"/>
            <a:chExt cx="2012" cy="816"/>
          </a:xfrm>
        </p:grpSpPr>
        <p:sp>
          <p:nvSpPr>
            <p:cNvPr id="26670" name="Line 10"/>
            <p:cNvSpPr>
              <a:spLocks noChangeShapeType="1"/>
            </p:cNvSpPr>
            <p:nvPr/>
          </p:nvSpPr>
          <p:spPr bwMode="auto">
            <a:xfrm>
              <a:off x="4468" y="79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42" name="Object 11"/>
            <p:cNvGraphicFramePr>
              <a:graphicFrameLocks noChangeAspect="1"/>
            </p:cNvGraphicFramePr>
            <p:nvPr/>
          </p:nvGraphicFramePr>
          <p:xfrm>
            <a:off x="5044" y="576"/>
            <a:ext cx="3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公式" r:id="rId5" imgW="190440" imgH="228600" progId="Equation.3">
                    <p:embed/>
                  </p:oleObj>
                </mc:Choice>
                <mc:Fallback>
                  <p:oleObj name="公式" r:id="rId5" imgW="1904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576"/>
                          <a:ext cx="38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12"/>
            <p:cNvGraphicFramePr>
              <a:graphicFrameLocks noChangeAspect="1"/>
            </p:cNvGraphicFramePr>
            <p:nvPr/>
          </p:nvGraphicFramePr>
          <p:xfrm>
            <a:off x="3412" y="936"/>
            <a:ext cx="45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公式" r:id="rId7" imgW="228600" imgH="228600" progId="Equation.3">
                    <p:embed/>
                  </p:oleObj>
                </mc:Choice>
                <mc:Fallback>
                  <p:oleObj name="公式" r:id="rId7" imgW="2286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936"/>
                          <a:ext cx="45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1" name="Line 13"/>
            <p:cNvSpPr>
              <a:spLocks noChangeShapeType="1"/>
            </p:cNvSpPr>
            <p:nvPr/>
          </p:nvSpPr>
          <p:spPr bwMode="auto">
            <a:xfrm flipH="1">
              <a:off x="3940" y="1224"/>
              <a:ext cx="5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647" name="Group 14"/>
          <p:cNvGrpSpPr>
            <a:grpSpLocks/>
          </p:cNvGrpSpPr>
          <p:nvPr/>
        </p:nvGrpSpPr>
        <p:grpSpPr bwMode="auto">
          <a:xfrm>
            <a:off x="900113" y="1196975"/>
            <a:ext cx="3733800" cy="1060450"/>
            <a:chOff x="816" y="768"/>
            <a:chExt cx="2352" cy="668"/>
          </a:xfrm>
        </p:grpSpPr>
        <p:sp>
          <p:nvSpPr>
            <p:cNvPr id="26669" name="Text Box 15"/>
            <p:cNvSpPr txBox="1">
              <a:spLocks noChangeArrowheads="1"/>
            </p:cNvSpPr>
            <p:nvPr/>
          </p:nvSpPr>
          <p:spPr bwMode="auto">
            <a:xfrm>
              <a:off x="816" y="840"/>
              <a:ext cx="235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其间张力       和         大小相等，方向相反</a:t>
              </a:r>
            </a:p>
          </p:txBody>
        </p:sp>
        <p:graphicFrame>
          <p:nvGraphicFramePr>
            <p:cNvPr id="26640" name="Object 16"/>
            <p:cNvGraphicFramePr>
              <a:graphicFrameLocks noChangeAspect="1"/>
            </p:cNvGraphicFramePr>
            <p:nvPr/>
          </p:nvGraphicFramePr>
          <p:xfrm>
            <a:off x="1776" y="768"/>
            <a:ext cx="3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68"/>
                          <a:ext cx="38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2448" y="792"/>
            <a:ext cx="45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公式" r:id="rId10" imgW="228600" imgH="228600" progId="Equation.3">
                    <p:embed/>
                  </p:oleObj>
                </mc:Choice>
                <mc:Fallback>
                  <p:oleObj name="公式" r:id="rId10" imgW="228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792"/>
                          <a:ext cx="45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8" name="Text Box 18"/>
          <p:cNvSpPr txBox="1">
            <a:spLocks noChangeArrowheads="1"/>
          </p:cNvSpPr>
          <p:nvPr/>
        </p:nvSpPr>
        <p:spPr bwMode="auto">
          <a:xfrm>
            <a:off x="228600" y="2362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CC0000"/>
                </a:solidFill>
              </a:rPr>
              <a:t>（</a:t>
            </a:r>
            <a:r>
              <a:rPr kumimoji="0" lang="en-US" altLang="zh-CN" sz="2800">
                <a:solidFill>
                  <a:srgbClr val="CC0000"/>
                </a:solidFill>
              </a:rPr>
              <a:t>1</a:t>
            </a:r>
            <a:r>
              <a:rPr kumimoji="0" lang="zh-CN" altLang="en-US" sz="2800">
                <a:solidFill>
                  <a:srgbClr val="CC0000"/>
                </a:solidFill>
              </a:rPr>
              <a:t>）</a:t>
            </a:r>
          </a:p>
        </p:txBody>
      </p:sp>
      <p:grpSp>
        <p:nvGrpSpPr>
          <p:cNvPr id="26649" name="Group 19"/>
          <p:cNvGrpSpPr>
            <a:grpSpLocks/>
          </p:cNvGrpSpPr>
          <p:nvPr/>
        </p:nvGrpSpPr>
        <p:grpSpPr bwMode="auto">
          <a:xfrm>
            <a:off x="1371600" y="2533650"/>
            <a:ext cx="7467600" cy="1600200"/>
            <a:chOff x="864" y="1596"/>
            <a:chExt cx="4704" cy="1008"/>
          </a:xfrm>
        </p:grpSpPr>
        <p:sp>
          <p:nvSpPr>
            <p:cNvPr id="26665" name="Rectangle 20"/>
            <p:cNvSpPr>
              <a:spLocks noChangeArrowheads="1"/>
            </p:cNvSpPr>
            <p:nvPr/>
          </p:nvSpPr>
          <p:spPr bwMode="auto">
            <a:xfrm>
              <a:off x="864" y="1596"/>
              <a:ext cx="4704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6" name="Freeform 21" descr="深色竖线"/>
            <p:cNvSpPr>
              <a:spLocks/>
            </p:cNvSpPr>
            <p:nvPr/>
          </p:nvSpPr>
          <p:spPr bwMode="auto">
            <a:xfrm>
              <a:off x="2835" y="2076"/>
              <a:ext cx="1677" cy="48"/>
            </a:xfrm>
            <a:custGeom>
              <a:avLst/>
              <a:gdLst>
                <a:gd name="T0" fmla="*/ 0 w 1275"/>
                <a:gd name="T1" fmla="*/ 0 h 96"/>
                <a:gd name="T2" fmla="*/ 3733 w 1275"/>
                <a:gd name="T3" fmla="*/ 0 h 96"/>
                <a:gd name="T4" fmla="*/ 3806 w 1275"/>
                <a:gd name="T5" fmla="*/ 2 h 96"/>
                <a:gd name="T6" fmla="*/ 3817 w 1275"/>
                <a:gd name="T7" fmla="*/ 3 h 96"/>
                <a:gd name="T8" fmla="*/ 3797 w 1275"/>
                <a:gd name="T9" fmla="*/ 5 h 96"/>
                <a:gd name="T10" fmla="*/ 3733 w 1275"/>
                <a:gd name="T11" fmla="*/ 6 h 96"/>
                <a:gd name="T12" fmla="*/ 0 w 1275"/>
                <a:gd name="T13" fmla="*/ 6 h 96"/>
                <a:gd name="T14" fmla="*/ 0 w 1275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96"/>
                <a:gd name="T26" fmla="*/ 1275 w 1275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96">
                  <a:moveTo>
                    <a:pt x="0" y="0"/>
                  </a:moveTo>
                  <a:lnTo>
                    <a:pt x="1248" y="0"/>
                  </a:lnTo>
                  <a:lnTo>
                    <a:pt x="1272" y="24"/>
                  </a:lnTo>
                  <a:lnTo>
                    <a:pt x="1275" y="51"/>
                  </a:lnTo>
                  <a:lnTo>
                    <a:pt x="1269" y="71"/>
                  </a:lnTo>
                  <a:lnTo>
                    <a:pt x="12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67" name="Group 22"/>
            <p:cNvGrpSpPr>
              <a:grpSpLocks/>
            </p:cNvGrpSpPr>
            <p:nvPr/>
          </p:nvGrpSpPr>
          <p:grpSpPr bwMode="auto">
            <a:xfrm>
              <a:off x="1248" y="1932"/>
              <a:ext cx="384" cy="321"/>
              <a:chOff x="1248" y="1932"/>
              <a:chExt cx="384" cy="321"/>
            </a:xfrm>
          </p:grpSpPr>
          <p:sp>
            <p:nvSpPr>
              <p:cNvPr id="26668" name="Rectangle 23" descr="40%"/>
              <p:cNvSpPr>
                <a:spLocks noChangeArrowheads="1"/>
              </p:cNvSpPr>
              <p:nvPr/>
            </p:nvSpPr>
            <p:spPr bwMode="auto">
              <a:xfrm>
                <a:off x="1248" y="1932"/>
                <a:ext cx="336" cy="288"/>
              </a:xfrm>
              <a:prstGeom prst="rect">
                <a:avLst/>
              </a:prstGeom>
              <a:pattFill prst="pct40">
                <a:fgClr>
                  <a:srgbClr val="99CCFF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6639" name="Object 24"/>
              <p:cNvGraphicFramePr>
                <a:graphicFrameLocks noChangeAspect="1"/>
              </p:cNvGraphicFramePr>
              <p:nvPr/>
            </p:nvGraphicFramePr>
            <p:xfrm>
              <a:off x="1269" y="1932"/>
              <a:ext cx="363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0" name="公式" r:id="rId11" imgW="215640" imgH="190440" progId="Equation.3">
                      <p:embed/>
                    </p:oleObj>
                  </mc:Choice>
                  <mc:Fallback>
                    <p:oleObj name="公式" r:id="rId11" imgW="215640" imgH="1904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9" y="1932"/>
                            <a:ext cx="363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8" name="Object 25"/>
            <p:cNvGraphicFramePr>
              <a:graphicFrameLocks noChangeAspect="1"/>
            </p:cNvGraphicFramePr>
            <p:nvPr/>
          </p:nvGraphicFramePr>
          <p:xfrm>
            <a:off x="3552" y="1740"/>
            <a:ext cx="38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公式" r:id="rId13" imgW="164880" imgH="139680" progId="Equation.3">
                    <p:embed/>
                  </p:oleObj>
                </mc:Choice>
                <mc:Fallback>
                  <p:oleObj name="公式" r:id="rId13" imgW="16488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40"/>
                          <a:ext cx="38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0" name="Group 26"/>
          <p:cNvGrpSpPr>
            <a:grpSpLocks/>
          </p:cNvGrpSpPr>
          <p:nvPr/>
        </p:nvGrpSpPr>
        <p:grpSpPr bwMode="auto">
          <a:xfrm>
            <a:off x="7162800" y="3048000"/>
            <a:ext cx="1371600" cy="609600"/>
            <a:chOff x="4512" y="1932"/>
            <a:chExt cx="864" cy="384"/>
          </a:xfrm>
        </p:grpSpPr>
        <p:sp>
          <p:nvSpPr>
            <p:cNvPr id="26664" name="Line 27"/>
            <p:cNvSpPr>
              <a:spLocks noChangeShapeType="1"/>
            </p:cNvSpPr>
            <p:nvPr/>
          </p:nvSpPr>
          <p:spPr bwMode="auto">
            <a:xfrm>
              <a:off x="4512" y="2124"/>
              <a:ext cx="4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37" name="Object 28"/>
            <p:cNvGraphicFramePr>
              <a:graphicFrameLocks noChangeAspect="1"/>
            </p:cNvGraphicFramePr>
            <p:nvPr/>
          </p:nvGraphicFramePr>
          <p:xfrm>
            <a:off x="5043" y="1932"/>
            <a:ext cx="33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2" name="公式" r:id="rId15" imgW="164880" imgH="190440" progId="Equation.3">
                    <p:embed/>
                  </p:oleObj>
                </mc:Choice>
                <mc:Fallback>
                  <p:oleObj name="公式" r:id="rId15" imgW="164880" imgH="1904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932"/>
                          <a:ext cx="33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1" name="Group 29"/>
          <p:cNvGrpSpPr>
            <a:grpSpLocks/>
          </p:cNvGrpSpPr>
          <p:nvPr/>
        </p:nvGrpSpPr>
        <p:grpSpPr bwMode="auto">
          <a:xfrm>
            <a:off x="5257800" y="3581400"/>
            <a:ext cx="1143000" cy="527050"/>
            <a:chOff x="3312" y="2268"/>
            <a:chExt cx="720" cy="332"/>
          </a:xfrm>
        </p:grpSpPr>
        <p:sp>
          <p:nvSpPr>
            <p:cNvPr id="26663" name="Line 30"/>
            <p:cNvSpPr>
              <a:spLocks noChangeShapeType="1"/>
            </p:cNvSpPr>
            <p:nvPr/>
          </p:nvSpPr>
          <p:spPr bwMode="auto">
            <a:xfrm>
              <a:off x="3312" y="2268"/>
              <a:ext cx="72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36" name="Object 31"/>
            <p:cNvGraphicFramePr>
              <a:graphicFrameLocks noChangeAspect="1"/>
            </p:cNvGraphicFramePr>
            <p:nvPr/>
          </p:nvGraphicFramePr>
          <p:xfrm>
            <a:off x="3552" y="2316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3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316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2" name="Group 32"/>
          <p:cNvGrpSpPr>
            <a:grpSpLocks/>
          </p:cNvGrpSpPr>
          <p:nvPr/>
        </p:nvGrpSpPr>
        <p:grpSpPr bwMode="auto">
          <a:xfrm>
            <a:off x="1981200" y="3676650"/>
            <a:ext cx="609600" cy="450850"/>
            <a:chOff x="1248" y="2316"/>
            <a:chExt cx="384" cy="284"/>
          </a:xfrm>
        </p:grpSpPr>
        <p:sp>
          <p:nvSpPr>
            <p:cNvPr id="26662" name="Line 33"/>
            <p:cNvSpPr>
              <a:spLocks noChangeShapeType="1"/>
            </p:cNvSpPr>
            <p:nvPr/>
          </p:nvSpPr>
          <p:spPr bwMode="auto">
            <a:xfrm>
              <a:off x="1248" y="2316"/>
              <a:ext cx="38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35" name="Object 34"/>
            <p:cNvGraphicFramePr>
              <a:graphicFrameLocks noChangeAspect="1"/>
            </p:cNvGraphicFramePr>
            <p:nvPr/>
          </p:nvGraphicFramePr>
          <p:xfrm>
            <a:off x="1296" y="2316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16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3" name="Group 35"/>
          <p:cNvGrpSpPr>
            <a:grpSpLocks/>
          </p:cNvGrpSpPr>
          <p:nvPr/>
        </p:nvGrpSpPr>
        <p:grpSpPr bwMode="auto">
          <a:xfrm>
            <a:off x="2514600" y="2667000"/>
            <a:ext cx="911225" cy="763588"/>
            <a:chOff x="1587" y="1692"/>
            <a:chExt cx="574" cy="481"/>
          </a:xfrm>
        </p:grpSpPr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>
              <a:off x="1587" y="2124"/>
              <a:ext cx="4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34" name="Object 37"/>
            <p:cNvGraphicFramePr>
              <a:graphicFrameLocks noChangeAspect="1"/>
            </p:cNvGraphicFramePr>
            <p:nvPr/>
          </p:nvGraphicFramePr>
          <p:xfrm>
            <a:off x="1680" y="1692"/>
            <a:ext cx="48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公式" r:id="rId20" imgW="241200" imgH="241200" progId="Equation.3">
                    <p:embed/>
                  </p:oleObj>
                </mc:Choice>
                <mc:Fallback>
                  <p:oleObj name="公式" r:id="rId20" imgW="24120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92"/>
                          <a:ext cx="481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4" name="Group 38"/>
          <p:cNvGrpSpPr>
            <a:grpSpLocks/>
          </p:cNvGrpSpPr>
          <p:nvPr/>
        </p:nvGrpSpPr>
        <p:grpSpPr bwMode="auto">
          <a:xfrm>
            <a:off x="3810000" y="2495550"/>
            <a:ext cx="844550" cy="857250"/>
            <a:chOff x="2400" y="1584"/>
            <a:chExt cx="532" cy="540"/>
          </a:xfrm>
        </p:grpSpPr>
        <p:sp>
          <p:nvSpPr>
            <p:cNvPr id="26660" name="Line 39"/>
            <p:cNvSpPr>
              <a:spLocks noChangeShapeType="1"/>
            </p:cNvSpPr>
            <p:nvPr/>
          </p:nvSpPr>
          <p:spPr bwMode="auto">
            <a:xfrm flipH="1">
              <a:off x="2448" y="212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33" name="Object 40"/>
            <p:cNvGraphicFramePr>
              <a:graphicFrameLocks noChangeAspect="1"/>
            </p:cNvGraphicFramePr>
            <p:nvPr/>
          </p:nvGraphicFramePr>
          <p:xfrm>
            <a:off x="2400" y="1584"/>
            <a:ext cx="53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公式" r:id="rId22" imgW="266400" imgH="241200" progId="Equation.3">
                    <p:embed/>
                  </p:oleObj>
                </mc:Choice>
                <mc:Fallback>
                  <p:oleObj name="公式" r:id="rId22" imgW="26640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84"/>
                          <a:ext cx="532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6" name="Object 41"/>
          <p:cNvGraphicFramePr>
            <a:graphicFrameLocks noChangeAspect="1"/>
          </p:cNvGraphicFramePr>
          <p:nvPr/>
        </p:nvGraphicFramePr>
        <p:xfrm>
          <a:off x="1600200" y="4343400"/>
          <a:ext cx="1971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公式" r:id="rId24" imgW="622080" imgH="228600" progId="Equation.3">
                  <p:embed/>
                </p:oleObj>
              </mc:Choice>
              <mc:Fallback>
                <p:oleObj name="公式" r:id="rId24" imgW="62208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1971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5" name="Group 42"/>
          <p:cNvGrpSpPr>
            <a:grpSpLocks/>
          </p:cNvGrpSpPr>
          <p:nvPr/>
        </p:nvGrpSpPr>
        <p:grpSpPr bwMode="auto">
          <a:xfrm>
            <a:off x="1570038" y="5029200"/>
            <a:ext cx="2116137" cy="744538"/>
            <a:chOff x="989" y="3168"/>
            <a:chExt cx="1333" cy="469"/>
          </a:xfrm>
        </p:grpSpPr>
        <p:graphicFrame>
          <p:nvGraphicFramePr>
            <p:cNvPr id="26631" name="Object 43"/>
            <p:cNvGraphicFramePr>
              <a:graphicFrameLocks noChangeAspect="1"/>
            </p:cNvGraphicFramePr>
            <p:nvPr/>
          </p:nvGraphicFramePr>
          <p:xfrm>
            <a:off x="989" y="3168"/>
            <a:ext cx="117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公式" r:id="rId26" imgW="571320" imgH="228600" progId="Equation.3">
                    <p:embed/>
                  </p:oleObj>
                </mc:Choice>
                <mc:Fallback>
                  <p:oleObj name="公式" r:id="rId26" imgW="57132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168"/>
                          <a:ext cx="1171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44"/>
            <p:cNvGraphicFramePr>
              <a:graphicFrameLocks noChangeAspect="1"/>
            </p:cNvGraphicFramePr>
            <p:nvPr/>
          </p:nvGraphicFramePr>
          <p:xfrm>
            <a:off x="2064" y="3268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公式" r:id="rId28" imgW="126720" imgH="139680" progId="Equation.3">
                    <p:embed/>
                  </p:oleObj>
                </mc:Choice>
                <mc:Fallback>
                  <p:oleObj name="公式" r:id="rId28" imgW="126720" imgH="1396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68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7" name="Object 45"/>
          <p:cNvGraphicFramePr>
            <a:graphicFrameLocks noChangeAspect="1"/>
          </p:cNvGraphicFramePr>
          <p:nvPr/>
        </p:nvGraphicFramePr>
        <p:xfrm>
          <a:off x="1524000" y="5754688"/>
          <a:ext cx="27336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29" imgW="863280" imgH="228600" progId="Equation.3">
                  <p:embed/>
                </p:oleObj>
              </mc:Choice>
              <mc:Fallback>
                <p:oleObj name="公式" r:id="rId29" imgW="86328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54688"/>
                        <a:ext cx="27336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6"/>
          <p:cNvGraphicFramePr>
            <a:graphicFrameLocks noChangeAspect="1"/>
          </p:cNvGraphicFramePr>
          <p:nvPr/>
        </p:nvGraphicFramePr>
        <p:xfrm>
          <a:off x="5486400" y="4114800"/>
          <a:ext cx="2209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31" imgW="723600" imgH="393480" progId="Equation.3">
                  <p:embed/>
                </p:oleObj>
              </mc:Choice>
              <mc:Fallback>
                <p:oleObj name="公式" r:id="rId31" imgW="72360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2098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7"/>
          <p:cNvGraphicFramePr>
            <a:graphicFrameLocks noChangeAspect="1"/>
          </p:cNvGraphicFramePr>
          <p:nvPr/>
        </p:nvGraphicFramePr>
        <p:xfrm>
          <a:off x="5334000" y="5311775"/>
          <a:ext cx="2895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33" imgW="977760" imgH="393480" progId="Equation.3">
                  <p:embed/>
                </p:oleObj>
              </mc:Choice>
              <mc:Fallback>
                <p:oleObj name="公式" r:id="rId33" imgW="97776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11775"/>
                        <a:ext cx="2895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AutoShape 48"/>
          <p:cNvSpPr>
            <a:spLocks/>
          </p:cNvSpPr>
          <p:nvPr/>
        </p:nvSpPr>
        <p:spPr bwMode="auto">
          <a:xfrm>
            <a:off x="1143000" y="4572000"/>
            <a:ext cx="228600" cy="1676400"/>
          </a:xfrm>
          <a:prstGeom prst="leftBrace">
            <a:avLst>
              <a:gd name="adj1" fmla="val 61111"/>
              <a:gd name="adj2" fmla="val 50694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zh-CN" sz="2800">
              <a:solidFill>
                <a:srgbClr val="FF0000"/>
              </a:solidFill>
            </a:endParaRPr>
          </a:p>
        </p:txBody>
      </p:sp>
      <p:grpSp>
        <p:nvGrpSpPr>
          <p:cNvPr id="26657" name="Group 49"/>
          <p:cNvGrpSpPr>
            <a:grpSpLocks/>
          </p:cNvGrpSpPr>
          <p:nvPr/>
        </p:nvGrpSpPr>
        <p:grpSpPr bwMode="auto">
          <a:xfrm>
            <a:off x="914400" y="838200"/>
            <a:ext cx="4572000" cy="519113"/>
            <a:chOff x="576" y="528"/>
            <a:chExt cx="2880" cy="327"/>
          </a:xfrm>
        </p:grpSpPr>
        <p:sp>
          <p:nvSpPr>
            <p:cNvPr id="26659" name="Text Box 50"/>
            <p:cNvSpPr txBox="1">
              <a:spLocks noChangeArrowheads="1"/>
            </p:cNvSpPr>
            <p:nvPr/>
          </p:nvSpPr>
          <p:spPr bwMode="auto">
            <a:xfrm>
              <a:off x="576" y="528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1C1C1C"/>
                  </a:solidFill>
                </a:rPr>
                <a:t>设想在点     将绳分为两段</a:t>
              </a:r>
            </a:p>
          </p:txBody>
        </p:sp>
        <p:graphicFrame>
          <p:nvGraphicFramePr>
            <p:cNvPr id="26630" name="Object 51"/>
            <p:cNvGraphicFramePr>
              <a:graphicFrameLocks noChangeAspect="1"/>
            </p:cNvGraphicFramePr>
            <p:nvPr/>
          </p:nvGraphicFramePr>
          <p:xfrm>
            <a:off x="1554" y="528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3" name="公式" r:id="rId35" imgW="152280" imgH="164880" progId="Equation.3">
                    <p:embed/>
                  </p:oleObj>
                </mc:Choice>
                <mc:Fallback>
                  <p:oleObj name="公式" r:id="rId35" imgW="152280" imgH="1648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528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8" name="Rectangle 52"/>
          <p:cNvSpPr>
            <a:spLocks noChangeArrowheads="1"/>
          </p:cNvSpPr>
          <p:nvPr/>
        </p:nvSpPr>
        <p:spPr bwMode="auto">
          <a:xfrm>
            <a:off x="371475" y="776288"/>
            <a:ext cx="1228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CC0000"/>
                </a:solidFill>
              </a:rPr>
              <a:t>解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3" name="Group 2"/>
          <p:cNvGrpSpPr>
            <a:grpSpLocks/>
          </p:cNvGrpSpPr>
          <p:nvPr/>
        </p:nvGrpSpPr>
        <p:grpSpPr bwMode="auto">
          <a:xfrm>
            <a:off x="4724400" y="838200"/>
            <a:ext cx="4038600" cy="2362200"/>
            <a:chOff x="2976" y="528"/>
            <a:chExt cx="2544" cy="1488"/>
          </a:xfrm>
        </p:grpSpPr>
        <p:sp>
          <p:nvSpPr>
            <p:cNvPr id="27686" name="Rectangle 3"/>
            <p:cNvSpPr>
              <a:spLocks noChangeArrowheads="1"/>
            </p:cNvSpPr>
            <p:nvPr/>
          </p:nvSpPr>
          <p:spPr bwMode="auto">
            <a:xfrm>
              <a:off x="2976" y="528"/>
              <a:ext cx="2544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7" name="Freeform 4" descr="深色竖线"/>
            <p:cNvSpPr>
              <a:spLocks/>
            </p:cNvSpPr>
            <p:nvPr/>
          </p:nvSpPr>
          <p:spPr bwMode="auto">
            <a:xfrm>
              <a:off x="3216" y="1200"/>
              <a:ext cx="1704" cy="48"/>
            </a:xfrm>
            <a:custGeom>
              <a:avLst/>
              <a:gdLst>
                <a:gd name="T0" fmla="*/ 27 w 1704"/>
                <a:gd name="T1" fmla="*/ 0 h 48"/>
                <a:gd name="T2" fmla="*/ 1668 w 1704"/>
                <a:gd name="T3" fmla="*/ 0 h 48"/>
                <a:gd name="T4" fmla="*/ 1700 w 1704"/>
                <a:gd name="T5" fmla="*/ 12 h 48"/>
                <a:gd name="T6" fmla="*/ 1704 w 1704"/>
                <a:gd name="T7" fmla="*/ 26 h 48"/>
                <a:gd name="T8" fmla="*/ 1696 w 1704"/>
                <a:gd name="T9" fmla="*/ 36 h 48"/>
                <a:gd name="T10" fmla="*/ 1668 w 1704"/>
                <a:gd name="T11" fmla="*/ 48 h 48"/>
                <a:gd name="T12" fmla="*/ 27 w 1704"/>
                <a:gd name="T13" fmla="*/ 48 h 48"/>
                <a:gd name="T14" fmla="*/ 9 w 1704"/>
                <a:gd name="T15" fmla="*/ 36 h 48"/>
                <a:gd name="T16" fmla="*/ 0 w 1704"/>
                <a:gd name="T17" fmla="*/ 24 h 48"/>
                <a:gd name="T18" fmla="*/ 6 w 1704"/>
                <a:gd name="T19" fmla="*/ 9 h 48"/>
                <a:gd name="T20" fmla="*/ 27 w 1704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04"/>
                <a:gd name="T34" fmla="*/ 0 h 48"/>
                <a:gd name="T35" fmla="*/ 1704 w 1704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04" h="48">
                  <a:moveTo>
                    <a:pt x="27" y="0"/>
                  </a:moveTo>
                  <a:lnTo>
                    <a:pt x="1668" y="0"/>
                  </a:lnTo>
                  <a:lnTo>
                    <a:pt x="1700" y="12"/>
                  </a:lnTo>
                  <a:lnTo>
                    <a:pt x="1704" y="26"/>
                  </a:lnTo>
                  <a:lnTo>
                    <a:pt x="1696" y="36"/>
                  </a:lnTo>
                  <a:lnTo>
                    <a:pt x="1668" y="48"/>
                  </a:lnTo>
                  <a:lnTo>
                    <a:pt x="27" y="48"/>
                  </a:lnTo>
                  <a:lnTo>
                    <a:pt x="9" y="36"/>
                  </a:lnTo>
                  <a:lnTo>
                    <a:pt x="0" y="24"/>
                  </a:lnTo>
                  <a:lnTo>
                    <a:pt x="6" y="9"/>
                  </a:lnTo>
                  <a:lnTo>
                    <a:pt x="27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8" name="Line 5"/>
            <p:cNvSpPr>
              <a:spLocks noChangeShapeType="1"/>
            </p:cNvSpPr>
            <p:nvPr/>
          </p:nvSpPr>
          <p:spPr bwMode="auto">
            <a:xfrm>
              <a:off x="3216" y="672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9" name="Line 6"/>
            <p:cNvSpPr>
              <a:spLocks noChangeShapeType="1"/>
            </p:cNvSpPr>
            <p:nvPr/>
          </p:nvSpPr>
          <p:spPr bwMode="auto">
            <a:xfrm>
              <a:off x="4896" y="672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0" name="Line 7"/>
            <p:cNvSpPr>
              <a:spLocks noChangeShapeType="1"/>
            </p:cNvSpPr>
            <p:nvPr/>
          </p:nvSpPr>
          <p:spPr bwMode="auto">
            <a:xfrm>
              <a:off x="4368" y="816"/>
              <a:ext cx="5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1" name="Line 8"/>
            <p:cNvSpPr>
              <a:spLocks noChangeShapeType="1"/>
            </p:cNvSpPr>
            <p:nvPr/>
          </p:nvSpPr>
          <p:spPr bwMode="auto">
            <a:xfrm flipH="1">
              <a:off x="3219" y="816"/>
              <a:ext cx="6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62" name="Object 9"/>
            <p:cNvGraphicFramePr>
              <a:graphicFrameLocks noChangeAspect="1"/>
            </p:cNvGraphicFramePr>
            <p:nvPr/>
          </p:nvGraphicFramePr>
          <p:xfrm>
            <a:off x="4032" y="672"/>
            <a:ext cx="1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2" name="公式" r:id="rId3" imgW="88560" imgH="177480" progId="Equation.3">
                    <p:embed/>
                  </p:oleObj>
                </mc:Choice>
                <mc:Fallback>
                  <p:oleObj name="公式" r:id="rId3" imgW="8856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72"/>
                          <a:ext cx="1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4" name="Oval 10"/>
          <p:cNvSpPr>
            <a:spLocks noChangeArrowheads="1"/>
          </p:cNvSpPr>
          <p:nvPr/>
        </p:nvSpPr>
        <p:spPr bwMode="auto">
          <a:xfrm>
            <a:off x="6324600" y="1447800"/>
            <a:ext cx="990600" cy="990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5" name="Text Box 11"/>
          <p:cNvSpPr txBox="1">
            <a:spLocks noChangeArrowheads="1"/>
          </p:cNvSpPr>
          <p:nvPr/>
        </p:nvSpPr>
        <p:spPr bwMode="auto">
          <a:xfrm>
            <a:off x="0" y="762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CC0000"/>
                </a:solidFill>
              </a:rPr>
              <a:t>（</a:t>
            </a:r>
            <a:r>
              <a:rPr kumimoji="0" lang="en-US" altLang="zh-CN" sz="2800">
                <a:solidFill>
                  <a:srgbClr val="CC0000"/>
                </a:solidFill>
              </a:rPr>
              <a:t>2</a:t>
            </a:r>
            <a:r>
              <a:rPr kumimoji="0" lang="zh-CN" altLang="en-US" sz="2800">
                <a:solidFill>
                  <a:srgbClr val="CC0000"/>
                </a:solidFill>
              </a:rPr>
              <a:t>）</a:t>
            </a:r>
          </a:p>
        </p:txBody>
      </p:sp>
      <p:grpSp>
        <p:nvGrpSpPr>
          <p:cNvPr id="27666" name="Group 12"/>
          <p:cNvGrpSpPr>
            <a:grpSpLocks/>
          </p:cNvGrpSpPr>
          <p:nvPr/>
        </p:nvGrpSpPr>
        <p:grpSpPr bwMode="auto">
          <a:xfrm>
            <a:off x="5105400" y="1981200"/>
            <a:ext cx="3429000" cy="1108075"/>
            <a:chOff x="3216" y="1248"/>
            <a:chExt cx="2160" cy="698"/>
          </a:xfrm>
        </p:grpSpPr>
        <p:grpSp>
          <p:nvGrpSpPr>
            <p:cNvPr id="27680" name="Group 13"/>
            <p:cNvGrpSpPr>
              <a:grpSpLocks/>
            </p:cNvGrpSpPr>
            <p:nvPr/>
          </p:nvGrpSpPr>
          <p:grpSpPr bwMode="auto">
            <a:xfrm>
              <a:off x="4224" y="1248"/>
              <a:ext cx="144" cy="480"/>
              <a:chOff x="3840" y="1296"/>
              <a:chExt cx="144" cy="624"/>
            </a:xfrm>
          </p:grpSpPr>
          <p:sp>
            <p:nvSpPr>
              <p:cNvPr id="27684" name="Line 14"/>
              <p:cNvSpPr>
                <a:spLocks noChangeShapeType="1"/>
              </p:cNvSpPr>
              <p:nvPr/>
            </p:nvSpPr>
            <p:spPr bwMode="auto">
              <a:xfrm>
                <a:off x="3840" y="1296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5" name="Line 15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81" name="Line 16"/>
            <p:cNvSpPr>
              <a:spLocks noChangeShapeType="1"/>
            </p:cNvSpPr>
            <p:nvPr/>
          </p:nvSpPr>
          <p:spPr bwMode="auto">
            <a:xfrm>
              <a:off x="3216" y="1536"/>
              <a:ext cx="21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Line 17"/>
            <p:cNvSpPr>
              <a:spLocks noChangeShapeType="1"/>
            </p:cNvSpPr>
            <p:nvPr/>
          </p:nvSpPr>
          <p:spPr bwMode="auto">
            <a:xfrm>
              <a:off x="3888" y="1632"/>
              <a:ext cx="3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18"/>
            <p:cNvSpPr>
              <a:spLocks noChangeShapeType="1"/>
            </p:cNvSpPr>
            <p:nvPr/>
          </p:nvSpPr>
          <p:spPr bwMode="auto">
            <a:xfrm flipH="1">
              <a:off x="4368" y="1632"/>
              <a:ext cx="3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61" name="Object 19"/>
            <p:cNvGraphicFramePr>
              <a:graphicFrameLocks noChangeAspect="1"/>
            </p:cNvGraphicFramePr>
            <p:nvPr/>
          </p:nvGraphicFramePr>
          <p:xfrm>
            <a:off x="4128" y="1632"/>
            <a:ext cx="3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公式" r:id="rId5" imgW="190440" imgH="177480" progId="Equation.3">
                    <p:embed/>
                  </p:oleObj>
                </mc:Choice>
                <mc:Fallback>
                  <p:oleObj name="公式" r:id="rId5" imgW="19044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32"/>
                          <a:ext cx="33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6477000" y="1447800"/>
            <a:ext cx="647700" cy="533400"/>
            <a:chOff x="4080" y="912"/>
            <a:chExt cx="408" cy="336"/>
          </a:xfrm>
        </p:grpSpPr>
        <p:sp>
          <p:nvSpPr>
            <p:cNvPr id="27679" name="Rectangle 21"/>
            <p:cNvSpPr>
              <a:spLocks noChangeArrowheads="1"/>
            </p:cNvSpPr>
            <p:nvPr/>
          </p:nvSpPr>
          <p:spPr bwMode="auto">
            <a:xfrm>
              <a:off x="4224" y="1200"/>
              <a:ext cx="144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60" name="Object 22"/>
            <p:cNvGraphicFramePr>
              <a:graphicFrameLocks noChangeAspect="1"/>
            </p:cNvGraphicFramePr>
            <p:nvPr/>
          </p:nvGraphicFramePr>
          <p:xfrm>
            <a:off x="4080" y="912"/>
            <a:ext cx="4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公式" r:id="rId7" imgW="228600" imgH="177480" progId="Equation.3">
                    <p:embed/>
                  </p:oleObj>
                </mc:Choice>
                <mc:Fallback>
                  <p:oleObj name="公式" r:id="rId7" imgW="22860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12"/>
                          <a:ext cx="40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8" name="Group 23"/>
          <p:cNvGrpSpPr>
            <a:grpSpLocks/>
          </p:cNvGrpSpPr>
          <p:nvPr/>
        </p:nvGrpSpPr>
        <p:grpSpPr bwMode="auto">
          <a:xfrm>
            <a:off x="4724400" y="3505200"/>
            <a:ext cx="4038600" cy="2819400"/>
            <a:chOff x="2976" y="2160"/>
            <a:chExt cx="2544" cy="1776"/>
          </a:xfrm>
        </p:grpSpPr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2976" y="2160"/>
              <a:ext cx="25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3" name="Freeform 25" descr="深色竖线"/>
            <p:cNvSpPr>
              <a:spLocks/>
            </p:cNvSpPr>
            <p:nvPr/>
          </p:nvSpPr>
          <p:spPr bwMode="auto">
            <a:xfrm>
              <a:off x="3840" y="2976"/>
              <a:ext cx="384" cy="48"/>
            </a:xfrm>
            <a:custGeom>
              <a:avLst/>
              <a:gdLst>
                <a:gd name="T0" fmla="*/ 0 w 1704"/>
                <a:gd name="T1" fmla="*/ 0 h 48"/>
                <a:gd name="T2" fmla="*/ 4 w 1704"/>
                <a:gd name="T3" fmla="*/ 0 h 48"/>
                <a:gd name="T4" fmla="*/ 4 w 1704"/>
                <a:gd name="T5" fmla="*/ 12 h 48"/>
                <a:gd name="T6" fmla="*/ 5 w 1704"/>
                <a:gd name="T7" fmla="*/ 26 h 48"/>
                <a:gd name="T8" fmla="*/ 4 w 1704"/>
                <a:gd name="T9" fmla="*/ 36 h 48"/>
                <a:gd name="T10" fmla="*/ 4 w 1704"/>
                <a:gd name="T11" fmla="*/ 48 h 48"/>
                <a:gd name="T12" fmla="*/ 0 w 1704"/>
                <a:gd name="T13" fmla="*/ 48 h 48"/>
                <a:gd name="T14" fmla="*/ 0 w 1704"/>
                <a:gd name="T15" fmla="*/ 36 h 48"/>
                <a:gd name="T16" fmla="*/ 0 w 1704"/>
                <a:gd name="T17" fmla="*/ 24 h 48"/>
                <a:gd name="T18" fmla="*/ 0 w 1704"/>
                <a:gd name="T19" fmla="*/ 9 h 48"/>
                <a:gd name="T20" fmla="*/ 0 w 1704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04"/>
                <a:gd name="T34" fmla="*/ 0 h 48"/>
                <a:gd name="T35" fmla="*/ 1704 w 1704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04" h="48">
                  <a:moveTo>
                    <a:pt x="27" y="0"/>
                  </a:moveTo>
                  <a:lnTo>
                    <a:pt x="1668" y="0"/>
                  </a:lnTo>
                  <a:lnTo>
                    <a:pt x="1700" y="12"/>
                  </a:lnTo>
                  <a:lnTo>
                    <a:pt x="1704" y="26"/>
                  </a:lnTo>
                  <a:lnTo>
                    <a:pt x="1696" y="36"/>
                  </a:lnTo>
                  <a:lnTo>
                    <a:pt x="1668" y="48"/>
                  </a:lnTo>
                  <a:lnTo>
                    <a:pt x="27" y="48"/>
                  </a:lnTo>
                  <a:lnTo>
                    <a:pt x="9" y="36"/>
                  </a:lnTo>
                  <a:lnTo>
                    <a:pt x="0" y="24"/>
                  </a:lnTo>
                  <a:lnTo>
                    <a:pt x="6" y="9"/>
                  </a:lnTo>
                  <a:lnTo>
                    <a:pt x="27" y="0"/>
                  </a:lnTo>
                  <a:close/>
                </a:path>
              </a:pathLst>
            </a:custGeom>
            <a:pattFill prst="dkVert">
              <a:fgClr>
                <a:srgbClr val="F8F8F8"/>
              </a:fgClr>
              <a:bgClr>
                <a:srgbClr val="0000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3504" y="333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>
              <a:off x="4224" y="333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58" name="Object 28"/>
            <p:cNvGraphicFramePr>
              <a:graphicFrameLocks noChangeAspect="1"/>
            </p:cNvGraphicFramePr>
            <p:nvPr/>
          </p:nvGraphicFramePr>
          <p:xfrm>
            <a:off x="3840" y="3142"/>
            <a:ext cx="3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公式" r:id="rId9" imgW="190440" imgH="177480" progId="Equation.3">
                    <p:embed/>
                  </p:oleObj>
                </mc:Choice>
                <mc:Fallback>
                  <p:oleObj name="公式" r:id="rId9" imgW="19044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42"/>
                          <a:ext cx="33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29"/>
            <p:cNvGraphicFramePr>
              <a:graphicFrameLocks noChangeAspect="1"/>
            </p:cNvGraphicFramePr>
            <p:nvPr/>
          </p:nvGraphicFramePr>
          <p:xfrm>
            <a:off x="3840" y="2688"/>
            <a:ext cx="4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公式" r:id="rId10" imgW="228600" imgH="177480" progId="Equation.3">
                    <p:embed/>
                  </p:oleObj>
                </mc:Choice>
                <mc:Fallback>
                  <p:oleObj name="公式" r:id="rId10" imgW="22860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40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30"/>
            <p:cNvSpPr>
              <a:spLocks noChangeShapeType="1"/>
            </p:cNvSpPr>
            <p:nvPr/>
          </p:nvSpPr>
          <p:spPr bwMode="auto">
            <a:xfrm>
              <a:off x="3840" y="2976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7" name="Line 31"/>
            <p:cNvSpPr>
              <a:spLocks noChangeShapeType="1"/>
            </p:cNvSpPr>
            <p:nvPr/>
          </p:nvSpPr>
          <p:spPr bwMode="auto">
            <a:xfrm>
              <a:off x="4224" y="2976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8" name="Oval 32"/>
            <p:cNvSpPr>
              <a:spLocks noChangeArrowheads="1"/>
            </p:cNvSpPr>
            <p:nvPr/>
          </p:nvSpPr>
          <p:spPr bwMode="auto">
            <a:xfrm>
              <a:off x="3264" y="2256"/>
              <a:ext cx="1536" cy="15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7669" name="Group 33"/>
          <p:cNvGrpSpPr>
            <a:grpSpLocks/>
          </p:cNvGrpSpPr>
          <p:nvPr/>
        </p:nvGrpSpPr>
        <p:grpSpPr bwMode="auto">
          <a:xfrm>
            <a:off x="5257800" y="4152900"/>
            <a:ext cx="3276600" cy="723900"/>
            <a:chOff x="3312" y="2568"/>
            <a:chExt cx="2064" cy="456"/>
          </a:xfrm>
        </p:grpSpPr>
        <p:graphicFrame>
          <p:nvGraphicFramePr>
            <p:cNvPr id="27656" name="Object 34"/>
            <p:cNvGraphicFramePr>
              <a:graphicFrameLocks noChangeAspect="1"/>
            </p:cNvGraphicFramePr>
            <p:nvPr/>
          </p:nvGraphicFramePr>
          <p:xfrm>
            <a:off x="3312" y="2568"/>
            <a:ext cx="3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68"/>
                          <a:ext cx="38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Line 35"/>
            <p:cNvSpPr>
              <a:spLocks noChangeShapeType="1"/>
            </p:cNvSpPr>
            <p:nvPr/>
          </p:nvSpPr>
          <p:spPr bwMode="auto">
            <a:xfrm flipH="1">
              <a:off x="3312" y="3024"/>
              <a:ext cx="5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36"/>
            <p:cNvSpPr>
              <a:spLocks noChangeShapeType="1"/>
            </p:cNvSpPr>
            <p:nvPr/>
          </p:nvSpPr>
          <p:spPr bwMode="auto">
            <a:xfrm>
              <a:off x="4224" y="3024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57" name="Object 37"/>
            <p:cNvGraphicFramePr>
              <a:graphicFrameLocks noChangeAspect="1"/>
            </p:cNvGraphicFramePr>
            <p:nvPr/>
          </p:nvGraphicFramePr>
          <p:xfrm>
            <a:off x="4272" y="2572"/>
            <a:ext cx="110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8" name="公式" r:id="rId13" imgW="558720" imgH="228600" progId="Equation.3">
                    <p:embed/>
                  </p:oleObj>
                </mc:Choice>
                <mc:Fallback>
                  <p:oleObj name="公式" r:id="rId13" imgW="55872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572"/>
                          <a:ext cx="1104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0" name="Object 38"/>
          <p:cNvGraphicFramePr>
            <a:graphicFrameLocks noChangeAspect="1"/>
          </p:cNvGraphicFramePr>
          <p:nvPr/>
        </p:nvGraphicFramePr>
        <p:xfrm>
          <a:off x="1295400" y="762000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公式" r:id="rId15" imgW="774360" imgH="177480" progId="Equation.3">
                  <p:embed/>
                </p:oleObj>
              </mc:Choice>
              <mc:Fallback>
                <p:oleObj name="公式" r:id="rId15" imgW="77436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243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9"/>
          <p:cNvGraphicFramePr>
            <a:graphicFrameLocks noChangeAspect="1"/>
          </p:cNvGraphicFramePr>
          <p:nvPr/>
        </p:nvGraphicFramePr>
        <p:xfrm>
          <a:off x="1042988" y="1341438"/>
          <a:ext cx="297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公式" r:id="rId17" imgW="990360" imgH="215640" progId="Equation.3">
                  <p:embed/>
                </p:oleObj>
              </mc:Choice>
              <mc:Fallback>
                <p:oleObj name="公式" r:id="rId17" imgW="99036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297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0"/>
          <p:cNvGraphicFramePr>
            <a:graphicFrameLocks noChangeAspect="1"/>
          </p:cNvGraphicFramePr>
          <p:nvPr/>
        </p:nvGraphicFramePr>
        <p:xfrm>
          <a:off x="685800" y="3027363"/>
          <a:ext cx="32766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公式" r:id="rId19" imgW="1180800" imgH="419040" progId="Equation.3">
                  <p:embed/>
                </p:oleObj>
              </mc:Choice>
              <mc:Fallback>
                <p:oleObj name="公式" r:id="rId19" imgW="1180800" imgH="419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27363"/>
                        <a:ext cx="32766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1"/>
          <p:cNvGraphicFramePr>
            <a:graphicFrameLocks noChangeAspect="1"/>
          </p:cNvGraphicFramePr>
          <p:nvPr/>
        </p:nvGraphicFramePr>
        <p:xfrm>
          <a:off x="76200" y="4154488"/>
          <a:ext cx="46243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21" imgW="1523880" imgH="419040" progId="Equation.3">
                  <p:embed/>
                </p:oleObj>
              </mc:Choice>
              <mc:Fallback>
                <p:oleObj name="公式" r:id="rId21" imgW="152388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54488"/>
                        <a:ext cx="4624388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2"/>
          <p:cNvGraphicFramePr>
            <a:graphicFrameLocks noChangeAspect="1"/>
          </p:cNvGraphicFramePr>
          <p:nvPr/>
        </p:nvGraphicFramePr>
        <p:xfrm>
          <a:off x="1066800" y="1866900"/>
          <a:ext cx="3200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公式" r:id="rId23" imgW="1066680" imgH="393480" progId="Equation.3">
                  <p:embed/>
                </p:oleObj>
              </mc:Choice>
              <mc:Fallback>
                <p:oleObj name="公式" r:id="rId23" imgW="106668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66900"/>
                        <a:ext cx="32004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43"/>
          <p:cNvGraphicFramePr>
            <a:graphicFrameLocks noChangeAspect="1"/>
          </p:cNvGraphicFramePr>
          <p:nvPr/>
        </p:nvGraphicFramePr>
        <p:xfrm>
          <a:off x="381000" y="5307013"/>
          <a:ext cx="40513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25" imgW="1460160" imgH="393480" progId="Equation.3">
                  <p:embed/>
                </p:oleObj>
              </mc:Choice>
              <mc:Fallback>
                <p:oleObj name="公式" r:id="rId25" imgW="146016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07013"/>
                        <a:ext cx="40513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1026"/>
          <p:cNvSpPr txBox="1">
            <a:spLocks noChangeArrowheads="1"/>
          </p:cNvSpPr>
          <p:nvPr/>
        </p:nvSpPr>
        <p:spPr bwMode="auto">
          <a:xfrm>
            <a:off x="1219200" y="685800"/>
            <a:ext cx="5143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加速度对伽利略变换为不变量   </a:t>
            </a:r>
          </a:p>
        </p:txBody>
      </p:sp>
      <p:graphicFrame>
        <p:nvGraphicFramePr>
          <p:cNvPr id="18432" name="Object 2"/>
          <p:cNvGraphicFramePr>
            <a:graphicFrameLocks noChangeAspect="1"/>
          </p:cNvGraphicFramePr>
          <p:nvPr/>
        </p:nvGraphicFramePr>
        <p:xfrm>
          <a:off x="3886200" y="3276600"/>
          <a:ext cx="1371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3" imgW="571320" imgH="228600" progId="Equation.3">
                  <p:embed/>
                </p:oleObj>
              </mc:Choice>
              <mc:Fallback>
                <p:oleObj name="公式" r:id="rId3" imgW="5713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1371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" name="Object 3"/>
          <p:cNvGraphicFramePr>
            <a:graphicFrameLocks noChangeAspect="1"/>
          </p:cNvGraphicFramePr>
          <p:nvPr/>
        </p:nvGraphicFramePr>
        <p:xfrm>
          <a:off x="1524000" y="2438400"/>
          <a:ext cx="1981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5" imgW="939600" imgH="241200" progId="Equation.3">
                  <p:embed/>
                </p:oleObj>
              </mc:Choice>
              <mc:Fallback>
                <p:oleObj name="公式" r:id="rId5" imgW="939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1981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032"/>
          <p:cNvSpPr txBox="1">
            <a:spLocks noChangeArrowheads="1"/>
          </p:cNvSpPr>
          <p:nvPr/>
        </p:nvSpPr>
        <p:spPr bwMode="auto">
          <a:xfrm>
            <a:off x="1447800" y="157480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加速度 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755900" y="1371600"/>
          <a:ext cx="4406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7" imgW="1777680" imgH="406080" progId="Equation.3">
                  <p:embed/>
                </p:oleObj>
              </mc:Choice>
              <mc:Fallback>
                <p:oleObj name="公式" r:id="rId7" imgW="17776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371600"/>
                        <a:ext cx="44069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3886200" y="2286000"/>
          <a:ext cx="16684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9" imgW="672840" imgH="406080" progId="Equation.3">
                  <p:embed/>
                </p:oleObj>
              </mc:Choice>
              <mc:Fallback>
                <p:oleObj name="公式" r:id="rId9" imgW="672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16684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35"/>
          <p:cNvSpPr txBox="1">
            <a:spLocks noChangeArrowheads="1"/>
          </p:cNvSpPr>
          <p:nvPr/>
        </p:nvSpPr>
        <p:spPr bwMode="auto">
          <a:xfrm>
            <a:off x="1470025" y="3962400"/>
            <a:ext cx="645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加速度对伽利略变换具有不变性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3914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3]</a:t>
            </a:r>
            <a:r>
              <a:rPr lang="en-US" altLang="zh-CN"/>
              <a:t>  </a:t>
            </a:r>
            <a:r>
              <a:rPr lang="zh-CN" altLang="en-US"/>
              <a:t>已知一质点从静止自高空下落，设重力加速度始终保持一常量，质点所受空气阻力与其速率成正比</a:t>
            </a:r>
            <a:r>
              <a:rPr lang="en-US" altLang="zh-CN"/>
              <a:t>.</a:t>
            </a:r>
            <a:r>
              <a:rPr lang="zh-CN" altLang="en-US"/>
              <a:t>求质点速度并与自由下落相比</a:t>
            </a:r>
            <a:r>
              <a:rPr lang="en-US" altLang="zh-CN"/>
              <a:t>.</a:t>
            </a:r>
          </a:p>
        </p:txBody>
      </p:sp>
      <p:sp>
        <p:nvSpPr>
          <p:cNvPr id="28680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162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en-US" altLang="zh-CN"/>
              <a:t>  </a:t>
            </a:r>
            <a:r>
              <a:rPr lang="zh-CN" altLang="en-US"/>
              <a:t>建立以开始下落处为坐标原点且铅直向下的坐标系</a:t>
            </a:r>
            <a:r>
              <a:rPr lang="en-US" altLang="zh-CN" i="1"/>
              <a:t>Oy</a:t>
            </a:r>
            <a:r>
              <a:rPr lang="en-US" altLang="zh-CN"/>
              <a:t>.</a:t>
            </a:r>
            <a:r>
              <a:rPr lang="zh-CN" altLang="en-US"/>
              <a:t>又选开始下落时为计时起点</a:t>
            </a:r>
            <a:r>
              <a:rPr lang="en-US" altLang="zh-CN"/>
              <a:t>.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590800" y="3200400"/>
          <a:ext cx="1398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公式" r:id="rId3" imgW="558720" imgH="241200" progId="Equation.3">
                  <p:embed/>
                </p:oleObj>
              </mc:Choice>
              <mc:Fallback>
                <p:oleObj name="公式" r:id="rId3" imgW="5587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1398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6061075" y="3227388"/>
          <a:ext cx="1287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5" imgW="583920" imgH="241200" progId="Equation.3">
                  <p:embed/>
                </p:oleObj>
              </mc:Choice>
              <mc:Fallback>
                <p:oleObj name="公式" r:id="rId5" imgW="583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227388"/>
                        <a:ext cx="1287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1676400" y="3886200"/>
          <a:ext cx="2057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7" imgW="952200" imgH="203040" progId="Equation.3">
                  <p:embed/>
                </p:oleObj>
              </mc:Choice>
              <mc:Fallback>
                <p:oleObj name="公式" r:id="rId7" imgW="952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2057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5165725" y="3886200"/>
          <a:ext cx="1752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9" imgW="571320" imgH="215640" progId="Equation.3">
                  <p:embed/>
                </p:oleObj>
              </mc:Choice>
              <mc:Fallback>
                <p:oleObj name="公式" r:id="rId9" imgW="5713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3886200"/>
                        <a:ext cx="1752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066800" y="474345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动力学方程为   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600200" y="3236913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重力 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165725" y="323691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阻力  </a:t>
            </a:r>
          </a:p>
        </p:txBody>
      </p:sp>
      <p:graphicFrame>
        <p:nvGraphicFramePr>
          <p:cNvPr id="28678" name="Object 11"/>
          <p:cNvGraphicFramePr>
            <a:graphicFrameLocks noChangeAspect="1"/>
          </p:cNvGraphicFramePr>
          <p:nvPr/>
        </p:nvGraphicFramePr>
        <p:xfrm>
          <a:off x="3657600" y="4527550"/>
          <a:ext cx="2667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11" imgW="1155600" imgH="393480" progId="Equation.3">
                  <p:embed/>
                </p:oleObj>
              </mc:Choice>
              <mc:Fallback>
                <p:oleObj name="公式" r:id="rId11" imgW="11556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27550"/>
                        <a:ext cx="2667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2"/>
          <p:cNvSpPr txBox="1">
            <a:spLocks noChangeArrowheads="1"/>
          </p:cNvSpPr>
          <p:nvPr/>
        </p:nvSpPr>
        <p:spPr bwMode="auto">
          <a:xfrm>
            <a:off x="1524000" y="587375"/>
            <a:ext cx="291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它在</a:t>
            </a:r>
            <a:r>
              <a:rPr kumimoji="0" lang="en-US" altLang="zh-CN" i="1"/>
              <a:t>Oy </a:t>
            </a:r>
            <a:r>
              <a:rPr kumimoji="0" lang="zh-CN" altLang="en-US"/>
              <a:t>轴的投影为  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3276600" y="968375"/>
          <a:ext cx="213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3" imgW="990360" imgH="419040" progId="Equation.3">
                  <p:embed/>
                </p:oleObj>
              </mc:Choice>
              <mc:Fallback>
                <p:oleObj name="公式" r:id="rId3" imgW="990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68375"/>
                        <a:ext cx="2133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4"/>
          <p:cNvSpPr txBox="1">
            <a:spLocks noChangeArrowheads="1"/>
          </p:cNvSpPr>
          <p:nvPr/>
        </p:nvSpPr>
        <p:spPr bwMode="auto">
          <a:xfrm>
            <a:off x="1524000" y="1901825"/>
            <a:ext cx="188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该式可写作  </a:t>
            </a:r>
          </a:p>
        </p:txBody>
      </p:sp>
      <p:sp>
        <p:nvSpPr>
          <p:cNvPr id="29706" name="Text Box 5"/>
          <p:cNvSpPr txBox="1">
            <a:spLocks noChangeArrowheads="1"/>
          </p:cNvSpPr>
          <p:nvPr/>
        </p:nvSpPr>
        <p:spPr bwMode="auto">
          <a:xfrm>
            <a:off x="1524000" y="3425825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作不定积分，得   </a:t>
            </a:r>
          </a:p>
        </p:txBody>
      </p:sp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2590800" y="2417763"/>
          <a:ext cx="4648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5" imgW="2336760" imgH="419040" progId="Equation.3">
                  <p:embed/>
                </p:oleObj>
              </mc:Choice>
              <mc:Fallback>
                <p:oleObj name="公式" r:id="rId5" imgW="2336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17763"/>
                        <a:ext cx="4648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3398838" y="3657600"/>
          <a:ext cx="28495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7" imgW="1130040" imgH="393480" progId="Equation.3">
                  <p:embed/>
                </p:oleObj>
              </mc:Choice>
              <mc:Fallback>
                <p:oleObj name="公式" r:id="rId7" imgW="11300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657600"/>
                        <a:ext cx="28495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7" name="Group 8"/>
          <p:cNvGrpSpPr>
            <a:grpSpLocks/>
          </p:cNvGrpSpPr>
          <p:nvPr/>
        </p:nvGrpSpPr>
        <p:grpSpPr bwMode="auto">
          <a:xfrm>
            <a:off x="1524000" y="4625975"/>
            <a:ext cx="5208588" cy="555625"/>
            <a:chOff x="960" y="2914"/>
            <a:chExt cx="3281" cy="350"/>
          </a:xfrm>
        </p:grpSpPr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960" y="2928"/>
              <a:ext cx="3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因 </a:t>
              </a:r>
              <a:r>
                <a:rPr kumimoji="0" lang="en-US" altLang="zh-CN" i="1">
                  <a:latin typeface="Arial" panose="020B0604020202020204" pitchFamily="34" charset="0"/>
                </a:rPr>
                <a:t>t </a:t>
              </a:r>
              <a:r>
                <a:rPr kumimoji="0" lang="zh-CN" altLang="en-US">
                  <a:latin typeface="Arial" panose="020B0604020202020204" pitchFamily="34" charset="0"/>
                </a:rPr>
                <a:t>＝</a:t>
              </a:r>
              <a:r>
                <a:rPr kumimoji="0" lang="en-US" altLang="zh-CN">
                  <a:latin typeface="Arial" panose="020B0604020202020204" pitchFamily="34" charset="0"/>
                </a:rPr>
                <a:t>0</a:t>
              </a:r>
              <a:r>
                <a:rPr kumimoji="0" lang="zh-CN" altLang="en-US">
                  <a:latin typeface="Arial" panose="020B0604020202020204" pitchFamily="34" charset="0"/>
                </a:rPr>
                <a:t>，           故               ，于是   </a:t>
              </a:r>
            </a:p>
          </p:txBody>
        </p:sp>
        <p:graphicFrame>
          <p:nvGraphicFramePr>
            <p:cNvPr id="29702" name="Object 10"/>
            <p:cNvGraphicFramePr>
              <a:graphicFrameLocks noChangeAspect="1"/>
            </p:cNvGraphicFramePr>
            <p:nvPr/>
          </p:nvGraphicFramePr>
          <p:xfrm>
            <a:off x="1806" y="2914"/>
            <a:ext cx="62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公式" r:id="rId9" imgW="431640" imgH="241200" progId="Equation.3">
                    <p:embed/>
                  </p:oleObj>
                </mc:Choice>
                <mc:Fallback>
                  <p:oleObj name="公式" r:id="rId9" imgW="43164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2914"/>
                          <a:ext cx="62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11"/>
            <p:cNvGraphicFramePr>
              <a:graphicFrameLocks noChangeAspect="1"/>
            </p:cNvGraphicFramePr>
            <p:nvPr/>
          </p:nvGraphicFramePr>
          <p:xfrm>
            <a:off x="2679" y="2949"/>
            <a:ext cx="68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name="公式" r:id="rId11" imgW="520560" imgH="203040" progId="Equation.3">
                    <p:embed/>
                  </p:oleObj>
                </mc:Choice>
                <mc:Fallback>
                  <p:oleObj name="公式" r:id="rId11" imgW="52056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949"/>
                          <a:ext cx="68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3441700" y="5083175"/>
          <a:ext cx="26400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13" imgW="1193760" imgH="482400" progId="Equation.3">
                  <p:embed/>
                </p:oleObj>
              </mc:Choice>
              <mc:Fallback>
                <p:oleObj name="公式" r:id="rId13" imgW="119376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083175"/>
                        <a:ext cx="26400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2"/>
          <p:cNvGrpSpPr>
            <a:grpSpLocks/>
          </p:cNvGrpSpPr>
          <p:nvPr/>
        </p:nvGrpSpPr>
        <p:grpSpPr bwMode="auto">
          <a:xfrm>
            <a:off x="1411288" y="655638"/>
            <a:ext cx="3036887" cy="2660650"/>
            <a:chOff x="889" y="413"/>
            <a:chExt cx="1913" cy="1676"/>
          </a:xfrm>
        </p:grpSpPr>
        <p:grpSp>
          <p:nvGrpSpPr>
            <p:cNvPr id="30732" name="Group 3"/>
            <p:cNvGrpSpPr>
              <a:grpSpLocks/>
            </p:cNvGrpSpPr>
            <p:nvPr/>
          </p:nvGrpSpPr>
          <p:grpSpPr bwMode="auto">
            <a:xfrm>
              <a:off x="889" y="413"/>
              <a:ext cx="1913" cy="1676"/>
              <a:chOff x="1680" y="480"/>
              <a:chExt cx="1913" cy="1676"/>
            </a:xfrm>
          </p:grpSpPr>
          <p:sp>
            <p:nvSpPr>
              <p:cNvPr id="30736" name="Line 4"/>
              <p:cNvSpPr>
                <a:spLocks noChangeShapeType="1"/>
              </p:cNvSpPr>
              <p:nvPr/>
            </p:nvSpPr>
            <p:spPr bwMode="auto">
              <a:xfrm>
                <a:off x="1913" y="1896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5"/>
              <p:cNvSpPr>
                <a:spLocks noChangeShapeType="1"/>
              </p:cNvSpPr>
              <p:nvPr/>
            </p:nvSpPr>
            <p:spPr bwMode="auto">
              <a:xfrm flipV="1">
                <a:off x="1913" y="600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8" name="Text Box 6"/>
              <p:cNvSpPr txBox="1">
                <a:spLocks noChangeArrowheads="1"/>
              </p:cNvSpPr>
              <p:nvPr/>
            </p:nvSpPr>
            <p:spPr bwMode="auto">
              <a:xfrm>
                <a:off x="1680" y="180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  <p:sp>
            <p:nvSpPr>
              <p:cNvPr id="30739" name="Text Box 7"/>
              <p:cNvSpPr txBox="1">
                <a:spLocks noChangeArrowheads="1"/>
              </p:cNvSpPr>
              <p:nvPr/>
            </p:nvSpPr>
            <p:spPr bwMode="auto">
              <a:xfrm>
                <a:off x="3408" y="186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t</a:t>
                </a:r>
              </a:p>
            </p:txBody>
          </p:sp>
          <p:sp>
            <p:nvSpPr>
              <p:cNvPr id="30740" name="Text Box 8"/>
              <p:cNvSpPr txBox="1">
                <a:spLocks noChangeArrowheads="1"/>
              </p:cNvSpPr>
              <p:nvPr/>
            </p:nvSpPr>
            <p:spPr bwMode="auto">
              <a:xfrm>
                <a:off x="1680" y="480"/>
                <a:ext cx="2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v</a:t>
                </a:r>
                <a:r>
                  <a:rPr lang="en-US" altLang="zh-CN" i="1" baseline="-25000"/>
                  <a:t>y</a:t>
                </a:r>
              </a:p>
            </p:txBody>
          </p:sp>
        </p:grpSp>
        <p:sp>
          <p:nvSpPr>
            <p:cNvPr id="30733" name="Line 9"/>
            <p:cNvSpPr>
              <a:spLocks noChangeShapeType="1"/>
            </p:cNvSpPr>
            <p:nvPr/>
          </p:nvSpPr>
          <p:spPr bwMode="auto">
            <a:xfrm>
              <a:off x="1129" y="112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Freeform 10"/>
            <p:cNvSpPr>
              <a:spLocks/>
            </p:cNvSpPr>
            <p:nvPr/>
          </p:nvSpPr>
          <p:spPr bwMode="auto">
            <a:xfrm>
              <a:off x="1114" y="1149"/>
              <a:ext cx="1537" cy="682"/>
            </a:xfrm>
            <a:custGeom>
              <a:avLst/>
              <a:gdLst>
                <a:gd name="T0" fmla="*/ 0 w 1537"/>
                <a:gd name="T1" fmla="*/ 682 h 682"/>
                <a:gd name="T2" fmla="*/ 387 w 1537"/>
                <a:gd name="T3" fmla="*/ 298 h 682"/>
                <a:gd name="T4" fmla="*/ 805 w 1537"/>
                <a:gd name="T5" fmla="*/ 72 h 682"/>
                <a:gd name="T6" fmla="*/ 1297 w 1537"/>
                <a:gd name="T7" fmla="*/ 10 h 682"/>
                <a:gd name="T8" fmla="*/ 1537 w 1537"/>
                <a:gd name="T9" fmla="*/ 10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7"/>
                <a:gd name="T16" fmla="*/ 0 h 682"/>
                <a:gd name="T17" fmla="*/ 1537 w 1537"/>
                <a:gd name="T18" fmla="*/ 682 h 6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7" h="682">
                  <a:moveTo>
                    <a:pt x="0" y="682"/>
                  </a:moveTo>
                  <a:cubicBezTo>
                    <a:pt x="65" y="618"/>
                    <a:pt x="253" y="400"/>
                    <a:pt x="387" y="298"/>
                  </a:cubicBezTo>
                  <a:cubicBezTo>
                    <a:pt x="521" y="196"/>
                    <a:pt x="653" y="120"/>
                    <a:pt x="805" y="72"/>
                  </a:cubicBezTo>
                  <a:cubicBezTo>
                    <a:pt x="957" y="24"/>
                    <a:pt x="1175" y="20"/>
                    <a:pt x="1297" y="10"/>
                  </a:cubicBezTo>
                  <a:cubicBezTo>
                    <a:pt x="1419" y="0"/>
                    <a:pt x="1497" y="10"/>
                    <a:pt x="1537" y="1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1"/>
            <p:cNvSpPr>
              <a:spLocks noChangeShapeType="1"/>
            </p:cNvSpPr>
            <p:nvPr/>
          </p:nvSpPr>
          <p:spPr bwMode="auto">
            <a:xfrm flipV="1">
              <a:off x="1118" y="678"/>
              <a:ext cx="643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4" name="Object 12"/>
            <p:cNvGraphicFramePr>
              <a:graphicFrameLocks noChangeAspect="1"/>
            </p:cNvGraphicFramePr>
            <p:nvPr/>
          </p:nvGraphicFramePr>
          <p:xfrm>
            <a:off x="2195" y="820"/>
            <a:ext cx="56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公式" r:id="rId3" imgW="380880" imgH="241200" progId="Equation.3">
                    <p:embed/>
                  </p:oleObj>
                </mc:Choice>
                <mc:Fallback>
                  <p:oleObj name="公式" r:id="rId3" imgW="38088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" y="820"/>
                          <a:ext cx="56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4910138" y="860425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红色直线表示自由下落   </a:t>
            </a:r>
          </a:p>
        </p:txBody>
      </p:sp>
      <p:sp>
        <p:nvSpPr>
          <p:cNvPr id="30727" name="Text Box 14"/>
          <p:cNvSpPr txBox="1">
            <a:spLocks noChangeArrowheads="1"/>
          </p:cNvSpPr>
          <p:nvPr/>
        </p:nvSpPr>
        <p:spPr bwMode="auto">
          <a:xfrm>
            <a:off x="4876800" y="1295400"/>
            <a:ext cx="346392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蓝色曲线表示有阻力时，最后可达一极限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0000FF"/>
                </a:solidFill>
              </a:rPr>
              <a:t>终极速度</a:t>
            </a:r>
          </a:p>
        </p:txBody>
      </p:sp>
      <p:graphicFrame>
        <p:nvGraphicFramePr>
          <p:cNvPr id="30722" name="Object 15"/>
          <p:cNvGraphicFramePr>
            <a:graphicFrameLocks noChangeAspect="1"/>
          </p:cNvGraphicFramePr>
          <p:nvPr/>
        </p:nvGraphicFramePr>
        <p:xfrm>
          <a:off x="3011488" y="3622675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5" imgW="939600" imgH="241200" progId="Equation.3">
                  <p:embed/>
                </p:oleObj>
              </mc:Choice>
              <mc:Fallback>
                <p:oleObj name="公式" r:id="rId5" imgW="93960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622675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16"/>
          <p:cNvSpPr txBox="1">
            <a:spLocks noChangeArrowheads="1"/>
          </p:cNvSpPr>
          <p:nvPr/>
        </p:nvSpPr>
        <p:spPr bwMode="auto">
          <a:xfrm>
            <a:off x="1487488" y="3505200"/>
            <a:ext cx="1638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终极速度   </a:t>
            </a:r>
          </a:p>
        </p:txBody>
      </p:sp>
      <p:sp>
        <p:nvSpPr>
          <p:cNvPr id="30729" name="Text Box 17"/>
          <p:cNvSpPr txBox="1">
            <a:spLocks noChangeArrowheads="1"/>
          </p:cNvSpPr>
          <p:nvPr/>
        </p:nvSpPr>
        <p:spPr bwMode="auto">
          <a:xfrm>
            <a:off x="5791200" y="3622675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与高度无关   </a:t>
            </a:r>
          </a:p>
        </p:txBody>
      </p:sp>
      <p:sp>
        <p:nvSpPr>
          <p:cNvPr id="30730" name="Text Box 18"/>
          <p:cNvSpPr txBox="1">
            <a:spLocks noChangeArrowheads="1"/>
          </p:cNvSpPr>
          <p:nvPr/>
        </p:nvSpPr>
        <p:spPr bwMode="auto">
          <a:xfrm>
            <a:off x="1487488" y="4537075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自由落体   </a:t>
            </a:r>
          </a:p>
        </p:txBody>
      </p:sp>
      <p:graphicFrame>
        <p:nvGraphicFramePr>
          <p:cNvPr id="30723" name="Object 19"/>
          <p:cNvGraphicFramePr>
            <a:graphicFrameLocks noChangeAspect="1"/>
          </p:cNvGraphicFramePr>
          <p:nvPr/>
        </p:nvGraphicFramePr>
        <p:xfrm>
          <a:off x="3074988" y="4465638"/>
          <a:ext cx="2298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公式" r:id="rId7" imgW="914400" imgH="266400" progId="Equation.3">
                  <p:embed/>
                </p:oleObj>
              </mc:Choice>
              <mc:Fallback>
                <p:oleObj name="公式" r:id="rId7" imgW="914400" imgH="26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465638"/>
                        <a:ext cx="22987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5791200" y="4419600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与高度有关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2"/>
          <p:cNvSpPr txBox="1">
            <a:spLocks noChangeArrowheads="1"/>
          </p:cNvSpPr>
          <p:nvPr/>
        </p:nvSpPr>
        <p:spPr bwMode="auto">
          <a:xfrm>
            <a:off x="1295400" y="6096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§3.4.3 </a:t>
            </a:r>
            <a:r>
              <a:rPr lang="zh-CN" altLang="en-US" sz="2800">
                <a:ea typeface="黑体" panose="02010609060101010101" pitchFamily="49" charset="-122"/>
              </a:rPr>
              <a:t>质点的曲线运动   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4760913" y="2016125"/>
          <a:ext cx="17922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3" imgW="812520" imgH="253800" progId="Equation.3">
                  <p:embed/>
                </p:oleObj>
              </mc:Choice>
              <mc:Fallback>
                <p:oleObj name="公式" r:id="rId3" imgW="8125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2016125"/>
                        <a:ext cx="17922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170113" y="17526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5" imgW="901440" imgH="457200" progId="Equation.3">
                  <p:embed/>
                </p:oleObj>
              </mc:Choice>
              <mc:Fallback>
                <p:oleObj name="公式" r:id="rId5" imgW="9014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75260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1408113" y="1317625"/>
            <a:ext cx="562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在自然坐标系中，质点动学方程分量式   </a:t>
            </a:r>
          </a:p>
        </p:txBody>
      </p:sp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1524000" y="2743200"/>
          <a:ext cx="911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7" imgW="431640" imgH="253800" progId="Equation.3">
                  <p:embed/>
                </p:oleObj>
              </mc:Choice>
              <mc:Fallback>
                <p:oleObj name="公式" r:id="rId7" imgW="4316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9112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286000" y="2819400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法向力</a:t>
            </a:r>
            <a:r>
              <a:rPr lang="en-US" altLang="zh-CN"/>
              <a:t>(</a:t>
            </a:r>
            <a:r>
              <a:rPr lang="zh-CN" altLang="en-US"/>
              <a:t>各力在法线方向投影的代数和</a:t>
            </a:r>
            <a:r>
              <a:rPr lang="en-US" altLang="zh-CN"/>
              <a:t>)   </a:t>
            </a:r>
          </a:p>
        </p:txBody>
      </p:sp>
      <p:graphicFrame>
        <p:nvGraphicFramePr>
          <p:cNvPr id="31749" name="Object 8"/>
          <p:cNvGraphicFramePr>
            <a:graphicFrameLocks noChangeAspect="1"/>
          </p:cNvGraphicFramePr>
          <p:nvPr/>
        </p:nvGraphicFramePr>
        <p:xfrm>
          <a:off x="1524000" y="3352800"/>
          <a:ext cx="923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9" imgW="419040" imgH="253800" progId="Equation.3">
                  <p:embed/>
                </p:oleObj>
              </mc:Choice>
              <mc:Fallback>
                <p:oleObj name="公式" r:id="rId9" imgW="4190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9239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切向力</a:t>
            </a:r>
            <a:r>
              <a:rPr lang="en-US" altLang="zh-CN"/>
              <a:t>(</a:t>
            </a:r>
            <a:r>
              <a:rPr lang="zh-CN" altLang="en-US"/>
              <a:t>各力在切线方向投影的代数和</a:t>
            </a:r>
            <a:r>
              <a:rPr lang="en-US" altLang="zh-CN"/>
              <a:t>)  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547813" y="3962400"/>
            <a:ext cx="249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 </a:t>
            </a:r>
            <a:r>
              <a:rPr lang="en-US" altLang="zh-CN">
                <a:sym typeface="Symbol" panose="05050102010706020507" pitchFamily="18" charset="2"/>
              </a:rPr>
              <a:t>——</a:t>
            </a:r>
            <a:r>
              <a:rPr lang="zh-CN" altLang="en-US">
                <a:sym typeface="Symbol" panose="05050102010706020507" pitchFamily="18" charset="2"/>
              </a:rPr>
              <a:t>曲率半径   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55663" y="466725"/>
            <a:ext cx="76041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4]</a:t>
            </a:r>
            <a:r>
              <a:rPr kumimoji="0" lang="en-US" altLang="zh-CN"/>
              <a:t> </a:t>
            </a:r>
            <a:r>
              <a:rPr kumimoji="0" lang="zh-CN" altLang="en-US"/>
              <a:t>北京紫竹院公园有一旋风游戏机，大意如图所示</a:t>
            </a:r>
            <a:r>
              <a:rPr kumimoji="0" lang="en-US" altLang="zh-CN"/>
              <a:t>.</a:t>
            </a:r>
            <a:r>
              <a:rPr kumimoji="0" lang="zh-CN" altLang="en-US"/>
              <a:t>设大圆盘转轴</a:t>
            </a:r>
            <a:r>
              <a:rPr kumimoji="0" lang="en-US" altLang="zh-CN" i="1"/>
              <a:t>OO</a:t>
            </a:r>
            <a:r>
              <a:rPr kumimoji="0" lang="en-US" altLang="zh-CN" i="1">
                <a:cs typeface="Times New Roman" panose="02020603050405020304" pitchFamily="18" charset="0"/>
              </a:rPr>
              <a:t>´</a:t>
            </a:r>
            <a:r>
              <a:rPr kumimoji="0" lang="en-US" altLang="zh-CN"/>
              <a:t> </a:t>
            </a:r>
            <a:r>
              <a:rPr kumimoji="0" lang="zh-CN" altLang="en-US"/>
              <a:t>与铅直方向成 </a:t>
            </a:r>
            <a:r>
              <a:rPr kumimoji="0" lang="zh-CN" altLang="en-US" i="1">
                <a:sym typeface="Symbol" panose="05050102010706020507" pitchFamily="18" charset="2"/>
              </a:rPr>
              <a:t> </a:t>
            </a:r>
            <a:r>
              <a:rPr kumimoji="0" lang="en-US" altLang="zh-CN">
                <a:sym typeface="Symbol" panose="05050102010706020507" pitchFamily="18" charset="2"/>
              </a:rPr>
              <a:t>=18</a:t>
            </a:r>
            <a:r>
              <a:rPr kumimoji="0"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°</a:t>
            </a:r>
            <a:r>
              <a:rPr kumimoji="0" lang="zh-CN" altLang="en-US"/>
              <a:t>，匀速转动，角速度为</a:t>
            </a:r>
            <a:r>
              <a:rPr kumimoji="0" lang="zh-CN" altLang="en-US" i="1">
                <a:sym typeface="Symbol" panose="05050102010706020507" pitchFamily="18" charset="2"/>
              </a:rPr>
              <a:t></a:t>
            </a:r>
            <a:r>
              <a:rPr kumimoji="0" lang="en-US" altLang="zh-CN" baseline="-25000">
                <a:sym typeface="Symbol" panose="05050102010706020507" pitchFamily="18" charset="2"/>
              </a:rPr>
              <a:t>0</a:t>
            </a:r>
            <a:r>
              <a:rPr kumimoji="0" lang="en-US" altLang="zh-CN">
                <a:sym typeface="Symbol" panose="05050102010706020507" pitchFamily="18" charset="2"/>
              </a:rPr>
              <a:t>= 0.84 rad/s</a:t>
            </a:r>
            <a:r>
              <a:rPr kumimoji="0" lang="en-US" altLang="zh-CN"/>
              <a:t>.  </a:t>
            </a:r>
            <a:r>
              <a:rPr kumimoji="0" lang="zh-CN" altLang="en-US"/>
              <a:t>离该轴 </a:t>
            </a:r>
            <a:r>
              <a:rPr kumimoji="0" lang="en-US" altLang="zh-CN" i="1"/>
              <a:t>R </a:t>
            </a:r>
            <a:r>
              <a:rPr kumimoji="0" lang="zh-CN" altLang="en-US"/>
              <a:t>＝</a:t>
            </a:r>
            <a:r>
              <a:rPr kumimoji="0" lang="en-US" altLang="zh-CN"/>
              <a:t>2.0 m </a:t>
            </a:r>
            <a:r>
              <a:rPr kumimoji="0" lang="zh-CN" altLang="en-US"/>
              <a:t>处又有与 </a:t>
            </a:r>
            <a:r>
              <a:rPr kumimoji="0" lang="en-US" altLang="zh-CN" i="1"/>
              <a:t>OO</a:t>
            </a:r>
            <a:r>
              <a:rPr kumimoji="0" lang="en-US" altLang="zh-CN" i="1">
                <a:cs typeface="Times New Roman" panose="02020603050405020304" pitchFamily="18" charset="0"/>
              </a:rPr>
              <a:t>´</a:t>
            </a:r>
            <a:r>
              <a:rPr kumimoji="0" lang="zh-CN" altLang="en-US"/>
              <a:t>平行的</a:t>
            </a:r>
            <a:r>
              <a:rPr kumimoji="0" lang="en-US" altLang="zh-CN" i="1"/>
              <a:t>PP</a:t>
            </a:r>
            <a:r>
              <a:rPr kumimoji="0" lang="en-US" altLang="zh-CN" i="1">
                <a:cs typeface="Times New Roman" panose="02020603050405020304" pitchFamily="18" charset="0"/>
              </a:rPr>
              <a:t>´</a:t>
            </a:r>
            <a:r>
              <a:rPr kumimoji="0" lang="zh-CN" altLang="en-US"/>
              <a:t>，绕 </a:t>
            </a:r>
            <a:r>
              <a:rPr kumimoji="0" lang="en-US" altLang="zh-CN" i="1"/>
              <a:t>PP</a:t>
            </a:r>
            <a:r>
              <a:rPr kumimoji="0" lang="en-US" altLang="zh-CN" i="1">
                <a:cs typeface="Times New Roman" panose="02020603050405020304" pitchFamily="18" charset="0"/>
              </a:rPr>
              <a:t>´</a:t>
            </a:r>
            <a:r>
              <a:rPr kumimoji="0" lang="en-US" altLang="zh-CN" i="1"/>
              <a:t> </a:t>
            </a:r>
            <a:r>
              <a:rPr kumimoji="0" lang="zh-CN" altLang="en-US"/>
              <a:t>转动的座椅与 </a:t>
            </a:r>
            <a:r>
              <a:rPr kumimoji="0" lang="en-US" altLang="zh-CN" i="1"/>
              <a:t>PP</a:t>
            </a:r>
            <a:r>
              <a:rPr kumimoji="0" lang="en-US" altLang="zh-CN" i="1">
                <a:cs typeface="Times New Roman" panose="02020603050405020304" pitchFamily="18" charset="0"/>
              </a:rPr>
              <a:t>´ </a:t>
            </a:r>
            <a:r>
              <a:rPr kumimoji="0" lang="zh-CN" altLang="en-US"/>
              <a:t>轴距离为 </a:t>
            </a:r>
            <a:r>
              <a:rPr kumimoji="0" lang="en-US" altLang="zh-CN" i="1"/>
              <a:t>r</a:t>
            </a:r>
            <a:r>
              <a:rPr kumimoji="0" lang="en-US" altLang="zh-CN"/>
              <a:t> =1.6m.</a:t>
            </a:r>
            <a:r>
              <a:rPr kumimoji="0" lang="zh-CN" altLang="en-US"/>
              <a:t>为简单起见，设转椅静止于大圆盘</a:t>
            </a:r>
            <a:r>
              <a:rPr kumimoji="0" lang="en-US" altLang="zh-CN"/>
              <a:t>.</a:t>
            </a:r>
            <a:r>
              <a:rPr kumimoji="0" lang="zh-CN" altLang="en-US"/>
              <a:t>设椅座光滑，侧向力全来自扶手</a:t>
            </a:r>
            <a:r>
              <a:rPr kumimoji="0" lang="en-US" altLang="zh-CN"/>
              <a:t>. </a:t>
            </a:r>
            <a:r>
              <a:rPr kumimoji="0" lang="zh-CN" altLang="en-US"/>
              <a:t>又设两游客质量均为 </a:t>
            </a:r>
            <a:r>
              <a:rPr kumimoji="0" lang="en-US" altLang="zh-CN" i="1"/>
              <a:t>m </a:t>
            </a:r>
            <a:r>
              <a:rPr kumimoji="0" lang="en-US" altLang="zh-CN"/>
              <a:t>=60 kg .</a:t>
            </a:r>
            <a:r>
              <a:rPr kumimoji="0" lang="zh-CN" altLang="en-US"/>
              <a:t>求游客处于最高点</a:t>
            </a:r>
            <a:r>
              <a:rPr kumimoji="0" lang="en-US" altLang="zh-CN" i="1"/>
              <a:t>B</a:t>
            </a:r>
            <a:r>
              <a:rPr kumimoji="0" lang="zh-CN" altLang="en-US"/>
              <a:t>和较低点</a:t>
            </a:r>
            <a:r>
              <a:rPr kumimoji="0" lang="en-US" altLang="zh-CN" i="1"/>
              <a:t>A</a:t>
            </a:r>
            <a:r>
              <a:rPr kumimoji="0" lang="zh-CN" altLang="en-US"/>
              <a:t>处时受座椅的力</a:t>
            </a:r>
            <a:r>
              <a:rPr kumimoji="0" lang="en-US" altLang="zh-CN"/>
              <a:t>.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578100" y="3997325"/>
            <a:ext cx="3622675" cy="2233613"/>
            <a:chOff x="1624" y="2518"/>
            <a:chExt cx="2282" cy="1407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 rot="-596018">
              <a:off x="2794" y="2695"/>
              <a:ext cx="0" cy="1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77" name="Group 5"/>
            <p:cNvGrpSpPr>
              <a:grpSpLocks/>
            </p:cNvGrpSpPr>
            <p:nvPr/>
          </p:nvGrpSpPr>
          <p:grpSpPr bwMode="auto">
            <a:xfrm rot="-596018">
              <a:off x="2686" y="3359"/>
              <a:ext cx="288" cy="173"/>
              <a:chOff x="2208" y="2256"/>
              <a:chExt cx="288" cy="384"/>
            </a:xfrm>
          </p:grpSpPr>
          <p:grpSp>
            <p:nvGrpSpPr>
              <p:cNvPr id="54316" name="Group 6"/>
              <p:cNvGrpSpPr>
                <a:grpSpLocks/>
              </p:cNvGrpSpPr>
              <p:nvPr/>
            </p:nvGrpSpPr>
            <p:grpSpPr bwMode="auto">
              <a:xfrm>
                <a:off x="2208" y="2256"/>
                <a:ext cx="96" cy="384"/>
                <a:chOff x="2208" y="2256"/>
                <a:chExt cx="96" cy="384"/>
              </a:xfrm>
            </p:grpSpPr>
            <p:sp>
              <p:nvSpPr>
                <p:cNvPr id="54320" name="Rectangle 7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384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321" name="Line 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17" name="Group 9"/>
              <p:cNvGrpSpPr>
                <a:grpSpLocks/>
              </p:cNvGrpSpPr>
              <p:nvPr/>
            </p:nvGrpSpPr>
            <p:grpSpPr bwMode="auto">
              <a:xfrm>
                <a:off x="2400" y="2256"/>
                <a:ext cx="96" cy="384"/>
                <a:chOff x="2400" y="2256"/>
                <a:chExt cx="96" cy="384"/>
              </a:xfrm>
            </p:grpSpPr>
            <p:sp>
              <p:nvSpPr>
                <p:cNvPr id="54318" name="Rectangle 10" descr="浅色上对角线"/>
                <p:cNvSpPr>
                  <a:spLocks noChangeArrowheads="1"/>
                </p:cNvSpPr>
                <p:nvPr/>
              </p:nvSpPr>
              <p:spPr bwMode="auto">
                <a:xfrm flipH="1">
                  <a:off x="2400" y="2256"/>
                  <a:ext cx="96" cy="384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31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400" y="225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 rot="-596018">
              <a:off x="1698" y="3209"/>
              <a:ext cx="2208" cy="15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4279" name="Group 13"/>
            <p:cNvGrpSpPr>
              <a:grpSpLocks/>
            </p:cNvGrpSpPr>
            <p:nvPr/>
          </p:nvGrpSpPr>
          <p:grpSpPr bwMode="auto">
            <a:xfrm rot="-596018">
              <a:off x="1624" y="3003"/>
              <a:ext cx="923" cy="322"/>
              <a:chOff x="1205" y="1540"/>
              <a:chExt cx="923" cy="419"/>
            </a:xfrm>
          </p:grpSpPr>
          <p:sp>
            <p:nvSpPr>
              <p:cNvPr id="50190" name="Freeform 14"/>
              <p:cNvSpPr>
                <a:spLocks/>
              </p:cNvSpPr>
              <p:nvPr/>
            </p:nvSpPr>
            <p:spPr bwMode="auto">
              <a:xfrm>
                <a:off x="1202" y="1550"/>
                <a:ext cx="354" cy="254"/>
              </a:xfrm>
              <a:custGeom>
                <a:avLst/>
                <a:gdLst/>
                <a:ahLst/>
                <a:cxnLst>
                  <a:cxn ang="0">
                    <a:pos x="55" y="286"/>
                  </a:cxn>
                  <a:cxn ang="0">
                    <a:pos x="24" y="46"/>
                  </a:cxn>
                  <a:cxn ang="0">
                    <a:pos x="199" y="19"/>
                  </a:cxn>
                  <a:cxn ang="0">
                    <a:pos x="334" y="46"/>
                  </a:cxn>
                  <a:cxn ang="0">
                    <a:pos x="320" y="295"/>
                  </a:cxn>
                </a:cxnLst>
                <a:rect l="0" t="0" r="r" b="b"/>
                <a:pathLst>
                  <a:path w="354" h="295">
                    <a:moveTo>
                      <a:pt x="55" y="286"/>
                    </a:moveTo>
                    <a:cubicBezTo>
                      <a:pt x="27" y="188"/>
                      <a:pt x="0" y="90"/>
                      <a:pt x="24" y="46"/>
                    </a:cubicBezTo>
                    <a:cubicBezTo>
                      <a:pt x="48" y="2"/>
                      <a:pt x="148" y="19"/>
                      <a:pt x="199" y="19"/>
                    </a:cubicBezTo>
                    <a:cubicBezTo>
                      <a:pt x="251" y="19"/>
                      <a:pt x="314" y="0"/>
                      <a:pt x="334" y="46"/>
                    </a:cubicBezTo>
                    <a:cubicBezTo>
                      <a:pt x="354" y="92"/>
                      <a:pt x="323" y="243"/>
                      <a:pt x="320" y="295"/>
                    </a:cubicBez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4308" name="Group 15"/>
              <p:cNvGrpSpPr>
                <a:grpSpLocks/>
              </p:cNvGrpSpPr>
              <p:nvPr/>
            </p:nvGrpSpPr>
            <p:grpSpPr bwMode="auto">
              <a:xfrm>
                <a:off x="1774" y="1540"/>
                <a:ext cx="354" cy="277"/>
                <a:chOff x="1774" y="1473"/>
                <a:chExt cx="354" cy="321"/>
              </a:xfrm>
            </p:grpSpPr>
            <p:sp>
              <p:nvSpPr>
                <p:cNvPr id="50192" name="Freeform 16"/>
                <p:cNvSpPr>
                  <a:spLocks/>
                </p:cNvSpPr>
                <p:nvPr/>
              </p:nvSpPr>
              <p:spPr bwMode="auto">
                <a:xfrm flipH="1">
                  <a:off x="1770" y="1463"/>
                  <a:ext cx="354" cy="297"/>
                </a:xfrm>
                <a:custGeom>
                  <a:avLst/>
                  <a:gdLst/>
                  <a:ahLst/>
                  <a:cxnLst>
                    <a:cxn ang="0">
                      <a:pos x="55" y="286"/>
                    </a:cxn>
                    <a:cxn ang="0">
                      <a:pos x="24" y="46"/>
                    </a:cxn>
                    <a:cxn ang="0">
                      <a:pos x="199" y="19"/>
                    </a:cxn>
                    <a:cxn ang="0">
                      <a:pos x="334" y="46"/>
                    </a:cxn>
                    <a:cxn ang="0">
                      <a:pos x="320" y="295"/>
                    </a:cxn>
                  </a:cxnLst>
                  <a:rect l="0" t="0" r="r" b="b"/>
                  <a:pathLst>
                    <a:path w="354" h="295">
                      <a:moveTo>
                        <a:pt x="55" y="286"/>
                      </a:moveTo>
                      <a:cubicBezTo>
                        <a:pt x="27" y="188"/>
                        <a:pt x="0" y="90"/>
                        <a:pt x="24" y="46"/>
                      </a:cubicBezTo>
                      <a:cubicBezTo>
                        <a:pt x="48" y="2"/>
                        <a:pt x="148" y="19"/>
                        <a:pt x="199" y="19"/>
                      </a:cubicBezTo>
                      <a:cubicBezTo>
                        <a:pt x="251" y="19"/>
                        <a:pt x="314" y="0"/>
                        <a:pt x="334" y="46"/>
                      </a:cubicBezTo>
                      <a:cubicBezTo>
                        <a:pt x="354" y="92"/>
                        <a:pt x="323" y="243"/>
                        <a:pt x="320" y="295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315" name="Freeform 17"/>
                <p:cNvSpPr>
                  <a:spLocks/>
                </p:cNvSpPr>
                <p:nvPr/>
              </p:nvSpPr>
              <p:spPr bwMode="auto">
                <a:xfrm>
                  <a:off x="1796" y="1649"/>
                  <a:ext cx="305" cy="145"/>
                </a:xfrm>
                <a:custGeom>
                  <a:avLst/>
                  <a:gdLst>
                    <a:gd name="T0" fmla="*/ 0 w 305"/>
                    <a:gd name="T1" fmla="*/ 0 h 145"/>
                    <a:gd name="T2" fmla="*/ 90 w 305"/>
                    <a:gd name="T3" fmla="*/ 124 h 145"/>
                    <a:gd name="T4" fmla="*/ 226 w 305"/>
                    <a:gd name="T5" fmla="*/ 124 h 145"/>
                    <a:gd name="T6" fmla="*/ 305 w 305"/>
                    <a:gd name="T7" fmla="*/ 11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5"/>
                    <a:gd name="T13" fmla="*/ 0 h 145"/>
                    <a:gd name="T14" fmla="*/ 305 w 305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5" h="145">
                      <a:moveTo>
                        <a:pt x="0" y="0"/>
                      </a:moveTo>
                      <a:cubicBezTo>
                        <a:pt x="15" y="21"/>
                        <a:pt x="52" y="103"/>
                        <a:pt x="90" y="124"/>
                      </a:cubicBezTo>
                      <a:cubicBezTo>
                        <a:pt x="128" y="145"/>
                        <a:pt x="190" y="143"/>
                        <a:pt x="226" y="124"/>
                      </a:cubicBezTo>
                      <a:cubicBezTo>
                        <a:pt x="262" y="105"/>
                        <a:pt x="289" y="35"/>
                        <a:pt x="305" y="1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09" name="Group 18"/>
              <p:cNvGrpSpPr>
                <a:grpSpLocks/>
              </p:cNvGrpSpPr>
              <p:nvPr/>
            </p:nvGrpSpPr>
            <p:grpSpPr bwMode="auto">
              <a:xfrm>
                <a:off x="1263" y="1801"/>
                <a:ext cx="816" cy="158"/>
                <a:chOff x="1263" y="1801"/>
                <a:chExt cx="816" cy="158"/>
              </a:xfrm>
            </p:grpSpPr>
            <p:sp>
              <p:nvSpPr>
                <p:cNvPr id="501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67" y="1829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1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5" y="1829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197" name="Rectangle 21"/>
                <p:cNvSpPr>
                  <a:spLocks noChangeArrowheads="1"/>
                </p:cNvSpPr>
                <p:nvPr/>
              </p:nvSpPr>
              <p:spPr bwMode="auto">
                <a:xfrm>
                  <a:off x="1914" y="1829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19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60" y="1794"/>
                  <a:ext cx="816" cy="3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54280" name="Group 23"/>
            <p:cNvGrpSpPr>
              <a:grpSpLocks/>
            </p:cNvGrpSpPr>
            <p:nvPr/>
          </p:nvGrpSpPr>
          <p:grpSpPr bwMode="auto">
            <a:xfrm rot="-596018">
              <a:off x="2852" y="2783"/>
              <a:ext cx="923" cy="322"/>
              <a:chOff x="2453" y="1534"/>
              <a:chExt cx="923" cy="419"/>
            </a:xfrm>
          </p:grpSpPr>
          <p:sp>
            <p:nvSpPr>
              <p:cNvPr id="50200" name="Freeform 24"/>
              <p:cNvSpPr>
                <a:spLocks/>
              </p:cNvSpPr>
              <p:nvPr/>
            </p:nvSpPr>
            <p:spPr bwMode="auto">
              <a:xfrm>
                <a:off x="2450" y="1544"/>
                <a:ext cx="354" cy="254"/>
              </a:xfrm>
              <a:custGeom>
                <a:avLst/>
                <a:gdLst/>
                <a:ahLst/>
                <a:cxnLst>
                  <a:cxn ang="0">
                    <a:pos x="55" y="286"/>
                  </a:cxn>
                  <a:cxn ang="0">
                    <a:pos x="24" y="46"/>
                  </a:cxn>
                  <a:cxn ang="0">
                    <a:pos x="199" y="19"/>
                  </a:cxn>
                  <a:cxn ang="0">
                    <a:pos x="334" y="46"/>
                  </a:cxn>
                  <a:cxn ang="0">
                    <a:pos x="320" y="295"/>
                  </a:cxn>
                </a:cxnLst>
                <a:rect l="0" t="0" r="r" b="b"/>
                <a:pathLst>
                  <a:path w="354" h="295">
                    <a:moveTo>
                      <a:pt x="55" y="286"/>
                    </a:moveTo>
                    <a:cubicBezTo>
                      <a:pt x="27" y="188"/>
                      <a:pt x="0" y="90"/>
                      <a:pt x="24" y="46"/>
                    </a:cubicBezTo>
                    <a:cubicBezTo>
                      <a:pt x="48" y="2"/>
                      <a:pt x="148" y="19"/>
                      <a:pt x="199" y="19"/>
                    </a:cubicBezTo>
                    <a:cubicBezTo>
                      <a:pt x="251" y="19"/>
                      <a:pt x="314" y="0"/>
                      <a:pt x="334" y="46"/>
                    </a:cubicBezTo>
                    <a:cubicBezTo>
                      <a:pt x="354" y="92"/>
                      <a:pt x="323" y="243"/>
                      <a:pt x="320" y="295"/>
                    </a:cubicBez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4299" name="Group 25"/>
              <p:cNvGrpSpPr>
                <a:grpSpLocks/>
              </p:cNvGrpSpPr>
              <p:nvPr/>
            </p:nvGrpSpPr>
            <p:grpSpPr bwMode="auto">
              <a:xfrm>
                <a:off x="3022" y="1534"/>
                <a:ext cx="354" cy="277"/>
                <a:chOff x="1774" y="1473"/>
                <a:chExt cx="354" cy="321"/>
              </a:xfrm>
            </p:grpSpPr>
            <p:sp>
              <p:nvSpPr>
                <p:cNvPr id="50202" name="Freeform 26"/>
                <p:cNvSpPr>
                  <a:spLocks/>
                </p:cNvSpPr>
                <p:nvPr/>
              </p:nvSpPr>
              <p:spPr bwMode="auto">
                <a:xfrm flipH="1">
                  <a:off x="1770" y="1463"/>
                  <a:ext cx="354" cy="297"/>
                </a:xfrm>
                <a:custGeom>
                  <a:avLst/>
                  <a:gdLst/>
                  <a:ahLst/>
                  <a:cxnLst>
                    <a:cxn ang="0">
                      <a:pos x="55" y="286"/>
                    </a:cxn>
                    <a:cxn ang="0">
                      <a:pos x="24" y="46"/>
                    </a:cxn>
                    <a:cxn ang="0">
                      <a:pos x="199" y="19"/>
                    </a:cxn>
                    <a:cxn ang="0">
                      <a:pos x="334" y="46"/>
                    </a:cxn>
                    <a:cxn ang="0">
                      <a:pos x="320" y="295"/>
                    </a:cxn>
                  </a:cxnLst>
                  <a:rect l="0" t="0" r="r" b="b"/>
                  <a:pathLst>
                    <a:path w="354" h="295">
                      <a:moveTo>
                        <a:pt x="55" y="286"/>
                      </a:moveTo>
                      <a:cubicBezTo>
                        <a:pt x="27" y="188"/>
                        <a:pt x="0" y="90"/>
                        <a:pt x="24" y="46"/>
                      </a:cubicBezTo>
                      <a:cubicBezTo>
                        <a:pt x="48" y="2"/>
                        <a:pt x="148" y="19"/>
                        <a:pt x="199" y="19"/>
                      </a:cubicBezTo>
                      <a:cubicBezTo>
                        <a:pt x="251" y="19"/>
                        <a:pt x="314" y="0"/>
                        <a:pt x="334" y="46"/>
                      </a:cubicBezTo>
                      <a:cubicBezTo>
                        <a:pt x="354" y="92"/>
                        <a:pt x="323" y="243"/>
                        <a:pt x="320" y="295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306" name="Freeform 27"/>
                <p:cNvSpPr>
                  <a:spLocks/>
                </p:cNvSpPr>
                <p:nvPr/>
              </p:nvSpPr>
              <p:spPr bwMode="auto">
                <a:xfrm>
                  <a:off x="1796" y="1649"/>
                  <a:ext cx="305" cy="145"/>
                </a:xfrm>
                <a:custGeom>
                  <a:avLst/>
                  <a:gdLst>
                    <a:gd name="T0" fmla="*/ 0 w 305"/>
                    <a:gd name="T1" fmla="*/ 0 h 145"/>
                    <a:gd name="T2" fmla="*/ 90 w 305"/>
                    <a:gd name="T3" fmla="*/ 124 h 145"/>
                    <a:gd name="T4" fmla="*/ 226 w 305"/>
                    <a:gd name="T5" fmla="*/ 124 h 145"/>
                    <a:gd name="T6" fmla="*/ 305 w 305"/>
                    <a:gd name="T7" fmla="*/ 11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5"/>
                    <a:gd name="T13" fmla="*/ 0 h 145"/>
                    <a:gd name="T14" fmla="*/ 305 w 305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5" h="145">
                      <a:moveTo>
                        <a:pt x="0" y="0"/>
                      </a:moveTo>
                      <a:cubicBezTo>
                        <a:pt x="15" y="21"/>
                        <a:pt x="52" y="103"/>
                        <a:pt x="90" y="124"/>
                      </a:cubicBezTo>
                      <a:cubicBezTo>
                        <a:pt x="128" y="145"/>
                        <a:pt x="190" y="143"/>
                        <a:pt x="226" y="124"/>
                      </a:cubicBezTo>
                      <a:cubicBezTo>
                        <a:pt x="262" y="105"/>
                        <a:pt x="289" y="35"/>
                        <a:pt x="305" y="1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00" name="Group 28"/>
              <p:cNvGrpSpPr>
                <a:grpSpLocks/>
              </p:cNvGrpSpPr>
              <p:nvPr/>
            </p:nvGrpSpPr>
            <p:grpSpPr bwMode="auto">
              <a:xfrm>
                <a:off x="2511" y="1795"/>
                <a:ext cx="816" cy="158"/>
                <a:chOff x="2511" y="1795"/>
                <a:chExt cx="816" cy="158"/>
              </a:xfrm>
            </p:grpSpPr>
            <p:sp>
              <p:nvSpPr>
                <p:cNvPr id="50205" name="Rectangle 29"/>
                <p:cNvSpPr>
                  <a:spLocks noChangeArrowheads="1"/>
                </p:cNvSpPr>
                <p:nvPr/>
              </p:nvSpPr>
              <p:spPr bwMode="auto">
                <a:xfrm>
                  <a:off x="2592" y="1823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206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3" y="1823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207" name="Rectangle 31"/>
                <p:cNvSpPr>
                  <a:spLocks noChangeArrowheads="1"/>
                </p:cNvSpPr>
                <p:nvPr/>
              </p:nvSpPr>
              <p:spPr bwMode="auto">
                <a:xfrm>
                  <a:off x="3183" y="1822"/>
                  <a:ext cx="71" cy="12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208" name="Rectangle 32"/>
                <p:cNvSpPr>
                  <a:spLocks noChangeArrowheads="1"/>
                </p:cNvSpPr>
                <p:nvPr/>
              </p:nvSpPr>
              <p:spPr bwMode="auto">
                <a:xfrm>
                  <a:off x="2508" y="1788"/>
                  <a:ext cx="816" cy="3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4281" name="Line 33"/>
            <p:cNvSpPr>
              <a:spLocks noChangeShapeType="1"/>
            </p:cNvSpPr>
            <p:nvPr/>
          </p:nvSpPr>
          <p:spPr bwMode="auto">
            <a:xfrm rot="-596018">
              <a:off x="3378" y="2821"/>
              <a:ext cx="0" cy="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34"/>
            <p:cNvSpPr>
              <a:spLocks noChangeShapeType="1"/>
            </p:cNvSpPr>
            <p:nvPr/>
          </p:nvSpPr>
          <p:spPr bwMode="auto">
            <a:xfrm rot="-596018">
              <a:off x="2122" y="3031"/>
              <a:ext cx="0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35"/>
            <p:cNvSpPr>
              <a:spLocks noChangeShapeType="1"/>
            </p:cNvSpPr>
            <p:nvPr/>
          </p:nvSpPr>
          <p:spPr bwMode="auto">
            <a:xfrm rot="-596018">
              <a:off x="2875" y="3561"/>
              <a:ext cx="5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36"/>
            <p:cNvSpPr>
              <a:spLocks noChangeShapeType="1"/>
            </p:cNvSpPr>
            <p:nvPr/>
          </p:nvSpPr>
          <p:spPr bwMode="auto">
            <a:xfrm rot="-596018">
              <a:off x="3680" y="3030"/>
              <a:ext cx="0" cy="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Text Box 37"/>
            <p:cNvSpPr txBox="1">
              <a:spLocks noChangeArrowheads="1"/>
            </p:cNvSpPr>
            <p:nvPr/>
          </p:nvSpPr>
          <p:spPr bwMode="auto">
            <a:xfrm rot="-596018">
              <a:off x="3014" y="33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54286" name="Text Box 38"/>
            <p:cNvSpPr txBox="1">
              <a:spLocks noChangeArrowheads="1"/>
            </p:cNvSpPr>
            <p:nvPr/>
          </p:nvSpPr>
          <p:spPr bwMode="auto">
            <a:xfrm rot="-596018">
              <a:off x="3455" y="323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54287" name="Text Box 39"/>
            <p:cNvSpPr txBox="1">
              <a:spLocks noChangeArrowheads="1"/>
            </p:cNvSpPr>
            <p:nvPr/>
          </p:nvSpPr>
          <p:spPr bwMode="auto">
            <a:xfrm rot="-596018">
              <a:off x="2543" y="25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54288" name="Text Box 40"/>
            <p:cNvSpPr txBox="1">
              <a:spLocks noChangeArrowheads="1"/>
            </p:cNvSpPr>
            <p:nvPr/>
          </p:nvSpPr>
          <p:spPr bwMode="auto">
            <a:xfrm rot="-596018">
              <a:off x="2613" y="3637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r>
                <a:rPr lang="en-US" altLang="zh-CN" i="1">
                  <a:cs typeface="Times New Roman" panose="02020603050405020304" pitchFamily="18" charset="0"/>
                </a:rPr>
                <a:t>´ </a:t>
              </a:r>
              <a:r>
                <a:rPr lang="en-US" altLang="zh-CN" i="1"/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 </a:t>
              </a:r>
              <a:endParaRPr lang="en-US" altLang="zh-CN" i="1"/>
            </a:p>
          </p:txBody>
        </p:sp>
        <p:sp>
          <p:nvSpPr>
            <p:cNvPr id="54289" name="Text Box 41"/>
            <p:cNvSpPr txBox="1">
              <a:spLocks noChangeArrowheads="1"/>
            </p:cNvSpPr>
            <p:nvPr/>
          </p:nvSpPr>
          <p:spPr bwMode="auto">
            <a:xfrm rot="-596018">
              <a:off x="3174" y="259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</a:p>
          </p:txBody>
        </p:sp>
        <p:sp>
          <p:nvSpPr>
            <p:cNvPr id="54290" name="Text Box 42"/>
            <p:cNvSpPr txBox="1">
              <a:spLocks noChangeArrowheads="1"/>
            </p:cNvSpPr>
            <p:nvPr/>
          </p:nvSpPr>
          <p:spPr bwMode="auto">
            <a:xfrm rot="-596018">
              <a:off x="3309" y="3561"/>
              <a:ext cx="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i="1">
                  <a:cs typeface="Times New Roman" panose="02020603050405020304" pitchFamily="18" charset="0"/>
                </a:rPr>
                <a:t>´   </a:t>
              </a:r>
              <a:endParaRPr lang="en-US" altLang="zh-CN" i="1"/>
            </a:p>
          </p:txBody>
        </p:sp>
        <p:sp>
          <p:nvSpPr>
            <p:cNvPr id="54291" name="Text Box 43"/>
            <p:cNvSpPr txBox="1">
              <a:spLocks noChangeArrowheads="1"/>
            </p:cNvSpPr>
            <p:nvPr/>
          </p:nvSpPr>
          <p:spPr bwMode="auto">
            <a:xfrm rot="-596018">
              <a:off x="2958" y="3150"/>
              <a:ext cx="2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54292" name="Text Box 44"/>
            <p:cNvSpPr txBox="1">
              <a:spLocks noChangeArrowheads="1"/>
            </p:cNvSpPr>
            <p:nvPr/>
          </p:nvSpPr>
          <p:spPr bwMode="auto">
            <a:xfrm rot="-596018">
              <a:off x="3604" y="2968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54293" name="Text Box 45"/>
            <p:cNvSpPr txBox="1">
              <a:spLocks noChangeArrowheads="1"/>
            </p:cNvSpPr>
            <p:nvPr/>
          </p:nvSpPr>
          <p:spPr bwMode="auto">
            <a:xfrm rot="-596018">
              <a:off x="3106" y="3053"/>
              <a:ext cx="2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</a:t>
              </a:r>
              <a:endParaRPr lang="en-US" altLang="zh-CN" i="1"/>
            </a:p>
          </p:txBody>
        </p:sp>
        <p:sp>
          <p:nvSpPr>
            <p:cNvPr id="54294" name="Line 46"/>
            <p:cNvSpPr>
              <a:spLocks noChangeShapeType="1"/>
            </p:cNvSpPr>
            <p:nvPr/>
          </p:nvSpPr>
          <p:spPr bwMode="auto">
            <a:xfrm rot="-596018">
              <a:off x="3428" y="3490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47"/>
            <p:cNvSpPr>
              <a:spLocks noChangeShapeType="1"/>
            </p:cNvSpPr>
            <p:nvPr/>
          </p:nvSpPr>
          <p:spPr bwMode="auto">
            <a:xfrm rot="-596018">
              <a:off x="2778" y="3166"/>
              <a:ext cx="508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Text Box 48"/>
            <p:cNvSpPr txBox="1">
              <a:spLocks noChangeArrowheads="1"/>
            </p:cNvSpPr>
            <p:nvPr/>
          </p:nvSpPr>
          <p:spPr bwMode="auto">
            <a:xfrm rot="-596018">
              <a:off x="2797" y="2537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</a:t>
              </a:r>
              <a:r>
                <a:rPr lang="en-US" altLang="zh-CN" baseline="-25000">
                  <a:sym typeface="Symbol" panose="05050102010706020507" pitchFamily="18" charset="2"/>
                </a:rPr>
                <a:t>0</a:t>
              </a:r>
              <a:endParaRPr lang="en-US" altLang="zh-CN"/>
            </a:p>
          </p:txBody>
        </p:sp>
        <p:sp>
          <p:nvSpPr>
            <p:cNvPr id="54297" name="Arc 49"/>
            <p:cNvSpPr>
              <a:spLocks/>
            </p:cNvSpPr>
            <p:nvPr/>
          </p:nvSpPr>
          <p:spPr bwMode="auto">
            <a:xfrm rot="21003982" flipH="1">
              <a:off x="2503" y="2770"/>
              <a:ext cx="338" cy="89"/>
            </a:xfrm>
            <a:custGeom>
              <a:avLst/>
              <a:gdLst>
                <a:gd name="T0" fmla="*/ 0 w 43200"/>
                <a:gd name="T1" fmla="*/ 0 h 42382"/>
                <a:gd name="T2" fmla="*/ 0 w 43200"/>
                <a:gd name="T3" fmla="*/ 0 h 42382"/>
                <a:gd name="T4" fmla="*/ 0 w 43200"/>
                <a:gd name="T5" fmla="*/ 0 h 42382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382"/>
                <a:gd name="T11" fmla="*/ 43200 w 43200"/>
                <a:gd name="T12" fmla="*/ 42382 h 42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382" fill="none" extrusionOk="0">
                  <a:moveTo>
                    <a:pt x="33447" y="2721"/>
                  </a:moveTo>
                  <a:cubicBezTo>
                    <a:pt x="39533" y="6713"/>
                    <a:pt x="43200" y="13503"/>
                    <a:pt x="43200" y="20782"/>
                  </a:cubicBezTo>
                  <a:cubicBezTo>
                    <a:pt x="43200" y="32711"/>
                    <a:pt x="33529" y="42382"/>
                    <a:pt x="21600" y="42382"/>
                  </a:cubicBezTo>
                  <a:cubicBezTo>
                    <a:pt x="9670" y="42382"/>
                    <a:pt x="0" y="32711"/>
                    <a:pt x="0" y="20782"/>
                  </a:cubicBezTo>
                  <a:cubicBezTo>
                    <a:pt x="-1" y="11119"/>
                    <a:pt x="6416" y="2633"/>
                    <a:pt x="15712" y="-1"/>
                  </a:cubicBezTo>
                </a:path>
                <a:path w="43200" h="42382" stroke="0" extrusionOk="0">
                  <a:moveTo>
                    <a:pt x="33447" y="2721"/>
                  </a:moveTo>
                  <a:cubicBezTo>
                    <a:pt x="39533" y="6713"/>
                    <a:pt x="43200" y="13503"/>
                    <a:pt x="43200" y="20782"/>
                  </a:cubicBezTo>
                  <a:cubicBezTo>
                    <a:pt x="43200" y="32711"/>
                    <a:pt x="33529" y="42382"/>
                    <a:pt x="21600" y="42382"/>
                  </a:cubicBezTo>
                  <a:cubicBezTo>
                    <a:pt x="9670" y="42382"/>
                    <a:pt x="0" y="32711"/>
                    <a:pt x="0" y="20782"/>
                  </a:cubicBezTo>
                  <a:cubicBezTo>
                    <a:pt x="-1" y="11119"/>
                    <a:pt x="6416" y="2633"/>
                    <a:pt x="15712" y="-1"/>
                  </a:cubicBezTo>
                  <a:lnTo>
                    <a:pt x="21600" y="2078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0" name="Group 2"/>
          <p:cNvGrpSpPr>
            <a:grpSpLocks/>
          </p:cNvGrpSpPr>
          <p:nvPr/>
        </p:nvGrpSpPr>
        <p:grpSpPr bwMode="auto">
          <a:xfrm rot="-596018">
            <a:off x="1123950" y="592138"/>
            <a:ext cx="3573463" cy="2890837"/>
            <a:chOff x="1205" y="1050"/>
            <a:chExt cx="2251" cy="1821"/>
          </a:xfrm>
        </p:grpSpPr>
        <p:sp>
          <p:nvSpPr>
            <p:cNvPr id="32796" name="Line 3"/>
            <p:cNvSpPr>
              <a:spLocks noChangeShapeType="1"/>
            </p:cNvSpPr>
            <p:nvPr/>
          </p:nvSpPr>
          <p:spPr bwMode="auto">
            <a:xfrm>
              <a:off x="2352" y="1296"/>
              <a:ext cx="0" cy="1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97" name="Group 4"/>
            <p:cNvGrpSpPr>
              <a:grpSpLocks/>
            </p:cNvGrpSpPr>
            <p:nvPr/>
          </p:nvGrpSpPr>
          <p:grpSpPr bwMode="auto">
            <a:xfrm>
              <a:off x="2208" y="2165"/>
              <a:ext cx="288" cy="226"/>
              <a:chOff x="2208" y="2256"/>
              <a:chExt cx="288" cy="384"/>
            </a:xfrm>
          </p:grpSpPr>
          <p:grpSp>
            <p:nvGrpSpPr>
              <p:cNvPr id="32836" name="Group 5"/>
              <p:cNvGrpSpPr>
                <a:grpSpLocks/>
              </p:cNvGrpSpPr>
              <p:nvPr/>
            </p:nvGrpSpPr>
            <p:grpSpPr bwMode="auto">
              <a:xfrm>
                <a:off x="2208" y="2256"/>
                <a:ext cx="96" cy="384"/>
                <a:chOff x="2208" y="2256"/>
                <a:chExt cx="96" cy="384"/>
              </a:xfrm>
            </p:grpSpPr>
            <p:sp>
              <p:nvSpPr>
                <p:cNvPr id="32840" name="Rectangle 6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384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41" name="Line 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37" name="Group 8"/>
              <p:cNvGrpSpPr>
                <a:grpSpLocks/>
              </p:cNvGrpSpPr>
              <p:nvPr/>
            </p:nvGrpSpPr>
            <p:grpSpPr bwMode="auto">
              <a:xfrm>
                <a:off x="2400" y="2256"/>
                <a:ext cx="96" cy="384"/>
                <a:chOff x="2400" y="2256"/>
                <a:chExt cx="96" cy="384"/>
              </a:xfrm>
            </p:grpSpPr>
            <p:sp>
              <p:nvSpPr>
                <p:cNvPr id="32838" name="Rectangle 9" descr="浅色上对角线"/>
                <p:cNvSpPr>
                  <a:spLocks noChangeArrowheads="1"/>
                </p:cNvSpPr>
                <p:nvPr/>
              </p:nvSpPr>
              <p:spPr bwMode="auto">
                <a:xfrm flipH="1">
                  <a:off x="2400" y="2256"/>
                  <a:ext cx="96" cy="384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3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400" y="225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243" y="1965"/>
              <a:ext cx="2208" cy="19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799" name="Group 12"/>
            <p:cNvGrpSpPr>
              <a:grpSpLocks/>
            </p:cNvGrpSpPr>
            <p:nvPr/>
          </p:nvGrpSpPr>
          <p:grpSpPr bwMode="auto">
            <a:xfrm>
              <a:off x="1205" y="1540"/>
              <a:ext cx="923" cy="419"/>
              <a:chOff x="1205" y="1540"/>
              <a:chExt cx="923" cy="419"/>
            </a:xfrm>
          </p:grpSpPr>
          <p:sp>
            <p:nvSpPr>
              <p:cNvPr id="51213" name="Freeform 13"/>
              <p:cNvSpPr>
                <a:spLocks/>
              </p:cNvSpPr>
              <p:nvPr/>
            </p:nvSpPr>
            <p:spPr bwMode="auto">
              <a:xfrm>
                <a:off x="1201" y="1548"/>
                <a:ext cx="354" cy="254"/>
              </a:xfrm>
              <a:custGeom>
                <a:avLst/>
                <a:gdLst/>
                <a:ahLst/>
                <a:cxnLst>
                  <a:cxn ang="0">
                    <a:pos x="55" y="286"/>
                  </a:cxn>
                  <a:cxn ang="0">
                    <a:pos x="24" y="46"/>
                  </a:cxn>
                  <a:cxn ang="0">
                    <a:pos x="199" y="19"/>
                  </a:cxn>
                  <a:cxn ang="0">
                    <a:pos x="334" y="46"/>
                  </a:cxn>
                  <a:cxn ang="0">
                    <a:pos x="320" y="295"/>
                  </a:cxn>
                </a:cxnLst>
                <a:rect l="0" t="0" r="r" b="b"/>
                <a:pathLst>
                  <a:path w="354" h="295">
                    <a:moveTo>
                      <a:pt x="55" y="286"/>
                    </a:moveTo>
                    <a:cubicBezTo>
                      <a:pt x="27" y="188"/>
                      <a:pt x="0" y="90"/>
                      <a:pt x="24" y="46"/>
                    </a:cubicBezTo>
                    <a:cubicBezTo>
                      <a:pt x="48" y="2"/>
                      <a:pt x="148" y="19"/>
                      <a:pt x="199" y="19"/>
                    </a:cubicBezTo>
                    <a:cubicBezTo>
                      <a:pt x="251" y="19"/>
                      <a:pt x="314" y="0"/>
                      <a:pt x="334" y="46"/>
                    </a:cubicBezTo>
                    <a:cubicBezTo>
                      <a:pt x="354" y="92"/>
                      <a:pt x="323" y="243"/>
                      <a:pt x="320" y="295"/>
                    </a:cubicBez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2828" name="Group 14"/>
              <p:cNvGrpSpPr>
                <a:grpSpLocks/>
              </p:cNvGrpSpPr>
              <p:nvPr/>
            </p:nvGrpSpPr>
            <p:grpSpPr bwMode="auto">
              <a:xfrm>
                <a:off x="1774" y="1540"/>
                <a:ext cx="354" cy="277"/>
                <a:chOff x="1774" y="1473"/>
                <a:chExt cx="354" cy="321"/>
              </a:xfrm>
            </p:grpSpPr>
            <p:sp>
              <p:nvSpPr>
                <p:cNvPr id="51215" name="Freeform 15"/>
                <p:cNvSpPr>
                  <a:spLocks/>
                </p:cNvSpPr>
                <p:nvPr/>
              </p:nvSpPr>
              <p:spPr bwMode="auto">
                <a:xfrm flipH="1">
                  <a:off x="1766" y="1466"/>
                  <a:ext cx="354" cy="298"/>
                </a:xfrm>
                <a:custGeom>
                  <a:avLst/>
                  <a:gdLst/>
                  <a:ahLst/>
                  <a:cxnLst>
                    <a:cxn ang="0">
                      <a:pos x="55" y="286"/>
                    </a:cxn>
                    <a:cxn ang="0">
                      <a:pos x="24" y="46"/>
                    </a:cxn>
                    <a:cxn ang="0">
                      <a:pos x="199" y="19"/>
                    </a:cxn>
                    <a:cxn ang="0">
                      <a:pos x="334" y="46"/>
                    </a:cxn>
                    <a:cxn ang="0">
                      <a:pos x="320" y="295"/>
                    </a:cxn>
                  </a:cxnLst>
                  <a:rect l="0" t="0" r="r" b="b"/>
                  <a:pathLst>
                    <a:path w="354" h="295">
                      <a:moveTo>
                        <a:pt x="55" y="286"/>
                      </a:moveTo>
                      <a:cubicBezTo>
                        <a:pt x="27" y="188"/>
                        <a:pt x="0" y="90"/>
                        <a:pt x="24" y="46"/>
                      </a:cubicBezTo>
                      <a:cubicBezTo>
                        <a:pt x="48" y="2"/>
                        <a:pt x="148" y="19"/>
                        <a:pt x="199" y="19"/>
                      </a:cubicBezTo>
                      <a:cubicBezTo>
                        <a:pt x="251" y="19"/>
                        <a:pt x="314" y="0"/>
                        <a:pt x="334" y="46"/>
                      </a:cubicBezTo>
                      <a:cubicBezTo>
                        <a:pt x="354" y="92"/>
                        <a:pt x="323" y="243"/>
                        <a:pt x="320" y="295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35" name="Freeform 16"/>
                <p:cNvSpPr>
                  <a:spLocks/>
                </p:cNvSpPr>
                <p:nvPr/>
              </p:nvSpPr>
              <p:spPr bwMode="auto">
                <a:xfrm>
                  <a:off x="1796" y="1649"/>
                  <a:ext cx="305" cy="145"/>
                </a:xfrm>
                <a:custGeom>
                  <a:avLst/>
                  <a:gdLst>
                    <a:gd name="T0" fmla="*/ 0 w 305"/>
                    <a:gd name="T1" fmla="*/ 0 h 145"/>
                    <a:gd name="T2" fmla="*/ 90 w 305"/>
                    <a:gd name="T3" fmla="*/ 124 h 145"/>
                    <a:gd name="T4" fmla="*/ 226 w 305"/>
                    <a:gd name="T5" fmla="*/ 124 h 145"/>
                    <a:gd name="T6" fmla="*/ 305 w 305"/>
                    <a:gd name="T7" fmla="*/ 11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5"/>
                    <a:gd name="T13" fmla="*/ 0 h 145"/>
                    <a:gd name="T14" fmla="*/ 305 w 305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5" h="145">
                      <a:moveTo>
                        <a:pt x="0" y="0"/>
                      </a:moveTo>
                      <a:cubicBezTo>
                        <a:pt x="15" y="21"/>
                        <a:pt x="52" y="103"/>
                        <a:pt x="90" y="124"/>
                      </a:cubicBezTo>
                      <a:cubicBezTo>
                        <a:pt x="128" y="145"/>
                        <a:pt x="190" y="143"/>
                        <a:pt x="226" y="124"/>
                      </a:cubicBezTo>
                      <a:cubicBezTo>
                        <a:pt x="262" y="105"/>
                        <a:pt x="289" y="35"/>
                        <a:pt x="305" y="1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29" name="Group 17"/>
              <p:cNvGrpSpPr>
                <a:grpSpLocks/>
              </p:cNvGrpSpPr>
              <p:nvPr/>
            </p:nvGrpSpPr>
            <p:grpSpPr bwMode="auto">
              <a:xfrm>
                <a:off x="1263" y="1801"/>
                <a:ext cx="816" cy="158"/>
                <a:chOff x="1263" y="1801"/>
                <a:chExt cx="816" cy="158"/>
              </a:xfrm>
            </p:grpSpPr>
            <p:sp>
              <p:nvSpPr>
                <p:cNvPr id="51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364" y="1828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1632" y="1826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09" y="1827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2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57" y="1792"/>
                  <a:ext cx="816" cy="3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2800" name="Group 22"/>
            <p:cNvGrpSpPr>
              <a:grpSpLocks/>
            </p:cNvGrpSpPr>
            <p:nvPr/>
          </p:nvGrpSpPr>
          <p:grpSpPr bwMode="auto">
            <a:xfrm>
              <a:off x="2453" y="1534"/>
              <a:ext cx="923" cy="419"/>
              <a:chOff x="2453" y="1534"/>
              <a:chExt cx="923" cy="419"/>
            </a:xfrm>
          </p:grpSpPr>
          <p:sp>
            <p:nvSpPr>
              <p:cNvPr id="51223" name="Freeform 23"/>
              <p:cNvSpPr>
                <a:spLocks/>
              </p:cNvSpPr>
              <p:nvPr/>
            </p:nvSpPr>
            <p:spPr bwMode="auto">
              <a:xfrm>
                <a:off x="2446" y="1543"/>
                <a:ext cx="354" cy="254"/>
              </a:xfrm>
              <a:custGeom>
                <a:avLst/>
                <a:gdLst/>
                <a:ahLst/>
                <a:cxnLst>
                  <a:cxn ang="0">
                    <a:pos x="55" y="286"/>
                  </a:cxn>
                  <a:cxn ang="0">
                    <a:pos x="24" y="46"/>
                  </a:cxn>
                  <a:cxn ang="0">
                    <a:pos x="199" y="19"/>
                  </a:cxn>
                  <a:cxn ang="0">
                    <a:pos x="334" y="46"/>
                  </a:cxn>
                  <a:cxn ang="0">
                    <a:pos x="320" y="295"/>
                  </a:cxn>
                </a:cxnLst>
                <a:rect l="0" t="0" r="r" b="b"/>
                <a:pathLst>
                  <a:path w="354" h="295">
                    <a:moveTo>
                      <a:pt x="55" y="286"/>
                    </a:moveTo>
                    <a:cubicBezTo>
                      <a:pt x="27" y="188"/>
                      <a:pt x="0" y="90"/>
                      <a:pt x="24" y="46"/>
                    </a:cubicBezTo>
                    <a:cubicBezTo>
                      <a:pt x="48" y="2"/>
                      <a:pt x="148" y="19"/>
                      <a:pt x="199" y="19"/>
                    </a:cubicBezTo>
                    <a:cubicBezTo>
                      <a:pt x="251" y="19"/>
                      <a:pt x="314" y="0"/>
                      <a:pt x="334" y="46"/>
                    </a:cubicBezTo>
                    <a:cubicBezTo>
                      <a:pt x="354" y="92"/>
                      <a:pt x="323" y="243"/>
                      <a:pt x="320" y="295"/>
                    </a:cubicBez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2819" name="Group 24"/>
              <p:cNvGrpSpPr>
                <a:grpSpLocks/>
              </p:cNvGrpSpPr>
              <p:nvPr/>
            </p:nvGrpSpPr>
            <p:grpSpPr bwMode="auto">
              <a:xfrm>
                <a:off x="3022" y="1534"/>
                <a:ext cx="354" cy="277"/>
                <a:chOff x="1774" y="1473"/>
                <a:chExt cx="354" cy="321"/>
              </a:xfrm>
            </p:grpSpPr>
            <p:sp>
              <p:nvSpPr>
                <p:cNvPr id="51225" name="Freeform 25"/>
                <p:cNvSpPr>
                  <a:spLocks/>
                </p:cNvSpPr>
                <p:nvPr/>
              </p:nvSpPr>
              <p:spPr bwMode="auto">
                <a:xfrm flipH="1">
                  <a:off x="1765" y="1466"/>
                  <a:ext cx="354" cy="298"/>
                </a:xfrm>
                <a:custGeom>
                  <a:avLst/>
                  <a:gdLst/>
                  <a:ahLst/>
                  <a:cxnLst>
                    <a:cxn ang="0">
                      <a:pos x="55" y="286"/>
                    </a:cxn>
                    <a:cxn ang="0">
                      <a:pos x="24" y="46"/>
                    </a:cxn>
                    <a:cxn ang="0">
                      <a:pos x="199" y="19"/>
                    </a:cxn>
                    <a:cxn ang="0">
                      <a:pos x="334" y="46"/>
                    </a:cxn>
                    <a:cxn ang="0">
                      <a:pos x="320" y="295"/>
                    </a:cxn>
                  </a:cxnLst>
                  <a:rect l="0" t="0" r="r" b="b"/>
                  <a:pathLst>
                    <a:path w="354" h="295">
                      <a:moveTo>
                        <a:pt x="55" y="286"/>
                      </a:moveTo>
                      <a:cubicBezTo>
                        <a:pt x="27" y="188"/>
                        <a:pt x="0" y="90"/>
                        <a:pt x="24" y="46"/>
                      </a:cubicBezTo>
                      <a:cubicBezTo>
                        <a:pt x="48" y="2"/>
                        <a:pt x="148" y="19"/>
                        <a:pt x="199" y="19"/>
                      </a:cubicBezTo>
                      <a:cubicBezTo>
                        <a:pt x="251" y="19"/>
                        <a:pt x="314" y="0"/>
                        <a:pt x="334" y="46"/>
                      </a:cubicBezTo>
                      <a:cubicBezTo>
                        <a:pt x="354" y="92"/>
                        <a:pt x="323" y="243"/>
                        <a:pt x="320" y="295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26" name="Freeform 26"/>
                <p:cNvSpPr>
                  <a:spLocks/>
                </p:cNvSpPr>
                <p:nvPr/>
              </p:nvSpPr>
              <p:spPr bwMode="auto">
                <a:xfrm>
                  <a:off x="1796" y="1649"/>
                  <a:ext cx="305" cy="145"/>
                </a:xfrm>
                <a:custGeom>
                  <a:avLst/>
                  <a:gdLst>
                    <a:gd name="T0" fmla="*/ 0 w 305"/>
                    <a:gd name="T1" fmla="*/ 0 h 145"/>
                    <a:gd name="T2" fmla="*/ 90 w 305"/>
                    <a:gd name="T3" fmla="*/ 124 h 145"/>
                    <a:gd name="T4" fmla="*/ 226 w 305"/>
                    <a:gd name="T5" fmla="*/ 124 h 145"/>
                    <a:gd name="T6" fmla="*/ 305 w 305"/>
                    <a:gd name="T7" fmla="*/ 11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5"/>
                    <a:gd name="T13" fmla="*/ 0 h 145"/>
                    <a:gd name="T14" fmla="*/ 305 w 305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5" h="145">
                      <a:moveTo>
                        <a:pt x="0" y="0"/>
                      </a:moveTo>
                      <a:cubicBezTo>
                        <a:pt x="15" y="21"/>
                        <a:pt x="52" y="103"/>
                        <a:pt x="90" y="124"/>
                      </a:cubicBezTo>
                      <a:cubicBezTo>
                        <a:pt x="128" y="145"/>
                        <a:pt x="190" y="143"/>
                        <a:pt x="226" y="124"/>
                      </a:cubicBezTo>
                      <a:cubicBezTo>
                        <a:pt x="262" y="105"/>
                        <a:pt x="289" y="35"/>
                        <a:pt x="305" y="1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20" name="Group 27"/>
              <p:cNvGrpSpPr>
                <a:grpSpLocks/>
              </p:cNvGrpSpPr>
              <p:nvPr/>
            </p:nvGrpSpPr>
            <p:grpSpPr bwMode="auto">
              <a:xfrm>
                <a:off x="2511" y="1795"/>
                <a:ext cx="816" cy="158"/>
                <a:chOff x="2511" y="1795"/>
                <a:chExt cx="816" cy="158"/>
              </a:xfrm>
            </p:grpSpPr>
            <p:sp>
              <p:nvSpPr>
                <p:cNvPr id="51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2589" y="1822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29" name="Rectangle 29"/>
                <p:cNvSpPr>
                  <a:spLocks noChangeArrowheads="1"/>
                </p:cNvSpPr>
                <p:nvPr/>
              </p:nvSpPr>
              <p:spPr bwMode="auto">
                <a:xfrm>
                  <a:off x="2879" y="1823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179" y="1821"/>
                  <a:ext cx="71" cy="12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231" name="Rectangle 31"/>
                <p:cNvSpPr>
                  <a:spLocks noChangeArrowheads="1"/>
                </p:cNvSpPr>
                <p:nvPr/>
              </p:nvSpPr>
              <p:spPr bwMode="auto">
                <a:xfrm>
                  <a:off x="2503" y="1788"/>
                  <a:ext cx="816" cy="3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>
              <a:off x="2928" y="1592"/>
              <a:ext cx="0" cy="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>
              <a:off x="1669" y="1581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>
              <a:off x="2372" y="2496"/>
              <a:ext cx="5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3217" y="1931"/>
              <a:ext cx="0" cy="6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Text Box 36"/>
            <p:cNvSpPr txBox="1">
              <a:spLocks noChangeArrowheads="1"/>
            </p:cNvSpPr>
            <p:nvPr/>
          </p:nvSpPr>
          <p:spPr bwMode="auto">
            <a:xfrm>
              <a:off x="2517" y="226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32806" name="Text Box 37"/>
            <p:cNvSpPr txBox="1">
              <a:spLocks noChangeArrowheads="1"/>
            </p:cNvSpPr>
            <p:nvPr/>
          </p:nvSpPr>
          <p:spPr bwMode="auto">
            <a:xfrm>
              <a:off x="2968" y="223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32807" name="Text Box 38"/>
            <p:cNvSpPr txBox="1">
              <a:spLocks noChangeArrowheads="1"/>
            </p:cNvSpPr>
            <p:nvPr/>
          </p:nvSpPr>
          <p:spPr bwMode="auto">
            <a:xfrm>
              <a:off x="2202" y="105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32808" name="Text Box 39"/>
            <p:cNvSpPr txBox="1">
              <a:spLocks noChangeArrowheads="1"/>
            </p:cNvSpPr>
            <p:nvPr/>
          </p:nvSpPr>
          <p:spPr bwMode="auto">
            <a:xfrm>
              <a:off x="2073" y="2528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r>
                <a:rPr lang="en-US" altLang="zh-CN" i="1">
                  <a:cs typeface="Times New Roman" panose="02020603050405020304" pitchFamily="18" charset="0"/>
                </a:rPr>
                <a:t>´    </a:t>
              </a:r>
              <a:endParaRPr lang="en-US" altLang="zh-CN" i="1"/>
            </a:p>
          </p:txBody>
        </p:sp>
        <p:sp>
          <p:nvSpPr>
            <p:cNvPr id="32809" name="Text Box 40"/>
            <p:cNvSpPr txBox="1">
              <a:spLocks noChangeArrowheads="1"/>
            </p:cNvSpPr>
            <p:nvPr/>
          </p:nvSpPr>
          <p:spPr bwMode="auto">
            <a:xfrm>
              <a:off x="2811" y="128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</a:p>
          </p:txBody>
        </p:sp>
        <p:sp>
          <p:nvSpPr>
            <p:cNvPr id="32810" name="Text Box 41"/>
            <p:cNvSpPr txBox="1">
              <a:spLocks noChangeArrowheads="1"/>
            </p:cNvSpPr>
            <p:nvPr/>
          </p:nvSpPr>
          <p:spPr bwMode="auto">
            <a:xfrm>
              <a:off x="2773" y="258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i="1">
                  <a:cs typeface="Times New Roman" panose="02020603050405020304" pitchFamily="18" charset="0"/>
                </a:rPr>
                <a:t>´    </a:t>
              </a:r>
              <a:endParaRPr lang="en-US" altLang="zh-CN" i="1"/>
            </a:p>
          </p:txBody>
        </p:sp>
        <p:sp>
          <p:nvSpPr>
            <p:cNvPr id="32811" name="Text Box 42"/>
            <p:cNvSpPr txBox="1">
              <a:spLocks noChangeArrowheads="1"/>
            </p:cNvSpPr>
            <p:nvPr/>
          </p:nvSpPr>
          <p:spPr bwMode="auto">
            <a:xfrm>
              <a:off x="2528" y="195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32812" name="Text Box 43"/>
            <p:cNvSpPr txBox="1">
              <a:spLocks noChangeArrowheads="1"/>
            </p:cNvSpPr>
            <p:nvPr/>
          </p:nvSpPr>
          <p:spPr bwMode="auto">
            <a:xfrm>
              <a:off x="3182" y="194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32813" name="Text Box 44"/>
            <p:cNvSpPr txBox="1">
              <a:spLocks noChangeArrowheads="1"/>
            </p:cNvSpPr>
            <p:nvPr/>
          </p:nvSpPr>
          <p:spPr bwMode="auto">
            <a:xfrm>
              <a:off x="2665" y="186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</a:t>
              </a:r>
              <a:endParaRPr lang="en-US" altLang="zh-CN" i="1"/>
            </a:p>
          </p:txBody>
        </p:sp>
        <p:sp>
          <p:nvSpPr>
            <p:cNvPr id="32814" name="Line 45"/>
            <p:cNvSpPr>
              <a:spLocks noChangeShapeType="1"/>
            </p:cNvSpPr>
            <p:nvPr/>
          </p:nvSpPr>
          <p:spPr bwMode="auto">
            <a:xfrm>
              <a:off x="2931" y="2501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46"/>
            <p:cNvSpPr>
              <a:spLocks noChangeShapeType="1"/>
            </p:cNvSpPr>
            <p:nvPr/>
          </p:nvSpPr>
          <p:spPr bwMode="auto">
            <a:xfrm>
              <a:off x="2338" y="1965"/>
              <a:ext cx="508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Text Box 47"/>
            <p:cNvSpPr txBox="1">
              <a:spLocks noChangeArrowheads="1"/>
            </p:cNvSpPr>
            <p:nvPr/>
          </p:nvSpPr>
          <p:spPr bwMode="auto">
            <a:xfrm>
              <a:off x="2449" y="1138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</a:t>
              </a:r>
              <a:r>
                <a:rPr lang="en-US" altLang="zh-CN" baseline="-25000">
                  <a:sym typeface="Symbol" panose="05050102010706020507" pitchFamily="18" charset="2"/>
                </a:rPr>
                <a:t>0</a:t>
              </a:r>
              <a:endParaRPr lang="en-US" altLang="zh-CN"/>
            </a:p>
          </p:txBody>
        </p:sp>
        <p:sp>
          <p:nvSpPr>
            <p:cNvPr id="32817" name="Arc 48"/>
            <p:cNvSpPr>
              <a:spLocks/>
            </p:cNvSpPr>
            <p:nvPr/>
          </p:nvSpPr>
          <p:spPr bwMode="auto">
            <a:xfrm flipH="1">
              <a:off x="2136" y="1376"/>
              <a:ext cx="430" cy="197"/>
            </a:xfrm>
            <a:custGeom>
              <a:avLst/>
              <a:gdLst>
                <a:gd name="T0" fmla="*/ 0 w 43200"/>
                <a:gd name="T1" fmla="*/ 0 h 42382"/>
                <a:gd name="T2" fmla="*/ 0 w 43200"/>
                <a:gd name="T3" fmla="*/ 0 h 42382"/>
                <a:gd name="T4" fmla="*/ 0 w 43200"/>
                <a:gd name="T5" fmla="*/ 0 h 42382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382"/>
                <a:gd name="T11" fmla="*/ 43200 w 43200"/>
                <a:gd name="T12" fmla="*/ 42382 h 42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382" fill="none" extrusionOk="0">
                  <a:moveTo>
                    <a:pt x="33447" y="2721"/>
                  </a:moveTo>
                  <a:cubicBezTo>
                    <a:pt x="39533" y="6713"/>
                    <a:pt x="43200" y="13503"/>
                    <a:pt x="43200" y="20782"/>
                  </a:cubicBezTo>
                  <a:cubicBezTo>
                    <a:pt x="43200" y="32711"/>
                    <a:pt x="33529" y="42382"/>
                    <a:pt x="21600" y="42382"/>
                  </a:cubicBezTo>
                  <a:cubicBezTo>
                    <a:pt x="9670" y="42382"/>
                    <a:pt x="0" y="32711"/>
                    <a:pt x="0" y="20782"/>
                  </a:cubicBezTo>
                  <a:cubicBezTo>
                    <a:pt x="-1" y="11119"/>
                    <a:pt x="6416" y="2633"/>
                    <a:pt x="15712" y="-1"/>
                  </a:cubicBezTo>
                </a:path>
                <a:path w="43200" h="42382" stroke="0" extrusionOk="0">
                  <a:moveTo>
                    <a:pt x="33447" y="2721"/>
                  </a:moveTo>
                  <a:cubicBezTo>
                    <a:pt x="39533" y="6713"/>
                    <a:pt x="43200" y="13503"/>
                    <a:pt x="43200" y="20782"/>
                  </a:cubicBezTo>
                  <a:cubicBezTo>
                    <a:pt x="43200" y="32711"/>
                    <a:pt x="33529" y="42382"/>
                    <a:pt x="21600" y="42382"/>
                  </a:cubicBezTo>
                  <a:cubicBezTo>
                    <a:pt x="9670" y="42382"/>
                    <a:pt x="0" y="32711"/>
                    <a:pt x="0" y="20782"/>
                  </a:cubicBezTo>
                  <a:cubicBezTo>
                    <a:pt x="-1" y="11119"/>
                    <a:pt x="6416" y="2633"/>
                    <a:pt x="15712" y="-1"/>
                  </a:cubicBezTo>
                  <a:lnTo>
                    <a:pt x="21600" y="2078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1" name="Group 49"/>
          <p:cNvGrpSpPr>
            <a:grpSpLocks/>
          </p:cNvGrpSpPr>
          <p:nvPr/>
        </p:nvGrpSpPr>
        <p:grpSpPr bwMode="auto">
          <a:xfrm>
            <a:off x="4995863" y="757238"/>
            <a:ext cx="1270000" cy="2638425"/>
            <a:chOff x="3147" y="477"/>
            <a:chExt cx="800" cy="1662"/>
          </a:xfrm>
        </p:grpSpPr>
        <p:sp>
          <p:nvSpPr>
            <p:cNvPr id="32792" name="Line 50"/>
            <p:cNvSpPr>
              <a:spLocks noChangeShapeType="1"/>
            </p:cNvSpPr>
            <p:nvPr/>
          </p:nvSpPr>
          <p:spPr bwMode="auto">
            <a:xfrm>
              <a:off x="3682" y="1254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51"/>
            <p:cNvSpPr>
              <a:spLocks noChangeShapeType="1"/>
            </p:cNvSpPr>
            <p:nvPr/>
          </p:nvSpPr>
          <p:spPr bwMode="auto">
            <a:xfrm flipH="1">
              <a:off x="3322" y="1254"/>
              <a:ext cx="394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52"/>
            <p:cNvSpPr>
              <a:spLocks noChangeShapeType="1"/>
            </p:cNvSpPr>
            <p:nvPr/>
          </p:nvSpPr>
          <p:spPr bwMode="auto">
            <a:xfrm flipH="1" flipV="1">
              <a:off x="3513" y="745"/>
              <a:ext cx="181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7" name="Object 53"/>
            <p:cNvGraphicFramePr>
              <a:graphicFrameLocks noChangeAspect="1"/>
            </p:cNvGraphicFramePr>
            <p:nvPr/>
          </p:nvGraphicFramePr>
          <p:xfrm>
            <a:off x="3147" y="1016"/>
            <a:ext cx="36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公式" r:id="rId3" imgW="279360" imgH="241200" progId="Equation.3">
                    <p:embed/>
                  </p:oleObj>
                </mc:Choice>
                <mc:Fallback>
                  <p:oleObj name="公式" r:id="rId3" imgW="27936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1016"/>
                          <a:ext cx="36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54"/>
            <p:cNvGraphicFramePr>
              <a:graphicFrameLocks noChangeAspect="1"/>
            </p:cNvGraphicFramePr>
            <p:nvPr/>
          </p:nvGraphicFramePr>
          <p:xfrm>
            <a:off x="3272" y="477"/>
            <a:ext cx="33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公式" r:id="rId5" imgW="291960" imgH="253800" progId="Equation.3">
                    <p:embed/>
                  </p:oleObj>
                </mc:Choice>
                <mc:Fallback>
                  <p:oleObj name="公式" r:id="rId5" imgW="291960" imgH="253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477"/>
                          <a:ext cx="33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55"/>
            <p:cNvGraphicFramePr>
              <a:graphicFrameLocks noChangeAspect="1"/>
            </p:cNvGraphicFramePr>
            <p:nvPr/>
          </p:nvGraphicFramePr>
          <p:xfrm>
            <a:off x="3580" y="1784"/>
            <a:ext cx="28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4" name="公式" r:id="rId7" imgW="215640" imgH="266400" progId="Equation.3">
                    <p:embed/>
                  </p:oleObj>
                </mc:Choice>
                <mc:Fallback>
                  <p:oleObj name="公式" r:id="rId7" imgW="215640" imgH="266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784"/>
                          <a:ext cx="28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Text Box 56"/>
            <p:cNvSpPr txBox="1">
              <a:spLocks noChangeArrowheads="1"/>
            </p:cNvSpPr>
            <p:nvPr/>
          </p:nvSpPr>
          <p:spPr bwMode="auto">
            <a:xfrm>
              <a:off x="3703" y="11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</p:grpSp>
      <p:grpSp>
        <p:nvGrpSpPr>
          <p:cNvPr id="32782" name="Group 57"/>
          <p:cNvGrpSpPr>
            <a:grpSpLocks/>
          </p:cNvGrpSpPr>
          <p:nvPr/>
        </p:nvGrpSpPr>
        <p:grpSpPr bwMode="auto">
          <a:xfrm>
            <a:off x="6670675" y="892175"/>
            <a:ext cx="1343025" cy="2459038"/>
            <a:chOff x="4202" y="562"/>
            <a:chExt cx="846" cy="1549"/>
          </a:xfrm>
        </p:grpSpPr>
        <p:sp>
          <p:nvSpPr>
            <p:cNvPr id="32788" name="Line 58"/>
            <p:cNvSpPr>
              <a:spLocks noChangeShapeType="1"/>
            </p:cNvSpPr>
            <p:nvPr/>
          </p:nvSpPr>
          <p:spPr bwMode="auto">
            <a:xfrm>
              <a:off x="4783" y="1226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59"/>
            <p:cNvSpPr>
              <a:spLocks noChangeShapeType="1"/>
            </p:cNvSpPr>
            <p:nvPr/>
          </p:nvSpPr>
          <p:spPr bwMode="auto">
            <a:xfrm flipH="1">
              <a:off x="4423" y="1226"/>
              <a:ext cx="394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60"/>
            <p:cNvSpPr>
              <a:spLocks noChangeShapeType="1"/>
            </p:cNvSpPr>
            <p:nvPr/>
          </p:nvSpPr>
          <p:spPr bwMode="auto">
            <a:xfrm flipH="1" flipV="1">
              <a:off x="4614" y="717"/>
              <a:ext cx="181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4" name="Object 61"/>
            <p:cNvGraphicFramePr>
              <a:graphicFrameLocks noChangeAspect="1"/>
            </p:cNvGraphicFramePr>
            <p:nvPr/>
          </p:nvGraphicFramePr>
          <p:xfrm>
            <a:off x="4202" y="1372"/>
            <a:ext cx="36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5" name="公式" r:id="rId9" imgW="279360" imgH="241200" progId="Equation.3">
                    <p:embed/>
                  </p:oleObj>
                </mc:Choice>
                <mc:Fallback>
                  <p:oleObj name="公式" r:id="rId9" imgW="279360" imgH="2412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372"/>
                          <a:ext cx="36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62"/>
            <p:cNvGraphicFramePr>
              <a:graphicFrameLocks noChangeAspect="1"/>
            </p:cNvGraphicFramePr>
            <p:nvPr/>
          </p:nvGraphicFramePr>
          <p:xfrm>
            <a:off x="4690" y="562"/>
            <a:ext cx="33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公式" r:id="rId11" imgW="291960" imgH="253800" progId="Equation.3">
                    <p:embed/>
                  </p:oleObj>
                </mc:Choice>
                <mc:Fallback>
                  <p:oleObj name="公式" r:id="rId11" imgW="291960" imgH="2538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562"/>
                          <a:ext cx="33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63"/>
            <p:cNvGraphicFramePr>
              <a:graphicFrameLocks noChangeAspect="1"/>
            </p:cNvGraphicFramePr>
            <p:nvPr/>
          </p:nvGraphicFramePr>
          <p:xfrm>
            <a:off x="4681" y="1756"/>
            <a:ext cx="28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公式" r:id="rId13" imgW="215640" imgH="266400" progId="Equation.3">
                    <p:embed/>
                  </p:oleObj>
                </mc:Choice>
                <mc:Fallback>
                  <p:oleObj name="公式" r:id="rId13" imgW="215640" imgH="2664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1756"/>
                          <a:ext cx="28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1" name="Text Box 64"/>
            <p:cNvSpPr txBox="1">
              <a:spLocks noChangeArrowheads="1"/>
            </p:cNvSpPr>
            <p:nvPr/>
          </p:nvSpPr>
          <p:spPr bwMode="auto">
            <a:xfrm>
              <a:off x="4804" y="10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</p:grpSp>
      <p:grpSp>
        <p:nvGrpSpPr>
          <p:cNvPr id="32783" name="Group 65"/>
          <p:cNvGrpSpPr>
            <a:grpSpLocks/>
          </p:cNvGrpSpPr>
          <p:nvPr/>
        </p:nvGrpSpPr>
        <p:grpSpPr bwMode="auto">
          <a:xfrm>
            <a:off x="6240463" y="738188"/>
            <a:ext cx="831850" cy="1069975"/>
            <a:chOff x="3931" y="465"/>
            <a:chExt cx="524" cy="674"/>
          </a:xfrm>
        </p:grpSpPr>
        <p:sp>
          <p:nvSpPr>
            <p:cNvPr id="32786" name="Line 66"/>
            <p:cNvSpPr>
              <a:spLocks noChangeShapeType="1"/>
            </p:cNvSpPr>
            <p:nvPr/>
          </p:nvSpPr>
          <p:spPr bwMode="auto">
            <a:xfrm flipH="1">
              <a:off x="4084" y="1021"/>
              <a:ext cx="260" cy="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67"/>
            <p:cNvSpPr>
              <a:spLocks noChangeShapeType="1"/>
            </p:cNvSpPr>
            <p:nvPr/>
          </p:nvSpPr>
          <p:spPr bwMode="auto">
            <a:xfrm flipH="1" flipV="1">
              <a:off x="4209" y="658"/>
              <a:ext cx="120" cy="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2" name="Object 68"/>
            <p:cNvGraphicFramePr>
              <a:graphicFrameLocks noChangeAspect="1"/>
            </p:cNvGraphicFramePr>
            <p:nvPr/>
          </p:nvGraphicFramePr>
          <p:xfrm>
            <a:off x="3931" y="858"/>
            <a:ext cx="2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公式" r:id="rId14" imgW="177480" imgH="215640" progId="Equation.3">
                    <p:embed/>
                  </p:oleObj>
                </mc:Choice>
                <mc:Fallback>
                  <p:oleObj name="公式" r:id="rId14" imgW="177480" imgH="2156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858"/>
                          <a:ext cx="2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69"/>
            <p:cNvGraphicFramePr>
              <a:graphicFrameLocks noChangeAspect="1"/>
            </p:cNvGraphicFramePr>
            <p:nvPr/>
          </p:nvGraphicFramePr>
          <p:xfrm>
            <a:off x="4250" y="465"/>
            <a:ext cx="20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9" name="公式" r:id="rId16" imgW="152280" imgH="228600" progId="Equation.3">
                    <p:embed/>
                  </p:oleObj>
                </mc:Choice>
                <mc:Fallback>
                  <p:oleObj name="公式" r:id="rId16" imgW="152280" imgH="2286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465"/>
                          <a:ext cx="20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4" name="Text Box 70"/>
          <p:cNvSpPr txBox="1">
            <a:spLocks noChangeArrowheads="1"/>
          </p:cNvSpPr>
          <p:nvPr/>
        </p:nvSpPr>
        <p:spPr bwMode="auto">
          <a:xfrm>
            <a:off x="987425" y="3352800"/>
            <a:ext cx="7045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en-US" altLang="zh-CN"/>
              <a:t> </a:t>
            </a:r>
            <a:r>
              <a:rPr kumimoji="0" lang="zh-CN" altLang="en-US"/>
              <a:t>游客作圆周运动</a:t>
            </a:r>
            <a:r>
              <a:rPr kumimoji="0" lang="en-US" altLang="zh-CN"/>
              <a:t>. </a:t>
            </a:r>
            <a:r>
              <a:rPr kumimoji="0" lang="en-US" altLang="zh-CN" i="1"/>
              <a:t>A</a:t>
            </a:r>
            <a:r>
              <a:rPr kumimoji="0" lang="zh-CN" altLang="en-US" i="1"/>
              <a:t>、</a:t>
            </a:r>
            <a:r>
              <a:rPr kumimoji="0" lang="en-US" altLang="zh-CN" i="1"/>
              <a:t>B</a:t>
            </a:r>
            <a:r>
              <a:rPr kumimoji="0" lang="zh-CN" altLang="en-US"/>
              <a:t>二人受力分析如上右图  </a:t>
            </a:r>
          </a:p>
        </p:txBody>
      </p:sp>
      <p:graphicFrame>
        <p:nvGraphicFramePr>
          <p:cNvPr id="32770" name="Object 71"/>
          <p:cNvGraphicFramePr>
            <a:graphicFrameLocks noChangeAspect="1"/>
          </p:cNvGraphicFramePr>
          <p:nvPr/>
        </p:nvGraphicFramePr>
        <p:xfrm>
          <a:off x="2755900" y="4572000"/>
          <a:ext cx="3032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公式" r:id="rId18" imgW="1422360" imgH="253800" progId="Equation.3">
                  <p:embed/>
                </p:oleObj>
              </mc:Choice>
              <mc:Fallback>
                <p:oleObj name="公式" r:id="rId18" imgW="1422360" imgH="2538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572000"/>
                        <a:ext cx="30321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2"/>
          <p:cNvGraphicFramePr>
            <a:graphicFrameLocks noChangeAspect="1"/>
          </p:cNvGraphicFramePr>
          <p:nvPr/>
        </p:nvGraphicFramePr>
        <p:xfrm>
          <a:off x="2794000" y="5257800"/>
          <a:ext cx="30591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公式" r:id="rId20" imgW="1434960" imgH="253800" progId="Equation.3">
                  <p:embed/>
                </p:oleObj>
              </mc:Choice>
              <mc:Fallback>
                <p:oleObj name="公式" r:id="rId20" imgW="1434960" imgH="2538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257800"/>
                        <a:ext cx="30591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73"/>
          <p:cNvSpPr txBox="1">
            <a:spLocks noChangeArrowheads="1"/>
          </p:cNvSpPr>
          <p:nvPr/>
        </p:nvSpPr>
        <p:spPr bwMode="auto">
          <a:xfrm>
            <a:off x="1066800" y="4038600"/>
            <a:ext cx="432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宋体" panose="02010600030101010101" pitchFamily="2" charset="-122"/>
              </a:rPr>
              <a:t>根据牛顿第二、三定律，得   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分量式   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527300" y="2689225"/>
          <a:ext cx="25638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3" imgW="1193760" imgH="228600" progId="Equation.3">
                  <p:embed/>
                </p:oleObj>
              </mc:Choice>
              <mc:Fallback>
                <p:oleObj name="公式" r:id="rId3" imgW="1193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689225"/>
                        <a:ext cx="25638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2514600" y="838200"/>
          <a:ext cx="3944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5" imgW="1866600" imgH="253800" progId="Equation.3">
                  <p:embed/>
                </p:oleObj>
              </mc:Choice>
              <mc:Fallback>
                <p:oleObj name="公式" r:id="rId5" imgW="18666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38200"/>
                        <a:ext cx="3944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2528888" y="1433513"/>
          <a:ext cx="2790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7" imgW="1193760" imgH="228600" progId="Equation.3">
                  <p:embed/>
                </p:oleObj>
              </mc:Choice>
              <mc:Fallback>
                <p:oleObj name="公式" r:id="rId7" imgW="1193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433513"/>
                        <a:ext cx="27908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2514600" y="2038350"/>
          <a:ext cx="426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9" imgW="1866600" imgH="253800" progId="Equation.3">
                  <p:embed/>
                </p:oleObj>
              </mc:Choice>
              <mc:Fallback>
                <p:oleObj name="公式" r:id="rId9" imgW="18666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38350"/>
                        <a:ext cx="426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7"/>
          <p:cNvSpPr txBox="1">
            <a:spLocks noChangeArrowheads="1"/>
          </p:cNvSpPr>
          <p:nvPr/>
        </p:nvSpPr>
        <p:spPr bwMode="auto">
          <a:xfrm>
            <a:off x="1066800" y="3295650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latin typeface="Arial" panose="020B0604020202020204" pitchFamily="34" charset="0"/>
              </a:rPr>
              <a:t>解之得  </a:t>
            </a:r>
            <a:endParaRPr lang="zh-CN" altLang="en-US"/>
          </a:p>
        </p:txBody>
      </p:sp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2530475" y="5232400"/>
          <a:ext cx="2559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11" imgW="1041120" imgH="228600" progId="Equation.3">
                  <p:embed/>
                </p:oleObj>
              </mc:Choice>
              <mc:Fallback>
                <p:oleObj name="公式" r:id="rId11" imgW="10411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5232400"/>
                        <a:ext cx="2559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9"/>
          <p:cNvGraphicFramePr>
            <a:graphicFrameLocks noChangeAspect="1"/>
          </p:cNvGraphicFramePr>
          <p:nvPr/>
        </p:nvGraphicFramePr>
        <p:xfrm>
          <a:off x="2514600" y="3400425"/>
          <a:ext cx="4038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公式" r:id="rId13" imgW="1866600" imgH="253800" progId="Equation.3">
                  <p:embed/>
                </p:oleObj>
              </mc:Choice>
              <mc:Fallback>
                <p:oleObj name="公式" r:id="rId13" imgW="18666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00425"/>
                        <a:ext cx="4038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"/>
          <p:cNvGraphicFramePr>
            <a:graphicFrameLocks noChangeAspect="1"/>
          </p:cNvGraphicFramePr>
          <p:nvPr/>
        </p:nvGraphicFramePr>
        <p:xfrm>
          <a:off x="2528888" y="4019550"/>
          <a:ext cx="23336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公式" r:id="rId15" imgW="1041120" imgH="228600" progId="Equation.3">
                  <p:embed/>
                </p:oleObj>
              </mc:Choice>
              <mc:Fallback>
                <p:oleObj name="公式" r:id="rId15" imgW="1041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019550"/>
                        <a:ext cx="23336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1"/>
          <p:cNvGraphicFramePr>
            <a:graphicFrameLocks noChangeAspect="1"/>
          </p:cNvGraphicFramePr>
          <p:nvPr/>
        </p:nvGraphicFramePr>
        <p:xfrm>
          <a:off x="2514600" y="4602163"/>
          <a:ext cx="4114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公式" r:id="rId17" imgW="1866600" imgH="253800" progId="Equation.3">
                  <p:embed/>
                </p:oleObj>
              </mc:Choice>
              <mc:Fallback>
                <p:oleObj name="公式" r:id="rId17" imgW="18666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02163"/>
                        <a:ext cx="41148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6" name="Group 2"/>
          <p:cNvGrpSpPr>
            <a:grpSpLocks/>
          </p:cNvGrpSpPr>
          <p:nvPr/>
        </p:nvGrpSpPr>
        <p:grpSpPr bwMode="auto">
          <a:xfrm>
            <a:off x="6477000" y="3810000"/>
            <a:ext cx="1225550" cy="1720850"/>
            <a:chOff x="4080" y="2400"/>
            <a:chExt cx="772" cy="1084"/>
          </a:xfrm>
        </p:grpSpPr>
        <p:sp>
          <p:nvSpPr>
            <p:cNvPr id="34835" name="Line 3"/>
            <p:cNvSpPr>
              <a:spLocks noChangeShapeType="1"/>
            </p:cNvSpPr>
            <p:nvPr/>
          </p:nvSpPr>
          <p:spPr bwMode="auto">
            <a:xfrm flipH="1" flipV="1">
              <a:off x="4514" y="2609"/>
              <a:ext cx="1" cy="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4"/>
            <p:cNvSpPr>
              <a:spLocks noChangeShapeType="1"/>
            </p:cNvSpPr>
            <p:nvPr/>
          </p:nvSpPr>
          <p:spPr bwMode="auto">
            <a:xfrm flipH="1" flipV="1">
              <a:off x="4411" y="2531"/>
              <a:ext cx="90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5"/>
            <p:cNvSpPr>
              <a:spLocks/>
            </p:cNvSpPr>
            <p:nvPr/>
          </p:nvSpPr>
          <p:spPr bwMode="auto">
            <a:xfrm>
              <a:off x="4456" y="2915"/>
              <a:ext cx="68" cy="22"/>
            </a:xfrm>
            <a:custGeom>
              <a:avLst/>
              <a:gdLst>
                <a:gd name="T0" fmla="*/ 0 w 68"/>
                <a:gd name="T1" fmla="*/ 22 h 22"/>
                <a:gd name="T2" fmla="*/ 68 w 68"/>
                <a:gd name="T3" fmla="*/ 0 h 22"/>
                <a:gd name="T4" fmla="*/ 0 60000 65536"/>
                <a:gd name="T5" fmla="*/ 0 60000 65536"/>
                <a:gd name="T6" fmla="*/ 0 w 68"/>
                <a:gd name="T7" fmla="*/ 0 h 22"/>
                <a:gd name="T8" fmla="*/ 68 w 68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22">
                  <a:moveTo>
                    <a:pt x="0" y="22"/>
                  </a:moveTo>
                  <a:cubicBezTo>
                    <a:pt x="0" y="22"/>
                    <a:pt x="34" y="11"/>
                    <a:pt x="6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6"/>
            <p:cNvSpPr txBox="1">
              <a:spLocks noChangeArrowheads="1"/>
            </p:cNvSpPr>
            <p:nvPr/>
          </p:nvSpPr>
          <p:spPr bwMode="auto">
            <a:xfrm>
              <a:off x="4511" y="2757"/>
              <a:ext cx="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r>
                <a:rPr lang="en-US" altLang="zh-CN" baseline="30000">
                  <a:cs typeface="Times New Roman" panose="02020603050405020304" pitchFamily="18" charset="0"/>
                </a:rPr>
                <a:t>°</a:t>
              </a:r>
              <a:endParaRPr lang="en-US" altLang="zh-CN" baseline="30000"/>
            </a:p>
          </p:txBody>
        </p:sp>
        <p:graphicFrame>
          <p:nvGraphicFramePr>
            <p:cNvPr id="34824" name="Object 7"/>
            <p:cNvGraphicFramePr>
              <a:graphicFrameLocks noChangeAspect="1"/>
            </p:cNvGraphicFramePr>
            <p:nvPr/>
          </p:nvGraphicFramePr>
          <p:xfrm>
            <a:off x="4521" y="2477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0" name="公式" r:id="rId3" imgW="228600" imgH="241200" progId="Equation.3">
                    <p:embed/>
                  </p:oleObj>
                </mc:Choice>
                <mc:Fallback>
                  <p:oleObj name="公式" r:id="rId3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2477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8"/>
            <p:cNvGraphicFramePr>
              <a:graphicFrameLocks noChangeAspect="1"/>
            </p:cNvGraphicFramePr>
            <p:nvPr/>
          </p:nvGraphicFramePr>
          <p:xfrm>
            <a:off x="4080" y="2400"/>
            <a:ext cx="32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1" name="公式" r:id="rId5" imgW="215640" imgH="228600" progId="Equation.3">
                    <p:embed/>
                  </p:oleObj>
                </mc:Choice>
                <mc:Fallback>
                  <p:oleObj name="公式" r:id="rId5" imgW="2156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00"/>
                          <a:ext cx="32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Text Box 9"/>
            <p:cNvSpPr txBox="1">
              <a:spLocks noChangeArrowheads="1"/>
            </p:cNvSpPr>
            <p:nvPr/>
          </p:nvSpPr>
          <p:spPr bwMode="auto">
            <a:xfrm>
              <a:off x="4387" y="31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</p:grpSp>
      <p:grpSp>
        <p:nvGrpSpPr>
          <p:cNvPr id="34827" name="Group 10"/>
          <p:cNvGrpSpPr>
            <a:grpSpLocks/>
          </p:cNvGrpSpPr>
          <p:nvPr/>
        </p:nvGrpSpPr>
        <p:grpSpPr bwMode="auto">
          <a:xfrm>
            <a:off x="6324600" y="1919288"/>
            <a:ext cx="1625600" cy="1738312"/>
            <a:chOff x="3984" y="1209"/>
            <a:chExt cx="1024" cy="1095"/>
          </a:xfrm>
        </p:grpSpPr>
        <p:graphicFrame>
          <p:nvGraphicFramePr>
            <p:cNvPr id="34822" name="Object 11"/>
            <p:cNvGraphicFramePr>
              <a:graphicFrameLocks noChangeAspect="1"/>
            </p:cNvGraphicFramePr>
            <p:nvPr/>
          </p:nvGraphicFramePr>
          <p:xfrm>
            <a:off x="4579" y="1234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1234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12"/>
            <p:cNvGraphicFramePr>
              <a:graphicFrameLocks noChangeAspect="1"/>
            </p:cNvGraphicFramePr>
            <p:nvPr/>
          </p:nvGraphicFramePr>
          <p:xfrm>
            <a:off x="3984" y="1209"/>
            <a:ext cx="34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3" name="公式" r:id="rId9" imgW="241200" imgH="215640" progId="Equation.3">
                    <p:embed/>
                  </p:oleObj>
                </mc:Choice>
                <mc:Fallback>
                  <p:oleObj name="公式" r:id="rId9" imgW="2412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09"/>
                          <a:ext cx="34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 flipV="1">
              <a:off x="4395" y="1429"/>
              <a:ext cx="159" cy="6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 flipH="1" flipV="1">
              <a:off x="4294" y="1350"/>
              <a:ext cx="101" cy="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Freeform 15"/>
            <p:cNvSpPr>
              <a:spLocks/>
            </p:cNvSpPr>
            <p:nvPr/>
          </p:nvSpPr>
          <p:spPr bwMode="auto">
            <a:xfrm>
              <a:off x="4362" y="1847"/>
              <a:ext cx="101" cy="22"/>
            </a:xfrm>
            <a:custGeom>
              <a:avLst/>
              <a:gdLst>
                <a:gd name="T0" fmla="*/ 0 w 101"/>
                <a:gd name="T1" fmla="*/ 0 h 22"/>
                <a:gd name="T2" fmla="*/ 101 w 101"/>
                <a:gd name="T3" fmla="*/ 22 h 22"/>
                <a:gd name="T4" fmla="*/ 0 60000 65536"/>
                <a:gd name="T5" fmla="*/ 0 60000 65536"/>
                <a:gd name="T6" fmla="*/ 0 w 101"/>
                <a:gd name="T7" fmla="*/ 0 h 22"/>
                <a:gd name="T8" fmla="*/ 101 w 101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22">
                  <a:moveTo>
                    <a:pt x="0" y="0"/>
                  </a:moveTo>
                  <a:cubicBezTo>
                    <a:pt x="0" y="0"/>
                    <a:pt x="50" y="11"/>
                    <a:pt x="101" y="2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4427" y="1633"/>
              <a:ext cx="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16.3</a:t>
              </a:r>
              <a:r>
                <a:rPr lang="en-US" altLang="zh-CN" baseline="30000">
                  <a:cs typeface="Times New Roman" panose="02020603050405020304" pitchFamily="18" charset="0"/>
                </a:rPr>
                <a:t>°</a:t>
              </a:r>
              <a:endParaRPr lang="en-US" altLang="zh-CN" baseline="30000"/>
            </a:p>
          </p:txBody>
        </p:sp>
        <p:sp>
          <p:nvSpPr>
            <p:cNvPr id="34834" name="Text Box 17"/>
            <p:cNvSpPr txBox="1">
              <a:spLocks noChangeArrowheads="1"/>
            </p:cNvSpPr>
            <p:nvPr/>
          </p:nvSpPr>
          <p:spPr bwMode="auto">
            <a:xfrm>
              <a:off x="4292" y="20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</p:grpSp>
      <p:graphicFrame>
        <p:nvGraphicFramePr>
          <p:cNvPr id="34818" name="Object 18"/>
          <p:cNvGraphicFramePr>
            <a:graphicFrameLocks noChangeAspect="1"/>
          </p:cNvGraphicFramePr>
          <p:nvPr/>
        </p:nvGraphicFramePr>
        <p:xfrm>
          <a:off x="1909763" y="1143000"/>
          <a:ext cx="46434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公式" r:id="rId11" imgW="2082600" imgH="228600" progId="Equation.3">
                  <p:embed/>
                </p:oleObj>
              </mc:Choice>
              <mc:Fallback>
                <p:oleObj name="公式" r:id="rId11" imgW="2082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143000"/>
                        <a:ext cx="46434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9"/>
          <p:cNvGraphicFramePr>
            <a:graphicFrameLocks noChangeAspect="1"/>
          </p:cNvGraphicFramePr>
          <p:nvPr/>
        </p:nvGraphicFramePr>
        <p:xfrm>
          <a:off x="1905000" y="546100"/>
          <a:ext cx="4652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13" imgW="2044440" imgH="228600" progId="Equation.3">
                  <p:embed/>
                </p:oleObj>
              </mc:Choice>
              <mc:Fallback>
                <p:oleObj name="公式" r:id="rId13" imgW="204444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6100"/>
                        <a:ext cx="46529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20"/>
          <p:cNvGraphicFramePr>
            <a:graphicFrameLocks noChangeAspect="1"/>
          </p:cNvGraphicFramePr>
          <p:nvPr/>
        </p:nvGraphicFramePr>
        <p:xfrm>
          <a:off x="1903413" y="1905000"/>
          <a:ext cx="3965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15" imgW="2044440" imgH="304560" progId="Equation.3">
                  <p:embed/>
                </p:oleObj>
              </mc:Choice>
              <mc:Fallback>
                <p:oleObj name="公式" r:id="rId15" imgW="204444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905000"/>
                        <a:ext cx="3965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21"/>
          <p:cNvGraphicFramePr>
            <a:graphicFrameLocks noChangeAspect="1"/>
          </p:cNvGraphicFramePr>
          <p:nvPr/>
        </p:nvGraphicFramePr>
        <p:xfrm>
          <a:off x="1952625" y="3200400"/>
          <a:ext cx="4448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17" imgW="2070000" imgH="304560" progId="Equation.3">
                  <p:embed/>
                </p:oleObj>
              </mc:Choice>
              <mc:Fallback>
                <p:oleObj name="公式" r:id="rId17" imgW="207000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200400"/>
                        <a:ext cx="44481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22"/>
          <p:cNvSpPr txBox="1">
            <a:spLocks noChangeArrowheads="1"/>
          </p:cNvSpPr>
          <p:nvPr/>
        </p:nvSpPr>
        <p:spPr bwMode="auto">
          <a:xfrm>
            <a:off x="2438400" y="2743200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 </a:t>
            </a:r>
            <a:r>
              <a:rPr kumimoji="0" lang="zh-CN" altLang="en-US"/>
              <a:t>与</a:t>
            </a:r>
            <a:r>
              <a:rPr kumimoji="0" lang="en-US" altLang="zh-CN" i="1"/>
              <a:t>e</a:t>
            </a:r>
            <a:r>
              <a:rPr kumimoji="0" lang="en-US" altLang="zh-CN" baseline="-25000"/>
              <a:t>t</a:t>
            </a:r>
            <a:r>
              <a:rPr kumimoji="0" lang="en-US" altLang="zh-CN" i="1"/>
              <a:t> </a:t>
            </a:r>
            <a:r>
              <a:rPr kumimoji="0" lang="en-US" altLang="zh-CN"/>
              <a:t> </a:t>
            </a:r>
            <a:r>
              <a:rPr kumimoji="0" lang="zh-CN" altLang="en-US"/>
              <a:t>约成</a:t>
            </a:r>
            <a:r>
              <a:rPr kumimoji="0" lang="en-US" altLang="zh-CN"/>
              <a:t>16.3</a:t>
            </a:r>
            <a:r>
              <a:rPr kumimoji="0" lang="en-US" altLang="zh-CN" baseline="30000">
                <a:cs typeface="Times New Roman" panose="02020603050405020304" pitchFamily="18" charset="0"/>
              </a:rPr>
              <a:t>°</a:t>
            </a:r>
            <a:r>
              <a:rPr kumimoji="0" lang="en-US" altLang="zh-CN"/>
              <a:t>  </a:t>
            </a:r>
          </a:p>
        </p:txBody>
      </p:sp>
      <p:sp>
        <p:nvSpPr>
          <p:cNvPr id="34829" name="Text Box 23"/>
          <p:cNvSpPr txBox="1">
            <a:spLocks noChangeArrowheads="1"/>
          </p:cNvSpPr>
          <p:nvPr/>
        </p:nvSpPr>
        <p:spPr bwMode="auto">
          <a:xfrm>
            <a:off x="2438400" y="4191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 </a:t>
            </a:r>
            <a:r>
              <a:rPr kumimoji="0" lang="zh-CN" altLang="en-US"/>
              <a:t>与 </a:t>
            </a:r>
            <a:r>
              <a:rPr kumimoji="0" lang="en-US" altLang="zh-CN" i="1"/>
              <a:t>e</a:t>
            </a:r>
            <a:r>
              <a:rPr kumimoji="0" lang="en-US" altLang="zh-CN" baseline="-25000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约成</a:t>
            </a:r>
            <a:r>
              <a:rPr kumimoji="0" lang="en-US" altLang="zh-CN"/>
              <a:t>3</a:t>
            </a:r>
            <a:r>
              <a:rPr kumimoji="0" lang="en-US" altLang="zh-CN" baseline="30000">
                <a:cs typeface="Arial" panose="020B0604020202020204" pitchFamily="34" charset="0"/>
              </a:rPr>
              <a:t>°</a:t>
            </a:r>
            <a:endParaRPr kumimoji="0" lang="en-US" altLang="zh-CN" baseline="30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2"/>
          <p:cNvSpPr txBox="1">
            <a:spLocks noChangeArrowheads="1"/>
          </p:cNvSpPr>
          <p:nvPr/>
        </p:nvSpPr>
        <p:spPr bwMode="auto">
          <a:xfrm>
            <a:off x="1143000" y="700088"/>
            <a:ext cx="348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§3.4.4 </a:t>
            </a:r>
            <a:r>
              <a:rPr lang="zh-CN" altLang="en-US" sz="2800">
                <a:ea typeface="黑体" panose="02010609060101010101" pitchFamily="49" charset="-122"/>
              </a:rPr>
              <a:t>质点的平衡    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3581400" y="2438400"/>
          <a:ext cx="1447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3" imgW="609480" imgH="266400" progId="Equation.3">
                  <p:embed/>
                </p:oleObj>
              </mc:Choice>
              <mc:Fallback>
                <p:oleObj name="公式" r:id="rId3" imgW="60948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1447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209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质点平衡方程 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1219200" y="1295400"/>
            <a:ext cx="6781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质点平衡条件</a:t>
            </a:r>
            <a:r>
              <a:rPr lang="en-US" altLang="zh-CN"/>
              <a:t>——</a:t>
            </a:r>
            <a:r>
              <a:rPr lang="zh-CN" altLang="en-US"/>
              <a:t>质点处于平衡时，作用于质点的合力等于零</a:t>
            </a:r>
            <a:r>
              <a:rPr lang="en-US" altLang="zh-CN"/>
              <a:t>.</a:t>
            </a:r>
          </a:p>
        </p:txBody>
      </p:sp>
      <p:sp>
        <p:nvSpPr>
          <p:cNvPr id="35849" name="Text Box 6"/>
          <p:cNvSpPr txBox="1">
            <a:spLocks noChangeArrowheads="1"/>
          </p:cNvSpPr>
          <p:nvPr/>
        </p:nvSpPr>
        <p:spPr bwMode="auto">
          <a:xfrm>
            <a:off x="1247775" y="3241675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直角坐标系中的分量式    </a:t>
            </a:r>
          </a:p>
        </p:txBody>
      </p:sp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1827213" y="3881438"/>
          <a:ext cx="14573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5" imgW="660240" imgH="253800" progId="Equation.3">
                  <p:embed/>
                </p:oleObj>
              </mc:Choice>
              <mc:Fallback>
                <p:oleObj name="公式" r:id="rId5" imgW="6602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881438"/>
                        <a:ext cx="14573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4019550" y="3881438"/>
          <a:ext cx="14557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7" imgW="660240" imgH="253800" progId="Equation.3">
                  <p:embed/>
                </p:oleObj>
              </mc:Choice>
              <mc:Fallback>
                <p:oleObj name="公式" r:id="rId7" imgW="6602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881438"/>
                        <a:ext cx="14557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6183313" y="3881438"/>
          <a:ext cx="1428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9" imgW="647640" imgH="253800" progId="Equation.3">
                  <p:embed/>
                </p:oleObj>
              </mc:Choice>
              <mc:Fallback>
                <p:oleObj name="公式" r:id="rId9" imgW="64764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3881438"/>
                        <a:ext cx="14287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3" name="Group 2"/>
          <p:cNvGrpSpPr>
            <a:grpSpLocks/>
          </p:cNvGrpSpPr>
          <p:nvPr/>
        </p:nvGrpSpPr>
        <p:grpSpPr bwMode="auto">
          <a:xfrm>
            <a:off x="468313" y="620713"/>
            <a:ext cx="7467600" cy="3578225"/>
            <a:chOff x="667" y="333"/>
            <a:chExt cx="4704" cy="2254"/>
          </a:xfrm>
        </p:grpSpPr>
        <p:sp>
          <p:nvSpPr>
            <p:cNvPr id="36885" name="Text Box 3"/>
            <p:cNvSpPr txBox="1">
              <a:spLocks noChangeArrowheads="1"/>
            </p:cNvSpPr>
            <p:nvPr/>
          </p:nvSpPr>
          <p:spPr bwMode="auto">
            <a:xfrm>
              <a:off x="667" y="333"/>
              <a:ext cx="4704" cy="2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kumimoji="0" lang="en-US" altLang="zh-CN">
                  <a:solidFill>
                    <a:srgbClr val="FF0000"/>
                  </a:solidFill>
                </a:rPr>
                <a:t>[</a:t>
              </a:r>
              <a:r>
                <a:rPr kumimoji="0" lang="zh-CN" altLang="en-US">
                  <a:solidFill>
                    <a:srgbClr val="FF0000"/>
                  </a:solidFill>
                </a:rPr>
                <a:t>例题</a:t>
              </a:r>
              <a:r>
                <a:rPr kumimoji="0" lang="en-US" altLang="zh-CN">
                  <a:solidFill>
                    <a:srgbClr val="FF0000"/>
                  </a:solidFill>
                </a:rPr>
                <a:t>5]</a:t>
              </a:r>
              <a:r>
                <a:rPr kumimoji="0" lang="en-US" altLang="zh-CN"/>
                <a:t>  </a:t>
              </a:r>
              <a:r>
                <a:rPr kumimoji="0" lang="zh-CN" altLang="en-US"/>
                <a:t>将绳索在木桩上绕几圈，能使绳的一端受到极大拉力，例如拴着一头牛，只要用很小的力拽住绳的另一端，即可将绳索固定，原因在哪里？如图表示绳与圆柱体在</a:t>
              </a:r>
              <a:r>
                <a:rPr kumimoji="0" lang="en-US" altLang="zh-CN" i="1"/>
                <a:t>AB</a:t>
              </a:r>
              <a:r>
                <a:rPr kumimoji="0" lang="zh-CN" altLang="en-US"/>
                <a:t>弧段上接触且无相对滑动，弧</a:t>
              </a:r>
              <a:r>
                <a:rPr kumimoji="0" lang="en-US" altLang="zh-CN" i="1"/>
                <a:t>AB</a:t>
              </a:r>
              <a:r>
                <a:rPr kumimoji="0" lang="zh-CN" altLang="en-US"/>
                <a:t>对应的圆心角</a:t>
              </a:r>
              <a:r>
                <a:rPr kumimoji="0" lang="zh-CN" altLang="en-US" i="1">
                  <a:sym typeface="Symbol" panose="05050102010706020507" pitchFamily="18" charset="2"/>
                </a:rPr>
                <a:t></a:t>
              </a:r>
              <a:r>
                <a:rPr kumimoji="0" lang="zh-CN" altLang="en-US"/>
                <a:t> 称为“包角”</a:t>
              </a:r>
              <a:r>
                <a:rPr kumimoji="0" lang="en-US" altLang="zh-CN"/>
                <a:t>.       </a:t>
              </a:r>
              <a:r>
                <a:rPr kumimoji="0" lang="zh-CN" altLang="en-US"/>
                <a:t>和        分别表示</a:t>
              </a:r>
              <a:r>
                <a:rPr kumimoji="0" lang="en-US" altLang="zh-CN" i="1"/>
                <a:t>A</a:t>
              </a:r>
              <a:r>
                <a:rPr kumimoji="0" lang="zh-CN" altLang="en-US"/>
                <a:t>点和</a:t>
              </a:r>
              <a:r>
                <a:rPr kumimoji="0" lang="en-US" altLang="zh-CN" i="1"/>
                <a:t>B</a:t>
              </a:r>
              <a:r>
                <a:rPr kumimoji="0" lang="zh-CN" altLang="en-US"/>
                <a:t>点绳的张力</a:t>
              </a:r>
              <a:r>
                <a:rPr kumimoji="0" lang="en-US" altLang="zh-CN"/>
                <a:t>.</a:t>
              </a:r>
              <a:r>
                <a:rPr kumimoji="0" lang="zh-CN" altLang="en-US"/>
                <a:t>设绳与圆柱间的静摩擦系数为</a:t>
              </a:r>
              <a:r>
                <a:rPr kumimoji="0" lang="zh-CN" altLang="en-US" i="1">
                  <a:sym typeface="Symbol" panose="05050102010706020507" pitchFamily="18" charset="2"/>
                </a:rPr>
                <a:t></a:t>
              </a:r>
              <a:r>
                <a:rPr kumimoji="0" lang="en-US" altLang="zh-CN" baseline="-25000">
                  <a:sym typeface="Symbol" panose="05050102010706020507" pitchFamily="18" charset="2"/>
                </a:rPr>
                <a:t>0</a:t>
              </a:r>
              <a:r>
                <a:rPr kumimoji="0" lang="en-US" altLang="zh-CN"/>
                <a:t> </a:t>
              </a:r>
              <a:r>
                <a:rPr kumimoji="0" lang="zh-CN" altLang="en-US"/>
                <a:t>，不计绳的质量</a:t>
              </a:r>
              <a:r>
                <a:rPr kumimoji="0" lang="en-US" altLang="zh-CN"/>
                <a:t>.</a:t>
              </a:r>
              <a:r>
                <a:rPr kumimoji="0" lang="zh-CN" altLang="en-US"/>
                <a:t>求在         一定的条件下，       的最大值             </a:t>
              </a:r>
              <a:r>
                <a:rPr kumimoji="0" lang="en-US" altLang="zh-CN"/>
                <a:t>.</a:t>
              </a:r>
            </a:p>
          </p:txBody>
        </p:sp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297" y="1603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1603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574" y="2238"/>
            <a:ext cx="3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name="公式" r:id="rId5" imgW="266400" imgH="253800" progId="Equation.3">
                    <p:embed/>
                  </p:oleObj>
                </mc:Choice>
                <mc:Fallback>
                  <p:oleObj name="公式" r:id="rId5" imgW="26640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238"/>
                          <a:ext cx="3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526" y="1558"/>
            <a:ext cx="3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558"/>
                          <a:ext cx="3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3207" y="2283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283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477" y="2238"/>
            <a:ext cx="5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name="公式" r:id="rId11" imgW="419040" imgH="253800" progId="Equation.3">
                    <p:embed/>
                  </p:oleObj>
                </mc:Choice>
                <mc:Fallback>
                  <p:oleObj name="公式" r:id="rId11" imgW="419040" imgH="25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2238"/>
                          <a:ext cx="52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4" name="Group 9"/>
          <p:cNvGrpSpPr>
            <a:grpSpLocks/>
          </p:cNvGrpSpPr>
          <p:nvPr/>
        </p:nvGrpSpPr>
        <p:grpSpPr bwMode="auto">
          <a:xfrm>
            <a:off x="2816225" y="4251325"/>
            <a:ext cx="2949575" cy="1311275"/>
            <a:chOff x="1774" y="2678"/>
            <a:chExt cx="1858" cy="826"/>
          </a:xfrm>
        </p:grpSpPr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2380" y="283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Freeform 11"/>
            <p:cNvSpPr>
              <a:spLocks/>
            </p:cNvSpPr>
            <p:nvPr/>
          </p:nvSpPr>
          <p:spPr bwMode="auto">
            <a:xfrm>
              <a:off x="2180" y="2840"/>
              <a:ext cx="1072" cy="376"/>
            </a:xfrm>
            <a:custGeom>
              <a:avLst/>
              <a:gdLst>
                <a:gd name="T0" fmla="*/ 0 w 1072"/>
                <a:gd name="T1" fmla="*/ 376 h 376"/>
                <a:gd name="T2" fmla="*/ 282 w 1072"/>
                <a:gd name="T3" fmla="*/ 96 h 376"/>
                <a:gd name="T4" fmla="*/ 406 w 1072"/>
                <a:gd name="T5" fmla="*/ 29 h 376"/>
                <a:gd name="T6" fmla="*/ 536 w 1072"/>
                <a:gd name="T7" fmla="*/ 0 h 376"/>
                <a:gd name="T8" fmla="*/ 700 w 1072"/>
                <a:gd name="T9" fmla="*/ 29 h 376"/>
                <a:gd name="T10" fmla="*/ 835 w 1072"/>
                <a:gd name="T11" fmla="*/ 119 h 376"/>
                <a:gd name="T12" fmla="*/ 1072 w 1072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376"/>
                <a:gd name="T23" fmla="*/ 1072 w 1072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376">
                  <a:moveTo>
                    <a:pt x="0" y="376"/>
                  </a:moveTo>
                  <a:cubicBezTo>
                    <a:pt x="47" y="329"/>
                    <a:pt x="214" y="154"/>
                    <a:pt x="282" y="96"/>
                  </a:cubicBezTo>
                  <a:cubicBezTo>
                    <a:pt x="350" y="38"/>
                    <a:pt x="364" y="45"/>
                    <a:pt x="406" y="29"/>
                  </a:cubicBezTo>
                  <a:cubicBezTo>
                    <a:pt x="448" y="13"/>
                    <a:pt x="487" y="0"/>
                    <a:pt x="536" y="0"/>
                  </a:cubicBezTo>
                  <a:cubicBezTo>
                    <a:pt x="585" y="0"/>
                    <a:pt x="650" y="9"/>
                    <a:pt x="700" y="29"/>
                  </a:cubicBezTo>
                  <a:cubicBezTo>
                    <a:pt x="750" y="49"/>
                    <a:pt x="773" y="61"/>
                    <a:pt x="835" y="119"/>
                  </a:cubicBezTo>
                  <a:cubicBezTo>
                    <a:pt x="897" y="177"/>
                    <a:pt x="1023" y="322"/>
                    <a:pt x="1072" y="37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CC66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 flipV="1">
              <a:off x="2716" y="292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 flipH="1" flipV="1">
              <a:off x="2476" y="292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2612" y="2918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ym typeface="Symbol" panose="05050102010706020507" pitchFamily="18" charset="2"/>
                </a:rPr>
                <a:t> </a:t>
              </a:r>
            </a:p>
          </p:txBody>
        </p:sp>
        <p:sp>
          <p:nvSpPr>
            <p:cNvPr id="36880" name="Freeform 15"/>
            <p:cNvSpPr>
              <a:spLocks/>
            </p:cNvSpPr>
            <p:nvPr/>
          </p:nvSpPr>
          <p:spPr bwMode="auto">
            <a:xfrm>
              <a:off x="2676" y="3162"/>
              <a:ext cx="68" cy="12"/>
            </a:xfrm>
            <a:custGeom>
              <a:avLst/>
              <a:gdLst>
                <a:gd name="T0" fmla="*/ 0 w 68"/>
                <a:gd name="T1" fmla="*/ 12 h 12"/>
                <a:gd name="T2" fmla="*/ 68 w 68"/>
                <a:gd name="T3" fmla="*/ 0 h 12"/>
                <a:gd name="T4" fmla="*/ 0 60000 65536"/>
                <a:gd name="T5" fmla="*/ 0 60000 65536"/>
                <a:gd name="T6" fmla="*/ 0 w 68"/>
                <a:gd name="T7" fmla="*/ 0 h 12"/>
                <a:gd name="T8" fmla="*/ 68 w 6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12">
                  <a:moveTo>
                    <a:pt x="0" y="12"/>
                  </a:moveTo>
                  <a:cubicBezTo>
                    <a:pt x="0" y="12"/>
                    <a:pt x="34" y="6"/>
                    <a:pt x="6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>
              <a:off x="2302" y="267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>
              <a:off x="2924" y="26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 flipH="1">
              <a:off x="2010" y="3230"/>
              <a:ext cx="158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3252" y="3208"/>
              <a:ext cx="1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66" name="Object 20"/>
            <p:cNvGraphicFramePr>
              <a:graphicFrameLocks noChangeAspect="1"/>
            </p:cNvGraphicFramePr>
            <p:nvPr/>
          </p:nvGraphicFramePr>
          <p:xfrm>
            <a:off x="1774" y="3038"/>
            <a:ext cx="3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公式" r:id="rId13" imgW="266400" imgH="253800" progId="Equation.3">
                    <p:embed/>
                  </p:oleObj>
                </mc:Choice>
                <mc:Fallback>
                  <p:oleObj name="公式" r:id="rId13" imgW="26640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3038"/>
                          <a:ext cx="3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21"/>
            <p:cNvGraphicFramePr>
              <a:graphicFrameLocks noChangeAspect="1"/>
            </p:cNvGraphicFramePr>
            <p:nvPr/>
          </p:nvGraphicFramePr>
          <p:xfrm>
            <a:off x="3360" y="3120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20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371600" y="685800"/>
            <a:ext cx="6280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第三章 动量</a:t>
            </a:r>
            <a:r>
              <a:rPr lang="en-US" altLang="zh-CN" sz="4000" b="0">
                <a:ea typeface="隶书" panose="02010509060101010101" pitchFamily="49" charset="-122"/>
              </a:rPr>
              <a:t>·</a:t>
            </a:r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牛顿运动定律</a:t>
            </a:r>
            <a:r>
              <a:rPr lang="en-US" altLang="zh-CN" sz="4000" b="0">
                <a:ea typeface="隶书" panose="02010509060101010101" pitchFamily="49" charset="-122"/>
              </a:rPr>
              <a:t>·</a:t>
            </a:r>
            <a:endParaRPr lang="en-US" altLang="zh-CN" sz="4000" b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4000" b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动量守恒定律  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1258888" y="2781300"/>
            <a:ext cx="7062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§3.1 </a:t>
            </a:r>
            <a:r>
              <a:rPr lang="zh-CN" altLang="en-US" sz="3600">
                <a:ea typeface="楷体_GB2312" pitchFamily="49" charset="-122"/>
              </a:rPr>
              <a:t>牛顿第一定律和惯性参考系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02" name="Group 2"/>
          <p:cNvGrpSpPr>
            <a:grpSpLocks/>
          </p:cNvGrpSpPr>
          <p:nvPr/>
        </p:nvGrpSpPr>
        <p:grpSpPr bwMode="auto">
          <a:xfrm>
            <a:off x="1219200" y="685800"/>
            <a:ext cx="2913063" cy="1311275"/>
            <a:chOff x="768" y="432"/>
            <a:chExt cx="1835" cy="826"/>
          </a:xfrm>
        </p:grpSpPr>
        <p:sp>
          <p:nvSpPr>
            <p:cNvPr id="37920" name="Oval 3"/>
            <p:cNvSpPr>
              <a:spLocks noChangeArrowheads="1"/>
            </p:cNvSpPr>
            <p:nvPr/>
          </p:nvSpPr>
          <p:spPr bwMode="auto">
            <a:xfrm>
              <a:off x="1374" y="586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1" name="Freeform 4"/>
            <p:cNvSpPr>
              <a:spLocks/>
            </p:cNvSpPr>
            <p:nvPr/>
          </p:nvSpPr>
          <p:spPr bwMode="auto">
            <a:xfrm>
              <a:off x="1174" y="594"/>
              <a:ext cx="1072" cy="376"/>
            </a:xfrm>
            <a:custGeom>
              <a:avLst/>
              <a:gdLst>
                <a:gd name="T0" fmla="*/ 0 w 1072"/>
                <a:gd name="T1" fmla="*/ 376 h 376"/>
                <a:gd name="T2" fmla="*/ 282 w 1072"/>
                <a:gd name="T3" fmla="*/ 96 h 376"/>
                <a:gd name="T4" fmla="*/ 406 w 1072"/>
                <a:gd name="T5" fmla="*/ 29 h 376"/>
                <a:gd name="T6" fmla="*/ 536 w 1072"/>
                <a:gd name="T7" fmla="*/ 0 h 376"/>
                <a:gd name="T8" fmla="*/ 700 w 1072"/>
                <a:gd name="T9" fmla="*/ 29 h 376"/>
                <a:gd name="T10" fmla="*/ 835 w 1072"/>
                <a:gd name="T11" fmla="*/ 119 h 376"/>
                <a:gd name="T12" fmla="*/ 1072 w 1072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376"/>
                <a:gd name="T23" fmla="*/ 1072 w 1072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376">
                  <a:moveTo>
                    <a:pt x="0" y="376"/>
                  </a:moveTo>
                  <a:cubicBezTo>
                    <a:pt x="47" y="329"/>
                    <a:pt x="214" y="154"/>
                    <a:pt x="282" y="96"/>
                  </a:cubicBezTo>
                  <a:cubicBezTo>
                    <a:pt x="350" y="38"/>
                    <a:pt x="364" y="45"/>
                    <a:pt x="406" y="29"/>
                  </a:cubicBezTo>
                  <a:cubicBezTo>
                    <a:pt x="448" y="13"/>
                    <a:pt x="487" y="0"/>
                    <a:pt x="536" y="0"/>
                  </a:cubicBezTo>
                  <a:cubicBezTo>
                    <a:pt x="585" y="0"/>
                    <a:pt x="650" y="9"/>
                    <a:pt x="700" y="29"/>
                  </a:cubicBezTo>
                  <a:cubicBezTo>
                    <a:pt x="750" y="49"/>
                    <a:pt x="773" y="61"/>
                    <a:pt x="835" y="119"/>
                  </a:cubicBezTo>
                  <a:cubicBezTo>
                    <a:pt x="897" y="177"/>
                    <a:pt x="1023" y="322"/>
                    <a:pt x="1072" y="37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CC66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5"/>
            <p:cNvSpPr>
              <a:spLocks noChangeShapeType="1"/>
            </p:cNvSpPr>
            <p:nvPr/>
          </p:nvSpPr>
          <p:spPr bwMode="auto">
            <a:xfrm flipV="1">
              <a:off x="1710" y="68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6"/>
            <p:cNvSpPr>
              <a:spLocks noChangeShapeType="1"/>
            </p:cNvSpPr>
            <p:nvPr/>
          </p:nvSpPr>
          <p:spPr bwMode="auto">
            <a:xfrm flipH="1" flipV="1">
              <a:off x="1470" y="68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7"/>
            <p:cNvSpPr txBox="1">
              <a:spLocks noChangeArrowheads="1"/>
            </p:cNvSpPr>
            <p:nvPr/>
          </p:nvSpPr>
          <p:spPr bwMode="auto">
            <a:xfrm>
              <a:off x="1606" y="672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ym typeface="Symbol" panose="05050102010706020507" pitchFamily="18" charset="2"/>
                </a:rPr>
                <a:t> </a:t>
              </a:r>
            </a:p>
          </p:txBody>
        </p:sp>
        <p:sp>
          <p:nvSpPr>
            <p:cNvPr id="37925" name="Freeform 8"/>
            <p:cNvSpPr>
              <a:spLocks/>
            </p:cNvSpPr>
            <p:nvPr/>
          </p:nvSpPr>
          <p:spPr bwMode="auto">
            <a:xfrm>
              <a:off x="1670" y="916"/>
              <a:ext cx="68" cy="12"/>
            </a:xfrm>
            <a:custGeom>
              <a:avLst/>
              <a:gdLst>
                <a:gd name="T0" fmla="*/ 0 w 68"/>
                <a:gd name="T1" fmla="*/ 12 h 12"/>
                <a:gd name="T2" fmla="*/ 68 w 68"/>
                <a:gd name="T3" fmla="*/ 0 h 12"/>
                <a:gd name="T4" fmla="*/ 0 60000 65536"/>
                <a:gd name="T5" fmla="*/ 0 60000 65536"/>
                <a:gd name="T6" fmla="*/ 0 w 68"/>
                <a:gd name="T7" fmla="*/ 0 h 12"/>
                <a:gd name="T8" fmla="*/ 68 w 6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12">
                  <a:moveTo>
                    <a:pt x="0" y="12"/>
                  </a:moveTo>
                  <a:cubicBezTo>
                    <a:pt x="0" y="12"/>
                    <a:pt x="34" y="6"/>
                    <a:pt x="6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Text Box 9"/>
            <p:cNvSpPr txBox="1">
              <a:spLocks noChangeArrowheads="1"/>
            </p:cNvSpPr>
            <p:nvPr/>
          </p:nvSpPr>
          <p:spPr bwMode="auto">
            <a:xfrm>
              <a:off x="1296" y="4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37927" name="Text Box 10"/>
            <p:cNvSpPr txBox="1">
              <a:spLocks noChangeArrowheads="1"/>
            </p:cNvSpPr>
            <p:nvPr/>
          </p:nvSpPr>
          <p:spPr bwMode="auto">
            <a:xfrm>
              <a:off x="1918" y="45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37928" name="Line 11"/>
            <p:cNvSpPr>
              <a:spLocks noChangeShapeType="1"/>
            </p:cNvSpPr>
            <p:nvPr/>
          </p:nvSpPr>
          <p:spPr bwMode="auto">
            <a:xfrm flipH="1">
              <a:off x="1004" y="984"/>
              <a:ext cx="158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2"/>
            <p:cNvSpPr>
              <a:spLocks noChangeShapeType="1"/>
            </p:cNvSpPr>
            <p:nvPr/>
          </p:nvSpPr>
          <p:spPr bwMode="auto">
            <a:xfrm>
              <a:off x="2246" y="962"/>
              <a:ext cx="1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0" name="Object 13"/>
            <p:cNvGraphicFramePr>
              <a:graphicFrameLocks noChangeAspect="1"/>
            </p:cNvGraphicFramePr>
            <p:nvPr/>
          </p:nvGraphicFramePr>
          <p:xfrm>
            <a:off x="768" y="792"/>
            <a:ext cx="3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公式" r:id="rId3" imgW="266400" imgH="253800" progId="Equation.3">
                    <p:embed/>
                  </p:oleObj>
                </mc:Choice>
                <mc:Fallback>
                  <p:oleObj name="公式" r:id="rId3" imgW="26640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92"/>
                          <a:ext cx="3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4"/>
            <p:cNvGraphicFramePr>
              <a:graphicFrameLocks noChangeAspect="1"/>
            </p:cNvGraphicFramePr>
            <p:nvPr/>
          </p:nvGraphicFramePr>
          <p:xfrm>
            <a:off x="2331" y="855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公式" r:id="rId5" imgW="215640" imgH="241200" progId="Equation.3">
                    <p:embed/>
                  </p:oleObj>
                </mc:Choice>
                <mc:Fallback>
                  <p:oleObj name="公式" r:id="rId5" imgW="21564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855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093788" y="2641600"/>
            <a:ext cx="71739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zh-CN" altLang="en-US"/>
              <a:t>在绳</a:t>
            </a:r>
            <a:r>
              <a:rPr kumimoji="0" lang="en-US" altLang="zh-CN" i="1"/>
              <a:t>AB</a:t>
            </a:r>
            <a:r>
              <a:rPr kumimoji="0" lang="zh-CN" altLang="en-US"/>
              <a:t>段上想象的截取小弧段对应于圆心角</a:t>
            </a:r>
            <a:r>
              <a:rPr kumimoji="0" lang="en-US" altLang="zh-CN">
                <a:sym typeface="Symbol" panose="05050102010706020507" pitchFamily="18" charset="2"/>
              </a:rPr>
              <a:t>d</a:t>
            </a:r>
            <a:r>
              <a:rPr kumimoji="0" lang="en-US" altLang="zh-CN" i="1">
                <a:sym typeface="Symbol" panose="05050102010706020507" pitchFamily="18" charset="2"/>
              </a:rPr>
              <a:t></a:t>
            </a:r>
            <a:r>
              <a:rPr kumimoji="0" lang="en-US" altLang="zh-CN"/>
              <a:t> </a:t>
            </a:r>
            <a:r>
              <a:rPr kumimoji="0" lang="zh-CN" altLang="en-US"/>
              <a:t>，受力如右上图所示</a:t>
            </a:r>
            <a:r>
              <a:rPr kumimoji="0" lang="en-US" altLang="zh-CN"/>
              <a:t>.</a:t>
            </a:r>
          </a:p>
        </p:txBody>
      </p:sp>
      <p:graphicFrame>
        <p:nvGraphicFramePr>
          <p:cNvPr id="37890" name="Object 16"/>
          <p:cNvGraphicFramePr>
            <a:graphicFrameLocks noChangeAspect="1"/>
          </p:cNvGraphicFramePr>
          <p:nvPr/>
        </p:nvGraphicFramePr>
        <p:xfrm>
          <a:off x="3581400" y="3733800"/>
          <a:ext cx="2105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公式" r:id="rId7" imgW="952200" imgH="241200" progId="Equation.3">
                  <p:embed/>
                </p:oleObj>
              </mc:Choice>
              <mc:Fallback>
                <p:oleObj name="公式" r:id="rId7" imgW="9522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21050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7"/>
          <p:cNvSpPr>
            <a:spLocks noChangeArrowheads="1"/>
          </p:cNvSpPr>
          <p:nvPr/>
        </p:nvSpPr>
        <p:spPr bwMode="auto">
          <a:xfrm rot="-1715336">
            <a:off x="2455863" y="949325"/>
            <a:ext cx="142875" cy="889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905" name="Group 18"/>
          <p:cNvGrpSpPr>
            <a:grpSpLocks/>
          </p:cNvGrpSpPr>
          <p:nvPr/>
        </p:nvGrpSpPr>
        <p:grpSpPr bwMode="auto">
          <a:xfrm>
            <a:off x="5183188" y="650875"/>
            <a:ext cx="2030412" cy="1736725"/>
            <a:chOff x="3265" y="410"/>
            <a:chExt cx="1279" cy="1094"/>
          </a:xfrm>
        </p:grpSpPr>
        <p:sp>
          <p:nvSpPr>
            <p:cNvPr id="37910" name="Arc 19"/>
            <p:cNvSpPr>
              <a:spLocks/>
            </p:cNvSpPr>
            <p:nvPr/>
          </p:nvSpPr>
          <p:spPr bwMode="auto">
            <a:xfrm rot="-5685034">
              <a:off x="3749" y="808"/>
              <a:ext cx="396" cy="619"/>
            </a:xfrm>
            <a:custGeom>
              <a:avLst/>
              <a:gdLst>
                <a:gd name="T0" fmla="*/ 0 w 21600"/>
                <a:gd name="T1" fmla="*/ 0 h 38230"/>
                <a:gd name="T2" fmla="*/ 0 w 21600"/>
                <a:gd name="T3" fmla="*/ 0 h 38230"/>
                <a:gd name="T4" fmla="*/ 0 w 21600"/>
                <a:gd name="T5" fmla="*/ 0 h 38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230"/>
                <a:gd name="T11" fmla="*/ 21600 w 21600"/>
                <a:gd name="T12" fmla="*/ 38230 h 38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2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030"/>
                    <a:pt x="18734" y="34126"/>
                    <a:pt x="13784" y="38230"/>
                  </a:cubicBezTo>
                </a:path>
                <a:path w="21600" h="382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030"/>
                    <a:pt x="18734" y="34126"/>
                    <a:pt x="13784" y="382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pattFill prst="trellis">
                <a:fgClr>
                  <a:srgbClr val="CC6600"/>
                </a:fgClr>
                <a:bgClr>
                  <a:srgbClr val="FFFFFF"/>
                </a:bgClr>
              </a:patt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 flipH="1" flipV="1">
              <a:off x="3640" y="708"/>
              <a:ext cx="429" cy="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 flipH="1" flipV="1">
              <a:off x="3493" y="536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22"/>
            <p:cNvSpPr>
              <a:spLocks noChangeShapeType="1"/>
            </p:cNvSpPr>
            <p:nvPr/>
          </p:nvSpPr>
          <p:spPr bwMode="auto">
            <a:xfrm flipV="1">
              <a:off x="3814" y="680"/>
              <a:ext cx="384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23"/>
            <p:cNvSpPr>
              <a:spLocks noChangeShapeType="1"/>
            </p:cNvSpPr>
            <p:nvPr/>
          </p:nvSpPr>
          <p:spPr bwMode="auto">
            <a:xfrm flipH="1" flipV="1">
              <a:off x="3925" y="953"/>
              <a:ext cx="96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24"/>
            <p:cNvSpPr>
              <a:spLocks noChangeShapeType="1"/>
            </p:cNvSpPr>
            <p:nvPr/>
          </p:nvSpPr>
          <p:spPr bwMode="auto">
            <a:xfrm rot="16604882" flipV="1">
              <a:off x="3799" y="990"/>
              <a:ext cx="203" cy="33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5"/>
            <p:cNvSpPr>
              <a:spLocks noChangeShapeType="1"/>
            </p:cNvSpPr>
            <p:nvPr/>
          </p:nvSpPr>
          <p:spPr bwMode="auto">
            <a:xfrm flipV="1">
              <a:off x="3919" y="779"/>
              <a:ext cx="384" cy="1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26"/>
            <p:cNvSpPr>
              <a:spLocks noChangeShapeType="1"/>
            </p:cNvSpPr>
            <p:nvPr/>
          </p:nvSpPr>
          <p:spPr bwMode="auto">
            <a:xfrm flipH="1">
              <a:off x="3514" y="1039"/>
              <a:ext cx="214" cy="3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4" name="Object 27"/>
            <p:cNvGraphicFramePr>
              <a:graphicFrameLocks noChangeAspect="1"/>
            </p:cNvGraphicFramePr>
            <p:nvPr/>
          </p:nvGraphicFramePr>
          <p:xfrm>
            <a:off x="3667" y="513"/>
            <a:ext cx="2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公式" r:id="rId9" imgW="228600" imgH="253800" progId="Equation.3">
                    <p:embed/>
                  </p:oleObj>
                </mc:Choice>
                <mc:Fallback>
                  <p:oleObj name="公式" r:id="rId9" imgW="228600" imgH="253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513"/>
                          <a:ext cx="28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28"/>
            <p:cNvGraphicFramePr>
              <a:graphicFrameLocks noChangeAspect="1"/>
            </p:cNvGraphicFramePr>
            <p:nvPr/>
          </p:nvGraphicFramePr>
          <p:xfrm>
            <a:off x="3312" y="1200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4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00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Text Box 29"/>
            <p:cNvSpPr txBox="1">
              <a:spLocks noChangeArrowheads="1"/>
            </p:cNvSpPr>
            <p:nvPr/>
          </p:nvSpPr>
          <p:spPr bwMode="auto">
            <a:xfrm>
              <a:off x="3964" y="1014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ym typeface="Symbol" panose="05050102010706020507" pitchFamily="18" charset="2"/>
                </a:rPr>
                <a:t>d</a:t>
              </a:r>
              <a:r>
                <a:rPr kumimoji="0" lang="en-US" altLang="zh-CN" i="1">
                  <a:sym typeface="Symbol" panose="05050102010706020507" pitchFamily="18" charset="2"/>
                </a:rPr>
                <a:t> </a:t>
              </a:r>
            </a:p>
          </p:txBody>
        </p:sp>
        <p:graphicFrame>
          <p:nvGraphicFramePr>
            <p:cNvPr id="37896" name="Object 30"/>
            <p:cNvGraphicFramePr>
              <a:graphicFrameLocks noChangeAspect="1"/>
            </p:cNvGraphicFramePr>
            <p:nvPr/>
          </p:nvGraphicFramePr>
          <p:xfrm>
            <a:off x="4272" y="720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name="公式" r:id="rId13" imgW="215640" imgH="241200" progId="Equation.3">
                    <p:embed/>
                  </p:oleObj>
                </mc:Choice>
                <mc:Fallback>
                  <p:oleObj name="公式" r:id="rId13" imgW="21564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20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31"/>
            <p:cNvGraphicFramePr>
              <a:graphicFrameLocks noChangeAspect="1"/>
            </p:cNvGraphicFramePr>
            <p:nvPr/>
          </p:nvGraphicFramePr>
          <p:xfrm>
            <a:off x="3349" y="881"/>
            <a:ext cx="2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公式" r:id="rId15" imgW="203040" imgH="253800" progId="Equation.3">
                    <p:embed/>
                  </p:oleObj>
                </mc:Choice>
                <mc:Fallback>
                  <p:oleObj name="公式" r:id="rId15" imgW="203040" imgH="253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881"/>
                          <a:ext cx="25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32"/>
            <p:cNvSpPr>
              <a:spLocks noChangeShapeType="1"/>
            </p:cNvSpPr>
            <p:nvPr/>
          </p:nvSpPr>
          <p:spPr bwMode="auto">
            <a:xfrm flipH="1">
              <a:off x="3535" y="948"/>
              <a:ext cx="294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8" name="Object 33"/>
            <p:cNvGraphicFramePr>
              <a:graphicFrameLocks noChangeAspect="1"/>
            </p:cNvGraphicFramePr>
            <p:nvPr/>
          </p:nvGraphicFramePr>
          <p:xfrm>
            <a:off x="3265" y="448"/>
            <a:ext cx="26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7" name="公式" r:id="rId17" imgW="177480" imgH="215640" progId="Equation.3">
                    <p:embed/>
                  </p:oleObj>
                </mc:Choice>
                <mc:Fallback>
                  <p:oleObj name="公式" r:id="rId17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448"/>
                          <a:ext cx="26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34"/>
            <p:cNvGraphicFramePr>
              <a:graphicFrameLocks noChangeAspect="1"/>
            </p:cNvGraphicFramePr>
            <p:nvPr/>
          </p:nvGraphicFramePr>
          <p:xfrm>
            <a:off x="4090" y="410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8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410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Text Box 35"/>
          <p:cNvSpPr txBox="1">
            <a:spLocks noChangeArrowheads="1"/>
          </p:cNvSpPr>
          <p:nvPr/>
        </p:nvSpPr>
        <p:spPr bwMode="auto">
          <a:xfrm>
            <a:off x="1127125" y="4483100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圆柱体给绳的支撑力  </a:t>
            </a:r>
          </a:p>
        </p:txBody>
      </p:sp>
      <p:sp>
        <p:nvSpPr>
          <p:cNvPr id="37907" name="Text Box 36"/>
          <p:cNvSpPr txBox="1">
            <a:spLocks noChangeArrowheads="1"/>
          </p:cNvSpPr>
          <p:nvPr/>
        </p:nvSpPr>
        <p:spPr bwMode="auto">
          <a:xfrm>
            <a:off x="5126038" y="44656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静摩擦力  </a:t>
            </a:r>
          </a:p>
        </p:txBody>
      </p:sp>
      <p:sp>
        <p:nvSpPr>
          <p:cNvPr id="37908" name="Text Box 37"/>
          <p:cNvSpPr txBox="1">
            <a:spLocks noChangeArrowheads="1"/>
          </p:cNvSpPr>
          <p:nvPr/>
        </p:nvSpPr>
        <p:spPr bwMode="auto">
          <a:xfrm>
            <a:off x="1066800" y="5110163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根据质点平衡方程，得   </a:t>
            </a:r>
          </a:p>
        </p:txBody>
      </p:sp>
      <p:sp>
        <p:nvSpPr>
          <p:cNvPr id="37909" name="Text Box 38"/>
          <p:cNvSpPr txBox="1">
            <a:spLocks noChangeArrowheads="1"/>
          </p:cNvSpPr>
          <p:nvPr/>
        </p:nvSpPr>
        <p:spPr bwMode="auto">
          <a:xfrm>
            <a:off x="1073150" y="3819525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设张力   </a:t>
            </a:r>
          </a:p>
        </p:txBody>
      </p:sp>
      <p:graphicFrame>
        <p:nvGraphicFramePr>
          <p:cNvPr id="37891" name="Object 39"/>
          <p:cNvGraphicFramePr>
            <a:graphicFrameLocks noChangeAspect="1"/>
          </p:cNvGraphicFramePr>
          <p:nvPr/>
        </p:nvGraphicFramePr>
        <p:xfrm>
          <a:off x="4019550" y="4408488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公式" r:id="rId21" imgW="228600" imgH="253800" progId="Equation.3">
                  <p:embed/>
                </p:oleObj>
              </mc:Choice>
              <mc:Fallback>
                <p:oleObj name="公式" r:id="rId21" imgW="22860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408488"/>
                        <a:ext cx="45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0"/>
          <p:cNvGraphicFramePr>
            <a:graphicFrameLocks noChangeAspect="1"/>
          </p:cNvGraphicFramePr>
          <p:nvPr/>
        </p:nvGraphicFramePr>
        <p:xfrm>
          <a:off x="6489700" y="443865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公式" r:id="rId23" imgW="203040" imgH="253800" progId="Equation.3">
                  <p:embed/>
                </p:oleObj>
              </mc:Choice>
              <mc:Fallback>
                <p:oleObj name="公式" r:id="rId23" imgW="203040" imgH="253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438650"/>
                        <a:ext cx="40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1"/>
          <p:cNvGraphicFramePr>
            <a:graphicFrameLocks noChangeAspect="1"/>
          </p:cNvGraphicFramePr>
          <p:nvPr/>
        </p:nvGraphicFramePr>
        <p:xfrm>
          <a:off x="2838450" y="5630863"/>
          <a:ext cx="3114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公式" r:id="rId24" imgW="1409400" imgH="253800" progId="Equation.3">
                  <p:embed/>
                </p:oleObj>
              </mc:Choice>
              <mc:Fallback>
                <p:oleObj name="公式" r:id="rId24" imgW="1409400" imgH="253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630863"/>
                        <a:ext cx="31146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2"/>
          <p:cNvSpPr txBox="1">
            <a:spLocks noChangeArrowheads="1"/>
          </p:cNvSpPr>
          <p:nvPr/>
        </p:nvSpPr>
        <p:spPr bwMode="auto">
          <a:xfrm>
            <a:off x="1292225" y="638175"/>
            <a:ext cx="609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建自然坐标系，将上式投影，</a:t>
            </a:r>
          </a:p>
        </p:txBody>
      </p:sp>
      <p:sp>
        <p:nvSpPr>
          <p:cNvPr id="38922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66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得  </a:t>
            </a: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2700338" y="2349500"/>
          <a:ext cx="2384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公式" r:id="rId3" imgW="1218960" imgH="228600" progId="Equation.3">
                  <p:embed/>
                </p:oleObj>
              </mc:Choice>
              <mc:Fallback>
                <p:oleObj name="公式" r:id="rId3" imgW="1218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2384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"/>
          <p:cNvGraphicFramePr>
            <a:graphicFrameLocks noChangeAspect="1"/>
          </p:cNvGraphicFramePr>
          <p:nvPr/>
        </p:nvGraphicFramePr>
        <p:xfrm>
          <a:off x="1258888" y="2708275"/>
          <a:ext cx="5459412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5" imgW="2603160" imgH="812520" progId="Equation.DSMT4">
                  <p:embed/>
                </p:oleObj>
              </mc:Choice>
              <mc:Fallback>
                <p:oleObj name="Equation" r:id="rId5" imgW="260316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5459412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6"/>
          <p:cNvSpPr txBox="1">
            <a:spLocks noChangeArrowheads="1"/>
          </p:cNvSpPr>
          <p:nvPr/>
        </p:nvSpPr>
        <p:spPr bwMode="auto">
          <a:xfrm>
            <a:off x="1403350" y="530066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略去二级无穷小量，得</a:t>
            </a:r>
          </a:p>
        </p:txBody>
      </p:sp>
      <p:graphicFrame>
        <p:nvGraphicFramePr>
          <p:cNvPr id="38916" name="Object 7"/>
          <p:cNvGraphicFramePr>
            <a:graphicFrameLocks noChangeAspect="1"/>
          </p:cNvGraphicFramePr>
          <p:nvPr/>
        </p:nvGraphicFramePr>
        <p:xfrm>
          <a:off x="1403350" y="4797425"/>
          <a:ext cx="1447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公式" r:id="rId7" imgW="507960" imgH="203040" progId="Equation.3">
                  <p:embed/>
                </p:oleObj>
              </mc:Choice>
              <mc:Fallback>
                <p:oleObj name="公式" r:id="rId7" imgW="5079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1447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/>
        </p:nvGraphicFramePr>
        <p:xfrm>
          <a:off x="2916238" y="4581525"/>
          <a:ext cx="3429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公式" r:id="rId9" imgW="1587240" imgH="393480" progId="Equation.3">
                  <p:embed/>
                </p:oleObj>
              </mc:Choice>
              <mc:Fallback>
                <p:oleObj name="公式" r:id="rId9" imgW="15872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3429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"/>
          <p:cNvGraphicFramePr>
            <a:graphicFrameLocks noChangeAspect="1"/>
          </p:cNvGraphicFramePr>
          <p:nvPr/>
        </p:nvGraphicFramePr>
        <p:xfrm>
          <a:off x="4500563" y="5805488"/>
          <a:ext cx="23241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11" imgW="799920" imgH="228600" progId="Equation.3">
                  <p:embed/>
                </p:oleObj>
              </mc:Choice>
              <mc:Fallback>
                <p:oleObj name="公式" r:id="rId11" imgW="7999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805488"/>
                        <a:ext cx="23241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0"/>
          <p:cNvGraphicFramePr>
            <a:graphicFrameLocks noChangeAspect="1"/>
          </p:cNvGraphicFramePr>
          <p:nvPr/>
        </p:nvGraphicFramePr>
        <p:xfrm>
          <a:off x="1979613" y="1268413"/>
          <a:ext cx="5181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13" imgW="2476440" imgH="393480" progId="Equation.3">
                  <p:embed/>
                </p:oleObj>
              </mc:Choice>
              <mc:Fallback>
                <p:oleObj name="公式" r:id="rId13" imgW="24764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51816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1"/>
          <p:cNvGraphicFramePr>
            <a:graphicFrameLocks noChangeAspect="1"/>
          </p:cNvGraphicFramePr>
          <p:nvPr/>
        </p:nvGraphicFramePr>
        <p:xfrm>
          <a:off x="2124075" y="5876925"/>
          <a:ext cx="1620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15" imgW="749160" imgH="228600" progId="Equation.DSMT4">
                  <p:embed/>
                </p:oleObj>
              </mc:Choice>
              <mc:Fallback>
                <p:oleObj name="Equation" r:id="rId15" imgW="7491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76925"/>
                        <a:ext cx="16208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2"/>
          <p:cNvSpPr txBox="1">
            <a:spLocks noChangeArrowheads="1"/>
          </p:cNvSpPr>
          <p:nvPr/>
        </p:nvSpPr>
        <p:spPr bwMode="auto">
          <a:xfrm>
            <a:off x="1295400" y="533400"/>
            <a:ext cx="288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由此二式消去</a:t>
            </a:r>
            <a:r>
              <a:rPr kumimoji="0" lang="en-US" altLang="zh-CN" i="1"/>
              <a:t>F</a:t>
            </a:r>
            <a:r>
              <a:rPr kumimoji="0" lang="en-US" altLang="zh-CN" baseline="-25000"/>
              <a:t>N</a:t>
            </a:r>
            <a:r>
              <a:rPr kumimoji="0" lang="en-US" altLang="zh-CN" i="1" baseline="-25000"/>
              <a:t> </a:t>
            </a:r>
            <a:r>
              <a:rPr kumimoji="0" lang="zh-CN" altLang="en-US"/>
              <a:t>得  </a:t>
            </a:r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2895600" y="1038225"/>
          <a:ext cx="2667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公式" r:id="rId3" imgW="825480" imgH="431640" progId="Equation.3">
                  <p:embed/>
                </p:oleObj>
              </mc:Choice>
              <mc:Fallback>
                <p:oleObj name="公式" r:id="rId3" imgW="825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38225"/>
                        <a:ext cx="2667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895600" y="4281488"/>
          <a:ext cx="24034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公式" r:id="rId5" imgW="850680" imgH="253800" progId="Equation.3">
                  <p:embed/>
                </p:oleObj>
              </mc:Choice>
              <mc:Fallback>
                <p:oleObj name="公式" r:id="rId5" imgW="850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81488"/>
                        <a:ext cx="24034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2895600" y="5138738"/>
          <a:ext cx="2552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公式" r:id="rId7" imgW="1054080" imgH="253800" progId="Equation.3">
                  <p:embed/>
                </p:oleObj>
              </mc:Choice>
              <mc:Fallback>
                <p:oleObj name="公式" r:id="rId7" imgW="1054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38738"/>
                        <a:ext cx="2552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895600" y="2119313"/>
          <a:ext cx="40211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公式" r:id="rId9" imgW="1244520" imgH="431640" progId="Equation.3">
                  <p:embed/>
                </p:oleObj>
              </mc:Choice>
              <mc:Fallback>
                <p:oleObj name="公式" r:id="rId9" imgW="12445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19313"/>
                        <a:ext cx="40211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2895600" y="3200400"/>
          <a:ext cx="2749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公式" r:id="rId11" imgW="850680" imgH="431640" progId="Equation.3">
                  <p:embed/>
                </p:oleObj>
              </mc:Choice>
              <mc:Fallback>
                <p:oleObj name="公式" r:id="rId11" imgW="8506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27495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153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第三章 动量</a:t>
            </a:r>
            <a:r>
              <a:rPr lang="en-US" altLang="zh-CN" sz="4000" b="0">
                <a:ea typeface="隶书" panose="02010509060101010101" pitchFamily="49" charset="-122"/>
              </a:rPr>
              <a:t>·</a:t>
            </a:r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牛顿运动定律</a:t>
            </a:r>
          </a:p>
          <a:p>
            <a:pPr eaLnBrk="1" hangingPunct="1"/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sz="4000" b="0">
                <a:ea typeface="隶书" panose="02010509060101010101" pitchFamily="49" charset="-122"/>
              </a:rPr>
              <a:t>·</a:t>
            </a:r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动量守恒定律 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609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ea typeface="楷体_GB2312" pitchFamily="49" charset="-122"/>
              </a:rPr>
              <a:t>§3.1 </a:t>
            </a:r>
            <a:r>
              <a:rPr lang="zh-CN" altLang="en-US" sz="3200">
                <a:ea typeface="楷体_GB2312" pitchFamily="49" charset="-122"/>
              </a:rPr>
              <a:t>牛顿第一定律和惯性参考系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371600" y="4597400"/>
            <a:ext cx="6781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力</a:t>
            </a:r>
            <a:r>
              <a:rPr lang="en-US" altLang="zh-CN"/>
              <a:t>——</a:t>
            </a:r>
            <a:r>
              <a:rPr lang="zh-CN" altLang="en-US"/>
              <a:t>是物体间的相互作用</a:t>
            </a:r>
            <a:r>
              <a:rPr lang="en-US" altLang="zh-CN"/>
              <a:t>. </a:t>
            </a:r>
            <a:r>
              <a:rPr lang="zh-CN" altLang="en-US"/>
              <a:t>力是引起运动状态改变的原因</a:t>
            </a:r>
            <a:r>
              <a:rPr lang="en-US" altLang="zh-CN"/>
              <a:t>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371600" y="4033838"/>
            <a:ext cx="3629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1. </a:t>
            </a:r>
            <a:r>
              <a:rPr lang="zh-CN" altLang="en-US">
                <a:ea typeface="黑体" panose="02010609060101010101" pitchFamily="49" charset="-122"/>
              </a:rPr>
              <a:t>提出了力和惯性的概念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71600" y="2995613"/>
            <a:ext cx="6781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任何物体</a:t>
            </a:r>
            <a:r>
              <a:rPr lang="en-US" altLang="zh-CN"/>
              <a:t>,</a:t>
            </a:r>
            <a:r>
              <a:rPr lang="zh-CN" altLang="en-US"/>
              <a:t>只要不受其它物体作用，将会永远保持静止或匀速直线运动的状态</a:t>
            </a:r>
            <a:r>
              <a:rPr lang="en-US" altLang="zh-CN"/>
              <a:t>.</a:t>
            </a:r>
            <a:endParaRPr lang="en-US" altLang="zh-CN" b="0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1600" y="2616200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牛顿第一定律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惯性定律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19188" y="609600"/>
            <a:ext cx="665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惯性</a:t>
            </a:r>
            <a:r>
              <a:rPr lang="en-US" altLang="zh-CN"/>
              <a:t>——  </a:t>
            </a:r>
            <a:r>
              <a:rPr lang="zh-CN" altLang="en-US"/>
              <a:t>物体所固有的，保持原来运动状态不变的特性</a:t>
            </a:r>
            <a:r>
              <a:rPr lang="en-US" altLang="zh-CN"/>
              <a:t>.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19188" y="1776413"/>
            <a:ext cx="55435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是大量观察与实验事实的抽象与概括  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19188" y="2538413"/>
            <a:ext cx="24796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3. </a:t>
            </a:r>
            <a:r>
              <a:rPr lang="zh-CN" altLang="en-US">
                <a:ea typeface="黑体" panose="02010609060101010101" pitchFamily="49" charset="-122"/>
              </a:rPr>
              <a:t>定义了惯性系 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19188" y="32004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(1)</a:t>
            </a:r>
            <a:r>
              <a:rPr lang="zh-CN" altLang="en-US"/>
              <a:t>惯性定律成立的参考系称之为惯性参考系，简称惯性系</a:t>
            </a:r>
            <a:r>
              <a:rPr lang="en-US" altLang="zh-CN"/>
              <a:t>.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19188" y="4330700"/>
            <a:ext cx="67294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惯性系是相对整个宇宙的平均加速度为零的参照系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1262063" y="2413000"/>
            <a:ext cx="54657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地面参考系</a:t>
            </a:r>
            <a:r>
              <a:rPr lang="en-US" altLang="zh-CN"/>
              <a:t>——</a:t>
            </a:r>
            <a:r>
              <a:rPr lang="zh-CN" altLang="en-US"/>
              <a:t>固结在地面上的参考系</a:t>
            </a:r>
            <a:r>
              <a:rPr lang="en-US" altLang="zh-CN"/>
              <a:t>.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195388" y="520700"/>
            <a:ext cx="7034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基准参考系</a:t>
            </a:r>
            <a:r>
              <a:rPr lang="en-US" altLang="zh-CN">
                <a:solidFill>
                  <a:srgbClr val="FF0000"/>
                </a:solidFill>
              </a:rPr>
              <a:t>(FK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系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——</a:t>
            </a:r>
            <a:r>
              <a:rPr lang="zh-CN" altLang="en-US"/>
              <a:t>是以相对于选定的若干颗恒星平均静止的位形为基准的参考系</a:t>
            </a:r>
            <a:r>
              <a:rPr lang="en-US" altLang="zh-CN"/>
              <a:t>.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219200" y="175260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太阳参考系</a:t>
            </a:r>
            <a:r>
              <a:rPr lang="en-US" altLang="zh-CN"/>
              <a:t>——</a:t>
            </a:r>
            <a:r>
              <a:rPr lang="zh-CN" altLang="en-US"/>
              <a:t>固结在太阳上的参考系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24075" y="549275"/>
            <a:ext cx="465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§3.2 </a:t>
            </a:r>
            <a:r>
              <a:rPr lang="zh-CN" altLang="en-US" sz="3600">
                <a:ea typeface="楷体_GB2312" pitchFamily="49" charset="-122"/>
              </a:rPr>
              <a:t>惯性质量和动量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52600" y="1504950"/>
            <a:ext cx="2770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§3.2.1 </a:t>
            </a:r>
            <a:r>
              <a:rPr lang="zh-CN" altLang="en-US" sz="2800">
                <a:ea typeface="黑体" panose="02010609060101010101" pitchFamily="49" charset="-122"/>
              </a:rPr>
              <a:t>惯性质量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52600" y="3390900"/>
            <a:ext cx="473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§3.2.4 </a:t>
            </a:r>
            <a:r>
              <a:rPr lang="zh-CN" altLang="en-US" sz="2800">
                <a:ea typeface="黑体" panose="02010609060101010101" pitchFamily="49" charset="-122"/>
              </a:rPr>
              <a:t>伽利略的相对性原理 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52600" y="2762250"/>
            <a:ext cx="3662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§3.2.3 </a:t>
            </a:r>
            <a:r>
              <a:rPr lang="zh-CN" altLang="en-US" sz="2800">
                <a:ea typeface="黑体" panose="02010609060101010101" pitchFamily="49" charset="-122"/>
              </a:rPr>
              <a:t>牛顿运动定律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52600" y="2133600"/>
            <a:ext cx="482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§3.2.2 </a:t>
            </a:r>
            <a:r>
              <a:rPr lang="zh-CN" altLang="en-US" sz="2800">
                <a:ea typeface="黑体" panose="02010609060101010101" pitchFamily="49" charset="-122"/>
              </a:rPr>
              <a:t>动量</a:t>
            </a:r>
            <a:r>
              <a:rPr lang="en-US" altLang="zh-CN" sz="2800">
                <a:ea typeface="黑体" panose="02010609060101010101" pitchFamily="49" charset="-122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动量变化率和力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2463</Words>
  <Application>Microsoft Office PowerPoint</Application>
  <PresentationFormat>全屏显示(4:3)</PresentationFormat>
  <Paragraphs>290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Times New Roman</vt:lpstr>
      <vt:lpstr>宋体</vt:lpstr>
      <vt:lpstr>Arial</vt:lpstr>
      <vt:lpstr>华文新魏</vt:lpstr>
      <vt:lpstr>华文行楷</vt:lpstr>
      <vt:lpstr>黑体</vt:lpstr>
      <vt:lpstr>隶书</vt:lpstr>
      <vt:lpstr>楷体_GB2312</vt:lpstr>
      <vt:lpstr>Symbol</vt:lpstr>
      <vt:lpstr>Wingdings</vt:lpstr>
      <vt:lpstr>默认设计模板</vt:lpstr>
      <vt:lpstr>Microsoft 公式 3.0</vt:lpstr>
      <vt:lpstr>MathType 6.0 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43</cp:revision>
  <dcterms:created xsi:type="dcterms:W3CDTF">2005-05-12T14:12:38Z</dcterms:created>
  <dcterms:modified xsi:type="dcterms:W3CDTF">2017-09-07T11:14:57Z</dcterms:modified>
</cp:coreProperties>
</file>