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  <p:sldMasterId id="2147483676" r:id="rId2"/>
  </p:sldMasterIdLst>
  <p:notesMasterIdLst>
    <p:notesMasterId r:id="rId16"/>
  </p:notesMasterIdLst>
  <p:sldIdLst>
    <p:sldId id="328" r:id="rId3"/>
    <p:sldId id="329" r:id="rId4"/>
    <p:sldId id="388" r:id="rId5"/>
    <p:sldId id="389" r:id="rId6"/>
    <p:sldId id="395" r:id="rId7"/>
    <p:sldId id="390" r:id="rId8"/>
    <p:sldId id="394" r:id="rId9"/>
    <p:sldId id="397" r:id="rId10"/>
    <p:sldId id="391" r:id="rId11"/>
    <p:sldId id="398" r:id="rId12"/>
    <p:sldId id="392" r:id="rId13"/>
    <p:sldId id="393" r:id="rId14"/>
    <p:sldId id="387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6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6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6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6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6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5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66"/>
    <a:srgbClr val="99CC62"/>
    <a:srgbClr val="99CC67"/>
    <a:srgbClr val="67DDE3"/>
    <a:srgbClr val="6CDAE3"/>
    <a:srgbClr val="68D0E3"/>
    <a:srgbClr val="FBB799"/>
    <a:srgbClr val="F5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58"/>
      </p:cViewPr>
      <p:guideLst>
        <p:guide orient="horz" pos="4225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2D4054C3-95B1-4F2D-B184-C482C85D62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F72DC002-2364-4C31-B901-34E271A6B9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0221B7C-6AF6-4C39-B325-489C5011D10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9" name="Rectangle 5">
            <a:extLst>
              <a:ext uri="{FF2B5EF4-FFF2-40B4-BE49-F238E27FC236}">
                <a16:creationId xmlns:a16="http://schemas.microsoft.com/office/drawing/2014/main" id="{77743DE2-5BDB-4488-BCA8-5955467754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0230" name="Rectangle 6">
            <a:extLst>
              <a:ext uri="{FF2B5EF4-FFF2-40B4-BE49-F238E27FC236}">
                <a16:creationId xmlns:a16="http://schemas.microsoft.com/office/drawing/2014/main" id="{98B00168-0B38-4717-9182-7E92CC4B88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31" name="Rectangle 7">
            <a:extLst>
              <a:ext uri="{FF2B5EF4-FFF2-40B4-BE49-F238E27FC236}">
                <a16:creationId xmlns:a16="http://schemas.microsoft.com/office/drawing/2014/main" id="{DF486595-308D-4D9E-9865-F770D4F172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4E7AFA5-88D4-4B13-A912-09A8A44A2D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E9C3A48-EC89-4162-918C-8C22556D3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0848EA4-658C-4860-8C87-9E7DE30A6F13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0FCE8C8-9FB0-4CAE-A363-820818AEC3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FBF1049-95A5-44CD-AC14-7FF7FFA00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94DFF06-8057-4E66-BF05-F9C693DCE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0E78E48-7EE5-4B92-A3A0-9AFF47FE3D36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C9C29B2-7479-4133-AE60-0A1F646416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05B0764-6483-4157-AD50-46DFC2C2C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4BF3CA6-1706-4D65-8656-1870AA8323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6EABEE8-C5B1-4D08-9E68-38C2E3B29BA7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56B21F2-BD1A-4A25-A3B0-B38D3B0130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1B6FF0A-835E-4FC0-A897-56C8C4246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C0BE0F8-7573-448C-9257-096912BE4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0B01AAC-C1BD-4840-9670-9D043E92904A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C3BE0BE-FE4A-4912-A1F3-0B016F2828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8D14EFA-D66B-40B5-AFA2-9A20AF0F5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223F06C-E20E-4521-B512-DC8636201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4D27F38-1F6D-438B-8D36-96BEE3136501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BBE3F2-1390-4A51-8ABD-417C617C1D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5ACB552-12DB-4A0B-875E-B5520572F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9A64F016-AC42-42C6-AB93-11FA9E867E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3BBDF56-E2F3-424E-8E03-0F1BCF5445E4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7F50D4C-C5A0-4E55-ACBA-E9D1034067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DB1F367-9376-4DF0-97EA-D6EF8CCB6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321E2DB6-ED90-4AC8-A38A-1CC951A51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212AC42-43DC-4B59-98D8-4DEF54DBEF76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9E384D7-7661-4D26-8C53-86791099ED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8B87204-0059-4AAF-A22E-806FDA3D5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34AC9F3-2DAF-482A-B177-AEFBBA55C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E47917B-0F90-435E-A427-41F2D719A0E6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48CA4B6-3D89-46D2-8936-9B1BBD05AC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196470D-1CB7-4AAA-B41F-C983B15DD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6392FD5-687D-4E31-A821-3FE3B4154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AC6DD2-FF96-459D-9D89-28F47C14B191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A33496A-CD53-4630-890E-F50478C8EC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DB96248-BE2B-4580-8EFA-338111572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DE64CA0-F696-45AE-8C6D-A03074A5A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97CF18C-2DA3-4938-B708-E32E0A610C3C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4F4A585-3E35-45B4-B897-010B78B438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7E07524-41C3-4326-B122-37377737E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5A5EEC2-65DA-4FEF-8CFF-53419E24E5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6C84D57-EF3B-4DE3-AE36-6D1FB8A8DB8B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2A1E4D3-2F94-4B62-9BAE-DA05E572FE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CB236C4-0A7C-4B3F-9CF0-21681BB4D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92F8A7B6-67D4-410B-878B-A5417D644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143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C1467E14-34A0-47D1-ABCF-A12B463D0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445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1pPr>
            <a:lvl2pPr marL="37931725" indent="-37474525"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2pPr>
            <a:lvl3pPr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3pPr>
            <a:lvl4pPr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800" b="1">
                <a:solidFill>
                  <a:schemeClr val="bg1"/>
                </a:solidFill>
                <a:latin typeface="Arial" charset="0"/>
              </a:rPr>
              <a:t>Chapter </a:t>
            </a:r>
            <a:r>
              <a:rPr lang="en-US" altLang="zh-TW" sz="2800" b="1">
                <a:solidFill>
                  <a:schemeClr val="bg1"/>
                </a:solidFill>
                <a:latin typeface="Arial" charset="0"/>
                <a:ea typeface="新細明體" pitchFamily="-105" charset="-120"/>
              </a:rPr>
              <a:t>2</a:t>
            </a:r>
            <a:r>
              <a:rPr lang="en-US" sz="2800" b="1">
                <a:solidFill>
                  <a:schemeClr val="bg1"/>
                </a:solidFill>
                <a:latin typeface="Arial" charset="0"/>
                <a:ea typeface="新細明體" pitchFamily="-105" charset="-120"/>
              </a:rPr>
              <a:t> Lecture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8DDB0113-AE6A-4F7D-8BEC-86D0EBF055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881063"/>
            <a:ext cx="837247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tabLst>
                <a:tab pos="2001838" algn="l"/>
              </a:tabLst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1pPr>
            <a:lvl2pPr marL="37931725" indent="-37474525">
              <a:tabLst>
                <a:tab pos="2001838" algn="l"/>
              </a:tabLst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2pPr>
            <a:lvl3pPr>
              <a:tabLst>
                <a:tab pos="2001838" algn="l"/>
              </a:tabLst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3pPr>
            <a:lvl4pPr>
              <a:tabLst>
                <a:tab pos="2001838" algn="l"/>
              </a:tabLst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>
              <a:tabLst>
                <a:tab pos="2001838" algn="l"/>
              </a:tabLst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1838" algn="l"/>
              </a:tabLst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1838" algn="l"/>
              </a:tabLst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1838" algn="l"/>
              </a:tabLst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1838" algn="l"/>
              </a:tabLst>
              <a:defRPr sz="60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3600" b="1">
                <a:latin typeface="Arial" charset="0"/>
              </a:rPr>
              <a:t>Essential University Physics</a:t>
            </a:r>
          </a:p>
          <a:p>
            <a:pPr algn="r">
              <a:defRPr/>
            </a:pPr>
            <a:r>
              <a:rPr lang="en-US" sz="2400">
                <a:latin typeface="Arial" charset="0"/>
              </a:rPr>
              <a:t>	Richard Wolfson</a:t>
            </a:r>
          </a:p>
          <a:p>
            <a:pPr algn="r" eaLnBrk="1" hangingPunct="1">
              <a:defRPr/>
            </a:pPr>
            <a:r>
              <a:rPr lang="en-US" altLang="zh-TW" sz="1800">
                <a:latin typeface="Arial" charset="0"/>
                <a:ea typeface="新細明體" pitchFamily="-105" charset="-120"/>
              </a:rPr>
              <a:t>	2</a:t>
            </a:r>
            <a:r>
              <a:rPr lang="en-US" altLang="zh-TW" sz="1800" baseline="30000">
                <a:latin typeface="Arial" charset="0"/>
                <a:ea typeface="新細明體" pitchFamily="-105" charset="-120"/>
              </a:rPr>
              <a:t>nd</a:t>
            </a:r>
            <a:r>
              <a:rPr lang="en-US" altLang="zh-TW" sz="1800">
                <a:latin typeface="Arial" charset="0"/>
                <a:ea typeface="新細明體" pitchFamily="-105" charset="-120"/>
              </a:rPr>
              <a:t> Edition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7CF4545E-92CB-4D40-BE4E-4F6D5BA6C5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59763" y="6583363"/>
            <a:ext cx="8842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t>Slide 2-</a:t>
            </a:r>
            <a:fld id="{1A991DAA-DCDC-44FF-AB98-F2B95F45ECE3}" type="slidenum">
              <a:rPr lang="en-US" altLang="zh-CN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CN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125" y="3124200"/>
            <a:ext cx="7772400" cy="641350"/>
          </a:xfrm>
          <a:noFill/>
        </p:spPr>
        <p:txBody>
          <a:bodyPr lIns="91440"/>
          <a:lstStyle>
            <a:lvl1pPr>
              <a:defRPr sz="3600">
                <a:solidFill>
                  <a:schemeClr val="tx1"/>
                </a:solidFill>
                <a:latin typeface="Verdana" pitchFamily="-105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125" y="3811588"/>
            <a:ext cx="6400800" cy="396875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5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765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312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3124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7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D60E3C-AF28-4A15-84B7-F42F8ED155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2B6F80-826A-4182-AE13-936A10FED0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221DDD-A339-4DB9-9B51-01E0A9BE9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ED0A482-2BBA-406A-A4B2-75DE0A413B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374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36A4A6-C311-4CC1-854A-C80299B067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B71A6D-A793-4176-83EF-8F5AB0C071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933E4D-A494-4B24-97CB-3CB7C1F796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366DAF5-1754-4732-9AC0-DEB06843DE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037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E5FB25-94EA-42F0-9600-BA810D4627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1F6A23-D6A4-446A-BD92-322CF8ED93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BC2856-FC3D-4B3C-8780-D18EF43A03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502461-D3DF-4150-AACA-4D7EA43686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523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EB3823-ABB2-4521-A1E8-2414817788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50582C-C067-4F9A-AE5E-FBCC187B5A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5E641EC-44DF-441C-9777-DBFA65DAFA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3DAA4-5BDC-4215-BE1F-945B9D68B1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25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65CFE1-10EC-4663-BB55-C83A3861D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478C31C-2BE6-48AC-AF0E-6CE360374B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B92DF00-EE08-41F4-914E-03A99DE71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83DCACA-7FAE-4050-A84A-1A55DA39E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179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A496F24-B037-400C-9D68-3FD64B003A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2F084FB-E937-4A36-A46D-9EDE5FA1B9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09F660-E882-498F-A8AC-863280C1E7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3F1493B-0974-4DA2-AE1A-A46ACBA70D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483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51BE24-3C24-4C82-9B8C-DFF3DB47A3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4566700-F413-462E-918D-9546F0AD35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28DF9EF-79A9-4846-86B0-C6D07CF800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EA44BE-C352-4401-BF15-513CA0991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33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0C8A00-6576-4583-B5E3-0492657F87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22356B-FDEF-4663-A182-FCA2AAEE2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F764E2C-BD82-4593-B81D-4121CFB043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70EB8EE-8678-48AE-9DE0-3010565F75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09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687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7A1AAC-A8E6-48ED-B634-E099113CE6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70D8EF-DCDC-4827-AAE0-7C8D4335CC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A525CFD-ECDA-4D3B-891E-BF8496432E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0934E1C-2B59-4609-A4E5-6A13F6173E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62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53A166-4A56-4ECF-89AA-57582164DF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0B2699-A631-4902-97E6-A85D916A0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929011-F48E-4394-8B57-772D443849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29C876-4E91-407E-94C9-33987C76A0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608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151741-AB2F-4DE3-8D03-9A145EF47A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995BE3-6D63-4B67-8078-215CAA6D9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6C778D-3A2F-484C-8352-F217114D62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95AF38-D524-436D-AC07-CF35F44F49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77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95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141413"/>
            <a:ext cx="4038600" cy="198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141413"/>
            <a:ext cx="4038600" cy="198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150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93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80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81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79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92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89C890D-1EB5-4A69-BC20-7E4919A24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143C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2286A09-E00C-476C-88B7-86C652E0C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141413"/>
            <a:ext cx="8229600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45799" name="Text Box 7">
            <a:extLst>
              <a:ext uri="{FF2B5EF4-FFF2-40B4-BE49-F238E27FC236}">
                <a16:creationId xmlns:a16="http://schemas.microsoft.com/office/drawing/2014/main" id="{1D6428EA-0886-4DCE-BEEB-FB374752AC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59763" y="6583363"/>
            <a:ext cx="8842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t>Slide 2-</a:t>
            </a:r>
            <a:fld id="{EC585F72-6C3F-40AC-BF8F-42D48B318B35}" type="slidenum">
              <a:rPr lang="en-US" altLang="zh-CN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CN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3200" b="1">
          <a:solidFill>
            <a:schemeClr val="bg1"/>
          </a:solidFill>
          <a:latin typeface="Arial" pitchFamily="-105" charset="0"/>
          <a:ea typeface="Times New Roman" pitchFamily="-105" charset="0"/>
          <a:cs typeface="Times New Roman" pitchFamily="-105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3200" b="1">
          <a:solidFill>
            <a:schemeClr val="bg1"/>
          </a:solidFill>
          <a:latin typeface="Arial" pitchFamily="-105" charset="0"/>
          <a:ea typeface="Times New Roman" pitchFamily="-105" charset="0"/>
          <a:cs typeface="Times New Roman" pitchFamily="-105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3200" b="1">
          <a:solidFill>
            <a:schemeClr val="bg1"/>
          </a:solidFill>
          <a:latin typeface="Arial" pitchFamily="-105" charset="0"/>
          <a:ea typeface="Times New Roman" pitchFamily="-105" charset="0"/>
          <a:cs typeface="Times New Roman" pitchFamily="-105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3200" b="1">
          <a:solidFill>
            <a:schemeClr val="bg1"/>
          </a:solidFill>
          <a:latin typeface="Arial" pitchFamily="-105" charset="0"/>
          <a:ea typeface="Times New Roman" pitchFamily="-105" charset="0"/>
          <a:cs typeface="Times New Roman" pitchFamily="-105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3200" b="1">
          <a:solidFill>
            <a:schemeClr val="bg1"/>
          </a:solidFill>
          <a:latin typeface="Arial" pitchFamily="-105" charset="0"/>
          <a:ea typeface="Times New Roman" pitchFamily="-105" charset="0"/>
          <a:cs typeface="Times New Roman" pitchFamily="-105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3200" b="1">
          <a:solidFill>
            <a:schemeClr val="bg1"/>
          </a:solidFill>
          <a:latin typeface="Arial" pitchFamily="-105" charset="0"/>
          <a:ea typeface="Times New Roman" pitchFamily="-105" charset="0"/>
          <a:cs typeface="Times New Roman" pitchFamily="-105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3200" b="1">
          <a:solidFill>
            <a:schemeClr val="bg1"/>
          </a:solidFill>
          <a:latin typeface="Arial" pitchFamily="-105" charset="0"/>
          <a:ea typeface="Times New Roman" pitchFamily="-105" charset="0"/>
          <a:cs typeface="Times New Roman" pitchFamily="-105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3200" b="1">
          <a:solidFill>
            <a:schemeClr val="bg1"/>
          </a:solidFill>
          <a:latin typeface="Arial" pitchFamily="-105" charset="0"/>
          <a:ea typeface="Times New Roman" pitchFamily="-105" charset="0"/>
          <a:cs typeface="Times New Roman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30CD110-0F7F-4B77-A46F-F84EA1997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0D54D0-66B3-45A9-9AB5-55B4488237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CADFEEA-EFFD-4A15-8C64-9537E7E3AB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B64026A-F7FA-497E-8EC4-1F5DF6B72F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50EDFE-FEF2-485C-B06C-8B92A7F368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Rounded MT Bold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Rounded MT Bold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Rounded MT Bold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Rounded MT Bold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Rounded MT Bold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Rounded MT Bold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Rounded MT Bold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jpe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jpe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jpe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jpe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EB86529-6677-4DF7-823C-276B075D07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143C83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Motion in a Straight Line</a:t>
            </a:r>
          </a:p>
        </p:txBody>
      </p:sp>
      <p:sp>
        <p:nvSpPr>
          <p:cNvPr id="16387" name="Rectangle 9">
            <a:extLst>
              <a:ext uri="{FF2B5EF4-FFF2-40B4-BE49-F238E27FC236}">
                <a16:creationId xmlns:a16="http://schemas.microsoft.com/office/drawing/2014/main" id="{3D7414FD-3B98-4ED1-8A48-B58B4A262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5100638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993333"/>
              </a:solidFill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30F00AC-2D8C-4ABB-B420-681F41CC6E61}"/>
              </a:ext>
            </a:extLst>
          </p:cNvPr>
          <p:cNvSpPr>
            <a:spLocks noChangeArrowheads="1"/>
          </p:cNvSpPr>
          <p:nvPr>
            <p:ph type="subTitle" idx="1"/>
          </p:nvPr>
        </p:nvSpPr>
        <p:spPr>
          <a:xfrm>
            <a:off x="1201738" y="4187825"/>
            <a:ext cx="7162800" cy="522288"/>
          </a:xfrm>
          <a:solidFill>
            <a:srgbClr val="FFFFFF"/>
          </a:solidFill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  <a:ea typeface="ＭＳ Ｐゴシック" panose="020B0600070205080204" pitchFamily="34" charset="-128"/>
              </a:rPr>
              <a:t>Kinematics in One Dimension</a:t>
            </a:r>
            <a:endParaRPr lang="en-US" altLang="zh-CN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40BBD210-69DF-4478-B332-B50A2FADD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4667250"/>
            <a:ext cx="6043613" cy="0"/>
          </a:xfrm>
          <a:prstGeom prst="line">
            <a:avLst/>
          </a:prstGeom>
          <a:noFill/>
          <a:ln w="76200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>
              <a:solidFill>
                <a:srgbClr val="FF0000"/>
              </a:solidFill>
              <a:latin typeface="Times New Roman" pitchFamily="-105" charset="0"/>
              <a:ea typeface="ＭＳ Ｐゴシック" pitchFamily="-105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110F9E1-3BCC-4E2A-863F-FEBAEDD23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 constant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195" name="Line 4">
            <a:extLst>
              <a:ext uri="{FF2B5EF4-FFF2-40B4-BE49-F238E27FC236}">
                <a16:creationId xmlns:a16="http://schemas.microsoft.com/office/drawing/2014/main" id="{0B836D4B-A458-401E-B124-EB5BC9633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14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6" name="Line 5">
            <a:extLst>
              <a:ext uri="{FF2B5EF4-FFF2-40B4-BE49-F238E27FC236}">
                <a16:creationId xmlns:a16="http://schemas.microsoft.com/office/drawing/2014/main" id="{E45A30EC-B8FF-4B08-929E-FD9B2F346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828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7" name="Line 6">
            <a:extLst>
              <a:ext uri="{FF2B5EF4-FFF2-40B4-BE49-F238E27FC236}">
                <a16:creationId xmlns:a16="http://schemas.microsoft.com/office/drawing/2014/main" id="{EF5341B6-4CC7-48BA-98A7-80A7AEF7D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124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8" name="Text Box 7">
            <a:extLst>
              <a:ext uri="{FF2B5EF4-FFF2-40B4-BE49-F238E27FC236}">
                <a16:creationId xmlns:a16="http://schemas.microsoft.com/office/drawing/2014/main" id="{8D4B0BC0-B50B-451C-ABA0-F1425C415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914400"/>
            <a:ext cx="11461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b="1" i="1">
                <a:solidFill>
                  <a:srgbClr val="000000"/>
                </a:solidFill>
                <a:latin typeface="Times New Roman" pitchFamily="-105" charset="0"/>
                <a:ea typeface="+mn-ea"/>
              </a:rPr>
              <a:t>v=0</a:t>
            </a:r>
          </a:p>
          <a:p>
            <a:pPr eaLnBrk="1" hangingPunct="1">
              <a:defRPr/>
            </a:pPr>
            <a:endParaRPr lang="en-US" sz="1800" b="1" i="1">
              <a:solidFill>
                <a:srgbClr val="000000"/>
              </a:solidFill>
              <a:latin typeface="Times New Roman" pitchFamily="-105" charset="0"/>
              <a:ea typeface="+mn-ea"/>
            </a:endParaRPr>
          </a:p>
          <a:p>
            <a:pPr eaLnBrk="1" hangingPunct="1">
              <a:defRPr/>
            </a:pPr>
            <a:r>
              <a:rPr lang="en-US" sz="1800" b="1" i="1">
                <a:solidFill>
                  <a:srgbClr val="000000"/>
                </a:solidFill>
                <a:latin typeface="Times New Roman" pitchFamily="-105" charset="0"/>
                <a:ea typeface="+mn-ea"/>
              </a:rPr>
              <a:t>v=9.8m/s</a:t>
            </a:r>
          </a:p>
          <a:p>
            <a:pPr eaLnBrk="1" hangingPunct="1">
              <a:defRPr/>
            </a:pPr>
            <a:endParaRPr lang="en-US" sz="1800" b="1" i="1">
              <a:solidFill>
                <a:srgbClr val="000000"/>
              </a:solidFill>
              <a:latin typeface="Times New Roman" pitchFamily="-105" charset="0"/>
              <a:ea typeface="+mn-ea"/>
            </a:endParaRPr>
          </a:p>
          <a:p>
            <a:pPr eaLnBrk="1" hangingPunct="1">
              <a:defRPr/>
            </a:pPr>
            <a:endParaRPr lang="en-US" sz="1800" b="1" i="1">
              <a:solidFill>
                <a:srgbClr val="000000"/>
              </a:solidFill>
              <a:latin typeface="Times New Roman" pitchFamily="-105" charset="0"/>
              <a:ea typeface="+mn-ea"/>
            </a:endParaRPr>
          </a:p>
          <a:p>
            <a:pPr eaLnBrk="1" hangingPunct="1">
              <a:defRPr/>
            </a:pPr>
            <a:endParaRPr lang="en-US" sz="1800" b="1" i="1">
              <a:solidFill>
                <a:srgbClr val="000000"/>
              </a:solidFill>
              <a:latin typeface="Times New Roman" pitchFamily="-105" charset="0"/>
              <a:ea typeface="+mn-ea"/>
            </a:endParaRPr>
          </a:p>
          <a:p>
            <a:pPr eaLnBrk="1" hangingPunct="1">
              <a:defRPr/>
            </a:pPr>
            <a:endParaRPr lang="en-US" sz="1800" b="1" i="1">
              <a:solidFill>
                <a:srgbClr val="000000"/>
              </a:solidFill>
              <a:latin typeface="Times New Roman" pitchFamily="-105" charset="0"/>
              <a:ea typeface="+mn-ea"/>
            </a:endParaRPr>
          </a:p>
          <a:p>
            <a:pPr eaLnBrk="1" hangingPunct="1">
              <a:defRPr/>
            </a:pPr>
            <a:r>
              <a:rPr lang="en-US" sz="1800" b="1" i="1">
                <a:solidFill>
                  <a:srgbClr val="000000"/>
                </a:solidFill>
                <a:latin typeface="Times New Roman" pitchFamily="-105" charset="0"/>
                <a:ea typeface="+mn-ea"/>
              </a:rPr>
              <a:t>v=19.8m/s</a:t>
            </a:r>
          </a:p>
        </p:txBody>
      </p:sp>
      <p:sp>
        <p:nvSpPr>
          <p:cNvPr id="8199" name="Text Box 8">
            <a:extLst>
              <a:ext uri="{FF2B5EF4-FFF2-40B4-BE49-F238E27FC236}">
                <a16:creationId xmlns:a16="http://schemas.microsoft.com/office/drawing/2014/main" id="{99930202-5C57-45F0-98C7-588DA9392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75" y="990600"/>
            <a:ext cx="695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b="1" i="1">
                <a:solidFill>
                  <a:srgbClr val="000000"/>
                </a:solidFill>
                <a:latin typeface="Times New Roman" pitchFamily="-105" charset="0"/>
                <a:ea typeface="+mn-ea"/>
              </a:rPr>
              <a:t>t=0</a:t>
            </a:r>
          </a:p>
          <a:p>
            <a:pPr eaLnBrk="1" hangingPunct="1">
              <a:defRPr/>
            </a:pPr>
            <a:endParaRPr lang="en-US" sz="1800" b="1" i="1">
              <a:solidFill>
                <a:srgbClr val="000000"/>
              </a:solidFill>
              <a:latin typeface="Times New Roman" pitchFamily="-105" charset="0"/>
              <a:ea typeface="+mn-ea"/>
            </a:endParaRPr>
          </a:p>
          <a:p>
            <a:pPr eaLnBrk="1" hangingPunct="1">
              <a:defRPr/>
            </a:pPr>
            <a:r>
              <a:rPr lang="en-US" sz="1800" b="1" i="1">
                <a:solidFill>
                  <a:srgbClr val="000000"/>
                </a:solidFill>
                <a:latin typeface="Times New Roman" pitchFamily="-105" charset="0"/>
                <a:ea typeface="+mn-ea"/>
              </a:rPr>
              <a:t>t= 1 s</a:t>
            </a:r>
          </a:p>
          <a:p>
            <a:pPr eaLnBrk="1" hangingPunct="1">
              <a:defRPr/>
            </a:pPr>
            <a:endParaRPr lang="en-US" sz="1800" b="1" i="1">
              <a:solidFill>
                <a:srgbClr val="000000"/>
              </a:solidFill>
              <a:latin typeface="Times New Roman" pitchFamily="-105" charset="0"/>
              <a:ea typeface="+mn-ea"/>
            </a:endParaRPr>
          </a:p>
          <a:p>
            <a:pPr eaLnBrk="1" hangingPunct="1">
              <a:defRPr/>
            </a:pPr>
            <a:endParaRPr lang="en-US" sz="1800" b="1" i="1">
              <a:solidFill>
                <a:srgbClr val="000000"/>
              </a:solidFill>
              <a:latin typeface="Times New Roman" pitchFamily="-105" charset="0"/>
              <a:ea typeface="+mn-ea"/>
            </a:endParaRPr>
          </a:p>
          <a:p>
            <a:pPr eaLnBrk="1" hangingPunct="1">
              <a:defRPr/>
            </a:pPr>
            <a:endParaRPr lang="en-US" sz="1800" b="1" i="1">
              <a:solidFill>
                <a:srgbClr val="000000"/>
              </a:solidFill>
              <a:latin typeface="Times New Roman" pitchFamily="-105" charset="0"/>
              <a:ea typeface="+mn-ea"/>
            </a:endParaRPr>
          </a:p>
          <a:p>
            <a:pPr eaLnBrk="1" hangingPunct="1">
              <a:defRPr/>
            </a:pPr>
            <a:endParaRPr lang="en-US" sz="1800" b="1" i="1">
              <a:solidFill>
                <a:srgbClr val="000000"/>
              </a:solidFill>
              <a:latin typeface="Times New Roman" pitchFamily="-105" charset="0"/>
              <a:ea typeface="+mn-ea"/>
            </a:endParaRPr>
          </a:p>
          <a:p>
            <a:pPr eaLnBrk="1" hangingPunct="1">
              <a:defRPr/>
            </a:pPr>
            <a:r>
              <a:rPr lang="en-US" sz="1800" b="1" i="1">
                <a:solidFill>
                  <a:srgbClr val="000000"/>
                </a:solidFill>
                <a:latin typeface="Times New Roman" pitchFamily="-105" charset="0"/>
                <a:ea typeface="+mn-ea"/>
              </a:rPr>
              <a:t>v=2 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C7E88EB-8ED7-46C6-B61D-05FCB8FD5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Acceleration of Gravity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A608973-3A79-4C92-8277-8A8ACA856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113" y="641350"/>
            <a:ext cx="4956175" cy="4327525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ＭＳ Ｐゴシック" panose="020B0600070205080204" pitchFamily="34" charset="-128"/>
              </a:rPr>
              <a:t>The acceleration of gravity at any point is exactly the same for all objects, regardless of mass.</a:t>
            </a:r>
            <a:endParaRPr lang="en-US" altLang="zh-TW" sz="2400">
              <a:ea typeface="新細明體" pitchFamily="-105" charset="-120"/>
            </a:endParaRPr>
          </a:p>
          <a:p>
            <a:pPr eaLnBrk="1" hangingPunct="1"/>
            <a:endParaRPr lang="en-US" altLang="zh-CN" sz="1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zh-CN" sz="2400">
                <a:ea typeface="ＭＳ Ｐゴシック" panose="020B0600070205080204" pitchFamily="34" charset="-128"/>
              </a:rPr>
              <a:t>Near Earth’s surface, the value of the acceleration is essentially constant at</a:t>
            </a:r>
            <a:r>
              <a:rPr lang="en-US" altLang="zh-TW" sz="2400">
                <a:ea typeface="新細明體" pitchFamily="-105" charset="-120"/>
              </a:rPr>
              <a:t> </a:t>
            </a:r>
            <a:r>
              <a:rPr lang="en-US" altLang="zh-CN" sz="2400" i="1">
                <a:ea typeface="ＭＳ Ｐゴシック" panose="020B0600070205080204" pitchFamily="34" charset="-128"/>
              </a:rPr>
              <a:t>g </a:t>
            </a:r>
            <a:r>
              <a:rPr lang="en-US" altLang="zh-CN" sz="2400">
                <a:ea typeface="ＭＳ Ｐゴシック" panose="020B0600070205080204" pitchFamily="34" charset="-128"/>
              </a:rPr>
              <a:t>= 9.8 m/s</a:t>
            </a:r>
            <a:r>
              <a:rPr lang="en-US" altLang="zh-CN" sz="2400" baseline="30000">
                <a:ea typeface="ＭＳ Ｐゴシック" panose="020B0600070205080204" pitchFamily="34" charset="-128"/>
              </a:rPr>
              <a:t>2</a:t>
            </a:r>
            <a:r>
              <a:rPr lang="en-US" altLang="zh-CN" sz="2400">
                <a:ea typeface="ＭＳ Ｐゴシック" panose="020B0600070205080204" pitchFamily="34" charset="-128"/>
              </a:rPr>
              <a:t>.</a:t>
            </a:r>
            <a:endParaRPr lang="en-US" altLang="zh-TW" sz="2400">
              <a:ea typeface="新細明體" pitchFamily="-105" charset="-120"/>
            </a:endParaRPr>
          </a:p>
          <a:p>
            <a:pPr eaLnBrk="1" hangingPunct="1"/>
            <a:endParaRPr lang="en-US" altLang="zh-CN" sz="1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zh-CN" sz="2400">
                <a:ea typeface="ＭＳ Ｐゴシック" panose="020B0600070205080204" pitchFamily="34" charset="-128"/>
              </a:rPr>
              <a:t>Therefore the equations for constant acceleration apply:</a:t>
            </a:r>
          </a:p>
          <a:p>
            <a:pPr lvl="1" eaLnBrk="1" hangingPunct="1"/>
            <a:r>
              <a:rPr lang="en-US" altLang="zh-CN">
                <a:ea typeface="ＭＳ Ｐゴシック" panose="020B0600070205080204" pitchFamily="34" charset="-128"/>
              </a:rPr>
              <a:t>In a coordinate system with </a:t>
            </a:r>
            <a:r>
              <a:rPr lang="en-US" altLang="zh-CN" i="1">
                <a:ea typeface="ＭＳ Ｐゴシック" panose="020B0600070205080204" pitchFamily="34" charset="-128"/>
              </a:rPr>
              <a:t>y</a:t>
            </a:r>
            <a:r>
              <a:rPr lang="en-US" altLang="zh-CN">
                <a:ea typeface="ＭＳ Ｐゴシック" panose="020B0600070205080204" pitchFamily="34" charset="-128"/>
              </a:rPr>
              <a:t> axis upward, they read</a:t>
            </a:r>
          </a:p>
        </p:txBody>
      </p:sp>
      <p:graphicFrame>
        <p:nvGraphicFramePr>
          <p:cNvPr id="34820" name="Object 2">
            <a:extLst>
              <a:ext uri="{FF2B5EF4-FFF2-40B4-BE49-F238E27FC236}">
                <a16:creationId xmlns:a16="http://schemas.microsoft.com/office/drawing/2014/main" id="{3CC98F6B-9F16-4CB9-8FB2-31F6B2837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1450" y="5021263"/>
          <a:ext cx="21621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4" imgW="2489200" imgH="1930400" progId="Equation.DSMT4">
                  <p:embed/>
                </p:oleObj>
              </mc:Choice>
              <mc:Fallback>
                <p:oleObj name="Equation" r:id="rId4" imgW="2489200" imgH="193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5021263"/>
                        <a:ext cx="216217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9">
            <a:extLst>
              <a:ext uri="{FF2B5EF4-FFF2-40B4-BE49-F238E27FC236}">
                <a16:creationId xmlns:a16="http://schemas.microsoft.com/office/drawing/2014/main" id="{ACD7C280-CFC9-4898-829A-11DB8CE98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5373688"/>
            <a:ext cx="41100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This strobe photo of a falling ball</a:t>
            </a:r>
            <a:br>
              <a:rPr lang="en-US" altLang="zh-CN" sz="2000"/>
            </a:br>
            <a:r>
              <a:rPr lang="en-US" altLang="zh-CN" sz="2000"/>
              <a:t>shows increasing spacing resulting</a:t>
            </a:r>
            <a:br>
              <a:rPr lang="en-US" altLang="zh-CN" sz="2000"/>
            </a:br>
            <a:r>
              <a:rPr lang="en-US" altLang="zh-CN" sz="2000"/>
              <a:t>from the acceleration of gravity.</a:t>
            </a:r>
          </a:p>
        </p:txBody>
      </p:sp>
      <p:pic>
        <p:nvPicPr>
          <p:cNvPr id="34822" name="Picture 13" descr="02_11_Figure">
            <a:extLst>
              <a:ext uri="{FF2B5EF4-FFF2-40B4-BE49-F238E27FC236}">
                <a16:creationId xmlns:a16="http://schemas.microsoft.com/office/drawing/2014/main" id="{C5AF9D9C-6D8A-404D-99C5-637DF825C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796925"/>
            <a:ext cx="3305175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A6E1404-EE15-4E59-9476-AE0BCAD48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 The Acceleration of Gravity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70BF45E-C0CD-4D1F-9353-012E7792E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188" y="757238"/>
            <a:ext cx="4165600" cy="3319462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ＭＳ Ｐゴシック" panose="020B0600070205080204" pitchFamily="34" charset="-128"/>
              </a:rPr>
              <a:t>A ball is thrown straight up at 7.3 m/s, leaving your hand 1.5 m above the ground.  Find its maximum height and when it hits the floor.</a:t>
            </a:r>
          </a:p>
          <a:p>
            <a:pPr lvl="1" eaLnBrk="1" hangingPunct="1"/>
            <a:r>
              <a:rPr lang="en-US" altLang="zh-CN" sz="1800">
                <a:ea typeface="ＭＳ Ｐゴシック" panose="020B0600070205080204" pitchFamily="34" charset="-128"/>
              </a:rPr>
              <a:t>At the maximum height the ball is instantaneously at rest (even though it’s still </a:t>
            </a:r>
            <a:r>
              <a:rPr lang="en-US" altLang="zh-CN" sz="1800" i="1">
                <a:ea typeface="ＭＳ Ｐゴシック" panose="020B0600070205080204" pitchFamily="34" charset="-128"/>
              </a:rPr>
              <a:t>accelerating</a:t>
            </a:r>
            <a:r>
              <a:rPr lang="en-US" altLang="zh-CN" sz="1800">
                <a:ea typeface="ＭＳ Ｐゴシック" panose="020B0600070205080204" pitchFamily="34" charset="-128"/>
              </a:rPr>
              <a:t>).  Solving the last equation with </a:t>
            </a:r>
            <a:br>
              <a:rPr lang="en-US" altLang="zh-CN" sz="1800">
                <a:ea typeface="ＭＳ Ｐゴシック" panose="020B0600070205080204" pitchFamily="34" charset="-128"/>
              </a:rPr>
            </a:br>
            <a:r>
              <a:rPr lang="en-US" altLang="zh-CN" sz="1800" i="1">
                <a:ea typeface="ＭＳ Ｐゴシック" panose="020B0600070205080204" pitchFamily="34" charset="-128"/>
              </a:rPr>
              <a:t>v </a:t>
            </a:r>
            <a:r>
              <a:rPr lang="en-US" altLang="zh-CN" sz="1800">
                <a:ea typeface="ＭＳ Ｐゴシック" panose="020B0600070205080204" pitchFamily="34" charset="-128"/>
              </a:rPr>
              <a:t>= 0 gives the maximum height: </a:t>
            </a:r>
          </a:p>
        </p:txBody>
      </p:sp>
      <p:graphicFrame>
        <p:nvGraphicFramePr>
          <p:cNvPr id="36868" name="Object 2">
            <a:extLst>
              <a:ext uri="{FF2B5EF4-FFF2-40B4-BE49-F238E27FC236}">
                <a16:creationId xmlns:a16="http://schemas.microsoft.com/office/drawing/2014/main" id="{E86EE370-66D8-421B-A5DC-1B6CD1C6E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038" y="4494213"/>
          <a:ext cx="403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4" imgW="5384800" imgH="1828800" progId="Equation.DSMT4">
                  <p:embed/>
                </p:oleObj>
              </mc:Choice>
              <mc:Fallback>
                <p:oleObj name="Equation" r:id="rId4" imgW="5384800" imgH="182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494213"/>
                        <a:ext cx="4038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9">
            <a:extLst>
              <a:ext uri="{FF2B5EF4-FFF2-40B4-BE49-F238E27FC236}">
                <a16:creationId xmlns:a16="http://schemas.microsoft.com/office/drawing/2014/main" id="{9FFC2A6F-038D-410B-88A2-841CAC232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813" y="744538"/>
            <a:ext cx="4135437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Setting </a:t>
            </a:r>
            <a:r>
              <a:rPr lang="en-US" altLang="zh-CN" sz="1800" i="1"/>
              <a:t>y </a:t>
            </a:r>
            <a:r>
              <a:rPr lang="en-US" altLang="zh-CN" sz="1800"/>
              <a:t>= 0 in the third equation gives a quadratic in time; the result is the two values for the time when the ball is on the floor:</a:t>
            </a:r>
            <a:br>
              <a:rPr lang="en-US" altLang="zh-CN" sz="1800"/>
            </a:br>
            <a:r>
              <a:rPr lang="en-US" altLang="zh-CN" sz="1800" i="1"/>
              <a:t>t </a:t>
            </a:r>
            <a:r>
              <a:rPr lang="en-US" altLang="zh-CN" sz="1800"/>
              <a:t>= –0.18 s and </a:t>
            </a:r>
            <a:r>
              <a:rPr lang="en-US" altLang="zh-CN" sz="1800" i="1"/>
              <a:t>t </a:t>
            </a:r>
            <a:r>
              <a:rPr lang="en-US" altLang="zh-CN" sz="1800"/>
              <a:t>= 1.7 s</a:t>
            </a:r>
          </a:p>
          <a:p>
            <a:pPr eaLnBrk="1" hangingPunct="1"/>
            <a:r>
              <a:rPr lang="en-US" altLang="zh-CN" sz="1800"/>
              <a:t>The first answer tells when the ball </a:t>
            </a:r>
            <a:r>
              <a:rPr lang="en-US" altLang="zh-CN" sz="1800" i="1"/>
              <a:t>would have been</a:t>
            </a:r>
            <a:r>
              <a:rPr lang="en-US" altLang="zh-CN" sz="1800"/>
              <a:t> on the floor if it had always been on this trajectory; the second is the answer we want.</a:t>
            </a:r>
          </a:p>
        </p:txBody>
      </p:sp>
      <p:pic>
        <p:nvPicPr>
          <p:cNvPr id="36870" name="Picture 15" descr="02_13_Figure">
            <a:extLst>
              <a:ext uri="{FF2B5EF4-FFF2-40B4-BE49-F238E27FC236}">
                <a16:creationId xmlns:a16="http://schemas.microsoft.com/office/drawing/2014/main" id="{A99F1D58-16CA-49D1-B6F8-D73EDEC19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3" y="3421063"/>
            <a:ext cx="3767137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2E7228B-9478-457F-B58B-9A6CC7062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38915" name="Rectangle 8">
            <a:extLst>
              <a:ext uri="{FF2B5EF4-FFF2-40B4-BE49-F238E27FC236}">
                <a16:creationId xmlns:a16="http://schemas.microsoft.com/office/drawing/2014/main" id="{289C9E17-68C4-46E4-BE4E-7838ABCCA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" y="638175"/>
            <a:ext cx="8788400" cy="1625600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2400">
                <a:ea typeface="ＭＳ Ｐゴシック" panose="020B0600070205080204" pitchFamily="34" charset="-128"/>
              </a:rPr>
              <a:t>Position, velocity, and acceleration are the fundamental quantities describing motion.</a:t>
            </a:r>
          </a:p>
          <a:p>
            <a:pPr lvl="1" eaLnBrk="1" hangingPunct="1"/>
            <a:r>
              <a:rPr lang="en-US" altLang="zh-CN" sz="2200">
                <a:ea typeface="ＭＳ Ｐゴシック" panose="020B0600070205080204" pitchFamily="34" charset="-128"/>
              </a:rPr>
              <a:t>Velocity is the rate of change of position.</a:t>
            </a:r>
          </a:p>
          <a:p>
            <a:pPr lvl="1" eaLnBrk="1" hangingPunct="1"/>
            <a:r>
              <a:rPr lang="en-US" altLang="zh-CN" sz="2200">
                <a:ea typeface="ＭＳ Ｐゴシック" panose="020B0600070205080204" pitchFamily="34" charset="-128"/>
              </a:rPr>
              <a:t>Acceleration is the rate of change of velocity.</a:t>
            </a:r>
          </a:p>
        </p:txBody>
      </p:sp>
      <p:sp>
        <p:nvSpPr>
          <p:cNvPr id="38916" name="Rectangle 22">
            <a:extLst>
              <a:ext uri="{FF2B5EF4-FFF2-40B4-BE49-F238E27FC236}">
                <a16:creationId xmlns:a16="http://schemas.microsoft.com/office/drawing/2014/main" id="{A2CBD23F-D0D5-4ABD-82E2-F12B30F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8" y="3897313"/>
            <a:ext cx="5256212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/>
              <a:t>When acceleration is constant, simple equations relate position, velocity, acceleration, and time.</a:t>
            </a:r>
            <a:endParaRPr lang="en-US" altLang="zh-TW" sz="2400">
              <a:ea typeface="新細明體" pitchFamily="-105" charset="-120"/>
            </a:endParaRPr>
          </a:p>
          <a:p>
            <a:pPr eaLnBrk="1" hangingPunct="1"/>
            <a:endParaRPr lang="en-US" altLang="zh-CN" sz="1000">
              <a:ea typeface="新細明體" pitchFamily="-105" charset="-120"/>
            </a:endParaRPr>
          </a:p>
          <a:p>
            <a:pPr lvl="1" eaLnBrk="1" hangingPunct="1"/>
            <a:r>
              <a:rPr lang="en-US" altLang="zh-CN" sz="2000"/>
              <a:t>An important case is the acceleration due to gravity near Earth’s surface.</a:t>
            </a:r>
          </a:p>
          <a:p>
            <a:pPr lvl="1" eaLnBrk="1" hangingPunct="1"/>
            <a:r>
              <a:rPr lang="en-US" altLang="zh-CN" sz="2000"/>
              <a:t>The magnitude of the gravitational acceleration is </a:t>
            </a:r>
            <a:r>
              <a:rPr lang="en-US" altLang="zh-CN" sz="2000" i="1"/>
              <a:t>g </a:t>
            </a:r>
            <a:r>
              <a:rPr lang="en-US" altLang="zh-CN" sz="2000"/>
              <a:t>= 9.8 m/s</a:t>
            </a:r>
            <a:r>
              <a:rPr lang="en-US" altLang="zh-CN" sz="2000" baseline="30000"/>
              <a:t>2</a:t>
            </a:r>
            <a:r>
              <a:rPr lang="en-US" altLang="zh-CN" sz="2000"/>
              <a:t>.</a:t>
            </a:r>
          </a:p>
        </p:txBody>
      </p:sp>
      <p:graphicFrame>
        <p:nvGraphicFramePr>
          <p:cNvPr id="38917" name="Object 2">
            <a:extLst>
              <a:ext uri="{FF2B5EF4-FFF2-40B4-BE49-F238E27FC236}">
                <a16:creationId xmlns:a16="http://schemas.microsoft.com/office/drawing/2014/main" id="{B47F0E0C-1323-4064-9CF6-492B63C08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1363" y="4291013"/>
          <a:ext cx="2751137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4" imgW="2425700" imgH="1930400" progId="Equation.DSMT4">
                  <p:embed/>
                </p:oleObj>
              </mc:Choice>
              <mc:Fallback>
                <p:oleObj name="Equation" r:id="rId4" imgW="2425700" imgH="193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3" y="4291013"/>
                        <a:ext cx="2751137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8" name="Picture 28" descr="02_Summ_1">
            <a:extLst>
              <a:ext uri="{FF2B5EF4-FFF2-40B4-BE49-F238E27FC236}">
                <a16:creationId xmlns:a16="http://schemas.microsoft.com/office/drawing/2014/main" id="{D446F21F-0D4E-4774-A022-62E4E6BE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2384425"/>
            <a:ext cx="6176962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2085DB5-FC1E-4FAB-A121-D7358CE71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this lecture you’ll learn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9BABDDA-8FC2-42AC-A019-A6434370F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413" y="739775"/>
            <a:ext cx="5081587" cy="56261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300">
                <a:ea typeface="ＭＳ Ｐゴシック" panose="020B0600070205080204" pitchFamily="34" charset="-128"/>
              </a:rPr>
              <a:t>The fundamental quantities that describe motion</a:t>
            </a:r>
          </a:p>
          <a:p>
            <a:pPr lvl="1" eaLnBrk="1" hangingPunct="1"/>
            <a:r>
              <a:rPr lang="en-US" altLang="zh-CN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Position—change position</a:t>
            </a:r>
            <a:r>
              <a:rPr lang="en-US" altLang="zh-CN" sz="200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endParaRPr lang="en-US" altLang="zh-CN" sz="20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zh-CN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Velocity—change velocity</a:t>
            </a:r>
            <a:r>
              <a:rPr lang="en-US" altLang="zh-CN" sz="200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endParaRPr lang="en-US" altLang="zh-CN" sz="20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zh-CN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Acceleration—constant? </a:t>
            </a:r>
          </a:p>
          <a:p>
            <a:pPr eaLnBrk="1" hangingPunct="1"/>
            <a:endParaRPr lang="en-US" altLang="zh-TW" sz="1000">
              <a:ea typeface="新細明體" pitchFamily="-105" charset="-120"/>
            </a:endParaRPr>
          </a:p>
          <a:p>
            <a:pPr eaLnBrk="1" hangingPunct="1"/>
            <a:r>
              <a:rPr lang="en-US" altLang="zh-CN" sz="2400">
                <a:ea typeface="ＭＳ Ｐゴシック" panose="020B0600070205080204" pitchFamily="34" charset="-128"/>
              </a:rPr>
              <a:t>The difference between average and instantaneous quantities</a:t>
            </a:r>
          </a:p>
          <a:p>
            <a:pPr lvl="1" eaLnBrk="1" hangingPunct="1"/>
            <a:r>
              <a:rPr lang="en-US" altLang="zh-CN" sz="2000">
                <a:ea typeface="ＭＳ Ｐゴシック" panose="020B0600070205080204" pitchFamily="34" charset="-128"/>
              </a:rPr>
              <a:t>The use of calculus to find instantaneous values</a:t>
            </a:r>
            <a:endParaRPr lang="en-US" altLang="zh-TW" sz="2000">
              <a:ea typeface="新細明體" pitchFamily="-105" charset="-120"/>
            </a:endParaRPr>
          </a:p>
          <a:p>
            <a:pPr lvl="1" eaLnBrk="1" hangingPunct="1"/>
            <a:endParaRPr lang="en-US" altLang="zh-CN" sz="1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zh-CN" sz="2400">
                <a:ea typeface="ＭＳ Ｐゴシック" panose="020B0600070205080204" pitchFamily="34" charset="-128"/>
              </a:rPr>
              <a:t>How to solve problems involving constant acceleration in one dimension</a:t>
            </a:r>
          </a:p>
          <a:p>
            <a:pPr lvl="1" eaLnBrk="1" hangingPunct="1"/>
            <a:r>
              <a:rPr lang="en-US" altLang="zh-CN" sz="2000">
                <a:ea typeface="ＭＳ Ｐゴシック" panose="020B0600070205080204" pitchFamily="34" charset="-128"/>
              </a:rPr>
              <a:t>Including the constant acceleration of gravity near Earth’s surface</a:t>
            </a:r>
          </a:p>
        </p:txBody>
      </p:sp>
      <p:pic>
        <p:nvPicPr>
          <p:cNvPr id="18436" name="Picture 17" descr="02_00_ChOpener2">
            <a:extLst>
              <a:ext uri="{FF2B5EF4-FFF2-40B4-BE49-F238E27FC236}">
                <a16:creationId xmlns:a16="http://schemas.microsoft.com/office/drawing/2014/main" id="{A88E2B7C-7A98-4BFE-8CCC-386C29632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909638"/>
            <a:ext cx="3573463" cy="546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1E85E00-4A34-45F4-A6C3-D0923B267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Position and Displacement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7F4DD0D-94AD-44D9-A1B3-ABA6562F7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838" y="623888"/>
            <a:ext cx="5340350" cy="58293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ＭＳ Ｐゴシック" panose="020B0600070205080204" pitchFamily="34" charset="-128"/>
              </a:rPr>
              <a:t>In one dimension, position can be described by a positive or negative number on a number line, also called a coordinate system.</a:t>
            </a:r>
          </a:p>
          <a:p>
            <a:pPr lvl="1" eaLnBrk="1" hangingPunct="1"/>
            <a:r>
              <a:rPr lang="en-US" altLang="zh-CN" sz="2000">
                <a:ea typeface="ＭＳ Ｐゴシック" panose="020B0600070205080204" pitchFamily="34" charset="-128"/>
              </a:rPr>
              <a:t>Position zero, the origin of the coordinate system, is arbitrary and you’re free to choose it wherever it’s convenient.</a:t>
            </a:r>
          </a:p>
          <a:p>
            <a:pPr eaLnBrk="1" hangingPunct="1"/>
            <a:r>
              <a:rPr lang="en-US" altLang="zh-CN" sz="2400" b="1">
                <a:ea typeface="ＭＳ Ｐゴシック" panose="020B0600070205080204" pitchFamily="34" charset="-128"/>
              </a:rPr>
              <a:t>Displacement</a:t>
            </a:r>
            <a:r>
              <a:rPr lang="en-US" altLang="zh-CN" sz="2400">
                <a:ea typeface="ＭＳ Ｐゴシック" panose="020B0600070205080204" pitchFamily="34" charset="-128"/>
              </a:rPr>
              <a:t> is change in position.</a:t>
            </a:r>
          </a:p>
          <a:p>
            <a:pPr lvl="1" eaLnBrk="1" hangingPunct="1"/>
            <a:r>
              <a:rPr lang="en-US" altLang="zh-CN" sz="2000">
                <a:ea typeface="ＭＳ Ｐゴシック" panose="020B0600070205080204" pitchFamily="34" charset="-128"/>
              </a:rPr>
              <a:t>For motion along the </a:t>
            </a:r>
            <a:r>
              <a:rPr lang="en-US" altLang="zh-CN" sz="2000" i="1">
                <a:ea typeface="ＭＳ Ｐゴシック" panose="020B0600070205080204" pitchFamily="34" charset="-128"/>
              </a:rPr>
              <a:t>x</a:t>
            </a:r>
            <a:r>
              <a:rPr lang="en-US" altLang="zh-CN" sz="2000">
                <a:ea typeface="ＭＳ Ｐゴシック" panose="020B0600070205080204" pitchFamily="34" charset="-128"/>
              </a:rPr>
              <a:t> direction, displacement is designated ∆</a:t>
            </a:r>
            <a:r>
              <a:rPr lang="en-US" altLang="zh-CN" sz="2000" i="1">
                <a:ea typeface="ＭＳ Ｐゴシック" panose="020B0600070205080204" pitchFamily="34" charset="-128"/>
              </a:rPr>
              <a:t>x</a:t>
            </a:r>
            <a:r>
              <a:rPr lang="en-US" altLang="zh-CN" sz="2000">
                <a:ea typeface="ＭＳ Ｐゴシック" panose="020B0600070205080204" pitchFamily="34" charset="-128"/>
              </a:rPr>
              <a:t>: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r>
              <a:rPr lang="en-US" altLang="zh-CN" sz="2000">
                <a:ea typeface="ＭＳ Ｐゴシック" panose="020B0600070205080204" pitchFamily="34" charset="-128"/>
              </a:rPr>
              <a:t>		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r>
              <a:rPr lang="en-US" altLang="zh-CN" sz="2000">
                <a:ea typeface="ＭＳ Ｐゴシック" panose="020B0600070205080204" pitchFamily="34" charset="-128"/>
              </a:rPr>
              <a:t>		 ∆</a:t>
            </a:r>
            <a:r>
              <a:rPr lang="en-US" altLang="zh-CN" sz="2000" i="1">
                <a:ea typeface="ＭＳ Ｐゴシック" panose="020B0600070205080204" pitchFamily="34" charset="-128"/>
              </a:rPr>
              <a:t>x = x</a:t>
            </a:r>
            <a:r>
              <a:rPr lang="en-US" altLang="zh-CN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zh-CN" sz="2000">
                <a:ea typeface="ＭＳ Ｐゴシック" panose="020B0600070205080204" pitchFamily="34" charset="-128"/>
              </a:rPr>
              <a:t>–</a:t>
            </a:r>
            <a:r>
              <a:rPr lang="en-US" altLang="zh-CN" sz="2000" i="1">
                <a:ea typeface="ＭＳ Ｐゴシック" panose="020B0600070205080204" pitchFamily="34" charset="-128"/>
              </a:rPr>
              <a:t>x</a:t>
            </a:r>
            <a:r>
              <a:rPr lang="en-US" altLang="zh-CN" sz="2000" baseline="-25000">
                <a:ea typeface="ＭＳ Ｐゴシック" panose="020B0600070205080204" pitchFamily="34" charset="-128"/>
              </a:rPr>
              <a:t>1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br>
              <a:rPr lang="en-US" altLang="zh-CN" sz="2000">
                <a:ea typeface="ＭＳ Ｐゴシック" panose="020B0600070205080204" pitchFamily="34" charset="-128"/>
              </a:rPr>
            </a:br>
            <a:r>
              <a:rPr lang="en-US" altLang="zh-CN" sz="2000">
                <a:ea typeface="ＭＳ Ｐゴシック" panose="020B0600070205080204" pitchFamily="34" charset="-128"/>
              </a:rPr>
              <a:t>where </a:t>
            </a:r>
            <a:r>
              <a:rPr lang="en-US" altLang="zh-CN" sz="2000" i="1">
                <a:ea typeface="ＭＳ Ｐゴシック" panose="020B0600070205080204" pitchFamily="34" charset="-128"/>
              </a:rPr>
              <a:t>x</a:t>
            </a:r>
            <a:r>
              <a:rPr lang="en-US" altLang="zh-CN" sz="2000" baseline="-25000">
                <a:ea typeface="ＭＳ Ｐゴシック" panose="020B0600070205080204" pitchFamily="34" charset="-128"/>
              </a:rPr>
              <a:t>1</a:t>
            </a:r>
            <a:r>
              <a:rPr lang="en-US" altLang="zh-CN" sz="2000">
                <a:ea typeface="ＭＳ Ｐゴシック" panose="020B0600070205080204" pitchFamily="34" charset="-128"/>
              </a:rPr>
              <a:t> and </a:t>
            </a:r>
            <a:r>
              <a:rPr lang="en-US" altLang="zh-CN" sz="2000" i="1">
                <a:ea typeface="ＭＳ Ｐゴシック" panose="020B0600070205080204" pitchFamily="34" charset="-128"/>
              </a:rPr>
              <a:t>x</a:t>
            </a:r>
            <a:r>
              <a:rPr lang="en-US" altLang="zh-CN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zh-CN" sz="2000">
                <a:ea typeface="ＭＳ Ｐゴシック" panose="020B0600070205080204" pitchFamily="34" charset="-128"/>
              </a:rPr>
              <a:t> are the initial and final positions, respectively.</a:t>
            </a:r>
          </a:p>
        </p:txBody>
      </p:sp>
      <p:pic>
        <p:nvPicPr>
          <p:cNvPr id="20484" name="Picture 8" descr="02_02_Figure">
            <a:extLst>
              <a:ext uri="{FF2B5EF4-FFF2-40B4-BE49-F238E27FC236}">
                <a16:creationId xmlns:a16="http://schemas.microsoft.com/office/drawing/2014/main" id="{DD0FBC82-B269-4C7F-9E20-B3481679F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38" y="715963"/>
            <a:ext cx="3041650" cy="587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58E42E7-315E-4345-A523-A79A370E1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Velocity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2E9CBCA-FD84-4A31-A055-9A8F67619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3" y="720725"/>
            <a:ext cx="5397500" cy="5573713"/>
          </a:xfrm>
        </p:spPr>
        <p:txBody>
          <a:bodyPr/>
          <a:lstStyle/>
          <a:p>
            <a:pPr eaLnBrk="1" hangingPunct="1"/>
            <a:r>
              <a:rPr lang="en-US" altLang="zh-CN" sz="2400" b="1">
                <a:ea typeface="ＭＳ Ｐゴシック" panose="020B0600070205080204" pitchFamily="34" charset="-128"/>
              </a:rPr>
              <a:t>Velocity</a:t>
            </a:r>
            <a:r>
              <a:rPr lang="en-US" altLang="zh-CN" sz="2400">
                <a:ea typeface="ＭＳ Ｐゴシック" panose="020B0600070205080204" pitchFamily="34" charset="-128"/>
              </a:rPr>
              <a:t> is the rate of change of position.</a:t>
            </a:r>
          </a:p>
          <a:p>
            <a:pPr lvl="1" eaLnBrk="1" hangingPunct="1"/>
            <a:r>
              <a:rPr lang="en-US" altLang="zh-CN" sz="2000" b="1">
                <a:ea typeface="ＭＳ Ｐゴシック" panose="020B0600070205080204" pitchFamily="34" charset="-128"/>
              </a:rPr>
              <a:t>Average velocity</a:t>
            </a:r>
            <a:r>
              <a:rPr lang="en-US" altLang="zh-CN" sz="2000">
                <a:ea typeface="ＭＳ Ｐゴシック" panose="020B0600070205080204" pitchFamily="34" charset="-128"/>
              </a:rPr>
              <a:t> over a time interval ∆</a:t>
            </a:r>
            <a:r>
              <a:rPr lang="en-US" altLang="zh-CN" sz="2000" i="1">
                <a:ea typeface="ＭＳ Ｐゴシック" panose="020B0600070205080204" pitchFamily="34" charset="-128"/>
              </a:rPr>
              <a:t>t</a:t>
            </a:r>
            <a:r>
              <a:rPr lang="en-US" altLang="zh-CN" sz="2000">
                <a:ea typeface="ＭＳ Ｐゴシック" panose="020B0600070205080204" pitchFamily="34" charset="-128"/>
              </a:rPr>
              <a:t> is defined as the displacement divided by the time: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br>
              <a:rPr lang="en-US" altLang="zh-CN" sz="2000">
                <a:ea typeface="ＭＳ Ｐゴシック" panose="020B0600070205080204" pitchFamily="34" charset="-128"/>
              </a:rPr>
            </a:br>
            <a:endParaRPr lang="en-US" altLang="zh-CN" sz="20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zh-CN" sz="2000" b="1">
                <a:ea typeface="ＭＳ Ｐゴシック" panose="020B0600070205080204" pitchFamily="34" charset="-128"/>
              </a:rPr>
              <a:t>Instantaneous velocity</a:t>
            </a:r>
            <a:r>
              <a:rPr lang="en-US" altLang="zh-CN" sz="2000">
                <a:ea typeface="ＭＳ Ｐゴシック" panose="020B0600070205080204" pitchFamily="34" charset="-128"/>
              </a:rPr>
              <a:t> is the limit of the average velocity as the time interval becomes arbitrarily short: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br>
              <a:rPr lang="en-US" altLang="zh-CN" sz="2000">
                <a:ea typeface="ＭＳ Ｐゴシック" panose="020B0600070205080204" pitchFamily="34" charset="-128"/>
              </a:rPr>
            </a:br>
            <a:endParaRPr lang="en-US" altLang="zh-CN" sz="2000">
              <a:ea typeface="ＭＳ Ｐゴシック" panose="020B0600070205080204" pitchFamily="34" charset="-128"/>
            </a:endParaRPr>
          </a:p>
          <a:p>
            <a:pPr lvl="2" eaLnBrk="1" hangingPunct="1"/>
            <a:endParaRPr lang="en-US" altLang="zh-TW" sz="2000">
              <a:ea typeface="新細明體" pitchFamily="-105" charset="-120"/>
            </a:endParaRPr>
          </a:p>
          <a:p>
            <a:pPr lvl="2" eaLnBrk="1" hangingPunct="1"/>
            <a:r>
              <a:rPr lang="en-US" altLang="zh-CN" sz="2000">
                <a:ea typeface="ＭＳ Ｐゴシック" panose="020B0600070205080204" pitchFamily="34" charset="-128"/>
              </a:rPr>
              <a:t>In calculus, this limiting procedure defines the </a:t>
            </a:r>
            <a:r>
              <a:rPr lang="en-US" altLang="zh-CN" sz="2000" b="1">
                <a:ea typeface="ＭＳ Ｐゴシック" panose="020B0600070205080204" pitchFamily="34" charset="-128"/>
              </a:rPr>
              <a:t>derivative</a:t>
            </a:r>
            <a:r>
              <a:rPr lang="en-US" altLang="zh-CN" sz="2000">
                <a:ea typeface="ＭＳ Ｐゴシック" panose="020B0600070205080204" pitchFamily="34" charset="-128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dx</a:t>
            </a:r>
            <a:r>
              <a:rPr lang="en-US" altLang="zh-CN" sz="2000">
                <a:ea typeface="ＭＳ Ｐゴシック" panose="020B0600070205080204" pitchFamily="34" charset="-128"/>
              </a:rPr>
              <a:t>/</a:t>
            </a:r>
            <a:r>
              <a:rPr lang="en-US" altLang="zh-CN" sz="20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dt</a:t>
            </a:r>
            <a:r>
              <a:rPr lang="en-US" altLang="zh-CN" sz="2000" i="1">
                <a:ea typeface="ＭＳ Ｐゴシック" panose="020B0600070205080204" pitchFamily="34" charset="-128"/>
              </a:rPr>
              <a:t>.</a:t>
            </a:r>
            <a:endParaRPr lang="en-US" altLang="zh-TW" sz="2000" i="1">
              <a:ea typeface="新細明體" pitchFamily="-105" charset="-120"/>
            </a:endParaRPr>
          </a:p>
          <a:p>
            <a:pPr lvl="2" eaLnBrk="1" hangingPunct="1"/>
            <a:endParaRPr lang="en-US" altLang="zh-CN" sz="10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zh-CN" sz="2000" b="1">
                <a:ea typeface="ＭＳ Ｐゴシック" panose="020B0600070205080204" pitchFamily="34" charset="-128"/>
              </a:rPr>
              <a:t>Speed</a:t>
            </a:r>
            <a:r>
              <a:rPr lang="en-US" altLang="zh-CN" sz="2000">
                <a:ea typeface="ＭＳ Ｐゴシック" panose="020B0600070205080204" pitchFamily="34" charset="-128"/>
              </a:rPr>
              <a:t> is the magnitude of velocity.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0776E143-EB31-4F03-B167-7148FBE3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785813"/>
            <a:ext cx="3990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US" altLang="zh-CN" sz="2000"/>
              <a:t>Velocity is the slope of the position-versus-time curve.</a:t>
            </a:r>
          </a:p>
        </p:txBody>
      </p:sp>
      <p:graphicFrame>
        <p:nvGraphicFramePr>
          <p:cNvPr id="22533" name="Object 2">
            <a:extLst>
              <a:ext uri="{FF2B5EF4-FFF2-40B4-BE49-F238E27FC236}">
                <a16:creationId xmlns:a16="http://schemas.microsoft.com/office/drawing/2014/main" id="{4E8899AC-7684-4430-9D54-20DBABED1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1438" y="2468563"/>
          <a:ext cx="7207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4" imgW="901700" imgH="774700" progId="Equation.DSMT4">
                  <p:embed/>
                </p:oleObj>
              </mc:Choice>
              <mc:Fallback>
                <p:oleObj name="Equation" r:id="rId4" imgW="901700" imgH="774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2468563"/>
                        <a:ext cx="7207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3">
            <a:extLst>
              <a:ext uri="{FF2B5EF4-FFF2-40B4-BE49-F238E27FC236}">
                <a16:creationId xmlns:a16="http://schemas.microsoft.com/office/drawing/2014/main" id="{3347BD60-F9CC-4FE5-87EB-E510BF699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4225" y="4284663"/>
          <a:ext cx="16049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6" imgW="2006600" imgH="774700" progId="Equation.DSMT4">
                  <p:embed/>
                </p:oleObj>
              </mc:Choice>
              <mc:Fallback>
                <p:oleObj name="Equation" r:id="rId6" imgW="2006600" imgH="774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4284663"/>
                        <a:ext cx="16049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5" name="Picture 26" descr="02_05_Figure">
            <a:extLst>
              <a:ext uri="{FF2B5EF4-FFF2-40B4-BE49-F238E27FC236}">
                <a16:creationId xmlns:a16="http://schemas.microsoft.com/office/drawing/2014/main" id="{0331765C-EB59-4C4E-A621-D05C02514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3903663"/>
            <a:ext cx="22193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31" descr="for slide02_04_Figure">
            <a:extLst>
              <a:ext uri="{FF2B5EF4-FFF2-40B4-BE49-F238E27FC236}">
                <a16:creationId xmlns:a16="http://schemas.microsoft.com/office/drawing/2014/main" id="{7455C18C-33A1-48EE-BD18-AA0018D51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1643063"/>
            <a:ext cx="297497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B955811-3791-4F76-A1FD-75DA54487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Using Calculus to Find Derivatives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6675542-18F8-4AEA-9100-3D56F78BD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625" y="769938"/>
            <a:ext cx="8788400" cy="3282950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panose="020B0600070205080204" pitchFamily="34" charset="-128"/>
              </a:rPr>
              <a:t>In calculus, the derivative gives the result of the limiting procedure.</a:t>
            </a:r>
          </a:p>
          <a:p>
            <a:pPr lvl="1" eaLnBrk="1" hangingPunct="1"/>
            <a:r>
              <a:rPr lang="en-US" altLang="zh-CN">
                <a:ea typeface="ＭＳ Ｐゴシック" panose="020B0600070205080204" pitchFamily="34" charset="-128"/>
              </a:rPr>
              <a:t>Derivatives of powers are straightforward:</a:t>
            </a:r>
            <a:br>
              <a:rPr lang="en-US" altLang="zh-CN">
                <a:ea typeface="ＭＳ Ｐゴシック" panose="020B0600070205080204" pitchFamily="34" charset="-128"/>
              </a:rPr>
            </a:br>
            <a:br>
              <a:rPr lang="en-US" altLang="zh-CN">
                <a:ea typeface="ＭＳ Ｐゴシック" panose="020B0600070205080204" pitchFamily="34" charset="-128"/>
              </a:rPr>
            </a:br>
            <a:br>
              <a:rPr lang="en-US" altLang="zh-CN">
                <a:ea typeface="ＭＳ Ｐゴシック" panose="020B0600070205080204" pitchFamily="34" charset="-128"/>
              </a:rPr>
            </a:br>
            <a:br>
              <a:rPr lang="en-US" altLang="zh-CN">
                <a:ea typeface="ＭＳ Ｐゴシック" panose="020B0600070205080204" pitchFamily="34" charset="-128"/>
              </a:rPr>
            </a:br>
            <a:endParaRPr lang="en-US" altLang="zh-CN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zh-CN">
                <a:ea typeface="ＭＳ Ｐゴシック" panose="020B0600070205080204" pitchFamily="34" charset="-128"/>
              </a:rPr>
              <a:t>Other common derivatives include the trig functions: </a:t>
            </a:r>
          </a:p>
        </p:txBody>
      </p:sp>
      <p:graphicFrame>
        <p:nvGraphicFramePr>
          <p:cNvPr id="24580" name="Object 2">
            <a:extLst>
              <a:ext uri="{FF2B5EF4-FFF2-40B4-BE49-F238E27FC236}">
                <a16:creationId xmlns:a16="http://schemas.microsoft.com/office/drawing/2014/main" id="{B1105DE4-3925-4EF6-841D-71079D1DB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25" y="2366963"/>
          <a:ext cx="189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4" imgW="1892300" imgH="889000" progId="Equation.DSMT4">
                  <p:embed/>
                </p:oleObj>
              </mc:Choice>
              <mc:Fallback>
                <p:oleObj name="Equation" r:id="rId4" imgW="1892300" imgH="889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2366963"/>
                        <a:ext cx="1892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>
            <a:extLst>
              <a:ext uri="{FF2B5EF4-FFF2-40B4-BE49-F238E27FC236}">
                <a16:creationId xmlns:a16="http://schemas.microsoft.com/office/drawing/2014/main" id="{275C6444-7EE1-4B7F-9873-81B05C7F9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1425" y="4383088"/>
          <a:ext cx="25019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6" imgW="2501900" imgH="1739900" progId="Equation.DSMT4">
                  <p:embed/>
                </p:oleObj>
              </mc:Choice>
              <mc:Fallback>
                <p:oleObj name="Equation" r:id="rId6" imgW="2501900" imgH="173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4383088"/>
                        <a:ext cx="25019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D200BCA-D730-42DB-A808-E768E280D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Acceleration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13E78CC-C233-4C19-A174-B3B5E8711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700" y="736600"/>
            <a:ext cx="4600575" cy="5060950"/>
          </a:xfrm>
        </p:spPr>
        <p:txBody>
          <a:bodyPr/>
          <a:lstStyle/>
          <a:p>
            <a:pPr eaLnBrk="1" hangingPunct="1"/>
            <a:r>
              <a:rPr lang="en-US" altLang="zh-CN" sz="2400" b="1">
                <a:ea typeface="ＭＳ Ｐゴシック" panose="020B0600070205080204" pitchFamily="34" charset="-128"/>
              </a:rPr>
              <a:t>Acceleration</a:t>
            </a:r>
            <a:r>
              <a:rPr lang="en-US" altLang="zh-CN" sz="2400">
                <a:ea typeface="ＭＳ Ｐゴシック" panose="020B0600070205080204" pitchFamily="34" charset="-128"/>
              </a:rPr>
              <a:t> is the rate of change of velocity.</a:t>
            </a:r>
            <a:endParaRPr lang="en-US" altLang="zh-TW" sz="2400">
              <a:ea typeface="新細明體" pitchFamily="-105" charset="-120"/>
            </a:endParaRPr>
          </a:p>
          <a:p>
            <a:pPr eaLnBrk="1" hangingPunct="1"/>
            <a:endParaRPr lang="en-US" altLang="zh-CN" sz="12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zh-CN" sz="2000" b="1">
                <a:ea typeface="ＭＳ Ｐゴシック" panose="020B0600070205080204" pitchFamily="34" charset="-128"/>
              </a:rPr>
              <a:t>Average velocity</a:t>
            </a:r>
            <a:r>
              <a:rPr lang="en-US" altLang="zh-CN" sz="2000">
                <a:ea typeface="ＭＳ Ｐゴシック" panose="020B0600070205080204" pitchFamily="34" charset="-128"/>
              </a:rPr>
              <a:t> over a time interval ∆</a:t>
            </a:r>
            <a:r>
              <a:rPr lang="en-US" altLang="zh-CN" sz="2000" i="1">
                <a:ea typeface="ＭＳ Ｐゴシック" panose="020B0600070205080204" pitchFamily="34" charset="-128"/>
              </a:rPr>
              <a:t>t</a:t>
            </a:r>
            <a:r>
              <a:rPr lang="en-US" altLang="zh-CN" sz="2000">
                <a:ea typeface="ＭＳ Ｐゴシック" panose="020B0600070205080204" pitchFamily="34" charset="-128"/>
              </a:rPr>
              <a:t> is defined as the change in velocity divided by the time: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br>
              <a:rPr lang="en-US" altLang="zh-CN">
                <a:ea typeface="ＭＳ Ｐゴシック" panose="020B0600070205080204" pitchFamily="34" charset="-128"/>
              </a:rPr>
            </a:br>
            <a:endParaRPr lang="en-US" altLang="zh-CN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zh-CN" sz="2000" b="1">
                <a:ea typeface="ＭＳ Ｐゴシック" panose="020B0600070205080204" pitchFamily="34" charset="-128"/>
              </a:rPr>
              <a:t>Instantaneous acceleration</a:t>
            </a:r>
            <a:r>
              <a:rPr lang="en-US" altLang="zh-CN" sz="2000">
                <a:ea typeface="ＭＳ Ｐゴシック" panose="020B0600070205080204" pitchFamily="34" charset="-128"/>
              </a:rPr>
              <a:t> is the limit of the average acceleration as the time interval becomes arbitrarily short: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br>
              <a:rPr lang="en-US" altLang="zh-CN">
                <a:ea typeface="ＭＳ Ｐゴシック" panose="020B0600070205080204" pitchFamily="34" charset="-128"/>
              </a:rPr>
            </a:br>
            <a:endParaRPr lang="en-US" altLang="zh-CN">
              <a:ea typeface="ＭＳ Ｐゴシック" panose="020B0600070205080204" pitchFamily="34" charset="-128"/>
            </a:endParaRP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6FAB808C-363F-4B2A-94A2-520F5974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873125"/>
            <a:ext cx="43672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US" altLang="zh-CN" sz="2000"/>
              <a:t>Acceleration is the slope of the velocity-versus-time curve.</a:t>
            </a:r>
          </a:p>
        </p:txBody>
      </p:sp>
      <p:graphicFrame>
        <p:nvGraphicFramePr>
          <p:cNvPr id="26629" name="Object 2">
            <a:extLst>
              <a:ext uri="{FF2B5EF4-FFF2-40B4-BE49-F238E27FC236}">
                <a16:creationId xmlns:a16="http://schemas.microsoft.com/office/drawing/2014/main" id="{E774EFB8-42F0-409E-9E19-B86072ACE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9963" y="2925763"/>
          <a:ext cx="7318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4" imgW="914400" imgH="774700" progId="Equation.DSMT4">
                  <p:embed/>
                </p:oleObj>
              </mc:Choice>
              <mc:Fallback>
                <p:oleObj name="Equation" r:id="rId4" imgW="914400" imgH="774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2925763"/>
                        <a:ext cx="73183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3">
            <a:extLst>
              <a:ext uri="{FF2B5EF4-FFF2-40B4-BE49-F238E27FC236}">
                <a16:creationId xmlns:a16="http://schemas.microsoft.com/office/drawing/2014/main" id="{8B288E22-CDD0-4AF6-AD2F-AFDB28C398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3900" y="5287963"/>
          <a:ext cx="1625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6" imgW="2032000" imgH="774700" progId="Equation.DSMT4">
                  <p:embed/>
                </p:oleObj>
              </mc:Choice>
              <mc:Fallback>
                <p:oleObj name="Equation" r:id="rId6" imgW="2032000" imgH="774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287963"/>
                        <a:ext cx="1625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1" name="Picture 21" descr="02_07_Figure">
            <a:extLst>
              <a:ext uri="{FF2B5EF4-FFF2-40B4-BE49-F238E27FC236}">
                <a16:creationId xmlns:a16="http://schemas.microsoft.com/office/drawing/2014/main" id="{C7DB6EF9-B325-4B27-A877-4167DB2E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38" y="1547813"/>
            <a:ext cx="28733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D3C5B82-D126-4E3C-9C34-E3A789540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Position, Velocity, and Acceleration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EDEB008-2780-4523-9FDE-B8624E9AF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5275" y="647700"/>
            <a:ext cx="8575675" cy="2465388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ＭＳ Ｐゴシック" panose="020B0600070205080204" pitchFamily="34" charset="-128"/>
              </a:rPr>
              <a:t>Individual values of position, velocity, and acceleration aren’t related.</a:t>
            </a:r>
            <a:endParaRPr lang="en-US" altLang="zh-TW" sz="2400">
              <a:ea typeface="新細明體" pitchFamily="-105" charset="-120"/>
            </a:endParaRPr>
          </a:p>
          <a:p>
            <a:pPr eaLnBrk="1" hangingPunct="1"/>
            <a:endParaRPr lang="en-US" altLang="zh-CN" sz="10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zh-CN" sz="2000">
                <a:ea typeface="ＭＳ Ｐゴシック" panose="020B0600070205080204" pitchFamily="34" charset="-128"/>
              </a:rPr>
              <a:t>Instead, velocity depends on the </a:t>
            </a:r>
            <a:r>
              <a:rPr lang="en-US" altLang="zh-CN" sz="2000" i="1">
                <a:ea typeface="ＭＳ Ｐゴシック" panose="020B0600070205080204" pitchFamily="34" charset="-128"/>
              </a:rPr>
              <a:t>rate of change</a:t>
            </a:r>
            <a:r>
              <a:rPr lang="en-US" altLang="zh-CN" sz="2000">
                <a:ea typeface="ＭＳ Ｐゴシック" panose="020B0600070205080204" pitchFamily="34" charset="-128"/>
              </a:rPr>
              <a:t> of position.</a:t>
            </a:r>
          </a:p>
          <a:p>
            <a:pPr lvl="1" eaLnBrk="1" hangingPunct="1"/>
            <a:r>
              <a:rPr lang="en-US" altLang="zh-CN" sz="2000">
                <a:ea typeface="ＭＳ Ｐゴシック" panose="020B0600070205080204" pitchFamily="34" charset="-128"/>
              </a:rPr>
              <a:t>Acceleration depends on the </a:t>
            </a:r>
            <a:r>
              <a:rPr lang="en-US" altLang="zh-CN" sz="2000" i="1">
                <a:ea typeface="ＭＳ Ｐゴシック" panose="020B0600070205080204" pitchFamily="34" charset="-128"/>
              </a:rPr>
              <a:t>rate of change</a:t>
            </a:r>
            <a:r>
              <a:rPr lang="en-US" altLang="zh-CN" sz="2000">
                <a:ea typeface="ＭＳ Ｐゴシック" panose="020B0600070205080204" pitchFamily="34" charset="-128"/>
              </a:rPr>
              <a:t> of velocity.</a:t>
            </a:r>
          </a:p>
          <a:p>
            <a:pPr lvl="1" eaLnBrk="1" hangingPunct="1"/>
            <a:r>
              <a:rPr lang="en-US" altLang="zh-CN" sz="2000">
                <a:ea typeface="ＭＳ Ｐゴシック" panose="020B0600070205080204" pitchFamily="34" charset="-128"/>
              </a:rPr>
              <a:t>An object can be at position </a:t>
            </a:r>
            <a:r>
              <a:rPr lang="en-US" altLang="zh-CN" sz="2000" i="1">
                <a:ea typeface="ＭＳ Ｐゴシック" panose="020B0600070205080204" pitchFamily="34" charset="-128"/>
              </a:rPr>
              <a:t>x </a:t>
            </a:r>
            <a:r>
              <a:rPr lang="en-US" altLang="zh-CN" sz="2000">
                <a:ea typeface="ＭＳ Ｐゴシック" panose="020B0600070205080204" pitchFamily="34" charset="-128"/>
              </a:rPr>
              <a:t>= 0 and still be </a:t>
            </a:r>
            <a:r>
              <a:rPr lang="en-US" altLang="zh-CN" sz="2000" i="1">
                <a:ea typeface="ＭＳ Ｐゴシック" panose="020B0600070205080204" pitchFamily="34" charset="-128"/>
              </a:rPr>
              <a:t>moving.</a:t>
            </a:r>
            <a:endParaRPr lang="en-US" altLang="zh-CN" sz="20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zh-CN" sz="2000">
                <a:ea typeface="ＭＳ Ｐゴシック" panose="020B0600070205080204" pitchFamily="34" charset="-128"/>
              </a:rPr>
              <a:t>An object can have zero velocity and still be </a:t>
            </a:r>
            <a:r>
              <a:rPr lang="en-US" altLang="zh-CN" sz="2000" i="1">
                <a:ea typeface="ＭＳ Ｐゴシック" panose="020B0600070205080204" pitchFamily="34" charset="-128"/>
              </a:rPr>
              <a:t>accelerating</a:t>
            </a:r>
            <a:r>
              <a:rPr lang="en-US" altLang="zh-CN" sz="200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28676" name="Text Box 9">
            <a:extLst>
              <a:ext uri="{FF2B5EF4-FFF2-40B4-BE49-F238E27FC236}">
                <a16:creationId xmlns:a16="http://schemas.microsoft.com/office/drawing/2014/main" id="{2F6FD714-3C28-444F-8C58-FBA9858F9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4116388"/>
            <a:ext cx="399415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/>
              <a:t>At the peak of its trajectory,</a:t>
            </a:r>
            <a:br>
              <a:rPr lang="en-US" altLang="zh-CN" sz="2200"/>
            </a:br>
            <a:r>
              <a:rPr lang="en-US" altLang="zh-CN" sz="2200"/>
              <a:t>a ball has zero velocity, but</a:t>
            </a:r>
            <a:br>
              <a:rPr lang="en-US" altLang="zh-CN" sz="2200"/>
            </a:br>
            <a:r>
              <a:rPr lang="en-US" altLang="zh-CN" sz="2200"/>
              <a:t>it’s still accelerating.</a:t>
            </a:r>
          </a:p>
        </p:txBody>
      </p:sp>
      <p:pic>
        <p:nvPicPr>
          <p:cNvPr id="28677" name="Picture 14" descr="02_08_Figure">
            <a:extLst>
              <a:ext uri="{FF2B5EF4-FFF2-40B4-BE49-F238E27FC236}">
                <a16:creationId xmlns:a16="http://schemas.microsoft.com/office/drawing/2014/main" id="{4EAE61E7-D16A-471E-8791-ADBF260F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81"/>
          <a:stretch>
            <a:fillRect/>
          </a:stretch>
        </p:blipFill>
        <p:spPr bwMode="auto">
          <a:xfrm>
            <a:off x="5256213" y="3135313"/>
            <a:ext cx="2674937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C222165-B96F-41CD-9DB0-75CE8DD87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Derivation of Kinematic Equations </a:t>
            </a:r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2233FBFB-EC31-46DC-917C-F00511102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50" y="898525"/>
            <a:ext cx="4187825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0C2269F-96CA-45A3-97DC-610236E31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Constant Acceleration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D3B02BE-FBFD-48A5-8770-5F4A63F0C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250" y="752475"/>
            <a:ext cx="4135438" cy="5934075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ＭＳ Ｐゴシック" panose="020B0600070205080204" pitchFamily="34" charset="-128"/>
              </a:rPr>
              <a:t>When acceleration is constant, then position, velocity, acceleration, and time are related by</a:t>
            </a:r>
            <a:br>
              <a:rPr lang="en-US" altLang="zh-CN" sz="2400">
                <a:ea typeface="ＭＳ Ｐゴシック" panose="020B0600070205080204" pitchFamily="34" charset="-128"/>
              </a:rPr>
            </a:br>
            <a:br>
              <a:rPr lang="en-US" altLang="zh-CN" sz="2400">
                <a:ea typeface="ＭＳ Ｐゴシック" panose="020B0600070205080204" pitchFamily="34" charset="-128"/>
              </a:rPr>
            </a:br>
            <a:br>
              <a:rPr lang="en-US" altLang="zh-CN" sz="2400">
                <a:ea typeface="ＭＳ Ｐゴシック" panose="020B0600070205080204" pitchFamily="34" charset="-128"/>
              </a:rPr>
            </a:br>
            <a:br>
              <a:rPr lang="en-US" altLang="zh-CN" sz="2400">
                <a:ea typeface="ＭＳ Ｐゴシック" panose="020B0600070205080204" pitchFamily="34" charset="-128"/>
              </a:rPr>
            </a:br>
            <a:br>
              <a:rPr lang="en-US" altLang="zh-CN" sz="2400">
                <a:ea typeface="ＭＳ Ｐゴシック" panose="020B0600070205080204" pitchFamily="34" charset="-128"/>
              </a:rPr>
            </a:br>
            <a:br>
              <a:rPr lang="en-US" altLang="zh-CN" sz="2400">
                <a:ea typeface="ＭＳ Ｐゴシック" panose="020B0600070205080204" pitchFamily="34" charset="-128"/>
              </a:rPr>
            </a:br>
            <a:br>
              <a:rPr lang="en-US" altLang="zh-CN" sz="2400">
                <a:ea typeface="ＭＳ Ｐゴシック" panose="020B0600070205080204" pitchFamily="34" charset="-128"/>
              </a:rPr>
            </a:br>
            <a:br>
              <a:rPr lang="en-US" altLang="zh-CN" sz="2400">
                <a:ea typeface="ＭＳ Ｐゴシック" panose="020B0600070205080204" pitchFamily="34" charset="-128"/>
              </a:rPr>
            </a:br>
            <a:r>
              <a:rPr lang="en-US" altLang="zh-CN" sz="2400">
                <a:ea typeface="ＭＳ Ｐゴシック" panose="020B0600070205080204" pitchFamily="34" charset="-128"/>
              </a:rPr>
              <a:t>where </a:t>
            </a:r>
            <a:r>
              <a:rPr lang="en-US" altLang="zh-CN" sz="2400" i="1">
                <a:ea typeface="ＭＳ Ｐゴシック" panose="020B0600070205080204" pitchFamily="34" charset="-128"/>
              </a:rPr>
              <a:t>x</a:t>
            </a:r>
            <a:r>
              <a:rPr lang="en-US" altLang="zh-CN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zh-CN" sz="2400">
                <a:ea typeface="ＭＳ Ｐゴシック" panose="020B0600070205080204" pitchFamily="34" charset="-128"/>
              </a:rPr>
              <a:t> and </a:t>
            </a:r>
            <a:r>
              <a:rPr lang="en-US" altLang="zh-CN" sz="2400" i="1">
                <a:ea typeface="ＭＳ Ｐゴシック" panose="020B0600070205080204" pitchFamily="34" charset="-128"/>
              </a:rPr>
              <a:t>v</a:t>
            </a:r>
            <a:r>
              <a:rPr lang="en-US" altLang="zh-CN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zh-CN" sz="2400">
                <a:ea typeface="ＭＳ Ｐゴシック" panose="020B0600070205080204" pitchFamily="34" charset="-128"/>
              </a:rPr>
              <a:t> are initial values at time </a:t>
            </a:r>
            <a:r>
              <a:rPr lang="en-US" altLang="zh-CN" sz="2400" i="1">
                <a:ea typeface="ＭＳ Ｐゴシック" panose="020B0600070205080204" pitchFamily="34" charset="-128"/>
              </a:rPr>
              <a:t>t </a:t>
            </a:r>
            <a:r>
              <a:rPr lang="en-US" altLang="zh-CN" sz="2400">
                <a:ea typeface="ＭＳ Ｐゴシック" panose="020B0600070205080204" pitchFamily="34" charset="-128"/>
              </a:rPr>
              <a:t>= 0, and </a:t>
            </a:r>
            <a:r>
              <a:rPr lang="en-US" altLang="zh-CN" sz="2400" i="1">
                <a:ea typeface="ＭＳ Ｐゴシック" panose="020B0600070205080204" pitchFamily="34" charset="-128"/>
              </a:rPr>
              <a:t>x</a:t>
            </a:r>
            <a:r>
              <a:rPr lang="en-US" altLang="zh-CN" sz="2400">
                <a:ea typeface="ＭＳ Ｐゴシック" panose="020B0600070205080204" pitchFamily="34" charset="-128"/>
              </a:rPr>
              <a:t> and </a:t>
            </a:r>
            <a:r>
              <a:rPr lang="en-US" altLang="zh-CN" sz="2400" i="1">
                <a:ea typeface="ＭＳ Ｐゴシック" panose="020B0600070205080204" pitchFamily="34" charset="-128"/>
              </a:rPr>
              <a:t>v</a:t>
            </a:r>
            <a:r>
              <a:rPr lang="en-US" altLang="zh-CN" sz="2400">
                <a:ea typeface="ＭＳ Ｐゴシック" panose="020B0600070205080204" pitchFamily="34" charset="-128"/>
              </a:rPr>
              <a:t> are the values at an arbitrary time </a:t>
            </a:r>
            <a:r>
              <a:rPr lang="en-US" altLang="zh-CN" sz="2400" i="1">
                <a:ea typeface="ＭＳ Ｐゴシック" panose="020B0600070205080204" pitchFamily="34" charset="-128"/>
              </a:rPr>
              <a:t>t.</a:t>
            </a:r>
            <a:endParaRPr lang="en-US" altLang="zh-CN" sz="240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zh-CN" sz="2000">
              <a:ea typeface="ＭＳ Ｐゴシック" panose="020B0600070205080204" pitchFamily="34" charset="-128"/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BF6FDED0-FE11-469C-AFFA-972F8B634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050" y="657225"/>
            <a:ext cx="37877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/>
              <a:t>With constant acceleration</a:t>
            </a:r>
          </a:p>
          <a:p>
            <a:pPr lvl="1" eaLnBrk="1" hangingPunct="1"/>
            <a:r>
              <a:rPr lang="en-US" altLang="zh-CN" sz="2000"/>
              <a:t>Velocity is a linear function of time</a:t>
            </a:r>
          </a:p>
          <a:p>
            <a:pPr lvl="1" eaLnBrk="1" hangingPunct="1"/>
            <a:r>
              <a:rPr lang="en-US" altLang="zh-CN" sz="2000"/>
              <a:t>Position is a quadratic function of time</a:t>
            </a:r>
          </a:p>
        </p:txBody>
      </p:sp>
      <p:graphicFrame>
        <p:nvGraphicFramePr>
          <p:cNvPr id="31749" name="Object 2">
            <a:extLst>
              <a:ext uri="{FF2B5EF4-FFF2-40B4-BE49-F238E27FC236}">
                <a16:creationId xmlns:a16="http://schemas.microsoft.com/office/drawing/2014/main" id="{EB4991CD-A430-4B27-B934-3029BCA9A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050" y="2465388"/>
          <a:ext cx="2527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4" imgW="2425700" imgH="1930400" progId="Equation.DSMT4">
                  <p:embed/>
                </p:oleObj>
              </mc:Choice>
              <mc:Fallback>
                <p:oleObj name="Equation" r:id="rId4" imgW="2425700" imgH="193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2465388"/>
                        <a:ext cx="25273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0" name="Picture 14" descr="02_09_Figure">
            <a:extLst>
              <a:ext uri="{FF2B5EF4-FFF2-40B4-BE49-F238E27FC236}">
                <a16:creationId xmlns:a16="http://schemas.microsoft.com/office/drawing/2014/main" id="{F7B8BA4D-E2CE-4398-B3A4-989BBFF93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2959100"/>
            <a:ext cx="3495675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5Lect_template">
  <a:themeElements>
    <a:clrScheme name="HA5Lec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A5Lect_template">
      <a:majorFont>
        <a:latin typeface="Arial"/>
        <a:ea typeface="Times New Roman"/>
        <a:cs typeface="Times New Roman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5" charset="0"/>
          </a:defRPr>
        </a:defPPr>
      </a:lstStyle>
    </a:lnDef>
  </a:objectDefaults>
  <a:extraClrSchemeLst>
    <a:extraClrScheme>
      <a:clrScheme name="HA5Lec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5Lec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5Lec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5Lec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5Lec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5Lec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5Lec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5Lec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5Lec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5Lec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5Lec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5Lec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6501</TotalTime>
  <Words>624</Words>
  <Application>Microsoft Office PowerPoint</Application>
  <PresentationFormat>全屏显示(4:3)</PresentationFormat>
  <Paragraphs>100</Paragraphs>
  <Slides>13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Times New Roman</vt:lpstr>
      <vt:lpstr>ＭＳ Ｐゴシック</vt:lpstr>
      <vt:lpstr>Arial</vt:lpstr>
      <vt:lpstr>Arial Rounded MT Bold</vt:lpstr>
      <vt:lpstr>新細明體</vt:lpstr>
      <vt:lpstr>Verdana</vt:lpstr>
      <vt:lpstr>宋体</vt:lpstr>
      <vt:lpstr>Wingdings</vt:lpstr>
      <vt:lpstr>HA5Lect_template</vt:lpstr>
      <vt:lpstr>Default Design</vt:lpstr>
      <vt:lpstr>MathType 5.0 Equation</vt:lpstr>
      <vt:lpstr>Motion in a Straight Line</vt:lpstr>
      <vt:lpstr>In this lecture you’ll learn</vt:lpstr>
      <vt:lpstr>Position and Displacement</vt:lpstr>
      <vt:lpstr>Velocity</vt:lpstr>
      <vt:lpstr>Using Calculus to Find Derivatives</vt:lpstr>
      <vt:lpstr>Acceleration</vt:lpstr>
      <vt:lpstr>Position, Velocity, and Acceleration</vt:lpstr>
      <vt:lpstr>Derivation of Kinematic Equations </vt:lpstr>
      <vt:lpstr>Constant Acceleration</vt:lpstr>
      <vt:lpstr>Example: constant a</vt:lpstr>
      <vt:lpstr>The Acceleration of Gravity</vt:lpstr>
      <vt:lpstr>Example: The Acceleration of Gravity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karlm</dc:creator>
  <cp:lastModifiedBy>张伯望</cp:lastModifiedBy>
  <cp:revision>526</cp:revision>
  <dcterms:created xsi:type="dcterms:W3CDTF">2002-11-25T02:35:13Z</dcterms:created>
  <dcterms:modified xsi:type="dcterms:W3CDTF">2017-09-07T11:26:38Z</dcterms:modified>
</cp:coreProperties>
</file>