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5" r:id="rId2"/>
    <p:sldId id="316" r:id="rId3"/>
    <p:sldId id="317" r:id="rId4"/>
    <p:sldId id="318" r:id="rId5"/>
    <p:sldId id="319" r:id="rId6"/>
    <p:sldId id="320" r:id="rId7"/>
    <p:sldId id="321" r:id="rId8"/>
    <p:sldId id="322" r:id="rId9"/>
    <p:sldId id="325" r:id="rId10"/>
    <p:sldId id="326" r:id="rId11"/>
    <p:sldId id="324" r:id="rId12"/>
    <p:sldId id="327"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1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D69BA4E-621E-4E77-93CA-53245EE1E8DC}" type="datetimeFigureOut">
              <a:rPr lang="zh-CN" altLang="en-US"/>
              <a:pPr>
                <a:defRPr/>
              </a:pPr>
              <a:t>2015-6-29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789263A-2FB9-476E-9100-2333CA9DBAF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CAE2B73-E0FA-4D45-82D1-9365D0D1E491}" type="datetime1">
              <a:rPr lang="zh-CN" altLang="en-US"/>
              <a:pPr>
                <a:defRPr/>
              </a:pPr>
              <a:t>2015-6-29</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21C8A202-EB2F-4597-A24C-2BFB784A60D0}"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1520" y="1484784"/>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2852936"/>
            <a:ext cx="8229600" cy="273630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DC85F91-FEA9-43A7-9868-A18E0A2A1356}" type="datetime1">
              <a:rPr lang="zh-CN" altLang="en-US"/>
              <a:pPr>
                <a:defRPr/>
              </a:pPr>
              <a:t>2015-6-29</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EACABB21-C08B-4A3F-A675-DE43A12D1E95}" type="slidenum">
              <a:rPr lang="zh-CN" altLang="en-US"/>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0232" y="1412776"/>
            <a:ext cx="2057400" cy="46413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1412776"/>
            <a:ext cx="6019800" cy="4641379"/>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EC81043-630F-46C1-A350-718A41E9F08C}" type="datetime1">
              <a:rPr lang="zh-CN" altLang="en-US"/>
              <a:pPr>
                <a:defRPr/>
              </a:pPr>
              <a:t>2015-6-29</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CAFDC7F9-245F-45A4-8ABB-28A5A75466A8}" type="slidenum">
              <a:rPr lang="zh-CN" altLang="en-US"/>
              <a:pPr>
                <a:defRPr/>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259632" y="1844824"/>
            <a:ext cx="6552728" cy="792088"/>
          </a:xfrm>
        </p:spPr>
        <p:txBody>
          <a:bodyPr/>
          <a:lstStyle>
            <a:lvl1pPr marL="342900" indent="-342900">
              <a:buFont typeface="Wingdings" pitchFamily="2" charset="2"/>
              <a:buChar char="l"/>
              <a:defRPr b="1"/>
            </a:lvl1pPr>
            <a:lvl5pPr marL="1828800" indent="0">
              <a:buNone/>
              <a:defRPr/>
            </a:lvl5pPr>
          </a:lstStyle>
          <a:p>
            <a:pPr lvl="0"/>
            <a:r>
              <a:rPr lang="zh-CN" altLang="en-US" dirty="0" smtClean="0"/>
              <a:t>单击此处编辑母版文本样式</a:t>
            </a:r>
          </a:p>
        </p:txBody>
      </p:sp>
      <p:sp>
        <p:nvSpPr>
          <p:cNvPr id="9" name="文本占位符 8"/>
          <p:cNvSpPr>
            <a:spLocks noGrp="1"/>
          </p:cNvSpPr>
          <p:nvPr>
            <p:ph type="body" sz="quarter" idx="14"/>
          </p:nvPr>
        </p:nvSpPr>
        <p:spPr>
          <a:xfrm>
            <a:off x="2195736" y="2780928"/>
            <a:ext cx="4464496" cy="864096"/>
          </a:xfrm>
        </p:spPr>
        <p:txBody>
          <a:bodyPr/>
          <a:lstStyle>
            <a:lvl1pPr marL="342900" indent="-342900">
              <a:buFont typeface="Wingdings" pitchFamily="2" charset="2"/>
              <a:buChar char="ü"/>
              <a:defRPr sz="2400"/>
            </a:lvl1pPr>
          </a:lstStyle>
          <a:p>
            <a:pPr lvl="0"/>
            <a:r>
              <a:rPr lang="zh-CN" altLang="en-US" dirty="0" smtClean="0"/>
              <a:t>单击此处编辑母版文本样式</a:t>
            </a:r>
            <a:endParaRPr lang="en-US" altLang="zh-CN" dirty="0" smtClean="0"/>
          </a:p>
          <a:p>
            <a:pPr lvl="0"/>
            <a:endParaRPr lang="zh-CN" altLang="en-US" dirty="0"/>
          </a:p>
        </p:txBody>
      </p:sp>
      <p:sp>
        <p:nvSpPr>
          <p:cNvPr id="4" name="日期占位符 3"/>
          <p:cNvSpPr>
            <a:spLocks noGrp="1"/>
          </p:cNvSpPr>
          <p:nvPr>
            <p:ph type="dt" sz="half" idx="15"/>
          </p:nvPr>
        </p:nvSpPr>
        <p:spPr/>
        <p:txBody>
          <a:bodyPr/>
          <a:lstStyle>
            <a:lvl1pPr>
              <a:defRPr/>
            </a:lvl1pPr>
          </a:lstStyle>
          <a:p>
            <a:pPr>
              <a:defRPr/>
            </a:pPr>
            <a:fld id="{A0A6E946-4169-4212-BA01-1D489737CE75}" type="datetime1">
              <a:rPr lang="zh-CN" altLang="en-US"/>
              <a:pPr>
                <a:defRPr/>
              </a:pPr>
              <a:t>2015-6-29</a:t>
            </a:fld>
            <a:endParaRPr lang="zh-CN" altLang="en-US" dirty="0"/>
          </a:p>
        </p:txBody>
      </p:sp>
      <p:sp>
        <p:nvSpPr>
          <p:cNvPr id="5" name="灯片编号占位符 5"/>
          <p:cNvSpPr>
            <a:spLocks noGrp="1"/>
          </p:cNvSpPr>
          <p:nvPr>
            <p:ph type="sldNum" sz="quarter" idx="16"/>
          </p:nvPr>
        </p:nvSpPr>
        <p:spPr/>
        <p:txBody>
          <a:bodyPr/>
          <a:lstStyle>
            <a:lvl1pPr>
              <a:defRPr/>
            </a:lvl1pPr>
          </a:lstStyle>
          <a:p>
            <a:pPr>
              <a:defRPr/>
            </a:pPr>
            <a:fld id="{C6640BCA-6FE0-47DC-BD94-3FFBC5026E3D}" type="slidenum">
              <a:rPr lang="zh-CN" altLang="en-US"/>
              <a:pPr>
                <a:defRPr/>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65C8AB-46AB-466D-A8D4-993FCC8388D7}" type="datetime1">
              <a:rPr lang="zh-CN" altLang="en-US"/>
              <a:pPr>
                <a:defRPr/>
              </a:pPr>
              <a:t>2015-6-29</a:t>
            </a:fld>
            <a:endParaRPr lang="zh-CN" altLang="en-US" dirty="0"/>
          </a:p>
        </p:txBody>
      </p:sp>
      <p:sp>
        <p:nvSpPr>
          <p:cNvPr id="8" name="灯片编号占位符 5"/>
          <p:cNvSpPr>
            <a:spLocks noGrp="1"/>
          </p:cNvSpPr>
          <p:nvPr>
            <p:ph type="sldNum" sz="quarter" idx="11"/>
          </p:nvPr>
        </p:nvSpPr>
        <p:spPr/>
        <p:txBody>
          <a:bodyPr/>
          <a:lstStyle>
            <a:lvl1pPr>
              <a:defRPr/>
            </a:lvl1pPr>
          </a:lstStyle>
          <a:p>
            <a:pPr>
              <a:defRPr/>
            </a:pPr>
            <a:fld id="{01FBCD87-DE66-485C-95B4-8014C1BA34C7}" type="slidenum">
              <a:rPr lang="zh-CN" altLang="en-US"/>
              <a:pPr>
                <a:defRPr/>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916113"/>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161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22E9BFC4-EFBF-4B16-B9DE-4FB381822DBC}" type="datetime1">
              <a:rPr lang="zh-CN" altLang="en-US"/>
              <a:pPr>
                <a:defRPr/>
              </a:pPr>
              <a:t>2015-6-29</a:t>
            </a:fld>
            <a:endParaRPr lang="zh-CN" altLang="en-US" dirty="0"/>
          </a:p>
        </p:txBody>
      </p:sp>
      <p:sp>
        <p:nvSpPr>
          <p:cNvPr id="7" name="灯片编号占位符 5"/>
          <p:cNvSpPr>
            <a:spLocks noGrp="1"/>
          </p:cNvSpPr>
          <p:nvPr>
            <p:ph type="sldNum" sz="quarter" idx="11"/>
          </p:nvPr>
        </p:nvSpPr>
        <p:spPr/>
        <p:txBody>
          <a:bodyPr/>
          <a:lstStyle>
            <a:lvl1pPr>
              <a:defRPr/>
            </a:lvl1pPr>
          </a:lstStyle>
          <a:p>
            <a:pPr>
              <a:defRPr/>
            </a:pPr>
            <a:fld id="{81A3F517-C4E9-4100-8EEC-84982B6DC5BC}" type="slidenum">
              <a:rPr lang="zh-CN" altLang="en-US"/>
              <a:pPr>
                <a:defRPr/>
              </a:pPr>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026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3756EAE5-0848-4289-8A92-7A312D0CA09C}" type="datetime1">
              <a:rPr lang="zh-CN" altLang="en-US"/>
              <a:pPr>
                <a:defRPr/>
              </a:pPr>
              <a:t>2015-6-29</a:t>
            </a:fld>
            <a:endParaRPr lang="zh-CN" altLang="en-US" dirty="0"/>
          </a:p>
        </p:txBody>
      </p:sp>
      <p:sp>
        <p:nvSpPr>
          <p:cNvPr id="4" name="灯片编号占位符 5"/>
          <p:cNvSpPr>
            <a:spLocks noGrp="1"/>
          </p:cNvSpPr>
          <p:nvPr>
            <p:ph type="sldNum" sz="quarter" idx="11"/>
          </p:nvPr>
        </p:nvSpPr>
        <p:spPr/>
        <p:txBody>
          <a:bodyPr/>
          <a:lstStyle>
            <a:lvl1pPr>
              <a:defRPr/>
            </a:lvl1pPr>
          </a:lstStyle>
          <a:p>
            <a:pPr>
              <a:defRPr/>
            </a:pPr>
            <a:fld id="{0EAC2FE8-F22B-4354-AD6D-B9DD71B3E754}"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412776"/>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2780927"/>
            <a:ext cx="8229600" cy="309634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3FDAA116-545E-47A7-AB85-5E39783D9197}" type="datetime1">
              <a:rPr lang="zh-CN" altLang="en-US"/>
              <a:pPr>
                <a:defRPr/>
              </a:pPr>
              <a:t>2015-6-29</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414A2B17-3C68-4D6B-8153-0E2168003F8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C112A17-AE94-4A22-9684-F6893261187E}" type="datetime1">
              <a:rPr lang="zh-CN" altLang="en-US"/>
              <a:pPr>
                <a:defRPr/>
              </a:pPr>
              <a:t>2015-6-29</a:t>
            </a:fld>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2C1C1E0D-93CC-4918-B977-53BD98D2BE12}" type="slidenum">
              <a:rPr lang="zh-CN" altLang="en-US"/>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564905"/>
            <a:ext cx="3970784"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2564905"/>
            <a:ext cx="4038600" cy="32403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813ACD3A-11B5-43FD-BDB9-72DFEBA8B055}" type="datetime1">
              <a:rPr lang="zh-CN" altLang="en-US"/>
              <a:pPr>
                <a:defRPr/>
              </a:pPr>
              <a:t>2015-6-29</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r>
              <a:rPr lang="en-US" altLang="zh-CN"/>
              <a:t>TQC with Majorana Fermions</a:t>
            </a: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4531546-5823-455C-BFB2-28199B222983}"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229600" cy="854968"/>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67544" y="206084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708920"/>
            <a:ext cx="4040188"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4008" y="206084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708920"/>
            <a:ext cx="4041775" cy="324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3C75EBE-1308-4047-AAAB-265A9A4E4B87}" type="datetime1">
              <a:rPr lang="zh-CN" altLang="en-US"/>
              <a:pPr>
                <a:defRPr/>
              </a:pPr>
              <a:t>2015-6-29</a:t>
            </a:fld>
            <a:endParaRPr lang="zh-CN" altLang="en-US" dirty="0"/>
          </a:p>
        </p:txBody>
      </p:sp>
      <p:sp>
        <p:nvSpPr>
          <p:cNvPr id="8" name="灯片编号占位符 5"/>
          <p:cNvSpPr>
            <a:spLocks noGrp="1"/>
          </p:cNvSpPr>
          <p:nvPr>
            <p:ph type="sldNum" sz="quarter" idx="11"/>
          </p:nvPr>
        </p:nvSpPr>
        <p:spPr/>
        <p:txBody>
          <a:bodyPr/>
          <a:lstStyle>
            <a:lvl1pPr>
              <a:defRPr/>
            </a:lvl1pPr>
          </a:lstStyle>
          <a:p>
            <a:pPr>
              <a:defRPr/>
            </a:pPr>
            <a:fld id="{BFB1C98D-5188-4A33-A342-47B29597C0E5}"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134076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67451B7-68DD-40C2-9C95-5000345F7F22}" type="datetime1">
              <a:rPr lang="zh-CN" altLang="en-US"/>
              <a:pPr>
                <a:defRPr/>
              </a:pPr>
              <a:t>2015-6-29</a:t>
            </a:fld>
            <a:endParaRPr lang="zh-CN" altLang="en-US" dirty="0"/>
          </a:p>
        </p:txBody>
      </p:sp>
      <p:sp>
        <p:nvSpPr>
          <p:cNvPr id="4" name="灯片编号占位符 5"/>
          <p:cNvSpPr>
            <a:spLocks noGrp="1"/>
          </p:cNvSpPr>
          <p:nvPr>
            <p:ph type="sldNum" sz="quarter" idx="11"/>
          </p:nvPr>
        </p:nvSpPr>
        <p:spPr/>
        <p:txBody>
          <a:bodyPr/>
          <a:lstStyle>
            <a:lvl1pPr>
              <a:defRPr/>
            </a:lvl1pPr>
          </a:lstStyle>
          <a:p>
            <a:pPr>
              <a:defRPr/>
            </a:pPr>
            <a:fld id="{E0FE8593-8DDD-4BF5-AB7F-BB2D0523B7C5}" type="slidenum">
              <a:rPr lang="zh-CN" altLang="en-US"/>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474CD70-336C-4FA8-9FB8-3D283AF8D538}" type="datetime1">
              <a:rPr lang="zh-CN" altLang="en-US"/>
              <a:pPr>
                <a:defRPr/>
              </a:pPr>
              <a:t>2015-6-29</a:t>
            </a:fld>
            <a:endParaRPr lang="zh-CN" altLang="en-US" dirty="0"/>
          </a:p>
        </p:txBody>
      </p:sp>
      <p:sp>
        <p:nvSpPr>
          <p:cNvPr id="3" name="灯片编号占位符 5"/>
          <p:cNvSpPr>
            <a:spLocks noGrp="1"/>
          </p:cNvSpPr>
          <p:nvPr>
            <p:ph type="sldNum" sz="quarter" idx="11"/>
          </p:nvPr>
        </p:nvSpPr>
        <p:spPr/>
        <p:txBody>
          <a:bodyPr/>
          <a:lstStyle>
            <a:lvl1pPr>
              <a:defRPr/>
            </a:lvl1pPr>
          </a:lstStyle>
          <a:p>
            <a:pPr>
              <a:defRPr/>
            </a:pPr>
            <a:fld id="{B2FF2D78-58BD-4146-84D0-42B6B7C2779F}" type="slidenum">
              <a:rPr lang="zh-CN" altLang="en-US"/>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1268760"/>
            <a:ext cx="3008313" cy="946026"/>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268760"/>
            <a:ext cx="5111750"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204865"/>
            <a:ext cx="3008313" cy="367240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3A7EE33-717A-4B2B-AF64-3EB919A11085}" type="datetime1">
              <a:rPr lang="zh-CN" altLang="en-US"/>
              <a:pPr>
                <a:defRPr/>
              </a:pPr>
              <a:t>2015-6-29</a:t>
            </a:fld>
            <a:endParaRPr lang="zh-CN" altLang="en-US" dirty="0"/>
          </a:p>
        </p:txBody>
      </p:sp>
      <p:sp>
        <p:nvSpPr>
          <p:cNvPr id="6" name="灯片编号占位符 5"/>
          <p:cNvSpPr>
            <a:spLocks noGrp="1"/>
          </p:cNvSpPr>
          <p:nvPr>
            <p:ph type="sldNum" sz="quarter" idx="11"/>
          </p:nvPr>
        </p:nvSpPr>
        <p:spPr/>
        <p:txBody>
          <a:bodyPr/>
          <a:lstStyle>
            <a:lvl1pPr>
              <a:defRPr/>
            </a:lvl1pPr>
          </a:lstStyle>
          <a:p>
            <a:pPr>
              <a:defRPr/>
            </a:pPr>
            <a:fld id="{867B44D2-6A92-4234-98C4-F913CE18EA1B}" type="slidenum">
              <a:rPr lang="zh-CN" altLang="en-US"/>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412775"/>
            <a:ext cx="5486400" cy="33147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5819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F9A3C7-77D4-43E8-910C-555C4591C7CE}" type="datetime1">
              <a:rPr lang="zh-CN" altLang="en-US"/>
              <a:pPr>
                <a:defRPr/>
              </a:pPr>
              <a:t>2015-6-29</a:t>
            </a:fld>
            <a:endParaRPr lang="zh-CN" altLang="en-US" dirty="0"/>
          </a:p>
        </p:txBody>
      </p:sp>
      <p:sp>
        <p:nvSpPr>
          <p:cNvPr id="6" name="灯片编号占位符 5"/>
          <p:cNvSpPr>
            <a:spLocks noGrp="1"/>
          </p:cNvSpPr>
          <p:nvPr>
            <p:ph type="sldNum" sz="quarter" idx="11"/>
          </p:nvPr>
        </p:nvSpPr>
        <p:spPr/>
        <p:txBody>
          <a:bodyPr/>
          <a:lstStyle>
            <a:lvl1pPr>
              <a:defRPr/>
            </a:lvl1pPr>
          </a:lstStyle>
          <a:p>
            <a:pPr>
              <a:defRPr/>
            </a:pPr>
            <a:fld id="{CF47247D-B4CE-4DA0-9E8E-F7901B917EEB}"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916113"/>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0E218A4-343A-4657-9EC6-6B68F34F4909}" type="datetime1">
              <a:rPr lang="zh-CN" altLang="en-US"/>
              <a:pPr>
                <a:defRPr/>
              </a:pPr>
              <a:t>2015-6-29</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8F764F5-C43B-479E-B132-539554CB0D20}" type="slidenum">
              <a:rPr lang="zh-CN" altLang="en-US"/>
              <a:pPr>
                <a:defRPr/>
              </a:pPr>
              <a:t>‹#›</a:t>
            </a:fld>
            <a:endParaRPr lang="zh-CN" altLang="en-US" dirty="0"/>
          </a:p>
        </p:txBody>
      </p:sp>
      <p:cxnSp>
        <p:nvCxnSpPr>
          <p:cNvPr id="8" name="直接连接符 7"/>
          <p:cNvCxnSpPr/>
          <p:nvPr userDrawn="1"/>
        </p:nvCxnSpPr>
        <p:spPr>
          <a:xfrm>
            <a:off x="0" y="712788"/>
            <a:ext cx="9144000" cy="0"/>
          </a:xfrm>
          <a:prstGeom prst="line">
            <a:avLst/>
          </a:prstGeom>
          <a:ln w="38100">
            <a:solidFill>
              <a:schemeClr val="tx2">
                <a:lumMod val="40000"/>
                <a:lumOff val="60000"/>
              </a:schemeClr>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30" name="图片 9"/>
          <p:cNvPicPr>
            <a:picLocks noChangeAspect="1"/>
          </p:cNvPicPr>
          <p:nvPr userDrawn="1"/>
        </p:nvPicPr>
        <p:blipFill>
          <a:blip r:embed="rId17"/>
          <a:srcRect/>
          <a:stretch>
            <a:fillRect/>
          </a:stretch>
        </p:blipFill>
        <p:spPr bwMode="auto">
          <a:xfrm>
            <a:off x="5867400" y="246063"/>
            <a:ext cx="1681163" cy="555625"/>
          </a:xfrm>
          <a:prstGeom prst="rect">
            <a:avLst/>
          </a:prstGeom>
          <a:noFill/>
          <a:ln w="9525">
            <a:noFill/>
            <a:miter lim="800000"/>
            <a:headEnd/>
            <a:tailEnd/>
          </a:ln>
        </p:spPr>
      </p:pic>
      <p:cxnSp>
        <p:nvCxnSpPr>
          <p:cNvPr id="12" name="直接连接符 11"/>
          <p:cNvCxnSpPr/>
          <p:nvPr userDrawn="1"/>
        </p:nvCxnSpPr>
        <p:spPr>
          <a:xfrm>
            <a:off x="0" y="5583238"/>
            <a:ext cx="9144000" cy="0"/>
          </a:xfrm>
          <a:prstGeom prst="line">
            <a:avLst/>
          </a:prstGeom>
          <a:ln w="38100">
            <a:solidFill>
              <a:schemeClr val="tx2">
                <a:lumMod val="40000"/>
                <a:lumOff val="60000"/>
              </a:schemeClr>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32" name="图片 1"/>
          <p:cNvPicPr>
            <a:picLocks noChangeAspect="1"/>
          </p:cNvPicPr>
          <p:nvPr userDrawn="1"/>
        </p:nvPicPr>
        <p:blipFill>
          <a:blip r:embed="rId18"/>
          <a:srcRect l="11172" t="13084" r="13187" b="14729"/>
          <a:stretch>
            <a:fillRect/>
          </a:stretch>
        </p:blipFill>
        <p:spPr bwMode="auto">
          <a:xfrm>
            <a:off x="900113" y="44450"/>
            <a:ext cx="1439862" cy="936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4"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52" r:id="rId13"/>
    <p:sldLayoutId id="2147483651" r:id="rId14"/>
    <p:sldLayoutId id="2147483650" r:id="rId15"/>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png"/><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1.png"/><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8.jpeg"/><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5"/>
          <p:cNvSpPr>
            <a:spLocks noChangeArrowheads="1"/>
          </p:cNvSpPr>
          <p:nvPr/>
        </p:nvSpPr>
        <p:spPr bwMode="auto">
          <a:xfrm>
            <a:off x="684213" y="1268413"/>
            <a:ext cx="7415212" cy="579437"/>
          </a:xfrm>
          <a:prstGeom prst="rect">
            <a:avLst/>
          </a:prstGeom>
          <a:noFill/>
          <a:ln w="9525">
            <a:noFill/>
            <a:miter lim="800000"/>
            <a:headEnd/>
            <a:tailEnd/>
          </a:ln>
        </p:spPr>
        <p:txBody>
          <a:bodyPr>
            <a:spAutoFit/>
          </a:bodyPr>
          <a:lstStyle/>
          <a:p>
            <a:pPr algn="ctr"/>
            <a:r>
              <a:rPr lang="zh-CN" altLang="en-US" sz="3200" b="1">
                <a:solidFill>
                  <a:srgbClr val="993300"/>
                </a:solidFill>
                <a:latin typeface="隶书"/>
                <a:ea typeface="隶书"/>
                <a:cs typeface="隶书"/>
              </a:rPr>
              <a:t>第一章 导论</a:t>
            </a:r>
            <a:r>
              <a:rPr lang="en-US" altLang="zh-CN" sz="3200">
                <a:latin typeface="Calibri" pitchFamily="34" charset="0"/>
              </a:rPr>
              <a:t> </a:t>
            </a:r>
          </a:p>
        </p:txBody>
      </p:sp>
      <p:pic>
        <p:nvPicPr>
          <p:cNvPr id="18434" name="Picture 6" descr="2(47THTG`7W({J$4C0~QU6U"/>
          <p:cNvPicPr>
            <a:picLocks noChangeAspect="1" noChangeArrowheads="1"/>
          </p:cNvPicPr>
          <p:nvPr/>
        </p:nvPicPr>
        <p:blipFill>
          <a:blip r:embed="rId2"/>
          <a:srcRect/>
          <a:stretch>
            <a:fillRect/>
          </a:stretch>
        </p:blipFill>
        <p:spPr bwMode="auto">
          <a:xfrm>
            <a:off x="755650" y="1773238"/>
            <a:ext cx="7704138" cy="460851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323850" y="1268413"/>
            <a:ext cx="7848600" cy="576262"/>
          </a:xfrm>
          <a:prstGeom prst="rect">
            <a:avLst/>
          </a:prstGeom>
          <a:noFill/>
          <a:ln w="9525">
            <a:noFill/>
            <a:miter lim="800000"/>
            <a:headEnd/>
            <a:tailEnd/>
          </a:ln>
        </p:spPr>
        <p:txBody>
          <a:bodyPr anchor="ctr"/>
          <a:lstStyle/>
          <a:p>
            <a:r>
              <a:rPr lang="zh-CN" altLang="en-US" sz="2000">
                <a:latin typeface="Calibri" pitchFamily="34" charset="0"/>
              </a:rPr>
              <a:t>（</a:t>
            </a:r>
            <a:r>
              <a:rPr lang="en-US" altLang="zh-CN" sz="2000">
                <a:latin typeface="Calibri" pitchFamily="34" charset="0"/>
              </a:rPr>
              <a:t>2</a:t>
            </a:r>
            <a:r>
              <a:rPr lang="zh-CN" altLang="en-US" sz="2000">
                <a:latin typeface="Calibri" pitchFamily="34" charset="0"/>
              </a:rPr>
              <a:t>）会利用它们来简单分析分子间的相互碰撞等问题</a:t>
            </a:r>
          </a:p>
        </p:txBody>
      </p:sp>
      <p:grpSp>
        <p:nvGrpSpPr>
          <p:cNvPr id="46082" name="Group 17"/>
          <p:cNvGrpSpPr>
            <a:grpSpLocks/>
          </p:cNvGrpSpPr>
          <p:nvPr/>
        </p:nvGrpSpPr>
        <p:grpSpPr bwMode="auto">
          <a:xfrm>
            <a:off x="539750" y="2420938"/>
            <a:ext cx="7127875" cy="2667000"/>
            <a:chOff x="930" y="2387"/>
            <a:chExt cx="4490" cy="1680"/>
          </a:xfrm>
        </p:grpSpPr>
        <p:pic>
          <p:nvPicPr>
            <p:cNvPr id="46083" name="Picture 18" descr="新图1"/>
            <p:cNvPicPr>
              <a:picLocks noChangeAspect="1" noChangeArrowheads="1"/>
            </p:cNvPicPr>
            <p:nvPr/>
          </p:nvPicPr>
          <p:blipFill>
            <a:blip r:embed="rId2"/>
            <a:srcRect/>
            <a:stretch>
              <a:fillRect/>
            </a:stretch>
          </p:blipFill>
          <p:spPr bwMode="auto">
            <a:xfrm>
              <a:off x="1791" y="2387"/>
              <a:ext cx="2942" cy="1680"/>
            </a:xfrm>
            <a:prstGeom prst="rect">
              <a:avLst/>
            </a:prstGeom>
            <a:noFill/>
            <a:ln w="9525">
              <a:noFill/>
              <a:miter lim="800000"/>
              <a:headEnd/>
              <a:tailEnd/>
            </a:ln>
          </p:spPr>
        </p:pic>
        <p:sp>
          <p:nvSpPr>
            <p:cNvPr id="46084" name="AutoShape 19"/>
            <p:cNvSpPr>
              <a:spLocks noChangeArrowheads="1"/>
            </p:cNvSpPr>
            <p:nvPr/>
          </p:nvSpPr>
          <p:spPr bwMode="auto">
            <a:xfrm>
              <a:off x="3128" y="2502"/>
              <a:ext cx="1248" cy="224"/>
            </a:xfrm>
            <a:prstGeom prst="wedgeRoundRectCallout">
              <a:avLst>
                <a:gd name="adj1" fmla="val -45088"/>
                <a:gd name="adj2" fmla="val 112917"/>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660033"/>
                  </a:solidFill>
                  <a:latin typeface="Times New Roman" pitchFamily="18" charset="0"/>
                </a:rPr>
                <a:t>表示动能的横坐标</a:t>
              </a:r>
            </a:p>
          </p:txBody>
        </p:sp>
        <p:sp>
          <p:nvSpPr>
            <p:cNvPr id="46085" name="AutoShape 20"/>
            <p:cNvSpPr>
              <a:spLocks noChangeArrowheads="1"/>
            </p:cNvSpPr>
            <p:nvPr/>
          </p:nvSpPr>
          <p:spPr bwMode="auto">
            <a:xfrm>
              <a:off x="2816" y="3489"/>
              <a:ext cx="1243" cy="224"/>
            </a:xfrm>
            <a:prstGeom prst="wedgeRoundRectCallout">
              <a:avLst>
                <a:gd name="adj1" fmla="val -38977"/>
                <a:gd name="adj2" fmla="val -209375"/>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660033"/>
                  </a:solidFill>
                  <a:latin typeface="Times New Roman" pitchFamily="18" charset="0"/>
                </a:rPr>
                <a:t>表示</a:t>
              </a:r>
              <a:r>
                <a:rPr kumimoji="1" lang="zh-CN" altLang="en-US" sz="1600" b="1">
                  <a:solidFill>
                    <a:srgbClr val="660033"/>
                  </a:solidFill>
                  <a:latin typeface="黑体" pitchFamily="2" charset="-122"/>
                  <a:ea typeface="黑体" pitchFamily="2" charset="-122"/>
                </a:rPr>
                <a:t>势能的横坐标</a:t>
              </a:r>
            </a:p>
          </p:txBody>
        </p:sp>
        <p:sp>
          <p:nvSpPr>
            <p:cNvPr id="46086" name="AutoShape 21"/>
            <p:cNvSpPr>
              <a:spLocks noChangeArrowheads="1"/>
            </p:cNvSpPr>
            <p:nvPr/>
          </p:nvSpPr>
          <p:spPr bwMode="auto">
            <a:xfrm>
              <a:off x="4705" y="3149"/>
              <a:ext cx="715" cy="628"/>
            </a:xfrm>
            <a:prstGeom prst="wedgeRoundRectCallout">
              <a:avLst>
                <a:gd name="adj1" fmla="val -87204"/>
                <a:gd name="adj2" fmla="val 637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660033"/>
                  </a:solidFill>
                  <a:latin typeface="Times New Roman" pitchFamily="18" charset="0"/>
                </a:rPr>
                <a:t>表示两分子碰撞时挤压情况</a:t>
              </a:r>
            </a:p>
          </p:txBody>
        </p:sp>
        <p:sp>
          <p:nvSpPr>
            <p:cNvPr id="46087" name="AutoShape 22"/>
            <p:cNvSpPr>
              <a:spLocks noChangeArrowheads="1"/>
            </p:cNvSpPr>
            <p:nvPr/>
          </p:nvSpPr>
          <p:spPr bwMode="auto">
            <a:xfrm>
              <a:off x="930" y="3249"/>
              <a:ext cx="789" cy="493"/>
            </a:xfrm>
            <a:prstGeom prst="wedgeRoundRectCallout">
              <a:avLst>
                <a:gd name="adj1" fmla="val 99431"/>
                <a:gd name="adj2" fmla="val -73125"/>
                <a:gd name="adj3" fmla="val 16667"/>
              </a:avLst>
            </a:prstGeom>
            <a:solidFill>
              <a:schemeClr val="bg1"/>
            </a:solidFill>
            <a:ln w="9525">
              <a:solidFill>
                <a:schemeClr val="tx1"/>
              </a:solidFill>
              <a:miter lim="800000"/>
              <a:headEnd/>
              <a:tailEnd/>
            </a:ln>
          </p:spPr>
          <p:txBody>
            <a:bodyPr/>
            <a:lstStyle/>
            <a:p>
              <a:pPr algn="just">
                <a:lnSpc>
                  <a:spcPct val="130000"/>
                </a:lnSpc>
                <a:spcBef>
                  <a:spcPct val="20000"/>
                </a:spcBef>
              </a:pPr>
              <a:r>
                <a:rPr kumimoji="1" lang="zh-CN" altLang="en-US" sz="1600" b="1">
                  <a:solidFill>
                    <a:srgbClr val="660033"/>
                  </a:solidFill>
                  <a:latin typeface="黑体" pitchFamily="2" charset="-122"/>
                  <a:ea typeface="黑体" pitchFamily="2" charset="-122"/>
                </a:rPr>
                <a:t>分子碰撞有效直径</a:t>
              </a:r>
              <a:endParaRPr kumimoji="1" lang="zh-CN" altLang="en-US" sz="1600">
                <a:solidFill>
                  <a:srgbClr val="660033"/>
                </a:solidFill>
                <a:latin typeface="Times New Roman" pitchFamily="18" charset="0"/>
              </a:endParaRPr>
            </a:p>
            <a:p>
              <a:pPr algn="ctr"/>
              <a:endParaRPr kumimoji="1" lang="zh-CN" altLang="en-US" sz="1600">
                <a:solidFill>
                  <a:srgbClr val="660033"/>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p:cNvSpPr>
            <a:spLocks noChangeArrowheads="1"/>
          </p:cNvSpPr>
          <p:nvPr/>
        </p:nvSpPr>
        <p:spPr bwMode="auto">
          <a:xfrm>
            <a:off x="395288" y="1196975"/>
            <a:ext cx="6245225" cy="339725"/>
          </a:xfrm>
          <a:prstGeom prst="rect">
            <a:avLst/>
          </a:prstGeom>
          <a:noFill/>
          <a:ln w="9525">
            <a:noFill/>
            <a:miter lim="800000"/>
            <a:headEnd/>
            <a:tailEnd/>
          </a:ln>
        </p:spPr>
        <p:txBody>
          <a:bodyPr wrap="none">
            <a:spAutoFit/>
          </a:bodyPr>
          <a:lstStyle/>
          <a:p>
            <a:pPr>
              <a:lnSpc>
                <a:spcPct val="90000"/>
              </a:lnSpc>
              <a:spcBef>
                <a:spcPct val="20000"/>
              </a:spcBef>
            </a:pPr>
            <a:r>
              <a:rPr kumimoji="1" lang="zh-CN" altLang="en-US" b="1">
                <a:solidFill>
                  <a:srgbClr val="800000"/>
                </a:solidFill>
              </a:rPr>
              <a:t>（二</a:t>
            </a:r>
            <a:r>
              <a:rPr kumimoji="1" lang="en-US" altLang="zh-CN" b="1">
                <a:solidFill>
                  <a:srgbClr val="800000"/>
                </a:solidFill>
              </a:rPr>
              <a:t>)</a:t>
            </a:r>
            <a:r>
              <a:rPr kumimoji="1" lang="zh-CN" altLang="en-US" b="1">
                <a:solidFill>
                  <a:srgbClr val="800000"/>
                </a:solidFill>
              </a:rPr>
              <a:t>利用分子势能曲线解释固体及液体内分子的运动是振动</a:t>
            </a:r>
          </a:p>
        </p:txBody>
      </p:sp>
      <p:grpSp>
        <p:nvGrpSpPr>
          <p:cNvPr id="50181" name="Group 5"/>
          <p:cNvGrpSpPr>
            <a:grpSpLocks/>
          </p:cNvGrpSpPr>
          <p:nvPr/>
        </p:nvGrpSpPr>
        <p:grpSpPr bwMode="auto">
          <a:xfrm>
            <a:off x="2411413" y="2205038"/>
            <a:ext cx="3962400" cy="2971800"/>
            <a:chOff x="1968" y="528"/>
            <a:chExt cx="2496" cy="1872"/>
          </a:xfrm>
        </p:grpSpPr>
        <p:pic>
          <p:nvPicPr>
            <p:cNvPr id="47107" name="Picture 6" descr="新图1"/>
            <p:cNvPicPr>
              <a:picLocks noChangeAspect="1" noChangeArrowheads="1"/>
            </p:cNvPicPr>
            <p:nvPr/>
          </p:nvPicPr>
          <p:blipFill>
            <a:blip r:embed="rId2"/>
            <a:srcRect/>
            <a:stretch>
              <a:fillRect/>
            </a:stretch>
          </p:blipFill>
          <p:spPr bwMode="auto">
            <a:xfrm>
              <a:off x="1968" y="528"/>
              <a:ext cx="2496" cy="1839"/>
            </a:xfrm>
            <a:prstGeom prst="rect">
              <a:avLst/>
            </a:prstGeom>
            <a:noFill/>
            <a:ln w="9525">
              <a:noFill/>
              <a:miter lim="800000"/>
              <a:headEnd/>
              <a:tailEnd/>
            </a:ln>
          </p:spPr>
        </p:pic>
        <p:sp>
          <p:nvSpPr>
            <p:cNvPr id="47108" name="AutoShape 7"/>
            <p:cNvSpPr>
              <a:spLocks noChangeArrowheads="1"/>
            </p:cNvSpPr>
            <p:nvPr/>
          </p:nvSpPr>
          <p:spPr bwMode="auto">
            <a:xfrm>
              <a:off x="2208" y="2064"/>
              <a:ext cx="816" cy="336"/>
            </a:xfrm>
            <a:prstGeom prst="wedgeRoundRectCallout">
              <a:avLst>
                <a:gd name="adj1" fmla="val 36028"/>
                <a:gd name="adj2" fmla="val -103870"/>
                <a:gd name="adj3" fmla="val 16667"/>
              </a:avLst>
            </a:prstGeom>
            <a:solidFill>
              <a:schemeClr val="bg1"/>
            </a:solidFill>
            <a:ln w="9525">
              <a:solidFill>
                <a:schemeClr val="tx1"/>
              </a:solidFill>
              <a:miter lim="800000"/>
              <a:headEnd/>
              <a:tailEnd/>
            </a:ln>
          </p:spPr>
          <p:txBody>
            <a:bodyPr/>
            <a:lstStyle/>
            <a:p>
              <a:pPr algn="ctr"/>
              <a:r>
                <a:rPr kumimoji="1" lang="zh-CN" altLang="en-US" sz="1400" b="1">
                  <a:solidFill>
                    <a:srgbClr val="CC3300"/>
                  </a:solidFill>
                  <a:latin typeface="Times New Roman" pitchFamily="18" charset="0"/>
                </a:rPr>
                <a:t>表示总能量不变的曲线</a:t>
              </a:r>
            </a:p>
          </p:txBody>
        </p:sp>
        <p:sp>
          <p:nvSpPr>
            <p:cNvPr id="47109" name="AutoShape 8"/>
            <p:cNvSpPr>
              <a:spLocks noChangeArrowheads="1"/>
            </p:cNvSpPr>
            <p:nvPr/>
          </p:nvSpPr>
          <p:spPr bwMode="auto">
            <a:xfrm>
              <a:off x="3216" y="960"/>
              <a:ext cx="624" cy="432"/>
            </a:xfrm>
            <a:prstGeom prst="wedgeRoundRectCallout">
              <a:avLst>
                <a:gd name="adj1" fmla="val -43750"/>
                <a:gd name="adj2" fmla="val 121991"/>
                <a:gd name="adj3" fmla="val 16667"/>
              </a:avLst>
            </a:prstGeom>
            <a:solidFill>
              <a:schemeClr val="bg1"/>
            </a:solidFill>
            <a:ln w="9525">
              <a:solidFill>
                <a:schemeClr val="tx1"/>
              </a:solidFill>
              <a:miter lim="800000"/>
              <a:headEnd/>
              <a:tailEnd/>
            </a:ln>
          </p:spPr>
          <p:txBody>
            <a:bodyPr/>
            <a:lstStyle/>
            <a:p>
              <a:pPr algn="ctr"/>
              <a:r>
                <a:rPr kumimoji="1" lang="zh-CN" altLang="en-US" sz="1400" b="1">
                  <a:solidFill>
                    <a:srgbClr val="CC3300"/>
                  </a:solidFill>
                  <a:latin typeface="Times New Roman" pitchFamily="18" charset="0"/>
                </a:rPr>
                <a:t>分子振动的平衡位置曲线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p:cTn id="7" dur="500" fill="hold"/>
                                        <p:tgtEl>
                                          <p:spTgt spid="50181"/>
                                        </p:tgtEl>
                                        <p:attrNameLst>
                                          <p:attrName>ppt_w</p:attrName>
                                        </p:attrNameLst>
                                      </p:cBhvr>
                                      <p:tavLst>
                                        <p:tav tm="0">
                                          <p:val>
                                            <p:fltVal val="0"/>
                                          </p:val>
                                        </p:tav>
                                        <p:tav tm="100000">
                                          <p:val>
                                            <p:strVal val="#ppt_w"/>
                                          </p:val>
                                        </p:tav>
                                      </p:tavLst>
                                    </p:anim>
                                    <p:anim calcmode="lin" valueType="num">
                                      <p:cBhvr>
                                        <p:cTn id="8" dur="500" fill="hold"/>
                                        <p:tgtEl>
                                          <p:spTgt spid="501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descr="28SYG0%VY)))2MK1X)F~8$F"/>
          <p:cNvPicPr>
            <a:picLocks noChangeAspect="1" noChangeArrowheads="1"/>
          </p:cNvPicPr>
          <p:nvPr/>
        </p:nvPicPr>
        <p:blipFill>
          <a:blip r:embed="rId2"/>
          <a:srcRect/>
          <a:stretch>
            <a:fillRect/>
          </a:stretch>
        </p:blipFill>
        <p:spPr bwMode="auto">
          <a:xfrm>
            <a:off x="827088" y="1268413"/>
            <a:ext cx="7632700" cy="40465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4" descr="WTPLT$~0O~HE8SC{6SA6UXB"/>
          <p:cNvPicPr>
            <a:picLocks noChangeAspect="1" noChangeArrowheads="1"/>
          </p:cNvPicPr>
          <p:nvPr/>
        </p:nvPicPr>
        <p:blipFill>
          <a:blip r:embed="rId2"/>
          <a:srcRect/>
          <a:stretch>
            <a:fillRect/>
          </a:stretch>
        </p:blipFill>
        <p:spPr bwMode="auto">
          <a:xfrm>
            <a:off x="684213" y="1268413"/>
            <a:ext cx="7343775" cy="2744787"/>
          </a:xfrm>
          <a:prstGeom prst="rect">
            <a:avLst/>
          </a:prstGeom>
          <a:noFill/>
          <a:ln w="9525">
            <a:noFill/>
            <a:miter lim="800000"/>
            <a:headEnd/>
            <a:tailEnd/>
          </a:ln>
        </p:spPr>
      </p:pic>
      <p:sp>
        <p:nvSpPr>
          <p:cNvPr id="28675" name="Rectangle 3" descr="10%"/>
          <p:cNvSpPr>
            <a:spLocks noChangeArrowheads="1"/>
          </p:cNvSpPr>
          <p:nvPr/>
        </p:nvSpPr>
        <p:spPr bwMode="auto">
          <a:xfrm>
            <a:off x="539750" y="4149725"/>
            <a:ext cx="7924800" cy="1943100"/>
          </a:xfrm>
          <a:prstGeom prst="rect">
            <a:avLst/>
          </a:prstGeom>
          <a:noFill/>
          <a:ln w="9525">
            <a:noFill/>
            <a:miter lim="800000"/>
            <a:headEnd/>
            <a:tailEnd/>
          </a:ln>
        </p:spPr>
        <p:txBody>
          <a:bodyPr/>
          <a:lstStyle/>
          <a:p>
            <a:pPr marL="342900" indent="-342900" algn="just">
              <a:spcBef>
                <a:spcPct val="20000"/>
              </a:spcBef>
              <a:buFont typeface="Arial" charset="0"/>
              <a:buNone/>
            </a:pPr>
            <a:r>
              <a:rPr lang="zh-CN" altLang="en-US" b="1">
                <a:solidFill>
                  <a:srgbClr val="993300"/>
                </a:solidFill>
                <a:latin typeface="黑体" pitchFamily="2" charset="-122"/>
                <a:ea typeface="黑体" pitchFamily="2" charset="-122"/>
              </a:rPr>
              <a:t>经验温标包含三个要素：</a:t>
            </a:r>
            <a:endParaRPr lang="en-US" altLang="zh-CN" b="1">
              <a:solidFill>
                <a:srgbClr val="CC0000"/>
              </a:solidFill>
              <a:latin typeface="Calibri" pitchFamily="34" charset="0"/>
              <a:ea typeface="黑体" pitchFamily="2" charset="-122"/>
            </a:endParaRPr>
          </a:p>
          <a:p>
            <a:pPr marL="342900" indent="-342900" algn="just">
              <a:spcBef>
                <a:spcPct val="20000"/>
              </a:spcBef>
              <a:buFont typeface="Arial" charset="0"/>
              <a:buNone/>
            </a:pPr>
            <a:r>
              <a:rPr lang="zh-CN" altLang="en-US" b="1">
                <a:latin typeface="黑体" pitchFamily="2" charset="-122"/>
                <a:ea typeface="黑体" pitchFamily="2" charset="-122"/>
              </a:rPr>
              <a:t>（</a:t>
            </a:r>
            <a:r>
              <a:rPr lang="en-US" altLang="zh-CN" b="1">
                <a:latin typeface="黑体" pitchFamily="2" charset="-122"/>
                <a:ea typeface="黑体" pitchFamily="2" charset="-122"/>
              </a:rPr>
              <a:t>1</a:t>
            </a:r>
            <a:r>
              <a:rPr lang="zh-CN" altLang="en-US" b="1">
                <a:latin typeface="黑体" pitchFamily="2" charset="-122"/>
                <a:ea typeface="黑体" pitchFamily="2" charset="-122"/>
              </a:rPr>
              <a:t>）选择某种测温物质，确定它的测温属性（例如水银的体积随温度变化）；</a:t>
            </a:r>
          </a:p>
          <a:p>
            <a:pPr marL="342900" indent="-342900" algn="just">
              <a:spcBef>
                <a:spcPct val="20000"/>
              </a:spcBef>
              <a:buFont typeface="Arial" charset="0"/>
              <a:buNone/>
            </a:pPr>
            <a:r>
              <a:rPr lang="zh-CN" altLang="en-US" b="1">
                <a:latin typeface="黑体" pitchFamily="2" charset="-122"/>
                <a:ea typeface="黑体" pitchFamily="2" charset="-122"/>
              </a:rPr>
              <a:t>（</a:t>
            </a:r>
            <a:r>
              <a:rPr lang="en-US" altLang="zh-CN" b="1">
                <a:latin typeface="黑体" pitchFamily="2" charset="-122"/>
                <a:ea typeface="黑体" pitchFamily="2" charset="-122"/>
              </a:rPr>
              <a:t>2</a:t>
            </a:r>
            <a:r>
              <a:rPr lang="zh-CN" altLang="en-US" b="1">
                <a:latin typeface="黑体" pitchFamily="2" charset="-122"/>
                <a:ea typeface="黑体" pitchFamily="2" charset="-122"/>
              </a:rPr>
              <a:t>）选定固定点；对于水银温度计，若选用摄氏温标，则以冰的正常熔点定为</a:t>
            </a:r>
            <a:r>
              <a:rPr lang="en-US" altLang="zh-CN" b="1">
                <a:latin typeface="黑体" pitchFamily="2" charset="-122"/>
                <a:ea typeface="黑体" pitchFamily="2" charset="-122"/>
              </a:rPr>
              <a:t>0 ℃</a:t>
            </a:r>
            <a:r>
              <a:rPr lang="zh-CN" altLang="en-US" b="1">
                <a:latin typeface="黑体" pitchFamily="2" charset="-122"/>
                <a:ea typeface="黑体" pitchFamily="2" charset="-122"/>
              </a:rPr>
              <a:t>，水的正常沸点定为</a:t>
            </a:r>
            <a:r>
              <a:rPr lang="en-US" altLang="zh-CN" b="1">
                <a:latin typeface="黑体" pitchFamily="2" charset="-122"/>
                <a:ea typeface="黑体" pitchFamily="2" charset="-122"/>
              </a:rPr>
              <a:t>100 ℃</a:t>
            </a:r>
            <a:r>
              <a:rPr lang="zh-CN" altLang="en-US" b="1">
                <a:latin typeface="黑体" pitchFamily="2" charset="-122"/>
                <a:ea typeface="黑体" pitchFamily="2" charset="-122"/>
              </a:rPr>
              <a:t>）。</a:t>
            </a:r>
          </a:p>
          <a:p>
            <a:pPr marL="342900" indent="-342900" algn="just">
              <a:spcBef>
                <a:spcPct val="20000"/>
              </a:spcBef>
              <a:buFont typeface="Arial" charset="0"/>
              <a:buNone/>
            </a:pPr>
            <a:r>
              <a:rPr lang="zh-CN" altLang="en-US" b="1">
                <a:latin typeface="黑体" pitchFamily="2" charset="-122"/>
                <a:ea typeface="黑体" pitchFamily="2" charset="-122"/>
              </a:rPr>
              <a:t>（</a:t>
            </a:r>
            <a:r>
              <a:rPr lang="en-US" altLang="zh-CN" b="1">
                <a:latin typeface="黑体" pitchFamily="2" charset="-122"/>
                <a:ea typeface="黑体" pitchFamily="2" charset="-122"/>
              </a:rPr>
              <a:t>3</a:t>
            </a:r>
            <a:r>
              <a:rPr lang="zh-CN" altLang="en-US" b="1">
                <a:latin typeface="黑体" pitchFamily="2" charset="-122"/>
                <a:ea typeface="黑体" pitchFamily="2" charset="-122"/>
              </a:rPr>
              <a:t>）进行分度，即对测温属性随温度的变化关系作出规定 （摄氏温标规定</a:t>
            </a:r>
            <a:r>
              <a:rPr lang="en-US" altLang="zh-CN" b="1">
                <a:latin typeface="黑体" pitchFamily="2" charset="-122"/>
                <a:ea typeface="黑体" pitchFamily="2" charset="-122"/>
              </a:rPr>
              <a:t>0 ℃</a:t>
            </a:r>
            <a:r>
              <a:rPr lang="zh-CN" altLang="en-US" b="1">
                <a:latin typeface="黑体" pitchFamily="2" charset="-122"/>
                <a:ea typeface="黑体" pitchFamily="2" charset="-122"/>
              </a:rPr>
              <a:t>到</a:t>
            </a:r>
            <a:r>
              <a:rPr lang="en-US" altLang="zh-CN" b="1">
                <a:latin typeface="黑体" pitchFamily="2" charset="-122"/>
                <a:ea typeface="黑体" pitchFamily="2" charset="-122"/>
              </a:rPr>
              <a:t>100 ℃</a:t>
            </a:r>
            <a:r>
              <a:rPr lang="zh-CN" altLang="en-US" b="1">
                <a:latin typeface="黑体" pitchFamily="2" charset="-122"/>
                <a:ea typeface="黑体" pitchFamily="2" charset="-122"/>
              </a:rPr>
              <a:t>间等分为</a:t>
            </a:r>
            <a:r>
              <a:rPr lang="en-US" altLang="zh-CN" b="1">
                <a:latin typeface="黑体" pitchFamily="2" charset="-122"/>
                <a:ea typeface="黑体" pitchFamily="2" charset="-122"/>
              </a:rPr>
              <a:t>100</a:t>
            </a:r>
            <a:r>
              <a:rPr lang="zh-CN" altLang="en-US" b="1">
                <a:latin typeface="黑体" pitchFamily="2" charset="-122"/>
                <a:ea typeface="黑体" pitchFamily="2" charset="-122"/>
              </a:rPr>
              <a:t>小格，每一小格为</a:t>
            </a:r>
            <a:r>
              <a:rPr lang="en-US" altLang="zh-CN" b="1">
                <a:latin typeface="黑体" pitchFamily="2" charset="-122"/>
                <a:ea typeface="黑体" pitchFamily="2" charset="-122"/>
              </a:rPr>
              <a:t>1 ℃</a:t>
            </a:r>
            <a:r>
              <a:rPr lang="zh-CN" altLang="en-US" b="1">
                <a:latin typeface="黑体" pitchFamily="2" charset="-122"/>
                <a:ea typeface="黑体" pitchFamily="2" charset="-122"/>
              </a:rPr>
              <a:t>）。</a:t>
            </a:r>
            <a:endParaRPr lang="zh-CN" altLang="en-US" b="1">
              <a:solidFill>
                <a:srgbClr val="9933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p:cTn id="13" dur="5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86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p:cTn id="19"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86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p:cTn id="25" dur="5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86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Z{V@QGGHS)@W}N1PRRQUHU"/>
          <p:cNvPicPr>
            <a:picLocks noChangeAspect="1" noChangeArrowheads="1"/>
          </p:cNvPicPr>
          <p:nvPr/>
        </p:nvPicPr>
        <p:blipFill>
          <a:blip r:embed="rId3"/>
          <a:srcRect/>
          <a:stretch>
            <a:fillRect/>
          </a:stretch>
        </p:blipFill>
        <p:spPr bwMode="auto">
          <a:xfrm>
            <a:off x="900113" y="938213"/>
            <a:ext cx="6696075" cy="1069975"/>
          </a:xfrm>
          <a:prstGeom prst="rect">
            <a:avLst/>
          </a:prstGeom>
          <a:noFill/>
          <a:ln w="9525">
            <a:noFill/>
            <a:miter lim="800000"/>
            <a:headEnd/>
            <a:tailEnd/>
          </a:ln>
        </p:spPr>
      </p:pic>
      <p:pic>
        <p:nvPicPr>
          <p:cNvPr id="33797" name="Picture 5" descr="$HAYZ`G{]1`BGKWUUV9YTA1"/>
          <p:cNvPicPr>
            <a:picLocks noChangeAspect="1" noChangeArrowheads="1"/>
          </p:cNvPicPr>
          <p:nvPr/>
        </p:nvPicPr>
        <p:blipFill>
          <a:blip r:embed="rId4"/>
          <a:srcRect/>
          <a:stretch>
            <a:fillRect/>
          </a:stretch>
        </p:blipFill>
        <p:spPr bwMode="auto">
          <a:xfrm>
            <a:off x="1042988" y="1916113"/>
            <a:ext cx="6624637" cy="1993900"/>
          </a:xfrm>
          <a:prstGeom prst="rect">
            <a:avLst/>
          </a:prstGeom>
          <a:noFill/>
          <a:ln w="9525">
            <a:noFill/>
            <a:miter lim="800000"/>
            <a:headEnd/>
            <a:tailEnd/>
          </a:ln>
        </p:spPr>
      </p:pic>
      <p:sp>
        <p:nvSpPr>
          <p:cNvPr id="28675" name="Rectangle 3" descr="10%"/>
          <p:cNvSpPr>
            <a:spLocks noChangeArrowheads="1"/>
          </p:cNvSpPr>
          <p:nvPr/>
        </p:nvSpPr>
        <p:spPr bwMode="auto">
          <a:xfrm>
            <a:off x="539750" y="4149725"/>
            <a:ext cx="7924800" cy="1943100"/>
          </a:xfrm>
          <a:prstGeom prst="rect">
            <a:avLst/>
          </a:prstGeom>
          <a:noFill/>
          <a:ln w="9525">
            <a:noFill/>
            <a:miter lim="800000"/>
            <a:headEnd/>
            <a:tailEnd/>
          </a:ln>
        </p:spPr>
        <p:txBody>
          <a:bodyPr/>
          <a:lstStyle/>
          <a:p>
            <a:pPr marL="342900" indent="-342900" algn="just">
              <a:spcBef>
                <a:spcPct val="20000"/>
              </a:spcBef>
              <a:buFont typeface="Arial" charset="0"/>
              <a:buNone/>
            </a:pPr>
            <a:r>
              <a:rPr lang="zh-CN" altLang="en-US" b="1">
                <a:solidFill>
                  <a:srgbClr val="993300"/>
                </a:solidFill>
                <a:latin typeface="黑体" pitchFamily="2" charset="-122"/>
                <a:ea typeface="黑体" pitchFamily="2" charset="-122"/>
              </a:rPr>
              <a:t>关于物态方程的题目：经常根据变化前后系统物质的量不变列方程。</a:t>
            </a:r>
          </a:p>
          <a:p>
            <a:pPr marL="342900" indent="-342900" algn="just">
              <a:spcBef>
                <a:spcPct val="20000"/>
              </a:spcBef>
              <a:buFont typeface="Arial" charset="0"/>
              <a:buNone/>
            </a:pPr>
            <a:endParaRPr lang="zh-CN" altLang="en-US" b="1">
              <a:solidFill>
                <a:srgbClr val="993300"/>
              </a:solidFill>
              <a:latin typeface="黑体" pitchFamily="2" charset="-122"/>
              <a:ea typeface="黑体" pitchFamily="2" charset="-122"/>
            </a:endParaRPr>
          </a:p>
          <a:p>
            <a:pPr marL="342900" indent="-342900" algn="just">
              <a:spcBef>
                <a:spcPct val="20000"/>
              </a:spcBef>
              <a:buFont typeface="Arial" charset="0"/>
              <a:buNone/>
            </a:pPr>
            <a:r>
              <a:rPr lang="zh-CN" altLang="en-US" b="1">
                <a:solidFill>
                  <a:srgbClr val="993300"/>
                </a:solidFill>
                <a:latin typeface="黑体" pitchFamily="2" charset="-122"/>
                <a:ea typeface="黑体" pitchFamily="2" charset="-122"/>
              </a:rPr>
              <a:t>等温时                 等压                  等体</a:t>
            </a:r>
          </a:p>
        </p:txBody>
      </p:sp>
      <p:graphicFrame>
        <p:nvGraphicFramePr>
          <p:cNvPr id="6" name="对象 5"/>
          <p:cNvGraphicFramePr>
            <a:graphicFrameLocks noChangeAspect="1"/>
          </p:cNvGraphicFramePr>
          <p:nvPr>
            <p:ph sz="quarter" idx="1"/>
          </p:nvPr>
        </p:nvGraphicFramePr>
        <p:xfrm>
          <a:off x="4284663" y="4581525"/>
          <a:ext cx="1008062" cy="796925"/>
        </p:xfrm>
        <a:graphic>
          <a:graphicData uri="http://schemas.openxmlformats.org/presentationml/2006/ole">
            <p:oleObj spid="_x0000_s33799" name="Equation" r:id="rId5" imgW="545760" imgH="431640" progId="Equation.DSMT4">
              <p:embed/>
            </p:oleObj>
          </a:graphicData>
        </a:graphic>
      </p:graphicFrame>
      <p:graphicFrame>
        <p:nvGraphicFramePr>
          <p:cNvPr id="2" name="Object 9"/>
          <p:cNvGraphicFramePr>
            <a:graphicFrameLocks noChangeAspect="1"/>
          </p:cNvGraphicFramePr>
          <p:nvPr>
            <p:ph sz="quarter" idx="2"/>
          </p:nvPr>
        </p:nvGraphicFramePr>
        <p:xfrm>
          <a:off x="7524750" y="4005263"/>
          <a:ext cx="1223963" cy="671512"/>
        </p:xfrm>
        <a:graphic>
          <a:graphicData uri="http://schemas.openxmlformats.org/presentationml/2006/ole">
            <p:oleObj spid="_x0000_s33801" name="Equation" r:id="rId6" imgW="787320" imgH="431640" progId="Equation.DSMT4">
              <p:embed/>
            </p:oleObj>
          </a:graphicData>
        </a:graphic>
      </p:graphicFrame>
      <p:graphicFrame>
        <p:nvGraphicFramePr>
          <p:cNvPr id="3" name="Object 12"/>
          <p:cNvGraphicFramePr>
            <a:graphicFrameLocks noChangeAspect="1"/>
          </p:cNvGraphicFramePr>
          <p:nvPr>
            <p:ph sz="quarter" idx="3"/>
          </p:nvPr>
        </p:nvGraphicFramePr>
        <p:xfrm>
          <a:off x="1476375" y="4724400"/>
          <a:ext cx="1511300" cy="477838"/>
        </p:xfrm>
        <a:graphic>
          <a:graphicData uri="http://schemas.openxmlformats.org/presentationml/2006/ole">
            <p:oleObj spid="_x0000_s33804" name="Equation" r:id="rId7" imgW="723600" imgH="228600" progId="Equation.DSMT4">
              <p:embed/>
            </p:oleObj>
          </a:graphicData>
        </a:graphic>
      </p:graphicFrame>
      <p:graphicFrame>
        <p:nvGraphicFramePr>
          <p:cNvPr id="4" name="Object 15"/>
          <p:cNvGraphicFramePr>
            <a:graphicFrameLocks noChangeAspect="1"/>
          </p:cNvGraphicFramePr>
          <p:nvPr>
            <p:ph sz="quarter" idx="4"/>
          </p:nvPr>
        </p:nvGraphicFramePr>
        <p:xfrm>
          <a:off x="6443663" y="4581525"/>
          <a:ext cx="935037" cy="814388"/>
        </p:xfrm>
        <a:graphic>
          <a:graphicData uri="http://schemas.openxmlformats.org/presentationml/2006/ole">
            <p:oleObj spid="_x0000_s33807" name="Equation" r:id="rId8" imgW="495000" imgH="431640" progId="Equation.DSMT4">
              <p:embed/>
            </p:oleObj>
          </a:graphicData>
        </a:graphic>
      </p:graphicFrame>
      <p:sp>
        <p:nvSpPr>
          <p:cNvPr id="33810" name="Rectangle 18"/>
          <p:cNvSpPr>
            <a:spLocks noChangeArrowheads="1"/>
          </p:cNvSpPr>
          <p:nvPr/>
        </p:nvSpPr>
        <p:spPr bwMode="auto">
          <a:xfrm>
            <a:off x="250825" y="5516563"/>
            <a:ext cx="2486025" cy="366712"/>
          </a:xfrm>
          <a:prstGeom prst="rect">
            <a:avLst/>
          </a:prstGeom>
          <a:noFill/>
          <a:ln w="9525">
            <a:noFill/>
            <a:miter lim="800000"/>
            <a:headEnd/>
            <a:tailEnd/>
          </a:ln>
        </p:spPr>
        <p:txBody>
          <a:bodyPr wrap="none">
            <a:spAutoFit/>
          </a:bodyPr>
          <a:lstStyle/>
          <a:p>
            <a:r>
              <a:rPr kumimoji="1" lang="zh-CN" altLang="en-US" b="1">
                <a:solidFill>
                  <a:srgbClr val="990033"/>
                </a:solidFill>
              </a:rPr>
              <a:t>混合理想气体分压定律</a:t>
            </a:r>
          </a:p>
        </p:txBody>
      </p:sp>
      <p:graphicFrame>
        <p:nvGraphicFramePr>
          <p:cNvPr id="33811" name="Object 4"/>
          <p:cNvGraphicFramePr>
            <a:graphicFrameLocks noChangeAspect="1"/>
          </p:cNvGraphicFramePr>
          <p:nvPr/>
        </p:nvGraphicFramePr>
        <p:xfrm>
          <a:off x="2987675" y="5734050"/>
          <a:ext cx="5432425" cy="765175"/>
        </p:xfrm>
        <a:graphic>
          <a:graphicData uri="http://schemas.openxmlformats.org/presentationml/2006/ole">
            <p:oleObj spid="_x0000_s33811" name="公式" r:id="rId9" imgW="3098800" imgH="3937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7"/>
                                        </p:tgtEl>
                                        <p:attrNameLst>
                                          <p:attrName>style.visibility</p:attrName>
                                        </p:attrNameLst>
                                      </p:cBhvr>
                                      <p:to>
                                        <p:strVal val="visible"/>
                                      </p:to>
                                    </p:set>
                                    <p:anim calcmode="lin" valueType="num">
                                      <p:cBhvr additive="base">
                                        <p:cTn id="11" dur="500" fill="hold"/>
                                        <p:tgtEl>
                                          <p:spTgt spid="33797"/>
                                        </p:tgtEl>
                                        <p:attrNameLst>
                                          <p:attrName>ppt_x</p:attrName>
                                        </p:attrNameLst>
                                      </p:cBhvr>
                                      <p:tavLst>
                                        <p:tav tm="0">
                                          <p:val>
                                            <p:strVal val="#ppt_x"/>
                                          </p:val>
                                        </p:tav>
                                        <p:tav tm="100000">
                                          <p:val>
                                            <p:strVal val="#ppt_x"/>
                                          </p:val>
                                        </p:tav>
                                      </p:tavLst>
                                    </p:anim>
                                    <p:anim calcmode="lin" valueType="num">
                                      <p:cBhvr additive="base">
                                        <p:cTn id="12"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8675">
                                            <p:txEl>
                                              <p:pRg st="0" end="0"/>
                                            </p:txEl>
                                          </p:spTgt>
                                        </p:tgtEl>
                                        <p:attrNameLst>
                                          <p:attrName>style.visibility</p:attrName>
                                        </p:attrNameLst>
                                      </p:cBhvr>
                                      <p:to>
                                        <p:strVal val="visible"/>
                                      </p:to>
                                    </p:set>
                                    <p:anim calcmode="lin" valueType="num">
                                      <p:cBhvr>
                                        <p:cTn id="1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286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8675">
                                            <p:txEl>
                                              <p:pRg st="2" end="2"/>
                                            </p:txEl>
                                          </p:spTgt>
                                        </p:tgtEl>
                                        <p:attrNameLst>
                                          <p:attrName>style.visibility</p:attrName>
                                        </p:attrNameLst>
                                      </p:cBhvr>
                                      <p:to>
                                        <p:strVal val="visible"/>
                                      </p:to>
                                    </p:set>
                                    <p:anim calcmode="lin" valueType="num">
                                      <p:cBhvr>
                                        <p:cTn id="28"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86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checkerboard(across)">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checkerboard(across)">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33810"/>
                                        </p:tgtEl>
                                        <p:attrNameLst>
                                          <p:attrName>style.visibility</p:attrName>
                                        </p:attrNameLst>
                                      </p:cBhvr>
                                      <p:to>
                                        <p:strVal val="visible"/>
                                      </p:to>
                                    </p:set>
                                    <p:animEffect transition="in" filter="box(in)">
                                      <p:cBhvr>
                                        <p:cTn id="49" dur="500"/>
                                        <p:tgtEl>
                                          <p:spTgt spid="33810"/>
                                        </p:tgtEl>
                                      </p:cBhvr>
                                    </p:animEffect>
                                  </p:childTnLst>
                                </p:cTn>
                              </p:par>
                              <p:par>
                                <p:cTn id="50" presetID="4" presetClass="entr" presetSubtype="16" fill="hold" nodeType="withEffect">
                                  <p:stCondLst>
                                    <p:cond delay="0"/>
                                  </p:stCondLst>
                                  <p:childTnLst>
                                    <p:set>
                                      <p:cBhvr>
                                        <p:cTn id="51" dur="1" fill="hold">
                                          <p:stCondLst>
                                            <p:cond delay="0"/>
                                          </p:stCondLst>
                                        </p:cTn>
                                        <p:tgtEl>
                                          <p:spTgt spid="33811"/>
                                        </p:tgtEl>
                                        <p:attrNameLst>
                                          <p:attrName>style.visibility</p:attrName>
                                        </p:attrNameLst>
                                      </p:cBhvr>
                                      <p:to>
                                        <p:strVal val="visible"/>
                                      </p:to>
                                    </p:set>
                                    <p:animEffect transition="in" filter="box(in)">
                                      <p:cBhvr>
                                        <p:cTn id="52" dur="500"/>
                                        <p:tgtEl>
                                          <p:spTgt spid="33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utoUpdateAnimBg="0"/>
      <p:bldP spid="338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0" name="Picture 4" descr="ALWSNL[0}T8%PSNTMG14}OW"/>
          <p:cNvPicPr>
            <a:picLocks noChangeAspect="1" noChangeArrowheads="1"/>
          </p:cNvPicPr>
          <p:nvPr/>
        </p:nvPicPr>
        <p:blipFill>
          <a:blip r:embed="rId3"/>
          <a:srcRect/>
          <a:stretch>
            <a:fillRect/>
          </a:stretch>
        </p:blipFill>
        <p:spPr bwMode="auto">
          <a:xfrm>
            <a:off x="250825" y="1268413"/>
            <a:ext cx="8066088" cy="1800225"/>
          </a:xfrm>
          <a:prstGeom prst="rect">
            <a:avLst/>
          </a:prstGeom>
          <a:noFill/>
          <a:ln w="9525">
            <a:noFill/>
            <a:miter lim="800000"/>
            <a:headEnd/>
            <a:tailEnd/>
          </a:ln>
        </p:spPr>
      </p:pic>
      <p:sp>
        <p:nvSpPr>
          <p:cNvPr id="38917" name="Rectangle 5"/>
          <p:cNvSpPr>
            <a:spLocks noGrp="1" noChangeArrowheads="1"/>
          </p:cNvSpPr>
          <p:nvPr>
            <p:ph type="title"/>
          </p:nvPr>
        </p:nvSpPr>
        <p:spPr bwMode="auto">
          <a:xfrm>
            <a:off x="179388" y="3068638"/>
            <a:ext cx="8301037" cy="417512"/>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mtClean="0"/>
              <a:t>   </a:t>
            </a:r>
            <a:r>
              <a:rPr lang="zh-CN" altLang="en-US" sz="2000" b="1" smtClean="0"/>
              <a:t>（</a:t>
            </a:r>
            <a:r>
              <a:rPr lang="en-US" altLang="zh-CN" sz="2000" b="1" smtClean="0"/>
              <a:t>2</a:t>
            </a:r>
            <a:r>
              <a:rPr lang="zh-CN" altLang="en-US" sz="2000" b="1" smtClean="0"/>
              <a:t>）布朗运动是如何形成</a:t>
            </a:r>
          </a:p>
        </p:txBody>
      </p:sp>
      <p:sp>
        <p:nvSpPr>
          <p:cNvPr id="38922" name="Rectangle 6"/>
          <p:cNvSpPr>
            <a:spLocks noChangeArrowheads="1"/>
          </p:cNvSpPr>
          <p:nvPr/>
        </p:nvSpPr>
        <p:spPr bwMode="auto">
          <a:xfrm>
            <a:off x="323850" y="3716338"/>
            <a:ext cx="8424863" cy="1311275"/>
          </a:xfrm>
          <a:prstGeom prst="rect">
            <a:avLst/>
          </a:prstGeom>
          <a:noFill/>
          <a:ln w="9525">
            <a:noFill/>
            <a:miter lim="800000"/>
            <a:headEnd/>
            <a:tailEnd/>
          </a:ln>
        </p:spPr>
        <p:txBody>
          <a:bodyPr>
            <a:spAutoFit/>
          </a:bodyPr>
          <a:lstStyle/>
          <a:p>
            <a:r>
              <a:rPr kumimoji="1" lang="zh-CN" altLang="en-US" sz="2000" b="1"/>
              <a:t>一般情况下</a:t>
            </a:r>
            <a:r>
              <a:rPr kumimoji="1" lang="en-US" altLang="zh-CN" sz="2000" b="1"/>
              <a:t>,</a:t>
            </a:r>
            <a:r>
              <a:rPr kumimoji="1" lang="zh-CN" altLang="en-US" sz="2000" b="1"/>
              <a:t>悬浮微粒的任一单位表面积上平均碰撞分子数相等，所施于单位面积的平均冲量相等</a:t>
            </a:r>
            <a:r>
              <a:rPr kumimoji="1" lang="en-US" altLang="zh-CN" sz="2000" b="1"/>
              <a:t>,</a:t>
            </a:r>
            <a:r>
              <a:rPr kumimoji="1" lang="zh-CN" altLang="en-US" sz="2000" b="1"/>
              <a:t>悬浮微粒处于力平衡状态。</a:t>
            </a:r>
          </a:p>
          <a:p>
            <a:r>
              <a:rPr kumimoji="1" lang="zh-CN" altLang="en-US" sz="2000" b="1"/>
              <a:t>但若悬浮微粒足够小，微粒所占区域内的液体分子数 </a:t>
            </a:r>
            <a:r>
              <a:rPr kumimoji="1" lang="en-US" altLang="zh-CN" sz="2000" b="1" i="1"/>
              <a:t>N </a:t>
            </a:r>
            <a:r>
              <a:rPr kumimoji="1" lang="zh-CN" altLang="en-US" sz="2000" b="1"/>
              <a:t>也足够少，其</a:t>
            </a:r>
            <a:r>
              <a:rPr kumimoji="1" lang="zh-CN" altLang="en-US" sz="2000" b="1">
                <a:solidFill>
                  <a:srgbClr val="800000"/>
                </a:solidFill>
              </a:rPr>
              <a:t>相对均方根偏差</a:t>
            </a:r>
          </a:p>
        </p:txBody>
      </p:sp>
      <p:graphicFrame>
        <p:nvGraphicFramePr>
          <p:cNvPr id="38919" name="Object 7"/>
          <p:cNvGraphicFramePr>
            <a:graphicFrameLocks noChangeAspect="1"/>
          </p:cNvGraphicFramePr>
          <p:nvPr>
            <p:ph idx="1"/>
          </p:nvPr>
        </p:nvGraphicFramePr>
        <p:xfrm>
          <a:off x="3708400" y="4724400"/>
          <a:ext cx="1584325" cy="736600"/>
        </p:xfrm>
        <a:graphic>
          <a:graphicData uri="http://schemas.openxmlformats.org/presentationml/2006/ole">
            <p:oleObj spid="_x0000_s38919" name="公式" r:id="rId4" imgW="1091880" imgH="507960" progId="Equation.3">
              <p:embed/>
            </p:oleObj>
          </a:graphicData>
        </a:graphic>
      </p:graphicFrame>
      <p:sp>
        <p:nvSpPr>
          <p:cNvPr id="38923" name="Rectangle 9"/>
          <p:cNvSpPr>
            <a:spLocks noChangeArrowheads="1"/>
          </p:cNvSpPr>
          <p:nvPr/>
        </p:nvSpPr>
        <p:spPr bwMode="auto">
          <a:xfrm>
            <a:off x="539750" y="5661025"/>
            <a:ext cx="7920038" cy="1006475"/>
          </a:xfrm>
          <a:prstGeom prst="rect">
            <a:avLst/>
          </a:prstGeom>
          <a:noFill/>
          <a:ln w="9525">
            <a:noFill/>
            <a:miter lim="800000"/>
            <a:headEnd/>
            <a:tailEnd/>
          </a:ln>
        </p:spPr>
        <p:txBody>
          <a:bodyPr>
            <a:spAutoFit/>
          </a:bodyPr>
          <a:lstStyle/>
          <a:p>
            <a:r>
              <a:rPr kumimoji="1" lang="zh-CN" altLang="en-US" sz="2000" b="1"/>
              <a:t>说明在这一微小区域内的涨落现象已相当明显。在微粒移进该区域后，微粒受到各个方向射来的分子的冲击力不能达到平衡而使微粒产生随机运动。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p:cTn id="7" dur="500" fill="hold"/>
                                        <p:tgtEl>
                                          <p:spTgt spid="38917"/>
                                        </p:tgtEl>
                                        <p:attrNameLst>
                                          <p:attrName>ppt_w</p:attrName>
                                        </p:attrNameLst>
                                      </p:cBhvr>
                                      <p:tavLst>
                                        <p:tav tm="0">
                                          <p:val>
                                            <p:fltVal val="0"/>
                                          </p:val>
                                        </p:tav>
                                        <p:tav tm="100000">
                                          <p:val>
                                            <p:strVal val="#ppt_w"/>
                                          </p:val>
                                        </p:tav>
                                      </p:tavLst>
                                    </p:anim>
                                    <p:anim calcmode="lin" valueType="num">
                                      <p:cBhvr>
                                        <p:cTn id="8" dur="500" fill="hold"/>
                                        <p:tgtEl>
                                          <p:spTgt spid="389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8919"/>
                                        </p:tgtEl>
                                        <p:attrNameLst>
                                          <p:attrName>style.visibility</p:attrName>
                                        </p:attrNameLst>
                                      </p:cBhvr>
                                      <p:to>
                                        <p:strVal val="visible"/>
                                      </p:to>
                                    </p:set>
                                    <p:anim calcmode="lin" valueType="num">
                                      <p:cBhvr>
                                        <p:cTn id="13" dur="500" fill="hold"/>
                                        <p:tgtEl>
                                          <p:spTgt spid="38919"/>
                                        </p:tgtEl>
                                        <p:attrNameLst>
                                          <p:attrName>ppt_w</p:attrName>
                                        </p:attrNameLst>
                                      </p:cBhvr>
                                      <p:tavLst>
                                        <p:tav tm="0">
                                          <p:val>
                                            <p:fltVal val="0"/>
                                          </p:val>
                                        </p:tav>
                                        <p:tav tm="100000">
                                          <p:val>
                                            <p:strVal val="#ppt_w"/>
                                          </p:val>
                                        </p:tav>
                                      </p:tavLst>
                                    </p:anim>
                                    <p:anim calcmode="lin" valueType="num">
                                      <p:cBhvr>
                                        <p:cTn id="14" dur="500" fill="hold"/>
                                        <p:tgtEl>
                                          <p:spTgt spid="389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descr="QPH7MKBBWZADS7EJ8RGPE4P"/>
          <p:cNvPicPr>
            <a:picLocks noChangeAspect="1" noChangeArrowheads="1"/>
          </p:cNvPicPr>
          <p:nvPr/>
        </p:nvPicPr>
        <p:blipFill>
          <a:blip r:embed="rId2"/>
          <a:srcRect/>
          <a:stretch>
            <a:fillRect/>
          </a:stretch>
        </p:blipFill>
        <p:spPr bwMode="auto">
          <a:xfrm>
            <a:off x="1258888" y="1196975"/>
            <a:ext cx="7200900" cy="3384550"/>
          </a:xfrm>
          <a:prstGeom prst="rect">
            <a:avLst/>
          </a:prstGeom>
          <a:noFill/>
          <a:ln w="9525">
            <a:noFill/>
            <a:miter lim="800000"/>
            <a:headEnd/>
            <a:tailEnd/>
          </a:ln>
        </p:spPr>
      </p:pic>
      <p:sp>
        <p:nvSpPr>
          <p:cNvPr id="40965" name="Rectangle 5"/>
          <p:cNvSpPr>
            <a:spLocks noGrp="1" noChangeArrowheads="1"/>
          </p:cNvSpPr>
          <p:nvPr>
            <p:ph type="title"/>
          </p:nvPr>
        </p:nvSpPr>
        <p:spPr bwMode="auto">
          <a:xfrm>
            <a:off x="323850" y="4941888"/>
            <a:ext cx="8301038" cy="417512"/>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smtClean="0"/>
              <a:t>   比如：水分子的质量，直径，分子数密度</a:t>
            </a:r>
            <a:endParaRPr lang="zh-CN" alt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p:cTn id="7" dur="500" fill="hold"/>
                                        <p:tgtEl>
                                          <p:spTgt spid="40965"/>
                                        </p:tgtEl>
                                        <p:attrNameLst>
                                          <p:attrName>ppt_w</p:attrName>
                                        </p:attrNameLst>
                                      </p:cBhvr>
                                      <p:tavLst>
                                        <p:tav tm="0">
                                          <p:val>
                                            <p:fltVal val="0"/>
                                          </p:val>
                                        </p:tav>
                                        <p:tav tm="100000">
                                          <p:val>
                                            <p:strVal val="#ppt_w"/>
                                          </p:val>
                                        </p:tav>
                                      </p:tavLst>
                                    </p:anim>
                                    <p:anim calcmode="lin" valueType="num">
                                      <p:cBhvr>
                                        <p:cTn id="8" dur="500" fill="hold"/>
                                        <p:tgtEl>
                                          <p:spTgt spid="409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descr="5TCH`A]_83OI9$$G9S6}GUC"/>
          <p:cNvPicPr>
            <a:picLocks noChangeAspect="1" noChangeArrowheads="1"/>
          </p:cNvPicPr>
          <p:nvPr/>
        </p:nvPicPr>
        <p:blipFill>
          <a:blip r:embed="rId3"/>
          <a:srcRect/>
          <a:stretch>
            <a:fillRect/>
          </a:stretch>
        </p:blipFill>
        <p:spPr bwMode="auto">
          <a:xfrm>
            <a:off x="395288" y="1196975"/>
            <a:ext cx="8497887" cy="931863"/>
          </a:xfrm>
          <a:prstGeom prst="rect">
            <a:avLst/>
          </a:prstGeom>
          <a:noFill/>
          <a:ln w="9525">
            <a:noFill/>
            <a:miter lim="800000"/>
            <a:headEnd/>
            <a:tailEnd/>
          </a:ln>
        </p:spPr>
      </p:pic>
      <p:sp>
        <p:nvSpPr>
          <p:cNvPr id="41993" name="Rectangle 9"/>
          <p:cNvSpPr>
            <a:spLocks noChangeArrowheads="1"/>
          </p:cNvSpPr>
          <p:nvPr/>
        </p:nvSpPr>
        <p:spPr bwMode="auto">
          <a:xfrm>
            <a:off x="250825" y="2133600"/>
            <a:ext cx="6769100" cy="2225675"/>
          </a:xfrm>
          <a:prstGeom prst="rect">
            <a:avLst/>
          </a:prstGeom>
          <a:noFill/>
          <a:ln w="9525">
            <a:noFill/>
            <a:miter lim="800000"/>
            <a:headEnd/>
            <a:tailEnd/>
          </a:ln>
          <a:effectLst/>
        </p:spPr>
        <p:txBody>
          <a:bodyPr>
            <a:spAutoFit/>
          </a:bodyPr>
          <a:lstStyle/>
          <a:p>
            <a:pPr>
              <a:defRPr/>
            </a:pPr>
            <a:r>
              <a:rPr kumimoji="1" lang="en-US" altLang="zh-CN"/>
              <a:t> </a:t>
            </a:r>
            <a:r>
              <a:rPr kumimoji="1" lang="zh-CN" altLang="en-US" sz="2000" b="1">
                <a:solidFill>
                  <a:srgbClr val="FF0000"/>
                </a:solidFill>
                <a:effectLst>
                  <a:outerShdw blurRad="38100" dist="38100" dir="2700000" algn="tl">
                    <a:srgbClr val="C0C0C0"/>
                  </a:outerShdw>
                </a:effectLst>
              </a:rPr>
              <a:t>这里是一种最简单的求气体分子碰壁数</a:t>
            </a:r>
            <a:r>
              <a:rPr kumimoji="1" lang="zh-CN" altLang="en-US" sz="2000" b="1" i="1">
                <a:solidFill>
                  <a:srgbClr val="FF0000"/>
                </a:solidFill>
                <a:effectLst>
                  <a:outerShdw blurRad="38100" dist="38100" dir="2700000" algn="tl">
                    <a:srgbClr val="C0C0C0"/>
                  </a:outerShdw>
                </a:effectLst>
                <a:sym typeface="Symbol" pitchFamily="18" charset="2"/>
              </a:rPr>
              <a:t> </a:t>
            </a:r>
            <a:r>
              <a:rPr kumimoji="1" lang="zh-CN" altLang="en-US" sz="2000" b="1">
                <a:solidFill>
                  <a:srgbClr val="FF0000"/>
                </a:solidFill>
                <a:effectLst>
                  <a:outerShdw blurRad="38100" dist="38100" dir="2700000" algn="tl">
                    <a:srgbClr val="C0C0C0"/>
                  </a:outerShdw>
                </a:effectLst>
              </a:rPr>
              <a:t>的方法。先作两条简化假设</a:t>
            </a:r>
            <a:r>
              <a:rPr kumimoji="1" lang="en-US" altLang="zh-CN" sz="2000" b="1">
                <a:solidFill>
                  <a:srgbClr val="FF0000"/>
                </a:solidFill>
                <a:effectLst>
                  <a:outerShdw blurRad="38100" dist="38100" dir="2700000" algn="tl">
                    <a:srgbClr val="C0C0C0"/>
                  </a:outerShdw>
                </a:effectLst>
              </a:rPr>
              <a:t>:</a:t>
            </a:r>
          </a:p>
          <a:p>
            <a:pPr>
              <a:defRPr/>
            </a:pPr>
            <a:r>
              <a:rPr kumimoji="1" lang="zh-CN" altLang="en-US" sz="2000" b="1">
                <a:solidFill>
                  <a:srgbClr val="993300"/>
                </a:solidFill>
              </a:rPr>
              <a:t>（</a:t>
            </a:r>
            <a:r>
              <a:rPr kumimoji="1" lang="en-US" altLang="zh-CN" sz="2000" b="1">
                <a:solidFill>
                  <a:srgbClr val="993300"/>
                </a:solidFill>
              </a:rPr>
              <a:t>1)</a:t>
            </a:r>
            <a:r>
              <a:rPr kumimoji="1" lang="zh-CN" altLang="en-US" sz="2000" b="1">
                <a:solidFill>
                  <a:srgbClr val="993300"/>
                </a:solidFill>
              </a:rPr>
              <a:t>设</a:t>
            </a:r>
            <a:r>
              <a:rPr kumimoji="1" lang="zh-CN" altLang="en-US" sz="2000" b="1">
                <a:solidFill>
                  <a:srgbClr val="800000"/>
                </a:solidFill>
              </a:rPr>
              <a:t>处于平衡态下的理想气体分子沿</a:t>
            </a:r>
            <a:r>
              <a:rPr kumimoji="1" lang="en-US" altLang="zh-CN" sz="2000" b="1">
                <a:solidFill>
                  <a:srgbClr val="800000"/>
                </a:solidFill>
              </a:rPr>
              <a:t>+</a:t>
            </a:r>
            <a:r>
              <a:rPr kumimoji="1" lang="en-US" altLang="zh-CN" sz="2000" b="1" i="1">
                <a:solidFill>
                  <a:srgbClr val="800000"/>
                </a:solidFill>
              </a:rPr>
              <a:t>x</a:t>
            </a:r>
            <a:r>
              <a:rPr kumimoji="1" lang="zh-CN" altLang="en-US" sz="2000" b="1" i="1">
                <a:solidFill>
                  <a:srgbClr val="800000"/>
                </a:solidFill>
              </a:rPr>
              <a:t>，</a:t>
            </a:r>
            <a:r>
              <a:rPr kumimoji="1" lang="en-US" altLang="zh-CN" sz="2000" b="1" i="1">
                <a:solidFill>
                  <a:srgbClr val="800000"/>
                </a:solidFill>
              </a:rPr>
              <a:t>-x</a:t>
            </a:r>
            <a:r>
              <a:rPr kumimoji="1" lang="zh-CN" altLang="en-US" sz="2000" b="1" i="1">
                <a:solidFill>
                  <a:srgbClr val="800000"/>
                </a:solidFill>
              </a:rPr>
              <a:t>，</a:t>
            </a:r>
            <a:r>
              <a:rPr kumimoji="1" lang="en-US" altLang="zh-CN" sz="2000" b="1">
                <a:solidFill>
                  <a:srgbClr val="800000"/>
                </a:solidFill>
              </a:rPr>
              <a:t>+</a:t>
            </a:r>
            <a:r>
              <a:rPr kumimoji="1" lang="en-US" altLang="zh-CN" sz="2000" b="1" i="1">
                <a:solidFill>
                  <a:srgbClr val="800000"/>
                </a:solidFill>
              </a:rPr>
              <a:t>y</a:t>
            </a:r>
            <a:r>
              <a:rPr kumimoji="1" lang="zh-CN" altLang="en-US" sz="2000" b="1" i="1">
                <a:solidFill>
                  <a:srgbClr val="800000"/>
                </a:solidFill>
              </a:rPr>
              <a:t>，</a:t>
            </a:r>
            <a:r>
              <a:rPr kumimoji="1" lang="en-US" altLang="zh-CN" sz="2000" b="1" i="1">
                <a:solidFill>
                  <a:srgbClr val="800000"/>
                </a:solidFill>
              </a:rPr>
              <a:t>-y</a:t>
            </a:r>
            <a:r>
              <a:rPr kumimoji="1" lang="zh-CN" altLang="en-US" sz="2000" b="1" i="1">
                <a:solidFill>
                  <a:srgbClr val="800000"/>
                </a:solidFill>
              </a:rPr>
              <a:t>，</a:t>
            </a:r>
            <a:r>
              <a:rPr kumimoji="1" lang="en-US" altLang="zh-CN" sz="2000" b="1">
                <a:solidFill>
                  <a:srgbClr val="800000"/>
                </a:solidFill>
              </a:rPr>
              <a:t>+</a:t>
            </a:r>
            <a:r>
              <a:rPr kumimoji="1" lang="en-US" altLang="zh-CN" sz="2000" b="1" i="1">
                <a:solidFill>
                  <a:srgbClr val="800000"/>
                </a:solidFill>
              </a:rPr>
              <a:t>z</a:t>
            </a:r>
            <a:r>
              <a:rPr kumimoji="1" lang="zh-CN" altLang="en-US" sz="2000" b="1" i="1">
                <a:solidFill>
                  <a:srgbClr val="800000"/>
                </a:solidFill>
              </a:rPr>
              <a:t>，</a:t>
            </a:r>
            <a:r>
              <a:rPr kumimoji="1" lang="en-US" altLang="zh-CN" sz="2000" b="1" i="1">
                <a:solidFill>
                  <a:srgbClr val="800000"/>
                </a:solidFill>
              </a:rPr>
              <a:t>-z </a:t>
            </a:r>
            <a:r>
              <a:rPr kumimoji="1" lang="en-US" altLang="zh-CN" sz="2000" b="1">
                <a:solidFill>
                  <a:srgbClr val="800000"/>
                </a:solidFill>
              </a:rPr>
              <a:t>6</a:t>
            </a:r>
            <a:r>
              <a:rPr kumimoji="1" lang="zh-CN" altLang="en-US" sz="2000" b="1">
                <a:solidFill>
                  <a:srgbClr val="800000"/>
                </a:solidFill>
              </a:rPr>
              <a:t>个方向做等概率运动。</a:t>
            </a:r>
          </a:p>
          <a:p>
            <a:pPr>
              <a:defRPr/>
            </a:pPr>
            <a:r>
              <a:rPr kumimoji="1" lang="zh-CN" altLang="en-US" sz="2000" b="1">
                <a:solidFill>
                  <a:schemeClr val="tx2"/>
                </a:solidFill>
              </a:rPr>
              <a:t>  若气体分子数密度为</a:t>
            </a:r>
            <a:r>
              <a:rPr kumimoji="1" lang="en-US" altLang="zh-CN" sz="2000" b="1" i="1">
                <a:solidFill>
                  <a:schemeClr val="tx2"/>
                </a:solidFill>
              </a:rPr>
              <a:t>n</a:t>
            </a:r>
            <a:r>
              <a:rPr kumimoji="1" lang="zh-CN" altLang="en-US" sz="2000" b="1">
                <a:solidFill>
                  <a:schemeClr val="tx2"/>
                </a:solidFill>
              </a:rPr>
              <a:t>，任何一个单位体积中垂直指向 </a:t>
            </a:r>
            <a:r>
              <a:rPr kumimoji="1" lang="en-US" altLang="zh-CN" sz="2000" b="1"/>
              <a:t>+</a:t>
            </a:r>
            <a:r>
              <a:rPr kumimoji="1" lang="en-US" altLang="zh-CN" sz="2000" b="1" i="1"/>
              <a:t>x</a:t>
            </a:r>
            <a:r>
              <a:rPr kumimoji="1" lang="zh-CN" altLang="en-US" sz="2000" b="1" i="1"/>
              <a:t>，</a:t>
            </a:r>
            <a:r>
              <a:rPr kumimoji="1" lang="en-US" altLang="zh-CN" sz="2000" b="1" i="1"/>
              <a:t>-x</a:t>
            </a:r>
            <a:r>
              <a:rPr kumimoji="1" lang="zh-CN" altLang="en-US" sz="2000" b="1" i="1"/>
              <a:t>，</a:t>
            </a:r>
            <a:r>
              <a:rPr kumimoji="1" lang="en-US" altLang="zh-CN" sz="2000" b="1"/>
              <a:t>+</a:t>
            </a:r>
            <a:r>
              <a:rPr kumimoji="1" lang="en-US" altLang="zh-CN" sz="2000" b="1" i="1"/>
              <a:t>y</a:t>
            </a:r>
            <a:r>
              <a:rPr kumimoji="1" lang="zh-CN" altLang="en-US" sz="2000" b="1" i="1"/>
              <a:t>，</a:t>
            </a:r>
            <a:r>
              <a:rPr kumimoji="1" lang="en-US" altLang="zh-CN" sz="2000" b="1" i="1"/>
              <a:t>-y</a:t>
            </a:r>
            <a:r>
              <a:rPr kumimoji="1" lang="zh-CN" altLang="en-US" sz="2000" b="1" i="1"/>
              <a:t>，</a:t>
            </a:r>
            <a:r>
              <a:rPr kumimoji="1" lang="en-US" altLang="zh-CN" sz="2000" b="1"/>
              <a:t>+</a:t>
            </a:r>
            <a:r>
              <a:rPr kumimoji="1" lang="en-US" altLang="zh-CN" sz="2000" b="1" i="1"/>
              <a:t>z</a:t>
            </a:r>
            <a:r>
              <a:rPr kumimoji="1" lang="zh-CN" altLang="en-US" sz="2000" b="1" i="1"/>
              <a:t>，</a:t>
            </a:r>
            <a:r>
              <a:rPr kumimoji="1" lang="en-US" altLang="zh-CN" sz="2000" b="1" i="1"/>
              <a:t>-z </a:t>
            </a:r>
            <a:r>
              <a:rPr kumimoji="1" lang="en-US" altLang="zh-CN" sz="2000" b="1"/>
              <a:t>6</a:t>
            </a:r>
            <a:r>
              <a:rPr kumimoji="1" lang="zh-CN" altLang="en-US" sz="2000" b="1"/>
              <a:t>个方向运动的平均分子数均为 </a:t>
            </a:r>
            <a:r>
              <a:rPr kumimoji="1" lang="en-US" altLang="zh-CN" sz="2000" b="1" i="1"/>
              <a:t>n</a:t>
            </a:r>
            <a:r>
              <a:rPr kumimoji="1" lang="en-US" altLang="zh-CN" sz="2000" b="1"/>
              <a:t>/6 </a:t>
            </a:r>
            <a:r>
              <a:rPr kumimoji="1" lang="zh-CN" altLang="en-US" sz="2000" b="1"/>
              <a:t>。</a:t>
            </a:r>
          </a:p>
        </p:txBody>
      </p:sp>
      <p:sp>
        <p:nvSpPr>
          <p:cNvPr id="67594" name="Text Box 10"/>
          <p:cNvSpPr txBox="1">
            <a:spLocks noChangeArrowheads="1"/>
          </p:cNvSpPr>
          <p:nvPr/>
        </p:nvSpPr>
        <p:spPr bwMode="auto">
          <a:xfrm>
            <a:off x="179388" y="4292600"/>
            <a:ext cx="6408737" cy="822325"/>
          </a:xfrm>
          <a:prstGeom prst="rect">
            <a:avLst/>
          </a:prstGeom>
          <a:noFill/>
          <a:ln w="9525">
            <a:noFill/>
            <a:miter lim="800000"/>
            <a:headEnd/>
            <a:tailEnd/>
          </a:ln>
        </p:spPr>
        <p:txBody>
          <a:bodyPr>
            <a:spAutoFit/>
          </a:bodyPr>
          <a:lstStyle/>
          <a:p>
            <a:pPr>
              <a:lnSpc>
                <a:spcPct val="120000"/>
              </a:lnSpc>
              <a:spcBef>
                <a:spcPct val="50000"/>
              </a:spcBef>
              <a:buFont typeface="Arial" charset="0"/>
              <a:buNone/>
            </a:pPr>
            <a:r>
              <a:rPr lang="zh-CN" altLang="en-US" sz="2000" b="1">
                <a:solidFill>
                  <a:srgbClr val="993300"/>
                </a:solidFill>
                <a:latin typeface="黑体" pitchFamily="2" charset="-122"/>
                <a:ea typeface="黑体" pitchFamily="2" charset="-122"/>
              </a:rPr>
              <a:t>（</a:t>
            </a:r>
            <a:r>
              <a:rPr lang="en-US" altLang="zh-CN" sz="2000" b="1">
                <a:solidFill>
                  <a:srgbClr val="993300"/>
                </a:solidFill>
                <a:latin typeface="黑体" pitchFamily="2" charset="-122"/>
                <a:ea typeface="黑体" pitchFamily="2" charset="-122"/>
              </a:rPr>
              <a:t>2)</a:t>
            </a:r>
            <a:r>
              <a:rPr lang="zh-CN" altLang="en-US" sz="2000" b="1">
                <a:solidFill>
                  <a:srgbClr val="993300"/>
                </a:solidFill>
                <a:latin typeface="黑体" pitchFamily="2" charset="-122"/>
                <a:ea typeface="黑体" pitchFamily="2" charset="-122"/>
              </a:rPr>
              <a:t>假设每一分子均以平均速率  运动。 显然</a:t>
            </a:r>
            <a:r>
              <a:rPr lang="el-GR" altLang="zh-CN" sz="2000" b="1">
                <a:solidFill>
                  <a:srgbClr val="993300"/>
                </a:solidFill>
                <a:latin typeface="Calibri" pitchFamily="34" charset="0"/>
                <a:ea typeface="黑体" pitchFamily="2" charset="-122"/>
                <a:cs typeface="Times New Roman" pitchFamily="18" charset="0"/>
              </a:rPr>
              <a:t>Δ</a:t>
            </a:r>
            <a:r>
              <a:rPr lang="en-US" altLang="zh-CN" sz="2000" b="1" i="1">
                <a:solidFill>
                  <a:srgbClr val="993300"/>
                </a:solidFill>
                <a:latin typeface="黑体" pitchFamily="2" charset="-122"/>
                <a:ea typeface="黑体" pitchFamily="2" charset="-122"/>
              </a:rPr>
              <a:t>t </a:t>
            </a:r>
            <a:r>
              <a:rPr lang="zh-CN" altLang="en-US" sz="2000" b="1">
                <a:solidFill>
                  <a:srgbClr val="993300"/>
                </a:solidFill>
                <a:latin typeface="黑体" pitchFamily="2" charset="-122"/>
                <a:ea typeface="黑体" pitchFamily="2" charset="-122"/>
              </a:rPr>
              <a:t>时间内</a:t>
            </a:r>
            <a:r>
              <a:rPr lang="en-US" altLang="zh-CN" sz="2000" b="1">
                <a:solidFill>
                  <a:srgbClr val="993300"/>
                </a:solidFill>
                <a:latin typeface="黑体" pitchFamily="2" charset="-122"/>
                <a:ea typeface="黑体" pitchFamily="2" charset="-122"/>
              </a:rPr>
              <a:t>,</a:t>
            </a:r>
            <a:r>
              <a:rPr lang="zh-CN" altLang="en-US" sz="2000" b="1">
                <a:solidFill>
                  <a:srgbClr val="993300"/>
                </a:solidFill>
                <a:latin typeface="黑体" pitchFamily="2" charset="-122"/>
                <a:ea typeface="黑体" pitchFamily="2" charset="-122"/>
              </a:rPr>
              <a:t>所有向</a:t>
            </a:r>
            <a:r>
              <a:rPr lang="en-US" altLang="zh-CN" sz="2000" b="1">
                <a:solidFill>
                  <a:srgbClr val="993300"/>
                </a:solidFill>
                <a:latin typeface="黑体" pitchFamily="2" charset="-122"/>
                <a:ea typeface="黑体" pitchFamily="2" charset="-122"/>
              </a:rPr>
              <a:t>-</a:t>
            </a:r>
            <a:r>
              <a:rPr lang="en-US" altLang="zh-CN" sz="2000" b="1" i="1">
                <a:solidFill>
                  <a:srgbClr val="993300"/>
                </a:solidFill>
                <a:latin typeface="黑体" pitchFamily="2" charset="-122"/>
                <a:ea typeface="黑体" pitchFamily="2" charset="-122"/>
              </a:rPr>
              <a:t>x</a:t>
            </a:r>
            <a:r>
              <a:rPr lang="zh-CN" altLang="en-US" sz="2000" b="1">
                <a:solidFill>
                  <a:srgbClr val="993300"/>
                </a:solidFill>
                <a:latin typeface="黑体" pitchFamily="2" charset="-122"/>
                <a:ea typeface="黑体" pitchFamily="2" charset="-122"/>
              </a:rPr>
              <a:t>方向运动的分子均移动了距离</a:t>
            </a:r>
          </a:p>
        </p:txBody>
      </p:sp>
      <p:sp>
        <p:nvSpPr>
          <p:cNvPr id="40963" name="Rectangle 3" descr="10%"/>
          <p:cNvSpPr>
            <a:spLocks noChangeArrowheads="1"/>
          </p:cNvSpPr>
          <p:nvPr/>
        </p:nvSpPr>
        <p:spPr bwMode="auto">
          <a:xfrm>
            <a:off x="179388" y="5229225"/>
            <a:ext cx="6191250" cy="792163"/>
          </a:xfrm>
          <a:prstGeom prst="rect">
            <a:avLst/>
          </a:prstGeom>
          <a:noFill/>
          <a:ln w="9525">
            <a:noFill/>
            <a:miter lim="800000"/>
            <a:headEnd/>
            <a:tailEnd/>
          </a:ln>
        </p:spPr>
        <p:txBody>
          <a:bodyPr/>
          <a:lstStyle/>
          <a:p>
            <a:pPr marL="342900" indent="-342900" algn="just">
              <a:lnSpc>
                <a:spcPct val="110000"/>
              </a:lnSpc>
              <a:spcBef>
                <a:spcPct val="20000"/>
              </a:spcBef>
              <a:buFont typeface="Arial" charset="0"/>
              <a:buNone/>
            </a:pPr>
            <a:r>
              <a:rPr lang="en-US" altLang="zh-CN" sz="2000" b="1">
                <a:solidFill>
                  <a:schemeClr val="tx2"/>
                </a:solidFill>
                <a:latin typeface="黑体" pitchFamily="2" charset="-122"/>
                <a:ea typeface="黑体" pitchFamily="2" charset="-122"/>
              </a:rPr>
              <a:t>   </a:t>
            </a:r>
            <a:r>
              <a:rPr lang="zh-CN" altLang="en-US" sz="2000" b="1">
                <a:solidFill>
                  <a:schemeClr val="tx2"/>
                </a:solidFill>
                <a:latin typeface="黑体" pitchFamily="2" charset="-122"/>
                <a:ea typeface="黑体" pitchFamily="2" charset="-122"/>
              </a:rPr>
              <a:t>在上述 </a:t>
            </a:r>
            <a:r>
              <a:rPr lang="en-US" altLang="zh-CN" sz="2000" b="1">
                <a:solidFill>
                  <a:schemeClr val="tx2"/>
                </a:solidFill>
                <a:latin typeface="黑体" pitchFamily="2" charset="-122"/>
                <a:ea typeface="黑体" pitchFamily="2" charset="-122"/>
              </a:rPr>
              <a:t>2 </a:t>
            </a:r>
            <a:r>
              <a:rPr lang="zh-CN" altLang="en-US" sz="2000" b="1">
                <a:solidFill>
                  <a:schemeClr val="tx2"/>
                </a:solidFill>
                <a:latin typeface="黑体" pitchFamily="2" charset="-122"/>
                <a:ea typeface="黑体" pitchFamily="2" charset="-122"/>
              </a:rPr>
              <a:t>条假定基础上来考虑气体分子对容器壁平面的碰撞。</a:t>
            </a:r>
            <a:endParaRPr lang="zh-CN" altLang="en-US" sz="2000">
              <a:solidFill>
                <a:schemeClr val="tx2"/>
              </a:solidFill>
              <a:latin typeface="Calibri" pitchFamily="34" charset="0"/>
            </a:endParaRPr>
          </a:p>
        </p:txBody>
      </p:sp>
      <p:graphicFrame>
        <p:nvGraphicFramePr>
          <p:cNvPr id="67595" name="Object 11"/>
          <p:cNvGraphicFramePr>
            <a:graphicFrameLocks noChangeAspect="1"/>
          </p:cNvGraphicFramePr>
          <p:nvPr>
            <p:ph sz="quarter" idx="2"/>
          </p:nvPr>
        </p:nvGraphicFramePr>
        <p:xfrm>
          <a:off x="5364163" y="4652963"/>
          <a:ext cx="576262" cy="490537"/>
        </p:xfrm>
        <a:graphic>
          <a:graphicData uri="http://schemas.openxmlformats.org/presentationml/2006/ole">
            <p:oleObj spid="_x0000_s41998" name="Equation" r:id="rId4" imgW="253800" imgH="215640" progId="Equation.DSMT4">
              <p:embed/>
            </p:oleObj>
          </a:graphicData>
        </a:graphic>
      </p:graphicFrame>
      <p:pic>
        <p:nvPicPr>
          <p:cNvPr id="42007" name="Picture 5" descr="1"/>
          <p:cNvPicPr>
            <a:picLocks noChangeAspect="1" noChangeArrowheads="1"/>
          </p:cNvPicPr>
          <p:nvPr/>
        </p:nvPicPr>
        <p:blipFill>
          <a:blip r:embed="rId5"/>
          <a:srcRect l="7304" t="5263" b="14035"/>
          <a:stretch>
            <a:fillRect/>
          </a:stretch>
        </p:blipFill>
        <p:spPr bwMode="auto">
          <a:xfrm>
            <a:off x="7026275" y="1700213"/>
            <a:ext cx="2117725" cy="4170362"/>
          </a:xfrm>
          <a:prstGeom prst="rect">
            <a:avLst/>
          </a:prstGeom>
          <a:noFill/>
          <a:ln w="9525">
            <a:noFill/>
            <a:miter lim="800000"/>
            <a:headEnd/>
            <a:tailEnd/>
          </a:ln>
        </p:spPr>
      </p:pic>
      <p:graphicFrame>
        <p:nvGraphicFramePr>
          <p:cNvPr id="42002" name="Object 18"/>
          <p:cNvGraphicFramePr>
            <a:graphicFrameLocks noChangeAspect="1"/>
          </p:cNvGraphicFramePr>
          <p:nvPr>
            <p:ph sz="quarter" idx="3"/>
          </p:nvPr>
        </p:nvGraphicFramePr>
        <p:xfrm>
          <a:off x="3851275" y="4292600"/>
          <a:ext cx="255588" cy="484188"/>
        </p:xfrm>
        <a:graphic>
          <a:graphicData uri="http://schemas.openxmlformats.org/presentationml/2006/ole">
            <p:oleObj spid="_x0000_s42002" name="Equation" r:id="rId6" imgW="11412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1993"/>
                                        </p:tgtEl>
                                        <p:attrNameLst>
                                          <p:attrName>style.visibility</p:attrName>
                                        </p:attrNameLst>
                                      </p:cBhvr>
                                      <p:to>
                                        <p:strVal val="visible"/>
                                      </p:to>
                                    </p:set>
                                    <p:animEffect transition="in" filter="box(in)">
                                      <p:cBhvr>
                                        <p:cTn id="13" dur="500"/>
                                        <p:tgtEl>
                                          <p:spTgt spid="4199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7594"/>
                                        </p:tgtEl>
                                        <p:attrNameLst>
                                          <p:attrName>style.visibility</p:attrName>
                                        </p:attrNameLst>
                                      </p:cBhvr>
                                      <p:to>
                                        <p:strVal val="visible"/>
                                      </p:to>
                                    </p:set>
                                    <p:anim calcmode="lin" valueType="num">
                                      <p:cBhvr additive="base">
                                        <p:cTn id="18" dur="500" fill="hold"/>
                                        <p:tgtEl>
                                          <p:spTgt spid="67594"/>
                                        </p:tgtEl>
                                        <p:attrNameLst>
                                          <p:attrName>ppt_x</p:attrName>
                                        </p:attrNameLst>
                                      </p:cBhvr>
                                      <p:tavLst>
                                        <p:tav tm="0">
                                          <p:val>
                                            <p:strVal val="#ppt_x"/>
                                          </p:val>
                                        </p:tav>
                                        <p:tav tm="100000">
                                          <p:val>
                                            <p:strVal val="#ppt_x"/>
                                          </p:val>
                                        </p:tav>
                                      </p:tavLst>
                                    </p:anim>
                                    <p:anim calcmode="lin" valueType="num">
                                      <p:cBhvr additive="base">
                                        <p:cTn id="19" dur="500" fill="hold"/>
                                        <p:tgtEl>
                                          <p:spTgt spid="6759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40963">
                                            <p:txEl>
                                              <p:pRg st="0" end="0"/>
                                            </p:txEl>
                                          </p:spTgt>
                                        </p:tgtEl>
                                        <p:attrNameLst>
                                          <p:attrName>style.visibility</p:attrName>
                                        </p:attrNameLst>
                                      </p:cBhvr>
                                      <p:to>
                                        <p:strVal val="visible"/>
                                      </p:to>
                                    </p:set>
                                    <p:anim calcmode="lin" valueType="num">
                                      <p:cBhvr>
                                        <p:cTn id="24" dur="500" fill="hold"/>
                                        <p:tgtEl>
                                          <p:spTgt spid="40963">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40963">
                                            <p:txEl>
                                              <p:pRg st="0" end="0"/>
                                            </p:txEl>
                                          </p:spTgt>
                                        </p:tgtEl>
                                        <p:attrNameLst>
                                          <p:attrName>ppt_h</p:attrName>
                                        </p:attrNameLst>
                                      </p:cBhvr>
                                      <p:tavLst>
                                        <p:tav tm="0">
                                          <p:val>
                                            <p:strVal val="#ppt_h"/>
                                          </p:val>
                                        </p:tav>
                                        <p:tav tm="100000">
                                          <p:val>
                                            <p:strVal val="#ppt_h"/>
                                          </p:val>
                                        </p:tav>
                                      </p:tavLst>
                                    </p:anim>
                                  </p:childTnLst>
                                </p:cTn>
                              </p:par>
                              <p:par>
                                <p:cTn id="26" presetID="2" presetClass="entr" presetSubtype="4" fill="hold" nodeType="withEffect">
                                  <p:stCondLst>
                                    <p:cond delay="0"/>
                                  </p:stCondLst>
                                  <p:childTnLst>
                                    <p:set>
                                      <p:cBhvr>
                                        <p:cTn id="27" dur="1" fill="hold">
                                          <p:stCondLst>
                                            <p:cond delay="0"/>
                                          </p:stCondLst>
                                        </p:cTn>
                                        <p:tgtEl>
                                          <p:spTgt spid="67595"/>
                                        </p:tgtEl>
                                        <p:attrNameLst>
                                          <p:attrName>style.visibility</p:attrName>
                                        </p:attrNameLst>
                                      </p:cBhvr>
                                      <p:to>
                                        <p:strVal val="visible"/>
                                      </p:to>
                                    </p:set>
                                    <p:anim calcmode="lin" valueType="num">
                                      <p:cBhvr additive="base">
                                        <p:cTn id="28" dur="500" fill="hold"/>
                                        <p:tgtEl>
                                          <p:spTgt spid="67595"/>
                                        </p:tgtEl>
                                        <p:attrNameLst>
                                          <p:attrName>ppt_x</p:attrName>
                                        </p:attrNameLst>
                                      </p:cBhvr>
                                      <p:tavLst>
                                        <p:tav tm="0">
                                          <p:val>
                                            <p:strVal val="#ppt_x"/>
                                          </p:val>
                                        </p:tav>
                                        <p:tav tm="100000">
                                          <p:val>
                                            <p:strVal val="#ppt_x"/>
                                          </p:val>
                                        </p:tav>
                                      </p:tavLst>
                                    </p:anim>
                                    <p:anim calcmode="lin" valueType="num">
                                      <p:cBhvr additive="base">
                                        <p:cTn id="29"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2002"/>
                                        </p:tgtEl>
                                        <p:attrNameLst>
                                          <p:attrName>style.visibility</p:attrName>
                                        </p:attrNameLst>
                                      </p:cBhvr>
                                      <p:to>
                                        <p:strVal val="visible"/>
                                      </p:to>
                                    </p:set>
                                    <p:anim calcmode="lin" valueType="num">
                                      <p:cBhvr additive="base">
                                        <p:cTn id="34" dur="500" fill="hold"/>
                                        <p:tgtEl>
                                          <p:spTgt spid="42002"/>
                                        </p:tgtEl>
                                        <p:attrNameLst>
                                          <p:attrName>ppt_x</p:attrName>
                                        </p:attrNameLst>
                                      </p:cBhvr>
                                      <p:tavLst>
                                        <p:tav tm="0">
                                          <p:val>
                                            <p:strVal val="#ppt_x"/>
                                          </p:val>
                                        </p:tav>
                                        <p:tav tm="100000">
                                          <p:val>
                                            <p:strVal val="#ppt_x"/>
                                          </p:val>
                                        </p:tav>
                                      </p:tavLst>
                                    </p:anim>
                                    <p:anim calcmode="lin" valueType="num">
                                      <p:cBhvr additive="base">
                                        <p:cTn id="35" dur="500" fill="hold"/>
                                        <p:tgtEl>
                                          <p:spTgt spid="42002"/>
                                        </p:tgtEl>
                                        <p:attrNameLst>
                                          <p:attrName>ppt_y</p:attrName>
                                        </p:attrNameLst>
                                      </p:cBhvr>
                                      <p:tavLst>
                                        <p:tav tm="0">
                                          <p:val>
                                            <p:strVal val="1+#ppt_h/2"/>
                                          </p:val>
                                        </p:tav>
                                        <p:tav tm="100000">
                                          <p:val>
                                            <p:strVal val="#ppt_y"/>
                                          </p:val>
                                        </p:tav>
                                      </p:tavLst>
                                    </p:anim>
                                  </p:childTnLst>
                                </p:cTn>
                              </p:par>
                              <p:par>
                                <p:cTn id="36" presetID="2" presetClass="entr" presetSubtype="4" fill="hold" grpId="1" nodeType="withEffect">
                                  <p:stCondLst>
                                    <p:cond delay="0"/>
                                  </p:stCondLst>
                                  <p:childTnLst>
                                    <p:set>
                                      <p:cBhvr>
                                        <p:cTn id="37" dur="1" fill="hold">
                                          <p:stCondLst>
                                            <p:cond delay="0"/>
                                          </p:stCondLst>
                                        </p:cTn>
                                        <p:tgtEl>
                                          <p:spTgt spid="67594"/>
                                        </p:tgtEl>
                                        <p:attrNameLst>
                                          <p:attrName>style.visibility</p:attrName>
                                        </p:attrNameLst>
                                      </p:cBhvr>
                                      <p:to>
                                        <p:strVal val="visible"/>
                                      </p:to>
                                    </p:set>
                                    <p:anim calcmode="lin" valueType="num">
                                      <p:cBhvr additive="base">
                                        <p:cTn id="38" dur="500" fill="hold"/>
                                        <p:tgtEl>
                                          <p:spTgt spid="67594"/>
                                        </p:tgtEl>
                                        <p:attrNameLst>
                                          <p:attrName>ppt_x</p:attrName>
                                        </p:attrNameLst>
                                      </p:cBhvr>
                                      <p:tavLst>
                                        <p:tav tm="0">
                                          <p:val>
                                            <p:strVal val="#ppt_x"/>
                                          </p:val>
                                        </p:tav>
                                        <p:tav tm="100000">
                                          <p:val>
                                            <p:strVal val="#ppt_x"/>
                                          </p:val>
                                        </p:tav>
                                      </p:tavLst>
                                    </p:anim>
                                    <p:anim calcmode="lin" valueType="num">
                                      <p:cBhvr additive="base">
                                        <p:cTn id="39" dur="500" fill="hold"/>
                                        <p:tgtEl>
                                          <p:spTgt spid="67594"/>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7595"/>
                                        </p:tgtEl>
                                        <p:attrNameLst>
                                          <p:attrName>style.visibility</p:attrName>
                                        </p:attrNameLst>
                                      </p:cBhvr>
                                      <p:to>
                                        <p:strVal val="visible"/>
                                      </p:to>
                                    </p:set>
                                    <p:anim calcmode="lin" valueType="num">
                                      <p:cBhvr additive="base">
                                        <p:cTn id="42" dur="500" fill="hold"/>
                                        <p:tgtEl>
                                          <p:spTgt spid="67595"/>
                                        </p:tgtEl>
                                        <p:attrNameLst>
                                          <p:attrName>ppt_x</p:attrName>
                                        </p:attrNameLst>
                                      </p:cBhvr>
                                      <p:tavLst>
                                        <p:tav tm="0">
                                          <p:val>
                                            <p:strVal val="#ppt_x"/>
                                          </p:val>
                                        </p:tav>
                                        <p:tav tm="100000">
                                          <p:val>
                                            <p:strVal val="#ppt_x"/>
                                          </p:val>
                                        </p:tav>
                                      </p:tavLst>
                                    </p:anim>
                                    <p:anim calcmode="lin" valueType="num">
                                      <p:cBhvr additive="base">
                                        <p:cTn id="43"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p:bldP spid="67594" grpId="0"/>
      <p:bldP spid="67594" grpId="1"/>
      <p:bldP spid="409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179388" y="4575175"/>
            <a:ext cx="7993062" cy="2282825"/>
          </a:xfrm>
          <a:prstGeom prst="rect">
            <a:avLst/>
          </a:prstGeom>
          <a:noFill/>
          <a:ln w="9525">
            <a:noFill/>
            <a:miter lim="800000"/>
            <a:headEnd/>
            <a:tailEnd/>
          </a:ln>
        </p:spPr>
        <p:txBody>
          <a:bodyPr>
            <a:spAutoFit/>
          </a:bodyPr>
          <a:lstStyle/>
          <a:p>
            <a:r>
              <a:rPr kumimoji="1" lang="zh-CN" altLang="en-US" sz="2400" b="1">
                <a:solidFill>
                  <a:srgbClr val="990033"/>
                </a:solidFill>
              </a:rPr>
              <a:t>近似假定</a:t>
            </a:r>
            <a:r>
              <a:rPr kumimoji="1" lang="en-US" altLang="zh-CN" sz="2400" b="1">
                <a:solidFill>
                  <a:srgbClr val="990033"/>
                </a:solidFill>
              </a:rPr>
              <a:t>:</a:t>
            </a:r>
            <a:r>
              <a:rPr kumimoji="1" lang="en-US" altLang="zh-CN" sz="2400" b="1">
                <a:solidFill>
                  <a:srgbClr val="990033"/>
                </a:solidFill>
                <a:sym typeface="Wingdings" pitchFamily="2" charset="2"/>
              </a:rPr>
              <a:t>(1)</a:t>
            </a:r>
            <a:r>
              <a:rPr kumimoji="1" lang="zh-CN" altLang="en-US" sz="2400" b="1">
                <a:solidFill>
                  <a:srgbClr val="990033"/>
                </a:solidFill>
                <a:sym typeface="Wingdings" pitchFamily="2" charset="2"/>
              </a:rPr>
              <a:t>分子混沌性假设，认为每个分子仅向</a:t>
            </a:r>
            <a:r>
              <a:rPr kumimoji="1" lang="en-US" altLang="zh-CN" sz="2400" b="1">
                <a:solidFill>
                  <a:srgbClr val="800000"/>
                </a:solidFill>
              </a:rPr>
              <a:t>+</a:t>
            </a:r>
            <a:r>
              <a:rPr kumimoji="1" lang="en-US" altLang="zh-CN" sz="2400" b="1" i="1">
                <a:solidFill>
                  <a:srgbClr val="800000"/>
                </a:solidFill>
              </a:rPr>
              <a:t>x</a:t>
            </a:r>
            <a:r>
              <a:rPr kumimoji="1" lang="zh-CN" altLang="en-US" sz="2400" b="1" i="1">
                <a:solidFill>
                  <a:srgbClr val="800000"/>
                </a:solidFill>
              </a:rPr>
              <a:t>，</a:t>
            </a:r>
            <a:r>
              <a:rPr kumimoji="1" lang="en-US" altLang="zh-CN" sz="2400" b="1" i="1">
                <a:solidFill>
                  <a:srgbClr val="800000"/>
                </a:solidFill>
              </a:rPr>
              <a:t>-x</a:t>
            </a:r>
            <a:r>
              <a:rPr kumimoji="1" lang="zh-CN" altLang="en-US" sz="2400" b="1" i="1">
                <a:solidFill>
                  <a:srgbClr val="800000"/>
                </a:solidFill>
              </a:rPr>
              <a:t>，</a:t>
            </a:r>
            <a:r>
              <a:rPr kumimoji="1" lang="en-US" altLang="zh-CN" sz="2400" b="1">
                <a:solidFill>
                  <a:srgbClr val="800000"/>
                </a:solidFill>
              </a:rPr>
              <a:t>+</a:t>
            </a:r>
            <a:r>
              <a:rPr kumimoji="1" lang="en-US" altLang="zh-CN" sz="2400" b="1" i="1">
                <a:solidFill>
                  <a:srgbClr val="800000"/>
                </a:solidFill>
              </a:rPr>
              <a:t>y</a:t>
            </a:r>
            <a:r>
              <a:rPr kumimoji="1" lang="zh-CN" altLang="en-US" sz="2400" b="1" i="1">
                <a:solidFill>
                  <a:srgbClr val="800000"/>
                </a:solidFill>
              </a:rPr>
              <a:t>，</a:t>
            </a:r>
            <a:r>
              <a:rPr kumimoji="1" lang="en-US" altLang="zh-CN" sz="2400" b="1" i="1">
                <a:solidFill>
                  <a:srgbClr val="800000"/>
                </a:solidFill>
              </a:rPr>
              <a:t>-y</a:t>
            </a:r>
            <a:r>
              <a:rPr kumimoji="1" lang="zh-CN" altLang="en-US" sz="2400" b="1" i="1">
                <a:solidFill>
                  <a:srgbClr val="800000"/>
                </a:solidFill>
              </a:rPr>
              <a:t>，</a:t>
            </a:r>
            <a:r>
              <a:rPr kumimoji="1" lang="en-US" altLang="zh-CN" sz="2400" b="1">
                <a:solidFill>
                  <a:srgbClr val="800000"/>
                </a:solidFill>
              </a:rPr>
              <a:t>+</a:t>
            </a:r>
            <a:r>
              <a:rPr kumimoji="1" lang="en-US" altLang="zh-CN" sz="2400" b="1" i="1">
                <a:solidFill>
                  <a:srgbClr val="800000"/>
                </a:solidFill>
              </a:rPr>
              <a:t>z</a:t>
            </a:r>
            <a:r>
              <a:rPr kumimoji="1" lang="zh-CN" altLang="en-US" sz="2400" b="1" i="1">
                <a:solidFill>
                  <a:srgbClr val="800000"/>
                </a:solidFill>
              </a:rPr>
              <a:t>，</a:t>
            </a:r>
            <a:r>
              <a:rPr kumimoji="1" lang="en-US" altLang="zh-CN" sz="2400" b="1" i="1">
                <a:solidFill>
                  <a:srgbClr val="800000"/>
                </a:solidFill>
              </a:rPr>
              <a:t>-z </a:t>
            </a:r>
            <a:r>
              <a:rPr kumimoji="1" lang="en-US" altLang="zh-CN" sz="2400" b="1">
                <a:solidFill>
                  <a:srgbClr val="800000"/>
                </a:solidFill>
              </a:rPr>
              <a:t>6</a:t>
            </a:r>
            <a:r>
              <a:rPr kumimoji="1" lang="zh-CN" altLang="en-US" sz="2400" b="1">
                <a:solidFill>
                  <a:srgbClr val="800000"/>
                </a:solidFill>
              </a:rPr>
              <a:t>个方向做等概率运动。</a:t>
            </a:r>
            <a:endParaRPr kumimoji="1" lang="zh-CN" altLang="en-US" sz="2400" b="1">
              <a:solidFill>
                <a:srgbClr val="990033"/>
              </a:solidFill>
              <a:sym typeface="Wingdings" pitchFamily="2" charset="2"/>
            </a:endParaRPr>
          </a:p>
          <a:p>
            <a:r>
              <a:rPr kumimoji="1" lang="zh-CN" altLang="en-US" sz="2400" b="1">
                <a:solidFill>
                  <a:srgbClr val="990033"/>
                </a:solidFill>
                <a:sym typeface="Wingdings" pitchFamily="2" charset="2"/>
              </a:rPr>
              <a:t>（</a:t>
            </a:r>
            <a:r>
              <a:rPr kumimoji="1" lang="en-US" altLang="zh-CN" sz="2400" b="1">
                <a:solidFill>
                  <a:srgbClr val="990033"/>
                </a:solidFill>
                <a:sym typeface="Wingdings" pitchFamily="2" charset="2"/>
              </a:rPr>
              <a:t>2</a:t>
            </a:r>
            <a:r>
              <a:rPr kumimoji="1" lang="zh-CN" altLang="en-US" sz="2400" b="1">
                <a:solidFill>
                  <a:srgbClr val="990033"/>
                </a:solidFill>
                <a:sym typeface="Wingdings" pitchFamily="2" charset="2"/>
              </a:rPr>
              <a:t>）理想气体的假设：并未考虑气体分子还受到周围其他分子的吸引力作用。</a:t>
            </a:r>
          </a:p>
          <a:p>
            <a:r>
              <a:rPr kumimoji="1" lang="zh-CN" altLang="en-US" sz="2400" b="1">
                <a:solidFill>
                  <a:srgbClr val="990033"/>
                </a:solidFill>
                <a:sym typeface="Wingdings" pitchFamily="2" charset="2"/>
              </a:rPr>
              <a:t>（</a:t>
            </a:r>
            <a:r>
              <a:rPr kumimoji="1" lang="en-US" altLang="zh-CN" sz="2400" b="1">
                <a:solidFill>
                  <a:srgbClr val="990033"/>
                </a:solidFill>
                <a:sym typeface="Wingdings" pitchFamily="2" charset="2"/>
              </a:rPr>
              <a:t>3</a:t>
            </a:r>
            <a:r>
              <a:rPr kumimoji="1" lang="zh-CN" altLang="en-US" sz="2400" b="1">
                <a:solidFill>
                  <a:srgbClr val="990033"/>
                </a:solidFill>
                <a:sym typeface="Wingdings" pitchFamily="2" charset="2"/>
              </a:rPr>
              <a:t>）在推导中假设每一个分子均以平均速率运动，这里用到了统计平均的概念。</a:t>
            </a:r>
          </a:p>
        </p:txBody>
      </p:sp>
      <p:sp>
        <p:nvSpPr>
          <p:cNvPr id="40967" name="Text Box 7"/>
          <p:cNvSpPr txBox="1">
            <a:spLocks noChangeArrowheads="1"/>
          </p:cNvSpPr>
          <p:nvPr/>
        </p:nvSpPr>
        <p:spPr bwMode="auto">
          <a:xfrm>
            <a:off x="179388" y="1125538"/>
            <a:ext cx="8964612" cy="1066800"/>
          </a:xfrm>
          <a:prstGeom prst="rect">
            <a:avLst/>
          </a:prstGeom>
          <a:noFill/>
          <a:ln w="9525">
            <a:noFill/>
            <a:miter lim="800000"/>
            <a:headEnd/>
            <a:tailEnd/>
          </a:ln>
        </p:spPr>
        <p:txBody>
          <a:bodyPr>
            <a:spAutoFit/>
          </a:bodyPr>
          <a:lstStyle/>
          <a:p>
            <a:pPr>
              <a:lnSpc>
                <a:spcPct val="160000"/>
              </a:lnSpc>
              <a:spcBef>
                <a:spcPct val="50000"/>
              </a:spcBef>
              <a:buFont typeface="Arial" charset="0"/>
              <a:buNone/>
            </a:pPr>
            <a:r>
              <a:rPr lang="en-US" altLang="zh-CN" sz="2000" b="1">
                <a:solidFill>
                  <a:schemeClr val="tx2"/>
                </a:solidFill>
                <a:latin typeface="黑体" pitchFamily="2" charset="-122"/>
                <a:ea typeface="黑体" pitchFamily="2" charset="-122"/>
              </a:rPr>
              <a:t> </a:t>
            </a:r>
            <a:r>
              <a:rPr lang="el-GR" altLang="zh-CN" sz="2000" b="1">
                <a:latin typeface="Calibri" pitchFamily="34" charset="0"/>
              </a:rPr>
              <a:t>Δ</a:t>
            </a:r>
            <a:r>
              <a:rPr lang="en-US" altLang="zh-CN" sz="2000">
                <a:latin typeface="Calibri" pitchFamily="34" charset="0"/>
              </a:rPr>
              <a:t> </a:t>
            </a:r>
            <a:r>
              <a:rPr lang="en-US" altLang="zh-CN" sz="2000" b="1" i="1">
                <a:solidFill>
                  <a:schemeClr val="tx2"/>
                </a:solidFill>
                <a:latin typeface="黑体" pitchFamily="2" charset="-122"/>
                <a:ea typeface="黑体" pitchFamily="2" charset="-122"/>
              </a:rPr>
              <a:t>t </a:t>
            </a:r>
            <a:r>
              <a:rPr lang="zh-CN" altLang="en-US" sz="2000" b="1">
                <a:solidFill>
                  <a:schemeClr val="tx2"/>
                </a:solidFill>
                <a:latin typeface="黑体" pitchFamily="2" charset="-122"/>
                <a:ea typeface="黑体" pitchFamily="2" charset="-122"/>
              </a:rPr>
              <a:t>时间内碰撞在 </a:t>
            </a:r>
            <a:r>
              <a:rPr lang="el-GR" altLang="zh-CN" sz="2000" b="1">
                <a:latin typeface="Calibri" pitchFamily="34" charset="0"/>
              </a:rPr>
              <a:t>Δ</a:t>
            </a:r>
            <a:r>
              <a:rPr lang="en-US" altLang="zh-CN" sz="2000">
                <a:latin typeface="Calibri" pitchFamily="34" charset="0"/>
              </a:rPr>
              <a:t> </a:t>
            </a:r>
            <a:r>
              <a:rPr lang="en-US" altLang="zh-CN" sz="2000" b="1" i="1">
                <a:solidFill>
                  <a:schemeClr val="tx2"/>
                </a:solidFill>
                <a:latin typeface="黑体" pitchFamily="2" charset="-122"/>
                <a:ea typeface="黑体" pitchFamily="2" charset="-122"/>
              </a:rPr>
              <a:t>A </a:t>
            </a:r>
            <a:r>
              <a:rPr lang="zh-CN" altLang="en-US" sz="2000" b="1">
                <a:solidFill>
                  <a:schemeClr val="tx2"/>
                </a:solidFill>
                <a:latin typeface="黑体" pitchFamily="2" charset="-122"/>
                <a:ea typeface="黑体" pitchFamily="2" charset="-122"/>
              </a:rPr>
              <a:t>面积器壁上的平均分子数</a:t>
            </a:r>
            <a:r>
              <a:rPr lang="el-GR" altLang="zh-CN" sz="2000" b="1">
                <a:latin typeface="Calibri" pitchFamily="34" charset="0"/>
              </a:rPr>
              <a:t>Δ</a:t>
            </a:r>
            <a:r>
              <a:rPr lang="en-US" altLang="zh-CN" sz="2000">
                <a:latin typeface="Calibri" pitchFamily="34" charset="0"/>
              </a:rPr>
              <a:t> </a:t>
            </a:r>
            <a:r>
              <a:rPr lang="en-US" altLang="zh-CN" sz="2000" b="1" i="1">
                <a:solidFill>
                  <a:schemeClr val="tx2"/>
                </a:solidFill>
                <a:latin typeface="黑体" pitchFamily="2" charset="-122"/>
                <a:ea typeface="黑体" pitchFamily="2" charset="-122"/>
              </a:rPr>
              <a:t>N </a:t>
            </a:r>
            <a:r>
              <a:rPr lang="zh-CN" altLang="en-US" sz="2000" b="1">
                <a:solidFill>
                  <a:schemeClr val="tx2"/>
                </a:solidFill>
                <a:latin typeface="黑体" pitchFamily="2" charset="-122"/>
                <a:ea typeface="黑体" pitchFamily="2" charset="-122"/>
              </a:rPr>
              <a:t>等于图中柱体内向下运动的分子数。</a:t>
            </a:r>
          </a:p>
        </p:txBody>
      </p:sp>
      <p:graphicFrame>
        <p:nvGraphicFramePr>
          <p:cNvPr id="40970" name="Object 10"/>
          <p:cNvGraphicFramePr>
            <a:graphicFrameLocks noChangeAspect="1"/>
          </p:cNvGraphicFramePr>
          <p:nvPr>
            <p:ph/>
          </p:nvPr>
        </p:nvGraphicFramePr>
        <p:xfrm>
          <a:off x="3635375" y="1700213"/>
          <a:ext cx="1584325" cy="657225"/>
        </p:xfrm>
        <a:graphic>
          <a:graphicData uri="http://schemas.openxmlformats.org/presentationml/2006/ole">
            <p:oleObj spid="_x0000_s43014" name="公式" r:id="rId3" imgW="1040948" imgH="431613" progId="Equation.3">
              <p:embed/>
            </p:oleObj>
          </a:graphicData>
        </a:graphic>
      </p:graphicFrame>
      <p:graphicFrame>
        <p:nvGraphicFramePr>
          <p:cNvPr id="41989" name="Object 5"/>
          <p:cNvGraphicFramePr>
            <a:graphicFrameLocks noChangeAspect="1"/>
          </p:cNvGraphicFramePr>
          <p:nvPr/>
        </p:nvGraphicFramePr>
        <p:xfrm>
          <a:off x="2563813" y="3316288"/>
          <a:ext cx="3049587" cy="904875"/>
        </p:xfrm>
        <a:graphic>
          <a:graphicData uri="http://schemas.openxmlformats.org/presentationml/2006/ole">
            <p:oleObj spid="_x0000_s43016" name="公式" r:id="rId4" imgW="1002865" imgH="418918" progId="Equation.3">
              <p:embed/>
            </p:oleObj>
          </a:graphicData>
        </a:graphic>
      </p:graphicFrame>
      <p:sp>
        <p:nvSpPr>
          <p:cNvPr id="41991" name="Text Box 7"/>
          <p:cNvSpPr txBox="1">
            <a:spLocks noChangeArrowheads="1"/>
          </p:cNvSpPr>
          <p:nvPr/>
        </p:nvSpPr>
        <p:spPr bwMode="auto">
          <a:xfrm>
            <a:off x="468313" y="2630488"/>
            <a:ext cx="7467600" cy="519112"/>
          </a:xfrm>
          <a:prstGeom prst="rect">
            <a:avLst/>
          </a:prstGeom>
          <a:noFill/>
          <a:ln w="9525">
            <a:noFill/>
            <a:miter lim="800000"/>
            <a:headEnd/>
            <a:tailEnd/>
          </a:ln>
        </p:spPr>
        <p:txBody>
          <a:bodyPr>
            <a:spAutoFit/>
          </a:bodyPr>
          <a:lstStyle/>
          <a:p>
            <a:pPr>
              <a:spcBef>
                <a:spcPct val="50000"/>
              </a:spcBef>
              <a:buFont typeface="Arial" charset="0"/>
              <a:buNone/>
            </a:pPr>
            <a:r>
              <a:rPr lang="en-US" altLang="zh-CN" sz="2800" b="1">
                <a:latin typeface="黑体" pitchFamily="2" charset="-122"/>
                <a:ea typeface="黑体" pitchFamily="2" charset="-122"/>
              </a:rPr>
              <a:t> </a:t>
            </a:r>
            <a:r>
              <a:rPr lang="zh-CN" altLang="en-US" sz="2400" b="1">
                <a:latin typeface="黑体" pitchFamily="2" charset="-122"/>
                <a:ea typeface="黑体" pitchFamily="2" charset="-122"/>
              </a:rPr>
              <a:t>单位时间内碰在单位面积器壁上的平均分子数为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in)">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 calcmode="lin" valueType="num">
                                      <p:cBhvr>
                                        <p:cTn id="12" dur="500" fill="hold"/>
                                        <p:tgtEl>
                                          <p:spTgt spid="40967"/>
                                        </p:tgtEl>
                                        <p:attrNameLst>
                                          <p:attrName>ppt_w</p:attrName>
                                        </p:attrNameLst>
                                      </p:cBhvr>
                                      <p:tavLst>
                                        <p:tav tm="0">
                                          <p:val>
                                            <p:fltVal val="0"/>
                                          </p:val>
                                        </p:tav>
                                        <p:tav tm="100000">
                                          <p:val>
                                            <p:strVal val="#ppt_w"/>
                                          </p:val>
                                        </p:tav>
                                      </p:tavLst>
                                    </p:anim>
                                    <p:anim calcmode="lin" valueType="num">
                                      <p:cBhvr>
                                        <p:cTn id="13" dur="500" fill="hold"/>
                                        <p:tgtEl>
                                          <p:spTgt spid="4096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40970"/>
                                        </p:tgtEl>
                                        <p:attrNameLst>
                                          <p:attrName>style.visibility</p:attrName>
                                        </p:attrNameLst>
                                      </p:cBhvr>
                                      <p:to>
                                        <p:strVal val="visible"/>
                                      </p:to>
                                    </p:set>
                                    <p:anim calcmode="lin" valueType="num">
                                      <p:cBhvr>
                                        <p:cTn id="18" dur="500" fill="hold"/>
                                        <p:tgtEl>
                                          <p:spTgt spid="40970"/>
                                        </p:tgtEl>
                                        <p:attrNameLst>
                                          <p:attrName>ppt_w</p:attrName>
                                        </p:attrNameLst>
                                      </p:cBhvr>
                                      <p:tavLst>
                                        <p:tav tm="0">
                                          <p:val>
                                            <p:fltVal val="0"/>
                                          </p:val>
                                        </p:tav>
                                        <p:tav tm="100000">
                                          <p:val>
                                            <p:strVal val="#ppt_w"/>
                                          </p:val>
                                        </p:tav>
                                      </p:tavLst>
                                    </p:anim>
                                    <p:anim calcmode="lin" valueType="num">
                                      <p:cBhvr>
                                        <p:cTn id="19" dur="500" fill="hold"/>
                                        <p:tgtEl>
                                          <p:spTgt spid="4097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41991"/>
                                        </p:tgtEl>
                                        <p:attrNameLst>
                                          <p:attrName>style.visibility</p:attrName>
                                        </p:attrNameLst>
                                      </p:cBhvr>
                                      <p:to>
                                        <p:strVal val="visible"/>
                                      </p:to>
                                    </p:set>
                                    <p:anim calcmode="lin" valueType="num">
                                      <p:cBhvr>
                                        <p:cTn id="24" dur="500" fill="hold"/>
                                        <p:tgtEl>
                                          <p:spTgt spid="41991"/>
                                        </p:tgtEl>
                                        <p:attrNameLst>
                                          <p:attrName>ppt_w</p:attrName>
                                        </p:attrNameLst>
                                      </p:cBhvr>
                                      <p:tavLst>
                                        <p:tav tm="0">
                                          <p:val>
                                            <p:fltVal val="0"/>
                                          </p:val>
                                        </p:tav>
                                        <p:tav tm="100000">
                                          <p:val>
                                            <p:strVal val="#ppt_w"/>
                                          </p:val>
                                        </p:tav>
                                      </p:tavLst>
                                    </p:anim>
                                    <p:anim calcmode="lin" valueType="num">
                                      <p:cBhvr>
                                        <p:cTn id="25" dur="500" fill="hold"/>
                                        <p:tgtEl>
                                          <p:spTgt spid="4199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1989"/>
                                        </p:tgtEl>
                                        <p:attrNameLst>
                                          <p:attrName>style.visibility</p:attrName>
                                        </p:attrNameLst>
                                      </p:cBhvr>
                                      <p:to>
                                        <p:strVal val="visible"/>
                                      </p:to>
                                    </p:set>
                                    <p:animEffect transition="in" filter="checkerboard(across)">
                                      <p:cBhvr>
                                        <p:cTn id="30"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0967" grpId="0" autoUpdateAnimBg="0"/>
      <p:bldP spid="4199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 descr="B@{Q4K~$IXMS[5E%`I(XC07"/>
          <p:cNvPicPr>
            <a:picLocks noChangeAspect="1" noChangeArrowheads="1"/>
          </p:cNvPicPr>
          <p:nvPr/>
        </p:nvPicPr>
        <p:blipFill>
          <a:blip r:embed="rId2"/>
          <a:srcRect/>
          <a:stretch>
            <a:fillRect/>
          </a:stretch>
        </p:blipFill>
        <p:spPr bwMode="auto">
          <a:xfrm>
            <a:off x="323850" y="1196975"/>
            <a:ext cx="7848600" cy="3595688"/>
          </a:xfrm>
          <a:prstGeom prst="rect">
            <a:avLst/>
          </a:prstGeom>
          <a:noFill/>
          <a:ln w="9525">
            <a:noFill/>
            <a:miter lim="800000"/>
            <a:headEnd/>
            <a:tailEnd/>
          </a:ln>
        </p:spPr>
      </p:pic>
      <p:sp>
        <p:nvSpPr>
          <p:cNvPr id="48133" name="Rectangle 5"/>
          <p:cNvSpPr>
            <a:spLocks noGrp="1" noChangeArrowheads="1"/>
          </p:cNvSpPr>
          <p:nvPr>
            <p:ph type="title"/>
          </p:nvPr>
        </p:nvSpPr>
        <p:spPr bwMode="auto">
          <a:xfrm>
            <a:off x="250825" y="5157788"/>
            <a:ext cx="8301038" cy="417512"/>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000" smtClean="0"/>
              <a:t>   这些公式都特别重要，多看看课后习题。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p:cTn id="7" dur="500" fill="hold"/>
                                        <p:tgtEl>
                                          <p:spTgt spid="48133"/>
                                        </p:tgtEl>
                                        <p:attrNameLst>
                                          <p:attrName>ppt_w</p:attrName>
                                        </p:attrNameLst>
                                      </p:cBhvr>
                                      <p:tavLst>
                                        <p:tav tm="0">
                                          <p:val>
                                            <p:fltVal val="0"/>
                                          </p:val>
                                        </p:tav>
                                        <p:tav tm="100000">
                                          <p:val>
                                            <p:strVal val="#ppt_w"/>
                                          </p:val>
                                        </p:tav>
                                      </p:tavLst>
                                    </p:anim>
                                    <p:anim calcmode="lin" valueType="num">
                                      <p:cBhvr>
                                        <p:cTn id="8" dur="500" fill="hold"/>
                                        <p:tgtEl>
                                          <p:spTgt spid="481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bwMode="auto">
          <a:xfrm>
            <a:off x="179388" y="1268413"/>
            <a:ext cx="4321175" cy="576262"/>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000" smtClean="0"/>
              <a:t>（七）分子间作用力势能与真实气体物态方程</a:t>
            </a:r>
          </a:p>
        </p:txBody>
      </p:sp>
      <p:sp>
        <p:nvSpPr>
          <p:cNvPr id="51205" name="Rectangle 5"/>
          <p:cNvSpPr>
            <a:spLocks noChangeArrowheads="1"/>
          </p:cNvSpPr>
          <p:nvPr/>
        </p:nvSpPr>
        <p:spPr bwMode="auto">
          <a:xfrm>
            <a:off x="323850" y="2924175"/>
            <a:ext cx="4413250" cy="1008063"/>
          </a:xfrm>
          <a:prstGeom prst="rect">
            <a:avLst/>
          </a:prstGeom>
          <a:noFill/>
          <a:ln w="9525">
            <a:noFill/>
            <a:miter lim="800000"/>
            <a:headEnd/>
            <a:tailEnd/>
          </a:ln>
        </p:spPr>
        <p:txBody>
          <a:bodyPr anchor="ctr"/>
          <a:lstStyle/>
          <a:p>
            <a:r>
              <a:rPr lang="zh-CN" altLang="en-US" sz="2000">
                <a:latin typeface="Calibri" pitchFamily="34" charset="0"/>
              </a:rPr>
              <a:t>（</a:t>
            </a:r>
            <a:r>
              <a:rPr lang="en-US" altLang="zh-CN" sz="2000">
                <a:latin typeface="Calibri" pitchFamily="34" charset="0"/>
              </a:rPr>
              <a:t>1</a:t>
            </a:r>
            <a:r>
              <a:rPr lang="zh-CN" altLang="en-US" sz="2000">
                <a:latin typeface="Calibri" pitchFamily="34" charset="0"/>
              </a:rPr>
              <a:t>）了解分子间作用力曲线和分子间相互作用势能曲线</a:t>
            </a:r>
          </a:p>
        </p:txBody>
      </p:sp>
      <p:grpSp>
        <p:nvGrpSpPr>
          <p:cNvPr id="45059" name="Group 6"/>
          <p:cNvGrpSpPr>
            <a:grpSpLocks/>
          </p:cNvGrpSpPr>
          <p:nvPr/>
        </p:nvGrpSpPr>
        <p:grpSpPr bwMode="auto">
          <a:xfrm>
            <a:off x="4500563" y="908050"/>
            <a:ext cx="3968750" cy="5334000"/>
            <a:chOff x="2928" y="480"/>
            <a:chExt cx="2596" cy="3408"/>
          </a:xfrm>
        </p:grpSpPr>
        <p:grpSp>
          <p:nvGrpSpPr>
            <p:cNvPr id="45060" name="Group 7"/>
            <p:cNvGrpSpPr>
              <a:grpSpLocks/>
            </p:cNvGrpSpPr>
            <p:nvPr/>
          </p:nvGrpSpPr>
          <p:grpSpPr bwMode="auto">
            <a:xfrm>
              <a:off x="3312" y="480"/>
              <a:ext cx="2212" cy="3408"/>
              <a:chOff x="3312" y="480"/>
              <a:chExt cx="2212" cy="3408"/>
            </a:xfrm>
          </p:grpSpPr>
          <p:pic>
            <p:nvPicPr>
              <p:cNvPr id="45062" name="Picture 8" descr="新图1"/>
              <p:cNvPicPr>
                <a:picLocks noChangeAspect="1" noChangeArrowheads="1"/>
              </p:cNvPicPr>
              <p:nvPr/>
            </p:nvPicPr>
            <p:blipFill>
              <a:blip r:embed="rId2"/>
              <a:srcRect/>
              <a:stretch>
                <a:fillRect/>
              </a:stretch>
            </p:blipFill>
            <p:spPr bwMode="auto">
              <a:xfrm>
                <a:off x="3312" y="480"/>
                <a:ext cx="2212" cy="3408"/>
              </a:xfrm>
              <a:prstGeom prst="rect">
                <a:avLst/>
              </a:prstGeom>
              <a:noFill/>
              <a:ln w="9525">
                <a:noFill/>
                <a:miter lim="800000"/>
                <a:headEnd/>
                <a:tailEnd/>
              </a:ln>
            </p:spPr>
          </p:pic>
          <p:sp>
            <p:nvSpPr>
              <p:cNvPr id="45063" name="AutoShape 9"/>
              <p:cNvSpPr>
                <a:spLocks noChangeArrowheads="1"/>
              </p:cNvSpPr>
              <p:nvPr/>
            </p:nvSpPr>
            <p:spPr bwMode="auto">
              <a:xfrm>
                <a:off x="4272" y="1200"/>
                <a:ext cx="720" cy="240"/>
              </a:xfrm>
              <a:prstGeom prst="wedgeRoundRectCallout">
                <a:avLst>
                  <a:gd name="adj1" fmla="val -72917"/>
                  <a:gd name="adj2" fmla="val 13375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CC3300"/>
                    </a:solidFill>
                    <a:latin typeface="Times New Roman" pitchFamily="18" charset="0"/>
                  </a:rPr>
                  <a:t>平衡位置</a:t>
                </a:r>
              </a:p>
            </p:txBody>
          </p:sp>
          <p:sp>
            <p:nvSpPr>
              <p:cNvPr id="45064" name="AutoShape 10"/>
              <p:cNvSpPr>
                <a:spLocks noChangeArrowheads="1"/>
              </p:cNvSpPr>
              <p:nvPr/>
            </p:nvSpPr>
            <p:spPr bwMode="auto">
              <a:xfrm>
                <a:off x="3408" y="1824"/>
                <a:ext cx="576" cy="240"/>
              </a:xfrm>
              <a:prstGeom prst="wedgeRoundRectCallout">
                <a:avLst>
                  <a:gd name="adj1" fmla="val 82815"/>
                  <a:gd name="adj2" fmla="val -4625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CC3300"/>
                    </a:solidFill>
                    <a:latin typeface="Times New Roman" pitchFamily="18" charset="0"/>
                  </a:rPr>
                  <a:t>吸引力</a:t>
                </a:r>
              </a:p>
            </p:txBody>
          </p:sp>
          <p:sp>
            <p:nvSpPr>
              <p:cNvPr id="45065" name="AutoShape 11"/>
              <p:cNvSpPr>
                <a:spLocks noChangeArrowheads="1"/>
              </p:cNvSpPr>
              <p:nvPr/>
            </p:nvSpPr>
            <p:spPr bwMode="auto">
              <a:xfrm>
                <a:off x="4224" y="2832"/>
                <a:ext cx="768" cy="240"/>
              </a:xfrm>
              <a:prstGeom prst="wedgeRoundRectCallout">
                <a:avLst>
                  <a:gd name="adj1" fmla="val -65236"/>
                  <a:gd name="adj2" fmla="val 9625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CC3300"/>
                    </a:solidFill>
                    <a:latin typeface="Times New Roman" pitchFamily="18" charset="0"/>
                  </a:rPr>
                  <a:t>平衡位置</a:t>
                </a:r>
              </a:p>
            </p:txBody>
          </p:sp>
          <p:sp>
            <p:nvSpPr>
              <p:cNvPr id="45066" name="AutoShape 12"/>
              <p:cNvSpPr>
                <a:spLocks noChangeArrowheads="1"/>
              </p:cNvSpPr>
              <p:nvPr/>
            </p:nvSpPr>
            <p:spPr bwMode="auto">
              <a:xfrm>
                <a:off x="3360" y="1104"/>
                <a:ext cx="576" cy="240"/>
              </a:xfrm>
              <a:prstGeom prst="wedgeRoundRectCallout">
                <a:avLst>
                  <a:gd name="adj1" fmla="val 71356"/>
                  <a:gd name="adj2" fmla="val 5875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CC3300"/>
                    </a:solidFill>
                    <a:latin typeface="Times New Roman" pitchFamily="18" charset="0"/>
                  </a:rPr>
                  <a:t>排斥力</a:t>
                </a:r>
              </a:p>
            </p:txBody>
          </p:sp>
        </p:grpSp>
        <p:sp>
          <p:nvSpPr>
            <p:cNvPr id="45061" name="AutoShape 13"/>
            <p:cNvSpPr>
              <a:spLocks noChangeArrowheads="1"/>
            </p:cNvSpPr>
            <p:nvPr/>
          </p:nvSpPr>
          <p:spPr bwMode="auto">
            <a:xfrm>
              <a:off x="2928" y="3360"/>
              <a:ext cx="864" cy="240"/>
            </a:xfrm>
            <a:prstGeom prst="wedgeRoundRectCallout">
              <a:avLst>
                <a:gd name="adj1" fmla="val 43403"/>
                <a:gd name="adj2" fmla="val 126250"/>
                <a:gd name="adj3" fmla="val 16667"/>
              </a:avLst>
            </a:prstGeom>
            <a:solidFill>
              <a:schemeClr val="bg1"/>
            </a:solidFill>
            <a:ln w="9525">
              <a:solidFill>
                <a:schemeClr val="tx1"/>
              </a:solidFill>
              <a:miter lim="800000"/>
              <a:headEnd/>
              <a:tailEnd/>
            </a:ln>
          </p:spPr>
          <p:txBody>
            <a:bodyPr/>
            <a:lstStyle/>
            <a:p>
              <a:pPr algn="ctr"/>
              <a:r>
                <a:rPr kumimoji="1" lang="zh-CN" altLang="en-US" sz="1600" b="1">
                  <a:solidFill>
                    <a:srgbClr val="CC3300"/>
                  </a:solidFill>
                  <a:latin typeface="黑体" pitchFamily="2" charset="-122"/>
                </a:rPr>
                <a:t>势能</a:t>
              </a:r>
              <a:r>
                <a:rPr kumimoji="1" lang="zh-CN" altLang="en-US" sz="1600" b="1">
                  <a:solidFill>
                    <a:srgbClr val="CC3300"/>
                  </a:solidFill>
                  <a:latin typeface="Times New Roman" pitchFamily="18" charset="0"/>
                </a:rPr>
                <a:t>极小值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p:cTn id="13" dur="500" fill="hold"/>
                                        <p:tgtEl>
                                          <p:spTgt spid="51205"/>
                                        </p:tgtEl>
                                        <p:attrNameLst>
                                          <p:attrName>ppt_w</p:attrName>
                                        </p:attrNameLst>
                                      </p:cBhvr>
                                      <p:tavLst>
                                        <p:tav tm="0">
                                          <p:val>
                                            <p:fltVal val="0"/>
                                          </p:val>
                                        </p:tav>
                                        <p:tav tm="100000">
                                          <p:val>
                                            <p:strVal val="#ppt_w"/>
                                          </p:val>
                                        </p:tav>
                                      </p:tavLst>
                                    </p:anim>
                                    <p:anim calcmode="lin" valueType="num">
                                      <p:cBhvr>
                                        <p:cTn id="14" dur="500" fill="hold"/>
                                        <p:tgtEl>
                                          <p:spTgt spid="512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autoUpdateAnimBg="0"/>
      <p:bldP spid="5120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4663</TotalTime>
  <Words>855</Words>
  <Application>Microsoft Office PowerPoint</Application>
  <PresentationFormat>全屏显示(4:3)</PresentationFormat>
  <Paragraphs>40</Paragraphs>
  <Slides>12</Slides>
  <Notes>0</Notes>
  <HiddenSlides>0</HiddenSlides>
  <MMClips>0</MMClips>
  <ScaleCrop>false</ScaleCrop>
  <HeadingPairs>
    <vt:vector size="8" baseType="variant">
      <vt:variant>
        <vt:lpstr>已用的字体</vt:lpstr>
      </vt:variant>
      <vt:variant>
        <vt:i4>8</vt:i4>
      </vt:variant>
      <vt:variant>
        <vt:lpstr>演示文稿设计模板</vt:lpstr>
      </vt:variant>
      <vt:variant>
        <vt:i4>2</vt:i4>
      </vt:variant>
      <vt:variant>
        <vt:lpstr>嵌入 OLE 服务器</vt:lpstr>
      </vt:variant>
      <vt:variant>
        <vt:i4>2</vt:i4>
      </vt:variant>
      <vt:variant>
        <vt:lpstr>幻灯片标题</vt:lpstr>
      </vt:variant>
      <vt:variant>
        <vt:i4>12</vt:i4>
      </vt:variant>
    </vt:vector>
  </HeadingPairs>
  <TitlesOfParts>
    <vt:vector size="24" baseType="lpstr">
      <vt:lpstr>Arial</vt:lpstr>
      <vt:lpstr>宋体</vt:lpstr>
      <vt:lpstr>Calibri</vt:lpstr>
      <vt:lpstr>隶书</vt:lpstr>
      <vt:lpstr>黑体</vt:lpstr>
      <vt:lpstr>Symbol</vt:lpstr>
      <vt:lpstr>Times New Roman</vt:lpstr>
      <vt:lpstr>Wingdings</vt:lpstr>
      <vt:lpstr>Office 主题</vt:lpstr>
      <vt:lpstr>Office 主题</vt:lpstr>
      <vt:lpstr>Equation</vt:lpstr>
      <vt:lpstr>公式</vt:lpstr>
      <vt:lpstr>幻灯片 1</vt:lpstr>
      <vt:lpstr>幻灯片 2</vt:lpstr>
      <vt:lpstr>幻灯片 3</vt:lpstr>
      <vt:lpstr>   （2）布朗运动是如何形成</vt:lpstr>
      <vt:lpstr>   比如：水分子的质量，直径，分子数密度</vt:lpstr>
      <vt:lpstr>幻灯片 6</vt:lpstr>
      <vt:lpstr>幻灯片 7</vt:lpstr>
      <vt:lpstr>   这些公式都特别重要，多看看课后习题。</vt:lpstr>
      <vt:lpstr>（七）分子间作用力势能与真实气体物态方程</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Topological Quantum computation  with Majorana fermions</dc:title>
  <dc:creator>刚成王</dc:creator>
  <cp:lastModifiedBy>Lenovo User</cp:lastModifiedBy>
  <cp:revision>249</cp:revision>
  <dcterms:modified xsi:type="dcterms:W3CDTF">2015-06-29T06:58:04Z</dcterms:modified>
</cp:coreProperties>
</file>