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76" r:id="rId3"/>
    <p:sldId id="279" r:id="rId4"/>
    <p:sldId id="280" r:id="rId5"/>
    <p:sldId id="281" r:id="rId6"/>
    <p:sldId id="282" r:id="rId7"/>
    <p:sldId id="273" r:id="rId8"/>
    <p:sldId id="285" r:id="rId9"/>
    <p:sldId id="258" r:id="rId10"/>
    <p:sldId id="286" r:id="rId11"/>
    <p:sldId id="288" r:id="rId12"/>
    <p:sldId id="289" r:id="rId13"/>
    <p:sldId id="290" r:id="rId14"/>
    <p:sldId id="293" r:id="rId15"/>
    <p:sldId id="294" r:id="rId16"/>
    <p:sldId id="291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CC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w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2963EF4-61EB-4503-9715-6F5868C0D9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7696067-B112-4A20-8149-3DEDB380A2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8002EBA3-CD65-428D-88BD-D559B44A784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D57EDD58-0129-4F32-8740-D4F4CF8431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9E74DF23-E4AE-49E2-B454-706EFF22F3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865DF252-7E39-4592-A9D6-53631B6CF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522437-506A-4D31-9C0E-0FD3F285CA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977546-D624-40EC-8642-55C20C00D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559B57-5488-4E72-AD3D-51EF5E1DA2A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367D149-A458-4E32-979E-1663D186E2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AC63BC9-6A26-4164-B151-ACC4EE4B4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>
                <a:solidFill>
                  <a:srgbClr val="FF3300"/>
                </a:solidFill>
              </a:rPr>
              <a:t>质疑：</a:t>
            </a:r>
            <a:r>
              <a:rPr lang="zh-CN" altLang="en-US"/>
              <a:t>为什么上题中可令 半径 </a:t>
            </a:r>
            <a:r>
              <a:rPr lang="en-US" altLang="zh-CN"/>
              <a:t>=〉0</a:t>
            </a:r>
            <a:r>
              <a:rPr lang="zh-CN" altLang="en-US"/>
              <a:t>，为点电荷，而本题则不行 ？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428E0-16E0-427F-8654-A0B2E0E48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FD4D37-B92B-4D57-8340-1B11D5B79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F8BF7-2E24-461E-8180-96A93AEE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AB1D1-C643-4CA6-8955-A8DF349F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50F57-5BD1-48AF-9D9E-7A1331CD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D003D-7570-4D2C-B0D1-5B55AAF29B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67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7E921-C708-4F99-BAA3-6E02FDAB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2B056-7C64-4863-A241-0546DDC6D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EA865-7F6E-4CB7-9C95-13CD6B45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DFD60-27E4-4EF6-8B2D-6DA4183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4CC08-BE98-4FFC-BE7F-39DB6A07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7FBB7-2A48-4711-A80B-824CA15DE7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03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6BED99-CB75-4E4C-9943-F420692B5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18DCCE-1944-4546-8CF2-5B0237410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05F8C-E3B4-4FAC-B8C3-DA222F91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08450-7B3F-4E87-A903-D5F0D90D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2E901-5983-4160-93D4-1F17071B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B9895E-F588-42B4-B204-1F6F4FA65A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895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05C83-B265-41CA-93E3-EEB5A497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65DCD-E222-451A-881B-AB58AE704C0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356A8A-8BB1-4E91-9F77-1D2AC8CEADD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41494D-21FD-4CA4-B712-BC384A9D5B6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2B9F7CE-C153-4248-8124-A540FAE5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52F0ED4-E8C1-492C-AF86-A2478482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A36518F-BAE2-4B64-BCF3-A2A8E7E9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A33D01-96A4-42F8-81D9-D5DD5E88DB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363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A4DBA-2D85-4231-A6EC-3E5B927C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271C-95D6-495B-A555-3664607E8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9F8D8-98BA-4A08-9E2D-93A8A620F02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2735FB9-87F1-4390-9529-15FFECCB291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D86E250-5912-4FD9-B101-38166CF1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F60063A-A4A1-43EC-8CA7-153EB6AD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AB21775-14CB-4A37-BAB2-DCCCBB0C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6FBF1AB-7B75-4032-BE87-280463592D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370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B55FC-9F3E-4DE6-B319-5D5368F7F1BF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6A856-D34D-4349-B50D-6399B303D3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C2D7A5-4DBE-4D8D-975A-28569A4C90D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894A8B9-A593-474F-B082-0A87D9938D1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77CD8E-ED2D-4FB1-8DE3-27BF97F96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C90540-A7BC-4404-9ED5-9C1CB449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765356-3649-458D-90B6-A7482544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CBAA7F-CEB6-41F5-B05A-4397FAD0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48CDE95-23C5-4616-AD65-A4BE949A3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58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68EB-B356-4E71-B2A2-957E02AE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3FDDD-8595-4B7D-B971-E11F37A3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A9DA5-8A74-43BA-B88D-BEDFC1A1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52291-4CE9-4D81-ABD5-9E0D1D0D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23755-8208-4A19-B54A-69BB0105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19562-C4C4-4B59-970F-46F16D15A2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31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216E6-D6EE-48AD-8872-FC892EAE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C20DB-B134-4433-8709-068C2AA6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B11C7-76F0-49DB-906F-2BA9C110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87BCB-35C2-4FB4-A293-80AF2719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F5F6E-90FC-458D-B950-09E04CA3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D9A62-04DE-4EB1-B9A5-058103D8BC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3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58CD5-5349-4EFD-84F1-22043BA1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75EEB-1FB6-430E-9A76-8DA242E4B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695EEE-B0CC-46BA-91A7-F1807E020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9D8051-880D-4696-B9E9-51FBB5D2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BAADE-F712-4E91-8791-90A830E1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80F8-0DD2-4E68-BA33-7B48E203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0EC884-64CF-4E68-8815-B0C2076FC2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96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ADD1F-A017-4BA3-9E68-FB2F8136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72C46-C620-46E8-B27E-3C6B00B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EE555-9810-48BF-9918-D27BF6DF1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15AF93-011F-4983-B8F8-7922EF879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B5EFE-C78A-44CC-9634-52FD26408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324AF9-AECA-44BE-9C3C-9A723A4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085755-409D-4C3E-890F-8B630C1A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B5211B-AC14-45AC-BF02-DC3EA01E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4AF8F-59D1-4000-8F5C-0453BB462B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05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7CF1F-6BBC-41B9-B2ED-8FC96DA2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377FD7-60D0-446A-9EAD-3AE6F328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DCB64E-FE0B-4EC0-875A-DB733BD6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D9163-C8B0-43E9-9DDD-0873147D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965D7-7AA8-4F2C-8085-CD1BB01C3B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70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A9C738-57CE-4AEB-9448-7C1559DF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EC1C46-9BDE-43F4-823B-55786334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B705CF-DCBF-48AF-ACDC-C5052A6E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3E06B-0D54-49C9-91AC-5CB832E416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47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6FBCB-6DC9-41FE-B6ED-1A7CBEBA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89C05-8E98-4C05-B803-8256404E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6FF695-529C-4020-901F-913E31449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6A983-FB0E-4E11-A67C-3319E555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A1278-67FC-4160-BFAB-A53EB83D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27177-7EFD-4F09-A8D7-F1436EC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3C069-89AE-4747-B498-71A27492D8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36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F191D-9ED7-46D3-93BF-DE879755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30D4C1-3649-4347-A2FB-35654E7CB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4497F-2CBA-4955-9F78-C917B33F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F7C6E-F62D-4A7D-812B-C2753AFF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70CDC-03BA-46F8-9F2F-0567C620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09061-0CF9-4C6D-AEC7-DFA9B0E1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44300-4DFC-470B-A434-FBCF710D04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10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C289115-A029-4ED4-92BF-DC6B33DA1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5754FF-5CC6-4A3F-BACC-23987A8A8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9D3B786-98E3-4030-A3C3-CF7F204189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E55956E-14CB-433F-8756-97AEE89936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3A5973-8196-4BD6-ABC0-07F972F984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F82000-D823-41E5-98BA-4807D0C5C6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9.wmf"/><Relationship Id="rId5" Type="http://schemas.openxmlformats.org/officeDocument/2006/relationships/image" Target="../media/image31.png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26.wmf"/><Relationship Id="rId9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Relationship Id="rId9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png"/><Relationship Id="rId4" Type="http://schemas.openxmlformats.org/officeDocument/2006/relationships/image" Target="../media/image4.emf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688D871-1FA9-4C2F-B8C3-ACA3AF68C5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2492375"/>
            <a:ext cx="7772400" cy="1470025"/>
          </a:xfrm>
        </p:spPr>
        <p:txBody>
          <a:bodyPr anchor="ctr"/>
          <a:lstStyle/>
          <a:p>
            <a:r>
              <a:rPr lang="zh-CN" altLang="en-US" sz="4400" b="1">
                <a:ea typeface="楷体_GB2312" pitchFamily="49" charset="-122"/>
              </a:rPr>
              <a:t>习题课（三）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B607E2A-8EEB-4278-80A6-80079503E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49725"/>
            <a:ext cx="770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zh-CN" altLang="zh-CN" sz="280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>
            <a:extLst>
              <a:ext uri="{FF2B5EF4-FFF2-40B4-BE49-F238E27FC236}">
                <a16:creationId xmlns:a16="http://schemas.microsoft.com/office/drawing/2014/main" id="{49BAC8B8-79C1-444A-92F8-6C772D72ED30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4427538" y="1412875"/>
          <a:ext cx="9350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7" name="ｹｫﾊｽ" r:id="rId3" imgW="444240" imgH="393480" progId="Equation.3">
                  <p:embed/>
                </p:oleObj>
              </mc:Choice>
              <mc:Fallback>
                <p:oleObj name="ｹｫﾊｽ" r:id="rId3" imgW="44424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412875"/>
                        <a:ext cx="93503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39" name="Group 3">
            <a:extLst>
              <a:ext uri="{FF2B5EF4-FFF2-40B4-BE49-F238E27FC236}">
                <a16:creationId xmlns:a16="http://schemas.microsoft.com/office/drawing/2014/main" id="{F5006E3C-3745-43D0-9092-66BD146A1592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1989138"/>
            <a:ext cx="1982788" cy="2998787"/>
            <a:chOff x="3549" y="2398"/>
            <a:chExt cx="1249" cy="1889"/>
          </a:xfrm>
        </p:grpSpPr>
        <p:sp>
          <p:nvSpPr>
            <p:cNvPr id="65540" name="Oval 4">
              <a:extLst>
                <a:ext uri="{FF2B5EF4-FFF2-40B4-BE49-F238E27FC236}">
                  <a16:creationId xmlns:a16="http://schemas.microsoft.com/office/drawing/2014/main" id="{86B8B16F-2939-4EE4-A012-993062B7D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3675"/>
              <a:ext cx="975" cy="400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1" name="Line 5">
              <a:extLst>
                <a:ext uri="{FF2B5EF4-FFF2-40B4-BE49-F238E27FC236}">
                  <a16:creationId xmlns:a16="http://schemas.microsoft.com/office/drawing/2014/main" id="{19C2FB8E-1831-4FE6-B375-C7215435F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9" y="3010"/>
              <a:ext cx="0" cy="8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2" name="Line 6">
              <a:extLst>
                <a:ext uri="{FF2B5EF4-FFF2-40B4-BE49-F238E27FC236}">
                  <a16:creationId xmlns:a16="http://schemas.microsoft.com/office/drawing/2014/main" id="{E543F540-273B-4E75-ACC3-505AD77CF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3" y="3106"/>
              <a:ext cx="0" cy="8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3" name="Line 7">
              <a:extLst>
                <a:ext uri="{FF2B5EF4-FFF2-40B4-BE49-F238E27FC236}">
                  <a16:creationId xmlns:a16="http://schemas.microsoft.com/office/drawing/2014/main" id="{D57FE102-6EEF-4B63-9405-F0CCD940C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6" y="3141"/>
              <a:ext cx="0" cy="9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4" name="Line 8">
              <a:extLst>
                <a:ext uri="{FF2B5EF4-FFF2-40B4-BE49-F238E27FC236}">
                  <a16:creationId xmlns:a16="http://schemas.microsoft.com/office/drawing/2014/main" id="{1F8C0046-0176-4EEA-8382-5B022AF36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3" y="2842"/>
              <a:ext cx="0" cy="8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5" name="Line 9">
              <a:extLst>
                <a:ext uri="{FF2B5EF4-FFF2-40B4-BE49-F238E27FC236}">
                  <a16:creationId xmlns:a16="http://schemas.microsoft.com/office/drawing/2014/main" id="{025A6A7F-3E5C-4751-BFBE-3C4FCEA87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7" y="2902"/>
              <a:ext cx="0" cy="8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6" name="Text Box 10">
              <a:extLst>
                <a:ext uri="{FF2B5EF4-FFF2-40B4-BE49-F238E27FC236}">
                  <a16:creationId xmlns:a16="http://schemas.microsoft.com/office/drawing/2014/main" id="{D2F03EE5-71F6-458C-AA31-7DE46DA16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" y="2548"/>
              <a:ext cx="97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5547" name="Oval 11">
              <a:extLst>
                <a:ext uri="{FF2B5EF4-FFF2-40B4-BE49-F238E27FC236}">
                  <a16:creationId xmlns:a16="http://schemas.microsoft.com/office/drawing/2014/main" id="{E84F42F4-15B5-4BF1-A489-9F46463D1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2751"/>
              <a:ext cx="975" cy="400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8" name="Freeform 12">
              <a:extLst>
                <a:ext uri="{FF2B5EF4-FFF2-40B4-BE49-F238E27FC236}">
                  <a16:creationId xmlns:a16="http://schemas.microsoft.com/office/drawing/2014/main" id="{044C0BBD-CABD-4AF0-ABE4-6C7E1CA2F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" y="2601"/>
              <a:ext cx="815" cy="576"/>
            </a:xfrm>
            <a:custGeom>
              <a:avLst/>
              <a:gdLst>
                <a:gd name="T0" fmla="*/ 0 w 815"/>
                <a:gd name="T1" fmla="*/ 542 h 576"/>
                <a:gd name="T2" fmla="*/ 815 w 815"/>
                <a:gd name="T3" fmla="*/ 0 h 576"/>
                <a:gd name="T4" fmla="*/ 814 w 815"/>
                <a:gd name="T5" fmla="*/ 576 h 576"/>
                <a:gd name="T6" fmla="*/ 3 w 815"/>
                <a:gd name="T7" fmla="*/ 564 h 576"/>
                <a:gd name="T8" fmla="*/ 0 w 815"/>
                <a:gd name="T9" fmla="*/ 542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5" h="576">
                  <a:moveTo>
                    <a:pt x="0" y="542"/>
                  </a:moveTo>
                  <a:lnTo>
                    <a:pt x="815" y="0"/>
                  </a:lnTo>
                  <a:lnTo>
                    <a:pt x="814" y="576"/>
                  </a:lnTo>
                  <a:lnTo>
                    <a:pt x="3" y="564"/>
                  </a:lnTo>
                  <a:lnTo>
                    <a:pt x="0" y="5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9" name="Line 13">
              <a:extLst>
                <a:ext uri="{FF2B5EF4-FFF2-40B4-BE49-F238E27FC236}">
                  <a16:creationId xmlns:a16="http://schemas.microsoft.com/office/drawing/2014/main" id="{90AEB5AF-369D-4CF4-A398-5C868A55C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1" y="2770"/>
              <a:ext cx="0" cy="8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0" name="Line 14">
              <a:extLst>
                <a:ext uri="{FF2B5EF4-FFF2-40B4-BE49-F238E27FC236}">
                  <a16:creationId xmlns:a16="http://schemas.microsoft.com/office/drawing/2014/main" id="{3CF1C976-53E7-4578-8013-095B9735D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3" y="2770"/>
              <a:ext cx="0" cy="8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1" name="Line 15">
              <a:extLst>
                <a:ext uri="{FF2B5EF4-FFF2-40B4-BE49-F238E27FC236}">
                  <a16:creationId xmlns:a16="http://schemas.microsoft.com/office/drawing/2014/main" id="{64817C3E-707F-41BB-9453-C2E734C87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3" y="2794"/>
              <a:ext cx="0" cy="8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2" name="Line 16">
              <a:extLst>
                <a:ext uri="{FF2B5EF4-FFF2-40B4-BE49-F238E27FC236}">
                  <a16:creationId xmlns:a16="http://schemas.microsoft.com/office/drawing/2014/main" id="{76AACF36-1DFA-46FB-9B07-8DC8D32B9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7" y="2797"/>
              <a:ext cx="0" cy="8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3" name="Line 17">
              <a:extLst>
                <a:ext uri="{FF2B5EF4-FFF2-40B4-BE49-F238E27FC236}">
                  <a16:creationId xmlns:a16="http://schemas.microsoft.com/office/drawing/2014/main" id="{4A281D06-3D3C-4E73-B0F9-CD298016C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9" y="3373"/>
              <a:ext cx="6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4" name="Line 18">
              <a:extLst>
                <a:ext uri="{FF2B5EF4-FFF2-40B4-BE49-F238E27FC236}">
                  <a16:creationId xmlns:a16="http://schemas.microsoft.com/office/drawing/2014/main" id="{EFB7F631-0038-458B-B401-899E5DD65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1" y="2491"/>
              <a:ext cx="0" cy="8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5" name="Line 19">
              <a:extLst>
                <a:ext uri="{FF2B5EF4-FFF2-40B4-BE49-F238E27FC236}">
                  <a16:creationId xmlns:a16="http://schemas.microsoft.com/office/drawing/2014/main" id="{126624B9-25AA-4542-B1F3-F614F9068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7" y="3029"/>
              <a:ext cx="788" cy="5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6" name="Text Box 20">
              <a:extLst>
                <a:ext uri="{FF2B5EF4-FFF2-40B4-BE49-F238E27FC236}">
                  <a16:creationId xmlns:a16="http://schemas.microsoft.com/office/drawing/2014/main" id="{9A1F0563-A493-4473-B2AE-22352C58C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7" y="3208"/>
              <a:ext cx="121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5557" name="Text Box 21">
              <a:extLst>
                <a:ext uri="{FF2B5EF4-FFF2-40B4-BE49-F238E27FC236}">
                  <a16:creationId xmlns:a16="http://schemas.microsoft.com/office/drawing/2014/main" id="{C334538F-B481-415C-AF4C-9D4C2FA08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3" y="2800"/>
              <a:ext cx="177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 y</a:t>
              </a:r>
            </a:p>
          </p:txBody>
        </p:sp>
        <p:sp>
          <p:nvSpPr>
            <p:cNvPr id="65558" name="Text Box 22">
              <a:extLst>
                <a:ext uri="{FF2B5EF4-FFF2-40B4-BE49-F238E27FC236}">
                  <a16:creationId xmlns:a16="http://schemas.microsoft.com/office/drawing/2014/main" id="{4E7F642E-8E68-4746-81A1-66919C6CA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" y="2398"/>
              <a:ext cx="10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65559" name="Freeform 23">
              <a:extLst>
                <a:ext uri="{FF2B5EF4-FFF2-40B4-BE49-F238E27FC236}">
                  <a16:creationId xmlns:a16="http://schemas.microsoft.com/office/drawing/2014/main" id="{FD6055B0-520B-4F2C-ACC3-C0FBC77BB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3525"/>
              <a:ext cx="815" cy="625"/>
            </a:xfrm>
            <a:custGeom>
              <a:avLst/>
              <a:gdLst>
                <a:gd name="T0" fmla="*/ 0 w 815"/>
                <a:gd name="T1" fmla="*/ 542 h 625"/>
                <a:gd name="T2" fmla="*/ 815 w 815"/>
                <a:gd name="T3" fmla="*/ 0 h 625"/>
                <a:gd name="T4" fmla="*/ 815 w 815"/>
                <a:gd name="T5" fmla="*/ 613 h 625"/>
                <a:gd name="T6" fmla="*/ 4 w 815"/>
                <a:gd name="T7" fmla="*/ 625 h 625"/>
                <a:gd name="T8" fmla="*/ 0 w 815"/>
                <a:gd name="T9" fmla="*/ 542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5" h="625">
                  <a:moveTo>
                    <a:pt x="0" y="542"/>
                  </a:moveTo>
                  <a:lnTo>
                    <a:pt x="815" y="0"/>
                  </a:lnTo>
                  <a:lnTo>
                    <a:pt x="815" y="613"/>
                  </a:lnTo>
                  <a:lnTo>
                    <a:pt x="4" y="625"/>
                  </a:lnTo>
                  <a:lnTo>
                    <a:pt x="0" y="5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0" name="Text Box 24">
              <a:extLst>
                <a:ext uri="{FF2B5EF4-FFF2-40B4-BE49-F238E27FC236}">
                  <a16:creationId xmlns:a16="http://schemas.microsoft.com/office/drawing/2014/main" id="{307474FE-FE90-45D6-A62B-C1F563681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" y="4081"/>
              <a:ext cx="666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Times New Roman" panose="02020603050405020304" pitchFamily="18" charset="0"/>
                </a:rPr>
                <a:t>圆弧电流</a:t>
              </a:r>
            </a:p>
          </p:txBody>
        </p:sp>
        <p:sp>
          <p:nvSpPr>
            <p:cNvPr id="65561" name="Line 25">
              <a:extLst>
                <a:ext uri="{FF2B5EF4-FFF2-40B4-BE49-F238E27FC236}">
                  <a16:creationId xmlns:a16="http://schemas.microsoft.com/office/drawing/2014/main" id="{11B78A0E-9E37-4E2A-8C10-CCE526319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782"/>
              <a:ext cx="0" cy="94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2" name="Line 26">
              <a:extLst>
                <a:ext uri="{FF2B5EF4-FFF2-40B4-BE49-F238E27FC236}">
                  <a16:creationId xmlns:a16="http://schemas.microsoft.com/office/drawing/2014/main" id="{99F813F0-1273-4F59-96B3-D7974D13B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3130"/>
              <a:ext cx="0" cy="94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563" name="Line 27">
            <a:extLst>
              <a:ext uri="{FF2B5EF4-FFF2-40B4-BE49-F238E27FC236}">
                <a16:creationId xmlns:a16="http://schemas.microsoft.com/office/drawing/2014/main" id="{D3D3FF9A-80C9-4E06-A217-E391522E0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1628775"/>
            <a:ext cx="0" cy="3168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4" name="Line 28">
            <a:extLst>
              <a:ext uri="{FF2B5EF4-FFF2-40B4-BE49-F238E27FC236}">
                <a16:creationId xmlns:a16="http://schemas.microsoft.com/office/drawing/2014/main" id="{E8EE70AD-5377-4865-B192-1D24C40CF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2636838"/>
            <a:ext cx="4318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5566" name="Picture 30">
            <a:extLst>
              <a:ext uri="{FF2B5EF4-FFF2-40B4-BE49-F238E27FC236}">
                <a16:creationId xmlns:a16="http://schemas.microsoft.com/office/drawing/2014/main" id="{96AFF310-61F3-41E3-860B-7D3F0986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714875"/>
            <a:ext cx="19716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67" name="Rectangle 31">
            <a:extLst>
              <a:ext uri="{FF2B5EF4-FFF2-40B4-BE49-F238E27FC236}">
                <a16:creationId xmlns:a16="http://schemas.microsoft.com/office/drawing/2014/main" id="{5C620A88-8E98-4574-927A-6914E4D7A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931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hlink"/>
                </a:solidFill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解：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）建立坐标系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Oxy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首先球半圆柱导体在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O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点产生的磁感应强度</a:t>
            </a:r>
          </a:p>
        </p:txBody>
      </p:sp>
      <p:sp>
        <p:nvSpPr>
          <p:cNvPr id="65569" name="Rectangle 33">
            <a:extLst>
              <a:ext uri="{FF2B5EF4-FFF2-40B4-BE49-F238E27FC236}">
                <a16:creationId xmlns:a16="http://schemas.microsoft.com/office/drawing/2014/main" id="{4CD3BEBA-B17A-48CA-8141-04B46942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1438"/>
            <a:ext cx="40671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ea typeface="幼圆" panose="02010509060101010101" pitchFamily="49" charset="-122"/>
                <a:sym typeface="Wingdings" panose="05000000000000000000" pitchFamily="2" charset="2"/>
              </a:rPr>
              <a:t>如图示，</a:t>
            </a:r>
            <a:r>
              <a:rPr lang="zh-CN" altLang="en-US" sz="2800" b="1">
                <a:sym typeface="Wingdings" panose="05000000000000000000" pitchFamily="2" charset="2"/>
              </a:rPr>
              <a:t>取对称元段 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sym typeface="Wingdings" panose="05000000000000000000" pitchFamily="2" charset="2"/>
              </a:rPr>
              <a:t>       </a:t>
            </a:r>
            <a:r>
              <a:rPr lang="en-US" altLang="zh-CN" sz="2800" i="1">
                <a:latin typeface="Times New Roman" panose="02020603050405020304" pitchFamily="18" charset="0"/>
                <a:sym typeface="Wingdings" panose="05000000000000000000" pitchFamily="2" charset="2"/>
              </a:rPr>
              <a:t>dl=dl</a:t>
            </a:r>
            <a:r>
              <a:rPr lang="en-US" altLang="zh-CN" sz="2800" i="1" baseline="-2500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  <a:sym typeface="Wingdings" panose="05000000000000000000" pitchFamily="2" charset="2"/>
              </a:rPr>
              <a:t>=dl</a:t>
            </a:r>
            <a:r>
              <a:rPr lang="en-US" altLang="zh-CN" sz="2800" i="1" baseline="-2500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65570" name="Rectangle 34">
            <a:extLst>
              <a:ext uri="{FF2B5EF4-FFF2-40B4-BE49-F238E27FC236}">
                <a16:creationId xmlns:a16="http://schemas.microsoft.com/office/drawing/2014/main" id="{35FF468E-8D40-420E-945F-B5ED3288A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5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幼圆" panose="02010509060101010101" pitchFamily="49" charset="-122"/>
                <a:sym typeface="Wingdings" panose="05000000000000000000" pitchFamily="2" charset="2"/>
              </a:rPr>
              <a:t>则</a:t>
            </a:r>
          </a:p>
        </p:txBody>
      </p:sp>
      <p:graphicFrame>
        <p:nvGraphicFramePr>
          <p:cNvPr id="65571" name="Object 35">
            <a:extLst>
              <a:ext uri="{FF2B5EF4-FFF2-40B4-BE49-F238E27FC236}">
                <a16:creationId xmlns:a16="http://schemas.microsoft.com/office/drawing/2014/main" id="{36388369-636B-4058-912D-DEAA3E53B849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611188" y="2492375"/>
          <a:ext cx="49688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ｹｫﾊｽ" r:id="rId6" imgW="2717640" imgH="406080" progId="Equation.3">
                  <p:embed/>
                </p:oleObj>
              </mc:Choice>
              <mc:Fallback>
                <p:oleObj name="ｹｫﾊｽ" r:id="rId6" imgW="2717640" imgH="4060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92375"/>
                        <a:ext cx="49688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2" name="Object 36">
            <a:extLst>
              <a:ext uri="{FF2B5EF4-FFF2-40B4-BE49-F238E27FC236}">
                <a16:creationId xmlns:a16="http://schemas.microsoft.com/office/drawing/2014/main" id="{D6482129-C0C3-40CA-AF04-37B285398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573463"/>
          <a:ext cx="6084888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ｹｫﾊｽ" r:id="rId8" imgW="3657600" imgH="1282680" progId="Equation.3">
                  <p:embed/>
                </p:oleObj>
              </mc:Choice>
              <mc:Fallback>
                <p:oleObj name="ｹｫﾊｽ" r:id="rId8" imgW="3657600" imgH="12826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73463"/>
                        <a:ext cx="6084888" cy="213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3" name="Rectangle 37">
            <a:extLst>
              <a:ext uri="{FF2B5EF4-FFF2-40B4-BE49-F238E27FC236}">
                <a16:creationId xmlns:a16="http://schemas.microsoft.com/office/drawing/2014/main" id="{2EB8987C-7B73-4012-AFF7-9E474A70D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941888"/>
            <a:ext cx="771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ym typeface="Wingdings" panose="05000000000000000000" pitchFamily="2" charset="2"/>
              </a:rPr>
              <a:t>（</a:t>
            </a:r>
            <a:r>
              <a:rPr lang="en-US" altLang="zh-CN" b="1">
                <a:sym typeface="Wingdings" panose="05000000000000000000" pitchFamily="2" charset="2"/>
              </a:rPr>
              <a:t>2</a:t>
            </a:r>
            <a:r>
              <a:rPr lang="zh-CN" altLang="en-US" b="1">
                <a:sym typeface="Wingdings" panose="05000000000000000000" pitchFamily="2" charset="2"/>
              </a:rPr>
              <a:t>）</a:t>
            </a:r>
          </a:p>
        </p:txBody>
      </p:sp>
      <p:graphicFrame>
        <p:nvGraphicFramePr>
          <p:cNvPr id="65574" name="Object 38">
            <a:extLst>
              <a:ext uri="{FF2B5EF4-FFF2-40B4-BE49-F238E27FC236}">
                <a16:creationId xmlns:a16="http://schemas.microsoft.com/office/drawing/2014/main" id="{D02B41F8-B862-46B4-A796-B3416D8DB8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3613" y="5229225"/>
          <a:ext cx="25273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0" name="ｹｫﾊｽ" r:id="rId10" imgW="1930320" imgH="419040" progId="Equation.3">
                  <p:embed/>
                </p:oleObj>
              </mc:Choice>
              <mc:Fallback>
                <p:oleObj name="ｹｫﾊｽ" r:id="rId10" imgW="1930320" imgH="4190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5229225"/>
                        <a:ext cx="25273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5" name="Rectangle 39">
            <a:extLst>
              <a:ext uri="{FF2B5EF4-FFF2-40B4-BE49-F238E27FC236}">
                <a16:creationId xmlns:a16="http://schemas.microsoft.com/office/drawing/2014/main" id="{99336952-5B55-4F75-A66D-3D78B0CC0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6092825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ym typeface="Wingdings" panose="05000000000000000000" pitchFamily="2" charset="2"/>
              </a:rPr>
              <a:t>即导线应放在</a:t>
            </a:r>
          </a:p>
        </p:txBody>
      </p:sp>
      <p:graphicFrame>
        <p:nvGraphicFramePr>
          <p:cNvPr id="65576" name="Object 40">
            <a:extLst>
              <a:ext uri="{FF2B5EF4-FFF2-40B4-BE49-F238E27FC236}">
                <a16:creationId xmlns:a16="http://schemas.microsoft.com/office/drawing/2014/main" id="{6D850837-CD26-4633-9F8A-B3FB659C6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5949950"/>
          <a:ext cx="9350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1" name="ｹｫﾊｽ" r:id="rId12" imgW="583920" imgH="393480" progId="Equation.3">
                  <p:embed/>
                </p:oleObj>
              </mc:Choice>
              <mc:Fallback>
                <p:oleObj name="ｹｫﾊｽ" r:id="rId12" imgW="583920" imgH="3934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5949950"/>
                        <a:ext cx="93503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7" grpId="0"/>
      <p:bldP spid="65569" grpId="0"/>
      <p:bldP spid="65570" grpId="0"/>
      <p:bldP spid="65573" grpId="0"/>
      <p:bldP spid="655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20B85A1-E508-452F-8625-2EEDC88FA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3375"/>
            <a:ext cx="85693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例题</a:t>
            </a:r>
            <a:r>
              <a:rPr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将一均匀分布着面电流的无限大载流平面放入均匀磁场中，放入后平面两侧的磁感应强度分别为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en-US" altLang="zh-CN" sz="2800" b="1" baseline="-2500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en-US" altLang="zh-CN" sz="2800" b="1" baseline="-2500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（如图所示），求该平面上单位面积所受的磁场力的大小和方向。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0C0AE860-7BA8-4B48-A529-E02A3E6558EF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3429000"/>
            <a:ext cx="2305050" cy="2311400"/>
            <a:chOff x="4105" y="663"/>
            <a:chExt cx="1452" cy="1456"/>
          </a:xfrm>
        </p:grpSpPr>
        <p:sp>
          <p:nvSpPr>
            <p:cNvPr id="67588" name="Line 4">
              <a:extLst>
                <a:ext uri="{FF2B5EF4-FFF2-40B4-BE49-F238E27FC236}">
                  <a16:creationId xmlns:a16="http://schemas.microsoft.com/office/drawing/2014/main" id="{8E25BB03-6CB0-4679-BAE7-1EF26003B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827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589" name="Group 5">
              <a:extLst>
                <a:ext uri="{FF2B5EF4-FFF2-40B4-BE49-F238E27FC236}">
                  <a16:creationId xmlns:a16="http://schemas.microsoft.com/office/drawing/2014/main" id="{74E4ACB4-CC7E-4765-AAF4-4ACC4F6DB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5" y="663"/>
              <a:ext cx="1452" cy="1456"/>
              <a:chOff x="4105" y="663"/>
              <a:chExt cx="1452" cy="1456"/>
            </a:xfrm>
          </p:grpSpPr>
          <p:sp>
            <p:nvSpPr>
              <p:cNvPr id="67590" name="Line 6">
                <a:extLst>
                  <a:ext uri="{FF2B5EF4-FFF2-40B4-BE49-F238E27FC236}">
                    <a16:creationId xmlns:a16="http://schemas.microsoft.com/office/drawing/2014/main" id="{CC5ABB4C-1EDE-43D7-BA1D-4A064E31A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824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1" name="Text Box 7">
                <a:extLst>
                  <a:ext uri="{FF2B5EF4-FFF2-40B4-BE49-F238E27FC236}">
                    <a16:creationId xmlns:a16="http://schemas.microsoft.com/office/drawing/2014/main" id="{19E2AA22-5A8D-439C-8C68-68A53E32EB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" y="1207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67592" name="Text Box 8">
                <a:extLst>
                  <a:ext uri="{FF2B5EF4-FFF2-40B4-BE49-F238E27FC236}">
                    <a16:creationId xmlns:a16="http://schemas.microsoft.com/office/drawing/2014/main" id="{FCA47D1F-EBB6-4D1C-A5CE-C1DA10E76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1888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67593" name="Line 9">
                <a:extLst>
                  <a:ext uri="{FF2B5EF4-FFF2-40B4-BE49-F238E27FC236}">
                    <a16:creationId xmlns:a16="http://schemas.microsoft.com/office/drawing/2014/main" id="{921633DB-2819-45EE-9F17-72CB1B4AA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827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4" name="Line 10">
                <a:extLst>
                  <a:ext uri="{FF2B5EF4-FFF2-40B4-BE49-F238E27FC236}">
                    <a16:creationId xmlns:a16="http://schemas.microsoft.com/office/drawing/2014/main" id="{A259141A-E968-4F23-9260-F9DCCE58A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2" y="827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5" name="Line 11">
                <a:extLst>
                  <a:ext uri="{FF2B5EF4-FFF2-40B4-BE49-F238E27FC236}">
                    <a16:creationId xmlns:a16="http://schemas.microsoft.com/office/drawing/2014/main" id="{224E71B3-1DC8-43A0-8AEE-C5A7FEF67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1" y="827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6" name="Line 12">
                <a:extLst>
                  <a:ext uri="{FF2B5EF4-FFF2-40B4-BE49-F238E27FC236}">
                    <a16:creationId xmlns:a16="http://schemas.microsoft.com/office/drawing/2014/main" id="{13A94416-A10A-48DE-8784-ECBDCB833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0" y="827"/>
                <a:ext cx="0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7" name="Line 13">
                <a:extLst>
                  <a:ext uri="{FF2B5EF4-FFF2-40B4-BE49-F238E27FC236}">
                    <a16:creationId xmlns:a16="http://schemas.microsoft.com/office/drawing/2014/main" id="{8DF35B4B-D71A-4C2F-A54B-8F079BC62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5" y="827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8" name="Line 14">
                <a:extLst>
                  <a:ext uri="{FF2B5EF4-FFF2-40B4-BE49-F238E27FC236}">
                    <a16:creationId xmlns:a16="http://schemas.microsoft.com/office/drawing/2014/main" id="{CC679235-516D-4878-A27F-E0CF8B888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827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99" name="Line 15">
                <a:extLst>
                  <a:ext uri="{FF2B5EF4-FFF2-40B4-BE49-F238E27FC236}">
                    <a16:creationId xmlns:a16="http://schemas.microsoft.com/office/drawing/2014/main" id="{C1483F96-75AD-4B11-98A0-FC15D0B42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827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0" name="Line 16">
                <a:extLst>
                  <a:ext uri="{FF2B5EF4-FFF2-40B4-BE49-F238E27FC236}">
                    <a16:creationId xmlns:a16="http://schemas.microsoft.com/office/drawing/2014/main" id="{720E1E21-81E8-414A-80B0-06D77412D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4" y="827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1" name="Line 17">
                <a:extLst>
                  <a:ext uri="{FF2B5EF4-FFF2-40B4-BE49-F238E27FC236}">
                    <a16:creationId xmlns:a16="http://schemas.microsoft.com/office/drawing/2014/main" id="{99AEF3F1-3E40-41BA-A627-172FABC6C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0" y="827"/>
                <a:ext cx="0" cy="9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2" name="Line 18">
                <a:extLst>
                  <a:ext uri="{FF2B5EF4-FFF2-40B4-BE49-F238E27FC236}">
                    <a16:creationId xmlns:a16="http://schemas.microsoft.com/office/drawing/2014/main" id="{8F9CEDD6-4A3D-42EB-AF4F-FDED4AF4F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918"/>
                <a:ext cx="8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03" name="Text Box 19">
                <a:extLst>
                  <a:ext uri="{FF2B5EF4-FFF2-40B4-BE49-F238E27FC236}">
                    <a16:creationId xmlns:a16="http://schemas.microsoft.com/office/drawing/2014/main" id="{5271D3C4-23B7-40F1-B6B8-08CABF8F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4" y="663"/>
                <a:ext cx="31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⊕</a:t>
                </a:r>
              </a:p>
            </p:txBody>
          </p:sp>
          <p:sp>
            <p:nvSpPr>
              <p:cNvPr id="67604" name="Text Box 20">
                <a:extLst>
                  <a:ext uri="{FF2B5EF4-FFF2-40B4-BE49-F238E27FC236}">
                    <a16:creationId xmlns:a16="http://schemas.microsoft.com/office/drawing/2014/main" id="{F78401D0-3F88-4D2F-88EA-04E9FB508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1207"/>
                <a:ext cx="3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67605" name="Text Box 21">
                <a:extLst>
                  <a:ext uri="{FF2B5EF4-FFF2-40B4-BE49-F238E27FC236}">
                    <a16:creationId xmlns:a16="http://schemas.microsoft.com/office/drawing/2014/main" id="{63972392-BCD4-410D-B2B1-7C86E64DFE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1235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baseline="-25000"/>
                  <a:t>2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90C9440-84AE-4FDB-A0EF-C00C1A6E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792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一无限大载流平面产生的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由环路定理得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800" b="1" i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8611" name="Object 3">
            <a:extLst>
              <a:ext uri="{FF2B5EF4-FFF2-40B4-BE49-F238E27FC236}">
                <a16:creationId xmlns:a16="http://schemas.microsoft.com/office/drawing/2014/main" id="{F1F79D22-D9E3-4CCB-99D3-71CD0AE813BA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04788" y="1055688"/>
          <a:ext cx="5708650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公式" r:id="rId3" imgW="2895480" imgH="711000" progId="Equation.3">
                  <p:embed/>
                </p:oleObj>
              </mc:Choice>
              <mc:Fallback>
                <p:oleObj name="公式" r:id="rId3" imgW="289548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1055688"/>
                        <a:ext cx="5708650" cy="140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6E256490-0DC0-4310-B9BE-0065DEBB3457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50825" y="4221163"/>
          <a:ext cx="4500563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公式" r:id="rId5" imgW="2806560" imgH="939600" progId="Equation.3">
                  <p:embed/>
                </p:oleObj>
              </mc:Choice>
              <mc:Fallback>
                <p:oleObj name="公式" r:id="rId5" imgW="280656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221163"/>
                        <a:ext cx="4500563" cy="150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Rectangle 5">
            <a:extLst>
              <a:ext uri="{FF2B5EF4-FFF2-40B4-BE49-F238E27FC236}">
                <a16:creationId xmlns:a16="http://schemas.microsoft.com/office/drawing/2014/main" id="{1E49D0B7-A2EB-4AAF-9893-B7DD9273E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0938"/>
            <a:ext cx="4572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在板的右方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轴一致，在板的左方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轴反向。当外磁场的磁感应强度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轴方向一致时，则场强叠加结果如图所示。</a:t>
            </a:r>
          </a:p>
        </p:txBody>
      </p:sp>
      <p:grpSp>
        <p:nvGrpSpPr>
          <p:cNvPr id="68614" name="Group 6">
            <a:extLst>
              <a:ext uri="{FF2B5EF4-FFF2-40B4-BE49-F238E27FC236}">
                <a16:creationId xmlns:a16="http://schemas.microsoft.com/office/drawing/2014/main" id="{33A53E3E-192C-4901-804C-75F3B4ED2FD4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692150"/>
            <a:ext cx="2305050" cy="2311400"/>
            <a:chOff x="4105" y="663"/>
            <a:chExt cx="1452" cy="1456"/>
          </a:xfrm>
        </p:grpSpPr>
        <p:sp>
          <p:nvSpPr>
            <p:cNvPr id="68615" name="Line 7">
              <a:extLst>
                <a:ext uri="{FF2B5EF4-FFF2-40B4-BE49-F238E27FC236}">
                  <a16:creationId xmlns:a16="http://schemas.microsoft.com/office/drawing/2014/main" id="{7D94B599-08D5-4B63-A957-02613A18D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827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616" name="Group 8">
              <a:extLst>
                <a:ext uri="{FF2B5EF4-FFF2-40B4-BE49-F238E27FC236}">
                  <a16:creationId xmlns:a16="http://schemas.microsoft.com/office/drawing/2014/main" id="{45247C40-6A7D-4691-9468-73F394AC3D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5" y="663"/>
              <a:ext cx="1452" cy="1456"/>
              <a:chOff x="4105" y="663"/>
              <a:chExt cx="1452" cy="1456"/>
            </a:xfrm>
          </p:grpSpPr>
          <p:sp>
            <p:nvSpPr>
              <p:cNvPr id="68617" name="Line 9">
                <a:extLst>
                  <a:ext uri="{FF2B5EF4-FFF2-40B4-BE49-F238E27FC236}">
                    <a16:creationId xmlns:a16="http://schemas.microsoft.com/office/drawing/2014/main" id="{C2718F99-DD30-4CCC-818C-D5F073883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824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18" name="Text Box 10">
                <a:extLst>
                  <a:ext uri="{FF2B5EF4-FFF2-40B4-BE49-F238E27FC236}">
                    <a16:creationId xmlns:a16="http://schemas.microsoft.com/office/drawing/2014/main" id="{340B7B03-7CEC-49F0-A8CD-9E90A24B00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" y="1207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68619" name="Text Box 11">
                <a:extLst>
                  <a:ext uri="{FF2B5EF4-FFF2-40B4-BE49-F238E27FC236}">
                    <a16:creationId xmlns:a16="http://schemas.microsoft.com/office/drawing/2014/main" id="{19E53E42-8FD4-42E4-854D-B915060803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1888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68620" name="Line 12">
                <a:extLst>
                  <a:ext uri="{FF2B5EF4-FFF2-40B4-BE49-F238E27FC236}">
                    <a16:creationId xmlns:a16="http://schemas.microsoft.com/office/drawing/2014/main" id="{01463143-EDFA-4522-9F24-75064A6C5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827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1" name="Line 13">
                <a:extLst>
                  <a:ext uri="{FF2B5EF4-FFF2-40B4-BE49-F238E27FC236}">
                    <a16:creationId xmlns:a16="http://schemas.microsoft.com/office/drawing/2014/main" id="{6653D7B5-3D52-4D47-878B-336780AE0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2" y="827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2" name="Line 14">
                <a:extLst>
                  <a:ext uri="{FF2B5EF4-FFF2-40B4-BE49-F238E27FC236}">
                    <a16:creationId xmlns:a16="http://schemas.microsoft.com/office/drawing/2014/main" id="{D1DB820B-F945-4F50-9B08-EB7CE1B10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1" y="827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3" name="Line 15">
                <a:extLst>
                  <a:ext uri="{FF2B5EF4-FFF2-40B4-BE49-F238E27FC236}">
                    <a16:creationId xmlns:a16="http://schemas.microsoft.com/office/drawing/2014/main" id="{CD75D214-0401-4249-AA85-6C644BDE3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0" y="827"/>
                <a:ext cx="0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4" name="Line 16">
                <a:extLst>
                  <a:ext uri="{FF2B5EF4-FFF2-40B4-BE49-F238E27FC236}">
                    <a16:creationId xmlns:a16="http://schemas.microsoft.com/office/drawing/2014/main" id="{4894281F-B571-4FE3-9B64-C0661AA10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5" y="827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5" name="Line 17">
                <a:extLst>
                  <a:ext uri="{FF2B5EF4-FFF2-40B4-BE49-F238E27FC236}">
                    <a16:creationId xmlns:a16="http://schemas.microsoft.com/office/drawing/2014/main" id="{2D1C7502-52A0-4B1B-9CEF-7B1E1EC0E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827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6" name="Line 18">
                <a:extLst>
                  <a:ext uri="{FF2B5EF4-FFF2-40B4-BE49-F238E27FC236}">
                    <a16:creationId xmlns:a16="http://schemas.microsoft.com/office/drawing/2014/main" id="{6B12F825-628D-493A-B6A9-A16648982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827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7" name="Line 19">
                <a:extLst>
                  <a:ext uri="{FF2B5EF4-FFF2-40B4-BE49-F238E27FC236}">
                    <a16:creationId xmlns:a16="http://schemas.microsoft.com/office/drawing/2014/main" id="{FA88D8B3-5DFE-4A19-9460-8BFC5BF46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4" y="827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8" name="Line 20">
                <a:extLst>
                  <a:ext uri="{FF2B5EF4-FFF2-40B4-BE49-F238E27FC236}">
                    <a16:creationId xmlns:a16="http://schemas.microsoft.com/office/drawing/2014/main" id="{D2C17AE6-1EDD-495E-838E-A62BAD5CA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0" y="827"/>
                <a:ext cx="0" cy="9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9" name="Line 21">
                <a:extLst>
                  <a:ext uri="{FF2B5EF4-FFF2-40B4-BE49-F238E27FC236}">
                    <a16:creationId xmlns:a16="http://schemas.microsoft.com/office/drawing/2014/main" id="{6A6FBE64-7D57-4A07-B643-9FA2427D6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918"/>
                <a:ext cx="8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0" name="Text Box 22">
                <a:extLst>
                  <a:ext uri="{FF2B5EF4-FFF2-40B4-BE49-F238E27FC236}">
                    <a16:creationId xmlns:a16="http://schemas.microsoft.com/office/drawing/2014/main" id="{45059680-CCB0-4E28-9170-96B308EC8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4" y="663"/>
                <a:ext cx="31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⊕</a:t>
                </a:r>
              </a:p>
            </p:txBody>
          </p:sp>
          <p:sp>
            <p:nvSpPr>
              <p:cNvPr id="68631" name="Text Box 23">
                <a:extLst>
                  <a:ext uri="{FF2B5EF4-FFF2-40B4-BE49-F238E27FC236}">
                    <a16:creationId xmlns:a16="http://schemas.microsoft.com/office/drawing/2014/main" id="{BE32C24D-988F-4B1F-A056-F23B026B2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1207"/>
                <a:ext cx="3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68632" name="Text Box 24">
                <a:extLst>
                  <a:ext uri="{FF2B5EF4-FFF2-40B4-BE49-F238E27FC236}">
                    <a16:creationId xmlns:a16="http://schemas.microsoft.com/office/drawing/2014/main" id="{2D469C18-AECB-4A86-B26C-4D93CFBC87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1235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baseline="-25000"/>
                  <a:t>2</a:t>
                </a:r>
                <a:endParaRPr lang="en-US" altLang="zh-CN"/>
              </a:p>
            </p:txBody>
          </p:sp>
        </p:grpSp>
      </p:grpSp>
      <p:sp>
        <p:nvSpPr>
          <p:cNvPr id="68633" name="Rectangle 25">
            <a:extLst>
              <a:ext uri="{FF2B5EF4-FFF2-40B4-BE49-F238E27FC236}">
                <a16:creationId xmlns:a16="http://schemas.microsoft.com/office/drawing/2014/main" id="{0AFFFC6D-801B-4C32-937A-3D429EFF0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852738"/>
            <a:ext cx="4643437" cy="11874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在载流平面上沿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轴方向取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dl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，沿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轴方向取宽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da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，则其面积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ds=dlda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。则面元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ds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所受的安培力为</a:t>
            </a:r>
          </a:p>
        </p:txBody>
      </p:sp>
      <p:graphicFrame>
        <p:nvGraphicFramePr>
          <p:cNvPr id="68634" name="Object 26">
            <a:extLst>
              <a:ext uri="{FF2B5EF4-FFF2-40B4-BE49-F238E27FC236}">
                <a16:creationId xmlns:a16="http://schemas.microsoft.com/office/drawing/2014/main" id="{FF5058AE-9EB5-4540-BA36-B5EA029C87F0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945063" y="4221163"/>
          <a:ext cx="4198937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公式" r:id="rId7" imgW="2641320" imgH="1396800" progId="Equation.3">
                  <p:embed/>
                </p:oleObj>
              </mc:Choice>
              <mc:Fallback>
                <p:oleObj name="公式" r:id="rId7" imgW="2641320" imgH="1396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4221163"/>
                        <a:ext cx="4198937" cy="222091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3" grpId="0"/>
      <p:bldP spid="686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>
            <a:extLst>
              <a:ext uri="{FF2B5EF4-FFF2-40B4-BE49-F238E27FC236}">
                <a16:creationId xmlns:a16="http://schemas.microsoft.com/office/drawing/2014/main" id="{DD068B7C-F780-401E-BF77-BF718FD8D3C5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1196975"/>
            <a:ext cx="1655762" cy="2232025"/>
            <a:chOff x="4150" y="2614"/>
            <a:chExt cx="1043" cy="1406"/>
          </a:xfrm>
        </p:grpSpPr>
        <p:sp>
          <p:nvSpPr>
            <p:cNvPr id="69635" name="Line 3">
              <a:extLst>
                <a:ext uri="{FF2B5EF4-FFF2-40B4-BE49-F238E27FC236}">
                  <a16:creationId xmlns:a16="http://schemas.microsoft.com/office/drawing/2014/main" id="{3F9F2D7B-74DD-44E1-B761-B70CAC071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311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36" name="Line 4">
              <a:extLst>
                <a:ext uri="{FF2B5EF4-FFF2-40B4-BE49-F238E27FC236}">
                  <a16:creationId xmlns:a16="http://schemas.microsoft.com/office/drawing/2014/main" id="{560202D4-368A-4A25-B4A3-760E8A4AD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370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37" name="Text Box 5">
              <a:extLst>
                <a:ext uri="{FF2B5EF4-FFF2-40B4-BE49-F238E27FC236}">
                  <a16:creationId xmlns:a16="http://schemas.microsoft.com/office/drawing/2014/main" id="{DC09F773-55E7-42C5-A61D-EEB559668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750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9638" name="Text Box 6">
              <a:extLst>
                <a:ext uri="{FF2B5EF4-FFF2-40B4-BE49-F238E27FC236}">
                  <a16:creationId xmlns:a16="http://schemas.microsoft.com/office/drawing/2014/main" id="{57BE01CA-F73A-4725-ADF7-FE424E23D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750"/>
              <a:ext cx="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69639" name="Group 7">
              <a:extLst>
                <a:ext uri="{FF2B5EF4-FFF2-40B4-BE49-F238E27FC236}">
                  <a16:creationId xmlns:a16="http://schemas.microsoft.com/office/drawing/2014/main" id="{7BC893F0-97E8-4CF2-ADF2-1F4F5A065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0" y="2614"/>
              <a:ext cx="1043" cy="1406"/>
              <a:chOff x="4150" y="2614"/>
              <a:chExt cx="1043" cy="1406"/>
            </a:xfrm>
          </p:grpSpPr>
          <p:sp>
            <p:nvSpPr>
              <p:cNvPr id="69640" name="Line 8">
                <a:extLst>
                  <a:ext uri="{FF2B5EF4-FFF2-40B4-BE49-F238E27FC236}">
                    <a16:creationId xmlns:a16="http://schemas.microsoft.com/office/drawing/2014/main" id="{933843D1-02B6-4143-B0B1-2C40FA23D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6" y="2614"/>
                <a:ext cx="0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41" name="Line 9">
                <a:extLst>
                  <a:ext uri="{FF2B5EF4-FFF2-40B4-BE49-F238E27FC236}">
                    <a16:creationId xmlns:a16="http://schemas.microsoft.com/office/drawing/2014/main" id="{5DC7F0B8-02C4-43A8-B351-342BE0093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6" y="3022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42" name="Rectangle 10">
                <a:extLst>
                  <a:ext uri="{FF2B5EF4-FFF2-40B4-BE49-F238E27FC236}">
                    <a16:creationId xmlns:a16="http://schemas.microsoft.com/office/drawing/2014/main" id="{A60A9E3B-E8D1-443B-A4E0-E5D619464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2931"/>
                <a:ext cx="318" cy="7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43" name="Line 11">
                <a:extLst>
                  <a:ext uri="{FF2B5EF4-FFF2-40B4-BE49-F238E27FC236}">
                    <a16:creationId xmlns:a16="http://schemas.microsoft.com/office/drawing/2014/main" id="{3F38DCEC-0573-45B5-8DAC-AFF1FC3D0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6" y="3884"/>
                <a:ext cx="6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44" name="Text Box 12">
                <a:extLst>
                  <a:ext uri="{FF2B5EF4-FFF2-40B4-BE49-F238E27FC236}">
                    <a16:creationId xmlns:a16="http://schemas.microsoft.com/office/drawing/2014/main" id="{8C222A34-459E-4F22-963B-B72936EFAB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2976"/>
                <a:ext cx="18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69645" name="Text Box 13">
                <a:extLst>
                  <a:ext uri="{FF2B5EF4-FFF2-40B4-BE49-F238E27FC236}">
                    <a16:creationId xmlns:a16="http://schemas.microsoft.com/office/drawing/2014/main" id="{58B3D0F6-9840-4538-AB5C-D9CA3B051E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022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9646" name="Text Box 14">
                <a:extLst>
                  <a:ext uri="{FF2B5EF4-FFF2-40B4-BE49-F238E27FC236}">
                    <a16:creationId xmlns:a16="http://schemas.microsoft.com/office/drawing/2014/main" id="{157D5A72-8F85-43B2-8365-0FDC1002D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3702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69647" name="Text Box 15">
                <a:extLst>
                  <a:ext uri="{FF2B5EF4-FFF2-40B4-BE49-F238E27FC236}">
                    <a16:creationId xmlns:a16="http://schemas.microsoft.com/office/drawing/2014/main" id="{9BF64FB6-D8C3-4B21-A19D-F20E7329B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1" y="3657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69648" name="Text Box 16">
                <a:extLst>
                  <a:ext uri="{FF2B5EF4-FFF2-40B4-BE49-F238E27FC236}">
                    <a16:creationId xmlns:a16="http://schemas.microsoft.com/office/drawing/2014/main" id="{41583EDE-95F1-45FD-AD3C-B63DC487A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8" y="3566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69649" name="Line 17">
                <a:extLst>
                  <a:ext uri="{FF2B5EF4-FFF2-40B4-BE49-F238E27FC236}">
                    <a16:creationId xmlns:a16="http://schemas.microsoft.com/office/drawing/2014/main" id="{13E457FC-2D6F-4DC5-8834-19E1C808E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293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50" name="Line 18">
                <a:extLst>
                  <a:ext uri="{FF2B5EF4-FFF2-40B4-BE49-F238E27FC236}">
                    <a16:creationId xmlns:a16="http://schemas.microsoft.com/office/drawing/2014/main" id="{4A9E2265-D801-42B0-B01C-AE9506666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3702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51" name="Line 19">
                <a:extLst>
                  <a:ext uri="{FF2B5EF4-FFF2-40B4-BE49-F238E27FC236}">
                    <a16:creationId xmlns:a16="http://schemas.microsoft.com/office/drawing/2014/main" id="{E30CDBB4-000B-47CA-9133-81C0EFC6B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2931"/>
                <a:ext cx="0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69652" name="Object 20">
            <a:extLst>
              <a:ext uri="{FF2B5EF4-FFF2-40B4-BE49-F238E27FC236}">
                <a16:creationId xmlns:a16="http://schemas.microsoft.com/office/drawing/2014/main" id="{1C976816-2032-4F9E-89E8-64C5859C4DD7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076825" y="1628775"/>
          <a:ext cx="11525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3" name="公式" r:id="rId3" imgW="545760" imgH="393480" progId="Equation.3">
                  <p:embed/>
                </p:oleObj>
              </mc:Choice>
              <mc:Fallback>
                <p:oleObj name="公式" r:id="rId3" imgW="54576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628775"/>
                        <a:ext cx="115252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3" name="Object 21">
            <a:extLst>
              <a:ext uri="{FF2B5EF4-FFF2-40B4-BE49-F238E27FC236}">
                <a16:creationId xmlns:a16="http://schemas.microsoft.com/office/drawing/2014/main" id="{1154127B-326E-446D-B521-0162C3A62FD7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39750" y="3530600"/>
          <a:ext cx="35290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4" name="公式" r:id="rId5" imgW="1587240" imgH="203040" progId="Equation.3">
                  <p:embed/>
                </p:oleObj>
              </mc:Choice>
              <mc:Fallback>
                <p:oleObj name="公式" r:id="rId5" imgW="158724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30600"/>
                        <a:ext cx="35290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4" name="Line 22">
            <a:extLst>
              <a:ext uri="{FF2B5EF4-FFF2-40B4-BE49-F238E27FC236}">
                <a16:creationId xmlns:a16="http://schemas.microsoft.com/office/drawing/2014/main" id="{63247FF3-E1C0-4911-A30B-2A42B88E9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25654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5" name="Rectangle 23">
            <a:extLst>
              <a:ext uri="{FF2B5EF4-FFF2-40B4-BE49-F238E27FC236}">
                <a16:creationId xmlns:a16="http://schemas.microsoft.com/office/drawing/2014/main" id="{04FE8C4C-1192-41CA-BCC9-330134CDC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1700213"/>
            <a:ext cx="71437" cy="1223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6" name="Text Box 24">
            <a:extLst>
              <a:ext uri="{FF2B5EF4-FFF2-40B4-BE49-F238E27FC236}">
                <a16:creationId xmlns:a16="http://schemas.microsoft.com/office/drawing/2014/main" id="{95933EC2-35BD-4B0E-AAB5-04A636B50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205038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9657" name="Rectangle 25">
            <a:extLst>
              <a:ext uri="{FF2B5EF4-FFF2-40B4-BE49-F238E27FC236}">
                <a16:creationId xmlns:a16="http://schemas.microsoft.com/office/drawing/2014/main" id="{E076B269-811D-4951-B481-4707A361F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08275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ea typeface="楷体_GB2312" pitchFamily="49" charset="-122"/>
              </a:rPr>
              <a:t>微元磁通量</a:t>
            </a:r>
          </a:p>
        </p:txBody>
      </p:sp>
      <p:sp>
        <p:nvSpPr>
          <p:cNvPr id="69658" name="Rectangle 26">
            <a:extLst>
              <a:ext uri="{FF2B5EF4-FFF2-40B4-BE49-F238E27FC236}">
                <a16:creationId xmlns:a16="http://schemas.microsoft.com/office/drawing/2014/main" id="{E5A7B606-72B6-4AA2-BD6A-9248F2F20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525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：无限长直导线的磁场</a:t>
            </a:r>
          </a:p>
        </p:txBody>
      </p:sp>
      <p:sp>
        <p:nvSpPr>
          <p:cNvPr id="69659" name="Rectangle 27">
            <a:extLst>
              <a:ext uri="{FF2B5EF4-FFF2-40B4-BE49-F238E27FC236}">
                <a16:creationId xmlns:a16="http://schemas.microsoft.com/office/drawing/2014/main" id="{57AEE9C4-959F-4952-B3AE-668358EA5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2116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a typeface="楷体_GB2312" pitchFamily="49" charset="-122"/>
              </a:rPr>
              <a:t>总磁通量</a:t>
            </a:r>
          </a:p>
        </p:txBody>
      </p:sp>
      <p:graphicFrame>
        <p:nvGraphicFramePr>
          <p:cNvPr id="69660" name="Object 28">
            <a:extLst>
              <a:ext uri="{FF2B5EF4-FFF2-40B4-BE49-F238E27FC236}">
                <a16:creationId xmlns:a16="http://schemas.microsoft.com/office/drawing/2014/main" id="{65371EF8-28F0-4C18-B501-BDB9593DD18D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468313" y="5229225"/>
          <a:ext cx="568801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5" name="公式" r:id="rId7" imgW="2781000" imgH="393480" progId="Equation.3">
                  <p:embed/>
                </p:oleObj>
              </mc:Choice>
              <mc:Fallback>
                <p:oleObj name="公式" r:id="rId7" imgW="278100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229225"/>
                        <a:ext cx="5688012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1" name="Rectangle 29">
            <a:extLst>
              <a:ext uri="{FF2B5EF4-FFF2-40B4-BE49-F238E27FC236}">
                <a16:creationId xmlns:a16="http://schemas.microsoft.com/office/drawing/2014/main" id="{96DEA9AE-E586-4D60-89F3-54368D4F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350"/>
            <a:ext cx="9144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例题</a:t>
            </a:r>
            <a:r>
              <a:rPr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7.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如图所示载流无限长直导线的电流为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I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，试求通过矩形面积</a:t>
            </a:r>
            <a:r>
              <a:rPr lang="en-US" altLang="zh-CN" sz="2800" b="1" i="1">
                <a:latin typeface="幼圆" panose="02010509060101010101" pitchFamily="49" charset="-122"/>
                <a:ea typeface="幼圆" panose="02010509060101010101" pitchFamily="49" charset="-122"/>
              </a:rPr>
              <a:t>CDEF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的磁通量。（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  <a:hlinkClick r:id="rId9" action="ppaction://hlinksldjump"/>
              </a:rPr>
              <a:t>CDEF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  <a:hlinkClick r:id="rId9" action="ppaction://hlinksldjump"/>
              </a:rPr>
              <a:t>与直线共面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69662" name="Rectangle 30">
            <a:extLst>
              <a:ext uri="{FF2B5EF4-FFF2-40B4-BE49-F238E27FC236}">
                <a16:creationId xmlns:a16="http://schemas.microsoft.com/office/drawing/2014/main" id="{B4D64E02-ED05-44D0-99DB-51301466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199072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6" grpId="0"/>
      <p:bldP spid="69657" grpId="0"/>
      <p:bldP spid="69658" grpId="0"/>
      <p:bldP spid="696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22654A5-4FA1-426D-A417-A8F5499A7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350"/>
            <a:ext cx="637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例题</a:t>
            </a:r>
            <a:r>
              <a:rPr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8.</a:t>
            </a:r>
            <a:r>
              <a:rPr lang="en-US" altLang="zh-CN" sz="2800" b="1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P163</a:t>
            </a:r>
            <a:r>
              <a:rPr lang="zh-CN" altLang="en-US" sz="2800" b="1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ea typeface="幼圆" panose="02010509060101010101" pitchFamily="49" charset="-122"/>
              </a:rPr>
              <a:t>—</a:t>
            </a:r>
            <a:r>
              <a:rPr lang="en-US" altLang="zh-CN" sz="2800" b="1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25</a:t>
            </a:r>
            <a:r>
              <a:rPr lang="zh-CN" altLang="en-US" sz="2800" b="1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题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D883A80-C0FF-4254-AB72-6B3B30FF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820896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解：开关</a:t>
            </a:r>
            <a:r>
              <a:rPr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合上到导体脱离水银一瞬间，导线中出现了一个脉冲电流</a:t>
            </a:r>
            <a:r>
              <a:rPr lang="en-US" altLang="zh-CN" sz="2400" i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i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。在这很短的时间</a:t>
            </a:r>
            <a:r>
              <a:rPr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τ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内导体中通过的电量为</a:t>
            </a:r>
          </a:p>
        </p:txBody>
      </p:sp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D8F96535-9C98-4AE9-AA10-7AB41A9C9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773238"/>
          <a:ext cx="16700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公式" r:id="rId3" imgW="749160" imgH="330120" progId="Equation.3">
                  <p:embed/>
                </p:oleObj>
              </mc:Choice>
              <mc:Fallback>
                <p:oleObj name="公式" r:id="rId3" imgW="74916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773238"/>
                        <a:ext cx="16700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5">
            <a:extLst>
              <a:ext uri="{FF2B5EF4-FFF2-40B4-BE49-F238E27FC236}">
                <a16:creationId xmlns:a16="http://schemas.microsoft.com/office/drawing/2014/main" id="{614066A9-D3F4-49DD-B30B-FED99E96E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0938"/>
            <a:ext cx="482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导线中有了电流</a:t>
            </a:r>
            <a:r>
              <a:rPr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i(t)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后受到磁场力</a:t>
            </a:r>
          </a:p>
        </p:txBody>
      </p:sp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5E595DB5-3250-4C80-B85C-E75525B053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2420938"/>
          <a:ext cx="18716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公式" r:id="rId5" imgW="799920" imgH="203040" progId="Equation.3">
                  <p:embed/>
                </p:oleObj>
              </mc:Choice>
              <mc:Fallback>
                <p:oleObj name="公式" r:id="rId5" imgW="7999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420938"/>
                        <a:ext cx="187166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7">
            <a:extLst>
              <a:ext uri="{FF2B5EF4-FFF2-40B4-BE49-F238E27FC236}">
                <a16:creationId xmlns:a16="http://schemas.microsoft.com/office/drawing/2014/main" id="{908A9613-DD97-4893-B834-62AFDC961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8638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导线由静止状态到弹起有了速度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，由动量定理有</a:t>
            </a:r>
          </a:p>
        </p:txBody>
      </p:sp>
      <p:graphicFrame>
        <p:nvGraphicFramePr>
          <p:cNvPr id="72712" name="Object 8">
            <a:extLst>
              <a:ext uri="{FF2B5EF4-FFF2-40B4-BE49-F238E27FC236}">
                <a16:creationId xmlns:a16="http://schemas.microsoft.com/office/drawing/2014/main" id="{40C35539-AE4A-4FAA-B409-9CB9753AE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2924175"/>
          <a:ext cx="20510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公式" r:id="rId7" imgW="914400" imgH="330120" progId="Equation.3">
                  <p:embed/>
                </p:oleObj>
              </mc:Choice>
              <mc:Fallback>
                <p:oleObj name="公式" r:id="rId7" imgW="91440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924175"/>
                        <a:ext cx="20510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Rectangle 9">
            <a:extLst>
              <a:ext uri="{FF2B5EF4-FFF2-40B4-BE49-F238E27FC236}">
                <a16:creationId xmlns:a16="http://schemas.microsoft.com/office/drawing/2014/main" id="{CFFC1ACE-7F66-4052-8290-EA999F6F6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6338"/>
            <a:ext cx="658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  <a:ea typeface="楷体_GB2312" pitchFamily="49" charset="-122"/>
              </a:rPr>
              <a:t>脱离水银面后只受重力作用，有能量守恒定律</a:t>
            </a:r>
          </a:p>
        </p:txBody>
      </p:sp>
      <p:graphicFrame>
        <p:nvGraphicFramePr>
          <p:cNvPr id="72714" name="Object 10">
            <a:extLst>
              <a:ext uri="{FF2B5EF4-FFF2-40B4-BE49-F238E27FC236}">
                <a16:creationId xmlns:a16="http://schemas.microsoft.com/office/drawing/2014/main" id="{0872F2B5-B174-4294-95B8-93347DDC9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459288"/>
          <a:ext cx="374491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公式" r:id="rId9" imgW="1625400" imgH="393480" progId="Equation.3">
                  <p:embed/>
                </p:oleObj>
              </mc:Choice>
              <mc:Fallback>
                <p:oleObj name="公式" r:id="rId9" imgW="16254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59288"/>
                        <a:ext cx="374491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>
            <a:extLst>
              <a:ext uri="{FF2B5EF4-FFF2-40B4-BE49-F238E27FC236}">
                <a16:creationId xmlns:a16="http://schemas.microsoft.com/office/drawing/2014/main" id="{735E9D7C-B9D2-45DD-902C-02CBEA613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4221163"/>
          <a:ext cx="201612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公式" r:id="rId11" imgW="774360" imgH="431640" progId="Equation.3">
                  <p:embed/>
                </p:oleObj>
              </mc:Choice>
              <mc:Fallback>
                <p:oleObj name="公式" r:id="rId11" imgW="77436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221163"/>
                        <a:ext cx="201612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7" dur="20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2709" grpId="0"/>
      <p:bldP spid="72711" grpId="0"/>
      <p:bldP spid="727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5C77FB8-7171-48B0-950D-DCD03B703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646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例题</a:t>
            </a:r>
            <a:r>
              <a:rPr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9.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两根导线沿半径方向被引到铁环上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两点。电流方向如图所示。求环中心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O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处的磁感应强度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是多少？</a:t>
            </a:r>
          </a:p>
        </p:txBody>
      </p:sp>
      <p:sp>
        <p:nvSpPr>
          <p:cNvPr id="73731" name="Oval 3">
            <a:extLst>
              <a:ext uri="{FF2B5EF4-FFF2-40B4-BE49-F238E27FC236}">
                <a16:creationId xmlns:a16="http://schemas.microsoft.com/office/drawing/2014/main" id="{6BBF5283-354A-4AF5-9C89-5D9C984DB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565400"/>
            <a:ext cx="1223963" cy="1223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4151C4FF-014F-4458-813B-17CA404856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7050" y="1773238"/>
            <a:ext cx="719138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CBC71940-1120-4723-A85A-2E5B30086D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25" y="2565400"/>
            <a:ext cx="2889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4" name="Line 6">
            <a:extLst>
              <a:ext uri="{FF2B5EF4-FFF2-40B4-BE49-F238E27FC236}">
                <a16:creationId xmlns:a16="http://schemas.microsoft.com/office/drawing/2014/main" id="{C6916428-6DB4-4A9A-8A89-31A922E25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357563"/>
            <a:ext cx="6477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2717C965-1346-4EAD-917D-9ED8B511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3500438"/>
            <a:ext cx="7921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6" name="Freeform 8">
            <a:extLst>
              <a:ext uri="{FF2B5EF4-FFF2-40B4-BE49-F238E27FC236}">
                <a16:creationId xmlns:a16="http://schemas.microsoft.com/office/drawing/2014/main" id="{D4BDDEFC-6D56-49B3-8462-80D47A7EA2AA}"/>
              </a:ext>
            </a:extLst>
          </p:cNvPr>
          <p:cNvSpPr>
            <a:spLocks/>
          </p:cNvSpPr>
          <p:nvPr/>
        </p:nvSpPr>
        <p:spPr bwMode="auto">
          <a:xfrm>
            <a:off x="6208713" y="2852738"/>
            <a:ext cx="381000" cy="358775"/>
          </a:xfrm>
          <a:custGeom>
            <a:avLst/>
            <a:gdLst>
              <a:gd name="T0" fmla="*/ 240 w 240"/>
              <a:gd name="T1" fmla="*/ 0 h 226"/>
              <a:gd name="T2" fmla="*/ 0 w 240"/>
              <a:gd name="T3" fmla="*/ 226 h 2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" h="226">
                <a:moveTo>
                  <a:pt x="240" y="0"/>
                </a:moveTo>
                <a:lnTo>
                  <a:pt x="0" y="226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7" name="Freeform 9">
            <a:extLst>
              <a:ext uri="{FF2B5EF4-FFF2-40B4-BE49-F238E27FC236}">
                <a16:creationId xmlns:a16="http://schemas.microsoft.com/office/drawing/2014/main" id="{965327D0-CF10-4D19-B90D-16E9407BF262}"/>
              </a:ext>
            </a:extLst>
          </p:cNvPr>
          <p:cNvSpPr>
            <a:spLocks/>
          </p:cNvSpPr>
          <p:nvPr/>
        </p:nvSpPr>
        <p:spPr bwMode="auto">
          <a:xfrm>
            <a:off x="6208713" y="3200400"/>
            <a:ext cx="595312" cy="157163"/>
          </a:xfrm>
          <a:custGeom>
            <a:avLst/>
            <a:gdLst>
              <a:gd name="T0" fmla="*/ 0 w 375"/>
              <a:gd name="T1" fmla="*/ 0 h 99"/>
              <a:gd name="T2" fmla="*/ 0 w 375"/>
              <a:gd name="T3" fmla="*/ 0 h 99"/>
              <a:gd name="T4" fmla="*/ 375 w 375"/>
              <a:gd name="T5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5" h="99">
                <a:moveTo>
                  <a:pt x="0" y="0"/>
                </a:moveTo>
                <a:lnTo>
                  <a:pt x="0" y="0"/>
                </a:lnTo>
                <a:lnTo>
                  <a:pt x="375" y="99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8" name="Text Box 10">
            <a:extLst>
              <a:ext uri="{FF2B5EF4-FFF2-40B4-BE49-F238E27FC236}">
                <a16:creationId xmlns:a16="http://schemas.microsoft.com/office/drawing/2014/main" id="{158F33CF-C21E-449A-953A-BB78407C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9352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。</a:t>
            </a:r>
          </a:p>
        </p:txBody>
      </p:sp>
      <p:sp>
        <p:nvSpPr>
          <p:cNvPr id="73739" name="Text Box 11">
            <a:extLst>
              <a:ext uri="{FF2B5EF4-FFF2-40B4-BE49-F238E27FC236}">
                <a16:creationId xmlns:a16="http://schemas.microsoft.com/office/drawing/2014/main" id="{939CE24C-41D9-44E0-95B0-BD63208F7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1416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</a:t>
            </a:r>
          </a:p>
        </p:txBody>
      </p:sp>
      <p:sp>
        <p:nvSpPr>
          <p:cNvPr id="73740" name="Line 12">
            <a:extLst>
              <a:ext uri="{FF2B5EF4-FFF2-40B4-BE49-F238E27FC236}">
                <a16:creationId xmlns:a16="http://schemas.microsoft.com/office/drawing/2014/main" id="{CC7351A1-3755-443C-8FF1-3370FE66F7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3725" y="2852738"/>
            <a:ext cx="730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1" name="Line 13">
            <a:extLst>
              <a:ext uri="{FF2B5EF4-FFF2-40B4-BE49-F238E27FC236}">
                <a16:creationId xmlns:a16="http://schemas.microsoft.com/office/drawing/2014/main" id="{F79181E3-A0A9-45BE-A0D4-A9A4758B0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2924175"/>
            <a:ext cx="730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2" name="Text Box 14">
            <a:extLst>
              <a:ext uri="{FF2B5EF4-FFF2-40B4-BE49-F238E27FC236}">
                <a16:creationId xmlns:a16="http://schemas.microsoft.com/office/drawing/2014/main" id="{CBA7F241-1125-4023-A371-A49B7841C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420938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73743" name="Text Box 15">
            <a:extLst>
              <a:ext uri="{FF2B5EF4-FFF2-40B4-BE49-F238E27FC236}">
                <a16:creationId xmlns:a16="http://schemas.microsoft.com/office/drawing/2014/main" id="{BC255BB4-4BE0-4D82-B71F-26D09F3BD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33242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73744" name="Text Box 16">
            <a:extLst>
              <a:ext uri="{FF2B5EF4-FFF2-40B4-BE49-F238E27FC236}">
                <a16:creationId xmlns:a16="http://schemas.microsoft.com/office/drawing/2014/main" id="{406555FA-66A1-46DF-A952-308B3387D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4209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73745" name="Text Box 17">
            <a:extLst>
              <a:ext uri="{FF2B5EF4-FFF2-40B4-BE49-F238E27FC236}">
                <a16:creationId xmlns:a16="http://schemas.microsoft.com/office/drawing/2014/main" id="{0801EDC7-FE5F-4FB5-9E18-35D270D3B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2131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73746" name="Text Box 18">
            <a:extLst>
              <a:ext uri="{FF2B5EF4-FFF2-40B4-BE49-F238E27FC236}">
                <a16:creationId xmlns:a16="http://schemas.microsoft.com/office/drawing/2014/main" id="{7A22C2DD-395E-4508-9CE3-D6CBE1CA9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2852738"/>
            <a:ext cx="452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3747" name="Text Box 19">
            <a:extLst>
              <a:ext uri="{FF2B5EF4-FFF2-40B4-BE49-F238E27FC236}">
                <a16:creationId xmlns:a16="http://schemas.microsoft.com/office/drawing/2014/main" id="{4CFD60A8-796C-4C03-AFAE-4B9021979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488" y="2852738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grpSp>
        <p:nvGrpSpPr>
          <p:cNvPr id="73748" name="Group 20">
            <a:extLst>
              <a:ext uri="{FF2B5EF4-FFF2-40B4-BE49-F238E27FC236}">
                <a16:creationId xmlns:a16="http://schemas.microsoft.com/office/drawing/2014/main" id="{44E8EE43-7962-4826-AA8A-6929E2C64FBB}"/>
              </a:ext>
            </a:extLst>
          </p:cNvPr>
          <p:cNvGrpSpPr>
            <a:grpSpLocks/>
          </p:cNvGrpSpPr>
          <p:nvPr/>
        </p:nvGrpSpPr>
        <p:grpSpPr bwMode="auto">
          <a:xfrm>
            <a:off x="0" y="1196975"/>
            <a:ext cx="8243888" cy="822325"/>
            <a:chOff x="-29757" y="-60456"/>
            <a:chExt cx="56286" cy="2134411"/>
          </a:xfrm>
        </p:grpSpPr>
        <p:sp>
          <p:nvSpPr>
            <p:cNvPr id="73749" name="Rectangle 21">
              <a:extLst>
                <a:ext uri="{FF2B5EF4-FFF2-40B4-BE49-F238E27FC236}">
                  <a16:creationId xmlns:a16="http://schemas.microsoft.com/office/drawing/2014/main" id="{6C4730F6-840F-4C93-9C4E-99B56D19E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757" y="-60456"/>
              <a:ext cx="56286" cy="2134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解：</a:t>
              </a:r>
              <a:r>
                <a:rPr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两载流直导线部分的延长线都通过</a:t>
              </a:r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点，</a:t>
              </a:r>
            </a:p>
            <a:p>
              <a:r>
                <a:rPr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故二直导线在</a:t>
              </a:r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点产生的磁感应强度为</a:t>
              </a:r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73750" name="Object 22">
              <a:extLst>
                <a:ext uri="{FF2B5EF4-FFF2-40B4-BE49-F238E27FC236}">
                  <a16:creationId xmlns:a16="http://schemas.microsoft.com/office/drawing/2014/main" id="{E2EA23FE-657E-4417-BAEF-5A7DEABE56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956"/>
            <a:ext cx="81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7" name="公式" r:id="rId3" imgW="685800" imgH="215640" progId="Equation.3">
                    <p:embed/>
                  </p:oleObj>
                </mc:Choice>
                <mc:Fallback>
                  <p:oleObj name="公式" r:id="rId3" imgW="68580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956"/>
                          <a:ext cx="81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51" name="Rectangle 23">
            <a:extLst>
              <a:ext uri="{FF2B5EF4-FFF2-40B4-BE49-F238E27FC236}">
                <a16:creationId xmlns:a16="http://schemas.microsoft.com/office/drawing/2014/main" id="{9E9115F9-C602-4A78-892C-32E55C0BE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060575"/>
            <a:ext cx="52562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B1C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段电流在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点产生磁感应强度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方向垂直纸面向外。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B2C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点产生磁感应强度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方向垂直纸面向里。有叠加原理求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，求矢量和变为求代数和。</a:t>
            </a:r>
          </a:p>
        </p:txBody>
      </p:sp>
      <p:graphicFrame>
        <p:nvGraphicFramePr>
          <p:cNvPr id="73752" name="Object 24">
            <a:extLst>
              <a:ext uri="{FF2B5EF4-FFF2-40B4-BE49-F238E27FC236}">
                <a16:creationId xmlns:a16="http://schemas.microsoft.com/office/drawing/2014/main" id="{0C9300A3-841F-46F6-A6CF-B22DA2E9984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50825" y="3716338"/>
          <a:ext cx="4608513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公式" r:id="rId5" imgW="2565360" imgH="1625400" progId="Equation.3">
                  <p:embed/>
                </p:oleObj>
              </mc:Choice>
              <mc:Fallback>
                <p:oleObj name="公式" r:id="rId5" imgW="2565360" imgH="1625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716338"/>
                        <a:ext cx="4608513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3" name="Object 25">
            <a:extLst>
              <a:ext uri="{FF2B5EF4-FFF2-40B4-BE49-F238E27FC236}">
                <a16:creationId xmlns:a16="http://schemas.microsoft.com/office/drawing/2014/main" id="{C0F187B7-1166-42DA-B4BD-AF3D322BF9DD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419350" y="49244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公式" r:id="rId7" imgW="114120" imgH="215640" progId="Equation.3">
                  <p:embed/>
                </p:oleObj>
              </mc:Choice>
              <mc:Fallback>
                <p:oleObj name="公式" r:id="rId7" imgW="114120" imgH="215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92442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4" name="Rectangle 26">
            <a:extLst>
              <a:ext uri="{FF2B5EF4-FFF2-40B4-BE49-F238E27FC236}">
                <a16:creationId xmlns:a16="http://schemas.microsoft.com/office/drawing/2014/main" id="{FED8B2A9-87B6-460A-BEC2-23ACF2DAD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933825"/>
            <a:ext cx="3671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两条电为并联</a:t>
            </a:r>
            <a:r>
              <a:rPr lang="en-US" altLang="zh-CN"/>
              <a:t>I</a:t>
            </a:r>
            <a:r>
              <a:rPr lang="en-US" altLang="zh-CN" baseline="-25000"/>
              <a:t>1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=I</a:t>
            </a:r>
            <a:r>
              <a:rPr lang="en-US" altLang="zh-CN" baseline="-25000"/>
              <a:t>2</a:t>
            </a:r>
            <a:r>
              <a:rPr lang="en-US" altLang="zh-CN"/>
              <a:t>R</a:t>
            </a:r>
            <a:r>
              <a:rPr lang="en-US" altLang="zh-CN" baseline="-25000"/>
              <a:t>2</a:t>
            </a:r>
            <a:endParaRPr lang="en-US" altLang="zh-CN"/>
          </a:p>
        </p:txBody>
      </p:sp>
      <p:graphicFrame>
        <p:nvGraphicFramePr>
          <p:cNvPr id="73755" name="Object 27">
            <a:extLst>
              <a:ext uri="{FF2B5EF4-FFF2-40B4-BE49-F238E27FC236}">
                <a16:creationId xmlns:a16="http://schemas.microsoft.com/office/drawing/2014/main" id="{14DFB9B0-7BAF-4834-AEFB-A18B343EC598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5148263" y="4292600"/>
          <a:ext cx="3887787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0" name="公式" r:id="rId9" imgW="3060360" imgH="1726920" progId="Equation.3">
                  <p:embed/>
                </p:oleObj>
              </mc:Choice>
              <mc:Fallback>
                <p:oleObj name="公式" r:id="rId9" imgW="3060360" imgH="17269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292600"/>
                        <a:ext cx="3887787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6" name="Rectangle 28">
            <a:extLst>
              <a:ext uri="{FF2B5EF4-FFF2-40B4-BE49-F238E27FC236}">
                <a16:creationId xmlns:a16="http://schemas.microsoft.com/office/drawing/2014/main" id="{C46CBE8B-F09A-4DF3-B052-03ECA61DF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94995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</a:rPr>
              <a:t>B=0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1" grpId="0"/>
      <p:bldP spid="73754" grpId="0"/>
      <p:bldP spid="737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E7B45F2-AC4C-4B87-9518-ADA44F585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836613"/>
            <a:ext cx="8229600" cy="1143000"/>
          </a:xfrm>
        </p:spPr>
        <p:txBody>
          <a:bodyPr/>
          <a:lstStyle/>
          <a:p>
            <a:r>
              <a:rPr lang="zh-CN" altLang="en-US"/>
              <a:t>作业 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7C92C25-530E-42EF-89C9-81C73D551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781300"/>
            <a:ext cx="71294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1" lang="en-US" altLang="zh-CN" b="1"/>
          </a:p>
          <a:p>
            <a:r>
              <a:rPr kumimoji="1" lang="en-US" altLang="zh-CN" sz="2800" b="1"/>
              <a:t>P160-162      7</a:t>
            </a:r>
            <a:r>
              <a:rPr kumimoji="1" lang="zh-CN" altLang="en-US" sz="2800" b="1"/>
              <a:t>，</a:t>
            </a:r>
            <a:r>
              <a:rPr kumimoji="1" lang="en-US" altLang="zh-CN" sz="2800" b="1"/>
              <a:t>8</a:t>
            </a:r>
            <a:r>
              <a:rPr kumimoji="1" lang="zh-CN" altLang="en-US" sz="2800" b="1"/>
              <a:t>，</a:t>
            </a:r>
            <a:r>
              <a:rPr kumimoji="1" lang="en-US" altLang="zh-CN" sz="2800" b="1"/>
              <a:t>11</a:t>
            </a:r>
            <a:r>
              <a:rPr kumimoji="1" lang="zh-CN" altLang="en-US" sz="2800" b="1"/>
              <a:t>，</a:t>
            </a:r>
            <a:r>
              <a:rPr kumimoji="1" lang="en-US" altLang="zh-CN" sz="2800" b="1"/>
              <a:t>14</a:t>
            </a:r>
            <a:r>
              <a:rPr kumimoji="1" lang="zh-CN" altLang="en-US" sz="2800" b="1"/>
              <a:t>，</a:t>
            </a:r>
            <a:r>
              <a:rPr kumimoji="1" lang="en-US" altLang="zh-CN" sz="2800" b="1"/>
              <a:t>16</a:t>
            </a:r>
            <a:r>
              <a:rPr kumimoji="1" lang="zh-CN" altLang="en-US" sz="2800" b="1"/>
              <a:t>，</a:t>
            </a:r>
            <a:r>
              <a:rPr kumimoji="1" lang="en-US" altLang="zh-CN" sz="2800" b="1"/>
              <a:t>17</a:t>
            </a:r>
            <a:r>
              <a:rPr kumimoji="1" lang="zh-CN" altLang="en-US" sz="2800" b="1"/>
              <a:t>，</a:t>
            </a:r>
            <a:r>
              <a:rPr kumimoji="1" lang="en-US" altLang="zh-CN" sz="2800" b="1"/>
              <a:t>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>
            <a:extLst>
              <a:ext uri="{FF2B5EF4-FFF2-40B4-BE49-F238E27FC236}">
                <a16:creationId xmlns:a16="http://schemas.microsoft.com/office/drawing/2014/main" id="{29B0D6D7-9537-4DC7-8B18-5010DDC42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37782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无限长直电流的磁场</a:t>
            </a:r>
          </a:p>
        </p:txBody>
      </p:sp>
      <p:graphicFrame>
        <p:nvGraphicFramePr>
          <p:cNvPr id="55302" name="Object 6">
            <a:extLst>
              <a:ext uri="{FF2B5EF4-FFF2-40B4-BE49-F238E27FC236}">
                <a16:creationId xmlns:a16="http://schemas.microsoft.com/office/drawing/2014/main" id="{EA86C777-94C8-4ADB-B152-619CBB7CB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0588" y="1241425"/>
          <a:ext cx="15541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公式" r:id="rId3" imgW="545760" imgH="393480" progId="Equation.3">
                  <p:embed/>
                </p:oleObj>
              </mc:Choice>
              <mc:Fallback>
                <p:oleObj name="公式" r:id="rId3" imgW="5457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1241425"/>
                        <a:ext cx="155416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0" name="Rectangle 44">
            <a:extLst>
              <a:ext uri="{FF2B5EF4-FFF2-40B4-BE49-F238E27FC236}">
                <a16:creationId xmlns:a16="http://schemas.microsoft.com/office/drawing/2014/main" id="{8E850F16-D145-4F09-B282-166D51A6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05038"/>
            <a:ext cx="3959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ea typeface="幼圆" panose="02010509060101010101" pitchFamily="49" charset="-122"/>
              </a:rPr>
              <a:t>圆电流轴线上的磁场</a:t>
            </a:r>
          </a:p>
        </p:txBody>
      </p:sp>
      <p:graphicFrame>
        <p:nvGraphicFramePr>
          <p:cNvPr id="55341" name="Object 45">
            <a:extLst>
              <a:ext uri="{FF2B5EF4-FFF2-40B4-BE49-F238E27FC236}">
                <a16:creationId xmlns:a16="http://schemas.microsoft.com/office/drawing/2014/main" id="{122D668D-4D50-45BB-B39E-ECB1E3019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814638"/>
          <a:ext cx="381635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ｹｫﾊｽ" r:id="rId5" imgW="1663560" imgH="507960" progId="Equation.3">
                  <p:embed/>
                </p:oleObj>
              </mc:Choice>
              <mc:Fallback>
                <p:oleObj name="ｹｫﾊｽ" r:id="rId5" imgW="1663560" imgH="5079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814638"/>
                        <a:ext cx="3816350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2" name="Rectangle 46">
            <a:extLst>
              <a:ext uri="{FF2B5EF4-FFF2-40B4-BE49-F238E27FC236}">
                <a16:creationId xmlns:a16="http://schemas.microsoft.com/office/drawing/2014/main" id="{5EC9D975-F560-4850-9FDA-D69DD485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292600"/>
            <a:ext cx="3959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a typeface="幼圆" panose="02010509060101010101" pitchFamily="49" charset="-122"/>
              </a:rPr>
              <a:t>在圆心处</a:t>
            </a:r>
            <a:r>
              <a:rPr lang="zh-CN" altLang="en-US" sz="2800" b="1">
                <a:solidFill>
                  <a:schemeClr val="tx2"/>
                </a:solidFill>
                <a:ea typeface="幼圆" panose="02010509060101010101" pitchFamily="49" charset="-122"/>
              </a:rPr>
              <a:t>磁场</a:t>
            </a:r>
          </a:p>
        </p:txBody>
      </p:sp>
      <p:graphicFrame>
        <p:nvGraphicFramePr>
          <p:cNvPr id="55343" name="Object 47">
            <a:extLst>
              <a:ext uri="{FF2B5EF4-FFF2-40B4-BE49-F238E27FC236}">
                <a16:creationId xmlns:a16="http://schemas.microsoft.com/office/drawing/2014/main" id="{1C3AF26A-402C-4952-B85A-436A17123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013325"/>
          <a:ext cx="13795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name="ｹｫﾊｽ" r:id="rId7" imgW="571320" imgH="406080" progId="Equation.3">
                  <p:embed/>
                </p:oleObj>
              </mc:Choice>
              <mc:Fallback>
                <p:oleObj name="ｹｫﾊｽ" r:id="rId7" imgW="571320" imgH="4060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13325"/>
                        <a:ext cx="137953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20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0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40" grpId="0"/>
      <p:bldP spid="553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4D1879D-74C9-47B4-9818-D4F8E3DD5E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8913"/>
            <a:ext cx="9144000" cy="12954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例题</a:t>
            </a:r>
            <a:r>
              <a:rPr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电流沿如图所示方向及导线形状 流过时（直线部分伸向无限远），试求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O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点的磁感应强度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</p:txBody>
      </p:sp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92979839-7AE1-4A55-BFD6-1DD2936624D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4211638" y="2276475"/>
          <a:ext cx="115093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ｹｫﾊｽ" r:id="rId3" imgW="571320" imgH="406080" progId="Equation.3">
                  <p:embed/>
                </p:oleObj>
              </mc:Choice>
              <mc:Fallback>
                <p:oleObj name="ｹｫﾊｽ" r:id="rId3" imgW="57132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76475"/>
                        <a:ext cx="1150937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2" name="Picture 4">
            <a:extLst>
              <a:ext uri="{FF2B5EF4-FFF2-40B4-BE49-F238E27FC236}">
                <a16:creationId xmlns:a16="http://schemas.microsoft.com/office/drawing/2014/main" id="{63631BD8-3BCD-4274-9EC1-DB07408D8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773238"/>
            <a:ext cx="2306638" cy="15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3" name="Rectangle 5">
            <a:extLst>
              <a:ext uri="{FF2B5EF4-FFF2-40B4-BE49-F238E27FC236}">
                <a16:creationId xmlns:a16="http://schemas.microsoft.com/office/drawing/2014/main" id="{C27EA8DA-B6FC-421D-9019-0CAB1E7F5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28775"/>
            <a:ext cx="32527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解：利用叠加原理求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E5262A4F-E2E9-4B0A-B551-C002B2D64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84538"/>
            <a:ext cx="33877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无限长直导线的磁场公式</a:t>
            </a:r>
          </a:p>
        </p:txBody>
      </p:sp>
      <p:graphicFrame>
        <p:nvGraphicFramePr>
          <p:cNvPr id="58375" name="Object 7">
            <a:extLst>
              <a:ext uri="{FF2B5EF4-FFF2-40B4-BE49-F238E27FC236}">
                <a16:creationId xmlns:a16="http://schemas.microsoft.com/office/drawing/2014/main" id="{AC01D40F-AA97-4CD2-8018-00FC8DAAEA2F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211638" y="3213100"/>
          <a:ext cx="11953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公式" r:id="rId6" imgW="571320" imgH="393480" progId="Equation.3">
                  <p:embed/>
                </p:oleObj>
              </mc:Choice>
              <mc:Fallback>
                <p:oleObj name="公式" r:id="rId6" imgW="5713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213100"/>
                        <a:ext cx="119538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8">
            <a:extLst>
              <a:ext uri="{FF2B5EF4-FFF2-40B4-BE49-F238E27FC236}">
                <a16:creationId xmlns:a16="http://schemas.microsoft.com/office/drawing/2014/main" id="{83581470-A659-427D-98F3-EC4CF129F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149725"/>
            <a:ext cx="44545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kumimoji="1" lang="en-US" altLang="zh-CN" sz="2400" b="1" i="1">
                <a:latin typeface="楷体_GB2312" pitchFamily="49" charset="-122"/>
                <a:ea typeface="楷体_GB2312" pitchFamily="49" charset="-122"/>
              </a:rPr>
              <a:t>O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点处磁场方向，则其大小为</a:t>
            </a:r>
          </a:p>
        </p:txBody>
      </p:sp>
      <p:graphicFrame>
        <p:nvGraphicFramePr>
          <p:cNvPr id="58377" name="Object 9">
            <a:extLst>
              <a:ext uri="{FF2B5EF4-FFF2-40B4-BE49-F238E27FC236}">
                <a16:creationId xmlns:a16="http://schemas.microsoft.com/office/drawing/2014/main" id="{1E3C02AC-78E4-4658-AC0E-57EDA73DE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797425"/>
          <a:ext cx="43180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公式" r:id="rId8" imgW="2133360" imgH="393480" progId="Equation.3">
                  <p:embed/>
                </p:oleObj>
              </mc:Choice>
              <mc:Fallback>
                <p:oleObj name="公式" r:id="rId8" imgW="213336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97425"/>
                        <a:ext cx="43180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10">
            <a:extLst>
              <a:ext uri="{FF2B5EF4-FFF2-40B4-BE49-F238E27FC236}">
                <a16:creationId xmlns:a16="http://schemas.microsoft.com/office/drawing/2014/main" id="{06809A9C-226F-40F2-B60C-CD783EDAB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5013325"/>
            <a:ext cx="274796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方向垂直纸面向里</a:t>
            </a:r>
          </a:p>
        </p:txBody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id="{DF5EEBAC-7084-4B7D-9CD4-B37E73C56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420938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ea typeface="楷体_GB2312" pitchFamily="49" charset="-122"/>
              </a:rPr>
              <a:t>已知圆形电流在其中心处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  <p:bldP spid="58373" grpId="0"/>
      <p:bldP spid="58374" grpId="0"/>
      <p:bldP spid="58376" grpId="0"/>
      <p:bldP spid="58378" grpId="0"/>
      <p:bldP spid="583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AF33A76-0733-45DF-A974-CFD101DD2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0163"/>
            <a:ext cx="8229600" cy="449262"/>
          </a:xfrm>
        </p:spPr>
        <p:txBody>
          <a:bodyPr lIns="18000" tIns="10800" rIns="18000" bIns="10800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例题</a:t>
            </a:r>
            <a:r>
              <a:rPr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载流螺线管内的磁场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E6DA703-6D1E-4456-BC4A-EE10EEE13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5267325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</a:t>
            </a:r>
            <a:r>
              <a:rPr kumimoji="1"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解：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 设螺线管半径 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a 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，匝密度 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ea typeface="幼圆" panose="02010509060101010101" pitchFamily="49" charset="-122"/>
              </a:rPr>
              <a:t>,  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电流 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800" b="1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，求轴线上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O 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点处的磁感应强度。</a:t>
            </a:r>
          </a:p>
        </p:txBody>
      </p:sp>
      <p:grpSp>
        <p:nvGrpSpPr>
          <p:cNvPr id="59396" name="Group 4">
            <a:extLst>
              <a:ext uri="{FF2B5EF4-FFF2-40B4-BE49-F238E27FC236}">
                <a16:creationId xmlns:a16="http://schemas.microsoft.com/office/drawing/2014/main" id="{C1E362F3-1729-46E4-850B-803ECA46899A}"/>
              </a:ext>
            </a:extLst>
          </p:cNvPr>
          <p:cNvGrpSpPr>
            <a:grpSpLocks/>
          </p:cNvGrpSpPr>
          <p:nvPr/>
        </p:nvGrpSpPr>
        <p:grpSpPr bwMode="auto">
          <a:xfrm>
            <a:off x="5367338" y="1628775"/>
            <a:ext cx="3876675" cy="804863"/>
            <a:chOff x="3444" y="1032"/>
            <a:chExt cx="2221" cy="507"/>
          </a:xfrm>
        </p:grpSpPr>
        <p:sp>
          <p:nvSpPr>
            <p:cNvPr id="59397" name="Line 5">
              <a:extLst>
                <a:ext uri="{FF2B5EF4-FFF2-40B4-BE49-F238E27FC236}">
                  <a16:creationId xmlns:a16="http://schemas.microsoft.com/office/drawing/2014/main" id="{EA834047-B035-495F-AD8D-6EA9259AF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4" y="1033"/>
              <a:ext cx="623" cy="5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398" name="Line 6">
              <a:extLst>
                <a:ext uri="{FF2B5EF4-FFF2-40B4-BE49-F238E27FC236}">
                  <a16:creationId xmlns:a16="http://schemas.microsoft.com/office/drawing/2014/main" id="{036BE950-E963-4D04-8C1B-F678DF123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7" y="1033"/>
              <a:ext cx="1598" cy="5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399" name="Freeform 7">
              <a:extLst>
                <a:ext uri="{FF2B5EF4-FFF2-40B4-BE49-F238E27FC236}">
                  <a16:creationId xmlns:a16="http://schemas.microsoft.com/office/drawing/2014/main" id="{1FC92AED-D68A-4219-A27A-C9DF6FC40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" y="1035"/>
              <a:ext cx="104" cy="323"/>
            </a:xfrm>
            <a:custGeom>
              <a:avLst/>
              <a:gdLst>
                <a:gd name="T0" fmla="*/ 141 w 145"/>
                <a:gd name="T1" fmla="*/ 0 h 365"/>
                <a:gd name="T2" fmla="*/ 141 w 145"/>
                <a:gd name="T3" fmla="*/ 71 h 365"/>
                <a:gd name="T4" fmla="*/ 117 w 145"/>
                <a:gd name="T5" fmla="*/ 165 h 365"/>
                <a:gd name="T6" fmla="*/ 82 w 145"/>
                <a:gd name="T7" fmla="*/ 259 h 365"/>
                <a:gd name="T8" fmla="*/ 0 w 145"/>
                <a:gd name="T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365">
                  <a:moveTo>
                    <a:pt x="141" y="0"/>
                  </a:moveTo>
                  <a:cubicBezTo>
                    <a:pt x="143" y="22"/>
                    <a:pt x="145" y="44"/>
                    <a:pt x="141" y="71"/>
                  </a:cubicBezTo>
                  <a:cubicBezTo>
                    <a:pt x="137" y="98"/>
                    <a:pt x="127" y="134"/>
                    <a:pt x="117" y="165"/>
                  </a:cubicBezTo>
                  <a:cubicBezTo>
                    <a:pt x="107" y="196"/>
                    <a:pt x="101" y="226"/>
                    <a:pt x="82" y="259"/>
                  </a:cubicBezTo>
                  <a:cubicBezTo>
                    <a:pt x="63" y="292"/>
                    <a:pt x="21" y="341"/>
                    <a:pt x="0" y="365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0" name="Freeform 8">
              <a:extLst>
                <a:ext uri="{FF2B5EF4-FFF2-40B4-BE49-F238E27FC236}">
                  <a16:creationId xmlns:a16="http://schemas.microsoft.com/office/drawing/2014/main" id="{D4D70227-69DB-4B47-A3A7-70353DA4D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" y="1032"/>
              <a:ext cx="362" cy="185"/>
            </a:xfrm>
            <a:custGeom>
              <a:avLst/>
              <a:gdLst>
                <a:gd name="T0" fmla="*/ 0 w 623"/>
                <a:gd name="T1" fmla="*/ 94 h 208"/>
                <a:gd name="T2" fmla="*/ 94 w 623"/>
                <a:gd name="T3" fmla="*/ 153 h 208"/>
                <a:gd name="T4" fmla="*/ 235 w 623"/>
                <a:gd name="T5" fmla="*/ 200 h 208"/>
                <a:gd name="T6" fmla="*/ 341 w 623"/>
                <a:gd name="T7" fmla="*/ 200 h 208"/>
                <a:gd name="T8" fmla="*/ 447 w 623"/>
                <a:gd name="T9" fmla="*/ 176 h 208"/>
                <a:gd name="T10" fmla="*/ 505 w 623"/>
                <a:gd name="T11" fmla="*/ 141 h 208"/>
                <a:gd name="T12" fmla="*/ 576 w 623"/>
                <a:gd name="T13" fmla="*/ 70 h 208"/>
                <a:gd name="T14" fmla="*/ 623 w 623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3" h="208">
                  <a:moveTo>
                    <a:pt x="0" y="94"/>
                  </a:moveTo>
                  <a:cubicBezTo>
                    <a:pt x="27" y="114"/>
                    <a:pt x="55" y="135"/>
                    <a:pt x="94" y="153"/>
                  </a:cubicBezTo>
                  <a:cubicBezTo>
                    <a:pt x="133" y="171"/>
                    <a:pt x="194" y="192"/>
                    <a:pt x="235" y="200"/>
                  </a:cubicBezTo>
                  <a:cubicBezTo>
                    <a:pt x="276" y="208"/>
                    <a:pt x="306" y="204"/>
                    <a:pt x="341" y="200"/>
                  </a:cubicBezTo>
                  <a:cubicBezTo>
                    <a:pt x="376" y="196"/>
                    <a:pt x="420" y="186"/>
                    <a:pt x="447" y="176"/>
                  </a:cubicBezTo>
                  <a:cubicBezTo>
                    <a:pt x="474" y="166"/>
                    <a:pt x="484" y="159"/>
                    <a:pt x="505" y="141"/>
                  </a:cubicBezTo>
                  <a:cubicBezTo>
                    <a:pt x="526" y="123"/>
                    <a:pt x="556" y="93"/>
                    <a:pt x="576" y="70"/>
                  </a:cubicBezTo>
                  <a:cubicBezTo>
                    <a:pt x="596" y="47"/>
                    <a:pt x="609" y="23"/>
                    <a:pt x="623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1" name="Text Box 9">
              <a:extLst>
                <a:ext uri="{FF2B5EF4-FFF2-40B4-BE49-F238E27FC236}">
                  <a16:creationId xmlns:a16="http://schemas.microsoft.com/office/drawing/2014/main" id="{96F321E5-DD72-4B46-A05A-869E14A49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" y="1147"/>
              <a:ext cx="29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kumimoji="1" lang="en-US" altLang="zh-CN" sz="2800" baseline="-2000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9402" name="Text Box 10">
              <a:extLst>
                <a:ext uri="{FF2B5EF4-FFF2-40B4-BE49-F238E27FC236}">
                  <a16:creationId xmlns:a16="http://schemas.microsoft.com/office/drawing/2014/main" id="{00EF71D6-A344-4016-9EC6-D78D6E865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" y="1075"/>
              <a:ext cx="29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θ</a:t>
              </a:r>
              <a:r>
                <a:rPr kumimoji="1" lang="en-US" altLang="zh-CN" sz="2800" baseline="-2000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9403" name="Text Box 11">
            <a:extLst>
              <a:ext uri="{FF2B5EF4-FFF2-40B4-BE49-F238E27FC236}">
                <a16:creationId xmlns:a16="http://schemas.microsoft.com/office/drawing/2014/main" id="{F2E2316E-D2F1-460D-BE7E-4E1855CC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60575"/>
            <a:ext cx="31115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取圆电流 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nI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d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l 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5607014D-69B2-4412-93C1-8D25652D3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0" y="2874963"/>
            <a:ext cx="173831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，沿轴向</a:t>
            </a: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72AD9FFE-A481-46BD-9C03-E0034C41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38588"/>
            <a:ext cx="7493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变换</a:t>
            </a:r>
          </a:p>
        </p:txBody>
      </p:sp>
      <p:graphicFrame>
        <p:nvGraphicFramePr>
          <p:cNvPr id="59406" name="Object 14">
            <a:extLst>
              <a:ext uri="{FF2B5EF4-FFF2-40B4-BE49-F238E27FC236}">
                <a16:creationId xmlns:a16="http://schemas.microsoft.com/office/drawing/2014/main" id="{326F8CE7-3E31-4F7D-9FE3-451ACC156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716338"/>
          <a:ext cx="28781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5" name="公式" r:id="rId3" imgW="1168200" imgH="393480" progId="Equation.3">
                  <p:embed/>
                </p:oleObj>
              </mc:Choice>
              <mc:Fallback>
                <p:oleObj name="公式" r:id="rId3" imgW="11682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16338"/>
                        <a:ext cx="28781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07" name="Group 15">
            <a:extLst>
              <a:ext uri="{FF2B5EF4-FFF2-40B4-BE49-F238E27FC236}">
                <a16:creationId xmlns:a16="http://schemas.microsoft.com/office/drawing/2014/main" id="{35FC5B32-4BDC-4A5A-8006-AC0489933A51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3644900"/>
            <a:ext cx="5197475" cy="1050925"/>
            <a:chOff x="2336" y="2031"/>
            <a:chExt cx="2788" cy="522"/>
          </a:xfrm>
        </p:grpSpPr>
        <p:sp>
          <p:nvSpPr>
            <p:cNvPr id="59408" name="Text Box 16">
              <a:extLst>
                <a:ext uri="{FF2B5EF4-FFF2-40B4-BE49-F238E27FC236}">
                  <a16:creationId xmlns:a16="http://schemas.microsoft.com/office/drawing/2014/main" id="{56D8CD65-FFE1-4454-AF3B-DA4D1F00A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146"/>
              <a:ext cx="40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幼圆" panose="02010509060101010101" pitchFamily="49" charset="-122"/>
                </a:rPr>
                <a:t>又由</a:t>
              </a:r>
            </a:p>
          </p:txBody>
        </p:sp>
        <p:graphicFrame>
          <p:nvGraphicFramePr>
            <p:cNvPr id="59409" name="Object 17">
              <a:extLst>
                <a:ext uri="{FF2B5EF4-FFF2-40B4-BE49-F238E27FC236}">
                  <a16:creationId xmlns:a16="http://schemas.microsoft.com/office/drawing/2014/main" id="{F377D63F-C302-4CFF-BDB9-9EF1DB10A4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1" y="2031"/>
            <a:ext cx="2303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36" name="Equation" r:id="rId5" imgW="1625400" imgH="406080" progId="Equation.3">
                    <p:embed/>
                  </p:oleObj>
                </mc:Choice>
                <mc:Fallback>
                  <p:oleObj name="Equation" r:id="rId5" imgW="1625400" imgH="4060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" y="2031"/>
                          <a:ext cx="2303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10" name="Group 18">
            <a:extLst>
              <a:ext uri="{FF2B5EF4-FFF2-40B4-BE49-F238E27FC236}">
                <a16:creationId xmlns:a16="http://schemas.microsoft.com/office/drawing/2014/main" id="{C89BDE49-9E03-4D12-9130-5C2B962FD5F0}"/>
              </a:ext>
            </a:extLst>
          </p:cNvPr>
          <p:cNvGrpSpPr>
            <a:grpSpLocks/>
          </p:cNvGrpSpPr>
          <p:nvPr/>
        </p:nvGrpSpPr>
        <p:grpSpPr bwMode="auto">
          <a:xfrm>
            <a:off x="0" y="4748213"/>
            <a:ext cx="4659313" cy="1017587"/>
            <a:chOff x="0" y="2667"/>
            <a:chExt cx="3055" cy="556"/>
          </a:xfrm>
        </p:grpSpPr>
        <p:sp>
          <p:nvSpPr>
            <p:cNvPr id="59411" name="Text Box 19">
              <a:extLst>
                <a:ext uri="{FF2B5EF4-FFF2-40B4-BE49-F238E27FC236}">
                  <a16:creationId xmlns:a16="http://schemas.microsoft.com/office/drawing/2014/main" id="{02A573DE-66EF-4A3E-8A26-61E631F9B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22"/>
              <a:ext cx="25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幼圆" panose="02010509060101010101" pitchFamily="49" charset="-122"/>
                </a:rPr>
                <a:t>得</a:t>
              </a:r>
            </a:p>
          </p:txBody>
        </p:sp>
        <p:graphicFrame>
          <p:nvGraphicFramePr>
            <p:cNvPr id="59412" name="Object 20">
              <a:extLst>
                <a:ext uri="{FF2B5EF4-FFF2-40B4-BE49-F238E27FC236}">
                  <a16:creationId xmlns:a16="http://schemas.microsoft.com/office/drawing/2014/main" id="{782B3E5F-0C7E-46F9-8D77-412826781E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0" y="2667"/>
            <a:ext cx="2485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37" name="Equation" r:id="rId7" imgW="1282680" imgH="393480" progId="Equation.3">
                    <p:embed/>
                  </p:oleObj>
                </mc:Choice>
                <mc:Fallback>
                  <p:oleObj name="Equation" r:id="rId7" imgW="1282680" imgH="3934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" y="2667"/>
                          <a:ext cx="2485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13" name="Text Box 21">
            <a:extLst>
              <a:ext uri="{FF2B5EF4-FFF2-40B4-BE49-F238E27FC236}">
                <a16:creationId xmlns:a16="http://schemas.microsoft.com/office/drawing/2014/main" id="{31F2E74A-EB83-4A2F-BC99-42592832B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0" y="4976813"/>
            <a:ext cx="287337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，方向均沿轴向</a:t>
            </a:r>
          </a:p>
        </p:txBody>
      </p:sp>
      <p:grpSp>
        <p:nvGrpSpPr>
          <p:cNvPr id="59414" name="Group 22">
            <a:extLst>
              <a:ext uri="{FF2B5EF4-FFF2-40B4-BE49-F238E27FC236}">
                <a16:creationId xmlns:a16="http://schemas.microsoft.com/office/drawing/2014/main" id="{E788AFDD-18EB-4FFF-B396-A1DBE52A6FC1}"/>
              </a:ext>
            </a:extLst>
          </p:cNvPr>
          <p:cNvGrpSpPr>
            <a:grpSpLocks/>
          </p:cNvGrpSpPr>
          <p:nvPr/>
        </p:nvGrpSpPr>
        <p:grpSpPr bwMode="auto">
          <a:xfrm>
            <a:off x="0" y="5759450"/>
            <a:ext cx="5719763" cy="1016000"/>
            <a:chOff x="0" y="3759"/>
            <a:chExt cx="3962" cy="556"/>
          </a:xfrm>
        </p:grpSpPr>
        <p:sp>
          <p:nvSpPr>
            <p:cNvPr id="59415" name="Text Box 23">
              <a:extLst>
                <a:ext uri="{FF2B5EF4-FFF2-40B4-BE49-F238E27FC236}">
                  <a16:creationId xmlns:a16="http://schemas.microsoft.com/office/drawing/2014/main" id="{9F1EF5EE-7DAB-4A20-B24C-A226B000E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902"/>
              <a:ext cx="272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幼圆" panose="02010509060101010101" pitchFamily="49" charset="-122"/>
                </a:rPr>
                <a:t>故</a:t>
              </a:r>
            </a:p>
          </p:txBody>
        </p:sp>
        <p:graphicFrame>
          <p:nvGraphicFramePr>
            <p:cNvPr id="59416" name="Object 24">
              <a:extLst>
                <a:ext uri="{FF2B5EF4-FFF2-40B4-BE49-F238E27FC236}">
                  <a16:creationId xmlns:a16="http://schemas.microsoft.com/office/drawing/2014/main" id="{C8FD0A2D-8D02-4A9F-BD4B-270FC7C33B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759"/>
            <a:ext cx="3050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38" name="Equation" r:id="rId9" imgW="1574640" imgH="393480" progId="Equation.3">
                    <p:embed/>
                  </p:oleObj>
                </mc:Choice>
                <mc:Fallback>
                  <p:oleObj name="Equation" r:id="rId9" imgW="1574640" imgH="393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759"/>
                          <a:ext cx="3050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17" name="Group 25">
            <a:extLst>
              <a:ext uri="{FF2B5EF4-FFF2-40B4-BE49-F238E27FC236}">
                <a16:creationId xmlns:a16="http://schemas.microsoft.com/office/drawing/2014/main" id="{FF5C927E-8CCB-4C86-A98D-B798770E9F75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52388"/>
            <a:ext cx="1755775" cy="2390775"/>
            <a:chOff x="4067" y="33"/>
            <a:chExt cx="1106" cy="1506"/>
          </a:xfrm>
        </p:grpSpPr>
        <p:grpSp>
          <p:nvGrpSpPr>
            <p:cNvPr id="59418" name="Group 26">
              <a:extLst>
                <a:ext uri="{FF2B5EF4-FFF2-40B4-BE49-F238E27FC236}">
                  <a16:creationId xmlns:a16="http://schemas.microsoft.com/office/drawing/2014/main" id="{186798EC-A443-4CD1-BECC-663735BEE3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7" y="33"/>
              <a:ext cx="1106" cy="1506"/>
              <a:chOff x="4067" y="33"/>
              <a:chExt cx="1106" cy="1506"/>
            </a:xfrm>
          </p:grpSpPr>
          <p:sp>
            <p:nvSpPr>
              <p:cNvPr id="59419" name="Text Box 27">
                <a:extLst>
                  <a:ext uri="{FF2B5EF4-FFF2-40B4-BE49-F238E27FC236}">
                    <a16:creationId xmlns:a16="http://schemas.microsoft.com/office/drawing/2014/main" id="{C79BE30E-85BC-4766-8F34-11E1564C41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0" y="33"/>
                <a:ext cx="196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10800" rIns="18000" bIns="10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d</a:t>
                </a:r>
                <a:r>
                  <a:rPr kumimoji="1" lang="en-US" altLang="zh-CN" sz="2800" i="1"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59420" name="Oval 28">
                <a:extLst>
                  <a:ext uri="{FF2B5EF4-FFF2-40B4-BE49-F238E27FC236}">
                    <a16:creationId xmlns:a16="http://schemas.microsoft.com/office/drawing/2014/main" id="{9C1655F6-BE4B-452E-AF59-DC9B64619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528"/>
                <a:ext cx="446" cy="1011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10800" rIns="18000" bIns="10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21" name="Line 29">
                <a:extLst>
                  <a:ext uri="{FF2B5EF4-FFF2-40B4-BE49-F238E27FC236}">
                    <a16:creationId xmlns:a16="http://schemas.microsoft.com/office/drawing/2014/main" id="{5B7E67BF-12B1-40F8-ABD1-07B72F5E9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8" y="229"/>
                <a:ext cx="0" cy="2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22" name="Line 30">
                <a:extLst>
                  <a:ext uri="{FF2B5EF4-FFF2-40B4-BE49-F238E27FC236}">
                    <a16:creationId xmlns:a16="http://schemas.microsoft.com/office/drawing/2014/main" id="{FA046E8C-7829-44AB-97D8-AA2E61F9E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0" y="229"/>
                <a:ext cx="0" cy="2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23" name="Line 31">
                <a:extLst>
                  <a:ext uri="{FF2B5EF4-FFF2-40B4-BE49-F238E27FC236}">
                    <a16:creationId xmlns:a16="http://schemas.microsoft.com/office/drawing/2014/main" id="{164364BE-F427-42E1-A3F2-CA850A8A3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7" y="293"/>
                <a:ext cx="6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24" name="Line 32">
                <a:extLst>
                  <a:ext uri="{FF2B5EF4-FFF2-40B4-BE49-F238E27FC236}">
                    <a16:creationId xmlns:a16="http://schemas.microsoft.com/office/drawing/2014/main" id="{B0B7CF6C-01C9-4964-8309-11BE3EF86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26" y="293"/>
                <a:ext cx="2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10800" rIns="18000" bIns="10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25" name="Text Box 33">
                <a:extLst>
                  <a:ext uri="{FF2B5EF4-FFF2-40B4-BE49-F238E27FC236}">
                    <a16:creationId xmlns:a16="http://schemas.microsoft.com/office/drawing/2014/main" id="{36787BE7-BED0-4F86-B38C-1E971CB06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8" y="44"/>
                <a:ext cx="84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10800" rIns="18000" bIns="10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59426" name="Line 34">
                <a:extLst>
                  <a:ext uri="{FF2B5EF4-FFF2-40B4-BE49-F238E27FC236}">
                    <a16:creationId xmlns:a16="http://schemas.microsoft.com/office/drawing/2014/main" id="{A00F09D5-A7C8-4BCA-BFFF-3CAB92791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8" y="292"/>
                <a:ext cx="24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27" name="Line 35">
                <a:extLst>
                  <a:ext uri="{FF2B5EF4-FFF2-40B4-BE49-F238E27FC236}">
                    <a16:creationId xmlns:a16="http://schemas.microsoft.com/office/drawing/2014/main" id="{3A95A0C8-2599-4F53-8F3D-D8EE6FC9F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7" y="528"/>
                <a:ext cx="740" cy="5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10800" rIns="18000" bIns="10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28" name="Freeform 36">
                <a:extLst>
                  <a:ext uri="{FF2B5EF4-FFF2-40B4-BE49-F238E27FC236}">
                    <a16:creationId xmlns:a16="http://schemas.microsoft.com/office/drawing/2014/main" id="{13BEEECC-E89A-41DC-86BD-5788E4B3E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5" y="845"/>
                <a:ext cx="69" cy="188"/>
              </a:xfrm>
              <a:custGeom>
                <a:avLst/>
                <a:gdLst>
                  <a:gd name="T0" fmla="*/ 0 w 176"/>
                  <a:gd name="T1" fmla="*/ 0 h 376"/>
                  <a:gd name="T2" fmla="*/ 59 w 176"/>
                  <a:gd name="T3" fmla="*/ 71 h 376"/>
                  <a:gd name="T4" fmla="*/ 118 w 176"/>
                  <a:gd name="T5" fmla="*/ 153 h 376"/>
                  <a:gd name="T6" fmla="*/ 153 w 176"/>
                  <a:gd name="T7" fmla="*/ 235 h 376"/>
                  <a:gd name="T8" fmla="*/ 176 w 176"/>
                  <a:gd name="T9" fmla="*/ 37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6" h="376">
                    <a:moveTo>
                      <a:pt x="0" y="0"/>
                    </a:moveTo>
                    <a:cubicBezTo>
                      <a:pt x="19" y="23"/>
                      <a:pt x="39" y="46"/>
                      <a:pt x="59" y="71"/>
                    </a:cubicBezTo>
                    <a:cubicBezTo>
                      <a:pt x="79" y="96"/>
                      <a:pt x="102" y="126"/>
                      <a:pt x="118" y="153"/>
                    </a:cubicBezTo>
                    <a:cubicBezTo>
                      <a:pt x="134" y="180"/>
                      <a:pt x="143" y="198"/>
                      <a:pt x="153" y="235"/>
                    </a:cubicBezTo>
                    <a:cubicBezTo>
                      <a:pt x="163" y="272"/>
                      <a:pt x="169" y="324"/>
                      <a:pt x="176" y="37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29" name="Text Box 37">
                <a:extLst>
                  <a:ext uri="{FF2B5EF4-FFF2-40B4-BE49-F238E27FC236}">
                    <a16:creationId xmlns:a16="http://schemas.microsoft.com/office/drawing/2014/main" id="{5C8F2473-2CFF-4F7D-976D-B6C08599F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3" y="751"/>
                <a:ext cx="246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10800" rIns="18000" bIns="10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en-US" altLang="zh-CN" sz="2800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9430" name="Rectangle 38">
              <a:extLst>
                <a:ext uri="{FF2B5EF4-FFF2-40B4-BE49-F238E27FC236}">
                  <a16:creationId xmlns:a16="http://schemas.microsoft.com/office/drawing/2014/main" id="{42BCCB72-BE4E-47EB-A0E3-7B38A9E7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981"/>
              <a:ext cx="219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431" name="Text Box 39">
            <a:extLst>
              <a:ext uri="{FF2B5EF4-FFF2-40B4-BE49-F238E27FC236}">
                <a16:creationId xmlns:a16="http://schemas.microsoft.com/office/drawing/2014/main" id="{64B00743-0065-4562-A2B5-C856C3858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060575"/>
            <a:ext cx="13716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O 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点处</a:t>
            </a:r>
            <a:endParaRPr kumimoji="1" lang="zh-CN" altLang="en-US" sz="28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59432" name="Group 40">
            <a:extLst>
              <a:ext uri="{FF2B5EF4-FFF2-40B4-BE49-F238E27FC236}">
                <a16:creationId xmlns:a16="http://schemas.microsoft.com/office/drawing/2014/main" id="{5BBAA006-8BC6-4FF8-AD24-BF18794057AB}"/>
              </a:ext>
            </a:extLst>
          </p:cNvPr>
          <p:cNvGrpSpPr>
            <a:grpSpLocks/>
          </p:cNvGrpSpPr>
          <p:nvPr/>
        </p:nvGrpSpPr>
        <p:grpSpPr bwMode="auto">
          <a:xfrm>
            <a:off x="5446713" y="377825"/>
            <a:ext cx="3659187" cy="2932113"/>
            <a:chOff x="3431" y="238"/>
            <a:chExt cx="2305" cy="1847"/>
          </a:xfrm>
        </p:grpSpPr>
        <p:grpSp>
          <p:nvGrpSpPr>
            <p:cNvPr id="59433" name="Group 41">
              <a:extLst>
                <a:ext uri="{FF2B5EF4-FFF2-40B4-BE49-F238E27FC236}">
                  <a16:creationId xmlns:a16="http://schemas.microsoft.com/office/drawing/2014/main" id="{834BA129-E627-44CE-8B8C-32200919B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1" y="238"/>
              <a:ext cx="2305" cy="1847"/>
              <a:chOff x="3420" y="238"/>
              <a:chExt cx="2305" cy="1847"/>
            </a:xfrm>
          </p:grpSpPr>
          <p:sp>
            <p:nvSpPr>
              <p:cNvPr id="59434" name="Line 42">
                <a:extLst>
                  <a:ext uri="{FF2B5EF4-FFF2-40B4-BE49-F238E27FC236}">
                    <a16:creationId xmlns:a16="http://schemas.microsoft.com/office/drawing/2014/main" id="{09E02B27-9258-438F-A283-4D25639A3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" y="238"/>
                <a:ext cx="0" cy="15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9435" name="Group 43">
                <a:extLst>
                  <a:ext uri="{FF2B5EF4-FFF2-40B4-BE49-F238E27FC236}">
                    <a16:creationId xmlns:a16="http://schemas.microsoft.com/office/drawing/2014/main" id="{AB12ABBB-5834-4BF8-8939-B84AB69A75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0" y="1536"/>
                <a:ext cx="2293" cy="125"/>
                <a:chOff x="2856" y="1584"/>
                <a:chExt cx="2293" cy="125"/>
              </a:xfrm>
            </p:grpSpPr>
            <p:sp>
              <p:nvSpPr>
                <p:cNvPr id="59436" name="Line 44">
                  <a:extLst>
                    <a:ext uri="{FF2B5EF4-FFF2-40B4-BE49-F238E27FC236}">
                      <a16:creationId xmlns:a16="http://schemas.microsoft.com/office/drawing/2014/main" id="{1F4D9DF8-8D13-4026-AA00-8F3B0485E4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6" y="1584"/>
                  <a:ext cx="2293" cy="0"/>
                </a:xfrm>
                <a:prstGeom prst="line">
                  <a:avLst/>
                </a:prstGeom>
                <a:noFill/>
                <a:ln w="317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37" name="Oval 45">
                  <a:extLst>
                    <a:ext uri="{FF2B5EF4-FFF2-40B4-BE49-F238E27FC236}">
                      <a16:creationId xmlns:a16="http://schemas.microsoft.com/office/drawing/2014/main" id="{15D17594-70CC-40AF-948F-F9504D35000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80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38" name="Line 46">
                  <a:extLst>
                    <a:ext uri="{FF2B5EF4-FFF2-40B4-BE49-F238E27FC236}">
                      <a16:creationId xmlns:a16="http://schemas.microsoft.com/office/drawing/2014/main" id="{C2307DD7-2503-4EDB-A049-54871A8FFFC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897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39" name="Line 47">
                  <a:extLst>
                    <a:ext uri="{FF2B5EF4-FFF2-40B4-BE49-F238E27FC236}">
                      <a16:creationId xmlns:a16="http://schemas.microsoft.com/office/drawing/2014/main" id="{0D54786F-2622-46D3-9C06-0173378223A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2897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40" name="Oval 48">
                  <a:extLst>
                    <a:ext uri="{FF2B5EF4-FFF2-40B4-BE49-F238E27FC236}">
                      <a16:creationId xmlns:a16="http://schemas.microsoft.com/office/drawing/2014/main" id="{6804529D-DA46-431B-B34F-1F870C3AF0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012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41" name="Line 49">
                  <a:extLst>
                    <a:ext uri="{FF2B5EF4-FFF2-40B4-BE49-F238E27FC236}">
                      <a16:creationId xmlns:a16="http://schemas.microsoft.com/office/drawing/2014/main" id="{6C516723-69FD-4394-A28D-CC5E57E5FE0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029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42" name="Line 50">
                  <a:extLst>
                    <a:ext uri="{FF2B5EF4-FFF2-40B4-BE49-F238E27FC236}">
                      <a16:creationId xmlns:a16="http://schemas.microsoft.com/office/drawing/2014/main" id="{54F121B5-02D2-47A6-B56D-DD7C7B050B4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3029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43" name="Oval 51">
                  <a:extLst>
                    <a:ext uri="{FF2B5EF4-FFF2-40B4-BE49-F238E27FC236}">
                      <a16:creationId xmlns:a16="http://schemas.microsoft.com/office/drawing/2014/main" id="{0C2BD63C-5444-4CC2-993C-3ADB43F03B9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004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44" name="Line 52">
                  <a:extLst>
                    <a:ext uri="{FF2B5EF4-FFF2-40B4-BE49-F238E27FC236}">
                      <a16:creationId xmlns:a16="http://schemas.microsoft.com/office/drawing/2014/main" id="{83A10B54-538B-4ED7-A28F-D6C2D5C223D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5021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45" name="Line 53">
                  <a:extLst>
                    <a:ext uri="{FF2B5EF4-FFF2-40B4-BE49-F238E27FC236}">
                      <a16:creationId xmlns:a16="http://schemas.microsoft.com/office/drawing/2014/main" id="{F67F1FF6-B95C-4007-B224-F7112F1C8A4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5021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46" name="Oval 54">
                  <a:extLst>
                    <a:ext uri="{FF2B5EF4-FFF2-40B4-BE49-F238E27FC236}">
                      <a16:creationId xmlns:a16="http://schemas.microsoft.com/office/drawing/2014/main" id="{F16766AD-5459-47D2-A55A-1A8F27AA0B8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884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47" name="Line 55">
                  <a:extLst>
                    <a:ext uri="{FF2B5EF4-FFF2-40B4-BE49-F238E27FC236}">
                      <a16:creationId xmlns:a16="http://schemas.microsoft.com/office/drawing/2014/main" id="{034353E4-CE82-4D68-AE6B-22E825C11D4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901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48" name="Line 56">
                  <a:extLst>
                    <a:ext uri="{FF2B5EF4-FFF2-40B4-BE49-F238E27FC236}">
                      <a16:creationId xmlns:a16="http://schemas.microsoft.com/office/drawing/2014/main" id="{81F09F69-5003-43E6-9D7D-8617332C021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4901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49" name="Oval 57">
                  <a:extLst>
                    <a:ext uri="{FF2B5EF4-FFF2-40B4-BE49-F238E27FC236}">
                      <a16:creationId xmlns:a16="http://schemas.microsoft.com/office/drawing/2014/main" id="{B15A3AA1-6688-411D-AA59-374183F3408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752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50" name="Line 58">
                  <a:extLst>
                    <a:ext uri="{FF2B5EF4-FFF2-40B4-BE49-F238E27FC236}">
                      <a16:creationId xmlns:a16="http://schemas.microsoft.com/office/drawing/2014/main" id="{9CE79BFA-D039-423F-B743-FE79B84D55D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769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51" name="Line 59">
                  <a:extLst>
                    <a:ext uri="{FF2B5EF4-FFF2-40B4-BE49-F238E27FC236}">
                      <a16:creationId xmlns:a16="http://schemas.microsoft.com/office/drawing/2014/main" id="{2845AA03-690C-4469-9891-06E4459E621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4769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52" name="Oval 60">
                  <a:extLst>
                    <a:ext uri="{FF2B5EF4-FFF2-40B4-BE49-F238E27FC236}">
                      <a16:creationId xmlns:a16="http://schemas.microsoft.com/office/drawing/2014/main" id="{2C4AD566-6302-4ED2-82EC-DE4D014C8FF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620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53" name="Line 61">
                  <a:extLst>
                    <a:ext uri="{FF2B5EF4-FFF2-40B4-BE49-F238E27FC236}">
                      <a16:creationId xmlns:a16="http://schemas.microsoft.com/office/drawing/2014/main" id="{B7CECF47-01D2-45FC-94D7-620BFE6D85F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637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54" name="Line 62">
                  <a:extLst>
                    <a:ext uri="{FF2B5EF4-FFF2-40B4-BE49-F238E27FC236}">
                      <a16:creationId xmlns:a16="http://schemas.microsoft.com/office/drawing/2014/main" id="{431C45C9-A6D1-4021-8F8F-B8B675A9968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4637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55" name="Oval 63">
                  <a:extLst>
                    <a:ext uri="{FF2B5EF4-FFF2-40B4-BE49-F238E27FC236}">
                      <a16:creationId xmlns:a16="http://schemas.microsoft.com/office/drawing/2014/main" id="{7037CFC2-3CE9-4372-AC96-34E1E4F9C98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00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56" name="Line 64">
                  <a:extLst>
                    <a:ext uri="{FF2B5EF4-FFF2-40B4-BE49-F238E27FC236}">
                      <a16:creationId xmlns:a16="http://schemas.microsoft.com/office/drawing/2014/main" id="{C53A0E88-1159-445A-988A-3A2D8FA5877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517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57" name="Line 65">
                  <a:extLst>
                    <a:ext uri="{FF2B5EF4-FFF2-40B4-BE49-F238E27FC236}">
                      <a16:creationId xmlns:a16="http://schemas.microsoft.com/office/drawing/2014/main" id="{7AFDF1FF-3BAD-44F8-864D-630FB200345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4517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58" name="Oval 66">
                  <a:extLst>
                    <a:ext uri="{FF2B5EF4-FFF2-40B4-BE49-F238E27FC236}">
                      <a16:creationId xmlns:a16="http://schemas.microsoft.com/office/drawing/2014/main" id="{9FF9A8BF-491B-43E6-8A57-A98BAFA9E1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380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59" name="Line 67">
                  <a:extLst>
                    <a:ext uri="{FF2B5EF4-FFF2-40B4-BE49-F238E27FC236}">
                      <a16:creationId xmlns:a16="http://schemas.microsoft.com/office/drawing/2014/main" id="{42B8AE43-DD22-45CF-9EC5-0A9B87B1AB2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397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60" name="Line 68">
                  <a:extLst>
                    <a:ext uri="{FF2B5EF4-FFF2-40B4-BE49-F238E27FC236}">
                      <a16:creationId xmlns:a16="http://schemas.microsoft.com/office/drawing/2014/main" id="{69862F1B-FE2F-4E98-B8C0-6C75696FC4B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4397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61" name="Oval 69">
                  <a:extLst>
                    <a:ext uri="{FF2B5EF4-FFF2-40B4-BE49-F238E27FC236}">
                      <a16:creationId xmlns:a16="http://schemas.microsoft.com/office/drawing/2014/main" id="{1B1347A2-0B1D-4FBB-A7DC-E8073B46AFB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260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62" name="Line 70">
                  <a:extLst>
                    <a:ext uri="{FF2B5EF4-FFF2-40B4-BE49-F238E27FC236}">
                      <a16:creationId xmlns:a16="http://schemas.microsoft.com/office/drawing/2014/main" id="{1F6E2D60-9138-4A05-AF04-CAC183A8C84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277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63" name="Line 71">
                  <a:extLst>
                    <a:ext uri="{FF2B5EF4-FFF2-40B4-BE49-F238E27FC236}">
                      <a16:creationId xmlns:a16="http://schemas.microsoft.com/office/drawing/2014/main" id="{2CB83986-E053-4BBB-8175-B8D2EB665E3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4277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64" name="Oval 72">
                  <a:extLst>
                    <a:ext uri="{FF2B5EF4-FFF2-40B4-BE49-F238E27FC236}">
                      <a16:creationId xmlns:a16="http://schemas.microsoft.com/office/drawing/2014/main" id="{73751669-B653-4718-BF7C-98E723C6FC9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65" name="Line 73">
                  <a:extLst>
                    <a:ext uri="{FF2B5EF4-FFF2-40B4-BE49-F238E27FC236}">
                      <a16:creationId xmlns:a16="http://schemas.microsoft.com/office/drawing/2014/main" id="{50C1C8FB-8B3A-4BD2-9ED5-2A899F5832E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145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66" name="Line 74">
                  <a:extLst>
                    <a:ext uri="{FF2B5EF4-FFF2-40B4-BE49-F238E27FC236}">
                      <a16:creationId xmlns:a16="http://schemas.microsoft.com/office/drawing/2014/main" id="{735C7781-55FA-491A-AB53-64E61009BD6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4145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67" name="Oval 75">
                  <a:extLst>
                    <a:ext uri="{FF2B5EF4-FFF2-40B4-BE49-F238E27FC236}">
                      <a16:creationId xmlns:a16="http://schemas.microsoft.com/office/drawing/2014/main" id="{474788B5-C884-451F-9639-2B8849DA757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96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68" name="Line 76">
                  <a:extLst>
                    <a:ext uri="{FF2B5EF4-FFF2-40B4-BE49-F238E27FC236}">
                      <a16:creationId xmlns:a16="http://schemas.microsoft.com/office/drawing/2014/main" id="{7A4DDE4C-634B-4B69-A31B-7E00D4ECD00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013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69" name="Line 77">
                  <a:extLst>
                    <a:ext uri="{FF2B5EF4-FFF2-40B4-BE49-F238E27FC236}">
                      <a16:creationId xmlns:a16="http://schemas.microsoft.com/office/drawing/2014/main" id="{976DFFF8-FC51-4C70-A4F8-EBF62E0B02F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4013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70" name="Oval 78">
                  <a:extLst>
                    <a:ext uri="{FF2B5EF4-FFF2-40B4-BE49-F238E27FC236}">
                      <a16:creationId xmlns:a16="http://schemas.microsoft.com/office/drawing/2014/main" id="{2C4559F7-FBF5-4A05-A105-335471E5CB7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876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71" name="Line 79">
                  <a:extLst>
                    <a:ext uri="{FF2B5EF4-FFF2-40B4-BE49-F238E27FC236}">
                      <a16:creationId xmlns:a16="http://schemas.microsoft.com/office/drawing/2014/main" id="{179213C8-766F-4088-858C-B8EF4FA240C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893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72" name="Line 80">
                  <a:extLst>
                    <a:ext uri="{FF2B5EF4-FFF2-40B4-BE49-F238E27FC236}">
                      <a16:creationId xmlns:a16="http://schemas.microsoft.com/office/drawing/2014/main" id="{6B3DD822-A10F-4460-9394-3D5AE4F529A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3893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73" name="Oval 81">
                  <a:extLst>
                    <a:ext uri="{FF2B5EF4-FFF2-40B4-BE49-F238E27FC236}">
                      <a16:creationId xmlns:a16="http://schemas.microsoft.com/office/drawing/2014/main" id="{CFC261C6-D57A-4FDC-A3FA-4EE920E35C1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756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74" name="Line 82">
                  <a:extLst>
                    <a:ext uri="{FF2B5EF4-FFF2-40B4-BE49-F238E27FC236}">
                      <a16:creationId xmlns:a16="http://schemas.microsoft.com/office/drawing/2014/main" id="{27086691-6611-4761-9E07-6381D362F20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773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75" name="Line 83">
                  <a:extLst>
                    <a:ext uri="{FF2B5EF4-FFF2-40B4-BE49-F238E27FC236}">
                      <a16:creationId xmlns:a16="http://schemas.microsoft.com/office/drawing/2014/main" id="{D3CA1BB9-FF1E-41DF-98F5-44622FA4B6C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3773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76" name="Oval 84">
                  <a:extLst>
                    <a:ext uri="{FF2B5EF4-FFF2-40B4-BE49-F238E27FC236}">
                      <a16:creationId xmlns:a16="http://schemas.microsoft.com/office/drawing/2014/main" id="{CFE3BE9D-35DB-4D2C-9D33-9AE11431B85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636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77" name="Line 85">
                  <a:extLst>
                    <a:ext uri="{FF2B5EF4-FFF2-40B4-BE49-F238E27FC236}">
                      <a16:creationId xmlns:a16="http://schemas.microsoft.com/office/drawing/2014/main" id="{5EF12889-C3B5-4DA2-9155-87053F6B02F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653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78" name="Line 86">
                  <a:extLst>
                    <a:ext uri="{FF2B5EF4-FFF2-40B4-BE49-F238E27FC236}">
                      <a16:creationId xmlns:a16="http://schemas.microsoft.com/office/drawing/2014/main" id="{345AEA28-D163-4750-8EF0-D1A773C5ADD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3653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79" name="Oval 87">
                  <a:extLst>
                    <a:ext uri="{FF2B5EF4-FFF2-40B4-BE49-F238E27FC236}">
                      <a16:creationId xmlns:a16="http://schemas.microsoft.com/office/drawing/2014/main" id="{F2ED295D-E760-4A46-B110-9C92CBEE47A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504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80" name="Line 88">
                  <a:extLst>
                    <a:ext uri="{FF2B5EF4-FFF2-40B4-BE49-F238E27FC236}">
                      <a16:creationId xmlns:a16="http://schemas.microsoft.com/office/drawing/2014/main" id="{8408FE3B-359F-4EEE-9E54-3D26B19B9AF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521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81" name="Line 89">
                  <a:extLst>
                    <a:ext uri="{FF2B5EF4-FFF2-40B4-BE49-F238E27FC236}">
                      <a16:creationId xmlns:a16="http://schemas.microsoft.com/office/drawing/2014/main" id="{F393FD97-62AD-4527-9408-4C7E689C6B2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3521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82" name="Oval 90">
                  <a:extLst>
                    <a:ext uri="{FF2B5EF4-FFF2-40B4-BE49-F238E27FC236}">
                      <a16:creationId xmlns:a16="http://schemas.microsoft.com/office/drawing/2014/main" id="{5A177AF3-9967-44D5-867B-EAAC4EDB08E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84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83" name="Line 91">
                  <a:extLst>
                    <a:ext uri="{FF2B5EF4-FFF2-40B4-BE49-F238E27FC236}">
                      <a16:creationId xmlns:a16="http://schemas.microsoft.com/office/drawing/2014/main" id="{AAD5A683-9081-49E3-8C4F-8A04ACEE842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401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84" name="Line 92">
                  <a:extLst>
                    <a:ext uri="{FF2B5EF4-FFF2-40B4-BE49-F238E27FC236}">
                      <a16:creationId xmlns:a16="http://schemas.microsoft.com/office/drawing/2014/main" id="{F3C670ED-9B4C-4CF2-9E4B-8D22042CE26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3401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85" name="Oval 93">
                  <a:extLst>
                    <a:ext uri="{FF2B5EF4-FFF2-40B4-BE49-F238E27FC236}">
                      <a16:creationId xmlns:a16="http://schemas.microsoft.com/office/drawing/2014/main" id="{31236E41-B7ED-4359-BABB-C9558A3C034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264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86" name="Line 94">
                  <a:extLst>
                    <a:ext uri="{FF2B5EF4-FFF2-40B4-BE49-F238E27FC236}">
                      <a16:creationId xmlns:a16="http://schemas.microsoft.com/office/drawing/2014/main" id="{DDA70FFD-32F8-48AC-93FE-9A15EAD4762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281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87" name="Line 95">
                  <a:extLst>
                    <a:ext uri="{FF2B5EF4-FFF2-40B4-BE49-F238E27FC236}">
                      <a16:creationId xmlns:a16="http://schemas.microsoft.com/office/drawing/2014/main" id="{44BB0CD4-0083-4B4B-8CC6-F9C4B9234FA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3281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88" name="Oval 96">
                  <a:extLst>
                    <a:ext uri="{FF2B5EF4-FFF2-40B4-BE49-F238E27FC236}">
                      <a16:creationId xmlns:a16="http://schemas.microsoft.com/office/drawing/2014/main" id="{CA9707E5-2669-42B6-8478-C68EE6CFADB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144" y="159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89" name="Line 97">
                  <a:extLst>
                    <a:ext uri="{FF2B5EF4-FFF2-40B4-BE49-F238E27FC236}">
                      <a16:creationId xmlns:a16="http://schemas.microsoft.com/office/drawing/2014/main" id="{AF51B1B2-6695-43B8-942C-C58FD9EB2FE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3161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90" name="Line 98">
                  <a:extLst>
                    <a:ext uri="{FF2B5EF4-FFF2-40B4-BE49-F238E27FC236}">
                      <a16:creationId xmlns:a16="http://schemas.microsoft.com/office/drawing/2014/main" id="{8D09D04D-7420-44AF-A6D5-452B3269B6A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3161" y="1619"/>
                  <a:ext cx="68" cy="6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491" name="Group 99">
                <a:extLst>
                  <a:ext uri="{FF2B5EF4-FFF2-40B4-BE49-F238E27FC236}">
                    <a16:creationId xmlns:a16="http://schemas.microsoft.com/office/drawing/2014/main" id="{A4A6474B-3ADC-4105-BC00-EEFCBC3BC2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2" y="405"/>
                <a:ext cx="2293" cy="123"/>
                <a:chOff x="2892" y="465"/>
                <a:chExt cx="2293" cy="123"/>
              </a:xfrm>
            </p:grpSpPr>
            <p:sp>
              <p:nvSpPr>
                <p:cNvPr id="59492" name="Oval 100">
                  <a:extLst>
                    <a:ext uri="{FF2B5EF4-FFF2-40B4-BE49-F238E27FC236}">
                      <a16:creationId xmlns:a16="http://schemas.microsoft.com/office/drawing/2014/main" id="{C48290CE-3CAA-4B76-AAC4-FF6F74F9D48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145" y="467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93" name="Oval 101">
                  <a:extLst>
                    <a:ext uri="{FF2B5EF4-FFF2-40B4-BE49-F238E27FC236}">
                      <a16:creationId xmlns:a16="http://schemas.microsoft.com/office/drawing/2014/main" id="{7F0EFC8D-2669-491C-923A-A9508807696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181" y="503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94" name="Oval 102">
                  <a:extLst>
                    <a:ext uri="{FF2B5EF4-FFF2-40B4-BE49-F238E27FC236}">
                      <a16:creationId xmlns:a16="http://schemas.microsoft.com/office/drawing/2014/main" id="{EAAF949C-47DD-430F-94D7-B8A3126F3ED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264" y="469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95" name="Oval 103">
                  <a:extLst>
                    <a:ext uri="{FF2B5EF4-FFF2-40B4-BE49-F238E27FC236}">
                      <a16:creationId xmlns:a16="http://schemas.microsoft.com/office/drawing/2014/main" id="{C4F182C8-8544-44A0-9195-4EDD6CDCA61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00" y="50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96" name="Oval 104">
                  <a:extLst>
                    <a:ext uri="{FF2B5EF4-FFF2-40B4-BE49-F238E27FC236}">
                      <a16:creationId xmlns:a16="http://schemas.microsoft.com/office/drawing/2014/main" id="{CF9622B7-BC7C-4CF4-AB01-E3B1E53D896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84" y="471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97" name="Oval 105">
                  <a:extLst>
                    <a:ext uri="{FF2B5EF4-FFF2-40B4-BE49-F238E27FC236}">
                      <a16:creationId xmlns:a16="http://schemas.microsoft.com/office/drawing/2014/main" id="{8156CD35-DB6E-42B1-9364-54B7B8EA102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20" y="50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98" name="Oval 106">
                  <a:extLst>
                    <a:ext uri="{FF2B5EF4-FFF2-40B4-BE49-F238E27FC236}">
                      <a16:creationId xmlns:a16="http://schemas.microsoft.com/office/drawing/2014/main" id="{0EF93DB0-5403-4614-89C6-D0083D708D5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500" y="473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499" name="Oval 107">
                  <a:extLst>
                    <a:ext uri="{FF2B5EF4-FFF2-40B4-BE49-F238E27FC236}">
                      <a16:creationId xmlns:a16="http://schemas.microsoft.com/office/drawing/2014/main" id="{4D912FF8-63A7-4BC6-89E9-2ABE3066224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536" y="50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00" name="Oval 108">
                  <a:extLst>
                    <a:ext uri="{FF2B5EF4-FFF2-40B4-BE49-F238E27FC236}">
                      <a16:creationId xmlns:a16="http://schemas.microsoft.com/office/drawing/2014/main" id="{0937AE20-6A74-455E-8554-A9CE1A34625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623" y="475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01" name="Oval 109">
                  <a:extLst>
                    <a:ext uri="{FF2B5EF4-FFF2-40B4-BE49-F238E27FC236}">
                      <a16:creationId xmlns:a16="http://schemas.microsoft.com/office/drawing/2014/main" id="{9A0C74C7-C419-4DAF-A192-6E6C8A46D5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659" y="51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02" name="Oval 110">
                  <a:extLst>
                    <a:ext uri="{FF2B5EF4-FFF2-40B4-BE49-F238E27FC236}">
                      <a16:creationId xmlns:a16="http://schemas.microsoft.com/office/drawing/2014/main" id="{EF890167-D3F4-408C-8F61-C03D78B26CB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754" y="465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03" name="Oval 111">
                  <a:extLst>
                    <a:ext uri="{FF2B5EF4-FFF2-40B4-BE49-F238E27FC236}">
                      <a16:creationId xmlns:a16="http://schemas.microsoft.com/office/drawing/2014/main" id="{98188E4E-A673-4E5A-90EE-B3792CEA875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790" y="50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04" name="Oval 112">
                  <a:extLst>
                    <a:ext uri="{FF2B5EF4-FFF2-40B4-BE49-F238E27FC236}">
                      <a16:creationId xmlns:a16="http://schemas.microsoft.com/office/drawing/2014/main" id="{E6F099E5-6995-4EBA-855C-F8473B77DCE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885" y="467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05" name="Oval 113">
                  <a:extLst>
                    <a:ext uri="{FF2B5EF4-FFF2-40B4-BE49-F238E27FC236}">
                      <a16:creationId xmlns:a16="http://schemas.microsoft.com/office/drawing/2014/main" id="{9FBEF22F-8AD4-45D9-B5B8-96ED2812FC0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21" y="503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06" name="Oval 114">
                  <a:extLst>
                    <a:ext uri="{FF2B5EF4-FFF2-40B4-BE49-F238E27FC236}">
                      <a16:creationId xmlns:a16="http://schemas.microsoft.com/office/drawing/2014/main" id="{DC65CBDC-E6AD-4735-A79C-C6D79CE3ECD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006" y="469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07" name="Oval 115">
                  <a:extLst>
                    <a:ext uri="{FF2B5EF4-FFF2-40B4-BE49-F238E27FC236}">
                      <a16:creationId xmlns:a16="http://schemas.microsoft.com/office/drawing/2014/main" id="{DFC44BCA-6B4C-42C5-A481-E999CDC6EF0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042" y="50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08" name="Oval 116">
                  <a:extLst>
                    <a:ext uri="{FF2B5EF4-FFF2-40B4-BE49-F238E27FC236}">
                      <a16:creationId xmlns:a16="http://schemas.microsoft.com/office/drawing/2014/main" id="{597CB63F-930A-4F74-A391-2483CB5E0C8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5" y="471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09" name="Oval 117">
                  <a:extLst>
                    <a:ext uri="{FF2B5EF4-FFF2-40B4-BE49-F238E27FC236}">
                      <a16:creationId xmlns:a16="http://schemas.microsoft.com/office/drawing/2014/main" id="{D1AB6A36-7E38-47E1-B7C6-3DD3246E7E5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61" y="50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10" name="Oval 118">
                  <a:extLst>
                    <a:ext uri="{FF2B5EF4-FFF2-40B4-BE49-F238E27FC236}">
                      <a16:creationId xmlns:a16="http://schemas.microsoft.com/office/drawing/2014/main" id="{ABCC5254-EDA7-4E3D-897A-D7089CF0DDE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256" y="475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11" name="Oval 119">
                  <a:extLst>
                    <a:ext uri="{FF2B5EF4-FFF2-40B4-BE49-F238E27FC236}">
                      <a16:creationId xmlns:a16="http://schemas.microsoft.com/office/drawing/2014/main" id="{3A7D95E2-EFC8-4F98-BD43-A6874EC2B93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292" y="51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12" name="Oval 120">
                  <a:extLst>
                    <a:ext uri="{FF2B5EF4-FFF2-40B4-BE49-F238E27FC236}">
                      <a16:creationId xmlns:a16="http://schemas.microsoft.com/office/drawing/2014/main" id="{C310F2A0-0EC6-4749-A99E-F8EB0C1B28C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388" y="465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13" name="Oval 121">
                  <a:extLst>
                    <a:ext uri="{FF2B5EF4-FFF2-40B4-BE49-F238E27FC236}">
                      <a16:creationId xmlns:a16="http://schemas.microsoft.com/office/drawing/2014/main" id="{5F705E50-D16A-49BF-8743-4865807FE6D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424" y="50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14" name="Oval 122">
                  <a:extLst>
                    <a:ext uri="{FF2B5EF4-FFF2-40B4-BE49-F238E27FC236}">
                      <a16:creationId xmlns:a16="http://schemas.microsoft.com/office/drawing/2014/main" id="{BF180847-E2EC-441E-914A-428204A59B5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19" y="466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15" name="Oval 123">
                  <a:extLst>
                    <a:ext uri="{FF2B5EF4-FFF2-40B4-BE49-F238E27FC236}">
                      <a16:creationId xmlns:a16="http://schemas.microsoft.com/office/drawing/2014/main" id="{E3E1910B-95FA-41D3-A4E6-4547656C1CA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55" y="502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16" name="Oval 124">
                  <a:extLst>
                    <a:ext uri="{FF2B5EF4-FFF2-40B4-BE49-F238E27FC236}">
                      <a16:creationId xmlns:a16="http://schemas.microsoft.com/office/drawing/2014/main" id="{8812429E-0E5C-4D8C-8E47-D841DF92203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639" y="469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17" name="Oval 125">
                  <a:extLst>
                    <a:ext uri="{FF2B5EF4-FFF2-40B4-BE49-F238E27FC236}">
                      <a16:creationId xmlns:a16="http://schemas.microsoft.com/office/drawing/2014/main" id="{D99D68C7-441E-40BE-806C-03131B6A3E6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675" y="50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18" name="Oval 126">
                  <a:extLst>
                    <a:ext uri="{FF2B5EF4-FFF2-40B4-BE49-F238E27FC236}">
                      <a16:creationId xmlns:a16="http://schemas.microsoft.com/office/drawing/2014/main" id="{226386F3-DC50-450E-8FC9-418FDABF835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759" y="469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19" name="Oval 127">
                  <a:extLst>
                    <a:ext uri="{FF2B5EF4-FFF2-40B4-BE49-F238E27FC236}">
                      <a16:creationId xmlns:a16="http://schemas.microsoft.com/office/drawing/2014/main" id="{821359FC-A86D-4417-BE0D-B339BD905E7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795" y="50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20" name="Oval 128">
                  <a:extLst>
                    <a:ext uri="{FF2B5EF4-FFF2-40B4-BE49-F238E27FC236}">
                      <a16:creationId xmlns:a16="http://schemas.microsoft.com/office/drawing/2014/main" id="{8174C7CB-A555-43A9-8EF7-9839AA5BE75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879" y="472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21" name="Oval 129">
                  <a:extLst>
                    <a:ext uri="{FF2B5EF4-FFF2-40B4-BE49-F238E27FC236}">
                      <a16:creationId xmlns:a16="http://schemas.microsoft.com/office/drawing/2014/main" id="{2EEFA141-FB78-4E14-9929-4B01271507D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915" y="508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22" name="Oval 130">
                  <a:extLst>
                    <a:ext uri="{FF2B5EF4-FFF2-40B4-BE49-F238E27FC236}">
                      <a16:creationId xmlns:a16="http://schemas.microsoft.com/office/drawing/2014/main" id="{05135C7B-8063-4F85-B159-365FD4ABE9A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009" y="474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23" name="Oval 131">
                  <a:extLst>
                    <a:ext uri="{FF2B5EF4-FFF2-40B4-BE49-F238E27FC236}">
                      <a16:creationId xmlns:a16="http://schemas.microsoft.com/office/drawing/2014/main" id="{045339CF-C59E-4883-BC12-D74B7A6FD04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045" y="510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24" name="Oval 132">
                  <a:extLst>
                    <a:ext uri="{FF2B5EF4-FFF2-40B4-BE49-F238E27FC236}">
                      <a16:creationId xmlns:a16="http://schemas.microsoft.com/office/drawing/2014/main" id="{5CA8A29D-E402-4BB0-B9E4-C84D3B77E20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031" y="469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25" name="Oval 133">
                  <a:extLst>
                    <a:ext uri="{FF2B5EF4-FFF2-40B4-BE49-F238E27FC236}">
                      <a16:creationId xmlns:a16="http://schemas.microsoft.com/office/drawing/2014/main" id="{E56CF9DA-5C25-4889-BD74-4FC1B497697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067" y="50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26" name="Oval 134">
                  <a:extLst>
                    <a:ext uri="{FF2B5EF4-FFF2-40B4-BE49-F238E27FC236}">
                      <a16:creationId xmlns:a16="http://schemas.microsoft.com/office/drawing/2014/main" id="{ABECD4C7-225C-4C96-94DF-AFCB15D87E6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906" y="468"/>
                  <a:ext cx="113" cy="113"/>
                </a:xfrm>
                <a:prstGeom prst="ellips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27" name="Oval 135">
                  <a:extLst>
                    <a:ext uri="{FF2B5EF4-FFF2-40B4-BE49-F238E27FC236}">
                      <a16:creationId xmlns:a16="http://schemas.microsoft.com/office/drawing/2014/main" id="{E1C70BD5-F1C3-441D-BA78-4F87E0A0BF9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942" y="504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528" name="Line 136">
                  <a:extLst>
                    <a:ext uri="{FF2B5EF4-FFF2-40B4-BE49-F238E27FC236}">
                      <a16:creationId xmlns:a16="http://schemas.microsoft.com/office/drawing/2014/main" id="{B579338A-BF3B-4782-AD43-7CA626E691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2" y="588"/>
                  <a:ext cx="2293" cy="0"/>
                </a:xfrm>
                <a:prstGeom prst="line">
                  <a:avLst/>
                </a:prstGeom>
                <a:noFill/>
                <a:ln w="317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8000" tIns="10800" rIns="18000" bIns="10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9529" name="Line 137">
                <a:extLst>
                  <a:ext uri="{FF2B5EF4-FFF2-40B4-BE49-F238E27FC236}">
                    <a16:creationId xmlns:a16="http://schemas.microsoft.com/office/drawing/2014/main" id="{D90C8847-F6A2-41C6-AE13-0451AE2D7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7" y="1034"/>
                <a:ext cx="2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530" name="Text Box 138">
                <a:extLst>
                  <a:ext uri="{FF2B5EF4-FFF2-40B4-BE49-F238E27FC236}">
                    <a16:creationId xmlns:a16="http://schemas.microsoft.com/office/drawing/2014/main" id="{06E141B7-2269-4DCC-ADD8-15984D6BB7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" y="810"/>
                <a:ext cx="161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10800" rIns="18000" bIns="10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59531" name="Text Box 139">
                <a:extLst>
                  <a:ext uri="{FF2B5EF4-FFF2-40B4-BE49-F238E27FC236}">
                    <a16:creationId xmlns:a16="http://schemas.microsoft.com/office/drawing/2014/main" id="{B2C8E998-FF6E-45C4-8945-8B5E93F1F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9" y="1879"/>
                <a:ext cx="987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10800" rIns="18000" bIns="10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  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载流螺线管</a:t>
                </a:r>
              </a:p>
            </p:txBody>
          </p:sp>
        </p:grpSp>
        <p:sp>
          <p:nvSpPr>
            <p:cNvPr id="59532" name="Rectangle 140">
              <a:extLst>
                <a:ext uri="{FF2B5EF4-FFF2-40B4-BE49-F238E27FC236}">
                  <a16:creationId xmlns:a16="http://schemas.microsoft.com/office/drawing/2014/main" id="{67B4C5F6-C33E-40A2-8275-256C0AD3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" y="678"/>
              <a:ext cx="11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533" name="Line 141">
              <a:extLst>
                <a:ext uri="{FF2B5EF4-FFF2-40B4-BE49-F238E27FC236}">
                  <a16:creationId xmlns:a16="http://schemas.microsoft.com/office/drawing/2014/main" id="{E4481DE6-4DFB-4A05-8FD0-E5DFDC815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9" y="522"/>
              <a:ext cx="13" cy="5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59534" name="Object 142">
            <a:extLst>
              <a:ext uri="{FF2B5EF4-FFF2-40B4-BE49-F238E27FC236}">
                <a16:creationId xmlns:a16="http://schemas.microsoft.com/office/drawing/2014/main" id="{022A5C26-0D51-4C2D-A23D-15EB1CB208F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23850" y="2636838"/>
          <a:ext cx="287972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9" name="公式" r:id="rId11" imgW="1066680" imgH="419040" progId="Equation.3">
                  <p:embed/>
                </p:oleObj>
              </mc:Choice>
              <mc:Fallback>
                <p:oleObj name="公式" r:id="rId11" imgW="1066680" imgH="419040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36838"/>
                        <a:ext cx="2879725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5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5" grpId="0" autoUpdateAnimBg="0"/>
      <p:bldP spid="59403" grpId="0" autoUpdateAnimBg="0"/>
      <p:bldP spid="59404" grpId="0" autoUpdateAnimBg="0"/>
      <p:bldP spid="59405" grpId="0" autoUpdateAnimBg="0"/>
      <p:bldP spid="59413" grpId="0" autoUpdateAnimBg="0"/>
      <p:bldP spid="594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0DBED705-D444-47A2-B425-35932EC0B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1163"/>
            <a:ext cx="18208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 anchor="ctr">
            <a:spAutoFit/>
          </a:bodyPr>
          <a:lstStyle/>
          <a:p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【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讨论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】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F9271BF0-3BE0-499F-BBB5-B074D238B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487488"/>
            <a:ext cx="691991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Tx/>
              <a:buAutoNum type="arabicPeriod"/>
            </a:pP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载流无限长直螺线管内的磁感应强度</a:t>
            </a:r>
          </a:p>
        </p:txBody>
      </p:sp>
      <p:graphicFrame>
        <p:nvGraphicFramePr>
          <p:cNvPr id="60420" name="Object 4">
            <a:extLst>
              <a:ext uri="{FF2B5EF4-FFF2-40B4-BE49-F238E27FC236}">
                <a16:creationId xmlns:a16="http://schemas.microsoft.com/office/drawing/2014/main" id="{8205C892-FABF-4FD8-9638-9E8DC80B9D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8063" y="1989138"/>
          <a:ext cx="20494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Equation" r:id="rId3" imgW="583920" imgH="228600" progId="Equation.3">
                  <p:embed/>
                </p:oleObj>
              </mc:Choice>
              <mc:Fallback>
                <p:oleObj name="Equation" r:id="rId3" imgW="5839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1989138"/>
                        <a:ext cx="204946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>
            <a:extLst>
              <a:ext uri="{FF2B5EF4-FFF2-40B4-BE49-F238E27FC236}">
                <a16:creationId xmlns:a16="http://schemas.microsoft.com/office/drawing/2014/main" id="{4B6401F5-609B-4A60-A407-929579375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2768600"/>
            <a:ext cx="741521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Tx/>
              <a:buAutoNum type="arabicPeriod" startAt="2"/>
            </a:pP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载流半无限长直螺线管内的磁感应强度</a:t>
            </a:r>
          </a:p>
        </p:txBody>
      </p:sp>
      <p:graphicFrame>
        <p:nvGraphicFramePr>
          <p:cNvPr id="60422" name="Object 6">
            <a:extLst>
              <a:ext uri="{FF2B5EF4-FFF2-40B4-BE49-F238E27FC236}">
                <a16:creationId xmlns:a16="http://schemas.microsoft.com/office/drawing/2014/main" id="{1BBF582C-421B-4E51-8B72-5F82EF245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0425" y="3248025"/>
          <a:ext cx="234473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Equation" r:id="rId5" imgW="698400" imgH="393480" progId="Equation.DSMT4">
                  <p:embed/>
                </p:oleObj>
              </mc:Choice>
              <mc:Fallback>
                <p:oleObj name="Equation" r:id="rId5" imgW="6984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3248025"/>
                        <a:ext cx="2344738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Text Box 7">
            <a:extLst>
              <a:ext uri="{FF2B5EF4-FFF2-40B4-BE49-F238E27FC236}">
                <a16:creationId xmlns:a16="http://schemas.microsoft.com/office/drawing/2014/main" id="{582AA642-A1FF-4DCE-9F6B-E4443251A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4516438"/>
            <a:ext cx="770572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Tx/>
              <a:buAutoNum type="arabicPeriod" startAt="3"/>
            </a:pP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实践中，螺线管长 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L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，直径 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D</a:t>
            </a:r>
            <a:r>
              <a:rPr kumimoji="1" lang="en-US" altLang="zh-CN" sz="2800" b="1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，若  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L 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≥ 4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D </a:t>
            </a:r>
            <a:endParaRPr kumimoji="1" lang="en-US" altLang="zh-CN" sz="28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7B38239E-CC60-4EC9-B6A5-4DA633D22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5129213"/>
            <a:ext cx="68643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则螺线管内部可视为均匀磁场。</a:t>
            </a:r>
          </a:p>
        </p:txBody>
      </p:sp>
      <p:graphicFrame>
        <p:nvGraphicFramePr>
          <p:cNvPr id="60425" name="Object 9">
            <a:extLst>
              <a:ext uri="{FF2B5EF4-FFF2-40B4-BE49-F238E27FC236}">
                <a16:creationId xmlns:a16="http://schemas.microsoft.com/office/drawing/2014/main" id="{84AB7518-DBF7-4AE3-80FE-10B700A13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8350" y="195263"/>
          <a:ext cx="44354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Equation" r:id="rId7" imgW="1574640" imgH="393480" progId="Equation.3">
                  <p:embed/>
                </p:oleObj>
              </mc:Choice>
              <mc:Fallback>
                <p:oleObj name="Equation" r:id="rId7" imgW="157464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195263"/>
                        <a:ext cx="443547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19" grpId="0" autoUpdateAnimBg="0"/>
      <p:bldP spid="60421" grpId="0" autoUpdateAnimBg="0"/>
      <p:bldP spid="60423" grpId="0" autoUpdateAnimBg="0"/>
      <p:bldP spid="6042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6D51BE2-134F-4F99-9FE6-9F66BA14CD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0"/>
            <a:ext cx="8964612" cy="1700213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例题</a:t>
            </a:r>
            <a:r>
              <a:rPr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有一电介质薄盘，其表面均匀带电，总电量为</a:t>
            </a:r>
            <a:r>
              <a:rPr lang="en-US" altLang="zh-CN" sz="2800" i="1">
                <a:latin typeface="幼圆" panose="02010509060101010101" pitchFamily="49" charset="-122"/>
                <a:ea typeface="幼圆" panose="02010509060101010101" pitchFamily="49" charset="-122"/>
              </a:rPr>
              <a:t>Q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盘半径为</a:t>
            </a:r>
            <a:r>
              <a:rPr lang="en-US" altLang="zh-CN" sz="2800" i="1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。盘绕垂直于盘面并通过圆心的轴转动，每秒</a:t>
            </a:r>
            <a:r>
              <a:rPr lang="en-US" altLang="zh-CN" sz="2800" i="1"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转，求盘中心处的磁感应强度 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5992C106-305F-41C0-BB9E-FB61D6DD130B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580063" y="1773238"/>
          <a:ext cx="11525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ｹｫﾊｽ" r:id="rId3" imgW="571320" imgH="406080" progId="Equation.3">
                  <p:embed/>
                </p:oleObj>
              </mc:Choice>
              <mc:Fallback>
                <p:oleObj name="ｹｫﾊｽ" r:id="rId3" imgW="57132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773238"/>
                        <a:ext cx="11525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4">
            <a:extLst>
              <a:ext uri="{FF2B5EF4-FFF2-40B4-BE49-F238E27FC236}">
                <a16:creationId xmlns:a16="http://schemas.microsoft.com/office/drawing/2014/main" id="{B9A895B5-C1D7-4427-BAEF-6E9C3D0CC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44675"/>
            <a:ext cx="511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hlink"/>
                </a:solidFill>
                <a:ea typeface="幼圆" panose="02010509060101010101" pitchFamily="49" charset="-122"/>
              </a:rPr>
              <a:t>解：</a:t>
            </a:r>
            <a:r>
              <a:rPr lang="zh-CN" altLang="en-US" sz="2800" b="1">
                <a:ea typeface="幼圆" panose="02010509060101010101" pitchFamily="49" charset="-122"/>
              </a:rPr>
              <a:t>园线圈在其圆心处的场强</a:t>
            </a:r>
          </a:p>
        </p:txBody>
      </p:sp>
      <p:graphicFrame>
        <p:nvGraphicFramePr>
          <p:cNvPr id="61445" name="Object 5">
            <a:extLst>
              <a:ext uri="{FF2B5EF4-FFF2-40B4-BE49-F238E27FC236}">
                <a16:creationId xmlns:a16="http://schemas.microsoft.com/office/drawing/2014/main" id="{BF05A6E6-851E-432D-A1BE-5E8ADCC621C2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098550" y="2949575"/>
          <a:ext cx="456882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公式" r:id="rId5" imgW="2298600" imgH="634680" progId="Equation.3">
                  <p:embed/>
                </p:oleObj>
              </mc:Choice>
              <mc:Fallback>
                <p:oleObj name="公式" r:id="rId5" imgW="229860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2949575"/>
                        <a:ext cx="4568825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>
            <a:extLst>
              <a:ext uri="{FF2B5EF4-FFF2-40B4-BE49-F238E27FC236}">
                <a16:creationId xmlns:a16="http://schemas.microsoft.com/office/drawing/2014/main" id="{4D52F1C0-173A-43FA-9301-A0CFF72969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8" y="4321175"/>
          <a:ext cx="8734425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公式" r:id="rId7" imgW="4012920" imgH="812520" progId="Equation.3">
                  <p:embed/>
                </p:oleObj>
              </mc:Choice>
              <mc:Fallback>
                <p:oleObj name="公式" r:id="rId7" imgW="401292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4321175"/>
                        <a:ext cx="8734425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8" name="Picture 8">
            <a:extLst>
              <a:ext uri="{FF2B5EF4-FFF2-40B4-BE49-F238E27FC236}">
                <a16:creationId xmlns:a16="http://schemas.microsoft.com/office/drawing/2014/main" id="{9C997785-7D33-47E8-AF48-7C3C33C52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700213"/>
            <a:ext cx="2203450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>
            <a:extLst>
              <a:ext uri="{FF2B5EF4-FFF2-40B4-BE49-F238E27FC236}">
                <a16:creationId xmlns:a16="http://schemas.microsoft.com/office/drawing/2014/main" id="{5950E72E-5736-4821-B802-F49EF66DC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31813"/>
            <a:ext cx="8424863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【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解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】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已知电荷面密度</a:t>
            </a:r>
            <a:r>
              <a:rPr kumimoji="1" lang="en-US" altLang="zh-CN" sz="2800" b="1" i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σ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，加速度</a:t>
            </a:r>
            <a:r>
              <a:rPr kumimoji="1" lang="en-US" altLang="zh-CN" sz="2800" b="1">
                <a:latin typeface="Times New Roman" panose="02020603050405020304" pitchFamily="18" charset="0"/>
                <a:ea typeface="幼圆" panose="02010509060101010101" pitchFamily="49" charset="-122"/>
              </a:rPr>
              <a:t>ω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圆盘半径</a:t>
            </a:r>
            <a:r>
              <a:rPr kumimoji="1" lang="en-US" altLang="zh-CN" sz="2800" b="1" i="1">
                <a:latin typeface="Times New Roman" panose="02020603050405020304" pitchFamily="18" charset="0"/>
                <a:ea typeface="幼圆" panose="02010509060101010101" pitchFamily="49" charset="-122"/>
              </a:rPr>
              <a:t>R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</a:p>
          <a:p>
            <a:pPr>
              <a:spcBef>
                <a:spcPct val="1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设</a:t>
            </a:r>
            <a:r>
              <a:rPr kumimoji="1" lang="en-US" altLang="zh-CN" sz="2800" b="1" i="1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点距圆心 </a:t>
            </a:r>
            <a:r>
              <a:rPr kumimoji="1" lang="en-US" altLang="zh-CN" sz="2800" b="1" i="1"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800" b="1" i="1"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endParaRPr kumimoji="1" lang="zh-CN" altLang="en-US" sz="2800" b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3028" name="Text Box 20">
            <a:extLst>
              <a:ext uri="{FF2B5EF4-FFF2-40B4-BE49-F238E27FC236}">
                <a16:creationId xmlns:a16="http://schemas.microsoft.com/office/drawing/2014/main" id="{0A66DE9C-EAB6-4CB5-96EE-537A2C0C9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1052513"/>
            <a:ext cx="2489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取圆环为电荷元</a:t>
            </a:r>
          </a:p>
        </p:txBody>
      </p:sp>
      <p:sp>
        <p:nvSpPr>
          <p:cNvPr id="43037" name="Rectangle 29">
            <a:extLst>
              <a:ext uri="{FF2B5EF4-FFF2-40B4-BE49-F238E27FC236}">
                <a16:creationId xmlns:a16="http://schemas.microsoft.com/office/drawing/2014/main" id="{9E4E9171-FD6E-4533-89CA-7E4DCE3E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77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p161</a:t>
            </a:r>
            <a:r>
              <a:rPr lang="zh-CN" altLang="en-US" b="1">
                <a:solidFill>
                  <a:srgbClr val="0000FF"/>
                </a:solidFill>
              </a:rPr>
              <a:t>，</a:t>
            </a:r>
            <a:r>
              <a:rPr lang="en-US" altLang="zh-CN" b="1">
                <a:solidFill>
                  <a:srgbClr val="0000FF"/>
                </a:solidFill>
              </a:rPr>
              <a:t>2—14</a:t>
            </a:r>
            <a:r>
              <a:rPr lang="zh-CN" altLang="en-US" b="1">
                <a:solidFill>
                  <a:srgbClr val="0000FF"/>
                </a:solidFill>
              </a:rPr>
              <a:t>题</a:t>
            </a:r>
          </a:p>
        </p:txBody>
      </p:sp>
      <p:graphicFrame>
        <p:nvGraphicFramePr>
          <p:cNvPr id="43039" name="Object 31">
            <a:extLst>
              <a:ext uri="{FF2B5EF4-FFF2-40B4-BE49-F238E27FC236}">
                <a16:creationId xmlns:a16="http://schemas.microsoft.com/office/drawing/2014/main" id="{32CD931C-5E04-47A4-B83F-DA1ED343A1B3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989013" y="1757363"/>
          <a:ext cx="47180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公式" r:id="rId4" imgW="3085920" imgH="393480" progId="Equation.3">
                  <p:embed/>
                </p:oleObj>
              </mc:Choice>
              <mc:Fallback>
                <p:oleObj name="公式" r:id="rId4" imgW="3085920" imgH="393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1757363"/>
                        <a:ext cx="47180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1" name="Object 33">
            <a:extLst>
              <a:ext uri="{FF2B5EF4-FFF2-40B4-BE49-F238E27FC236}">
                <a16:creationId xmlns:a16="http://schemas.microsoft.com/office/drawing/2014/main" id="{C761FF8B-F477-4584-BC6A-5DC81440FD31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23850" y="2492375"/>
          <a:ext cx="58324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公式" r:id="rId6" imgW="2869920" imgH="1536480" progId="Equation.3">
                  <p:embed/>
                </p:oleObj>
              </mc:Choice>
              <mc:Fallback>
                <p:oleObj name="公式" r:id="rId6" imgW="2869920" imgH="1536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92375"/>
                        <a:ext cx="5832475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48" name="Picture 40">
            <a:extLst>
              <a:ext uri="{FF2B5EF4-FFF2-40B4-BE49-F238E27FC236}">
                <a16:creationId xmlns:a16="http://schemas.microsoft.com/office/drawing/2014/main" id="{C41176AB-E79E-4280-A925-D764F1D65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0" y="2276475"/>
            <a:ext cx="2349500" cy="302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2CEE74C1-87EE-4F6A-9B45-0D76C178B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863"/>
            <a:ext cx="6319838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例题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4.</a:t>
            </a:r>
            <a:r>
              <a:rPr kumimoji="1" lang="en-US" altLang="zh-CN" sz="2800" b="1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螺绕环（罗兰环）的磁场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2C45732A-0C27-4DA3-8C41-E43B9076B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1075"/>
            <a:ext cx="89185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设匝数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，电流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，管半径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R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，取环路为贯穿管内的圆，其半径为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r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。</a:t>
            </a:r>
          </a:p>
        </p:txBody>
      </p:sp>
      <p:grpSp>
        <p:nvGrpSpPr>
          <p:cNvPr id="64516" name="Group 4">
            <a:extLst>
              <a:ext uri="{FF2B5EF4-FFF2-40B4-BE49-F238E27FC236}">
                <a16:creationId xmlns:a16="http://schemas.microsoft.com/office/drawing/2014/main" id="{30FD2712-5F20-4CF1-9382-39F1B6637CBF}"/>
              </a:ext>
            </a:extLst>
          </p:cNvPr>
          <p:cNvGrpSpPr>
            <a:grpSpLocks/>
          </p:cNvGrpSpPr>
          <p:nvPr/>
        </p:nvGrpSpPr>
        <p:grpSpPr bwMode="auto">
          <a:xfrm>
            <a:off x="5657850" y="1376363"/>
            <a:ext cx="2886075" cy="3667125"/>
            <a:chOff x="3807" y="885"/>
            <a:chExt cx="1610" cy="2072"/>
          </a:xfrm>
        </p:grpSpPr>
        <p:sp>
          <p:nvSpPr>
            <p:cNvPr id="64517" name="Oval 5">
              <a:extLst>
                <a:ext uri="{FF2B5EF4-FFF2-40B4-BE49-F238E27FC236}">
                  <a16:creationId xmlns:a16="http://schemas.microsoft.com/office/drawing/2014/main" id="{4602672F-D78C-494B-9E43-7D38871CDF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39" y="1132"/>
              <a:ext cx="1134" cy="113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8" name="Oval 6">
              <a:extLst>
                <a:ext uri="{FF2B5EF4-FFF2-40B4-BE49-F238E27FC236}">
                  <a16:creationId xmlns:a16="http://schemas.microsoft.com/office/drawing/2014/main" id="{2FA31603-1239-4DDA-8AEB-B4B68AD85B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31" y="1024"/>
              <a:ext cx="1360" cy="1360"/>
            </a:xfrm>
            <a:prstGeom prst="ellipse">
              <a:avLst/>
            </a:prstGeom>
            <a:solidFill>
              <a:srgbClr val="993300">
                <a:alpha val="50000"/>
              </a:srgbClr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9" name="Oval 7">
              <a:extLst>
                <a:ext uri="{FF2B5EF4-FFF2-40B4-BE49-F238E27FC236}">
                  <a16:creationId xmlns:a16="http://schemas.microsoft.com/office/drawing/2014/main" id="{58271D51-CD92-42EC-A876-A78FC2EC66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7" y="1240"/>
              <a:ext cx="907" cy="9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0" name="Line 8">
              <a:extLst>
                <a:ext uri="{FF2B5EF4-FFF2-40B4-BE49-F238E27FC236}">
                  <a16:creationId xmlns:a16="http://schemas.microsoft.com/office/drawing/2014/main" id="{D22E5D1B-1F3F-4A30-BF43-814DDF54D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6" y="1393"/>
              <a:ext cx="470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1" name="Line 9">
              <a:extLst>
                <a:ext uri="{FF2B5EF4-FFF2-40B4-BE49-F238E27FC236}">
                  <a16:creationId xmlns:a16="http://schemas.microsoft.com/office/drawing/2014/main" id="{CB95711A-947A-4E4E-99E4-E7D860EE8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7" y="1698"/>
              <a:ext cx="161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2" name="Line 10">
              <a:extLst>
                <a:ext uri="{FF2B5EF4-FFF2-40B4-BE49-F238E27FC236}">
                  <a16:creationId xmlns:a16="http://schemas.microsoft.com/office/drawing/2014/main" id="{F96A3131-2EA5-4271-BCEA-B6E67759D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" y="885"/>
              <a:ext cx="0" cy="165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3" name="Freeform 11">
              <a:extLst>
                <a:ext uri="{FF2B5EF4-FFF2-40B4-BE49-F238E27FC236}">
                  <a16:creationId xmlns:a16="http://schemas.microsoft.com/office/drawing/2014/main" id="{82A87078-1A03-4E37-8133-6C7C20B04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1000"/>
              <a:ext cx="69" cy="271"/>
            </a:xfrm>
            <a:custGeom>
              <a:avLst/>
              <a:gdLst>
                <a:gd name="T0" fmla="*/ 2024 w 2090"/>
                <a:gd name="T1" fmla="*/ 2751 h 2927"/>
                <a:gd name="T2" fmla="*/ 1706 w 2090"/>
                <a:gd name="T3" fmla="*/ 2869 h 2927"/>
                <a:gd name="T4" fmla="*/ 1330 w 2090"/>
                <a:gd name="T5" fmla="*/ 2904 h 2927"/>
                <a:gd name="T6" fmla="*/ 1083 w 2090"/>
                <a:gd name="T7" fmla="*/ 2927 h 2927"/>
                <a:gd name="T8" fmla="*/ 825 w 2090"/>
                <a:gd name="T9" fmla="*/ 2904 h 2927"/>
                <a:gd name="T10" fmla="*/ 366 w 2090"/>
                <a:gd name="T11" fmla="*/ 2869 h 2927"/>
                <a:gd name="T12" fmla="*/ 96 w 2090"/>
                <a:gd name="T13" fmla="*/ 2751 h 2927"/>
                <a:gd name="T14" fmla="*/ 284 w 2090"/>
                <a:gd name="T15" fmla="*/ 2481 h 2927"/>
                <a:gd name="T16" fmla="*/ 1800 w 2090"/>
                <a:gd name="T17" fmla="*/ 447 h 2927"/>
                <a:gd name="T18" fmla="*/ 2024 w 2090"/>
                <a:gd name="T19" fmla="*/ 165 h 2927"/>
                <a:gd name="T20" fmla="*/ 1730 w 2090"/>
                <a:gd name="T21" fmla="*/ 47 h 2927"/>
                <a:gd name="T22" fmla="*/ 1330 w 2090"/>
                <a:gd name="T23" fmla="*/ 12 h 2927"/>
                <a:gd name="T24" fmla="*/ 1071 w 2090"/>
                <a:gd name="T25" fmla="*/ 0 h 2927"/>
                <a:gd name="T26" fmla="*/ 825 w 2090"/>
                <a:gd name="T27" fmla="*/ 12 h 2927"/>
                <a:gd name="T28" fmla="*/ 378 w 2090"/>
                <a:gd name="T29" fmla="*/ 71 h 2927"/>
                <a:gd name="T30" fmla="*/ 96 w 2090"/>
                <a:gd name="T31" fmla="*/ 165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0" h="2927">
                  <a:moveTo>
                    <a:pt x="2024" y="2751"/>
                  </a:moveTo>
                  <a:cubicBezTo>
                    <a:pt x="1971" y="2771"/>
                    <a:pt x="1821" y="2844"/>
                    <a:pt x="1706" y="2869"/>
                  </a:cubicBezTo>
                  <a:cubicBezTo>
                    <a:pt x="1591" y="2894"/>
                    <a:pt x="1434" y="2894"/>
                    <a:pt x="1330" y="2904"/>
                  </a:cubicBezTo>
                  <a:cubicBezTo>
                    <a:pt x="1226" y="2914"/>
                    <a:pt x="1167" y="2927"/>
                    <a:pt x="1083" y="2927"/>
                  </a:cubicBezTo>
                  <a:cubicBezTo>
                    <a:pt x="999" y="2927"/>
                    <a:pt x="944" y="2914"/>
                    <a:pt x="825" y="2904"/>
                  </a:cubicBezTo>
                  <a:cubicBezTo>
                    <a:pt x="706" y="2894"/>
                    <a:pt x="487" y="2894"/>
                    <a:pt x="366" y="2869"/>
                  </a:cubicBezTo>
                  <a:cubicBezTo>
                    <a:pt x="245" y="2844"/>
                    <a:pt x="110" y="2816"/>
                    <a:pt x="96" y="2751"/>
                  </a:cubicBezTo>
                  <a:cubicBezTo>
                    <a:pt x="82" y="2686"/>
                    <a:pt x="0" y="2865"/>
                    <a:pt x="284" y="2481"/>
                  </a:cubicBezTo>
                  <a:cubicBezTo>
                    <a:pt x="568" y="2097"/>
                    <a:pt x="1510" y="833"/>
                    <a:pt x="1800" y="447"/>
                  </a:cubicBezTo>
                  <a:cubicBezTo>
                    <a:pt x="2090" y="61"/>
                    <a:pt x="2036" y="232"/>
                    <a:pt x="2024" y="165"/>
                  </a:cubicBezTo>
                  <a:cubicBezTo>
                    <a:pt x="2012" y="98"/>
                    <a:pt x="1845" y="72"/>
                    <a:pt x="1730" y="47"/>
                  </a:cubicBezTo>
                  <a:cubicBezTo>
                    <a:pt x="1615" y="22"/>
                    <a:pt x="1440" y="20"/>
                    <a:pt x="1330" y="12"/>
                  </a:cubicBezTo>
                  <a:cubicBezTo>
                    <a:pt x="1220" y="4"/>
                    <a:pt x="1155" y="0"/>
                    <a:pt x="1071" y="0"/>
                  </a:cubicBezTo>
                  <a:cubicBezTo>
                    <a:pt x="987" y="0"/>
                    <a:pt x="940" y="0"/>
                    <a:pt x="825" y="12"/>
                  </a:cubicBezTo>
                  <a:cubicBezTo>
                    <a:pt x="710" y="24"/>
                    <a:pt x="499" y="46"/>
                    <a:pt x="378" y="71"/>
                  </a:cubicBezTo>
                  <a:cubicBezTo>
                    <a:pt x="257" y="96"/>
                    <a:pt x="155" y="145"/>
                    <a:pt x="96" y="165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4" name="Freeform 12">
              <a:extLst>
                <a:ext uri="{FF2B5EF4-FFF2-40B4-BE49-F238E27FC236}">
                  <a16:creationId xmlns:a16="http://schemas.microsoft.com/office/drawing/2014/main" id="{78BA4580-4AB0-4F84-9AED-020F8274A9C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08" y="1564"/>
              <a:ext cx="69" cy="271"/>
            </a:xfrm>
            <a:custGeom>
              <a:avLst/>
              <a:gdLst>
                <a:gd name="T0" fmla="*/ 2024 w 2090"/>
                <a:gd name="T1" fmla="*/ 2751 h 2927"/>
                <a:gd name="T2" fmla="*/ 1706 w 2090"/>
                <a:gd name="T3" fmla="*/ 2869 h 2927"/>
                <a:gd name="T4" fmla="*/ 1330 w 2090"/>
                <a:gd name="T5" fmla="*/ 2904 h 2927"/>
                <a:gd name="T6" fmla="*/ 1083 w 2090"/>
                <a:gd name="T7" fmla="*/ 2927 h 2927"/>
                <a:gd name="T8" fmla="*/ 825 w 2090"/>
                <a:gd name="T9" fmla="*/ 2904 h 2927"/>
                <a:gd name="T10" fmla="*/ 366 w 2090"/>
                <a:gd name="T11" fmla="*/ 2869 h 2927"/>
                <a:gd name="T12" fmla="*/ 96 w 2090"/>
                <a:gd name="T13" fmla="*/ 2751 h 2927"/>
                <a:gd name="T14" fmla="*/ 284 w 2090"/>
                <a:gd name="T15" fmla="*/ 2481 h 2927"/>
                <a:gd name="T16" fmla="*/ 1800 w 2090"/>
                <a:gd name="T17" fmla="*/ 447 h 2927"/>
                <a:gd name="T18" fmla="*/ 2024 w 2090"/>
                <a:gd name="T19" fmla="*/ 165 h 2927"/>
                <a:gd name="T20" fmla="*/ 1730 w 2090"/>
                <a:gd name="T21" fmla="*/ 47 h 2927"/>
                <a:gd name="T22" fmla="*/ 1330 w 2090"/>
                <a:gd name="T23" fmla="*/ 12 h 2927"/>
                <a:gd name="T24" fmla="*/ 1071 w 2090"/>
                <a:gd name="T25" fmla="*/ 0 h 2927"/>
                <a:gd name="T26" fmla="*/ 825 w 2090"/>
                <a:gd name="T27" fmla="*/ 12 h 2927"/>
                <a:gd name="T28" fmla="*/ 378 w 2090"/>
                <a:gd name="T29" fmla="*/ 71 h 2927"/>
                <a:gd name="T30" fmla="*/ 96 w 2090"/>
                <a:gd name="T31" fmla="*/ 165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0" h="2927">
                  <a:moveTo>
                    <a:pt x="2024" y="2751"/>
                  </a:moveTo>
                  <a:cubicBezTo>
                    <a:pt x="1971" y="2771"/>
                    <a:pt x="1821" y="2844"/>
                    <a:pt x="1706" y="2869"/>
                  </a:cubicBezTo>
                  <a:cubicBezTo>
                    <a:pt x="1591" y="2894"/>
                    <a:pt x="1434" y="2894"/>
                    <a:pt x="1330" y="2904"/>
                  </a:cubicBezTo>
                  <a:cubicBezTo>
                    <a:pt x="1226" y="2914"/>
                    <a:pt x="1167" y="2927"/>
                    <a:pt x="1083" y="2927"/>
                  </a:cubicBezTo>
                  <a:cubicBezTo>
                    <a:pt x="999" y="2927"/>
                    <a:pt x="944" y="2914"/>
                    <a:pt x="825" y="2904"/>
                  </a:cubicBezTo>
                  <a:cubicBezTo>
                    <a:pt x="706" y="2894"/>
                    <a:pt x="487" y="2894"/>
                    <a:pt x="366" y="2869"/>
                  </a:cubicBezTo>
                  <a:cubicBezTo>
                    <a:pt x="245" y="2844"/>
                    <a:pt x="110" y="2816"/>
                    <a:pt x="96" y="2751"/>
                  </a:cubicBezTo>
                  <a:cubicBezTo>
                    <a:pt x="82" y="2686"/>
                    <a:pt x="0" y="2865"/>
                    <a:pt x="284" y="2481"/>
                  </a:cubicBezTo>
                  <a:cubicBezTo>
                    <a:pt x="568" y="2097"/>
                    <a:pt x="1510" y="833"/>
                    <a:pt x="1800" y="447"/>
                  </a:cubicBezTo>
                  <a:cubicBezTo>
                    <a:pt x="2090" y="61"/>
                    <a:pt x="2036" y="232"/>
                    <a:pt x="2024" y="165"/>
                  </a:cubicBezTo>
                  <a:cubicBezTo>
                    <a:pt x="2012" y="98"/>
                    <a:pt x="1845" y="72"/>
                    <a:pt x="1730" y="47"/>
                  </a:cubicBezTo>
                  <a:cubicBezTo>
                    <a:pt x="1615" y="22"/>
                    <a:pt x="1440" y="20"/>
                    <a:pt x="1330" y="12"/>
                  </a:cubicBezTo>
                  <a:cubicBezTo>
                    <a:pt x="1220" y="4"/>
                    <a:pt x="1155" y="0"/>
                    <a:pt x="1071" y="0"/>
                  </a:cubicBezTo>
                  <a:cubicBezTo>
                    <a:pt x="987" y="0"/>
                    <a:pt x="940" y="0"/>
                    <a:pt x="825" y="12"/>
                  </a:cubicBezTo>
                  <a:cubicBezTo>
                    <a:pt x="710" y="24"/>
                    <a:pt x="499" y="46"/>
                    <a:pt x="378" y="71"/>
                  </a:cubicBezTo>
                  <a:cubicBezTo>
                    <a:pt x="257" y="96"/>
                    <a:pt x="155" y="145"/>
                    <a:pt x="96" y="165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5" name="Freeform 13">
              <a:extLst>
                <a:ext uri="{FF2B5EF4-FFF2-40B4-BE49-F238E27FC236}">
                  <a16:creationId xmlns:a16="http://schemas.microsoft.com/office/drawing/2014/main" id="{05F89F2B-D21A-484B-ACEA-926B39C7D28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33" y="1564"/>
              <a:ext cx="69" cy="271"/>
            </a:xfrm>
            <a:custGeom>
              <a:avLst/>
              <a:gdLst>
                <a:gd name="T0" fmla="*/ 2024 w 2090"/>
                <a:gd name="T1" fmla="*/ 2751 h 2927"/>
                <a:gd name="T2" fmla="*/ 1706 w 2090"/>
                <a:gd name="T3" fmla="*/ 2869 h 2927"/>
                <a:gd name="T4" fmla="*/ 1330 w 2090"/>
                <a:gd name="T5" fmla="*/ 2904 h 2927"/>
                <a:gd name="T6" fmla="*/ 1083 w 2090"/>
                <a:gd name="T7" fmla="*/ 2927 h 2927"/>
                <a:gd name="T8" fmla="*/ 825 w 2090"/>
                <a:gd name="T9" fmla="*/ 2904 h 2927"/>
                <a:gd name="T10" fmla="*/ 366 w 2090"/>
                <a:gd name="T11" fmla="*/ 2869 h 2927"/>
                <a:gd name="T12" fmla="*/ 96 w 2090"/>
                <a:gd name="T13" fmla="*/ 2751 h 2927"/>
                <a:gd name="T14" fmla="*/ 284 w 2090"/>
                <a:gd name="T15" fmla="*/ 2481 h 2927"/>
                <a:gd name="T16" fmla="*/ 1800 w 2090"/>
                <a:gd name="T17" fmla="*/ 447 h 2927"/>
                <a:gd name="T18" fmla="*/ 2024 w 2090"/>
                <a:gd name="T19" fmla="*/ 165 h 2927"/>
                <a:gd name="T20" fmla="*/ 1730 w 2090"/>
                <a:gd name="T21" fmla="*/ 47 h 2927"/>
                <a:gd name="T22" fmla="*/ 1330 w 2090"/>
                <a:gd name="T23" fmla="*/ 12 h 2927"/>
                <a:gd name="T24" fmla="*/ 1071 w 2090"/>
                <a:gd name="T25" fmla="*/ 0 h 2927"/>
                <a:gd name="T26" fmla="*/ 825 w 2090"/>
                <a:gd name="T27" fmla="*/ 12 h 2927"/>
                <a:gd name="T28" fmla="*/ 378 w 2090"/>
                <a:gd name="T29" fmla="*/ 71 h 2927"/>
                <a:gd name="T30" fmla="*/ 96 w 2090"/>
                <a:gd name="T31" fmla="*/ 165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0" h="2927">
                  <a:moveTo>
                    <a:pt x="2024" y="2751"/>
                  </a:moveTo>
                  <a:cubicBezTo>
                    <a:pt x="1971" y="2771"/>
                    <a:pt x="1821" y="2844"/>
                    <a:pt x="1706" y="2869"/>
                  </a:cubicBezTo>
                  <a:cubicBezTo>
                    <a:pt x="1591" y="2894"/>
                    <a:pt x="1434" y="2894"/>
                    <a:pt x="1330" y="2904"/>
                  </a:cubicBezTo>
                  <a:cubicBezTo>
                    <a:pt x="1226" y="2914"/>
                    <a:pt x="1167" y="2927"/>
                    <a:pt x="1083" y="2927"/>
                  </a:cubicBezTo>
                  <a:cubicBezTo>
                    <a:pt x="999" y="2927"/>
                    <a:pt x="944" y="2914"/>
                    <a:pt x="825" y="2904"/>
                  </a:cubicBezTo>
                  <a:cubicBezTo>
                    <a:pt x="706" y="2894"/>
                    <a:pt x="487" y="2894"/>
                    <a:pt x="366" y="2869"/>
                  </a:cubicBezTo>
                  <a:cubicBezTo>
                    <a:pt x="245" y="2844"/>
                    <a:pt x="110" y="2816"/>
                    <a:pt x="96" y="2751"/>
                  </a:cubicBezTo>
                  <a:cubicBezTo>
                    <a:pt x="82" y="2686"/>
                    <a:pt x="0" y="2865"/>
                    <a:pt x="284" y="2481"/>
                  </a:cubicBezTo>
                  <a:cubicBezTo>
                    <a:pt x="568" y="2097"/>
                    <a:pt x="1510" y="833"/>
                    <a:pt x="1800" y="447"/>
                  </a:cubicBezTo>
                  <a:cubicBezTo>
                    <a:pt x="2090" y="61"/>
                    <a:pt x="2036" y="232"/>
                    <a:pt x="2024" y="165"/>
                  </a:cubicBezTo>
                  <a:cubicBezTo>
                    <a:pt x="2012" y="98"/>
                    <a:pt x="1845" y="72"/>
                    <a:pt x="1730" y="47"/>
                  </a:cubicBezTo>
                  <a:cubicBezTo>
                    <a:pt x="1615" y="22"/>
                    <a:pt x="1440" y="20"/>
                    <a:pt x="1330" y="12"/>
                  </a:cubicBezTo>
                  <a:cubicBezTo>
                    <a:pt x="1220" y="4"/>
                    <a:pt x="1155" y="0"/>
                    <a:pt x="1071" y="0"/>
                  </a:cubicBezTo>
                  <a:cubicBezTo>
                    <a:pt x="987" y="0"/>
                    <a:pt x="940" y="0"/>
                    <a:pt x="825" y="12"/>
                  </a:cubicBezTo>
                  <a:cubicBezTo>
                    <a:pt x="710" y="24"/>
                    <a:pt x="499" y="46"/>
                    <a:pt x="378" y="71"/>
                  </a:cubicBezTo>
                  <a:cubicBezTo>
                    <a:pt x="257" y="96"/>
                    <a:pt x="155" y="145"/>
                    <a:pt x="96" y="165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6" name="Freeform 14">
              <a:extLst>
                <a:ext uri="{FF2B5EF4-FFF2-40B4-BE49-F238E27FC236}">
                  <a16:creationId xmlns:a16="http://schemas.microsoft.com/office/drawing/2014/main" id="{72A9CA39-CE22-425E-AF8C-AE94EED37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" y="2117"/>
              <a:ext cx="93" cy="396"/>
            </a:xfrm>
            <a:custGeom>
              <a:avLst/>
              <a:gdLst>
                <a:gd name="T0" fmla="*/ 97 w 2009"/>
                <a:gd name="T1" fmla="*/ 3695 h 3695"/>
                <a:gd name="T2" fmla="*/ 97 w 2009"/>
                <a:gd name="T3" fmla="*/ 3589 h 3695"/>
                <a:gd name="T4" fmla="*/ 97 w 2009"/>
                <a:gd name="T5" fmla="*/ 3448 h 3695"/>
                <a:gd name="T6" fmla="*/ 97 w 2009"/>
                <a:gd name="T7" fmla="*/ 3319 h 3695"/>
                <a:gd name="T8" fmla="*/ 97 w 2009"/>
                <a:gd name="T9" fmla="*/ 3190 h 3695"/>
                <a:gd name="T10" fmla="*/ 97 w 2009"/>
                <a:gd name="T11" fmla="*/ 3072 h 3695"/>
                <a:gd name="T12" fmla="*/ 92 w 2009"/>
                <a:gd name="T13" fmla="*/ 2930 h 3695"/>
                <a:gd name="T14" fmla="*/ 273 w 2009"/>
                <a:gd name="T15" fmla="*/ 2642 h 3695"/>
                <a:gd name="T16" fmla="*/ 1730 w 2009"/>
                <a:gd name="T17" fmla="*/ 476 h 3695"/>
                <a:gd name="T18" fmla="*/ 1946 w 2009"/>
                <a:gd name="T19" fmla="*/ 176 h 3695"/>
                <a:gd name="T20" fmla="*/ 1663 w 2009"/>
                <a:gd name="T21" fmla="*/ 50 h 3695"/>
                <a:gd name="T22" fmla="*/ 1278 w 2009"/>
                <a:gd name="T23" fmla="*/ 13 h 3695"/>
                <a:gd name="T24" fmla="*/ 1029 w 2009"/>
                <a:gd name="T25" fmla="*/ 0 h 3695"/>
                <a:gd name="T26" fmla="*/ 793 w 2009"/>
                <a:gd name="T27" fmla="*/ 13 h 3695"/>
                <a:gd name="T28" fmla="*/ 363 w 2009"/>
                <a:gd name="T29" fmla="*/ 76 h 3695"/>
                <a:gd name="T30" fmla="*/ 92 w 2009"/>
                <a:gd name="T31" fmla="*/ 176 h 3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09" h="3695">
                  <a:moveTo>
                    <a:pt x="97" y="3695"/>
                  </a:moveTo>
                  <a:cubicBezTo>
                    <a:pt x="99" y="3677"/>
                    <a:pt x="97" y="3630"/>
                    <a:pt x="97" y="3589"/>
                  </a:cubicBezTo>
                  <a:cubicBezTo>
                    <a:pt x="97" y="3548"/>
                    <a:pt x="97" y="3493"/>
                    <a:pt x="97" y="3448"/>
                  </a:cubicBezTo>
                  <a:cubicBezTo>
                    <a:pt x="97" y="3403"/>
                    <a:pt x="97" y="3362"/>
                    <a:pt x="97" y="3319"/>
                  </a:cubicBezTo>
                  <a:cubicBezTo>
                    <a:pt x="97" y="3276"/>
                    <a:pt x="97" y="3231"/>
                    <a:pt x="97" y="3190"/>
                  </a:cubicBezTo>
                  <a:cubicBezTo>
                    <a:pt x="97" y="3149"/>
                    <a:pt x="98" y="3115"/>
                    <a:pt x="97" y="3072"/>
                  </a:cubicBezTo>
                  <a:cubicBezTo>
                    <a:pt x="96" y="3029"/>
                    <a:pt x="63" y="3002"/>
                    <a:pt x="92" y="2930"/>
                  </a:cubicBezTo>
                  <a:cubicBezTo>
                    <a:pt x="121" y="2858"/>
                    <a:pt x="0" y="3051"/>
                    <a:pt x="273" y="2642"/>
                  </a:cubicBezTo>
                  <a:cubicBezTo>
                    <a:pt x="546" y="2233"/>
                    <a:pt x="1451" y="887"/>
                    <a:pt x="1730" y="476"/>
                  </a:cubicBezTo>
                  <a:cubicBezTo>
                    <a:pt x="2009" y="65"/>
                    <a:pt x="1957" y="247"/>
                    <a:pt x="1946" y="176"/>
                  </a:cubicBezTo>
                  <a:cubicBezTo>
                    <a:pt x="1934" y="104"/>
                    <a:pt x="1773" y="77"/>
                    <a:pt x="1663" y="50"/>
                  </a:cubicBezTo>
                  <a:cubicBezTo>
                    <a:pt x="1552" y="23"/>
                    <a:pt x="1384" y="21"/>
                    <a:pt x="1278" y="13"/>
                  </a:cubicBezTo>
                  <a:cubicBezTo>
                    <a:pt x="1173" y="4"/>
                    <a:pt x="1110" y="0"/>
                    <a:pt x="1029" y="0"/>
                  </a:cubicBezTo>
                  <a:cubicBezTo>
                    <a:pt x="949" y="0"/>
                    <a:pt x="904" y="0"/>
                    <a:pt x="793" y="13"/>
                  </a:cubicBezTo>
                  <a:cubicBezTo>
                    <a:pt x="682" y="26"/>
                    <a:pt x="480" y="49"/>
                    <a:pt x="363" y="76"/>
                  </a:cubicBezTo>
                  <a:cubicBezTo>
                    <a:pt x="247" y="102"/>
                    <a:pt x="149" y="154"/>
                    <a:pt x="92" y="176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7" name="Freeform 15">
              <a:extLst>
                <a:ext uri="{FF2B5EF4-FFF2-40B4-BE49-F238E27FC236}">
                  <a16:creationId xmlns:a16="http://schemas.microsoft.com/office/drawing/2014/main" id="{5A671141-840A-428C-9A3C-D5DA4CBE9A20}"/>
                </a:ext>
              </a:extLst>
            </p:cNvPr>
            <p:cNvSpPr>
              <a:spLocks/>
            </p:cNvSpPr>
            <p:nvPr/>
          </p:nvSpPr>
          <p:spPr bwMode="auto">
            <a:xfrm rot="-2631527">
              <a:off x="4172" y="1166"/>
              <a:ext cx="69" cy="271"/>
            </a:xfrm>
            <a:custGeom>
              <a:avLst/>
              <a:gdLst>
                <a:gd name="T0" fmla="*/ 2024 w 2090"/>
                <a:gd name="T1" fmla="*/ 2751 h 2927"/>
                <a:gd name="T2" fmla="*/ 1706 w 2090"/>
                <a:gd name="T3" fmla="*/ 2869 h 2927"/>
                <a:gd name="T4" fmla="*/ 1330 w 2090"/>
                <a:gd name="T5" fmla="*/ 2904 h 2927"/>
                <a:gd name="T6" fmla="*/ 1083 w 2090"/>
                <a:gd name="T7" fmla="*/ 2927 h 2927"/>
                <a:gd name="T8" fmla="*/ 825 w 2090"/>
                <a:gd name="T9" fmla="*/ 2904 h 2927"/>
                <a:gd name="T10" fmla="*/ 366 w 2090"/>
                <a:gd name="T11" fmla="*/ 2869 h 2927"/>
                <a:gd name="T12" fmla="*/ 96 w 2090"/>
                <a:gd name="T13" fmla="*/ 2751 h 2927"/>
                <a:gd name="T14" fmla="*/ 284 w 2090"/>
                <a:gd name="T15" fmla="*/ 2481 h 2927"/>
                <a:gd name="T16" fmla="*/ 1800 w 2090"/>
                <a:gd name="T17" fmla="*/ 447 h 2927"/>
                <a:gd name="T18" fmla="*/ 2024 w 2090"/>
                <a:gd name="T19" fmla="*/ 165 h 2927"/>
                <a:gd name="T20" fmla="*/ 1730 w 2090"/>
                <a:gd name="T21" fmla="*/ 47 h 2927"/>
                <a:gd name="T22" fmla="*/ 1330 w 2090"/>
                <a:gd name="T23" fmla="*/ 12 h 2927"/>
                <a:gd name="T24" fmla="*/ 1071 w 2090"/>
                <a:gd name="T25" fmla="*/ 0 h 2927"/>
                <a:gd name="T26" fmla="*/ 825 w 2090"/>
                <a:gd name="T27" fmla="*/ 12 h 2927"/>
                <a:gd name="T28" fmla="*/ 378 w 2090"/>
                <a:gd name="T29" fmla="*/ 71 h 2927"/>
                <a:gd name="T30" fmla="*/ 96 w 2090"/>
                <a:gd name="T31" fmla="*/ 165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0" h="2927">
                  <a:moveTo>
                    <a:pt x="2024" y="2751"/>
                  </a:moveTo>
                  <a:cubicBezTo>
                    <a:pt x="1971" y="2771"/>
                    <a:pt x="1821" y="2844"/>
                    <a:pt x="1706" y="2869"/>
                  </a:cubicBezTo>
                  <a:cubicBezTo>
                    <a:pt x="1591" y="2894"/>
                    <a:pt x="1434" y="2894"/>
                    <a:pt x="1330" y="2904"/>
                  </a:cubicBezTo>
                  <a:cubicBezTo>
                    <a:pt x="1226" y="2914"/>
                    <a:pt x="1167" y="2927"/>
                    <a:pt x="1083" y="2927"/>
                  </a:cubicBezTo>
                  <a:cubicBezTo>
                    <a:pt x="999" y="2927"/>
                    <a:pt x="944" y="2914"/>
                    <a:pt x="825" y="2904"/>
                  </a:cubicBezTo>
                  <a:cubicBezTo>
                    <a:pt x="706" y="2894"/>
                    <a:pt x="487" y="2894"/>
                    <a:pt x="366" y="2869"/>
                  </a:cubicBezTo>
                  <a:cubicBezTo>
                    <a:pt x="245" y="2844"/>
                    <a:pt x="110" y="2816"/>
                    <a:pt x="96" y="2751"/>
                  </a:cubicBezTo>
                  <a:cubicBezTo>
                    <a:pt x="82" y="2686"/>
                    <a:pt x="0" y="2865"/>
                    <a:pt x="284" y="2481"/>
                  </a:cubicBezTo>
                  <a:cubicBezTo>
                    <a:pt x="568" y="2097"/>
                    <a:pt x="1510" y="833"/>
                    <a:pt x="1800" y="447"/>
                  </a:cubicBezTo>
                  <a:cubicBezTo>
                    <a:pt x="2090" y="61"/>
                    <a:pt x="2036" y="232"/>
                    <a:pt x="2024" y="165"/>
                  </a:cubicBezTo>
                  <a:cubicBezTo>
                    <a:pt x="2012" y="98"/>
                    <a:pt x="1845" y="72"/>
                    <a:pt x="1730" y="47"/>
                  </a:cubicBezTo>
                  <a:cubicBezTo>
                    <a:pt x="1615" y="22"/>
                    <a:pt x="1440" y="20"/>
                    <a:pt x="1330" y="12"/>
                  </a:cubicBezTo>
                  <a:cubicBezTo>
                    <a:pt x="1220" y="4"/>
                    <a:pt x="1155" y="0"/>
                    <a:pt x="1071" y="0"/>
                  </a:cubicBezTo>
                  <a:cubicBezTo>
                    <a:pt x="987" y="0"/>
                    <a:pt x="940" y="0"/>
                    <a:pt x="825" y="12"/>
                  </a:cubicBezTo>
                  <a:cubicBezTo>
                    <a:pt x="710" y="24"/>
                    <a:pt x="499" y="46"/>
                    <a:pt x="378" y="71"/>
                  </a:cubicBezTo>
                  <a:cubicBezTo>
                    <a:pt x="257" y="96"/>
                    <a:pt x="155" y="145"/>
                    <a:pt x="96" y="165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8" name="Freeform 16">
              <a:extLst>
                <a:ext uri="{FF2B5EF4-FFF2-40B4-BE49-F238E27FC236}">
                  <a16:creationId xmlns:a16="http://schemas.microsoft.com/office/drawing/2014/main" id="{3CA3C4FD-2BCC-4101-A7F5-E5B0400FF6D8}"/>
                </a:ext>
              </a:extLst>
            </p:cNvPr>
            <p:cNvSpPr>
              <a:spLocks/>
            </p:cNvSpPr>
            <p:nvPr/>
          </p:nvSpPr>
          <p:spPr bwMode="auto">
            <a:xfrm rot="-2631527">
              <a:off x="4983" y="1962"/>
              <a:ext cx="69" cy="271"/>
            </a:xfrm>
            <a:custGeom>
              <a:avLst/>
              <a:gdLst>
                <a:gd name="T0" fmla="*/ 2024 w 2090"/>
                <a:gd name="T1" fmla="*/ 2751 h 2927"/>
                <a:gd name="T2" fmla="*/ 1706 w 2090"/>
                <a:gd name="T3" fmla="*/ 2869 h 2927"/>
                <a:gd name="T4" fmla="*/ 1330 w 2090"/>
                <a:gd name="T5" fmla="*/ 2904 h 2927"/>
                <a:gd name="T6" fmla="*/ 1083 w 2090"/>
                <a:gd name="T7" fmla="*/ 2927 h 2927"/>
                <a:gd name="T8" fmla="*/ 825 w 2090"/>
                <a:gd name="T9" fmla="*/ 2904 h 2927"/>
                <a:gd name="T10" fmla="*/ 366 w 2090"/>
                <a:gd name="T11" fmla="*/ 2869 h 2927"/>
                <a:gd name="T12" fmla="*/ 96 w 2090"/>
                <a:gd name="T13" fmla="*/ 2751 h 2927"/>
                <a:gd name="T14" fmla="*/ 284 w 2090"/>
                <a:gd name="T15" fmla="*/ 2481 h 2927"/>
                <a:gd name="T16" fmla="*/ 1800 w 2090"/>
                <a:gd name="T17" fmla="*/ 447 h 2927"/>
                <a:gd name="T18" fmla="*/ 2024 w 2090"/>
                <a:gd name="T19" fmla="*/ 165 h 2927"/>
                <a:gd name="T20" fmla="*/ 1730 w 2090"/>
                <a:gd name="T21" fmla="*/ 47 h 2927"/>
                <a:gd name="T22" fmla="*/ 1330 w 2090"/>
                <a:gd name="T23" fmla="*/ 12 h 2927"/>
                <a:gd name="T24" fmla="*/ 1071 w 2090"/>
                <a:gd name="T25" fmla="*/ 0 h 2927"/>
                <a:gd name="T26" fmla="*/ 825 w 2090"/>
                <a:gd name="T27" fmla="*/ 12 h 2927"/>
                <a:gd name="T28" fmla="*/ 378 w 2090"/>
                <a:gd name="T29" fmla="*/ 71 h 2927"/>
                <a:gd name="T30" fmla="*/ 96 w 2090"/>
                <a:gd name="T31" fmla="*/ 165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0" h="2927">
                  <a:moveTo>
                    <a:pt x="2024" y="2751"/>
                  </a:moveTo>
                  <a:cubicBezTo>
                    <a:pt x="1971" y="2771"/>
                    <a:pt x="1821" y="2844"/>
                    <a:pt x="1706" y="2869"/>
                  </a:cubicBezTo>
                  <a:cubicBezTo>
                    <a:pt x="1591" y="2894"/>
                    <a:pt x="1434" y="2894"/>
                    <a:pt x="1330" y="2904"/>
                  </a:cubicBezTo>
                  <a:cubicBezTo>
                    <a:pt x="1226" y="2914"/>
                    <a:pt x="1167" y="2927"/>
                    <a:pt x="1083" y="2927"/>
                  </a:cubicBezTo>
                  <a:cubicBezTo>
                    <a:pt x="999" y="2927"/>
                    <a:pt x="944" y="2914"/>
                    <a:pt x="825" y="2904"/>
                  </a:cubicBezTo>
                  <a:cubicBezTo>
                    <a:pt x="706" y="2894"/>
                    <a:pt x="487" y="2894"/>
                    <a:pt x="366" y="2869"/>
                  </a:cubicBezTo>
                  <a:cubicBezTo>
                    <a:pt x="245" y="2844"/>
                    <a:pt x="110" y="2816"/>
                    <a:pt x="96" y="2751"/>
                  </a:cubicBezTo>
                  <a:cubicBezTo>
                    <a:pt x="82" y="2686"/>
                    <a:pt x="0" y="2865"/>
                    <a:pt x="284" y="2481"/>
                  </a:cubicBezTo>
                  <a:cubicBezTo>
                    <a:pt x="568" y="2097"/>
                    <a:pt x="1510" y="833"/>
                    <a:pt x="1800" y="447"/>
                  </a:cubicBezTo>
                  <a:cubicBezTo>
                    <a:pt x="2090" y="61"/>
                    <a:pt x="2036" y="232"/>
                    <a:pt x="2024" y="165"/>
                  </a:cubicBezTo>
                  <a:cubicBezTo>
                    <a:pt x="2012" y="98"/>
                    <a:pt x="1845" y="72"/>
                    <a:pt x="1730" y="47"/>
                  </a:cubicBezTo>
                  <a:cubicBezTo>
                    <a:pt x="1615" y="22"/>
                    <a:pt x="1440" y="20"/>
                    <a:pt x="1330" y="12"/>
                  </a:cubicBezTo>
                  <a:cubicBezTo>
                    <a:pt x="1220" y="4"/>
                    <a:pt x="1155" y="0"/>
                    <a:pt x="1071" y="0"/>
                  </a:cubicBezTo>
                  <a:cubicBezTo>
                    <a:pt x="987" y="0"/>
                    <a:pt x="940" y="0"/>
                    <a:pt x="825" y="12"/>
                  </a:cubicBezTo>
                  <a:cubicBezTo>
                    <a:pt x="710" y="24"/>
                    <a:pt x="499" y="46"/>
                    <a:pt x="378" y="71"/>
                  </a:cubicBezTo>
                  <a:cubicBezTo>
                    <a:pt x="257" y="96"/>
                    <a:pt x="155" y="145"/>
                    <a:pt x="96" y="165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9" name="Freeform 17">
              <a:extLst>
                <a:ext uri="{FF2B5EF4-FFF2-40B4-BE49-F238E27FC236}">
                  <a16:creationId xmlns:a16="http://schemas.microsoft.com/office/drawing/2014/main" id="{A4F1AA41-FF02-4320-8FFD-5C124BEA4BF8}"/>
                </a:ext>
              </a:extLst>
            </p:cNvPr>
            <p:cNvSpPr>
              <a:spLocks/>
            </p:cNvSpPr>
            <p:nvPr/>
          </p:nvSpPr>
          <p:spPr bwMode="auto">
            <a:xfrm rot="-8031527">
              <a:off x="4182" y="1978"/>
              <a:ext cx="69" cy="271"/>
            </a:xfrm>
            <a:custGeom>
              <a:avLst/>
              <a:gdLst>
                <a:gd name="T0" fmla="*/ 2024 w 2090"/>
                <a:gd name="T1" fmla="*/ 2751 h 2927"/>
                <a:gd name="T2" fmla="*/ 1706 w 2090"/>
                <a:gd name="T3" fmla="*/ 2869 h 2927"/>
                <a:gd name="T4" fmla="*/ 1330 w 2090"/>
                <a:gd name="T5" fmla="*/ 2904 h 2927"/>
                <a:gd name="T6" fmla="*/ 1083 w 2090"/>
                <a:gd name="T7" fmla="*/ 2927 h 2927"/>
                <a:gd name="T8" fmla="*/ 825 w 2090"/>
                <a:gd name="T9" fmla="*/ 2904 h 2927"/>
                <a:gd name="T10" fmla="*/ 366 w 2090"/>
                <a:gd name="T11" fmla="*/ 2869 h 2927"/>
                <a:gd name="T12" fmla="*/ 96 w 2090"/>
                <a:gd name="T13" fmla="*/ 2751 h 2927"/>
                <a:gd name="T14" fmla="*/ 284 w 2090"/>
                <a:gd name="T15" fmla="*/ 2481 h 2927"/>
                <a:gd name="T16" fmla="*/ 1800 w 2090"/>
                <a:gd name="T17" fmla="*/ 447 h 2927"/>
                <a:gd name="T18" fmla="*/ 2024 w 2090"/>
                <a:gd name="T19" fmla="*/ 165 h 2927"/>
                <a:gd name="T20" fmla="*/ 1730 w 2090"/>
                <a:gd name="T21" fmla="*/ 47 h 2927"/>
                <a:gd name="T22" fmla="*/ 1330 w 2090"/>
                <a:gd name="T23" fmla="*/ 12 h 2927"/>
                <a:gd name="T24" fmla="*/ 1071 w 2090"/>
                <a:gd name="T25" fmla="*/ 0 h 2927"/>
                <a:gd name="T26" fmla="*/ 825 w 2090"/>
                <a:gd name="T27" fmla="*/ 12 h 2927"/>
                <a:gd name="T28" fmla="*/ 378 w 2090"/>
                <a:gd name="T29" fmla="*/ 71 h 2927"/>
                <a:gd name="T30" fmla="*/ 96 w 2090"/>
                <a:gd name="T31" fmla="*/ 165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0" h="2927">
                  <a:moveTo>
                    <a:pt x="2024" y="2751"/>
                  </a:moveTo>
                  <a:cubicBezTo>
                    <a:pt x="1971" y="2771"/>
                    <a:pt x="1821" y="2844"/>
                    <a:pt x="1706" y="2869"/>
                  </a:cubicBezTo>
                  <a:cubicBezTo>
                    <a:pt x="1591" y="2894"/>
                    <a:pt x="1434" y="2894"/>
                    <a:pt x="1330" y="2904"/>
                  </a:cubicBezTo>
                  <a:cubicBezTo>
                    <a:pt x="1226" y="2914"/>
                    <a:pt x="1167" y="2927"/>
                    <a:pt x="1083" y="2927"/>
                  </a:cubicBezTo>
                  <a:cubicBezTo>
                    <a:pt x="999" y="2927"/>
                    <a:pt x="944" y="2914"/>
                    <a:pt x="825" y="2904"/>
                  </a:cubicBezTo>
                  <a:cubicBezTo>
                    <a:pt x="706" y="2894"/>
                    <a:pt x="487" y="2894"/>
                    <a:pt x="366" y="2869"/>
                  </a:cubicBezTo>
                  <a:cubicBezTo>
                    <a:pt x="245" y="2844"/>
                    <a:pt x="110" y="2816"/>
                    <a:pt x="96" y="2751"/>
                  </a:cubicBezTo>
                  <a:cubicBezTo>
                    <a:pt x="82" y="2686"/>
                    <a:pt x="0" y="2865"/>
                    <a:pt x="284" y="2481"/>
                  </a:cubicBezTo>
                  <a:cubicBezTo>
                    <a:pt x="568" y="2097"/>
                    <a:pt x="1510" y="833"/>
                    <a:pt x="1800" y="447"/>
                  </a:cubicBezTo>
                  <a:cubicBezTo>
                    <a:pt x="2090" y="61"/>
                    <a:pt x="2036" y="232"/>
                    <a:pt x="2024" y="165"/>
                  </a:cubicBezTo>
                  <a:cubicBezTo>
                    <a:pt x="2012" y="98"/>
                    <a:pt x="1845" y="72"/>
                    <a:pt x="1730" y="47"/>
                  </a:cubicBezTo>
                  <a:cubicBezTo>
                    <a:pt x="1615" y="22"/>
                    <a:pt x="1440" y="20"/>
                    <a:pt x="1330" y="12"/>
                  </a:cubicBezTo>
                  <a:cubicBezTo>
                    <a:pt x="1220" y="4"/>
                    <a:pt x="1155" y="0"/>
                    <a:pt x="1071" y="0"/>
                  </a:cubicBezTo>
                  <a:cubicBezTo>
                    <a:pt x="987" y="0"/>
                    <a:pt x="940" y="0"/>
                    <a:pt x="825" y="12"/>
                  </a:cubicBezTo>
                  <a:cubicBezTo>
                    <a:pt x="710" y="24"/>
                    <a:pt x="499" y="46"/>
                    <a:pt x="378" y="71"/>
                  </a:cubicBezTo>
                  <a:cubicBezTo>
                    <a:pt x="257" y="96"/>
                    <a:pt x="155" y="145"/>
                    <a:pt x="96" y="165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0" name="Freeform 18">
              <a:extLst>
                <a:ext uri="{FF2B5EF4-FFF2-40B4-BE49-F238E27FC236}">
                  <a16:creationId xmlns:a16="http://schemas.microsoft.com/office/drawing/2014/main" id="{529DD1C8-857B-456F-A2FF-C2AEEC6AA393}"/>
                </a:ext>
              </a:extLst>
            </p:cNvPr>
            <p:cNvSpPr>
              <a:spLocks/>
            </p:cNvSpPr>
            <p:nvPr/>
          </p:nvSpPr>
          <p:spPr bwMode="auto">
            <a:xfrm rot="-4176994">
              <a:off x="5101" y="1779"/>
              <a:ext cx="69" cy="271"/>
            </a:xfrm>
            <a:custGeom>
              <a:avLst/>
              <a:gdLst>
                <a:gd name="T0" fmla="*/ 2024 w 2090"/>
                <a:gd name="T1" fmla="*/ 2751 h 2927"/>
                <a:gd name="T2" fmla="*/ 1706 w 2090"/>
                <a:gd name="T3" fmla="*/ 2869 h 2927"/>
                <a:gd name="T4" fmla="*/ 1330 w 2090"/>
                <a:gd name="T5" fmla="*/ 2904 h 2927"/>
                <a:gd name="T6" fmla="*/ 1083 w 2090"/>
                <a:gd name="T7" fmla="*/ 2927 h 2927"/>
                <a:gd name="T8" fmla="*/ 825 w 2090"/>
                <a:gd name="T9" fmla="*/ 2904 h 2927"/>
                <a:gd name="T10" fmla="*/ 366 w 2090"/>
                <a:gd name="T11" fmla="*/ 2869 h 2927"/>
                <a:gd name="T12" fmla="*/ 96 w 2090"/>
                <a:gd name="T13" fmla="*/ 2751 h 2927"/>
                <a:gd name="T14" fmla="*/ 284 w 2090"/>
                <a:gd name="T15" fmla="*/ 2481 h 2927"/>
                <a:gd name="T16" fmla="*/ 1800 w 2090"/>
                <a:gd name="T17" fmla="*/ 447 h 2927"/>
                <a:gd name="T18" fmla="*/ 2024 w 2090"/>
                <a:gd name="T19" fmla="*/ 165 h 2927"/>
                <a:gd name="T20" fmla="*/ 1730 w 2090"/>
                <a:gd name="T21" fmla="*/ 47 h 2927"/>
                <a:gd name="T22" fmla="*/ 1330 w 2090"/>
                <a:gd name="T23" fmla="*/ 12 h 2927"/>
                <a:gd name="T24" fmla="*/ 1071 w 2090"/>
                <a:gd name="T25" fmla="*/ 0 h 2927"/>
                <a:gd name="T26" fmla="*/ 825 w 2090"/>
                <a:gd name="T27" fmla="*/ 12 h 2927"/>
                <a:gd name="T28" fmla="*/ 378 w 2090"/>
                <a:gd name="T29" fmla="*/ 71 h 2927"/>
                <a:gd name="T30" fmla="*/ 96 w 2090"/>
                <a:gd name="T31" fmla="*/ 165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0" h="2927">
                  <a:moveTo>
                    <a:pt x="2024" y="2751"/>
                  </a:moveTo>
                  <a:cubicBezTo>
                    <a:pt x="1971" y="2771"/>
                    <a:pt x="1821" y="2844"/>
                    <a:pt x="1706" y="2869"/>
                  </a:cubicBezTo>
                  <a:cubicBezTo>
                    <a:pt x="1591" y="2894"/>
                    <a:pt x="1434" y="2894"/>
                    <a:pt x="1330" y="2904"/>
                  </a:cubicBezTo>
                  <a:cubicBezTo>
                    <a:pt x="1226" y="2914"/>
                    <a:pt x="1167" y="2927"/>
                    <a:pt x="1083" y="2927"/>
                  </a:cubicBezTo>
                  <a:cubicBezTo>
                    <a:pt x="999" y="2927"/>
                    <a:pt x="944" y="2914"/>
                    <a:pt x="825" y="2904"/>
                  </a:cubicBezTo>
                  <a:cubicBezTo>
                    <a:pt x="706" y="2894"/>
                    <a:pt x="487" y="2894"/>
                    <a:pt x="366" y="2869"/>
                  </a:cubicBezTo>
                  <a:cubicBezTo>
                    <a:pt x="245" y="2844"/>
                    <a:pt x="110" y="2816"/>
                    <a:pt x="96" y="2751"/>
                  </a:cubicBezTo>
                  <a:cubicBezTo>
                    <a:pt x="82" y="2686"/>
                    <a:pt x="0" y="2865"/>
                    <a:pt x="284" y="2481"/>
                  </a:cubicBezTo>
                  <a:cubicBezTo>
                    <a:pt x="568" y="2097"/>
                    <a:pt x="1510" y="833"/>
                    <a:pt x="1800" y="447"/>
                  </a:cubicBezTo>
                  <a:cubicBezTo>
                    <a:pt x="2090" y="61"/>
                    <a:pt x="2036" y="232"/>
                    <a:pt x="2024" y="165"/>
                  </a:cubicBezTo>
                  <a:cubicBezTo>
                    <a:pt x="2012" y="98"/>
                    <a:pt x="1845" y="72"/>
                    <a:pt x="1730" y="47"/>
                  </a:cubicBezTo>
                  <a:cubicBezTo>
                    <a:pt x="1615" y="22"/>
                    <a:pt x="1440" y="20"/>
                    <a:pt x="1330" y="12"/>
                  </a:cubicBezTo>
                  <a:cubicBezTo>
                    <a:pt x="1220" y="4"/>
                    <a:pt x="1155" y="0"/>
                    <a:pt x="1071" y="0"/>
                  </a:cubicBezTo>
                  <a:cubicBezTo>
                    <a:pt x="987" y="0"/>
                    <a:pt x="940" y="0"/>
                    <a:pt x="825" y="12"/>
                  </a:cubicBezTo>
                  <a:cubicBezTo>
                    <a:pt x="710" y="24"/>
                    <a:pt x="499" y="46"/>
                    <a:pt x="378" y="71"/>
                  </a:cubicBezTo>
                  <a:cubicBezTo>
                    <a:pt x="257" y="96"/>
                    <a:pt x="155" y="145"/>
                    <a:pt x="96" y="165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1" name="Freeform 19">
              <a:extLst>
                <a:ext uri="{FF2B5EF4-FFF2-40B4-BE49-F238E27FC236}">
                  <a16:creationId xmlns:a16="http://schemas.microsoft.com/office/drawing/2014/main" id="{D63982CD-D9E7-43A7-92BD-9CE7A3E3E3BE}"/>
                </a:ext>
              </a:extLst>
            </p:cNvPr>
            <p:cNvSpPr>
              <a:spLocks/>
            </p:cNvSpPr>
            <p:nvPr/>
          </p:nvSpPr>
          <p:spPr bwMode="auto">
            <a:xfrm rot="-8031527">
              <a:off x="4984" y="1169"/>
              <a:ext cx="69" cy="271"/>
            </a:xfrm>
            <a:custGeom>
              <a:avLst/>
              <a:gdLst>
                <a:gd name="T0" fmla="*/ 2024 w 2090"/>
                <a:gd name="T1" fmla="*/ 2751 h 2927"/>
                <a:gd name="T2" fmla="*/ 1706 w 2090"/>
                <a:gd name="T3" fmla="*/ 2869 h 2927"/>
                <a:gd name="T4" fmla="*/ 1330 w 2090"/>
                <a:gd name="T5" fmla="*/ 2904 h 2927"/>
                <a:gd name="T6" fmla="*/ 1083 w 2090"/>
                <a:gd name="T7" fmla="*/ 2927 h 2927"/>
                <a:gd name="T8" fmla="*/ 825 w 2090"/>
                <a:gd name="T9" fmla="*/ 2904 h 2927"/>
                <a:gd name="T10" fmla="*/ 366 w 2090"/>
                <a:gd name="T11" fmla="*/ 2869 h 2927"/>
                <a:gd name="T12" fmla="*/ 96 w 2090"/>
                <a:gd name="T13" fmla="*/ 2751 h 2927"/>
                <a:gd name="T14" fmla="*/ 284 w 2090"/>
                <a:gd name="T15" fmla="*/ 2481 h 2927"/>
                <a:gd name="T16" fmla="*/ 1800 w 2090"/>
                <a:gd name="T17" fmla="*/ 447 h 2927"/>
                <a:gd name="T18" fmla="*/ 2024 w 2090"/>
                <a:gd name="T19" fmla="*/ 165 h 2927"/>
                <a:gd name="T20" fmla="*/ 1730 w 2090"/>
                <a:gd name="T21" fmla="*/ 47 h 2927"/>
                <a:gd name="T22" fmla="*/ 1330 w 2090"/>
                <a:gd name="T23" fmla="*/ 12 h 2927"/>
                <a:gd name="T24" fmla="*/ 1071 w 2090"/>
                <a:gd name="T25" fmla="*/ 0 h 2927"/>
                <a:gd name="T26" fmla="*/ 825 w 2090"/>
                <a:gd name="T27" fmla="*/ 12 h 2927"/>
                <a:gd name="T28" fmla="*/ 378 w 2090"/>
                <a:gd name="T29" fmla="*/ 71 h 2927"/>
                <a:gd name="T30" fmla="*/ 96 w 2090"/>
                <a:gd name="T31" fmla="*/ 165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0" h="2927">
                  <a:moveTo>
                    <a:pt x="2024" y="2751"/>
                  </a:moveTo>
                  <a:cubicBezTo>
                    <a:pt x="1971" y="2771"/>
                    <a:pt x="1821" y="2844"/>
                    <a:pt x="1706" y="2869"/>
                  </a:cubicBezTo>
                  <a:cubicBezTo>
                    <a:pt x="1591" y="2894"/>
                    <a:pt x="1434" y="2894"/>
                    <a:pt x="1330" y="2904"/>
                  </a:cubicBezTo>
                  <a:cubicBezTo>
                    <a:pt x="1226" y="2914"/>
                    <a:pt x="1167" y="2927"/>
                    <a:pt x="1083" y="2927"/>
                  </a:cubicBezTo>
                  <a:cubicBezTo>
                    <a:pt x="999" y="2927"/>
                    <a:pt x="944" y="2914"/>
                    <a:pt x="825" y="2904"/>
                  </a:cubicBezTo>
                  <a:cubicBezTo>
                    <a:pt x="706" y="2894"/>
                    <a:pt x="487" y="2894"/>
                    <a:pt x="366" y="2869"/>
                  </a:cubicBezTo>
                  <a:cubicBezTo>
                    <a:pt x="245" y="2844"/>
                    <a:pt x="110" y="2816"/>
                    <a:pt x="96" y="2751"/>
                  </a:cubicBezTo>
                  <a:cubicBezTo>
                    <a:pt x="82" y="2686"/>
                    <a:pt x="0" y="2865"/>
                    <a:pt x="284" y="2481"/>
                  </a:cubicBezTo>
                  <a:cubicBezTo>
                    <a:pt x="568" y="2097"/>
                    <a:pt x="1510" y="833"/>
                    <a:pt x="1800" y="447"/>
                  </a:cubicBezTo>
                  <a:cubicBezTo>
                    <a:pt x="2090" y="61"/>
                    <a:pt x="2036" y="232"/>
                    <a:pt x="2024" y="165"/>
                  </a:cubicBezTo>
                  <a:cubicBezTo>
                    <a:pt x="2012" y="98"/>
                    <a:pt x="1845" y="72"/>
                    <a:pt x="1730" y="47"/>
                  </a:cubicBezTo>
                  <a:cubicBezTo>
                    <a:pt x="1615" y="22"/>
                    <a:pt x="1440" y="20"/>
                    <a:pt x="1330" y="12"/>
                  </a:cubicBezTo>
                  <a:cubicBezTo>
                    <a:pt x="1220" y="4"/>
                    <a:pt x="1155" y="0"/>
                    <a:pt x="1071" y="0"/>
                  </a:cubicBezTo>
                  <a:cubicBezTo>
                    <a:pt x="987" y="0"/>
                    <a:pt x="940" y="0"/>
                    <a:pt x="825" y="12"/>
                  </a:cubicBezTo>
                  <a:cubicBezTo>
                    <a:pt x="710" y="24"/>
                    <a:pt x="499" y="46"/>
                    <a:pt x="378" y="71"/>
                  </a:cubicBezTo>
                  <a:cubicBezTo>
                    <a:pt x="257" y="96"/>
                    <a:pt x="155" y="145"/>
                    <a:pt x="96" y="165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2" name="Freeform 20">
              <a:extLst>
                <a:ext uri="{FF2B5EF4-FFF2-40B4-BE49-F238E27FC236}">
                  <a16:creationId xmlns:a16="http://schemas.microsoft.com/office/drawing/2014/main" id="{C7B15A49-C61B-4F7F-B2A6-26AFFF290505}"/>
                </a:ext>
              </a:extLst>
            </p:cNvPr>
            <p:cNvSpPr>
              <a:spLocks/>
            </p:cNvSpPr>
            <p:nvPr/>
          </p:nvSpPr>
          <p:spPr bwMode="auto">
            <a:xfrm rot="-9576994">
              <a:off x="4801" y="1047"/>
              <a:ext cx="69" cy="271"/>
            </a:xfrm>
            <a:custGeom>
              <a:avLst/>
              <a:gdLst>
                <a:gd name="T0" fmla="*/ 2024 w 2090"/>
                <a:gd name="T1" fmla="*/ 2751 h 2927"/>
                <a:gd name="T2" fmla="*/ 1706 w 2090"/>
                <a:gd name="T3" fmla="*/ 2869 h 2927"/>
                <a:gd name="T4" fmla="*/ 1330 w 2090"/>
                <a:gd name="T5" fmla="*/ 2904 h 2927"/>
                <a:gd name="T6" fmla="*/ 1083 w 2090"/>
                <a:gd name="T7" fmla="*/ 2927 h 2927"/>
                <a:gd name="T8" fmla="*/ 825 w 2090"/>
                <a:gd name="T9" fmla="*/ 2904 h 2927"/>
                <a:gd name="T10" fmla="*/ 366 w 2090"/>
                <a:gd name="T11" fmla="*/ 2869 h 2927"/>
                <a:gd name="T12" fmla="*/ 96 w 2090"/>
                <a:gd name="T13" fmla="*/ 2751 h 2927"/>
                <a:gd name="T14" fmla="*/ 284 w 2090"/>
                <a:gd name="T15" fmla="*/ 2481 h 2927"/>
                <a:gd name="T16" fmla="*/ 1800 w 2090"/>
                <a:gd name="T17" fmla="*/ 447 h 2927"/>
                <a:gd name="T18" fmla="*/ 2024 w 2090"/>
                <a:gd name="T19" fmla="*/ 165 h 2927"/>
                <a:gd name="T20" fmla="*/ 1730 w 2090"/>
                <a:gd name="T21" fmla="*/ 47 h 2927"/>
                <a:gd name="T22" fmla="*/ 1330 w 2090"/>
                <a:gd name="T23" fmla="*/ 12 h 2927"/>
                <a:gd name="T24" fmla="*/ 1071 w 2090"/>
                <a:gd name="T25" fmla="*/ 0 h 2927"/>
                <a:gd name="T26" fmla="*/ 825 w 2090"/>
                <a:gd name="T27" fmla="*/ 12 h 2927"/>
                <a:gd name="T28" fmla="*/ 378 w 2090"/>
                <a:gd name="T29" fmla="*/ 71 h 2927"/>
                <a:gd name="T30" fmla="*/ 96 w 2090"/>
                <a:gd name="T31" fmla="*/ 165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0" h="2927">
                  <a:moveTo>
                    <a:pt x="2024" y="2751"/>
                  </a:moveTo>
                  <a:cubicBezTo>
                    <a:pt x="1971" y="2771"/>
                    <a:pt x="1821" y="2844"/>
                    <a:pt x="1706" y="2869"/>
                  </a:cubicBezTo>
                  <a:cubicBezTo>
                    <a:pt x="1591" y="2894"/>
                    <a:pt x="1434" y="2894"/>
                    <a:pt x="1330" y="2904"/>
                  </a:cubicBezTo>
                  <a:cubicBezTo>
                    <a:pt x="1226" y="2914"/>
                    <a:pt x="1167" y="2927"/>
                    <a:pt x="1083" y="2927"/>
                  </a:cubicBezTo>
                  <a:cubicBezTo>
                    <a:pt x="999" y="2927"/>
                    <a:pt x="944" y="2914"/>
                    <a:pt x="825" y="2904"/>
                  </a:cubicBezTo>
                  <a:cubicBezTo>
                    <a:pt x="706" y="2894"/>
                    <a:pt x="487" y="2894"/>
                    <a:pt x="366" y="2869"/>
                  </a:cubicBezTo>
                  <a:cubicBezTo>
                    <a:pt x="245" y="2844"/>
                    <a:pt x="110" y="2816"/>
                    <a:pt x="96" y="2751"/>
                  </a:cubicBezTo>
                  <a:cubicBezTo>
                    <a:pt x="82" y="2686"/>
                    <a:pt x="0" y="2865"/>
                    <a:pt x="284" y="2481"/>
                  </a:cubicBezTo>
                  <a:cubicBezTo>
                    <a:pt x="568" y="2097"/>
                    <a:pt x="1510" y="833"/>
                    <a:pt x="1800" y="447"/>
                  </a:cubicBezTo>
                  <a:cubicBezTo>
                    <a:pt x="2090" y="61"/>
                    <a:pt x="2036" y="232"/>
                    <a:pt x="2024" y="165"/>
                  </a:cubicBezTo>
                  <a:cubicBezTo>
                    <a:pt x="2012" y="98"/>
                    <a:pt x="1845" y="72"/>
                    <a:pt x="1730" y="47"/>
                  </a:cubicBezTo>
                  <a:cubicBezTo>
                    <a:pt x="1615" y="22"/>
                    <a:pt x="1440" y="20"/>
                    <a:pt x="1330" y="12"/>
                  </a:cubicBezTo>
                  <a:cubicBezTo>
                    <a:pt x="1220" y="4"/>
                    <a:pt x="1155" y="0"/>
                    <a:pt x="1071" y="0"/>
                  </a:cubicBezTo>
                  <a:cubicBezTo>
                    <a:pt x="987" y="0"/>
                    <a:pt x="940" y="0"/>
                    <a:pt x="825" y="12"/>
                  </a:cubicBezTo>
                  <a:cubicBezTo>
                    <a:pt x="710" y="24"/>
                    <a:pt x="499" y="46"/>
                    <a:pt x="378" y="71"/>
                  </a:cubicBezTo>
                  <a:cubicBezTo>
                    <a:pt x="257" y="96"/>
                    <a:pt x="155" y="145"/>
                    <a:pt x="96" y="165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3" name="Freeform 21">
              <a:extLst>
                <a:ext uri="{FF2B5EF4-FFF2-40B4-BE49-F238E27FC236}">
                  <a16:creationId xmlns:a16="http://schemas.microsoft.com/office/drawing/2014/main" id="{3B06B638-C211-4C8A-8A32-BBBD65996E08}"/>
                </a:ext>
              </a:extLst>
            </p:cNvPr>
            <p:cNvSpPr>
              <a:spLocks/>
            </p:cNvSpPr>
            <p:nvPr/>
          </p:nvSpPr>
          <p:spPr bwMode="auto">
            <a:xfrm rot="-9576994">
              <a:off x="4357" y="2080"/>
              <a:ext cx="69" cy="271"/>
            </a:xfrm>
            <a:custGeom>
              <a:avLst/>
              <a:gdLst>
                <a:gd name="T0" fmla="*/ 2024 w 2090"/>
                <a:gd name="T1" fmla="*/ 2751 h 2927"/>
                <a:gd name="T2" fmla="*/ 1706 w 2090"/>
                <a:gd name="T3" fmla="*/ 2869 h 2927"/>
                <a:gd name="T4" fmla="*/ 1330 w 2090"/>
                <a:gd name="T5" fmla="*/ 2904 h 2927"/>
                <a:gd name="T6" fmla="*/ 1083 w 2090"/>
                <a:gd name="T7" fmla="*/ 2927 h 2927"/>
                <a:gd name="T8" fmla="*/ 825 w 2090"/>
                <a:gd name="T9" fmla="*/ 2904 h 2927"/>
                <a:gd name="T10" fmla="*/ 366 w 2090"/>
                <a:gd name="T11" fmla="*/ 2869 h 2927"/>
                <a:gd name="T12" fmla="*/ 96 w 2090"/>
                <a:gd name="T13" fmla="*/ 2751 h 2927"/>
                <a:gd name="T14" fmla="*/ 284 w 2090"/>
                <a:gd name="T15" fmla="*/ 2481 h 2927"/>
                <a:gd name="T16" fmla="*/ 1800 w 2090"/>
                <a:gd name="T17" fmla="*/ 447 h 2927"/>
                <a:gd name="T18" fmla="*/ 2024 w 2090"/>
                <a:gd name="T19" fmla="*/ 165 h 2927"/>
                <a:gd name="T20" fmla="*/ 1730 w 2090"/>
                <a:gd name="T21" fmla="*/ 47 h 2927"/>
                <a:gd name="T22" fmla="*/ 1330 w 2090"/>
                <a:gd name="T23" fmla="*/ 12 h 2927"/>
                <a:gd name="T24" fmla="*/ 1071 w 2090"/>
                <a:gd name="T25" fmla="*/ 0 h 2927"/>
                <a:gd name="T26" fmla="*/ 825 w 2090"/>
                <a:gd name="T27" fmla="*/ 12 h 2927"/>
                <a:gd name="T28" fmla="*/ 378 w 2090"/>
                <a:gd name="T29" fmla="*/ 71 h 2927"/>
                <a:gd name="T30" fmla="*/ 96 w 2090"/>
                <a:gd name="T31" fmla="*/ 165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0" h="2927">
                  <a:moveTo>
                    <a:pt x="2024" y="2751"/>
                  </a:moveTo>
                  <a:cubicBezTo>
                    <a:pt x="1971" y="2771"/>
                    <a:pt x="1821" y="2844"/>
                    <a:pt x="1706" y="2869"/>
                  </a:cubicBezTo>
                  <a:cubicBezTo>
                    <a:pt x="1591" y="2894"/>
                    <a:pt x="1434" y="2894"/>
                    <a:pt x="1330" y="2904"/>
                  </a:cubicBezTo>
                  <a:cubicBezTo>
                    <a:pt x="1226" y="2914"/>
                    <a:pt x="1167" y="2927"/>
                    <a:pt x="1083" y="2927"/>
                  </a:cubicBezTo>
                  <a:cubicBezTo>
                    <a:pt x="999" y="2927"/>
                    <a:pt x="944" y="2914"/>
                    <a:pt x="825" y="2904"/>
                  </a:cubicBezTo>
                  <a:cubicBezTo>
                    <a:pt x="706" y="2894"/>
                    <a:pt x="487" y="2894"/>
                    <a:pt x="366" y="2869"/>
                  </a:cubicBezTo>
                  <a:cubicBezTo>
                    <a:pt x="245" y="2844"/>
                    <a:pt x="110" y="2816"/>
                    <a:pt x="96" y="2751"/>
                  </a:cubicBezTo>
                  <a:cubicBezTo>
                    <a:pt x="82" y="2686"/>
                    <a:pt x="0" y="2865"/>
                    <a:pt x="284" y="2481"/>
                  </a:cubicBezTo>
                  <a:cubicBezTo>
                    <a:pt x="568" y="2097"/>
                    <a:pt x="1510" y="833"/>
                    <a:pt x="1800" y="447"/>
                  </a:cubicBezTo>
                  <a:cubicBezTo>
                    <a:pt x="2090" y="61"/>
                    <a:pt x="2036" y="232"/>
                    <a:pt x="2024" y="165"/>
                  </a:cubicBezTo>
                  <a:cubicBezTo>
                    <a:pt x="2012" y="98"/>
                    <a:pt x="1845" y="72"/>
                    <a:pt x="1730" y="47"/>
                  </a:cubicBezTo>
                  <a:cubicBezTo>
                    <a:pt x="1615" y="22"/>
                    <a:pt x="1440" y="20"/>
                    <a:pt x="1330" y="12"/>
                  </a:cubicBezTo>
                  <a:cubicBezTo>
                    <a:pt x="1220" y="4"/>
                    <a:pt x="1155" y="0"/>
                    <a:pt x="1071" y="0"/>
                  </a:cubicBezTo>
                  <a:cubicBezTo>
                    <a:pt x="987" y="0"/>
                    <a:pt x="940" y="0"/>
                    <a:pt x="825" y="12"/>
                  </a:cubicBezTo>
                  <a:cubicBezTo>
                    <a:pt x="710" y="24"/>
                    <a:pt x="499" y="46"/>
                    <a:pt x="378" y="71"/>
                  </a:cubicBezTo>
                  <a:cubicBezTo>
                    <a:pt x="257" y="96"/>
                    <a:pt x="155" y="145"/>
                    <a:pt x="96" y="165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4" name="Freeform 22">
              <a:extLst>
                <a:ext uri="{FF2B5EF4-FFF2-40B4-BE49-F238E27FC236}">
                  <a16:creationId xmlns:a16="http://schemas.microsoft.com/office/drawing/2014/main" id="{C6B6642D-5444-4069-8FA5-A0CF92F638A6}"/>
                </a:ext>
              </a:extLst>
            </p:cNvPr>
            <p:cNvSpPr>
              <a:spLocks/>
            </p:cNvSpPr>
            <p:nvPr/>
          </p:nvSpPr>
          <p:spPr bwMode="auto">
            <a:xfrm rot="-4176994">
              <a:off x="4045" y="1357"/>
              <a:ext cx="69" cy="271"/>
            </a:xfrm>
            <a:custGeom>
              <a:avLst/>
              <a:gdLst>
                <a:gd name="T0" fmla="*/ 2024 w 2090"/>
                <a:gd name="T1" fmla="*/ 2751 h 2927"/>
                <a:gd name="T2" fmla="*/ 1706 w 2090"/>
                <a:gd name="T3" fmla="*/ 2869 h 2927"/>
                <a:gd name="T4" fmla="*/ 1330 w 2090"/>
                <a:gd name="T5" fmla="*/ 2904 h 2927"/>
                <a:gd name="T6" fmla="*/ 1083 w 2090"/>
                <a:gd name="T7" fmla="*/ 2927 h 2927"/>
                <a:gd name="T8" fmla="*/ 825 w 2090"/>
                <a:gd name="T9" fmla="*/ 2904 h 2927"/>
                <a:gd name="T10" fmla="*/ 366 w 2090"/>
                <a:gd name="T11" fmla="*/ 2869 h 2927"/>
                <a:gd name="T12" fmla="*/ 96 w 2090"/>
                <a:gd name="T13" fmla="*/ 2751 h 2927"/>
                <a:gd name="T14" fmla="*/ 284 w 2090"/>
                <a:gd name="T15" fmla="*/ 2481 h 2927"/>
                <a:gd name="T16" fmla="*/ 1800 w 2090"/>
                <a:gd name="T17" fmla="*/ 447 h 2927"/>
                <a:gd name="T18" fmla="*/ 2024 w 2090"/>
                <a:gd name="T19" fmla="*/ 165 h 2927"/>
                <a:gd name="T20" fmla="*/ 1730 w 2090"/>
                <a:gd name="T21" fmla="*/ 47 h 2927"/>
                <a:gd name="T22" fmla="*/ 1330 w 2090"/>
                <a:gd name="T23" fmla="*/ 12 h 2927"/>
                <a:gd name="T24" fmla="*/ 1071 w 2090"/>
                <a:gd name="T25" fmla="*/ 0 h 2927"/>
                <a:gd name="T26" fmla="*/ 825 w 2090"/>
                <a:gd name="T27" fmla="*/ 12 h 2927"/>
                <a:gd name="T28" fmla="*/ 378 w 2090"/>
                <a:gd name="T29" fmla="*/ 71 h 2927"/>
                <a:gd name="T30" fmla="*/ 96 w 2090"/>
                <a:gd name="T31" fmla="*/ 165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0" h="2927">
                  <a:moveTo>
                    <a:pt x="2024" y="2751"/>
                  </a:moveTo>
                  <a:cubicBezTo>
                    <a:pt x="1971" y="2771"/>
                    <a:pt x="1821" y="2844"/>
                    <a:pt x="1706" y="2869"/>
                  </a:cubicBezTo>
                  <a:cubicBezTo>
                    <a:pt x="1591" y="2894"/>
                    <a:pt x="1434" y="2894"/>
                    <a:pt x="1330" y="2904"/>
                  </a:cubicBezTo>
                  <a:cubicBezTo>
                    <a:pt x="1226" y="2914"/>
                    <a:pt x="1167" y="2927"/>
                    <a:pt x="1083" y="2927"/>
                  </a:cubicBezTo>
                  <a:cubicBezTo>
                    <a:pt x="999" y="2927"/>
                    <a:pt x="944" y="2914"/>
                    <a:pt x="825" y="2904"/>
                  </a:cubicBezTo>
                  <a:cubicBezTo>
                    <a:pt x="706" y="2894"/>
                    <a:pt x="487" y="2894"/>
                    <a:pt x="366" y="2869"/>
                  </a:cubicBezTo>
                  <a:cubicBezTo>
                    <a:pt x="245" y="2844"/>
                    <a:pt x="110" y="2816"/>
                    <a:pt x="96" y="2751"/>
                  </a:cubicBezTo>
                  <a:cubicBezTo>
                    <a:pt x="82" y="2686"/>
                    <a:pt x="0" y="2865"/>
                    <a:pt x="284" y="2481"/>
                  </a:cubicBezTo>
                  <a:cubicBezTo>
                    <a:pt x="568" y="2097"/>
                    <a:pt x="1510" y="833"/>
                    <a:pt x="1800" y="447"/>
                  </a:cubicBezTo>
                  <a:cubicBezTo>
                    <a:pt x="2090" y="61"/>
                    <a:pt x="2036" y="232"/>
                    <a:pt x="2024" y="165"/>
                  </a:cubicBezTo>
                  <a:cubicBezTo>
                    <a:pt x="2012" y="98"/>
                    <a:pt x="1845" y="72"/>
                    <a:pt x="1730" y="47"/>
                  </a:cubicBezTo>
                  <a:cubicBezTo>
                    <a:pt x="1615" y="22"/>
                    <a:pt x="1440" y="20"/>
                    <a:pt x="1330" y="12"/>
                  </a:cubicBezTo>
                  <a:cubicBezTo>
                    <a:pt x="1220" y="4"/>
                    <a:pt x="1155" y="0"/>
                    <a:pt x="1071" y="0"/>
                  </a:cubicBezTo>
                  <a:cubicBezTo>
                    <a:pt x="987" y="0"/>
                    <a:pt x="940" y="0"/>
                    <a:pt x="825" y="12"/>
                  </a:cubicBezTo>
                  <a:cubicBezTo>
                    <a:pt x="710" y="24"/>
                    <a:pt x="499" y="46"/>
                    <a:pt x="378" y="71"/>
                  </a:cubicBezTo>
                  <a:cubicBezTo>
                    <a:pt x="257" y="96"/>
                    <a:pt x="155" y="145"/>
                    <a:pt x="96" y="165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5" name="Freeform 23">
              <a:extLst>
                <a:ext uri="{FF2B5EF4-FFF2-40B4-BE49-F238E27FC236}">
                  <a16:creationId xmlns:a16="http://schemas.microsoft.com/office/drawing/2014/main" id="{2DFDE1CE-3FB7-4858-9912-68CA4C799256}"/>
                </a:ext>
              </a:extLst>
            </p:cNvPr>
            <p:cNvSpPr>
              <a:spLocks/>
            </p:cNvSpPr>
            <p:nvPr/>
          </p:nvSpPr>
          <p:spPr bwMode="auto">
            <a:xfrm rot="-6710081" flipH="1" flipV="1">
              <a:off x="4053" y="1797"/>
              <a:ext cx="69" cy="271"/>
            </a:xfrm>
            <a:custGeom>
              <a:avLst/>
              <a:gdLst>
                <a:gd name="T0" fmla="*/ 2024 w 2090"/>
                <a:gd name="T1" fmla="*/ 2751 h 2927"/>
                <a:gd name="T2" fmla="*/ 1706 w 2090"/>
                <a:gd name="T3" fmla="*/ 2869 h 2927"/>
                <a:gd name="T4" fmla="*/ 1330 w 2090"/>
                <a:gd name="T5" fmla="*/ 2904 h 2927"/>
                <a:gd name="T6" fmla="*/ 1083 w 2090"/>
                <a:gd name="T7" fmla="*/ 2927 h 2927"/>
                <a:gd name="T8" fmla="*/ 825 w 2090"/>
                <a:gd name="T9" fmla="*/ 2904 h 2927"/>
                <a:gd name="T10" fmla="*/ 366 w 2090"/>
                <a:gd name="T11" fmla="*/ 2869 h 2927"/>
                <a:gd name="T12" fmla="*/ 96 w 2090"/>
                <a:gd name="T13" fmla="*/ 2751 h 2927"/>
                <a:gd name="T14" fmla="*/ 284 w 2090"/>
                <a:gd name="T15" fmla="*/ 2481 h 2927"/>
                <a:gd name="T16" fmla="*/ 1800 w 2090"/>
                <a:gd name="T17" fmla="*/ 447 h 2927"/>
                <a:gd name="T18" fmla="*/ 2024 w 2090"/>
                <a:gd name="T19" fmla="*/ 165 h 2927"/>
                <a:gd name="T20" fmla="*/ 1730 w 2090"/>
                <a:gd name="T21" fmla="*/ 47 h 2927"/>
                <a:gd name="T22" fmla="*/ 1330 w 2090"/>
                <a:gd name="T23" fmla="*/ 12 h 2927"/>
                <a:gd name="T24" fmla="*/ 1071 w 2090"/>
                <a:gd name="T25" fmla="*/ 0 h 2927"/>
                <a:gd name="T26" fmla="*/ 825 w 2090"/>
                <a:gd name="T27" fmla="*/ 12 h 2927"/>
                <a:gd name="T28" fmla="*/ 378 w 2090"/>
                <a:gd name="T29" fmla="*/ 71 h 2927"/>
                <a:gd name="T30" fmla="*/ 96 w 2090"/>
                <a:gd name="T31" fmla="*/ 165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0" h="2927">
                  <a:moveTo>
                    <a:pt x="2024" y="2751"/>
                  </a:moveTo>
                  <a:cubicBezTo>
                    <a:pt x="1971" y="2771"/>
                    <a:pt x="1821" y="2844"/>
                    <a:pt x="1706" y="2869"/>
                  </a:cubicBezTo>
                  <a:cubicBezTo>
                    <a:pt x="1591" y="2894"/>
                    <a:pt x="1434" y="2894"/>
                    <a:pt x="1330" y="2904"/>
                  </a:cubicBezTo>
                  <a:cubicBezTo>
                    <a:pt x="1226" y="2914"/>
                    <a:pt x="1167" y="2927"/>
                    <a:pt x="1083" y="2927"/>
                  </a:cubicBezTo>
                  <a:cubicBezTo>
                    <a:pt x="999" y="2927"/>
                    <a:pt x="944" y="2914"/>
                    <a:pt x="825" y="2904"/>
                  </a:cubicBezTo>
                  <a:cubicBezTo>
                    <a:pt x="706" y="2894"/>
                    <a:pt x="487" y="2894"/>
                    <a:pt x="366" y="2869"/>
                  </a:cubicBezTo>
                  <a:cubicBezTo>
                    <a:pt x="245" y="2844"/>
                    <a:pt x="110" y="2816"/>
                    <a:pt x="96" y="2751"/>
                  </a:cubicBezTo>
                  <a:cubicBezTo>
                    <a:pt x="82" y="2686"/>
                    <a:pt x="0" y="2865"/>
                    <a:pt x="284" y="2481"/>
                  </a:cubicBezTo>
                  <a:cubicBezTo>
                    <a:pt x="568" y="2097"/>
                    <a:pt x="1510" y="833"/>
                    <a:pt x="1800" y="447"/>
                  </a:cubicBezTo>
                  <a:cubicBezTo>
                    <a:pt x="2090" y="61"/>
                    <a:pt x="2036" y="232"/>
                    <a:pt x="2024" y="165"/>
                  </a:cubicBezTo>
                  <a:cubicBezTo>
                    <a:pt x="2012" y="98"/>
                    <a:pt x="1845" y="72"/>
                    <a:pt x="1730" y="47"/>
                  </a:cubicBezTo>
                  <a:cubicBezTo>
                    <a:pt x="1615" y="22"/>
                    <a:pt x="1440" y="20"/>
                    <a:pt x="1330" y="12"/>
                  </a:cubicBezTo>
                  <a:cubicBezTo>
                    <a:pt x="1220" y="4"/>
                    <a:pt x="1155" y="0"/>
                    <a:pt x="1071" y="0"/>
                  </a:cubicBezTo>
                  <a:cubicBezTo>
                    <a:pt x="987" y="0"/>
                    <a:pt x="940" y="0"/>
                    <a:pt x="825" y="12"/>
                  </a:cubicBezTo>
                  <a:cubicBezTo>
                    <a:pt x="710" y="24"/>
                    <a:pt x="499" y="46"/>
                    <a:pt x="378" y="71"/>
                  </a:cubicBezTo>
                  <a:cubicBezTo>
                    <a:pt x="257" y="96"/>
                    <a:pt x="155" y="145"/>
                    <a:pt x="96" y="165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6" name="Freeform 24">
              <a:extLst>
                <a:ext uri="{FF2B5EF4-FFF2-40B4-BE49-F238E27FC236}">
                  <a16:creationId xmlns:a16="http://schemas.microsoft.com/office/drawing/2014/main" id="{5E7EBC67-5237-4AC6-BEE6-2D99701FAD73}"/>
                </a:ext>
              </a:extLst>
            </p:cNvPr>
            <p:cNvSpPr>
              <a:spLocks/>
            </p:cNvSpPr>
            <p:nvPr/>
          </p:nvSpPr>
          <p:spPr bwMode="auto">
            <a:xfrm rot="-6710081" flipH="1" flipV="1">
              <a:off x="5097" y="1353"/>
              <a:ext cx="69" cy="271"/>
            </a:xfrm>
            <a:custGeom>
              <a:avLst/>
              <a:gdLst>
                <a:gd name="T0" fmla="*/ 2024 w 2090"/>
                <a:gd name="T1" fmla="*/ 2751 h 2927"/>
                <a:gd name="T2" fmla="*/ 1706 w 2090"/>
                <a:gd name="T3" fmla="*/ 2869 h 2927"/>
                <a:gd name="T4" fmla="*/ 1330 w 2090"/>
                <a:gd name="T5" fmla="*/ 2904 h 2927"/>
                <a:gd name="T6" fmla="*/ 1083 w 2090"/>
                <a:gd name="T7" fmla="*/ 2927 h 2927"/>
                <a:gd name="T8" fmla="*/ 825 w 2090"/>
                <a:gd name="T9" fmla="*/ 2904 h 2927"/>
                <a:gd name="T10" fmla="*/ 366 w 2090"/>
                <a:gd name="T11" fmla="*/ 2869 h 2927"/>
                <a:gd name="T12" fmla="*/ 96 w 2090"/>
                <a:gd name="T13" fmla="*/ 2751 h 2927"/>
                <a:gd name="T14" fmla="*/ 284 w 2090"/>
                <a:gd name="T15" fmla="*/ 2481 h 2927"/>
                <a:gd name="T16" fmla="*/ 1800 w 2090"/>
                <a:gd name="T17" fmla="*/ 447 h 2927"/>
                <a:gd name="T18" fmla="*/ 2024 w 2090"/>
                <a:gd name="T19" fmla="*/ 165 h 2927"/>
                <a:gd name="T20" fmla="*/ 1730 w 2090"/>
                <a:gd name="T21" fmla="*/ 47 h 2927"/>
                <a:gd name="T22" fmla="*/ 1330 w 2090"/>
                <a:gd name="T23" fmla="*/ 12 h 2927"/>
                <a:gd name="T24" fmla="*/ 1071 w 2090"/>
                <a:gd name="T25" fmla="*/ 0 h 2927"/>
                <a:gd name="T26" fmla="*/ 825 w 2090"/>
                <a:gd name="T27" fmla="*/ 12 h 2927"/>
                <a:gd name="T28" fmla="*/ 378 w 2090"/>
                <a:gd name="T29" fmla="*/ 71 h 2927"/>
                <a:gd name="T30" fmla="*/ 96 w 2090"/>
                <a:gd name="T31" fmla="*/ 165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0" h="2927">
                  <a:moveTo>
                    <a:pt x="2024" y="2751"/>
                  </a:moveTo>
                  <a:cubicBezTo>
                    <a:pt x="1971" y="2771"/>
                    <a:pt x="1821" y="2844"/>
                    <a:pt x="1706" y="2869"/>
                  </a:cubicBezTo>
                  <a:cubicBezTo>
                    <a:pt x="1591" y="2894"/>
                    <a:pt x="1434" y="2894"/>
                    <a:pt x="1330" y="2904"/>
                  </a:cubicBezTo>
                  <a:cubicBezTo>
                    <a:pt x="1226" y="2914"/>
                    <a:pt x="1167" y="2927"/>
                    <a:pt x="1083" y="2927"/>
                  </a:cubicBezTo>
                  <a:cubicBezTo>
                    <a:pt x="999" y="2927"/>
                    <a:pt x="944" y="2914"/>
                    <a:pt x="825" y="2904"/>
                  </a:cubicBezTo>
                  <a:cubicBezTo>
                    <a:pt x="706" y="2894"/>
                    <a:pt x="487" y="2894"/>
                    <a:pt x="366" y="2869"/>
                  </a:cubicBezTo>
                  <a:cubicBezTo>
                    <a:pt x="245" y="2844"/>
                    <a:pt x="110" y="2816"/>
                    <a:pt x="96" y="2751"/>
                  </a:cubicBezTo>
                  <a:cubicBezTo>
                    <a:pt x="82" y="2686"/>
                    <a:pt x="0" y="2865"/>
                    <a:pt x="284" y="2481"/>
                  </a:cubicBezTo>
                  <a:cubicBezTo>
                    <a:pt x="568" y="2097"/>
                    <a:pt x="1510" y="833"/>
                    <a:pt x="1800" y="447"/>
                  </a:cubicBezTo>
                  <a:cubicBezTo>
                    <a:pt x="2090" y="61"/>
                    <a:pt x="2036" y="232"/>
                    <a:pt x="2024" y="165"/>
                  </a:cubicBezTo>
                  <a:cubicBezTo>
                    <a:pt x="2012" y="98"/>
                    <a:pt x="1845" y="72"/>
                    <a:pt x="1730" y="47"/>
                  </a:cubicBezTo>
                  <a:cubicBezTo>
                    <a:pt x="1615" y="22"/>
                    <a:pt x="1440" y="20"/>
                    <a:pt x="1330" y="12"/>
                  </a:cubicBezTo>
                  <a:cubicBezTo>
                    <a:pt x="1220" y="4"/>
                    <a:pt x="1155" y="0"/>
                    <a:pt x="1071" y="0"/>
                  </a:cubicBezTo>
                  <a:cubicBezTo>
                    <a:pt x="987" y="0"/>
                    <a:pt x="940" y="0"/>
                    <a:pt x="825" y="12"/>
                  </a:cubicBezTo>
                  <a:cubicBezTo>
                    <a:pt x="710" y="24"/>
                    <a:pt x="499" y="46"/>
                    <a:pt x="378" y="71"/>
                  </a:cubicBezTo>
                  <a:cubicBezTo>
                    <a:pt x="257" y="96"/>
                    <a:pt x="155" y="145"/>
                    <a:pt x="96" y="165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7" name="Freeform 25">
              <a:extLst>
                <a:ext uri="{FF2B5EF4-FFF2-40B4-BE49-F238E27FC236}">
                  <a16:creationId xmlns:a16="http://schemas.microsoft.com/office/drawing/2014/main" id="{E5AA832C-812E-4579-8722-94A0ACDA266E}"/>
                </a:ext>
              </a:extLst>
            </p:cNvPr>
            <p:cNvSpPr>
              <a:spLocks/>
            </p:cNvSpPr>
            <p:nvPr/>
          </p:nvSpPr>
          <p:spPr bwMode="auto">
            <a:xfrm rot="-12110081" flipH="1" flipV="1">
              <a:off x="4790" y="2084"/>
              <a:ext cx="69" cy="271"/>
            </a:xfrm>
            <a:custGeom>
              <a:avLst/>
              <a:gdLst>
                <a:gd name="T0" fmla="*/ 2024 w 2090"/>
                <a:gd name="T1" fmla="*/ 2751 h 2927"/>
                <a:gd name="T2" fmla="*/ 1706 w 2090"/>
                <a:gd name="T3" fmla="*/ 2869 h 2927"/>
                <a:gd name="T4" fmla="*/ 1330 w 2090"/>
                <a:gd name="T5" fmla="*/ 2904 h 2927"/>
                <a:gd name="T6" fmla="*/ 1083 w 2090"/>
                <a:gd name="T7" fmla="*/ 2927 h 2927"/>
                <a:gd name="T8" fmla="*/ 825 w 2090"/>
                <a:gd name="T9" fmla="*/ 2904 h 2927"/>
                <a:gd name="T10" fmla="*/ 366 w 2090"/>
                <a:gd name="T11" fmla="*/ 2869 h 2927"/>
                <a:gd name="T12" fmla="*/ 96 w 2090"/>
                <a:gd name="T13" fmla="*/ 2751 h 2927"/>
                <a:gd name="T14" fmla="*/ 284 w 2090"/>
                <a:gd name="T15" fmla="*/ 2481 h 2927"/>
                <a:gd name="T16" fmla="*/ 1800 w 2090"/>
                <a:gd name="T17" fmla="*/ 447 h 2927"/>
                <a:gd name="T18" fmla="*/ 2024 w 2090"/>
                <a:gd name="T19" fmla="*/ 165 h 2927"/>
                <a:gd name="T20" fmla="*/ 1730 w 2090"/>
                <a:gd name="T21" fmla="*/ 47 h 2927"/>
                <a:gd name="T22" fmla="*/ 1330 w 2090"/>
                <a:gd name="T23" fmla="*/ 12 h 2927"/>
                <a:gd name="T24" fmla="*/ 1071 w 2090"/>
                <a:gd name="T25" fmla="*/ 0 h 2927"/>
                <a:gd name="T26" fmla="*/ 825 w 2090"/>
                <a:gd name="T27" fmla="*/ 12 h 2927"/>
                <a:gd name="T28" fmla="*/ 378 w 2090"/>
                <a:gd name="T29" fmla="*/ 71 h 2927"/>
                <a:gd name="T30" fmla="*/ 96 w 2090"/>
                <a:gd name="T31" fmla="*/ 165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0" h="2927">
                  <a:moveTo>
                    <a:pt x="2024" y="2751"/>
                  </a:moveTo>
                  <a:cubicBezTo>
                    <a:pt x="1971" y="2771"/>
                    <a:pt x="1821" y="2844"/>
                    <a:pt x="1706" y="2869"/>
                  </a:cubicBezTo>
                  <a:cubicBezTo>
                    <a:pt x="1591" y="2894"/>
                    <a:pt x="1434" y="2894"/>
                    <a:pt x="1330" y="2904"/>
                  </a:cubicBezTo>
                  <a:cubicBezTo>
                    <a:pt x="1226" y="2914"/>
                    <a:pt x="1167" y="2927"/>
                    <a:pt x="1083" y="2927"/>
                  </a:cubicBezTo>
                  <a:cubicBezTo>
                    <a:pt x="999" y="2927"/>
                    <a:pt x="944" y="2914"/>
                    <a:pt x="825" y="2904"/>
                  </a:cubicBezTo>
                  <a:cubicBezTo>
                    <a:pt x="706" y="2894"/>
                    <a:pt x="487" y="2894"/>
                    <a:pt x="366" y="2869"/>
                  </a:cubicBezTo>
                  <a:cubicBezTo>
                    <a:pt x="245" y="2844"/>
                    <a:pt x="110" y="2816"/>
                    <a:pt x="96" y="2751"/>
                  </a:cubicBezTo>
                  <a:cubicBezTo>
                    <a:pt x="82" y="2686"/>
                    <a:pt x="0" y="2865"/>
                    <a:pt x="284" y="2481"/>
                  </a:cubicBezTo>
                  <a:cubicBezTo>
                    <a:pt x="568" y="2097"/>
                    <a:pt x="1510" y="833"/>
                    <a:pt x="1800" y="447"/>
                  </a:cubicBezTo>
                  <a:cubicBezTo>
                    <a:pt x="2090" y="61"/>
                    <a:pt x="2036" y="232"/>
                    <a:pt x="2024" y="165"/>
                  </a:cubicBezTo>
                  <a:cubicBezTo>
                    <a:pt x="2012" y="98"/>
                    <a:pt x="1845" y="72"/>
                    <a:pt x="1730" y="47"/>
                  </a:cubicBezTo>
                  <a:cubicBezTo>
                    <a:pt x="1615" y="22"/>
                    <a:pt x="1440" y="20"/>
                    <a:pt x="1330" y="12"/>
                  </a:cubicBezTo>
                  <a:cubicBezTo>
                    <a:pt x="1220" y="4"/>
                    <a:pt x="1155" y="0"/>
                    <a:pt x="1071" y="0"/>
                  </a:cubicBezTo>
                  <a:cubicBezTo>
                    <a:pt x="987" y="0"/>
                    <a:pt x="940" y="0"/>
                    <a:pt x="825" y="12"/>
                  </a:cubicBezTo>
                  <a:cubicBezTo>
                    <a:pt x="710" y="24"/>
                    <a:pt x="499" y="46"/>
                    <a:pt x="378" y="71"/>
                  </a:cubicBezTo>
                  <a:cubicBezTo>
                    <a:pt x="257" y="96"/>
                    <a:pt x="155" y="145"/>
                    <a:pt x="96" y="165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8" name="Freeform 26">
              <a:extLst>
                <a:ext uri="{FF2B5EF4-FFF2-40B4-BE49-F238E27FC236}">
                  <a16:creationId xmlns:a16="http://schemas.microsoft.com/office/drawing/2014/main" id="{4CC7E5A3-689A-4922-AB97-E33D7BFA6886}"/>
                </a:ext>
              </a:extLst>
            </p:cNvPr>
            <p:cNvSpPr>
              <a:spLocks/>
            </p:cNvSpPr>
            <p:nvPr/>
          </p:nvSpPr>
          <p:spPr bwMode="auto">
            <a:xfrm rot="-12110081" flipH="1" flipV="1">
              <a:off x="4358" y="1043"/>
              <a:ext cx="69" cy="271"/>
            </a:xfrm>
            <a:custGeom>
              <a:avLst/>
              <a:gdLst>
                <a:gd name="T0" fmla="*/ 2024 w 2090"/>
                <a:gd name="T1" fmla="*/ 2751 h 2927"/>
                <a:gd name="T2" fmla="*/ 1706 w 2090"/>
                <a:gd name="T3" fmla="*/ 2869 h 2927"/>
                <a:gd name="T4" fmla="*/ 1330 w 2090"/>
                <a:gd name="T5" fmla="*/ 2904 h 2927"/>
                <a:gd name="T6" fmla="*/ 1083 w 2090"/>
                <a:gd name="T7" fmla="*/ 2927 h 2927"/>
                <a:gd name="T8" fmla="*/ 825 w 2090"/>
                <a:gd name="T9" fmla="*/ 2904 h 2927"/>
                <a:gd name="T10" fmla="*/ 366 w 2090"/>
                <a:gd name="T11" fmla="*/ 2869 h 2927"/>
                <a:gd name="T12" fmla="*/ 96 w 2090"/>
                <a:gd name="T13" fmla="*/ 2751 h 2927"/>
                <a:gd name="T14" fmla="*/ 284 w 2090"/>
                <a:gd name="T15" fmla="*/ 2481 h 2927"/>
                <a:gd name="T16" fmla="*/ 1800 w 2090"/>
                <a:gd name="T17" fmla="*/ 447 h 2927"/>
                <a:gd name="T18" fmla="*/ 2024 w 2090"/>
                <a:gd name="T19" fmla="*/ 165 h 2927"/>
                <a:gd name="T20" fmla="*/ 1730 w 2090"/>
                <a:gd name="T21" fmla="*/ 47 h 2927"/>
                <a:gd name="T22" fmla="*/ 1330 w 2090"/>
                <a:gd name="T23" fmla="*/ 12 h 2927"/>
                <a:gd name="T24" fmla="*/ 1071 w 2090"/>
                <a:gd name="T25" fmla="*/ 0 h 2927"/>
                <a:gd name="T26" fmla="*/ 825 w 2090"/>
                <a:gd name="T27" fmla="*/ 12 h 2927"/>
                <a:gd name="T28" fmla="*/ 378 w 2090"/>
                <a:gd name="T29" fmla="*/ 71 h 2927"/>
                <a:gd name="T30" fmla="*/ 96 w 2090"/>
                <a:gd name="T31" fmla="*/ 165 h 2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0" h="2927">
                  <a:moveTo>
                    <a:pt x="2024" y="2751"/>
                  </a:moveTo>
                  <a:cubicBezTo>
                    <a:pt x="1971" y="2771"/>
                    <a:pt x="1821" y="2844"/>
                    <a:pt x="1706" y="2869"/>
                  </a:cubicBezTo>
                  <a:cubicBezTo>
                    <a:pt x="1591" y="2894"/>
                    <a:pt x="1434" y="2894"/>
                    <a:pt x="1330" y="2904"/>
                  </a:cubicBezTo>
                  <a:cubicBezTo>
                    <a:pt x="1226" y="2914"/>
                    <a:pt x="1167" y="2927"/>
                    <a:pt x="1083" y="2927"/>
                  </a:cubicBezTo>
                  <a:cubicBezTo>
                    <a:pt x="999" y="2927"/>
                    <a:pt x="944" y="2914"/>
                    <a:pt x="825" y="2904"/>
                  </a:cubicBezTo>
                  <a:cubicBezTo>
                    <a:pt x="706" y="2894"/>
                    <a:pt x="487" y="2894"/>
                    <a:pt x="366" y="2869"/>
                  </a:cubicBezTo>
                  <a:cubicBezTo>
                    <a:pt x="245" y="2844"/>
                    <a:pt x="110" y="2816"/>
                    <a:pt x="96" y="2751"/>
                  </a:cubicBezTo>
                  <a:cubicBezTo>
                    <a:pt x="82" y="2686"/>
                    <a:pt x="0" y="2865"/>
                    <a:pt x="284" y="2481"/>
                  </a:cubicBezTo>
                  <a:cubicBezTo>
                    <a:pt x="568" y="2097"/>
                    <a:pt x="1510" y="833"/>
                    <a:pt x="1800" y="447"/>
                  </a:cubicBezTo>
                  <a:cubicBezTo>
                    <a:pt x="2090" y="61"/>
                    <a:pt x="2036" y="232"/>
                    <a:pt x="2024" y="165"/>
                  </a:cubicBezTo>
                  <a:cubicBezTo>
                    <a:pt x="2012" y="98"/>
                    <a:pt x="1845" y="72"/>
                    <a:pt x="1730" y="47"/>
                  </a:cubicBezTo>
                  <a:cubicBezTo>
                    <a:pt x="1615" y="22"/>
                    <a:pt x="1440" y="20"/>
                    <a:pt x="1330" y="12"/>
                  </a:cubicBezTo>
                  <a:cubicBezTo>
                    <a:pt x="1220" y="4"/>
                    <a:pt x="1155" y="0"/>
                    <a:pt x="1071" y="0"/>
                  </a:cubicBezTo>
                  <a:cubicBezTo>
                    <a:pt x="987" y="0"/>
                    <a:pt x="940" y="0"/>
                    <a:pt x="825" y="12"/>
                  </a:cubicBezTo>
                  <a:cubicBezTo>
                    <a:pt x="710" y="24"/>
                    <a:pt x="499" y="46"/>
                    <a:pt x="378" y="71"/>
                  </a:cubicBezTo>
                  <a:cubicBezTo>
                    <a:pt x="257" y="96"/>
                    <a:pt x="155" y="145"/>
                    <a:pt x="96" y="165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9" name="Line 27">
              <a:extLst>
                <a:ext uri="{FF2B5EF4-FFF2-40B4-BE49-F238E27FC236}">
                  <a16:creationId xmlns:a16="http://schemas.microsoft.com/office/drawing/2014/main" id="{B30FB07C-AB84-4A2E-B4FB-63C7DF689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2369"/>
              <a:ext cx="0" cy="3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0" name="Line 28">
              <a:extLst>
                <a:ext uri="{FF2B5EF4-FFF2-40B4-BE49-F238E27FC236}">
                  <a16:creationId xmlns:a16="http://schemas.microsoft.com/office/drawing/2014/main" id="{6E18A942-95B7-4056-BCB6-0875B5D91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9" y="2474"/>
              <a:ext cx="0" cy="23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1" name="Text Box 29">
              <a:extLst>
                <a:ext uri="{FF2B5EF4-FFF2-40B4-BE49-F238E27FC236}">
                  <a16:creationId xmlns:a16="http://schemas.microsoft.com/office/drawing/2014/main" id="{E81E8A59-FB37-4447-A74D-2BFB127C4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1" y="1310"/>
              <a:ext cx="1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4542" name="Text Box 30">
              <a:extLst>
                <a:ext uri="{FF2B5EF4-FFF2-40B4-BE49-F238E27FC236}">
                  <a16:creationId xmlns:a16="http://schemas.microsoft.com/office/drawing/2014/main" id="{066A02B2-7247-4719-A120-7FC462907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" y="2751"/>
              <a:ext cx="1130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0" rIns="18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螺绕环的磁场</a:t>
              </a:r>
            </a:p>
          </p:txBody>
        </p:sp>
      </p:grpSp>
      <p:sp>
        <p:nvSpPr>
          <p:cNvPr id="64543" name="Text Box 31">
            <a:extLst>
              <a:ext uri="{FF2B5EF4-FFF2-40B4-BE49-F238E27FC236}">
                <a16:creationId xmlns:a16="http://schemas.microsoft.com/office/drawing/2014/main" id="{8D5B0A7C-A14F-4A26-A504-98D183E01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00438"/>
            <a:ext cx="13509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由定理</a:t>
            </a:r>
          </a:p>
        </p:txBody>
      </p:sp>
      <p:sp>
        <p:nvSpPr>
          <p:cNvPr id="64544" name="Text Box 32">
            <a:extLst>
              <a:ext uri="{FF2B5EF4-FFF2-40B4-BE49-F238E27FC236}">
                <a16:creationId xmlns:a16="http://schemas.microsoft.com/office/drawing/2014/main" id="{F35AF4E5-811A-456E-8BEF-E2DAC49B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65400"/>
            <a:ext cx="1322388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分析得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6D2A5FD4-B948-4B6F-9403-1B423898E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37063"/>
            <a:ext cx="10001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所以</a:t>
            </a:r>
          </a:p>
        </p:txBody>
      </p:sp>
      <p:graphicFrame>
        <p:nvGraphicFramePr>
          <p:cNvPr id="64546" name="Object 34">
            <a:extLst>
              <a:ext uri="{FF2B5EF4-FFF2-40B4-BE49-F238E27FC236}">
                <a16:creationId xmlns:a16="http://schemas.microsoft.com/office/drawing/2014/main" id="{D9226C5C-141F-4C33-BBBB-3632650F4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420938"/>
          <a:ext cx="24098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2" name="公式" r:id="rId3" imgW="1041120" imgH="393480" progId="Equation.3">
                  <p:embed/>
                </p:oleObj>
              </mc:Choice>
              <mc:Fallback>
                <p:oleObj name="公式" r:id="rId3" imgW="104112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20938"/>
                        <a:ext cx="24098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7" name="Object 35">
            <a:extLst>
              <a:ext uri="{FF2B5EF4-FFF2-40B4-BE49-F238E27FC236}">
                <a16:creationId xmlns:a16="http://schemas.microsoft.com/office/drawing/2014/main" id="{F4D15658-18D6-47EA-8D72-0B8C955A3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284538"/>
          <a:ext cx="22034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公式" r:id="rId5" imgW="952200" imgH="393480" progId="Equation.3">
                  <p:embed/>
                </p:oleObj>
              </mc:Choice>
              <mc:Fallback>
                <p:oleObj name="公式" r:id="rId5" imgW="952200" imgH="393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84538"/>
                        <a:ext cx="22034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8" name="Object 36">
            <a:extLst>
              <a:ext uri="{FF2B5EF4-FFF2-40B4-BE49-F238E27FC236}">
                <a16:creationId xmlns:a16="http://schemas.microsoft.com/office/drawing/2014/main" id="{C89280AC-02ED-45FF-BD86-C367667D0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221163"/>
          <a:ext cx="261461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4" name="ｹｫﾊｽ" r:id="rId7" imgW="1130040" imgH="444240" progId="Equation.3">
                  <p:embed/>
                </p:oleObj>
              </mc:Choice>
              <mc:Fallback>
                <p:oleObj name="ｹｫﾊｽ" r:id="rId7" imgW="1130040" imgH="4442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21163"/>
                        <a:ext cx="2614612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9" name="Text Box 37">
            <a:extLst>
              <a:ext uri="{FF2B5EF4-FFF2-40B4-BE49-F238E27FC236}">
                <a16:creationId xmlns:a16="http://schemas.microsoft.com/office/drawing/2014/main" id="{5C72A7C7-BB99-476F-8BD3-1F998A75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73688"/>
            <a:ext cx="22875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【</a:t>
            </a:r>
            <a:r>
              <a:rPr kumimoji="1"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讨论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】</a:t>
            </a:r>
            <a:r>
              <a:rPr kumimoji="1"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</a:p>
        </p:txBody>
      </p:sp>
      <p:sp>
        <p:nvSpPr>
          <p:cNvPr id="64550" name="Text Box 38">
            <a:extLst>
              <a:ext uri="{FF2B5EF4-FFF2-40B4-BE49-F238E27FC236}">
                <a16:creationId xmlns:a16="http://schemas.microsoft.com/office/drawing/2014/main" id="{B3910298-E74E-45B7-B54A-7BC67EB1A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092825"/>
            <a:ext cx="712311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若 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R</a:t>
            </a:r>
            <a:r>
              <a:rPr kumimoji="1" lang="en-US" altLang="zh-CN" sz="2800" b="1">
                <a:latin typeface="Times New Roman" panose="02020603050405020304" pitchFamily="18" charset="0"/>
                <a:ea typeface="幼圆" panose="02010509060101010101" pitchFamily="49" charset="-122"/>
              </a:rPr>
              <a:t> &lt;&lt; 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r</a:t>
            </a:r>
            <a:r>
              <a:rPr kumimoji="1" lang="en-US" altLang="zh-CN" sz="2800" b="1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幼圆" panose="02010509060101010101" pitchFamily="49" charset="-122"/>
              </a:rPr>
              <a:t> = 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μ</a:t>
            </a:r>
            <a:r>
              <a:rPr kumimoji="1" lang="en-US" altLang="zh-CN" sz="2800" baseline="-2000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i="1">
                <a:latin typeface="Times New Roman" panose="02020603050405020304" pitchFamily="18" charset="0"/>
                <a:ea typeface="幼圆" panose="02010509060101010101" pitchFamily="49" charset="-122"/>
              </a:rPr>
              <a:t>nI </a:t>
            </a:r>
            <a:r>
              <a:rPr kumimoji="1" lang="zh-CN" altLang="en-US" sz="2800" b="1">
                <a:latin typeface="Times New Roman" panose="02020603050405020304" pitchFamily="18" charset="0"/>
                <a:ea typeface="幼圆" panose="02010509060101010101" pitchFamily="49" charset="-122"/>
              </a:rPr>
              <a:t>，同无限长螺线管。</a:t>
            </a:r>
            <a:endParaRPr kumimoji="1" lang="zh-CN" altLang="en-US" sz="2800" i="1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64551" name="Rectangle 39">
            <a:extLst>
              <a:ext uri="{FF2B5EF4-FFF2-40B4-BE49-F238E27FC236}">
                <a16:creationId xmlns:a16="http://schemas.microsoft.com/office/drawing/2014/main" id="{C8E9AB8E-034E-4F3E-87AD-698BEA1C9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9275"/>
            <a:ext cx="576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8000"/>
                </a:solidFill>
                <a:ea typeface="幼圆" panose="02010509060101010101" pitchFamily="49" charset="-122"/>
              </a:rPr>
              <a:t>解：分析对称性，取安培环路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15" grpId="0" autoUpdateAnimBg="0"/>
      <p:bldP spid="64543" grpId="0" autoUpdateAnimBg="0"/>
      <p:bldP spid="64544" grpId="0" autoUpdateAnimBg="0"/>
      <p:bldP spid="64545" grpId="0" autoUpdateAnimBg="0"/>
      <p:bldP spid="64549" grpId="0" autoUpdateAnimBg="0"/>
      <p:bldP spid="64550" grpId="0" autoUpdateAnimBg="0"/>
      <p:bldP spid="645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roup 3">
            <a:extLst>
              <a:ext uri="{FF2B5EF4-FFF2-40B4-BE49-F238E27FC236}">
                <a16:creationId xmlns:a16="http://schemas.microsoft.com/office/drawing/2014/main" id="{8DD95676-EA41-43E0-B66B-3509051556BA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1989138"/>
            <a:ext cx="1982788" cy="2998787"/>
            <a:chOff x="3549" y="2398"/>
            <a:chExt cx="1249" cy="1889"/>
          </a:xfrm>
        </p:grpSpPr>
        <p:sp>
          <p:nvSpPr>
            <p:cNvPr id="4100" name="Oval 4">
              <a:extLst>
                <a:ext uri="{FF2B5EF4-FFF2-40B4-BE49-F238E27FC236}">
                  <a16:creationId xmlns:a16="http://schemas.microsoft.com/office/drawing/2014/main" id="{ACD9C5ED-6CB8-4B8C-8719-B6405F267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3675"/>
              <a:ext cx="975" cy="400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1" name="Line 5">
              <a:extLst>
                <a:ext uri="{FF2B5EF4-FFF2-40B4-BE49-F238E27FC236}">
                  <a16:creationId xmlns:a16="http://schemas.microsoft.com/office/drawing/2014/main" id="{06FC0035-32E6-41F4-8DD0-5F34BB7A5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9" y="3010"/>
              <a:ext cx="0" cy="8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2" name="Line 6">
              <a:extLst>
                <a:ext uri="{FF2B5EF4-FFF2-40B4-BE49-F238E27FC236}">
                  <a16:creationId xmlns:a16="http://schemas.microsoft.com/office/drawing/2014/main" id="{56BCCE95-3A0A-42DD-A944-D9FC877A2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3" y="3106"/>
              <a:ext cx="0" cy="8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3" name="Line 7">
              <a:extLst>
                <a:ext uri="{FF2B5EF4-FFF2-40B4-BE49-F238E27FC236}">
                  <a16:creationId xmlns:a16="http://schemas.microsoft.com/office/drawing/2014/main" id="{4C645834-63A0-499B-AE53-BFECE1669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6" y="3141"/>
              <a:ext cx="0" cy="9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4" name="Line 8">
              <a:extLst>
                <a:ext uri="{FF2B5EF4-FFF2-40B4-BE49-F238E27FC236}">
                  <a16:creationId xmlns:a16="http://schemas.microsoft.com/office/drawing/2014/main" id="{354E2786-0393-4E40-B248-D982B4568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3" y="2842"/>
              <a:ext cx="0" cy="8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5" name="Line 9">
              <a:extLst>
                <a:ext uri="{FF2B5EF4-FFF2-40B4-BE49-F238E27FC236}">
                  <a16:creationId xmlns:a16="http://schemas.microsoft.com/office/drawing/2014/main" id="{1FA6AC4F-33F1-4F2A-99FC-5C8844C83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7" y="2902"/>
              <a:ext cx="0" cy="8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6" name="Text Box 10">
              <a:extLst>
                <a:ext uri="{FF2B5EF4-FFF2-40B4-BE49-F238E27FC236}">
                  <a16:creationId xmlns:a16="http://schemas.microsoft.com/office/drawing/2014/main" id="{032EBC2F-89F2-41FF-B29C-4C29BD182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" y="2548"/>
              <a:ext cx="97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107" name="Oval 11">
              <a:extLst>
                <a:ext uri="{FF2B5EF4-FFF2-40B4-BE49-F238E27FC236}">
                  <a16:creationId xmlns:a16="http://schemas.microsoft.com/office/drawing/2014/main" id="{535934CF-36CF-42CC-8E09-8AF6D5DE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2751"/>
              <a:ext cx="975" cy="400"/>
            </a:xfrm>
            <a:prstGeom prst="ellips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8" name="Freeform 12">
              <a:extLst>
                <a:ext uri="{FF2B5EF4-FFF2-40B4-BE49-F238E27FC236}">
                  <a16:creationId xmlns:a16="http://schemas.microsoft.com/office/drawing/2014/main" id="{2CFE363A-78CC-4482-9B19-21108456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" y="2601"/>
              <a:ext cx="815" cy="576"/>
            </a:xfrm>
            <a:custGeom>
              <a:avLst/>
              <a:gdLst>
                <a:gd name="T0" fmla="*/ 0 w 815"/>
                <a:gd name="T1" fmla="*/ 542 h 576"/>
                <a:gd name="T2" fmla="*/ 815 w 815"/>
                <a:gd name="T3" fmla="*/ 0 h 576"/>
                <a:gd name="T4" fmla="*/ 814 w 815"/>
                <a:gd name="T5" fmla="*/ 576 h 576"/>
                <a:gd name="T6" fmla="*/ 3 w 815"/>
                <a:gd name="T7" fmla="*/ 564 h 576"/>
                <a:gd name="T8" fmla="*/ 0 w 815"/>
                <a:gd name="T9" fmla="*/ 542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5" h="576">
                  <a:moveTo>
                    <a:pt x="0" y="542"/>
                  </a:moveTo>
                  <a:lnTo>
                    <a:pt x="815" y="0"/>
                  </a:lnTo>
                  <a:lnTo>
                    <a:pt x="814" y="576"/>
                  </a:lnTo>
                  <a:lnTo>
                    <a:pt x="3" y="564"/>
                  </a:lnTo>
                  <a:lnTo>
                    <a:pt x="0" y="5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9" name="Line 13">
              <a:extLst>
                <a:ext uri="{FF2B5EF4-FFF2-40B4-BE49-F238E27FC236}">
                  <a16:creationId xmlns:a16="http://schemas.microsoft.com/office/drawing/2014/main" id="{AB2CE3F1-F035-4EDA-B789-5CD980075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1" y="2770"/>
              <a:ext cx="0" cy="8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0" name="Line 14">
              <a:extLst>
                <a:ext uri="{FF2B5EF4-FFF2-40B4-BE49-F238E27FC236}">
                  <a16:creationId xmlns:a16="http://schemas.microsoft.com/office/drawing/2014/main" id="{96364F6E-71A4-4071-8730-00AF40D547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3" y="2770"/>
              <a:ext cx="0" cy="8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1" name="Line 15">
              <a:extLst>
                <a:ext uri="{FF2B5EF4-FFF2-40B4-BE49-F238E27FC236}">
                  <a16:creationId xmlns:a16="http://schemas.microsoft.com/office/drawing/2014/main" id="{E9A0F5AB-3774-4ED8-9A32-81CAFC9AE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3" y="2794"/>
              <a:ext cx="0" cy="8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2" name="Line 16">
              <a:extLst>
                <a:ext uri="{FF2B5EF4-FFF2-40B4-BE49-F238E27FC236}">
                  <a16:creationId xmlns:a16="http://schemas.microsoft.com/office/drawing/2014/main" id="{1400F4F1-BBEA-49BF-B008-C578D8517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7" y="2797"/>
              <a:ext cx="0" cy="8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3" name="Line 17">
              <a:extLst>
                <a:ext uri="{FF2B5EF4-FFF2-40B4-BE49-F238E27FC236}">
                  <a16:creationId xmlns:a16="http://schemas.microsoft.com/office/drawing/2014/main" id="{9A42BA3B-3480-42DA-832F-7827076B6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9" y="3373"/>
              <a:ext cx="6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4" name="Line 18">
              <a:extLst>
                <a:ext uri="{FF2B5EF4-FFF2-40B4-BE49-F238E27FC236}">
                  <a16:creationId xmlns:a16="http://schemas.microsoft.com/office/drawing/2014/main" id="{558D123C-7C4A-426B-8965-BDFE5FFEE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1" y="2491"/>
              <a:ext cx="0" cy="8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5" name="Line 19">
              <a:extLst>
                <a:ext uri="{FF2B5EF4-FFF2-40B4-BE49-F238E27FC236}">
                  <a16:creationId xmlns:a16="http://schemas.microsoft.com/office/drawing/2014/main" id="{07BEE207-3839-43E3-BF93-D8CBF4FB8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7" y="3029"/>
              <a:ext cx="788" cy="5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6" name="Text Box 20">
              <a:extLst>
                <a:ext uri="{FF2B5EF4-FFF2-40B4-BE49-F238E27FC236}">
                  <a16:creationId xmlns:a16="http://schemas.microsoft.com/office/drawing/2014/main" id="{D571BD1D-1A57-47E5-8E36-FB2E243A1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7" y="3208"/>
              <a:ext cx="121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17" name="Text Box 21">
              <a:extLst>
                <a:ext uri="{FF2B5EF4-FFF2-40B4-BE49-F238E27FC236}">
                  <a16:creationId xmlns:a16="http://schemas.microsoft.com/office/drawing/2014/main" id="{2B0CAD7E-7031-4135-9E23-86692F2DF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3" y="2800"/>
              <a:ext cx="177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 y</a:t>
              </a:r>
            </a:p>
          </p:txBody>
        </p:sp>
        <p:sp>
          <p:nvSpPr>
            <p:cNvPr id="4118" name="Text Box 22">
              <a:extLst>
                <a:ext uri="{FF2B5EF4-FFF2-40B4-BE49-F238E27FC236}">
                  <a16:creationId xmlns:a16="http://schemas.microsoft.com/office/drawing/2014/main" id="{D2AC5E29-A10E-4641-9E4F-AFD59140B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" y="2398"/>
              <a:ext cx="10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119" name="Freeform 23">
              <a:extLst>
                <a:ext uri="{FF2B5EF4-FFF2-40B4-BE49-F238E27FC236}">
                  <a16:creationId xmlns:a16="http://schemas.microsoft.com/office/drawing/2014/main" id="{74522C37-7F07-4F7F-A89C-B492C6C5E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3525"/>
              <a:ext cx="815" cy="625"/>
            </a:xfrm>
            <a:custGeom>
              <a:avLst/>
              <a:gdLst>
                <a:gd name="T0" fmla="*/ 0 w 815"/>
                <a:gd name="T1" fmla="*/ 542 h 625"/>
                <a:gd name="T2" fmla="*/ 815 w 815"/>
                <a:gd name="T3" fmla="*/ 0 h 625"/>
                <a:gd name="T4" fmla="*/ 815 w 815"/>
                <a:gd name="T5" fmla="*/ 613 h 625"/>
                <a:gd name="T6" fmla="*/ 4 w 815"/>
                <a:gd name="T7" fmla="*/ 625 h 625"/>
                <a:gd name="T8" fmla="*/ 0 w 815"/>
                <a:gd name="T9" fmla="*/ 542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5" h="625">
                  <a:moveTo>
                    <a:pt x="0" y="542"/>
                  </a:moveTo>
                  <a:lnTo>
                    <a:pt x="815" y="0"/>
                  </a:lnTo>
                  <a:lnTo>
                    <a:pt x="815" y="613"/>
                  </a:lnTo>
                  <a:lnTo>
                    <a:pt x="4" y="625"/>
                  </a:lnTo>
                  <a:lnTo>
                    <a:pt x="0" y="5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0" name="Text Box 24">
              <a:extLst>
                <a:ext uri="{FF2B5EF4-FFF2-40B4-BE49-F238E27FC236}">
                  <a16:creationId xmlns:a16="http://schemas.microsoft.com/office/drawing/2014/main" id="{173BAD9F-2E7F-4168-BED8-353101CA7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" y="4081"/>
              <a:ext cx="666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Times New Roman" panose="02020603050405020304" pitchFamily="18" charset="0"/>
                </a:rPr>
                <a:t>圆弧电流</a:t>
              </a:r>
            </a:p>
          </p:txBody>
        </p:sp>
        <p:sp>
          <p:nvSpPr>
            <p:cNvPr id="4121" name="Line 25">
              <a:extLst>
                <a:ext uri="{FF2B5EF4-FFF2-40B4-BE49-F238E27FC236}">
                  <a16:creationId xmlns:a16="http://schemas.microsoft.com/office/drawing/2014/main" id="{99778D47-D1F6-45DD-97D3-9CEC8CD15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782"/>
              <a:ext cx="0" cy="94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2" name="Line 26">
              <a:extLst>
                <a:ext uri="{FF2B5EF4-FFF2-40B4-BE49-F238E27FC236}">
                  <a16:creationId xmlns:a16="http://schemas.microsoft.com/office/drawing/2014/main" id="{1D7AA15E-22EA-4A77-843D-D6F8D5144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3130"/>
              <a:ext cx="0" cy="94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23" name="Line 27">
            <a:extLst>
              <a:ext uri="{FF2B5EF4-FFF2-40B4-BE49-F238E27FC236}">
                <a16:creationId xmlns:a16="http://schemas.microsoft.com/office/drawing/2014/main" id="{C24EEA23-44D2-49BF-95E0-0E38A11EB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1628775"/>
            <a:ext cx="0" cy="3168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4" name="Line 28">
            <a:extLst>
              <a:ext uri="{FF2B5EF4-FFF2-40B4-BE49-F238E27FC236}">
                <a16:creationId xmlns:a16="http://schemas.microsoft.com/office/drawing/2014/main" id="{3233C7D2-17ED-4DCD-9258-7DEDE39E9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2636838"/>
            <a:ext cx="4318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48679664-F8A3-409F-8241-A1B214542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8913"/>
            <a:ext cx="6264275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例题</a:t>
            </a:r>
            <a:r>
              <a:rPr lang="en-US" altLang="zh-CN" sz="2800" b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5.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如图所示，一半径为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R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的无限长半圆柱面导体，其上电流与其轴线上一无限长导线的电流等值而反向，电流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</a:rPr>
              <a:t>I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</a:rPr>
              <a:t>在半圆柱面上均匀分布。求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）轴线上导线单位长度所受的力；（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）若将另一无限长直导线（通有大小方向与半圆柱面相同的电流</a:t>
            </a:r>
            <a:r>
              <a:rPr lang="en-US" altLang="zh-CN" sz="2800" b="1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I</a:t>
            </a:r>
            <a:r>
              <a:rPr lang="zh-CN" altLang="en-US" sz="2800" b="1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）代替圆柱面，产生同样的作用力，该导线应放在何处？</a:t>
            </a:r>
            <a:endParaRPr lang="zh-CN" altLang="en-US" sz="2800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967</Words>
  <Application>Microsoft Office PowerPoint</Application>
  <PresentationFormat>全屏显示(4:3)</PresentationFormat>
  <Paragraphs>118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楷体_GB2312</vt:lpstr>
      <vt:lpstr>Times New Roman</vt:lpstr>
      <vt:lpstr>幼圆</vt:lpstr>
      <vt:lpstr>Wingdings</vt:lpstr>
      <vt:lpstr>默认设计模板</vt:lpstr>
      <vt:lpstr>Microsoft 公式 3.0</vt:lpstr>
      <vt:lpstr>Microsoft ｹｫﾊｽ 3.0</vt:lpstr>
      <vt:lpstr>MathType 5.0 Equation</vt:lpstr>
      <vt:lpstr>习题课（三）</vt:lpstr>
      <vt:lpstr>PowerPoint 演示文稿</vt:lpstr>
      <vt:lpstr>PowerPoint 演示文稿</vt:lpstr>
      <vt:lpstr>例题2.   载流螺线管内的磁场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微软系统</dc:creator>
  <cp:lastModifiedBy>张伯望</cp:lastModifiedBy>
  <cp:revision>25</cp:revision>
  <dcterms:created xsi:type="dcterms:W3CDTF">2010-10-31T07:17:03Z</dcterms:created>
  <dcterms:modified xsi:type="dcterms:W3CDTF">2017-09-07T11:32:14Z</dcterms:modified>
</cp:coreProperties>
</file>