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2" r:id="rId2"/>
    <p:sldId id="373" r:id="rId3"/>
    <p:sldId id="374" r:id="rId4"/>
    <p:sldId id="406" r:id="rId5"/>
    <p:sldId id="383" r:id="rId6"/>
    <p:sldId id="407" r:id="rId7"/>
    <p:sldId id="371" r:id="rId8"/>
    <p:sldId id="360" r:id="rId9"/>
    <p:sldId id="361" r:id="rId10"/>
    <p:sldId id="353" r:id="rId11"/>
    <p:sldId id="378" r:id="rId12"/>
    <p:sldId id="384" r:id="rId13"/>
    <p:sldId id="409" r:id="rId14"/>
    <p:sldId id="379" r:id="rId15"/>
    <p:sldId id="408" r:id="rId16"/>
    <p:sldId id="354" r:id="rId17"/>
    <p:sldId id="382" r:id="rId18"/>
    <p:sldId id="357" r:id="rId19"/>
    <p:sldId id="362" r:id="rId20"/>
    <p:sldId id="364" r:id="rId21"/>
    <p:sldId id="388" r:id="rId22"/>
    <p:sldId id="390" r:id="rId23"/>
    <p:sldId id="358" r:id="rId24"/>
    <p:sldId id="392" r:id="rId25"/>
    <p:sldId id="365" r:id="rId26"/>
    <p:sldId id="393" r:id="rId27"/>
    <p:sldId id="395" r:id="rId28"/>
    <p:sldId id="366" r:id="rId29"/>
    <p:sldId id="396" r:id="rId30"/>
    <p:sldId id="367" r:id="rId31"/>
    <p:sldId id="368" r:id="rId32"/>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2">
          <p15:clr>
            <a:srgbClr val="A4A3A4"/>
          </p15:clr>
        </p15:guide>
        <p15:guide id="2" pos="3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CCFF"/>
    <a:srgbClr val="FF66FF"/>
    <a:srgbClr val="66FF33"/>
    <a:srgbClr val="FFFF00"/>
    <a:srgbClr val="CC9900"/>
    <a:srgbClr val="FF33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56" d="100"/>
          <a:sy n="56" d="100"/>
        </p:scale>
        <p:origin x="1243" y="53"/>
      </p:cViewPr>
      <p:guideLst>
        <p:guide orient="horz" pos="2112"/>
        <p:guide pos="360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0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4.wmf"/><Relationship Id="rId7" Type="http://schemas.openxmlformats.org/officeDocument/2006/relationships/image" Target="../media/image47.wmf"/><Relationship Id="rId12" Type="http://schemas.openxmlformats.org/officeDocument/2006/relationships/image" Target="../media/image51.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6.wmf"/><Relationship Id="rId11" Type="http://schemas.openxmlformats.org/officeDocument/2006/relationships/image" Target="../media/image50.wmf"/><Relationship Id="rId5" Type="http://schemas.openxmlformats.org/officeDocument/2006/relationships/image" Target="../media/image1.wmf"/><Relationship Id="rId10" Type="http://schemas.openxmlformats.org/officeDocument/2006/relationships/image" Target="../media/image10.wmf"/><Relationship Id="rId4" Type="http://schemas.openxmlformats.org/officeDocument/2006/relationships/image" Target="../media/image45.wmf"/><Relationship Id="rId9"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1.wmf"/><Relationship Id="rId1" Type="http://schemas.openxmlformats.org/officeDocument/2006/relationships/image" Target="../media/image64.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5" Type="http://schemas.openxmlformats.org/officeDocument/2006/relationships/image" Target="../media/image86.wmf"/><Relationship Id="rId4" Type="http://schemas.openxmlformats.org/officeDocument/2006/relationships/image" Target="../media/image8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C4DD6-3C2A-47E8-9898-555826F66631}"/>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2BB7A1C-62CF-45FA-90CC-C54E3A8CAC13}"/>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60927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85D14-AA8B-44D9-92A4-486771017D04}"/>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0A4DF68-258E-43E4-BD0E-F5601C51AE08}"/>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32392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A089026-50CF-4C86-99FE-E47434C07585}"/>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954A746-D17B-4C17-9DE6-E44277334690}"/>
              </a:ext>
            </a:extLst>
          </p:cNvPr>
          <p:cNvSpPr>
            <a:spLocks noGrp="1"/>
          </p:cNvSpPr>
          <p:nvPr>
            <p:ph type="body" orient="vert" idx="1"/>
          </p:nvPr>
        </p:nvSpPr>
        <p:spPr>
          <a:xfrm>
            <a:off x="628650" y="365125"/>
            <a:ext cx="57626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8547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DCA7F-182A-4D44-9965-1320F45B8FEE}"/>
              </a:ext>
            </a:extLst>
          </p:cNvPr>
          <p:cNvSpPr>
            <a:spLocks noGrp="1"/>
          </p:cNvSpPr>
          <p:nvPr>
            <p:ph type="title" sz="quarter"/>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E3AFF7-00A6-49EE-87FF-77E8194347C5}"/>
              </a:ext>
            </a:extLst>
          </p:cNvPr>
          <p:cNvSpPr>
            <a:spLocks noGrp="1"/>
          </p:cNvSpPr>
          <p:nvPr>
            <p:ph sz="quarter" idx="1"/>
          </p:nvPr>
        </p:nvSpPr>
        <p:spPr>
          <a:xfrm>
            <a:off x="62865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A5F9EB9-E280-47BB-9249-5EA22A8C4313}"/>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2AF8F76E-A21C-4019-BF21-1D59966F7D37}"/>
              </a:ext>
            </a:extLst>
          </p:cNvPr>
          <p:cNvSpPr>
            <a:spLocks noGrp="1"/>
          </p:cNvSpPr>
          <p:nvPr>
            <p:ph sz="quarter" idx="3"/>
          </p:nvPr>
        </p:nvSpPr>
        <p:spPr>
          <a:xfrm>
            <a:off x="62865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a:extLst>
              <a:ext uri="{FF2B5EF4-FFF2-40B4-BE49-F238E27FC236}">
                <a16:creationId xmlns:a16="http://schemas.microsoft.com/office/drawing/2014/main" id="{15691ED8-461D-48C6-BB10-272EF88E50A6}"/>
              </a:ext>
            </a:extLst>
          </p:cNvPr>
          <p:cNvSpPr>
            <a:spLocks noGrp="1"/>
          </p:cNvSpPr>
          <p:nvPr>
            <p:ph sz="quarter" idx="4"/>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30139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EFD8C-FD17-4286-8073-C3EDE1BAFD7C}"/>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25B04B-389A-4C69-BBD9-B7CDF2A536C7}"/>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11E7DCD-AA9D-401C-9F99-818CF6B6512A}"/>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2BD05121-55DC-4C23-B075-3A48D63A0612}"/>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16070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22AC8-6522-4A8F-95A7-4A7C0FF558F2}"/>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7C0CAFF-BB96-488A-80C1-BA341A9C0BA7}"/>
              </a:ext>
            </a:extLst>
          </p:cNvPr>
          <p:cNvSpPr>
            <a:spLocks noGrp="1"/>
          </p:cNvSpPr>
          <p:nvPr>
            <p:ph type="body"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52E3069-DD6D-4253-BD46-C79CBE9CFC5D}"/>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5FED7783-9475-45AD-A19A-DB91BAD1C442}"/>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131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60A99-8C96-4A19-858C-30F907439486}"/>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1083AC-2CF1-4AD8-9432-373362644A36}"/>
              </a:ext>
            </a:extLst>
          </p:cNvPr>
          <p:cNvSpPr>
            <a:spLocks noGrp="1"/>
          </p:cNvSpPr>
          <p:nvPr>
            <p:ph idx="1"/>
          </p:nvPr>
        </p:nvSpPr>
        <p:spPr>
          <a:xfrm>
            <a:off x="628650" y="1825625"/>
            <a:ext cx="78867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7270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7BA42-E8EF-4206-B95E-57A7FA3195FD}"/>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CD3728-C5E2-4964-BF8D-996637E59513}"/>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4105486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BE76A-3B95-436C-95D8-F93F7B93B061}"/>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F4EC74-66FF-43DF-8204-49D4E96CAF44}"/>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3F08601-8270-4D5F-8CE8-3D96DDA37307}"/>
              </a:ext>
            </a:extLst>
          </p:cNvPr>
          <p:cNvSpPr>
            <a:spLocks noGrp="1"/>
          </p:cNvSpPr>
          <p:nvPr>
            <p:ph sz="half" idx="2"/>
          </p:nvPr>
        </p:nvSpPr>
        <p:spPr>
          <a:xfrm>
            <a:off x="464820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9002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0B13B-8996-413B-A305-CE5196B013DB}"/>
              </a:ext>
            </a:extLst>
          </p:cNvPr>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E25BCA5-DBD0-492D-BDBF-EE977D293AB9}"/>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F17F793-40A9-4F24-A356-5F7A2574CA74}"/>
              </a:ext>
            </a:extLst>
          </p:cNvPr>
          <p:cNvSpPr>
            <a:spLocks noGrp="1"/>
          </p:cNvSpPr>
          <p:nvPr>
            <p:ph sz="half" idx="2"/>
          </p:nvPr>
        </p:nvSpPr>
        <p:spPr>
          <a:xfrm>
            <a:off x="630238"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0A57DAC-E47A-4657-B5E2-FB74B808664B}"/>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1052069-C135-41B4-A122-AE56350417CF}"/>
              </a:ext>
            </a:extLst>
          </p:cNvPr>
          <p:cNvSpPr>
            <a:spLocks noGrp="1"/>
          </p:cNvSpPr>
          <p:nvPr>
            <p:ph sz="quarter" idx="4"/>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9932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95B82-4803-44E8-8E95-728E73B2B726}"/>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6032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12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C52BE-0B75-4FF7-8C1E-70CAF46359E9}"/>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CD5DE53-778C-48FE-B330-B38EBE6C8AA4}"/>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B9079A5-67B9-4083-9DF6-3CACD01FA8E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21772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6CEAD-35EE-4029-AE4D-5F32BACF379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78D7408-7A3D-4775-8BCF-3B91A5E05567}"/>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8B37AE-12F5-457C-A122-912CA75B2880}"/>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423173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5610650F-C7D2-4F3F-8597-9DEF7A4E6843}"/>
              </a:ext>
            </a:extLst>
          </p:cNvPr>
          <p:cNvSpPr>
            <a:spLocks noChangeArrowheads="1"/>
          </p:cNvSpPr>
          <p:nvPr userDrawn="1"/>
        </p:nvSpPr>
        <p:spPr bwMode="auto">
          <a:xfrm>
            <a:off x="152400" y="228600"/>
            <a:ext cx="849313" cy="6416675"/>
          </a:xfrm>
          <a:prstGeom prst="rect">
            <a:avLst/>
          </a:prstGeom>
          <a:gradFill rotWithShape="0">
            <a:gsLst>
              <a:gs pos="0">
                <a:srgbClr val="ACAFD3"/>
              </a:gs>
              <a:gs pos="100000">
                <a:srgbClr val="ACAFD3">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2" name="Line 8">
            <a:extLst>
              <a:ext uri="{FF2B5EF4-FFF2-40B4-BE49-F238E27FC236}">
                <a16:creationId xmlns:a16="http://schemas.microsoft.com/office/drawing/2014/main" id="{072C1E08-C9AC-4B72-AD64-A9C7C0FCF339}"/>
              </a:ext>
            </a:extLst>
          </p:cNvPr>
          <p:cNvSpPr>
            <a:spLocks noChangeShapeType="1"/>
          </p:cNvSpPr>
          <p:nvPr userDrawn="1"/>
        </p:nvSpPr>
        <p:spPr bwMode="auto">
          <a:xfrm>
            <a:off x="509588" y="6248400"/>
            <a:ext cx="6577012"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 name="Line 9">
            <a:extLst>
              <a:ext uri="{FF2B5EF4-FFF2-40B4-BE49-F238E27FC236}">
                <a16:creationId xmlns:a16="http://schemas.microsoft.com/office/drawing/2014/main" id="{31DDBB63-98D6-45F7-A9A1-FB9C16B91104}"/>
              </a:ext>
            </a:extLst>
          </p:cNvPr>
          <p:cNvSpPr>
            <a:spLocks noChangeShapeType="1"/>
          </p:cNvSpPr>
          <p:nvPr userDrawn="1"/>
        </p:nvSpPr>
        <p:spPr bwMode="auto">
          <a:xfrm>
            <a:off x="533400" y="609600"/>
            <a:ext cx="8001000"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Rectangle 10">
            <a:extLst>
              <a:ext uri="{FF2B5EF4-FFF2-40B4-BE49-F238E27FC236}">
                <a16:creationId xmlns:a16="http://schemas.microsoft.com/office/drawing/2014/main" id="{AF732A7A-623E-4E2B-9C6D-FEF040A9F55D}"/>
              </a:ext>
            </a:extLst>
          </p:cNvPr>
          <p:cNvSpPr>
            <a:spLocks noChangeArrowheads="1"/>
          </p:cNvSpPr>
          <p:nvPr userDrawn="1"/>
        </p:nvSpPr>
        <p:spPr bwMode="auto">
          <a:xfrm>
            <a:off x="7250113" y="6045200"/>
            <a:ext cx="1620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600" b="0" i="1">
                <a:solidFill>
                  <a:srgbClr val="336699"/>
                </a:solidFill>
                <a:effectLst>
                  <a:outerShdw blurRad="38100" dist="38100" dir="2700000" algn="tl">
                    <a:srgbClr val="C0C0C0"/>
                  </a:outerShdw>
                </a:effectLst>
                <a:sym typeface="Symbol" panose="05050102010706020507" pitchFamily="18" charset="2"/>
              </a:rPr>
              <a:t>School of Physics</a:t>
            </a:r>
            <a:endParaRPr lang="ja-JP" altLang="zh-CN" sz="1600" b="0" i="1">
              <a:solidFill>
                <a:srgbClr val="336699"/>
              </a:solidFill>
              <a:effectLst>
                <a:outerShdw blurRad="38100" dist="38100" dir="2700000" algn="tl">
                  <a:srgbClr val="C0C0C0"/>
                </a:outerShdw>
              </a:effectLst>
              <a:sym typeface="Symbol" panose="05050102010706020507" pitchFamily="18" charset="2"/>
            </a:endParaRPr>
          </a:p>
        </p:txBody>
      </p:sp>
      <p:sp>
        <p:nvSpPr>
          <p:cNvPr id="1036" name="Text Box 12">
            <a:extLst>
              <a:ext uri="{FF2B5EF4-FFF2-40B4-BE49-F238E27FC236}">
                <a16:creationId xmlns:a16="http://schemas.microsoft.com/office/drawing/2014/main" id="{9E86D45F-18F4-459D-B438-E3EC2A225FD7}"/>
              </a:ext>
            </a:extLst>
          </p:cNvPr>
          <p:cNvSpPr txBox="1">
            <a:spLocks noChangeArrowheads="1"/>
          </p:cNvSpPr>
          <p:nvPr userDrawn="1"/>
        </p:nvSpPr>
        <p:spPr bwMode="auto">
          <a:xfrm>
            <a:off x="6858000" y="1365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a:solidFill>
                  <a:schemeClr val="accent2"/>
                </a:solidFill>
                <a:effectLst>
                  <a:outerShdw blurRad="38100" dist="38100" dir="2700000" algn="tl">
                    <a:srgbClr val="C0C0C0"/>
                  </a:outerShdw>
                </a:effectLst>
              </a:rPr>
              <a:t>《</a:t>
            </a:r>
            <a:r>
              <a:rPr lang="zh-CN" altLang="en-US" sz="2000" i="1">
                <a:solidFill>
                  <a:schemeClr val="accent2"/>
                </a:solidFill>
                <a:effectLst>
                  <a:outerShdw blurRad="38100" dist="38100" dir="2700000" algn="tl">
                    <a:srgbClr val="C0C0C0"/>
                  </a:outerShdw>
                </a:effectLst>
              </a:rPr>
              <a:t>热     学</a:t>
            </a:r>
            <a:r>
              <a:rPr lang="en-US" altLang="zh-CN" sz="2000" i="1">
                <a:solidFill>
                  <a:schemeClr val="accent2"/>
                </a:solidFill>
                <a:effectLst>
                  <a:outerShdw blurRad="38100" dist="38100" dir="2700000" algn="tl">
                    <a:srgbClr val="C0C0C0"/>
                  </a:outerShdw>
                </a:effectLst>
              </a:rPr>
              <a:t>》</a:t>
            </a:r>
          </a:p>
        </p:txBody>
      </p:sp>
      <p:sp>
        <p:nvSpPr>
          <p:cNvPr id="1037" name="Text Box 13">
            <a:extLst>
              <a:ext uri="{FF2B5EF4-FFF2-40B4-BE49-F238E27FC236}">
                <a16:creationId xmlns:a16="http://schemas.microsoft.com/office/drawing/2014/main" id="{5E205173-806C-43A7-9D84-8CF9215BB263}"/>
              </a:ext>
            </a:extLst>
          </p:cNvPr>
          <p:cNvSpPr txBox="1">
            <a:spLocks noChangeArrowheads="1"/>
          </p:cNvSpPr>
          <p:nvPr userDrawn="1"/>
        </p:nvSpPr>
        <p:spPr bwMode="auto">
          <a:xfrm>
            <a:off x="1143000" y="152400"/>
            <a:ext cx="556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i="1">
                <a:solidFill>
                  <a:schemeClr val="accent2"/>
                </a:solidFill>
              </a:rPr>
              <a:t>第三章 输运现象与分子动理论的非平衡态理论</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7.wmf"/><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24.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2.bin"/><Relationship Id="rId14" Type="http://schemas.openxmlformats.org/officeDocument/2006/relationships/image" Target="../media/image2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26.bin"/><Relationship Id="rId4" Type="http://schemas.openxmlformats.org/officeDocument/2006/relationships/image" Target="../media/image29.wmf"/></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8.bin"/><Relationship Id="rId5" Type="http://schemas.openxmlformats.org/officeDocument/2006/relationships/image" Target="../media/image32.wmf"/><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30.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34.bin"/><Relationship Id="rId4" Type="http://schemas.openxmlformats.org/officeDocument/2006/relationships/image" Target="../media/image3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41.bin"/><Relationship Id="rId18" Type="http://schemas.openxmlformats.org/officeDocument/2006/relationships/image" Target="../media/image48.wmf"/><Relationship Id="rId26" Type="http://schemas.openxmlformats.org/officeDocument/2006/relationships/image" Target="../media/image51.wmf"/><Relationship Id="rId3" Type="http://schemas.openxmlformats.org/officeDocument/2006/relationships/oleObject" Target="../embeddings/oleObject36.bin"/><Relationship Id="rId21" Type="http://schemas.openxmlformats.org/officeDocument/2006/relationships/oleObject" Target="../embeddings/oleObject45.bin"/><Relationship Id="rId7" Type="http://schemas.openxmlformats.org/officeDocument/2006/relationships/oleObject" Target="../embeddings/oleObject38.bin"/><Relationship Id="rId12" Type="http://schemas.openxmlformats.org/officeDocument/2006/relationships/image" Target="../media/image1.wmf"/><Relationship Id="rId17" Type="http://schemas.openxmlformats.org/officeDocument/2006/relationships/oleObject" Target="../embeddings/oleObject43.bin"/><Relationship Id="rId25" Type="http://schemas.openxmlformats.org/officeDocument/2006/relationships/oleObject" Target="../embeddings/oleObject47.bin"/><Relationship Id="rId2" Type="http://schemas.openxmlformats.org/officeDocument/2006/relationships/slideLayout" Target="../slideLayouts/slideLayout12.xml"/><Relationship Id="rId16" Type="http://schemas.openxmlformats.org/officeDocument/2006/relationships/image" Target="../media/image47.wmf"/><Relationship Id="rId20" Type="http://schemas.openxmlformats.org/officeDocument/2006/relationships/image" Target="../media/image49.wmf"/><Relationship Id="rId1" Type="http://schemas.openxmlformats.org/officeDocument/2006/relationships/vmlDrawing" Target="../drawings/vmlDrawing13.vml"/><Relationship Id="rId6" Type="http://schemas.openxmlformats.org/officeDocument/2006/relationships/image" Target="../media/image43.wmf"/><Relationship Id="rId11" Type="http://schemas.openxmlformats.org/officeDocument/2006/relationships/oleObject" Target="../embeddings/oleObject40.bin"/><Relationship Id="rId24" Type="http://schemas.openxmlformats.org/officeDocument/2006/relationships/image" Target="../media/image50.wmf"/><Relationship Id="rId5" Type="http://schemas.openxmlformats.org/officeDocument/2006/relationships/oleObject" Target="../embeddings/oleObject37.bin"/><Relationship Id="rId15" Type="http://schemas.openxmlformats.org/officeDocument/2006/relationships/oleObject" Target="../embeddings/oleObject42.bin"/><Relationship Id="rId23" Type="http://schemas.openxmlformats.org/officeDocument/2006/relationships/oleObject" Target="../embeddings/oleObject46.bin"/><Relationship Id="rId10" Type="http://schemas.openxmlformats.org/officeDocument/2006/relationships/image" Target="../media/image45.wmf"/><Relationship Id="rId19" Type="http://schemas.openxmlformats.org/officeDocument/2006/relationships/oleObject" Target="../embeddings/oleObject44.bin"/><Relationship Id="rId4" Type="http://schemas.openxmlformats.org/officeDocument/2006/relationships/image" Target="../media/image42.wmf"/><Relationship Id="rId9" Type="http://schemas.openxmlformats.org/officeDocument/2006/relationships/oleObject" Target="../embeddings/oleObject39.bin"/><Relationship Id="rId14" Type="http://schemas.openxmlformats.org/officeDocument/2006/relationships/image" Target="../media/image46.wmf"/><Relationship Id="rId22" Type="http://schemas.openxmlformats.org/officeDocument/2006/relationships/image" Target="../media/image10.wmf"/></Relationships>
</file>

<file path=ppt/slides/_rels/slide2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3.bin"/><Relationship Id="rId18" Type="http://schemas.openxmlformats.org/officeDocument/2006/relationships/image" Target="../media/image60.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7.wmf"/><Relationship Id="rId17" Type="http://schemas.openxmlformats.org/officeDocument/2006/relationships/oleObject" Target="../embeddings/oleObject55.bin"/><Relationship Id="rId2" Type="http://schemas.openxmlformats.org/officeDocument/2006/relationships/slideLayout" Target="../slideLayouts/slideLayout7.xml"/><Relationship Id="rId16" Type="http://schemas.openxmlformats.org/officeDocument/2006/relationships/image" Target="../media/image59.wmf"/><Relationship Id="rId1" Type="http://schemas.openxmlformats.org/officeDocument/2006/relationships/vmlDrawing" Target="../drawings/vmlDrawing14.vml"/><Relationship Id="rId6" Type="http://schemas.openxmlformats.org/officeDocument/2006/relationships/image" Target="../media/image54.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51.bin"/><Relationship Id="rId14" Type="http://schemas.openxmlformats.org/officeDocument/2006/relationships/image" Target="../media/image58.wmf"/></Relationships>
</file>

<file path=ppt/slides/_rels/slide25.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2.wmf"/><Relationship Id="rId5" Type="http://schemas.openxmlformats.org/officeDocument/2006/relationships/oleObject" Target="../embeddings/oleObject57.bin"/><Relationship Id="rId4" Type="http://schemas.openxmlformats.org/officeDocument/2006/relationships/image" Target="../media/image61.wmf"/></Relationships>
</file>

<file path=ppt/slides/_rels/slide26.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64.bin"/><Relationship Id="rId18" Type="http://schemas.openxmlformats.org/officeDocument/2006/relationships/image" Target="../media/image70.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67.wmf"/><Relationship Id="rId17" Type="http://schemas.openxmlformats.org/officeDocument/2006/relationships/oleObject" Target="../embeddings/oleObject66.bin"/><Relationship Id="rId2" Type="http://schemas.openxmlformats.org/officeDocument/2006/relationships/slideLayout" Target="../slideLayouts/slideLayout12.xml"/><Relationship Id="rId16" Type="http://schemas.openxmlformats.org/officeDocument/2006/relationships/image" Target="../media/image69.wmf"/><Relationship Id="rId1" Type="http://schemas.openxmlformats.org/officeDocument/2006/relationships/vmlDrawing" Target="../drawings/vmlDrawing16.vml"/><Relationship Id="rId6" Type="http://schemas.openxmlformats.org/officeDocument/2006/relationships/image" Target="../media/image1.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66.wmf"/><Relationship Id="rId4" Type="http://schemas.openxmlformats.org/officeDocument/2006/relationships/image" Target="../media/image64.wmf"/><Relationship Id="rId9" Type="http://schemas.openxmlformats.org/officeDocument/2006/relationships/oleObject" Target="../embeddings/oleObject62.bin"/><Relationship Id="rId14" Type="http://schemas.openxmlformats.org/officeDocument/2006/relationships/image" Target="../media/image68.wmf"/></Relationships>
</file>

<file path=ppt/slides/_rels/slide27.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72.wmf"/><Relationship Id="rId5" Type="http://schemas.openxmlformats.org/officeDocument/2006/relationships/oleObject" Target="../embeddings/oleObject68.bin"/><Relationship Id="rId10" Type="http://schemas.openxmlformats.org/officeDocument/2006/relationships/image" Target="../media/image1.wmf"/><Relationship Id="rId4" Type="http://schemas.openxmlformats.org/officeDocument/2006/relationships/image" Target="../media/image71.wmf"/><Relationship Id="rId9" Type="http://schemas.openxmlformats.org/officeDocument/2006/relationships/oleObject" Target="../embeddings/oleObject70.bin"/></Relationships>
</file>

<file path=ppt/slides/_rels/slide28.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5.wmf"/><Relationship Id="rId5" Type="http://schemas.openxmlformats.org/officeDocument/2006/relationships/oleObject" Target="../embeddings/oleObject72.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4.bin"/></Relationships>
</file>

<file path=ppt/slides/_rels/slide29.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79.wmf"/><Relationship Id="rId5" Type="http://schemas.openxmlformats.org/officeDocument/2006/relationships/oleObject" Target="../embeddings/oleObject76.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78.bin"/></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86.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3.w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82.bin"/></Relationships>
</file>

<file path=ppt/slides/_rels/slide31.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8.wmf"/><Relationship Id="rId5" Type="http://schemas.openxmlformats.org/officeDocument/2006/relationships/oleObject" Target="../embeddings/oleObject85.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87.bin"/></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9" name="AutoShape 9">
            <a:extLst>
              <a:ext uri="{FF2B5EF4-FFF2-40B4-BE49-F238E27FC236}">
                <a16:creationId xmlns:a16="http://schemas.microsoft.com/office/drawing/2014/main" id="{FAE5F81A-0F21-45E0-98FC-F8EB90054FE5}"/>
              </a:ext>
            </a:extLst>
          </p:cNvPr>
          <p:cNvSpPr>
            <a:spLocks noChangeArrowheads="1"/>
          </p:cNvSpPr>
          <p:nvPr/>
        </p:nvSpPr>
        <p:spPr bwMode="auto">
          <a:xfrm>
            <a:off x="1143000" y="2438400"/>
            <a:ext cx="2590800" cy="28956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22" name="Rectangle 2">
            <a:extLst>
              <a:ext uri="{FF2B5EF4-FFF2-40B4-BE49-F238E27FC236}">
                <a16:creationId xmlns:a16="http://schemas.microsoft.com/office/drawing/2014/main" id="{A61C9550-48F9-43E8-B031-48FEE0744E7E}"/>
              </a:ext>
            </a:extLst>
          </p:cNvPr>
          <p:cNvSpPr>
            <a:spLocks noChangeArrowheads="1"/>
          </p:cNvSpPr>
          <p:nvPr/>
        </p:nvSpPr>
        <p:spPr bwMode="auto">
          <a:xfrm>
            <a:off x="1143000" y="685800"/>
            <a:ext cx="44958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cs typeface="Times New Roman" panose="02020603050405020304" pitchFamily="18" charset="0"/>
              </a:rPr>
              <a:t>§ 3.1 </a:t>
            </a:r>
            <a:r>
              <a:rPr lang="zh-CN" altLang="en-US" sz="2800">
                <a:solidFill>
                  <a:schemeClr val="accent2"/>
                </a:solidFill>
              </a:rPr>
              <a:t>黏性现象的宏观规律</a:t>
            </a:r>
            <a:r>
              <a:rPr lang="zh-CN" altLang="en-US" sz="2800">
                <a:solidFill>
                  <a:schemeClr val="accent2"/>
                </a:solidFill>
                <a:cs typeface="Times New Roman" panose="02020603050405020304" pitchFamily="18" charset="0"/>
              </a:rPr>
              <a:t> </a:t>
            </a:r>
            <a:endParaRPr lang="zh-CN" altLang="en-US" sz="2800">
              <a:solidFill>
                <a:schemeClr val="accent2"/>
              </a:solidFill>
              <a:ea typeface=""/>
            </a:endParaRPr>
          </a:p>
        </p:txBody>
      </p:sp>
      <p:sp>
        <p:nvSpPr>
          <p:cNvPr id="107523" name="Rectangle 3">
            <a:extLst>
              <a:ext uri="{FF2B5EF4-FFF2-40B4-BE49-F238E27FC236}">
                <a16:creationId xmlns:a16="http://schemas.microsoft.com/office/drawing/2014/main" id="{7BBD3B57-E702-4C98-A2D7-757933BD90D4}"/>
              </a:ext>
            </a:extLst>
          </p:cNvPr>
          <p:cNvSpPr>
            <a:spLocks noChangeArrowheads="1"/>
          </p:cNvSpPr>
          <p:nvPr/>
        </p:nvSpPr>
        <p:spPr bwMode="auto">
          <a:xfrm>
            <a:off x="1143000" y="1219200"/>
            <a:ext cx="4495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3.1.1 </a:t>
            </a:r>
            <a:r>
              <a:rPr lang="zh-CN" altLang="en-US">
                <a:solidFill>
                  <a:schemeClr val="accent2"/>
                </a:solidFill>
              </a:rPr>
              <a:t>层流与牛顿黏性定律</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graphicFrame>
        <p:nvGraphicFramePr>
          <p:cNvPr id="107524" name="Object 4">
            <a:extLst>
              <a:ext uri="{FF2B5EF4-FFF2-40B4-BE49-F238E27FC236}">
                <a16:creationId xmlns:a16="http://schemas.microsoft.com/office/drawing/2014/main" id="{B2330DCB-EAFE-40DB-A042-7AFE058BEE2B}"/>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7531" name="公式" r:id="rId3" imgW="114120" imgH="215640" progId="Equation.3">
                  <p:embed/>
                </p:oleObj>
              </mc:Choice>
              <mc:Fallback>
                <p:oleObj name="公式" r:id="rId3"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7525" name="Picture 5" descr="030">
            <a:extLst>
              <a:ext uri="{FF2B5EF4-FFF2-40B4-BE49-F238E27FC236}">
                <a16:creationId xmlns:a16="http://schemas.microsoft.com/office/drawing/2014/main" id="{48BDE345-4F33-4DE3-B27C-58A4E30444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752600"/>
            <a:ext cx="4953000" cy="4413250"/>
          </a:xfrm>
          <a:prstGeom prst="rect">
            <a:avLst/>
          </a:prstGeom>
          <a:noFill/>
          <a:extLst>
            <a:ext uri="{909E8E84-426E-40DD-AFC4-6F175D3DCCD1}">
              <a14:hiddenFill xmlns:a14="http://schemas.microsoft.com/office/drawing/2010/main">
                <a:solidFill>
                  <a:srgbClr val="FFFFFF"/>
                </a:solidFill>
              </a14:hiddenFill>
            </a:ext>
          </a:extLst>
        </p:spPr>
      </p:pic>
      <p:sp>
        <p:nvSpPr>
          <p:cNvPr id="107526" name="Rectangle 6">
            <a:extLst>
              <a:ext uri="{FF2B5EF4-FFF2-40B4-BE49-F238E27FC236}">
                <a16:creationId xmlns:a16="http://schemas.microsoft.com/office/drawing/2014/main" id="{A7A36B67-F7EC-4008-BEA6-E9D6B0ED686C}"/>
              </a:ext>
            </a:extLst>
          </p:cNvPr>
          <p:cNvSpPr>
            <a:spLocks noChangeArrowheads="1"/>
          </p:cNvSpPr>
          <p:nvPr/>
        </p:nvSpPr>
        <p:spPr bwMode="auto">
          <a:xfrm>
            <a:off x="1295400" y="1828800"/>
            <a:ext cx="19812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（一）</a:t>
            </a:r>
            <a:r>
              <a:rPr lang="zh-CN" altLang="en-US">
                <a:solidFill>
                  <a:schemeClr val="accent2"/>
                </a:solidFill>
                <a:cs typeface="Times New Roman" panose="02020603050405020304" pitchFamily="18" charset="0"/>
              </a:rPr>
              <a:t> </a:t>
            </a:r>
            <a:r>
              <a:rPr lang="zh-CN" altLang="en-US">
                <a:solidFill>
                  <a:schemeClr val="accent2"/>
                </a:solidFill>
              </a:rPr>
              <a:t>层流</a:t>
            </a:r>
          </a:p>
        </p:txBody>
      </p:sp>
      <p:sp>
        <p:nvSpPr>
          <p:cNvPr id="107527" name="Rectangle 7">
            <a:extLst>
              <a:ext uri="{FF2B5EF4-FFF2-40B4-BE49-F238E27FC236}">
                <a16:creationId xmlns:a16="http://schemas.microsoft.com/office/drawing/2014/main" id="{7177C334-97FB-4C7A-B337-EF0A12B06D5F}"/>
              </a:ext>
            </a:extLst>
          </p:cNvPr>
          <p:cNvSpPr>
            <a:spLocks noChangeArrowheads="1"/>
          </p:cNvSpPr>
          <p:nvPr/>
        </p:nvSpPr>
        <p:spPr bwMode="auto">
          <a:xfrm>
            <a:off x="1295400" y="2362200"/>
            <a:ext cx="2590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a:solidFill>
                  <a:schemeClr val="accent2"/>
                </a:solidFill>
              </a:rPr>
              <a:t>在流动过程中，相邻质点的轨迹线彼此仅稍有差别，不同流体质点的轨迹线不互相混杂。</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59BAA86E-C094-4B51-A2D8-9743B3B6B6AA}"/>
              </a:ext>
            </a:extLst>
          </p:cNvPr>
          <p:cNvSpPr>
            <a:spLocks noChangeArrowheads="1"/>
          </p:cNvSpPr>
          <p:nvPr/>
        </p:nvSpPr>
        <p:spPr bwMode="auto">
          <a:xfrm>
            <a:off x="1143000" y="685800"/>
            <a:ext cx="50292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cs typeface="Times New Roman" panose="02020603050405020304" pitchFamily="18" charset="0"/>
              </a:rPr>
              <a:t>§ 3.2 </a:t>
            </a:r>
            <a:r>
              <a:rPr lang="zh-CN" altLang="en-US" sz="2800">
                <a:solidFill>
                  <a:schemeClr val="accent2"/>
                </a:solidFill>
              </a:rPr>
              <a:t>扩散现象的宏观规律</a:t>
            </a:r>
            <a:r>
              <a:rPr lang="zh-CN" altLang="en-US" sz="2800">
                <a:solidFill>
                  <a:schemeClr val="accent2"/>
                </a:solidFill>
                <a:cs typeface="Times New Roman" panose="02020603050405020304" pitchFamily="18" charset="0"/>
              </a:rPr>
              <a:t> </a:t>
            </a:r>
            <a:endParaRPr lang="zh-CN" altLang="en-US" sz="2800">
              <a:solidFill>
                <a:schemeClr val="accent2"/>
              </a:solidFill>
              <a:ea typeface=""/>
            </a:endParaRPr>
          </a:p>
        </p:txBody>
      </p:sp>
      <p:sp>
        <p:nvSpPr>
          <p:cNvPr id="108548" name="Rectangle 4">
            <a:extLst>
              <a:ext uri="{FF2B5EF4-FFF2-40B4-BE49-F238E27FC236}">
                <a16:creationId xmlns:a16="http://schemas.microsoft.com/office/drawing/2014/main" id="{CB99A379-9EB0-457D-AB3E-A9F6E9D24FAA}"/>
              </a:ext>
            </a:extLst>
          </p:cNvPr>
          <p:cNvSpPr>
            <a:spLocks noChangeArrowheads="1"/>
          </p:cNvSpPr>
          <p:nvPr/>
        </p:nvSpPr>
        <p:spPr bwMode="auto">
          <a:xfrm>
            <a:off x="1143000" y="1219200"/>
            <a:ext cx="5181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3.2.1 </a:t>
            </a:r>
            <a:r>
              <a:rPr lang="zh-CN" altLang="en-US">
                <a:solidFill>
                  <a:schemeClr val="accent2"/>
                </a:solidFill>
              </a:rPr>
              <a:t>自扩散与互扩散    菲克定律</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sp>
        <p:nvSpPr>
          <p:cNvPr id="108550" name="Rectangle 6">
            <a:extLst>
              <a:ext uri="{FF2B5EF4-FFF2-40B4-BE49-F238E27FC236}">
                <a16:creationId xmlns:a16="http://schemas.microsoft.com/office/drawing/2014/main" id="{577C9E81-8CAA-459D-830E-06731F94DB86}"/>
              </a:ext>
            </a:extLst>
          </p:cNvPr>
          <p:cNvSpPr>
            <a:spLocks noChangeArrowheads="1"/>
          </p:cNvSpPr>
          <p:nvPr/>
        </p:nvSpPr>
        <p:spPr bwMode="auto">
          <a:xfrm>
            <a:off x="1143000" y="1600200"/>
            <a:ext cx="7543800" cy="914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pPr>
            <a:r>
              <a:rPr lang="zh-CN" altLang="en-US">
                <a:solidFill>
                  <a:schemeClr val="accent2"/>
                </a:solidFill>
              </a:rPr>
              <a:t>当物质中的粒子数密度不均匀时，由于分子的热运动使粒子从数密度高的地方迁移到数密度低的地方称为扩散。</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sp>
        <p:nvSpPr>
          <p:cNvPr id="108551" name="Rectangle 7">
            <a:extLst>
              <a:ext uri="{FF2B5EF4-FFF2-40B4-BE49-F238E27FC236}">
                <a16:creationId xmlns:a16="http://schemas.microsoft.com/office/drawing/2014/main" id="{5743CB8B-F3CB-4778-9DC3-D91A904DEB4D}"/>
              </a:ext>
            </a:extLst>
          </p:cNvPr>
          <p:cNvSpPr>
            <a:spLocks noChangeArrowheads="1"/>
          </p:cNvSpPr>
          <p:nvPr/>
        </p:nvSpPr>
        <p:spPr bwMode="auto">
          <a:xfrm>
            <a:off x="990600" y="2514600"/>
            <a:ext cx="34290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（一）</a:t>
            </a:r>
            <a:r>
              <a:rPr lang="zh-CN" altLang="en-US">
                <a:solidFill>
                  <a:schemeClr val="accent2"/>
                </a:solidFill>
                <a:cs typeface="Times New Roman" panose="02020603050405020304" pitchFamily="18" charset="0"/>
              </a:rPr>
              <a:t> </a:t>
            </a:r>
            <a:r>
              <a:rPr lang="zh-CN" altLang="en-US">
                <a:solidFill>
                  <a:schemeClr val="accent2"/>
                </a:solidFill>
              </a:rPr>
              <a:t>自扩散与互扩散  </a:t>
            </a:r>
            <a:endParaRPr lang="zh-CN" altLang="en-US">
              <a:solidFill>
                <a:schemeClr val="accent2"/>
              </a:solidFill>
              <a:ea typeface=""/>
            </a:endParaRPr>
          </a:p>
        </p:txBody>
      </p:sp>
      <p:sp>
        <p:nvSpPr>
          <p:cNvPr id="108553" name="Rectangle 9">
            <a:extLst>
              <a:ext uri="{FF2B5EF4-FFF2-40B4-BE49-F238E27FC236}">
                <a16:creationId xmlns:a16="http://schemas.microsoft.com/office/drawing/2014/main" id="{A7090D7B-6403-404A-BECF-1A1CCD81C453}"/>
              </a:ext>
            </a:extLst>
          </p:cNvPr>
          <p:cNvSpPr>
            <a:spLocks noChangeArrowheads="1"/>
          </p:cNvSpPr>
          <p:nvPr/>
        </p:nvSpPr>
        <p:spPr bwMode="auto">
          <a:xfrm>
            <a:off x="1143000" y="2971800"/>
            <a:ext cx="7543800"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indent="-457200">
              <a:defRPr kumimoji="1" sz="2400">
                <a:solidFill>
                  <a:schemeClr val="tx1"/>
                </a:solidFill>
                <a:latin typeface="Times New Roman" panose="02020603050405020304" pitchFamily="18" charset="0"/>
                <a:ea typeface="宋体" panose="02010600030101010101" pitchFamily="2" charset="-122"/>
              </a:defRPr>
            </a:lvl2pPr>
            <a:lvl3pPr marL="457200" indent="-457200">
              <a:defRPr kumimoji="1" sz="2400">
                <a:solidFill>
                  <a:schemeClr val="tx1"/>
                </a:solidFill>
                <a:latin typeface="Times New Roman" panose="02020603050405020304" pitchFamily="18" charset="0"/>
                <a:ea typeface="宋体" panose="02010600030101010101" pitchFamily="2" charset="-122"/>
              </a:defRPr>
            </a:lvl3pPr>
            <a:lvl4pPr marL="457200" indent="-457200">
              <a:defRPr kumimoji="1" sz="2400">
                <a:solidFill>
                  <a:schemeClr val="tx1"/>
                </a:solidFill>
                <a:latin typeface="Times New Roman" panose="02020603050405020304" pitchFamily="18" charset="0"/>
                <a:ea typeface="宋体" panose="02010600030101010101" pitchFamily="2" charset="-122"/>
              </a:defRPr>
            </a:lvl4pPr>
            <a:lvl5pPr marL="457200" indent="-457200">
              <a:defRPr kumimoji="1" sz="2400">
                <a:solidFill>
                  <a:schemeClr val="tx1"/>
                </a:solidFill>
                <a:latin typeface="Times New Roman" panose="02020603050405020304" pitchFamily="18" charset="0"/>
                <a:ea typeface="宋体" panose="02010600030101010101" pitchFamily="2" charset="-122"/>
              </a:defRPr>
            </a:lvl5pPr>
            <a:lvl6pPr marL="914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1371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828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22860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pPr>
            <a:r>
              <a:rPr lang="en-US" altLang="zh-CN">
                <a:solidFill>
                  <a:schemeClr val="accent2"/>
                </a:solidFill>
              </a:rPr>
              <a:t>1. </a:t>
            </a:r>
            <a:r>
              <a:rPr lang="zh-CN" altLang="en-US">
                <a:solidFill>
                  <a:schemeClr val="accent2"/>
                </a:solidFill>
              </a:rPr>
              <a:t>互扩散是发生在混合气体中，由于各成分的气体空间不均匀，各种成分分子均要从高密度区向低密度区迁移的现象。</a:t>
            </a:r>
            <a:r>
              <a:rPr lang="zh-CN" altLang="en-US">
                <a:solidFill>
                  <a:schemeClr val="accent2"/>
                </a:solidFill>
                <a:cs typeface="Times New Roman" panose="02020603050405020304" pitchFamily="18" charset="0"/>
              </a:rPr>
              <a:t> </a:t>
            </a:r>
          </a:p>
        </p:txBody>
      </p:sp>
      <p:sp>
        <p:nvSpPr>
          <p:cNvPr id="108554" name="Rectangle 10">
            <a:extLst>
              <a:ext uri="{FF2B5EF4-FFF2-40B4-BE49-F238E27FC236}">
                <a16:creationId xmlns:a16="http://schemas.microsoft.com/office/drawing/2014/main" id="{4BB32FF4-95CF-4E6B-B2B1-1D3143586806}"/>
              </a:ext>
            </a:extLst>
          </p:cNvPr>
          <p:cNvSpPr>
            <a:spLocks noChangeArrowheads="1"/>
          </p:cNvSpPr>
          <p:nvPr/>
        </p:nvSpPr>
        <p:spPr bwMode="auto">
          <a:xfrm>
            <a:off x="1143000" y="4495800"/>
            <a:ext cx="7543800"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pPr>
            <a:r>
              <a:rPr lang="en-US" altLang="zh-CN">
                <a:solidFill>
                  <a:schemeClr val="accent2"/>
                </a:solidFill>
              </a:rPr>
              <a:t>2. </a:t>
            </a:r>
            <a:r>
              <a:rPr lang="zh-CN" altLang="en-US">
                <a:solidFill>
                  <a:schemeClr val="accent2"/>
                </a:solidFill>
              </a:rPr>
              <a:t>自扩散是互扩散的一种特例。是一种使发生互扩散的</a:t>
            </a:r>
          </a:p>
          <a:p>
            <a:pPr>
              <a:lnSpc>
                <a:spcPct val="110000"/>
              </a:lnSpc>
            </a:pPr>
            <a:r>
              <a:rPr lang="zh-CN" altLang="en-US">
                <a:solidFill>
                  <a:schemeClr val="accent2"/>
                </a:solidFill>
              </a:rPr>
              <a:t>    两种气体分子的差异尽量变小，使它们相互扩散的速 </a:t>
            </a:r>
          </a:p>
          <a:p>
            <a:pPr>
              <a:lnSpc>
                <a:spcPct val="110000"/>
              </a:lnSpc>
            </a:pPr>
            <a:r>
              <a:rPr lang="zh-CN" altLang="en-US">
                <a:solidFill>
                  <a:schemeClr val="accent2"/>
                </a:solidFill>
              </a:rPr>
              <a:t>    率趋于相等的互扩散过程。</a:t>
            </a:r>
            <a:r>
              <a:rPr lang="zh-CN" altLang="en-US">
                <a:solidFill>
                  <a:schemeClr val="accent2"/>
                </a:solidFill>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0532" name="Object 4">
            <a:extLst>
              <a:ext uri="{FF2B5EF4-FFF2-40B4-BE49-F238E27FC236}">
                <a16:creationId xmlns:a16="http://schemas.microsoft.com/office/drawing/2014/main" id="{567B8916-FD6D-4100-A9A8-175878E01BAB}"/>
              </a:ext>
            </a:extLst>
          </p:cNvPr>
          <p:cNvGraphicFramePr>
            <a:graphicFrameLocks noGrp="1" noChangeAspect="1"/>
          </p:cNvGraphicFramePr>
          <p:nvPr>
            <p:ph sz="half" idx="1"/>
          </p:nvPr>
        </p:nvGraphicFramePr>
        <p:xfrm>
          <a:off x="1460500" y="1981200"/>
          <a:ext cx="1968500" cy="1116013"/>
        </p:xfrm>
        <a:graphic>
          <a:graphicData uri="http://schemas.openxmlformats.org/presentationml/2006/ole">
            <mc:AlternateContent xmlns:mc="http://schemas.openxmlformats.org/markup-compatibility/2006">
              <mc:Choice xmlns:v="urn:schemas-microsoft-com:vml" Requires="v">
                <p:oleObj spid="_x0000_s269312" name="公式" r:id="rId3" imgW="761760" imgH="431640" progId="Equation.3">
                  <p:embed/>
                </p:oleObj>
              </mc:Choice>
              <mc:Fallback>
                <p:oleObj name="公式" r:id="rId3" imgW="761760" imgH="43164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0" y="1981200"/>
                        <a:ext cx="1968500"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5" name="Object 7">
            <a:extLst>
              <a:ext uri="{FF2B5EF4-FFF2-40B4-BE49-F238E27FC236}">
                <a16:creationId xmlns:a16="http://schemas.microsoft.com/office/drawing/2014/main" id="{E609EBE0-54C2-48D6-AE48-6FDB7E1D9235}"/>
              </a:ext>
            </a:extLst>
          </p:cNvPr>
          <p:cNvGraphicFramePr>
            <a:graphicFrameLocks noGrp="1" noChangeAspect="1"/>
          </p:cNvGraphicFramePr>
          <p:nvPr>
            <p:ph sz="quarter" idx="2"/>
          </p:nvPr>
        </p:nvGraphicFramePr>
        <p:xfrm>
          <a:off x="1371600" y="3276600"/>
          <a:ext cx="2819400" cy="1077913"/>
        </p:xfrm>
        <a:graphic>
          <a:graphicData uri="http://schemas.openxmlformats.org/presentationml/2006/ole">
            <mc:AlternateContent xmlns:mc="http://schemas.openxmlformats.org/markup-compatibility/2006">
              <mc:Choice xmlns:v="urn:schemas-microsoft-com:vml" Requires="v">
                <p:oleObj spid="_x0000_s269313" name="公式" r:id="rId5" imgW="1130040" imgH="431640" progId="Equation.3">
                  <p:embed/>
                </p:oleObj>
              </mc:Choice>
              <mc:Fallback>
                <p:oleObj name="公式" r:id="rId5" imgW="1130040" imgH="431640" progId="Equation.3">
                  <p:embed/>
                  <p:pic>
                    <p:nvPicPr>
                      <p:cNvPr id="0"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276600"/>
                        <a:ext cx="281940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8" name="Object 10">
            <a:extLst>
              <a:ext uri="{FF2B5EF4-FFF2-40B4-BE49-F238E27FC236}">
                <a16:creationId xmlns:a16="http://schemas.microsoft.com/office/drawing/2014/main" id="{E79DBAC9-8F2B-4118-9E45-62034B498DDE}"/>
              </a:ext>
            </a:extLst>
          </p:cNvPr>
          <p:cNvGraphicFramePr>
            <a:graphicFrameLocks noGrp="1" noChangeAspect="1"/>
          </p:cNvGraphicFramePr>
          <p:nvPr>
            <p:ph sz="quarter" idx="3"/>
          </p:nvPr>
        </p:nvGraphicFramePr>
        <p:xfrm>
          <a:off x="1371600" y="4743450"/>
          <a:ext cx="2743200" cy="933450"/>
        </p:xfrm>
        <a:graphic>
          <a:graphicData uri="http://schemas.openxmlformats.org/presentationml/2006/ole">
            <mc:AlternateContent xmlns:mc="http://schemas.openxmlformats.org/markup-compatibility/2006">
              <mc:Choice xmlns:v="urn:schemas-microsoft-com:vml" Requires="v">
                <p:oleObj spid="_x0000_s269314" name="公式" r:id="rId7" imgW="1269720" imgH="431640" progId="Equation.3">
                  <p:embed/>
                </p:oleObj>
              </mc:Choice>
              <mc:Fallback>
                <p:oleObj name="公式" r:id="rId7" imgW="1269720" imgH="431640" progId="Equation.3">
                  <p:embed/>
                  <p:pic>
                    <p:nvPicPr>
                      <p:cNvPr id="0" name="Object 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4743450"/>
                        <a:ext cx="27432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44" name="Rectangle 16">
            <a:extLst>
              <a:ext uri="{FF2B5EF4-FFF2-40B4-BE49-F238E27FC236}">
                <a16:creationId xmlns:a16="http://schemas.microsoft.com/office/drawing/2014/main" id="{3183A9ED-63CB-4390-9FE4-CE48B1C56121}"/>
              </a:ext>
            </a:extLst>
          </p:cNvPr>
          <p:cNvSpPr>
            <a:spLocks noChangeArrowheads="1"/>
          </p:cNvSpPr>
          <p:nvPr/>
        </p:nvSpPr>
        <p:spPr bwMode="auto">
          <a:xfrm>
            <a:off x="1219200" y="838200"/>
            <a:ext cx="5181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（二）菲克定律</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sp>
        <p:nvSpPr>
          <p:cNvPr id="150545" name="Rectangle 17">
            <a:extLst>
              <a:ext uri="{FF2B5EF4-FFF2-40B4-BE49-F238E27FC236}">
                <a16:creationId xmlns:a16="http://schemas.microsoft.com/office/drawing/2014/main" id="{585B9EB6-EEA9-4BBF-ACE2-262C1C705256}"/>
              </a:ext>
            </a:extLst>
          </p:cNvPr>
          <p:cNvSpPr>
            <a:spLocks noChangeArrowheads="1"/>
          </p:cNvSpPr>
          <p:nvPr/>
        </p:nvSpPr>
        <p:spPr bwMode="auto">
          <a:xfrm>
            <a:off x="1143000" y="1371600"/>
            <a:ext cx="73914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粒子流密度 单位时间内在单位横截面上扩散的粒子数</a:t>
            </a:r>
          </a:p>
        </p:txBody>
      </p:sp>
      <p:sp>
        <p:nvSpPr>
          <p:cNvPr id="150546" name="Text Box 18">
            <a:extLst>
              <a:ext uri="{FF2B5EF4-FFF2-40B4-BE49-F238E27FC236}">
                <a16:creationId xmlns:a16="http://schemas.microsoft.com/office/drawing/2014/main" id="{21EA9417-0DA0-43F7-8170-90AC76CAE6A5}"/>
              </a:ext>
            </a:extLst>
          </p:cNvPr>
          <p:cNvSpPr txBox="1">
            <a:spLocks noChangeArrowheads="1"/>
          </p:cNvSpPr>
          <p:nvPr/>
        </p:nvSpPr>
        <p:spPr bwMode="auto">
          <a:xfrm>
            <a:off x="4953000" y="1981200"/>
            <a:ext cx="22272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2"/>
                </a:solidFill>
              </a:rPr>
              <a:t>D</a:t>
            </a:r>
            <a:r>
              <a:rPr lang="zh-CN" altLang="en-US">
                <a:solidFill>
                  <a:schemeClr val="accent2"/>
                </a:solidFill>
              </a:rPr>
              <a:t>为扩散系数</a:t>
            </a:r>
          </a:p>
          <a:p>
            <a:r>
              <a:rPr lang="zh-CN" altLang="en-US">
                <a:solidFill>
                  <a:schemeClr val="accent2"/>
                </a:solidFill>
              </a:rPr>
              <a:t>单位   </a:t>
            </a:r>
            <a:r>
              <a:rPr lang="en-US" altLang="zh-CN">
                <a:solidFill>
                  <a:schemeClr val="accent2"/>
                </a:solidFill>
              </a:rPr>
              <a:t>m</a:t>
            </a:r>
            <a:r>
              <a:rPr lang="en-US" altLang="zh-CN" baseline="30000">
                <a:solidFill>
                  <a:schemeClr val="accent2"/>
                </a:solidFill>
              </a:rPr>
              <a:t>2 </a:t>
            </a:r>
            <a:r>
              <a:rPr lang="en-US" altLang="zh-CN">
                <a:solidFill>
                  <a:schemeClr val="accent2"/>
                </a:solidFill>
              </a:rPr>
              <a:t>s</a:t>
            </a:r>
            <a:r>
              <a:rPr lang="en-US" altLang="zh-CN" baseline="30000">
                <a:solidFill>
                  <a:schemeClr val="accent2"/>
                </a:solidFill>
              </a:rPr>
              <a:t>-1</a:t>
            </a:r>
          </a:p>
        </p:txBody>
      </p:sp>
      <p:sp>
        <p:nvSpPr>
          <p:cNvPr id="150547" name="Text Box 19">
            <a:extLst>
              <a:ext uri="{FF2B5EF4-FFF2-40B4-BE49-F238E27FC236}">
                <a16:creationId xmlns:a16="http://schemas.microsoft.com/office/drawing/2014/main" id="{7A2A49D0-9911-4959-98C9-407958F3A8BF}"/>
              </a:ext>
            </a:extLst>
          </p:cNvPr>
          <p:cNvSpPr txBox="1">
            <a:spLocks noChangeArrowheads="1"/>
          </p:cNvSpPr>
          <p:nvPr/>
        </p:nvSpPr>
        <p:spPr bwMode="auto">
          <a:xfrm>
            <a:off x="4964113" y="4876800"/>
            <a:ext cx="1970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互扩散公式</a:t>
            </a:r>
            <a:endParaRPr lang="zh-CN" altLang="en-US" baseline="3000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2" name="Picture 4" descr="033">
            <a:extLst>
              <a:ext uri="{FF2B5EF4-FFF2-40B4-BE49-F238E27FC236}">
                <a16:creationId xmlns:a16="http://schemas.microsoft.com/office/drawing/2014/main" id="{C0318D5E-8488-4129-86D8-130B9C632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725" y="762000"/>
            <a:ext cx="7661275" cy="3429000"/>
          </a:xfrm>
          <a:prstGeom prst="rect">
            <a:avLst/>
          </a:prstGeom>
          <a:noFill/>
          <a:extLst>
            <a:ext uri="{909E8E84-426E-40DD-AFC4-6F175D3DCCD1}">
              <a14:hiddenFill xmlns:a14="http://schemas.microsoft.com/office/drawing/2010/main">
                <a:solidFill>
                  <a:srgbClr val="FFFFFF"/>
                </a:solidFill>
              </a14:hiddenFill>
            </a:ext>
          </a:extLst>
        </p:spPr>
      </p:pic>
      <p:sp>
        <p:nvSpPr>
          <p:cNvPr id="165893" name="Text Box 5">
            <a:extLst>
              <a:ext uri="{FF2B5EF4-FFF2-40B4-BE49-F238E27FC236}">
                <a16:creationId xmlns:a16="http://schemas.microsoft.com/office/drawing/2014/main" id="{8D229D58-E760-4233-BA24-FBAFADFA9AFC}"/>
              </a:ext>
            </a:extLst>
          </p:cNvPr>
          <p:cNvSpPr txBox="1">
            <a:spLocks noChangeArrowheads="1"/>
          </p:cNvSpPr>
          <p:nvPr/>
        </p:nvSpPr>
        <p:spPr bwMode="auto">
          <a:xfrm>
            <a:off x="1219200" y="4267200"/>
            <a:ext cx="5273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适用范围 指压强不太低的气体。</a:t>
            </a:r>
            <a:endParaRPr lang="zh-CN" altLang="en-US" baseline="30000">
              <a:solidFill>
                <a:schemeClr val="accent2"/>
              </a:solidFill>
            </a:endParaRPr>
          </a:p>
        </p:txBody>
      </p:sp>
      <p:sp>
        <p:nvSpPr>
          <p:cNvPr id="165895" name="Text Box 7">
            <a:extLst>
              <a:ext uri="{FF2B5EF4-FFF2-40B4-BE49-F238E27FC236}">
                <a16:creationId xmlns:a16="http://schemas.microsoft.com/office/drawing/2014/main" id="{82D159C6-1818-4E35-BD78-433FC87F56C7}"/>
              </a:ext>
            </a:extLst>
          </p:cNvPr>
          <p:cNvSpPr txBox="1">
            <a:spLocks noChangeArrowheads="1"/>
          </p:cNvSpPr>
          <p:nvPr/>
        </p:nvSpPr>
        <p:spPr bwMode="auto">
          <a:xfrm>
            <a:off x="1203325" y="5006975"/>
            <a:ext cx="6613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压强太低的气体的扩散称为克努曾扩散。</a:t>
            </a:r>
            <a:endParaRPr lang="zh-CN" altLang="en-US" baseline="3000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0C9B4F6B-43ED-4642-919A-2DBCFFFAC064}"/>
              </a:ext>
            </a:extLst>
          </p:cNvPr>
          <p:cNvSpPr>
            <a:spLocks noChangeArrowheads="1"/>
          </p:cNvSpPr>
          <p:nvPr/>
        </p:nvSpPr>
        <p:spPr bwMode="auto">
          <a:xfrm>
            <a:off x="1143000" y="698500"/>
            <a:ext cx="7467600" cy="53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spcBef>
                <a:spcPct val="50000"/>
              </a:spcBef>
            </a:pPr>
            <a:r>
              <a:rPr lang="zh-CN" altLang="en-US">
                <a:solidFill>
                  <a:schemeClr val="accent2"/>
                </a:solidFill>
              </a:rPr>
              <a:t>例</a:t>
            </a:r>
            <a:r>
              <a:rPr lang="en-US" altLang="zh-CN">
                <a:solidFill>
                  <a:schemeClr val="accent2"/>
                </a:solidFill>
              </a:rPr>
              <a:t>:  </a:t>
            </a:r>
            <a:r>
              <a:rPr lang="zh-CN" altLang="en-US">
                <a:solidFill>
                  <a:schemeClr val="accent2"/>
                </a:solidFill>
              </a:rPr>
              <a:t>两个容器的体积都为</a:t>
            </a:r>
            <a:r>
              <a:rPr lang="en-US" altLang="zh-CN" i="1">
                <a:solidFill>
                  <a:schemeClr val="accent2"/>
                </a:solidFill>
              </a:rPr>
              <a:t>V</a:t>
            </a:r>
            <a:r>
              <a:rPr lang="zh-CN" altLang="en-US">
                <a:solidFill>
                  <a:schemeClr val="accent2"/>
                </a:solidFill>
              </a:rPr>
              <a:t>，用长为</a:t>
            </a:r>
            <a:r>
              <a:rPr lang="en-US" altLang="zh-CN" i="1">
                <a:solidFill>
                  <a:schemeClr val="accent2"/>
                </a:solidFill>
              </a:rPr>
              <a:t>L</a:t>
            </a:r>
            <a:r>
              <a:rPr lang="zh-CN" altLang="en-US">
                <a:solidFill>
                  <a:schemeClr val="accent2"/>
                </a:solidFill>
              </a:rPr>
              <a:t>、截面积为</a:t>
            </a:r>
            <a:r>
              <a:rPr lang="en-US" altLang="zh-CN">
                <a:solidFill>
                  <a:schemeClr val="accent2"/>
                </a:solidFill>
              </a:rPr>
              <a:t>A</a:t>
            </a:r>
            <a:r>
              <a:rPr lang="zh-CN" altLang="en-US">
                <a:solidFill>
                  <a:schemeClr val="accent2"/>
                </a:solidFill>
              </a:rPr>
              <a:t>很小</a:t>
            </a:r>
            <a:r>
              <a:rPr lang="en-US" altLang="zh-CN">
                <a:solidFill>
                  <a:schemeClr val="accent2"/>
                </a:solidFill>
              </a:rPr>
              <a:t>(</a:t>
            </a:r>
            <a:r>
              <a:rPr lang="en-US" altLang="zh-CN" i="1">
                <a:solidFill>
                  <a:schemeClr val="accent2"/>
                </a:solidFill>
              </a:rPr>
              <a:t>LA</a:t>
            </a:r>
            <a:r>
              <a:rPr lang="en-US" altLang="zh-CN">
                <a:solidFill>
                  <a:schemeClr val="accent2"/>
                </a:solidFill>
              </a:rPr>
              <a:t>&lt;&lt;</a:t>
            </a:r>
            <a:r>
              <a:rPr lang="en-US" altLang="zh-CN" i="1">
                <a:solidFill>
                  <a:schemeClr val="accent2"/>
                </a:solidFill>
              </a:rPr>
              <a:t>V</a:t>
            </a:r>
            <a:r>
              <a:rPr lang="en-US" altLang="zh-CN">
                <a:solidFill>
                  <a:schemeClr val="accent2"/>
                </a:solidFill>
              </a:rPr>
              <a:t>)</a:t>
            </a:r>
            <a:r>
              <a:rPr lang="zh-CN" altLang="en-US">
                <a:solidFill>
                  <a:schemeClr val="accent2"/>
                </a:solidFill>
              </a:rPr>
              <a:t>的水平管将两容器相连通。开始时左边容器中充有分压为</a:t>
            </a:r>
            <a:r>
              <a:rPr lang="en-US" altLang="zh-CN" i="1">
                <a:solidFill>
                  <a:schemeClr val="accent2"/>
                </a:solidFill>
              </a:rPr>
              <a:t>P</a:t>
            </a:r>
            <a:r>
              <a:rPr lang="en-US" altLang="zh-CN" i="1" baseline="-25000">
                <a:solidFill>
                  <a:schemeClr val="accent2"/>
                </a:solidFill>
              </a:rPr>
              <a:t>o</a:t>
            </a:r>
            <a:r>
              <a:rPr lang="zh-CN" altLang="en-US">
                <a:solidFill>
                  <a:schemeClr val="accent2"/>
                </a:solidFill>
              </a:rPr>
              <a:t>的一氧化碳和分压为</a:t>
            </a:r>
            <a:r>
              <a:rPr lang="en-US" altLang="zh-CN" i="1">
                <a:solidFill>
                  <a:schemeClr val="accent2"/>
                </a:solidFill>
              </a:rPr>
              <a:t>P-P</a:t>
            </a:r>
            <a:r>
              <a:rPr lang="en-US" altLang="zh-CN" i="1" baseline="-25000">
                <a:solidFill>
                  <a:schemeClr val="accent2"/>
                </a:solidFill>
              </a:rPr>
              <a:t>o</a:t>
            </a:r>
            <a:r>
              <a:rPr lang="zh-CN" altLang="en-US">
                <a:solidFill>
                  <a:schemeClr val="accent2"/>
                </a:solidFill>
              </a:rPr>
              <a:t>的氮气所组成的混合气体，右边容器中装有压强为</a:t>
            </a:r>
            <a:r>
              <a:rPr lang="en-US" altLang="zh-CN" i="1">
                <a:solidFill>
                  <a:schemeClr val="accent2"/>
                </a:solidFill>
              </a:rPr>
              <a:t>P</a:t>
            </a:r>
            <a:r>
              <a:rPr lang="zh-CN" altLang="en-US">
                <a:solidFill>
                  <a:schemeClr val="accent2"/>
                </a:solidFill>
              </a:rPr>
              <a:t>的纯氮气。设一氧化碳向氮中扩散及氮向一氧化碳中扩散的扩散系数都是</a:t>
            </a:r>
            <a:r>
              <a:rPr lang="en-US" altLang="zh-CN" i="1">
                <a:solidFill>
                  <a:schemeClr val="accent2"/>
                </a:solidFill>
              </a:rPr>
              <a:t>D</a:t>
            </a:r>
            <a:r>
              <a:rPr lang="zh-CN" altLang="en-US">
                <a:solidFill>
                  <a:schemeClr val="accent2"/>
                </a:solidFill>
              </a:rPr>
              <a:t>，试求出左边容器中一氧化碳分压随时间变化的函数关系。</a:t>
            </a:r>
          </a:p>
          <a:p>
            <a:pPr>
              <a:lnSpc>
                <a:spcPct val="95000"/>
              </a:lnSpc>
              <a:spcBef>
                <a:spcPct val="50000"/>
              </a:spcBef>
            </a:pPr>
            <a:r>
              <a:rPr lang="en-US" altLang="zh-CN">
                <a:solidFill>
                  <a:schemeClr val="accent2"/>
                </a:solidFill>
              </a:rPr>
              <a:t>[</a:t>
            </a:r>
            <a:r>
              <a:rPr lang="zh-CN" altLang="en-US">
                <a:solidFill>
                  <a:schemeClr val="accent2"/>
                </a:solidFill>
              </a:rPr>
              <a:t>解</a:t>
            </a:r>
            <a:r>
              <a:rPr lang="en-US" altLang="zh-CN">
                <a:solidFill>
                  <a:schemeClr val="accent2"/>
                </a:solidFill>
              </a:rPr>
              <a:t>]  </a:t>
            </a:r>
            <a:r>
              <a:rPr lang="zh-CN" altLang="en-US">
                <a:solidFill>
                  <a:schemeClr val="accent2"/>
                </a:solidFill>
              </a:rPr>
              <a:t>设</a:t>
            </a:r>
            <a:r>
              <a:rPr lang="en-US" altLang="zh-CN">
                <a:solidFill>
                  <a:schemeClr val="accent2"/>
                </a:solidFill>
              </a:rPr>
              <a:t>n</a:t>
            </a:r>
            <a:r>
              <a:rPr lang="en-US" altLang="zh-CN" baseline="-25000">
                <a:solidFill>
                  <a:schemeClr val="accent2"/>
                </a:solidFill>
              </a:rPr>
              <a:t>1</a:t>
            </a:r>
            <a:r>
              <a:rPr lang="zh-CN" altLang="en-US">
                <a:solidFill>
                  <a:schemeClr val="accent2"/>
                </a:solidFill>
              </a:rPr>
              <a:t>和</a:t>
            </a:r>
            <a:r>
              <a:rPr lang="en-US" altLang="zh-CN">
                <a:solidFill>
                  <a:schemeClr val="accent2"/>
                </a:solidFill>
              </a:rPr>
              <a:t>n</a:t>
            </a:r>
            <a:r>
              <a:rPr lang="en-US" altLang="zh-CN" baseline="-25000">
                <a:solidFill>
                  <a:schemeClr val="accent2"/>
                </a:solidFill>
              </a:rPr>
              <a:t>2</a:t>
            </a:r>
            <a:r>
              <a:rPr lang="zh-CN" altLang="en-US">
                <a:solidFill>
                  <a:schemeClr val="accent2"/>
                </a:solidFill>
              </a:rPr>
              <a:t>分别为左、右两容器中一氧化碳的数密度，管道中一氧化碳的数密度梯度为</a:t>
            </a:r>
          </a:p>
          <a:p>
            <a:pPr>
              <a:lnSpc>
                <a:spcPct val="95000"/>
              </a:lnSpc>
              <a:spcBef>
                <a:spcPct val="50000"/>
              </a:spcBef>
            </a:pPr>
            <a:r>
              <a:rPr lang="en-US" altLang="zh-CN">
                <a:solidFill>
                  <a:schemeClr val="accent2"/>
                </a:solidFill>
              </a:rPr>
              <a:t>(n</a:t>
            </a:r>
            <a:r>
              <a:rPr lang="en-US" altLang="zh-CN" baseline="-25000">
                <a:solidFill>
                  <a:schemeClr val="accent2"/>
                </a:solidFill>
              </a:rPr>
              <a:t>1</a:t>
            </a:r>
            <a:r>
              <a:rPr lang="en-US" altLang="zh-CN">
                <a:solidFill>
                  <a:schemeClr val="accent2"/>
                </a:solidFill>
              </a:rPr>
              <a:t>-n</a:t>
            </a:r>
            <a:r>
              <a:rPr lang="en-US" altLang="zh-CN" baseline="-25000">
                <a:solidFill>
                  <a:schemeClr val="accent2"/>
                </a:solidFill>
              </a:rPr>
              <a:t>2</a:t>
            </a:r>
            <a:r>
              <a:rPr lang="en-US" altLang="zh-CN">
                <a:solidFill>
                  <a:schemeClr val="accent2"/>
                </a:solidFill>
              </a:rPr>
              <a:t>)/</a:t>
            </a:r>
            <a:r>
              <a:rPr lang="en-US" altLang="zh-CN" i="1">
                <a:solidFill>
                  <a:schemeClr val="accent2"/>
                </a:solidFill>
              </a:rPr>
              <a:t>L</a:t>
            </a:r>
            <a:r>
              <a:rPr lang="zh-CN" altLang="en-US">
                <a:solidFill>
                  <a:schemeClr val="accent2"/>
                </a:solidFill>
              </a:rPr>
              <a:t>，从左边流向右边容器的一氧化碳粒子流率为</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631" name="Object 7">
            <a:extLst>
              <a:ext uri="{FF2B5EF4-FFF2-40B4-BE49-F238E27FC236}">
                <a16:creationId xmlns:a16="http://schemas.microsoft.com/office/drawing/2014/main" id="{12287596-CA5B-4F8C-9FBD-4AAA657E1B68}"/>
              </a:ext>
            </a:extLst>
          </p:cNvPr>
          <p:cNvGraphicFramePr>
            <a:graphicFrameLocks noGrp="1" noChangeAspect="1"/>
          </p:cNvGraphicFramePr>
          <p:nvPr>
            <p:ph sz="quarter" idx="3"/>
          </p:nvPr>
        </p:nvGraphicFramePr>
        <p:xfrm>
          <a:off x="1295400" y="2057400"/>
          <a:ext cx="3429000" cy="1101725"/>
        </p:xfrm>
        <a:graphic>
          <a:graphicData uri="http://schemas.openxmlformats.org/presentationml/2006/ole">
            <mc:AlternateContent xmlns:mc="http://schemas.openxmlformats.org/markup-compatibility/2006">
              <mc:Choice xmlns:v="urn:schemas-microsoft-com:vml" Requires="v">
                <p:oleObj spid="_x0000_s154642" name="公式" r:id="rId3" imgW="1384200" imgH="444240" progId="Equation.3">
                  <p:embed/>
                </p:oleObj>
              </mc:Choice>
              <mc:Fallback>
                <p:oleObj name="公式" r:id="rId3" imgW="1384200" imgH="444240" progId="Equation.3">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057400"/>
                        <a:ext cx="3429000"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635" name="Object 11">
            <a:extLst>
              <a:ext uri="{FF2B5EF4-FFF2-40B4-BE49-F238E27FC236}">
                <a16:creationId xmlns:a16="http://schemas.microsoft.com/office/drawing/2014/main" id="{4FB39EF1-7E18-4DCE-8FDA-3831EC288C14}"/>
              </a:ext>
            </a:extLst>
          </p:cNvPr>
          <p:cNvGraphicFramePr>
            <a:graphicFrameLocks noChangeAspect="1"/>
          </p:cNvGraphicFramePr>
          <p:nvPr/>
        </p:nvGraphicFramePr>
        <p:xfrm>
          <a:off x="5181600" y="1981200"/>
          <a:ext cx="3200400" cy="1149350"/>
        </p:xfrm>
        <a:graphic>
          <a:graphicData uri="http://schemas.openxmlformats.org/presentationml/2006/ole">
            <mc:AlternateContent xmlns:mc="http://schemas.openxmlformats.org/markup-compatibility/2006">
              <mc:Choice xmlns:v="urn:schemas-microsoft-com:vml" Requires="v">
                <p:oleObj spid="_x0000_s154643" name="公式" r:id="rId5" imgW="1269720" imgH="457200" progId="Equation.3">
                  <p:embed/>
                </p:oleObj>
              </mc:Choice>
              <mc:Fallback>
                <p:oleObj name="公式" r:id="rId5" imgW="1269720" imgH="457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981200"/>
                        <a:ext cx="3200400"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36" name="Object 12">
            <a:extLst>
              <a:ext uri="{FF2B5EF4-FFF2-40B4-BE49-F238E27FC236}">
                <a16:creationId xmlns:a16="http://schemas.microsoft.com/office/drawing/2014/main" id="{02D873DA-76CD-4AFB-9E0D-8035AFA02B64}"/>
              </a:ext>
            </a:extLst>
          </p:cNvPr>
          <p:cNvGraphicFramePr>
            <a:graphicFrameLocks noChangeAspect="1"/>
          </p:cNvGraphicFramePr>
          <p:nvPr/>
        </p:nvGraphicFramePr>
        <p:xfrm>
          <a:off x="1219200" y="3378200"/>
          <a:ext cx="3505200" cy="1041400"/>
        </p:xfrm>
        <a:graphic>
          <a:graphicData uri="http://schemas.openxmlformats.org/presentationml/2006/ole">
            <mc:AlternateContent xmlns:mc="http://schemas.openxmlformats.org/markup-compatibility/2006">
              <mc:Choice xmlns:v="urn:schemas-microsoft-com:vml" Requires="v">
                <p:oleObj spid="_x0000_s154644" name="公式" r:id="rId7" imgW="1625400" imgH="482400" progId="Equation.3">
                  <p:embed/>
                </p:oleObj>
              </mc:Choice>
              <mc:Fallback>
                <p:oleObj name="公式" r:id="rId7" imgW="1625400" imgH="4824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378200"/>
                        <a:ext cx="35052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37" name="Object 13">
            <a:extLst>
              <a:ext uri="{FF2B5EF4-FFF2-40B4-BE49-F238E27FC236}">
                <a16:creationId xmlns:a16="http://schemas.microsoft.com/office/drawing/2014/main" id="{209638A2-6AC6-4433-A240-D67F70D29E6A}"/>
              </a:ext>
            </a:extLst>
          </p:cNvPr>
          <p:cNvGraphicFramePr>
            <a:graphicFrameLocks noChangeAspect="1"/>
          </p:cNvGraphicFramePr>
          <p:nvPr/>
        </p:nvGraphicFramePr>
        <p:xfrm>
          <a:off x="4953000" y="3281363"/>
          <a:ext cx="3886200" cy="1062037"/>
        </p:xfrm>
        <a:graphic>
          <a:graphicData uri="http://schemas.openxmlformats.org/presentationml/2006/ole">
            <mc:AlternateContent xmlns:mc="http://schemas.openxmlformats.org/markup-compatibility/2006">
              <mc:Choice xmlns:v="urn:schemas-microsoft-com:vml" Requires="v">
                <p:oleObj spid="_x0000_s154645" name="公式" r:id="rId9" imgW="1904760" imgH="482400" progId="Equation.3">
                  <p:embed/>
                </p:oleObj>
              </mc:Choice>
              <mc:Fallback>
                <p:oleObj name="公式" r:id="rId9" imgW="1904760" imgH="4824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3281363"/>
                        <a:ext cx="3886200"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38" name="Object 14">
            <a:extLst>
              <a:ext uri="{FF2B5EF4-FFF2-40B4-BE49-F238E27FC236}">
                <a16:creationId xmlns:a16="http://schemas.microsoft.com/office/drawing/2014/main" id="{3B13D35D-8431-4A86-92FC-D88306421C8B}"/>
              </a:ext>
            </a:extLst>
          </p:cNvPr>
          <p:cNvGraphicFramePr>
            <a:graphicFrameLocks noChangeAspect="1"/>
          </p:cNvGraphicFramePr>
          <p:nvPr/>
        </p:nvGraphicFramePr>
        <p:xfrm>
          <a:off x="1219200" y="4783138"/>
          <a:ext cx="4191000" cy="1084262"/>
        </p:xfrm>
        <a:graphic>
          <a:graphicData uri="http://schemas.openxmlformats.org/presentationml/2006/ole">
            <mc:AlternateContent xmlns:mc="http://schemas.openxmlformats.org/markup-compatibility/2006">
              <mc:Choice xmlns:v="urn:schemas-microsoft-com:vml" Requires="v">
                <p:oleObj spid="_x0000_s154646" name="公式" r:id="rId11" imgW="1866600" imgH="482400" progId="Equation.3">
                  <p:embed/>
                </p:oleObj>
              </mc:Choice>
              <mc:Fallback>
                <p:oleObj name="公式" r:id="rId11" imgW="1866600" imgH="4824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4783138"/>
                        <a:ext cx="4191000" cy="1084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41" name="Object 17">
            <a:extLst>
              <a:ext uri="{FF2B5EF4-FFF2-40B4-BE49-F238E27FC236}">
                <a16:creationId xmlns:a16="http://schemas.microsoft.com/office/drawing/2014/main" id="{0927B133-E842-4B8F-8E7C-BD6D3B6DC201}"/>
              </a:ext>
            </a:extLst>
          </p:cNvPr>
          <p:cNvGraphicFramePr>
            <a:graphicFrameLocks noChangeAspect="1"/>
          </p:cNvGraphicFramePr>
          <p:nvPr/>
        </p:nvGraphicFramePr>
        <p:xfrm>
          <a:off x="1447800" y="838200"/>
          <a:ext cx="3276600" cy="998538"/>
        </p:xfrm>
        <a:graphic>
          <a:graphicData uri="http://schemas.openxmlformats.org/presentationml/2006/ole">
            <mc:AlternateContent xmlns:mc="http://schemas.openxmlformats.org/markup-compatibility/2006">
              <mc:Choice xmlns:v="urn:schemas-microsoft-com:vml" Requires="v">
                <p:oleObj spid="_x0000_s154647" name="公式" r:id="rId13" imgW="1333440" imgH="406080" progId="Equation.3">
                  <p:embed/>
                </p:oleObj>
              </mc:Choice>
              <mc:Fallback>
                <p:oleObj name="公式" r:id="rId13" imgW="1333440" imgH="40608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7800" y="838200"/>
                        <a:ext cx="3276600"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6" name="AutoShape 2052">
            <a:extLst>
              <a:ext uri="{FF2B5EF4-FFF2-40B4-BE49-F238E27FC236}">
                <a16:creationId xmlns:a16="http://schemas.microsoft.com/office/drawing/2014/main" id="{84464797-A8CA-4A1C-AABC-7B004A6259D9}"/>
              </a:ext>
            </a:extLst>
          </p:cNvPr>
          <p:cNvSpPr>
            <a:spLocks noChangeArrowheads="1"/>
          </p:cNvSpPr>
          <p:nvPr/>
        </p:nvSpPr>
        <p:spPr bwMode="auto">
          <a:xfrm>
            <a:off x="1295400" y="1600200"/>
            <a:ext cx="7239000" cy="18288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074" name="Rectangle 2050">
            <a:extLst>
              <a:ext uri="{FF2B5EF4-FFF2-40B4-BE49-F238E27FC236}">
                <a16:creationId xmlns:a16="http://schemas.microsoft.com/office/drawing/2014/main" id="{C8738FAD-E9D3-42B3-9A61-C5A61CC637D2}"/>
              </a:ext>
            </a:extLst>
          </p:cNvPr>
          <p:cNvSpPr>
            <a:spLocks noChangeArrowheads="1"/>
          </p:cNvSpPr>
          <p:nvPr/>
        </p:nvSpPr>
        <p:spPr bwMode="auto">
          <a:xfrm>
            <a:off x="1219200" y="838200"/>
            <a:ext cx="5181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（三）气体扩散的微观机理</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sp>
        <p:nvSpPr>
          <p:cNvPr id="259075" name="Rectangle 2051">
            <a:extLst>
              <a:ext uri="{FF2B5EF4-FFF2-40B4-BE49-F238E27FC236}">
                <a16:creationId xmlns:a16="http://schemas.microsoft.com/office/drawing/2014/main" id="{38ED69DC-B02A-4DC5-9157-F8DE57453CDA}"/>
              </a:ext>
            </a:extLst>
          </p:cNvPr>
          <p:cNvSpPr>
            <a:spLocks noChangeArrowheads="1"/>
          </p:cNvSpPr>
          <p:nvPr/>
        </p:nvSpPr>
        <p:spPr bwMode="auto">
          <a:xfrm>
            <a:off x="1295400" y="1600200"/>
            <a:ext cx="7391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pPr>
            <a:r>
              <a:rPr lang="zh-CN" altLang="en-US">
                <a:solidFill>
                  <a:schemeClr val="accent2"/>
                </a:solidFill>
              </a:rPr>
              <a:t>扩散是在存在同种粒子的粒子数密度空间不均匀的情况下，由于分子热运动所产生的宏观粒子迁移或质量迁移。</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15257CD-059C-47B4-9998-FF7490503D16}"/>
              </a:ext>
            </a:extLst>
          </p:cNvPr>
          <p:cNvSpPr>
            <a:spLocks noChangeArrowheads="1"/>
          </p:cNvSpPr>
          <p:nvPr/>
        </p:nvSpPr>
        <p:spPr bwMode="auto">
          <a:xfrm>
            <a:off x="1143000" y="685800"/>
            <a:ext cx="50292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cs typeface="Times New Roman" panose="02020603050405020304" pitchFamily="18" charset="0"/>
              </a:rPr>
              <a:t>§ 3.3 </a:t>
            </a:r>
            <a:r>
              <a:rPr lang="zh-CN" altLang="en-US" sz="2800">
                <a:solidFill>
                  <a:schemeClr val="accent2"/>
                </a:solidFill>
              </a:rPr>
              <a:t>热传导现象的宏观规律</a:t>
            </a:r>
            <a:endParaRPr lang="zh-CN" altLang="en-US" sz="2800">
              <a:solidFill>
                <a:schemeClr val="accent2"/>
              </a:solidFill>
              <a:cs typeface="Times New Roman" panose="02020603050405020304" pitchFamily="18" charset="0"/>
            </a:endParaRPr>
          </a:p>
        </p:txBody>
      </p:sp>
      <p:sp>
        <p:nvSpPr>
          <p:cNvPr id="110596" name="Rectangle 4">
            <a:extLst>
              <a:ext uri="{FF2B5EF4-FFF2-40B4-BE49-F238E27FC236}">
                <a16:creationId xmlns:a16="http://schemas.microsoft.com/office/drawing/2014/main" id="{8F723685-6979-4C2E-95CB-C07EFA3E4090}"/>
              </a:ext>
            </a:extLst>
          </p:cNvPr>
          <p:cNvSpPr>
            <a:spLocks noChangeArrowheads="1"/>
          </p:cNvSpPr>
          <p:nvPr/>
        </p:nvSpPr>
        <p:spPr bwMode="auto">
          <a:xfrm>
            <a:off x="1143000" y="1219200"/>
            <a:ext cx="4495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3.3.1 </a:t>
            </a:r>
            <a:r>
              <a:rPr lang="zh-CN" altLang="en-US">
                <a:solidFill>
                  <a:schemeClr val="accent2"/>
                </a:solidFill>
              </a:rPr>
              <a:t>傅立叶定律</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sp>
        <p:nvSpPr>
          <p:cNvPr id="110598" name="Rectangle 6">
            <a:extLst>
              <a:ext uri="{FF2B5EF4-FFF2-40B4-BE49-F238E27FC236}">
                <a16:creationId xmlns:a16="http://schemas.microsoft.com/office/drawing/2014/main" id="{EEAAF478-B2CA-45EC-A0B7-063B0FDE4C79}"/>
              </a:ext>
            </a:extLst>
          </p:cNvPr>
          <p:cNvSpPr>
            <a:spLocks noChangeArrowheads="1"/>
          </p:cNvSpPr>
          <p:nvPr/>
        </p:nvSpPr>
        <p:spPr bwMode="auto">
          <a:xfrm>
            <a:off x="1295400" y="1752600"/>
            <a:ext cx="7315200" cy="83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热流（单位时间内通过的热量）</a:t>
            </a:r>
            <a:r>
              <a:rPr lang="en-US" altLang="zh-CN" i="1">
                <a:solidFill>
                  <a:schemeClr val="accent2"/>
                </a:solidFill>
              </a:rPr>
              <a:t>dQ/dt</a:t>
            </a:r>
            <a:r>
              <a:rPr lang="zh-CN" altLang="en-US">
                <a:solidFill>
                  <a:schemeClr val="accent2"/>
                </a:solidFill>
              </a:rPr>
              <a:t>与温度梯度</a:t>
            </a:r>
            <a:r>
              <a:rPr lang="en-US" altLang="zh-CN" i="1">
                <a:solidFill>
                  <a:schemeClr val="accent2"/>
                </a:solidFill>
              </a:rPr>
              <a:t>dT/dz</a:t>
            </a:r>
            <a:r>
              <a:rPr lang="zh-CN" altLang="en-US">
                <a:solidFill>
                  <a:schemeClr val="accent2"/>
                </a:solidFill>
              </a:rPr>
              <a:t>及横截面</a:t>
            </a:r>
            <a:r>
              <a:rPr lang="en-US" altLang="zh-CN" i="1">
                <a:solidFill>
                  <a:schemeClr val="accent2"/>
                </a:solidFill>
              </a:rPr>
              <a:t>A</a:t>
            </a:r>
            <a:r>
              <a:rPr lang="zh-CN" altLang="en-US">
                <a:solidFill>
                  <a:schemeClr val="accent2"/>
                </a:solidFill>
              </a:rPr>
              <a:t>成正比</a:t>
            </a:r>
          </a:p>
        </p:txBody>
      </p:sp>
      <p:graphicFrame>
        <p:nvGraphicFramePr>
          <p:cNvPr id="110599" name="Object 7">
            <a:extLst>
              <a:ext uri="{FF2B5EF4-FFF2-40B4-BE49-F238E27FC236}">
                <a16:creationId xmlns:a16="http://schemas.microsoft.com/office/drawing/2014/main" id="{7345707F-CEF0-4F1C-BAF9-79165D0C152D}"/>
              </a:ext>
            </a:extLst>
          </p:cNvPr>
          <p:cNvGraphicFramePr>
            <a:graphicFrameLocks noChangeAspect="1"/>
          </p:cNvGraphicFramePr>
          <p:nvPr/>
        </p:nvGraphicFramePr>
        <p:xfrm>
          <a:off x="1295400" y="3124200"/>
          <a:ext cx="3249613" cy="1062038"/>
        </p:xfrm>
        <a:graphic>
          <a:graphicData uri="http://schemas.openxmlformats.org/presentationml/2006/ole">
            <mc:AlternateContent xmlns:mc="http://schemas.openxmlformats.org/markup-compatibility/2006">
              <mc:Choice xmlns:v="urn:schemas-microsoft-com:vml" Requires="v">
                <p:oleObj spid="_x0000_s110603" name="公式" r:id="rId3" imgW="1320480" imgH="431640" progId="Equation.3">
                  <p:embed/>
                </p:oleObj>
              </mc:Choice>
              <mc:Fallback>
                <p:oleObj name="公式" r:id="rId3" imgW="1320480" imgH="431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124200"/>
                        <a:ext cx="3249613"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600" name="Object 8">
            <a:extLst>
              <a:ext uri="{FF2B5EF4-FFF2-40B4-BE49-F238E27FC236}">
                <a16:creationId xmlns:a16="http://schemas.microsoft.com/office/drawing/2014/main" id="{3C041DCA-FE82-4FC9-9A70-6582F5BABA2A}"/>
              </a:ext>
            </a:extLst>
          </p:cNvPr>
          <p:cNvGraphicFramePr>
            <a:graphicFrameLocks noChangeAspect="1"/>
          </p:cNvGraphicFramePr>
          <p:nvPr/>
        </p:nvGraphicFramePr>
        <p:xfrm>
          <a:off x="1371600" y="4495800"/>
          <a:ext cx="2514600" cy="1257300"/>
        </p:xfrm>
        <a:graphic>
          <a:graphicData uri="http://schemas.openxmlformats.org/presentationml/2006/ole">
            <mc:AlternateContent xmlns:mc="http://schemas.openxmlformats.org/markup-compatibility/2006">
              <mc:Choice xmlns:v="urn:schemas-microsoft-com:vml" Requires="v">
                <p:oleObj spid="_x0000_s110604" name="公式" r:id="rId5" imgW="863280" imgH="431640" progId="Equation.3">
                  <p:embed/>
                </p:oleObj>
              </mc:Choice>
              <mc:Fallback>
                <p:oleObj name="公式" r:id="rId5" imgW="863280" imgH="4316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495800"/>
                        <a:ext cx="25146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01" name="Text Box 9">
            <a:extLst>
              <a:ext uri="{FF2B5EF4-FFF2-40B4-BE49-F238E27FC236}">
                <a16:creationId xmlns:a16="http://schemas.microsoft.com/office/drawing/2014/main" id="{9594A5D3-21D2-46EB-BA12-517279354AA4}"/>
              </a:ext>
            </a:extLst>
          </p:cNvPr>
          <p:cNvSpPr txBox="1">
            <a:spLocks noChangeArrowheads="1"/>
          </p:cNvSpPr>
          <p:nvPr/>
        </p:nvSpPr>
        <p:spPr bwMode="auto">
          <a:xfrm>
            <a:off x="5105400" y="3016250"/>
            <a:ext cx="23193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i="1">
                <a:solidFill>
                  <a:schemeClr val="accent2"/>
                </a:solidFill>
                <a:sym typeface="Symbol" panose="05050102010706020507" pitchFamily="18" charset="2"/>
              </a:rPr>
              <a:t></a:t>
            </a:r>
            <a:r>
              <a:rPr lang="zh-CN" altLang="en-US">
                <a:solidFill>
                  <a:schemeClr val="accent2"/>
                </a:solidFill>
              </a:rPr>
              <a:t>为热导系数</a:t>
            </a:r>
          </a:p>
          <a:p>
            <a:r>
              <a:rPr lang="zh-CN" altLang="en-US">
                <a:solidFill>
                  <a:schemeClr val="accent2"/>
                </a:solidFill>
              </a:rPr>
              <a:t>单位 </a:t>
            </a:r>
            <a:r>
              <a:rPr lang="en-US" altLang="zh-CN">
                <a:solidFill>
                  <a:schemeClr val="accent2"/>
                </a:solidFill>
              </a:rPr>
              <a:t>Wm</a:t>
            </a:r>
            <a:r>
              <a:rPr lang="en-US" altLang="zh-CN" baseline="30000">
                <a:solidFill>
                  <a:schemeClr val="accent2"/>
                </a:solidFill>
              </a:rPr>
              <a:t>-1</a:t>
            </a:r>
            <a:r>
              <a:rPr lang="en-US" altLang="zh-CN">
                <a:solidFill>
                  <a:schemeClr val="accent2"/>
                </a:solidFill>
              </a:rPr>
              <a:t>K</a:t>
            </a:r>
            <a:r>
              <a:rPr lang="en-US" altLang="zh-CN" baseline="30000">
                <a:solidFill>
                  <a:schemeClr val="accent2"/>
                </a:solidFill>
              </a:rPr>
              <a:t>-1</a:t>
            </a:r>
          </a:p>
        </p:txBody>
      </p:sp>
      <p:sp>
        <p:nvSpPr>
          <p:cNvPr id="110602" name="Rectangle 10">
            <a:extLst>
              <a:ext uri="{FF2B5EF4-FFF2-40B4-BE49-F238E27FC236}">
                <a16:creationId xmlns:a16="http://schemas.microsoft.com/office/drawing/2014/main" id="{57D81AA8-7041-4D0D-B55A-E585F61C0F61}"/>
              </a:ext>
            </a:extLst>
          </p:cNvPr>
          <p:cNvSpPr>
            <a:spLocks noChangeArrowheads="1"/>
          </p:cNvSpPr>
          <p:nvPr/>
        </p:nvSpPr>
        <p:spPr bwMode="auto">
          <a:xfrm>
            <a:off x="4724400" y="4495800"/>
            <a:ext cx="3581400" cy="83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热流密度（单位时间内在</a:t>
            </a:r>
          </a:p>
          <a:p>
            <a:r>
              <a:rPr lang="zh-CN" altLang="en-US">
                <a:solidFill>
                  <a:schemeClr val="accent2"/>
                </a:solidFill>
              </a:rPr>
              <a:t>单位截面积流过的热量）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5" name="Picture 5" descr="035">
            <a:extLst>
              <a:ext uri="{FF2B5EF4-FFF2-40B4-BE49-F238E27FC236}">
                <a16:creationId xmlns:a16="http://schemas.microsoft.com/office/drawing/2014/main" id="{BF0BBCB0-F6C6-43F9-BFCB-DA8B0DD5D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692150"/>
            <a:ext cx="6840537" cy="5481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37BA3FFF-7C22-4D0F-B934-1CBC95714718}"/>
              </a:ext>
            </a:extLst>
          </p:cNvPr>
          <p:cNvSpPr>
            <a:spLocks noChangeArrowheads="1"/>
          </p:cNvSpPr>
          <p:nvPr/>
        </p:nvSpPr>
        <p:spPr bwMode="auto">
          <a:xfrm>
            <a:off x="1143000" y="685800"/>
            <a:ext cx="5084763"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800">
                <a:solidFill>
                  <a:schemeClr val="accent2"/>
                </a:solidFill>
                <a:cs typeface="Times New Roman" panose="02020603050405020304" pitchFamily="18" charset="0"/>
              </a:rPr>
              <a:t>§ 3.6 </a:t>
            </a:r>
            <a:r>
              <a:rPr lang="zh-CN" altLang="en-US" sz="2800">
                <a:solidFill>
                  <a:schemeClr val="accent2"/>
                </a:solidFill>
              </a:rPr>
              <a:t>气体分子平均自由程</a:t>
            </a:r>
            <a:endParaRPr lang="zh-CN" altLang="en-US" sz="2800">
              <a:solidFill>
                <a:schemeClr val="accent2"/>
              </a:solidFill>
              <a:ea typeface=""/>
            </a:endParaRPr>
          </a:p>
        </p:txBody>
      </p:sp>
      <p:sp>
        <p:nvSpPr>
          <p:cNvPr id="113667" name="Rectangle 3">
            <a:extLst>
              <a:ext uri="{FF2B5EF4-FFF2-40B4-BE49-F238E27FC236}">
                <a16:creationId xmlns:a16="http://schemas.microsoft.com/office/drawing/2014/main" id="{02D4E6FF-D538-4D60-92A1-3CCAD1ECD18F}"/>
              </a:ext>
            </a:extLst>
          </p:cNvPr>
          <p:cNvSpPr>
            <a:spLocks noChangeArrowheads="1"/>
          </p:cNvSpPr>
          <p:nvPr/>
        </p:nvSpPr>
        <p:spPr bwMode="auto">
          <a:xfrm>
            <a:off x="1219200" y="1295400"/>
            <a:ext cx="4495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3.6.1 </a:t>
            </a:r>
            <a:r>
              <a:rPr lang="zh-CN" altLang="en-US">
                <a:solidFill>
                  <a:schemeClr val="accent2"/>
                </a:solidFill>
              </a:rPr>
              <a:t>碰撞</a:t>
            </a:r>
            <a:r>
              <a:rPr lang="en-US" altLang="zh-CN">
                <a:solidFill>
                  <a:schemeClr val="accent2"/>
                </a:solidFill>
              </a:rPr>
              <a:t>(</a:t>
            </a:r>
            <a:r>
              <a:rPr lang="zh-CN" altLang="en-US">
                <a:solidFill>
                  <a:schemeClr val="accent2"/>
                </a:solidFill>
              </a:rPr>
              <a:t>散射</a:t>
            </a:r>
            <a:r>
              <a:rPr lang="en-US" altLang="zh-CN">
                <a:solidFill>
                  <a:schemeClr val="accent2"/>
                </a:solidFill>
              </a:rPr>
              <a:t>)</a:t>
            </a:r>
            <a:r>
              <a:rPr lang="zh-CN" altLang="en-US">
                <a:solidFill>
                  <a:schemeClr val="accent2"/>
                </a:solidFill>
              </a:rPr>
              <a:t>截面</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pic>
        <p:nvPicPr>
          <p:cNvPr id="113668" name="Picture 4" descr="037">
            <a:extLst>
              <a:ext uri="{FF2B5EF4-FFF2-40B4-BE49-F238E27FC236}">
                <a16:creationId xmlns:a16="http://schemas.microsoft.com/office/drawing/2014/main" id="{D4920694-5A2A-4085-B73C-008C14E94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752600"/>
            <a:ext cx="3962400" cy="43132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3669" name="Object 5">
            <a:extLst>
              <a:ext uri="{FF2B5EF4-FFF2-40B4-BE49-F238E27FC236}">
                <a16:creationId xmlns:a16="http://schemas.microsoft.com/office/drawing/2014/main" id="{EB0B48B9-8A88-46DD-AD96-715F29F2243C}"/>
              </a:ext>
            </a:extLst>
          </p:cNvPr>
          <p:cNvGraphicFramePr>
            <a:graphicFrameLocks noChangeAspect="1"/>
          </p:cNvGraphicFramePr>
          <p:nvPr/>
        </p:nvGraphicFramePr>
        <p:xfrm>
          <a:off x="5791200" y="1752600"/>
          <a:ext cx="2305050" cy="901700"/>
        </p:xfrm>
        <a:graphic>
          <a:graphicData uri="http://schemas.openxmlformats.org/presentationml/2006/ole">
            <mc:AlternateContent xmlns:mc="http://schemas.openxmlformats.org/markup-compatibility/2006">
              <mc:Choice xmlns:v="urn:schemas-microsoft-com:vml" Requires="v">
                <p:oleObj spid="_x0000_s113671" name="公式" r:id="rId4" imgW="583920" imgH="228600" progId="Equation.3">
                  <p:embed/>
                </p:oleObj>
              </mc:Choice>
              <mc:Fallback>
                <p:oleObj name="公式" r:id="rId4" imgW="58392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752600"/>
                        <a:ext cx="230505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70" name="Object 6">
            <a:extLst>
              <a:ext uri="{FF2B5EF4-FFF2-40B4-BE49-F238E27FC236}">
                <a16:creationId xmlns:a16="http://schemas.microsoft.com/office/drawing/2014/main" id="{ECBC73A4-9AA8-44FB-B449-50263D3558B6}"/>
              </a:ext>
            </a:extLst>
          </p:cNvPr>
          <p:cNvGraphicFramePr>
            <a:graphicFrameLocks noChangeAspect="1"/>
          </p:cNvGraphicFramePr>
          <p:nvPr/>
        </p:nvGraphicFramePr>
        <p:xfrm>
          <a:off x="5715000" y="3200400"/>
          <a:ext cx="2592388" cy="892175"/>
        </p:xfrm>
        <a:graphic>
          <a:graphicData uri="http://schemas.openxmlformats.org/presentationml/2006/ole">
            <mc:AlternateContent xmlns:mc="http://schemas.openxmlformats.org/markup-compatibility/2006">
              <mc:Choice xmlns:v="urn:schemas-microsoft-com:vml" Requires="v">
                <p:oleObj spid="_x0000_s113672" name="公式" r:id="rId6" imgW="1143000" imgH="393480" progId="Equation.3">
                  <p:embed/>
                </p:oleObj>
              </mc:Choice>
              <mc:Fallback>
                <p:oleObj name="公式" r:id="rId6" imgW="1143000" imgH="39348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3200400"/>
                        <a:ext cx="2592388"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F31871C2-E55E-4B83-BB0B-D56D00561C21}"/>
              </a:ext>
            </a:extLst>
          </p:cNvPr>
          <p:cNvSpPr>
            <a:spLocks noChangeArrowheads="1"/>
          </p:cNvSpPr>
          <p:nvPr/>
        </p:nvSpPr>
        <p:spPr bwMode="auto">
          <a:xfrm>
            <a:off x="1143000" y="685800"/>
            <a:ext cx="4495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3.6.2 </a:t>
            </a:r>
            <a:r>
              <a:rPr lang="zh-CN" altLang="en-US">
                <a:solidFill>
                  <a:schemeClr val="accent2"/>
                </a:solidFill>
              </a:rPr>
              <a:t>分子间平均碰撞频率</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graphicFrame>
        <p:nvGraphicFramePr>
          <p:cNvPr id="118787" name="Object 3">
            <a:extLst>
              <a:ext uri="{FF2B5EF4-FFF2-40B4-BE49-F238E27FC236}">
                <a16:creationId xmlns:a16="http://schemas.microsoft.com/office/drawing/2014/main" id="{119EF69E-ACA3-4955-A3E4-5AA03336A0B3}"/>
              </a:ext>
            </a:extLst>
          </p:cNvPr>
          <p:cNvGraphicFramePr>
            <a:graphicFrameLocks noChangeAspect="1"/>
          </p:cNvGraphicFramePr>
          <p:nvPr/>
        </p:nvGraphicFramePr>
        <p:xfrm>
          <a:off x="1763713" y="1322388"/>
          <a:ext cx="2808287" cy="620712"/>
        </p:xfrm>
        <a:graphic>
          <a:graphicData uri="http://schemas.openxmlformats.org/presentationml/2006/ole">
            <mc:AlternateContent xmlns:mc="http://schemas.openxmlformats.org/markup-compatibility/2006">
              <mc:Choice xmlns:v="urn:schemas-microsoft-com:vml" Requires="v">
                <p:oleObj spid="_x0000_s270336" name="公式" r:id="rId3" imgW="1091880" imgH="241200" progId="Equation.3">
                  <p:embed/>
                </p:oleObj>
              </mc:Choice>
              <mc:Fallback>
                <p:oleObj name="公式" r:id="rId3" imgW="109188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322388"/>
                        <a:ext cx="2808287"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88" name="Object 4">
            <a:extLst>
              <a:ext uri="{FF2B5EF4-FFF2-40B4-BE49-F238E27FC236}">
                <a16:creationId xmlns:a16="http://schemas.microsoft.com/office/drawing/2014/main" id="{C4C8D2F6-0A36-4395-8C89-04E717A59C73}"/>
              </a:ext>
            </a:extLst>
          </p:cNvPr>
          <p:cNvGraphicFramePr>
            <a:graphicFrameLocks noChangeAspect="1"/>
          </p:cNvGraphicFramePr>
          <p:nvPr/>
        </p:nvGraphicFramePr>
        <p:xfrm>
          <a:off x="1793875" y="2306638"/>
          <a:ext cx="2397125" cy="700087"/>
        </p:xfrm>
        <a:graphic>
          <a:graphicData uri="http://schemas.openxmlformats.org/presentationml/2006/ole">
            <mc:AlternateContent xmlns:mc="http://schemas.openxmlformats.org/markup-compatibility/2006">
              <mc:Choice xmlns:v="urn:schemas-microsoft-com:vml" Requires="v">
                <p:oleObj spid="_x0000_s270337" name="公式" r:id="rId5" imgW="825480" imgH="241200" progId="Equation.3">
                  <p:embed/>
                </p:oleObj>
              </mc:Choice>
              <mc:Fallback>
                <p:oleObj name="公式" r:id="rId5" imgW="825480" imgH="24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75" y="2306638"/>
                        <a:ext cx="2397125" cy="70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89" name="Object 5">
            <a:extLst>
              <a:ext uri="{FF2B5EF4-FFF2-40B4-BE49-F238E27FC236}">
                <a16:creationId xmlns:a16="http://schemas.microsoft.com/office/drawing/2014/main" id="{D1FEE62B-5207-4898-961D-2968A9C2C590}"/>
              </a:ext>
            </a:extLst>
          </p:cNvPr>
          <p:cNvGraphicFramePr>
            <a:graphicFrameLocks noChangeAspect="1"/>
          </p:cNvGraphicFramePr>
          <p:nvPr/>
        </p:nvGraphicFramePr>
        <p:xfrm>
          <a:off x="1752600" y="3135313"/>
          <a:ext cx="2971800" cy="1208087"/>
        </p:xfrm>
        <a:graphic>
          <a:graphicData uri="http://schemas.openxmlformats.org/presentationml/2006/ole">
            <mc:AlternateContent xmlns:mc="http://schemas.openxmlformats.org/markup-compatibility/2006">
              <mc:Choice xmlns:v="urn:schemas-microsoft-com:vml" Requires="v">
                <p:oleObj spid="_x0000_s270338" name="公式" r:id="rId7" imgW="1358640" imgH="482400" progId="Equation.3">
                  <p:embed/>
                </p:oleObj>
              </mc:Choice>
              <mc:Fallback>
                <p:oleObj name="公式" r:id="rId7" imgW="1358640" imgH="4824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3135313"/>
                        <a:ext cx="2971800" cy="120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0" name="Object 6">
            <a:extLst>
              <a:ext uri="{FF2B5EF4-FFF2-40B4-BE49-F238E27FC236}">
                <a16:creationId xmlns:a16="http://schemas.microsoft.com/office/drawing/2014/main" id="{089608AD-B6A3-481B-8C4E-512A294FF2E6}"/>
              </a:ext>
            </a:extLst>
          </p:cNvPr>
          <p:cNvGraphicFramePr>
            <a:graphicFrameLocks noChangeAspect="1"/>
          </p:cNvGraphicFramePr>
          <p:nvPr/>
        </p:nvGraphicFramePr>
        <p:xfrm>
          <a:off x="1752600" y="4592638"/>
          <a:ext cx="2362200" cy="1198562"/>
        </p:xfrm>
        <a:graphic>
          <a:graphicData uri="http://schemas.openxmlformats.org/presentationml/2006/ole">
            <mc:AlternateContent xmlns:mc="http://schemas.openxmlformats.org/markup-compatibility/2006">
              <mc:Choice xmlns:v="urn:schemas-microsoft-com:vml" Requires="v">
                <p:oleObj spid="_x0000_s270339" name="公式" r:id="rId9" imgW="901440" imgH="457200" progId="Equation.3">
                  <p:embed/>
                </p:oleObj>
              </mc:Choice>
              <mc:Fallback>
                <p:oleObj name="公式" r:id="rId9" imgW="901440" imgH="4572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4592638"/>
                        <a:ext cx="2362200" cy="119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03" name="AutoShape 1035">
            <a:extLst>
              <a:ext uri="{FF2B5EF4-FFF2-40B4-BE49-F238E27FC236}">
                <a16:creationId xmlns:a16="http://schemas.microsoft.com/office/drawing/2014/main" id="{33472970-7E3E-4992-82C5-D9EAF449337E}"/>
              </a:ext>
            </a:extLst>
          </p:cNvPr>
          <p:cNvSpPr>
            <a:spLocks noChangeArrowheads="1"/>
          </p:cNvSpPr>
          <p:nvPr/>
        </p:nvSpPr>
        <p:spPr bwMode="auto">
          <a:xfrm>
            <a:off x="1447800" y="914400"/>
            <a:ext cx="1752600" cy="5334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2" name="AutoShape 1034">
            <a:extLst>
              <a:ext uri="{FF2B5EF4-FFF2-40B4-BE49-F238E27FC236}">
                <a16:creationId xmlns:a16="http://schemas.microsoft.com/office/drawing/2014/main" id="{8DA2CA12-D21B-4BCC-9D1A-8A080E865CCB}"/>
              </a:ext>
            </a:extLst>
          </p:cNvPr>
          <p:cNvSpPr>
            <a:spLocks noChangeArrowheads="1"/>
          </p:cNvSpPr>
          <p:nvPr/>
        </p:nvSpPr>
        <p:spPr bwMode="auto">
          <a:xfrm>
            <a:off x="1295400" y="3352800"/>
            <a:ext cx="2667000" cy="4572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97" name="Rectangle 1029">
            <a:extLst>
              <a:ext uri="{FF2B5EF4-FFF2-40B4-BE49-F238E27FC236}">
                <a16:creationId xmlns:a16="http://schemas.microsoft.com/office/drawing/2014/main" id="{C4D959A6-F107-43B6-90F2-856910C0CFA6}"/>
              </a:ext>
            </a:extLst>
          </p:cNvPr>
          <p:cNvSpPr>
            <a:spLocks noChangeArrowheads="1"/>
          </p:cNvSpPr>
          <p:nvPr/>
        </p:nvSpPr>
        <p:spPr bwMode="auto">
          <a:xfrm>
            <a:off x="1447800" y="914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湍流和混沌</a:t>
            </a:r>
          </a:p>
        </p:txBody>
      </p:sp>
      <p:sp>
        <p:nvSpPr>
          <p:cNvPr id="136198" name="Rectangle 1030">
            <a:extLst>
              <a:ext uri="{FF2B5EF4-FFF2-40B4-BE49-F238E27FC236}">
                <a16:creationId xmlns:a16="http://schemas.microsoft.com/office/drawing/2014/main" id="{CD60AA0B-BAFE-4079-95ED-8496AC5F94A6}"/>
              </a:ext>
            </a:extLst>
          </p:cNvPr>
          <p:cNvSpPr>
            <a:spLocks noChangeArrowheads="1"/>
          </p:cNvSpPr>
          <p:nvPr/>
        </p:nvSpPr>
        <p:spPr bwMode="auto">
          <a:xfrm>
            <a:off x="1447800" y="1524000"/>
            <a:ext cx="67056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a:solidFill>
                  <a:schemeClr val="accent2"/>
                </a:solidFill>
              </a:rPr>
              <a:t>混沌是指在决定性的动力学系统中出现貌似随机性的宏观现象。</a:t>
            </a:r>
          </a:p>
        </p:txBody>
      </p:sp>
      <p:sp>
        <p:nvSpPr>
          <p:cNvPr id="136199" name="Rectangle 1031">
            <a:extLst>
              <a:ext uri="{FF2B5EF4-FFF2-40B4-BE49-F238E27FC236}">
                <a16:creationId xmlns:a16="http://schemas.microsoft.com/office/drawing/2014/main" id="{77929518-D7BF-45CE-9F43-C3343CAA6350}"/>
              </a:ext>
            </a:extLst>
          </p:cNvPr>
          <p:cNvSpPr>
            <a:spLocks noChangeArrowheads="1"/>
          </p:cNvSpPr>
          <p:nvPr/>
        </p:nvSpPr>
        <p:spPr bwMode="auto">
          <a:xfrm>
            <a:off x="990600" y="2590800"/>
            <a:ext cx="67056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a:solidFill>
                  <a:schemeClr val="accent2"/>
                </a:solidFill>
              </a:rPr>
              <a:t>（二）稳恒层流中黏性现象</a:t>
            </a:r>
          </a:p>
        </p:txBody>
      </p:sp>
      <p:sp>
        <p:nvSpPr>
          <p:cNvPr id="136200" name="Rectangle 1032">
            <a:extLst>
              <a:ext uri="{FF2B5EF4-FFF2-40B4-BE49-F238E27FC236}">
                <a16:creationId xmlns:a16="http://schemas.microsoft.com/office/drawing/2014/main" id="{D8E7F028-A766-411C-A92B-4393C918F0CE}"/>
              </a:ext>
            </a:extLst>
          </p:cNvPr>
          <p:cNvSpPr>
            <a:spLocks noChangeArrowheads="1"/>
          </p:cNvSpPr>
          <p:nvPr/>
        </p:nvSpPr>
        <p:spPr bwMode="auto">
          <a:xfrm>
            <a:off x="1143000" y="3886200"/>
            <a:ext cx="6705600" cy="2209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a:solidFill>
                  <a:schemeClr val="accent2"/>
                </a:solidFill>
              </a:rPr>
              <a:t>流体作层流时，通过任意一平行流速的截面两侧的相邻两层流体上作用有一对阻止它们相对滑动的切向作用力与反作用力，使流动较快的一层流体减速，流动较慢的一层流体加速。</a:t>
            </a:r>
          </a:p>
        </p:txBody>
      </p:sp>
      <p:sp>
        <p:nvSpPr>
          <p:cNvPr id="136201" name="Rectangle 1033">
            <a:extLst>
              <a:ext uri="{FF2B5EF4-FFF2-40B4-BE49-F238E27FC236}">
                <a16:creationId xmlns:a16="http://schemas.microsoft.com/office/drawing/2014/main" id="{97FF0DC7-CB42-4770-A2EF-58C417D4CDA3}"/>
              </a:ext>
            </a:extLst>
          </p:cNvPr>
          <p:cNvSpPr>
            <a:spLocks noChangeArrowheads="1"/>
          </p:cNvSpPr>
          <p:nvPr/>
        </p:nvSpPr>
        <p:spPr bwMode="auto">
          <a:xfrm>
            <a:off x="1219200" y="33528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黏性力（内摩擦力）</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83743FE0-D128-456A-A60A-535DDD913E99}"/>
              </a:ext>
            </a:extLst>
          </p:cNvPr>
          <p:cNvSpPr>
            <a:spLocks noChangeArrowheads="1"/>
          </p:cNvSpPr>
          <p:nvPr/>
        </p:nvSpPr>
        <p:spPr bwMode="auto">
          <a:xfrm>
            <a:off x="1143000" y="762000"/>
            <a:ext cx="4797425"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3.6.4 </a:t>
            </a:r>
            <a:r>
              <a:rPr lang="zh-CN" altLang="en-US">
                <a:solidFill>
                  <a:schemeClr val="accent2"/>
                </a:solidFill>
              </a:rPr>
              <a:t>气体分子平均自由程</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graphicFrame>
        <p:nvGraphicFramePr>
          <p:cNvPr id="120835" name="Object 3">
            <a:extLst>
              <a:ext uri="{FF2B5EF4-FFF2-40B4-BE49-F238E27FC236}">
                <a16:creationId xmlns:a16="http://schemas.microsoft.com/office/drawing/2014/main" id="{3332B96B-2100-434C-A698-D375C7270776}"/>
              </a:ext>
            </a:extLst>
          </p:cNvPr>
          <p:cNvGraphicFramePr>
            <a:graphicFrameLocks noChangeAspect="1"/>
          </p:cNvGraphicFramePr>
          <p:nvPr/>
        </p:nvGraphicFramePr>
        <p:xfrm>
          <a:off x="2133600" y="1447800"/>
          <a:ext cx="1949450" cy="1195388"/>
        </p:xfrm>
        <a:graphic>
          <a:graphicData uri="http://schemas.openxmlformats.org/presentationml/2006/ole">
            <mc:AlternateContent xmlns:mc="http://schemas.openxmlformats.org/markup-compatibility/2006">
              <mc:Choice xmlns:v="urn:schemas-microsoft-com:vml" Requires="v">
                <p:oleObj spid="_x0000_s271360" name="公式" r:id="rId3" imgW="787320" imgH="482400" progId="Equation.3">
                  <p:embed/>
                </p:oleObj>
              </mc:Choice>
              <mc:Fallback>
                <p:oleObj name="公式" r:id="rId3" imgW="787320" imgH="48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447800"/>
                        <a:ext cx="1949450" cy="119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36" name="Object 4">
            <a:extLst>
              <a:ext uri="{FF2B5EF4-FFF2-40B4-BE49-F238E27FC236}">
                <a16:creationId xmlns:a16="http://schemas.microsoft.com/office/drawing/2014/main" id="{BD1BDA99-1186-4132-8E45-9C7C3D01C4B8}"/>
              </a:ext>
            </a:extLst>
          </p:cNvPr>
          <p:cNvGraphicFramePr>
            <a:graphicFrameLocks noChangeAspect="1"/>
          </p:cNvGraphicFramePr>
          <p:nvPr/>
        </p:nvGraphicFramePr>
        <p:xfrm>
          <a:off x="2209800" y="2895600"/>
          <a:ext cx="1873250" cy="1163638"/>
        </p:xfrm>
        <a:graphic>
          <a:graphicData uri="http://schemas.openxmlformats.org/presentationml/2006/ole">
            <mc:AlternateContent xmlns:mc="http://schemas.openxmlformats.org/markup-compatibility/2006">
              <mc:Choice xmlns:v="urn:schemas-microsoft-com:vml" Requires="v">
                <p:oleObj spid="_x0000_s271361" name="公式" r:id="rId5" imgW="736560" imgH="457200" progId="Equation.3">
                  <p:embed/>
                </p:oleObj>
              </mc:Choice>
              <mc:Fallback>
                <p:oleObj name="公式" r:id="rId5" imgW="73656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895600"/>
                        <a:ext cx="1873250"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37" name="Object 5">
            <a:extLst>
              <a:ext uri="{FF2B5EF4-FFF2-40B4-BE49-F238E27FC236}">
                <a16:creationId xmlns:a16="http://schemas.microsoft.com/office/drawing/2014/main" id="{5EC18739-75F2-443B-B7B5-F87D1118FB05}"/>
              </a:ext>
            </a:extLst>
          </p:cNvPr>
          <p:cNvGraphicFramePr>
            <a:graphicFrameLocks noChangeAspect="1"/>
          </p:cNvGraphicFramePr>
          <p:nvPr/>
        </p:nvGraphicFramePr>
        <p:xfrm>
          <a:off x="2057400" y="4648200"/>
          <a:ext cx="1960563" cy="1157288"/>
        </p:xfrm>
        <a:graphic>
          <a:graphicData uri="http://schemas.openxmlformats.org/presentationml/2006/ole">
            <mc:AlternateContent xmlns:mc="http://schemas.openxmlformats.org/markup-compatibility/2006">
              <mc:Choice xmlns:v="urn:schemas-microsoft-com:vml" Requires="v">
                <p:oleObj spid="_x0000_s271362" name="公式" r:id="rId7" imgW="774360" imgH="457200" progId="Equation.3">
                  <p:embed/>
                </p:oleObj>
              </mc:Choice>
              <mc:Fallback>
                <p:oleObj name="公式" r:id="rId7" imgW="774360" imgH="457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4648200"/>
                        <a:ext cx="1960563"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97" name="Rectangle 21">
            <a:extLst>
              <a:ext uri="{FF2B5EF4-FFF2-40B4-BE49-F238E27FC236}">
                <a16:creationId xmlns:a16="http://schemas.microsoft.com/office/drawing/2014/main" id="{9FDFA65D-2F00-4A9C-A2B0-CB3264F0207C}"/>
              </a:ext>
            </a:extLst>
          </p:cNvPr>
          <p:cNvSpPr>
            <a:spLocks noChangeArrowheads="1"/>
          </p:cNvSpPr>
          <p:nvPr/>
        </p:nvSpPr>
        <p:spPr bwMode="auto">
          <a:xfrm>
            <a:off x="1447800" y="842963"/>
            <a:ext cx="7010400" cy="479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t> </a:t>
            </a:r>
            <a:r>
              <a:rPr lang="en-US" altLang="zh-CN">
                <a:solidFill>
                  <a:schemeClr val="accent2"/>
                </a:solidFill>
              </a:rPr>
              <a:t>[</a:t>
            </a:r>
            <a:r>
              <a:rPr lang="zh-CN" altLang="en-US">
                <a:solidFill>
                  <a:schemeClr val="accent2"/>
                </a:solidFill>
              </a:rPr>
              <a:t>例</a:t>
            </a:r>
            <a:r>
              <a:rPr lang="en-US" altLang="zh-CN">
                <a:solidFill>
                  <a:schemeClr val="accent2"/>
                </a:solidFill>
              </a:rPr>
              <a:t>3.12]  </a:t>
            </a:r>
            <a:r>
              <a:rPr lang="zh-CN" altLang="en-US">
                <a:solidFill>
                  <a:schemeClr val="accent2"/>
                </a:solidFill>
              </a:rPr>
              <a:t>设混合理想气体由分子半径分别为</a:t>
            </a:r>
            <a:r>
              <a:rPr lang="en-US" altLang="zh-CN">
                <a:solidFill>
                  <a:schemeClr val="accent2"/>
                </a:solidFill>
              </a:rPr>
              <a:t>r</a:t>
            </a:r>
            <a:r>
              <a:rPr lang="en-US" altLang="zh-CN" baseline="-25000">
                <a:solidFill>
                  <a:schemeClr val="accent2"/>
                </a:solidFill>
              </a:rPr>
              <a:t>A</a:t>
            </a:r>
            <a:r>
              <a:rPr lang="zh-CN" altLang="en-US">
                <a:solidFill>
                  <a:schemeClr val="accent2"/>
                </a:solidFill>
              </a:rPr>
              <a:t>和</a:t>
            </a:r>
            <a:r>
              <a:rPr lang="en-US" altLang="zh-CN">
                <a:solidFill>
                  <a:schemeClr val="accent2"/>
                </a:solidFill>
              </a:rPr>
              <a:t>r</a:t>
            </a:r>
            <a:r>
              <a:rPr lang="en-US" altLang="zh-CN" baseline="-25000">
                <a:solidFill>
                  <a:schemeClr val="accent2"/>
                </a:solidFill>
              </a:rPr>
              <a:t>B</a:t>
            </a:r>
            <a:r>
              <a:rPr lang="zh-CN" altLang="en-US">
                <a:solidFill>
                  <a:schemeClr val="accent2"/>
                </a:solidFill>
              </a:rPr>
              <a:t>、分子质量分别为</a:t>
            </a:r>
            <a:r>
              <a:rPr lang="en-US" altLang="zh-CN">
                <a:solidFill>
                  <a:schemeClr val="accent2"/>
                </a:solidFill>
              </a:rPr>
              <a:t>m</a:t>
            </a:r>
            <a:r>
              <a:rPr lang="en-US" altLang="zh-CN" baseline="-25000">
                <a:solidFill>
                  <a:schemeClr val="accent2"/>
                </a:solidFill>
              </a:rPr>
              <a:t>A</a:t>
            </a:r>
            <a:r>
              <a:rPr lang="zh-CN" altLang="en-US">
                <a:solidFill>
                  <a:schemeClr val="accent2"/>
                </a:solidFill>
              </a:rPr>
              <a:t>和</a:t>
            </a:r>
            <a:r>
              <a:rPr lang="en-US" altLang="zh-CN">
                <a:solidFill>
                  <a:schemeClr val="accent2"/>
                </a:solidFill>
              </a:rPr>
              <a:t>m</a:t>
            </a:r>
            <a:r>
              <a:rPr lang="en-US" altLang="zh-CN" baseline="-25000">
                <a:solidFill>
                  <a:schemeClr val="accent2"/>
                </a:solidFill>
              </a:rPr>
              <a:t>B</a:t>
            </a:r>
            <a:r>
              <a:rPr lang="zh-CN" altLang="en-US">
                <a:solidFill>
                  <a:schemeClr val="accent2"/>
                </a:solidFill>
              </a:rPr>
              <a:t>两种刚性分子</a:t>
            </a:r>
            <a:r>
              <a:rPr lang="en-US" altLang="zh-CN">
                <a:solidFill>
                  <a:schemeClr val="accent2"/>
                </a:solidFill>
              </a:rPr>
              <a:t>A</a:t>
            </a:r>
            <a:r>
              <a:rPr lang="zh-CN" altLang="en-US">
                <a:solidFill>
                  <a:schemeClr val="accent2"/>
                </a:solidFill>
              </a:rPr>
              <a:t>和</a:t>
            </a:r>
            <a:r>
              <a:rPr lang="en-US" altLang="zh-CN">
                <a:solidFill>
                  <a:schemeClr val="accent2"/>
                </a:solidFill>
              </a:rPr>
              <a:t>B</a:t>
            </a:r>
            <a:r>
              <a:rPr lang="zh-CN" altLang="en-US">
                <a:solidFill>
                  <a:schemeClr val="accent2"/>
                </a:solidFill>
              </a:rPr>
              <a:t>组成。这两种分子的数密度分别为</a:t>
            </a:r>
            <a:r>
              <a:rPr lang="en-US" altLang="zh-CN">
                <a:solidFill>
                  <a:schemeClr val="accent2"/>
                </a:solidFill>
              </a:rPr>
              <a:t>n</a:t>
            </a:r>
            <a:r>
              <a:rPr lang="en-US" altLang="zh-CN" baseline="-25000">
                <a:solidFill>
                  <a:schemeClr val="accent2"/>
                </a:solidFill>
              </a:rPr>
              <a:t>A</a:t>
            </a:r>
            <a:r>
              <a:rPr lang="zh-CN" altLang="en-US">
                <a:solidFill>
                  <a:schemeClr val="accent2"/>
                </a:solidFill>
              </a:rPr>
              <a:t>和</a:t>
            </a:r>
            <a:r>
              <a:rPr lang="en-US" altLang="zh-CN">
                <a:solidFill>
                  <a:schemeClr val="accent2"/>
                </a:solidFill>
              </a:rPr>
              <a:t>n</a:t>
            </a:r>
            <a:r>
              <a:rPr lang="en-US" altLang="zh-CN" baseline="-25000">
                <a:solidFill>
                  <a:schemeClr val="accent2"/>
                </a:solidFill>
              </a:rPr>
              <a:t>B</a:t>
            </a:r>
            <a:r>
              <a:rPr lang="zh-CN" altLang="en-US">
                <a:solidFill>
                  <a:schemeClr val="accent2"/>
                </a:solidFill>
              </a:rPr>
              <a:t>。混合气体的温度</a:t>
            </a:r>
            <a:r>
              <a:rPr lang="en-US" altLang="zh-CN">
                <a:solidFill>
                  <a:schemeClr val="accent2"/>
                </a:solidFill>
              </a:rPr>
              <a:t>T</a:t>
            </a:r>
            <a:r>
              <a:rPr lang="zh-CN" altLang="en-US">
                <a:solidFill>
                  <a:schemeClr val="accent2"/>
                </a:solidFill>
              </a:rPr>
              <a:t>。</a:t>
            </a:r>
          </a:p>
          <a:p>
            <a:pPr>
              <a:lnSpc>
                <a:spcPct val="150000"/>
              </a:lnSpc>
              <a:spcBef>
                <a:spcPct val="50000"/>
              </a:spcBef>
            </a:pPr>
            <a:r>
              <a:rPr lang="zh-CN" altLang="en-US">
                <a:solidFill>
                  <a:schemeClr val="accent2"/>
                </a:solidFill>
              </a:rPr>
              <a:t>试求出</a:t>
            </a:r>
            <a:r>
              <a:rPr lang="en-US" altLang="zh-CN">
                <a:solidFill>
                  <a:schemeClr val="accent2"/>
                </a:solidFill>
              </a:rPr>
              <a:t>A</a:t>
            </a:r>
            <a:r>
              <a:rPr lang="zh-CN" altLang="en-US">
                <a:solidFill>
                  <a:schemeClr val="accent2"/>
                </a:solidFill>
              </a:rPr>
              <a:t>分子总的平均碰撞频率、</a:t>
            </a:r>
            <a:r>
              <a:rPr lang="en-US" altLang="zh-CN">
                <a:solidFill>
                  <a:schemeClr val="accent2"/>
                </a:solidFill>
              </a:rPr>
              <a:t>B</a:t>
            </a:r>
            <a:r>
              <a:rPr lang="zh-CN" altLang="en-US">
                <a:solidFill>
                  <a:schemeClr val="accent2"/>
                </a:solidFill>
              </a:rPr>
              <a:t>分子总的平均碰撞频率以及</a:t>
            </a:r>
            <a:r>
              <a:rPr lang="en-US" altLang="zh-CN">
                <a:solidFill>
                  <a:schemeClr val="accent2"/>
                </a:solidFill>
              </a:rPr>
              <a:t>A</a:t>
            </a:r>
            <a:r>
              <a:rPr lang="zh-CN" altLang="en-US">
                <a:solidFill>
                  <a:schemeClr val="accent2"/>
                </a:solidFill>
              </a:rPr>
              <a:t>、</a:t>
            </a:r>
            <a:r>
              <a:rPr lang="en-US" altLang="zh-CN">
                <a:solidFill>
                  <a:schemeClr val="accent2"/>
                </a:solidFill>
              </a:rPr>
              <a:t>B</a:t>
            </a:r>
            <a:r>
              <a:rPr lang="zh-CN" altLang="en-US">
                <a:solidFill>
                  <a:schemeClr val="accent2"/>
                </a:solidFill>
              </a:rPr>
              <a:t>分子各自的平均自由层。</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492" name="Object 4">
            <a:extLst>
              <a:ext uri="{FF2B5EF4-FFF2-40B4-BE49-F238E27FC236}">
                <a16:creationId xmlns:a16="http://schemas.microsoft.com/office/drawing/2014/main" id="{B866946C-CB38-4C73-907C-B6BA92B9E100}"/>
              </a:ext>
            </a:extLst>
          </p:cNvPr>
          <p:cNvGraphicFramePr>
            <a:graphicFrameLocks noGrp="1" noChangeAspect="1"/>
          </p:cNvGraphicFramePr>
          <p:nvPr>
            <p:ph sz="quarter" idx="1"/>
          </p:nvPr>
        </p:nvGraphicFramePr>
        <p:xfrm>
          <a:off x="1371600" y="2590800"/>
          <a:ext cx="3241675" cy="584200"/>
        </p:xfrm>
        <a:graphic>
          <a:graphicData uri="http://schemas.openxmlformats.org/presentationml/2006/ole">
            <mc:AlternateContent xmlns:mc="http://schemas.openxmlformats.org/markup-compatibility/2006">
              <mc:Choice xmlns:v="urn:schemas-microsoft-com:vml" Requires="v">
                <p:oleObj spid="_x0000_s272384" name="公式" r:id="rId3" imgW="2184120" imgH="393480" progId="Equation.3">
                  <p:embed/>
                </p:oleObj>
              </mc:Choice>
              <mc:Fallback>
                <p:oleObj name="公式" r:id="rId3" imgW="2184120" imgH="39348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590800"/>
                        <a:ext cx="32416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1494" name="Object 6">
            <a:extLst>
              <a:ext uri="{FF2B5EF4-FFF2-40B4-BE49-F238E27FC236}">
                <a16:creationId xmlns:a16="http://schemas.microsoft.com/office/drawing/2014/main" id="{3402D38C-DE52-49EF-8CEE-5EB45BBD4CE8}"/>
              </a:ext>
            </a:extLst>
          </p:cNvPr>
          <p:cNvGraphicFramePr>
            <a:graphicFrameLocks noGrp="1" noChangeAspect="1"/>
          </p:cNvGraphicFramePr>
          <p:nvPr>
            <p:ph sz="quarter" idx="2"/>
          </p:nvPr>
        </p:nvGraphicFramePr>
        <p:xfrm>
          <a:off x="1295400" y="3352800"/>
          <a:ext cx="4752975" cy="728663"/>
        </p:xfrm>
        <a:graphic>
          <a:graphicData uri="http://schemas.openxmlformats.org/presentationml/2006/ole">
            <mc:AlternateContent xmlns:mc="http://schemas.openxmlformats.org/markup-compatibility/2006">
              <mc:Choice xmlns:v="urn:schemas-microsoft-com:vml" Requires="v">
                <p:oleObj spid="_x0000_s272385" name="公式" r:id="rId5" imgW="3149280" imgH="482400" progId="Equation.3">
                  <p:embed/>
                </p:oleObj>
              </mc:Choice>
              <mc:Fallback>
                <p:oleObj name="公式" r:id="rId5" imgW="3149280" imgH="482400" progId="Equation.3">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352800"/>
                        <a:ext cx="4752975" cy="7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1497" name="Object 9">
            <a:extLst>
              <a:ext uri="{FF2B5EF4-FFF2-40B4-BE49-F238E27FC236}">
                <a16:creationId xmlns:a16="http://schemas.microsoft.com/office/drawing/2014/main" id="{50393870-ABC6-46C5-AFB7-D6516B254EA1}"/>
              </a:ext>
            </a:extLst>
          </p:cNvPr>
          <p:cNvGraphicFramePr>
            <a:graphicFrameLocks noGrp="1" noChangeAspect="1"/>
          </p:cNvGraphicFramePr>
          <p:nvPr>
            <p:ph sz="quarter" idx="3"/>
          </p:nvPr>
        </p:nvGraphicFramePr>
        <p:xfrm>
          <a:off x="1295400" y="4267200"/>
          <a:ext cx="4249738" cy="674688"/>
        </p:xfrm>
        <a:graphic>
          <a:graphicData uri="http://schemas.openxmlformats.org/presentationml/2006/ole">
            <mc:AlternateContent xmlns:mc="http://schemas.openxmlformats.org/markup-compatibility/2006">
              <mc:Choice xmlns:v="urn:schemas-microsoft-com:vml" Requires="v">
                <p:oleObj spid="_x0000_s272386" name="公式" r:id="rId7" imgW="3035160" imgH="482400" progId="Equation.3">
                  <p:embed/>
                </p:oleObj>
              </mc:Choice>
              <mc:Fallback>
                <p:oleObj name="公式" r:id="rId7" imgW="3035160" imgH="482400" progId="Equation.3">
                  <p:embed/>
                  <p:pic>
                    <p:nvPicPr>
                      <p:cNvPr id="0" name="Object 9"/>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267200"/>
                        <a:ext cx="4249738"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1500" name="Object 12">
            <a:extLst>
              <a:ext uri="{FF2B5EF4-FFF2-40B4-BE49-F238E27FC236}">
                <a16:creationId xmlns:a16="http://schemas.microsoft.com/office/drawing/2014/main" id="{E0FD2A92-7024-4BEA-9230-7677C2C84F84}"/>
              </a:ext>
            </a:extLst>
          </p:cNvPr>
          <p:cNvGraphicFramePr>
            <a:graphicFrameLocks noGrp="1" noChangeAspect="1"/>
          </p:cNvGraphicFramePr>
          <p:nvPr>
            <p:ph sz="quarter" idx="4"/>
          </p:nvPr>
        </p:nvGraphicFramePr>
        <p:xfrm>
          <a:off x="1219200" y="5105400"/>
          <a:ext cx="3673475" cy="1019175"/>
        </p:xfrm>
        <a:graphic>
          <a:graphicData uri="http://schemas.openxmlformats.org/presentationml/2006/ole">
            <mc:AlternateContent xmlns:mc="http://schemas.openxmlformats.org/markup-compatibility/2006">
              <mc:Choice xmlns:v="urn:schemas-microsoft-com:vml" Requires="v">
                <p:oleObj spid="_x0000_s272387" name="公式" r:id="rId9" imgW="2425680" imgH="672840" progId="Equation.3">
                  <p:embed/>
                </p:oleObj>
              </mc:Choice>
              <mc:Fallback>
                <p:oleObj name="公式" r:id="rId9" imgW="2425680" imgH="672840" progId="Equation.3">
                  <p:embed/>
                  <p:pic>
                    <p:nvPicPr>
                      <p:cNvPr id="0" name="Object 12"/>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5105400"/>
                        <a:ext cx="36734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1503" name="Object 15">
            <a:extLst>
              <a:ext uri="{FF2B5EF4-FFF2-40B4-BE49-F238E27FC236}">
                <a16:creationId xmlns:a16="http://schemas.microsoft.com/office/drawing/2014/main" id="{D2B3DCF0-0568-490E-BBCA-2E184C8F0683}"/>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2388" name="公式" r:id="rId11" imgW="114120" imgH="215640" progId="Equation.3">
                  <p:embed/>
                </p:oleObj>
              </mc:Choice>
              <mc:Fallback>
                <p:oleObj name="公式" r:id="rId11" imgW="114120" imgH="21564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504" name="Object 16">
            <a:extLst>
              <a:ext uri="{FF2B5EF4-FFF2-40B4-BE49-F238E27FC236}">
                <a16:creationId xmlns:a16="http://schemas.microsoft.com/office/drawing/2014/main" id="{197D6DB7-3E63-4797-8D8D-FF68C415EDB3}"/>
              </a:ext>
            </a:extLst>
          </p:cNvPr>
          <p:cNvGraphicFramePr>
            <a:graphicFrameLocks noChangeAspect="1"/>
          </p:cNvGraphicFramePr>
          <p:nvPr/>
        </p:nvGraphicFramePr>
        <p:xfrm>
          <a:off x="5181600" y="5105400"/>
          <a:ext cx="3529013" cy="979488"/>
        </p:xfrm>
        <a:graphic>
          <a:graphicData uri="http://schemas.openxmlformats.org/presentationml/2006/ole">
            <mc:AlternateContent xmlns:mc="http://schemas.openxmlformats.org/markup-compatibility/2006">
              <mc:Choice xmlns:v="urn:schemas-microsoft-com:vml" Requires="v">
                <p:oleObj spid="_x0000_s272389" name="公式" r:id="rId13" imgW="2425680" imgH="672840" progId="Equation.3">
                  <p:embed/>
                </p:oleObj>
              </mc:Choice>
              <mc:Fallback>
                <p:oleObj name="公式" r:id="rId13" imgW="2425680" imgH="67284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81600" y="5105400"/>
                        <a:ext cx="3529013"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1506" name="Object 18">
            <a:extLst>
              <a:ext uri="{FF2B5EF4-FFF2-40B4-BE49-F238E27FC236}">
                <a16:creationId xmlns:a16="http://schemas.microsoft.com/office/drawing/2014/main" id="{9C8FB5FD-DD2F-4ED1-B2DF-800B45B5389A}"/>
              </a:ext>
            </a:extLst>
          </p:cNvPr>
          <p:cNvGraphicFramePr>
            <a:graphicFrameLocks noChangeAspect="1"/>
          </p:cNvGraphicFramePr>
          <p:nvPr/>
        </p:nvGraphicFramePr>
        <p:xfrm>
          <a:off x="1371600" y="838200"/>
          <a:ext cx="1828800" cy="438150"/>
        </p:xfrm>
        <a:graphic>
          <a:graphicData uri="http://schemas.openxmlformats.org/presentationml/2006/ole">
            <mc:AlternateContent xmlns:mc="http://schemas.openxmlformats.org/markup-compatibility/2006">
              <mc:Choice xmlns:v="urn:schemas-microsoft-com:vml" Requires="v">
                <p:oleObj spid="_x0000_s272390" name="公式" r:id="rId15" imgW="952200" imgH="228600" progId="Equation.3">
                  <p:embed/>
                </p:oleObj>
              </mc:Choice>
              <mc:Fallback>
                <p:oleObj name="公式" r:id="rId15" imgW="952200" imgH="22860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1600" y="838200"/>
                        <a:ext cx="18288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507" name="Object 19">
            <a:extLst>
              <a:ext uri="{FF2B5EF4-FFF2-40B4-BE49-F238E27FC236}">
                <a16:creationId xmlns:a16="http://schemas.microsoft.com/office/drawing/2014/main" id="{FEE08770-3150-46EC-B933-7EE812A24224}"/>
              </a:ext>
            </a:extLst>
          </p:cNvPr>
          <p:cNvGraphicFramePr>
            <a:graphicFrameLocks noChangeAspect="1"/>
          </p:cNvGraphicFramePr>
          <p:nvPr/>
        </p:nvGraphicFramePr>
        <p:xfrm>
          <a:off x="4191000" y="762000"/>
          <a:ext cx="2133600" cy="493713"/>
        </p:xfrm>
        <a:graphic>
          <a:graphicData uri="http://schemas.openxmlformats.org/presentationml/2006/ole">
            <mc:AlternateContent xmlns:mc="http://schemas.openxmlformats.org/markup-compatibility/2006">
              <mc:Choice xmlns:v="urn:schemas-microsoft-com:vml" Requires="v">
                <p:oleObj spid="_x0000_s272391" name="公式" r:id="rId17" imgW="1041120" imgH="241200" progId="Equation.3">
                  <p:embed/>
                </p:oleObj>
              </mc:Choice>
              <mc:Fallback>
                <p:oleObj name="公式" r:id="rId17" imgW="1041120" imgH="2412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91000" y="762000"/>
                        <a:ext cx="21336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508" name="Object 20">
            <a:extLst>
              <a:ext uri="{FF2B5EF4-FFF2-40B4-BE49-F238E27FC236}">
                <a16:creationId xmlns:a16="http://schemas.microsoft.com/office/drawing/2014/main" id="{57319C08-CEAD-4369-B696-AE1A7F1EC824}"/>
              </a:ext>
            </a:extLst>
          </p:cNvPr>
          <p:cNvGraphicFramePr>
            <a:graphicFrameLocks noChangeAspect="1"/>
          </p:cNvGraphicFramePr>
          <p:nvPr/>
        </p:nvGraphicFramePr>
        <p:xfrm>
          <a:off x="1371600" y="1828800"/>
          <a:ext cx="2003425" cy="493713"/>
        </p:xfrm>
        <a:graphic>
          <a:graphicData uri="http://schemas.openxmlformats.org/presentationml/2006/ole">
            <mc:AlternateContent xmlns:mc="http://schemas.openxmlformats.org/markup-compatibility/2006">
              <mc:Choice xmlns:v="urn:schemas-microsoft-com:vml" Requires="v">
                <p:oleObj spid="_x0000_s272392" name="公式" r:id="rId19" imgW="977760" imgH="241200" progId="Equation.3">
                  <p:embed/>
                </p:oleObj>
              </mc:Choice>
              <mc:Fallback>
                <p:oleObj name="公式" r:id="rId19" imgW="977760" imgH="241200"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71600" y="1828800"/>
                        <a:ext cx="2003425"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509" name="Object 21">
            <a:extLst>
              <a:ext uri="{FF2B5EF4-FFF2-40B4-BE49-F238E27FC236}">
                <a16:creationId xmlns:a16="http://schemas.microsoft.com/office/drawing/2014/main" id="{7951904C-20D7-4E86-95D7-003F735A9371}"/>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2393" name="公式" r:id="rId21" imgW="114120" imgH="215640" progId="Equation.3">
                  <p:embed/>
                </p:oleObj>
              </mc:Choice>
              <mc:Fallback>
                <p:oleObj name="公式" r:id="rId21" imgW="114120" imgH="215640" progId="Equation.3">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510" name="Object 22">
            <a:extLst>
              <a:ext uri="{FF2B5EF4-FFF2-40B4-BE49-F238E27FC236}">
                <a16:creationId xmlns:a16="http://schemas.microsoft.com/office/drawing/2014/main" id="{EC84DF0F-F019-4C54-8E59-E482D189DA34}"/>
              </a:ext>
            </a:extLst>
          </p:cNvPr>
          <p:cNvGraphicFramePr>
            <a:graphicFrameLocks noChangeAspect="1"/>
          </p:cNvGraphicFramePr>
          <p:nvPr/>
        </p:nvGraphicFramePr>
        <p:xfrm>
          <a:off x="3810000" y="1600200"/>
          <a:ext cx="2895600" cy="749300"/>
        </p:xfrm>
        <a:graphic>
          <a:graphicData uri="http://schemas.openxmlformats.org/presentationml/2006/ole">
            <mc:AlternateContent xmlns:mc="http://schemas.openxmlformats.org/markup-compatibility/2006">
              <mc:Choice xmlns:v="urn:schemas-microsoft-com:vml" Requires="v">
                <p:oleObj spid="_x0000_s272394" name="公式" r:id="rId23" imgW="1815840" imgH="469800" progId="Equation.3">
                  <p:embed/>
                </p:oleObj>
              </mc:Choice>
              <mc:Fallback>
                <p:oleObj name="公式" r:id="rId23" imgW="1815840" imgH="469800" progId="Equation.3">
                  <p:embed/>
                  <p:pic>
                    <p:nvPicPr>
                      <p:cNvPr id="0"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10000" y="1600200"/>
                        <a:ext cx="28956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511" name="Object 23">
            <a:extLst>
              <a:ext uri="{FF2B5EF4-FFF2-40B4-BE49-F238E27FC236}">
                <a16:creationId xmlns:a16="http://schemas.microsoft.com/office/drawing/2014/main" id="{4A9A9DAF-F1F6-4EDB-A2DA-2C78848D0057}"/>
              </a:ext>
            </a:extLst>
          </p:cNvPr>
          <p:cNvGraphicFramePr>
            <a:graphicFrameLocks noChangeAspect="1"/>
          </p:cNvGraphicFramePr>
          <p:nvPr/>
        </p:nvGraphicFramePr>
        <p:xfrm>
          <a:off x="7162800" y="1676400"/>
          <a:ext cx="1295400" cy="677863"/>
        </p:xfrm>
        <a:graphic>
          <a:graphicData uri="http://schemas.openxmlformats.org/presentationml/2006/ole">
            <mc:AlternateContent xmlns:mc="http://schemas.openxmlformats.org/markup-compatibility/2006">
              <mc:Choice xmlns:v="urn:schemas-microsoft-com:vml" Requires="v">
                <p:oleObj spid="_x0000_s272395" name="公式" r:id="rId25" imgW="825480" imgH="431640" progId="Equation.3">
                  <p:embed/>
                </p:oleObj>
              </mc:Choice>
              <mc:Fallback>
                <p:oleObj name="公式" r:id="rId25" imgW="825480" imgH="431640" progId="Equation.3">
                  <p:embed/>
                  <p:pic>
                    <p:nvPicPr>
                      <p:cNvPr id="0"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62800" y="1676400"/>
                        <a:ext cx="1295400"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C9F520B1-0588-4F3D-8CCD-B4E826EC1B29}"/>
              </a:ext>
            </a:extLst>
          </p:cNvPr>
          <p:cNvSpPr>
            <a:spLocks noChangeArrowheads="1"/>
          </p:cNvSpPr>
          <p:nvPr/>
        </p:nvSpPr>
        <p:spPr bwMode="auto">
          <a:xfrm>
            <a:off x="1143000" y="685800"/>
            <a:ext cx="58674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cs typeface="Times New Roman" panose="02020603050405020304" pitchFamily="18" charset="0"/>
              </a:rPr>
              <a:t>§ 3-7 </a:t>
            </a:r>
            <a:r>
              <a:rPr lang="zh-CN" altLang="en-US" sz="2800">
                <a:solidFill>
                  <a:schemeClr val="accent2"/>
                </a:solidFill>
              </a:rPr>
              <a:t>气体分子碰撞的概率分布</a:t>
            </a:r>
            <a:endParaRPr lang="zh-CN" altLang="en-US" sz="2800">
              <a:solidFill>
                <a:schemeClr val="accent2"/>
              </a:solidFill>
              <a:ea typeface=""/>
            </a:endParaRPr>
          </a:p>
        </p:txBody>
      </p:sp>
      <p:sp>
        <p:nvSpPr>
          <p:cNvPr id="114691" name="Rectangle 3">
            <a:extLst>
              <a:ext uri="{FF2B5EF4-FFF2-40B4-BE49-F238E27FC236}">
                <a16:creationId xmlns:a16="http://schemas.microsoft.com/office/drawing/2014/main" id="{A37AE12F-2D75-41D5-BD10-A6C29B6619DC}"/>
              </a:ext>
            </a:extLst>
          </p:cNvPr>
          <p:cNvSpPr>
            <a:spLocks noChangeArrowheads="1"/>
          </p:cNvSpPr>
          <p:nvPr/>
        </p:nvSpPr>
        <p:spPr bwMode="auto">
          <a:xfrm>
            <a:off x="1143000" y="1295400"/>
            <a:ext cx="5257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3.7.1 </a:t>
            </a:r>
            <a:r>
              <a:rPr lang="zh-CN" altLang="en-US">
                <a:solidFill>
                  <a:schemeClr val="accent2"/>
                </a:solidFill>
              </a:rPr>
              <a:t>气体分子的自由程分布</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pic>
        <p:nvPicPr>
          <p:cNvPr id="114692" name="Picture 4" descr="038">
            <a:extLst>
              <a:ext uri="{FF2B5EF4-FFF2-40B4-BE49-F238E27FC236}">
                <a16:creationId xmlns:a16="http://schemas.microsoft.com/office/drawing/2014/main" id="{F0142BDA-F737-438D-9702-7C45E158E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7200900" cy="410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7" name="Object 2053">
            <a:extLst>
              <a:ext uri="{FF2B5EF4-FFF2-40B4-BE49-F238E27FC236}">
                <a16:creationId xmlns:a16="http://schemas.microsoft.com/office/drawing/2014/main" id="{8B39EC50-72FC-4F25-BDC8-39626444ED78}"/>
              </a:ext>
            </a:extLst>
          </p:cNvPr>
          <p:cNvGraphicFramePr>
            <a:graphicFrameLocks noChangeAspect="1"/>
          </p:cNvGraphicFramePr>
          <p:nvPr/>
        </p:nvGraphicFramePr>
        <p:xfrm>
          <a:off x="1406525" y="685800"/>
          <a:ext cx="4919663" cy="822325"/>
        </p:xfrm>
        <a:graphic>
          <a:graphicData uri="http://schemas.openxmlformats.org/presentationml/2006/ole">
            <mc:AlternateContent xmlns:mc="http://schemas.openxmlformats.org/markup-compatibility/2006">
              <mc:Choice xmlns:v="urn:schemas-microsoft-com:vml" Requires="v">
                <p:oleObj spid="_x0000_s197652" name="公式" r:id="rId3" imgW="1790640" imgH="393480" progId="Equation.3">
                  <p:embed/>
                </p:oleObj>
              </mc:Choice>
              <mc:Fallback>
                <p:oleObj name="公式" r:id="rId3" imgW="1790640" imgH="393480" progId="Equation.3">
                  <p:embed/>
                  <p:pic>
                    <p:nvPicPr>
                      <p:cNvPr id="0" name="Object 20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525" y="685800"/>
                        <a:ext cx="491966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38" name="Object 2054">
            <a:extLst>
              <a:ext uri="{FF2B5EF4-FFF2-40B4-BE49-F238E27FC236}">
                <a16:creationId xmlns:a16="http://schemas.microsoft.com/office/drawing/2014/main" id="{C94467C9-3A5F-4EFF-AD8D-0896DFAC62D4}"/>
              </a:ext>
            </a:extLst>
          </p:cNvPr>
          <p:cNvGraphicFramePr>
            <a:graphicFrameLocks noChangeAspect="1"/>
          </p:cNvGraphicFramePr>
          <p:nvPr/>
        </p:nvGraphicFramePr>
        <p:xfrm>
          <a:off x="1392238" y="1524000"/>
          <a:ext cx="3836987" cy="776288"/>
        </p:xfrm>
        <a:graphic>
          <a:graphicData uri="http://schemas.openxmlformats.org/presentationml/2006/ole">
            <mc:AlternateContent xmlns:mc="http://schemas.openxmlformats.org/markup-compatibility/2006">
              <mc:Choice xmlns:v="urn:schemas-microsoft-com:vml" Requires="v">
                <p:oleObj spid="_x0000_s197653" name="公式" r:id="rId5" imgW="2260440" imgH="431640" progId="Equation.3">
                  <p:embed/>
                </p:oleObj>
              </mc:Choice>
              <mc:Fallback>
                <p:oleObj name="公式" r:id="rId5" imgW="2260440" imgH="431640" progId="Equation.3">
                  <p:embed/>
                  <p:pic>
                    <p:nvPicPr>
                      <p:cNvPr id="0" name="Object 20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238" y="1524000"/>
                        <a:ext cx="3836987" cy="77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41" name="Object 2057">
            <a:extLst>
              <a:ext uri="{FF2B5EF4-FFF2-40B4-BE49-F238E27FC236}">
                <a16:creationId xmlns:a16="http://schemas.microsoft.com/office/drawing/2014/main" id="{925F8CFC-B203-417B-9DD8-EC69499D0BD0}"/>
              </a:ext>
            </a:extLst>
          </p:cNvPr>
          <p:cNvGraphicFramePr>
            <a:graphicFrameLocks noChangeAspect="1"/>
          </p:cNvGraphicFramePr>
          <p:nvPr/>
        </p:nvGraphicFramePr>
        <p:xfrm>
          <a:off x="5748338" y="1676400"/>
          <a:ext cx="2670175" cy="457200"/>
        </p:xfrm>
        <a:graphic>
          <a:graphicData uri="http://schemas.openxmlformats.org/presentationml/2006/ole">
            <mc:AlternateContent xmlns:mc="http://schemas.openxmlformats.org/markup-compatibility/2006">
              <mc:Choice xmlns:v="urn:schemas-microsoft-com:vml" Requires="v">
                <p:oleObj spid="_x0000_s197654" name="公式" r:id="rId7" imgW="1536480" imgH="228600" progId="Equation.3">
                  <p:embed/>
                </p:oleObj>
              </mc:Choice>
              <mc:Fallback>
                <p:oleObj name="公式" r:id="rId7" imgW="1536480" imgH="228600" progId="Equation.3">
                  <p:embed/>
                  <p:pic>
                    <p:nvPicPr>
                      <p:cNvPr id="0" name="Object 20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8338" y="1676400"/>
                        <a:ext cx="2670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42" name="Object 2058">
            <a:extLst>
              <a:ext uri="{FF2B5EF4-FFF2-40B4-BE49-F238E27FC236}">
                <a16:creationId xmlns:a16="http://schemas.microsoft.com/office/drawing/2014/main" id="{65A58777-6824-466E-8419-3B6EEB874F57}"/>
              </a:ext>
            </a:extLst>
          </p:cNvPr>
          <p:cNvGraphicFramePr>
            <a:graphicFrameLocks noChangeAspect="1"/>
          </p:cNvGraphicFramePr>
          <p:nvPr/>
        </p:nvGraphicFramePr>
        <p:xfrm>
          <a:off x="5205413" y="3810000"/>
          <a:ext cx="2695575" cy="825500"/>
        </p:xfrm>
        <a:graphic>
          <a:graphicData uri="http://schemas.openxmlformats.org/presentationml/2006/ole">
            <mc:AlternateContent xmlns:mc="http://schemas.openxmlformats.org/markup-compatibility/2006">
              <mc:Choice xmlns:v="urn:schemas-microsoft-com:vml" Requires="v">
                <p:oleObj spid="_x0000_s197655" name="公式" r:id="rId9" imgW="1409400" imgH="431640" progId="Equation.3">
                  <p:embed/>
                </p:oleObj>
              </mc:Choice>
              <mc:Fallback>
                <p:oleObj name="公式" r:id="rId9" imgW="1409400" imgH="431640" progId="Equation.3">
                  <p:embed/>
                  <p:pic>
                    <p:nvPicPr>
                      <p:cNvPr id="0" name="Object 20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05413" y="3810000"/>
                        <a:ext cx="269557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43" name="Object 2059">
            <a:extLst>
              <a:ext uri="{FF2B5EF4-FFF2-40B4-BE49-F238E27FC236}">
                <a16:creationId xmlns:a16="http://schemas.microsoft.com/office/drawing/2014/main" id="{B0AF1518-7CAB-4E21-94A9-01AFF2D53FE4}"/>
              </a:ext>
            </a:extLst>
          </p:cNvPr>
          <p:cNvGraphicFramePr>
            <a:graphicFrameLocks noChangeAspect="1"/>
          </p:cNvGraphicFramePr>
          <p:nvPr/>
        </p:nvGraphicFramePr>
        <p:xfrm>
          <a:off x="5181600" y="2590800"/>
          <a:ext cx="3168650" cy="838200"/>
        </p:xfrm>
        <a:graphic>
          <a:graphicData uri="http://schemas.openxmlformats.org/presentationml/2006/ole">
            <mc:AlternateContent xmlns:mc="http://schemas.openxmlformats.org/markup-compatibility/2006">
              <mc:Choice xmlns:v="urn:schemas-microsoft-com:vml" Requires="v">
                <p:oleObj spid="_x0000_s197656" name="公式" r:id="rId11" imgW="1676160" imgH="393480" progId="Equation.3">
                  <p:embed/>
                </p:oleObj>
              </mc:Choice>
              <mc:Fallback>
                <p:oleObj name="公式" r:id="rId11" imgW="1676160" imgH="393480" progId="Equation.3">
                  <p:embed/>
                  <p:pic>
                    <p:nvPicPr>
                      <p:cNvPr id="0" name="Object 20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2590800"/>
                        <a:ext cx="316865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44" name="Object 2060">
            <a:extLst>
              <a:ext uri="{FF2B5EF4-FFF2-40B4-BE49-F238E27FC236}">
                <a16:creationId xmlns:a16="http://schemas.microsoft.com/office/drawing/2014/main" id="{0C973D0C-B541-4B92-AC2E-3D7D0068F3DF}"/>
              </a:ext>
            </a:extLst>
          </p:cNvPr>
          <p:cNvGraphicFramePr>
            <a:graphicFrameLocks noChangeAspect="1"/>
          </p:cNvGraphicFramePr>
          <p:nvPr/>
        </p:nvGraphicFramePr>
        <p:xfrm>
          <a:off x="1524000" y="3810000"/>
          <a:ext cx="1981200" cy="952500"/>
        </p:xfrm>
        <a:graphic>
          <a:graphicData uri="http://schemas.openxmlformats.org/presentationml/2006/ole">
            <mc:AlternateContent xmlns:mc="http://schemas.openxmlformats.org/markup-compatibility/2006">
              <mc:Choice xmlns:v="urn:schemas-microsoft-com:vml" Requires="v">
                <p:oleObj spid="_x0000_s197657" name="公式" r:id="rId13" imgW="977760" imgH="469800" progId="Equation.3">
                  <p:embed/>
                </p:oleObj>
              </mc:Choice>
              <mc:Fallback>
                <p:oleObj name="公式" r:id="rId13" imgW="977760" imgH="469800" progId="Equation.3">
                  <p:embed/>
                  <p:pic>
                    <p:nvPicPr>
                      <p:cNvPr id="0" name="Object 206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0" y="3810000"/>
                        <a:ext cx="19812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45" name="Object 2061">
            <a:extLst>
              <a:ext uri="{FF2B5EF4-FFF2-40B4-BE49-F238E27FC236}">
                <a16:creationId xmlns:a16="http://schemas.microsoft.com/office/drawing/2014/main" id="{1F48F479-7DD3-4385-9B42-5B34F13A5017}"/>
              </a:ext>
            </a:extLst>
          </p:cNvPr>
          <p:cNvGraphicFramePr>
            <a:graphicFrameLocks noChangeAspect="1"/>
          </p:cNvGraphicFramePr>
          <p:nvPr/>
        </p:nvGraphicFramePr>
        <p:xfrm>
          <a:off x="1371600" y="2590800"/>
          <a:ext cx="2971800" cy="915988"/>
        </p:xfrm>
        <a:graphic>
          <a:graphicData uri="http://schemas.openxmlformats.org/presentationml/2006/ole">
            <mc:AlternateContent xmlns:mc="http://schemas.openxmlformats.org/markup-compatibility/2006">
              <mc:Choice xmlns:v="urn:schemas-microsoft-com:vml" Requires="v">
                <p:oleObj spid="_x0000_s197658" name="公式" r:id="rId15" imgW="1523880" imgH="469800" progId="Equation.3">
                  <p:embed/>
                </p:oleObj>
              </mc:Choice>
              <mc:Fallback>
                <p:oleObj name="公式" r:id="rId15" imgW="1523880" imgH="469800" progId="Equation.3">
                  <p:embed/>
                  <p:pic>
                    <p:nvPicPr>
                      <p:cNvPr id="0" name="Object 206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1600" y="2590800"/>
                        <a:ext cx="29718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51" name="Object 2067">
            <a:extLst>
              <a:ext uri="{FF2B5EF4-FFF2-40B4-BE49-F238E27FC236}">
                <a16:creationId xmlns:a16="http://schemas.microsoft.com/office/drawing/2014/main" id="{43BA1BE4-946D-4001-B679-32063F72BB1B}"/>
              </a:ext>
            </a:extLst>
          </p:cNvPr>
          <p:cNvGraphicFramePr>
            <a:graphicFrameLocks noChangeAspect="1"/>
          </p:cNvGraphicFramePr>
          <p:nvPr/>
        </p:nvGraphicFramePr>
        <p:xfrm>
          <a:off x="1524000" y="5105400"/>
          <a:ext cx="4876800" cy="819150"/>
        </p:xfrm>
        <a:graphic>
          <a:graphicData uri="http://schemas.openxmlformats.org/presentationml/2006/ole">
            <mc:AlternateContent xmlns:mc="http://schemas.openxmlformats.org/markup-compatibility/2006">
              <mc:Choice xmlns:v="urn:schemas-microsoft-com:vml" Requires="v">
                <p:oleObj spid="_x0000_s197659" name="公式" r:id="rId17" imgW="1981080" imgH="469800" progId="Equation.3">
                  <p:embed/>
                </p:oleObj>
              </mc:Choice>
              <mc:Fallback>
                <p:oleObj name="公式" r:id="rId17" imgW="1981080" imgH="469800" progId="Equation.3">
                  <p:embed/>
                  <p:pic>
                    <p:nvPicPr>
                      <p:cNvPr id="0" name="Object 206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4000" y="5105400"/>
                        <a:ext cx="4876800"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50E936FB-FCA9-4C48-95C9-C3F85E8B3670}"/>
              </a:ext>
            </a:extLst>
          </p:cNvPr>
          <p:cNvSpPr>
            <a:spLocks noChangeArrowheads="1"/>
          </p:cNvSpPr>
          <p:nvPr/>
        </p:nvSpPr>
        <p:spPr bwMode="auto">
          <a:xfrm>
            <a:off x="1143000" y="685800"/>
            <a:ext cx="58674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cs typeface="Times New Roman" panose="02020603050405020304" pitchFamily="18" charset="0"/>
              </a:rPr>
              <a:t>§ 3.8 </a:t>
            </a:r>
            <a:r>
              <a:rPr lang="zh-CN" altLang="en-US" sz="2800">
                <a:solidFill>
                  <a:schemeClr val="accent2"/>
                </a:solidFill>
              </a:rPr>
              <a:t>气体输运系数的导出</a:t>
            </a:r>
            <a:endParaRPr lang="zh-CN" altLang="en-US" sz="2800">
              <a:solidFill>
                <a:schemeClr val="accent2"/>
              </a:solidFill>
              <a:ea typeface=""/>
            </a:endParaRPr>
          </a:p>
        </p:txBody>
      </p:sp>
      <p:sp>
        <p:nvSpPr>
          <p:cNvPr id="121859" name="Rectangle 3">
            <a:extLst>
              <a:ext uri="{FF2B5EF4-FFF2-40B4-BE49-F238E27FC236}">
                <a16:creationId xmlns:a16="http://schemas.microsoft.com/office/drawing/2014/main" id="{B05AAF43-54C2-4280-85F0-7C7F2954B71C}"/>
              </a:ext>
            </a:extLst>
          </p:cNvPr>
          <p:cNvSpPr>
            <a:spLocks noChangeArrowheads="1"/>
          </p:cNvSpPr>
          <p:nvPr/>
        </p:nvSpPr>
        <p:spPr bwMode="auto">
          <a:xfrm>
            <a:off x="1143000" y="1295400"/>
            <a:ext cx="5257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3.8.1 </a:t>
            </a:r>
            <a:r>
              <a:rPr lang="zh-CN" altLang="en-US">
                <a:solidFill>
                  <a:schemeClr val="accent2"/>
                </a:solidFill>
              </a:rPr>
              <a:t>气体黏性系数</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sp>
        <p:nvSpPr>
          <p:cNvPr id="121860" name="Rectangle 4">
            <a:extLst>
              <a:ext uri="{FF2B5EF4-FFF2-40B4-BE49-F238E27FC236}">
                <a16:creationId xmlns:a16="http://schemas.microsoft.com/office/drawing/2014/main" id="{D0C3F91A-6659-48CB-B8A6-BD019446864C}"/>
              </a:ext>
            </a:extLst>
          </p:cNvPr>
          <p:cNvSpPr>
            <a:spLocks noChangeArrowheads="1"/>
          </p:cNvSpPr>
          <p:nvPr/>
        </p:nvSpPr>
        <p:spPr bwMode="auto">
          <a:xfrm>
            <a:off x="1219200" y="1905000"/>
            <a:ext cx="27432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a:t>
            </a:r>
            <a:r>
              <a:rPr lang="zh-CN" altLang="en-US">
                <a:solidFill>
                  <a:schemeClr val="accent2"/>
                </a:solidFill>
              </a:rPr>
              <a:t>一</a:t>
            </a:r>
            <a:r>
              <a:rPr lang="en-US" altLang="zh-CN">
                <a:solidFill>
                  <a:schemeClr val="accent2"/>
                </a:solidFill>
              </a:rPr>
              <a:t>)</a:t>
            </a:r>
            <a:r>
              <a:rPr lang="en-US" altLang="zh-CN">
                <a:solidFill>
                  <a:schemeClr val="accent2"/>
                </a:solidFill>
                <a:cs typeface="Times New Roman" panose="02020603050405020304" pitchFamily="18" charset="0"/>
              </a:rPr>
              <a:t> </a:t>
            </a:r>
            <a:r>
              <a:rPr lang="zh-CN" altLang="en-US">
                <a:solidFill>
                  <a:schemeClr val="accent2"/>
                </a:solidFill>
              </a:rPr>
              <a:t>气体黏性系数</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graphicFrame>
        <p:nvGraphicFramePr>
          <p:cNvPr id="121861" name="Object 5">
            <a:extLst>
              <a:ext uri="{FF2B5EF4-FFF2-40B4-BE49-F238E27FC236}">
                <a16:creationId xmlns:a16="http://schemas.microsoft.com/office/drawing/2014/main" id="{1A27898C-CEB2-417B-B537-67BCADE59D55}"/>
              </a:ext>
            </a:extLst>
          </p:cNvPr>
          <p:cNvGraphicFramePr>
            <a:graphicFrameLocks noChangeAspect="1"/>
          </p:cNvGraphicFramePr>
          <p:nvPr/>
        </p:nvGraphicFramePr>
        <p:xfrm>
          <a:off x="1295400" y="2590800"/>
          <a:ext cx="6934200" cy="931863"/>
        </p:xfrm>
        <a:graphic>
          <a:graphicData uri="http://schemas.openxmlformats.org/presentationml/2006/ole">
            <mc:AlternateContent xmlns:mc="http://schemas.openxmlformats.org/markup-compatibility/2006">
              <mc:Choice xmlns:v="urn:schemas-microsoft-com:vml" Requires="v">
                <p:oleObj spid="_x0000_s121864" name="公式" r:id="rId3" imgW="3593880" imgH="482400" progId="Equation.3">
                  <p:embed/>
                </p:oleObj>
              </mc:Choice>
              <mc:Fallback>
                <p:oleObj name="公式" r:id="rId3" imgW="3593880" imgH="482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590800"/>
                        <a:ext cx="6934200"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862" name="Object 6">
            <a:extLst>
              <a:ext uri="{FF2B5EF4-FFF2-40B4-BE49-F238E27FC236}">
                <a16:creationId xmlns:a16="http://schemas.microsoft.com/office/drawing/2014/main" id="{01275EDB-6676-45CB-9B86-0166B6D27438}"/>
              </a:ext>
            </a:extLst>
          </p:cNvPr>
          <p:cNvGraphicFramePr>
            <a:graphicFrameLocks noChangeAspect="1"/>
          </p:cNvGraphicFramePr>
          <p:nvPr/>
        </p:nvGraphicFramePr>
        <p:xfrm>
          <a:off x="1295400" y="3810000"/>
          <a:ext cx="6858000" cy="917575"/>
        </p:xfrm>
        <a:graphic>
          <a:graphicData uri="http://schemas.openxmlformats.org/presentationml/2006/ole">
            <mc:AlternateContent xmlns:mc="http://schemas.openxmlformats.org/markup-compatibility/2006">
              <mc:Choice xmlns:v="urn:schemas-microsoft-com:vml" Requires="v">
                <p:oleObj spid="_x0000_s121865" name="公式" r:id="rId5" imgW="3606480" imgH="482400" progId="Equation.3">
                  <p:embed/>
                </p:oleObj>
              </mc:Choice>
              <mc:Fallback>
                <p:oleObj name="公式" r:id="rId5" imgW="3606480" imgH="482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810000"/>
                        <a:ext cx="6858000"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863" name="Object 7">
            <a:extLst>
              <a:ext uri="{FF2B5EF4-FFF2-40B4-BE49-F238E27FC236}">
                <a16:creationId xmlns:a16="http://schemas.microsoft.com/office/drawing/2014/main" id="{EA1F5201-4327-4DE6-BD10-F80E9CE536EC}"/>
              </a:ext>
            </a:extLst>
          </p:cNvPr>
          <p:cNvGraphicFramePr>
            <a:graphicFrameLocks noChangeAspect="1"/>
          </p:cNvGraphicFramePr>
          <p:nvPr/>
        </p:nvGraphicFramePr>
        <p:xfrm>
          <a:off x="1295400" y="5105400"/>
          <a:ext cx="6858000" cy="850900"/>
        </p:xfrm>
        <a:graphic>
          <a:graphicData uri="http://schemas.openxmlformats.org/presentationml/2006/ole">
            <mc:AlternateContent xmlns:mc="http://schemas.openxmlformats.org/markup-compatibility/2006">
              <mc:Choice xmlns:v="urn:schemas-microsoft-com:vml" Requires="v">
                <p:oleObj spid="_x0000_s121866" name="公式" r:id="rId7" imgW="3174840" imgH="393480" progId="Equation.3">
                  <p:embed/>
                </p:oleObj>
              </mc:Choice>
              <mc:Fallback>
                <p:oleObj name="公式" r:id="rId7" imgW="3174840" imgH="3934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5105400"/>
                        <a:ext cx="6858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08" name="Object 4">
            <a:extLst>
              <a:ext uri="{FF2B5EF4-FFF2-40B4-BE49-F238E27FC236}">
                <a16:creationId xmlns:a16="http://schemas.microsoft.com/office/drawing/2014/main" id="{B8E92C7D-46FC-47D1-81E7-0A9FFB292BF1}"/>
              </a:ext>
            </a:extLst>
          </p:cNvPr>
          <p:cNvGraphicFramePr>
            <a:graphicFrameLocks noGrp="1" noChangeAspect="1"/>
          </p:cNvGraphicFramePr>
          <p:nvPr>
            <p:ph sz="quarter" idx="1"/>
          </p:nvPr>
        </p:nvGraphicFramePr>
        <p:xfrm>
          <a:off x="2019300" y="2584450"/>
          <a:ext cx="914400" cy="215900"/>
        </p:xfrm>
        <a:graphic>
          <a:graphicData uri="http://schemas.openxmlformats.org/presentationml/2006/ole">
            <mc:AlternateContent xmlns:mc="http://schemas.openxmlformats.org/markup-compatibility/2006">
              <mc:Choice xmlns:v="urn:schemas-microsoft-com:vml" Requires="v">
                <p:oleObj spid="_x0000_s200734" name="公式" r:id="rId3" imgW="914400" imgH="215640" progId="Equation.3">
                  <p:embed/>
                </p:oleObj>
              </mc:Choice>
              <mc:Fallback>
                <p:oleObj name="公式" r:id="rId3" imgW="914400" imgH="21564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300" y="2584450"/>
                        <a:ext cx="9144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0713" name="Object 9">
            <a:extLst>
              <a:ext uri="{FF2B5EF4-FFF2-40B4-BE49-F238E27FC236}">
                <a16:creationId xmlns:a16="http://schemas.microsoft.com/office/drawing/2014/main" id="{3884EA4C-BA40-49B0-A421-559E824FD91C}"/>
              </a:ext>
            </a:extLst>
          </p:cNvPr>
          <p:cNvGraphicFramePr>
            <a:graphicFrameLocks noGrp="1" noChangeAspect="1"/>
          </p:cNvGraphicFramePr>
          <p:nvPr>
            <p:ph sz="quarter" idx="3"/>
          </p:nvPr>
        </p:nvGraphicFramePr>
        <p:xfrm>
          <a:off x="2419350" y="4924425"/>
          <a:ext cx="114300" cy="215900"/>
        </p:xfrm>
        <a:graphic>
          <a:graphicData uri="http://schemas.openxmlformats.org/presentationml/2006/ole">
            <mc:AlternateContent xmlns:mc="http://schemas.openxmlformats.org/markup-compatibility/2006">
              <mc:Choice xmlns:v="urn:schemas-microsoft-com:vml" Requires="v">
                <p:oleObj spid="_x0000_s200735" name="公式" r:id="rId5" imgW="114120" imgH="215640" progId="Equation.3">
                  <p:embed/>
                </p:oleObj>
              </mc:Choice>
              <mc:Fallback>
                <p:oleObj name="公式" r:id="rId5" imgW="114120" imgH="215640" progId="Equation.3">
                  <p:embed/>
                  <p:pic>
                    <p:nvPicPr>
                      <p:cNvPr id="0" name="Object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9350" y="4924425"/>
                        <a:ext cx="1143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0720" name="Object 16">
            <a:extLst>
              <a:ext uri="{FF2B5EF4-FFF2-40B4-BE49-F238E27FC236}">
                <a16:creationId xmlns:a16="http://schemas.microsoft.com/office/drawing/2014/main" id="{D4F03627-3924-4BBB-BAF0-5213613794E1}"/>
              </a:ext>
            </a:extLst>
          </p:cNvPr>
          <p:cNvGraphicFramePr>
            <a:graphicFrameLocks noChangeAspect="1"/>
          </p:cNvGraphicFramePr>
          <p:nvPr/>
        </p:nvGraphicFramePr>
        <p:xfrm>
          <a:off x="1371600" y="990600"/>
          <a:ext cx="4191000" cy="719138"/>
        </p:xfrm>
        <a:graphic>
          <a:graphicData uri="http://schemas.openxmlformats.org/presentationml/2006/ole">
            <mc:AlternateContent xmlns:mc="http://schemas.openxmlformats.org/markup-compatibility/2006">
              <mc:Choice xmlns:v="urn:schemas-microsoft-com:vml" Requires="v">
                <p:oleObj spid="_x0000_s200736" name="公式" r:id="rId7" imgW="2298600" imgH="393480" progId="Equation.3">
                  <p:embed/>
                </p:oleObj>
              </mc:Choice>
              <mc:Fallback>
                <p:oleObj name="公式" r:id="rId7" imgW="2298600" imgH="39348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990600"/>
                        <a:ext cx="4191000"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21" name="Object 17">
            <a:extLst>
              <a:ext uri="{FF2B5EF4-FFF2-40B4-BE49-F238E27FC236}">
                <a16:creationId xmlns:a16="http://schemas.microsoft.com/office/drawing/2014/main" id="{7488222F-F64E-48AE-917E-A5F497BE9EF4}"/>
              </a:ext>
            </a:extLst>
          </p:cNvPr>
          <p:cNvGraphicFramePr>
            <a:graphicFrameLocks noChangeAspect="1"/>
          </p:cNvGraphicFramePr>
          <p:nvPr/>
        </p:nvGraphicFramePr>
        <p:xfrm>
          <a:off x="1447800" y="1981200"/>
          <a:ext cx="3048000" cy="762000"/>
        </p:xfrm>
        <a:graphic>
          <a:graphicData uri="http://schemas.openxmlformats.org/presentationml/2006/ole">
            <mc:AlternateContent xmlns:mc="http://schemas.openxmlformats.org/markup-compatibility/2006">
              <mc:Choice xmlns:v="urn:schemas-microsoft-com:vml" Requires="v">
                <p:oleObj spid="_x0000_s200737" name="公式" r:id="rId9" imgW="1828800" imgH="457200" progId="Equation.3">
                  <p:embed/>
                </p:oleObj>
              </mc:Choice>
              <mc:Fallback>
                <p:oleObj name="公式" r:id="rId9" imgW="1828800" imgH="4572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1981200"/>
                        <a:ext cx="3048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22" name="Object 18">
            <a:extLst>
              <a:ext uri="{FF2B5EF4-FFF2-40B4-BE49-F238E27FC236}">
                <a16:creationId xmlns:a16="http://schemas.microsoft.com/office/drawing/2014/main" id="{BE368DDE-41AF-4715-8F9F-4BD37E13C8DF}"/>
              </a:ext>
            </a:extLst>
          </p:cNvPr>
          <p:cNvGraphicFramePr>
            <a:graphicFrameLocks noChangeAspect="1"/>
          </p:cNvGraphicFramePr>
          <p:nvPr/>
        </p:nvGraphicFramePr>
        <p:xfrm>
          <a:off x="4953000" y="1905000"/>
          <a:ext cx="3505200" cy="884238"/>
        </p:xfrm>
        <a:graphic>
          <a:graphicData uri="http://schemas.openxmlformats.org/presentationml/2006/ole">
            <mc:AlternateContent xmlns:mc="http://schemas.openxmlformats.org/markup-compatibility/2006">
              <mc:Choice xmlns:v="urn:schemas-microsoft-com:vml" Requires="v">
                <p:oleObj spid="_x0000_s200738" name="公式" r:id="rId11" imgW="1815840" imgH="457200" progId="Equation.3">
                  <p:embed/>
                </p:oleObj>
              </mc:Choice>
              <mc:Fallback>
                <p:oleObj name="公式" r:id="rId11" imgW="1815840" imgH="4572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1905000"/>
                        <a:ext cx="3505200"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23" name="Object 19">
            <a:extLst>
              <a:ext uri="{FF2B5EF4-FFF2-40B4-BE49-F238E27FC236}">
                <a16:creationId xmlns:a16="http://schemas.microsoft.com/office/drawing/2014/main" id="{12F99384-272C-4A20-BC03-48A324CAD648}"/>
              </a:ext>
            </a:extLst>
          </p:cNvPr>
          <p:cNvGraphicFramePr>
            <a:graphicFrameLocks noChangeAspect="1"/>
          </p:cNvGraphicFramePr>
          <p:nvPr/>
        </p:nvGraphicFramePr>
        <p:xfrm>
          <a:off x="1676400" y="3200400"/>
          <a:ext cx="3810000" cy="1079500"/>
        </p:xfrm>
        <a:graphic>
          <a:graphicData uri="http://schemas.openxmlformats.org/presentationml/2006/ole">
            <mc:AlternateContent xmlns:mc="http://schemas.openxmlformats.org/markup-compatibility/2006">
              <mc:Choice xmlns:v="urn:schemas-microsoft-com:vml" Requires="v">
                <p:oleObj spid="_x0000_s200739" name="公式" r:id="rId13" imgW="1701720" imgH="482400" progId="Equation.3">
                  <p:embed/>
                </p:oleObj>
              </mc:Choice>
              <mc:Fallback>
                <p:oleObj name="公式" r:id="rId13" imgW="1701720" imgH="4824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6400" y="3200400"/>
                        <a:ext cx="38100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24" name="Object 20">
            <a:extLst>
              <a:ext uri="{FF2B5EF4-FFF2-40B4-BE49-F238E27FC236}">
                <a16:creationId xmlns:a16="http://schemas.microsoft.com/office/drawing/2014/main" id="{6FE8A32E-59A6-4F3C-800A-8AD07B674EE3}"/>
              </a:ext>
            </a:extLst>
          </p:cNvPr>
          <p:cNvGraphicFramePr>
            <a:graphicFrameLocks noChangeAspect="1"/>
          </p:cNvGraphicFramePr>
          <p:nvPr/>
        </p:nvGraphicFramePr>
        <p:xfrm>
          <a:off x="1828800" y="4648200"/>
          <a:ext cx="1676400" cy="852488"/>
        </p:xfrm>
        <a:graphic>
          <a:graphicData uri="http://schemas.openxmlformats.org/presentationml/2006/ole">
            <mc:AlternateContent xmlns:mc="http://schemas.openxmlformats.org/markup-compatibility/2006">
              <mc:Choice xmlns:v="urn:schemas-microsoft-com:vml" Requires="v">
                <p:oleObj spid="_x0000_s200740" name="公式" r:id="rId15" imgW="774360" imgH="393480" progId="Equation.3">
                  <p:embed/>
                </p:oleObj>
              </mc:Choice>
              <mc:Fallback>
                <p:oleObj name="公式" r:id="rId15" imgW="774360" imgH="39348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28800" y="4648200"/>
                        <a:ext cx="1676400"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25" name="Object 21">
            <a:extLst>
              <a:ext uri="{FF2B5EF4-FFF2-40B4-BE49-F238E27FC236}">
                <a16:creationId xmlns:a16="http://schemas.microsoft.com/office/drawing/2014/main" id="{C60D321C-B10D-4948-BEFA-C36467473140}"/>
              </a:ext>
            </a:extLst>
          </p:cNvPr>
          <p:cNvGraphicFramePr>
            <a:graphicFrameLocks noChangeAspect="1"/>
          </p:cNvGraphicFramePr>
          <p:nvPr/>
        </p:nvGraphicFramePr>
        <p:xfrm>
          <a:off x="5257800" y="4572000"/>
          <a:ext cx="1828800" cy="838200"/>
        </p:xfrm>
        <a:graphic>
          <a:graphicData uri="http://schemas.openxmlformats.org/presentationml/2006/ole">
            <mc:AlternateContent xmlns:mc="http://schemas.openxmlformats.org/markup-compatibility/2006">
              <mc:Choice xmlns:v="urn:schemas-microsoft-com:vml" Requires="v">
                <p:oleObj spid="_x0000_s200741" name="公式" r:id="rId17" imgW="685800" imgH="393480" progId="Equation.3">
                  <p:embed/>
                </p:oleObj>
              </mc:Choice>
              <mc:Fallback>
                <p:oleObj name="公式" r:id="rId17" imgW="685800" imgH="39348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57800" y="4572000"/>
                        <a:ext cx="1828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852" name="Object 4">
            <a:extLst>
              <a:ext uri="{FF2B5EF4-FFF2-40B4-BE49-F238E27FC236}">
                <a16:creationId xmlns:a16="http://schemas.microsoft.com/office/drawing/2014/main" id="{B5A649DA-0D20-43D0-8CB2-FE36A63C339D}"/>
              </a:ext>
            </a:extLst>
          </p:cNvPr>
          <p:cNvGraphicFramePr>
            <a:graphicFrameLocks noGrp="1" noChangeAspect="1"/>
          </p:cNvGraphicFramePr>
          <p:nvPr>
            <p:ph sz="quarter" idx="1"/>
          </p:nvPr>
        </p:nvGraphicFramePr>
        <p:xfrm>
          <a:off x="1981200" y="838200"/>
          <a:ext cx="1828800" cy="1206500"/>
        </p:xfrm>
        <a:graphic>
          <a:graphicData uri="http://schemas.openxmlformats.org/presentationml/2006/ole">
            <mc:AlternateContent xmlns:mc="http://schemas.openxmlformats.org/markup-compatibility/2006">
              <mc:Choice xmlns:v="urn:schemas-microsoft-com:vml" Requires="v">
                <p:oleObj spid="_x0000_s206871" name="公式" r:id="rId3" imgW="672840" imgH="444240" progId="Equation.3">
                  <p:embed/>
                </p:oleObj>
              </mc:Choice>
              <mc:Fallback>
                <p:oleObj name="公式" r:id="rId3" imgW="672840" imgH="44424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838200"/>
                        <a:ext cx="18288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54" name="Object 6">
            <a:extLst>
              <a:ext uri="{FF2B5EF4-FFF2-40B4-BE49-F238E27FC236}">
                <a16:creationId xmlns:a16="http://schemas.microsoft.com/office/drawing/2014/main" id="{DAE9791A-7CAF-4C75-83BF-386B5560D365}"/>
              </a:ext>
            </a:extLst>
          </p:cNvPr>
          <p:cNvGraphicFramePr>
            <a:graphicFrameLocks noGrp="1" noChangeAspect="1"/>
          </p:cNvGraphicFramePr>
          <p:nvPr>
            <p:ph sz="quarter" idx="2"/>
          </p:nvPr>
        </p:nvGraphicFramePr>
        <p:xfrm>
          <a:off x="1905000" y="2438400"/>
          <a:ext cx="4114800" cy="1150938"/>
        </p:xfrm>
        <a:graphic>
          <a:graphicData uri="http://schemas.openxmlformats.org/presentationml/2006/ole">
            <mc:AlternateContent xmlns:mc="http://schemas.openxmlformats.org/markup-compatibility/2006">
              <mc:Choice xmlns:v="urn:schemas-microsoft-com:vml" Requires="v">
                <p:oleObj spid="_x0000_s206872" name="公式" r:id="rId5" imgW="1587240" imgH="444240" progId="Equation.3">
                  <p:embed/>
                </p:oleObj>
              </mc:Choice>
              <mc:Fallback>
                <p:oleObj name="公式" r:id="rId5" imgW="1587240" imgH="444240" progId="Equation.3">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438400"/>
                        <a:ext cx="41148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57" name="Object 9">
            <a:extLst>
              <a:ext uri="{FF2B5EF4-FFF2-40B4-BE49-F238E27FC236}">
                <a16:creationId xmlns:a16="http://schemas.microsoft.com/office/drawing/2014/main" id="{40DBD06E-2CB3-4EF7-ABFE-2480E31DC8A6}"/>
              </a:ext>
            </a:extLst>
          </p:cNvPr>
          <p:cNvGraphicFramePr>
            <a:graphicFrameLocks noGrp="1" noChangeAspect="1"/>
          </p:cNvGraphicFramePr>
          <p:nvPr>
            <p:ph sz="quarter" idx="3"/>
          </p:nvPr>
        </p:nvGraphicFramePr>
        <p:xfrm>
          <a:off x="1828800" y="4391025"/>
          <a:ext cx="4830763" cy="654050"/>
        </p:xfrm>
        <a:graphic>
          <a:graphicData uri="http://schemas.openxmlformats.org/presentationml/2006/ole">
            <mc:AlternateContent xmlns:mc="http://schemas.openxmlformats.org/markup-compatibility/2006">
              <mc:Choice xmlns:v="urn:schemas-microsoft-com:vml" Requires="v">
                <p:oleObj spid="_x0000_s206873" name="公式" r:id="rId7" imgW="1688760" imgH="228600" progId="Equation.3">
                  <p:embed/>
                </p:oleObj>
              </mc:Choice>
              <mc:Fallback>
                <p:oleObj name="公式" r:id="rId7" imgW="1688760" imgH="228600" progId="Equation.3">
                  <p:embed/>
                  <p:pic>
                    <p:nvPicPr>
                      <p:cNvPr id="0" name="Object 9"/>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4391025"/>
                        <a:ext cx="4830763"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69" name="Object 21">
            <a:extLst>
              <a:ext uri="{FF2B5EF4-FFF2-40B4-BE49-F238E27FC236}">
                <a16:creationId xmlns:a16="http://schemas.microsoft.com/office/drawing/2014/main" id="{E7F9E2AC-EAEB-4492-852D-F2B5DD39F491}"/>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6874" name="公式" r:id="rId9" imgW="114120" imgH="215640" progId="Equation.3">
                  <p:embed/>
                </p:oleObj>
              </mc:Choice>
              <mc:Fallback>
                <p:oleObj name="公式" r:id="rId9" imgW="114120" imgH="21564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a:extLst>
              <a:ext uri="{FF2B5EF4-FFF2-40B4-BE49-F238E27FC236}">
                <a16:creationId xmlns:a16="http://schemas.microsoft.com/office/drawing/2014/main" id="{8DBA8733-2CCE-4D1E-B3B4-12A8AAA4A5B5}"/>
              </a:ext>
            </a:extLst>
          </p:cNvPr>
          <p:cNvSpPr>
            <a:spLocks noChangeArrowheads="1"/>
          </p:cNvSpPr>
          <p:nvPr/>
        </p:nvSpPr>
        <p:spPr bwMode="auto">
          <a:xfrm>
            <a:off x="1143000" y="762000"/>
            <a:ext cx="5257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3.8.2 </a:t>
            </a:r>
            <a:r>
              <a:rPr lang="zh-CN" altLang="en-US">
                <a:solidFill>
                  <a:schemeClr val="accent2"/>
                </a:solidFill>
              </a:rPr>
              <a:t>气体热传导系数的导出</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graphicFrame>
        <p:nvGraphicFramePr>
          <p:cNvPr id="122884" name="Object 4">
            <a:extLst>
              <a:ext uri="{FF2B5EF4-FFF2-40B4-BE49-F238E27FC236}">
                <a16:creationId xmlns:a16="http://schemas.microsoft.com/office/drawing/2014/main" id="{040FDA31-0A84-438F-B79F-F98A2D91D906}"/>
              </a:ext>
            </a:extLst>
          </p:cNvPr>
          <p:cNvGraphicFramePr>
            <a:graphicFrameLocks noChangeAspect="1"/>
          </p:cNvGraphicFramePr>
          <p:nvPr/>
        </p:nvGraphicFramePr>
        <p:xfrm>
          <a:off x="1295400" y="2133600"/>
          <a:ext cx="3048000" cy="852488"/>
        </p:xfrm>
        <a:graphic>
          <a:graphicData uri="http://schemas.openxmlformats.org/presentationml/2006/ole">
            <mc:AlternateContent xmlns:mc="http://schemas.openxmlformats.org/markup-compatibility/2006">
              <mc:Choice xmlns:v="urn:schemas-microsoft-com:vml" Requires="v">
                <p:oleObj spid="_x0000_s122889" name="公式" r:id="rId3" imgW="1498320" imgH="419040" progId="Equation.3">
                  <p:embed/>
                </p:oleObj>
              </mc:Choice>
              <mc:Fallback>
                <p:oleObj name="公式" r:id="rId3" imgW="149832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133600"/>
                        <a:ext cx="3048000" cy="85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85" name="Object 5">
            <a:extLst>
              <a:ext uri="{FF2B5EF4-FFF2-40B4-BE49-F238E27FC236}">
                <a16:creationId xmlns:a16="http://schemas.microsoft.com/office/drawing/2014/main" id="{4C088302-79C3-4D2E-901C-C8BDE7CE9F2D}"/>
              </a:ext>
            </a:extLst>
          </p:cNvPr>
          <p:cNvGraphicFramePr>
            <a:graphicFrameLocks noChangeAspect="1"/>
          </p:cNvGraphicFramePr>
          <p:nvPr/>
        </p:nvGraphicFramePr>
        <p:xfrm>
          <a:off x="4800600" y="1981200"/>
          <a:ext cx="3733800" cy="1044575"/>
        </p:xfrm>
        <a:graphic>
          <a:graphicData uri="http://schemas.openxmlformats.org/presentationml/2006/ole">
            <mc:AlternateContent xmlns:mc="http://schemas.openxmlformats.org/markup-compatibility/2006">
              <mc:Choice xmlns:v="urn:schemas-microsoft-com:vml" Requires="v">
                <p:oleObj spid="_x0000_s122890" name="公式" r:id="rId5" imgW="1498320" imgH="419040" progId="Equation.3">
                  <p:embed/>
                </p:oleObj>
              </mc:Choice>
              <mc:Fallback>
                <p:oleObj name="公式" r:id="rId5" imgW="1498320" imgH="419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981200"/>
                        <a:ext cx="37338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86" name="Object 6">
            <a:extLst>
              <a:ext uri="{FF2B5EF4-FFF2-40B4-BE49-F238E27FC236}">
                <a16:creationId xmlns:a16="http://schemas.microsoft.com/office/drawing/2014/main" id="{39F98B8C-0134-4BAF-9FAC-BC8BADAD2C51}"/>
              </a:ext>
            </a:extLst>
          </p:cNvPr>
          <p:cNvGraphicFramePr>
            <a:graphicFrameLocks noChangeAspect="1"/>
          </p:cNvGraphicFramePr>
          <p:nvPr/>
        </p:nvGraphicFramePr>
        <p:xfrm>
          <a:off x="1219200" y="3276600"/>
          <a:ext cx="7315200" cy="1041400"/>
        </p:xfrm>
        <a:graphic>
          <a:graphicData uri="http://schemas.openxmlformats.org/presentationml/2006/ole">
            <mc:AlternateContent xmlns:mc="http://schemas.openxmlformats.org/markup-compatibility/2006">
              <mc:Choice xmlns:v="urn:schemas-microsoft-com:vml" Requires="v">
                <p:oleObj spid="_x0000_s122891" name="公式" r:id="rId7" imgW="3568680" imgH="507960" progId="Equation.3">
                  <p:embed/>
                </p:oleObj>
              </mc:Choice>
              <mc:Fallback>
                <p:oleObj name="公式" r:id="rId7" imgW="3568680" imgH="5079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276600"/>
                        <a:ext cx="73152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7" name="Rectangle 7">
            <a:extLst>
              <a:ext uri="{FF2B5EF4-FFF2-40B4-BE49-F238E27FC236}">
                <a16:creationId xmlns:a16="http://schemas.microsoft.com/office/drawing/2014/main" id="{E7051532-9542-4CBD-A535-DD8B26320F32}"/>
              </a:ext>
            </a:extLst>
          </p:cNvPr>
          <p:cNvSpPr>
            <a:spLocks noChangeArrowheads="1"/>
          </p:cNvSpPr>
          <p:nvPr/>
        </p:nvSpPr>
        <p:spPr bwMode="auto">
          <a:xfrm>
            <a:off x="1219200" y="1447800"/>
            <a:ext cx="2971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a:t>
            </a:r>
            <a:r>
              <a:rPr lang="zh-CN" altLang="en-US">
                <a:solidFill>
                  <a:schemeClr val="accent2"/>
                </a:solidFill>
              </a:rPr>
              <a:t>一</a:t>
            </a:r>
            <a:r>
              <a:rPr lang="en-US" altLang="zh-CN">
                <a:solidFill>
                  <a:schemeClr val="accent2"/>
                </a:solidFill>
              </a:rPr>
              <a:t>)</a:t>
            </a:r>
            <a:r>
              <a:rPr lang="en-US" altLang="zh-CN">
                <a:solidFill>
                  <a:schemeClr val="accent2"/>
                </a:solidFill>
                <a:cs typeface="Times New Roman" panose="02020603050405020304" pitchFamily="18" charset="0"/>
              </a:rPr>
              <a:t> </a:t>
            </a:r>
            <a:r>
              <a:rPr lang="zh-CN" altLang="en-US">
                <a:solidFill>
                  <a:schemeClr val="accent2"/>
                </a:solidFill>
              </a:rPr>
              <a:t>气体热传导系数</a:t>
            </a:r>
            <a:endParaRPr lang="zh-CN" altLang="en-US">
              <a:solidFill>
                <a:schemeClr val="accent2"/>
              </a:solidFill>
              <a:ea typeface=""/>
            </a:endParaRPr>
          </a:p>
        </p:txBody>
      </p:sp>
      <p:graphicFrame>
        <p:nvGraphicFramePr>
          <p:cNvPr id="122888" name="Object 8">
            <a:extLst>
              <a:ext uri="{FF2B5EF4-FFF2-40B4-BE49-F238E27FC236}">
                <a16:creationId xmlns:a16="http://schemas.microsoft.com/office/drawing/2014/main" id="{DFD2BDE6-D039-4365-BD88-4AFF41CB0132}"/>
              </a:ext>
            </a:extLst>
          </p:cNvPr>
          <p:cNvGraphicFramePr>
            <a:graphicFrameLocks noChangeAspect="1"/>
          </p:cNvGraphicFramePr>
          <p:nvPr/>
        </p:nvGraphicFramePr>
        <p:xfrm>
          <a:off x="1447800" y="4800600"/>
          <a:ext cx="2819400" cy="844550"/>
        </p:xfrm>
        <a:graphic>
          <a:graphicData uri="http://schemas.openxmlformats.org/presentationml/2006/ole">
            <mc:AlternateContent xmlns:mc="http://schemas.openxmlformats.org/markup-compatibility/2006">
              <mc:Choice xmlns:v="urn:schemas-microsoft-com:vml" Requires="v">
                <p:oleObj spid="_x0000_s122892" name="公式" r:id="rId9" imgW="1396800" imgH="419040" progId="Equation.3">
                  <p:embed/>
                </p:oleObj>
              </mc:Choice>
              <mc:Fallback>
                <p:oleObj name="公式" r:id="rId9" imgW="1396800" imgH="4190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4800600"/>
                        <a:ext cx="281940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983" name="Object 15">
            <a:extLst>
              <a:ext uri="{FF2B5EF4-FFF2-40B4-BE49-F238E27FC236}">
                <a16:creationId xmlns:a16="http://schemas.microsoft.com/office/drawing/2014/main" id="{3E84F15F-7B83-43CE-BE72-001A48845C2C}"/>
              </a:ext>
            </a:extLst>
          </p:cNvPr>
          <p:cNvGraphicFramePr>
            <a:graphicFrameLocks noChangeAspect="1"/>
          </p:cNvGraphicFramePr>
          <p:nvPr/>
        </p:nvGraphicFramePr>
        <p:xfrm>
          <a:off x="1465263" y="1066800"/>
          <a:ext cx="5756275" cy="968375"/>
        </p:xfrm>
        <a:graphic>
          <a:graphicData uri="http://schemas.openxmlformats.org/presentationml/2006/ole">
            <mc:AlternateContent xmlns:mc="http://schemas.openxmlformats.org/markup-compatibility/2006">
              <mc:Choice xmlns:v="urn:schemas-microsoft-com:vml" Requires="v">
                <p:oleObj spid="_x0000_s273408" name="公式" r:id="rId3" imgW="2717640" imgH="457200" progId="Equation.3">
                  <p:embed/>
                </p:oleObj>
              </mc:Choice>
              <mc:Fallback>
                <p:oleObj name="公式" r:id="rId3" imgW="2717640" imgH="4572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263" y="1066800"/>
                        <a:ext cx="575627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84" name="Object 16">
            <a:extLst>
              <a:ext uri="{FF2B5EF4-FFF2-40B4-BE49-F238E27FC236}">
                <a16:creationId xmlns:a16="http://schemas.microsoft.com/office/drawing/2014/main" id="{F695CFC3-C54D-4AAA-B0F8-67A23FA268E4}"/>
              </a:ext>
            </a:extLst>
          </p:cNvPr>
          <p:cNvGraphicFramePr>
            <a:graphicFrameLocks noChangeAspect="1"/>
          </p:cNvGraphicFramePr>
          <p:nvPr/>
        </p:nvGraphicFramePr>
        <p:xfrm>
          <a:off x="1595438" y="2606675"/>
          <a:ext cx="2754312" cy="1163638"/>
        </p:xfrm>
        <a:graphic>
          <a:graphicData uri="http://schemas.openxmlformats.org/presentationml/2006/ole">
            <mc:AlternateContent xmlns:mc="http://schemas.openxmlformats.org/markup-compatibility/2006">
              <mc:Choice xmlns:v="urn:schemas-microsoft-com:vml" Requires="v">
                <p:oleObj spid="_x0000_s273409" name="公式" r:id="rId5" imgW="1054080" imgH="444240" progId="Equation.3">
                  <p:embed/>
                </p:oleObj>
              </mc:Choice>
              <mc:Fallback>
                <p:oleObj name="公式" r:id="rId5" imgW="1054080" imgH="44424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5438" y="2606675"/>
                        <a:ext cx="2754312"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85" name="Object 17">
            <a:extLst>
              <a:ext uri="{FF2B5EF4-FFF2-40B4-BE49-F238E27FC236}">
                <a16:creationId xmlns:a16="http://schemas.microsoft.com/office/drawing/2014/main" id="{F66F30D5-AFB5-4D36-A467-BCF2A0244B22}"/>
              </a:ext>
            </a:extLst>
          </p:cNvPr>
          <p:cNvGraphicFramePr>
            <a:graphicFrameLocks noChangeAspect="1"/>
          </p:cNvGraphicFramePr>
          <p:nvPr/>
        </p:nvGraphicFramePr>
        <p:xfrm>
          <a:off x="4622800" y="2605088"/>
          <a:ext cx="3481388" cy="1062037"/>
        </p:xfrm>
        <a:graphic>
          <a:graphicData uri="http://schemas.openxmlformats.org/presentationml/2006/ole">
            <mc:AlternateContent xmlns:mc="http://schemas.openxmlformats.org/markup-compatibility/2006">
              <mc:Choice xmlns:v="urn:schemas-microsoft-com:vml" Requires="v">
                <p:oleObj spid="_x0000_s273410" name="公式" r:id="rId7" imgW="1079280" imgH="444240" progId="Equation.3">
                  <p:embed/>
                </p:oleObj>
              </mc:Choice>
              <mc:Fallback>
                <p:oleObj name="公式" r:id="rId7" imgW="1079280" imgH="44424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2800" y="2605088"/>
                        <a:ext cx="3481388"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92" name="Object 24">
            <a:extLst>
              <a:ext uri="{FF2B5EF4-FFF2-40B4-BE49-F238E27FC236}">
                <a16:creationId xmlns:a16="http://schemas.microsoft.com/office/drawing/2014/main" id="{4DE2D6F6-DEA4-4415-852B-DA54D9C7A860}"/>
              </a:ext>
            </a:extLst>
          </p:cNvPr>
          <p:cNvGraphicFramePr>
            <a:graphicFrameLocks noChangeAspect="1"/>
          </p:cNvGraphicFramePr>
          <p:nvPr/>
        </p:nvGraphicFramePr>
        <p:xfrm>
          <a:off x="1600200" y="4495800"/>
          <a:ext cx="3276600" cy="1044575"/>
        </p:xfrm>
        <a:graphic>
          <a:graphicData uri="http://schemas.openxmlformats.org/presentationml/2006/ole">
            <mc:AlternateContent xmlns:mc="http://schemas.openxmlformats.org/markup-compatibility/2006">
              <mc:Choice xmlns:v="urn:schemas-microsoft-com:vml" Requires="v">
                <p:oleObj spid="_x0000_s273411" name="公式" r:id="rId9" imgW="1473120" imgH="469800" progId="Equation.3">
                  <p:embed/>
                </p:oleObj>
              </mc:Choice>
              <mc:Fallback>
                <p:oleObj name="公式" r:id="rId9" imgW="1473120" imgH="469800"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4495800"/>
                        <a:ext cx="3276600"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20" name="Picture 4" descr="031">
            <a:extLst>
              <a:ext uri="{FF2B5EF4-FFF2-40B4-BE49-F238E27FC236}">
                <a16:creationId xmlns:a16="http://schemas.microsoft.com/office/drawing/2014/main" id="{233420C4-F026-4797-B2C2-82A0827B2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95600"/>
            <a:ext cx="7854950" cy="3198813"/>
          </a:xfrm>
          <a:prstGeom prst="rect">
            <a:avLst/>
          </a:prstGeom>
          <a:noFill/>
          <a:extLst>
            <a:ext uri="{909E8E84-426E-40DD-AFC4-6F175D3DCCD1}">
              <a14:hiddenFill xmlns:a14="http://schemas.microsoft.com/office/drawing/2010/main">
                <a:solidFill>
                  <a:srgbClr val="FFFFFF"/>
                </a:solidFill>
              </a14:hiddenFill>
            </a:ext>
          </a:extLst>
        </p:spPr>
      </p:pic>
      <p:sp>
        <p:nvSpPr>
          <p:cNvPr id="137221" name="Rectangle 5">
            <a:extLst>
              <a:ext uri="{FF2B5EF4-FFF2-40B4-BE49-F238E27FC236}">
                <a16:creationId xmlns:a16="http://schemas.microsoft.com/office/drawing/2014/main" id="{8F1B4ED1-4035-4A77-B4AD-2FB1EA26AB64}"/>
              </a:ext>
            </a:extLst>
          </p:cNvPr>
          <p:cNvSpPr>
            <a:spLocks noChangeArrowheads="1"/>
          </p:cNvSpPr>
          <p:nvPr/>
        </p:nvSpPr>
        <p:spPr bwMode="auto">
          <a:xfrm>
            <a:off x="1066800" y="838200"/>
            <a:ext cx="30480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（三）</a:t>
            </a:r>
            <a:r>
              <a:rPr lang="zh-CN" altLang="en-US">
                <a:solidFill>
                  <a:schemeClr val="accent2"/>
                </a:solidFill>
                <a:cs typeface="Times New Roman" panose="02020603050405020304" pitchFamily="18" charset="0"/>
              </a:rPr>
              <a:t> </a:t>
            </a:r>
            <a:r>
              <a:rPr lang="zh-CN" altLang="en-US">
                <a:solidFill>
                  <a:schemeClr val="accent2"/>
                </a:solidFill>
              </a:rPr>
              <a:t>牛顿黏性定律</a:t>
            </a:r>
          </a:p>
        </p:txBody>
      </p:sp>
      <p:graphicFrame>
        <p:nvGraphicFramePr>
          <p:cNvPr id="137222" name="Object 6">
            <a:extLst>
              <a:ext uri="{FF2B5EF4-FFF2-40B4-BE49-F238E27FC236}">
                <a16:creationId xmlns:a16="http://schemas.microsoft.com/office/drawing/2014/main" id="{7B4C7327-8053-4A8C-9E8A-37E95402ADD1}"/>
              </a:ext>
            </a:extLst>
          </p:cNvPr>
          <p:cNvGraphicFramePr>
            <a:graphicFrameLocks noChangeAspect="1"/>
          </p:cNvGraphicFramePr>
          <p:nvPr/>
        </p:nvGraphicFramePr>
        <p:xfrm>
          <a:off x="1752600" y="1524000"/>
          <a:ext cx="1944688" cy="814388"/>
        </p:xfrm>
        <a:graphic>
          <a:graphicData uri="http://schemas.openxmlformats.org/presentationml/2006/ole">
            <mc:AlternateContent xmlns:mc="http://schemas.openxmlformats.org/markup-compatibility/2006">
              <mc:Choice xmlns:v="urn:schemas-microsoft-com:vml" Requires="v">
                <p:oleObj spid="_x0000_s137227" name="公式" r:id="rId4" imgW="939600" imgH="393480" progId="Equation.3">
                  <p:embed/>
                </p:oleObj>
              </mc:Choice>
              <mc:Fallback>
                <p:oleObj name="公式" r:id="rId4" imgW="939600" imgH="3934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524000"/>
                        <a:ext cx="1944688"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23" name="Object 7">
            <a:extLst>
              <a:ext uri="{FF2B5EF4-FFF2-40B4-BE49-F238E27FC236}">
                <a16:creationId xmlns:a16="http://schemas.microsoft.com/office/drawing/2014/main" id="{99144A5E-255F-4FE7-9E53-4B5CB7723736}"/>
              </a:ext>
            </a:extLst>
          </p:cNvPr>
          <p:cNvGraphicFramePr>
            <a:graphicFrameLocks noChangeAspect="1"/>
          </p:cNvGraphicFramePr>
          <p:nvPr/>
        </p:nvGraphicFramePr>
        <p:xfrm>
          <a:off x="4419600" y="1752600"/>
          <a:ext cx="352425" cy="457200"/>
        </p:xfrm>
        <a:graphic>
          <a:graphicData uri="http://schemas.openxmlformats.org/presentationml/2006/ole">
            <mc:AlternateContent xmlns:mc="http://schemas.openxmlformats.org/markup-compatibility/2006">
              <mc:Choice xmlns:v="urn:schemas-microsoft-com:vml" Requires="v">
                <p:oleObj spid="_x0000_s137228" name="公式" r:id="rId6" imgW="126720" imgH="164880" progId="Equation.3">
                  <p:embed/>
                </p:oleObj>
              </mc:Choice>
              <mc:Fallback>
                <p:oleObj name="公式" r:id="rId6" imgW="126720" imgH="16488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1752600"/>
                        <a:ext cx="352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4" name="Text Box 8">
            <a:extLst>
              <a:ext uri="{FF2B5EF4-FFF2-40B4-BE49-F238E27FC236}">
                <a16:creationId xmlns:a16="http://schemas.microsoft.com/office/drawing/2014/main" id="{0F828BBA-5760-4F9A-A139-029ACE376D2E}"/>
              </a:ext>
            </a:extLst>
          </p:cNvPr>
          <p:cNvSpPr txBox="1">
            <a:spLocks noChangeArrowheads="1"/>
          </p:cNvSpPr>
          <p:nvPr/>
        </p:nvSpPr>
        <p:spPr bwMode="auto">
          <a:xfrm>
            <a:off x="4876800" y="16764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137225" name="Rectangle 9">
            <a:extLst>
              <a:ext uri="{FF2B5EF4-FFF2-40B4-BE49-F238E27FC236}">
                <a16:creationId xmlns:a16="http://schemas.microsoft.com/office/drawing/2014/main" id="{851D1CB7-E105-412C-B602-D6ACF4AFCCEA}"/>
              </a:ext>
            </a:extLst>
          </p:cNvPr>
          <p:cNvSpPr>
            <a:spLocks noChangeArrowheads="1"/>
          </p:cNvSpPr>
          <p:nvPr/>
        </p:nvSpPr>
        <p:spPr bwMode="auto">
          <a:xfrm>
            <a:off x="4953000" y="1524000"/>
            <a:ext cx="35052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chemeClr val="accent2"/>
                </a:solidFill>
              </a:rPr>
              <a:t>流体的黏度（动力黏度或粘性系数）</a:t>
            </a:r>
          </a:p>
        </p:txBody>
      </p:sp>
      <p:sp>
        <p:nvSpPr>
          <p:cNvPr id="137226" name="Rectangle 10">
            <a:extLst>
              <a:ext uri="{FF2B5EF4-FFF2-40B4-BE49-F238E27FC236}">
                <a16:creationId xmlns:a16="http://schemas.microsoft.com/office/drawing/2014/main" id="{07722547-B7E9-4438-8204-DF80C69E3E0F}"/>
              </a:ext>
            </a:extLst>
          </p:cNvPr>
          <p:cNvSpPr>
            <a:spLocks noChangeArrowheads="1"/>
          </p:cNvSpPr>
          <p:nvPr/>
        </p:nvSpPr>
        <p:spPr bwMode="auto">
          <a:xfrm>
            <a:off x="4953000" y="2286000"/>
            <a:ext cx="2714625"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chemeClr val="accent2"/>
                </a:solidFill>
              </a:rPr>
              <a:t>单位 </a:t>
            </a:r>
            <a:r>
              <a:rPr lang="en-US" altLang="zh-CN" sz="2000">
                <a:solidFill>
                  <a:schemeClr val="accent2"/>
                </a:solidFill>
              </a:rPr>
              <a:t>1 P</a:t>
            </a:r>
            <a:r>
              <a:rPr lang="zh-CN" altLang="en-US" sz="2000">
                <a:solidFill>
                  <a:schemeClr val="accent2"/>
                </a:solidFill>
              </a:rPr>
              <a:t>（泊</a:t>
            </a:r>
            <a:r>
              <a:rPr lang="zh-CN" altLang="en-US">
                <a:solidFill>
                  <a:schemeClr val="accent2"/>
                </a:solidFill>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0E844231-6EEB-46C4-9B64-1EAA3C906FE0}"/>
              </a:ext>
            </a:extLst>
          </p:cNvPr>
          <p:cNvSpPr>
            <a:spLocks noChangeArrowheads="1"/>
          </p:cNvSpPr>
          <p:nvPr/>
        </p:nvSpPr>
        <p:spPr bwMode="auto">
          <a:xfrm>
            <a:off x="1143000" y="762000"/>
            <a:ext cx="5257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3.8.3 </a:t>
            </a:r>
            <a:r>
              <a:rPr lang="zh-CN" altLang="en-US">
                <a:solidFill>
                  <a:schemeClr val="accent2"/>
                </a:solidFill>
              </a:rPr>
              <a:t>气体扩散系数的导出</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graphicFrame>
        <p:nvGraphicFramePr>
          <p:cNvPr id="123907" name="Object 3">
            <a:extLst>
              <a:ext uri="{FF2B5EF4-FFF2-40B4-BE49-F238E27FC236}">
                <a16:creationId xmlns:a16="http://schemas.microsoft.com/office/drawing/2014/main" id="{440F08A7-BA21-46C1-98CE-4559AB6BE3D5}"/>
              </a:ext>
            </a:extLst>
          </p:cNvPr>
          <p:cNvGraphicFramePr>
            <a:graphicFrameLocks noChangeAspect="1"/>
          </p:cNvGraphicFramePr>
          <p:nvPr/>
        </p:nvGraphicFramePr>
        <p:xfrm>
          <a:off x="1219200" y="1371600"/>
          <a:ext cx="6858000" cy="979488"/>
        </p:xfrm>
        <a:graphic>
          <a:graphicData uri="http://schemas.openxmlformats.org/presentationml/2006/ole">
            <mc:AlternateContent xmlns:mc="http://schemas.openxmlformats.org/markup-compatibility/2006">
              <mc:Choice xmlns:v="urn:schemas-microsoft-com:vml" Requires="v">
                <p:oleObj spid="_x0000_s274432" name="公式" r:id="rId3" imgW="3022560" imgH="431640" progId="Equation.3">
                  <p:embed/>
                </p:oleObj>
              </mc:Choice>
              <mc:Fallback>
                <p:oleObj name="公式" r:id="rId3" imgW="302256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371600"/>
                        <a:ext cx="6858000"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08" name="Object 4">
            <a:extLst>
              <a:ext uri="{FF2B5EF4-FFF2-40B4-BE49-F238E27FC236}">
                <a16:creationId xmlns:a16="http://schemas.microsoft.com/office/drawing/2014/main" id="{BAE9F526-E053-4774-870F-32A8CC2DEE4F}"/>
              </a:ext>
            </a:extLst>
          </p:cNvPr>
          <p:cNvGraphicFramePr>
            <a:graphicFrameLocks noChangeAspect="1"/>
          </p:cNvGraphicFramePr>
          <p:nvPr/>
        </p:nvGraphicFramePr>
        <p:xfrm>
          <a:off x="1295400" y="2590800"/>
          <a:ext cx="5486400" cy="1187450"/>
        </p:xfrm>
        <a:graphic>
          <a:graphicData uri="http://schemas.openxmlformats.org/presentationml/2006/ole">
            <mc:AlternateContent xmlns:mc="http://schemas.openxmlformats.org/markup-compatibility/2006">
              <mc:Choice xmlns:v="urn:schemas-microsoft-com:vml" Requires="v">
                <p:oleObj spid="_x0000_s274433" name="公式" r:id="rId5" imgW="1993680" imgH="431640" progId="Equation.3">
                  <p:embed/>
                </p:oleObj>
              </mc:Choice>
              <mc:Fallback>
                <p:oleObj name="公式" r:id="rId5" imgW="199368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590800"/>
                        <a:ext cx="5486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09" name="Object 5">
            <a:extLst>
              <a:ext uri="{FF2B5EF4-FFF2-40B4-BE49-F238E27FC236}">
                <a16:creationId xmlns:a16="http://schemas.microsoft.com/office/drawing/2014/main" id="{111ABEB3-BE1B-4698-B7DB-65E1E89BF682}"/>
              </a:ext>
            </a:extLst>
          </p:cNvPr>
          <p:cNvGraphicFramePr>
            <a:graphicFrameLocks noChangeAspect="1"/>
          </p:cNvGraphicFramePr>
          <p:nvPr/>
        </p:nvGraphicFramePr>
        <p:xfrm>
          <a:off x="5181600" y="3810000"/>
          <a:ext cx="2667000" cy="1108075"/>
        </p:xfrm>
        <a:graphic>
          <a:graphicData uri="http://schemas.openxmlformats.org/presentationml/2006/ole">
            <mc:AlternateContent xmlns:mc="http://schemas.openxmlformats.org/markup-compatibility/2006">
              <mc:Choice xmlns:v="urn:schemas-microsoft-com:vml" Requires="v">
                <p:oleObj spid="_x0000_s274434" name="公式" r:id="rId7" imgW="1130040" imgH="469800" progId="Equation.3">
                  <p:embed/>
                </p:oleObj>
              </mc:Choice>
              <mc:Fallback>
                <p:oleObj name="公式" r:id="rId7" imgW="1130040" imgH="469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3810000"/>
                        <a:ext cx="266700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10" name="Object 6">
            <a:extLst>
              <a:ext uri="{FF2B5EF4-FFF2-40B4-BE49-F238E27FC236}">
                <a16:creationId xmlns:a16="http://schemas.microsoft.com/office/drawing/2014/main" id="{63CA81A8-533D-4442-9BFF-00DB4675F60C}"/>
              </a:ext>
            </a:extLst>
          </p:cNvPr>
          <p:cNvGraphicFramePr>
            <a:graphicFrameLocks noChangeAspect="1"/>
          </p:cNvGraphicFramePr>
          <p:nvPr/>
        </p:nvGraphicFramePr>
        <p:xfrm>
          <a:off x="1247775" y="3810000"/>
          <a:ext cx="2228850" cy="990600"/>
        </p:xfrm>
        <a:graphic>
          <a:graphicData uri="http://schemas.openxmlformats.org/presentationml/2006/ole">
            <mc:AlternateContent xmlns:mc="http://schemas.openxmlformats.org/markup-compatibility/2006">
              <mc:Choice xmlns:v="urn:schemas-microsoft-com:vml" Requires="v">
                <p:oleObj spid="_x0000_s274435" name="公式" r:id="rId9" imgW="685800" imgH="393480" progId="Equation.3">
                  <p:embed/>
                </p:oleObj>
              </mc:Choice>
              <mc:Fallback>
                <p:oleObj name="公式" r:id="rId9" imgW="685800" imgH="3934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7775" y="3810000"/>
                        <a:ext cx="22288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11" name="Object 7">
            <a:extLst>
              <a:ext uri="{FF2B5EF4-FFF2-40B4-BE49-F238E27FC236}">
                <a16:creationId xmlns:a16="http://schemas.microsoft.com/office/drawing/2014/main" id="{3D799297-3BE4-4F7A-9A47-36EB0AA7156E}"/>
              </a:ext>
            </a:extLst>
          </p:cNvPr>
          <p:cNvGraphicFramePr>
            <a:graphicFrameLocks noChangeAspect="1"/>
          </p:cNvGraphicFramePr>
          <p:nvPr/>
        </p:nvGraphicFramePr>
        <p:xfrm>
          <a:off x="1371600" y="4953000"/>
          <a:ext cx="2365375" cy="1066800"/>
        </p:xfrm>
        <a:graphic>
          <a:graphicData uri="http://schemas.openxmlformats.org/presentationml/2006/ole">
            <mc:AlternateContent xmlns:mc="http://schemas.openxmlformats.org/markup-compatibility/2006">
              <mc:Choice xmlns:v="urn:schemas-microsoft-com:vml" Requires="v">
                <p:oleObj spid="_x0000_s274436" name="公式" r:id="rId11" imgW="736560" imgH="507960" progId="Equation.3">
                  <p:embed/>
                </p:oleObj>
              </mc:Choice>
              <mc:Fallback>
                <p:oleObj name="公式" r:id="rId11" imgW="736560" imgH="50796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4953000"/>
                        <a:ext cx="236537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959BEC31-DC5A-4134-8EAA-8594B2D682E8}"/>
              </a:ext>
            </a:extLst>
          </p:cNvPr>
          <p:cNvSpPr>
            <a:spLocks noChangeArrowheads="1"/>
          </p:cNvSpPr>
          <p:nvPr/>
        </p:nvSpPr>
        <p:spPr bwMode="auto">
          <a:xfrm>
            <a:off x="1143000" y="762000"/>
            <a:ext cx="5257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3.8.4 </a:t>
            </a:r>
            <a:r>
              <a:rPr lang="zh-CN" altLang="en-US">
                <a:solidFill>
                  <a:schemeClr val="accent2"/>
                </a:solidFill>
              </a:rPr>
              <a:t>与实验结果的比较</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graphicFrame>
        <p:nvGraphicFramePr>
          <p:cNvPr id="124931" name="Object 3">
            <a:extLst>
              <a:ext uri="{FF2B5EF4-FFF2-40B4-BE49-F238E27FC236}">
                <a16:creationId xmlns:a16="http://schemas.microsoft.com/office/drawing/2014/main" id="{7A5D2005-030D-474D-A705-7C5ABCBDB8E5}"/>
              </a:ext>
            </a:extLst>
          </p:cNvPr>
          <p:cNvGraphicFramePr>
            <a:graphicFrameLocks noChangeAspect="1"/>
          </p:cNvGraphicFramePr>
          <p:nvPr/>
        </p:nvGraphicFramePr>
        <p:xfrm>
          <a:off x="1524000" y="1371600"/>
          <a:ext cx="4154488" cy="990600"/>
        </p:xfrm>
        <a:graphic>
          <a:graphicData uri="http://schemas.openxmlformats.org/presentationml/2006/ole">
            <mc:AlternateContent xmlns:mc="http://schemas.openxmlformats.org/markup-compatibility/2006">
              <mc:Choice xmlns:v="urn:schemas-microsoft-com:vml" Requires="v">
                <p:oleObj spid="_x0000_s275456" name="公式" r:id="rId3" imgW="1498320" imgH="469800" progId="Equation.3">
                  <p:embed/>
                </p:oleObj>
              </mc:Choice>
              <mc:Fallback>
                <p:oleObj name="公式" r:id="rId3" imgW="1498320" imgH="46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71600"/>
                        <a:ext cx="415448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2" name="Object 4">
            <a:extLst>
              <a:ext uri="{FF2B5EF4-FFF2-40B4-BE49-F238E27FC236}">
                <a16:creationId xmlns:a16="http://schemas.microsoft.com/office/drawing/2014/main" id="{9490A1D0-671F-488E-BEAB-6A8D3E54F78B}"/>
              </a:ext>
            </a:extLst>
          </p:cNvPr>
          <p:cNvGraphicFramePr>
            <a:graphicFrameLocks noChangeAspect="1"/>
          </p:cNvGraphicFramePr>
          <p:nvPr/>
        </p:nvGraphicFramePr>
        <p:xfrm>
          <a:off x="1524000" y="2514600"/>
          <a:ext cx="1944688" cy="957263"/>
        </p:xfrm>
        <a:graphic>
          <a:graphicData uri="http://schemas.openxmlformats.org/presentationml/2006/ole">
            <mc:AlternateContent xmlns:mc="http://schemas.openxmlformats.org/markup-compatibility/2006">
              <mc:Choice xmlns:v="urn:schemas-microsoft-com:vml" Requires="v">
                <p:oleObj spid="_x0000_s275457" name="公式" r:id="rId5" imgW="850680" imgH="419040" progId="Equation.3">
                  <p:embed/>
                </p:oleObj>
              </mc:Choice>
              <mc:Fallback>
                <p:oleObj name="公式" r:id="rId5" imgW="850680" imgH="419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514600"/>
                        <a:ext cx="1944688"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3" name="Object 5">
            <a:extLst>
              <a:ext uri="{FF2B5EF4-FFF2-40B4-BE49-F238E27FC236}">
                <a16:creationId xmlns:a16="http://schemas.microsoft.com/office/drawing/2014/main" id="{2A4D322D-17DC-4C1B-AF35-A5D971BF0086}"/>
              </a:ext>
            </a:extLst>
          </p:cNvPr>
          <p:cNvGraphicFramePr>
            <a:graphicFrameLocks noChangeAspect="1"/>
          </p:cNvGraphicFramePr>
          <p:nvPr/>
        </p:nvGraphicFramePr>
        <p:xfrm>
          <a:off x="1447800" y="3657600"/>
          <a:ext cx="2362200" cy="914400"/>
        </p:xfrm>
        <a:graphic>
          <a:graphicData uri="http://schemas.openxmlformats.org/presentationml/2006/ole">
            <mc:AlternateContent xmlns:mc="http://schemas.openxmlformats.org/markup-compatibility/2006">
              <mc:Choice xmlns:v="urn:schemas-microsoft-com:vml" Requires="v">
                <p:oleObj spid="_x0000_s275458" name="公式" r:id="rId7" imgW="939600" imgH="419040" progId="Equation.3">
                  <p:embed/>
                </p:oleObj>
              </mc:Choice>
              <mc:Fallback>
                <p:oleObj name="公式" r:id="rId7" imgW="939600" imgH="4190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657600"/>
                        <a:ext cx="2362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4" name="Object 6">
            <a:extLst>
              <a:ext uri="{FF2B5EF4-FFF2-40B4-BE49-F238E27FC236}">
                <a16:creationId xmlns:a16="http://schemas.microsoft.com/office/drawing/2014/main" id="{3962206A-FF2C-422D-A515-CE0ADF995220}"/>
              </a:ext>
            </a:extLst>
          </p:cNvPr>
          <p:cNvGraphicFramePr>
            <a:graphicFrameLocks noChangeAspect="1"/>
          </p:cNvGraphicFramePr>
          <p:nvPr/>
        </p:nvGraphicFramePr>
        <p:xfrm>
          <a:off x="1371600" y="4876800"/>
          <a:ext cx="2514600" cy="982663"/>
        </p:xfrm>
        <a:graphic>
          <a:graphicData uri="http://schemas.openxmlformats.org/presentationml/2006/ole">
            <mc:AlternateContent xmlns:mc="http://schemas.openxmlformats.org/markup-compatibility/2006">
              <mc:Choice xmlns:v="urn:schemas-microsoft-com:vml" Requires="v">
                <p:oleObj spid="_x0000_s275459" name="公式" r:id="rId9" imgW="1168200" imgH="457200" progId="Equation.3">
                  <p:embed/>
                </p:oleObj>
              </mc:Choice>
              <mc:Fallback>
                <p:oleObj name="公式" r:id="rId9" imgW="1168200" imgH="4572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876800"/>
                        <a:ext cx="2514600"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4D920633-710B-48D0-A6B1-B3B50C54F2EC}"/>
              </a:ext>
            </a:extLst>
          </p:cNvPr>
          <p:cNvSpPr>
            <a:spLocks noChangeArrowheads="1"/>
          </p:cNvSpPr>
          <p:nvPr/>
        </p:nvSpPr>
        <p:spPr bwMode="auto">
          <a:xfrm>
            <a:off x="1219200" y="838200"/>
            <a:ext cx="35814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（四）</a:t>
            </a:r>
            <a:r>
              <a:rPr lang="zh-CN" altLang="en-US">
                <a:solidFill>
                  <a:schemeClr val="accent2"/>
                </a:solidFill>
                <a:cs typeface="Times New Roman" panose="02020603050405020304" pitchFamily="18" charset="0"/>
              </a:rPr>
              <a:t> </a:t>
            </a:r>
            <a:r>
              <a:rPr lang="zh-CN" altLang="en-US">
                <a:solidFill>
                  <a:schemeClr val="accent2"/>
                </a:solidFill>
              </a:rPr>
              <a:t>切向动量流密度</a:t>
            </a:r>
          </a:p>
        </p:txBody>
      </p:sp>
      <p:graphicFrame>
        <p:nvGraphicFramePr>
          <p:cNvPr id="257027" name="Object 3">
            <a:extLst>
              <a:ext uri="{FF2B5EF4-FFF2-40B4-BE49-F238E27FC236}">
                <a16:creationId xmlns:a16="http://schemas.microsoft.com/office/drawing/2014/main" id="{C1596B29-4B85-4460-AB1E-B50708396EA0}"/>
              </a:ext>
            </a:extLst>
          </p:cNvPr>
          <p:cNvGraphicFramePr>
            <a:graphicFrameLocks noChangeAspect="1"/>
          </p:cNvGraphicFramePr>
          <p:nvPr/>
        </p:nvGraphicFramePr>
        <p:xfrm>
          <a:off x="1447800" y="1905000"/>
          <a:ext cx="1512888" cy="781050"/>
        </p:xfrm>
        <a:graphic>
          <a:graphicData uri="http://schemas.openxmlformats.org/presentationml/2006/ole">
            <mc:AlternateContent xmlns:mc="http://schemas.openxmlformats.org/markup-compatibility/2006">
              <mc:Choice xmlns:v="urn:schemas-microsoft-com:vml" Requires="v">
                <p:oleObj spid="_x0000_s266240" name="公式" r:id="rId3" imgW="761760" imgH="393480" progId="Equation.3">
                  <p:embed/>
                </p:oleObj>
              </mc:Choice>
              <mc:Fallback>
                <p:oleObj name="公式" r:id="rId3" imgW="76176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905000"/>
                        <a:ext cx="1512888"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7028" name="Object 4">
            <a:extLst>
              <a:ext uri="{FF2B5EF4-FFF2-40B4-BE49-F238E27FC236}">
                <a16:creationId xmlns:a16="http://schemas.microsoft.com/office/drawing/2014/main" id="{DBB68CD1-3218-4C64-BB59-8E253C929691}"/>
              </a:ext>
            </a:extLst>
          </p:cNvPr>
          <p:cNvGraphicFramePr>
            <a:graphicFrameLocks noChangeAspect="1"/>
          </p:cNvGraphicFramePr>
          <p:nvPr/>
        </p:nvGraphicFramePr>
        <p:xfrm>
          <a:off x="1371600" y="3200400"/>
          <a:ext cx="2519363" cy="976313"/>
        </p:xfrm>
        <a:graphic>
          <a:graphicData uri="http://schemas.openxmlformats.org/presentationml/2006/ole">
            <mc:AlternateContent xmlns:mc="http://schemas.openxmlformats.org/markup-compatibility/2006">
              <mc:Choice xmlns:v="urn:schemas-microsoft-com:vml" Requires="v">
                <p:oleObj spid="_x0000_s266241" name="公式" r:id="rId5" imgW="1015920" imgH="393480" progId="Equation.3">
                  <p:embed/>
                </p:oleObj>
              </mc:Choice>
              <mc:Fallback>
                <p:oleObj name="公式" r:id="rId5" imgW="1015920" imgH="393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200400"/>
                        <a:ext cx="2519363"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7029" name="Object 5">
            <a:extLst>
              <a:ext uri="{FF2B5EF4-FFF2-40B4-BE49-F238E27FC236}">
                <a16:creationId xmlns:a16="http://schemas.microsoft.com/office/drawing/2014/main" id="{B95F0612-059B-4648-B579-F3E6AEEE70F1}"/>
              </a:ext>
            </a:extLst>
          </p:cNvPr>
          <p:cNvGraphicFramePr>
            <a:graphicFrameLocks noChangeAspect="1"/>
          </p:cNvGraphicFramePr>
          <p:nvPr/>
        </p:nvGraphicFramePr>
        <p:xfrm>
          <a:off x="1447800" y="4724400"/>
          <a:ext cx="1582738" cy="817563"/>
        </p:xfrm>
        <a:graphic>
          <a:graphicData uri="http://schemas.openxmlformats.org/presentationml/2006/ole">
            <mc:AlternateContent xmlns:mc="http://schemas.openxmlformats.org/markup-compatibility/2006">
              <mc:Choice xmlns:v="urn:schemas-microsoft-com:vml" Requires="v">
                <p:oleObj spid="_x0000_s266242" name="公式" r:id="rId7" imgW="761760" imgH="393480" progId="Equation.3">
                  <p:embed/>
                </p:oleObj>
              </mc:Choice>
              <mc:Fallback>
                <p:oleObj name="公式" r:id="rId7" imgW="761760" imgH="393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724400"/>
                        <a:ext cx="1582738"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030" name="Rectangle 6">
            <a:extLst>
              <a:ext uri="{FF2B5EF4-FFF2-40B4-BE49-F238E27FC236}">
                <a16:creationId xmlns:a16="http://schemas.microsoft.com/office/drawing/2014/main" id="{DC7939B8-18AA-4927-9FCA-7C51E9265AF5}"/>
              </a:ext>
            </a:extLst>
          </p:cNvPr>
          <p:cNvSpPr>
            <a:spLocks noChangeArrowheads="1"/>
          </p:cNvSpPr>
          <p:nvPr/>
        </p:nvSpPr>
        <p:spPr bwMode="auto">
          <a:xfrm>
            <a:off x="3352800" y="1905000"/>
            <a:ext cx="4343400" cy="83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单位时间内，在单位横截面积上的动量流为切向动量流密度</a:t>
            </a:r>
          </a:p>
        </p:txBody>
      </p:sp>
      <p:sp>
        <p:nvSpPr>
          <p:cNvPr id="257031" name="Rectangle 7">
            <a:extLst>
              <a:ext uri="{FF2B5EF4-FFF2-40B4-BE49-F238E27FC236}">
                <a16:creationId xmlns:a16="http://schemas.microsoft.com/office/drawing/2014/main" id="{BE0E0DA3-D6CF-4B88-88CF-700C7F35B905}"/>
              </a:ext>
            </a:extLst>
          </p:cNvPr>
          <p:cNvSpPr>
            <a:spLocks noChangeArrowheads="1"/>
          </p:cNvSpPr>
          <p:nvPr/>
        </p:nvSpPr>
        <p:spPr bwMode="auto">
          <a:xfrm>
            <a:off x="4191000" y="3352800"/>
            <a:ext cx="12192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黏性力</a:t>
            </a:r>
          </a:p>
        </p:txBody>
      </p:sp>
      <p:sp>
        <p:nvSpPr>
          <p:cNvPr id="257032" name="Rectangle 8">
            <a:extLst>
              <a:ext uri="{FF2B5EF4-FFF2-40B4-BE49-F238E27FC236}">
                <a16:creationId xmlns:a16="http://schemas.microsoft.com/office/drawing/2014/main" id="{35E35B2D-896E-47A8-9F0B-1F85F41AD553}"/>
              </a:ext>
            </a:extLst>
          </p:cNvPr>
          <p:cNvSpPr>
            <a:spLocks noChangeArrowheads="1"/>
          </p:cNvSpPr>
          <p:nvPr/>
        </p:nvSpPr>
        <p:spPr bwMode="auto">
          <a:xfrm>
            <a:off x="4191000" y="4800600"/>
            <a:ext cx="3886200" cy="914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负号表示定向动量总是沿着流速变小的方向进行</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8" name="Picture 4" descr="032">
            <a:extLst>
              <a:ext uri="{FF2B5EF4-FFF2-40B4-BE49-F238E27FC236}">
                <a16:creationId xmlns:a16="http://schemas.microsoft.com/office/drawing/2014/main" id="{0419826A-FEE1-4C0D-9BC2-85A0D2ECF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38200"/>
            <a:ext cx="4419600" cy="5327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8AFEE585-4854-4462-89D8-E017E7A5C0AA}"/>
              </a:ext>
            </a:extLst>
          </p:cNvPr>
          <p:cNvSpPr>
            <a:spLocks noChangeArrowheads="1"/>
          </p:cNvSpPr>
          <p:nvPr/>
        </p:nvSpPr>
        <p:spPr bwMode="auto">
          <a:xfrm>
            <a:off x="1219200" y="685800"/>
            <a:ext cx="7239000"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5000"/>
              </a:lnSpc>
            </a:pPr>
            <a:r>
              <a:rPr lang="zh-CN" altLang="en-US" sz="2400">
                <a:solidFill>
                  <a:schemeClr val="accent2"/>
                </a:solidFill>
              </a:rPr>
              <a:t>例</a:t>
            </a:r>
            <a:r>
              <a:rPr lang="en-US" altLang="zh-CN" sz="2400">
                <a:solidFill>
                  <a:schemeClr val="accent2"/>
                </a:solidFill>
              </a:rPr>
              <a:t>3.1</a:t>
            </a:r>
            <a:r>
              <a:rPr lang="en-US" altLang="zh-CN" sz="1800">
                <a:solidFill>
                  <a:schemeClr val="accent2"/>
                </a:solidFill>
              </a:rPr>
              <a:t>      </a:t>
            </a:r>
            <a:r>
              <a:rPr lang="zh-CN" altLang="en-US" sz="1800">
                <a:solidFill>
                  <a:schemeClr val="accent2"/>
                </a:solidFill>
              </a:rPr>
              <a:t>旋转黏度计是为测定气体的黏度而设计的仪器，其结构如图 </a:t>
            </a:r>
            <a:r>
              <a:rPr lang="en-US" altLang="zh-CN" sz="1800">
                <a:solidFill>
                  <a:schemeClr val="accent2"/>
                </a:solidFill>
              </a:rPr>
              <a:t>3</a:t>
            </a:r>
            <a:r>
              <a:rPr lang="zh-CN" altLang="en-US" sz="1800">
                <a:solidFill>
                  <a:schemeClr val="accent2"/>
                </a:solidFill>
              </a:rPr>
              <a:t>．</a:t>
            </a:r>
            <a:r>
              <a:rPr lang="en-US" altLang="zh-CN" sz="1800">
                <a:solidFill>
                  <a:schemeClr val="accent2"/>
                </a:solidFill>
              </a:rPr>
              <a:t>2</a:t>
            </a:r>
            <a:r>
              <a:rPr lang="zh-CN" altLang="en-US" sz="1800">
                <a:solidFill>
                  <a:schemeClr val="accent2"/>
                </a:solidFill>
              </a:rPr>
              <a:t>所示。扭丝悬吊了一只外径为</a:t>
            </a:r>
            <a:r>
              <a:rPr lang="en-US" altLang="zh-CN" sz="1800">
                <a:solidFill>
                  <a:schemeClr val="accent2"/>
                </a:solidFill>
              </a:rPr>
              <a:t>R</a:t>
            </a:r>
            <a:r>
              <a:rPr lang="zh-CN" altLang="en-US" sz="1800">
                <a:solidFill>
                  <a:schemeClr val="accent2"/>
                </a:solidFill>
              </a:rPr>
              <a:t>、长为</a:t>
            </a:r>
            <a:r>
              <a:rPr lang="en-US" altLang="zh-CN" sz="1800">
                <a:solidFill>
                  <a:schemeClr val="accent2"/>
                </a:solidFill>
              </a:rPr>
              <a:t>L</a:t>
            </a:r>
            <a:r>
              <a:rPr lang="zh-CN" altLang="en-US" sz="1800">
                <a:solidFill>
                  <a:schemeClr val="accent2"/>
                </a:solidFill>
              </a:rPr>
              <a:t>的内圆筒，筒外同心套上一只长亦为</a:t>
            </a:r>
            <a:r>
              <a:rPr lang="en-US" altLang="zh-CN" sz="1800">
                <a:solidFill>
                  <a:schemeClr val="accent2"/>
                </a:solidFill>
              </a:rPr>
              <a:t>L</a:t>
            </a:r>
            <a:r>
              <a:rPr lang="zh-CN" altLang="en-US" sz="1800">
                <a:solidFill>
                  <a:schemeClr val="accent2"/>
                </a:solidFill>
              </a:rPr>
              <a:t>的、内径为</a:t>
            </a:r>
            <a:r>
              <a:rPr lang="en-US" altLang="zh-CN" sz="1800">
                <a:solidFill>
                  <a:schemeClr val="accent2"/>
                </a:solidFill>
              </a:rPr>
              <a:t>R+</a:t>
            </a:r>
            <a:r>
              <a:rPr lang="en-US" altLang="zh-CN" sz="1800">
                <a:solidFill>
                  <a:schemeClr val="accent2"/>
                </a:solidFill>
                <a:sym typeface="Symbol" panose="05050102010706020507" pitchFamily="18" charset="2"/>
              </a:rPr>
              <a:t></a:t>
            </a:r>
            <a:r>
              <a:rPr lang="zh-CN" altLang="en-US" sz="1800">
                <a:solidFill>
                  <a:schemeClr val="accent2"/>
                </a:solidFill>
              </a:rPr>
              <a:t>的外圆筒</a:t>
            </a:r>
            <a:r>
              <a:rPr lang="en-US" altLang="zh-CN" sz="1800">
                <a:solidFill>
                  <a:schemeClr val="accent2"/>
                </a:solidFill>
              </a:rPr>
              <a:t>(</a:t>
            </a:r>
            <a:r>
              <a:rPr lang="en-US" altLang="zh-CN" sz="1800">
                <a:solidFill>
                  <a:schemeClr val="accent2"/>
                </a:solidFill>
                <a:sym typeface="Symbol" panose="05050102010706020507" pitchFamily="18" charset="2"/>
              </a:rPr>
              <a:t></a:t>
            </a:r>
            <a:r>
              <a:rPr lang="en-US" altLang="zh-CN" sz="1800">
                <a:solidFill>
                  <a:schemeClr val="accent2"/>
                </a:solidFill>
              </a:rPr>
              <a:t> &lt;&lt;R)</a:t>
            </a:r>
            <a:r>
              <a:rPr lang="zh-CN" altLang="en-US" sz="1800">
                <a:solidFill>
                  <a:schemeClr val="accent2"/>
                </a:solidFill>
              </a:rPr>
              <a:t>，内、外筒间的隔层内装有被测气体。使外筒以恒定角速度</a:t>
            </a:r>
            <a:r>
              <a:rPr lang="zh-CN" altLang="en-US" sz="1800">
                <a:solidFill>
                  <a:schemeClr val="accent2"/>
                </a:solidFill>
                <a:sym typeface="Symbol" panose="05050102010706020507" pitchFamily="18" charset="2"/>
              </a:rPr>
              <a:t></a:t>
            </a:r>
            <a:r>
              <a:rPr lang="zh-CN" altLang="en-US" sz="1800">
                <a:solidFill>
                  <a:schemeClr val="accent2"/>
                </a:solidFill>
              </a:rPr>
              <a:t>旋转，这时内筒所受到的气体黏性力产生的力矩被扭丝的扭转力矩</a:t>
            </a:r>
            <a:r>
              <a:rPr lang="en-US" altLang="zh-CN" sz="1800">
                <a:solidFill>
                  <a:schemeClr val="accent2"/>
                </a:solidFill>
              </a:rPr>
              <a:t>G</a:t>
            </a:r>
            <a:r>
              <a:rPr lang="zh-CN" altLang="en-US" sz="1800">
                <a:solidFill>
                  <a:schemeClr val="accent2"/>
                </a:solidFill>
              </a:rPr>
              <a:t>所平衡。</a:t>
            </a:r>
            <a:r>
              <a:rPr lang="en-US" altLang="zh-CN" sz="1800">
                <a:solidFill>
                  <a:schemeClr val="accent2"/>
                </a:solidFill>
              </a:rPr>
              <a:t>G</a:t>
            </a:r>
            <a:r>
              <a:rPr lang="zh-CN" altLang="en-US" sz="1800">
                <a:solidFill>
                  <a:schemeClr val="accent2"/>
                </a:solidFill>
              </a:rPr>
              <a:t>可由装在扭丝上的反光镜</a:t>
            </a:r>
            <a:r>
              <a:rPr lang="en-US" altLang="zh-CN" sz="1800">
                <a:solidFill>
                  <a:schemeClr val="accent2"/>
                </a:solidFill>
              </a:rPr>
              <a:t>M</a:t>
            </a:r>
            <a:r>
              <a:rPr lang="zh-CN" altLang="en-US" sz="1800">
                <a:solidFill>
                  <a:schemeClr val="accent2"/>
                </a:solidFill>
              </a:rPr>
              <a:t>的偏转角度测定。试导出被测气体的黏度表达式。</a:t>
            </a:r>
          </a:p>
          <a:p>
            <a:pPr>
              <a:lnSpc>
                <a:spcPct val="145000"/>
              </a:lnSpc>
            </a:pPr>
            <a:r>
              <a:rPr lang="zh-CN" altLang="en-US" sz="1800">
                <a:solidFill>
                  <a:schemeClr val="accent2"/>
                </a:solidFill>
              </a:rPr>
              <a:t> </a:t>
            </a:r>
            <a:r>
              <a:rPr lang="en-US" altLang="zh-CN" sz="1800">
                <a:solidFill>
                  <a:schemeClr val="accent2"/>
                </a:solidFill>
              </a:rPr>
              <a:t>[</a:t>
            </a:r>
            <a:r>
              <a:rPr lang="zh-CN" altLang="en-US" sz="1800">
                <a:solidFill>
                  <a:schemeClr val="accent2"/>
                </a:solidFill>
              </a:rPr>
              <a:t>解</a:t>
            </a:r>
            <a:r>
              <a:rPr lang="en-US" altLang="zh-CN" sz="1800">
                <a:solidFill>
                  <a:schemeClr val="accent2"/>
                </a:solidFill>
              </a:rPr>
              <a:t>]  </a:t>
            </a:r>
            <a:r>
              <a:rPr lang="zh-CN" altLang="en-US" sz="1800">
                <a:solidFill>
                  <a:schemeClr val="accent2"/>
                </a:solidFill>
              </a:rPr>
              <a:t>因内筒静止，外筒以 </a:t>
            </a:r>
            <a:r>
              <a:rPr lang="en-US" altLang="zh-CN" sz="1800">
                <a:solidFill>
                  <a:schemeClr val="accent2"/>
                </a:solidFill>
              </a:rPr>
              <a:t>u= </a:t>
            </a:r>
            <a:r>
              <a:rPr lang="en-US" altLang="zh-CN" sz="1800">
                <a:solidFill>
                  <a:schemeClr val="accent2"/>
                </a:solidFill>
                <a:sym typeface="Symbol" panose="05050102010706020507" pitchFamily="18" charset="2"/>
              </a:rPr>
              <a:t></a:t>
            </a:r>
            <a:r>
              <a:rPr lang="en-US" altLang="zh-CN" sz="1800">
                <a:solidFill>
                  <a:schemeClr val="accent2"/>
                </a:solidFill>
              </a:rPr>
              <a:t> R</a:t>
            </a:r>
            <a:r>
              <a:rPr lang="zh-CN" altLang="en-US" sz="1800">
                <a:solidFill>
                  <a:schemeClr val="accent2"/>
                </a:solidFill>
              </a:rPr>
              <a:t>的线速度在运动，夹层流体有</a:t>
            </a:r>
            <a:r>
              <a:rPr lang="zh-CN" altLang="en-US" sz="1800">
                <a:solidFill>
                  <a:schemeClr val="accent2"/>
                </a:solidFill>
                <a:sym typeface="Symbol" panose="05050102010706020507" pitchFamily="18" charset="2"/>
              </a:rPr>
              <a:t></a:t>
            </a:r>
            <a:r>
              <a:rPr lang="en-US" altLang="zh-CN" sz="1800">
                <a:solidFill>
                  <a:schemeClr val="accent2"/>
                </a:solidFill>
                <a:sym typeface="Symbol" panose="05050102010706020507" pitchFamily="18" charset="2"/>
              </a:rPr>
              <a:t>R/ </a:t>
            </a:r>
            <a:r>
              <a:rPr lang="zh-CN" altLang="en-US" sz="1800">
                <a:solidFill>
                  <a:schemeClr val="accent2"/>
                </a:solidFill>
              </a:rPr>
              <a:t>的速度梯度</a:t>
            </a:r>
            <a:r>
              <a:rPr lang="en-US" altLang="zh-CN" sz="1800">
                <a:solidFill>
                  <a:schemeClr val="accent2"/>
                </a:solidFill>
              </a:rPr>
              <a:t>(</a:t>
            </a:r>
            <a:r>
              <a:rPr lang="zh-CN" altLang="en-US" sz="1800">
                <a:solidFill>
                  <a:schemeClr val="accent2"/>
                </a:solidFill>
              </a:rPr>
              <a:t>因</a:t>
            </a:r>
            <a:r>
              <a:rPr lang="zh-CN" altLang="en-US" sz="1800">
                <a:solidFill>
                  <a:schemeClr val="accent2"/>
                </a:solidFill>
                <a:sym typeface="Symbol" panose="05050102010706020507" pitchFamily="18" charset="2"/>
              </a:rPr>
              <a:t></a:t>
            </a:r>
            <a:r>
              <a:rPr lang="zh-CN" altLang="en-US" sz="1800">
                <a:solidFill>
                  <a:schemeClr val="accent2"/>
                </a:solidFill>
              </a:rPr>
              <a:t> </a:t>
            </a:r>
            <a:r>
              <a:rPr lang="en-US" altLang="zh-CN" sz="1800">
                <a:solidFill>
                  <a:schemeClr val="accent2"/>
                </a:solidFill>
              </a:rPr>
              <a:t>&lt;&lt;R</a:t>
            </a:r>
            <a:r>
              <a:rPr lang="zh-CN" altLang="en-US" sz="1800">
                <a:solidFill>
                  <a:schemeClr val="accent2"/>
                </a:solidFill>
              </a:rPr>
              <a:t>，可认为夹层内的速度梯度处处相等</a:t>
            </a:r>
            <a:r>
              <a:rPr lang="en-US" altLang="zh-CN" sz="1800">
                <a:solidFill>
                  <a:schemeClr val="accent2"/>
                </a:solidFill>
              </a:rPr>
              <a:t>)</a:t>
            </a:r>
            <a:r>
              <a:rPr lang="zh-CN" altLang="en-US" sz="1800">
                <a:solidFill>
                  <a:schemeClr val="accent2"/>
                </a:solidFill>
              </a:rPr>
              <a:t>，气体对内圆筒表面施予黏性力，黏性力对扭丝作用的合力矩为</a:t>
            </a:r>
          </a:p>
          <a:p>
            <a:pPr>
              <a:lnSpc>
                <a:spcPct val="145000"/>
              </a:lnSpc>
            </a:pPr>
            <a:r>
              <a:rPr lang="zh-CN" altLang="en-US" sz="1800">
                <a:solidFill>
                  <a:schemeClr val="accent2"/>
                </a:solidFill>
              </a:rPr>
              <a:t>                     </a:t>
            </a:r>
            <a:r>
              <a:rPr lang="en-US" altLang="zh-CN" sz="1800">
                <a:solidFill>
                  <a:schemeClr val="accent2"/>
                </a:solidFill>
              </a:rPr>
              <a:t>G=2</a:t>
            </a:r>
            <a:r>
              <a:rPr lang="en-US" altLang="zh-CN" sz="1800">
                <a:solidFill>
                  <a:schemeClr val="accent2"/>
                </a:solidFill>
                <a:sym typeface="Symbol" panose="05050102010706020507" pitchFamily="18" charset="2"/>
              </a:rPr>
              <a:t></a:t>
            </a:r>
            <a:r>
              <a:rPr lang="en-US" altLang="zh-CN" sz="1800">
                <a:solidFill>
                  <a:schemeClr val="accent2"/>
                </a:solidFill>
              </a:rPr>
              <a:t>RL·</a:t>
            </a:r>
            <a:r>
              <a:rPr lang="en-US" altLang="zh-CN" sz="1800">
                <a:solidFill>
                  <a:schemeClr val="accent2"/>
                </a:solidFill>
                <a:sym typeface="Symbol" panose="05050102010706020507" pitchFamily="18" charset="2"/>
              </a:rPr>
              <a:t></a:t>
            </a:r>
            <a:r>
              <a:rPr lang="en-US" altLang="zh-CN" sz="1800">
                <a:solidFill>
                  <a:schemeClr val="accent2"/>
                </a:solidFill>
              </a:rPr>
              <a:t>· </a:t>
            </a:r>
            <a:r>
              <a:rPr lang="en-US" altLang="zh-CN" sz="1800">
                <a:solidFill>
                  <a:schemeClr val="accent2"/>
                </a:solidFill>
                <a:sym typeface="Symbol" panose="05050102010706020507" pitchFamily="18" charset="2"/>
              </a:rPr>
              <a:t>R/ </a:t>
            </a:r>
            <a:r>
              <a:rPr lang="en-US" altLang="zh-CN" sz="1800">
                <a:solidFill>
                  <a:schemeClr val="accent2"/>
                </a:solidFill>
              </a:rPr>
              <a:t> ·R=2 </a:t>
            </a:r>
            <a:r>
              <a:rPr lang="en-US" altLang="zh-CN" sz="1800">
                <a:solidFill>
                  <a:schemeClr val="accent2"/>
                </a:solidFill>
                <a:sym typeface="Symbol" panose="05050102010706020507" pitchFamily="18" charset="2"/>
              </a:rPr>
              <a:t></a:t>
            </a:r>
            <a:r>
              <a:rPr lang="en-US" altLang="zh-CN" sz="1800">
                <a:solidFill>
                  <a:schemeClr val="accent2"/>
                </a:solidFill>
              </a:rPr>
              <a:t> R</a:t>
            </a:r>
            <a:r>
              <a:rPr lang="en-US" altLang="zh-CN" sz="1800" baseline="30000">
                <a:solidFill>
                  <a:schemeClr val="accent2"/>
                </a:solidFill>
              </a:rPr>
              <a:t>3</a:t>
            </a:r>
            <a:r>
              <a:rPr lang="en-US" altLang="zh-CN" sz="1800">
                <a:solidFill>
                  <a:schemeClr val="accent2"/>
                </a:solidFill>
              </a:rPr>
              <a:t>L </a:t>
            </a:r>
            <a:r>
              <a:rPr lang="en-US" altLang="zh-CN" sz="1800">
                <a:solidFill>
                  <a:schemeClr val="accent2"/>
                </a:solidFill>
                <a:sym typeface="Symbol" panose="05050102010706020507" pitchFamily="18" charset="2"/>
              </a:rPr>
              <a:t> / </a:t>
            </a:r>
            <a:endParaRPr lang="en-US" altLang="zh-CN" sz="1800">
              <a:solidFill>
                <a:schemeClr val="accent2"/>
              </a:solidFill>
            </a:endParaRPr>
          </a:p>
          <a:p>
            <a:pPr>
              <a:lnSpc>
                <a:spcPct val="145000"/>
              </a:lnSpc>
            </a:pPr>
            <a:r>
              <a:rPr lang="en-US" altLang="zh-CN" sz="1800">
                <a:solidFill>
                  <a:schemeClr val="accent2"/>
                </a:solidFill>
              </a:rPr>
              <a:t>  </a:t>
            </a:r>
            <a:r>
              <a:rPr lang="zh-CN" altLang="en-US" sz="1800">
                <a:solidFill>
                  <a:schemeClr val="accent2"/>
                </a:solidFill>
              </a:rPr>
              <a:t>故气体的黏度为</a:t>
            </a:r>
            <a:r>
              <a:rPr lang="en-US" altLang="zh-CN" sz="1800">
                <a:solidFill>
                  <a:schemeClr val="accent2"/>
                </a:solidFill>
              </a:rPr>
              <a:t>:            </a:t>
            </a:r>
          </a:p>
        </p:txBody>
      </p:sp>
      <p:graphicFrame>
        <p:nvGraphicFramePr>
          <p:cNvPr id="258051" name="Object 3">
            <a:extLst>
              <a:ext uri="{FF2B5EF4-FFF2-40B4-BE49-F238E27FC236}">
                <a16:creationId xmlns:a16="http://schemas.microsoft.com/office/drawing/2014/main" id="{60189803-90EB-41B1-942B-67A29BF953A5}"/>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67264" name="公式" r:id="rId3" imgW="114120" imgH="215640" progId="Equation.3">
                  <p:embed/>
                </p:oleObj>
              </mc:Choice>
              <mc:Fallback>
                <p:oleObj name="公式" r:id="rId3"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8052" name="Object 4">
            <a:extLst>
              <a:ext uri="{FF2B5EF4-FFF2-40B4-BE49-F238E27FC236}">
                <a16:creationId xmlns:a16="http://schemas.microsoft.com/office/drawing/2014/main" id="{ED019805-FA5E-4FBC-B850-51E77F448DE6}"/>
              </a:ext>
            </a:extLst>
          </p:cNvPr>
          <p:cNvGraphicFramePr>
            <a:graphicFrameLocks noChangeAspect="1"/>
          </p:cNvGraphicFramePr>
          <p:nvPr/>
        </p:nvGraphicFramePr>
        <p:xfrm>
          <a:off x="3581400" y="5114925"/>
          <a:ext cx="2057400" cy="981075"/>
        </p:xfrm>
        <a:graphic>
          <a:graphicData uri="http://schemas.openxmlformats.org/presentationml/2006/ole">
            <mc:AlternateContent xmlns:mc="http://schemas.openxmlformats.org/markup-compatibility/2006">
              <mc:Choice xmlns:v="urn:schemas-microsoft-com:vml" Requires="v">
                <p:oleObj spid="_x0000_s267265" name="公式" r:id="rId5" imgW="825480" imgH="393480" progId="Equation.3">
                  <p:embed/>
                </p:oleObj>
              </mc:Choice>
              <mc:Fallback>
                <p:oleObj name="公式" r:id="rId5" imgW="825480" imgH="393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5114925"/>
                        <a:ext cx="205740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27" name="AutoShape 27">
            <a:extLst>
              <a:ext uri="{FF2B5EF4-FFF2-40B4-BE49-F238E27FC236}">
                <a16:creationId xmlns:a16="http://schemas.microsoft.com/office/drawing/2014/main" id="{FD729339-6B81-4DCB-B6BD-2402FBDEA31D}"/>
              </a:ext>
            </a:extLst>
          </p:cNvPr>
          <p:cNvSpPr>
            <a:spLocks noChangeArrowheads="1"/>
          </p:cNvSpPr>
          <p:nvPr/>
        </p:nvSpPr>
        <p:spPr bwMode="auto">
          <a:xfrm>
            <a:off x="1524000" y="2895600"/>
            <a:ext cx="6096000" cy="9906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4" name="AutoShape 24">
            <a:extLst>
              <a:ext uri="{FF2B5EF4-FFF2-40B4-BE49-F238E27FC236}">
                <a16:creationId xmlns:a16="http://schemas.microsoft.com/office/drawing/2014/main" id="{EAD74DE3-CA50-4C23-B7F6-3521738B82A4}"/>
              </a:ext>
            </a:extLst>
          </p:cNvPr>
          <p:cNvSpPr>
            <a:spLocks noChangeArrowheads="1"/>
          </p:cNvSpPr>
          <p:nvPr/>
        </p:nvSpPr>
        <p:spPr bwMode="auto">
          <a:xfrm>
            <a:off x="1828800" y="1447800"/>
            <a:ext cx="3962400" cy="5334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2" name="Rectangle 22">
            <a:extLst>
              <a:ext uri="{FF2B5EF4-FFF2-40B4-BE49-F238E27FC236}">
                <a16:creationId xmlns:a16="http://schemas.microsoft.com/office/drawing/2014/main" id="{17794C59-A022-4E88-B230-36EB82B68367}"/>
              </a:ext>
            </a:extLst>
          </p:cNvPr>
          <p:cNvSpPr>
            <a:spLocks noChangeArrowheads="1"/>
          </p:cNvSpPr>
          <p:nvPr/>
        </p:nvSpPr>
        <p:spPr bwMode="auto">
          <a:xfrm>
            <a:off x="1219200" y="838200"/>
            <a:ext cx="27432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（五）</a:t>
            </a:r>
            <a:r>
              <a:rPr lang="zh-CN" altLang="en-US">
                <a:solidFill>
                  <a:schemeClr val="accent2"/>
                </a:solidFill>
                <a:cs typeface="Times New Roman" panose="02020603050405020304" pitchFamily="18" charset="0"/>
              </a:rPr>
              <a:t> </a:t>
            </a:r>
            <a:r>
              <a:rPr lang="zh-CN" altLang="en-US">
                <a:solidFill>
                  <a:schemeClr val="accent2"/>
                </a:solidFill>
              </a:rPr>
              <a:t>非牛顿流体</a:t>
            </a:r>
          </a:p>
        </p:txBody>
      </p:sp>
      <p:sp>
        <p:nvSpPr>
          <p:cNvPr id="128023" name="Rectangle 23">
            <a:extLst>
              <a:ext uri="{FF2B5EF4-FFF2-40B4-BE49-F238E27FC236}">
                <a16:creationId xmlns:a16="http://schemas.microsoft.com/office/drawing/2014/main" id="{A04B76DE-E365-4677-8A2A-B56E4CC62C78}"/>
              </a:ext>
            </a:extLst>
          </p:cNvPr>
          <p:cNvSpPr>
            <a:spLocks noChangeArrowheads="1"/>
          </p:cNvSpPr>
          <p:nvPr/>
        </p:nvSpPr>
        <p:spPr bwMode="auto">
          <a:xfrm>
            <a:off x="1905000" y="14478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不遵从牛顿黏性定律的流体</a:t>
            </a:r>
          </a:p>
        </p:txBody>
      </p:sp>
      <p:sp>
        <p:nvSpPr>
          <p:cNvPr id="128025" name="Rectangle 25">
            <a:extLst>
              <a:ext uri="{FF2B5EF4-FFF2-40B4-BE49-F238E27FC236}">
                <a16:creationId xmlns:a16="http://schemas.microsoft.com/office/drawing/2014/main" id="{AFDA9E16-B62D-4C2C-BA9B-697930A13821}"/>
              </a:ext>
            </a:extLst>
          </p:cNvPr>
          <p:cNvSpPr>
            <a:spLocks noChangeArrowheads="1"/>
          </p:cNvSpPr>
          <p:nvPr/>
        </p:nvSpPr>
        <p:spPr bwMode="auto">
          <a:xfrm>
            <a:off x="1219200" y="2209800"/>
            <a:ext cx="3657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（六）</a:t>
            </a:r>
            <a:r>
              <a:rPr lang="zh-CN" altLang="en-US">
                <a:solidFill>
                  <a:schemeClr val="accent2"/>
                </a:solidFill>
                <a:cs typeface="Times New Roman" panose="02020603050405020304" pitchFamily="18" charset="0"/>
              </a:rPr>
              <a:t> </a:t>
            </a:r>
            <a:r>
              <a:rPr lang="zh-CN" altLang="en-US">
                <a:solidFill>
                  <a:schemeClr val="accent2"/>
                </a:solidFill>
              </a:rPr>
              <a:t>气体黏性微观机理</a:t>
            </a:r>
          </a:p>
        </p:txBody>
      </p:sp>
      <p:sp>
        <p:nvSpPr>
          <p:cNvPr id="128026" name="Rectangle 26">
            <a:extLst>
              <a:ext uri="{FF2B5EF4-FFF2-40B4-BE49-F238E27FC236}">
                <a16:creationId xmlns:a16="http://schemas.microsoft.com/office/drawing/2014/main" id="{54927AFB-F7F2-4B08-95AC-7E80738D28A9}"/>
              </a:ext>
            </a:extLst>
          </p:cNvPr>
          <p:cNvSpPr>
            <a:spLocks noChangeArrowheads="1"/>
          </p:cNvSpPr>
          <p:nvPr/>
        </p:nvSpPr>
        <p:spPr bwMode="auto">
          <a:xfrm>
            <a:off x="1600200" y="2895600"/>
            <a:ext cx="6019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a:solidFill>
                  <a:schemeClr val="accent2"/>
                </a:solidFill>
              </a:rPr>
              <a:t>常压下气体的黏性就是由这种流速不同的流体层之间的定向动量的迁移产生的</a:t>
            </a:r>
            <a:r>
              <a:rPr lang="en-US" altLang="zh-CN">
                <a:solidFill>
                  <a:schemeClr val="accent2"/>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ADEEC9D3-DF10-4417-BC52-53F6074679CC}"/>
              </a:ext>
            </a:extLst>
          </p:cNvPr>
          <p:cNvSpPr>
            <a:spLocks noChangeArrowheads="1"/>
          </p:cNvSpPr>
          <p:nvPr/>
        </p:nvSpPr>
        <p:spPr bwMode="auto">
          <a:xfrm>
            <a:off x="1219200" y="762000"/>
            <a:ext cx="44958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3.1.2 </a:t>
            </a:r>
            <a:r>
              <a:rPr lang="zh-CN" altLang="en-US">
                <a:solidFill>
                  <a:schemeClr val="accent2"/>
                </a:solidFill>
              </a:rPr>
              <a:t>泊肃叶定律</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sp>
        <p:nvSpPr>
          <p:cNvPr id="116739" name="Rectangle 3">
            <a:extLst>
              <a:ext uri="{FF2B5EF4-FFF2-40B4-BE49-F238E27FC236}">
                <a16:creationId xmlns:a16="http://schemas.microsoft.com/office/drawing/2014/main" id="{795726A5-A5E8-4C7A-9D9C-BD119D73474D}"/>
              </a:ext>
            </a:extLst>
          </p:cNvPr>
          <p:cNvSpPr>
            <a:spLocks noChangeArrowheads="1"/>
          </p:cNvSpPr>
          <p:nvPr/>
        </p:nvSpPr>
        <p:spPr bwMode="auto">
          <a:xfrm>
            <a:off x="1219200" y="1295400"/>
            <a:ext cx="2514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a:t>
            </a:r>
            <a:r>
              <a:rPr lang="zh-CN" altLang="en-US">
                <a:solidFill>
                  <a:schemeClr val="accent2"/>
                </a:solidFill>
              </a:rPr>
              <a:t>一</a:t>
            </a:r>
            <a:r>
              <a:rPr lang="en-US" altLang="zh-CN">
                <a:solidFill>
                  <a:schemeClr val="accent2"/>
                </a:solidFill>
              </a:rPr>
              <a:t>)</a:t>
            </a:r>
            <a:r>
              <a:rPr lang="en-US" altLang="zh-CN">
                <a:solidFill>
                  <a:schemeClr val="accent2"/>
                </a:solidFill>
                <a:cs typeface="Times New Roman" panose="02020603050405020304" pitchFamily="18" charset="0"/>
              </a:rPr>
              <a:t> </a:t>
            </a:r>
            <a:r>
              <a:rPr lang="zh-CN" altLang="en-US">
                <a:solidFill>
                  <a:schemeClr val="accent2"/>
                </a:solidFill>
              </a:rPr>
              <a:t>泊肃叶定律</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graphicFrame>
        <p:nvGraphicFramePr>
          <p:cNvPr id="116741" name="Object 5">
            <a:extLst>
              <a:ext uri="{FF2B5EF4-FFF2-40B4-BE49-F238E27FC236}">
                <a16:creationId xmlns:a16="http://schemas.microsoft.com/office/drawing/2014/main" id="{79DB3FE4-849B-400C-A154-E7C424D260A4}"/>
              </a:ext>
            </a:extLst>
          </p:cNvPr>
          <p:cNvGraphicFramePr>
            <a:graphicFrameLocks noChangeAspect="1"/>
          </p:cNvGraphicFramePr>
          <p:nvPr/>
        </p:nvGraphicFramePr>
        <p:xfrm>
          <a:off x="1165225" y="1905000"/>
          <a:ext cx="3079750" cy="1584325"/>
        </p:xfrm>
        <a:graphic>
          <a:graphicData uri="http://schemas.openxmlformats.org/presentationml/2006/ole">
            <mc:AlternateContent xmlns:mc="http://schemas.openxmlformats.org/markup-compatibility/2006">
              <mc:Choice xmlns:v="urn:schemas-microsoft-com:vml" Requires="v">
                <p:oleObj spid="_x0000_s116758" name="公式" r:id="rId3" imgW="888840" imgH="457200" progId="Equation.3">
                  <p:embed/>
                </p:oleObj>
              </mc:Choice>
              <mc:Fallback>
                <p:oleObj name="公式" r:id="rId3" imgW="88884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5225" y="1905000"/>
                        <a:ext cx="307975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6742" name="Object 6">
            <a:extLst>
              <a:ext uri="{FF2B5EF4-FFF2-40B4-BE49-F238E27FC236}">
                <a16:creationId xmlns:a16="http://schemas.microsoft.com/office/drawing/2014/main" id="{FF29ED2B-FFC7-44C9-982E-7E8834331D3C}"/>
              </a:ext>
            </a:extLst>
          </p:cNvPr>
          <p:cNvGraphicFramePr>
            <a:graphicFrameLocks noChangeAspect="1"/>
          </p:cNvGraphicFramePr>
          <p:nvPr/>
        </p:nvGraphicFramePr>
        <p:xfrm>
          <a:off x="5791200" y="1066800"/>
          <a:ext cx="923925" cy="990600"/>
        </p:xfrm>
        <a:graphic>
          <a:graphicData uri="http://schemas.openxmlformats.org/presentationml/2006/ole">
            <mc:AlternateContent xmlns:mc="http://schemas.openxmlformats.org/markup-compatibility/2006">
              <mc:Choice xmlns:v="urn:schemas-microsoft-com:vml" Requires="v">
                <p:oleObj spid="_x0000_s116759" name="公式" r:id="rId5" imgW="266400" imgH="393480" progId="Equation.3">
                  <p:embed/>
                </p:oleObj>
              </mc:Choice>
              <mc:Fallback>
                <p:oleObj name="公式" r:id="rId5" imgW="26640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1066800"/>
                        <a:ext cx="9239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6748" name="Group 12">
            <a:extLst>
              <a:ext uri="{FF2B5EF4-FFF2-40B4-BE49-F238E27FC236}">
                <a16:creationId xmlns:a16="http://schemas.microsoft.com/office/drawing/2014/main" id="{696F85E9-522B-4703-BF2A-CA452572D025}"/>
              </a:ext>
            </a:extLst>
          </p:cNvPr>
          <p:cNvGrpSpPr>
            <a:grpSpLocks/>
          </p:cNvGrpSpPr>
          <p:nvPr/>
        </p:nvGrpSpPr>
        <p:grpSpPr bwMode="auto">
          <a:xfrm>
            <a:off x="1828800" y="4038600"/>
            <a:ext cx="3657600" cy="1447800"/>
            <a:chOff x="1344" y="2544"/>
            <a:chExt cx="2304" cy="1104"/>
          </a:xfrm>
        </p:grpSpPr>
        <p:sp>
          <p:nvSpPr>
            <p:cNvPr id="116744" name="AutoShape 8" descr="浅色横线">
              <a:extLst>
                <a:ext uri="{FF2B5EF4-FFF2-40B4-BE49-F238E27FC236}">
                  <a16:creationId xmlns:a16="http://schemas.microsoft.com/office/drawing/2014/main" id="{65D83AD6-5B6D-4097-A73B-C1DA2962323C}"/>
                </a:ext>
              </a:extLst>
            </p:cNvPr>
            <p:cNvSpPr>
              <a:spLocks noChangeArrowheads="1"/>
            </p:cNvSpPr>
            <p:nvPr/>
          </p:nvSpPr>
          <p:spPr bwMode="auto">
            <a:xfrm>
              <a:off x="1344" y="2544"/>
              <a:ext cx="2304" cy="912"/>
            </a:xfrm>
            <a:prstGeom prst="flowChartMagneticDrum">
              <a:avLst/>
            </a:prstGeom>
            <a:pattFill prst="ltHorz">
              <a:fgClr>
                <a:srgbClr val="333333"/>
              </a:fgClr>
              <a:bgClr>
                <a:srgbClr val="FFFFFF"/>
              </a:bgClr>
            </a:pattFill>
            <a:ln w="222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5" name="Line 9">
              <a:extLst>
                <a:ext uri="{FF2B5EF4-FFF2-40B4-BE49-F238E27FC236}">
                  <a16:creationId xmlns:a16="http://schemas.microsoft.com/office/drawing/2014/main" id="{C345809D-B036-4757-A17F-F7036BCDE6D3}"/>
                </a:ext>
              </a:extLst>
            </p:cNvPr>
            <p:cNvSpPr>
              <a:spLocks noChangeShapeType="1"/>
            </p:cNvSpPr>
            <p:nvPr/>
          </p:nvSpPr>
          <p:spPr bwMode="auto">
            <a:xfrm>
              <a:off x="1344" y="2880"/>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46" name="Line 10">
              <a:extLst>
                <a:ext uri="{FF2B5EF4-FFF2-40B4-BE49-F238E27FC236}">
                  <a16:creationId xmlns:a16="http://schemas.microsoft.com/office/drawing/2014/main" id="{A95BE84A-BBC5-41FE-B045-19BE0D222416}"/>
                </a:ext>
              </a:extLst>
            </p:cNvPr>
            <p:cNvSpPr>
              <a:spLocks noChangeShapeType="1"/>
            </p:cNvSpPr>
            <p:nvPr/>
          </p:nvSpPr>
          <p:spPr bwMode="auto">
            <a:xfrm>
              <a:off x="2880" y="2880"/>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47" name="Line 11">
              <a:extLst>
                <a:ext uri="{FF2B5EF4-FFF2-40B4-BE49-F238E27FC236}">
                  <a16:creationId xmlns:a16="http://schemas.microsoft.com/office/drawing/2014/main" id="{DFC09A72-6997-4856-A7A2-901520AEE009}"/>
                </a:ext>
              </a:extLst>
            </p:cNvPr>
            <p:cNvSpPr>
              <a:spLocks noChangeShapeType="1"/>
            </p:cNvSpPr>
            <p:nvPr/>
          </p:nvSpPr>
          <p:spPr bwMode="auto">
            <a:xfrm>
              <a:off x="1344" y="3600"/>
              <a:ext cx="1536"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16749" name="Object 13">
            <a:extLst>
              <a:ext uri="{FF2B5EF4-FFF2-40B4-BE49-F238E27FC236}">
                <a16:creationId xmlns:a16="http://schemas.microsoft.com/office/drawing/2014/main" id="{19CB08D6-AA5A-424C-A251-64F316AC72BC}"/>
              </a:ext>
            </a:extLst>
          </p:cNvPr>
          <p:cNvGraphicFramePr>
            <a:graphicFrameLocks noChangeAspect="1"/>
          </p:cNvGraphicFramePr>
          <p:nvPr/>
        </p:nvGraphicFramePr>
        <p:xfrm>
          <a:off x="5562600" y="5410200"/>
          <a:ext cx="2222500" cy="609600"/>
        </p:xfrm>
        <a:graphic>
          <a:graphicData uri="http://schemas.openxmlformats.org/presentationml/2006/ole">
            <mc:AlternateContent xmlns:mc="http://schemas.openxmlformats.org/markup-compatibility/2006">
              <mc:Choice xmlns:v="urn:schemas-microsoft-com:vml" Requires="v">
                <p:oleObj spid="_x0000_s116760" name="公式" r:id="rId7" imgW="787320" imgH="215640" progId="Equation.3">
                  <p:embed/>
                </p:oleObj>
              </mc:Choice>
              <mc:Fallback>
                <p:oleObj name="公式" r:id="rId7" imgW="787320" imgH="21564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5410200"/>
                        <a:ext cx="22225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50" name="Text Box 14">
            <a:extLst>
              <a:ext uri="{FF2B5EF4-FFF2-40B4-BE49-F238E27FC236}">
                <a16:creationId xmlns:a16="http://schemas.microsoft.com/office/drawing/2014/main" id="{E0A6A49A-CC4E-4398-8187-12E2904D9A75}"/>
              </a:ext>
            </a:extLst>
          </p:cNvPr>
          <p:cNvSpPr txBox="1">
            <a:spLocks noChangeArrowheads="1"/>
          </p:cNvSpPr>
          <p:nvPr/>
        </p:nvSpPr>
        <p:spPr bwMode="auto">
          <a:xfrm>
            <a:off x="5699125" y="4648200"/>
            <a:ext cx="625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t>p</a:t>
            </a:r>
            <a:r>
              <a:rPr lang="en-US" altLang="zh-CN" i="1" baseline="-25000"/>
              <a:t>2</a:t>
            </a:r>
          </a:p>
        </p:txBody>
      </p:sp>
      <p:sp>
        <p:nvSpPr>
          <p:cNvPr id="116751" name="Text Box 15">
            <a:extLst>
              <a:ext uri="{FF2B5EF4-FFF2-40B4-BE49-F238E27FC236}">
                <a16:creationId xmlns:a16="http://schemas.microsoft.com/office/drawing/2014/main" id="{7A190A31-8A44-4B7D-B696-6E0A3D2807CD}"/>
              </a:ext>
            </a:extLst>
          </p:cNvPr>
          <p:cNvSpPr txBox="1">
            <a:spLocks noChangeArrowheads="1"/>
          </p:cNvSpPr>
          <p:nvPr/>
        </p:nvSpPr>
        <p:spPr bwMode="auto">
          <a:xfrm>
            <a:off x="1143000" y="4724400"/>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t>p</a:t>
            </a:r>
            <a:r>
              <a:rPr lang="en-US" altLang="zh-CN" i="1" baseline="-25000"/>
              <a:t>1</a:t>
            </a:r>
          </a:p>
        </p:txBody>
      </p:sp>
      <p:graphicFrame>
        <p:nvGraphicFramePr>
          <p:cNvPr id="116752" name="Object 16">
            <a:extLst>
              <a:ext uri="{FF2B5EF4-FFF2-40B4-BE49-F238E27FC236}">
                <a16:creationId xmlns:a16="http://schemas.microsoft.com/office/drawing/2014/main" id="{918806A5-7CCF-4717-B6E7-B2226F6B9126}"/>
              </a:ext>
            </a:extLst>
          </p:cNvPr>
          <p:cNvGraphicFramePr>
            <a:graphicFrameLocks noChangeAspect="1"/>
          </p:cNvGraphicFramePr>
          <p:nvPr/>
        </p:nvGraphicFramePr>
        <p:xfrm>
          <a:off x="2830513" y="5562600"/>
          <a:ext cx="511175" cy="488950"/>
        </p:xfrm>
        <a:graphic>
          <a:graphicData uri="http://schemas.openxmlformats.org/presentationml/2006/ole">
            <mc:AlternateContent xmlns:mc="http://schemas.openxmlformats.org/markup-compatibility/2006">
              <mc:Choice xmlns:v="urn:schemas-microsoft-com:vml" Requires="v">
                <p:oleObj spid="_x0000_s116761" name="公式" r:id="rId9" imgW="139680" imgH="164880" progId="Equation.3">
                  <p:embed/>
                </p:oleObj>
              </mc:Choice>
              <mc:Fallback>
                <p:oleObj name="公式" r:id="rId9" imgW="139680" imgH="16488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0513" y="5562600"/>
                        <a:ext cx="51117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53" name="AutoShape 17">
            <a:extLst>
              <a:ext uri="{FF2B5EF4-FFF2-40B4-BE49-F238E27FC236}">
                <a16:creationId xmlns:a16="http://schemas.microsoft.com/office/drawing/2014/main" id="{18EFFE15-29AC-4FBB-8F9F-E6D304AFA85F}"/>
              </a:ext>
            </a:extLst>
          </p:cNvPr>
          <p:cNvSpPr>
            <a:spLocks noChangeArrowheads="1"/>
          </p:cNvSpPr>
          <p:nvPr/>
        </p:nvSpPr>
        <p:spPr bwMode="auto">
          <a:xfrm>
            <a:off x="2590800" y="4267200"/>
            <a:ext cx="1295400" cy="533400"/>
          </a:xfrm>
          <a:prstGeom prst="rightArrow">
            <a:avLst>
              <a:gd name="adj1" fmla="val 50000"/>
              <a:gd name="adj2" fmla="val 6071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4" name="Text Box 18">
            <a:extLst>
              <a:ext uri="{FF2B5EF4-FFF2-40B4-BE49-F238E27FC236}">
                <a16:creationId xmlns:a16="http://schemas.microsoft.com/office/drawing/2014/main" id="{0BB72FC0-5A01-4853-8906-9AE20D8EFA27}"/>
              </a:ext>
            </a:extLst>
          </p:cNvPr>
          <p:cNvSpPr txBox="1">
            <a:spLocks noChangeArrowheads="1"/>
          </p:cNvSpPr>
          <p:nvPr/>
        </p:nvSpPr>
        <p:spPr bwMode="auto">
          <a:xfrm>
            <a:off x="5668963" y="2209800"/>
            <a:ext cx="29416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chemeClr val="accent2"/>
                </a:solidFill>
              </a:rPr>
              <a:t>单位时间内流过管道</a:t>
            </a:r>
          </a:p>
          <a:p>
            <a:r>
              <a:rPr lang="zh-CN" altLang="en-US" sz="2400">
                <a:solidFill>
                  <a:schemeClr val="accent2"/>
                </a:solidFill>
              </a:rPr>
              <a:t>横截面上的流体体积</a:t>
            </a:r>
          </a:p>
        </p:txBody>
      </p:sp>
      <p:sp>
        <p:nvSpPr>
          <p:cNvPr id="116755" name="Line 19">
            <a:extLst>
              <a:ext uri="{FF2B5EF4-FFF2-40B4-BE49-F238E27FC236}">
                <a16:creationId xmlns:a16="http://schemas.microsoft.com/office/drawing/2014/main" id="{4EC7A2AE-A4D4-47E1-8647-1899C07510C9}"/>
              </a:ext>
            </a:extLst>
          </p:cNvPr>
          <p:cNvSpPr>
            <a:spLocks noChangeShapeType="1"/>
          </p:cNvSpPr>
          <p:nvPr/>
        </p:nvSpPr>
        <p:spPr bwMode="auto">
          <a:xfrm flipV="1">
            <a:off x="4876800" y="4267200"/>
            <a:ext cx="457200" cy="381000"/>
          </a:xfrm>
          <a:prstGeom prst="line">
            <a:avLst/>
          </a:prstGeom>
          <a:noFill/>
          <a:ln w="3175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56" name="Text Box 20">
            <a:extLst>
              <a:ext uri="{FF2B5EF4-FFF2-40B4-BE49-F238E27FC236}">
                <a16:creationId xmlns:a16="http://schemas.microsoft.com/office/drawing/2014/main" id="{2D96DDE3-D528-400C-84FD-B04DE988EA16}"/>
              </a:ext>
            </a:extLst>
          </p:cNvPr>
          <p:cNvSpPr txBox="1">
            <a:spLocks noChangeArrowheads="1"/>
          </p:cNvSpPr>
          <p:nvPr/>
        </p:nvSpPr>
        <p:spPr bwMode="auto">
          <a:xfrm>
            <a:off x="4724400" y="4191000"/>
            <a:ext cx="320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solidFill>
                  <a:schemeClr val="accent2"/>
                </a:solidFill>
              </a:rPr>
              <a:t>r</a:t>
            </a:r>
          </a:p>
        </p:txBody>
      </p:sp>
      <p:sp>
        <p:nvSpPr>
          <p:cNvPr id="116757" name="Text Box 21">
            <a:extLst>
              <a:ext uri="{FF2B5EF4-FFF2-40B4-BE49-F238E27FC236}">
                <a16:creationId xmlns:a16="http://schemas.microsoft.com/office/drawing/2014/main" id="{A3ACFE8B-9C68-40A4-BAE0-4FD17DCF1B85}"/>
              </a:ext>
            </a:extLst>
          </p:cNvPr>
          <p:cNvSpPr txBox="1">
            <a:spLocks noChangeArrowheads="1"/>
          </p:cNvSpPr>
          <p:nvPr/>
        </p:nvSpPr>
        <p:spPr bwMode="auto">
          <a:xfrm>
            <a:off x="6858000" y="123348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体积流率</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026">
            <a:extLst>
              <a:ext uri="{FF2B5EF4-FFF2-40B4-BE49-F238E27FC236}">
                <a16:creationId xmlns:a16="http://schemas.microsoft.com/office/drawing/2014/main" id="{D1410CB6-DBE2-4AC5-A75E-06AD68B1627A}"/>
              </a:ext>
            </a:extLst>
          </p:cNvPr>
          <p:cNvSpPr>
            <a:spLocks noChangeArrowheads="1"/>
          </p:cNvSpPr>
          <p:nvPr/>
        </p:nvSpPr>
        <p:spPr bwMode="auto">
          <a:xfrm>
            <a:off x="1219200" y="762000"/>
            <a:ext cx="4495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3.1.3 </a:t>
            </a:r>
            <a:r>
              <a:rPr lang="zh-CN" altLang="en-US">
                <a:solidFill>
                  <a:schemeClr val="accent2"/>
                </a:solidFill>
              </a:rPr>
              <a:t>斯托克斯定律</a:t>
            </a:r>
            <a:r>
              <a:rPr lang="zh-CN" altLang="en-US">
                <a:solidFill>
                  <a:schemeClr val="accent2"/>
                </a:solidFill>
                <a:cs typeface="Times New Roman" panose="02020603050405020304" pitchFamily="18" charset="0"/>
              </a:rPr>
              <a:t> </a:t>
            </a:r>
            <a:endParaRPr lang="zh-CN" altLang="en-US">
              <a:solidFill>
                <a:schemeClr val="accent2"/>
              </a:solidFill>
              <a:ea typeface=""/>
            </a:endParaRPr>
          </a:p>
        </p:txBody>
      </p:sp>
      <p:graphicFrame>
        <p:nvGraphicFramePr>
          <p:cNvPr id="117763" name="Object 1027">
            <a:extLst>
              <a:ext uri="{FF2B5EF4-FFF2-40B4-BE49-F238E27FC236}">
                <a16:creationId xmlns:a16="http://schemas.microsoft.com/office/drawing/2014/main" id="{187C49DF-4044-4F41-8EA6-79A2FEAFDB85}"/>
              </a:ext>
            </a:extLst>
          </p:cNvPr>
          <p:cNvGraphicFramePr>
            <a:graphicFrameLocks noChangeAspect="1"/>
          </p:cNvGraphicFramePr>
          <p:nvPr/>
        </p:nvGraphicFramePr>
        <p:xfrm>
          <a:off x="1524000" y="2590800"/>
          <a:ext cx="2971800" cy="685800"/>
        </p:xfrm>
        <a:graphic>
          <a:graphicData uri="http://schemas.openxmlformats.org/presentationml/2006/ole">
            <mc:AlternateContent xmlns:mc="http://schemas.openxmlformats.org/markup-compatibility/2006">
              <mc:Choice xmlns:v="urn:schemas-microsoft-com:vml" Requires="v">
                <p:oleObj spid="_x0000_s268288" name="公式" r:id="rId3" imgW="774360" imgH="203040" progId="Equation.3">
                  <p:embed/>
                </p:oleObj>
              </mc:Choice>
              <mc:Fallback>
                <p:oleObj name="公式" r:id="rId3" imgW="774360" imgH="203040" progId="Equation.3">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590800"/>
                        <a:ext cx="2971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4" name="Text Box 1028">
            <a:extLst>
              <a:ext uri="{FF2B5EF4-FFF2-40B4-BE49-F238E27FC236}">
                <a16:creationId xmlns:a16="http://schemas.microsoft.com/office/drawing/2014/main" id="{D0AD8116-0C29-4BC9-9224-52AFBFECEBC2}"/>
              </a:ext>
            </a:extLst>
          </p:cNvPr>
          <p:cNvSpPr txBox="1">
            <a:spLocks noChangeArrowheads="1"/>
          </p:cNvSpPr>
          <p:nvPr/>
        </p:nvSpPr>
        <p:spPr bwMode="auto">
          <a:xfrm>
            <a:off x="1143000" y="1371600"/>
            <a:ext cx="72072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球形物体（球半径</a:t>
            </a:r>
            <a:r>
              <a:rPr lang="en-US" altLang="zh-CN" i="1">
                <a:solidFill>
                  <a:schemeClr val="accent2"/>
                </a:solidFill>
              </a:rPr>
              <a:t>R</a:t>
            </a:r>
            <a:r>
              <a:rPr lang="zh-CN" altLang="en-US">
                <a:solidFill>
                  <a:schemeClr val="accent2"/>
                </a:solidFill>
              </a:rPr>
              <a:t>）在黏性流体中运动时，</a:t>
            </a:r>
          </a:p>
          <a:p>
            <a:r>
              <a:rPr lang="zh-CN" altLang="en-US">
                <a:solidFill>
                  <a:schemeClr val="accent2"/>
                </a:solidFill>
              </a:rPr>
              <a:t>流体受到的阻力为</a:t>
            </a:r>
            <a:r>
              <a:rPr lang="en-US" altLang="zh-CN">
                <a:solidFill>
                  <a:schemeClr val="accent2"/>
                </a:solidFill>
              </a:rPr>
              <a:t>:</a:t>
            </a:r>
          </a:p>
        </p:txBody>
      </p:sp>
      <p:sp>
        <p:nvSpPr>
          <p:cNvPr id="117765" name="Text Box 1029">
            <a:extLst>
              <a:ext uri="{FF2B5EF4-FFF2-40B4-BE49-F238E27FC236}">
                <a16:creationId xmlns:a16="http://schemas.microsoft.com/office/drawing/2014/main" id="{12C9BD55-ECD8-46F5-9066-A3B542E2ED14}"/>
              </a:ext>
            </a:extLst>
          </p:cNvPr>
          <p:cNvSpPr txBox="1">
            <a:spLocks noChangeArrowheads="1"/>
          </p:cNvSpPr>
          <p:nvPr/>
        </p:nvSpPr>
        <p:spPr bwMode="auto">
          <a:xfrm>
            <a:off x="4343400" y="1828800"/>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chemeClr val="accent2"/>
                </a:solidFill>
                <a:sym typeface="Symbol" panose="05050102010706020507" pitchFamily="18" charset="2"/>
              </a:rPr>
              <a:t></a:t>
            </a:r>
            <a:r>
              <a:rPr lang="zh-CN" altLang="en-US">
                <a:solidFill>
                  <a:schemeClr val="accent2"/>
                </a:solidFill>
                <a:sym typeface="Symbol" panose="05050102010706020507" pitchFamily="18" charset="2"/>
              </a:rPr>
              <a:t>是球相对于静止流体的速度</a:t>
            </a:r>
            <a:endParaRPr lang="zh-CN" altLang="en-US">
              <a:solidFill>
                <a:schemeClr val="accent2"/>
              </a:solidFill>
            </a:endParaRPr>
          </a:p>
        </p:txBody>
      </p:sp>
      <p:graphicFrame>
        <p:nvGraphicFramePr>
          <p:cNvPr id="117766" name="Object 1030">
            <a:extLst>
              <a:ext uri="{FF2B5EF4-FFF2-40B4-BE49-F238E27FC236}">
                <a16:creationId xmlns:a16="http://schemas.microsoft.com/office/drawing/2014/main" id="{32326785-7343-46A9-8326-DE93B2353FF3}"/>
              </a:ext>
            </a:extLst>
          </p:cNvPr>
          <p:cNvGraphicFramePr>
            <a:graphicFrameLocks noChangeAspect="1"/>
          </p:cNvGraphicFramePr>
          <p:nvPr/>
        </p:nvGraphicFramePr>
        <p:xfrm>
          <a:off x="2895600" y="5046663"/>
          <a:ext cx="2222500" cy="973137"/>
        </p:xfrm>
        <a:graphic>
          <a:graphicData uri="http://schemas.openxmlformats.org/presentationml/2006/ole">
            <mc:AlternateContent xmlns:mc="http://schemas.openxmlformats.org/markup-compatibility/2006">
              <mc:Choice xmlns:v="urn:schemas-microsoft-com:vml" Requires="v">
                <p:oleObj spid="_x0000_s268289" name="公式" r:id="rId5" imgW="622080" imgH="419040" progId="Equation.3">
                  <p:embed/>
                </p:oleObj>
              </mc:Choice>
              <mc:Fallback>
                <p:oleObj name="公式" r:id="rId5" imgW="622080" imgH="419040" progId="Equation.3">
                  <p:embed/>
                  <p:pic>
                    <p:nvPicPr>
                      <p:cNvPr id="0"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046663"/>
                        <a:ext cx="2222500" cy="97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7" name="Text Box 1031">
            <a:extLst>
              <a:ext uri="{FF2B5EF4-FFF2-40B4-BE49-F238E27FC236}">
                <a16:creationId xmlns:a16="http://schemas.microsoft.com/office/drawing/2014/main" id="{779D3692-3464-49DF-B0F0-CF8FDE73BB7B}"/>
              </a:ext>
            </a:extLst>
          </p:cNvPr>
          <p:cNvSpPr txBox="1">
            <a:spLocks noChangeArrowheads="1"/>
          </p:cNvSpPr>
          <p:nvPr/>
        </p:nvSpPr>
        <p:spPr bwMode="auto">
          <a:xfrm>
            <a:off x="1600200" y="5199063"/>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sym typeface="Symbol" panose="05050102010706020507" pitchFamily="18" charset="2"/>
              </a:rPr>
              <a:t>雷诺数</a:t>
            </a:r>
            <a:endParaRPr lang="zh-CN" altLang="en-US">
              <a:solidFill>
                <a:schemeClr val="accent2"/>
              </a:solidFill>
            </a:endParaRPr>
          </a:p>
        </p:txBody>
      </p:sp>
      <p:sp>
        <p:nvSpPr>
          <p:cNvPr id="117768" name="Text Box 1032">
            <a:extLst>
              <a:ext uri="{FF2B5EF4-FFF2-40B4-BE49-F238E27FC236}">
                <a16:creationId xmlns:a16="http://schemas.microsoft.com/office/drawing/2014/main" id="{A9D95850-6707-4250-A5B7-6201B1D41DC7}"/>
              </a:ext>
            </a:extLst>
          </p:cNvPr>
          <p:cNvSpPr txBox="1">
            <a:spLocks noChangeArrowheads="1"/>
          </p:cNvSpPr>
          <p:nvPr/>
        </p:nvSpPr>
        <p:spPr bwMode="auto">
          <a:xfrm>
            <a:off x="4876800" y="2605088"/>
            <a:ext cx="2590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sym typeface="Symbol" panose="05050102010706020507" pitchFamily="18" charset="2"/>
              </a:rPr>
              <a:t>雷诺数远小于</a:t>
            </a:r>
            <a:r>
              <a:rPr lang="en-US" altLang="zh-CN">
                <a:solidFill>
                  <a:schemeClr val="accent2"/>
                </a:solidFill>
                <a:sym typeface="Symbol" panose="05050102010706020507" pitchFamily="18" charset="2"/>
              </a:rPr>
              <a:t>1</a:t>
            </a:r>
            <a:endParaRPr lang="en-US" altLang="zh-CN">
              <a:solidFill>
                <a:schemeClr val="accent2"/>
              </a:solidFill>
            </a:endParaRPr>
          </a:p>
        </p:txBody>
      </p:sp>
      <p:graphicFrame>
        <p:nvGraphicFramePr>
          <p:cNvPr id="117769" name="Object 1033">
            <a:extLst>
              <a:ext uri="{FF2B5EF4-FFF2-40B4-BE49-F238E27FC236}">
                <a16:creationId xmlns:a16="http://schemas.microsoft.com/office/drawing/2014/main" id="{46203306-878F-4D7A-A0D4-B1662C515733}"/>
              </a:ext>
            </a:extLst>
          </p:cNvPr>
          <p:cNvGraphicFramePr>
            <a:graphicFrameLocks noChangeAspect="1"/>
          </p:cNvGraphicFramePr>
          <p:nvPr/>
        </p:nvGraphicFramePr>
        <p:xfrm>
          <a:off x="1201738" y="3429000"/>
          <a:ext cx="3700462" cy="771525"/>
        </p:xfrm>
        <a:graphic>
          <a:graphicData uri="http://schemas.openxmlformats.org/presentationml/2006/ole">
            <mc:AlternateContent xmlns:mc="http://schemas.openxmlformats.org/markup-compatibility/2006">
              <mc:Choice xmlns:v="urn:schemas-microsoft-com:vml" Requires="v">
                <p:oleObj spid="_x0000_s268290" name="公式" r:id="rId7" imgW="965160" imgH="228600" progId="Equation.3">
                  <p:embed/>
                </p:oleObj>
              </mc:Choice>
              <mc:Fallback>
                <p:oleObj name="公式" r:id="rId7" imgW="965160" imgH="228600" progId="Equation.3">
                  <p:embed/>
                  <p:pic>
                    <p:nvPicPr>
                      <p:cNvPr id="0" name="Object 10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1738" y="3429000"/>
                        <a:ext cx="3700462"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70" name="Text Box 1034">
            <a:extLst>
              <a:ext uri="{FF2B5EF4-FFF2-40B4-BE49-F238E27FC236}">
                <a16:creationId xmlns:a16="http://schemas.microsoft.com/office/drawing/2014/main" id="{FCD8BAA3-D075-44A4-991B-2443D401F358}"/>
              </a:ext>
            </a:extLst>
          </p:cNvPr>
          <p:cNvSpPr txBox="1">
            <a:spLocks noChangeArrowheads="1"/>
          </p:cNvSpPr>
          <p:nvPr/>
        </p:nvSpPr>
        <p:spPr bwMode="auto">
          <a:xfrm>
            <a:off x="4876800" y="3581400"/>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sym typeface="Symbol" panose="05050102010706020507" pitchFamily="18" charset="2"/>
              </a:rPr>
              <a:t>雷诺数远大于</a:t>
            </a:r>
            <a:r>
              <a:rPr lang="en-US" altLang="zh-CN">
                <a:solidFill>
                  <a:schemeClr val="accent2"/>
                </a:solidFill>
                <a:sym typeface="Symbol" panose="05050102010706020507" pitchFamily="18" charset="2"/>
              </a:rPr>
              <a:t>1</a:t>
            </a:r>
            <a:endParaRPr lang="en-US" altLang="zh-CN">
              <a:solidFill>
                <a:schemeClr val="accent2"/>
              </a:solidFill>
            </a:endParaRPr>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4507</TotalTime>
  <Words>1090</Words>
  <Application>Microsoft Office PowerPoint</Application>
  <PresentationFormat>全屏显示(4:3)</PresentationFormat>
  <Paragraphs>81</Paragraphs>
  <Slides>31</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9" baseType="lpstr">
      <vt:lpstr>Times New Roman</vt:lpstr>
      <vt:lpstr>宋体</vt:lpstr>
      <vt:lpstr>Symbol</vt:lpstr>
      <vt:lpstr>Tahoma</vt:lpstr>
      <vt:lpstr/>
      <vt:lpstr>MS PGothic</vt:lpstr>
      <vt:lpstr>默认设计模板</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热学</dc:title>
  <dc:creator>waj</dc:creator>
  <cp:lastModifiedBy>张伯望</cp:lastModifiedBy>
  <cp:revision>322</cp:revision>
  <dcterms:created xsi:type="dcterms:W3CDTF">2001-06-22T03:17:20Z</dcterms:created>
  <dcterms:modified xsi:type="dcterms:W3CDTF">2017-09-07T09:09:22Z</dcterms:modified>
</cp:coreProperties>
</file>