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8" r:id="rId2"/>
    <p:sldId id="329" r:id="rId3"/>
    <p:sldId id="330" r:id="rId4"/>
    <p:sldId id="331" r:id="rId5"/>
    <p:sldId id="332" r:id="rId6"/>
    <p:sldId id="333" r:id="rId7"/>
    <p:sldId id="334" r:id="rId8"/>
    <p:sldId id="335" r:id="rId9"/>
    <p:sldId id="336" r:id="rId10"/>
    <p:sldId id="337" r:id="rId11"/>
    <p:sldId id="338" r:id="rId1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6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97C7306-8AA1-4555-8317-C0C36D7F30D6}" type="datetimeFigureOut">
              <a:rPr lang="zh-CN" altLang="en-US"/>
              <a:pPr>
                <a:defRPr/>
              </a:pPr>
              <a:t>2015-6-30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EB01EEF3-4CD4-4EDF-8242-930E5453407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8D66A95-A0F9-4520-B806-37F2C3254048}" type="datetime1">
              <a:rPr lang="zh-CN" altLang="en-US"/>
              <a:pPr>
                <a:defRPr/>
              </a:pPr>
              <a:t>2015-6-30</a:t>
            </a:fld>
            <a:endParaRPr lang="zh-CN" altLang="en-US" dirty="0"/>
          </a:p>
        </p:txBody>
      </p:sp>
      <p:sp>
        <p:nvSpPr>
          <p:cNvPr id="5" name="灯片编号占位符 5"/>
          <p:cNvSpPr>
            <a:spLocks noGrp="1"/>
          </p:cNvSpPr>
          <p:nvPr>
            <p:ph type="sldNum" sz="quarter" idx="11"/>
          </p:nvPr>
        </p:nvSpPr>
        <p:spPr/>
        <p:txBody>
          <a:bodyPr/>
          <a:lstStyle>
            <a:lvl1pPr>
              <a:defRPr/>
            </a:lvl1pPr>
          </a:lstStyle>
          <a:p>
            <a:pPr>
              <a:defRPr/>
            </a:pPr>
            <a:fld id="{A70A77D8-CCDA-4835-96DC-E7FB722AC229}" type="slidenum">
              <a:rPr lang="zh-CN" altLang="en-US"/>
              <a:pPr>
                <a:defRPr/>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51520" y="1484784"/>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536" y="2852936"/>
            <a:ext cx="8229600" cy="273630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2BF5308-4CCD-4133-919D-BA1F3DB316E4}" type="datetime1">
              <a:rPr lang="zh-CN" altLang="en-US"/>
              <a:pPr>
                <a:defRPr/>
              </a:pPr>
              <a:t>2015-6-30</a:t>
            </a:fld>
            <a:endParaRPr lang="zh-CN" altLang="en-US" dirty="0"/>
          </a:p>
        </p:txBody>
      </p:sp>
      <p:sp>
        <p:nvSpPr>
          <p:cNvPr id="5" name="灯片编号占位符 5"/>
          <p:cNvSpPr>
            <a:spLocks noGrp="1"/>
          </p:cNvSpPr>
          <p:nvPr>
            <p:ph type="sldNum" sz="quarter" idx="11"/>
          </p:nvPr>
        </p:nvSpPr>
        <p:spPr/>
        <p:txBody>
          <a:bodyPr/>
          <a:lstStyle>
            <a:lvl1pPr>
              <a:defRPr/>
            </a:lvl1pPr>
          </a:lstStyle>
          <a:p>
            <a:pPr>
              <a:defRPr/>
            </a:pPr>
            <a:fld id="{814A329D-345B-4CA7-BA5E-0FA16F28E796}" type="slidenum">
              <a:rPr lang="zh-CN" altLang="en-US"/>
              <a:pPr>
                <a:defRPr/>
              </a:pPr>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0232" y="1412776"/>
            <a:ext cx="2057400" cy="4641379"/>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536" y="1412776"/>
            <a:ext cx="6019800" cy="4641379"/>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076D4D44-D031-409B-BDB4-D4103B384460}" type="datetime1">
              <a:rPr lang="zh-CN" altLang="en-US"/>
              <a:pPr>
                <a:defRPr/>
              </a:pPr>
              <a:t>2015-6-30</a:t>
            </a:fld>
            <a:endParaRPr lang="zh-CN" altLang="en-US" dirty="0"/>
          </a:p>
        </p:txBody>
      </p:sp>
      <p:sp>
        <p:nvSpPr>
          <p:cNvPr id="5" name="灯片编号占位符 5"/>
          <p:cNvSpPr>
            <a:spLocks noGrp="1"/>
          </p:cNvSpPr>
          <p:nvPr>
            <p:ph type="sldNum" sz="quarter" idx="11"/>
          </p:nvPr>
        </p:nvSpPr>
        <p:spPr/>
        <p:txBody>
          <a:bodyPr/>
          <a:lstStyle>
            <a:lvl1pPr>
              <a:defRPr/>
            </a:lvl1pPr>
          </a:lstStyle>
          <a:p>
            <a:pPr>
              <a:defRPr/>
            </a:pPr>
            <a:fld id="{5CC897AF-9BF5-45F7-BE77-D0D83DC4EA3A}" type="slidenum">
              <a:rPr lang="zh-CN" altLang="en-US"/>
              <a:pPr>
                <a:defRPr/>
              </a:pPr>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a:xfrm>
            <a:off x="1259632" y="1844824"/>
            <a:ext cx="6552728" cy="792088"/>
          </a:xfrm>
        </p:spPr>
        <p:txBody>
          <a:bodyPr/>
          <a:lstStyle>
            <a:lvl1pPr marL="342900" indent="-342900">
              <a:buFont typeface="Wingdings" pitchFamily="2" charset="2"/>
              <a:buChar char="l"/>
              <a:defRPr b="1"/>
            </a:lvl1pPr>
            <a:lvl5pPr marL="1828800" indent="0">
              <a:buNone/>
              <a:defRPr/>
            </a:lvl5pPr>
          </a:lstStyle>
          <a:p>
            <a:pPr lvl="0"/>
            <a:r>
              <a:rPr lang="zh-CN" altLang="en-US" dirty="0" smtClean="0"/>
              <a:t>单击此处编辑母版文本样式</a:t>
            </a:r>
          </a:p>
        </p:txBody>
      </p:sp>
      <p:sp>
        <p:nvSpPr>
          <p:cNvPr id="9" name="文本占位符 8"/>
          <p:cNvSpPr>
            <a:spLocks noGrp="1"/>
          </p:cNvSpPr>
          <p:nvPr>
            <p:ph type="body" sz="quarter" idx="14"/>
          </p:nvPr>
        </p:nvSpPr>
        <p:spPr>
          <a:xfrm>
            <a:off x="2195736" y="2780928"/>
            <a:ext cx="4464496" cy="864096"/>
          </a:xfrm>
        </p:spPr>
        <p:txBody>
          <a:bodyPr/>
          <a:lstStyle>
            <a:lvl1pPr marL="342900" indent="-342900">
              <a:buFont typeface="Wingdings" pitchFamily="2" charset="2"/>
              <a:buChar char="ü"/>
              <a:defRPr sz="2400"/>
            </a:lvl1pPr>
          </a:lstStyle>
          <a:p>
            <a:pPr lvl="0"/>
            <a:r>
              <a:rPr lang="zh-CN" altLang="en-US" dirty="0" smtClean="0"/>
              <a:t>单击此处编辑母版文本样式</a:t>
            </a:r>
            <a:endParaRPr lang="en-US" altLang="zh-CN" dirty="0" smtClean="0"/>
          </a:p>
          <a:p>
            <a:pPr lvl="0"/>
            <a:endParaRPr lang="zh-CN" altLang="en-US" dirty="0"/>
          </a:p>
        </p:txBody>
      </p:sp>
      <p:sp>
        <p:nvSpPr>
          <p:cNvPr id="4" name="日期占位符 3"/>
          <p:cNvSpPr>
            <a:spLocks noGrp="1"/>
          </p:cNvSpPr>
          <p:nvPr>
            <p:ph type="dt" sz="half" idx="15"/>
          </p:nvPr>
        </p:nvSpPr>
        <p:spPr/>
        <p:txBody>
          <a:bodyPr/>
          <a:lstStyle>
            <a:lvl1pPr>
              <a:defRPr/>
            </a:lvl1pPr>
          </a:lstStyle>
          <a:p>
            <a:pPr>
              <a:defRPr/>
            </a:pPr>
            <a:fld id="{F8B9BF9D-182C-411D-86CB-D6ECDD169259}" type="datetime1">
              <a:rPr lang="zh-CN" altLang="en-US"/>
              <a:pPr>
                <a:defRPr/>
              </a:pPr>
              <a:t>2015-6-30</a:t>
            </a:fld>
            <a:endParaRPr lang="zh-CN" altLang="en-US" dirty="0"/>
          </a:p>
        </p:txBody>
      </p:sp>
      <p:sp>
        <p:nvSpPr>
          <p:cNvPr id="5" name="灯片编号占位符 5"/>
          <p:cNvSpPr>
            <a:spLocks noGrp="1"/>
          </p:cNvSpPr>
          <p:nvPr>
            <p:ph type="sldNum" sz="quarter" idx="16"/>
          </p:nvPr>
        </p:nvSpPr>
        <p:spPr/>
        <p:txBody>
          <a:bodyPr/>
          <a:lstStyle>
            <a:lvl1pPr>
              <a:defRPr/>
            </a:lvl1pPr>
          </a:lstStyle>
          <a:p>
            <a:pPr>
              <a:defRPr/>
            </a:pPr>
            <a:fld id="{C17EB439-A70E-4798-A0FF-095AABF8CFFF}" type="slidenum">
              <a:rPr lang="zh-CN" altLang="en-US"/>
              <a:pPr>
                <a:defRPr/>
              </a:pPr>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916113"/>
            <a:ext cx="40386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16113"/>
            <a:ext cx="40386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684588"/>
            <a:ext cx="40386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684588"/>
            <a:ext cx="40386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F4DF536-019B-48CC-B614-CF915C3A5291}" type="datetime1">
              <a:rPr lang="zh-CN" altLang="en-US"/>
              <a:pPr>
                <a:defRPr/>
              </a:pPr>
              <a:t>2015-6-30</a:t>
            </a:fld>
            <a:endParaRPr lang="zh-CN" altLang="en-US" dirty="0"/>
          </a:p>
        </p:txBody>
      </p:sp>
      <p:sp>
        <p:nvSpPr>
          <p:cNvPr id="8" name="灯片编号占位符 5"/>
          <p:cNvSpPr>
            <a:spLocks noGrp="1"/>
          </p:cNvSpPr>
          <p:nvPr>
            <p:ph type="sldNum" sz="quarter" idx="11"/>
          </p:nvPr>
        </p:nvSpPr>
        <p:spPr/>
        <p:txBody>
          <a:bodyPr/>
          <a:lstStyle>
            <a:lvl1pPr>
              <a:defRPr/>
            </a:lvl1pPr>
          </a:lstStyle>
          <a:p>
            <a:pPr>
              <a:defRPr/>
            </a:pPr>
            <a:fld id="{6FB3004C-49BC-4F92-A2CF-03DB08F4F4A0}" type="slidenum">
              <a:rPr lang="zh-CN" altLang="en-US"/>
              <a:pPr>
                <a:defRPr/>
              </a:pPr>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916113"/>
            <a:ext cx="4038600" cy="3384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16113"/>
            <a:ext cx="40386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0386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a:lvl1pPr>
          </a:lstStyle>
          <a:p>
            <a:pPr>
              <a:defRPr/>
            </a:pPr>
            <a:fld id="{87C8AF9E-4762-4DB1-8E62-B6AB09689A28}" type="datetime1">
              <a:rPr lang="zh-CN" altLang="en-US"/>
              <a:pPr>
                <a:defRPr/>
              </a:pPr>
              <a:t>2015-6-30</a:t>
            </a:fld>
            <a:endParaRPr lang="zh-CN" altLang="en-US" dirty="0"/>
          </a:p>
        </p:txBody>
      </p:sp>
      <p:sp>
        <p:nvSpPr>
          <p:cNvPr id="7" name="灯片编号占位符 5"/>
          <p:cNvSpPr>
            <a:spLocks noGrp="1"/>
          </p:cNvSpPr>
          <p:nvPr>
            <p:ph type="sldNum" sz="quarter" idx="11"/>
          </p:nvPr>
        </p:nvSpPr>
        <p:spPr/>
        <p:txBody>
          <a:bodyPr/>
          <a:lstStyle>
            <a:lvl1pPr>
              <a:defRPr/>
            </a:lvl1pPr>
          </a:lstStyle>
          <a:p>
            <a:pPr>
              <a:defRPr/>
            </a:pPr>
            <a:fld id="{CB86F97A-0725-4433-A106-ADAE22D59178}" type="slidenum">
              <a:rPr lang="zh-CN" altLang="en-US"/>
              <a:pPr>
                <a:defRPr/>
              </a:pPr>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0260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3"/>
          <p:cNvSpPr>
            <a:spLocks noGrp="1"/>
          </p:cNvSpPr>
          <p:nvPr>
            <p:ph type="dt" sz="half" idx="10"/>
          </p:nvPr>
        </p:nvSpPr>
        <p:spPr/>
        <p:txBody>
          <a:bodyPr/>
          <a:lstStyle>
            <a:lvl1pPr>
              <a:defRPr/>
            </a:lvl1pPr>
          </a:lstStyle>
          <a:p>
            <a:pPr>
              <a:defRPr/>
            </a:pPr>
            <a:fld id="{1CD0C74B-9FBD-4CAE-A26C-0CCB5F67E75A}" type="datetime1">
              <a:rPr lang="zh-CN" altLang="en-US"/>
              <a:pPr>
                <a:defRPr/>
              </a:pPr>
              <a:t>2015-6-30</a:t>
            </a:fld>
            <a:endParaRPr lang="zh-CN" altLang="en-US" dirty="0"/>
          </a:p>
        </p:txBody>
      </p:sp>
      <p:sp>
        <p:nvSpPr>
          <p:cNvPr id="4" name="灯片编号占位符 5"/>
          <p:cNvSpPr>
            <a:spLocks noGrp="1"/>
          </p:cNvSpPr>
          <p:nvPr>
            <p:ph type="sldNum" sz="quarter" idx="11"/>
          </p:nvPr>
        </p:nvSpPr>
        <p:spPr/>
        <p:txBody>
          <a:bodyPr/>
          <a:lstStyle>
            <a:lvl1pPr>
              <a:defRPr/>
            </a:lvl1pPr>
          </a:lstStyle>
          <a:p>
            <a:pPr>
              <a:defRPr/>
            </a:pPr>
            <a:fld id="{880A5381-94E8-42BE-A214-B13D55137152}" type="slidenum">
              <a:rPr lang="zh-CN" altLang="en-US"/>
              <a:pPr>
                <a:defRPr/>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1412776"/>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2780927"/>
            <a:ext cx="8229600" cy="309634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3B8DA770-8939-4203-BFD7-21BBE4D026D6}" type="datetime1">
              <a:rPr lang="zh-CN" altLang="en-US"/>
              <a:pPr>
                <a:defRPr/>
              </a:pPr>
              <a:t>2015-6-30</a:t>
            </a:fld>
            <a:endParaRPr lang="zh-CN" altLang="en-US" dirty="0"/>
          </a:p>
        </p:txBody>
      </p:sp>
      <p:sp>
        <p:nvSpPr>
          <p:cNvPr id="5" name="灯片编号占位符 5"/>
          <p:cNvSpPr>
            <a:spLocks noGrp="1"/>
          </p:cNvSpPr>
          <p:nvPr>
            <p:ph type="sldNum" sz="quarter" idx="11"/>
          </p:nvPr>
        </p:nvSpPr>
        <p:spPr/>
        <p:txBody>
          <a:bodyPr/>
          <a:lstStyle>
            <a:lvl1pPr>
              <a:defRPr/>
            </a:lvl1pPr>
          </a:lstStyle>
          <a:p>
            <a:pPr>
              <a:defRPr/>
            </a:pPr>
            <a:fld id="{98E07ABE-269D-47FA-B430-2383D971BA65}"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A201453-939B-4A73-AA25-D9CC00E4EF56}" type="datetime1">
              <a:rPr lang="zh-CN" altLang="en-US"/>
              <a:pPr>
                <a:defRPr/>
              </a:pPr>
              <a:t>2015-6-30</a:t>
            </a:fld>
            <a:endParaRPr lang="zh-CN" altLang="en-US" dirty="0"/>
          </a:p>
        </p:txBody>
      </p:sp>
      <p:sp>
        <p:nvSpPr>
          <p:cNvPr id="5" name="灯片编号占位符 5"/>
          <p:cNvSpPr>
            <a:spLocks noGrp="1"/>
          </p:cNvSpPr>
          <p:nvPr>
            <p:ph type="sldNum" sz="quarter" idx="11"/>
          </p:nvPr>
        </p:nvSpPr>
        <p:spPr/>
        <p:txBody>
          <a:bodyPr/>
          <a:lstStyle>
            <a:lvl1pPr>
              <a:defRPr/>
            </a:lvl1pPr>
          </a:lstStyle>
          <a:p>
            <a:pPr>
              <a:defRPr/>
            </a:pPr>
            <a:fld id="{5F643D90-0D21-4189-87B4-B3CE2170D902}" type="slidenum">
              <a:rPr lang="zh-CN" altLang="en-US"/>
              <a:pPr>
                <a:defRPr/>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134076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2564905"/>
            <a:ext cx="3970784" cy="32403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2564905"/>
            <a:ext cx="4038600" cy="32403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pPr>
              <a:defRPr/>
            </a:pPr>
            <a:fld id="{BCCFEE1D-0012-4A74-9CA9-970DDD9448F1}" type="datetime1">
              <a:rPr lang="zh-CN" altLang="en-US"/>
              <a:pPr>
                <a:defRPr/>
              </a:pPr>
              <a:t>2015-6-30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r>
              <a:rPr lang="en-US" altLang="zh-CN"/>
              <a:t>TQC with Majorana Fermions</a:t>
            </a: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3EA50DBB-414A-4254-A82B-284120774AF5}"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1196752"/>
            <a:ext cx="8229600" cy="854968"/>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67544" y="206084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708920"/>
            <a:ext cx="4040188" cy="324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4008" y="206084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708920"/>
            <a:ext cx="4041775" cy="324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DA88D34-1DAE-4D0D-B58F-13D14397AF1A}" type="datetime1">
              <a:rPr lang="zh-CN" altLang="en-US"/>
              <a:pPr>
                <a:defRPr/>
              </a:pPr>
              <a:t>2015-6-30</a:t>
            </a:fld>
            <a:endParaRPr lang="zh-CN" altLang="en-US" dirty="0"/>
          </a:p>
        </p:txBody>
      </p:sp>
      <p:sp>
        <p:nvSpPr>
          <p:cNvPr id="8" name="灯片编号占位符 5"/>
          <p:cNvSpPr>
            <a:spLocks noGrp="1"/>
          </p:cNvSpPr>
          <p:nvPr>
            <p:ph type="sldNum" sz="quarter" idx="11"/>
          </p:nvPr>
        </p:nvSpPr>
        <p:spPr/>
        <p:txBody>
          <a:bodyPr/>
          <a:lstStyle>
            <a:lvl1pPr>
              <a:defRPr/>
            </a:lvl1pPr>
          </a:lstStyle>
          <a:p>
            <a:pPr>
              <a:defRPr/>
            </a:pPr>
            <a:fld id="{888E8430-0850-4AC3-B071-D281B089A80A}" type="slidenum">
              <a:rPr lang="zh-CN" altLang="en-US"/>
              <a:pPr>
                <a:defRPr/>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1560" y="134076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8C2F491-474C-4DFF-9166-AE12D6855FCC}" type="datetime1">
              <a:rPr lang="zh-CN" altLang="en-US"/>
              <a:pPr>
                <a:defRPr/>
              </a:pPr>
              <a:t>2015-6-30</a:t>
            </a:fld>
            <a:endParaRPr lang="zh-CN" altLang="en-US" dirty="0"/>
          </a:p>
        </p:txBody>
      </p:sp>
      <p:sp>
        <p:nvSpPr>
          <p:cNvPr id="4" name="灯片编号占位符 5"/>
          <p:cNvSpPr>
            <a:spLocks noGrp="1"/>
          </p:cNvSpPr>
          <p:nvPr>
            <p:ph type="sldNum" sz="quarter" idx="11"/>
          </p:nvPr>
        </p:nvSpPr>
        <p:spPr/>
        <p:txBody>
          <a:bodyPr/>
          <a:lstStyle>
            <a:lvl1pPr>
              <a:defRPr/>
            </a:lvl1pPr>
          </a:lstStyle>
          <a:p>
            <a:pPr>
              <a:defRPr/>
            </a:pPr>
            <a:fld id="{93D020A5-AD73-4911-B162-DC5966B7CB45}" type="slidenum">
              <a:rPr lang="zh-CN" altLang="en-US"/>
              <a:pPr>
                <a:defRPr/>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034DD4B-156B-4906-88D0-BD01FEA83416}" type="datetime1">
              <a:rPr lang="zh-CN" altLang="en-US"/>
              <a:pPr>
                <a:defRPr/>
              </a:pPr>
              <a:t>2015-6-30</a:t>
            </a:fld>
            <a:endParaRPr lang="zh-CN" altLang="en-US" dirty="0"/>
          </a:p>
        </p:txBody>
      </p:sp>
      <p:sp>
        <p:nvSpPr>
          <p:cNvPr id="3" name="灯片编号占位符 5"/>
          <p:cNvSpPr>
            <a:spLocks noGrp="1"/>
          </p:cNvSpPr>
          <p:nvPr>
            <p:ph type="sldNum" sz="quarter" idx="11"/>
          </p:nvPr>
        </p:nvSpPr>
        <p:spPr/>
        <p:txBody>
          <a:bodyPr/>
          <a:lstStyle>
            <a:lvl1pPr>
              <a:defRPr/>
            </a:lvl1pPr>
          </a:lstStyle>
          <a:p>
            <a:pPr>
              <a:defRPr/>
            </a:pPr>
            <a:fld id="{64B2BE33-D6D9-4A2C-918B-E051BAA5D067}" type="slidenum">
              <a:rPr lang="zh-CN" altLang="en-US"/>
              <a:pPr>
                <a:defRPr/>
              </a:p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1268760"/>
            <a:ext cx="3008313" cy="946026"/>
          </a:xfrm>
          <a:prstGeom prst="rect">
            <a:avLst/>
          </a:prstGeo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1268760"/>
            <a:ext cx="5111750" cy="485740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2204865"/>
            <a:ext cx="3008313" cy="367240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1BB8CD1-C848-4482-B2A3-A3C8165AEE30}" type="datetime1">
              <a:rPr lang="zh-CN" altLang="en-US"/>
              <a:pPr>
                <a:defRPr/>
              </a:pPr>
              <a:t>2015-6-30</a:t>
            </a:fld>
            <a:endParaRPr lang="zh-CN" altLang="en-US" dirty="0"/>
          </a:p>
        </p:txBody>
      </p:sp>
      <p:sp>
        <p:nvSpPr>
          <p:cNvPr id="6" name="灯片编号占位符 5"/>
          <p:cNvSpPr>
            <a:spLocks noGrp="1"/>
          </p:cNvSpPr>
          <p:nvPr>
            <p:ph type="sldNum" sz="quarter" idx="11"/>
          </p:nvPr>
        </p:nvSpPr>
        <p:spPr/>
        <p:txBody>
          <a:bodyPr/>
          <a:lstStyle>
            <a:lvl1pPr>
              <a:defRPr/>
            </a:lvl1pPr>
          </a:lstStyle>
          <a:p>
            <a:pPr>
              <a:defRPr/>
            </a:pPr>
            <a:fld id="{BAEA3162-C2DC-4635-B9D3-0AD924CDA4B9}" type="slidenum">
              <a:rPr lang="zh-CN" altLang="en-US"/>
              <a:pPr>
                <a:defRPr/>
              </a:pPr>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1412775"/>
            <a:ext cx="5486400" cy="331479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5819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E41EB8C-A9AC-4FFC-9CA7-8DE70B6A4007}" type="datetime1">
              <a:rPr lang="zh-CN" altLang="en-US"/>
              <a:pPr>
                <a:defRPr/>
              </a:pPr>
              <a:t>2015-6-30</a:t>
            </a:fld>
            <a:endParaRPr lang="zh-CN" altLang="en-US" dirty="0"/>
          </a:p>
        </p:txBody>
      </p:sp>
      <p:sp>
        <p:nvSpPr>
          <p:cNvPr id="6" name="灯片编号占位符 5"/>
          <p:cNvSpPr>
            <a:spLocks noGrp="1"/>
          </p:cNvSpPr>
          <p:nvPr>
            <p:ph type="sldNum" sz="quarter" idx="11"/>
          </p:nvPr>
        </p:nvSpPr>
        <p:spPr/>
        <p:txBody>
          <a:bodyPr/>
          <a:lstStyle>
            <a:lvl1pPr>
              <a:defRPr/>
            </a:lvl1pPr>
          </a:lstStyle>
          <a:p>
            <a:pPr>
              <a:defRPr/>
            </a:pPr>
            <a:fld id="{F1A53A84-74E9-4204-BFF2-D29A5E683BB8}" type="slidenum">
              <a:rPr lang="zh-CN" altLang="en-US"/>
              <a:pPr>
                <a:defRPr/>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文本占位符 2"/>
          <p:cNvSpPr>
            <a:spLocks noGrp="1"/>
          </p:cNvSpPr>
          <p:nvPr>
            <p:ph type="body" idx="1"/>
          </p:nvPr>
        </p:nvSpPr>
        <p:spPr bwMode="auto">
          <a:xfrm>
            <a:off x="457200" y="1916113"/>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0038EFE8-4450-4993-9E55-013F42200A02}" type="datetime1">
              <a:rPr lang="zh-CN" altLang="en-US"/>
              <a:pPr>
                <a:defRPr/>
              </a:pPr>
              <a:t>2015-6-30</a:t>
            </a:fld>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90C58CF-58EB-485C-B0EC-5679B11576E3}" type="slidenum">
              <a:rPr lang="zh-CN" altLang="en-US"/>
              <a:pPr>
                <a:defRPr/>
              </a:pPr>
              <a:t>‹#›</a:t>
            </a:fld>
            <a:endParaRPr lang="zh-CN" altLang="en-US" dirty="0"/>
          </a:p>
        </p:txBody>
      </p:sp>
      <p:cxnSp>
        <p:nvCxnSpPr>
          <p:cNvPr id="8" name="直接连接符 7"/>
          <p:cNvCxnSpPr/>
          <p:nvPr userDrawn="1"/>
        </p:nvCxnSpPr>
        <p:spPr>
          <a:xfrm>
            <a:off x="0" y="371475"/>
            <a:ext cx="9144000" cy="0"/>
          </a:xfrm>
          <a:prstGeom prst="line">
            <a:avLst/>
          </a:prstGeom>
          <a:ln w="38100">
            <a:solidFill>
              <a:schemeClr val="tx2">
                <a:lumMod val="40000"/>
                <a:lumOff val="60000"/>
              </a:schemeClr>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030" name="图片 9"/>
          <p:cNvPicPr>
            <a:picLocks noChangeAspect="1"/>
          </p:cNvPicPr>
          <p:nvPr userDrawn="1"/>
        </p:nvPicPr>
        <p:blipFill>
          <a:blip r:embed="rId17"/>
          <a:srcRect/>
          <a:stretch>
            <a:fillRect/>
          </a:stretch>
        </p:blipFill>
        <p:spPr bwMode="auto">
          <a:xfrm>
            <a:off x="5867400" y="246063"/>
            <a:ext cx="1681163" cy="555625"/>
          </a:xfrm>
          <a:prstGeom prst="rect">
            <a:avLst/>
          </a:prstGeom>
          <a:noFill/>
          <a:ln w="9525">
            <a:noFill/>
            <a:miter lim="800000"/>
            <a:headEnd/>
            <a:tailEnd/>
          </a:ln>
        </p:spPr>
      </p:pic>
      <p:cxnSp>
        <p:nvCxnSpPr>
          <p:cNvPr id="12" name="直接连接符 11"/>
          <p:cNvCxnSpPr/>
          <p:nvPr userDrawn="1"/>
        </p:nvCxnSpPr>
        <p:spPr>
          <a:xfrm>
            <a:off x="0" y="5072063"/>
            <a:ext cx="9144000" cy="0"/>
          </a:xfrm>
          <a:prstGeom prst="line">
            <a:avLst/>
          </a:prstGeom>
          <a:ln w="38100">
            <a:solidFill>
              <a:schemeClr val="tx2">
                <a:lumMod val="40000"/>
                <a:lumOff val="60000"/>
              </a:schemeClr>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032" name="图片 1"/>
          <p:cNvPicPr>
            <a:picLocks noChangeAspect="1"/>
          </p:cNvPicPr>
          <p:nvPr userDrawn="1"/>
        </p:nvPicPr>
        <p:blipFill>
          <a:blip r:embed="rId18"/>
          <a:srcRect l="11172" t="13084" r="13187" b="14729"/>
          <a:stretch>
            <a:fillRect/>
          </a:stretch>
        </p:blipFill>
        <p:spPr bwMode="auto">
          <a:xfrm>
            <a:off x="900113" y="44450"/>
            <a:ext cx="1439862" cy="9366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4" r:id="rId4"/>
    <p:sldLayoutId id="2147483660" r:id="rId5"/>
    <p:sldLayoutId id="2147483659" r:id="rId6"/>
    <p:sldLayoutId id="2147483658" r:id="rId7"/>
    <p:sldLayoutId id="2147483657" r:id="rId8"/>
    <p:sldLayoutId id="2147483656" r:id="rId9"/>
    <p:sldLayoutId id="2147483655" r:id="rId10"/>
    <p:sldLayoutId id="2147483654" r:id="rId11"/>
    <p:sldLayoutId id="2147483653" r:id="rId12"/>
    <p:sldLayoutId id="2147483652" r:id="rId13"/>
    <p:sldLayoutId id="2147483651" r:id="rId14"/>
    <p:sldLayoutId id="2147483650" r:id="rId15"/>
  </p:sldLayoutIdLst>
  <p:timing>
    <p:tnLst>
      <p:par>
        <p:cTn id="1" dur="indefinite" restart="never" nodeType="tmRoot"/>
      </p:par>
    </p:tnLst>
  </p:timing>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png"/><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oleObject" Target="../embeddings/oleObject13.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5"/>
          <p:cNvSpPr>
            <a:spLocks noChangeArrowheads="1"/>
          </p:cNvSpPr>
          <p:nvPr/>
        </p:nvSpPr>
        <p:spPr bwMode="auto">
          <a:xfrm>
            <a:off x="395288" y="908050"/>
            <a:ext cx="7415212" cy="579438"/>
          </a:xfrm>
          <a:prstGeom prst="rect">
            <a:avLst/>
          </a:prstGeom>
          <a:noFill/>
          <a:ln w="9525">
            <a:noFill/>
            <a:miter lim="800000"/>
            <a:headEnd/>
            <a:tailEnd/>
          </a:ln>
        </p:spPr>
        <p:txBody>
          <a:bodyPr>
            <a:spAutoFit/>
          </a:bodyPr>
          <a:lstStyle/>
          <a:p>
            <a:pPr algn="ctr"/>
            <a:r>
              <a:rPr lang="zh-CN" altLang="en-US" sz="3200" b="1">
                <a:solidFill>
                  <a:srgbClr val="993300"/>
                </a:solidFill>
                <a:latin typeface="隶书"/>
                <a:ea typeface="隶书"/>
                <a:cs typeface="隶书"/>
              </a:rPr>
              <a:t>第二章 分子动理论与统计物理学</a:t>
            </a:r>
            <a:r>
              <a:rPr lang="en-US" altLang="zh-CN" sz="3200">
                <a:latin typeface="Calibri" pitchFamily="34" charset="0"/>
              </a:rPr>
              <a:t> </a:t>
            </a:r>
          </a:p>
        </p:txBody>
      </p:sp>
      <p:pic>
        <p:nvPicPr>
          <p:cNvPr id="18434" name="Picture 5" descr="L(XG5MI3UGYZC)JXMAJYMHN"/>
          <p:cNvPicPr>
            <a:picLocks noChangeAspect="1" noChangeArrowheads="1"/>
          </p:cNvPicPr>
          <p:nvPr/>
        </p:nvPicPr>
        <p:blipFill>
          <a:blip r:embed="rId2"/>
          <a:srcRect/>
          <a:stretch>
            <a:fillRect/>
          </a:stretch>
        </p:blipFill>
        <p:spPr bwMode="auto">
          <a:xfrm>
            <a:off x="827088" y="1557338"/>
            <a:ext cx="7345362" cy="855662"/>
          </a:xfrm>
          <a:prstGeom prst="rect">
            <a:avLst/>
          </a:prstGeom>
          <a:noFill/>
          <a:ln w="9525">
            <a:noFill/>
            <a:miter lim="800000"/>
            <a:headEnd/>
            <a:tailEnd/>
          </a:ln>
        </p:spPr>
      </p:pic>
      <p:sp>
        <p:nvSpPr>
          <p:cNvPr id="18435" name="Rectangle 6"/>
          <p:cNvSpPr>
            <a:spLocks noChangeArrowheads="1"/>
          </p:cNvSpPr>
          <p:nvPr/>
        </p:nvSpPr>
        <p:spPr bwMode="auto">
          <a:xfrm>
            <a:off x="971550" y="2708275"/>
            <a:ext cx="6048375" cy="1917700"/>
          </a:xfrm>
          <a:prstGeom prst="rect">
            <a:avLst/>
          </a:prstGeom>
          <a:noFill/>
          <a:ln w="9525">
            <a:noFill/>
            <a:miter lim="800000"/>
            <a:headEnd/>
            <a:tailEnd/>
          </a:ln>
        </p:spPr>
        <p:txBody>
          <a:bodyPr>
            <a:spAutoFit/>
          </a:bodyPr>
          <a:lstStyle/>
          <a:p>
            <a:r>
              <a:rPr kumimoji="1" lang="zh-CN" altLang="en-US" sz="2400" b="1"/>
              <a:t>它考虑到分子与分子间、分子与器壁间频繁的碰撞，考虑到分子间有相互作用力，利用力学定律和概率论来讨论分子运动、分子碰撞的详情。它的最终及最高目标是描述气体由非平衡态转入平衡态的过程。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40" name="Picture 4" descr="BFKFQEKG5{Z67$)HCNL0}WA"/>
          <p:cNvPicPr>
            <a:picLocks noChangeAspect="1" noChangeArrowheads="1"/>
          </p:cNvPicPr>
          <p:nvPr/>
        </p:nvPicPr>
        <p:blipFill>
          <a:blip r:embed="rId3"/>
          <a:srcRect/>
          <a:stretch>
            <a:fillRect/>
          </a:stretch>
        </p:blipFill>
        <p:spPr bwMode="auto">
          <a:xfrm>
            <a:off x="1476375" y="765175"/>
            <a:ext cx="5759450" cy="1511300"/>
          </a:xfrm>
          <a:prstGeom prst="rect">
            <a:avLst/>
          </a:prstGeom>
          <a:noFill/>
        </p:spPr>
      </p:pic>
      <p:sp>
        <p:nvSpPr>
          <p:cNvPr id="65541" name="Rectangle 5"/>
          <p:cNvSpPr>
            <a:spLocks noChangeArrowheads="1"/>
          </p:cNvSpPr>
          <p:nvPr/>
        </p:nvSpPr>
        <p:spPr bwMode="auto">
          <a:xfrm>
            <a:off x="539750" y="2584450"/>
            <a:ext cx="2382838" cy="449263"/>
          </a:xfrm>
          <a:prstGeom prst="rect">
            <a:avLst/>
          </a:prstGeom>
          <a:noFill/>
          <a:ln w="9525">
            <a:noFill/>
            <a:miter lim="800000"/>
            <a:headEnd/>
            <a:tailEnd/>
          </a:ln>
          <a:effectLst/>
        </p:spPr>
        <p:txBody>
          <a:bodyPr wrap="none">
            <a:spAutoFit/>
          </a:bodyPr>
          <a:lstStyle/>
          <a:p>
            <a:pPr eaLnBrk="0" hangingPunct="0">
              <a:lnSpc>
                <a:spcPct val="130000"/>
              </a:lnSpc>
            </a:pPr>
            <a:r>
              <a:rPr lang="en-US" altLang="zh-CN" b="1">
                <a:solidFill>
                  <a:srgbClr val="993300"/>
                </a:solidFill>
              </a:rPr>
              <a:t>1</a:t>
            </a:r>
            <a:r>
              <a:rPr lang="zh-CN" altLang="en-US" b="1">
                <a:solidFill>
                  <a:srgbClr val="993300"/>
                </a:solidFill>
              </a:rPr>
              <a:t>、等温大气压强公式</a:t>
            </a:r>
          </a:p>
        </p:txBody>
      </p:sp>
      <p:graphicFrame>
        <p:nvGraphicFramePr>
          <p:cNvPr id="65542" name="Object 6"/>
          <p:cNvGraphicFramePr>
            <a:graphicFrameLocks noChangeAspect="1"/>
          </p:cNvGraphicFramePr>
          <p:nvPr>
            <p:ph sz="half" idx="1"/>
          </p:nvPr>
        </p:nvGraphicFramePr>
        <p:xfrm>
          <a:off x="3708400" y="2420938"/>
          <a:ext cx="3241675" cy="766762"/>
        </p:xfrm>
        <a:graphic>
          <a:graphicData uri="http://schemas.openxmlformats.org/presentationml/2006/ole">
            <p:oleObj spid="_x0000_s65542" name="公式" r:id="rId4" imgW="1663560" imgH="393480" progId="Equation.3">
              <p:embed/>
            </p:oleObj>
          </a:graphicData>
        </a:graphic>
      </p:graphicFrame>
      <p:graphicFrame>
        <p:nvGraphicFramePr>
          <p:cNvPr id="65544" name="Object 8"/>
          <p:cNvGraphicFramePr>
            <a:graphicFrameLocks noChangeAspect="1"/>
          </p:cNvGraphicFramePr>
          <p:nvPr>
            <p:ph sz="quarter" idx="2"/>
          </p:nvPr>
        </p:nvGraphicFramePr>
        <p:xfrm>
          <a:off x="4211638" y="3429000"/>
          <a:ext cx="3455987" cy="842963"/>
        </p:xfrm>
        <a:graphic>
          <a:graphicData uri="http://schemas.openxmlformats.org/presentationml/2006/ole">
            <p:oleObj spid="_x0000_s65544" name="Equation" r:id="rId5" imgW="1612800" imgH="393480" progId="Equation.DSMT4">
              <p:embed/>
            </p:oleObj>
          </a:graphicData>
        </a:graphic>
      </p:graphicFrame>
      <p:sp>
        <p:nvSpPr>
          <p:cNvPr id="65547" name="Rectangle 11"/>
          <p:cNvSpPr>
            <a:spLocks noChangeArrowheads="1"/>
          </p:cNvSpPr>
          <p:nvPr/>
        </p:nvSpPr>
        <p:spPr bwMode="auto">
          <a:xfrm>
            <a:off x="539750" y="4797425"/>
            <a:ext cx="6337300" cy="449263"/>
          </a:xfrm>
          <a:prstGeom prst="rect">
            <a:avLst/>
          </a:prstGeom>
          <a:noFill/>
          <a:ln w="9525">
            <a:noFill/>
            <a:miter lim="800000"/>
            <a:headEnd/>
            <a:tailEnd/>
          </a:ln>
          <a:effectLst/>
        </p:spPr>
        <p:txBody>
          <a:bodyPr>
            <a:spAutoFit/>
          </a:bodyPr>
          <a:lstStyle/>
          <a:p>
            <a:pPr eaLnBrk="0" hangingPunct="0">
              <a:lnSpc>
                <a:spcPct val="130000"/>
              </a:lnSpc>
            </a:pPr>
            <a:r>
              <a:rPr lang="en-US" altLang="zh-CN" b="1">
                <a:solidFill>
                  <a:srgbClr val="993300"/>
                </a:solidFill>
              </a:rPr>
              <a:t>2</a:t>
            </a:r>
            <a:r>
              <a:rPr lang="zh-CN" altLang="en-US" b="1">
                <a:solidFill>
                  <a:srgbClr val="993300"/>
                </a:solidFill>
              </a:rPr>
              <a:t>、了解旋转体中悬浮粒子径向分布     课本</a:t>
            </a:r>
            <a:r>
              <a:rPr lang="en-US" altLang="zh-CN" b="1">
                <a:solidFill>
                  <a:srgbClr val="993300"/>
                </a:solidFill>
              </a:rPr>
              <a:t>88-89</a:t>
            </a:r>
            <a:r>
              <a:rPr lang="zh-CN" altLang="en-US" b="1">
                <a:solidFill>
                  <a:srgbClr val="993300"/>
                </a:solidFill>
              </a:rPr>
              <a:t>页</a:t>
            </a:r>
          </a:p>
        </p:txBody>
      </p:sp>
      <p:sp>
        <p:nvSpPr>
          <p:cNvPr id="65548" name="Rectangle 12"/>
          <p:cNvSpPr>
            <a:spLocks noChangeArrowheads="1"/>
          </p:cNvSpPr>
          <p:nvPr/>
        </p:nvSpPr>
        <p:spPr bwMode="auto">
          <a:xfrm>
            <a:off x="539750" y="5734050"/>
            <a:ext cx="6337300" cy="449263"/>
          </a:xfrm>
          <a:prstGeom prst="rect">
            <a:avLst/>
          </a:prstGeom>
          <a:noFill/>
          <a:ln w="9525">
            <a:noFill/>
            <a:miter lim="800000"/>
            <a:headEnd/>
            <a:tailEnd/>
          </a:ln>
          <a:effectLst/>
        </p:spPr>
        <p:txBody>
          <a:bodyPr>
            <a:spAutoFit/>
          </a:bodyPr>
          <a:lstStyle/>
          <a:p>
            <a:pPr eaLnBrk="0" hangingPunct="0">
              <a:lnSpc>
                <a:spcPct val="130000"/>
              </a:lnSpc>
            </a:pPr>
            <a:r>
              <a:rPr lang="en-US" altLang="zh-CN" b="1">
                <a:solidFill>
                  <a:srgbClr val="993300"/>
                </a:solidFill>
              </a:rPr>
              <a:t>3</a:t>
            </a:r>
            <a:r>
              <a:rPr lang="zh-CN" altLang="en-US" b="1">
                <a:solidFill>
                  <a:srgbClr val="993300"/>
                </a:solidFill>
              </a:rPr>
              <a:t>、了解玻耳兹曼分布       </a:t>
            </a:r>
          </a:p>
        </p:txBody>
      </p:sp>
      <p:graphicFrame>
        <p:nvGraphicFramePr>
          <p:cNvPr id="65549" name="Object 13"/>
          <p:cNvGraphicFramePr>
            <a:graphicFrameLocks noChangeAspect="1"/>
          </p:cNvGraphicFramePr>
          <p:nvPr>
            <p:ph sz="quarter" idx="3"/>
          </p:nvPr>
        </p:nvGraphicFramePr>
        <p:xfrm>
          <a:off x="3851275" y="5589588"/>
          <a:ext cx="2519363" cy="758825"/>
        </p:xfrm>
        <a:graphic>
          <a:graphicData uri="http://schemas.openxmlformats.org/presentationml/2006/ole">
            <p:oleObj spid="_x0000_s65549" name="Equation" r:id="rId6" imgW="1307880" imgH="393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5542"/>
                                        </p:tgtEl>
                                        <p:attrNameLst>
                                          <p:attrName>style.visibility</p:attrName>
                                        </p:attrNameLst>
                                      </p:cBhvr>
                                      <p:to>
                                        <p:strVal val="visible"/>
                                      </p:to>
                                    </p:set>
                                    <p:anim calcmode="lin" valueType="num">
                                      <p:cBhvr>
                                        <p:cTn id="7" dur="500" fill="hold"/>
                                        <p:tgtEl>
                                          <p:spTgt spid="65542"/>
                                        </p:tgtEl>
                                        <p:attrNameLst>
                                          <p:attrName>ppt_w</p:attrName>
                                        </p:attrNameLst>
                                      </p:cBhvr>
                                      <p:tavLst>
                                        <p:tav tm="0">
                                          <p:val>
                                            <p:fltVal val="0"/>
                                          </p:val>
                                        </p:tav>
                                        <p:tav tm="100000">
                                          <p:val>
                                            <p:strVal val="#ppt_w"/>
                                          </p:val>
                                        </p:tav>
                                      </p:tavLst>
                                    </p:anim>
                                    <p:anim calcmode="lin" valueType="num">
                                      <p:cBhvr>
                                        <p:cTn id="8" dur="500" fill="hold"/>
                                        <p:tgtEl>
                                          <p:spTgt spid="655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6" name="Picture 4" descr="FU4L6)]75E){SKLHINESX_6"/>
          <p:cNvPicPr>
            <a:picLocks noChangeAspect="1" noChangeArrowheads="1"/>
          </p:cNvPicPr>
          <p:nvPr/>
        </p:nvPicPr>
        <p:blipFill>
          <a:blip r:embed="rId2"/>
          <a:srcRect/>
          <a:stretch>
            <a:fillRect/>
          </a:stretch>
        </p:blipFill>
        <p:spPr bwMode="auto">
          <a:xfrm>
            <a:off x="2268538" y="836613"/>
            <a:ext cx="3219450" cy="733425"/>
          </a:xfrm>
          <a:prstGeom prst="rect">
            <a:avLst/>
          </a:prstGeom>
          <a:noFill/>
        </p:spPr>
      </p:pic>
      <p:pic>
        <p:nvPicPr>
          <p:cNvPr id="69637" name="Picture 5" descr="QI6KCQMP}~3~TER`T5{~BIV"/>
          <p:cNvPicPr>
            <a:picLocks noChangeAspect="1" noChangeArrowheads="1"/>
          </p:cNvPicPr>
          <p:nvPr/>
        </p:nvPicPr>
        <p:blipFill>
          <a:blip r:embed="rId3"/>
          <a:srcRect/>
          <a:stretch>
            <a:fillRect/>
          </a:stretch>
        </p:blipFill>
        <p:spPr bwMode="auto">
          <a:xfrm>
            <a:off x="395288" y="1557338"/>
            <a:ext cx="8153400" cy="1095375"/>
          </a:xfrm>
          <a:prstGeom prst="rect">
            <a:avLst/>
          </a:prstGeom>
          <a:noFill/>
        </p:spPr>
      </p:pic>
      <p:sp>
        <p:nvSpPr>
          <p:cNvPr id="69638" name="Rectangle 6"/>
          <p:cNvSpPr>
            <a:spLocks noChangeArrowheads="1"/>
          </p:cNvSpPr>
          <p:nvPr/>
        </p:nvSpPr>
        <p:spPr bwMode="auto">
          <a:xfrm>
            <a:off x="395288" y="2990850"/>
            <a:ext cx="7216775" cy="641350"/>
          </a:xfrm>
          <a:prstGeom prst="rect">
            <a:avLst/>
          </a:prstGeom>
          <a:noFill/>
          <a:ln w="9525">
            <a:noFill/>
            <a:miter lim="800000"/>
            <a:headEnd/>
            <a:tailEnd/>
          </a:ln>
          <a:effectLst/>
        </p:spPr>
        <p:txBody>
          <a:bodyPr wrap="none">
            <a:spAutoFit/>
          </a:bodyPr>
          <a:lstStyle/>
          <a:p>
            <a:r>
              <a:rPr lang="en-US" altLang="zh-CN" b="1">
                <a:solidFill>
                  <a:srgbClr val="993300"/>
                </a:solidFill>
              </a:rPr>
              <a:t>1</a:t>
            </a:r>
            <a:r>
              <a:rPr lang="zh-CN" altLang="en-US" b="1">
                <a:solidFill>
                  <a:srgbClr val="993300"/>
                </a:solidFill>
              </a:rPr>
              <a:t>、</a:t>
            </a:r>
            <a:r>
              <a:rPr kumimoji="1" lang="zh-CN" altLang="en-US" b="1">
                <a:solidFill>
                  <a:srgbClr val="993300"/>
                </a:solidFill>
                <a:effectLst>
                  <a:outerShdw blurRad="38100" dist="38100" dir="2700000" algn="tl">
                    <a:srgbClr val="C0C0C0"/>
                  </a:outerShdw>
                </a:effectLst>
              </a:rPr>
              <a:t>描述一个物体在空间的位置所需的独立坐标称为该物体的自由度。</a:t>
            </a:r>
          </a:p>
          <a:p>
            <a:r>
              <a:rPr kumimoji="1" lang="zh-CN" altLang="en-US" b="1">
                <a:solidFill>
                  <a:srgbClr val="993300"/>
                </a:solidFill>
                <a:effectLst>
                  <a:outerShdw blurRad="38100" dist="38100" dir="2700000" algn="tl">
                    <a:srgbClr val="C0C0C0"/>
                  </a:outerShdw>
                </a:effectLst>
              </a:rPr>
              <a:t> 决定一个物体在空间的位置所需的独立坐标数称为自由度数</a:t>
            </a:r>
            <a:r>
              <a:rPr kumimoji="1" lang="zh-CN" altLang="en-US" b="1"/>
              <a:t>。</a:t>
            </a:r>
          </a:p>
        </p:txBody>
      </p:sp>
      <p:sp>
        <p:nvSpPr>
          <p:cNvPr id="69639" name="Rectangle 7"/>
          <p:cNvSpPr>
            <a:spLocks noChangeArrowheads="1"/>
          </p:cNvSpPr>
          <p:nvPr/>
        </p:nvSpPr>
        <p:spPr bwMode="auto">
          <a:xfrm>
            <a:off x="395288" y="3860800"/>
            <a:ext cx="8137525" cy="915988"/>
          </a:xfrm>
          <a:prstGeom prst="rect">
            <a:avLst/>
          </a:prstGeom>
          <a:noFill/>
          <a:ln w="9525">
            <a:noFill/>
            <a:miter lim="800000"/>
            <a:headEnd/>
            <a:tailEnd/>
          </a:ln>
          <a:effectLst/>
        </p:spPr>
        <p:txBody>
          <a:bodyPr>
            <a:spAutoFit/>
          </a:bodyPr>
          <a:lstStyle/>
          <a:p>
            <a:r>
              <a:rPr lang="en-US" altLang="zh-CN" b="1">
                <a:solidFill>
                  <a:srgbClr val="993300"/>
                </a:solidFill>
              </a:rPr>
              <a:t>2</a:t>
            </a:r>
            <a:r>
              <a:rPr lang="zh-CN" altLang="en-US" b="1">
                <a:solidFill>
                  <a:srgbClr val="993300"/>
                </a:solidFill>
              </a:rPr>
              <a:t>、</a:t>
            </a:r>
            <a:r>
              <a:rPr kumimoji="1" lang="zh-CN" altLang="en-US" b="1">
                <a:solidFill>
                  <a:srgbClr val="660033"/>
                </a:solidFill>
              </a:rPr>
              <a:t>能量均分定理</a:t>
            </a:r>
            <a:r>
              <a:rPr kumimoji="1" lang="en-US" altLang="zh-CN" b="1">
                <a:solidFill>
                  <a:srgbClr val="660033"/>
                </a:solidFill>
              </a:rPr>
              <a:t>——</a:t>
            </a:r>
            <a:r>
              <a:rPr kumimoji="1" lang="zh-CN" altLang="en-US" b="1">
                <a:solidFill>
                  <a:srgbClr val="CC0066"/>
                </a:solidFill>
                <a:effectLst>
                  <a:outerShdw blurRad="38100" dist="38100" dir="2700000" algn="tl">
                    <a:srgbClr val="C0C0C0"/>
                  </a:outerShdw>
                </a:effectLst>
              </a:rPr>
              <a:t>处于温度为</a:t>
            </a:r>
            <a:r>
              <a:rPr kumimoji="1" lang="en-US" altLang="zh-CN" b="1" i="1">
                <a:solidFill>
                  <a:srgbClr val="CC0066"/>
                </a:solidFill>
                <a:effectLst>
                  <a:outerShdw blurRad="38100" dist="38100" dir="2700000" algn="tl">
                    <a:srgbClr val="C0C0C0"/>
                  </a:outerShdw>
                </a:effectLst>
              </a:rPr>
              <a:t>T </a:t>
            </a:r>
            <a:r>
              <a:rPr kumimoji="1" lang="zh-CN" altLang="en-US" b="1">
                <a:solidFill>
                  <a:srgbClr val="CC0066"/>
                </a:solidFill>
                <a:effectLst>
                  <a:outerShdw blurRad="38100" dist="38100" dir="2700000" algn="tl">
                    <a:srgbClr val="C0C0C0"/>
                  </a:outerShdw>
                </a:effectLst>
              </a:rPr>
              <a:t>的平衡态的气体中，分子热运动动能平均分配到每一个分子的每一个自由度上，每一个分子的每一个自由度的平均动能都是 </a:t>
            </a:r>
            <a:r>
              <a:rPr kumimoji="1" lang="en-US" altLang="zh-CN" b="1" i="1">
                <a:solidFill>
                  <a:srgbClr val="CC0066"/>
                </a:solidFill>
                <a:effectLst>
                  <a:outerShdw blurRad="38100" dist="38100" dir="2700000" algn="tl">
                    <a:srgbClr val="C0C0C0"/>
                  </a:outerShdw>
                </a:effectLst>
              </a:rPr>
              <a:t>kT</a:t>
            </a:r>
            <a:r>
              <a:rPr kumimoji="1" lang="en-US" altLang="zh-CN" b="1">
                <a:solidFill>
                  <a:srgbClr val="CC0066"/>
                </a:solidFill>
                <a:effectLst>
                  <a:outerShdw blurRad="38100" dist="38100" dir="2700000" algn="tl">
                    <a:srgbClr val="C0C0C0"/>
                  </a:outerShdw>
                </a:effectLst>
              </a:rPr>
              <a:t> /2 </a:t>
            </a:r>
            <a:r>
              <a:rPr kumimoji="1" lang="zh-CN" altLang="en-US" b="1">
                <a:solidFill>
                  <a:srgbClr val="CC0066"/>
                </a:solidFill>
                <a:effectLst>
                  <a:outerShdw blurRad="38100" dist="38100" dir="2700000" algn="tl">
                    <a:srgbClr val="C0C0C0"/>
                  </a:outerShdw>
                </a:effectLst>
              </a:rPr>
              <a:t>。</a:t>
            </a:r>
            <a:endParaRPr kumimoji="1" lang="zh-CN" altLang="en-US" b="1"/>
          </a:p>
        </p:txBody>
      </p:sp>
      <p:sp>
        <p:nvSpPr>
          <p:cNvPr id="69640" name="Rectangle 8"/>
          <p:cNvSpPr>
            <a:spLocks noChangeArrowheads="1"/>
          </p:cNvSpPr>
          <p:nvPr/>
        </p:nvSpPr>
        <p:spPr bwMode="auto">
          <a:xfrm>
            <a:off x="468313" y="4941888"/>
            <a:ext cx="8137525" cy="641350"/>
          </a:xfrm>
          <a:prstGeom prst="rect">
            <a:avLst/>
          </a:prstGeom>
          <a:noFill/>
          <a:ln w="9525">
            <a:noFill/>
            <a:miter lim="800000"/>
            <a:headEnd/>
            <a:tailEnd/>
          </a:ln>
          <a:effectLst/>
        </p:spPr>
        <p:txBody>
          <a:bodyPr>
            <a:spAutoFit/>
          </a:bodyPr>
          <a:lstStyle/>
          <a:p>
            <a:r>
              <a:rPr lang="zh-CN" altLang="en-US" b="1">
                <a:solidFill>
                  <a:srgbClr val="993300"/>
                </a:solidFill>
              </a:rPr>
              <a:t>对于单原子分子有</a:t>
            </a:r>
            <a:r>
              <a:rPr lang="en-US" altLang="zh-CN" b="1">
                <a:solidFill>
                  <a:srgbClr val="993300"/>
                </a:solidFill>
              </a:rPr>
              <a:t>3</a:t>
            </a:r>
            <a:r>
              <a:rPr lang="zh-CN" altLang="en-US" b="1">
                <a:solidFill>
                  <a:srgbClr val="993300"/>
                </a:solidFill>
              </a:rPr>
              <a:t>个平动自由度，</a:t>
            </a:r>
          </a:p>
          <a:p>
            <a:r>
              <a:rPr lang="zh-CN" altLang="en-US" b="1">
                <a:solidFill>
                  <a:srgbClr val="993300"/>
                </a:solidFill>
              </a:rPr>
              <a:t>常见的刚性双原子分子一般都有</a:t>
            </a:r>
            <a:r>
              <a:rPr lang="en-US" altLang="zh-CN" b="1">
                <a:solidFill>
                  <a:srgbClr val="993300"/>
                </a:solidFill>
              </a:rPr>
              <a:t>3</a:t>
            </a:r>
            <a:r>
              <a:rPr lang="zh-CN" altLang="en-US" b="1">
                <a:solidFill>
                  <a:srgbClr val="993300"/>
                </a:solidFill>
              </a:rPr>
              <a:t>个平动自由度和</a:t>
            </a:r>
            <a:r>
              <a:rPr lang="en-US" altLang="zh-CN" b="1">
                <a:solidFill>
                  <a:srgbClr val="993300"/>
                </a:solidFill>
              </a:rPr>
              <a:t>2</a:t>
            </a:r>
            <a:r>
              <a:rPr lang="zh-CN" altLang="en-US" b="1">
                <a:solidFill>
                  <a:srgbClr val="993300"/>
                </a:solidFill>
              </a:rPr>
              <a:t>个转动自由度。</a:t>
            </a:r>
            <a:endParaRPr kumimoji="1" lang="zh-CN" altLang="en-US" b="1"/>
          </a:p>
        </p:txBody>
      </p:sp>
      <p:sp>
        <p:nvSpPr>
          <p:cNvPr id="69641" name="Rectangle 9"/>
          <p:cNvSpPr>
            <a:spLocks noChangeArrowheads="1"/>
          </p:cNvSpPr>
          <p:nvPr/>
        </p:nvSpPr>
        <p:spPr bwMode="auto">
          <a:xfrm>
            <a:off x="323850" y="5734050"/>
            <a:ext cx="8820150" cy="915988"/>
          </a:xfrm>
          <a:prstGeom prst="rect">
            <a:avLst/>
          </a:prstGeom>
          <a:noFill/>
          <a:ln w="9525">
            <a:noFill/>
            <a:miter lim="800000"/>
            <a:headEnd/>
            <a:tailEnd/>
          </a:ln>
          <a:effectLst/>
        </p:spPr>
        <p:txBody>
          <a:bodyPr>
            <a:spAutoFit/>
          </a:bodyPr>
          <a:lstStyle/>
          <a:p>
            <a:r>
              <a:rPr lang="en-US" altLang="zh-CN" b="1">
                <a:solidFill>
                  <a:srgbClr val="993300"/>
                </a:solidFill>
              </a:rPr>
              <a:t>3</a:t>
            </a:r>
            <a:r>
              <a:rPr lang="zh-CN" altLang="en-US" b="1">
                <a:solidFill>
                  <a:srgbClr val="993300"/>
                </a:solidFill>
              </a:rPr>
              <a:t>、能量均分定理的局限性：</a:t>
            </a:r>
            <a:r>
              <a:rPr kumimoji="1" lang="zh-CN" altLang="en-US" b="1"/>
              <a:t>能量均分定理并不能应用于一切处于平衡态的理想气体分子。因为气体分子的自由度会发生冻结和解冻。并且不是所有分子同时冻结和同时解冻。</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7" name="Picture 4" descr="3TFXFJ4BCOSI6DSSPZW0[%C"/>
          <p:cNvPicPr>
            <a:picLocks noChangeAspect="1" noChangeArrowheads="1"/>
          </p:cNvPicPr>
          <p:nvPr/>
        </p:nvPicPr>
        <p:blipFill>
          <a:blip r:embed="rId3"/>
          <a:srcRect/>
          <a:stretch>
            <a:fillRect/>
          </a:stretch>
        </p:blipFill>
        <p:spPr bwMode="auto">
          <a:xfrm>
            <a:off x="395288" y="692150"/>
            <a:ext cx="7632700" cy="701675"/>
          </a:xfrm>
          <a:prstGeom prst="rect">
            <a:avLst/>
          </a:prstGeom>
          <a:noFill/>
          <a:ln w="9525">
            <a:noFill/>
            <a:miter lim="800000"/>
            <a:headEnd/>
            <a:tailEnd/>
          </a:ln>
        </p:spPr>
      </p:pic>
      <p:sp>
        <p:nvSpPr>
          <p:cNvPr id="51205" name="Rectangle 5"/>
          <p:cNvSpPr>
            <a:spLocks noChangeArrowheads="1"/>
          </p:cNvSpPr>
          <p:nvPr/>
        </p:nvSpPr>
        <p:spPr bwMode="auto">
          <a:xfrm>
            <a:off x="395288" y="1651000"/>
            <a:ext cx="6553200" cy="2282825"/>
          </a:xfrm>
          <a:prstGeom prst="rect">
            <a:avLst/>
          </a:prstGeom>
          <a:noFill/>
          <a:ln w="9525">
            <a:noFill/>
            <a:miter lim="800000"/>
            <a:headEnd/>
            <a:tailEnd/>
          </a:ln>
          <a:effectLst/>
        </p:spPr>
        <p:txBody>
          <a:bodyPr>
            <a:spAutoFit/>
          </a:bodyPr>
          <a:lstStyle/>
          <a:p>
            <a:pPr>
              <a:defRPr/>
            </a:pPr>
            <a:r>
              <a:rPr kumimoji="1" lang="fr-FR" altLang="zh-CN" sz="2400" b="1">
                <a:solidFill>
                  <a:srgbClr val="990000"/>
                </a:solidFill>
              </a:rPr>
              <a:t>1</a:t>
            </a:r>
            <a:r>
              <a:rPr kumimoji="1" lang="zh-CN" altLang="fr-FR" sz="2400" b="1">
                <a:solidFill>
                  <a:srgbClr val="990000"/>
                </a:solidFill>
              </a:rPr>
              <a:t>、概率论的基本性质：</a:t>
            </a:r>
          </a:p>
          <a:p>
            <a:pPr>
              <a:defRPr/>
            </a:pPr>
            <a:r>
              <a:rPr kumimoji="1" lang="zh-CN" altLang="fr-FR" sz="2400" b="1">
                <a:solidFill>
                  <a:srgbClr val="990000"/>
                </a:solidFill>
              </a:rPr>
              <a:t>（1）</a:t>
            </a:r>
            <a:r>
              <a:rPr kumimoji="1" lang="fr-FR" altLang="zh-CN" sz="2400" b="1" i="1">
                <a:solidFill>
                  <a:srgbClr val="990000"/>
                </a:solidFill>
                <a:effectLst>
                  <a:outerShdw blurRad="38100" dist="38100" dir="2700000" algn="tl">
                    <a:srgbClr val="C0C0C0"/>
                  </a:outerShdw>
                </a:effectLst>
              </a:rPr>
              <a:t>n </a:t>
            </a:r>
            <a:r>
              <a:rPr kumimoji="1" lang="zh-CN" altLang="fr-FR" sz="2400" b="1">
                <a:solidFill>
                  <a:srgbClr val="990000"/>
                </a:solidFill>
                <a:effectLst>
                  <a:outerShdw blurRad="38100" dist="38100" dir="2700000" algn="tl">
                    <a:srgbClr val="C0C0C0"/>
                  </a:outerShdw>
                </a:effectLst>
              </a:rPr>
              <a:t>个互相排斥事件发生的总概率是每个事件的发生概率之和，简称概率相加法则。</a:t>
            </a:r>
          </a:p>
          <a:p>
            <a:pPr>
              <a:defRPr/>
            </a:pPr>
            <a:r>
              <a:rPr kumimoji="1" lang="zh-CN" altLang="fr-FR" sz="2400" b="1">
                <a:solidFill>
                  <a:srgbClr val="990000"/>
                </a:solidFill>
              </a:rPr>
              <a:t>（</a:t>
            </a:r>
            <a:r>
              <a:rPr kumimoji="1" lang="zh-CN" altLang="fr-FR" sz="2400" b="1">
                <a:solidFill>
                  <a:srgbClr val="990000"/>
                </a:solidFill>
                <a:effectLst>
                  <a:outerShdw blurRad="38100" dist="38100" dir="2700000" algn="tl">
                    <a:srgbClr val="C0C0C0"/>
                  </a:outerShdw>
                </a:effectLst>
              </a:rPr>
              <a:t>2）同时或依次发生的，互不相关（或相互统计独立）的事件发生的概率等于各个事件概率之乘积，简称概率相乘法则。</a:t>
            </a:r>
            <a:endParaRPr kumimoji="1" lang="zh-CN" altLang="en-US" sz="2400" b="1">
              <a:solidFill>
                <a:srgbClr val="990000"/>
              </a:solidFill>
              <a:effectLst>
                <a:outerShdw blurRad="38100" dist="38100" dir="2700000" algn="tl">
                  <a:srgbClr val="C0C0C0"/>
                </a:outerShdw>
              </a:effectLst>
            </a:endParaRPr>
          </a:p>
        </p:txBody>
      </p:sp>
      <p:graphicFrame>
        <p:nvGraphicFramePr>
          <p:cNvPr id="51206" name="Object 6"/>
          <p:cNvGraphicFramePr>
            <a:graphicFrameLocks noChangeAspect="1"/>
          </p:cNvGraphicFramePr>
          <p:nvPr>
            <p:ph/>
          </p:nvPr>
        </p:nvGraphicFramePr>
        <p:xfrm>
          <a:off x="3779838" y="4652963"/>
          <a:ext cx="2160587" cy="781050"/>
        </p:xfrm>
        <a:graphic>
          <a:graphicData uri="http://schemas.openxmlformats.org/presentationml/2006/ole">
            <p:oleObj spid="_x0000_s51206" r:id="rId4" imgW="1193800" imgH="431800" progId="Equation.3">
              <p:embed/>
            </p:oleObj>
          </a:graphicData>
        </a:graphic>
      </p:graphicFrame>
      <p:sp>
        <p:nvSpPr>
          <p:cNvPr id="51208" name="Rectangle 8"/>
          <p:cNvSpPr>
            <a:spLocks noChangeArrowheads="1"/>
          </p:cNvSpPr>
          <p:nvPr/>
        </p:nvSpPr>
        <p:spPr bwMode="auto">
          <a:xfrm>
            <a:off x="107950" y="4652963"/>
            <a:ext cx="3168650" cy="396875"/>
          </a:xfrm>
          <a:prstGeom prst="rect">
            <a:avLst/>
          </a:prstGeom>
          <a:noFill/>
          <a:ln w="9525">
            <a:noFill/>
            <a:miter lim="800000"/>
            <a:headEnd/>
            <a:tailEnd/>
          </a:ln>
          <a:effectLst/>
        </p:spPr>
        <p:txBody>
          <a:bodyPr>
            <a:spAutoFit/>
          </a:bodyPr>
          <a:lstStyle/>
          <a:p>
            <a:pPr>
              <a:defRPr/>
            </a:pPr>
            <a:r>
              <a:rPr kumimoji="1" lang="en-US" altLang="zh-CN" sz="2000" b="1">
                <a:solidFill>
                  <a:srgbClr val="990000"/>
                </a:solidFill>
                <a:effectLst>
                  <a:outerShdw blurRad="38100" dist="38100" dir="2700000" algn="tl">
                    <a:srgbClr val="C0C0C0"/>
                  </a:outerShdw>
                </a:effectLst>
              </a:rPr>
              <a:t>2</a:t>
            </a:r>
            <a:r>
              <a:rPr kumimoji="1" lang="zh-CN" altLang="en-US" sz="2000" b="1">
                <a:solidFill>
                  <a:srgbClr val="990000"/>
                </a:solidFill>
                <a:effectLst>
                  <a:outerShdw blurRad="38100" dist="38100" dir="2700000" algn="tl">
                    <a:srgbClr val="C0C0C0"/>
                  </a:outerShdw>
                </a:effectLst>
              </a:rPr>
              <a:t>、求平均值的基本方法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06"/>
                                        </p:tgtEl>
                                        <p:attrNameLst>
                                          <p:attrName>style.visibility</p:attrName>
                                        </p:attrNameLst>
                                      </p:cBhvr>
                                      <p:to>
                                        <p:strVal val="visible"/>
                                      </p:to>
                                    </p:set>
                                    <p:anim calcmode="lin" valueType="num">
                                      <p:cBhvr additive="base">
                                        <p:cTn id="7" dur="500" fill="hold"/>
                                        <p:tgtEl>
                                          <p:spTgt spid="51206"/>
                                        </p:tgtEl>
                                        <p:attrNameLst>
                                          <p:attrName>ppt_x</p:attrName>
                                        </p:attrNameLst>
                                      </p:cBhvr>
                                      <p:tavLst>
                                        <p:tav tm="0">
                                          <p:val>
                                            <p:strVal val="0-#ppt_w/2"/>
                                          </p:val>
                                        </p:tav>
                                        <p:tav tm="100000">
                                          <p:val>
                                            <p:strVal val="#ppt_x"/>
                                          </p:val>
                                        </p:tav>
                                      </p:tavLst>
                                    </p:anim>
                                    <p:anim calcmode="lin" valueType="num">
                                      <p:cBhvr additive="base">
                                        <p:cTn id="8" dur="500" fill="hold"/>
                                        <p:tgtEl>
                                          <p:spTgt spid="512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4" descr="新图2"/>
          <p:cNvPicPr>
            <a:picLocks noChangeAspect="1" noChangeArrowheads="1"/>
          </p:cNvPicPr>
          <p:nvPr/>
        </p:nvPicPr>
        <p:blipFill>
          <a:blip r:embed="rId2"/>
          <a:srcRect/>
          <a:stretch>
            <a:fillRect/>
          </a:stretch>
        </p:blipFill>
        <p:spPr bwMode="auto">
          <a:xfrm>
            <a:off x="6588125" y="4581525"/>
            <a:ext cx="2057400" cy="1998663"/>
          </a:xfrm>
          <a:prstGeom prst="rect">
            <a:avLst/>
          </a:prstGeom>
          <a:noFill/>
          <a:ln w="9525">
            <a:noFill/>
            <a:miter lim="800000"/>
            <a:headEnd/>
            <a:tailEnd/>
          </a:ln>
        </p:spPr>
      </p:pic>
      <p:sp>
        <p:nvSpPr>
          <p:cNvPr id="52226" name="Rectangle 5"/>
          <p:cNvSpPr>
            <a:spLocks noChangeArrowheads="1"/>
          </p:cNvSpPr>
          <p:nvPr/>
        </p:nvSpPr>
        <p:spPr bwMode="auto">
          <a:xfrm>
            <a:off x="323850" y="5013325"/>
            <a:ext cx="4572000" cy="366713"/>
          </a:xfrm>
          <a:prstGeom prst="rect">
            <a:avLst/>
          </a:prstGeom>
          <a:noFill/>
          <a:ln w="9525">
            <a:noFill/>
            <a:miter lim="800000"/>
            <a:headEnd/>
            <a:tailEnd/>
          </a:ln>
        </p:spPr>
        <p:txBody>
          <a:bodyPr>
            <a:spAutoFit/>
          </a:bodyPr>
          <a:lstStyle/>
          <a:p>
            <a:r>
              <a:rPr kumimoji="1" lang="fr-FR" altLang="zh-CN" b="1" i="1"/>
              <a:t>f</a:t>
            </a:r>
            <a:r>
              <a:rPr kumimoji="1" lang="fr-FR" altLang="zh-CN" b="1"/>
              <a:t>（</a:t>
            </a:r>
            <a:r>
              <a:rPr kumimoji="1" lang="fr-FR" altLang="zh-CN" b="1" i="1"/>
              <a:t>x</a:t>
            </a:r>
            <a:r>
              <a:rPr kumimoji="1" lang="fr-FR" altLang="zh-CN" b="1"/>
              <a:t>）d</a:t>
            </a:r>
            <a:r>
              <a:rPr kumimoji="1" lang="fr-FR" altLang="zh-CN" b="1" i="1"/>
              <a:t>x · f</a:t>
            </a:r>
            <a:r>
              <a:rPr kumimoji="1" lang="fr-FR" altLang="zh-CN" b="1"/>
              <a:t>（</a:t>
            </a:r>
            <a:r>
              <a:rPr kumimoji="1" lang="fr-FR" altLang="zh-CN" b="1" i="1"/>
              <a:t>y</a:t>
            </a:r>
            <a:r>
              <a:rPr kumimoji="1" lang="fr-FR" altLang="zh-CN" b="1"/>
              <a:t>）d</a:t>
            </a:r>
            <a:r>
              <a:rPr kumimoji="1" lang="fr-FR" altLang="zh-CN" b="1" i="1"/>
              <a:t>y </a:t>
            </a:r>
            <a:r>
              <a:rPr kumimoji="1" lang="fr-FR" altLang="zh-CN" b="1"/>
              <a:t>= </a:t>
            </a:r>
            <a:r>
              <a:rPr kumimoji="1" lang="fr-FR" altLang="zh-CN" b="1" i="1"/>
              <a:t>f</a:t>
            </a:r>
            <a:r>
              <a:rPr kumimoji="1" lang="fr-FR" altLang="zh-CN" b="1"/>
              <a:t>（</a:t>
            </a:r>
            <a:r>
              <a:rPr kumimoji="1" lang="fr-FR" altLang="zh-CN" b="1" i="1"/>
              <a:t>x，y</a:t>
            </a:r>
            <a:r>
              <a:rPr kumimoji="1" lang="fr-FR" altLang="zh-CN" b="1"/>
              <a:t>）d</a:t>
            </a:r>
            <a:r>
              <a:rPr kumimoji="1" lang="fr-FR" altLang="zh-CN" b="1" i="1"/>
              <a:t>x</a:t>
            </a:r>
            <a:r>
              <a:rPr kumimoji="1" lang="fr-FR" altLang="zh-CN" b="1"/>
              <a:t>d</a:t>
            </a:r>
            <a:r>
              <a:rPr kumimoji="1" lang="fr-FR" altLang="zh-CN" b="1" i="1"/>
              <a:t>y</a:t>
            </a:r>
            <a:endParaRPr kumimoji="1" lang="zh-CN" altLang="en-US" b="1" i="1"/>
          </a:p>
        </p:txBody>
      </p:sp>
      <p:sp>
        <p:nvSpPr>
          <p:cNvPr id="52227" name="Rectangle 6"/>
          <p:cNvSpPr>
            <a:spLocks noChangeArrowheads="1"/>
          </p:cNvSpPr>
          <p:nvPr/>
        </p:nvSpPr>
        <p:spPr bwMode="auto">
          <a:xfrm>
            <a:off x="250825" y="5516563"/>
            <a:ext cx="5329238" cy="1190625"/>
          </a:xfrm>
          <a:prstGeom prst="rect">
            <a:avLst/>
          </a:prstGeom>
          <a:noFill/>
          <a:ln w="9525">
            <a:noFill/>
            <a:miter lim="800000"/>
            <a:headEnd/>
            <a:tailEnd/>
          </a:ln>
        </p:spPr>
        <p:txBody>
          <a:bodyPr>
            <a:spAutoFit/>
          </a:bodyPr>
          <a:lstStyle/>
          <a:p>
            <a:r>
              <a:rPr kumimoji="1" lang="en-US" altLang="zh-CN" b="1" i="1">
                <a:solidFill>
                  <a:srgbClr val="FF0000"/>
                </a:solidFill>
              </a:rPr>
              <a:t>f</a:t>
            </a:r>
            <a:r>
              <a:rPr kumimoji="1" lang="zh-CN" altLang="en-US" b="1">
                <a:solidFill>
                  <a:srgbClr val="FF0000"/>
                </a:solidFill>
              </a:rPr>
              <a:t>（</a:t>
            </a:r>
            <a:r>
              <a:rPr kumimoji="1" lang="en-US" altLang="zh-CN" b="1" i="1">
                <a:solidFill>
                  <a:srgbClr val="FF0000"/>
                </a:solidFill>
              </a:rPr>
              <a:t>x</a:t>
            </a:r>
            <a:r>
              <a:rPr kumimoji="1" lang="zh-CN" altLang="en-US" b="1" i="1">
                <a:solidFill>
                  <a:srgbClr val="FF0000"/>
                </a:solidFill>
              </a:rPr>
              <a:t>，</a:t>
            </a:r>
            <a:r>
              <a:rPr kumimoji="1" lang="en-US" altLang="zh-CN" b="1" i="1">
                <a:solidFill>
                  <a:srgbClr val="FF0000"/>
                </a:solidFill>
              </a:rPr>
              <a:t>y</a:t>
            </a:r>
            <a:r>
              <a:rPr kumimoji="1" lang="zh-CN" altLang="en-US" b="1">
                <a:solidFill>
                  <a:srgbClr val="FF0000"/>
                </a:solidFill>
              </a:rPr>
              <a:t>）</a:t>
            </a:r>
            <a:r>
              <a:rPr kumimoji="1" lang="zh-CN" altLang="en-US" b="1">
                <a:solidFill>
                  <a:srgbClr val="990000"/>
                </a:solidFill>
              </a:rPr>
              <a:t>表示黑点沿平面位置单位面积上的</a:t>
            </a:r>
            <a:r>
              <a:rPr kumimoji="1" lang="zh-CN" altLang="en-US" b="1">
                <a:solidFill>
                  <a:srgbClr val="FF0000"/>
                </a:solidFill>
              </a:rPr>
              <a:t>概率密度分布函数</a:t>
            </a:r>
            <a:r>
              <a:rPr kumimoji="1" lang="zh-CN" altLang="en-US" b="1">
                <a:solidFill>
                  <a:srgbClr val="990000"/>
                </a:solidFill>
              </a:rPr>
              <a:t>，称为概率密度分布函数，它也表示在这一区域内黑点相对密集的程度。</a:t>
            </a:r>
          </a:p>
          <a:p>
            <a:r>
              <a:rPr kumimoji="1" lang="zh-CN" altLang="en-US" b="1" i="1">
                <a:solidFill>
                  <a:srgbClr val="990000"/>
                </a:solidFill>
              </a:rPr>
              <a:t>  </a:t>
            </a:r>
            <a:r>
              <a:rPr kumimoji="1" lang="en-US" altLang="zh-CN" b="1" i="1">
                <a:solidFill>
                  <a:srgbClr val="FF0000"/>
                </a:solidFill>
              </a:rPr>
              <a:t>f</a:t>
            </a:r>
            <a:r>
              <a:rPr kumimoji="1" lang="zh-CN" altLang="en-US" b="1">
                <a:solidFill>
                  <a:srgbClr val="FF0000"/>
                </a:solidFill>
              </a:rPr>
              <a:t>（</a:t>
            </a:r>
            <a:r>
              <a:rPr kumimoji="1" lang="en-US" altLang="zh-CN" b="1" i="1">
                <a:solidFill>
                  <a:srgbClr val="FF0000"/>
                </a:solidFill>
              </a:rPr>
              <a:t>x</a:t>
            </a:r>
            <a:r>
              <a:rPr kumimoji="1" lang="zh-CN" altLang="en-US" b="1" i="1">
                <a:solidFill>
                  <a:srgbClr val="FF0000"/>
                </a:solidFill>
              </a:rPr>
              <a:t>，</a:t>
            </a:r>
            <a:r>
              <a:rPr kumimoji="1" lang="en-US" altLang="zh-CN" b="1" i="1">
                <a:solidFill>
                  <a:srgbClr val="FF0000"/>
                </a:solidFill>
              </a:rPr>
              <a:t>y</a:t>
            </a:r>
            <a:r>
              <a:rPr kumimoji="1" lang="zh-CN" altLang="en-US" b="1">
                <a:solidFill>
                  <a:srgbClr val="FF0000"/>
                </a:solidFill>
              </a:rPr>
              <a:t>）</a:t>
            </a:r>
            <a:r>
              <a:rPr kumimoji="1" lang="en-US" altLang="zh-CN" b="1">
                <a:solidFill>
                  <a:srgbClr val="FF0000"/>
                </a:solidFill>
              </a:rPr>
              <a:t>d</a:t>
            </a:r>
            <a:r>
              <a:rPr kumimoji="1" lang="en-US" altLang="zh-CN" b="1" i="1">
                <a:solidFill>
                  <a:srgbClr val="FF0000"/>
                </a:solidFill>
              </a:rPr>
              <a:t>x </a:t>
            </a:r>
            <a:r>
              <a:rPr kumimoji="1" lang="en-US" altLang="zh-CN" b="1">
                <a:solidFill>
                  <a:srgbClr val="FF0000"/>
                </a:solidFill>
              </a:rPr>
              <a:t>d</a:t>
            </a:r>
            <a:r>
              <a:rPr kumimoji="1" lang="en-US" altLang="zh-CN" b="1" i="1">
                <a:solidFill>
                  <a:srgbClr val="FF0000"/>
                </a:solidFill>
              </a:rPr>
              <a:t>y</a:t>
            </a:r>
            <a:r>
              <a:rPr kumimoji="1" lang="en-US" altLang="zh-CN" b="1" i="1">
                <a:solidFill>
                  <a:srgbClr val="990000"/>
                </a:solidFill>
              </a:rPr>
              <a:t> </a:t>
            </a:r>
            <a:r>
              <a:rPr kumimoji="1" lang="zh-CN" altLang="en-US" b="1">
                <a:solidFill>
                  <a:srgbClr val="990000"/>
                </a:solidFill>
              </a:rPr>
              <a:t>称为沿平面位置的</a:t>
            </a:r>
            <a:r>
              <a:rPr kumimoji="1" lang="zh-CN" altLang="en-US" b="1">
                <a:solidFill>
                  <a:srgbClr val="FF0000"/>
                </a:solidFill>
              </a:rPr>
              <a:t>概率分布函数。</a:t>
            </a:r>
          </a:p>
        </p:txBody>
      </p:sp>
      <p:pic>
        <p:nvPicPr>
          <p:cNvPr id="53255" name="Picture 7" descr="新图2"/>
          <p:cNvPicPr>
            <a:picLocks noChangeAspect="1" noChangeArrowheads="1"/>
          </p:cNvPicPr>
          <p:nvPr/>
        </p:nvPicPr>
        <p:blipFill>
          <a:blip r:embed="rId3"/>
          <a:srcRect/>
          <a:stretch>
            <a:fillRect/>
          </a:stretch>
        </p:blipFill>
        <p:spPr bwMode="auto">
          <a:xfrm>
            <a:off x="6011863" y="620713"/>
            <a:ext cx="3132137" cy="3886200"/>
          </a:xfrm>
          <a:prstGeom prst="rect">
            <a:avLst/>
          </a:prstGeom>
          <a:noFill/>
          <a:ln w="9525">
            <a:noFill/>
            <a:miter lim="800000"/>
            <a:headEnd/>
            <a:tailEnd/>
          </a:ln>
        </p:spPr>
      </p:pic>
      <p:sp>
        <p:nvSpPr>
          <p:cNvPr id="52229" name="Rectangle 8"/>
          <p:cNvSpPr>
            <a:spLocks noChangeArrowheads="1"/>
          </p:cNvSpPr>
          <p:nvPr/>
        </p:nvSpPr>
        <p:spPr bwMode="auto">
          <a:xfrm>
            <a:off x="0" y="1679575"/>
            <a:ext cx="5822950" cy="1244600"/>
          </a:xfrm>
          <a:prstGeom prst="rect">
            <a:avLst/>
          </a:prstGeom>
          <a:noFill/>
          <a:ln w="9525">
            <a:noFill/>
            <a:miter lim="800000"/>
            <a:headEnd/>
            <a:tailEnd/>
          </a:ln>
        </p:spPr>
        <p:txBody>
          <a:bodyPr>
            <a:spAutoFit/>
          </a:bodyPr>
          <a:lstStyle/>
          <a:p>
            <a:pPr>
              <a:lnSpc>
                <a:spcPct val="140000"/>
              </a:lnSpc>
              <a:spcBef>
                <a:spcPct val="20000"/>
              </a:spcBef>
            </a:pPr>
            <a:r>
              <a:rPr kumimoji="1" lang="en-US" altLang="zh-CN" b="1"/>
              <a:t>3</a:t>
            </a:r>
            <a:r>
              <a:rPr kumimoji="1" lang="zh-CN" altLang="en-US" b="1"/>
              <a:t>、纵坐标</a:t>
            </a:r>
            <a:r>
              <a:rPr kumimoji="1" lang="en-US" altLang="zh-CN" b="1" i="1"/>
              <a:t>f </a:t>
            </a:r>
            <a:r>
              <a:rPr kumimoji="1" lang="en-US" altLang="zh-CN" b="1"/>
              <a:t>(</a:t>
            </a:r>
            <a:r>
              <a:rPr kumimoji="1" lang="en-US" altLang="zh-CN" b="1" i="1"/>
              <a:t>x </a:t>
            </a:r>
            <a:r>
              <a:rPr kumimoji="1" lang="en-US" altLang="zh-CN" b="1"/>
              <a:t>)</a:t>
            </a:r>
            <a:r>
              <a:rPr kumimoji="1" lang="zh-CN" altLang="en-US"/>
              <a:t> </a:t>
            </a:r>
            <a:r>
              <a:rPr kumimoji="1" lang="en-US" altLang="zh-CN"/>
              <a:t>=</a:t>
            </a:r>
            <a:r>
              <a:rPr kumimoji="1" lang="en-US" altLang="zh-CN" b="1">
                <a:sym typeface="Symbol" pitchFamily="18" charset="2"/>
              </a:rPr>
              <a:t></a:t>
            </a:r>
            <a:r>
              <a:rPr kumimoji="1" lang="en-US" altLang="zh-CN" b="1" i="1"/>
              <a:t>N / N </a:t>
            </a:r>
            <a:r>
              <a:rPr kumimoji="1" lang="en-US" altLang="zh-CN" b="1">
                <a:sym typeface="Symbol" pitchFamily="18" charset="2"/>
              </a:rPr>
              <a:t></a:t>
            </a:r>
            <a:r>
              <a:rPr kumimoji="1" lang="en-US" altLang="zh-CN" b="1" i="1"/>
              <a:t>x </a:t>
            </a:r>
            <a:r>
              <a:rPr kumimoji="1" lang="zh-CN" altLang="en-US" b="1" i="1"/>
              <a:t>，</a:t>
            </a:r>
            <a:r>
              <a:rPr kumimoji="1" lang="zh-CN" altLang="en-US" b="1"/>
              <a:t>它是在单位长度的范围内的概率，称为黑点沿 </a:t>
            </a:r>
            <a:r>
              <a:rPr kumimoji="1" lang="en-US" altLang="zh-CN" b="1" i="1"/>
              <a:t>x </a:t>
            </a:r>
            <a:r>
              <a:rPr kumimoji="1" lang="zh-CN" altLang="en-US" b="1"/>
              <a:t>方向分布的概率密度，它也可说明黑点沿</a:t>
            </a:r>
            <a:r>
              <a:rPr kumimoji="1" lang="en-US" altLang="zh-CN" b="1" i="1"/>
              <a:t>x</a:t>
            </a:r>
            <a:r>
              <a:rPr kumimoji="1" lang="zh-CN" altLang="en-US" b="1"/>
              <a:t>方向的相对密集程度。</a:t>
            </a:r>
          </a:p>
        </p:txBody>
      </p:sp>
      <p:sp>
        <p:nvSpPr>
          <p:cNvPr id="52230" name="Rectangle 9"/>
          <p:cNvSpPr>
            <a:spLocks noChangeArrowheads="1"/>
          </p:cNvSpPr>
          <p:nvPr/>
        </p:nvSpPr>
        <p:spPr bwMode="auto">
          <a:xfrm>
            <a:off x="684213" y="3068638"/>
            <a:ext cx="4248150" cy="860425"/>
          </a:xfrm>
          <a:prstGeom prst="rect">
            <a:avLst/>
          </a:prstGeom>
          <a:noFill/>
          <a:ln w="9525">
            <a:noFill/>
            <a:miter lim="800000"/>
            <a:headEnd/>
            <a:tailEnd/>
          </a:ln>
        </p:spPr>
        <p:txBody>
          <a:bodyPr>
            <a:spAutoFit/>
          </a:bodyPr>
          <a:lstStyle/>
          <a:p>
            <a:pPr>
              <a:lnSpc>
                <a:spcPct val="140000"/>
              </a:lnSpc>
              <a:spcBef>
                <a:spcPct val="20000"/>
              </a:spcBef>
            </a:pPr>
            <a:r>
              <a:rPr kumimoji="1" lang="fr-FR" altLang="zh-CN" b="1" i="1"/>
              <a:t>f</a:t>
            </a:r>
            <a:r>
              <a:rPr kumimoji="1" lang="fr-FR" altLang="zh-CN" b="1"/>
              <a:t>（</a:t>
            </a:r>
            <a:r>
              <a:rPr kumimoji="1" lang="en-US" altLang="zh-CN" b="1" i="1"/>
              <a:t>x</a:t>
            </a:r>
            <a:r>
              <a:rPr kumimoji="1" lang="fr-FR" altLang="zh-CN" b="1"/>
              <a:t>）d</a:t>
            </a:r>
            <a:r>
              <a:rPr kumimoji="1" lang="en-US" altLang="zh-CN" b="1" i="1"/>
              <a:t>x</a:t>
            </a:r>
            <a:r>
              <a:rPr kumimoji="1" lang="zh-CN" altLang="fr-FR" b="1"/>
              <a:t>表示黑点的位置处于</a:t>
            </a:r>
            <a:r>
              <a:rPr kumimoji="1" lang="en-US" altLang="zh-CN" b="1" i="1"/>
              <a:t>x </a:t>
            </a:r>
            <a:r>
              <a:rPr kumimoji="1" lang="zh-CN" altLang="fr-FR" b="1"/>
              <a:t>到 </a:t>
            </a:r>
            <a:r>
              <a:rPr kumimoji="1" lang="en-US" altLang="zh-CN" b="1" i="1"/>
              <a:t>x </a:t>
            </a:r>
            <a:r>
              <a:rPr kumimoji="1" lang="fr-FR" altLang="zh-CN" b="1"/>
              <a:t>+ d</a:t>
            </a:r>
            <a:r>
              <a:rPr kumimoji="1" lang="en-US" altLang="zh-CN" b="1" i="1"/>
              <a:t>x </a:t>
            </a:r>
            <a:r>
              <a:rPr kumimoji="1" lang="zh-CN" altLang="fr-FR" b="1"/>
              <a:t>范围内的概率分布函数。</a:t>
            </a:r>
            <a:endParaRPr kumimoji="1"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255"/>
                                        </p:tgtEl>
                                        <p:attrNameLst>
                                          <p:attrName>style.visibility</p:attrName>
                                        </p:attrNameLst>
                                      </p:cBhvr>
                                      <p:to>
                                        <p:strVal val="visible"/>
                                      </p:to>
                                    </p:set>
                                    <p:anim calcmode="lin" valueType="num">
                                      <p:cBhvr additive="base">
                                        <p:cTn id="7" dur="500" fill="hold"/>
                                        <p:tgtEl>
                                          <p:spTgt spid="53255"/>
                                        </p:tgtEl>
                                        <p:attrNameLst>
                                          <p:attrName>ppt_x</p:attrName>
                                        </p:attrNameLst>
                                      </p:cBhvr>
                                      <p:tavLst>
                                        <p:tav tm="0">
                                          <p:val>
                                            <p:strVal val="0-#ppt_w/2"/>
                                          </p:val>
                                        </p:tav>
                                        <p:tav tm="100000">
                                          <p:val>
                                            <p:strVal val="#ppt_x"/>
                                          </p:val>
                                        </p:tav>
                                      </p:tavLst>
                                    </p:anim>
                                    <p:anim calcmode="lin" valueType="num">
                                      <p:cBhvr additive="base">
                                        <p:cTn id="8" dur="500" fill="hold"/>
                                        <p:tgtEl>
                                          <p:spTgt spid="532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83" name="Picture 4" descr="DIHR3R)%6@O1IC1RIT4]R(X"/>
          <p:cNvPicPr>
            <a:picLocks noChangeAspect="1" noChangeArrowheads="1"/>
          </p:cNvPicPr>
          <p:nvPr/>
        </p:nvPicPr>
        <p:blipFill>
          <a:blip r:embed="rId3"/>
          <a:srcRect/>
          <a:stretch>
            <a:fillRect/>
          </a:stretch>
        </p:blipFill>
        <p:spPr bwMode="auto">
          <a:xfrm>
            <a:off x="250825" y="890588"/>
            <a:ext cx="8424863" cy="1827212"/>
          </a:xfrm>
          <a:prstGeom prst="rect">
            <a:avLst/>
          </a:prstGeom>
          <a:noFill/>
          <a:ln w="9525">
            <a:noFill/>
            <a:miter lim="800000"/>
            <a:headEnd/>
            <a:tailEnd/>
          </a:ln>
        </p:spPr>
      </p:pic>
      <p:sp>
        <p:nvSpPr>
          <p:cNvPr id="54277" name="Rectangle 5"/>
          <p:cNvSpPr>
            <a:spLocks noGrp="1" noChangeArrowheads="1"/>
          </p:cNvSpPr>
          <p:nvPr>
            <p:ph type="title"/>
          </p:nvPr>
        </p:nvSpPr>
        <p:spPr bwMode="auto">
          <a:xfrm>
            <a:off x="179388" y="2852738"/>
            <a:ext cx="8229600" cy="360362"/>
          </a:xfrm>
          <a:noFill/>
          <a:ln>
            <a:miter lim="800000"/>
            <a:headEnd/>
            <a:tailEnd/>
          </a:ln>
        </p:spPr>
        <p:txBody>
          <a:bodyPr vert="horz" wrap="square" lIns="91440" tIns="45720" rIns="91440" bIns="45720" numCol="1" anchor="ctr" anchorCtr="0" compatLnSpc="1">
            <a:prstTxWarp prst="textNoShape">
              <a:avLst/>
            </a:prstTxWarp>
          </a:bodyPr>
          <a:lstStyle/>
          <a:p>
            <a:pPr algn="l"/>
            <a:r>
              <a:rPr lang="zh-CN" altLang="fr-FR" sz="2000" smtClean="0"/>
              <a:t>（</a:t>
            </a:r>
            <a:r>
              <a:rPr lang="fr-FR" altLang="zh-CN" sz="2000" smtClean="0"/>
              <a:t>2</a:t>
            </a:r>
            <a:r>
              <a:rPr lang="zh-CN" altLang="fr-FR" sz="2000" smtClean="0"/>
              <a:t>）麦克斯韦速率分布函数</a:t>
            </a:r>
            <a:endParaRPr lang="zh-CN" altLang="en-US" sz="2000" smtClean="0"/>
          </a:p>
        </p:txBody>
      </p:sp>
      <p:graphicFrame>
        <p:nvGraphicFramePr>
          <p:cNvPr id="54278" name="Object 6"/>
          <p:cNvGraphicFramePr>
            <a:graphicFrameLocks noChangeAspect="1"/>
          </p:cNvGraphicFramePr>
          <p:nvPr>
            <p:ph idx="1"/>
          </p:nvPr>
        </p:nvGraphicFramePr>
        <p:xfrm>
          <a:off x="3924300" y="2852738"/>
          <a:ext cx="4464050" cy="782637"/>
        </p:xfrm>
        <a:graphic>
          <a:graphicData uri="http://schemas.openxmlformats.org/presentationml/2006/ole">
            <p:oleObj spid="_x0000_s54278" name="公式" r:id="rId4" imgW="2755800" imgH="482400" progId="Equation.3">
              <p:embed/>
            </p:oleObj>
          </a:graphicData>
        </a:graphic>
      </p:graphicFrame>
      <p:pic>
        <p:nvPicPr>
          <p:cNvPr id="54280" name="Picture 8" descr="新图2"/>
          <p:cNvPicPr>
            <a:picLocks noChangeAspect="1" noChangeArrowheads="1"/>
          </p:cNvPicPr>
          <p:nvPr/>
        </p:nvPicPr>
        <p:blipFill>
          <a:blip r:embed="rId5"/>
          <a:srcRect/>
          <a:stretch>
            <a:fillRect/>
          </a:stretch>
        </p:blipFill>
        <p:spPr bwMode="auto">
          <a:xfrm>
            <a:off x="4787900" y="4149725"/>
            <a:ext cx="3429000" cy="2057400"/>
          </a:xfrm>
          <a:prstGeom prst="rect">
            <a:avLst/>
          </a:prstGeom>
          <a:noFill/>
          <a:ln w="9525">
            <a:noFill/>
            <a:miter lim="800000"/>
            <a:headEnd/>
            <a:tailEnd/>
          </a:ln>
        </p:spPr>
      </p:pic>
      <p:sp>
        <p:nvSpPr>
          <p:cNvPr id="54281" name="Rectangle 9"/>
          <p:cNvSpPr>
            <a:spLocks noChangeArrowheads="1"/>
          </p:cNvSpPr>
          <p:nvPr/>
        </p:nvSpPr>
        <p:spPr bwMode="auto">
          <a:xfrm>
            <a:off x="323850" y="3716338"/>
            <a:ext cx="3600450" cy="503237"/>
          </a:xfrm>
          <a:prstGeom prst="rect">
            <a:avLst/>
          </a:prstGeom>
          <a:noFill/>
          <a:ln w="9525">
            <a:noFill/>
            <a:miter lim="800000"/>
            <a:headEnd/>
            <a:tailEnd/>
          </a:ln>
        </p:spPr>
        <p:txBody>
          <a:bodyPr anchor="ctr"/>
          <a:lstStyle/>
          <a:p>
            <a:pPr eaLnBrk="0" hangingPunct="0"/>
            <a:r>
              <a:rPr lang="zh-CN" altLang="fr-FR" sz="2000">
                <a:latin typeface="Calibri" pitchFamily="34" charset="0"/>
              </a:rPr>
              <a:t>它表示的是理想气体的分子速率分布</a:t>
            </a:r>
            <a:endParaRPr lang="zh-CN" altLang="en-US" sz="2000">
              <a:latin typeface="Calibri" pitchFamily="34" charset="0"/>
            </a:endParaRPr>
          </a:p>
        </p:txBody>
      </p:sp>
      <p:graphicFrame>
        <p:nvGraphicFramePr>
          <p:cNvPr id="54282" name="Object 10"/>
          <p:cNvGraphicFramePr>
            <a:graphicFrameLocks noChangeAspect="1"/>
          </p:cNvGraphicFramePr>
          <p:nvPr/>
        </p:nvGraphicFramePr>
        <p:xfrm>
          <a:off x="1403350" y="4292600"/>
          <a:ext cx="1784350" cy="682625"/>
        </p:xfrm>
        <a:graphic>
          <a:graphicData uri="http://schemas.openxmlformats.org/presentationml/2006/ole">
            <p:oleObj spid="_x0000_s54282" name="Equation" r:id="rId6" imgW="939600" imgH="330120" progId="Equation.DSMT4">
              <p:embed/>
            </p:oleObj>
          </a:graphicData>
        </a:graphic>
      </p:graphicFrame>
      <p:sp>
        <p:nvSpPr>
          <p:cNvPr id="2" name="Text Box 11"/>
          <p:cNvSpPr txBox="1">
            <a:spLocks noChangeArrowheads="1"/>
          </p:cNvSpPr>
          <p:nvPr/>
        </p:nvSpPr>
        <p:spPr bwMode="auto">
          <a:xfrm>
            <a:off x="250825" y="5229225"/>
            <a:ext cx="4465638" cy="822325"/>
          </a:xfrm>
          <a:prstGeom prst="rect">
            <a:avLst/>
          </a:prstGeom>
          <a:noFill/>
          <a:ln w="9525">
            <a:noFill/>
            <a:miter lim="800000"/>
            <a:headEnd/>
            <a:tailEnd/>
          </a:ln>
          <a:effectLst/>
        </p:spPr>
        <p:txBody>
          <a:bodyPr>
            <a:spAutoFit/>
          </a:bodyPr>
          <a:lstStyle/>
          <a:p>
            <a:pPr>
              <a:spcBef>
                <a:spcPct val="50000"/>
              </a:spcBef>
              <a:defRPr/>
            </a:pPr>
            <a:r>
              <a:rPr kumimoji="1" lang="zh-CN" altLang="fr-FR" sz="2400" b="1">
                <a:solidFill>
                  <a:srgbClr val="FF0000"/>
                </a:solidFill>
                <a:effectLst>
                  <a:outerShdw blurRad="38100" dist="38100" dir="2700000" algn="tl">
                    <a:srgbClr val="C0C0C0"/>
                  </a:outerShdw>
                </a:effectLst>
                <a:latin typeface="黑体" pitchFamily="2" charset="-122"/>
                <a:ea typeface="黑体" pitchFamily="2" charset="-122"/>
              </a:rPr>
              <a:t>说明麦克斯韦速率分布是归一化</a:t>
            </a:r>
            <a:r>
              <a:rPr kumimoji="1" lang="zh-CN" altLang="fr-FR" sz="2400" b="1">
                <a:solidFill>
                  <a:srgbClr val="FF0000"/>
                </a:solidFill>
                <a:latin typeface="黑体" pitchFamily="2" charset="-122"/>
                <a:ea typeface="黑体" pitchFamily="2" charset="-122"/>
              </a:rPr>
              <a:t>的。</a:t>
            </a:r>
            <a:endParaRPr kumimoji="1" lang="zh-CN" altLang="en-US" sz="2800" b="1">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4277"/>
                                        </p:tgtEl>
                                        <p:attrNameLst>
                                          <p:attrName>style.visibility</p:attrName>
                                        </p:attrNameLst>
                                      </p:cBhvr>
                                      <p:to>
                                        <p:strVal val="visible"/>
                                      </p:to>
                                    </p:set>
                                    <p:anim calcmode="lin" valueType="num">
                                      <p:cBhvr>
                                        <p:cTn id="7" dur="500" fill="hold"/>
                                        <p:tgtEl>
                                          <p:spTgt spid="54277"/>
                                        </p:tgtEl>
                                        <p:attrNameLst>
                                          <p:attrName>ppt_w</p:attrName>
                                        </p:attrNameLst>
                                      </p:cBhvr>
                                      <p:tavLst>
                                        <p:tav tm="0">
                                          <p:val>
                                            <p:fltVal val="0"/>
                                          </p:val>
                                        </p:tav>
                                        <p:tav tm="100000">
                                          <p:val>
                                            <p:strVal val="#ppt_w"/>
                                          </p:val>
                                        </p:tav>
                                      </p:tavLst>
                                    </p:anim>
                                    <p:anim calcmode="lin" valueType="num">
                                      <p:cBhvr>
                                        <p:cTn id="8" dur="500" fill="hold"/>
                                        <p:tgtEl>
                                          <p:spTgt spid="5427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54278"/>
                                        </p:tgtEl>
                                        <p:attrNameLst>
                                          <p:attrName>style.visibility</p:attrName>
                                        </p:attrNameLst>
                                      </p:cBhvr>
                                      <p:to>
                                        <p:strVal val="visible"/>
                                      </p:to>
                                    </p:set>
                                    <p:anim calcmode="lin" valueType="num">
                                      <p:cBhvr>
                                        <p:cTn id="13" dur="500" fill="hold"/>
                                        <p:tgtEl>
                                          <p:spTgt spid="54278"/>
                                        </p:tgtEl>
                                        <p:attrNameLst>
                                          <p:attrName>ppt_w</p:attrName>
                                        </p:attrNameLst>
                                      </p:cBhvr>
                                      <p:tavLst>
                                        <p:tav tm="0">
                                          <p:val>
                                            <p:fltVal val="0"/>
                                          </p:val>
                                        </p:tav>
                                        <p:tav tm="100000">
                                          <p:val>
                                            <p:strVal val="#ppt_w"/>
                                          </p:val>
                                        </p:tav>
                                      </p:tavLst>
                                    </p:anim>
                                    <p:anim calcmode="lin" valueType="num">
                                      <p:cBhvr>
                                        <p:cTn id="14" dur="500" fill="hold"/>
                                        <p:tgtEl>
                                          <p:spTgt spid="54278"/>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nodeType="clickEffect">
                                  <p:stCondLst>
                                    <p:cond delay="0"/>
                                  </p:stCondLst>
                                  <p:childTnLst>
                                    <p:set>
                                      <p:cBhvr>
                                        <p:cTn id="18" dur="1" fill="hold">
                                          <p:stCondLst>
                                            <p:cond delay="0"/>
                                          </p:stCondLst>
                                        </p:cTn>
                                        <p:tgtEl>
                                          <p:spTgt spid="54280"/>
                                        </p:tgtEl>
                                        <p:attrNameLst>
                                          <p:attrName>style.visibility</p:attrName>
                                        </p:attrNameLst>
                                      </p:cBhvr>
                                      <p:to>
                                        <p:strVal val="visible"/>
                                      </p:to>
                                    </p:set>
                                    <p:animEffect transition="in" filter="barn(outHorizontal)">
                                      <p:cBhvr>
                                        <p:cTn id="19" dur="500"/>
                                        <p:tgtEl>
                                          <p:spTgt spid="54280"/>
                                        </p:tgtEl>
                                      </p:cBhvr>
                                    </p:animEffect>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54281"/>
                                        </p:tgtEl>
                                        <p:attrNameLst>
                                          <p:attrName>style.visibility</p:attrName>
                                        </p:attrNameLst>
                                      </p:cBhvr>
                                      <p:to>
                                        <p:strVal val="visible"/>
                                      </p:to>
                                    </p:set>
                                    <p:anim calcmode="lin" valueType="num">
                                      <p:cBhvr>
                                        <p:cTn id="24" dur="500" fill="hold"/>
                                        <p:tgtEl>
                                          <p:spTgt spid="54281"/>
                                        </p:tgtEl>
                                        <p:attrNameLst>
                                          <p:attrName>ppt_w</p:attrName>
                                        </p:attrNameLst>
                                      </p:cBhvr>
                                      <p:tavLst>
                                        <p:tav tm="0">
                                          <p:val>
                                            <p:fltVal val="0"/>
                                          </p:val>
                                        </p:tav>
                                        <p:tav tm="100000">
                                          <p:val>
                                            <p:strVal val="#ppt_w"/>
                                          </p:val>
                                        </p:tav>
                                      </p:tavLst>
                                    </p:anim>
                                    <p:anim calcmode="lin" valueType="num">
                                      <p:cBhvr>
                                        <p:cTn id="25" dur="500" fill="hold"/>
                                        <p:tgtEl>
                                          <p:spTgt spid="54281"/>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54282"/>
                                        </p:tgtEl>
                                        <p:attrNameLst>
                                          <p:attrName>style.visibility</p:attrName>
                                        </p:attrNameLst>
                                      </p:cBhvr>
                                      <p:to>
                                        <p:strVal val="visible"/>
                                      </p:to>
                                    </p:set>
                                    <p:anim calcmode="lin" valueType="num">
                                      <p:cBhvr additive="base">
                                        <p:cTn id="30" dur="500" fill="hold"/>
                                        <p:tgtEl>
                                          <p:spTgt spid="54282"/>
                                        </p:tgtEl>
                                        <p:attrNameLst>
                                          <p:attrName>ppt_x</p:attrName>
                                        </p:attrNameLst>
                                      </p:cBhvr>
                                      <p:tavLst>
                                        <p:tav tm="0">
                                          <p:val>
                                            <p:strVal val="0-#ppt_w/2"/>
                                          </p:val>
                                        </p:tav>
                                        <p:tav tm="100000">
                                          <p:val>
                                            <p:strVal val="#ppt_x"/>
                                          </p:val>
                                        </p:tav>
                                      </p:tavLst>
                                    </p:anim>
                                    <p:anim calcmode="lin" valueType="num">
                                      <p:cBhvr additive="base">
                                        <p:cTn id="31" dur="500" fill="hold"/>
                                        <p:tgtEl>
                                          <p:spTgt spid="5428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0-#ppt_w/2"/>
                                          </p:val>
                                        </p:tav>
                                        <p:tav tm="100000">
                                          <p:val>
                                            <p:strVal val="#ppt_x"/>
                                          </p:val>
                                        </p:tav>
                                      </p:tavLst>
                                    </p:anim>
                                    <p:anim calcmode="lin" valueType="num">
                                      <p:cBhvr additive="base">
                                        <p:cTn id="37"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animBg="1" autoUpdateAnimBg="0"/>
      <p:bldP spid="54281" grpId="0" autoUpdateAnimBg="0"/>
      <p:bldP spid="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ChangeArrowheads="1"/>
          </p:cNvSpPr>
          <p:nvPr/>
        </p:nvSpPr>
        <p:spPr bwMode="auto">
          <a:xfrm>
            <a:off x="323850" y="1268413"/>
            <a:ext cx="3743325" cy="701675"/>
          </a:xfrm>
          <a:prstGeom prst="rect">
            <a:avLst/>
          </a:prstGeom>
          <a:noFill/>
          <a:ln w="9525">
            <a:noFill/>
            <a:miter lim="800000"/>
            <a:headEnd/>
            <a:tailEnd/>
          </a:ln>
          <a:effectLst/>
        </p:spPr>
        <p:txBody>
          <a:bodyPr>
            <a:spAutoFit/>
          </a:bodyPr>
          <a:lstStyle/>
          <a:p>
            <a:pPr>
              <a:defRPr/>
            </a:pPr>
            <a:r>
              <a:rPr kumimoji="1" lang="zh-CN" altLang="fr-FR" sz="2000" b="1">
                <a:solidFill>
                  <a:srgbClr val="993300"/>
                </a:solidFill>
                <a:effectLst>
                  <a:outerShdw blurRad="38100" dist="38100" dir="2700000" algn="tl">
                    <a:srgbClr val="C0C0C0"/>
                  </a:outerShdw>
                </a:effectLst>
              </a:rPr>
              <a:t>其分布曲线随分子质量或温度的变化趋势示如图所示</a:t>
            </a:r>
            <a:endParaRPr kumimoji="1" lang="zh-CN" altLang="en-US" sz="2000" b="1">
              <a:solidFill>
                <a:srgbClr val="993300"/>
              </a:solidFill>
              <a:effectLst>
                <a:outerShdw blurRad="38100" dist="38100" dir="2700000" algn="tl">
                  <a:srgbClr val="C0C0C0"/>
                </a:outerShdw>
              </a:effectLst>
            </a:endParaRPr>
          </a:p>
        </p:txBody>
      </p:sp>
      <p:pic>
        <p:nvPicPr>
          <p:cNvPr id="56325" name="Picture 5" descr="新图2"/>
          <p:cNvPicPr>
            <a:picLocks noChangeAspect="1" noChangeArrowheads="1"/>
          </p:cNvPicPr>
          <p:nvPr/>
        </p:nvPicPr>
        <p:blipFill>
          <a:blip r:embed="rId3"/>
          <a:srcRect/>
          <a:stretch>
            <a:fillRect/>
          </a:stretch>
        </p:blipFill>
        <p:spPr bwMode="auto">
          <a:xfrm>
            <a:off x="4427538" y="692150"/>
            <a:ext cx="4114800" cy="2411413"/>
          </a:xfrm>
          <a:prstGeom prst="rect">
            <a:avLst/>
          </a:prstGeom>
          <a:noFill/>
          <a:ln w="9525">
            <a:noFill/>
            <a:miter lim="800000"/>
            <a:headEnd/>
            <a:tailEnd/>
          </a:ln>
        </p:spPr>
      </p:pic>
      <p:sp>
        <p:nvSpPr>
          <p:cNvPr id="56326" name="Rectangle 6"/>
          <p:cNvSpPr>
            <a:spLocks noChangeArrowheads="1"/>
          </p:cNvSpPr>
          <p:nvPr/>
        </p:nvSpPr>
        <p:spPr bwMode="auto">
          <a:xfrm>
            <a:off x="468313" y="3716338"/>
            <a:ext cx="2952750" cy="457200"/>
          </a:xfrm>
          <a:prstGeom prst="rect">
            <a:avLst/>
          </a:prstGeom>
          <a:noFill/>
          <a:ln w="9525">
            <a:noFill/>
            <a:miter lim="800000"/>
            <a:headEnd/>
            <a:tailEnd/>
          </a:ln>
          <a:effectLst/>
        </p:spPr>
        <p:txBody>
          <a:bodyPr>
            <a:spAutoFit/>
          </a:bodyPr>
          <a:lstStyle/>
          <a:p>
            <a:pPr>
              <a:defRPr/>
            </a:pPr>
            <a:r>
              <a:rPr kumimoji="1" lang="zh-CN" altLang="fr-FR" sz="2400" b="1">
                <a:solidFill>
                  <a:srgbClr val="993300"/>
                </a:solidFill>
                <a:effectLst>
                  <a:outerShdw blurRad="38100" dist="38100" dir="2700000" algn="tl">
                    <a:srgbClr val="C0C0C0"/>
                  </a:outerShdw>
                </a:effectLst>
              </a:rPr>
              <a:t>（</a:t>
            </a:r>
            <a:r>
              <a:rPr kumimoji="1" lang="fr-FR" altLang="zh-CN" sz="2400" b="1">
                <a:solidFill>
                  <a:srgbClr val="993300"/>
                </a:solidFill>
                <a:effectLst>
                  <a:outerShdw blurRad="38100" dist="38100" dir="2700000" algn="tl">
                    <a:srgbClr val="C0C0C0"/>
                  </a:outerShdw>
                </a:effectLst>
              </a:rPr>
              <a:t>3</a:t>
            </a:r>
            <a:r>
              <a:rPr kumimoji="1" lang="zh-CN" altLang="fr-FR" sz="2400" b="1">
                <a:solidFill>
                  <a:srgbClr val="993300"/>
                </a:solidFill>
                <a:effectLst>
                  <a:outerShdw blurRad="38100" dist="38100" dir="2700000" algn="tl">
                    <a:srgbClr val="C0C0C0"/>
                  </a:outerShdw>
                </a:effectLst>
              </a:rPr>
              <a:t>）</a:t>
            </a:r>
            <a:r>
              <a:rPr kumimoji="1" lang="zh-CN" altLang="fr-FR" sz="2400" b="1">
                <a:solidFill>
                  <a:srgbClr val="FF0000"/>
                </a:solidFill>
                <a:effectLst>
                  <a:outerShdw blurRad="38100" dist="38100" dir="2700000" algn="tl">
                    <a:srgbClr val="C0C0C0"/>
                  </a:outerShdw>
                </a:effectLst>
              </a:rPr>
              <a:t>平均速率</a:t>
            </a:r>
            <a:endParaRPr kumimoji="1" lang="zh-CN" altLang="en-US" sz="2400" b="1">
              <a:solidFill>
                <a:srgbClr val="FF0000"/>
              </a:solidFill>
              <a:effectLst>
                <a:outerShdw blurRad="38100" dist="38100" dir="2700000" algn="tl">
                  <a:srgbClr val="C0C0C0"/>
                </a:outerShdw>
              </a:effectLst>
            </a:endParaRPr>
          </a:p>
        </p:txBody>
      </p:sp>
      <p:graphicFrame>
        <p:nvGraphicFramePr>
          <p:cNvPr id="56333" name="Object 13"/>
          <p:cNvGraphicFramePr>
            <a:graphicFrameLocks noChangeAspect="1"/>
          </p:cNvGraphicFramePr>
          <p:nvPr>
            <p:ph sz="half" idx="1"/>
          </p:nvPr>
        </p:nvGraphicFramePr>
        <p:xfrm>
          <a:off x="3851275" y="3429000"/>
          <a:ext cx="2520950" cy="949325"/>
        </p:xfrm>
        <a:graphic>
          <a:graphicData uri="http://schemas.openxmlformats.org/presentationml/2006/ole">
            <p:oleObj spid="_x0000_s56333" name="Equation" r:id="rId4" imgW="1282680" imgH="482400" progId="Equation.DSMT4">
              <p:embed/>
            </p:oleObj>
          </a:graphicData>
        </a:graphic>
      </p:graphicFrame>
      <p:graphicFrame>
        <p:nvGraphicFramePr>
          <p:cNvPr id="56335" name="Object 15"/>
          <p:cNvGraphicFramePr>
            <a:graphicFrameLocks noChangeAspect="1"/>
          </p:cNvGraphicFramePr>
          <p:nvPr>
            <p:ph sz="quarter" idx="2"/>
          </p:nvPr>
        </p:nvGraphicFramePr>
        <p:xfrm>
          <a:off x="3924300" y="4652963"/>
          <a:ext cx="2735263" cy="973137"/>
        </p:xfrm>
        <a:graphic>
          <a:graphicData uri="http://schemas.openxmlformats.org/presentationml/2006/ole">
            <p:oleObj spid="_x0000_s56335" name="Equation" r:id="rId5" imgW="1358640" imgH="482400" progId="Equation.DSMT4">
              <p:embed/>
            </p:oleObj>
          </a:graphicData>
        </a:graphic>
      </p:graphicFrame>
      <p:graphicFrame>
        <p:nvGraphicFramePr>
          <p:cNvPr id="56338" name="Object 18"/>
          <p:cNvGraphicFramePr>
            <a:graphicFrameLocks noChangeAspect="1"/>
          </p:cNvGraphicFramePr>
          <p:nvPr>
            <p:ph sz="quarter" idx="3"/>
          </p:nvPr>
        </p:nvGraphicFramePr>
        <p:xfrm>
          <a:off x="3995738" y="5805488"/>
          <a:ext cx="2447925" cy="920750"/>
        </p:xfrm>
        <a:graphic>
          <a:graphicData uri="http://schemas.openxmlformats.org/presentationml/2006/ole">
            <p:oleObj spid="_x0000_s56338" name="Equation" r:id="rId6" imgW="1282680" imgH="482400" progId="Equation.DSMT4">
              <p:embed/>
            </p:oleObj>
          </a:graphicData>
        </a:graphic>
      </p:graphicFrame>
      <p:sp>
        <p:nvSpPr>
          <p:cNvPr id="56341" name="Rectangle 21"/>
          <p:cNvSpPr>
            <a:spLocks noChangeArrowheads="1"/>
          </p:cNvSpPr>
          <p:nvPr/>
        </p:nvSpPr>
        <p:spPr bwMode="auto">
          <a:xfrm>
            <a:off x="684213" y="5084763"/>
            <a:ext cx="2447925" cy="457200"/>
          </a:xfrm>
          <a:prstGeom prst="rect">
            <a:avLst/>
          </a:prstGeom>
          <a:noFill/>
          <a:ln w="9525">
            <a:noFill/>
            <a:miter lim="800000"/>
            <a:headEnd/>
            <a:tailEnd/>
          </a:ln>
          <a:effectLst/>
        </p:spPr>
        <p:txBody>
          <a:bodyPr>
            <a:spAutoFit/>
          </a:bodyPr>
          <a:lstStyle/>
          <a:p>
            <a:pPr algn="ctr">
              <a:defRPr/>
            </a:pPr>
            <a:r>
              <a:rPr kumimoji="1" lang="zh-CN" altLang="fr-FR" sz="2400" b="1">
                <a:solidFill>
                  <a:srgbClr val="993300"/>
                </a:solidFill>
                <a:effectLst>
                  <a:outerShdw blurRad="38100" dist="38100" dir="2700000" algn="tl">
                    <a:srgbClr val="C0C0C0"/>
                  </a:outerShdw>
                </a:effectLst>
              </a:rPr>
              <a:t>方均根速率</a:t>
            </a:r>
            <a:endParaRPr kumimoji="1" lang="zh-CN" altLang="en-US" sz="2400" b="1">
              <a:solidFill>
                <a:srgbClr val="FF0000"/>
              </a:solidFill>
              <a:effectLst>
                <a:outerShdw blurRad="38100" dist="38100" dir="2700000" algn="tl">
                  <a:srgbClr val="C0C0C0"/>
                </a:outerShdw>
              </a:effectLst>
            </a:endParaRPr>
          </a:p>
        </p:txBody>
      </p:sp>
      <p:sp>
        <p:nvSpPr>
          <p:cNvPr id="56342" name="Rectangle 22"/>
          <p:cNvSpPr>
            <a:spLocks noChangeArrowheads="1"/>
          </p:cNvSpPr>
          <p:nvPr/>
        </p:nvSpPr>
        <p:spPr bwMode="auto">
          <a:xfrm>
            <a:off x="971550" y="6092825"/>
            <a:ext cx="2484438" cy="457200"/>
          </a:xfrm>
          <a:prstGeom prst="rect">
            <a:avLst/>
          </a:prstGeom>
          <a:noFill/>
          <a:ln w="9525">
            <a:noFill/>
            <a:miter lim="800000"/>
            <a:headEnd/>
            <a:tailEnd/>
          </a:ln>
          <a:effectLst/>
        </p:spPr>
        <p:txBody>
          <a:bodyPr>
            <a:spAutoFit/>
          </a:bodyPr>
          <a:lstStyle/>
          <a:p>
            <a:pPr>
              <a:defRPr/>
            </a:pPr>
            <a:r>
              <a:rPr kumimoji="1" lang="zh-CN" altLang="fr-FR" sz="2400" b="1">
                <a:solidFill>
                  <a:srgbClr val="FF0000"/>
                </a:solidFill>
                <a:effectLst>
                  <a:outerShdw blurRad="38100" dist="38100" dir="2700000" algn="tl">
                    <a:srgbClr val="C0C0C0"/>
                  </a:outerShdw>
                </a:effectLst>
              </a:rPr>
              <a:t>最概然速率</a:t>
            </a:r>
            <a:endParaRPr kumimoji="1" lang="zh-CN" altLang="en-US" sz="2400" b="1">
              <a:solidFill>
                <a:srgbClr val="FF0000"/>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325"/>
                                        </p:tgtEl>
                                        <p:attrNameLst>
                                          <p:attrName>style.visibility</p:attrName>
                                        </p:attrNameLst>
                                      </p:cBhvr>
                                      <p:to>
                                        <p:strVal val="visible"/>
                                      </p:to>
                                    </p:set>
                                    <p:anim calcmode="lin" valueType="num">
                                      <p:cBhvr additive="base">
                                        <p:cTn id="7" dur="500" fill="hold"/>
                                        <p:tgtEl>
                                          <p:spTgt spid="56325"/>
                                        </p:tgtEl>
                                        <p:attrNameLst>
                                          <p:attrName>ppt_x</p:attrName>
                                        </p:attrNameLst>
                                      </p:cBhvr>
                                      <p:tavLst>
                                        <p:tav tm="0">
                                          <p:val>
                                            <p:strVal val="0-#ppt_w/2"/>
                                          </p:val>
                                        </p:tav>
                                        <p:tav tm="100000">
                                          <p:val>
                                            <p:strVal val="#ppt_x"/>
                                          </p:val>
                                        </p:tav>
                                      </p:tavLst>
                                    </p:anim>
                                    <p:anim calcmode="lin" valueType="num">
                                      <p:cBhvr additive="base">
                                        <p:cTn id="8" dur="500" fill="hold"/>
                                        <p:tgtEl>
                                          <p:spTgt spid="563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descr="1I%H@Q_(SV_PE$_@U9JQZR4"/>
          <p:cNvPicPr>
            <a:picLocks noChangeAspect="1" noChangeArrowheads="1"/>
          </p:cNvPicPr>
          <p:nvPr/>
        </p:nvPicPr>
        <p:blipFill>
          <a:blip r:embed="rId2"/>
          <a:srcRect/>
          <a:stretch>
            <a:fillRect/>
          </a:stretch>
        </p:blipFill>
        <p:spPr bwMode="auto">
          <a:xfrm>
            <a:off x="250825" y="836613"/>
            <a:ext cx="8642350" cy="2952750"/>
          </a:xfrm>
          <a:prstGeom prst="rect">
            <a:avLst/>
          </a:prstGeom>
          <a:noFill/>
          <a:ln w="9525">
            <a:noFill/>
            <a:miter lim="800000"/>
            <a:headEnd/>
            <a:tailEnd/>
          </a:ln>
        </p:spPr>
      </p:pic>
      <p:sp>
        <p:nvSpPr>
          <p:cNvPr id="57346" name="Rectangle 5"/>
          <p:cNvSpPr>
            <a:spLocks noChangeArrowheads="1"/>
          </p:cNvSpPr>
          <p:nvPr/>
        </p:nvSpPr>
        <p:spPr bwMode="auto">
          <a:xfrm>
            <a:off x="179388" y="4149725"/>
            <a:ext cx="7956550" cy="1220788"/>
          </a:xfrm>
          <a:prstGeom prst="rect">
            <a:avLst/>
          </a:prstGeom>
          <a:noFill/>
          <a:ln w="9525">
            <a:noFill/>
            <a:miter lim="800000"/>
            <a:headEnd/>
            <a:tailEnd/>
          </a:ln>
        </p:spPr>
        <p:txBody>
          <a:bodyPr>
            <a:spAutoFit/>
          </a:bodyPr>
          <a:lstStyle/>
          <a:p>
            <a:r>
              <a:rPr kumimoji="1" lang="fr-FR" altLang="zh-CN" sz="2000" b="1">
                <a:solidFill>
                  <a:schemeClr val="accent2"/>
                </a:solidFill>
              </a:rPr>
              <a:t>1</a:t>
            </a:r>
            <a:r>
              <a:rPr kumimoji="1" lang="zh-CN" altLang="fr-FR" sz="2000" b="1">
                <a:solidFill>
                  <a:schemeClr val="accent2"/>
                </a:solidFill>
              </a:rPr>
              <a:t>、速度空间：</a:t>
            </a:r>
          </a:p>
          <a:p>
            <a:r>
              <a:rPr kumimoji="1" lang="zh-CN" altLang="fr-FR" b="1"/>
              <a:t>以速度分量</a:t>
            </a:r>
            <a:r>
              <a:rPr kumimoji="1" lang="fr-FR" altLang="zh-CN" b="1" i="1"/>
              <a:t>vx、vy、vz</a:t>
            </a:r>
            <a:r>
              <a:rPr kumimoji="1" lang="zh-CN" altLang="fr-FR" b="1"/>
              <a:t>为坐标轴，以从原点向代表点所引矢量来表示分子速度方向和大小的坐标系称为速度空间。速度空间是人们想象中的空间坐标，所描述的不是分子的空间位置，而是速度的大小与方向。</a:t>
            </a:r>
            <a:endParaRPr kumimoji="1" lang="zh-CN" altLang="en-US"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4" name="Group 4"/>
          <p:cNvGrpSpPr>
            <a:grpSpLocks/>
          </p:cNvGrpSpPr>
          <p:nvPr/>
        </p:nvGrpSpPr>
        <p:grpSpPr bwMode="auto">
          <a:xfrm>
            <a:off x="611188" y="1125538"/>
            <a:ext cx="7875587" cy="2286000"/>
            <a:chOff x="432" y="960"/>
            <a:chExt cx="5156" cy="1632"/>
          </a:xfrm>
        </p:grpSpPr>
        <p:sp>
          <p:nvSpPr>
            <p:cNvPr id="61453" name="AutoShape 5"/>
            <p:cNvSpPr>
              <a:spLocks noChangeArrowheads="1"/>
            </p:cNvSpPr>
            <p:nvPr/>
          </p:nvSpPr>
          <p:spPr bwMode="auto">
            <a:xfrm>
              <a:off x="432" y="960"/>
              <a:ext cx="5088" cy="1632"/>
            </a:xfrm>
            <a:prstGeom prst="horizontalScroll">
              <a:avLst>
                <a:gd name="adj" fmla="val 12500"/>
              </a:avLst>
            </a:prstGeom>
            <a:solidFill>
              <a:srgbClr val="CCFFFF"/>
            </a:solidFill>
            <a:ln w="9525">
              <a:solidFill>
                <a:schemeClr val="tx1"/>
              </a:solidFill>
              <a:round/>
              <a:headEnd/>
              <a:tailEnd/>
            </a:ln>
          </p:spPr>
          <p:txBody>
            <a:bodyPr wrap="none" anchor="ctr"/>
            <a:lstStyle/>
            <a:p>
              <a:endParaRPr lang="zh-CN" altLang="en-US"/>
            </a:p>
          </p:txBody>
        </p:sp>
        <p:graphicFrame>
          <p:nvGraphicFramePr>
            <p:cNvPr id="61446" name="Object 6"/>
            <p:cNvGraphicFramePr>
              <a:graphicFrameLocks noChangeAspect="1"/>
            </p:cNvGraphicFramePr>
            <p:nvPr/>
          </p:nvGraphicFramePr>
          <p:xfrm>
            <a:off x="749" y="1295"/>
            <a:ext cx="4839" cy="951"/>
          </p:xfrm>
          <a:graphic>
            <a:graphicData uri="http://schemas.openxmlformats.org/presentationml/2006/ole">
              <p:oleObj spid="_x0000_s61446" name="公式" r:id="rId3" imgW="3454200" imgH="787320" progId="Equation.3">
                <p:embed/>
              </p:oleObj>
            </a:graphicData>
          </a:graphic>
        </p:graphicFrame>
      </p:grpSp>
      <p:sp>
        <p:nvSpPr>
          <p:cNvPr id="61450" name="Rectangle 7"/>
          <p:cNvSpPr>
            <a:spLocks noChangeArrowheads="1"/>
          </p:cNvSpPr>
          <p:nvPr/>
        </p:nvSpPr>
        <p:spPr bwMode="auto">
          <a:xfrm>
            <a:off x="179388" y="981075"/>
            <a:ext cx="3097212" cy="396875"/>
          </a:xfrm>
          <a:prstGeom prst="rect">
            <a:avLst/>
          </a:prstGeom>
          <a:noFill/>
          <a:ln w="9525">
            <a:noFill/>
            <a:miter lim="800000"/>
            <a:headEnd/>
            <a:tailEnd/>
          </a:ln>
        </p:spPr>
        <p:txBody>
          <a:bodyPr>
            <a:spAutoFit/>
          </a:bodyPr>
          <a:lstStyle/>
          <a:p>
            <a:r>
              <a:rPr kumimoji="1" lang="fr-FR" altLang="zh-CN" sz="2000" b="1">
                <a:solidFill>
                  <a:schemeClr val="accent2"/>
                </a:solidFill>
              </a:rPr>
              <a:t>2</a:t>
            </a:r>
            <a:r>
              <a:rPr kumimoji="1" lang="zh-CN" altLang="fr-FR" sz="2000" b="1">
                <a:solidFill>
                  <a:schemeClr val="accent2"/>
                </a:solidFill>
              </a:rPr>
              <a:t>、麦克斯韦速度分布</a:t>
            </a:r>
            <a:endParaRPr kumimoji="1" lang="zh-CN" altLang="en-US" b="1"/>
          </a:p>
        </p:txBody>
      </p:sp>
      <p:graphicFrame>
        <p:nvGraphicFramePr>
          <p:cNvPr id="61448" name="Object 8"/>
          <p:cNvGraphicFramePr>
            <a:graphicFrameLocks noChangeAspect="1"/>
          </p:cNvGraphicFramePr>
          <p:nvPr/>
        </p:nvGraphicFramePr>
        <p:xfrm>
          <a:off x="1285875" y="4178300"/>
          <a:ext cx="4843463" cy="849313"/>
        </p:xfrm>
        <a:graphic>
          <a:graphicData uri="http://schemas.openxmlformats.org/presentationml/2006/ole">
            <p:oleObj spid="_x0000_s61448" name="公式" r:id="rId4" imgW="2514600" imgH="495000" progId="Equation.3">
              <p:embed/>
            </p:oleObj>
          </a:graphicData>
        </a:graphic>
      </p:graphicFrame>
      <p:sp>
        <p:nvSpPr>
          <p:cNvPr id="61449" name="Text Box 9"/>
          <p:cNvSpPr txBox="1">
            <a:spLocks noChangeArrowheads="1"/>
          </p:cNvSpPr>
          <p:nvPr/>
        </p:nvSpPr>
        <p:spPr bwMode="auto">
          <a:xfrm>
            <a:off x="468313" y="3573463"/>
            <a:ext cx="7086600" cy="493712"/>
          </a:xfrm>
          <a:prstGeom prst="rect">
            <a:avLst/>
          </a:prstGeom>
          <a:noFill/>
          <a:ln w="9525">
            <a:noFill/>
            <a:miter lim="800000"/>
            <a:headEnd/>
            <a:tailEnd/>
          </a:ln>
        </p:spPr>
        <p:txBody>
          <a:bodyPr>
            <a:spAutoFit/>
          </a:bodyPr>
          <a:lstStyle/>
          <a:p>
            <a:pPr algn="just">
              <a:lnSpc>
                <a:spcPct val="110000"/>
              </a:lnSpc>
              <a:spcBef>
                <a:spcPct val="20000"/>
              </a:spcBef>
              <a:buFontTx/>
              <a:buChar char="•"/>
            </a:pPr>
            <a:r>
              <a:rPr kumimoji="1" lang="zh-CN" altLang="en-US" sz="2400" b="1">
                <a:latin typeface="黑体" pitchFamily="2" charset="-122"/>
                <a:ea typeface="黑体" pitchFamily="2" charset="-122"/>
              </a:rPr>
              <a:t>麦克斯韦速度分量分布可以表示为</a:t>
            </a:r>
          </a:p>
        </p:txBody>
      </p:sp>
      <p:sp>
        <p:nvSpPr>
          <p:cNvPr id="2" name="Text Box 10"/>
          <p:cNvSpPr txBox="1">
            <a:spLocks noChangeArrowheads="1"/>
          </p:cNvSpPr>
          <p:nvPr/>
        </p:nvSpPr>
        <p:spPr bwMode="auto">
          <a:xfrm>
            <a:off x="468313" y="4940300"/>
            <a:ext cx="6934200" cy="457200"/>
          </a:xfrm>
          <a:prstGeom prst="rect">
            <a:avLst/>
          </a:prstGeom>
          <a:noFill/>
          <a:ln w="9525">
            <a:noFill/>
            <a:miter lim="800000"/>
            <a:headEnd/>
            <a:tailEnd/>
          </a:ln>
        </p:spPr>
        <p:txBody>
          <a:bodyPr>
            <a:spAutoFit/>
          </a:bodyPr>
          <a:lstStyle/>
          <a:p>
            <a:pPr>
              <a:spcBef>
                <a:spcPct val="50000"/>
              </a:spcBef>
            </a:pPr>
            <a:r>
              <a:rPr kumimoji="1" lang="zh-CN" altLang="en-US" sz="2400" b="1">
                <a:latin typeface="黑体" pitchFamily="2" charset="-122"/>
                <a:ea typeface="黑体" pitchFamily="2" charset="-122"/>
              </a:rPr>
              <a:t>其中</a:t>
            </a:r>
            <a:r>
              <a:rPr kumimoji="1" lang="en-US" altLang="zh-CN" sz="2400" b="1" i="1">
                <a:latin typeface="黑体" pitchFamily="2" charset="-122"/>
                <a:ea typeface="黑体" pitchFamily="2" charset="-122"/>
              </a:rPr>
              <a:t>i </a:t>
            </a:r>
            <a:r>
              <a:rPr kumimoji="1" lang="zh-CN" altLang="en-US" sz="2400" b="1">
                <a:latin typeface="黑体" pitchFamily="2" charset="-122"/>
                <a:ea typeface="黑体" pitchFamily="2" charset="-122"/>
              </a:rPr>
              <a:t>可分别代表</a:t>
            </a:r>
            <a:r>
              <a:rPr kumimoji="1" lang="en-US" altLang="zh-CN" sz="2400" b="1" i="1">
                <a:latin typeface="黑体" pitchFamily="2" charset="-122"/>
                <a:ea typeface="黑体" pitchFamily="2" charset="-122"/>
              </a:rPr>
              <a:t>x</a:t>
            </a:r>
            <a:r>
              <a:rPr kumimoji="1" lang="zh-CN" altLang="en-US" sz="2400" b="1" i="1">
                <a:latin typeface="黑体" pitchFamily="2" charset="-122"/>
                <a:ea typeface="黑体" pitchFamily="2" charset="-122"/>
              </a:rPr>
              <a:t>、</a:t>
            </a:r>
            <a:r>
              <a:rPr kumimoji="1" lang="en-US" altLang="zh-CN" sz="2400" b="1" i="1">
                <a:latin typeface="黑体" pitchFamily="2" charset="-122"/>
                <a:ea typeface="黑体" pitchFamily="2" charset="-122"/>
              </a:rPr>
              <a:t>y</a:t>
            </a:r>
            <a:r>
              <a:rPr kumimoji="1" lang="zh-CN" altLang="en-US" sz="2400" b="1" i="1">
                <a:latin typeface="黑体" pitchFamily="2" charset="-122"/>
                <a:ea typeface="黑体" pitchFamily="2" charset="-122"/>
              </a:rPr>
              <a:t>、</a:t>
            </a:r>
            <a:r>
              <a:rPr kumimoji="1" lang="en-US" altLang="zh-CN" sz="2400" b="1" i="1">
                <a:latin typeface="黑体" pitchFamily="2" charset="-122"/>
                <a:ea typeface="黑体" pitchFamily="2" charset="-122"/>
              </a:rPr>
              <a:t>z</a:t>
            </a:r>
            <a:r>
              <a:rPr kumimoji="1" lang="zh-CN" altLang="en-US" sz="2400" b="1">
                <a:latin typeface="黑体" pitchFamily="2" charset="-122"/>
                <a:ea typeface="黑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1444"/>
                                        </p:tgtEl>
                                        <p:attrNameLst>
                                          <p:attrName>style.visibility</p:attrName>
                                        </p:attrNameLst>
                                      </p:cBhvr>
                                      <p:to>
                                        <p:strVal val="visible"/>
                                      </p:to>
                                    </p:set>
                                    <p:anim calcmode="lin" valueType="num">
                                      <p:cBhvr>
                                        <p:cTn id="7" dur="500" fill="hold"/>
                                        <p:tgtEl>
                                          <p:spTgt spid="61444"/>
                                        </p:tgtEl>
                                        <p:attrNameLst>
                                          <p:attrName>ppt_w</p:attrName>
                                        </p:attrNameLst>
                                      </p:cBhvr>
                                      <p:tavLst>
                                        <p:tav tm="0">
                                          <p:val>
                                            <p:fltVal val="0"/>
                                          </p:val>
                                        </p:tav>
                                        <p:tav tm="100000">
                                          <p:val>
                                            <p:strVal val="#ppt_w"/>
                                          </p:val>
                                        </p:tav>
                                      </p:tavLst>
                                    </p:anim>
                                    <p:anim calcmode="lin" valueType="num">
                                      <p:cBhvr>
                                        <p:cTn id="8" dur="500" fill="hold"/>
                                        <p:tgtEl>
                                          <p:spTgt spid="6144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1449"/>
                                        </p:tgtEl>
                                        <p:attrNameLst>
                                          <p:attrName>style.visibility</p:attrName>
                                        </p:attrNameLst>
                                      </p:cBhvr>
                                      <p:to>
                                        <p:strVal val="visible"/>
                                      </p:to>
                                    </p:set>
                                    <p:anim calcmode="lin" valueType="num">
                                      <p:cBhvr>
                                        <p:cTn id="13" dur="500" fill="hold"/>
                                        <p:tgtEl>
                                          <p:spTgt spid="61449"/>
                                        </p:tgtEl>
                                        <p:attrNameLst>
                                          <p:attrName>ppt_w</p:attrName>
                                        </p:attrNameLst>
                                      </p:cBhvr>
                                      <p:tavLst>
                                        <p:tav tm="0">
                                          <p:val>
                                            <p:fltVal val="0"/>
                                          </p:val>
                                        </p:tav>
                                        <p:tav tm="100000">
                                          <p:val>
                                            <p:strVal val="#ppt_w"/>
                                          </p:val>
                                        </p:tav>
                                      </p:tavLst>
                                    </p:anim>
                                    <p:anim calcmode="lin" valueType="num">
                                      <p:cBhvr>
                                        <p:cTn id="14" dur="500" fill="hold"/>
                                        <p:tgtEl>
                                          <p:spTgt spid="61449"/>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61448"/>
                                        </p:tgtEl>
                                        <p:attrNameLst>
                                          <p:attrName>style.visibility</p:attrName>
                                        </p:attrNameLst>
                                      </p:cBhvr>
                                      <p:to>
                                        <p:strVal val="visible"/>
                                      </p:to>
                                    </p:set>
                                    <p:anim calcmode="lin" valueType="num">
                                      <p:cBhvr>
                                        <p:cTn id="19" dur="500" fill="hold"/>
                                        <p:tgtEl>
                                          <p:spTgt spid="61448"/>
                                        </p:tgtEl>
                                        <p:attrNameLst>
                                          <p:attrName>ppt_w</p:attrName>
                                        </p:attrNameLst>
                                      </p:cBhvr>
                                      <p:tavLst>
                                        <p:tav tm="0">
                                          <p:val>
                                            <p:fltVal val="0"/>
                                          </p:val>
                                        </p:tav>
                                        <p:tav tm="100000">
                                          <p:val>
                                            <p:strVal val="#ppt_w"/>
                                          </p:val>
                                        </p:tav>
                                      </p:tavLst>
                                    </p:anim>
                                    <p:anim calcmode="lin" valueType="num">
                                      <p:cBhvr>
                                        <p:cTn id="20" dur="500" fill="hold"/>
                                        <p:tgtEl>
                                          <p:spTgt spid="6144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9" grpId="0" autoUpdateAnimBg="0"/>
      <p:bldP spid="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descr="轮廓式菱形"/>
          <p:cNvSpPr>
            <a:spLocks noGrp="1" noChangeArrowheads="1"/>
          </p:cNvSpPr>
          <p:nvPr>
            <p:ph type="title"/>
          </p:nvPr>
        </p:nvSpPr>
        <p:spPr bwMode="auto">
          <a:xfrm>
            <a:off x="323850" y="620713"/>
            <a:ext cx="8229600" cy="1008062"/>
          </a:xfrm>
          <a:noFill/>
          <a:ln>
            <a:miter lim="800000"/>
            <a:headEnd/>
            <a:tailEnd/>
          </a:ln>
        </p:spPr>
        <p:txBody>
          <a:bodyPr vert="horz" wrap="square" lIns="91440" tIns="45720" rIns="91440" bIns="45720" numCol="1" anchor="ctr" anchorCtr="0" compatLnSpc="1">
            <a:prstTxWarp prst="textNoShape">
              <a:avLst/>
            </a:prstTxWarp>
          </a:bodyPr>
          <a:lstStyle/>
          <a:p>
            <a:pPr algn="l"/>
            <a:r>
              <a:rPr lang="en-US" altLang="zh-CN" sz="2400" b="1" smtClean="0"/>
              <a:t>3</a:t>
            </a:r>
            <a:r>
              <a:rPr lang="zh-CN" altLang="en-US" sz="2400" b="1" smtClean="0"/>
              <a:t>、相对于</a:t>
            </a:r>
            <a:r>
              <a:rPr lang="en-US" altLang="zh-CN" sz="2400" b="1" smtClean="0"/>
              <a:t>      </a:t>
            </a:r>
            <a:r>
              <a:rPr lang="zh-CN" altLang="en-US" sz="2400" b="1" smtClean="0"/>
              <a:t>的速度分量分布与速率分布    误差函数</a:t>
            </a:r>
            <a:r>
              <a:rPr lang="zh-CN" altLang="en-US" smtClean="0"/>
              <a:t> </a:t>
            </a:r>
          </a:p>
        </p:txBody>
      </p:sp>
      <p:graphicFrame>
        <p:nvGraphicFramePr>
          <p:cNvPr id="62469" name="Object 5"/>
          <p:cNvGraphicFramePr>
            <a:graphicFrameLocks noChangeAspect="1"/>
          </p:cNvGraphicFramePr>
          <p:nvPr>
            <p:ph sz="half" idx="1"/>
          </p:nvPr>
        </p:nvGraphicFramePr>
        <p:xfrm>
          <a:off x="3348038" y="1412875"/>
          <a:ext cx="3168650" cy="727075"/>
        </p:xfrm>
        <a:graphic>
          <a:graphicData uri="http://schemas.openxmlformats.org/presentationml/2006/ole">
            <p:oleObj spid="_x0000_s62469" name="Equation" r:id="rId3" imgW="1993680" imgH="457200" progId="Equation.DSMT4">
              <p:embed/>
            </p:oleObj>
          </a:graphicData>
        </a:graphic>
      </p:graphicFrame>
      <p:graphicFrame>
        <p:nvGraphicFramePr>
          <p:cNvPr id="62472" name="Object 8"/>
          <p:cNvGraphicFramePr>
            <a:graphicFrameLocks noChangeAspect="1"/>
          </p:cNvGraphicFramePr>
          <p:nvPr>
            <p:ph sz="quarter" idx="2"/>
          </p:nvPr>
        </p:nvGraphicFramePr>
        <p:xfrm>
          <a:off x="1042988" y="1484313"/>
          <a:ext cx="865187" cy="776287"/>
        </p:xfrm>
        <a:graphic>
          <a:graphicData uri="http://schemas.openxmlformats.org/presentationml/2006/ole">
            <p:oleObj spid="_x0000_s62472" name="Equation" r:id="rId4" imgW="495000" imgH="444240" progId="Equation.DSMT4">
              <p:embed/>
            </p:oleObj>
          </a:graphicData>
        </a:graphic>
      </p:graphicFrame>
      <p:graphicFrame>
        <p:nvGraphicFramePr>
          <p:cNvPr id="62474" name="Object 10"/>
          <p:cNvGraphicFramePr>
            <a:graphicFrameLocks noChangeAspect="1"/>
          </p:cNvGraphicFramePr>
          <p:nvPr/>
        </p:nvGraphicFramePr>
        <p:xfrm>
          <a:off x="1258888" y="2349500"/>
          <a:ext cx="5767387" cy="771525"/>
        </p:xfrm>
        <a:graphic>
          <a:graphicData uri="http://schemas.openxmlformats.org/presentationml/2006/ole">
            <p:oleObj spid="_x0000_s62474" name="公式" r:id="rId5" imgW="3111480" imgH="419040" progId="Equation.3">
              <p:embed/>
            </p:oleObj>
          </a:graphicData>
        </a:graphic>
      </p:graphicFrame>
      <p:graphicFrame>
        <p:nvGraphicFramePr>
          <p:cNvPr id="62475" name="Object 11"/>
          <p:cNvGraphicFramePr>
            <a:graphicFrameLocks noChangeAspect="1"/>
          </p:cNvGraphicFramePr>
          <p:nvPr/>
        </p:nvGraphicFramePr>
        <p:xfrm>
          <a:off x="3563938" y="3284538"/>
          <a:ext cx="3429000" cy="833437"/>
        </p:xfrm>
        <a:graphic>
          <a:graphicData uri="http://schemas.openxmlformats.org/presentationml/2006/ole">
            <p:oleObj spid="_x0000_s62475" name="公式" r:id="rId6" imgW="1841400" imgH="419040" progId="Equation.3">
              <p:embed/>
            </p:oleObj>
          </a:graphicData>
        </a:graphic>
      </p:graphicFrame>
      <p:sp>
        <p:nvSpPr>
          <p:cNvPr id="62476" name="Text Box 12"/>
          <p:cNvSpPr txBox="1">
            <a:spLocks noChangeArrowheads="1"/>
          </p:cNvSpPr>
          <p:nvPr/>
        </p:nvSpPr>
        <p:spPr bwMode="auto">
          <a:xfrm>
            <a:off x="468313" y="3357563"/>
            <a:ext cx="2305050" cy="519112"/>
          </a:xfrm>
          <a:prstGeom prst="rect">
            <a:avLst/>
          </a:prstGeom>
          <a:noFill/>
          <a:ln w="9525">
            <a:noFill/>
            <a:miter lim="800000"/>
            <a:headEnd/>
            <a:tailEnd/>
          </a:ln>
        </p:spPr>
        <p:txBody>
          <a:bodyPr>
            <a:spAutoFit/>
          </a:bodyPr>
          <a:lstStyle/>
          <a:p>
            <a:pPr>
              <a:spcBef>
                <a:spcPct val="50000"/>
              </a:spcBef>
            </a:pPr>
            <a:r>
              <a:rPr kumimoji="1" lang="zh-CN" altLang="en-US" sz="2400" b="1">
                <a:latin typeface="黑体" pitchFamily="2" charset="-122"/>
                <a:ea typeface="黑体" pitchFamily="2" charset="-122"/>
              </a:rPr>
              <a:t>引入误差函数</a:t>
            </a:r>
            <a:r>
              <a:rPr kumimoji="1" lang="en-US" altLang="zh-CN" sz="2800" b="1">
                <a:latin typeface="黑体" pitchFamily="2" charset="-122"/>
                <a:ea typeface="黑体" pitchFamily="2" charset="-122"/>
              </a:rPr>
              <a:t>,</a:t>
            </a:r>
          </a:p>
        </p:txBody>
      </p:sp>
      <p:graphicFrame>
        <p:nvGraphicFramePr>
          <p:cNvPr id="62477" name="Object 13"/>
          <p:cNvGraphicFramePr>
            <a:graphicFrameLocks noChangeAspect="1"/>
          </p:cNvGraphicFramePr>
          <p:nvPr>
            <p:ph sz="quarter" idx="3"/>
          </p:nvPr>
        </p:nvGraphicFramePr>
        <p:xfrm>
          <a:off x="1844675" y="908050"/>
          <a:ext cx="423863" cy="576263"/>
        </p:xfrm>
        <a:graphic>
          <a:graphicData uri="http://schemas.openxmlformats.org/presentationml/2006/ole">
            <p:oleObj spid="_x0000_s62477" name="Equation" r:id="rId7" imgW="177480" imgH="241200" progId="Equation.DSMT4">
              <p:embed/>
            </p:oleObj>
          </a:graphicData>
        </a:graphic>
      </p:graphicFrame>
      <p:sp>
        <p:nvSpPr>
          <p:cNvPr id="2" name="Text Box 12"/>
          <p:cNvSpPr txBox="1">
            <a:spLocks noChangeArrowheads="1"/>
          </p:cNvSpPr>
          <p:nvPr/>
        </p:nvSpPr>
        <p:spPr bwMode="auto">
          <a:xfrm>
            <a:off x="179388" y="1700213"/>
            <a:ext cx="647700" cy="457200"/>
          </a:xfrm>
          <a:prstGeom prst="rect">
            <a:avLst/>
          </a:prstGeom>
          <a:noFill/>
          <a:ln w="9525">
            <a:noFill/>
            <a:miter lim="800000"/>
            <a:headEnd/>
            <a:tailEnd/>
          </a:ln>
        </p:spPr>
        <p:txBody>
          <a:bodyPr>
            <a:spAutoFit/>
          </a:bodyPr>
          <a:lstStyle/>
          <a:p>
            <a:pPr>
              <a:spcBef>
                <a:spcPct val="50000"/>
              </a:spcBef>
            </a:pPr>
            <a:r>
              <a:rPr kumimoji="1" lang="zh-CN" altLang="en-US" sz="2400" b="1">
                <a:latin typeface="黑体" pitchFamily="2" charset="-122"/>
                <a:ea typeface="黑体" pitchFamily="2" charset="-122"/>
              </a:rPr>
              <a:t>令</a:t>
            </a:r>
            <a:endParaRPr kumimoji="1" lang="en-US" altLang="zh-CN" sz="2800" b="1">
              <a:latin typeface="黑体" pitchFamily="2" charset="-122"/>
              <a:ea typeface="黑体" pitchFamily="2" charset="-122"/>
            </a:endParaRPr>
          </a:p>
        </p:txBody>
      </p:sp>
      <p:sp>
        <p:nvSpPr>
          <p:cNvPr id="3" name="Text Box 12"/>
          <p:cNvSpPr txBox="1">
            <a:spLocks noChangeArrowheads="1"/>
          </p:cNvSpPr>
          <p:nvPr/>
        </p:nvSpPr>
        <p:spPr bwMode="auto">
          <a:xfrm>
            <a:off x="468313" y="4292600"/>
            <a:ext cx="4967287" cy="457200"/>
          </a:xfrm>
          <a:prstGeom prst="rect">
            <a:avLst/>
          </a:prstGeom>
          <a:noFill/>
          <a:ln w="9525">
            <a:noFill/>
            <a:miter lim="800000"/>
            <a:headEnd/>
            <a:tailEnd/>
          </a:ln>
        </p:spPr>
        <p:txBody>
          <a:bodyPr>
            <a:spAutoFit/>
          </a:bodyPr>
          <a:lstStyle/>
          <a:p>
            <a:pPr>
              <a:spcBef>
                <a:spcPct val="50000"/>
              </a:spcBef>
            </a:pPr>
            <a:r>
              <a:rPr kumimoji="1" lang="zh-CN" altLang="en-US" sz="2400" b="1">
                <a:latin typeface="黑体" pitchFamily="2" charset="-122"/>
                <a:ea typeface="黑体" pitchFamily="2" charset="-122"/>
              </a:rPr>
              <a:t>例：</a:t>
            </a:r>
            <a:r>
              <a:rPr kumimoji="1" lang="en-US" altLang="zh-CN" sz="2400" b="1">
                <a:latin typeface="黑体" pitchFamily="2" charset="-122"/>
                <a:ea typeface="黑体" pitchFamily="2" charset="-122"/>
              </a:rPr>
              <a:t>2.4.4       2.4.5</a:t>
            </a:r>
            <a:endParaRPr kumimoji="1" lang="en-US" altLang="zh-CN" sz="2800" b="1">
              <a:latin typeface="黑体" pitchFamily="2" charset="-122"/>
              <a:ea typeface="黑体" pitchFamily="2" charset="-122"/>
            </a:endParaRPr>
          </a:p>
        </p:txBody>
      </p:sp>
      <p:sp>
        <p:nvSpPr>
          <p:cNvPr id="62483" name="Rectangle 7"/>
          <p:cNvSpPr>
            <a:spLocks noChangeArrowheads="1"/>
          </p:cNvSpPr>
          <p:nvPr/>
        </p:nvSpPr>
        <p:spPr bwMode="auto">
          <a:xfrm>
            <a:off x="323850" y="5132388"/>
            <a:ext cx="5256213" cy="457200"/>
          </a:xfrm>
          <a:prstGeom prst="rect">
            <a:avLst/>
          </a:prstGeom>
          <a:noFill/>
          <a:ln w="9525">
            <a:noFill/>
            <a:miter lim="800000"/>
            <a:headEnd/>
            <a:tailEnd/>
          </a:ln>
        </p:spPr>
        <p:txBody>
          <a:bodyPr>
            <a:spAutoFit/>
          </a:bodyPr>
          <a:lstStyle/>
          <a:p>
            <a:r>
              <a:rPr kumimoji="1" lang="fr-FR" altLang="zh-CN" sz="2400" b="1">
                <a:solidFill>
                  <a:schemeClr val="accent2"/>
                </a:solidFill>
              </a:rPr>
              <a:t>4</a:t>
            </a:r>
            <a:r>
              <a:rPr kumimoji="1" lang="zh-CN" altLang="fr-FR" sz="2400" b="1">
                <a:solidFill>
                  <a:schemeClr val="accent2"/>
                </a:solidFill>
              </a:rPr>
              <a:t>、</a:t>
            </a:r>
            <a:r>
              <a:rPr kumimoji="1" lang="zh-CN" altLang="en-US" sz="2400" b="1">
                <a:solidFill>
                  <a:srgbClr val="993300"/>
                </a:solidFill>
              </a:rPr>
              <a:t>从麦克斯韦速度分布导出速率分布</a:t>
            </a:r>
            <a:r>
              <a:rPr kumimoji="1" lang="zh-CN" altLang="en-US"/>
              <a:t> </a:t>
            </a:r>
          </a:p>
        </p:txBody>
      </p:sp>
      <p:sp>
        <p:nvSpPr>
          <p:cNvPr id="62484" name="Rectangle 7"/>
          <p:cNvSpPr>
            <a:spLocks noChangeArrowheads="1"/>
          </p:cNvSpPr>
          <p:nvPr/>
        </p:nvSpPr>
        <p:spPr bwMode="auto">
          <a:xfrm>
            <a:off x="395288" y="5708650"/>
            <a:ext cx="5256212" cy="457200"/>
          </a:xfrm>
          <a:prstGeom prst="rect">
            <a:avLst/>
          </a:prstGeom>
          <a:noFill/>
          <a:ln w="9525">
            <a:noFill/>
            <a:miter lim="800000"/>
            <a:headEnd/>
            <a:tailEnd/>
          </a:ln>
        </p:spPr>
        <p:txBody>
          <a:bodyPr>
            <a:spAutoFit/>
          </a:bodyPr>
          <a:lstStyle/>
          <a:p>
            <a:r>
              <a:rPr kumimoji="1" lang="zh-CN" altLang="fr-FR" sz="2400" b="1">
                <a:solidFill>
                  <a:schemeClr val="accent2"/>
                </a:solidFill>
              </a:rPr>
              <a:t>课本</a:t>
            </a:r>
            <a:r>
              <a:rPr kumimoji="1" lang="fr-FR" altLang="zh-CN" sz="2400" b="1">
                <a:solidFill>
                  <a:schemeClr val="accent2"/>
                </a:solidFill>
              </a:rPr>
              <a:t>78</a:t>
            </a:r>
            <a:r>
              <a:rPr kumimoji="1" lang="zh-CN" altLang="fr-FR" sz="2400" b="1">
                <a:solidFill>
                  <a:schemeClr val="accent2"/>
                </a:solidFill>
              </a:rPr>
              <a:t>页</a:t>
            </a:r>
            <a:r>
              <a:rPr kumimoji="1" lang="zh-CN" altLang="en-US" sz="2400"/>
              <a:t>，知道推导过程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2469"/>
                                        </p:tgtEl>
                                        <p:attrNameLst>
                                          <p:attrName>style.visibility</p:attrName>
                                        </p:attrNameLst>
                                      </p:cBhvr>
                                      <p:to>
                                        <p:strVal val="visible"/>
                                      </p:to>
                                    </p:set>
                                    <p:anim calcmode="lin" valueType="num">
                                      <p:cBhvr additive="base">
                                        <p:cTn id="13" dur="500" fill="hold"/>
                                        <p:tgtEl>
                                          <p:spTgt spid="62469"/>
                                        </p:tgtEl>
                                        <p:attrNameLst>
                                          <p:attrName>ppt_x</p:attrName>
                                        </p:attrNameLst>
                                      </p:cBhvr>
                                      <p:tavLst>
                                        <p:tav tm="0">
                                          <p:val>
                                            <p:strVal val="0-#ppt_w/2"/>
                                          </p:val>
                                        </p:tav>
                                        <p:tav tm="100000">
                                          <p:val>
                                            <p:strVal val="#ppt_x"/>
                                          </p:val>
                                        </p:tav>
                                      </p:tavLst>
                                    </p:anim>
                                    <p:anim calcmode="lin" valueType="num">
                                      <p:cBhvr additive="base">
                                        <p:cTn id="14" dur="500" fill="hold"/>
                                        <p:tgtEl>
                                          <p:spTgt spid="624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2472"/>
                                        </p:tgtEl>
                                        <p:attrNameLst>
                                          <p:attrName>style.visibility</p:attrName>
                                        </p:attrNameLst>
                                      </p:cBhvr>
                                      <p:to>
                                        <p:strVal val="visible"/>
                                      </p:to>
                                    </p:set>
                                    <p:anim calcmode="lin" valueType="num">
                                      <p:cBhvr additive="base">
                                        <p:cTn id="19" dur="500" fill="hold"/>
                                        <p:tgtEl>
                                          <p:spTgt spid="62472"/>
                                        </p:tgtEl>
                                        <p:attrNameLst>
                                          <p:attrName>ppt_x</p:attrName>
                                        </p:attrNameLst>
                                      </p:cBhvr>
                                      <p:tavLst>
                                        <p:tav tm="0">
                                          <p:val>
                                            <p:strVal val="0-#ppt_w/2"/>
                                          </p:val>
                                        </p:tav>
                                        <p:tav tm="100000">
                                          <p:val>
                                            <p:strVal val="#ppt_x"/>
                                          </p:val>
                                        </p:tav>
                                      </p:tavLst>
                                    </p:anim>
                                    <p:anim calcmode="lin" valueType="num">
                                      <p:cBhvr additive="base">
                                        <p:cTn id="20" dur="500" fill="hold"/>
                                        <p:tgtEl>
                                          <p:spTgt spid="624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2474"/>
                                        </p:tgtEl>
                                        <p:attrNameLst>
                                          <p:attrName>style.visibility</p:attrName>
                                        </p:attrNameLst>
                                      </p:cBhvr>
                                      <p:to>
                                        <p:strVal val="visible"/>
                                      </p:to>
                                    </p:set>
                                    <p:anim calcmode="lin" valueType="num">
                                      <p:cBhvr additive="base">
                                        <p:cTn id="25" dur="500" fill="hold"/>
                                        <p:tgtEl>
                                          <p:spTgt spid="62474"/>
                                        </p:tgtEl>
                                        <p:attrNameLst>
                                          <p:attrName>ppt_x</p:attrName>
                                        </p:attrNameLst>
                                      </p:cBhvr>
                                      <p:tavLst>
                                        <p:tav tm="0">
                                          <p:val>
                                            <p:strVal val="0-#ppt_w/2"/>
                                          </p:val>
                                        </p:tav>
                                        <p:tav tm="100000">
                                          <p:val>
                                            <p:strVal val="#ppt_x"/>
                                          </p:val>
                                        </p:tav>
                                      </p:tavLst>
                                    </p:anim>
                                    <p:anim calcmode="lin" valueType="num">
                                      <p:cBhvr additive="base">
                                        <p:cTn id="26" dur="500" fill="hold"/>
                                        <p:tgtEl>
                                          <p:spTgt spid="6247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2476"/>
                                        </p:tgtEl>
                                        <p:attrNameLst>
                                          <p:attrName>style.visibility</p:attrName>
                                        </p:attrNameLst>
                                      </p:cBhvr>
                                      <p:to>
                                        <p:strVal val="visible"/>
                                      </p:to>
                                    </p:set>
                                    <p:anim calcmode="lin" valueType="num">
                                      <p:cBhvr additive="base">
                                        <p:cTn id="31" dur="500" fill="hold"/>
                                        <p:tgtEl>
                                          <p:spTgt spid="62476"/>
                                        </p:tgtEl>
                                        <p:attrNameLst>
                                          <p:attrName>ppt_x</p:attrName>
                                        </p:attrNameLst>
                                      </p:cBhvr>
                                      <p:tavLst>
                                        <p:tav tm="0">
                                          <p:val>
                                            <p:strVal val="0-#ppt_w/2"/>
                                          </p:val>
                                        </p:tav>
                                        <p:tav tm="100000">
                                          <p:val>
                                            <p:strVal val="#ppt_x"/>
                                          </p:val>
                                        </p:tav>
                                      </p:tavLst>
                                    </p:anim>
                                    <p:anim calcmode="lin" valueType="num">
                                      <p:cBhvr additive="base">
                                        <p:cTn id="32" dur="500" fill="hold"/>
                                        <p:tgtEl>
                                          <p:spTgt spid="6247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2475"/>
                                        </p:tgtEl>
                                        <p:attrNameLst>
                                          <p:attrName>style.visibility</p:attrName>
                                        </p:attrNameLst>
                                      </p:cBhvr>
                                      <p:to>
                                        <p:strVal val="visible"/>
                                      </p:to>
                                    </p:set>
                                    <p:anim calcmode="lin" valueType="num">
                                      <p:cBhvr additive="base">
                                        <p:cTn id="37" dur="500" fill="hold"/>
                                        <p:tgtEl>
                                          <p:spTgt spid="62475"/>
                                        </p:tgtEl>
                                        <p:attrNameLst>
                                          <p:attrName>ppt_x</p:attrName>
                                        </p:attrNameLst>
                                      </p:cBhvr>
                                      <p:tavLst>
                                        <p:tav tm="0">
                                          <p:val>
                                            <p:strVal val="0-#ppt_w/2"/>
                                          </p:val>
                                        </p:tav>
                                        <p:tav tm="100000">
                                          <p:val>
                                            <p:strVal val="#ppt_x"/>
                                          </p:val>
                                        </p:tav>
                                      </p:tavLst>
                                    </p:anim>
                                    <p:anim calcmode="lin" valueType="num">
                                      <p:cBhvr additive="base">
                                        <p:cTn id="38" dur="500" fill="hold"/>
                                        <p:tgtEl>
                                          <p:spTgt spid="6247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2477"/>
                                        </p:tgtEl>
                                        <p:attrNameLst>
                                          <p:attrName>style.visibility</p:attrName>
                                        </p:attrNameLst>
                                      </p:cBhvr>
                                      <p:to>
                                        <p:strVal val="visible"/>
                                      </p:to>
                                    </p:set>
                                    <p:anim calcmode="lin" valueType="num">
                                      <p:cBhvr additive="base">
                                        <p:cTn id="43" dur="500" fill="hold"/>
                                        <p:tgtEl>
                                          <p:spTgt spid="62477"/>
                                        </p:tgtEl>
                                        <p:attrNameLst>
                                          <p:attrName>ppt_x</p:attrName>
                                        </p:attrNameLst>
                                      </p:cBhvr>
                                      <p:tavLst>
                                        <p:tav tm="0">
                                          <p:val>
                                            <p:strVal val="#ppt_x"/>
                                          </p:val>
                                        </p:tav>
                                        <p:tav tm="100000">
                                          <p:val>
                                            <p:strVal val="#ppt_x"/>
                                          </p:val>
                                        </p:tav>
                                      </p:tavLst>
                                    </p:anim>
                                    <p:anim calcmode="lin" valueType="num">
                                      <p:cBhvr additive="base">
                                        <p:cTn id="44" dur="500" fill="hold"/>
                                        <p:tgtEl>
                                          <p:spTgt spid="62477"/>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62468"/>
                                        </p:tgtEl>
                                        <p:attrNameLst>
                                          <p:attrName>style.visibility</p:attrName>
                                        </p:attrNameLst>
                                      </p:cBhvr>
                                      <p:to>
                                        <p:strVal val="visible"/>
                                      </p:to>
                                    </p:set>
                                    <p:anim calcmode="lin" valueType="num">
                                      <p:cBhvr additive="base">
                                        <p:cTn id="47" dur="500" fill="hold"/>
                                        <p:tgtEl>
                                          <p:spTgt spid="62468"/>
                                        </p:tgtEl>
                                        <p:attrNameLst>
                                          <p:attrName>ppt_x</p:attrName>
                                        </p:attrNameLst>
                                      </p:cBhvr>
                                      <p:tavLst>
                                        <p:tav tm="0">
                                          <p:val>
                                            <p:strVal val="#ppt_x"/>
                                          </p:val>
                                        </p:tav>
                                        <p:tav tm="100000">
                                          <p:val>
                                            <p:strVal val="#ppt_x"/>
                                          </p:val>
                                        </p:tav>
                                      </p:tavLst>
                                    </p:anim>
                                    <p:anim calcmode="lin" valueType="num">
                                      <p:cBhvr additive="base">
                                        <p:cTn id="48"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2477"/>
                                        </p:tgtEl>
                                        <p:attrNameLst>
                                          <p:attrName>style.visibility</p:attrName>
                                        </p:attrNameLst>
                                      </p:cBhvr>
                                      <p:to>
                                        <p:strVal val="visible"/>
                                      </p:to>
                                    </p:set>
                                    <p:anim calcmode="lin" valueType="num">
                                      <p:cBhvr additive="base">
                                        <p:cTn id="53" dur="500" fill="hold"/>
                                        <p:tgtEl>
                                          <p:spTgt spid="62477"/>
                                        </p:tgtEl>
                                        <p:attrNameLst>
                                          <p:attrName>ppt_x</p:attrName>
                                        </p:attrNameLst>
                                      </p:cBhvr>
                                      <p:tavLst>
                                        <p:tav tm="0">
                                          <p:val>
                                            <p:strVal val="#ppt_x"/>
                                          </p:val>
                                        </p:tav>
                                        <p:tav tm="100000">
                                          <p:val>
                                            <p:strVal val="#ppt_x"/>
                                          </p:val>
                                        </p:tav>
                                      </p:tavLst>
                                    </p:anim>
                                    <p:anim calcmode="lin" valueType="num">
                                      <p:cBhvr additive="base">
                                        <p:cTn id="54" dur="500" fill="hold"/>
                                        <p:tgtEl>
                                          <p:spTgt spid="62477"/>
                                        </p:tgtEl>
                                        <p:attrNameLst>
                                          <p:attrName>ppt_y</p:attrName>
                                        </p:attrNameLst>
                                      </p:cBhvr>
                                      <p:tavLst>
                                        <p:tav tm="0">
                                          <p:val>
                                            <p:strVal val="1+#ppt_h/2"/>
                                          </p:val>
                                        </p:tav>
                                        <p:tav tm="100000">
                                          <p:val>
                                            <p:strVal val="#ppt_y"/>
                                          </p:val>
                                        </p:tav>
                                      </p:tavLst>
                                    </p:anim>
                                  </p:childTnLst>
                                </p:cTn>
                              </p:par>
                              <p:par>
                                <p:cTn id="55" presetID="2" presetClass="entr" presetSubtype="4" fill="hold" grpId="2" nodeType="withEffect">
                                  <p:stCondLst>
                                    <p:cond delay="0"/>
                                  </p:stCondLst>
                                  <p:childTnLst>
                                    <p:set>
                                      <p:cBhvr>
                                        <p:cTn id="56" dur="1" fill="hold">
                                          <p:stCondLst>
                                            <p:cond delay="0"/>
                                          </p:stCondLst>
                                        </p:cTn>
                                        <p:tgtEl>
                                          <p:spTgt spid="62468"/>
                                        </p:tgtEl>
                                        <p:attrNameLst>
                                          <p:attrName>style.visibility</p:attrName>
                                        </p:attrNameLst>
                                      </p:cBhvr>
                                      <p:to>
                                        <p:strVal val="visible"/>
                                      </p:to>
                                    </p:set>
                                    <p:anim calcmode="lin" valueType="num">
                                      <p:cBhvr additive="base">
                                        <p:cTn id="57" dur="500" fill="hold"/>
                                        <p:tgtEl>
                                          <p:spTgt spid="62468"/>
                                        </p:tgtEl>
                                        <p:attrNameLst>
                                          <p:attrName>ppt_x</p:attrName>
                                        </p:attrNameLst>
                                      </p:cBhvr>
                                      <p:tavLst>
                                        <p:tav tm="0">
                                          <p:val>
                                            <p:strVal val="#ppt_x"/>
                                          </p:val>
                                        </p:tav>
                                        <p:tav tm="100000">
                                          <p:val>
                                            <p:strVal val="#ppt_x"/>
                                          </p:val>
                                        </p:tav>
                                      </p:tavLst>
                                    </p:anim>
                                    <p:anim calcmode="lin" valueType="num">
                                      <p:cBhvr additive="base">
                                        <p:cTn id="58"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 fill="hold"/>
                                        <p:tgtEl>
                                          <p:spTgt spid="2"/>
                                        </p:tgtEl>
                                        <p:attrNameLst>
                                          <p:attrName>ppt_x</p:attrName>
                                        </p:attrNameLst>
                                      </p:cBhvr>
                                      <p:tavLst>
                                        <p:tav tm="0">
                                          <p:val>
                                            <p:strVal val="0-#ppt_w/2"/>
                                          </p:val>
                                        </p:tav>
                                        <p:tav tm="100000">
                                          <p:val>
                                            <p:strVal val="#ppt_x"/>
                                          </p:val>
                                        </p:tav>
                                      </p:tavLst>
                                    </p:anim>
                                    <p:anim calcmode="lin" valueType="num">
                                      <p:cBhvr additive="base">
                                        <p:cTn id="6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additive="base">
                                        <p:cTn id="69" dur="500" fill="hold"/>
                                        <p:tgtEl>
                                          <p:spTgt spid="3"/>
                                        </p:tgtEl>
                                        <p:attrNameLst>
                                          <p:attrName>ppt_x</p:attrName>
                                        </p:attrNameLst>
                                      </p:cBhvr>
                                      <p:tavLst>
                                        <p:tav tm="0">
                                          <p:val>
                                            <p:strVal val="0-#ppt_w/2"/>
                                          </p:val>
                                        </p:tav>
                                        <p:tav tm="100000">
                                          <p:val>
                                            <p:strVal val="#ppt_x"/>
                                          </p:val>
                                        </p:tav>
                                      </p:tavLst>
                                    </p:anim>
                                    <p:anim calcmode="lin" valueType="num">
                                      <p:cBhvr additive="base">
                                        <p:cTn id="7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nimBg="1" autoUpdateAnimBg="0"/>
      <p:bldP spid="62468" grpId="1" animBg="1"/>
      <p:bldP spid="62468" grpId="2" animBg="1"/>
      <p:bldP spid="62476" grpId="0" autoUpdateAnimBg="0"/>
      <p:bldP spid="2" grpId="0" autoUpdateAnimBg="0"/>
      <p:bldP spid="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9" name="Picture 7" descr="8BTSXC8D@JRI(CNOXH8`$DC"/>
          <p:cNvPicPr>
            <a:picLocks noChangeAspect="1" noChangeArrowheads="1"/>
          </p:cNvPicPr>
          <p:nvPr/>
        </p:nvPicPr>
        <p:blipFill>
          <a:blip r:embed="rId2"/>
          <a:srcRect/>
          <a:stretch>
            <a:fillRect/>
          </a:stretch>
        </p:blipFill>
        <p:spPr bwMode="auto">
          <a:xfrm>
            <a:off x="2124075" y="765175"/>
            <a:ext cx="4752975" cy="985838"/>
          </a:xfrm>
          <a:prstGeom prst="rect">
            <a:avLst/>
          </a:prstGeom>
          <a:noFill/>
        </p:spPr>
      </p:pic>
      <p:sp>
        <p:nvSpPr>
          <p:cNvPr id="64520" name="Rectangle 7"/>
          <p:cNvSpPr>
            <a:spLocks noChangeArrowheads="1"/>
          </p:cNvSpPr>
          <p:nvPr/>
        </p:nvSpPr>
        <p:spPr bwMode="auto">
          <a:xfrm>
            <a:off x="250825" y="1989138"/>
            <a:ext cx="6696075" cy="822325"/>
          </a:xfrm>
          <a:prstGeom prst="rect">
            <a:avLst/>
          </a:prstGeom>
          <a:noFill/>
          <a:ln w="9525">
            <a:noFill/>
            <a:miter lim="800000"/>
            <a:headEnd/>
            <a:tailEnd/>
          </a:ln>
        </p:spPr>
        <p:txBody>
          <a:bodyPr>
            <a:spAutoFit/>
          </a:bodyPr>
          <a:lstStyle/>
          <a:p>
            <a:r>
              <a:rPr kumimoji="1" lang="fr-FR" altLang="zh-CN" sz="2400" b="1">
                <a:solidFill>
                  <a:schemeClr val="accent2"/>
                </a:solidFill>
              </a:rPr>
              <a:t>1</a:t>
            </a:r>
            <a:r>
              <a:rPr kumimoji="1" lang="zh-CN" altLang="fr-FR" sz="2400" b="1">
                <a:solidFill>
                  <a:schemeClr val="accent2"/>
                </a:solidFill>
              </a:rPr>
              <a:t>、理解由麦克斯韦速度分布导出气体分子碰壁数的推导</a:t>
            </a:r>
            <a:r>
              <a:rPr kumimoji="1" lang="zh-CN" altLang="en-US"/>
              <a:t>               课本</a:t>
            </a:r>
            <a:r>
              <a:rPr kumimoji="1" lang="en-US" altLang="zh-CN"/>
              <a:t>80</a:t>
            </a:r>
            <a:r>
              <a:rPr kumimoji="1" lang="zh-CN" altLang="en-US"/>
              <a:t>页</a:t>
            </a:r>
          </a:p>
        </p:txBody>
      </p:sp>
      <p:sp>
        <p:nvSpPr>
          <p:cNvPr id="64521" name="Rectangle 7"/>
          <p:cNvSpPr>
            <a:spLocks noChangeArrowheads="1"/>
          </p:cNvSpPr>
          <p:nvPr/>
        </p:nvSpPr>
        <p:spPr bwMode="auto">
          <a:xfrm>
            <a:off x="395288" y="3213100"/>
            <a:ext cx="6696075" cy="457200"/>
          </a:xfrm>
          <a:prstGeom prst="rect">
            <a:avLst/>
          </a:prstGeom>
          <a:noFill/>
          <a:ln w="9525">
            <a:noFill/>
            <a:miter lim="800000"/>
            <a:headEnd/>
            <a:tailEnd/>
          </a:ln>
        </p:spPr>
        <p:txBody>
          <a:bodyPr>
            <a:spAutoFit/>
          </a:bodyPr>
          <a:lstStyle/>
          <a:p>
            <a:r>
              <a:rPr kumimoji="1" lang="fr-FR" altLang="zh-CN" sz="2400" b="1">
                <a:solidFill>
                  <a:schemeClr val="accent2"/>
                </a:solidFill>
              </a:rPr>
              <a:t>2</a:t>
            </a:r>
            <a:r>
              <a:rPr kumimoji="1" lang="zh-CN" altLang="fr-FR" sz="2400" b="1">
                <a:solidFill>
                  <a:schemeClr val="accent2"/>
                </a:solidFill>
              </a:rPr>
              <a:t>、理解气体压强公式的导出过程</a:t>
            </a:r>
            <a:r>
              <a:rPr kumimoji="1" lang="zh-CN" altLang="en-US"/>
              <a:t>               </a:t>
            </a:r>
            <a:r>
              <a:rPr kumimoji="1" lang="zh-CN" altLang="en-US" sz="2000"/>
              <a:t>课本</a:t>
            </a:r>
            <a:r>
              <a:rPr kumimoji="1" lang="en-US" altLang="zh-CN" sz="2000"/>
              <a:t>82</a:t>
            </a:r>
            <a:r>
              <a:rPr kumimoji="1" lang="zh-CN" altLang="en-US" sz="2000"/>
              <a:t>页</a:t>
            </a:r>
          </a:p>
        </p:txBody>
      </p:sp>
      <p:sp>
        <p:nvSpPr>
          <p:cNvPr id="64522" name="Rectangle 7"/>
          <p:cNvSpPr>
            <a:spLocks noChangeArrowheads="1"/>
          </p:cNvSpPr>
          <p:nvPr/>
        </p:nvSpPr>
        <p:spPr bwMode="auto">
          <a:xfrm>
            <a:off x="323850" y="4076700"/>
            <a:ext cx="6696075" cy="457200"/>
          </a:xfrm>
          <a:prstGeom prst="rect">
            <a:avLst/>
          </a:prstGeom>
          <a:noFill/>
          <a:ln w="9525">
            <a:noFill/>
            <a:miter lim="800000"/>
            <a:headEnd/>
            <a:tailEnd/>
          </a:ln>
        </p:spPr>
        <p:txBody>
          <a:bodyPr>
            <a:spAutoFit/>
          </a:bodyPr>
          <a:lstStyle/>
          <a:p>
            <a:r>
              <a:rPr kumimoji="1" lang="fr-FR" altLang="zh-CN" sz="2400" b="1">
                <a:solidFill>
                  <a:schemeClr val="accent2"/>
                </a:solidFill>
              </a:rPr>
              <a:t>3</a:t>
            </a:r>
            <a:r>
              <a:rPr kumimoji="1" lang="zh-CN" altLang="fr-FR" sz="2400" b="1">
                <a:solidFill>
                  <a:schemeClr val="accent2"/>
                </a:solidFill>
              </a:rPr>
              <a:t>、课后习题好好做一下，自己总结一下类型</a:t>
            </a:r>
            <a:endParaRPr kumimoji="1"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4899</TotalTime>
  <Words>964</Words>
  <Application>Microsoft Office PowerPoint</Application>
  <PresentationFormat>全屏显示(4:3)</PresentationFormat>
  <Paragraphs>41</Paragraphs>
  <Slides>11</Slides>
  <Notes>0</Notes>
  <HiddenSlides>0</HiddenSlides>
  <MMClips>0</MMClips>
  <ScaleCrop>false</ScaleCrop>
  <HeadingPairs>
    <vt:vector size="8" baseType="variant">
      <vt:variant>
        <vt:lpstr>已用的字体</vt:lpstr>
      </vt:variant>
      <vt:variant>
        <vt:i4>7</vt:i4>
      </vt:variant>
      <vt:variant>
        <vt:lpstr>演示文稿设计模板</vt:lpstr>
      </vt:variant>
      <vt:variant>
        <vt:i4>2</vt:i4>
      </vt:variant>
      <vt:variant>
        <vt:lpstr>嵌入 OLE 服务器</vt:lpstr>
      </vt:variant>
      <vt:variant>
        <vt:i4>4</vt:i4>
      </vt:variant>
      <vt:variant>
        <vt:lpstr>幻灯片标题</vt:lpstr>
      </vt:variant>
      <vt:variant>
        <vt:i4>11</vt:i4>
      </vt:variant>
    </vt:vector>
  </HeadingPairs>
  <TitlesOfParts>
    <vt:vector size="24" baseType="lpstr">
      <vt:lpstr>Arial</vt:lpstr>
      <vt:lpstr>宋体</vt:lpstr>
      <vt:lpstr>Calibri</vt:lpstr>
      <vt:lpstr>隶书</vt:lpstr>
      <vt:lpstr>Symbol</vt:lpstr>
      <vt:lpstr>黑体</vt:lpstr>
      <vt:lpstr>Times New Roman</vt:lpstr>
      <vt:lpstr>Office 主题</vt:lpstr>
      <vt:lpstr>Office 主题</vt:lpstr>
      <vt:lpstr>Microsoft 公式 3.0</vt:lpstr>
      <vt:lpstr>公式</vt:lpstr>
      <vt:lpstr>Equation</vt:lpstr>
      <vt:lpstr>MathType 6.0 Equation</vt:lpstr>
      <vt:lpstr>幻灯片 1</vt:lpstr>
      <vt:lpstr>幻灯片 2</vt:lpstr>
      <vt:lpstr>幻灯片 3</vt:lpstr>
      <vt:lpstr>（2）麦克斯韦速率分布函数</vt:lpstr>
      <vt:lpstr>幻灯片 5</vt:lpstr>
      <vt:lpstr>幻灯片 6</vt:lpstr>
      <vt:lpstr>幻灯片 7</vt:lpstr>
      <vt:lpstr>3、相对于      的速度分量分布与速率分布    误差函数 </vt:lpstr>
      <vt:lpstr>幻灯片 9</vt:lpstr>
      <vt:lpstr>幻灯片 10</vt:lpstr>
      <vt:lpstr>幻灯片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Topological Quantum computation  with Majorana fermions</dc:title>
  <dc:creator>刚成王</dc:creator>
  <cp:lastModifiedBy>Lenovo User</cp:lastModifiedBy>
  <cp:revision>254</cp:revision>
  <dcterms:modified xsi:type="dcterms:W3CDTF">2015-06-30T02:47:56Z</dcterms:modified>
</cp:coreProperties>
</file>