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310D-6966-42B4-B560-88236E1E21A7}" type="datetimeFigureOut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56DC8-3E9E-4E7A-BC86-7FB0983CF5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2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56DC8-3E9E-4E7A-BC86-7FB0983CF5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5C13-685B-4D3F-8523-CF2DE927414D}" type="datetime1">
              <a:rPr lang="zh-CN" altLang="en-US" smtClean="0"/>
              <a:pPr/>
              <a:t>2015/6/28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48478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2852936"/>
            <a:ext cx="8229600" cy="27363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1A-EA89-40CA-95FE-F531B5699020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0232" y="1412776"/>
            <a:ext cx="2057400" cy="46413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412776"/>
            <a:ext cx="6019800" cy="4641379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256B-FB59-4766-B0C3-29F01706EF23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F47D-D89A-40AD-9B39-9E889845F883}" type="datetime1">
              <a:rPr lang="zh-CN" altLang="en-US" smtClean="0"/>
              <a:pPr/>
              <a:t>2015/6/28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59632" y="1844824"/>
            <a:ext cx="6552728" cy="792088"/>
          </a:xfrm>
        </p:spPr>
        <p:txBody>
          <a:bodyPr/>
          <a:lstStyle>
            <a:lvl1pPr marL="342900" indent="-342900">
              <a:buFont typeface="Wingdings" pitchFamily="2" charset="2"/>
              <a:buChar char="l"/>
              <a:defRPr b="1"/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195736" y="2780928"/>
            <a:ext cx="4464496" cy="864096"/>
          </a:xfrm>
        </p:spPr>
        <p:txBody>
          <a:bodyPr/>
          <a:lstStyle>
            <a:lvl1pPr marL="342900" indent="-342900">
              <a:buFont typeface="Wingdings" pitchFamily="2" charset="2"/>
              <a:buChar char="ü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1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7"/>
            <a:ext cx="8229600" cy="30963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CFA-04ED-4596-BC52-CF13B5A5D4FE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64905"/>
            <a:ext cx="3970784" cy="3240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64905"/>
            <a:ext cx="4038600" cy="3240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B49F-E350-4805-8BA4-A835CDA0833A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TQC with Majorana Fermions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8549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206084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08920"/>
            <a:ext cx="4040188" cy="324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206084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708920"/>
            <a:ext cx="4041775" cy="324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797B-F1AD-45A2-933E-02ACE510A921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CAE4-3546-4B33-A70D-AFD0A48E15A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B389-8493-49D2-B064-E78E293548E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94602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204865"/>
            <a:ext cx="3008313" cy="36724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3AC9-36E9-45CC-81C6-2307BF26A768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4E73-41BC-46AE-A415-6D3A02563E4F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16833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F47D-D89A-40AD-9B39-9E889845F883}" type="datetime1">
              <a:rPr lang="zh-CN" altLang="en-US" smtClean="0"/>
              <a:pPr/>
              <a:t>2015/6/28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5538"/>
            <a:ext cx="1680716" cy="555609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0" y="6093296"/>
            <a:ext cx="914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t="13085" r="13186" b="14729"/>
          <a:stretch/>
        </p:blipFill>
        <p:spPr>
          <a:xfrm>
            <a:off x="899592" y="44624"/>
            <a:ext cx="1440160" cy="9361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4AF3-A6C3-49D8-A951-8AA6A4B26BCE}" type="datetime1">
              <a:rPr lang="zh-CN" altLang="en-US" smtClean="0"/>
              <a:pPr/>
              <a:t>2015/6/28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39752" y="1196752"/>
            <a:ext cx="5256584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第四</a:t>
            </a:r>
            <a:r>
              <a:rPr lang="zh-CN" altLang="en-US" sz="3600" dirty="0" smtClean="0"/>
              <a:t>章  热力学第一定律</a:t>
            </a:r>
            <a:endParaRPr lang="zh-CN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5057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34008" y="2780928"/>
            <a:ext cx="7010400" cy="1141466"/>
          </a:xfrm>
          <a:prstGeom prst="rect">
            <a:avLst/>
          </a:prstGeom>
          <a:solidFill>
            <a:srgbClr val="C8F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准静态过程是一个进行得无限缓慢，以致系统连续不断地经历着一系列平衡态的过程</a:t>
            </a:r>
            <a:r>
              <a:rPr lang="zh-CN" altLang="en-US" sz="2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0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8" y="4005064"/>
            <a:ext cx="75057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61080"/>
              </p:ext>
            </p:extLst>
          </p:nvPr>
        </p:nvGraphicFramePr>
        <p:xfrm>
          <a:off x="971600" y="2852936"/>
          <a:ext cx="56165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3" imgW="2603160" imgH="203040" progId="Equation.3">
                  <p:embed/>
                </p:oleObj>
              </mc:Choice>
              <mc:Fallback>
                <p:oleObj name="公式" r:id="rId3" imgW="2603160" imgH="2030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52936"/>
                        <a:ext cx="5616575" cy="385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86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8486"/>
              </p:ext>
            </p:extLst>
          </p:nvPr>
        </p:nvGraphicFramePr>
        <p:xfrm>
          <a:off x="1979712" y="1628800"/>
          <a:ext cx="3679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6" imgW="1320227" imgH="241195" progId="Equation.3">
                  <p:embed/>
                </p:oleObj>
              </mc:Choice>
              <mc:Fallback>
                <p:oleObj name="公式" r:id="rId6" imgW="132022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3679825" cy="5318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10043"/>
              </p:ext>
            </p:extLst>
          </p:nvPr>
        </p:nvGraphicFramePr>
        <p:xfrm>
          <a:off x="2482850" y="2205038"/>
          <a:ext cx="20193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8" imgW="799920" imgH="215640" progId="Equation.3">
                  <p:embed/>
                </p:oleObj>
              </mc:Choice>
              <mc:Fallback>
                <p:oleObj name="公式" r:id="rId8" imgW="799920" imgH="215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205038"/>
                        <a:ext cx="2019300" cy="5508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0863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97" y="450912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7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5972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96980"/>
              </p:ext>
            </p:extLst>
          </p:nvPr>
        </p:nvGraphicFramePr>
        <p:xfrm>
          <a:off x="1907704" y="2543175"/>
          <a:ext cx="28352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4" imgW="1104840" imgH="431640" progId="Equation.3">
                  <p:embed/>
                </p:oleObj>
              </mc:Choice>
              <mc:Fallback>
                <p:oleObj name="公式" r:id="rId4" imgW="1104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43175"/>
                        <a:ext cx="2835275" cy="717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26098" y="27027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绝热线斜率</a:t>
            </a:r>
            <a:endParaRPr lang="en-US" altLang="zh-CN" sz="2000" dirty="0"/>
          </a:p>
        </p:txBody>
      </p:sp>
      <p:sp>
        <p:nvSpPr>
          <p:cNvPr id="9" name="右箭头 8"/>
          <p:cNvSpPr/>
          <p:nvPr/>
        </p:nvSpPr>
        <p:spPr>
          <a:xfrm>
            <a:off x="4860032" y="2728202"/>
            <a:ext cx="576064" cy="34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80112" y="2669687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求从吸热变为放热的过渡点？</a:t>
            </a:r>
            <a:endParaRPr lang="en-US" altLang="zh-CN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420383"/>
              </p:ext>
            </p:extLst>
          </p:nvPr>
        </p:nvGraphicFramePr>
        <p:xfrm>
          <a:off x="2195736" y="3429001"/>
          <a:ext cx="6192688" cy="68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6" imgW="3797300" imgH="419100" progId="Equation.3">
                  <p:embed/>
                </p:oleObj>
              </mc:Choice>
              <mc:Fallback>
                <p:oleObj name="公式" r:id="rId6" imgW="3797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429001"/>
                        <a:ext cx="6192688" cy="68814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26098" y="371703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绝热功</a:t>
            </a:r>
            <a:endParaRPr lang="en-US" altLang="zh-CN" sz="20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7142"/>
            <a:ext cx="70008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971600" y="5817458"/>
            <a:ext cx="3974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求振动周期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或比热容比         </a:t>
            </a:r>
            <a:r>
              <a:rPr lang="en-US" altLang="zh-CN" sz="2000" dirty="0"/>
              <a:t>?</a:t>
            </a: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lang="zh-CN" altLang="en-US" sz="2000" dirty="0" smtClean="0"/>
              <a:t>求过程</a:t>
            </a:r>
            <a:r>
              <a:rPr lang="zh-CN" altLang="en-US" sz="2000" dirty="0" smtClean="0"/>
              <a:t>满足的方程？</a:t>
            </a:r>
            <a:endParaRPr lang="en-US" altLang="zh-CN" sz="2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53754"/>
              </p:ext>
            </p:extLst>
          </p:nvPr>
        </p:nvGraphicFramePr>
        <p:xfrm>
          <a:off x="3851920" y="5589240"/>
          <a:ext cx="288032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9" imgW="114120" imgH="152280" progId="Equation.3">
                  <p:embed/>
                </p:oleObj>
              </mc:Choice>
              <mc:Fallback>
                <p:oleObj name="公式" r:id="rId9" imgW="1141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920" y="5589240"/>
                        <a:ext cx="288032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09406"/>
              </p:ext>
            </p:extLst>
          </p:nvPr>
        </p:nvGraphicFramePr>
        <p:xfrm>
          <a:off x="6804248" y="5150789"/>
          <a:ext cx="1898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11" imgW="939392" imgH="241195" progId="Equation.3">
                  <p:embed/>
                </p:oleObj>
              </mc:Choice>
              <mc:Fallback>
                <p:oleObj name="公式" r:id="rId11" imgW="939392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150789"/>
                        <a:ext cx="1898650" cy="487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61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639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4437112"/>
            <a:ext cx="2749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求吸收或放出的热量？</a:t>
            </a:r>
            <a:endParaRPr lang="en-US" altLang="zh-CN" sz="2000" dirty="0" smtClean="0"/>
          </a:p>
          <a:p>
            <a:r>
              <a:rPr lang="zh-CN" altLang="en-US" sz="2000" dirty="0" smtClean="0"/>
              <a:t>求循环中的功？</a:t>
            </a:r>
            <a:endParaRPr lang="en-US" altLang="zh-CN" sz="2000" dirty="0" smtClean="0"/>
          </a:p>
          <a:p>
            <a:r>
              <a:rPr lang="zh-CN" altLang="en-US" sz="2000" dirty="0" smtClean="0"/>
              <a:t>求效率？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82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7247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63688" y="4682902"/>
            <a:ext cx="4191000" cy="457200"/>
          </a:xfrm>
          <a:prstGeom prst="rect">
            <a:avLst/>
          </a:prstGeom>
          <a:solidFill>
            <a:srgbClr val="C3F3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绝热节流过程前后的焓不变。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68965"/>
              </p:ext>
            </p:extLst>
          </p:nvPr>
        </p:nvGraphicFramePr>
        <p:xfrm>
          <a:off x="6228184" y="4635921"/>
          <a:ext cx="1165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545760" imgH="215640" progId="Equation.3">
                  <p:embed/>
                </p:oleObj>
              </mc:Choice>
              <mc:Fallback>
                <p:oleObj name="Equation" r:id="rId4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635921"/>
                        <a:ext cx="1165225" cy="449263"/>
                      </a:xfrm>
                      <a:prstGeom prst="rect">
                        <a:avLst/>
                      </a:prstGeom>
                      <a:solidFill>
                        <a:srgbClr val="C3F3F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00146" y="5301208"/>
            <a:ext cx="4679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）热机与制冷剂组合起来，例如</a:t>
            </a:r>
            <a:r>
              <a:rPr lang="en-US" altLang="zh-CN" sz="2000" dirty="0" smtClean="0"/>
              <a:t>4.7.1</a:t>
            </a:r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）平衡温度？例如</a:t>
            </a:r>
            <a:r>
              <a:rPr lang="en-US" altLang="zh-CN" sz="2000" dirty="0" smtClean="0"/>
              <a:t>4.7.2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4.7.3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6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3" y="1268760"/>
            <a:ext cx="75723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1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5149" y="1916832"/>
            <a:ext cx="8424935" cy="1692771"/>
          </a:xfrm>
          <a:prstGeom prst="rect">
            <a:avLst/>
          </a:prstGeom>
          <a:solidFill>
            <a:srgbClr val="CFE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系统从初态出发经历</a:t>
            </a:r>
            <a:r>
              <a:rPr lang="zh-CN" altLang="en-US" sz="2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某一过程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变到末</a:t>
            </a:r>
            <a:r>
              <a:rPr lang="zh-CN" altLang="en-US" sz="2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态，若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可以找到一个能使系统和外界都复原的</a:t>
            </a:r>
            <a:r>
              <a:rPr lang="zh-CN" altLang="en-US" sz="2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过程（这时系统回到初态，对外界也不产生任何影响）</a:t>
            </a:r>
            <a:r>
              <a:rPr lang="en-US" altLang="zh-CN" sz="2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则原过程是可逆的。   </a:t>
            </a:r>
            <a:r>
              <a:rPr lang="zh-CN" altLang="en-US" sz="2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总是找不到一个能使系统与外界同时复原的过程，则原过程是不可逆的。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4485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11560" y="4018384"/>
            <a:ext cx="7239000" cy="1066800"/>
            <a:chOff x="768" y="1728"/>
            <a:chExt cx="4560" cy="67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68" y="1728"/>
              <a:ext cx="4560" cy="672"/>
            </a:xfrm>
            <a:prstGeom prst="horizontalScroll">
              <a:avLst>
                <a:gd name="adj" fmla="val 12500"/>
              </a:avLst>
            </a:prstGeom>
            <a:solidFill>
              <a:srgbClr val="C8F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56" y="1920"/>
              <a:ext cx="3888" cy="288"/>
            </a:xfrm>
            <a:prstGeom prst="rect">
              <a:avLst/>
            </a:prstGeom>
            <a:solidFill>
              <a:srgbClr val="C8F2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660033"/>
                  </a:solidFill>
                  <a:latin typeface="黑体" pitchFamily="2" charset="-122"/>
                  <a:ea typeface="黑体" pitchFamily="2" charset="-122"/>
                </a:rPr>
                <a:t>只有无耗散的准静态过程才是可逆过程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2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1600" y="1268760"/>
            <a:ext cx="6858000" cy="3050130"/>
          </a:xfrm>
          <a:prstGeom prst="rect">
            <a:avLst/>
          </a:prstGeom>
          <a:solidFill>
            <a:srgbClr val="C8F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可逆过程必须满足准静态过程的条件：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000" b="1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 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力学平衡条件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可理解为在没有外场情况下气体压强处处相等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en-US" altLang="zh-CN" sz="2000" b="1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  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热学平衡条件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温度处处相等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3)</a:t>
            </a:r>
            <a:r>
              <a:rPr lang="en-US" altLang="zh-CN" sz="2000" b="1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   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化学平衡条件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同一组元在各处的浓度处处相等</a:t>
            </a:r>
            <a:r>
              <a:rPr lang="en-US" altLang="zh-CN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另外可逆过程还必须满足无耗散条件。</a:t>
            </a:r>
          </a:p>
        </p:txBody>
      </p:sp>
      <p:sp>
        <p:nvSpPr>
          <p:cNvPr id="7" name="矩形 6"/>
          <p:cNvSpPr/>
          <p:nvPr/>
        </p:nvSpPr>
        <p:spPr>
          <a:xfrm>
            <a:off x="971600" y="4724254"/>
            <a:ext cx="7560840" cy="504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lnSpc>
                <a:spcPct val="16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换一种提法，不可逆过程中至少包含四种不可逆因素中的某一种。     </a:t>
            </a:r>
          </a:p>
        </p:txBody>
      </p:sp>
    </p:spTree>
    <p:extLst>
      <p:ext uri="{BB962C8B-B14F-4D97-AF65-F5344CB8AC3E}">
        <p14:creationId xmlns:p14="http://schemas.microsoft.com/office/powerpoint/2010/main" val="4293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5" y="1052736"/>
            <a:ext cx="75533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52825"/>
              </p:ext>
            </p:extLst>
          </p:nvPr>
        </p:nvGraphicFramePr>
        <p:xfrm>
          <a:off x="1115616" y="5373217"/>
          <a:ext cx="648017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4" imgW="2463480" imgH="393480" progId="Equation.3">
                  <p:embed/>
                </p:oleObj>
              </mc:Choice>
              <mc:Fallback>
                <p:oleObj name="公式" r:id="rId4" imgW="2463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373217"/>
                        <a:ext cx="6480175" cy="57606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30855"/>
              </p:ext>
            </p:extLst>
          </p:nvPr>
        </p:nvGraphicFramePr>
        <p:xfrm>
          <a:off x="1187625" y="6093296"/>
          <a:ext cx="5616623" cy="38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6" imgW="2603160" imgH="203040" progId="Equation.3">
                  <p:embed/>
                </p:oleObj>
              </mc:Choice>
              <mc:Fallback>
                <p:oleObj name="公式" r:id="rId6" imgW="2603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6093296"/>
                        <a:ext cx="5616623" cy="38494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4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14350"/>
            <a:ext cx="79819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5913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7696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7260" y="5445224"/>
            <a:ext cx="7675140" cy="75713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）定体热熔：任何</a:t>
            </a:r>
            <a:r>
              <a:rPr lang="zh-CN" altLang="en-US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物体在等体过程中吸收的热量等于它内能的增量</a:t>
            </a:r>
            <a:r>
              <a:rPr lang="en-US" altLang="zh-CN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</a:t>
            </a:r>
            <a:r>
              <a:rPr lang="en-US" altLang="zh-CN" b="1" i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b="1" i="1" baseline="-25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</a:t>
            </a:r>
            <a:r>
              <a:rPr lang="en-US" altLang="zh-CN" b="1" i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U</a:t>
            </a:r>
            <a:r>
              <a:rPr lang="en-US" altLang="zh-CN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692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4"/>
          <p:cNvSpPr txBox="1"/>
          <p:nvPr/>
        </p:nvSpPr>
        <p:spPr>
          <a:xfrm>
            <a:off x="287687" y="1124744"/>
            <a:ext cx="7673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求：热容</a:t>
            </a:r>
            <a:endParaRPr lang="en-US" altLang="zh-CN" sz="2000" dirty="0" smtClean="0"/>
          </a:p>
          <a:p>
            <a:r>
              <a:rPr lang="zh-CN" altLang="en-US" sz="2000" dirty="0" smtClean="0"/>
              <a:t>方法一：直接用公式                                             ，</a:t>
            </a:r>
            <a:endParaRPr lang="en-US" altLang="zh-CN" sz="2000" dirty="0" smtClean="0"/>
          </a:p>
          <a:p>
            <a:r>
              <a:rPr lang="zh-CN" altLang="en-US" sz="2000" dirty="0" smtClean="0"/>
              <a:t>先根据热力学第一定律求出      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 </a:t>
            </a:r>
            <a:r>
              <a:rPr lang="zh-CN" altLang="en-US" sz="2000" dirty="0" smtClean="0"/>
              <a:t>的数学表达式，然后再对温度求导，这里经常会用到理想气体的物态方程                   </a:t>
            </a:r>
            <a:endParaRPr lang="en-US" altLang="zh-CN" sz="20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18850"/>
              </p:ext>
            </p:extLst>
          </p:nvPr>
        </p:nvGraphicFramePr>
        <p:xfrm>
          <a:off x="3046413" y="1180678"/>
          <a:ext cx="21558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3" imgW="1193760" imgH="342720" progId="Equation.3">
                  <p:embed/>
                </p:oleObj>
              </mc:Choice>
              <mc:Fallback>
                <p:oleObj name="公式" r:id="rId3" imgW="119376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180678"/>
                        <a:ext cx="2155825" cy="592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76782"/>
              </p:ext>
            </p:extLst>
          </p:nvPr>
        </p:nvGraphicFramePr>
        <p:xfrm>
          <a:off x="3707904" y="3316154"/>
          <a:ext cx="1728192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公式" r:id="rId5" imgW="609480" imgH="164880" progId="Equation.3">
                  <p:embed/>
                </p:oleObj>
              </mc:Choice>
              <mc:Fallback>
                <p:oleObj name="公式" r:id="rId5" imgW="609480" imgH="16488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316154"/>
                        <a:ext cx="1728192" cy="46805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30397"/>
              </p:ext>
            </p:extLst>
          </p:nvPr>
        </p:nvGraphicFramePr>
        <p:xfrm>
          <a:off x="2973578" y="2132856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7" imgW="1015920" imgH="203040" progId="Equation.3">
                  <p:embed/>
                </p:oleObj>
              </mc:Choice>
              <mc:Fallback>
                <p:oleObj name="Equation" r:id="rId7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578" y="2132856"/>
                        <a:ext cx="2286000" cy="457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5652120" y="3375572"/>
            <a:ext cx="576064" cy="34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08802"/>
              </p:ext>
            </p:extLst>
          </p:nvPr>
        </p:nvGraphicFramePr>
        <p:xfrm>
          <a:off x="539552" y="3391244"/>
          <a:ext cx="2447255" cy="437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公式" r:id="rId9" imgW="1066680" imgH="190440" progId="Equation.3">
                  <p:embed/>
                </p:oleObj>
              </mc:Choice>
              <mc:Fallback>
                <p:oleObj name="公式" r:id="rId9" imgW="1066680" imgH="19044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91244"/>
                        <a:ext cx="2447255" cy="43783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2987824" y="3375572"/>
            <a:ext cx="576064" cy="34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702529"/>
              </p:ext>
            </p:extLst>
          </p:nvPr>
        </p:nvGraphicFramePr>
        <p:xfrm>
          <a:off x="6516216" y="3039351"/>
          <a:ext cx="1547366" cy="8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公式" r:id="rId11" imgW="495000" imgH="342720" progId="Equation.3">
                  <p:embed/>
                </p:oleObj>
              </mc:Choice>
              <mc:Fallback>
                <p:oleObj name="公式" r:id="rId11" imgW="495000" imgH="34272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039351"/>
                        <a:ext cx="1547366" cy="82199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3"/>
          <p:cNvSpPr txBox="1"/>
          <p:nvPr/>
        </p:nvSpPr>
        <p:spPr>
          <a:xfrm>
            <a:off x="287687" y="4077072"/>
            <a:ext cx="805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方法二：首先判断是否是多方过程，假如是多方过程，可直接用</a:t>
            </a:r>
            <a:r>
              <a:rPr lang="en-US" altLang="zh-CN" dirty="0"/>
              <a:t>	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29739"/>
              </p:ext>
            </p:extLst>
          </p:nvPr>
        </p:nvGraphicFramePr>
        <p:xfrm>
          <a:off x="1763688" y="4581128"/>
          <a:ext cx="43719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公式" r:id="rId13" imgW="1981080" imgH="393480" progId="Equation.3">
                  <p:embed/>
                </p:oleObj>
              </mc:Choice>
              <mc:Fallback>
                <p:oleObj name="公式" r:id="rId13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81128"/>
                        <a:ext cx="4371975" cy="827088"/>
                      </a:xfrm>
                      <a:prstGeom prst="rect">
                        <a:avLst/>
                      </a:prstGeom>
                      <a:solidFill>
                        <a:srgbClr val="BDFAF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35379"/>
              </p:ext>
            </p:extLst>
          </p:nvPr>
        </p:nvGraphicFramePr>
        <p:xfrm>
          <a:off x="5652120" y="1966346"/>
          <a:ext cx="29241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公式" r:id="rId15" imgW="1308100" imgH="228600" progId="Equation.3">
                  <p:embed/>
                </p:oleObj>
              </mc:Choice>
              <mc:Fallback>
                <p:oleObj name="公式" r:id="rId15" imgW="1308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966346"/>
                        <a:ext cx="2924175" cy="563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6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C47B-3752-4014-AFEB-78A950F0A692}" type="datetime1">
              <a:rPr lang="zh-CN" altLang="en-US" smtClean="0"/>
              <a:pPr/>
              <a:t>2015/6/28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33475"/>
            <a:ext cx="77438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04122"/>
              </p:ext>
            </p:extLst>
          </p:nvPr>
        </p:nvGraphicFramePr>
        <p:xfrm>
          <a:off x="3092450" y="5597525"/>
          <a:ext cx="2882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4" imgW="1143000" imgH="215640" progId="Equation.3">
                  <p:embed/>
                </p:oleObj>
              </mc:Choice>
              <mc:Fallback>
                <p:oleObj name="公式" r:id="rId4" imgW="11430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597525"/>
                        <a:ext cx="2882900" cy="550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4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308</Words>
  <Application>Microsoft Office PowerPoint</Application>
  <PresentationFormat>全屏显示(4:3)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Quantum computation  with Majorana fermions</dc:title>
  <dc:creator>刚成王</dc:creator>
  <cp:lastModifiedBy>sun</cp:lastModifiedBy>
  <cp:revision>232</cp:revision>
  <dcterms:modified xsi:type="dcterms:W3CDTF">2015-06-28T09:12:36Z</dcterms:modified>
</cp:coreProperties>
</file>