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2" r:id="rId2"/>
    <p:sldId id="380" r:id="rId3"/>
    <p:sldId id="363" r:id="rId4"/>
    <p:sldId id="364" r:id="rId5"/>
    <p:sldId id="381" r:id="rId6"/>
    <p:sldId id="353" r:id="rId7"/>
    <p:sldId id="382" r:id="rId8"/>
    <p:sldId id="365" r:id="rId9"/>
    <p:sldId id="372" r:id="rId10"/>
    <p:sldId id="374" r:id="rId11"/>
    <p:sldId id="383" r:id="rId12"/>
    <p:sldId id="384" r:id="rId13"/>
    <p:sldId id="366" r:id="rId14"/>
    <p:sldId id="375" r:id="rId15"/>
    <p:sldId id="376" r:id="rId16"/>
    <p:sldId id="367" r:id="rId17"/>
    <p:sldId id="354" r:id="rId18"/>
    <p:sldId id="385" r:id="rId19"/>
    <p:sldId id="368" r:id="rId20"/>
    <p:sldId id="377" r:id="rId21"/>
    <p:sldId id="355" r:id="rId22"/>
    <p:sldId id="379" r:id="rId23"/>
    <p:sldId id="369" r:id="rId24"/>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chemeClr val="tx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2">
          <p15:clr>
            <a:srgbClr val="A4A3A4"/>
          </p15:clr>
        </p15:guide>
        <p15:guide id="2" pos="36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CCFF"/>
    <a:srgbClr val="FF66FF"/>
    <a:srgbClr val="66FF33"/>
    <a:srgbClr val="FFFF00"/>
    <a:srgbClr val="CC9900"/>
    <a:srgbClr val="FF33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p:normalViewPr>
  <p:slideViewPr>
    <p:cSldViewPr>
      <p:cViewPr varScale="1">
        <p:scale>
          <a:sx n="87" d="100"/>
          <a:sy n="87" d="100"/>
        </p:scale>
        <p:origin x="1330" y="77"/>
      </p:cViewPr>
      <p:guideLst>
        <p:guide orient="horz" pos="2112"/>
        <p:guide pos="360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9.wmf"/><Relationship Id="rId1" Type="http://schemas.openxmlformats.org/officeDocument/2006/relationships/image" Target="../media/image2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0E73E-93C6-420A-A4D8-B46AE50556FD}"/>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DAD7198-D0EF-4231-ADFD-A4BEC94346B9}"/>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359933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63FAC-87B0-486D-88C8-7C77915D5ABF}"/>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237FF4D-D293-4B36-A504-D1D626343668}"/>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71504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44AC7BC-9553-4613-8465-36BEC1FA2F39}"/>
              </a:ext>
            </a:extLst>
          </p:cNvPr>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18227E2-1D53-4E06-8F49-B5EAC6163F0A}"/>
              </a:ext>
            </a:extLst>
          </p:cNvPr>
          <p:cNvSpPr>
            <a:spLocks noGrp="1"/>
          </p:cNvSpPr>
          <p:nvPr>
            <p:ph type="body" orient="vert" idx="1"/>
          </p:nvPr>
        </p:nvSpPr>
        <p:spPr>
          <a:xfrm>
            <a:off x="628650" y="365125"/>
            <a:ext cx="57626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1416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1F558-1265-4781-ACB0-B6B0F84A2982}"/>
              </a:ext>
            </a:extLst>
          </p:cNvPr>
          <p:cNvSpPr>
            <a:spLocks noGrp="1"/>
          </p:cNvSpPr>
          <p:nvPr>
            <p:ph type="title" sz="quarter"/>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8F4E09-7EE4-4A57-BDC6-548813587F97}"/>
              </a:ext>
            </a:extLst>
          </p:cNvPr>
          <p:cNvSpPr>
            <a:spLocks noGrp="1"/>
          </p:cNvSpPr>
          <p:nvPr>
            <p:ph sz="quarter" idx="1"/>
          </p:nvPr>
        </p:nvSpPr>
        <p:spPr>
          <a:xfrm>
            <a:off x="62865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31103BB-D5D6-49C1-9B87-0F2C37CC902A}"/>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12D62317-8839-4FBD-8F4E-BD30F661A3C8}"/>
              </a:ext>
            </a:extLst>
          </p:cNvPr>
          <p:cNvSpPr>
            <a:spLocks noGrp="1"/>
          </p:cNvSpPr>
          <p:nvPr>
            <p:ph sz="quarter" idx="3"/>
          </p:nvPr>
        </p:nvSpPr>
        <p:spPr>
          <a:xfrm>
            <a:off x="62865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a:extLst>
              <a:ext uri="{FF2B5EF4-FFF2-40B4-BE49-F238E27FC236}">
                <a16:creationId xmlns:a16="http://schemas.microsoft.com/office/drawing/2014/main" id="{EF5DE904-7CCC-4DFE-AB5A-99D32F7FBD67}"/>
              </a:ext>
            </a:extLst>
          </p:cNvPr>
          <p:cNvSpPr>
            <a:spLocks noGrp="1"/>
          </p:cNvSpPr>
          <p:nvPr>
            <p:ph sz="quarter" idx="4"/>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083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1CD4FD-DBF5-4729-B84F-FCB8FF12C169}"/>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75823F-5A49-4EB6-8AE1-55D2087D925A}"/>
              </a:ext>
            </a:extLst>
          </p:cNvPr>
          <p:cNvSpPr>
            <a:spLocks noGrp="1"/>
          </p:cNvSpPr>
          <p:nvPr>
            <p:ph idx="1"/>
          </p:nvPr>
        </p:nvSpPr>
        <p:spPr>
          <a:xfrm>
            <a:off x="628650" y="1825625"/>
            <a:ext cx="78867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216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39A2A-9852-42E9-94D0-B85B1531F771}"/>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CC10959-3021-4B5F-9627-4777D6D23344}"/>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47473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4D8FFC-2366-437B-82CD-36565F680FD3}"/>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0193D0-79EC-4B50-9715-071819D0BDF3}"/>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AD57126-59BE-4E18-84DD-04D9086CB5E2}"/>
              </a:ext>
            </a:extLst>
          </p:cNvPr>
          <p:cNvSpPr>
            <a:spLocks noGrp="1"/>
          </p:cNvSpPr>
          <p:nvPr>
            <p:ph sz="half" idx="2"/>
          </p:nvPr>
        </p:nvSpPr>
        <p:spPr>
          <a:xfrm>
            <a:off x="464820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5790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A2EAC-2926-427C-A6EA-D7F2300B061E}"/>
              </a:ext>
            </a:extLst>
          </p:cNvPr>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E0C9968-A9A9-403A-A874-10FB495AFC23}"/>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A41B9F5-F003-4FA9-A159-F590632D69A7}"/>
              </a:ext>
            </a:extLst>
          </p:cNvPr>
          <p:cNvSpPr>
            <a:spLocks noGrp="1"/>
          </p:cNvSpPr>
          <p:nvPr>
            <p:ph sz="half" idx="2"/>
          </p:nvPr>
        </p:nvSpPr>
        <p:spPr>
          <a:xfrm>
            <a:off x="630238" y="2505075"/>
            <a:ext cx="386873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EA967E1-9453-4C05-B786-983F6ADBAFFA}"/>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1AFA40-B2B5-4E3D-9289-66039C1465BA}"/>
              </a:ext>
            </a:extLst>
          </p:cNvPr>
          <p:cNvSpPr>
            <a:spLocks noGrp="1"/>
          </p:cNvSpPr>
          <p:nvPr>
            <p:ph sz="quarter" idx="4"/>
          </p:nvPr>
        </p:nvSpPr>
        <p:spPr>
          <a:xfrm>
            <a:off x="4629150" y="2505075"/>
            <a:ext cx="38877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94266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051B6-3E84-4AC7-AEBC-C393FF675844}"/>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19487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110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24B89-9FB4-45B1-A7CF-01C764D15246}"/>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26FBAF-6FFE-4354-B01A-BE0194A287E7}"/>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5AA6A24-7315-492A-8775-5B2B7CAAA349}"/>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606867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7A5CD-0D63-40D3-B17B-8B77AF05017D}"/>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5ADC54-8E3A-4EF3-8977-FD0C4FACE505}"/>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164D3BE-E2E6-4EB9-B388-344B326211B9}"/>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1133165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a:extLst>
              <a:ext uri="{FF2B5EF4-FFF2-40B4-BE49-F238E27FC236}">
                <a16:creationId xmlns:a16="http://schemas.microsoft.com/office/drawing/2014/main" id="{8091B263-1B33-4632-B530-77CC929116E0}"/>
              </a:ext>
            </a:extLst>
          </p:cNvPr>
          <p:cNvSpPr>
            <a:spLocks noChangeArrowheads="1"/>
          </p:cNvSpPr>
          <p:nvPr userDrawn="1"/>
        </p:nvSpPr>
        <p:spPr bwMode="auto">
          <a:xfrm>
            <a:off x="152400" y="228600"/>
            <a:ext cx="849313" cy="6416675"/>
          </a:xfrm>
          <a:prstGeom prst="rect">
            <a:avLst/>
          </a:prstGeom>
          <a:gradFill rotWithShape="0">
            <a:gsLst>
              <a:gs pos="0">
                <a:srgbClr val="ACAFD3"/>
              </a:gs>
              <a:gs pos="100000">
                <a:srgbClr val="ACAFD3">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2" name="Line 8">
            <a:extLst>
              <a:ext uri="{FF2B5EF4-FFF2-40B4-BE49-F238E27FC236}">
                <a16:creationId xmlns:a16="http://schemas.microsoft.com/office/drawing/2014/main" id="{35F110EE-5EC0-4967-B594-84C7D3839A06}"/>
              </a:ext>
            </a:extLst>
          </p:cNvPr>
          <p:cNvSpPr>
            <a:spLocks noChangeShapeType="1"/>
          </p:cNvSpPr>
          <p:nvPr userDrawn="1"/>
        </p:nvSpPr>
        <p:spPr bwMode="auto">
          <a:xfrm>
            <a:off x="509588" y="6248400"/>
            <a:ext cx="6577012"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 name="Line 9">
            <a:extLst>
              <a:ext uri="{FF2B5EF4-FFF2-40B4-BE49-F238E27FC236}">
                <a16:creationId xmlns:a16="http://schemas.microsoft.com/office/drawing/2014/main" id="{C107CDC2-EBE7-43C6-AD34-0C6EF42B45AF}"/>
              </a:ext>
            </a:extLst>
          </p:cNvPr>
          <p:cNvSpPr>
            <a:spLocks noChangeShapeType="1"/>
          </p:cNvSpPr>
          <p:nvPr userDrawn="1"/>
        </p:nvSpPr>
        <p:spPr bwMode="auto">
          <a:xfrm>
            <a:off x="533400" y="609600"/>
            <a:ext cx="8001000"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Rectangle 10">
            <a:extLst>
              <a:ext uri="{FF2B5EF4-FFF2-40B4-BE49-F238E27FC236}">
                <a16:creationId xmlns:a16="http://schemas.microsoft.com/office/drawing/2014/main" id="{51AC8B0A-66A4-4365-8486-3B1B5428A201}"/>
              </a:ext>
            </a:extLst>
          </p:cNvPr>
          <p:cNvSpPr>
            <a:spLocks noChangeArrowheads="1"/>
          </p:cNvSpPr>
          <p:nvPr userDrawn="1"/>
        </p:nvSpPr>
        <p:spPr bwMode="auto">
          <a:xfrm>
            <a:off x="7250113" y="6045200"/>
            <a:ext cx="1620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600" b="0" i="1">
                <a:solidFill>
                  <a:srgbClr val="336699"/>
                </a:solidFill>
                <a:effectLst>
                  <a:outerShdw blurRad="38100" dist="38100" dir="2700000" algn="tl">
                    <a:srgbClr val="C0C0C0"/>
                  </a:outerShdw>
                </a:effectLst>
                <a:sym typeface="Symbol" panose="05050102010706020507" pitchFamily="18" charset="2"/>
              </a:rPr>
              <a:t>School of Physics</a:t>
            </a:r>
            <a:endParaRPr lang="ja-JP" altLang="zh-CN" sz="1600" b="0" i="1">
              <a:solidFill>
                <a:srgbClr val="336699"/>
              </a:solidFill>
              <a:effectLst>
                <a:outerShdw blurRad="38100" dist="38100" dir="2700000" algn="tl">
                  <a:srgbClr val="C0C0C0"/>
                </a:outerShdw>
              </a:effectLst>
              <a:sym typeface="Symbol" panose="05050102010706020507" pitchFamily="18" charset="2"/>
            </a:endParaRPr>
          </a:p>
        </p:txBody>
      </p:sp>
      <p:sp>
        <p:nvSpPr>
          <p:cNvPr id="1036" name="Text Box 12">
            <a:extLst>
              <a:ext uri="{FF2B5EF4-FFF2-40B4-BE49-F238E27FC236}">
                <a16:creationId xmlns:a16="http://schemas.microsoft.com/office/drawing/2014/main" id="{24335EE5-8FF8-4E8B-BAF1-421CB54DFC5D}"/>
              </a:ext>
            </a:extLst>
          </p:cNvPr>
          <p:cNvSpPr txBox="1">
            <a:spLocks noChangeArrowheads="1"/>
          </p:cNvSpPr>
          <p:nvPr userDrawn="1"/>
        </p:nvSpPr>
        <p:spPr bwMode="auto">
          <a:xfrm>
            <a:off x="6858000" y="1365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a:solidFill>
                  <a:schemeClr val="accent2"/>
                </a:solidFill>
                <a:effectLst>
                  <a:outerShdw blurRad="38100" dist="38100" dir="2700000" algn="tl">
                    <a:srgbClr val="C0C0C0"/>
                  </a:outerShdw>
                </a:effectLst>
              </a:rPr>
              <a:t>《</a:t>
            </a:r>
            <a:r>
              <a:rPr lang="zh-CN" altLang="en-US" sz="2000" i="1">
                <a:solidFill>
                  <a:schemeClr val="accent2"/>
                </a:solidFill>
                <a:effectLst>
                  <a:outerShdw blurRad="38100" dist="38100" dir="2700000" algn="tl">
                    <a:srgbClr val="C0C0C0"/>
                  </a:outerShdw>
                </a:effectLst>
              </a:rPr>
              <a:t>热     学</a:t>
            </a:r>
            <a:r>
              <a:rPr lang="en-US" altLang="zh-CN" sz="2000" i="1">
                <a:solidFill>
                  <a:schemeClr val="accent2"/>
                </a:solidFill>
                <a:effectLst>
                  <a:outerShdw blurRad="38100" dist="38100" dir="2700000" algn="tl">
                    <a:srgbClr val="C0C0C0"/>
                  </a:outerShdw>
                </a:effectLst>
              </a:rPr>
              <a:t>》</a:t>
            </a:r>
          </a:p>
        </p:txBody>
      </p:sp>
      <p:sp>
        <p:nvSpPr>
          <p:cNvPr id="1037" name="Text Box 13">
            <a:extLst>
              <a:ext uri="{FF2B5EF4-FFF2-40B4-BE49-F238E27FC236}">
                <a16:creationId xmlns:a16="http://schemas.microsoft.com/office/drawing/2014/main" id="{58EEE8A2-6874-4B2E-8E66-A64AFF77DC68}"/>
              </a:ext>
            </a:extLst>
          </p:cNvPr>
          <p:cNvSpPr txBox="1">
            <a:spLocks noChangeArrowheads="1"/>
          </p:cNvSpPr>
          <p:nvPr userDrawn="1"/>
        </p:nvSpPr>
        <p:spPr bwMode="auto">
          <a:xfrm>
            <a:off x="1143000" y="152400"/>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i="1">
                <a:solidFill>
                  <a:schemeClr val="accent2"/>
                </a:solidFill>
              </a:rPr>
              <a:t>第四章 热力学第一定律</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1.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5.bin"/><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7.wmf"/><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24.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30.jpeg"/><Relationship Id="rId7"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5.bin"/><Relationship Id="rId5" Type="http://schemas.openxmlformats.org/officeDocument/2006/relationships/image" Target="../media/image28.wmf"/><Relationship Id="rId4" Type="http://schemas.openxmlformats.org/officeDocument/2006/relationships/oleObject" Target="../embeddings/oleObject24.bin"/><Relationship Id="rId9" Type="http://schemas.openxmlformats.org/officeDocument/2006/relationships/image" Target="../media/image27.wmf"/></Relationships>
</file>

<file path=ppt/slides/_rels/slide22.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32.wmf"/><Relationship Id="rId5" Type="http://schemas.openxmlformats.org/officeDocument/2006/relationships/oleObject" Target="../embeddings/oleObject28.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0.bin"/></Relationships>
</file>

<file path=ppt/slides/_rels/slide2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6.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FE8F5E68-CBB1-4D2F-8518-72DA1E359E07}"/>
              </a:ext>
            </a:extLst>
          </p:cNvPr>
          <p:cNvSpPr>
            <a:spLocks noChangeArrowheads="1"/>
          </p:cNvSpPr>
          <p:nvPr/>
        </p:nvSpPr>
        <p:spPr bwMode="auto">
          <a:xfrm>
            <a:off x="1143000" y="685800"/>
            <a:ext cx="48006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a:solidFill>
                  <a:schemeClr val="accent2"/>
                </a:solidFill>
                <a:cs typeface="Times New Roman" panose="02020603050405020304" pitchFamily="18" charset="0"/>
              </a:rPr>
              <a:t>§ 4</a:t>
            </a:r>
            <a:r>
              <a:rPr lang="en-US" altLang="zh-CN" sz="2800">
                <a:solidFill>
                  <a:schemeClr val="accent2"/>
                </a:solidFill>
              </a:rPr>
              <a:t>.</a:t>
            </a:r>
            <a:r>
              <a:rPr lang="en-US" altLang="zh-CN" sz="2800">
                <a:solidFill>
                  <a:schemeClr val="accent2"/>
                </a:solidFill>
                <a:cs typeface="Times New Roman" panose="02020603050405020304" pitchFamily="18" charset="0"/>
              </a:rPr>
              <a:t>1 </a:t>
            </a:r>
            <a:r>
              <a:rPr lang="zh-CN" altLang="en-US" sz="2800">
                <a:solidFill>
                  <a:schemeClr val="accent2"/>
                </a:solidFill>
              </a:rPr>
              <a:t>可逆与不可逆过程</a:t>
            </a:r>
            <a:r>
              <a:rPr lang="zh-CN" altLang="en-US" sz="2800">
                <a:solidFill>
                  <a:schemeClr val="accent2"/>
                </a:solidFill>
                <a:cs typeface="Times New Roman" panose="02020603050405020304" pitchFamily="18" charset="0"/>
              </a:rPr>
              <a:t> </a:t>
            </a:r>
            <a:endParaRPr lang="zh-CN" altLang="en-US" sz="2800">
              <a:solidFill>
                <a:schemeClr val="accent2"/>
              </a:solidFill>
              <a:ea typeface=""/>
            </a:endParaRPr>
          </a:p>
        </p:txBody>
      </p:sp>
      <p:sp>
        <p:nvSpPr>
          <p:cNvPr id="107523" name="Rectangle 3">
            <a:extLst>
              <a:ext uri="{FF2B5EF4-FFF2-40B4-BE49-F238E27FC236}">
                <a16:creationId xmlns:a16="http://schemas.microsoft.com/office/drawing/2014/main" id="{73BFD1C3-0385-4209-9AC9-F48133C1E1FF}"/>
              </a:ext>
            </a:extLst>
          </p:cNvPr>
          <p:cNvSpPr>
            <a:spLocks noChangeArrowheads="1"/>
          </p:cNvSpPr>
          <p:nvPr/>
        </p:nvSpPr>
        <p:spPr bwMode="auto">
          <a:xfrm>
            <a:off x="1143000" y="1219200"/>
            <a:ext cx="48006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 4</a:t>
            </a:r>
            <a:r>
              <a:rPr lang="en-US" altLang="zh-CN">
                <a:solidFill>
                  <a:schemeClr val="accent2"/>
                </a:solidFill>
              </a:rPr>
              <a:t>.</a:t>
            </a:r>
            <a:r>
              <a:rPr lang="en-US" altLang="zh-CN">
                <a:solidFill>
                  <a:schemeClr val="accent2"/>
                </a:solidFill>
                <a:cs typeface="Times New Roman" panose="02020603050405020304" pitchFamily="18" charset="0"/>
              </a:rPr>
              <a:t>1.1 </a:t>
            </a:r>
            <a:r>
              <a:rPr lang="zh-CN" altLang="en-US">
                <a:solidFill>
                  <a:schemeClr val="accent2"/>
                </a:solidFill>
              </a:rPr>
              <a:t>准静态过程</a:t>
            </a:r>
            <a:r>
              <a:rPr lang="zh-CN" altLang="en-US" sz="2800">
                <a:solidFill>
                  <a:schemeClr val="accent2"/>
                </a:solidFill>
                <a:cs typeface="Times New Roman" panose="02020603050405020304" pitchFamily="18" charset="0"/>
              </a:rPr>
              <a:t> </a:t>
            </a:r>
            <a:endParaRPr lang="zh-CN" altLang="en-US" sz="2800">
              <a:solidFill>
                <a:schemeClr val="accent2"/>
              </a:solidFill>
              <a:ea typeface=""/>
            </a:endParaRPr>
          </a:p>
        </p:txBody>
      </p:sp>
      <p:sp>
        <p:nvSpPr>
          <p:cNvPr id="107526" name="AutoShape 6">
            <a:extLst>
              <a:ext uri="{FF2B5EF4-FFF2-40B4-BE49-F238E27FC236}">
                <a16:creationId xmlns:a16="http://schemas.microsoft.com/office/drawing/2014/main" id="{855BCDEE-91D7-4E51-8B7F-EFB5CC82614A}"/>
              </a:ext>
            </a:extLst>
          </p:cNvPr>
          <p:cNvSpPr>
            <a:spLocks noChangeArrowheads="1"/>
          </p:cNvSpPr>
          <p:nvPr/>
        </p:nvSpPr>
        <p:spPr bwMode="auto">
          <a:xfrm>
            <a:off x="1066800" y="1752600"/>
            <a:ext cx="7391400" cy="9906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24" name="Rectangle 4">
            <a:extLst>
              <a:ext uri="{FF2B5EF4-FFF2-40B4-BE49-F238E27FC236}">
                <a16:creationId xmlns:a16="http://schemas.microsoft.com/office/drawing/2014/main" id="{B6BB0F28-D4C3-4A63-8217-0FA8E2C94078}"/>
              </a:ext>
            </a:extLst>
          </p:cNvPr>
          <p:cNvSpPr>
            <a:spLocks noChangeArrowheads="1"/>
          </p:cNvSpPr>
          <p:nvPr/>
        </p:nvSpPr>
        <p:spPr bwMode="auto">
          <a:xfrm>
            <a:off x="1219200" y="1828800"/>
            <a:ext cx="7010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准静态过程是一个进行得无限缓慢，以致系统连续不断地经历着一系列平衡态的过程。</a:t>
            </a:r>
            <a:r>
              <a:rPr lang="zh-CN" altLang="en-US" sz="2800">
                <a:solidFill>
                  <a:schemeClr val="accent2"/>
                </a:solidFill>
                <a:cs typeface="Times New Roman" panose="02020603050405020304" pitchFamily="18" charset="0"/>
              </a:rPr>
              <a:t> </a:t>
            </a:r>
            <a:endParaRPr lang="zh-CN" altLang="en-US" sz="2800">
              <a:solidFill>
                <a:schemeClr val="accent2"/>
              </a:solidFill>
              <a:ea typeface=""/>
            </a:endParaRPr>
          </a:p>
        </p:txBody>
      </p:sp>
      <p:pic>
        <p:nvPicPr>
          <p:cNvPr id="107527" name="Picture 7" descr="chap4fig1">
            <a:extLst>
              <a:ext uri="{FF2B5EF4-FFF2-40B4-BE49-F238E27FC236}">
                <a16:creationId xmlns:a16="http://schemas.microsoft.com/office/drawing/2014/main" id="{170F46E6-6387-46BC-9780-168252C82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068638"/>
            <a:ext cx="7416800" cy="2960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20" name="Picture 4" descr="042">
            <a:extLst>
              <a:ext uri="{FF2B5EF4-FFF2-40B4-BE49-F238E27FC236}">
                <a16:creationId xmlns:a16="http://schemas.microsoft.com/office/drawing/2014/main" id="{DF2F6EE4-D08B-4B6C-B341-3948F7A1D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3" y="688975"/>
            <a:ext cx="4268787" cy="5327650"/>
          </a:xfrm>
          <a:prstGeom prst="rect">
            <a:avLst/>
          </a:prstGeom>
          <a:noFill/>
          <a:extLst>
            <a:ext uri="{909E8E84-426E-40DD-AFC4-6F175D3DCCD1}">
              <a14:hiddenFill xmlns:a14="http://schemas.microsoft.com/office/drawing/2010/main">
                <a:solidFill>
                  <a:srgbClr val="FFFFFF"/>
                </a:solidFill>
              </a14:hiddenFill>
            </a:ext>
          </a:extLst>
        </p:spPr>
      </p:pic>
      <p:sp>
        <p:nvSpPr>
          <p:cNvPr id="137221" name="Text Box 5">
            <a:extLst>
              <a:ext uri="{FF2B5EF4-FFF2-40B4-BE49-F238E27FC236}">
                <a16:creationId xmlns:a16="http://schemas.microsoft.com/office/drawing/2014/main" id="{13C8CBA8-69DB-4137-9117-A32127AEEF22}"/>
              </a:ext>
            </a:extLst>
          </p:cNvPr>
          <p:cNvSpPr txBox="1">
            <a:spLocks noChangeArrowheads="1"/>
          </p:cNvSpPr>
          <p:nvPr/>
        </p:nvSpPr>
        <p:spPr bwMode="auto">
          <a:xfrm>
            <a:off x="5334000" y="1849438"/>
            <a:ext cx="32480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rPr>
              <a:t>1</a:t>
            </a:r>
            <a:r>
              <a:rPr lang="zh-CN" altLang="en-US" sz="2400">
                <a:solidFill>
                  <a:schemeClr val="accent2"/>
                </a:solidFill>
              </a:rPr>
              <a:t>）功与变化路径有关</a:t>
            </a:r>
          </a:p>
          <a:p>
            <a:r>
              <a:rPr lang="zh-CN" altLang="en-US" sz="2400">
                <a:solidFill>
                  <a:schemeClr val="accent2"/>
                </a:solidFill>
              </a:rPr>
              <a:t>功不是系统状态的属性</a:t>
            </a:r>
          </a:p>
        </p:txBody>
      </p:sp>
      <p:sp>
        <p:nvSpPr>
          <p:cNvPr id="137222" name="Text Box 6">
            <a:extLst>
              <a:ext uri="{FF2B5EF4-FFF2-40B4-BE49-F238E27FC236}">
                <a16:creationId xmlns:a16="http://schemas.microsoft.com/office/drawing/2014/main" id="{FE85D5D1-B9AF-4A96-A0B5-A31AEC0FB9E4}"/>
              </a:ext>
            </a:extLst>
          </p:cNvPr>
          <p:cNvSpPr txBox="1">
            <a:spLocks noChangeArrowheads="1"/>
          </p:cNvSpPr>
          <p:nvPr/>
        </p:nvSpPr>
        <p:spPr bwMode="auto">
          <a:xfrm>
            <a:off x="5410200" y="3521075"/>
            <a:ext cx="278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chemeClr val="accent2"/>
                </a:solidFill>
              </a:rPr>
              <a:t>2</a:t>
            </a:r>
            <a:r>
              <a:rPr lang="zh-CN" altLang="en-US" sz="2400">
                <a:solidFill>
                  <a:schemeClr val="accent2"/>
                </a:solidFill>
              </a:rPr>
              <a:t>）功不是状态函数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0770" name="Object 2">
            <a:extLst>
              <a:ext uri="{FF2B5EF4-FFF2-40B4-BE49-F238E27FC236}">
                <a16:creationId xmlns:a16="http://schemas.microsoft.com/office/drawing/2014/main" id="{CF35DCBD-9D49-4F46-9676-64D0E05679D5}"/>
              </a:ext>
            </a:extLst>
          </p:cNvPr>
          <p:cNvGraphicFramePr>
            <a:graphicFrameLocks noChangeAspect="1"/>
          </p:cNvGraphicFramePr>
          <p:nvPr/>
        </p:nvGraphicFramePr>
        <p:xfrm>
          <a:off x="1447800" y="2362200"/>
          <a:ext cx="6781800" cy="1106488"/>
        </p:xfrm>
        <a:graphic>
          <a:graphicData uri="http://schemas.openxmlformats.org/presentationml/2006/ole">
            <mc:AlternateContent xmlns:mc="http://schemas.openxmlformats.org/markup-compatibility/2006">
              <mc:Choice xmlns:v="urn:schemas-microsoft-com:vml" Requires="v">
                <p:oleObj spid="_x0000_s160780" name="公式" r:id="rId3" imgW="2730240" imgH="444240" progId="Equation.3">
                  <p:embed/>
                </p:oleObj>
              </mc:Choice>
              <mc:Fallback>
                <p:oleObj name="公式" r:id="rId3" imgW="2730240" imgH="4442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362200"/>
                        <a:ext cx="6781800" cy="110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0771" name="Object 3">
            <a:extLst>
              <a:ext uri="{FF2B5EF4-FFF2-40B4-BE49-F238E27FC236}">
                <a16:creationId xmlns:a16="http://schemas.microsoft.com/office/drawing/2014/main" id="{BBA8E558-8FA1-43E8-B890-2B11576A80B6}"/>
              </a:ext>
            </a:extLst>
          </p:cNvPr>
          <p:cNvGraphicFramePr>
            <a:graphicFrameLocks noChangeAspect="1"/>
          </p:cNvGraphicFramePr>
          <p:nvPr/>
        </p:nvGraphicFramePr>
        <p:xfrm>
          <a:off x="1447800" y="3733800"/>
          <a:ext cx="2514600" cy="1141413"/>
        </p:xfrm>
        <a:graphic>
          <a:graphicData uri="http://schemas.openxmlformats.org/presentationml/2006/ole">
            <mc:AlternateContent xmlns:mc="http://schemas.openxmlformats.org/markup-compatibility/2006">
              <mc:Choice xmlns:v="urn:schemas-microsoft-com:vml" Requires="v">
                <p:oleObj spid="_x0000_s160781" name="公式" r:id="rId5" imgW="977760" imgH="444240" progId="Equation.3">
                  <p:embed/>
                </p:oleObj>
              </mc:Choice>
              <mc:Fallback>
                <p:oleObj name="公式" r:id="rId5" imgW="977760" imgH="4442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733800"/>
                        <a:ext cx="2514600" cy="114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74" name="Rectangle 6">
            <a:extLst>
              <a:ext uri="{FF2B5EF4-FFF2-40B4-BE49-F238E27FC236}">
                <a16:creationId xmlns:a16="http://schemas.microsoft.com/office/drawing/2014/main" id="{50D4EFB5-63AF-4C0C-B838-AB381F00B6EC}"/>
              </a:ext>
            </a:extLst>
          </p:cNvPr>
          <p:cNvSpPr>
            <a:spLocks noChangeArrowheads="1"/>
          </p:cNvSpPr>
          <p:nvPr/>
        </p:nvSpPr>
        <p:spPr bwMode="auto">
          <a:xfrm>
            <a:off x="1295400" y="762000"/>
            <a:ext cx="7086600"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a:solidFill>
                  <a:schemeClr val="accent2"/>
                </a:solidFill>
              </a:rPr>
              <a:t>二、理想气体在几种可逆过程中功的计算</a:t>
            </a:r>
          </a:p>
        </p:txBody>
      </p:sp>
      <p:sp>
        <p:nvSpPr>
          <p:cNvPr id="160777" name="Text Box 9">
            <a:extLst>
              <a:ext uri="{FF2B5EF4-FFF2-40B4-BE49-F238E27FC236}">
                <a16:creationId xmlns:a16="http://schemas.microsoft.com/office/drawing/2014/main" id="{99ECBAC6-9E33-43CB-9A45-CBB285393FC3}"/>
              </a:ext>
            </a:extLst>
          </p:cNvPr>
          <p:cNvSpPr txBox="1">
            <a:spLocks noChangeArrowheads="1"/>
          </p:cNvSpPr>
          <p:nvPr/>
        </p:nvSpPr>
        <p:spPr bwMode="auto">
          <a:xfrm>
            <a:off x="1295400" y="1600200"/>
            <a:ext cx="2684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（一）等温过程</a:t>
            </a:r>
          </a:p>
        </p:txBody>
      </p:sp>
      <p:sp>
        <p:nvSpPr>
          <p:cNvPr id="160778" name="Text Box 10">
            <a:extLst>
              <a:ext uri="{FF2B5EF4-FFF2-40B4-BE49-F238E27FC236}">
                <a16:creationId xmlns:a16="http://schemas.microsoft.com/office/drawing/2014/main" id="{42C80A90-68D8-43F7-B721-0E1C7578A50C}"/>
              </a:ext>
            </a:extLst>
          </p:cNvPr>
          <p:cNvSpPr txBox="1">
            <a:spLocks noChangeArrowheads="1"/>
          </p:cNvSpPr>
          <p:nvPr/>
        </p:nvSpPr>
        <p:spPr bwMode="auto">
          <a:xfrm>
            <a:off x="1600200" y="4899025"/>
            <a:ext cx="5561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等温膨胀      </a:t>
            </a:r>
            <a:r>
              <a:rPr lang="en-US" altLang="zh-CN">
                <a:solidFill>
                  <a:schemeClr val="accent2"/>
                </a:solidFill>
              </a:rPr>
              <a:t>W&lt;0 </a:t>
            </a:r>
            <a:r>
              <a:rPr lang="zh-CN" altLang="en-US">
                <a:solidFill>
                  <a:schemeClr val="accent2"/>
                </a:solidFill>
              </a:rPr>
              <a:t>气体对外界做功 </a:t>
            </a:r>
          </a:p>
        </p:txBody>
      </p:sp>
      <p:sp>
        <p:nvSpPr>
          <p:cNvPr id="160779" name="Rectangle 11">
            <a:extLst>
              <a:ext uri="{FF2B5EF4-FFF2-40B4-BE49-F238E27FC236}">
                <a16:creationId xmlns:a16="http://schemas.microsoft.com/office/drawing/2014/main" id="{CE698E4F-6187-46ED-8944-42B1E77C4E78}"/>
              </a:ext>
            </a:extLst>
          </p:cNvPr>
          <p:cNvSpPr>
            <a:spLocks noChangeArrowheads="1"/>
          </p:cNvSpPr>
          <p:nvPr/>
        </p:nvSpPr>
        <p:spPr bwMode="auto">
          <a:xfrm>
            <a:off x="1600200" y="5584825"/>
            <a:ext cx="5561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等温压缩      </a:t>
            </a:r>
            <a:r>
              <a:rPr lang="en-US" altLang="zh-CN">
                <a:solidFill>
                  <a:schemeClr val="accent2"/>
                </a:solidFill>
              </a:rPr>
              <a:t>W&gt;0 </a:t>
            </a:r>
            <a:r>
              <a:rPr lang="zh-CN" altLang="en-US">
                <a:solidFill>
                  <a:schemeClr val="accent2"/>
                </a:solidFill>
              </a:rPr>
              <a:t>外界对气体做功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794" name="Object 2">
            <a:extLst>
              <a:ext uri="{FF2B5EF4-FFF2-40B4-BE49-F238E27FC236}">
                <a16:creationId xmlns:a16="http://schemas.microsoft.com/office/drawing/2014/main" id="{8811BA04-7499-4CB3-8E61-C75896930734}"/>
              </a:ext>
            </a:extLst>
          </p:cNvPr>
          <p:cNvGraphicFramePr>
            <a:graphicFrameLocks noChangeAspect="1"/>
          </p:cNvGraphicFramePr>
          <p:nvPr/>
        </p:nvGraphicFramePr>
        <p:xfrm>
          <a:off x="1600200" y="1752600"/>
          <a:ext cx="6553200" cy="903288"/>
        </p:xfrm>
        <a:graphic>
          <a:graphicData uri="http://schemas.openxmlformats.org/presentationml/2006/ole">
            <mc:AlternateContent xmlns:mc="http://schemas.openxmlformats.org/markup-compatibility/2006">
              <mc:Choice xmlns:v="urn:schemas-microsoft-com:vml" Requires="v">
                <p:oleObj spid="_x0000_s161801" name="公式" r:id="rId3" imgW="2577960" imgH="355320" progId="Equation.3">
                  <p:embed/>
                </p:oleObj>
              </mc:Choice>
              <mc:Fallback>
                <p:oleObj name="公式" r:id="rId3" imgW="2577960" imgH="3553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752600"/>
                        <a:ext cx="6553200"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795" name="Object 3">
            <a:extLst>
              <a:ext uri="{FF2B5EF4-FFF2-40B4-BE49-F238E27FC236}">
                <a16:creationId xmlns:a16="http://schemas.microsoft.com/office/drawing/2014/main" id="{83B8DADE-E4B4-4CB4-85E1-F6770B5CE97E}"/>
              </a:ext>
            </a:extLst>
          </p:cNvPr>
          <p:cNvGraphicFramePr>
            <a:graphicFrameLocks noChangeAspect="1"/>
          </p:cNvGraphicFramePr>
          <p:nvPr/>
        </p:nvGraphicFramePr>
        <p:xfrm>
          <a:off x="1524000" y="2741613"/>
          <a:ext cx="3200400" cy="611187"/>
        </p:xfrm>
        <a:graphic>
          <a:graphicData uri="http://schemas.openxmlformats.org/presentationml/2006/ole">
            <mc:AlternateContent xmlns:mc="http://schemas.openxmlformats.org/markup-compatibility/2006">
              <mc:Choice xmlns:v="urn:schemas-microsoft-com:vml" Requires="v">
                <p:oleObj spid="_x0000_s161802" name="公式" r:id="rId5" imgW="1130040" imgH="215640" progId="Equation.3">
                  <p:embed/>
                </p:oleObj>
              </mc:Choice>
              <mc:Fallback>
                <p:oleObj name="公式" r:id="rId5" imgW="1130040" imgH="2156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741613"/>
                        <a:ext cx="3200400"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1796" name="Text Box 4">
            <a:extLst>
              <a:ext uri="{FF2B5EF4-FFF2-40B4-BE49-F238E27FC236}">
                <a16:creationId xmlns:a16="http://schemas.microsoft.com/office/drawing/2014/main" id="{F3586055-3090-4859-96F5-E702B07A4473}"/>
              </a:ext>
            </a:extLst>
          </p:cNvPr>
          <p:cNvSpPr txBox="1">
            <a:spLocks noChangeArrowheads="1"/>
          </p:cNvSpPr>
          <p:nvPr/>
        </p:nvSpPr>
        <p:spPr bwMode="auto">
          <a:xfrm>
            <a:off x="1295400" y="990600"/>
            <a:ext cx="2684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（二）等压过程</a:t>
            </a:r>
          </a:p>
        </p:txBody>
      </p:sp>
      <p:sp>
        <p:nvSpPr>
          <p:cNvPr id="161797" name="Text Box 5">
            <a:extLst>
              <a:ext uri="{FF2B5EF4-FFF2-40B4-BE49-F238E27FC236}">
                <a16:creationId xmlns:a16="http://schemas.microsoft.com/office/drawing/2014/main" id="{9648E0A2-869E-484A-8469-51C72BB3D30A}"/>
              </a:ext>
            </a:extLst>
          </p:cNvPr>
          <p:cNvSpPr txBox="1">
            <a:spLocks noChangeArrowheads="1"/>
          </p:cNvSpPr>
          <p:nvPr/>
        </p:nvSpPr>
        <p:spPr bwMode="auto">
          <a:xfrm>
            <a:off x="1295400" y="3595688"/>
            <a:ext cx="2684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（三）等体过程</a:t>
            </a:r>
          </a:p>
        </p:txBody>
      </p:sp>
      <p:sp>
        <p:nvSpPr>
          <p:cNvPr id="161799" name="Text Box 7">
            <a:extLst>
              <a:ext uri="{FF2B5EF4-FFF2-40B4-BE49-F238E27FC236}">
                <a16:creationId xmlns:a16="http://schemas.microsoft.com/office/drawing/2014/main" id="{21C8A1A5-C73C-4395-ACE8-93E555066611}"/>
              </a:ext>
            </a:extLst>
          </p:cNvPr>
          <p:cNvSpPr txBox="1">
            <a:spLocks noChangeArrowheads="1"/>
          </p:cNvSpPr>
          <p:nvPr/>
        </p:nvSpPr>
        <p:spPr bwMode="auto">
          <a:xfrm>
            <a:off x="1676400" y="44196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0"/>
              <a:t>dV=0</a:t>
            </a:r>
          </a:p>
        </p:txBody>
      </p:sp>
      <p:sp>
        <p:nvSpPr>
          <p:cNvPr id="161800" name="Text Box 8">
            <a:extLst>
              <a:ext uri="{FF2B5EF4-FFF2-40B4-BE49-F238E27FC236}">
                <a16:creationId xmlns:a16="http://schemas.microsoft.com/office/drawing/2014/main" id="{CE4F22F3-A05D-4CCB-90C4-447088080955}"/>
              </a:ext>
            </a:extLst>
          </p:cNvPr>
          <p:cNvSpPr txBox="1">
            <a:spLocks noChangeArrowheads="1"/>
          </p:cNvSpPr>
          <p:nvPr/>
        </p:nvSpPr>
        <p:spPr bwMode="auto">
          <a:xfrm>
            <a:off x="1676400" y="51054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0"/>
              <a:t>W=0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D7BE4BC2-D9A5-49F0-BBEB-4F89E5EF5800}"/>
              </a:ext>
            </a:extLst>
          </p:cNvPr>
          <p:cNvSpPr>
            <a:spLocks noChangeArrowheads="1"/>
          </p:cNvSpPr>
          <p:nvPr/>
        </p:nvSpPr>
        <p:spPr bwMode="auto">
          <a:xfrm>
            <a:off x="1219200" y="914400"/>
            <a:ext cx="4800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a:solidFill>
                  <a:schemeClr val="accent2"/>
                </a:solidFill>
                <a:cs typeface="Times New Roman" panose="02020603050405020304" pitchFamily="18" charset="0"/>
              </a:rPr>
              <a:t>§ 4</a:t>
            </a:r>
            <a:r>
              <a:rPr lang="en-US" altLang="zh-CN" sz="2800">
                <a:solidFill>
                  <a:schemeClr val="accent2"/>
                </a:solidFill>
              </a:rPr>
              <a:t>.</a:t>
            </a:r>
            <a:r>
              <a:rPr lang="en-US" altLang="zh-CN" sz="2800">
                <a:solidFill>
                  <a:schemeClr val="accent2"/>
                </a:solidFill>
                <a:cs typeface="Times New Roman" panose="02020603050405020304" pitchFamily="18" charset="0"/>
              </a:rPr>
              <a:t>2.3 </a:t>
            </a:r>
            <a:r>
              <a:rPr lang="zh-CN" altLang="en-US" sz="2800">
                <a:solidFill>
                  <a:schemeClr val="accent2"/>
                </a:solidFill>
              </a:rPr>
              <a:t>其它形式的功</a:t>
            </a:r>
          </a:p>
        </p:txBody>
      </p:sp>
      <p:pic>
        <p:nvPicPr>
          <p:cNvPr id="122883" name="Picture 3" descr="043">
            <a:extLst>
              <a:ext uri="{FF2B5EF4-FFF2-40B4-BE49-F238E27FC236}">
                <a16:creationId xmlns:a16="http://schemas.microsoft.com/office/drawing/2014/main" id="{54F1F948-6F16-4786-89B7-CFCC2346E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667000"/>
            <a:ext cx="7696200" cy="3217863"/>
          </a:xfrm>
          <a:prstGeom prst="rect">
            <a:avLst/>
          </a:prstGeom>
          <a:noFill/>
          <a:extLst>
            <a:ext uri="{909E8E84-426E-40DD-AFC4-6F175D3DCCD1}">
              <a14:hiddenFill xmlns:a14="http://schemas.microsoft.com/office/drawing/2010/main">
                <a:solidFill>
                  <a:srgbClr val="FFFFFF"/>
                </a:solidFill>
              </a14:hiddenFill>
            </a:ext>
          </a:extLst>
        </p:spPr>
      </p:pic>
      <p:sp>
        <p:nvSpPr>
          <p:cNvPr id="122884" name="Rectangle 4">
            <a:extLst>
              <a:ext uri="{FF2B5EF4-FFF2-40B4-BE49-F238E27FC236}">
                <a16:creationId xmlns:a16="http://schemas.microsoft.com/office/drawing/2014/main" id="{4F129FE4-9AE7-4684-8374-B1ABFB81AA5B}"/>
              </a:ext>
            </a:extLst>
          </p:cNvPr>
          <p:cNvSpPr>
            <a:spLocks noChangeArrowheads="1"/>
          </p:cNvSpPr>
          <p:nvPr/>
        </p:nvSpPr>
        <p:spPr bwMode="auto">
          <a:xfrm>
            <a:off x="1143000" y="1752600"/>
            <a:ext cx="4800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a:solidFill>
                  <a:schemeClr val="accent2"/>
                </a:solidFill>
              </a:rPr>
              <a:t>一、拉伸弹性棒所做的功</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245" name="Object 5">
            <a:extLst>
              <a:ext uri="{FF2B5EF4-FFF2-40B4-BE49-F238E27FC236}">
                <a16:creationId xmlns:a16="http://schemas.microsoft.com/office/drawing/2014/main" id="{9B55E463-8B91-49C9-ADFB-4B32C58476D5}"/>
              </a:ext>
            </a:extLst>
          </p:cNvPr>
          <p:cNvGraphicFramePr>
            <a:graphicFrameLocks noChangeAspect="1"/>
          </p:cNvGraphicFramePr>
          <p:nvPr/>
        </p:nvGraphicFramePr>
        <p:xfrm>
          <a:off x="1600200" y="1981200"/>
          <a:ext cx="2057400" cy="1200150"/>
        </p:xfrm>
        <a:graphic>
          <a:graphicData uri="http://schemas.openxmlformats.org/presentationml/2006/ole">
            <mc:AlternateContent xmlns:mc="http://schemas.openxmlformats.org/markup-compatibility/2006">
              <mc:Choice xmlns:v="urn:schemas-microsoft-com:vml" Requires="v">
                <p:oleObj spid="_x0000_s138253" name="公式" r:id="rId3" imgW="622080" imgH="431640" progId="Equation.3">
                  <p:embed/>
                </p:oleObj>
              </mc:Choice>
              <mc:Fallback>
                <p:oleObj name="公式" r:id="rId3" imgW="622080" imgH="4316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981200"/>
                        <a:ext cx="2057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46" name="Object 6">
            <a:extLst>
              <a:ext uri="{FF2B5EF4-FFF2-40B4-BE49-F238E27FC236}">
                <a16:creationId xmlns:a16="http://schemas.microsoft.com/office/drawing/2014/main" id="{5B2A53A3-D2DD-420D-874D-3E77607E0BD4}"/>
              </a:ext>
            </a:extLst>
          </p:cNvPr>
          <p:cNvGraphicFramePr>
            <a:graphicFrameLocks noChangeAspect="1"/>
          </p:cNvGraphicFramePr>
          <p:nvPr/>
        </p:nvGraphicFramePr>
        <p:xfrm>
          <a:off x="1524000" y="3352800"/>
          <a:ext cx="3048000" cy="1312863"/>
        </p:xfrm>
        <a:graphic>
          <a:graphicData uri="http://schemas.openxmlformats.org/presentationml/2006/ole">
            <mc:AlternateContent xmlns:mc="http://schemas.openxmlformats.org/markup-compatibility/2006">
              <mc:Choice xmlns:v="urn:schemas-microsoft-com:vml" Requires="v">
                <p:oleObj spid="_x0000_s138254" name="公式" r:id="rId5" imgW="1002960" imgH="431640" progId="Equation.3">
                  <p:embed/>
                </p:oleObj>
              </mc:Choice>
              <mc:Fallback>
                <p:oleObj name="公式" r:id="rId5" imgW="1002960" imgH="431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352800"/>
                        <a:ext cx="3048000" cy="131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8247" name="Object 7">
            <a:extLst>
              <a:ext uri="{FF2B5EF4-FFF2-40B4-BE49-F238E27FC236}">
                <a16:creationId xmlns:a16="http://schemas.microsoft.com/office/drawing/2014/main" id="{DA12B144-A927-4A47-80B4-F92491616AF0}"/>
              </a:ext>
            </a:extLst>
          </p:cNvPr>
          <p:cNvGraphicFramePr>
            <a:graphicFrameLocks noChangeAspect="1"/>
          </p:cNvGraphicFramePr>
          <p:nvPr/>
        </p:nvGraphicFramePr>
        <p:xfrm>
          <a:off x="1600200" y="1066800"/>
          <a:ext cx="2667000" cy="571500"/>
        </p:xfrm>
        <a:graphic>
          <a:graphicData uri="http://schemas.openxmlformats.org/presentationml/2006/ole">
            <mc:AlternateContent xmlns:mc="http://schemas.openxmlformats.org/markup-compatibility/2006">
              <mc:Choice xmlns:v="urn:schemas-microsoft-com:vml" Requires="v">
                <p:oleObj spid="_x0000_s138255" name="公式" r:id="rId7" imgW="749160" imgH="203040" progId="Equation.3">
                  <p:embed/>
                </p:oleObj>
              </mc:Choice>
              <mc:Fallback>
                <p:oleObj name="公式" r:id="rId7" imgW="749160" imgH="2030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1066800"/>
                        <a:ext cx="26670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248" name="Text Box 8">
            <a:extLst>
              <a:ext uri="{FF2B5EF4-FFF2-40B4-BE49-F238E27FC236}">
                <a16:creationId xmlns:a16="http://schemas.microsoft.com/office/drawing/2014/main" id="{9A03414C-A082-4811-89BC-092B42612313}"/>
              </a:ext>
            </a:extLst>
          </p:cNvPr>
          <p:cNvSpPr txBox="1">
            <a:spLocks noChangeArrowheads="1"/>
          </p:cNvSpPr>
          <p:nvPr/>
        </p:nvSpPr>
        <p:spPr bwMode="auto">
          <a:xfrm>
            <a:off x="4953000" y="1066800"/>
            <a:ext cx="304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（外力所做元功）</a:t>
            </a:r>
          </a:p>
        </p:txBody>
      </p:sp>
      <p:sp>
        <p:nvSpPr>
          <p:cNvPr id="138249" name="Text Box 9">
            <a:extLst>
              <a:ext uri="{FF2B5EF4-FFF2-40B4-BE49-F238E27FC236}">
                <a16:creationId xmlns:a16="http://schemas.microsoft.com/office/drawing/2014/main" id="{2855B96F-3640-4132-AF08-B1C00195332C}"/>
              </a:ext>
            </a:extLst>
          </p:cNvPr>
          <p:cNvSpPr txBox="1">
            <a:spLocks noChangeArrowheads="1"/>
          </p:cNvSpPr>
          <p:nvPr/>
        </p:nvSpPr>
        <p:spPr bwMode="auto">
          <a:xfrm>
            <a:off x="4419600" y="2590800"/>
            <a:ext cx="447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（胡克定律：弹性棒的应力</a:t>
            </a:r>
          </a:p>
          <a:p>
            <a:r>
              <a:rPr lang="zh-CN" altLang="en-US">
                <a:solidFill>
                  <a:schemeClr val="accent2"/>
                </a:solidFill>
              </a:rPr>
              <a:t>     与应变成正比）</a:t>
            </a:r>
          </a:p>
        </p:txBody>
      </p:sp>
      <p:sp>
        <p:nvSpPr>
          <p:cNvPr id="138250" name="Text Box 10">
            <a:extLst>
              <a:ext uri="{FF2B5EF4-FFF2-40B4-BE49-F238E27FC236}">
                <a16:creationId xmlns:a16="http://schemas.microsoft.com/office/drawing/2014/main" id="{483E0D08-F940-40C6-A501-8154C440630B}"/>
              </a:ext>
            </a:extLst>
          </p:cNvPr>
          <p:cNvSpPr txBox="1">
            <a:spLocks noChangeArrowheads="1"/>
          </p:cNvSpPr>
          <p:nvPr/>
        </p:nvSpPr>
        <p:spPr bwMode="auto">
          <a:xfrm>
            <a:off x="4597400" y="3810000"/>
            <a:ext cx="45466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700">
                <a:solidFill>
                  <a:schemeClr val="accent2"/>
                </a:solidFill>
              </a:rPr>
              <a:t>（</a:t>
            </a:r>
            <a:r>
              <a:rPr lang="en-US" altLang="zh-CN" sz="2700">
                <a:solidFill>
                  <a:schemeClr val="accent2"/>
                </a:solidFill>
              </a:rPr>
              <a:t>E</a:t>
            </a:r>
            <a:r>
              <a:rPr lang="zh-CN" altLang="en-US" sz="2700">
                <a:solidFill>
                  <a:schemeClr val="accent2"/>
                </a:solidFill>
              </a:rPr>
              <a:t>为弹性模量或杨氏模量）</a:t>
            </a:r>
          </a:p>
        </p:txBody>
      </p:sp>
      <p:graphicFrame>
        <p:nvGraphicFramePr>
          <p:cNvPr id="138251" name="Object 11">
            <a:extLst>
              <a:ext uri="{FF2B5EF4-FFF2-40B4-BE49-F238E27FC236}">
                <a16:creationId xmlns:a16="http://schemas.microsoft.com/office/drawing/2014/main" id="{8426B3C0-B031-499A-A751-70E24975D012}"/>
              </a:ext>
            </a:extLst>
          </p:cNvPr>
          <p:cNvGraphicFramePr>
            <a:graphicFrameLocks noChangeAspect="1"/>
          </p:cNvGraphicFramePr>
          <p:nvPr/>
        </p:nvGraphicFramePr>
        <p:xfrm>
          <a:off x="1524000" y="4876800"/>
          <a:ext cx="2435225" cy="1428750"/>
        </p:xfrm>
        <a:graphic>
          <a:graphicData uri="http://schemas.openxmlformats.org/presentationml/2006/ole">
            <mc:AlternateContent xmlns:mc="http://schemas.openxmlformats.org/markup-compatibility/2006">
              <mc:Choice xmlns:v="urn:schemas-microsoft-com:vml" Requires="v">
                <p:oleObj spid="_x0000_s138256" name="公式" r:id="rId9" imgW="736560" imgH="431640" progId="Equation.3">
                  <p:embed/>
                </p:oleObj>
              </mc:Choice>
              <mc:Fallback>
                <p:oleObj name="公式" r:id="rId9" imgW="736560" imgH="4316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4876800"/>
                        <a:ext cx="243522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8252" name="Rectangle 12">
            <a:extLst>
              <a:ext uri="{FF2B5EF4-FFF2-40B4-BE49-F238E27FC236}">
                <a16:creationId xmlns:a16="http://schemas.microsoft.com/office/drawing/2014/main" id="{043B150B-B4B2-48A9-8829-AE8168293627}"/>
              </a:ext>
            </a:extLst>
          </p:cNvPr>
          <p:cNvSpPr>
            <a:spLocks noChangeArrowheads="1"/>
          </p:cNvSpPr>
          <p:nvPr/>
        </p:nvSpPr>
        <p:spPr bwMode="auto">
          <a:xfrm>
            <a:off x="4800600" y="5181600"/>
            <a:ext cx="3398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拉伸弹性棒所做的功</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281" name="Object 17">
            <a:extLst>
              <a:ext uri="{FF2B5EF4-FFF2-40B4-BE49-F238E27FC236}">
                <a16:creationId xmlns:a16="http://schemas.microsoft.com/office/drawing/2014/main" id="{DE9F0041-2B46-40CF-91D7-F94D898BFE45}"/>
              </a:ext>
            </a:extLst>
          </p:cNvPr>
          <p:cNvGraphicFramePr>
            <a:graphicFrameLocks noChangeAspect="1"/>
          </p:cNvGraphicFramePr>
          <p:nvPr/>
        </p:nvGraphicFramePr>
        <p:xfrm>
          <a:off x="1447800" y="2419350"/>
          <a:ext cx="4572000" cy="628650"/>
        </p:xfrm>
        <a:graphic>
          <a:graphicData uri="http://schemas.openxmlformats.org/presentationml/2006/ole">
            <mc:AlternateContent xmlns:mc="http://schemas.openxmlformats.org/markup-compatibility/2006">
              <mc:Choice xmlns:v="urn:schemas-microsoft-com:vml" Requires="v">
                <p:oleObj spid="_x0000_s139296" name="公式" r:id="rId3" imgW="1384200" imgH="203040" progId="Equation.3">
                  <p:embed/>
                </p:oleObj>
              </mc:Choice>
              <mc:Fallback>
                <p:oleObj name="公式" r:id="rId3" imgW="1384200" imgH="20304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419350"/>
                        <a:ext cx="457200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82" name="Object 18">
            <a:extLst>
              <a:ext uri="{FF2B5EF4-FFF2-40B4-BE49-F238E27FC236}">
                <a16:creationId xmlns:a16="http://schemas.microsoft.com/office/drawing/2014/main" id="{879111F2-6EA9-4EE9-BDE8-8333403D5C75}"/>
              </a:ext>
            </a:extLst>
          </p:cNvPr>
          <p:cNvGraphicFramePr>
            <a:graphicFrameLocks noChangeAspect="1"/>
          </p:cNvGraphicFramePr>
          <p:nvPr/>
        </p:nvGraphicFramePr>
        <p:xfrm>
          <a:off x="5257800" y="3200400"/>
          <a:ext cx="2743200" cy="681038"/>
        </p:xfrm>
        <a:graphic>
          <a:graphicData uri="http://schemas.openxmlformats.org/presentationml/2006/ole">
            <mc:AlternateContent xmlns:mc="http://schemas.openxmlformats.org/markup-compatibility/2006">
              <mc:Choice xmlns:v="urn:schemas-microsoft-com:vml" Requires="v">
                <p:oleObj spid="_x0000_s139297" name="公式" r:id="rId5" imgW="774360" imgH="203040" progId="Equation.3">
                  <p:embed/>
                </p:oleObj>
              </mc:Choice>
              <mc:Fallback>
                <p:oleObj name="公式" r:id="rId5" imgW="774360" imgH="20304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3200400"/>
                        <a:ext cx="274320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83" name="Object 19">
            <a:extLst>
              <a:ext uri="{FF2B5EF4-FFF2-40B4-BE49-F238E27FC236}">
                <a16:creationId xmlns:a16="http://schemas.microsoft.com/office/drawing/2014/main" id="{71EDF994-F915-478E-96CF-4989A2CDE87F}"/>
              </a:ext>
            </a:extLst>
          </p:cNvPr>
          <p:cNvGraphicFramePr>
            <a:graphicFrameLocks noChangeAspect="1"/>
          </p:cNvGraphicFramePr>
          <p:nvPr/>
        </p:nvGraphicFramePr>
        <p:xfrm>
          <a:off x="5334000" y="4038600"/>
          <a:ext cx="2743200" cy="790575"/>
        </p:xfrm>
        <a:graphic>
          <a:graphicData uri="http://schemas.openxmlformats.org/presentationml/2006/ole">
            <mc:AlternateContent xmlns:mc="http://schemas.openxmlformats.org/markup-compatibility/2006">
              <mc:Choice xmlns:v="urn:schemas-microsoft-com:vml" Requires="v">
                <p:oleObj spid="_x0000_s139298" name="公式" r:id="rId7" imgW="749160" imgH="228600" progId="Equation.3">
                  <p:embed/>
                </p:oleObj>
              </mc:Choice>
              <mc:Fallback>
                <p:oleObj name="公式" r:id="rId7" imgW="749160" imgH="22860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4038600"/>
                        <a:ext cx="2743200"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91" name="Rectangle 27">
            <a:extLst>
              <a:ext uri="{FF2B5EF4-FFF2-40B4-BE49-F238E27FC236}">
                <a16:creationId xmlns:a16="http://schemas.microsoft.com/office/drawing/2014/main" id="{7F9AE3DE-0987-46F9-BB48-FB3F8A80580C}"/>
              </a:ext>
            </a:extLst>
          </p:cNvPr>
          <p:cNvSpPr>
            <a:spLocks noChangeArrowheads="1"/>
          </p:cNvSpPr>
          <p:nvPr/>
        </p:nvSpPr>
        <p:spPr bwMode="auto">
          <a:xfrm>
            <a:off x="1371600" y="838200"/>
            <a:ext cx="2895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a:solidFill>
                  <a:schemeClr val="accent2"/>
                </a:solidFill>
              </a:rPr>
              <a:t>二、表面张力功</a:t>
            </a:r>
          </a:p>
        </p:txBody>
      </p:sp>
      <p:sp>
        <p:nvSpPr>
          <p:cNvPr id="139292" name="Rectangle 28">
            <a:extLst>
              <a:ext uri="{FF2B5EF4-FFF2-40B4-BE49-F238E27FC236}">
                <a16:creationId xmlns:a16="http://schemas.microsoft.com/office/drawing/2014/main" id="{9D0C1779-6090-43AF-8ACB-CB721C2C3FD4}"/>
              </a:ext>
            </a:extLst>
          </p:cNvPr>
          <p:cNvSpPr>
            <a:spLocks noChangeArrowheads="1"/>
          </p:cNvSpPr>
          <p:nvPr/>
        </p:nvSpPr>
        <p:spPr bwMode="auto">
          <a:xfrm>
            <a:off x="1295400" y="1600200"/>
            <a:ext cx="73914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a:solidFill>
                  <a:schemeClr val="accent2"/>
                </a:solidFill>
              </a:rPr>
              <a:t>表面张力系数</a:t>
            </a:r>
            <a:r>
              <a:rPr lang="en-US" altLang="zh-CN" sz="2800">
                <a:solidFill>
                  <a:schemeClr val="accent2"/>
                </a:solidFill>
                <a:latin typeface="Symbol" panose="05050102010706020507" pitchFamily="18" charset="2"/>
              </a:rPr>
              <a:t>s</a:t>
            </a:r>
            <a:r>
              <a:rPr lang="en-US" altLang="zh-CN" sz="2800">
                <a:solidFill>
                  <a:schemeClr val="accent2"/>
                </a:solidFill>
              </a:rPr>
              <a:t>:</a:t>
            </a:r>
            <a:r>
              <a:rPr lang="zh-CN" altLang="en-US" sz="2800">
                <a:solidFill>
                  <a:schemeClr val="accent2"/>
                </a:solidFill>
              </a:rPr>
              <a:t>单位长度所受到的表面张力</a:t>
            </a:r>
          </a:p>
        </p:txBody>
      </p:sp>
      <p:sp>
        <p:nvSpPr>
          <p:cNvPr id="139293" name="Rectangle 29">
            <a:extLst>
              <a:ext uri="{FF2B5EF4-FFF2-40B4-BE49-F238E27FC236}">
                <a16:creationId xmlns:a16="http://schemas.microsoft.com/office/drawing/2014/main" id="{17641175-5AFB-48A8-BBEE-0D7AB93B76BD}"/>
              </a:ext>
            </a:extLst>
          </p:cNvPr>
          <p:cNvSpPr>
            <a:spLocks noChangeArrowheads="1"/>
          </p:cNvSpPr>
          <p:nvPr/>
        </p:nvSpPr>
        <p:spPr bwMode="auto">
          <a:xfrm>
            <a:off x="1371600" y="3352800"/>
            <a:ext cx="3352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a:solidFill>
                  <a:schemeClr val="accent2"/>
                </a:solidFill>
              </a:rPr>
              <a:t>三、可逆电池做功</a:t>
            </a:r>
          </a:p>
        </p:txBody>
      </p:sp>
      <p:sp>
        <p:nvSpPr>
          <p:cNvPr id="139294" name="Rectangle 30">
            <a:extLst>
              <a:ext uri="{FF2B5EF4-FFF2-40B4-BE49-F238E27FC236}">
                <a16:creationId xmlns:a16="http://schemas.microsoft.com/office/drawing/2014/main" id="{001F581A-9FD3-43C0-988C-D3611AFD78A7}"/>
              </a:ext>
            </a:extLst>
          </p:cNvPr>
          <p:cNvSpPr>
            <a:spLocks noChangeArrowheads="1"/>
          </p:cNvSpPr>
          <p:nvPr/>
        </p:nvSpPr>
        <p:spPr bwMode="auto">
          <a:xfrm>
            <a:off x="1371600" y="4114800"/>
            <a:ext cx="3657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a:solidFill>
                  <a:schemeClr val="accent2"/>
                </a:solidFill>
              </a:rPr>
              <a:t>四、功的一般表达式</a:t>
            </a:r>
          </a:p>
        </p:txBody>
      </p:sp>
      <p:sp>
        <p:nvSpPr>
          <p:cNvPr id="139295" name="Rectangle 31">
            <a:extLst>
              <a:ext uri="{FF2B5EF4-FFF2-40B4-BE49-F238E27FC236}">
                <a16:creationId xmlns:a16="http://schemas.microsoft.com/office/drawing/2014/main" id="{E074ABBA-A615-4801-81E7-2B075E7ED1D8}"/>
              </a:ext>
            </a:extLst>
          </p:cNvPr>
          <p:cNvSpPr>
            <a:spLocks noChangeArrowheads="1"/>
          </p:cNvSpPr>
          <p:nvPr/>
        </p:nvSpPr>
        <p:spPr bwMode="auto">
          <a:xfrm>
            <a:off x="1447800" y="4876800"/>
            <a:ext cx="3657600" cy="1066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a:solidFill>
                  <a:schemeClr val="accent2"/>
                </a:solidFill>
              </a:rPr>
              <a:t>Y   </a:t>
            </a:r>
            <a:r>
              <a:rPr lang="zh-CN" altLang="en-US" sz="2800">
                <a:solidFill>
                  <a:schemeClr val="accent2"/>
                </a:solidFill>
              </a:rPr>
              <a:t>广义力        强度量</a:t>
            </a:r>
          </a:p>
          <a:p>
            <a:r>
              <a:rPr lang="en-US" altLang="zh-CN" sz="2800">
                <a:solidFill>
                  <a:schemeClr val="accent2"/>
                </a:solidFill>
              </a:rPr>
              <a:t>X   </a:t>
            </a:r>
            <a:r>
              <a:rPr lang="zh-CN" altLang="en-US" sz="2800">
                <a:solidFill>
                  <a:schemeClr val="accent2"/>
                </a:solidFill>
              </a:rPr>
              <a:t>广义位移    广延量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27CB58EE-1719-4C73-8B6E-D339968FA962}"/>
              </a:ext>
            </a:extLst>
          </p:cNvPr>
          <p:cNvSpPr>
            <a:spLocks noChangeArrowheads="1"/>
          </p:cNvSpPr>
          <p:nvPr/>
        </p:nvSpPr>
        <p:spPr bwMode="auto">
          <a:xfrm>
            <a:off x="1143000" y="838200"/>
            <a:ext cx="38862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a:solidFill>
                  <a:schemeClr val="accent2"/>
                </a:solidFill>
                <a:cs typeface="Times New Roman" panose="02020603050405020304" pitchFamily="18" charset="0"/>
              </a:rPr>
              <a:t>§ 4</a:t>
            </a:r>
            <a:r>
              <a:rPr lang="en-US" altLang="zh-CN" sz="2800">
                <a:solidFill>
                  <a:schemeClr val="accent2"/>
                </a:solidFill>
              </a:rPr>
              <a:t>.</a:t>
            </a:r>
            <a:r>
              <a:rPr lang="en-US" altLang="zh-CN" sz="2800">
                <a:solidFill>
                  <a:schemeClr val="accent2"/>
                </a:solidFill>
                <a:cs typeface="Times New Roman" panose="02020603050405020304" pitchFamily="18" charset="0"/>
              </a:rPr>
              <a:t>2.4</a:t>
            </a:r>
            <a:r>
              <a:rPr lang="en-US" altLang="zh-CN" sz="2800">
                <a:solidFill>
                  <a:schemeClr val="accent2"/>
                </a:solidFill>
              </a:rPr>
              <a:t> </a:t>
            </a:r>
            <a:r>
              <a:rPr lang="zh-CN" altLang="en-US" sz="2800">
                <a:solidFill>
                  <a:schemeClr val="accent2"/>
                </a:solidFill>
              </a:rPr>
              <a:t>热量与热质说</a:t>
            </a:r>
          </a:p>
        </p:txBody>
      </p:sp>
      <p:sp>
        <p:nvSpPr>
          <p:cNvPr id="123907" name="Rectangle 3">
            <a:extLst>
              <a:ext uri="{FF2B5EF4-FFF2-40B4-BE49-F238E27FC236}">
                <a16:creationId xmlns:a16="http://schemas.microsoft.com/office/drawing/2014/main" id="{25C43410-2472-46C6-BAB7-8B16F3DF282B}"/>
              </a:ext>
            </a:extLst>
          </p:cNvPr>
          <p:cNvSpPr>
            <a:spLocks noChangeArrowheads="1"/>
          </p:cNvSpPr>
          <p:nvPr/>
        </p:nvSpPr>
        <p:spPr bwMode="auto">
          <a:xfrm>
            <a:off x="1219200" y="1524000"/>
            <a:ext cx="3657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一、热量</a:t>
            </a:r>
          </a:p>
        </p:txBody>
      </p:sp>
      <p:sp>
        <p:nvSpPr>
          <p:cNvPr id="123908" name="Rectangle 4">
            <a:extLst>
              <a:ext uri="{FF2B5EF4-FFF2-40B4-BE49-F238E27FC236}">
                <a16:creationId xmlns:a16="http://schemas.microsoft.com/office/drawing/2014/main" id="{58CF0182-873A-4AE2-9015-6301B4256000}"/>
              </a:ext>
            </a:extLst>
          </p:cNvPr>
          <p:cNvSpPr>
            <a:spLocks noChangeArrowheads="1"/>
          </p:cNvSpPr>
          <p:nvPr/>
        </p:nvSpPr>
        <p:spPr bwMode="auto">
          <a:xfrm>
            <a:off x="1295400" y="2209800"/>
            <a:ext cx="7315200" cy="914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热量</a:t>
            </a:r>
            <a:r>
              <a:rPr lang="en-US" altLang="zh-CN">
                <a:solidFill>
                  <a:schemeClr val="accent2"/>
                </a:solidFill>
              </a:rPr>
              <a:t>:</a:t>
            </a:r>
            <a:r>
              <a:rPr lang="zh-CN" altLang="en-US">
                <a:solidFill>
                  <a:schemeClr val="accent2"/>
                </a:solidFill>
              </a:rPr>
              <a:t>系统与外界存在热学相互作用，从高温物体传递给低温物体的能量。</a:t>
            </a:r>
          </a:p>
        </p:txBody>
      </p:sp>
      <p:sp>
        <p:nvSpPr>
          <p:cNvPr id="123909" name="Rectangle 5">
            <a:extLst>
              <a:ext uri="{FF2B5EF4-FFF2-40B4-BE49-F238E27FC236}">
                <a16:creationId xmlns:a16="http://schemas.microsoft.com/office/drawing/2014/main" id="{B828E278-7936-404E-9FFB-E4FE07BE1CE4}"/>
              </a:ext>
            </a:extLst>
          </p:cNvPr>
          <p:cNvSpPr>
            <a:spLocks noChangeArrowheads="1"/>
          </p:cNvSpPr>
          <p:nvPr/>
        </p:nvSpPr>
        <p:spPr bwMode="auto">
          <a:xfrm>
            <a:off x="1371600" y="3505200"/>
            <a:ext cx="7315200"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热量和功是系统状态变化中伴随发生的两种不同的能量传递形式，是不同形式能量传递的量度，与状态变化的中间过程有关，不是系统状态的函数。</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9647C181-A8E4-4882-AB40-81FBA0721AED}"/>
              </a:ext>
            </a:extLst>
          </p:cNvPr>
          <p:cNvSpPr>
            <a:spLocks noChangeArrowheads="1"/>
          </p:cNvSpPr>
          <p:nvPr/>
        </p:nvSpPr>
        <p:spPr bwMode="auto">
          <a:xfrm>
            <a:off x="1143000" y="685800"/>
            <a:ext cx="4149725"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800">
                <a:solidFill>
                  <a:schemeClr val="accent2"/>
                </a:solidFill>
                <a:cs typeface="Times New Roman" panose="02020603050405020304" pitchFamily="18" charset="0"/>
              </a:rPr>
              <a:t>§ 4.3 </a:t>
            </a:r>
            <a:r>
              <a:rPr lang="zh-CN" altLang="en-US" sz="2800">
                <a:solidFill>
                  <a:schemeClr val="accent2"/>
                </a:solidFill>
              </a:rPr>
              <a:t>热力学第一定律</a:t>
            </a:r>
            <a:endParaRPr lang="zh-CN" altLang="en-US" sz="2800">
              <a:solidFill>
                <a:schemeClr val="accent2"/>
              </a:solidFill>
              <a:cs typeface="Times New Roman" panose="02020603050405020304" pitchFamily="18" charset="0"/>
            </a:endParaRPr>
          </a:p>
        </p:txBody>
      </p:sp>
      <p:sp>
        <p:nvSpPr>
          <p:cNvPr id="110596" name="Rectangle 4">
            <a:extLst>
              <a:ext uri="{FF2B5EF4-FFF2-40B4-BE49-F238E27FC236}">
                <a16:creationId xmlns:a16="http://schemas.microsoft.com/office/drawing/2014/main" id="{EF27A450-CD6D-47A3-804F-9A373F2F7CEB}"/>
              </a:ext>
            </a:extLst>
          </p:cNvPr>
          <p:cNvSpPr>
            <a:spLocks noChangeArrowheads="1"/>
          </p:cNvSpPr>
          <p:nvPr/>
        </p:nvSpPr>
        <p:spPr bwMode="auto">
          <a:xfrm>
            <a:off x="1219200" y="1295400"/>
            <a:ext cx="4800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 4</a:t>
            </a:r>
            <a:r>
              <a:rPr lang="en-US" altLang="zh-CN">
                <a:solidFill>
                  <a:schemeClr val="accent2"/>
                </a:solidFill>
              </a:rPr>
              <a:t>.</a:t>
            </a:r>
            <a:r>
              <a:rPr lang="en-US" altLang="zh-CN">
                <a:solidFill>
                  <a:schemeClr val="accent2"/>
                </a:solidFill>
                <a:cs typeface="Times New Roman" panose="02020603050405020304" pitchFamily="18" charset="0"/>
              </a:rPr>
              <a:t>3.1</a:t>
            </a:r>
            <a:r>
              <a:rPr lang="en-US" altLang="zh-CN">
                <a:solidFill>
                  <a:schemeClr val="accent2"/>
                </a:solidFill>
              </a:rPr>
              <a:t> </a:t>
            </a:r>
            <a:r>
              <a:rPr lang="zh-CN" altLang="en-US">
                <a:solidFill>
                  <a:schemeClr val="accent2"/>
                </a:solidFill>
              </a:rPr>
              <a:t>能量守恒与转换定律</a:t>
            </a:r>
            <a:endParaRPr lang="zh-CN" altLang="en-US" sz="2800">
              <a:solidFill>
                <a:schemeClr val="accent2"/>
              </a:solidFill>
            </a:endParaRPr>
          </a:p>
        </p:txBody>
      </p:sp>
      <p:graphicFrame>
        <p:nvGraphicFramePr>
          <p:cNvPr id="110597" name="Object 5">
            <a:extLst>
              <a:ext uri="{FF2B5EF4-FFF2-40B4-BE49-F238E27FC236}">
                <a16:creationId xmlns:a16="http://schemas.microsoft.com/office/drawing/2014/main" id="{0CADBF91-C905-452C-AF01-E7C3AE17DC00}"/>
              </a:ext>
            </a:extLst>
          </p:cNvPr>
          <p:cNvGraphicFramePr>
            <a:graphicFrameLocks noChangeAspect="1"/>
          </p:cNvGraphicFramePr>
          <p:nvPr/>
        </p:nvGraphicFramePr>
        <p:xfrm>
          <a:off x="1295400" y="2995613"/>
          <a:ext cx="5927725" cy="661987"/>
        </p:xfrm>
        <a:graphic>
          <a:graphicData uri="http://schemas.openxmlformats.org/presentationml/2006/ole">
            <mc:AlternateContent xmlns:mc="http://schemas.openxmlformats.org/markup-compatibility/2006">
              <mc:Choice xmlns:v="urn:schemas-microsoft-com:vml" Requires="v">
                <p:oleObj spid="_x0000_s110608" name="公式" r:id="rId3" imgW="2273040" imgH="253800" progId="Equation.3">
                  <p:embed/>
                </p:oleObj>
              </mc:Choice>
              <mc:Fallback>
                <p:oleObj name="公式" r:id="rId3" imgW="2273040" imgH="253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995613"/>
                        <a:ext cx="5927725" cy="661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598" name="Rectangle 6">
            <a:extLst>
              <a:ext uri="{FF2B5EF4-FFF2-40B4-BE49-F238E27FC236}">
                <a16:creationId xmlns:a16="http://schemas.microsoft.com/office/drawing/2014/main" id="{5970E496-C6E1-436F-B1F2-CDD4AFBBE411}"/>
              </a:ext>
            </a:extLst>
          </p:cNvPr>
          <p:cNvSpPr>
            <a:spLocks noChangeArrowheads="1"/>
          </p:cNvSpPr>
          <p:nvPr/>
        </p:nvSpPr>
        <p:spPr bwMode="auto">
          <a:xfrm>
            <a:off x="1219200" y="2438400"/>
            <a:ext cx="56388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功与热量相互转化的数值关系</a:t>
            </a:r>
            <a:r>
              <a:rPr lang="en-US" altLang="zh-CN">
                <a:solidFill>
                  <a:schemeClr val="accent2"/>
                </a:solidFill>
              </a:rPr>
              <a:t>-</a:t>
            </a:r>
            <a:r>
              <a:rPr lang="zh-CN" altLang="en-US">
                <a:solidFill>
                  <a:schemeClr val="accent2"/>
                </a:solidFill>
              </a:rPr>
              <a:t>热功当量</a:t>
            </a:r>
          </a:p>
        </p:txBody>
      </p:sp>
      <p:sp>
        <p:nvSpPr>
          <p:cNvPr id="110600" name="Rectangle 8">
            <a:extLst>
              <a:ext uri="{FF2B5EF4-FFF2-40B4-BE49-F238E27FC236}">
                <a16:creationId xmlns:a16="http://schemas.microsoft.com/office/drawing/2014/main" id="{220702F0-14F0-4DC4-BCA8-9BD590F49433}"/>
              </a:ext>
            </a:extLst>
          </p:cNvPr>
          <p:cNvSpPr>
            <a:spLocks noChangeArrowheads="1"/>
          </p:cNvSpPr>
          <p:nvPr/>
        </p:nvSpPr>
        <p:spPr bwMode="auto">
          <a:xfrm>
            <a:off x="1219200" y="1828800"/>
            <a:ext cx="29718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一、能量转化实验</a:t>
            </a:r>
          </a:p>
        </p:txBody>
      </p:sp>
      <p:sp>
        <p:nvSpPr>
          <p:cNvPr id="110601" name="Rectangle 9">
            <a:extLst>
              <a:ext uri="{FF2B5EF4-FFF2-40B4-BE49-F238E27FC236}">
                <a16:creationId xmlns:a16="http://schemas.microsoft.com/office/drawing/2014/main" id="{305A0917-43E8-43B0-B327-3F262ED42AAC}"/>
              </a:ext>
            </a:extLst>
          </p:cNvPr>
          <p:cNvSpPr>
            <a:spLocks noChangeArrowheads="1"/>
          </p:cNvSpPr>
          <p:nvPr/>
        </p:nvSpPr>
        <p:spPr bwMode="auto">
          <a:xfrm>
            <a:off x="1295400" y="3733800"/>
            <a:ext cx="51816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二、能量守恒与转换学说的建立</a:t>
            </a:r>
          </a:p>
        </p:txBody>
      </p:sp>
      <p:sp>
        <p:nvSpPr>
          <p:cNvPr id="110606" name="Text Box 14">
            <a:extLst>
              <a:ext uri="{FF2B5EF4-FFF2-40B4-BE49-F238E27FC236}">
                <a16:creationId xmlns:a16="http://schemas.microsoft.com/office/drawing/2014/main" id="{7E39D1ED-60DB-4564-8E43-975C861EB634}"/>
              </a:ext>
            </a:extLst>
          </p:cNvPr>
          <p:cNvSpPr txBox="1">
            <a:spLocks noChangeArrowheads="1"/>
          </p:cNvSpPr>
          <p:nvPr/>
        </p:nvSpPr>
        <p:spPr bwMode="auto">
          <a:xfrm>
            <a:off x="1924050" y="4562475"/>
            <a:ext cx="4641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迈耶          焦耳        亥姆霍兹</a:t>
            </a:r>
          </a:p>
        </p:txBody>
      </p:sp>
      <p:sp>
        <p:nvSpPr>
          <p:cNvPr id="110607" name="Rectangle 15">
            <a:extLst>
              <a:ext uri="{FF2B5EF4-FFF2-40B4-BE49-F238E27FC236}">
                <a16:creationId xmlns:a16="http://schemas.microsoft.com/office/drawing/2014/main" id="{B3CA22E5-35DD-4C5D-9437-4E8D64890DE7}"/>
              </a:ext>
            </a:extLst>
          </p:cNvPr>
          <p:cNvSpPr>
            <a:spLocks noChangeArrowheads="1"/>
          </p:cNvSpPr>
          <p:nvPr/>
        </p:nvSpPr>
        <p:spPr bwMode="auto">
          <a:xfrm>
            <a:off x="1600200" y="5257800"/>
            <a:ext cx="51816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物理思想      大量实验      数学表达式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C478711B-AADE-4823-9174-AC669A33CFA9}"/>
              </a:ext>
            </a:extLst>
          </p:cNvPr>
          <p:cNvSpPr>
            <a:spLocks noChangeArrowheads="1"/>
          </p:cNvSpPr>
          <p:nvPr/>
        </p:nvSpPr>
        <p:spPr bwMode="auto">
          <a:xfrm>
            <a:off x="1295400" y="869950"/>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accent2"/>
                </a:solidFill>
              </a:rPr>
              <a:t>三、能量守恒与转换定律的内容</a:t>
            </a:r>
          </a:p>
        </p:txBody>
      </p:sp>
      <p:sp>
        <p:nvSpPr>
          <p:cNvPr id="162819" name="Rectangle 3">
            <a:extLst>
              <a:ext uri="{FF2B5EF4-FFF2-40B4-BE49-F238E27FC236}">
                <a16:creationId xmlns:a16="http://schemas.microsoft.com/office/drawing/2014/main" id="{D9546812-1070-4566-B520-3DB6EBF9398A}"/>
              </a:ext>
            </a:extLst>
          </p:cNvPr>
          <p:cNvSpPr>
            <a:spLocks noChangeArrowheads="1"/>
          </p:cNvSpPr>
          <p:nvPr/>
        </p:nvSpPr>
        <p:spPr bwMode="auto">
          <a:xfrm>
            <a:off x="1295400" y="1631950"/>
            <a:ext cx="7315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Char char="•"/>
            </a:pPr>
            <a:r>
              <a:rPr lang="zh-CN" altLang="en-US">
                <a:solidFill>
                  <a:schemeClr val="accent2"/>
                </a:solidFill>
              </a:rPr>
              <a:t>自然界一切物体都具有能量，能量有各种不同形式</a:t>
            </a:r>
            <a:r>
              <a:rPr lang="en-US" altLang="zh-CN">
                <a:solidFill>
                  <a:schemeClr val="accent2"/>
                </a:solidFill>
              </a:rPr>
              <a:t>,</a:t>
            </a:r>
            <a:r>
              <a:rPr lang="zh-CN" altLang="en-US">
                <a:solidFill>
                  <a:schemeClr val="accent2"/>
                </a:solidFill>
              </a:rPr>
              <a:t>，它能从一种形式转化为另一种形式，从一个物体传递给另一个物体，在转化和传递中能量的数量不变。</a:t>
            </a:r>
          </a:p>
        </p:txBody>
      </p:sp>
      <p:sp>
        <p:nvSpPr>
          <p:cNvPr id="162820" name="Rectangle 4">
            <a:extLst>
              <a:ext uri="{FF2B5EF4-FFF2-40B4-BE49-F238E27FC236}">
                <a16:creationId xmlns:a16="http://schemas.microsoft.com/office/drawing/2014/main" id="{D15C9868-69D7-4E9A-AF2C-9A0E2E216783}"/>
              </a:ext>
            </a:extLst>
          </p:cNvPr>
          <p:cNvSpPr>
            <a:spLocks noChangeArrowheads="1"/>
          </p:cNvSpPr>
          <p:nvPr/>
        </p:nvSpPr>
        <p:spPr bwMode="auto">
          <a:xfrm>
            <a:off x="1295400" y="3733800"/>
            <a:ext cx="7086600" cy="1066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indent="-457200">
              <a:defRPr kumimoji="1" sz="2400">
                <a:solidFill>
                  <a:schemeClr val="tx1"/>
                </a:solidFill>
                <a:latin typeface="Times New Roman" panose="02020603050405020304" pitchFamily="18" charset="0"/>
                <a:ea typeface="宋体" panose="02010600030101010101" pitchFamily="2" charset="-122"/>
              </a:defRPr>
            </a:lvl2pPr>
            <a:lvl3pPr marL="457200" indent="-457200">
              <a:defRPr kumimoji="1" sz="2400">
                <a:solidFill>
                  <a:schemeClr val="tx1"/>
                </a:solidFill>
                <a:latin typeface="Times New Roman" panose="02020603050405020304" pitchFamily="18" charset="0"/>
                <a:ea typeface="宋体" panose="02010600030101010101" pitchFamily="2" charset="-122"/>
              </a:defRPr>
            </a:lvl3pPr>
            <a:lvl4pPr marL="457200" indent="-457200">
              <a:defRPr kumimoji="1" sz="2400">
                <a:solidFill>
                  <a:schemeClr val="tx1"/>
                </a:solidFill>
                <a:latin typeface="Times New Roman" panose="02020603050405020304" pitchFamily="18" charset="0"/>
                <a:ea typeface="宋体" panose="02010600030101010101" pitchFamily="2" charset="-122"/>
              </a:defRPr>
            </a:lvl4pPr>
            <a:lvl5pPr marL="457200" indent="-457200">
              <a:defRPr kumimoji="1" sz="2400">
                <a:solidFill>
                  <a:schemeClr val="tx1"/>
                </a:solidFill>
                <a:latin typeface="Times New Roman" panose="02020603050405020304" pitchFamily="18" charset="0"/>
                <a:ea typeface="宋体" panose="02010600030101010101" pitchFamily="2" charset="-122"/>
              </a:defRPr>
            </a:lvl5pPr>
            <a:lvl6pPr marL="914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1371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828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22860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Char char="•"/>
            </a:pPr>
            <a:r>
              <a:rPr lang="zh-CN" altLang="en-US">
                <a:solidFill>
                  <a:schemeClr val="accent2"/>
                </a:solidFill>
              </a:rPr>
              <a:t>第一类永动机（不消耗任何形式的能量而能对</a:t>
            </a:r>
          </a:p>
          <a:p>
            <a:r>
              <a:rPr lang="zh-CN" altLang="en-US">
                <a:solidFill>
                  <a:schemeClr val="accent2"/>
                </a:solidFill>
              </a:rPr>
              <a:t>      外做功的机械）是不能制作出来的。</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7C0184B8-66FD-4B29-982A-C621D3599141}"/>
              </a:ext>
            </a:extLst>
          </p:cNvPr>
          <p:cNvSpPr>
            <a:spLocks noChangeArrowheads="1"/>
          </p:cNvSpPr>
          <p:nvPr/>
        </p:nvSpPr>
        <p:spPr bwMode="auto">
          <a:xfrm>
            <a:off x="1219200" y="762000"/>
            <a:ext cx="4800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 4</a:t>
            </a:r>
            <a:r>
              <a:rPr lang="en-US" altLang="zh-CN">
                <a:solidFill>
                  <a:schemeClr val="accent2"/>
                </a:solidFill>
              </a:rPr>
              <a:t>.</a:t>
            </a:r>
            <a:r>
              <a:rPr lang="en-US" altLang="zh-CN">
                <a:solidFill>
                  <a:schemeClr val="accent2"/>
                </a:solidFill>
                <a:cs typeface="Times New Roman" panose="02020603050405020304" pitchFamily="18" charset="0"/>
              </a:rPr>
              <a:t>3.2</a:t>
            </a:r>
            <a:r>
              <a:rPr lang="en-US" altLang="zh-CN">
                <a:solidFill>
                  <a:schemeClr val="accent2"/>
                </a:solidFill>
              </a:rPr>
              <a:t> </a:t>
            </a:r>
            <a:r>
              <a:rPr lang="zh-CN" altLang="en-US">
                <a:solidFill>
                  <a:schemeClr val="accent2"/>
                </a:solidFill>
              </a:rPr>
              <a:t>内能定理</a:t>
            </a:r>
            <a:endParaRPr lang="zh-CN" altLang="en-US" sz="2800">
              <a:solidFill>
                <a:schemeClr val="accent2"/>
              </a:solidFill>
            </a:endParaRPr>
          </a:p>
        </p:txBody>
      </p:sp>
      <p:sp>
        <p:nvSpPr>
          <p:cNvPr id="124931" name="Rectangle 3">
            <a:extLst>
              <a:ext uri="{FF2B5EF4-FFF2-40B4-BE49-F238E27FC236}">
                <a16:creationId xmlns:a16="http://schemas.microsoft.com/office/drawing/2014/main" id="{52981662-DDAC-4556-B448-B9A4F93841A2}"/>
              </a:ext>
            </a:extLst>
          </p:cNvPr>
          <p:cNvSpPr>
            <a:spLocks noChangeArrowheads="1"/>
          </p:cNvSpPr>
          <p:nvPr/>
        </p:nvSpPr>
        <p:spPr bwMode="auto">
          <a:xfrm>
            <a:off x="1295400" y="1447800"/>
            <a:ext cx="51816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一、内能是态函数</a:t>
            </a:r>
          </a:p>
        </p:txBody>
      </p:sp>
      <p:sp>
        <p:nvSpPr>
          <p:cNvPr id="124932" name="Rectangle 4">
            <a:extLst>
              <a:ext uri="{FF2B5EF4-FFF2-40B4-BE49-F238E27FC236}">
                <a16:creationId xmlns:a16="http://schemas.microsoft.com/office/drawing/2014/main" id="{944C4AF6-8DD0-4B9E-BA13-454DEBD8FCCC}"/>
              </a:ext>
            </a:extLst>
          </p:cNvPr>
          <p:cNvSpPr>
            <a:spLocks noChangeArrowheads="1"/>
          </p:cNvSpPr>
          <p:nvPr/>
        </p:nvSpPr>
        <p:spPr bwMode="auto">
          <a:xfrm>
            <a:off x="1295400" y="3810000"/>
            <a:ext cx="51816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二、内能定理</a:t>
            </a:r>
          </a:p>
        </p:txBody>
      </p:sp>
      <p:sp>
        <p:nvSpPr>
          <p:cNvPr id="124933" name="Rectangle 5">
            <a:extLst>
              <a:ext uri="{FF2B5EF4-FFF2-40B4-BE49-F238E27FC236}">
                <a16:creationId xmlns:a16="http://schemas.microsoft.com/office/drawing/2014/main" id="{D05362CE-50F0-4752-8F3C-8EF1B855C2F9}"/>
              </a:ext>
            </a:extLst>
          </p:cNvPr>
          <p:cNvSpPr>
            <a:spLocks noChangeArrowheads="1"/>
          </p:cNvSpPr>
          <p:nvPr/>
        </p:nvSpPr>
        <p:spPr bwMode="auto">
          <a:xfrm>
            <a:off x="1295400" y="2057400"/>
            <a:ext cx="7162800" cy="1676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内能是系统内部所有微观粒子的微观无序运动动能以及总的相互作用势能两者之和。内能是状态函数，处于平衡态系统的内能是确定的。内能与系统状态间有一一对应关系。</a:t>
            </a:r>
          </a:p>
        </p:txBody>
      </p:sp>
      <p:graphicFrame>
        <p:nvGraphicFramePr>
          <p:cNvPr id="124934" name="Object 6">
            <a:extLst>
              <a:ext uri="{FF2B5EF4-FFF2-40B4-BE49-F238E27FC236}">
                <a16:creationId xmlns:a16="http://schemas.microsoft.com/office/drawing/2014/main" id="{8FC6C21D-6624-4A6A-98BA-7A7B6571F064}"/>
              </a:ext>
            </a:extLst>
          </p:cNvPr>
          <p:cNvGraphicFramePr>
            <a:graphicFrameLocks noChangeAspect="1"/>
          </p:cNvGraphicFramePr>
          <p:nvPr/>
        </p:nvGraphicFramePr>
        <p:xfrm>
          <a:off x="1371600" y="4800600"/>
          <a:ext cx="2971800" cy="723900"/>
        </p:xfrm>
        <a:graphic>
          <a:graphicData uri="http://schemas.openxmlformats.org/presentationml/2006/ole">
            <mc:AlternateContent xmlns:mc="http://schemas.openxmlformats.org/markup-compatibility/2006">
              <mc:Choice xmlns:v="urn:schemas-microsoft-com:vml" Requires="v">
                <p:oleObj spid="_x0000_s124935" name="公式" r:id="rId3" imgW="990360" imgH="241200" progId="Equation.3">
                  <p:embed/>
                </p:oleObj>
              </mc:Choice>
              <mc:Fallback>
                <p:oleObj name="公式" r:id="rId3" imgW="990360" imgH="241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800600"/>
                        <a:ext cx="2971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AutoShape 2">
            <a:extLst>
              <a:ext uri="{FF2B5EF4-FFF2-40B4-BE49-F238E27FC236}">
                <a16:creationId xmlns:a16="http://schemas.microsoft.com/office/drawing/2014/main" id="{3249D67D-FAB2-47DC-B80E-1F135471D7EB}"/>
              </a:ext>
            </a:extLst>
          </p:cNvPr>
          <p:cNvSpPr>
            <a:spLocks noChangeArrowheads="1"/>
          </p:cNvSpPr>
          <p:nvPr/>
        </p:nvSpPr>
        <p:spPr bwMode="auto">
          <a:xfrm>
            <a:off x="1371600" y="1752600"/>
            <a:ext cx="7239000" cy="12954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699" name="Rectangle 3">
            <a:extLst>
              <a:ext uri="{FF2B5EF4-FFF2-40B4-BE49-F238E27FC236}">
                <a16:creationId xmlns:a16="http://schemas.microsoft.com/office/drawing/2014/main" id="{8BB9EABE-A88D-4269-8934-96F9B4AE32CA}"/>
              </a:ext>
            </a:extLst>
          </p:cNvPr>
          <p:cNvSpPr>
            <a:spLocks noChangeArrowheads="1"/>
          </p:cNvSpPr>
          <p:nvPr/>
        </p:nvSpPr>
        <p:spPr bwMode="auto">
          <a:xfrm>
            <a:off x="1524000" y="1828800"/>
            <a:ext cx="7010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系统内部各部分之间及系统与外界之间都始终同时满足力学、热学、化学平衡条件的过程才是准静态过程。</a:t>
            </a:r>
            <a:endParaRPr lang="zh-CN" altLang="en-US" sz="2800">
              <a:solidFill>
                <a:schemeClr val="accent2"/>
              </a:solidFill>
              <a:ea typeface=""/>
            </a:endParaRPr>
          </a:p>
        </p:txBody>
      </p:sp>
      <p:sp>
        <p:nvSpPr>
          <p:cNvPr id="157700" name="AutoShape 4">
            <a:extLst>
              <a:ext uri="{FF2B5EF4-FFF2-40B4-BE49-F238E27FC236}">
                <a16:creationId xmlns:a16="http://schemas.microsoft.com/office/drawing/2014/main" id="{82502D12-F98E-4A30-9BED-BC0F74102B10}"/>
              </a:ext>
            </a:extLst>
          </p:cNvPr>
          <p:cNvSpPr>
            <a:spLocks noChangeArrowheads="1"/>
          </p:cNvSpPr>
          <p:nvPr/>
        </p:nvSpPr>
        <p:spPr bwMode="auto">
          <a:xfrm>
            <a:off x="1371600" y="3505200"/>
            <a:ext cx="7239000" cy="21336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01" name="Rectangle 5">
            <a:extLst>
              <a:ext uri="{FF2B5EF4-FFF2-40B4-BE49-F238E27FC236}">
                <a16:creationId xmlns:a16="http://schemas.microsoft.com/office/drawing/2014/main" id="{19BAF826-C336-4CF6-A18C-5F25288D011F}"/>
              </a:ext>
            </a:extLst>
          </p:cNvPr>
          <p:cNvSpPr>
            <a:spLocks noChangeArrowheads="1"/>
          </p:cNvSpPr>
          <p:nvPr/>
        </p:nvSpPr>
        <p:spPr bwMode="auto">
          <a:xfrm>
            <a:off x="1524000" y="3581400"/>
            <a:ext cx="7010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只要系统内部各部分（或系统与外界）间压强差、温度差，以及同一成分在各处的浓度之间的差异分别与系统的平均压强、平均温度、平均浓度之比很小时，就可以认为系统已分别满足力学、热学、化学平衡条件。</a:t>
            </a:r>
            <a:r>
              <a:rPr lang="zh-CN" altLang="en-US" sz="2800">
                <a:solidFill>
                  <a:schemeClr val="accent2"/>
                </a:solidFill>
                <a:cs typeface="Times New Roman" panose="02020603050405020304" pitchFamily="18" charset="0"/>
              </a:rPr>
              <a:t> </a:t>
            </a:r>
            <a:endParaRPr lang="zh-CN" altLang="en-US" sz="2800">
              <a:solidFill>
                <a:schemeClr val="accent2"/>
              </a:solidFill>
              <a:ea typeface=""/>
            </a:endParaRPr>
          </a:p>
        </p:txBody>
      </p:sp>
      <p:sp>
        <p:nvSpPr>
          <p:cNvPr id="157702" name="Rectangle 6">
            <a:extLst>
              <a:ext uri="{FF2B5EF4-FFF2-40B4-BE49-F238E27FC236}">
                <a16:creationId xmlns:a16="http://schemas.microsoft.com/office/drawing/2014/main" id="{185B22DB-BCA8-4B4B-A0EF-BA441D28B94D}"/>
              </a:ext>
            </a:extLst>
          </p:cNvPr>
          <p:cNvSpPr>
            <a:spLocks noChangeArrowheads="1"/>
          </p:cNvSpPr>
          <p:nvPr/>
        </p:nvSpPr>
        <p:spPr bwMode="auto">
          <a:xfrm>
            <a:off x="1371600" y="914400"/>
            <a:ext cx="3124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a:solidFill>
                  <a:schemeClr val="accent2"/>
                </a:solidFill>
              </a:rPr>
              <a:t>准静态过程的判断</a:t>
            </a:r>
            <a:r>
              <a:rPr lang="zh-CN" altLang="en-US" sz="2800">
                <a:solidFill>
                  <a:schemeClr val="accent2"/>
                </a:solidFill>
                <a:cs typeface="Times New Roman" panose="02020603050405020304" pitchFamily="18" charset="0"/>
              </a:rPr>
              <a:t> </a:t>
            </a:r>
            <a:endParaRPr lang="zh-CN" altLang="en-US" sz="2800">
              <a:solidFill>
                <a:schemeClr val="accent2"/>
              </a:solidFill>
              <a:ea typefac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15" name="Object 7">
            <a:extLst>
              <a:ext uri="{FF2B5EF4-FFF2-40B4-BE49-F238E27FC236}">
                <a16:creationId xmlns:a16="http://schemas.microsoft.com/office/drawing/2014/main" id="{B16912E9-4125-45D0-B6EC-1D54FBCAC022}"/>
              </a:ext>
            </a:extLst>
          </p:cNvPr>
          <p:cNvGraphicFramePr>
            <a:graphicFrameLocks noGrp="1" noChangeAspect="1"/>
          </p:cNvGraphicFramePr>
          <p:nvPr>
            <p:ph sz="quarter" idx="2"/>
          </p:nvPr>
        </p:nvGraphicFramePr>
        <p:xfrm>
          <a:off x="1563688" y="1830388"/>
          <a:ext cx="3465512" cy="684212"/>
        </p:xfrm>
        <a:graphic>
          <a:graphicData uri="http://schemas.openxmlformats.org/presentationml/2006/ole">
            <mc:AlternateContent xmlns:mc="http://schemas.openxmlformats.org/markup-compatibility/2006">
              <mc:Choice xmlns:v="urn:schemas-microsoft-com:vml" Requires="v">
                <p:oleObj spid="_x0000_s145443" name="公式" r:id="rId3" imgW="1091880" imgH="215640" progId="Equation.3">
                  <p:embed/>
                </p:oleObj>
              </mc:Choice>
              <mc:Fallback>
                <p:oleObj name="公式" r:id="rId3" imgW="1091880" imgH="215640" progId="Equation.3">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3688" y="1830388"/>
                        <a:ext cx="3465512"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5418" name="Object 10">
            <a:extLst>
              <a:ext uri="{FF2B5EF4-FFF2-40B4-BE49-F238E27FC236}">
                <a16:creationId xmlns:a16="http://schemas.microsoft.com/office/drawing/2014/main" id="{9751644E-CD00-4F0A-BA65-BF2D44AA89AE}"/>
              </a:ext>
            </a:extLst>
          </p:cNvPr>
          <p:cNvGraphicFramePr>
            <a:graphicFrameLocks noGrp="1" noChangeAspect="1"/>
          </p:cNvGraphicFramePr>
          <p:nvPr>
            <p:ph sz="quarter" idx="3"/>
          </p:nvPr>
        </p:nvGraphicFramePr>
        <p:xfrm>
          <a:off x="1487488" y="2895600"/>
          <a:ext cx="3084512" cy="641350"/>
        </p:xfrm>
        <a:graphic>
          <a:graphicData uri="http://schemas.openxmlformats.org/presentationml/2006/ole">
            <mc:AlternateContent xmlns:mc="http://schemas.openxmlformats.org/markup-compatibility/2006">
              <mc:Choice xmlns:v="urn:schemas-microsoft-com:vml" Requires="v">
                <p:oleObj spid="_x0000_s145444" name="公式" r:id="rId5" imgW="977760" imgH="203040" progId="Equation.3">
                  <p:embed/>
                </p:oleObj>
              </mc:Choice>
              <mc:Fallback>
                <p:oleObj name="公式" r:id="rId5" imgW="977760" imgH="203040" progId="Equation.3">
                  <p:embed/>
                  <p:pic>
                    <p:nvPicPr>
                      <p:cNvPr id="0" name="Object 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7488" y="2895600"/>
                        <a:ext cx="30845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5424" name="Object 16">
            <a:extLst>
              <a:ext uri="{FF2B5EF4-FFF2-40B4-BE49-F238E27FC236}">
                <a16:creationId xmlns:a16="http://schemas.microsoft.com/office/drawing/2014/main" id="{EBABF4F7-713C-422E-A93E-9DD8C29E53D1}"/>
              </a:ext>
            </a:extLst>
          </p:cNvPr>
          <p:cNvGraphicFramePr>
            <a:graphicFrameLocks noChangeAspect="1"/>
          </p:cNvGraphicFramePr>
          <p:nvPr/>
        </p:nvGraphicFramePr>
        <p:xfrm>
          <a:off x="1411288" y="3895725"/>
          <a:ext cx="3465512" cy="676275"/>
        </p:xfrm>
        <a:graphic>
          <a:graphicData uri="http://schemas.openxmlformats.org/presentationml/2006/ole">
            <mc:AlternateContent xmlns:mc="http://schemas.openxmlformats.org/markup-compatibility/2006">
              <mc:Choice xmlns:v="urn:schemas-microsoft-com:vml" Requires="v">
                <p:oleObj spid="_x0000_s145445" name="公式" r:id="rId7" imgW="1041120" imgH="203040" progId="Equation.3">
                  <p:embed/>
                </p:oleObj>
              </mc:Choice>
              <mc:Fallback>
                <p:oleObj name="公式" r:id="rId7" imgW="1041120" imgH="20304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1288" y="3895725"/>
                        <a:ext cx="3465512"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25" name="Object 17">
            <a:extLst>
              <a:ext uri="{FF2B5EF4-FFF2-40B4-BE49-F238E27FC236}">
                <a16:creationId xmlns:a16="http://schemas.microsoft.com/office/drawing/2014/main" id="{B64CB92E-AFBB-4577-B10A-4DA080DAFF05}"/>
              </a:ext>
            </a:extLst>
          </p:cNvPr>
          <p:cNvGraphicFramePr>
            <a:graphicFrameLocks noChangeAspect="1"/>
          </p:cNvGraphicFramePr>
          <p:nvPr/>
        </p:nvGraphicFramePr>
        <p:xfrm>
          <a:off x="1447800" y="5013325"/>
          <a:ext cx="3200400" cy="625475"/>
        </p:xfrm>
        <a:graphic>
          <a:graphicData uri="http://schemas.openxmlformats.org/presentationml/2006/ole">
            <mc:AlternateContent xmlns:mc="http://schemas.openxmlformats.org/markup-compatibility/2006">
              <mc:Choice xmlns:v="urn:schemas-microsoft-com:vml" Requires="v">
                <p:oleObj spid="_x0000_s145446" name="公式" r:id="rId9" imgW="1041120" imgH="203040" progId="Equation.3">
                  <p:embed/>
                </p:oleObj>
              </mc:Choice>
              <mc:Fallback>
                <p:oleObj name="公式" r:id="rId9" imgW="1041120" imgH="20304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5013325"/>
                        <a:ext cx="3200400"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30" name="Object 22">
            <a:extLst>
              <a:ext uri="{FF2B5EF4-FFF2-40B4-BE49-F238E27FC236}">
                <a16:creationId xmlns:a16="http://schemas.microsoft.com/office/drawing/2014/main" id="{8167110B-A86A-4BE9-B86A-B36968B8357D}"/>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45447" name="公式" r:id="rId11" imgW="114120" imgH="215640" progId="Equation.3">
                  <p:embed/>
                </p:oleObj>
              </mc:Choice>
              <mc:Fallback>
                <p:oleObj name="公式" r:id="rId11" imgW="114120" imgH="21564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38" name="Rectangle 30">
            <a:extLst>
              <a:ext uri="{FF2B5EF4-FFF2-40B4-BE49-F238E27FC236}">
                <a16:creationId xmlns:a16="http://schemas.microsoft.com/office/drawing/2014/main" id="{2B7D9A37-808A-4923-94FB-C5A896FC63D5}"/>
              </a:ext>
            </a:extLst>
          </p:cNvPr>
          <p:cNvSpPr>
            <a:spLocks noChangeArrowheads="1"/>
          </p:cNvSpPr>
          <p:nvPr/>
        </p:nvSpPr>
        <p:spPr bwMode="auto">
          <a:xfrm>
            <a:off x="1219200" y="990600"/>
            <a:ext cx="51816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三、热力学第一定律的数学表达式</a:t>
            </a:r>
          </a:p>
        </p:txBody>
      </p:sp>
      <p:sp>
        <p:nvSpPr>
          <p:cNvPr id="145439" name="Rectangle 31">
            <a:extLst>
              <a:ext uri="{FF2B5EF4-FFF2-40B4-BE49-F238E27FC236}">
                <a16:creationId xmlns:a16="http://schemas.microsoft.com/office/drawing/2014/main" id="{4CFCB42B-B2E0-469D-85B5-7F9387796D7E}"/>
              </a:ext>
            </a:extLst>
          </p:cNvPr>
          <p:cNvSpPr>
            <a:spLocks noChangeArrowheads="1"/>
          </p:cNvSpPr>
          <p:nvPr/>
        </p:nvSpPr>
        <p:spPr bwMode="auto">
          <a:xfrm>
            <a:off x="5334000" y="1981200"/>
            <a:ext cx="30480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（一般表达式）</a:t>
            </a:r>
          </a:p>
        </p:txBody>
      </p:sp>
      <p:sp>
        <p:nvSpPr>
          <p:cNvPr id="145440" name="Rectangle 32">
            <a:extLst>
              <a:ext uri="{FF2B5EF4-FFF2-40B4-BE49-F238E27FC236}">
                <a16:creationId xmlns:a16="http://schemas.microsoft.com/office/drawing/2014/main" id="{F1880A30-CA22-4376-B67E-FA0D4AA8D9E8}"/>
              </a:ext>
            </a:extLst>
          </p:cNvPr>
          <p:cNvSpPr>
            <a:spLocks noChangeArrowheads="1"/>
          </p:cNvSpPr>
          <p:nvPr/>
        </p:nvSpPr>
        <p:spPr bwMode="auto">
          <a:xfrm>
            <a:off x="5334000" y="2895600"/>
            <a:ext cx="28194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（无限小过程）</a:t>
            </a:r>
          </a:p>
        </p:txBody>
      </p:sp>
      <p:sp>
        <p:nvSpPr>
          <p:cNvPr id="145441" name="Rectangle 33">
            <a:extLst>
              <a:ext uri="{FF2B5EF4-FFF2-40B4-BE49-F238E27FC236}">
                <a16:creationId xmlns:a16="http://schemas.microsoft.com/office/drawing/2014/main" id="{BBF8C99B-5095-417A-9838-5D8588EB2368}"/>
              </a:ext>
            </a:extLst>
          </p:cNvPr>
          <p:cNvSpPr>
            <a:spLocks noChangeArrowheads="1"/>
          </p:cNvSpPr>
          <p:nvPr/>
        </p:nvSpPr>
        <p:spPr bwMode="auto">
          <a:xfrm>
            <a:off x="5334000" y="4495800"/>
            <a:ext cx="34290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（无限小准静态过程）</a:t>
            </a:r>
          </a:p>
        </p:txBody>
      </p:sp>
      <p:sp>
        <p:nvSpPr>
          <p:cNvPr id="145442" name="AutoShape 34">
            <a:extLst>
              <a:ext uri="{FF2B5EF4-FFF2-40B4-BE49-F238E27FC236}">
                <a16:creationId xmlns:a16="http://schemas.microsoft.com/office/drawing/2014/main" id="{F9D16626-33AA-4074-87B4-FDD2B77F98AA}"/>
              </a:ext>
            </a:extLst>
          </p:cNvPr>
          <p:cNvSpPr>
            <a:spLocks/>
          </p:cNvSpPr>
          <p:nvPr/>
        </p:nvSpPr>
        <p:spPr bwMode="auto">
          <a:xfrm>
            <a:off x="4876800" y="4191000"/>
            <a:ext cx="228600" cy="1219200"/>
          </a:xfrm>
          <a:prstGeom prst="rightBrace">
            <a:avLst>
              <a:gd name="adj1" fmla="val 4444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41D72A1A-44CA-4096-941D-C587E6CE50C0}"/>
              </a:ext>
            </a:extLst>
          </p:cNvPr>
          <p:cNvSpPr>
            <a:spLocks noChangeArrowheads="1"/>
          </p:cNvSpPr>
          <p:nvPr/>
        </p:nvSpPr>
        <p:spPr bwMode="auto">
          <a:xfrm>
            <a:off x="1143000" y="685800"/>
            <a:ext cx="35814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a:solidFill>
                  <a:schemeClr val="accent2"/>
                </a:solidFill>
                <a:cs typeface="Times New Roman" panose="02020603050405020304" pitchFamily="18" charset="0"/>
              </a:rPr>
              <a:t>§ 4.4 </a:t>
            </a:r>
            <a:r>
              <a:rPr lang="zh-CN" altLang="en-US" sz="2800">
                <a:solidFill>
                  <a:schemeClr val="accent2"/>
                </a:solidFill>
              </a:rPr>
              <a:t>热容与焓</a:t>
            </a:r>
          </a:p>
        </p:txBody>
      </p:sp>
      <p:sp>
        <p:nvSpPr>
          <p:cNvPr id="111619" name="Rectangle 3">
            <a:extLst>
              <a:ext uri="{FF2B5EF4-FFF2-40B4-BE49-F238E27FC236}">
                <a16:creationId xmlns:a16="http://schemas.microsoft.com/office/drawing/2014/main" id="{DAF7AAFD-62D0-4786-B2D6-ECE4D8FFF37E}"/>
              </a:ext>
            </a:extLst>
          </p:cNvPr>
          <p:cNvSpPr>
            <a:spLocks noChangeArrowheads="1"/>
          </p:cNvSpPr>
          <p:nvPr/>
        </p:nvSpPr>
        <p:spPr bwMode="auto">
          <a:xfrm>
            <a:off x="1219200" y="1295400"/>
            <a:ext cx="4800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 4</a:t>
            </a:r>
            <a:r>
              <a:rPr lang="en-US" altLang="zh-CN">
                <a:solidFill>
                  <a:schemeClr val="accent2"/>
                </a:solidFill>
              </a:rPr>
              <a:t>.</a:t>
            </a:r>
            <a:r>
              <a:rPr lang="en-US" altLang="zh-CN">
                <a:solidFill>
                  <a:schemeClr val="accent2"/>
                </a:solidFill>
                <a:cs typeface="Times New Roman" panose="02020603050405020304" pitchFamily="18" charset="0"/>
              </a:rPr>
              <a:t>4.1</a:t>
            </a:r>
            <a:r>
              <a:rPr lang="en-US" altLang="zh-CN">
                <a:solidFill>
                  <a:schemeClr val="accent2"/>
                </a:solidFill>
              </a:rPr>
              <a:t> </a:t>
            </a:r>
            <a:r>
              <a:rPr lang="zh-CN" altLang="en-US">
                <a:solidFill>
                  <a:schemeClr val="accent2"/>
                </a:solidFill>
              </a:rPr>
              <a:t>定体热容与内能</a:t>
            </a:r>
            <a:endParaRPr lang="zh-CN" altLang="en-US" sz="2800">
              <a:solidFill>
                <a:schemeClr val="accent2"/>
              </a:solidFill>
            </a:endParaRPr>
          </a:p>
        </p:txBody>
      </p:sp>
      <p:pic>
        <p:nvPicPr>
          <p:cNvPr id="111620" name="Picture 4" descr="045">
            <a:extLst>
              <a:ext uri="{FF2B5EF4-FFF2-40B4-BE49-F238E27FC236}">
                <a16:creationId xmlns:a16="http://schemas.microsoft.com/office/drawing/2014/main" id="{DDF69286-6AAD-46DB-8104-2364A1777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05000"/>
            <a:ext cx="4419600" cy="393541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1621" name="Object 5">
            <a:extLst>
              <a:ext uri="{FF2B5EF4-FFF2-40B4-BE49-F238E27FC236}">
                <a16:creationId xmlns:a16="http://schemas.microsoft.com/office/drawing/2014/main" id="{36EB65BC-6ACC-4708-84D0-3DC488197F37}"/>
              </a:ext>
            </a:extLst>
          </p:cNvPr>
          <p:cNvGraphicFramePr>
            <a:graphicFrameLocks noChangeAspect="1"/>
          </p:cNvGraphicFramePr>
          <p:nvPr/>
        </p:nvGraphicFramePr>
        <p:xfrm>
          <a:off x="4311650" y="3232150"/>
          <a:ext cx="520700" cy="393700"/>
        </p:xfrm>
        <a:graphic>
          <a:graphicData uri="http://schemas.openxmlformats.org/presentationml/2006/ole">
            <mc:AlternateContent xmlns:mc="http://schemas.openxmlformats.org/markup-compatibility/2006">
              <mc:Choice xmlns:v="urn:schemas-microsoft-com:vml" Requires="v">
                <p:oleObj spid="_x0000_s111626" name="公式" r:id="rId4" imgW="520560" imgH="393480" progId="Equation.3">
                  <p:embed/>
                </p:oleObj>
              </mc:Choice>
              <mc:Fallback>
                <p:oleObj name="公式" r:id="rId4" imgW="520560" imgH="39348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1650" y="3232150"/>
                        <a:ext cx="520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23" name="Object 7">
            <a:extLst>
              <a:ext uri="{FF2B5EF4-FFF2-40B4-BE49-F238E27FC236}">
                <a16:creationId xmlns:a16="http://schemas.microsoft.com/office/drawing/2014/main" id="{EF77498B-3966-4E9D-98E7-7CDD0AB870C5}"/>
              </a:ext>
            </a:extLst>
          </p:cNvPr>
          <p:cNvGraphicFramePr>
            <a:graphicFrameLocks noChangeAspect="1"/>
          </p:cNvGraphicFramePr>
          <p:nvPr/>
        </p:nvGraphicFramePr>
        <p:xfrm>
          <a:off x="5651500" y="1773238"/>
          <a:ext cx="2057400" cy="1139825"/>
        </p:xfrm>
        <a:graphic>
          <a:graphicData uri="http://schemas.openxmlformats.org/presentationml/2006/ole">
            <mc:AlternateContent xmlns:mc="http://schemas.openxmlformats.org/markup-compatibility/2006">
              <mc:Choice xmlns:v="urn:schemas-microsoft-com:vml" Requires="v">
                <p:oleObj spid="_x0000_s111627" name="公式" r:id="rId6" imgW="520560" imgH="393480" progId="Equation.3">
                  <p:embed/>
                </p:oleObj>
              </mc:Choice>
              <mc:Fallback>
                <p:oleObj name="公式" r:id="rId6" imgW="520560" imgH="39348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1500" y="1773238"/>
                        <a:ext cx="20574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624" name="Text Box 8">
            <a:extLst>
              <a:ext uri="{FF2B5EF4-FFF2-40B4-BE49-F238E27FC236}">
                <a16:creationId xmlns:a16="http://schemas.microsoft.com/office/drawing/2014/main" id="{71EC7559-8E99-4166-8EC3-07FD64221C8A}"/>
              </a:ext>
            </a:extLst>
          </p:cNvPr>
          <p:cNvSpPr txBox="1">
            <a:spLocks noChangeArrowheads="1"/>
          </p:cNvSpPr>
          <p:nvPr/>
        </p:nvSpPr>
        <p:spPr bwMode="auto">
          <a:xfrm>
            <a:off x="6461125" y="2330450"/>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graphicFrame>
        <p:nvGraphicFramePr>
          <p:cNvPr id="111625" name="Object 9">
            <a:extLst>
              <a:ext uri="{FF2B5EF4-FFF2-40B4-BE49-F238E27FC236}">
                <a16:creationId xmlns:a16="http://schemas.microsoft.com/office/drawing/2014/main" id="{6371C7DF-A4C2-4D5E-946F-8861C42EC2C4}"/>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11628" name="公式" r:id="rId8" imgW="114120" imgH="215640" progId="Equation.3">
                  <p:embed/>
                </p:oleObj>
              </mc:Choice>
              <mc:Fallback>
                <p:oleObj name="公式" r:id="rId8" imgW="114120" imgH="21564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1556" name="Object 4">
            <a:extLst>
              <a:ext uri="{FF2B5EF4-FFF2-40B4-BE49-F238E27FC236}">
                <a16:creationId xmlns:a16="http://schemas.microsoft.com/office/drawing/2014/main" id="{FCFE2102-211F-414F-B738-5DEE6820F886}"/>
              </a:ext>
            </a:extLst>
          </p:cNvPr>
          <p:cNvGraphicFramePr>
            <a:graphicFrameLocks noGrp="1" noChangeAspect="1"/>
          </p:cNvGraphicFramePr>
          <p:nvPr>
            <p:ph sz="quarter" idx="1"/>
          </p:nvPr>
        </p:nvGraphicFramePr>
        <p:xfrm>
          <a:off x="1371600" y="1196975"/>
          <a:ext cx="2590800" cy="708025"/>
        </p:xfrm>
        <a:graphic>
          <a:graphicData uri="http://schemas.openxmlformats.org/presentationml/2006/ole">
            <mc:AlternateContent xmlns:mc="http://schemas.openxmlformats.org/markup-compatibility/2006">
              <mc:Choice xmlns:v="urn:schemas-microsoft-com:vml" Requires="v">
                <p:oleObj spid="_x0000_s151569" name="公式" r:id="rId3" imgW="838080" imgH="228600" progId="Equation.3">
                  <p:embed/>
                </p:oleObj>
              </mc:Choice>
              <mc:Fallback>
                <p:oleObj name="公式" r:id="rId3" imgW="838080" imgH="2286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196975"/>
                        <a:ext cx="25908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59" name="Object 7">
            <a:extLst>
              <a:ext uri="{FF2B5EF4-FFF2-40B4-BE49-F238E27FC236}">
                <a16:creationId xmlns:a16="http://schemas.microsoft.com/office/drawing/2014/main" id="{06F362CA-E626-476D-8489-978C6B24876D}"/>
              </a:ext>
            </a:extLst>
          </p:cNvPr>
          <p:cNvGraphicFramePr>
            <a:graphicFrameLocks noGrp="1" noChangeAspect="1"/>
          </p:cNvGraphicFramePr>
          <p:nvPr>
            <p:ph sz="quarter" idx="2"/>
          </p:nvPr>
        </p:nvGraphicFramePr>
        <p:xfrm>
          <a:off x="1371600" y="2438400"/>
          <a:ext cx="5029200" cy="911225"/>
        </p:xfrm>
        <a:graphic>
          <a:graphicData uri="http://schemas.openxmlformats.org/presentationml/2006/ole">
            <mc:AlternateContent xmlns:mc="http://schemas.openxmlformats.org/markup-compatibility/2006">
              <mc:Choice xmlns:v="urn:schemas-microsoft-com:vml" Requires="v">
                <p:oleObj spid="_x0000_s151570" name="公式" r:id="rId5" imgW="2450880" imgH="444240" progId="Equation.3">
                  <p:embed/>
                </p:oleObj>
              </mc:Choice>
              <mc:Fallback>
                <p:oleObj name="公式" r:id="rId5" imgW="2450880" imgH="444240" progId="Equation.3">
                  <p:embed/>
                  <p:pic>
                    <p:nvPicPr>
                      <p:cNvPr id="0" name="Object 7"/>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2438400"/>
                        <a:ext cx="50292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2" name="Object 10">
            <a:extLst>
              <a:ext uri="{FF2B5EF4-FFF2-40B4-BE49-F238E27FC236}">
                <a16:creationId xmlns:a16="http://schemas.microsoft.com/office/drawing/2014/main" id="{26FB12B3-B0F2-47A5-BFF9-7D532D881C72}"/>
              </a:ext>
            </a:extLst>
          </p:cNvPr>
          <p:cNvGraphicFramePr>
            <a:graphicFrameLocks noGrp="1" noChangeAspect="1"/>
          </p:cNvGraphicFramePr>
          <p:nvPr>
            <p:ph sz="quarter" idx="3"/>
          </p:nvPr>
        </p:nvGraphicFramePr>
        <p:xfrm>
          <a:off x="1382713" y="3581400"/>
          <a:ext cx="2414587" cy="1052513"/>
        </p:xfrm>
        <a:graphic>
          <a:graphicData uri="http://schemas.openxmlformats.org/presentationml/2006/ole">
            <mc:AlternateContent xmlns:mc="http://schemas.openxmlformats.org/markup-compatibility/2006">
              <mc:Choice xmlns:v="urn:schemas-microsoft-com:vml" Requires="v">
                <p:oleObj spid="_x0000_s151571" name="公式" r:id="rId7" imgW="990360" imgH="431640" progId="Equation.3">
                  <p:embed/>
                </p:oleObj>
              </mc:Choice>
              <mc:Fallback>
                <p:oleObj name="公式" r:id="rId7" imgW="990360" imgH="431640" progId="Equation.3">
                  <p:embed/>
                  <p:pic>
                    <p:nvPicPr>
                      <p:cNvPr id="0" name="Object 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2713" y="3581400"/>
                        <a:ext cx="2414587"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5" name="Object 13">
            <a:extLst>
              <a:ext uri="{FF2B5EF4-FFF2-40B4-BE49-F238E27FC236}">
                <a16:creationId xmlns:a16="http://schemas.microsoft.com/office/drawing/2014/main" id="{60F89B0E-2184-4746-B626-4911FC146D93}"/>
              </a:ext>
            </a:extLst>
          </p:cNvPr>
          <p:cNvGraphicFramePr>
            <a:graphicFrameLocks noGrp="1" noChangeAspect="1"/>
          </p:cNvGraphicFramePr>
          <p:nvPr>
            <p:ph sz="quarter" idx="4"/>
          </p:nvPr>
        </p:nvGraphicFramePr>
        <p:xfrm>
          <a:off x="1219200" y="4868863"/>
          <a:ext cx="3810000" cy="769937"/>
        </p:xfrm>
        <a:graphic>
          <a:graphicData uri="http://schemas.openxmlformats.org/presentationml/2006/ole">
            <mc:AlternateContent xmlns:mc="http://schemas.openxmlformats.org/markup-compatibility/2006">
              <mc:Choice xmlns:v="urn:schemas-microsoft-com:vml" Requires="v">
                <p:oleObj spid="_x0000_s151572" name="公式" r:id="rId9" imgW="1193760" imgH="241200" progId="Equation.3">
                  <p:embed/>
                </p:oleObj>
              </mc:Choice>
              <mc:Fallback>
                <p:oleObj name="公式" r:id="rId9" imgW="1193760" imgH="241200" progId="Equation.3">
                  <p:embed/>
                  <p:pic>
                    <p:nvPicPr>
                      <p:cNvPr id="0" name="Object 13"/>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4868863"/>
                        <a:ext cx="3810000"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68" name="Rectangle 16">
            <a:extLst>
              <a:ext uri="{FF2B5EF4-FFF2-40B4-BE49-F238E27FC236}">
                <a16:creationId xmlns:a16="http://schemas.microsoft.com/office/drawing/2014/main" id="{9B90F901-0599-45DE-99D3-BF2D7327C7D6}"/>
              </a:ext>
            </a:extLst>
          </p:cNvPr>
          <p:cNvSpPr>
            <a:spLocks noChangeArrowheads="1"/>
          </p:cNvSpPr>
          <p:nvPr/>
        </p:nvSpPr>
        <p:spPr bwMode="auto">
          <a:xfrm>
            <a:off x="4191000" y="1066800"/>
            <a:ext cx="4267200" cy="1066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任何物体在等体过程中吸收的</a:t>
            </a:r>
          </a:p>
          <a:p>
            <a:r>
              <a:rPr lang="zh-CN" altLang="en-US">
                <a:solidFill>
                  <a:schemeClr val="accent2"/>
                </a:solidFill>
              </a:rPr>
              <a:t>热量等于它内能的增量。</a:t>
            </a:r>
            <a:endParaRPr lang="zh-CN" altLang="en-US" sz="2800">
              <a:solidFill>
                <a:schemeClr val="accen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238795B1-0315-4159-9F5C-B8C7693A3886}"/>
              </a:ext>
            </a:extLst>
          </p:cNvPr>
          <p:cNvSpPr>
            <a:spLocks noChangeArrowheads="1"/>
          </p:cNvSpPr>
          <p:nvPr/>
        </p:nvSpPr>
        <p:spPr bwMode="auto">
          <a:xfrm>
            <a:off x="1219200" y="762000"/>
            <a:ext cx="4800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 4</a:t>
            </a:r>
            <a:r>
              <a:rPr lang="en-US" altLang="zh-CN">
                <a:solidFill>
                  <a:schemeClr val="accent2"/>
                </a:solidFill>
              </a:rPr>
              <a:t>.</a:t>
            </a:r>
            <a:r>
              <a:rPr lang="en-US" altLang="zh-CN">
                <a:solidFill>
                  <a:schemeClr val="accent2"/>
                </a:solidFill>
                <a:cs typeface="Times New Roman" panose="02020603050405020304" pitchFamily="18" charset="0"/>
              </a:rPr>
              <a:t>4.2</a:t>
            </a:r>
            <a:r>
              <a:rPr lang="en-US" altLang="zh-CN">
                <a:solidFill>
                  <a:schemeClr val="accent2"/>
                </a:solidFill>
              </a:rPr>
              <a:t> </a:t>
            </a:r>
            <a:r>
              <a:rPr lang="zh-CN" altLang="en-US">
                <a:solidFill>
                  <a:schemeClr val="accent2"/>
                </a:solidFill>
              </a:rPr>
              <a:t>定压热容与焓</a:t>
            </a:r>
            <a:endParaRPr lang="zh-CN" altLang="en-US" sz="2800">
              <a:solidFill>
                <a:schemeClr val="accent2"/>
              </a:solidFill>
            </a:endParaRPr>
          </a:p>
        </p:txBody>
      </p:sp>
      <p:graphicFrame>
        <p:nvGraphicFramePr>
          <p:cNvPr id="125955" name="Object 3">
            <a:extLst>
              <a:ext uri="{FF2B5EF4-FFF2-40B4-BE49-F238E27FC236}">
                <a16:creationId xmlns:a16="http://schemas.microsoft.com/office/drawing/2014/main" id="{C0AA8E17-170D-48A3-A990-0938105D428F}"/>
              </a:ext>
            </a:extLst>
          </p:cNvPr>
          <p:cNvGraphicFramePr>
            <a:graphicFrameLocks noChangeAspect="1"/>
          </p:cNvGraphicFramePr>
          <p:nvPr/>
        </p:nvGraphicFramePr>
        <p:xfrm>
          <a:off x="1447800" y="1524000"/>
          <a:ext cx="3048000" cy="493713"/>
        </p:xfrm>
        <a:graphic>
          <a:graphicData uri="http://schemas.openxmlformats.org/presentationml/2006/ole">
            <mc:AlternateContent xmlns:mc="http://schemas.openxmlformats.org/markup-compatibility/2006">
              <mc:Choice xmlns:v="urn:schemas-microsoft-com:vml" Requires="v">
                <p:oleObj spid="_x0000_s125962" name="公式" r:id="rId3" imgW="1333440" imgH="215640" progId="Equation.3">
                  <p:embed/>
                </p:oleObj>
              </mc:Choice>
              <mc:Fallback>
                <p:oleObj name="公式" r:id="rId3" imgW="133344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524000"/>
                        <a:ext cx="304800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56" name="Object 4">
            <a:extLst>
              <a:ext uri="{FF2B5EF4-FFF2-40B4-BE49-F238E27FC236}">
                <a16:creationId xmlns:a16="http://schemas.microsoft.com/office/drawing/2014/main" id="{8C87C3DC-974C-4EDD-BA0D-0E41E9BE9DC3}"/>
              </a:ext>
            </a:extLst>
          </p:cNvPr>
          <p:cNvGraphicFramePr>
            <a:graphicFrameLocks noChangeAspect="1"/>
          </p:cNvGraphicFramePr>
          <p:nvPr/>
        </p:nvGraphicFramePr>
        <p:xfrm>
          <a:off x="1600200" y="2438400"/>
          <a:ext cx="2286000" cy="571500"/>
        </p:xfrm>
        <a:graphic>
          <a:graphicData uri="http://schemas.openxmlformats.org/presentationml/2006/ole">
            <mc:AlternateContent xmlns:mc="http://schemas.openxmlformats.org/markup-compatibility/2006">
              <mc:Choice xmlns:v="urn:schemas-microsoft-com:vml" Requires="v">
                <p:oleObj spid="_x0000_s125963" name="公式" r:id="rId5" imgW="812520" imgH="203040" progId="Equation.3">
                  <p:embed/>
                </p:oleObj>
              </mc:Choice>
              <mc:Fallback>
                <p:oleObj name="公式" r:id="rId5" imgW="812520" imgH="20304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438400"/>
                        <a:ext cx="22860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57" name="Object 5">
            <a:extLst>
              <a:ext uri="{FF2B5EF4-FFF2-40B4-BE49-F238E27FC236}">
                <a16:creationId xmlns:a16="http://schemas.microsoft.com/office/drawing/2014/main" id="{11C87425-3BBC-4FD2-BC3D-DC07774C2E92}"/>
              </a:ext>
            </a:extLst>
          </p:cNvPr>
          <p:cNvGraphicFramePr>
            <a:graphicFrameLocks noChangeAspect="1"/>
          </p:cNvGraphicFramePr>
          <p:nvPr/>
        </p:nvGraphicFramePr>
        <p:xfrm>
          <a:off x="1657350" y="3363913"/>
          <a:ext cx="4972050" cy="895350"/>
        </p:xfrm>
        <a:graphic>
          <a:graphicData uri="http://schemas.openxmlformats.org/presentationml/2006/ole">
            <mc:AlternateContent xmlns:mc="http://schemas.openxmlformats.org/markup-compatibility/2006">
              <mc:Choice xmlns:v="urn:schemas-microsoft-com:vml" Requires="v">
                <p:oleObj spid="_x0000_s125964" name="公式" r:id="rId7" imgW="2387520" imgH="431640" progId="Equation.3">
                  <p:embed/>
                </p:oleObj>
              </mc:Choice>
              <mc:Fallback>
                <p:oleObj name="公式" r:id="rId7" imgW="2387520" imgH="4316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7350" y="3363913"/>
                        <a:ext cx="4972050"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58" name="Object 6">
            <a:extLst>
              <a:ext uri="{FF2B5EF4-FFF2-40B4-BE49-F238E27FC236}">
                <a16:creationId xmlns:a16="http://schemas.microsoft.com/office/drawing/2014/main" id="{D56877B6-72DD-4390-A811-C7007CEA2FEF}"/>
              </a:ext>
            </a:extLst>
          </p:cNvPr>
          <p:cNvGraphicFramePr>
            <a:graphicFrameLocks noChangeAspect="1"/>
          </p:cNvGraphicFramePr>
          <p:nvPr/>
        </p:nvGraphicFramePr>
        <p:xfrm>
          <a:off x="1676400" y="4648200"/>
          <a:ext cx="2514600" cy="1100138"/>
        </p:xfrm>
        <a:graphic>
          <a:graphicData uri="http://schemas.openxmlformats.org/presentationml/2006/ole">
            <mc:AlternateContent xmlns:mc="http://schemas.openxmlformats.org/markup-compatibility/2006">
              <mc:Choice xmlns:v="urn:schemas-microsoft-com:vml" Requires="v">
                <p:oleObj spid="_x0000_s125965" name="公式" r:id="rId9" imgW="1015920" imgH="444240" progId="Equation.3">
                  <p:embed/>
                </p:oleObj>
              </mc:Choice>
              <mc:Fallback>
                <p:oleObj name="公式" r:id="rId9" imgW="1015920" imgH="44424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6400" y="4648200"/>
                        <a:ext cx="2514600" cy="1100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59" name="Object 7">
            <a:extLst>
              <a:ext uri="{FF2B5EF4-FFF2-40B4-BE49-F238E27FC236}">
                <a16:creationId xmlns:a16="http://schemas.microsoft.com/office/drawing/2014/main" id="{298B616A-F8FA-48F9-81A2-8D0688653B56}"/>
              </a:ext>
            </a:extLst>
          </p:cNvPr>
          <p:cNvGraphicFramePr>
            <a:graphicFrameLocks noChangeAspect="1"/>
          </p:cNvGraphicFramePr>
          <p:nvPr/>
        </p:nvGraphicFramePr>
        <p:xfrm>
          <a:off x="4953000" y="4876800"/>
          <a:ext cx="3429000" cy="692150"/>
        </p:xfrm>
        <a:graphic>
          <a:graphicData uri="http://schemas.openxmlformats.org/presentationml/2006/ole">
            <mc:AlternateContent xmlns:mc="http://schemas.openxmlformats.org/markup-compatibility/2006">
              <mc:Choice xmlns:v="urn:schemas-microsoft-com:vml" Requires="v">
                <p:oleObj spid="_x0000_s125966" name="公式" r:id="rId11" imgW="1193760" imgH="241200" progId="Equation.3">
                  <p:embed/>
                </p:oleObj>
              </mc:Choice>
              <mc:Fallback>
                <p:oleObj name="公式" r:id="rId11" imgW="1193760" imgH="2412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3000" y="4876800"/>
                        <a:ext cx="3429000"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60" name="Rectangle 8">
            <a:extLst>
              <a:ext uri="{FF2B5EF4-FFF2-40B4-BE49-F238E27FC236}">
                <a16:creationId xmlns:a16="http://schemas.microsoft.com/office/drawing/2014/main" id="{12A1B424-7EE5-4AE3-B2AF-D7425327EBB7}"/>
              </a:ext>
            </a:extLst>
          </p:cNvPr>
          <p:cNvSpPr>
            <a:spLocks noChangeArrowheads="1"/>
          </p:cNvSpPr>
          <p:nvPr/>
        </p:nvSpPr>
        <p:spPr bwMode="auto">
          <a:xfrm>
            <a:off x="4953000" y="1524000"/>
            <a:ext cx="2971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等压过程</a:t>
            </a:r>
            <a:endParaRPr lang="zh-CN" altLang="en-US" sz="2800">
              <a:solidFill>
                <a:schemeClr val="accent2"/>
              </a:solidFill>
            </a:endParaRPr>
          </a:p>
        </p:txBody>
      </p:sp>
      <p:sp>
        <p:nvSpPr>
          <p:cNvPr id="125961" name="Rectangle 9">
            <a:extLst>
              <a:ext uri="{FF2B5EF4-FFF2-40B4-BE49-F238E27FC236}">
                <a16:creationId xmlns:a16="http://schemas.microsoft.com/office/drawing/2014/main" id="{33352115-A11D-45B6-8D11-D6D0AA40BA5A}"/>
              </a:ext>
            </a:extLst>
          </p:cNvPr>
          <p:cNvSpPr>
            <a:spLocks noChangeArrowheads="1"/>
          </p:cNvSpPr>
          <p:nvPr/>
        </p:nvSpPr>
        <p:spPr bwMode="auto">
          <a:xfrm>
            <a:off x="4953000" y="2362200"/>
            <a:ext cx="2895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焓的定义</a:t>
            </a:r>
            <a:endParaRPr lang="zh-CN" altLang="en-US" sz="280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60DCC32F-8403-4D5D-82DD-D440DA8CF954}"/>
              </a:ext>
            </a:extLst>
          </p:cNvPr>
          <p:cNvSpPr>
            <a:spLocks noChangeArrowheads="1"/>
          </p:cNvSpPr>
          <p:nvPr/>
        </p:nvSpPr>
        <p:spPr bwMode="auto">
          <a:xfrm>
            <a:off x="1371600" y="838200"/>
            <a:ext cx="48006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a:solidFill>
                  <a:schemeClr val="accent2"/>
                </a:solidFill>
                <a:cs typeface="Times New Roman" panose="02020603050405020304" pitchFamily="18" charset="0"/>
              </a:rPr>
              <a:t>§ 4</a:t>
            </a:r>
            <a:r>
              <a:rPr lang="en-US" altLang="zh-CN" sz="2800">
                <a:solidFill>
                  <a:schemeClr val="accent2"/>
                </a:solidFill>
              </a:rPr>
              <a:t>.</a:t>
            </a:r>
            <a:r>
              <a:rPr lang="en-US" altLang="zh-CN" sz="2800">
                <a:solidFill>
                  <a:schemeClr val="accent2"/>
                </a:solidFill>
                <a:cs typeface="Times New Roman" panose="02020603050405020304" pitchFamily="18" charset="0"/>
              </a:rPr>
              <a:t>1.2 </a:t>
            </a:r>
            <a:r>
              <a:rPr lang="zh-CN" altLang="en-US" sz="2800">
                <a:solidFill>
                  <a:schemeClr val="accent2"/>
                </a:solidFill>
              </a:rPr>
              <a:t>驰豫时间</a:t>
            </a:r>
            <a:r>
              <a:rPr lang="zh-CN" altLang="en-US" sz="2800">
                <a:solidFill>
                  <a:schemeClr val="accent2"/>
                </a:solidFill>
                <a:cs typeface="Times New Roman" panose="02020603050405020304" pitchFamily="18" charset="0"/>
              </a:rPr>
              <a:t> </a:t>
            </a:r>
            <a:endParaRPr lang="zh-CN" altLang="en-US" sz="2800">
              <a:solidFill>
                <a:schemeClr val="accent2"/>
              </a:solidFill>
              <a:ea typeface=""/>
            </a:endParaRPr>
          </a:p>
        </p:txBody>
      </p:sp>
      <p:sp>
        <p:nvSpPr>
          <p:cNvPr id="119812" name="AutoShape 4">
            <a:extLst>
              <a:ext uri="{FF2B5EF4-FFF2-40B4-BE49-F238E27FC236}">
                <a16:creationId xmlns:a16="http://schemas.microsoft.com/office/drawing/2014/main" id="{A7520E2A-02B9-4D93-A216-FCC5FF461083}"/>
              </a:ext>
            </a:extLst>
          </p:cNvPr>
          <p:cNvSpPr>
            <a:spLocks noChangeArrowheads="1"/>
          </p:cNvSpPr>
          <p:nvPr/>
        </p:nvSpPr>
        <p:spPr bwMode="auto">
          <a:xfrm>
            <a:off x="1219200" y="1676400"/>
            <a:ext cx="7239000" cy="16002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11" name="Rectangle 3">
            <a:extLst>
              <a:ext uri="{FF2B5EF4-FFF2-40B4-BE49-F238E27FC236}">
                <a16:creationId xmlns:a16="http://schemas.microsoft.com/office/drawing/2014/main" id="{F04A1402-4481-4CB5-B0B9-4CA2E101E8B3}"/>
              </a:ext>
            </a:extLst>
          </p:cNvPr>
          <p:cNvSpPr>
            <a:spLocks noChangeArrowheads="1"/>
          </p:cNvSpPr>
          <p:nvPr/>
        </p:nvSpPr>
        <p:spPr bwMode="auto">
          <a:xfrm>
            <a:off x="1371600" y="1676400"/>
            <a:ext cx="70104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驰豫时间是指处于平衡态的系统受到外界的瞬时微小扰动，系统将回复到原来的平衡状态，系统所经历的这一段时间称为驰豫时间</a:t>
            </a:r>
            <a:r>
              <a:rPr lang="en-US" altLang="zh-CN">
                <a:solidFill>
                  <a:schemeClr val="accent2"/>
                </a:solidFill>
                <a:latin typeface="Symbol" panose="05050102010706020507" pitchFamily="18" charset="2"/>
              </a:rPr>
              <a:t>t</a:t>
            </a:r>
            <a:r>
              <a:rPr lang="zh-CN" altLang="en-US">
                <a:solidFill>
                  <a:schemeClr val="accent2"/>
                </a:solidFill>
              </a:rPr>
              <a:t>。 这一过程称为驰豫过程</a:t>
            </a:r>
            <a:r>
              <a:rPr lang="zh-CN" altLang="en-US" sz="2800">
                <a:solidFill>
                  <a:schemeClr val="accent2"/>
                </a:solidFill>
              </a:rPr>
              <a:t>。</a:t>
            </a:r>
          </a:p>
        </p:txBody>
      </p:sp>
      <p:sp>
        <p:nvSpPr>
          <p:cNvPr id="119819" name="AutoShape 11">
            <a:extLst>
              <a:ext uri="{FF2B5EF4-FFF2-40B4-BE49-F238E27FC236}">
                <a16:creationId xmlns:a16="http://schemas.microsoft.com/office/drawing/2014/main" id="{E4AD7877-6330-41CB-A008-D123B36B6F92}"/>
              </a:ext>
            </a:extLst>
          </p:cNvPr>
          <p:cNvSpPr>
            <a:spLocks noChangeArrowheads="1"/>
          </p:cNvSpPr>
          <p:nvPr/>
        </p:nvSpPr>
        <p:spPr bwMode="auto">
          <a:xfrm>
            <a:off x="1219200" y="4267200"/>
            <a:ext cx="7239000" cy="9906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20" name="Rectangle 12">
            <a:extLst>
              <a:ext uri="{FF2B5EF4-FFF2-40B4-BE49-F238E27FC236}">
                <a16:creationId xmlns:a16="http://schemas.microsoft.com/office/drawing/2014/main" id="{167BAC0F-5227-4BE4-A640-3FFBA2C11D3E}"/>
              </a:ext>
            </a:extLst>
          </p:cNvPr>
          <p:cNvSpPr>
            <a:spLocks noChangeArrowheads="1"/>
          </p:cNvSpPr>
          <p:nvPr/>
        </p:nvSpPr>
        <p:spPr bwMode="auto">
          <a:xfrm>
            <a:off x="1371600" y="4343400"/>
            <a:ext cx="7010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对于系统的热学平衡存在一个驰豫时间</a:t>
            </a:r>
            <a:r>
              <a:rPr lang="en-US" altLang="zh-CN" sz="2800">
                <a:solidFill>
                  <a:schemeClr val="accent2"/>
                </a:solidFill>
                <a:latin typeface="Symbol" panose="05050102010706020507" pitchFamily="18" charset="2"/>
              </a:rPr>
              <a:t>t</a:t>
            </a:r>
            <a:r>
              <a:rPr lang="en-US" altLang="zh-CN" baseline="-25000">
                <a:solidFill>
                  <a:schemeClr val="accent2"/>
                </a:solidFill>
              </a:rPr>
              <a:t>T</a:t>
            </a:r>
            <a:r>
              <a:rPr lang="en-US" altLang="zh-CN">
                <a:solidFill>
                  <a:schemeClr val="accent2"/>
                </a:solidFill>
              </a:rPr>
              <a:t>(</a:t>
            </a:r>
            <a:r>
              <a:rPr lang="zh-CN" altLang="en-US">
                <a:solidFill>
                  <a:schemeClr val="accent2"/>
                </a:solidFill>
              </a:rPr>
              <a:t>热驰豫时间</a:t>
            </a:r>
            <a:r>
              <a:rPr lang="en-US" altLang="zh-CN">
                <a:solidFill>
                  <a:schemeClr val="accent2"/>
                </a:solidFill>
              </a:rPr>
              <a:t>)</a:t>
            </a:r>
            <a:r>
              <a:rPr lang="zh-CN" altLang="en-US">
                <a:solidFill>
                  <a:schemeClr val="accent2"/>
                </a:solidFill>
              </a:rPr>
              <a:t>。</a:t>
            </a:r>
            <a:r>
              <a:rPr lang="zh-CN" altLang="en-US" sz="2800">
                <a:solidFill>
                  <a:schemeClr val="accent2"/>
                </a:solidFill>
                <a:cs typeface="Times New Roman" panose="02020603050405020304" pitchFamily="18" charset="0"/>
              </a:rPr>
              <a:t> </a:t>
            </a:r>
            <a:endParaRPr lang="zh-CN" altLang="en-US" sz="2800">
              <a:solidFill>
                <a:schemeClr val="accent2"/>
              </a:solidFill>
              <a:ea typeface=""/>
            </a:endParaRPr>
          </a:p>
        </p:txBody>
      </p:sp>
      <p:sp>
        <p:nvSpPr>
          <p:cNvPr id="119823" name="Text Box 15">
            <a:extLst>
              <a:ext uri="{FF2B5EF4-FFF2-40B4-BE49-F238E27FC236}">
                <a16:creationId xmlns:a16="http://schemas.microsoft.com/office/drawing/2014/main" id="{88CA6EA5-8CCE-4975-A053-1A23635E2C69}"/>
              </a:ext>
            </a:extLst>
          </p:cNvPr>
          <p:cNvSpPr txBox="1">
            <a:spLocks noChangeArrowheads="1"/>
          </p:cNvSpPr>
          <p:nvPr/>
        </p:nvSpPr>
        <p:spPr bwMode="auto">
          <a:xfrm>
            <a:off x="3921125" y="3505200"/>
            <a:ext cx="1260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Symbol" panose="05050102010706020507" pitchFamily="18" charset="2"/>
              </a:rPr>
              <a:t>D</a:t>
            </a:r>
            <a:r>
              <a:rPr lang="en-US" altLang="zh-CN"/>
              <a:t>t &gt;&gt;</a:t>
            </a:r>
            <a:r>
              <a:rPr lang="en-US" altLang="zh-CN">
                <a:latin typeface="Symbol" panose="05050102010706020507" pitchFamily="18" charset="2"/>
              </a:rPr>
              <a:t> t</a:t>
            </a:r>
          </a:p>
        </p:txBody>
      </p:sp>
      <p:sp>
        <p:nvSpPr>
          <p:cNvPr id="119824" name="Text Box 16">
            <a:extLst>
              <a:ext uri="{FF2B5EF4-FFF2-40B4-BE49-F238E27FC236}">
                <a16:creationId xmlns:a16="http://schemas.microsoft.com/office/drawing/2014/main" id="{087519FA-6975-4062-AD12-7F1E040E9AF8}"/>
              </a:ext>
            </a:extLst>
          </p:cNvPr>
          <p:cNvSpPr txBox="1">
            <a:spLocks noChangeArrowheads="1"/>
          </p:cNvSpPr>
          <p:nvPr/>
        </p:nvSpPr>
        <p:spPr bwMode="auto">
          <a:xfrm>
            <a:off x="3925888" y="5424488"/>
            <a:ext cx="1408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Symbol" panose="05050102010706020507" pitchFamily="18" charset="2"/>
              </a:rPr>
              <a:t>D</a:t>
            </a:r>
            <a:r>
              <a:rPr lang="en-US" altLang="zh-CN"/>
              <a:t>t &gt;&gt;</a:t>
            </a:r>
            <a:r>
              <a:rPr lang="en-US" altLang="zh-CN">
                <a:latin typeface="Symbol" panose="05050102010706020507" pitchFamily="18" charset="2"/>
              </a:rPr>
              <a:t> t</a:t>
            </a:r>
            <a:r>
              <a:rPr lang="en-US" altLang="zh-CN" baseline="-25000">
                <a:latin typeface="Symbol" panose="05050102010706020507" pitchFamily="18" charset="2"/>
              </a:rPr>
              <a:t>T</a:t>
            </a:r>
            <a:endParaRPr lang="en-US" altLang="zh-CN">
              <a:latin typeface="Symbol" panose="05050102010706020507"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5A6DADCB-3D8E-4083-85FA-500692814F95}"/>
              </a:ext>
            </a:extLst>
          </p:cNvPr>
          <p:cNvSpPr>
            <a:spLocks noChangeArrowheads="1"/>
          </p:cNvSpPr>
          <p:nvPr/>
        </p:nvSpPr>
        <p:spPr bwMode="auto">
          <a:xfrm>
            <a:off x="1219200" y="685800"/>
            <a:ext cx="48006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 4</a:t>
            </a:r>
            <a:r>
              <a:rPr lang="en-US" altLang="zh-CN">
                <a:solidFill>
                  <a:schemeClr val="accent2"/>
                </a:solidFill>
              </a:rPr>
              <a:t>.</a:t>
            </a:r>
            <a:r>
              <a:rPr lang="en-US" altLang="zh-CN">
                <a:solidFill>
                  <a:schemeClr val="accent2"/>
                </a:solidFill>
                <a:cs typeface="Times New Roman" panose="02020603050405020304" pitchFamily="18" charset="0"/>
              </a:rPr>
              <a:t>1.3 </a:t>
            </a:r>
            <a:r>
              <a:rPr lang="zh-CN" altLang="en-US">
                <a:solidFill>
                  <a:schemeClr val="accent2"/>
                </a:solidFill>
              </a:rPr>
              <a:t>可逆与不可逆过程</a:t>
            </a:r>
            <a:r>
              <a:rPr lang="zh-CN" altLang="en-US" sz="2800">
                <a:solidFill>
                  <a:schemeClr val="accent2"/>
                </a:solidFill>
                <a:cs typeface="Times New Roman" panose="02020603050405020304" pitchFamily="18" charset="0"/>
              </a:rPr>
              <a:t> </a:t>
            </a:r>
            <a:endParaRPr lang="zh-CN" altLang="en-US" sz="2800">
              <a:solidFill>
                <a:schemeClr val="accent2"/>
              </a:solidFill>
              <a:ea typeface=""/>
            </a:endParaRPr>
          </a:p>
        </p:txBody>
      </p:sp>
      <p:sp>
        <p:nvSpPr>
          <p:cNvPr id="120835" name="AutoShape 3">
            <a:extLst>
              <a:ext uri="{FF2B5EF4-FFF2-40B4-BE49-F238E27FC236}">
                <a16:creationId xmlns:a16="http://schemas.microsoft.com/office/drawing/2014/main" id="{E844B795-15BF-4D4B-AA78-55824F4841B2}"/>
              </a:ext>
            </a:extLst>
          </p:cNvPr>
          <p:cNvSpPr>
            <a:spLocks noChangeArrowheads="1"/>
          </p:cNvSpPr>
          <p:nvPr/>
        </p:nvSpPr>
        <p:spPr bwMode="auto">
          <a:xfrm>
            <a:off x="1219200" y="1447800"/>
            <a:ext cx="7239000" cy="9906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36" name="Rectangle 4">
            <a:extLst>
              <a:ext uri="{FF2B5EF4-FFF2-40B4-BE49-F238E27FC236}">
                <a16:creationId xmlns:a16="http://schemas.microsoft.com/office/drawing/2014/main" id="{3D80B56A-5EA9-478A-8DC4-93804E01AF35}"/>
              </a:ext>
            </a:extLst>
          </p:cNvPr>
          <p:cNvSpPr>
            <a:spLocks noChangeArrowheads="1"/>
          </p:cNvSpPr>
          <p:nvPr/>
        </p:nvSpPr>
        <p:spPr bwMode="auto">
          <a:xfrm>
            <a:off x="1371600" y="1447800"/>
            <a:ext cx="7010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对于系统的热学平衡存在一个驰豫时间</a:t>
            </a:r>
            <a:r>
              <a:rPr lang="en-US" altLang="zh-CN" sz="2800">
                <a:solidFill>
                  <a:schemeClr val="accent2"/>
                </a:solidFill>
                <a:latin typeface="Symbol" panose="05050102010706020507" pitchFamily="18" charset="2"/>
              </a:rPr>
              <a:t>t</a:t>
            </a:r>
            <a:r>
              <a:rPr lang="en-US" altLang="zh-CN" baseline="-25000">
                <a:solidFill>
                  <a:schemeClr val="accent2"/>
                </a:solidFill>
              </a:rPr>
              <a:t>T</a:t>
            </a:r>
            <a:r>
              <a:rPr lang="en-US" altLang="zh-CN">
                <a:solidFill>
                  <a:schemeClr val="accent2"/>
                </a:solidFill>
              </a:rPr>
              <a:t>(</a:t>
            </a:r>
            <a:r>
              <a:rPr lang="zh-CN" altLang="en-US">
                <a:solidFill>
                  <a:schemeClr val="accent2"/>
                </a:solidFill>
              </a:rPr>
              <a:t>热驰豫时间</a:t>
            </a:r>
            <a:r>
              <a:rPr lang="en-US" altLang="zh-CN">
                <a:solidFill>
                  <a:schemeClr val="accent2"/>
                </a:solidFill>
              </a:rPr>
              <a:t>)</a:t>
            </a:r>
            <a:r>
              <a:rPr lang="zh-CN" altLang="en-US">
                <a:solidFill>
                  <a:schemeClr val="accent2"/>
                </a:solidFill>
              </a:rPr>
              <a:t>。</a:t>
            </a:r>
            <a:r>
              <a:rPr lang="zh-CN" altLang="en-US" sz="2800">
                <a:solidFill>
                  <a:schemeClr val="accent2"/>
                </a:solidFill>
                <a:cs typeface="Times New Roman" panose="02020603050405020304" pitchFamily="18" charset="0"/>
              </a:rPr>
              <a:t> </a:t>
            </a:r>
            <a:endParaRPr lang="zh-CN" altLang="en-US" sz="2800">
              <a:solidFill>
                <a:schemeClr val="accent2"/>
              </a:solidFill>
              <a:ea typeface=""/>
            </a:endParaRPr>
          </a:p>
        </p:txBody>
      </p:sp>
      <p:sp>
        <p:nvSpPr>
          <p:cNvPr id="120838" name="Rectangle 6">
            <a:extLst>
              <a:ext uri="{FF2B5EF4-FFF2-40B4-BE49-F238E27FC236}">
                <a16:creationId xmlns:a16="http://schemas.microsoft.com/office/drawing/2014/main" id="{A902197B-7641-42BA-A924-4385A3216BD4}"/>
              </a:ext>
            </a:extLst>
          </p:cNvPr>
          <p:cNvSpPr>
            <a:spLocks noChangeArrowheads="1"/>
          </p:cNvSpPr>
          <p:nvPr/>
        </p:nvSpPr>
        <p:spPr bwMode="auto">
          <a:xfrm>
            <a:off x="1295400" y="2743200"/>
            <a:ext cx="7010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rPr>
              <a:t>1</a:t>
            </a:r>
            <a:r>
              <a:rPr lang="zh-CN" altLang="en-US">
                <a:solidFill>
                  <a:schemeClr val="accent2"/>
                </a:solidFill>
              </a:rPr>
              <a:t>）可逆过程指系统从初态出发经历某一过程变到末态，若可以找到一个能使系统和外界都复原的过程（系统回到初态对外界不产生任何影响）。</a:t>
            </a:r>
            <a:r>
              <a:rPr lang="zh-CN" altLang="en-US" sz="2800">
                <a:solidFill>
                  <a:schemeClr val="accent2"/>
                </a:solidFill>
                <a:cs typeface="Times New Roman" panose="02020603050405020304" pitchFamily="18" charset="0"/>
              </a:rPr>
              <a:t> </a:t>
            </a:r>
            <a:endParaRPr lang="zh-CN" altLang="en-US" sz="2800">
              <a:solidFill>
                <a:schemeClr val="accent2"/>
              </a:solidFill>
              <a:ea typeface=""/>
            </a:endParaRPr>
          </a:p>
        </p:txBody>
      </p:sp>
      <p:sp>
        <p:nvSpPr>
          <p:cNvPr id="120839" name="Rectangle 7">
            <a:extLst>
              <a:ext uri="{FF2B5EF4-FFF2-40B4-BE49-F238E27FC236}">
                <a16:creationId xmlns:a16="http://schemas.microsoft.com/office/drawing/2014/main" id="{C9281C2D-DEF4-4C9C-9C47-9C11E0F574BE}"/>
              </a:ext>
            </a:extLst>
          </p:cNvPr>
          <p:cNvSpPr>
            <a:spLocks noChangeArrowheads="1"/>
          </p:cNvSpPr>
          <p:nvPr/>
        </p:nvSpPr>
        <p:spPr bwMode="auto">
          <a:xfrm>
            <a:off x="1295400" y="4191000"/>
            <a:ext cx="7010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rPr>
              <a:t>2</a:t>
            </a:r>
            <a:r>
              <a:rPr lang="zh-CN" altLang="en-US">
                <a:solidFill>
                  <a:schemeClr val="accent2"/>
                </a:solidFill>
              </a:rPr>
              <a:t>）不可逆过程指系统从初态出发经历某一过程变到末态，找不到一个能使系统和外界同时都复原的过程。</a:t>
            </a:r>
            <a:r>
              <a:rPr lang="zh-CN" altLang="en-US" sz="2800">
                <a:solidFill>
                  <a:schemeClr val="accent2"/>
                </a:solidFill>
                <a:cs typeface="Times New Roman" panose="02020603050405020304" pitchFamily="18" charset="0"/>
              </a:rPr>
              <a:t> </a:t>
            </a:r>
            <a:endParaRPr lang="zh-CN" altLang="en-US" sz="2800">
              <a:solidFill>
                <a:schemeClr val="accent2"/>
              </a:solidFill>
              <a:ea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FB72265A-F27C-4EB4-86D3-81D3D5773FAE}"/>
              </a:ext>
            </a:extLst>
          </p:cNvPr>
          <p:cNvSpPr>
            <a:spLocks noChangeArrowheads="1"/>
          </p:cNvSpPr>
          <p:nvPr/>
        </p:nvSpPr>
        <p:spPr bwMode="auto">
          <a:xfrm>
            <a:off x="1219200" y="1143000"/>
            <a:ext cx="7010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耗散现象：在过程中自发从功转化为热的现象。</a:t>
            </a:r>
            <a:r>
              <a:rPr lang="zh-CN" altLang="en-US" sz="2800">
                <a:solidFill>
                  <a:schemeClr val="accent2"/>
                </a:solidFill>
                <a:cs typeface="Times New Roman" panose="02020603050405020304" pitchFamily="18" charset="0"/>
              </a:rPr>
              <a:t> </a:t>
            </a:r>
            <a:endParaRPr lang="zh-CN" altLang="en-US" sz="2800">
              <a:solidFill>
                <a:schemeClr val="accent2"/>
              </a:solidFill>
              <a:ea typeface=""/>
            </a:endParaRPr>
          </a:p>
        </p:txBody>
      </p:sp>
      <p:sp>
        <p:nvSpPr>
          <p:cNvPr id="158723" name="AutoShape 3">
            <a:extLst>
              <a:ext uri="{FF2B5EF4-FFF2-40B4-BE49-F238E27FC236}">
                <a16:creationId xmlns:a16="http://schemas.microsoft.com/office/drawing/2014/main" id="{0CF5EE1E-6D70-4587-98EC-C29A55510E32}"/>
              </a:ext>
            </a:extLst>
          </p:cNvPr>
          <p:cNvSpPr>
            <a:spLocks noChangeArrowheads="1"/>
          </p:cNvSpPr>
          <p:nvPr/>
        </p:nvSpPr>
        <p:spPr bwMode="auto">
          <a:xfrm>
            <a:off x="1295400" y="2057400"/>
            <a:ext cx="5638800" cy="6096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4" name="Rectangle 4">
            <a:extLst>
              <a:ext uri="{FF2B5EF4-FFF2-40B4-BE49-F238E27FC236}">
                <a16:creationId xmlns:a16="http://schemas.microsoft.com/office/drawing/2014/main" id="{647861B5-23DD-448C-97FC-AFEB59CB244C}"/>
              </a:ext>
            </a:extLst>
          </p:cNvPr>
          <p:cNvSpPr>
            <a:spLocks noChangeArrowheads="1"/>
          </p:cNvSpPr>
          <p:nvPr/>
        </p:nvSpPr>
        <p:spPr bwMode="auto">
          <a:xfrm>
            <a:off x="1371600" y="2057400"/>
            <a:ext cx="7010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可逆过程定义：无耗散的准静态过程。</a:t>
            </a:r>
            <a:r>
              <a:rPr lang="zh-CN" altLang="en-US" sz="2800">
                <a:solidFill>
                  <a:schemeClr val="accent2"/>
                </a:solidFill>
                <a:cs typeface="Times New Roman" panose="02020603050405020304" pitchFamily="18" charset="0"/>
              </a:rPr>
              <a:t> </a:t>
            </a:r>
            <a:endParaRPr lang="zh-CN" altLang="en-US" sz="2800">
              <a:solidFill>
                <a:schemeClr val="accent2"/>
              </a:solidFill>
              <a:ea typeface=""/>
            </a:endParaRPr>
          </a:p>
        </p:txBody>
      </p:sp>
      <p:sp>
        <p:nvSpPr>
          <p:cNvPr id="158725" name="Rectangle 5">
            <a:extLst>
              <a:ext uri="{FF2B5EF4-FFF2-40B4-BE49-F238E27FC236}">
                <a16:creationId xmlns:a16="http://schemas.microsoft.com/office/drawing/2014/main" id="{DA8CE93E-08D9-427D-AE35-B98B9B3107DB}"/>
              </a:ext>
            </a:extLst>
          </p:cNvPr>
          <p:cNvSpPr>
            <a:spLocks noChangeArrowheads="1"/>
          </p:cNvSpPr>
          <p:nvPr/>
        </p:nvSpPr>
        <p:spPr bwMode="auto">
          <a:xfrm>
            <a:off x="1295400" y="3200400"/>
            <a:ext cx="70104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a:solidFill>
                  <a:schemeClr val="accent2"/>
                </a:solidFill>
              </a:rPr>
              <a:t>举例：</a:t>
            </a:r>
          </a:p>
          <a:p>
            <a:pPr>
              <a:lnSpc>
                <a:spcPct val="135000"/>
              </a:lnSpc>
            </a:pPr>
            <a:r>
              <a:rPr lang="en-US" altLang="zh-CN">
                <a:solidFill>
                  <a:schemeClr val="accent2"/>
                </a:solidFill>
              </a:rPr>
              <a:t>1</a:t>
            </a:r>
            <a:r>
              <a:rPr lang="zh-CN" altLang="en-US">
                <a:solidFill>
                  <a:schemeClr val="accent2"/>
                </a:solidFill>
              </a:rPr>
              <a:t>）气体的自由膨胀过程</a:t>
            </a:r>
          </a:p>
          <a:p>
            <a:pPr>
              <a:lnSpc>
                <a:spcPct val="135000"/>
              </a:lnSpc>
            </a:pPr>
            <a:r>
              <a:rPr lang="en-US" altLang="zh-CN">
                <a:solidFill>
                  <a:schemeClr val="accent2"/>
                </a:solidFill>
              </a:rPr>
              <a:t>2</a:t>
            </a:r>
            <a:r>
              <a:rPr lang="zh-CN" altLang="en-US">
                <a:solidFill>
                  <a:schemeClr val="accent2"/>
                </a:solidFill>
              </a:rPr>
              <a:t>）物体在有限温度差下的热传递过程</a:t>
            </a:r>
          </a:p>
          <a:p>
            <a:pPr>
              <a:lnSpc>
                <a:spcPct val="135000"/>
              </a:lnSpc>
            </a:pPr>
            <a:r>
              <a:rPr lang="en-US" altLang="zh-CN">
                <a:solidFill>
                  <a:schemeClr val="accent2"/>
                </a:solidFill>
              </a:rPr>
              <a:t>3</a:t>
            </a:r>
            <a:r>
              <a:rPr lang="zh-CN" altLang="en-US">
                <a:solidFill>
                  <a:schemeClr val="accent2"/>
                </a:solidFill>
              </a:rPr>
              <a:t>）扩散、溶解、渗透过程</a:t>
            </a:r>
            <a:endParaRPr lang="zh-CN" altLang="en-US" sz="280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F7904342-8A95-4676-AFA2-A50D8273CCAC}"/>
              </a:ext>
            </a:extLst>
          </p:cNvPr>
          <p:cNvSpPr>
            <a:spLocks noChangeArrowheads="1"/>
          </p:cNvSpPr>
          <p:nvPr/>
        </p:nvSpPr>
        <p:spPr bwMode="auto">
          <a:xfrm>
            <a:off x="1071563" y="692150"/>
            <a:ext cx="3500437"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800">
                <a:solidFill>
                  <a:schemeClr val="accent2"/>
                </a:solidFill>
                <a:cs typeface="Times New Roman" panose="02020603050405020304" pitchFamily="18" charset="0"/>
              </a:rPr>
              <a:t>§ 4.2 </a:t>
            </a:r>
            <a:r>
              <a:rPr lang="zh-CN" altLang="en-US" sz="2800">
                <a:solidFill>
                  <a:schemeClr val="accent2"/>
                </a:solidFill>
              </a:rPr>
              <a:t>功和热量</a:t>
            </a:r>
            <a:r>
              <a:rPr lang="zh-CN" altLang="en-US" sz="2800">
                <a:solidFill>
                  <a:schemeClr val="accent2"/>
                </a:solidFill>
                <a:cs typeface="Times New Roman" panose="02020603050405020304" pitchFamily="18" charset="0"/>
              </a:rPr>
              <a:t> </a:t>
            </a:r>
            <a:endParaRPr lang="zh-CN" altLang="en-US" sz="2800">
              <a:solidFill>
                <a:schemeClr val="accent2"/>
              </a:solidFill>
              <a:ea typeface=""/>
            </a:endParaRPr>
          </a:p>
        </p:txBody>
      </p:sp>
      <p:sp>
        <p:nvSpPr>
          <p:cNvPr id="108547" name="Rectangle 3">
            <a:extLst>
              <a:ext uri="{FF2B5EF4-FFF2-40B4-BE49-F238E27FC236}">
                <a16:creationId xmlns:a16="http://schemas.microsoft.com/office/drawing/2014/main" id="{03303107-738A-4C45-88D4-635AC769E2D6}"/>
              </a:ext>
            </a:extLst>
          </p:cNvPr>
          <p:cNvSpPr>
            <a:spLocks noChangeArrowheads="1"/>
          </p:cNvSpPr>
          <p:nvPr/>
        </p:nvSpPr>
        <p:spPr bwMode="auto">
          <a:xfrm>
            <a:off x="1219200" y="1295400"/>
            <a:ext cx="54864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chemeClr val="accent2"/>
                </a:solidFill>
                <a:cs typeface="Times New Roman" panose="02020603050405020304" pitchFamily="18" charset="0"/>
              </a:rPr>
              <a:t>§ 4</a:t>
            </a:r>
            <a:r>
              <a:rPr lang="en-US" altLang="zh-CN">
                <a:solidFill>
                  <a:schemeClr val="accent2"/>
                </a:solidFill>
              </a:rPr>
              <a:t>.</a:t>
            </a:r>
            <a:r>
              <a:rPr lang="en-US" altLang="zh-CN">
                <a:solidFill>
                  <a:schemeClr val="accent2"/>
                </a:solidFill>
                <a:cs typeface="Times New Roman" panose="02020603050405020304" pitchFamily="18" charset="0"/>
              </a:rPr>
              <a:t>2.1</a:t>
            </a:r>
            <a:r>
              <a:rPr lang="zh-CN" altLang="en-US">
                <a:solidFill>
                  <a:schemeClr val="accent2"/>
                </a:solidFill>
              </a:rPr>
              <a:t>功是力学相互作用下的能量转移</a:t>
            </a:r>
            <a:endParaRPr lang="zh-CN" altLang="en-US" sz="2800">
              <a:solidFill>
                <a:schemeClr val="accent2"/>
              </a:solidFill>
            </a:endParaRPr>
          </a:p>
        </p:txBody>
      </p:sp>
      <p:sp>
        <p:nvSpPr>
          <p:cNvPr id="108548" name="Rectangle 4">
            <a:extLst>
              <a:ext uri="{FF2B5EF4-FFF2-40B4-BE49-F238E27FC236}">
                <a16:creationId xmlns:a16="http://schemas.microsoft.com/office/drawing/2014/main" id="{F064A43C-A873-42ED-B713-D21B05E4C2FA}"/>
              </a:ext>
            </a:extLst>
          </p:cNvPr>
          <p:cNvSpPr>
            <a:spLocks noChangeArrowheads="1"/>
          </p:cNvSpPr>
          <p:nvPr/>
        </p:nvSpPr>
        <p:spPr bwMode="auto">
          <a:xfrm>
            <a:off x="1295400" y="1905000"/>
            <a:ext cx="70104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力学相互作用</a:t>
            </a:r>
            <a:r>
              <a:rPr lang="en-US" altLang="zh-CN">
                <a:solidFill>
                  <a:schemeClr val="accent2"/>
                </a:solidFill>
              </a:rPr>
              <a:t>:</a:t>
            </a:r>
            <a:r>
              <a:rPr lang="zh-CN" altLang="en-US">
                <a:solidFill>
                  <a:schemeClr val="accent2"/>
                </a:solidFill>
              </a:rPr>
              <a:t>力学平衡条件被破坏时所产生的对系统状态的影响。</a:t>
            </a:r>
          </a:p>
        </p:txBody>
      </p:sp>
      <p:sp>
        <p:nvSpPr>
          <p:cNvPr id="108550" name="AutoShape 6">
            <a:extLst>
              <a:ext uri="{FF2B5EF4-FFF2-40B4-BE49-F238E27FC236}">
                <a16:creationId xmlns:a16="http://schemas.microsoft.com/office/drawing/2014/main" id="{0219C9C6-73F3-4934-B621-35777C68D6B9}"/>
              </a:ext>
            </a:extLst>
          </p:cNvPr>
          <p:cNvSpPr>
            <a:spLocks noChangeArrowheads="1"/>
          </p:cNvSpPr>
          <p:nvPr/>
        </p:nvSpPr>
        <p:spPr bwMode="auto">
          <a:xfrm>
            <a:off x="1219200" y="2971800"/>
            <a:ext cx="7239000" cy="990600"/>
          </a:xfrm>
          <a:prstGeom prst="roundRect">
            <a:avLst>
              <a:gd name="adj" fmla="val 16667"/>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49" name="Rectangle 5">
            <a:extLst>
              <a:ext uri="{FF2B5EF4-FFF2-40B4-BE49-F238E27FC236}">
                <a16:creationId xmlns:a16="http://schemas.microsoft.com/office/drawing/2014/main" id="{B415016A-4AC3-45F8-8904-0A10EA59E08B}"/>
              </a:ext>
            </a:extLst>
          </p:cNvPr>
          <p:cNvSpPr>
            <a:spLocks noChangeArrowheads="1"/>
          </p:cNvSpPr>
          <p:nvPr/>
        </p:nvSpPr>
        <p:spPr bwMode="auto">
          <a:xfrm>
            <a:off x="1295400" y="3048000"/>
            <a:ext cx="70104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solidFill>
                  <a:schemeClr val="accent2"/>
                </a:solidFill>
              </a:rPr>
              <a:t>功</a:t>
            </a:r>
            <a:r>
              <a:rPr lang="en-US" altLang="zh-CN">
                <a:solidFill>
                  <a:schemeClr val="accent2"/>
                </a:solidFill>
              </a:rPr>
              <a:t>: </a:t>
            </a:r>
            <a:r>
              <a:rPr lang="zh-CN" altLang="en-US">
                <a:solidFill>
                  <a:schemeClr val="accent2"/>
                </a:solidFill>
              </a:rPr>
              <a:t>在力学相互作用过程中系统和外界之间转移的能量。</a:t>
            </a:r>
          </a:p>
        </p:txBody>
      </p:sp>
      <p:sp>
        <p:nvSpPr>
          <p:cNvPr id="108551" name="Rectangle 7">
            <a:extLst>
              <a:ext uri="{FF2B5EF4-FFF2-40B4-BE49-F238E27FC236}">
                <a16:creationId xmlns:a16="http://schemas.microsoft.com/office/drawing/2014/main" id="{30C27200-3804-468E-9860-2D805279C4CE}"/>
              </a:ext>
            </a:extLst>
          </p:cNvPr>
          <p:cNvSpPr>
            <a:spLocks noChangeArrowheads="1"/>
          </p:cNvSpPr>
          <p:nvPr/>
        </p:nvSpPr>
        <p:spPr bwMode="auto">
          <a:xfrm>
            <a:off x="1295400" y="4495800"/>
            <a:ext cx="70104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pPr>
            <a:r>
              <a:rPr lang="zh-CN" altLang="en-US">
                <a:solidFill>
                  <a:schemeClr val="accent2"/>
                </a:solidFill>
              </a:rPr>
              <a:t>力（广义力）的种类</a:t>
            </a:r>
            <a:r>
              <a:rPr lang="en-US" altLang="zh-CN">
                <a:solidFill>
                  <a:schemeClr val="accent2"/>
                </a:solidFill>
              </a:rPr>
              <a:t>: </a:t>
            </a:r>
            <a:r>
              <a:rPr lang="zh-CN" altLang="en-US">
                <a:solidFill>
                  <a:schemeClr val="accent2"/>
                </a:solidFill>
              </a:rPr>
              <a:t>机械力  电场力  磁场力</a:t>
            </a:r>
          </a:p>
          <a:p>
            <a:pPr>
              <a:lnSpc>
                <a:spcPct val="135000"/>
              </a:lnSpc>
            </a:pPr>
            <a:r>
              <a:rPr lang="zh-CN" altLang="en-US">
                <a:solidFill>
                  <a:schemeClr val="accent2"/>
                </a:solidFill>
              </a:rPr>
              <a:t>功（广义功）的种类</a:t>
            </a:r>
            <a:r>
              <a:rPr lang="en-US" altLang="zh-CN">
                <a:solidFill>
                  <a:schemeClr val="accent2"/>
                </a:solidFill>
              </a:rPr>
              <a:t>: </a:t>
            </a:r>
            <a:r>
              <a:rPr lang="zh-CN" altLang="en-US">
                <a:solidFill>
                  <a:schemeClr val="accent2"/>
                </a:solidFill>
              </a:rPr>
              <a:t>机械功  电磁功</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C8961BC1-7C04-44C8-A091-641396332401}"/>
              </a:ext>
            </a:extLst>
          </p:cNvPr>
          <p:cNvSpPr>
            <a:spLocks noChangeArrowheads="1"/>
          </p:cNvSpPr>
          <p:nvPr/>
        </p:nvSpPr>
        <p:spPr bwMode="auto">
          <a:xfrm>
            <a:off x="1219200" y="990600"/>
            <a:ext cx="70104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5000"/>
              </a:lnSpc>
            </a:pPr>
            <a:r>
              <a:rPr lang="zh-CN" altLang="en-US" sz="3200">
                <a:solidFill>
                  <a:schemeClr val="accent2"/>
                </a:solidFill>
              </a:rPr>
              <a:t>对功的理解：</a:t>
            </a:r>
          </a:p>
          <a:p>
            <a:pPr>
              <a:lnSpc>
                <a:spcPct val="135000"/>
              </a:lnSpc>
            </a:pPr>
            <a:r>
              <a:rPr lang="en-US" altLang="zh-CN">
                <a:solidFill>
                  <a:schemeClr val="accent2"/>
                </a:solidFill>
              </a:rPr>
              <a:t>1</a:t>
            </a:r>
            <a:r>
              <a:rPr lang="zh-CN" altLang="en-US">
                <a:solidFill>
                  <a:schemeClr val="accent2"/>
                </a:solidFill>
              </a:rPr>
              <a:t>）只有在系统状态发生变化过程中才有能量转移</a:t>
            </a:r>
          </a:p>
          <a:p>
            <a:pPr>
              <a:lnSpc>
                <a:spcPct val="135000"/>
              </a:lnSpc>
            </a:pPr>
            <a:r>
              <a:rPr lang="zh-CN" altLang="en-US">
                <a:solidFill>
                  <a:schemeClr val="accent2"/>
                </a:solidFill>
              </a:rPr>
              <a:t>      </a:t>
            </a:r>
            <a:r>
              <a:rPr lang="zh-CN" altLang="en-US" i="1">
                <a:solidFill>
                  <a:srgbClr val="FF3300"/>
                </a:solidFill>
              </a:rPr>
              <a:t>功与系统状态间无对应关系，功不是状态参量</a:t>
            </a:r>
          </a:p>
          <a:p>
            <a:pPr>
              <a:lnSpc>
                <a:spcPct val="135000"/>
              </a:lnSpc>
            </a:pPr>
            <a:r>
              <a:rPr lang="en-US" altLang="zh-CN">
                <a:solidFill>
                  <a:schemeClr val="accent2"/>
                </a:solidFill>
              </a:rPr>
              <a:t>2</a:t>
            </a:r>
            <a:r>
              <a:rPr lang="zh-CN" altLang="en-US">
                <a:solidFill>
                  <a:schemeClr val="accent2"/>
                </a:solidFill>
              </a:rPr>
              <a:t>） 只有在广义力作用下产生了广义位移后才作功</a:t>
            </a:r>
          </a:p>
          <a:p>
            <a:pPr>
              <a:lnSpc>
                <a:spcPct val="135000"/>
              </a:lnSpc>
            </a:pPr>
            <a:r>
              <a:rPr lang="en-US" altLang="zh-CN">
                <a:solidFill>
                  <a:schemeClr val="accent2"/>
                </a:solidFill>
              </a:rPr>
              <a:t>3</a:t>
            </a:r>
            <a:r>
              <a:rPr lang="zh-CN" altLang="en-US">
                <a:solidFill>
                  <a:schemeClr val="accent2"/>
                </a:solidFill>
              </a:rPr>
              <a:t>） 在非静态过程中很难计算系统对外所作的功</a:t>
            </a:r>
          </a:p>
          <a:p>
            <a:pPr>
              <a:lnSpc>
                <a:spcPct val="135000"/>
              </a:lnSpc>
            </a:pPr>
            <a:r>
              <a:rPr lang="en-US" altLang="zh-CN">
                <a:solidFill>
                  <a:schemeClr val="accent2"/>
                </a:solidFill>
              </a:rPr>
              <a:t>4</a:t>
            </a:r>
            <a:r>
              <a:rPr lang="zh-CN" altLang="en-US">
                <a:solidFill>
                  <a:schemeClr val="accent2"/>
                </a:solidFill>
              </a:rPr>
              <a:t>）功有正负之分</a:t>
            </a:r>
          </a:p>
          <a:p>
            <a:pPr>
              <a:lnSpc>
                <a:spcPct val="135000"/>
              </a:lnSpc>
            </a:pPr>
            <a:r>
              <a:rPr lang="zh-CN" altLang="en-US">
                <a:solidFill>
                  <a:schemeClr val="accent2"/>
                </a:solidFill>
              </a:rPr>
              <a:t>      外界对气体所做的功以</a:t>
            </a:r>
            <a:r>
              <a:rPr lang="en-US" altLang="zh-CN">
                <a:solidFill>
                  <a:schemeClr val="accent2"/>
                </a:solidFill>
              </a:rPr>
              <a:t>W</a:t>
            </a:r>
          </a:p>
          <a:p>
            <a:pPr>
              <a:lnSpc>
                <a:spcPct val="135000"/>
              </a:lnSpc>
            </a:pPr>
            <a:r>
              <a:rPr lang="en-US" altLang="zh-CN">
                <a:solidFill>
                  <a:schemeClr val="accent2"/>
                </a:solidFill>
              </a:rPr>
              <a:t>      </a:t>
            </a:r>
            <a:r>
              <a:rPr lang="zh-CN" altLang="en-US">
                <a:solidFill>
                  <a:schemeClr val="accent2"/>
                </a:solidFill>
              </a:rPr>
              <a:t>气体对外所做的功以</a:t>
            </a:r>
            <a:r>
              <a:rPr lang="en-US" altLang="zh-CN">
                <a:solidFill>
                  <a:schemeClr val="accent2"/>
                </a:solidFill>
              </a:rPr>
              <a:t>W</a:t>
            </a:r>
            <a:r>
              <a:rPr lang="zh-CN" altLang="en-US">
                <a:solidFill>
                  <a:schemeClr val="accent2"/>
                </a:solidFill>
                <a:cs typeface="Times New Roman" panose="02020603050405020304" pitchFamily="18" charset="0"/>
              </a:rPr>
              <a:t>＇</a:t>
            </a:r>
          </a:p>
          <a:p>
            <a:pPr>
              <a:lnSpc>
                <a:spcPct val="135000"/>
              </a:lnSpc>
            </a:pPr>
            <a:r>
              <a:rPr lang="zh-CN" altLang="en-US">
                <a:solidFill>
                  <a:schemeClr val="accent2"/>
                </a:solidFill>
              </a:rPr>
              <a:t>      </a:t>
            </a:r>
            <a:r>
              <a:rPr lang="en-US" altLang="zh-CN">
                <a:solidFill>
                  <a:schemeClr val="accent2"/>
                </a:solidFill>
              </a:rPr>
              <a:t>W</a:t>
            </a:r>
            <a:r>
              <a:rPr lang="zh-CN" altLang="en-US">
                <a:solidFill>
                  <a:schemeClr val="accent2"/>
                </a:solidFill>
                <a:cs typeface="Times New Roman" panose="02020603050405020304" pitchFamily="18" charset="0"/>
              </a:rPr>
              <a:t>＇</a:t>
            </a:r>
            <a:r>
              <a:rPr lang="en-US" altLang="zh-CN">
                <a:solidFill>
                  <a:schemeClr val="accent2"/>
                </a:solidFill>
              </a:rPr>
              <a:t>=  -W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6A27E2DF-ED11-4754-B069-EB9095EC92FF}"/>
              </a:ext>
            </a:extLst>
          </p:cNvPr>
          <p:cNvSpPr>
            <a:spLocks noChangeArrowheads="1"/>
          </p:cNvSpPr>
          <p:nvPr/>
        </p:nvSpPr>
        <p:spPr bwMode="auto">
          <a:xfrm>
            <a:off x="1295400" y="914400"/>
            <a:ext cx="4800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a:solidFill>
                  <a:schemeClr val="accent2"/>
                </a:solidFill>
                <a:cs typeface="Times New Roman" panose="02020603050405020304" pitchFamily="18" charset="0"/>
              </a:rPr>
              <a:t>§ 4</a:t>
            </a:r>
            <a:r>
              <a:rPr lang="en-US" altLang="zh-CN" sz="2800">
                <a:solidFill>
                  <a:schemeClr val="accent2"/>
                </a:solidFill>
              </a:rPr>
              <a:t>.</a:t>
            </a:r>
            <a:r>
              <a:rPr lang="en-US" altLang="zh-CN" sz="2800">
                <a:solidFill>
                  <a:schemeClr val="accent2"/>
                </a:solidFill>
                <a:cs typeface="Times New Roman" panose="02020603050405020304" pitchFamily="18" charset="0"/>
              </a:rPr>
              <a:t>2.2</a:t>
            </a:r>
            <a:r>
              <a:rPr lang="zh-CN" altLang="en-US" sz="2800">
                <a:solidFill>
                  <a:schemeClr val="accent2"/>
                </a:solidFill>
              </a:rPr>
              <a:t>体积膨胀功</a:t>
            </a:r>
          </a:p>
        </p:txBody>
      </p:sp>
      <p:pic>
        <p:nvPicPr>
          <p:cNvPr id="121859" name="Picture 3" descr="041">
            <a:extLst>
              <a:ext uri="{FF2B5EF4-FFF2-40B4-BE49-F238E27FC236}">
                <a16:creationId xmlns:a16="http://schemas.microsoft.com/office/drawing/2014/main" id="{14B404EB-7186-476A-B872-4E1045071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2600"/>
            <a:ext cx="6727825" cy="4179888"/>
          </a:xfrm>
          <a:prstGeom prst="rect">
            <a:avLst/>
          </a:prstGeom>
          <a:noFill/>
          <a:extLst>
            <a:ext uri="{909E8E84-426E-40DD-AFC4-6F175D3DCCD1}">
              <a14:hiddenFill xmlns:a14="http://schemas.microsoft.com/office/drawing/2010/main">
                <a:solidFill>
                  <a:srgbClr val="FFFFFF"/>
                </a:solidFill>
              </a14:hiddenFill>
            </a:ext>
          </a:extLst>
        </p:spPr>
      </p:pic>
      <p:sp>
        <p:nvSpPr>
          <p:cNvPr id="121861" name="Rectangle 5">
            <a:extLst>
              <a:ext uri="{FF2B5EF4-FFF2-40B4-BE49-F238E27FC236}">
                <a16:creationId xmlns:a16="http://schemas.microsoft.com/office/drawing/2014/main" id="{F2DCF83A-DB55-41DF-B456-43DC8C9FE3D5}"/>
              </a:ext>
            </a:extLst>
          </p:cNvPr>
          <p:cNvSpPr>
            <a:spLocks noChangeArrowheads="1"/>
          </p:cNvSpPr>
          <p:nvPr/>
        </p:nvSpPr>
        <p:spPr bwMode="auto">
          <a:xfrm>
            <a:off x="1752600" y="1828800"/>
            <a:ext cx="5105400" cy="533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60" name="Rectangle 4">
            <a:extLst>
              <a:ext uri="{FF2B5EF4-FFF2-40B4-BE49-F238E27FC236}">
                <a16:creationId xmlns:a16="http://schemas.microsoft.com/office/drawing/2014/main" id="{99C1EE41-8323-4B62-8BBC-275A003477B7}"/>
              </a:ext>
            </a:extLst>
          </p:cNvPr>
          <p:cNvSpPr>
            <a:spLocks noChangeArrowheads="1"/>
          </p:cNvSpPr>
          <p:nvPr/>
        </p:nvSpPr>
        <p:spPr bwMode="auto">
          <a:xfrm>
            <a:off x="1371600" y="1524000"/>
            <a:ext cx="4800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a:solidFill>
                  <a:schemeClr val="accent2"/>
                </a:solidFill>
              </a:rPr>
              <a:t>一、体积膨胀功</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170" name="Object 2">
            <a:extLst>
              <a:ext uri="{FF2B5EF4-FFF2-40B4-BE49-F238E27FC236}">
                <a16:creationId xmlns:a16="http://schemas.microsoft.com/office/drawing/2014/main" id="{EEF04814-DA5F-493D-BB9A-F5004455102F}"/>
              </a:ext>
            </a:extLst>
          </p:cNvPr>
          <p:cNvGraphicFramePr>
            <a:graphicFrameLocks noGrp="1" noChangeAspect="1"/>
          </p:cNvGraphicFramePr>
          <p:nvPr>
            <p:ph sz="quarter" idx="1"/>
          </p:nvPr>
        </p:nvGraphicFramePr>
        <p:xfrm>
          <a:off x="1676400" y="914400"/>
          <a:ext cx="2089150" cy="579438"/>
        </p:xfrm>
        <a:graphic>
          <a:graphicData uri="http://schemas.openxmlformats.org/presentationml/2006/ole">
            <mc:AlternateContent xmlns:mc="http://schemas.openxmlformats.org/markup-compatibility/2006">
              <mc:Choice xmlns:v="urn:schemas-microsoft-com:vml" Requires="v">
                <p:oleObj spid="_x0000_s135189" name="公式" r:id="rId3" imgW="825480" imgH="228600" progId="Equation.3">
                  <p:embed/>
                </p:oleObj>
              </mc:Choice>
              <mc:Fallback>
                <p:oleObj name="公式" r:id="rId3" imgW="825480" imgH="228600" progId="Equation.3">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914400"/>
                        <a:ext cx="2089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71" name="Object 3">
            <a:extLst>
              <a:ext uri="{FF2B5EF4-FFF2-40B4-BE49-F238E27FC236}">
                <a16:creationId xmlns:a16="http://schemas.microsoft.com/office/drawing/2014/main" id="{853B3F36-257B-4E5E-B916-4976CE44F3EE}"/>
              </a:ext>
            </a:extLst>
          </p:cNvPr>
          <p:cNvGraphicFramePr>
            <a:graphicFrameLocks noGrp="1" noChangeAspect="1"/>
          </p:cNvGraphicFramePr>
          <p:nvPr>
            <p:ph sz="quarter" idx="2"/>
          </p:nvPr>
        </p:nvGraphicFramePr>
        <p:xfrm>
          <a:off x="1600200" y="1752600"/>
          <a:ext cx="2100263" cy="555625"/>
        </p:xfrm>
        <a:graphic>
          <a:graphicData uri="http://schemas.openxmlformats.org/presentationml/2006/ole">
            <mc:AlternateContent xmlns:mc="http://schemas.openxmlformats.org/markup-compatibility/2006">
              <mc:Choice xmlns:v="urn:schemas-microsoft-com:vml" Requires="v">
                <p:oleObj spid="_x0000_s135190" name="公式" r:id="rId5" imgW="863280" imgH="228600" progId="Equation.3">
                  <p:embed/>
                </p:oleObj>
              </mc:Choice>
              <mc:Fallback>
                <p:oleObj name="公式" r:id="rId5" imgW="863280" imgH="228600" progId="Equation.3">
                  <p:embed/>
                  <p:pic>
                    <p:nvPicPr>
                      <p:cNvPr id="0" name="Object 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1752600"/>
                        <a:ext cx="2100263"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73" name="Object 5">
            <a:extLst>
              <a:ext uri="{FF2B5EF4-FFF2-40B4-BE49-F238E27FC236}">
                <a16:creationId xmlns:a16="http://schemas.microsoft.com/office/drawing/2014/main" id="{46500170-1C8E-4201-97CC-C2D29D7E2036}"/>
              </a:ext>
            </a:extLst>
          </p:cNvPr>
          <p:cNvGraphicFramePr>
            <a:graphicFrameLocks noChangeAspect="1"/>
          </p:cNvGraphicFramePr>
          <p:nvPr/>
        </p:nvGraphicFramePr>
        <p:xfrm>
          <a:off x="1600200" y="2590800"/>
          <a:ext cx="2020888" cy="504825"/>
        </p:xfrm>
        <a:graphic>
          <a:graphicData uri="http://schemas.openxmlformats.org/presentationml/2006/ole">
            <mc:AlternateContent xmlns:mc="http://schemas.openxmlformats.org/markup-compatibility/2006">
              <mc:Choice xmlns:v="urn:schemas-microsoft-com:vml" Requires="v">
                <p:oleObj spid="_x0000_s135191" name="公式" r:id="rId7" imgW="812520" imgH="203040" progId="Equation.3">
                  <p:embed/>
                </p:oleObj>
              </mc:Choice>
              <mc:Fallback>
                <p:oleObj name="公式" r:id="rId7" imgW="812520" imgH="20304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2590800"/>
                        <a:ext cx="20208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74" name="Object 6">
            <a:extLst>
              <a:ext uri="{FF2B5EF4-FFF2-40B4-BE49-F238E27FC236}">
                <a16:creationId xmlns:a16="http://schemas.microsoft.com/office/drawing/2014/main" id="{0222DB69-A042-4208-82DA-40B17D0651AF}"/>
              </a:ext>
            </a:extLst>
          </p:cNvPr>
          <p:cNvGraphicFramePr>
            <a:graphicFrameLocks noChangeAspect="1"/>
          </p:cNvGraphicFramePr>
          <p:nvPr/>
        </p:nvGraphicFramePr>
        <p:xfrm>
          <a:off x="2286000" y="3581400"/>
          <a:ext cx="2133600" cy="533400"/>
        </p:xfrm>
        <a:graphic>
          <a:graphicData uri="http://schemas.openxmlformats.org/presentationml/2006/ole">
            <mc:AlternateContent xmlns:mc="http://schemas.openxmlformats.org/markup-compatibility/2006">
              <mc:Choice xmlns:v="urn:schemas-microsoft-com:vml" Requires="v">
                <p:oleObj spid="_x0000_s135192" name="公式" r:id="rId9" imgW="812520" imgH="203040" progId="Equation.3">
                  <p:embed/>
                </p:oleObj>
              </mc:Choice>
              <mc:Fallback>
                <p:oleObj name="公式" r:id="rId9" imgW="812520" imgH="20304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3581400"/>
                        <a:ext cx="2133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75" name="Object 7">
            <a:extLst>
              <a:ext uri="{FF2B5EF4-FFF2-40B4-BE49-F238E27FC236}">
                <a16:creationId xmlns:a16="http://schemas.microsoft.com/office/drawing/2014/main" id="{176CA11D-B932-43E9-BA4F-4D7A9B5C967F}"/>
              </a:ext>
            </a:extLst>
          </p:cNvPr>
          <p:cNvGraphicFramePr>
            <a:graphicFrameLocks noGrp="1" noChangeAspect="1"/>
          </p:cNvGraphicFramePr>
          <p:nvPr>
            <p:ph sz="quarter" idx="3"/>
          </p:nvPr>
        </p:nvGraphicFramePr>
        <p:xfrm>
          <a:off x="1600200" y="4572000"/>
          <a:ext cx="2514600" cy="950913"/>
        </p:xfrm>
        <a:graphic>
          <a:graphicData uri="http://schemas.openxmlformats.org/presentationml/2006/ole">
            <mc:AlternateContent xmlns:mc="http://schemas.openxmlformats.org/markup-compatibility/2006">
              <mc:Choice xmlns:v="urn:schemas-microsoft-com:vml" Requires="v">
                <p:oleObj spid="_x0000_s135193" name="公式" r:id="rId11" imgW="939600" imgH="355320" progId="Equation.3">
                  <p:embed/>
                </p:oleObj>
              </mc:Choice>
              <mc:Fallback>
                <p:oleObj name="公式" r:id="rId11" imgW="939600" imgH="355320" progId="Equation.3">
                  <p:embed/>
                  <p:pic>
                    <p:nvPicPr>
                      <p:cNvPr id="0" name="Object 7"/>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4572000"/>
                        <a:ext cx="2514600"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180" name="Text Box 12">
            <a:extLst>
              <a:ext uri="{FF2B5EF4-FFF2-40B4-BE49-F238E27FC236}">
                <a16:creationId xmlns:a16="http://schemas.microsoft.com/office/drawing/2014/main" id="{E6E90781-6F2D-4889-B707-64FFE422A163}"/>
              </a:ext>
            </a:extLst>
          </p:cNvPr>
          <p:cNvSpPr txBox="1">
            <a:spLocks noChangeArrowheads="1"/>
          </p:cNvSpPr>
          <p:nvPr/>
        </p:nvSpPr>
        <p:spPr bwMode="auto">
          <a:xfrm>
            <a:off x="1600200" y="3581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chemeClr val="tx1"/>
                </a:solidFill>
              </a:rPr>
              <a:t>或</a:t>
            </a:r>
          </a:p>
        </p:txBody>
      </p:sp>
      <p:sp>
        <p:nvSpPr>
          <p:cNvPr id="135186" name="Text Box 18">
            <a:extLst>
              <a:ext uri="{FF2B5EF4-FFF2-40B4-BE49-F238E27FC236}">
                <a16:creationId xmlns:a16="http://schemas.microsoft.com/office/drawing/2014/main" id="{CD12B119-E8FD-44EB-972D-F053D0E11B6B}"/>
              </a:ext>
            </a:extLst>
          </p:cNvPr>
          <p:cNvSpPr txBox="1">
            <a:spLocks noChangeArrowheads="1"/>
          </p:cNvSpPr>
          <p:nvPr/>
        </p:nvSpPr>
        <p:spPr bwMode="auto">
          <a:xfrm>
            <a:off x="4267200" y="4800600"/>
            <a:ext cx="411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chemeClr val="accent2"/>
                </a:solidFill>
              </a:rPr>
              <a:t>（外界对系统所做的功）</a:t>
            </a:r>
          </a:p>
        </p:txBody>
      </p:sp>
      <p:sp>
        <p:nvSpPr>
          <p:cNvPr id="135188" name="Text Box 20">
            <a:extLst>
              <a:ext uri="{FF2B5EF4-FFF2-40B4-BE49-F238E27FC236}">
                <a16:creationId xmlns:a16="http://schemas.microsoft.com/office/drawing/2014/main" id="{3F0426C9-2C9D-4434-870B-2A329ED7C61C}"/>
              </a:ext>
            </a:extLst>
          </p:cNvPr>
          <p:cNvSpPr txBox="1">
            <a:spLocks noChangeArrowheads="1"/>
          </p:cNvSpPr>
          <p:nvPr/>
        </p:nvSpPr>
        <p:spPr bwMode="auto">
          <a:xfrm>
            <a:off x="4038600" y="838200"/>
            <a:ext cx="43354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chemeClr val="accent2"/>
                </a:solidFill>
              </a:rPr>
              <a:t>（表示沿某一路径的无限小的变化，</a:t>
            </a:r>
          </a:p>
          <a:p>
            <a:r>
              <a:rPr lang="zh-CN" altLang="en-US" sz="2000">
                <a:solidFill>
                  <a:schemeClr val="accent2"/>
                </a:solidFill>
              </a:rPr>
              <a:t>     不满足多元函数中全微分的条件）</a:t>
            </a:r>
          </a:p>
        </p:txBody>
      </p:sp>
    </p:spTree>
  </p:cSld>
  <p:clrMapOvr>
    <a:masterClrMapping/>
  </p:clrMapOvr>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4108</TotalTime>
  <Words>979</Words>
  <Application>Microsoft Office PowerPoint</Application>
  <PresentationFormat>全屏显示(4:3)</PresentationFormat>
  <Paragraphs>96</Paragraphs>
  <Slides>23</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0" baseType="lpstr">
      <vt:lpstr>Times New Roman</vt:lpstr>
      <vt:lpstr>宋体</vt:lpstr>
      <vt:lpstr>Symbol</vt:lpstr>
      <vt:lpstr>Tahoma</vt:lpstr>
      <vt:lpstr/>
      <vt:lpstr>默认设计模板</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热学</dc:title>
  <dc:creator>waj</dc:creator>
  <cp:lastModifiedBy>张伯望</cp:lastModifiedBy>
  <cp:revision>222</cp:revision>
  <dcterms:created xsi:type="dcterms:W3CDTF">2001-06-22T03:17:20Z</dcterms:created>
  <dcterms:modified xsi:type="dcterms:W3CDTF">2017-09-07T09:09:35Z</dcterms:modified>
</cp:coreProperties>
</file>