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2.xml" ContentType="application/vnd.ms-office.activeX+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sldIdLst>
    <p:sldId id="256" r:id="rId2"/>
    <p:sldId id="257" r:id="rId3"/>
    <p:sldId id="259" r:id="rId4"/>
    <p:sldId id="260" r:id="rId5"/>
    <p:sldId id="273" r:id="rId6"/>
    <p:sldId id="268" r:id="rId7"/>
    <p:sldId id="269" r:id="rId8"/>
    <p:sldId id="270" r:id="rId9"/>
    <p:sldId id="271" r:id="rId10"/>
    <p:sldId id="272" r:id="rId11"/>
    <p:sldId id="274" r:id="rId12"/>
    <p:sldId id="258" r:id="rId13"/>
    <p:sldId id="262" r:id="rId14"/>
    <p:sldId id="263" r:id="rId15"/>
    <p:sldId id="264" r:id="rId16"/>
    <p:sldId id="265" r:id="rId17"/>
    <p:sldId id="267" r:id="rId18"/>
    <p:sldId id="266" r:id="rId19"/>
    <p:sldId id="286" r:id="rId20"/>
    <p:sldId id="275" r:id="rId21"/>
    <p:sldId id="288" r:id="rId22"/>
    <p:sldId id="309" r:id="rId23"/>
    <p:sldId id="308" r:id="rId24"/>
    <p:sldId id="300" r:id="rId25"/>
    <p:sldId id="292" r:id="rId26"/>
    <p:sldId id="293" r:id="rId27"/>
    <p:sldId id="289" r:id="rId28"/>
    <p:sldId id="294" r:id="rId29"/>
    <p:sldId id="287" r:id="rId30"/>
    <p:sldId id="297" r:id="rId31"/>
    <p:sldId id="296" r:id="rId32"/>
    <p:sldId id="276" r:id="rId33"/>
    <p:sldId id="277" r:id="rId34"/>
    <p:sldId id="278" r:id="rId35"/>
    <p:sldId id="279" r:id="rId36"/>
    <p:sldId id="306" r:id="rId37"/>
    <p:sldId id="280" r:id="rId38"/>
    <p:sldId id="282" r:id="rId39"/>
    <p:sldId id="307" r:id="rId40"/>
    <p:sldId id="283" r:id="rId41"/>
    <p:sldId id="305" r:id="rId42"/>
    <p:sldId id="284" r:id="rId43"/>
    <p:sldId id="304" r:id="rId44"/>
    <p:sldId id="285" r:id="rId45"/>
    <p:sldId id="311" r:id="rId46"/>
    <p:sldId id="302" r:id="rId47"/>
    <p:sldId id="310" r:id="rId48"/>
    <p:sldId id="301"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0000"/>
    <a:srgbClr val="00FFCC"/>
    <a:srgbClr val="FFFF00"/>
    <a:srgbClr val="D60093"/>
    <a:srgbClr val="FF6600"/>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E4C16C2-E4CA-4219-941C-80594DA9B69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35843" name="Rectangle 3">
            <a:extLst>
              <a:ext uri="{FF2B5EF4-FFF2-40B4-BE49-F238E27FC236}">
                <a16:creationId xmlns:a16="http://schemas.microsoft.com/office/drawing/2014/main" id="{4D8438F1-122A-4D0F-8017-EA0D7435FDB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35844" name="Rectangle 4">
            <a:extLst>
              <a:ext uri="{FF2B5EF4-FFF2-40B4-BE49-F238E27FC236}">
                <a16:creationId xmlns:a16="http://schemas.microsoft.com/office/drawing/2014/main" id="{595E49C8-DD3E-4153-81F0-E9B75F696CB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0C4E8680-AEEC-4EF2-B832-E51C2583A77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5846" name="Rectangle 6">
            <a:extLst>
              <a:ext uri="{FF2B5EF4-FFF2-40B4-BE49-F238E27FC236}">
                <a16:creationId xmlns:a16="http://schemas.microsoft.com/office/drawing/2014/main" id="{BD5DDE1D-DAF2-4F3B-AC77-C77BC4624F7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35847" name="Rectangle 7">
            <a:extLst>
              <a:ext uri="{FF2B5EF4-FFF2-40B4-BE49-F238E27FC236}">
                <a16:creationId xmlns:a16="http://schemas.microsoft.com/office/drawing/2014/main" id="{93C65F5A-ECFF-4F69-9628-64363F2350D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37AB6961-3B7C-47D9-9EA5-67D5E6AB903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FFEBC0-21E5-47BC-B0A1-3A43620B27B9}"/>
              </a:ext>
            </a:extLst>
          </p:cNvPr>
          <p:cNvSpPr>
            <a:spLocks noGrp="1" noChangeArrowheads="1"/>
          </p:cNvSpPr>
          <p:nvPr>
            <p:ph type="sldNum" sz="quarter" idx="5"/>
          </p:nvPr>
        </p:nvSpPr>
        <p:spPr>
          <a:ln/>
        </p:spPr>
        <p:txBody>
          <a:bodyPr/>
          <a:lstStyle/>
          <a:p>
            <a:fld id="{DBD399A7-1084-4023-A104-D6B4B3DC9940}" type="slidenum">
              <a:rPr lang="en-US" altLang="zh-CN"/>
              <a:pPr/>
              <a:t>1</a:t>
            </a:fld>
            <a:endParaRPr lang="en-US" altLang="zh-CN"/>
          </a:p>
        </p:txBody>
      </p:sp>
      <p:sp>
        <p:nvSpPr>
          <p:cNvPr id="36866" name="Rectangle 2">
            <a:extLst>
              <a:ext uri="{FF2B5EF4-FFF2-40B4-BE49-F238E27FC236}">
                <a16:creationId xmlns:a16="http://schemas.microsoft.com/office/drawing/2014/main" id="{13C000C7-9999-4D8A-B8F8-BC39F564A827}"/>
              </a:ext>
            </a:extLst>
          </p:cNvPr>
          <p:cNvSpPr>
            <a:spLocks noRot="1" noChangeArrowheads="1" noTextEdit="1"/>
          </p:cNvSpPr>
          <p:nvPr>
            <p:ph type="sldImg"/>
          </p:nvPr>
        </p:nvSpPr>
        <p:spPr>
          <a:ln/>
        </p:spPr>
      </p:sp>
      <p:sp>
        <p:nvSpPr>
          <p:cNvPr id="36867" name="Rectangle 3">
            <a:extLst>
              <a:ext uri="{FF2B5EF4-FFF2-40B4-BE49-F238E27FC236}">
                <a16:creationId xmlns:a16="http://schemas.microsoft.com/office/drawing/2014/main" id="{CC140302-BD72-4EBD-A80B-EFF9934C25AF}"/>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1708346C-FA1C-4877-B9A3-A0C029E0CC9D}"/>
              </a:ext>
            </a:extLst>
          </p:cNvPr>
          <p:cNvGrpSpPr>
            <a:grpSpLocks/>
          </p:cNvGrpSpPr>
          <p:nvPr/>
        </p:nvGrpSpPr>
        <p:grpSpPr bwMode="auto">
          <a:xfrm>
            <a:off x="0" y="0"/>
            <a:ext cx="9144000" cy="6858000"/>
            <a:chOff x="0" y="0"/>
            <a:chExt cx="5760" cy="4320"/>
          </a:xfrm>
        </p:grpSpPr>
        <p:sp>
          <p:nvSpPr>
            <p:cNvPr id="5123" name="Rectangle 3">
              <a:extLst>
                <a:ext uri="{FF2B5EF4-FFF2-40B4-BE49-F238E27FC236}">
                  <a16:creationId xmlns:a16="http://schemas.microsoft.com/office/drawing/2014/main" id="{F32EADF3-D942-4A12-B3DD-568FAA373C9B}"/>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a typeface="宋体" panose="02010600030101010101" pitchFamily="2" charset="-122"/>
              </a:endParaRPr>
            </a:p>
          </p:txBody>
        </p:sp>
        <p:sp>
          <p:nvSpPr>
            <p:cNvPr id="5124" name="Rectangle 4">
              <a:extLst>
                <a:ext uri="{FF2B5EF4-FFF2-40B4-BE49-F238E27FC236}">
                  <a16:creationId xmlns:a16="http://schemas.microsoft.com/office/drawing/2014/main" id="{3C5CC50C-8DF1-465E-9B89-06563894DFA1}"/>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grpSp>
          <p:nvGrpSpPr>
            <p:cNvPr id="5125" name="Group 5">
              <a:extLst>
                <a:ext uri="{FF2B5EF4-FFF2-40B4-BE49-F238E27FC236}">
                  <a16:creationId xmlns:a16="http://schemas.microsoft.com/office/drawing/2014/main" id="{DCDC8D7F-79F2-40E5-B766-DA9271513364}"/>
                </a:ext>
              </a:extLst>
            </p:cNvPr>
            <p:cNvGrpSpPr>
              <a:grpSpLocks/>
            </p:cNvGrpSpPr>
            <p:nvPr/>
          </p:nvGrpSpPr>
          <p:grpSpPr bwMode="auto">
            <a:xfrm>
              <a:off x="0" y="672"/>
              <a:ext cx="1806" cy="1989"/>
              <a:chOff x="0" y="672"/>
              <a:chExt cx="1806" cy="1989"/>
            </a:xfrm>
          </p:grpSpPr>
          <p:sp>
            <p:nvSpPr>
              <p:cNvPr id="5126" name="Rectangle 6">
                <a:extLst>
                  <a:ext uri="{FF2B5EF4-FFF2-40B4-BE49-F238E27FC236}">
                    <a16:creationId xmlns:a16="http://schemas.microsoft.com/office/drawing/2014/main" id="{92954385-0863-4951-8500-C483271969AD}"/>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5127" name="Rectangle 7">
                <a:extLst>
                  <a:ext uri="{FF2B5EF4-FFF2-40B4-BE49-F238E27FC236}">
                    <a16:creationId xmlns:a16="http://schemas.microsoft.com/office/drawing/2014/main" id="{5663B3E1-2146-4840-BD3C-E1A7C9E538CC}"/>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5128" name="Rectangle 8">
                <a:extLst>
                  <a:ext uri="{FF2B5EF4-FFF2-40B4-BE49-F238E27FC236}">
                    <a16:creationId xmlns:a16="http://schemas.microsoft.com/office/drawing/2014/main" id="{8672E5DF-320D-4C06-8714-9127EBB82A1F}"/>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5129" name="Rectangle 9">
                <a:extLst>
                  <a:ext uri="{FF2B5EF4-FFF2-40B4-BE49-F238E27FC236}">
                    <a16:creationId xmlns:a16="http://schemas.microsoft.com/office/drawing/2014/main" id="{231ACB3F-B849-49BC-A4CD-A97B46882083}"/>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5130" name="Rectangle 10">
                <a:extLst>
                  <a:ext uri="{FF2B5EF4-FFF2-40B4-BE49-F238E27FC236}">
                    <a16:creationId xmlns:a16="http://schemas.microsoft.com/office/drawing/2014/main" id="{F7AB31A2-0957-4DDF-84A1-F9CB92E670E9}"/>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5131" name="Rectangle 11">
                <a:extLst>
                  <a:ext uri="{FF2B5EF4-FFF2-40B4-BE49-F238E27FC236}">
                    <a16:creationId xmlns:a16="http://schemas.microsoft.com/office/drawing/2014/main" id="{62CD3AA5-9FEE-4682-A019-066C2E99CBBD}"/>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5132" name="Rectangle 12">
                <a:extLst>
                  <a:ext uri="{FF2B5EF4-FFF2-40B4-BE49-F238E27FC236}">
                    <a16:creationId xmlns:a16="http://schemas.microsoft.com/office/drawing/2014/main" id="{A0DE2C63-5524-4CAE-B329-B811E4950E4E}"/>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5133" name="Rectangle 13">
                <a:extLst>
                  <a:ext uri="{FF2B5EF4-FFF2-40B4-BE49-F238E27FC236}">
                    <a16:creationId xmlns:a16="http://schemas.microsoft.com/office/drawing/2014/main" id="{3C79EC5C-FD85-4A0C-BD8F-7B7028FBB2FF}"/>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5134" name="Rectangle 14">
                <a:extLst>
                  <a:ext uri="{FF2B5EF4-FFF2-40B4-BE49-F238E27FC236}">
                    <a16:creationId xmlns:a16="http://schemas.microsoft.com/office/drawing/2014/main" id="{3134A5F7-A4E0-43B9-9645-4BCB5F155419}"/>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5135" name="Rectangle 15">
                <a:extLst>
                  <a:ext uri="{FF2B5EF4-FFF2-40B4-BE49-F238E27FC236}">
                    <a16:creationId xmlns:a16="http://schemas.microsoft.com/office/drawing/2014/main" id="{8747E42A-B6F5-451A-9E9F-0CE4EA807941}"/>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grpSp>
      </p:grpSp>
      <p:sp>
        <p:nvSpPr>
          <p:cNvPr id="5136" name="Rectangle 16">
            <a:extLst>
              <a:ext uri="{FF2B5EF4-FFF2-40B4-BE49-F238E27FC236}">
                <a16:creationId xmlns:a16="http://schemas.microsoft.com/office/drawing/2014/main" id="{CD4BFA30-0EAF-40E2-A5F8-C41EA81A2D69}"/>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137" name="Rectangle 17">
            <a:extLst>
              <a:ext uri="{FF2B5EF4-FFF2-40B4-BE49-F238E27FC236}">
                <a16:creationId xmlns:a16="http://schemas.microsoft.com/office/drawing/2014/main" id="{D6B94BCF-0B9E-44B9-B7E6-15C8AAC6855C}"/>
              </a:ext>
            </a:extLst>
          </p:cNvPr>
          <p:cNvSpPr>
            <a:spLocks noGrp="1" noChangeArrowheads="1"/>
          </p:cNvSpPr>
          <p:nvPr>
            <p:ph type="ftr" sz="quarter" idx="3"/>
          </p:nvPr>
        </p:nvSpPr>
        <p:spPr/>
        <p:txBody>
          <a:bodyPr/>
          <a:lstStyle>
            <a:lvl1pPr>
              <a:defRPr/>
            </a:lvl1pPr>
          </a:lstStyle>
          <a:p>
            <a:endParaRPr lang="en-US" altLang="zh-CN"/>
          </a:p>
        </p:txBody>
      </p:sp>
      <p:sp>
        <p:nvSpPr>
          <p:cNvPr id="5138" name="Rectangle 18">
            <a:extLst>
              <a:ext uri="{FF2B5EF4-FFF2-40B4-BE49-F238E27FC236}">
                <a16:creationId xmlns:a16="http://schemas.microsoft.com/office/drawing/2014/main" id="{EC584AFB-ADCE-4143-A6C6-08BAEAB2CCDC}"/>
              </a:ext>
            </a:extLst>
          </p:cNvPr>
          <p:cNvSpPr>
            <a:spLocks noGrp="1" noChangeArrowheads="1"/>
          </p:cNvSpPr>
          <p:nvPr>
            <p:ph type="sldNum" sz="quarter" idx="4"/>
          </p:nvPr>
        </p:nvSpPr>
        <p:spPr/>
        <p:txBody>
          <a:bodyPr/>
          <a:lstStyle>
            <a:lvl1pPr>
              <a:defRPr/>
            </a:lvl1pPr>
          </a:lstStyle>
          <a:p>
            <a:fld id="{DF4E0377-1AEF-4D9C-8A7B-DA524A5111BB}" type="slidenum">
              <a:rPr lang="en-US" altLang="zh-CN"/>
              <a:pPr/>
              <a:t>‹#›</a:t>
            </a:fld>
            <a:endParaRPr lang="en-US" altLang="zh-CN"/>
          </a:p>
        </p:txBody>
      </p:sp>
      <p:sp>
        <p:nvSpPr>
          <p:cNvPr id="5139" name="Rectangle 19">
            <a:extLst>
              <a:ext uri="{FF2B5EF4-FFF2-40B4-BE49-F238E27FC236}">
                <a16:creationId xmlns:a16="http://schemas.microsoft.com/office/drawing/2014/main" id="{1A2B7878-5A15-4A9E-B044-1F1C313E506F}"/>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5140" name="Rectangle 20">
            <a:extLst>
              <a:ext uri="{FF2B5EF4-FFF2-40B4-BE49-F238E27FC236}">
                <a16:creationId xmlns:a16="http://schemas.microsoft.com/office/drawing/2014/main" id="{A217FB97-D2C4-4168-B63C-B976B28B7923}"/>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86C7D-87AE-42C6-AC97-E98162672AF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066C11-88AF-4870-87A4-22CA3A1AA00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E1297D38-2A11-4A6B-ADF2-AF99719A7D24}"/>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CD46EEA-4DFF-4EDA-9535-258C5DC608F3}"/>
              </a:ext>
            </a:extLst>
          </p:cNvPr>
          <p:cNvSpPr>
            <a:spLocks noGrp="1"/>
          </p:cNvSpPr>
          <p:nvPr>
            <p:ph type="sldNum" sz="quarter" idx="11"/>
          </p:nvPr>
        </p:nvSpPr>
        <p:spPr/>
        <p:txBody>
          <a:bodyPr/>
          <a:lstStyle>
            <a:lvl1pPr>
              <a:defRPr/>
            </a:lvl1pPr>
          </a:lstStyle>
          <a:p>
            <a:fld id="{2742E407-66E8-4D3B-8484-DD8669A338F5}" type="slidenum">
              <a:rPr lang="en-US" altLang="zh-CN"/>
              <a:pPr/>
              <a:t>‹#›</a:t>
            </a:fld>
            <a:endParaRPr lang="en-US" altLang="zh-CN"/>
          </a:p>
        </p:txBody>
      </p:sp>
      <p:sp>
        <p:nvSpPr>
          <p:cNvPr id="6" name="日期占位符 5">
            <a:extLst>
              <a:ext uri="{FF2B5EF4-FFF2-40B4-BE49-F238E27FC236}">
                <a16:creationId xmlns:a16="http://schemas.microsoft.com/office/drawing/2014/main" id="{C8CFC392-031E-400B-8A49-2FFC82D63701}"/>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3110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D99F3C-13E8-4B60-B4F3-14BCAB8D8C4A}"/>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5CB168-8B08-4D6B-9158-2D0366626AB2}"/>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042A01EE-1B3B-436B-81AC-1C7E6DCDB29C}"/>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9A5E368-99AA-45C6-B4B8-0823CA313CEB}"/>
              </a:ext>
            </a:extLst>
          </p:cNvPr>
          <p:cNvSpPr>
            <a:spLocks noGrp="1"/>
          </p:cNvSpPr>
          <p:nvPr>
            <p:ph type="sldNum" sz="quarter" idx="11"/>
          </p:nvPr>
        </p:nvSpPr>
        <p:spPr/>
        <p:txBody>
          <a:bodyPr/>
          <a:lstStyle>
            <a:lvl1pPr>
              <a:defRPr/>
            </a:lvl1pPr>
          </a:lstStyle>
          <a:p>
            <a:fld id="{6832C367-2D4A-41BE-97F6-B1F03825BD84}" type="slidenum">
              <a:rPr lang="en-US" altLang="zh-CN"/>
              <a:pPr/>
              <a:t>‹#›</a:t>
            </a:fld>
            <a:endParaRPr lang="en-US" altLang="zh-CN"/>
          </a:p>
        </p:txBody>
      </p:sp>
      <p:sp>
        <p:nvSpPr>
          <p:cNvPr id="6" name="日期占位符 5">
            <a:extLst>
              <a:ext uri="{FF2B5EF4-FFF2-40B4-BE49-F238E27FC236}">
                <a16:creationId xmlns:a16="http://schemas.microsoft.com/office/drawing/2014/main" id="{BF33DF12-3B0D-4F5B-8AE3-A68C2C41957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01077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D7A5D0-B922-4841-B5EE-10542E2C1D26}"/>
              </a:ext>
            </a:extLst>
          </p:cNvPr>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页脚占位符 2">
            <a:extLst>
              <a:ext uri="{FF2B5EF4-FFF2-40B4-BE49-F238E27FC236}">
                <a16:creationId xmlns:a16="http://schemas.microsoft.com/office/drawing/2014/main" id="{D3AA45D4-9C8D-4FB3-9BE9-0BEB2084B59F}"/>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70A4C16-4B0F-45D8-8E73-DAE1D3316481}"/>
              </a:ext>
            </a:extLst>
          </p:cNvPr>
          <p:cNvSpPr>
            <a:spLocks noGrp="1"/>
          </p:cNvSpPr>
          <p:nvPr>
            <p:ph type="sldNum" sz="quarter" idx="11"/>
          </p:nvPr>
        </p:nvSpPr>
        <p:spPr>
          <a:xfrm>
            <a:off x="6553200" y="6248400"/>
            <a:ext cx="2133600" cy="457200"/>
          </a:xfrm>
        </p:spPr>
        <p:txBody>
          <a:bodyPr/>
          <a:lstStyle>
            <a:lvl1pPr>
              <a:defRPr/>
            </a:lvl1pPr>
          </a:lstStyle>
          <a:p>
            <a:fld id="{B1A40504-E06C-419F-A7A9-2D23E4C1544D}" type="slidenum">
              <a:rPr lang="en-US" altLang="zh-CN"/>
              <a:pPr/>
              <a:t>‹#›</a:t>
            </a:fld>
            <a:endParaRPr lang="en-US" altLang="zh-CN"/>
          </a:p>
        </p:txBody>
      </p:sp>
      <p:sp>
        <p:nvSpPr>
          <p:cNvPr id="5" name="日期占位符 4">
            <a:extLst>
              <a:ext uri="{FF2B5EF4-FFF2-40B4-BE49-F238E27FC236}">
                <a16:creationId xmlns:a16="http://schemas.microsoft.com/office/drawing/2014/main" id="{F9C221FA-FA4C-4AA6-B103-414904056DDA}"/>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339084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FE4A6-95F6-4DC8-BC84-75FA5F67D14A}"/>
              </a:ext>
            </a:extLst>
          </p:cNvPr>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13C94D39-1B0A-4E23-97E6-BDD12C1E7FEB}"/>
              </a:ext>
            </a:extLst>
          </p:cNvPr>
          <p:cNvSpPr>
            <a:spLocks noGrp="1"/>
          </p:cNvSpPr>
          <p:nvPr>
            <p:ph type="tbl" idx="1"/>
          </p:nvPr>
        </p:nvSpPr>
        <p:spPr>
          <a:xfrm>
            <a:off x="457200" y="1981200"/>
            <a:ext cx="8229600" cy="3886200"/>
          </a:xfrm>
        </p:spPr>
        <p:txBody>
          <a:bodyPr/>
          <a:lstStyle/>
          <a:p>
            <a:endParaRPr lang="zh-CN" altLang="en-US"/>
          </a:p>
        </p:txBody>
      </p:sp>
      <p:sp>
        <p:nvSpPr>
          <p:cNvPr id="4" name="页脚占位符 3">
            <a:extLst>
              <a:ext uri="{FF2B5EF4-FFF2-40B4-BE49-F238E27FC236}">
                <a16:creationId xmlns:a16="http://schemas.microsoft.com/office/drawing/2014/main" id="{BDDC09DB-1C36-4703-A9F3-6E5E0FA8AF81}"/>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EA8D4E03-80DE-45FC-9EDC-3210F694BF32}"/>
              </a:ext>
            </a:extLst>
          </p:cNvPr>
          <p:cNvSpPr>
            <a:spLocks noGrp="1"/>
          </p:cNvSpPr>
          <p:nvPr>
            <p:ph type="sldNum" sz="quarter" idx="11"/>
          </p:nvPr>
        </p:nvSpPr>
        <p:spPr>
          <a:xfrm>
            <a:off x="6553200" y="6248400"/>
            <a:ext cx="2133600" cy="457200"/>
          </a:xfrm>
        </p:spPr>
        <p:txBody>
          <a:bodyPr/>
          <a:lstStyle>
            <a:lvl1pPr>
              <a:defRPr/>
            </a:lvl1pPr>
          </a:lstStyle>
          <a:p>
            <a:fld id="{779166B3-AA00-42E8-BD13-6DA9C60F7218}" type="slidenum">
              <a:rPr lang="en-US" altLang="zh-CN"/>
              <a:pPr/>
              <a:t>‹#›</a:t>
            </a:fld>
            <a:endParaRPr lang="en-US" altLang="zh-CN"/>
          </a:p>
        </p:txBody>
      </p:sp>
      <p:sp>
        <p:nvSpPr>
          <p:cNvPr id="6" name="日期占位符 5">
            <a:extLst>
              <a:ext uri="{FF2B5EF4-FFF2-40B4-BE49-F238E27FC236}">
                <a16:creationId xmlns:a16="http://schemas.microsoft.com/office/drawing/2014/main" id="{2BE4EE36-6DC3-4A5A-90ED-F8F976C986CC}"/>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361954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059BC-E10D-4666-9BBF-7965C86B68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B54A37-832D-4372-BD2F-57EF05EB34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8B752628-D9BA-4410-851D-8395EA986074}"/>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D54AE6AE-5565-4806-A026-EC6BE3BF1330}"/>
              </a:ext>
            </a:extLst>
          </p:cNvPr>
          <p:cNvSpPr>
            <a:spLocks noGrp="1"/>
          </p:cNvSpPr>
          <p:nvPr>
            <p:ph type="sldNum" sz="quarter" idx="11"/>
          </p:nvPr>
        </p:nvSpPr>
        <p:spPr/>
        <p:txBody>
          <a:bodyPr/>
          <a:lstStyle>
            <a:lvl1pPr>
              <a:defRPr/>
            </a:lvl1pPr>
          </a:lstStyle>
          <a:p>
            <a:fld id="{38325B0F-A5BA-41D4-AEB2-670135C7A038}" type="slidenum">
              <a:rPr lang="en-US" altLang="zh-CN"/>
              <a:pPr/>
              <a:t>‹#›</a:t>
            </a:fld>
            <a:endParaRPr lang="en-US" altLang="zh-CN"/>
          </a:p>
        </p:txBody>
      </p:sp>
      <p:sp>
        <p:nvSpPr>
          <p:cNvPr id="6" name="日期占位符 5">
            <a:extLst>
              <a:ext uri="{FF2B5EF4-FFF2-40B4-BE49-F238E27FC236}">
                <a16:creationId xmlns:a16="http://schemas.microsoft.com/office/drawing/2014/main" id="{5BFCDFB8-5EFC-4AB3-84AF-7029A33F54C1}"/>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7217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F7A2E-68CF-4159-925D-0399551F4B72}"/>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8AD54F-75CF-4918-9C5B-5FA663E2AD2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E90673B0-164F-40E5-84C3-9AAB5AC11A33}"/>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AF89A10-51E0-41A4-B7EA-897525288E31}"/>
              </a:ext>
            </a:extLst>
          </p:cNvPr>
          <p:cNvSpPr>
            <a:spLocks noGrp="1"/>
          </p:cNvSpPr>
          <p:nvPr>
            <p:ph type="sldNum" sz="quarter" idx="11"/>
          </p:nvPr>
        </p:nvSpPr>
        <p:spPr/>
        <p:txBody>
          <a:bodyPr/>
          <a:lstStyle>
            <a:lvl1pPr>
              <a:defRPr/>
            </a:lvl1pPr>
          </a:lstStyle>
          <a:p>
            <a:fld id="{AEC5B06D-3F07-4B3E-81EB-BA79F10DE276}" type="slidenum">
              <a:rPr lang="en-US" altLang="zh-CN"/>
              <a:pPr/>
              <a:t>‹#›</a:t>
            </a:fld>
            <a:endParaRPr lang="en-US" altLang="zh-CN"/>
          </a:p>
        </p:txBody>
      </p:sp>
      <p:sp>
        <p:nvSpPr>
          <p:cNvPr id="6" name="日期占位符 5">
            <a:extLst>
              <a:ext uri="{FF2B5EF4-FFF2-40B4-BE49-F238E27FC236}">
                <a16:creationId xmlns:a16="http://schemas.microsoft.com/office/drawing/2014/main" id="{F43FFCE2-41C2-40B5-9E93-67BF86AE809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97044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BA5D2-08B9-4172-B6DB-38B4C2D41C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662EB4-32FA-417A-9E90-8B77501285D4}"/>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F9E416-97EC-489B-B154-1E31B1788078}"/>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a:extLst>
              <a:ext uri="{FF2B5EF4-FFF2-40B4-BE49-F238E27FC236}">
                <a16:creationId xmlns:a16="http://schemas.microsoft.com/office/drawing/2014/main" id="{71406FC9-2975-4CCF-9273-5B7C75CDD5BE}"/>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F166DBD-A40F-44DB-98D7-31EF32FD9C10}"/>
              </a:ext>
            </a:extLst>
          </p:cNvPr>
          <p:cNvSpPr>
            <a:spLocks noGrp="1"/>
          </p:cNvSpPr>
          <p:nvPr>
            <p:ph type="sldNum" sz="quarter" idx="11"/>
          </p:nvPr>
        </p:nvSpPr>
        <p:spPr/>
        <p:txBody>
          <a:bodyPr/>
          <a:lstStyle>
            <a:lvl1pPr>
              <a:defRPr/>
            </a:lvl1pPr>
          </a:lstStyle>
          <a:p>
            <a:fld id="{AFFEAB0C-DA12-498B-9858-9246FD4A8B80}" type="slidenum">
              <a:rPr lang="en-US" altLang="zh-CN"/>
              <a:pPr/>
              <a:t>‹#›</a:t>
            </a:fld>
            <a:endParaRPr lang="en-US" altLang="zh-CN"/>
          </a:p>
        </p:txBody>
      </p:sp>
      <p:sp>
        <p:nvSpPr>
          <p:cNvPr id="7" name="日期占位符 6">
            <a:extLst>
              <a:ext uri="{FF2B5EF4-FFF2-40B4-BE49-F238E27FC236}">
                <a16:creationId xmlns:a16="http://schemas.microsoft.com/office/drawing/2014/main" id="{6125BA66-6114-44AB-B09E-5A07942F9B3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90040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91C47-D300-4AF2-937D-847F2960874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7E13CA-DC05-4DC4-8BB9-D4636C6597E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058806D-DE17-4A3D-8754-A8C23F1FBF59}"/>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33CF1C4-26E2-423B-B334-C3259DBBA3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9CE32D-48CF-4AA7-B777-200CF45ECCFD}"/>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页脚占位符 6">
            <a:extLst>
              <a:ext uri="{FF2B5EF4-FFF2-40B4-BE49-F238E27FC236}">
                <a16:creationId xmlns:a16="http://schemas.microsoft.com/office/drawing/2014/main" id="{84513EA4-0572-465A-ABE3-B9E98F8B9429}"/>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06CC805E-89CA-42C1-B374-4DDCB6A05EA2}"/>
              </a:ext>
            </a:extLst>
          </p:cNvPr>
          <p:cNvSpPr>
            <a:spLocks noGrp="1"/>
          </p:cNvSpPr>
          <p:nvPr>
            <p:ph type="sldNum" sz="quarter" idx="11"/>
          </p:nvPr>
        </p:nvSpPr>
        <p:spPr/>
        <p:txBody>
          <a:bodyPr/>
          <a:lstStyle>
            <a:lvl1pPr>
              <a:defRPr/>
            </a:lvl1pPr>
          </a:lstStyle>
          <a:p>
            <a:fld id="{873E1340-997A-40BD-AF8A-9BDA50B43BDE}" type="slidenum">
              <a:rPr lang="en-US" altLang="zh-CN"/>
              <a:pPr/>
              <a:t>‹#›</a:t>
            </a:fld>
            <a:endParaRPr lang="en-US" altLang="zh-CN"/>
          </a:p>
        </p:txBody>
      </p:sp>
      <p:sp>
        <p:nvSpPr>
          <p:cNvPr id="9" name="日期占位符 8">
            <a:extLst>
              <a:ext uri="{FF2B5EF4-FFF2-40B4-BE49-F238E27FC236}">
                <a16:creationId xmlns:a16="http://schemas.microsoft.com/office/drawing/2014/main" id="{F47F925E-C578-41B9-B92F-C4CDA6CCE3A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66641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FEC90-75A2-460A-89A8-2D18B2B29583}"/>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63AB2343-D2AA-40F9-A2B5-5329490FD159}"/>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B30B49DA-3B8C-46C0-AC9F-41E8F600387C}"/>
              </a:ext>
            </a:extLst>
          </p:cNvPr>
          <p:cNvSpPr>
            <a:spLocks noGrp="1"/>
          </p:cNvSpPr>
          <p:nvPr>
            <p:ph type="sldNum" sz="quarter" idx="11"/>
          </p:nvPr>
        </p:nvSpPr>
        <p:spPr/>
        <p:txBody>
          <a:bodyPr/>
          <a:lstStyle>
            <a:lvl1pPr>
              <a:defRPr/>
            </a:lvl1pPr>
          </a:lstStyle>
          <a:p>
            <a:fld id="{2C80F6F7-A0DC-480E-83DE-BAFF3F0334B0}" type="slidenum">
              <a:rPr lang="en-US" altLang="zh-CN"/>
              <a:pPr/>
              <a:t>‹#›</a:t>
            </a:fld>
            <a:endParaRPr lang="en-US" altLang="zh-CN"/>
          </a:p>
        </p:txBody>
      </p:sp>
      <p:sp>
        <p:nvSpPr>
          <p:cNvPr id="5" name="日期占位符 4">
            <a:extLst>
              <a:ext uri="{FF2B5EF4-FFF2-40B4-BE49-F238E27FC236}">
                <a16:creationId xmlns:a16="http://schemas.microsoft.com/office/drawing/2014/main" id="{C49F56F1-8AC6-473D-AE66-358A7E340B67}"/>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80027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CC9B554-E216-4280-9124-D2149B07F056}"/>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291DF8D0-0C7D-4427-B20D-36A68F175491}"/>
              </a:ext>
            </a:extLst>
          </p:cNvPr>
          <p:cNvSpPr>
            <a:spLocks noGrp="1"/>
          </p:cNvSpPr>
          <p:nvPr>
            <p:ph type="sldNum" sz="quarter" idx="11"/>
          </p:nvPr>
        </p:nvSpPr>
        <p:spPr/>
        <p:txBody>
          <a:bodyPr/>
          <a:lstStyle>
            <a:lvl1pPr>
              <a:defRPr/>
            </a:lvl1pPr>
          </a:lstStyle>
          <a:p>
            <a:fld id="{2A0C018F-13BD-4C8C-A2CE-1692EC29D153}" type="slidenum">
              <a:rPr lang="en-US" altLang="zh-CN"/>
              <a:pPr/>
              <a:t>‹#›</a:t>
            </a:fld>
            <a:endParaRPr lang="en-US" altLang="zh-CN"/>
          </a:p>
        </p:txBody>
      </p:sp>
      <p:sp>
        <p:nvSpPr>
          <p:cNvPr id="4" name="日期占位符 3">
            <a:extLst>
              <a:ext uri="{FF2B5EF4-FFF2-40B4-BE49-F238E27FC236}">
                <a16:creationId xmlns:a16="http://schemas.microsoft.com/office/drawing/2014/main" id="{FC5C83F2-3154-496B-903E-6FF14AD2484B}"/>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52355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86D34-4974-45A2-8020-34D71E5881C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747B2D-8C62-4F20-983D-AD5B091C19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8A5D1A-42C4-4E44-8E41-D9D4359EB3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E2BAA2D3-84C9-4103-BF71-4E87C1435D5E}"/>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C6CB929-9817-4BE3-9416-8B4BB3763989}"/>
              </a:ext>
            </a:extLst>
          </p:cNvPr>
          <p:cNvSpPr>
            <a:spLocks noGrp="1"/>
          </p:cNvSpPr>
          <p:nvPr>
            <p:ph type="sldNum" sz="quarter" idx="11"/>
          </p:nvPr>
        </p:nvSpPr>
        <p:spPr/>
        <p:txBody>
          <a:bodyPr/>
          <a:lstStyle>
            <a:lvl1pPr>
              <a:defRPr/>
            </a:lvl1pPr>
          </a:lstStyle>
          <a:p>
            <a:fld id="{D1B89553-D382-4601-8275-5A5B22DB7452}" type="slidenum">
              <a:rPr lang="en-US" altLang="zh-CN"/>
              <a:pPr/>
              <a:t>‹#›</a:t>
            </a:fld>
            <a:endParaRPr lang="en-US" altLang="zh-CN"/>
          </a:p>
        </p:txBody>
      </p:sp>
      <p:sp>
        <p:nvSpPr>
          <p:cNvPr id="7" name="日期占位符 6">
            <a:extLst>
              <a:ext uri="{FF2B5EF4-FFF2-40B4-BE49-F238E27FC236}">
                <a16:creationId xmlns:a16="http://schemas.microsoft.com/office/drawing/2014/main" id="{340CF0DB-8942-415E-9224-7E117BFB846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8074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558C6-DDF1-44C5-81B4-748C901ED6C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2471C4-5004-4D69-BA70-3FD38BA5B48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DDA313-9481-467B-BC78-3E4E8492F51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8866079D-C8CA-440E-B6F9-41D97B194EB9}"/>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5CC9A76-45F9-4592-9A72-49716573ACBE}"/>
              </a:ext>
            </a:extLst>
          </p:cNvPr>
          <p:cNvSpPr>
            <a:spLocks noGrp="1"/>
          </p:cNvSpPr>
          <p:nvPr>
            <p:ph type="sldNum" sz="quarter" idx="11"/>
          </p:nvPr>
        </p:nvSpPr>
        <p:spPr/>
        <p:txBody>
          <a:bodyPr/>
          <a:lstStyle>
            <a:lvl1pPr>
              <a:defRPr/>
            </a:lvl1pPr>
          </a:lstStyle>
          <a:p>
            <a:fld id="{56E96800-C77D-4611-9CAB-46A7E0293696}" type="slidenum">
              <a:rPr lang="en-US" altLang="zh-CN"/>
              <a:pPr/>
              <a:t>‹#›</a:t>
            </a:fld>
            <a:endParaRPr lang="en-US" altLang="zh-CN"/>
          </a:p>
        </p:txBody>
      </p:sp>
      <p:sp>
        <p:nvSpPr>
          <p:cNvPr id="7" name="日期占位符 6">
            <a:extLst>
              <a:ext uri="{FF2B5EF4-FFF2-40B4-BE49-F238E27FC236}">
                <a16:creationId xmlns:a16="http://schemas.microsoft.com/office/drawing/2014/main" id="{08BD1ECD-B5EE-4304-9BC5-750C493859B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92095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311A78F-D6C7-41D9-B9FB-77C433118418}"/>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ea typeface="+mn-ea"/>
              </a:defRPr>
            </a:lvl1pPr>
          </a:lstStyle>
          <a:p>
            <a:endParaRPr lang="en-US" altLang="zh-CN"/>
          </a:p>
        </p:txBody>
      </p:sp>
      <p:sp>
        <p:nvSpPr>
          <p:cNvPr id="4099" name="Rectangle 3">
            <a:extLst>
              <a:ext uri="{FF2B5EF4-FFF2-40B4-BE49-F238E27FC236}">
                <a16:creationId xmlns:a16="http://schemas.microsoft.com/office/drawing/2014/main" id="{DD776767-A3D7-4D15-A818-E2E99B0D5FFD}"/>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ea typeface="+mn-ea"/>
              </a:defRPr>
            </a:lvl1pPr>
          </a:lstStyle>
          <a:p>
            <a:fld id="{794E85E8-EBFE-4944-85FC-802FBB16873D}" type="slidenum">
              <a:rPr lang="en-US" altLang="zh-CN"/>
              <a:pPr/>
              <a:t>‹#›</a:t>
            </a:fld>
            <a:endParaRPr lang="en-US" altLang="zh-CN"/>
          </a:p>
        </p:txBody>
      </p:sp>
      <p:grpSp>
        <p:nvGrpSpPr>
          <p:cNvPr id="4100" name="Group 4">
            <a:extLst>
              <a:ext uri="{FF2B5EF4-FFF2-40B4-BE49-F238E27FC236}">
                <a16:creationId xmlns:a16="http://schemas.microsoft.com/office/drawing/2014/main" id="{A8048372-E53E-4111-A3A0-27859750F6B9}"/>
              </a:ext>
            </a:extLst>
          </p:cNvPr>
          <p:cNvGrpSpPr>
            <a:grpSpLocks/>
          </p:cNvGrpSpPr>
          <p:nvPr/>
        </p:nvGrpSpPr>
        <p:grpSpPr bwMode="auto">
          <a:xfrm>
            <a:off x="0" y="0"/>
            <a:ext cx="9144000" cy="546100"/>
            <a:chOff x="0" y="0"/>
            <a:chExt cx="5760" cy="344"/>
          </a:xfrm>
        </p:grpSpPr>
        <p:sp>
          <p:nvSpPr>
            <p:cNvPr id="4101" name="Rectangle 5">
              <a:extLst>
                <a:ext uri="{FF2B5EF4-FFF2-40B4-BE49-F238E27FC236}">
                  <a16:creationId xmlns:a16="http://schemas.microsoft.com/office/drawing/2014/main" id="{A30AA6CE-7749-49FF-B2CF-F5D3C088E41E}"/>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a typeface="宋体" panose="02010600030101010101" pitchFamily="2" charset="-122"/>
              </a:endParaRPr>
            </a:p>
          </p:txBody>
        </p:sp>
        <p:sp>
          <p:nvSpPr>
            <p:cNvPr id="4102" name="Rectangle 6">
              <a:extLst>
                <a:ext uri="{FF2B5EF4-FFF2-40B4-BE49-F238E27FC236}">
                  <a16:creationId xmlns:a16="http://schemas.microsoft.com/office/drawing/2014/main" id="{82EC66B0-115B-4E7C-B454-B1ECFBABC898}"/>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4103" name="Rectangle 7">
              <a:extLst>
                <a:ext uri="{FF2B5EF4-FFF2-40B4-BE49-F238E27FC236}">
                  <a16:creationId xmlns:a16="http://schemas.microsoft.com/office/drawing/2014/main" id="{00EC5208-ED5A-407C-96B0-B93DB440F914}"/>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a typeface="宋体" panose="02010600030101010101" pitchFamily="2" charset="-122"/>
              </a:endParaRPr>
            </a:p>
          </p:txBody>
        </p:sp>
        <p:sp>
          <p:nvSpPr>
            <p:cNvPr id="4104" name="Rectangle 8">
              <a:extLst>
                <a:ext uri="{FF2B5EF4-FFF2-40B4-BE49-F238E27FC236}">
                  <a16:creationId xmlns:a16="http://schemas.microsoft.com/office/drawing/2014/main" id="{10487E44-FDB4-48A6-B1DB-6B4D130B93F7}"/>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a typeface="宋体" panose="02010600030101010101" pitchFamily="2" charset="-122"/>
              </a:endParaRPr>
            </a:p>
          </p:txBody>
        </p:sp>
        <p:sp>
          <p:nvSpPr>
            <p:cNvPr id="4105" name="Rectangle 9">
              <a:extLst>
                <a:ext uri="{FF2B5EF4-FFF2-40B4-BE49-F238E27FC236}">
                  <a16:creationId xmlns:a16="http://schemas.microsoft.com/office/drawing/2014/main" id="{4A82A94E-F831-4461-BC4E-F411604BAFA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a typeface="宋体" panose="02010600030101010101" pitchFamily="2" charset="-122"/>
              </a:endParaRPr>
            </a:p>
          </p:txBody>
        </p:sp>
        <p:sp>
          <p:nvSpPr>
            <p:cNvPr id="4106" name="Rectangle 10">
              <a:extLst>
                <a:ext uri="{FF2B5EF4-FFF2-40B4-BE49-F238E27FC236}">
                  <a16:creationId xmlns:a16="http://schemas.microsoft.com/office/drawing/2014/main" id="{18BD23D5-992A-4AE7-9474-8A606ECFA9AD}"/>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a typeface="宋体" panose="02010600030101010101" pitchFamily="2" charset="-122"/>
              </a:endParaRPr>
            </a:p>
          </p:txBody>
        </p:sp>
        <p:sp>
          <p:nvSpPr>
            <p:cNvPr id="4107" name="Rectangle 11">
              <a:extLst>
                <a:ext uri="{FF2B5EF4-FFF2-40B4-BE49-F238E27FC236}">
                  <a16:creationId xmlns:a16="http://schemas.microsoft.com/office/drawing/2014/main" id="{43E5CF3A-22E3-4E6E-8666-359E499E22BA}"/>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a typeface="宋体" panose="02010600030101010101" pitchFamily="2" charset="-122"/>
              </a:endParaRPr>
            </a:p>
          </p:txBody>
        </p:sp>
        <p:sp>
          <p:nvSpPr>
            <p:cNvPr id="4108" name="Rectangle 12">
              <a:extLst>
                <a:ext uri="{FF2B5EF4-FFF2-40B4-BE49-F238E27FC236}">
                  <a16:creationId xmlns:a16="http://schemas.microsoft.com/office/drawing/2014/main" id="{6AAE2CFB-8A47-45DE-9AFC-DEBA885C5C8D}"/>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a typeface="宋体" panose="02010600030101010101" pitchFamily="2" charset="-122"/>
              </a:endParaRPr>
            </a:p>
          </p:txBody>
        </p:sp>
        <p:sp>
          <p:nvSpPr>
            <p:cNvPr id="4109" name="Rectangle 13">
              <a:extLst>
                <a:ext uri="{FF2B5EF4-FFF2-40B4-BE49-F238E27FC236}">
                  <a16:creationId xmlns:a16="http://schemas.microsoft.com/office/drawing/2014/main" id="{76ACD403-2F62-436C-A2EF-4BCC93EB7D6F}"/>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a typeface="宋体" panose="02010600030101010101" pitchFamily="2" charset="-122"/>
              </a:endParaRPr>
            </a:p>
          </p:txBody>
        </p:sp>
      </p:grpSp>
      <p:sp>
        <p:nvSpPr>
          <p:cNvPr id="4110" name="Rectangle 14">
            <a:extLst>
              <a:ext uri="{FF2B5EF4-FFF2-40B4-BE49-F238E27FC236}">
                <a16:creationId xmlns:a16="http://schemas.microsoft.com/office/drawing/2014/main" id="{797157DF-BF25-4166-8082-54A73D8CF7D2}"/>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11" name="Rectangle 15">
            <a:extLst>
              <a:ext uri="{FF2B5EF4-FFF2-40B4-BE49-F238E27FC236}">
                <a16:creationId xmlns:a16="http://schemas.microsoft.com/office/drawing/2014/main" id="{876DEA99-002F-46B2-9735-E7419B07D7B2}"/>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12" name="Rectangle 16">
            <a:extLst>
              <a:ext uri="{FF2B5EF4-FFF2-40B4-BE49-F238E27FC236}">
                <a16:creationId xmlns:a16="http://schemas.microsoft.com/office/drawing/2014/main" id="{988AD68F-5209-48AC-96AB-9BCB5EB59DB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mn-ea"/>
              </a:defRPr>
            </a:lvl1pPr>
          </a:lstStyle>
          <a:p>
            <a:endParaRPr lang="en-US" altLang="zh-CN"/>
          </a:p>
        </p:txBody>
      </p:sp>
      <p:sp>
        <p:nvSpPr>
          <p:cNvPr id="4113" name="Rectangle 17">
            <a:extLst>
              <a:ext uri="{FF2B5EF4-FFF2-40B4-BE49-F238E27FC236}">
                <a16:creationId xmlns:a16="http://schemas.microsoft.com/office/drawing/2014/main" id="{AF0B044A-B652-4E13-9A6E-F3F940040564}"/>
              </a:ext>
            </a:extLst>
          </p:cNvPr>
          <p:cNvSpPr>
            <a:spLocks noChangeArrowheads="1"/>
          </p:cNvSpPr>
          <p:nvPr userDrawn="1"/>
        </p:nvSpPr>
        <p:spPr bwMode="auto">
          <a:xfrm>
            <a:off x="5757863" y="71438"/>
            <a:ext cx="3021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CC0066"/>
                </a:solidFill>
                <a:ea typeface="宋体" panose="02010600030101010101" pitchFamily="2" charset="-122"/>
              </a:rPr>
              <a:t>核电与核泄漏以及辐射防护</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1.jpeg"/><Relationship Id="rId4" Type="http://schemas.openxmlformats.org/officeDocument/2006/relationships/image" Target="../media/image3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B0D682B-796D-4286-88E7-BFF54C3AD589}"/>
              </a:ext>
            </a:extLst>
          </p:cNvPr>
          <p:cNvSpPr>
            <a:spLocks noGrp="1" noChangeArrowheads="1"/>
          </p:cNvSpPr>
          <p:nvPr>
            <p:ph type="ctrTitle"/>
          </p:nvPr>
        </p:nvSpPr>
        <p:spPr/>
        <p:txBody>
          <a:bodyPr/>
          <a:lstStyle/>
          <a:p>
            <a:pPr algn="ctr"/>
            <a:r>
              <a:rPr lang="zh-CN" altLang="en-US" b="1">
                <a:ea typeface="黑体" panose="02010609060101010101" pitchFamily="49" charset="-122"/>
              </a:rPr>
              <a:t>核电与核泄漏</a:t>
            </a:r>
            <a:br>
              <a:rPr lang="zh-CN" altLang="en-US" b="1">
                <a:ea typeface="黑体" panose="02010609060101010101" pitchFamily="49" charset="-122"/>
              </a:rPr>
            </a:br>
            <a:r>
              <a:rPr lang="zh-CN" altLang="en-US" b="1">
                <a:ea typeface="黑体" panose="02010609060101010101" pitchFamily="49" charset="-122"/>
              </a:rPr>
              <a:t>以及辐射防护</a:t>
            </a:r>
          </a:p>
        </p:txBody>
      </p:sp>
      <p:sp>
        <p:nvSpPr>
          <p:cNvPr id="2053" name="Text Box 5">
            <a:extLst>
              <a:ext uri="{FF2B5EF4-FFF2-40B4-BE49-F238E27FC236}">
                <a16:creationId xmlns:a16="http://schemas.microsoft.com/office/drawing/2014/main" id="{78022A39-7F08-4967-909E-8E448BD362F5}"/>
              </a:ext>
            </a:extLst>
          </p:cNvPr>
          <p:cNvSpPr txBox="1">
            <a:spLocks noChangeArrowheads="1"/>
          </p:cNvSpPr>
          <p:nvPr/>
        </p:nvSpPr>
        <p:spPr bwMode="auto">
          <a:xfrm>
            <a:off x="5724525" y="4868863"/>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ea typeface="仿宋_GB2312" pitchFamily="49" charset="-122"/>
              </a:rPr>
              <a:t>主讲：李明非</a:t>
            </a:r>
          </a:p>
        </p:txBody>
      </p:sp>
      <p:sp>
        <p:nvSpPr>
          <p:cNvPr id="2054" name="Text Box 6">
            <a:extLst>
              <a:ext uri="{FF2B5EF4-FFF2-40B4-BE49-F238E27FC236}">
                <a16:creationId xmlns:a16="http://schemas.microsoft.com/office/drawing/2014/main" id="{85CFE85D-BADF-4132-9C92-57056EEC9C6B}"/>
              </a:ext>
            </a:extLst>
          </p:cNvPr>
          <p:cNvSpPr txBox="1">
            <a:spLocks noChangeArrowheads="1"/>
          </p:cNvSpPr>
          <p:nvPr/>
        </p:nvSpPr>
        <p:spPr bwMode="auto">
          <a:xfrm>
            <a:off x="3059113" y="6092825"/>
            <a:ext cx="3240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宋体" panose="02010600030101010101" pitchFamily="2" charset="-122"/>
              </a:rPr>
              <a:t>东北师范大学物理学院</a:t>
            </a:r>
            <a:r>
              <a:rPr lang="zh-CN" altLang="en-US">
                <a:ea typeface="宋体" panose="02010600030101010101" pitchFamily="2" charset="-122"/>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CAF0BEF-DD9F-4F8A-B7F9-D67C8A69F35C}"/>
              </a:ext>
            </a:extLst>
          </p:cNvPr>
          <p:cNvSpPr>
            <a:spLocks noGrp="1" noChangeArrowheads="1"/>
          </p:cNvSpPr>
          <p:nvPr>
            <p:ph type="title"/>
          </p:nvPr>
        </p:nvSpPr>
        <p:spPr/>
        <p:txBody>
          <a:bodyPr/>
          <a:lstStyle/>
          <a:p>
            <a:endParaRPr lang="zh-CN" altLang="zh-CN"/>
          </a:p>
        </p:txBody>
      </p:sp>
      <p:sp>
        <p:nvSpPr>
          <p:cNvPr id="74755" name="Rectangle 3">
            <a:extLst>
              <a:ext uri="{FF2B5EF4-FFF2-40B4-BE49-F238E27FC236}">
                <a16:creationId xmlns:a16="http://schemas.microsoft.com/office/drawing/2014/main" id="{9CCA71ED-328D-40BC-B94A-6EDD868D581F}"/>
              </a:ext>
            </a:extLst>
          </p:cNvPr>
          <p:cNvSpPr>
            <a:spLocks noGrp="1" noChangeArrowheads="1"/>
          </p:cNvSpPr>
          <p:nvPr>
            <p:ph type="body" idx="1"/>
          </p:nvPr>
        </p:nvSpPr>
        <p:spPr/>
        <p:txBody>
          <a:bodyPr/>
          <a:lstStyle/>
          <a:p>
            <a:endParaRPr lang="zh-CN" altLang="zh-CN"/>
          </a:p>
        </p:txBody>
      </p:sp>
      <p:pic>
        <p:nvPicPr>
          <p:cNvPr id="74756" name="Picture 4" descr="005">
            <a:extLst>
              <a:ext uri="{FF2B5EF4-FFF2-40B4-BE49-F238E27FC236}">
                <a16:creationId xmlns:a16="http://schemas.microsoft.com/office/drawing/2014/main" id="{A0549966-D409-4E60-AD04-045A6F941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30213"/>
            <a:ext cx="7596188" cy="6427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DEE6320-2F1C-40C9-91C2-E608C8851603}"/>
              </a:ext>
            </a:extLst>
          </p:cNvPr>
          <p:cNvSpPr>
            <a:spLocks noGrp="1" noChangeArrowheads="1"/>
          </p:cNvSpPr>
          <p:nvPr>
            <p:ph type="title"/>
          </p:nvPr>
        </p:nvSpPr>
        <p:spPr/>
        <p:txBody>
          <a:bodyPr/>
          <a:lstStyle/>
          <a:p>
            <a:endParaRPr lang="zh-CN" altLang="zh-CN"/>
          </a:p>
        </p:txBody>
      </p:sp>
      <p:sp>
        <p:nvSpPr>
          <p:cNvPr id="76803" name="Rectangle 3">
            <a:extLst>
              <a:ext uri="{FF2B5EF4-FFF2-40B4-BE49-F238E27FC236}">
                <a16:creationId xmlns:a16="http://schemas.microsoft.com/office/drawing/2014/main" id="{74FB94C4-1E36-4962-943A-79048F82F39F}"/>
              </a:ext>
            </a:extLst>
          </p:cNvPr>
          <p:cNvSpPr>
            <a:spLocks noGrp="1" noChangeArrowheads="1"/>
          </p:cNvSpPr>
          <p:nvPr>
            <p:ph type="body" idx="1"/>
          </p:nvPr>
        </p:nvSpPr>
        <p:spPr/>
        <p:txBody>
          <a:bodyPr/>
          <a:lstStyle/>
          <a:p>
            <a:endParaRPr lang="zh-CN" altLang="zh-CN"/>
          </a:p>
        </p:txBody>
      </p:sp>
      <p:pic>
        <p:nvPicPr>
          <p:cNvPr id="76804" name="Picture 4" descr="U2727P2T78D21747F3306DT20110316124321">
            <a:extLst>
              <a:ext uri="{FF2B5EF4-FFF2-40B4-BE49-F238E27FC236}">
                <a16:creationId xmlns:a16="http://schemas.microsoft.com/office/drawing/2014/main" id="{88F3D201-33C8-4EB6-9A27-187EDE64F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25450"/>
            <a:ext cx="7488237" cy="643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3" name="Text Box 13">
            <a:extLst>
              <a:ext uri="{FF2B5EF4-FFF2-40B4-BE49-F238E27FC236}">
                <a16:creationId xmlns:a16="http://schemas.microsoft.com/office/drawing/2014/main" id="{0FFF4F3F-7FCC-4419-8241-41488D687F25}"/>
              </a:ext>
            </a:extLst>
          </p:cNvPr>
          <p:cNvSpPr txBox="1">
            <a:spLocks noChangeArrowheads="1"/>
          </p:cNvSpPr>
          <p:nvPr/>
        </p:nvSpPr>
        <p:spPr bwMode="auto">
          <a:xfrm>
            <a:off x="3132138" y="6021388"/>
            <a:ext cx="324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latin typeface="Times New Roman" panose="02020603050405020304" pitchFamily="18" charset="0"/>
              </a:rPr>
              <a:t>福岛核电站示意图</a:t>
            </a:r>
            <a:r>
              <a:rPr lang="zh-CN" altLang="en-US" sz="2800" b="1">
                <a:latin typeface="Times New Roman" panose="02020603050405020304" pitchFamily="18" charset="0"/>
              </a:rPr>
              <a:t> </a:t>
            </a:r>
          </a:p>
        </p:txBody>
      </p:sp>
    </p:spTree>
    <p:controls>
      <mc:AlternateContent xmlns:mc="http://schemas.openxmlformats.org/markup-compatibility/2006">
        <mc:Choice xmlns:v="urn:schemas-microsoft-com:vml" Requires="v">
          <p:control spid="56334" r:id="rId2" imgW="9144272" imgH="5256450"/>
        </mc:Choice>
        <mc:Fallback>
          <p:control r:id="rId2" imgW="9144272" imgH="5256450">
            <p:pic>
              <p:nvPicPr>
                <p:cNvPr id="56332" name="ShockwaveFlash1">
                  <a:extLst>
                    <a:ext uri="{FF2B5EF4-FFF2-40B4-BE49-F238E27FC236}">
                      <a16:creationId xmlns:a16="http://schemas.microsoft.com/office/drawing/2014/main" id="{3B23441A-7FDC-4A9D-A0E0-0F21D909E50F}"/>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549275"/>
                  <a:ext cx="9144000" cy="5256213"/>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C97C7D8-A0DD-4167-8E5C-9F37A9060DAB}"/>
              </a:ext>
            </a:extLst>
          </p:cNvPr>
          <p:cNvSpPr>
            <a:spLocks noGrp="1" noChangeArrowheads="1"/>
          </p:cNvSpPr>
          <p:nvPr>
            <p:ph type="title"/>
          </p:nvPr>
        </p:nvSpPr>
        <p:spPr/>
        <p:txBody>
          <a:bodyPr/>
          <a:lstStyle/>
          <a:p>
            <a:endParaRPr lang="zh-CN" altLang="zh-CN"/>
          </a:p>
        </p:txBody>
      </p:sp>
      <p:sp>
        <p:nvSpPr>
          <p:cNvPr id="60419" name="Rectangle 3">
            <a:extLst>
              <a:ext uri="{FF2B5EF4-FFF2-40B4-BE49-F238E27FC236}">
                <a16:creationId xmlns:a16="http://schemas.microsoft.com/office/drawing/2014/main" id="{BB7947A2-D614-4CD7-B961-EE6FFECCF52F}"/>
              </a:ext>
            </a:extLst>
          </p:cNvPr>
          <p:cNvSpPr>
            <a:spLocks noGrp="1" noChangeArrowheads="1"/>
          </p:cNvSpPr>
          <p:nvPr>
            <p:ph type="body" idx="1"/>
          </p:nvPr>
        </p:nvSpPr>
        <p:spPr/>
        <p:txBody>
          <a:bodyPr/>
          <a:lstStyle/>
          <a:p>
            <a:endParaRPr lang="zh-CN" altLang="zh-CN"/>
          </a:p>
        </p:txBody>
      </p:sp>
      <p:pic>
        <p:nvPicPr>
          <p:cNvPr id="60420" name="Picture 4" descr="S28196T1300181038476">
            <a:extLst>
              <a:ext uri="{FF2B5EF4-FFF2-40B4-BE49-F238E27FC236}">
                <a16:creationId xmlns:a16="http://schemas.microsoft.com/office/drawing/2014/main" id="{0715D236-6141-49F0-A377-335EDFFB1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5492FEF-963A-4A4F-A8AD-BEF4F27EB9B8}"/>
              </a:ext>
            </a:extLst>
          </p:cNvPr>
          <p:cNvSpPr>
            <a:spLocks noGrp="1" noChangeArrowheads="1"/>
          </p:cNvSpPr>
          <p:nvPr>
            <p:ph type="title"/>
          </p:nvPr>
        </p:nvSpPr>
        <p:spPr/>
        <p:txBody>
          <a:bodyPr/>
          <a:lstStyle/>
          <a:p>
            <a:endParaRPr lang="zh-CN" altLang="zh-CN"/>
          </a:p>
        </p:txBody>
      </p:sp>
      <p:sp>
        <p:nvSpPr>
          <p:cNvPr id="61443" name="Rectangle 3">
            <a:extLst>
              <a:ext uri="{FF2B5EF4-FFF2-40B4-BE49-F238E27FC236}">
                <a16:creationId xmlns:a16="http://schemas.microsoft.com/office/drawing/2014/main" id="{A7BD9F0A-852F-4A37-B5EC-246BA941015D}"/>
              </a:ext>
            </a:extLst>
          </p:cNvPr>
          <p:cNvSpPr>
            <a:spLocks noGrp="1" noChangeArrowheads="1"/>
          </p:cNvSpPr>
          <p:nvPr>
            <p:ph type="body" idx="1"/>
          </p:nvPr>
        </p:nvSpPr>
        <p:spPr/>
        <p:txBody>
          <a:bodyPr/>
          <a:lstStyle/>
          <a:p>
            <a:endParaRPr lang="zh-CN" altLang="zh-CN"/>
          </a:p>
        </p:txBody>
      </p:sp>
      <p:pic>
        <p:nvPicPr>
          <p:cNvPr id="61444" name="Picture 4" descr="S28196T1300181076694">
            <a:extLst>
              <a:ext uri="{FF2B5EF4-FFF2-40B4-BE49-F238E27FC236}">
                <a16:creationId xmlns:a16="http://schemas.microsoft.com/office/drawing/2014/main" id="{75251304-64A6-4E07-9A58-EAD12A82D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EE49F00-0CBC-492D-AFB3-82C559ACC3EA}"/>
              </a:ext>
            </a:extLst>
          </p:cNvPr>
          <p:cNvSpPr>
            <a:spLocks noGrp="1" noChangeArrowheads="1"/>
          </p:cNvSpPr>
          <p:nvPr>
            <p:ph type="title"/>
          </p:nvPr>
        </p:nvSpPr>
        <p:spPr/>
        <p:txBody>
          <a:bodyPr/>
          <a:lstStyle/>
          <a:p>
            <a:endParaRPr lang="zh-CN" altLang="zh-CN"/>
          </a:p>
        </p:txBody>
      </p:sp>
      <p:sp>
        <p:nvSpPr>
          <p:cNvPr id="62467" name="Rectangle 3">
            <a:extLst>
              <a:ext uri="{FF2B5EF4-FFF2-40B4-BE49-F238E27FC236}">
                <a16:creationId xmlns:a16="http://schemas.microsoft.com/office/drawing/2014/main" id="{D8D7C661-936A-488F-9F70-20FA15A5D2B8}"/>
              </a:ext>
            </a:extLst>
          </p:cNvPr>
          <p:cNvSpPr>
            <a:spLocks noGrp="1" noChangeArrowheads="1"/>
          </p:cNvSpPr>
          <p:nvPr>
            <p:ph type="body" idx="1"/>
          </p:nvPr>
        </p:nvSpPr>
        <p:spPr/>
        <p:txBody>
          <a:bodyPr/>
          <a:lstStyle/>
          <a:p>
            <a:endParaRPr lang="zh-CN" altLang="zh-CN"/>
          </a:p>
        </p:txBody>
      </p:sp>
      <p:pic>
        <p:nvPicPr>
          <p:cNvPr id="62468" name="Picture 4" descr="S28196T1300181352788">
            <a:extLst>
              <a:ext uri="{FF2B5EF4-FFF2-40B4-BE49-F238E27FC236}">
                <a16:creationId xmlns:a16="http://schemas.microsoft.com/office/drawing/2014/main" id="{90D812EC-6720-4C77-9858-C58081469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100"/>
            <a:ext cx="9144000" cy="702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5F29FC2-3E5B-48CC-B99B-03743F6115AD}"/>
              </a:ext>
            </a:extLst>
          </p:cNvPr>
          <p:cNvSpPr>
            <a:spLocks noGrp="1" noChangeArrowheads="1"/>
          </p:cNvSpPr>
          <p:nvPr>
            <p:ph type="title"/>
          </p:nvPr>
        </p:nvSpPr>
        <p:spPr/>
        <p:txBody>
          <a:bodyPr/>
          <a:lstStyle/>
          <a:p>
            <a:endParaRPr lang="zh-CN" altLang="zh-CN"/>
          </a:p>
        </p:txBody>
      </p:sp>
      <p:sp>
        <p:nvSpPr>
          <p:cNvPr id="63491" name="Rectangle 3">
            <a:extLst>
              <a:ext uri="{FF2B5EF4-FFF2-40B4-BE49-F238E27FC236}">
                <a16:creationId xmlns:a16="http://schemas.microsoft.com/office/drawing/2014/main" id="{9514840E-B083-4C66-8CC5-C5E6546306B7}"/>
              </a:ext>
            </a:extLst>
          </p:cNvPr>
          <p:cNvSpPr>
            <a:spLocks noGrp="1" noChangeArrowheads="1"/>
          </p:cNvSpPr>
          <p:nvPr>
            <p:ph type="body" idx="1"/>
          </p:nvPr>
        </p:nvSpPr>
        <p:spPr/>
        <p:txBody>
          <a:bodyPr/>
          <a:lstStyle/>
          <a:p>
            <a:endParaRPr lang="zh-CN" altLang="zh-CN"/>
          </a:p>
        </p:txBody>
      </p:sp>
      <p:pic>
        <p:nvPicPr>
          <p:cNvPr id="63492" name="Picture 4" descr="S28196T1300181358648">
            <a:extLst>
              <a:ext uri="{FF2B5EF4-FFF2-40B4-BE49-F238E27FC236}">
                <a16:creationId xmlns:a16="http://schemas.microsoft.com/office/drawing/2014/main" id="{8DE2BAD7-2758-40A8-96E4-E2B00C2A3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8"/>
            <a:ext cx="9144000" cy="6824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0EE342E-94C7-4EC0-89A9-B90AADA89670}"/>
              </a:ext>
            </a:extLst>
          </p:cNvPr>
          <p:cNvSpPr>
            <a:spLocks noGrp="1" noChangeArrowheads="1"/>
          </p:cNvSpPr>
          <p:nvPr>
            <p:ph type="title"/>
          </p:nvPr>
        </p:nvSpPr>
        <p:spPr/>
        <p:txBody>
          <a:bodyPr/>
          <a:lstStyle/>
          <a:p>
            <a:endParaRPr lang="zh-CN" altLang="zh-CN"/>
          </a:p>
        </p:txBody>
      </p:sp>
      <p:sp>
        <p:nvSpPr>
          <p:cNvPr id="65539" name="Rectangle 3">
            <a:extLst>
              <a:ext uri="{FF2B5EF4-FFF2-40B4-BE49-F238E27FC236}">
                <a16:creationId xmlns:a16="http://schemas.microsoft.com/office/drawing/2014/main" id="{240BB523-C22D-4174-83BE-90B2E2A1792C}"/>
              </a:ext>
            </a:extLst>
          </p:cNvPr>
          <p:cNvSpPr>
            <a:spLocks noGrp="1" noChangeArrowheads="1"/>
          </p:cNvSpPr>
          <p:nvPr>
            <p:ph type="body" idx="1"/>
          </p:nvPr>
        </p:nvSpPr>
        <p:spPr/>
        <p:txBody>
          <a:bodyPr/>
          <a:lstStyle/>
          <a:p>
            <a:endParaRPr lang="zh-CN" altLang="zh-CN"/>
          </a:p>
        </p:txBody>
      </p:sp>
      <p:pic>
        <p:nvPicPr>
          <p:cNvPr id="65540" name="Picture 4" descr="U3911P1DT20110312112300">
            <a:extLst>
              <a:ext uri="{FF2B5EF4-FFF2-40B4-BE49-F238E27FC236}">
                <a16:creationId xmlns:a16="http://schemas.microsoft.com/office/drawing/2014/main" id="{D19C2F2C-3986-400A-BB8A-0040731F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5875"/>
            <a:ext cx="9144000" cy="437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64517" r:id="rId2" imgW="9143854" imgH="6534041"/>
        </mc:Choice>
        <mc:Fallback>
          <p:control r:id="rId2" imgW="9143854" imgH="6534041">
            <p:pic>
              <p:nvPicPr>
                <p:cNvPr id="64516" name="ShockwaveFlash1">
                  <a:extLst>
                    <a:ext uri="{FF2B5EF4-FFF2-40B4-BE49-F238E27FC236}">
                      <a16:creationId xmlns:a16="http://schemas.microsoft.com/office/drawing/2014/main" id="{BB2D9D92-7537-4D2C-8512-2209BF3CDD58}"/>
                    </a:ext>
                  </a:extLst>
                </p:cNvPr>
                <p:cNvPicPr preferRelativeResize="0">
                  <a:picLocks noChangeAspect="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53415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4A64AB70-823C-4F40-BEF9-8D3B722BF2EA}"/>
              </a:ext>
            </a:extLst>
          </p:cNvPr>
          <p:cNvSpPr>
            <a:spLocks noGrp="1" noChangeArrowheads="1"/>
          </p:cNvSpPr>
          <p:nvPr>
            <p:ph type="title"/>
          </p:nvPr>
        </p:nvSpPr>
        <p:spPr/>
        <p:txBody>
          <a:bodyPr/>
          <a:lstStyle/>
          <a:p>
            <a:endParaRPr lang="zh-CN" altLang="zh-CN"/>
          </a:p>
        </p:txBody>
      </p:sp>
      <p:sp>
        <p:nvSpPr>
          <p:cNvPr id="91139" name="Rectangle 3">
            <a:extLst>
              <a:ext uri="{FF2B5EF4-FFF2-40B4-BE49-F238E27FC236}">
                <a16:creationId xmlns:a16="http://schemas.microsoft.com/office/drawing/2014/main" id="{A6646438-24E2-4CD9-8FF4-19368519DDBB}"/>
              </a:ext>
            </a:extLst>
          </p:cNvPr>
          <p:cNvSpPr>
            <a:spLocks noGrp="1" noChangeArrowheads="1"/>
          </p:cNvSpPr>
          <p:nvPr>
            <p:ph type="body" idx="1"/>
          </p:nvPr>
        </p:nvSpPr>
        <p:spPr/>
        <p:txBody>
          <a:bodyPr/>
          <a:lstStyle/>
          <a:p>
            <a:endParaRPr lang="zh-CN" altLang="zh-CN"/>
          </a:p>
        </p:txBody>
      </p:sp>
      <p:pic>
        <p:nvPicPr>
          <p:cNvPr id="91140" name="Picture 4" descr="26b_20fbb101_4a15_4d62_aca0_f3ebae532c65_0">
            <a:extLst>
              <a:ext uri="{FF2B5EF4-FFF2-40B4-BE49-F238E27FC236}">
                <a16:creationId xmlns:a16="http://schemas.microsoft.com/office/drawing/2014/main" id="{1DBCC7F2-E60B-4E7B-BAFB-F9CCD8104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2638"/>
            <a:ext cx="9144000" cy="529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7786695-F6DB-4474-A135-6D937B4C33AC}"/>
              </a:ext>
            </a:extLst>
          </p:cNvPr>
          <p:cNvSpPr>
            <a:spLocks noGrp="1" noChangeArrowheads="1"/>
          </p:cNvSpPr>
          <p:nvPr>
            <p:ph type="title"/>
          </p:nvPr>
        </p:nvSpPr>
        <p:spPr>
          <a:xfrm>
            <a:off x="468313" y="476250"/>
            <a:ext cx="8229600" cy="1371600"/>
          </a:xfrm>
        </p:spPr>
        <p:txBody>
          <a:bodyPr/>
          <a:lstStyle/>
          <a:p>
            <a:r>
              <a:rPr lang="zh-CN" altLang="en-US" b="1">
                <a:solidFill>
                  <a:srgbClr val="FF0000"/>
                </a:solidFill>
                <a:ea typeface="楷体_GB2312" pitchFamily="49" charset="-122"/>
              </a:rPr>
              <a:t>核电</a:t>
            </a:r>
          </a:p>
        </p:txBody>
      </p:sp>
      <p:sp>
        <p:nvSpPr>
          <p:cNvPr id="55299" name="Rectangle 3">
            <a:extLst>
              <a:ext uri="{FF2B5EF4-FFF2-40B4-BE49-F238E27FC236}">
                <a16:creationId xmlns:a16="http://schemas.microsoft.com/office/drawing/2014/main" id="{4B0815D7-3CAD-4335-9E31-842FF22FF3DE}"/>
              </a:ext>
            </a:extLst>
          </p:cNvPr>
          <p:cNvSpPr>
            <a:spLocks noGrp="1" noChangeArrowheads="1"/>
          </p:cNvSpPr>
          <p:nvPr>
            <p:ph type="body" idx="1"/>
          </p:nvPr>
        </p:nvSpPr>
        <p:spPr>
          <a:xfrm>
            <a:off x="457200" y="1981200"/>
            <a:ext cx="8507413" cy="4616450"/>
          </a:xfrm>
        </p:spPr>
        <p:txBody>
          <a:bodyPr/>
          <a:lstStyle/>
          <a:p>
            <a:pPr>
              <a:lnSpc>
                <a:spcPct val="90000"/>
              </a:lnSpc>
            </a:pPr>
            <a:r>
              <a:rPr lang="zh-CN" altLang="en-US" sz="2800" b="1">
                <a:latin typeface="Times New Roman" panose="02020603050405020304" pitchFamily="18" charset="0"/>
                <a:ea typeface="楷体_GB2312" pitchFamily="49" charset="-122"/>
              </a:rPr>
              <a:t>核电站（</a:t>
            </a:r>
            <a:r>
              <a:rPr lang="en-US" altLang="zh-CN" sz="2800" b="1">
                <a:latin typeface="Times New Roman" panose="02020603050405020304" pitchFamily="18" charset="0"/>
                <a:ea typeface="楷体_GB2312" pitchFamily="49" charset="-122"/>
              </a:rPr>
              <a:t>nuclear power plant</a:t>
            </a:r>
            <a:r>
              <a:rPr lang="zh-CN" altLang="en-US" sz="2800" b="1">
                <a:latin typeface="Times New Roman" panose="02020603050405020304" pitchFamily="18" charset="0"/>
                <a:ea typeface="楷体_GB2312" pitchFamily="49" charset="-122"/>
              </a:rPr>
              <a:t>）是利用核分裂</a:t>
            </a:r>
            <a:r>
              <a:rPr lang="en-US" altLang="zh-CN" sz="2800" b="1">
                <a:latin typeface="Times New Roman" panose="02020603050405020304" pitchFamily="18" charset="0"/>
                <a:ea typeface="楷体_GB2312" pitchFamily="49" charset="-122"/>
              </a:rPr>
              <a:t>(Nuclear Fission)</a:t>
            </a:r>
            <a:r>
              <a:rPr lang="zh-CN" altLang="en-US" sz="2800" b="1">
                <a:latin typeface="Times New Roman" panose="02020603050405020304" pitchFamily="18" charset="0"/>
                <a:ea typeface="楷体_GB2312" pitchFamily="49" charset="-122"/>
              </a:rPr>
              <a:t>或核融合</a:t>
            </a:r>
            <a:r>
              <a:rPr lang="en-US" altLang="zh-CN" sz="2800" b="1">
                <a:latin typeface="Times New Roman" panose="02020603050405020304" pitchFamily="18" charset="0"/>
                <a:ea typeface="楷体_GB2312" pitchFamily="49" charset="-122"/>
              </a:rPr>
              <a:t>(Nuclear Fusion)</a:t>
            </a:r>
            <a:r>
              <a:rPr lang="zh-CN" altLang="en-US" sz="2800" b="1">
                <a:latin typeface="Times New Roman" panose="02020603050405020304" pitchFamily="18" charset="0"/>
                <a:ea typeface="楷体_GB2312" pitchFamily="49" charset="-122"/>
              </a:rPr>
              <a:t>反应所释放的的能量产生电能的发电厂。 </a:t>
            </a:r>
          </a:p>
          <a:p>
            <a:pPr>
              <a:lnSpc>
                <a:spcPct val="90000"/>
              </a:lnSpc>
            </a:pPr>
            <a:r>
              <a:rPr lang="zh-CN" altLang="en-US" sz="2800" b="1">
                <a:latin typeface="Times New Roman" panose="02020603050405020304" pitchFamily="18" charset="0"/>
                <a:ea typeface="楷体_GB2312" pitchFamily="49" charset="-122"/>
              </a:rPr>
              <a:t>核反应堆，又称为原子反应堆或反应堆，是装配了核燃料以实现大规模可控制裂变链式反应的装置。</a:t>
            </a:r>
          </a:p>
          <a:p>
            <a:pPr>
              <a:lnSpc>
                <a:spcPct val="90000"/>
              </a:lnSpc>
            </a:pPr>
            <a:r>
              <a:rPr lang="zh-CN" altLang="en-US" sz="2800" b="1">
                <a:ea typeface="楷体_GB2312" pitchFamily="49" charset="-122"/>
              </a:rPr>
              <a:t>类型有压水堆（秦山一二期）、</a:t>
            </a:r>
            <a:r>
              <a:rPr lang="zh-CN" altLang="en-US" sz="2800" b="1" u="sng">
                <a:ea typeface="楷体_GB2312" pitchFamily="49" charset="-122"/>
              </a:rPr>
              <a:t>沸水堆（福岛）</a:t>
            </a:r>
            <a:r>
              <a:rPr lang="zh-CN" altLang="en-US" sz="2800" b="1">
                <a:ea typeface="楷体_GB2312" pitchFamily="49" charset="-122"/>
              </a:rPr>
              <a:t>、重水堆（秦山三期）、快堆（</a:t>
            </a:r>
            <a:r>
              <a:rPr lang="en-US" altLang="zh-CN" sz="2800" b="1">
                <a:latin typeface="Times New Roman" panose="02020603050405020304" pitchFamily="18" charset="0"/>
                <a:ea typeface="楷体_GB2312" pitchFamily="49" charset="-122"/>
              </a:rPr>
              <a:t>401</a:t>
            </a:r>
            <a:r>
              <a:rPr lang="zh-CN" altLang="en-US" sz="2800" b="1">
                <a:ea typeface="楷体_GB2312" pitchFamily="49" charset="-122"/>
              </a:rPr>
              <a:t>）等。</a:t>
            </a:r>
          </a:p>
          <a:p>
            <a:pPr>
              <a:lnSpc>
                <a:spcPct val="90000"/>
              </a:lnSpc>
            </a:pPr>
            <a:r>
              <a:rPr kumimoji="1" lang="zh-CN" altLang="en-US" sz="2800" b="1">
                <a:solidFill>
                  <a:srgbClr val="000000"/>
                </a:solidFill>
                <a:latin typeface="Times New Roman" panose="02020603050405020304" pitchFamily="18" charset="0"/>
                <a:ea typeface="楷体_GB2312" pitchFamily="49" charset="-122"/>
              </a:rPr>
              <a:t>国际热核聚变实验堆（</a:t>
            </a:r>
            <a:r>
              <a:rPr kumimoji="1" lang="en-US" altLang="zh-CN" sz="2800" b="1">
                <a:solidFill>
                  <a:srgbClr val="000000"/>
                </a:solidFill>
                <a:latin typeface="Times New Roman" panose="02020603050405020304" pitchFamily="18" charset="0"/>
                <a:ea typeface="楷体_GB2312" pitchFamily="49" charset="-122"/>
              </a:rPr>
              <a:t>ITER</a:t>
            </a:r>
            <a:r>
              <a:rPr kumimoji="1" lang="zh-CN" altLang="en-US" sz="2800" b="1">
                <a:solidFill>
                  <a:srgbClr val="000000"/>
                </a:solidFill>
                <a:latin typeface="Times New Roman" panose="02020603050405020304" pitchFamily="18" charset="0"/>
                <a:ea typeface="楷体_GB2312" pitchFamily="49" charset="-122"/>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a:extLst>
              <a:ext uri="{FF2B5EF4-FFF2-40B4-BE49-F238E27FC236}">
                <a16:creationId xmlns:a16="http://schemas.microsoft.com/office/drawing/2014/main" id="{F6C06BB4-B19F-40C6-B378-0811A933C6EA}"/>
              </a:ext>
            </a:extLst>
          </p:cNvPr>
          <p:cNvSpPr>
            <a:spLocks noChangeArrowheads="1"/>
          </p:cNvSpPr>
          <p:nvPr/>
        </p:nvSpPr>
        <p:spPr bwMode="auto">
          <a:xfrm>
            <a:off x="323850" y="422275"/>
            <a:ext cx="8569325" cy="619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4000" b="1">
                <a:solidFill>
                  <a:srgbClr val="FF0000"/>
                </a:solidFill>
                <a:latin typeface="Times New Roman" panose="02020603050405020304" pitchFamily="18" charset="0"/>
              </a:rPr>
              <a:t>什么是核辐射？</a:t>
            </a:r>
          </a:p>
          <a:p>
            <a:endParaRPr lang="zh-CN" altLang="en-US" sz="2400" b="1">
              <a:latin typeface="Times New Roman" panose="02020603050405020304" pitchFamily="18" charset="0"/>
            </a:endParaRPr>
          </a:p>
          <a:p>
            <a:r>
              <a:rPr lang="zh-CN" altLang="en-US" sz="2400" b="1">
                <a:latin typeface="Times New Roman" panose="02020603050405020304" pitchFamily="18" charset="0"/>
              </a:rPr>
              <a:t>        </a:t>
            </a:r>
            <a:r>
              <a:rPr lang="zh-CN" altLang="en-US" sz="2800" b="1">
                <a:latin typeface="Times New Roman" panose="02020603050405020304" pitchFamily="18" charset="0"/>
              </a:rPr>
              <a:t>放射性物质以波或微粒形式发射出的一种能量就叫核辐射，核爆炸和核事故都有核辐射。核辐射主要是</a:t>
            </a:r>
            <a:r>
              <a:rPr lang="en-US" altLang="zh-CN" sz="2800" b="1">
                <a:latin typeface="Times New Roman" panose="02020603050405020304" pitchFamily="18" charset="0"/>
              </a:rPr>
              <a:t>α</a:t>
            </a:r>
            <a:r>
              <a:rPr lang="zh-CN" altLang="en-US" sz="2800" b="1">
                <a:latin typeface="Times New Roman" panose="02020603050405020304" pitchFamily="18" charset="0"/>
              </a:rPr>
              <a:t>、</a:t>
            </a:r>
            <a:r>
              <a:rPr lang="en-US" altLang="zh-CN" sz="2800" b="1">
                <a:latin typeface="Times New Roman" panose="02020603050405020304" pitchFamily="18" charset="0"/>
              </a:rPr>
              <a:t>β</a:t>
            </a:r>
            <a:r>
              <a:rPr lang="zh-CN" altLang="en-US" sz="2800" b="1">
                <a:latin typeface="Times New Roman" panose="02020603050405020304" pitchFamily="18" charset="0"/>
              </a:rPr>
              <a:t>、</a:t>
            </a:r>
            <a:r>
              <a:rPr lang="en-US" altLang="zh-CN" sz="2800" b="1">
                <a:latin typeface="Times New Roman" panose="02020603050405020304" pitchFamily="18" charset="0"/>
              </a:rPr>
              <a:t>γ</a:t>
            </a:r>
            <a:r>
              <a:rPr lang="zh-CN" altLang="en-US" sz="2800" b="1">
                <a:latin typeface="Times New Roman" panose="02020603050405020304" pitchFamily="18" charset="0"/>
              </a:rPr>
              <a:t>三种射线： 　　</a:t>
            </a:r>
          </a:p>
          <a:p>
            <a:r>
              <a:rPr lang="zh-CN" altLang="en-US" sz="2800" b="1">
                <a:latin typeface="Times New Roman" panose="02020603050405020304" pitchFamily="18" charset="0"/>
              </a:rPr>
              <a:t>        </a:t>
            </a:r>
            <a:r>
              <a:rPr lang="en-US" altLang="zh-CN" sz="2800" b="1">
                <a:latin typeface="Times New Roman" panose="02020603050405020304" pitchFamily="18" charset="0"/>
              </a:rPr>
              <a:t>1.α</a:t>
            </a:r>
            <a:r>
              <a:rPr lang="zh-CN" altLang="en-US" sz="2800" b="1">
                <a:latin typeface="Times New Roman" panose="02020603050405020304" pitchFamily="18" charset="0"/>
              </a:rPr>
              <a:t>射线是氦核，只要用一张纸就能挡住，但吸入体内危害大； 　　</a:t>
            </a:r>
          </a:p>
          <a:p>
            <a:r>
              <a:rPr lang="zh-CN" altLang="en-US" sz="2800" b="1">
                <a:latin typeface="Times New Roman" panose="02020603050405020304" pitchFamily="18" charset="0"/>
              </a:rPr>
              <a:t>        </a:t>
            </a:r>
            <a:r>
              <a:rPr lang="en-US" altLang="zh-CN" sz="2800" b="1">
                <a:latin typeface="Times New Roman" panose="02020603050405020304" pitchFamily="18" charset="0"/>
              </a:rPr>
              <a:t>2.β</a:t>
            </a:r>
            <a:r>
              <a:rPr lang="zh-CN" altLang="en-US" sz="2800" b="1">
                <a:latin typeface="Times New Roman" panose="02020603050405020304" pitchFamily="18" charset="0"/>
              </a:rPr>
              <a:t>射线是电子，皮肤沾上后烧伤明显。这两种射线由于穿透力小，影响距离比较近，只要辐射源不进入体内，影响不会太大； 　　</a:t>
            </a:r>
          </a:p>
          <a:p>
            <a:r>
              <a:rPr lang="zh-CN" altLang="en-US" sz="2800" b="1">
                <a:latin typeface="Times New Roman" panose="02020603050405020304" pitchFamily="18" charset="0"/>
              </a:rPr>
              <a:t>       </a:t>
            </a:r>
            <a:r>
              <a:rPr lang="en-US" altLang="zh-CN" sz="2800" b="1">
                <a:latin typeface="Times New Roman" panose="02020603050405020304" pitchFamily="18" charset="0"/>
              </a:rPr>
              <a:t>3.γ</a:t>
            </a:r>
            <a:r>
              <a:rPr lang="zh-CN" altLang="en-US" sz="2800" b="1">
                <a:latin typeface="Times New Roman" panose="02020603050405020304" pitchFamily="18" charset="0"/>
              </a:rPr>
              <a:t>射线的穿透力很强，是一种波长很短的电磁波。 </a:t>
            </a:r>
            <a:r>
              <a:rPr lang="en-US" altLang="zh-CN" sz="2800" b="1">
                <a:latin typeface="Times New Roman" panose="02020603050405020304" pitchFamily="18" charset="0"/>
              </a:rPr>
              <a:t>γ</a:t>
            </a:r>
            <a:r>
              <a:rPr lang="zh-CN" altLang="en-US" sz="2800" b="1">
                <a:latin typeface="Times New Roman" panose="02020603050405020304" pitchFamily="18" charset="0"/>
              </a:rPr>
              <a:t>辐射和</a:t>
            </a:r>
            <a:r>
              <a:rPr lang="en-US" altLang="zh-CN" sz="2800" b="1">
                <a:latin typeface="Times New Roman" panose="02020603050405020304" pitchFamily="18" charset="0"/>
              </a:rPr>
              <a:t>X</a:t>
            </a:r>
            <a:r>
              <a:rPr lang="zh-CN" altLang="en-US" sz="2800" b="1">
                <a:latin typeface="Times New Roman" panose="02020603050405020304" pitchFamily="18" charset="0"/>
              </a:rPr>
              <a:t>射线相似，能穿透人体和建筑物，危害距离远。电磁波是很常见的辐射，对人体的影响主要由功率</a:t>
            </a:r>
            <a:r>
              <a:rPr lang="en-US" altLang="zh-CN" sz="2800" b="1">
                <a:latin typeface="Times New Roman" panose="02020603050405020304" pitchFamily="18" charset="0"/>
              </a:rPr>
              <a:t>(</a:t>
            </a:r>
            <a:r>
              <a:rPr lang="zh-CN" altLang="en-US" sz="2800" b="1">
                <a:latin typeface="Times New Roman" panose="02020603050405020304" pitchFamily="18" charset="0"/>
              </a:rPr>
              <a:t>与场强有关</a:t>
            </a:r>
            <a:r>
              <a:rPr lang="en-US" altLang="zh-CN" sz="2800" b="1">
                <a:latin typeface="Times New Roman" panose="02020603050405020304" pitchFamily="18" charset="0"/>
              </a:rPr>
              <a:t>)</a:t>
            </a:r>
            <a:r>
              <a:rPr lang="zh-CN" altLang="en-US" sz="2800" b="1">
                <a:latin typeface="Times New Roman" panose="02020603050405020304" pitchFamily="18" charset="0"/>
              </a:rPr>
              <a:t>和频率决定。</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C8B8B9D-1367-4AF1-9231-884D2AC46DC1}"/>
              </a:ext>
            </a:extLst>
          </p:cNvPr>
          <p:cNvSpPr>
            <a:spLocks noGrp="1" noChangeArrowheads="1"/>
          </p:cNvSpPr>
          <p:nvPr>
            <p:ph type="title"/>
          </p:nvPr>
        </p:nvSpPr>
        <p:spPr/>
        <p:txBody>
          <a:bodyPr/>
          <a:lstStyle/>
          <a:p>
            <a:endParaRPr lang="zh-CN" altLang="zh-CN"/>
          </a:p>
        </p:txBody>
      </p:sp>
      <p:sp>
        <p:nvSpPr>
          <p:cNvPr id="93187" name="Rectangle 3">
            <a:extLst>
              <a:ext uri="{FF2B5EF4-FFF2-40B4-BE49-F238E27FC236}">
                <a16:creationId xmlns:a16="http://schemas.microsoft.com/office/drawing/2014/main" id="{D38BDF40-B091-4E94-9338-5F3DCCD9F3A1}"/>
              </a:ext>
            </a:extLst>
          </p:cNvPr>
          <p:cNvSpPr>
            <a:spLocks noGrp="1" noChangeArrowheads="1"/>
          </p:cNvSpPr>
          <p:nvPr>
            <p:ph type="body" idx="1"/>
          </p:nvPr>
        </p:nvSpPr>
        <p:spPr/>
        <p:txBody>
          <a:bodyPr/>
          <a:lstStyle/>
          <a:p>
            <a:endParaRPr lang="zh-CN" altLang="zh-CN"/>
          </a:p>
        </p:txBody>
      </p:sp>
      <p:pic>
        <p:nvPicPr>
          <p:cNvPr id="93188" name="Picture 4" descr="5cd_8f54cd80_f2cf_4391_adfc_2df7332f8ed2_0">
            <a:extLst>
              <a:ext uri="{FF2B5EF4-FFF2-40B4-BE49-F238E27FC236}">
                <a16:creationId xmlns:a16="http://schemas.microsoft.com/office/drawing/2014/main" id="{8C6855EE-EF13-4B9F-8C38-E6DADC4B6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404813"/>
            <a:ext cx="5230813" cy="6453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F93E93D-9A2C-40C1-927F-8BD21413291A}"/>
              </a:ext>
            </a:extLst>
          </p:cNvPr>
          <p:cNvSpPr>
            <a:spLocks noGrp="1" noChangeArrowheads="1"/>
          </p:cNvSpPr>
          <p:nvPr>
            <p:ph type="title"/>
          </p:nvPr>
        </p:nvSpPr>
        <p:spPr/>
        <p:txBody>
          <a:bodyPr/>
          <a:lstStyle/>
          <a:p>
            <a:endParaRPr lang="zh-CN" altLang="zh-CN"/>
          </a:p>
        </p:txBody>
      </p:sp>
      <p:sp>
        <p:nvSpPr>
          <p:cNvPr id="121859" name="Rectangle 3">
            <a:extLst>
              <a:ext uri="{FF2B5EF4-FFF2-40B4-BE49-F238E27FC236}">
                <a16:creationId xmlns:a16="http://schemas.microsoft.com/office/drawing/2014/main" id="{E3C3F1C9-F794-47E7-9A90-E80C93893823}"/>
              </a:ext>
            </a:extLst>
          </p:cNvPr>
          <p:cNvSpPr>
            <a:spLocks noGrp="1" noChangeArrowheads="1"/>
          </p:cNvSpPr>
          <p:nvPr>
            <p:ph type="body" idx="1"/>
          </p:nvPr>
        </p:nvSpPr>
        <p:spPr/>
        <p:txBody>
          <a:bodyPr/>
          <a:lstStyle/>
          <a:p>
            <a:endParaRPr lang="zh-CN" altLang="zh-CN"/>
          </a:p>
        </p:txBody>
      </p:sp>
      <p:pic>
        <p:nvPicPr>
          <p:cNvPr id="121862" name="Picture 6" descr="nuclearhealth">
            <a:extLst>
              <a:ext uri="{FF2B5EF4-FFF2-40B4-BE49-F238E27FC236}">
                <a16:creationId xmlns:a16="http://schemas.microsoft.com/office/drawing/2014/main" id="{D0B0FF5C-47D8-4B26-A1D4-AB1F169FA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9213"/>
            <a:ext cx="9144000" cy="4295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A460A06A-211E-41EC-BFE9-6978E7F16479}"/>
              </a:ext>
            </a:extLst>
          </p:cNvPr>
          <p:cNvSpPr>
            <a:spLocks noGrp="1" noChangeArrowheads="1"/>
          </p:cNvSpPr>
          <p:nvPr>
            <p:ph type="title"/>
          </p:nvPr>
        </p:nvSpPr>
        <p:spPr/>
        <p:txBody>
          <a:bodyPr/>
          <a:lstStyle/>
          <a:p>
            <a:endParaRPr lang="zh-CN" altLang="zh-CN"/>
          </a:p>
        </p:txBody>
      </p:sp>
      <p:sp>
        <p:nvSpPr>
          <p:cNvPr id="120835" name="Rectangle 3">
            <a:extLst>
              <a:ext uri="{FF2B5EF4-FFF2-40B4-BE49-F238E27FC236}">
                <a16:creationId xmlns:a16="http://schemas.microsoft.com/office/drawing/2014/main" id="{855D4DB2-5844-4546-BB04-54AE5FDEAD27}"/>
              </a:ext>
            </a:extLst>
          </p:cNvPr>
          <p:cNvSpPr>
            <a:spLocks noGrp="1" noChangeArrowheads="1"/>
          </p:cNvSpPr>
          <p:nvPr>
            <p:ph type="body" idx="1"/>
          </p:nvPr>
        </p:nvSpPr>
        <p:spPr/>
        <p:txBody>
          <a:bodyPr/>
          <a:lstStyle/>
          <a:p>
            <a:endParaRPr lang="zh-CN" altLang="zh-CN"/>
          </a:p>
        </p:txBody>
      </p:sp>
      <p:pic>
        <p:nvPicPr>
          <p:cNvPr id="120837" name="Picture 5" descr="未命名">
            <a:extLst>
              <a:ext uri="{FF2B5EF4-FFF2-40B4-BE49-F238E27FC236}">
                <a16:creationId xmlns:a16="http://schemas.microsoft.com/office/drawing/2014/main" id="{6C73BDD8-7F71-4352-8345-82908B82E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547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5456BB0-E462-4B2A-AFD4-DFBB850B0CA4}"/>
              </a:ext>
            </a:extLst>
          </p:cNvPr>
          <p:cNvSpPr>
            <a:spLocks noChangeArrowheads="1"/>
          </p:cNvSpPr>
          <p:nvPr/>
        </p:nvSpPr>
        <p:spPr bwMode="auto">
          <a:xfrm>
            <a:off x="957263" y="1117600"/>
            <a:ext cx="609600" cy="4094163"/>
          </a:xfrm>
          <a:prstGeom prst="rect">
            <a:avLst/>
          </a:prstGeom>
          <a:solidFill>
            <a:srgbClr val="FF0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pPr>
            <a:r>
              <a:rPr kumimoji="1" lang="zh-CN" altLang="en-US" sz="3200" b="1">
                <a:ea typeface="黑体" panose="02010609060101010101" pitchFamily="49" charset="-122"/>
              </a:rPr>
              <a:t>辐</a:t>
            </a:r>
          </a:p>
          <a:p>
            <a:pPr>
              <a:spcBef>
                <a:spcPct val="20000"/>
              </a:spcBef>
            </a:pPr>
            <a:r>
              <a:rPr kumimoji="1" lang="zh-CN" altLang="en-US" sz="3200" b="1">
                <a:ea typeface="黑体" panose="02010609060101010101" pitchFamily="49" charset="-122"/>
              </a:rPr>
              <a:t>射</a:t>
            </a:r>
          </a:p>
          <a:p>
            <a:pPr>
              <a:spcBef>
                <a:spcPct val="20000"/>
              </a:spcBef>
            </a:pPr>
            <a:r>
              <a:rPr kumimoji="1" lang="zh-CN" altLang="en-US" sz="3200" b="1">
                <a:ea typeface="黑体" panose="02010609060101010101" pitchFamily="49" charset="-122"/>
              </a:rPr>
              <a:t>的</a:t>
            </a:r>
          </a:p>
          <a:p>
            <a:pPr>
              <a:spcBef>
                <a:spcPct val="20000"/>
              </a:spcBef>
            </a:pPr>
            <a:r>
              <a:rPr kumimoji="1" lang="zh-CN" altLang="en-US" sz="3200" b="1">
                <a:ea typeface="黑体" panose="02010609060101010101" pitchFamily="49" charset="-122"/>
              </a:rPr>
              <a:t>人</a:t>
            </a:r>
          </a:p>
          <a:p>
            <a:pPr>
              <a:spcBef>
                <a:spcPct val="20000"/>
              </a:spcBef>
            </a:pPr>
            <a:r>
              <a:rPr kumimoji="1" lang="zh-CN" altLang="en-US" sz="3200" b="1">
                <a:ea typeface="黑体" panose="02010609060101010101" pitchFamily="49" charset="-122"/>
              </a:rPr>
              <a:t>体</a:t>
            </a:r>
          </a:p>
          <a:p>
            <a:pPr>
              <a:spcBef>
                <a:spcPct val="20000"/>
              </a:spcBef>
            </a:pPr>
            <a:r>
              <a:rPr kumimoji="1" lang="zh-CN" altLang="en-US" sz="3200" b="1">
                <a:ea typeface="黑体" panose="02010609060101010101" pitchFamily="49" charset="-122"/>
              </a:rPr>
              <a:t>效</a:t>
            </a:r>
          </a:p>
          <a:p>
            <a:pPr>
              <a:spcBef>
                <a:spcPct val="20000"/>
              </a:spcBef>
            </a:pPr>
            <a:r>
              <a:rPr kumimoji="1" lang="zh-CN" altLang="en-US" sz="3200" b="1">
                <a:ea typeface="黑体" panose="02010609060101010101" pitchFamily="49" charset="-122"/>
              </a:rPr>
              <a:t>应</a:t>
            </a:r>
            <a:endParaRPr kumimoji="1" lang="zh-CN" altLang="en-US" sz="2800">
              <a:latin typeface="Times New Roman" panose="02020603050405020304" pitchFamily="18" charset="0"/>
              <a:ea typeface="黑体" panose="02010609060101010101" pitchFamily="49" charset="-122"/>
            </a:endParaRPr>
          </a:p>
        </p:txBody>
      </p:sp>
      <p:sp>
        <p:nvSpPr>
          <p:cNvPr id="105475" name="AutoShape 3">
            <a:extLst>
              <a:ext uri="{FF2B5EF4-FFF2-40B4-BE49-F238E27FC236}">
                <a16:creationId xmlns:a16="http://schemas.microsoft.com/office/drawing/2014/main" id="{A562829F-37AB-4C2D-B190-BCDCA10F146F}"/>
              </a:ext>
            </a:extLst>
          </p:cNvPr>
          <p:cNvSpPr>
            <a:spLocks/>
          </p:cNvSpPr>
          <p:nvPr/>
        </p:nvSpPr>
        <p:spPr bwMode="auto">
          <a:xfrm>
            <a:off x="1795463" y="1803400"/>
            <a:ext cx="193675" cy="2603500"/>
          </a:xfrm>
          <a:prstGeom prst="leftBrace">
            <a:avLst>
              <a:gd name="adj1" fmla="val 112022"/>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endParaRPr kumimoji="1" lang="zh-CN" altLang="zh-CN" sz="15600">
              <a:latin typeface="Times New Roman" panose="02020603050405020304" pitchFamily="18" charset="0"/>
              <a:ea typeface="宋体" panose="02010600030101010101" pitchFamily="2" charset="-122"/>
            </a:endParaRPr>
          </a:p>
        </p:txBody>
      </p:sp>
      <p:sp>
        <p:nvSpPr>
          <p:cNvPr id="105476" name="Rectangle 4">
            <a:extLst>
              <a:ext uri="{FF2B5EF4-FFF2-40B4-BE49-F238E27FC236}">
                <a16:creationId xmlns:a16="http://schemas.microsoft.com/office/drawing/2014/main" id="{EC9C42D7-414E-41DE-9082-DE086AFF6695}"/>
              </a:ext>
            </a:extLst>
          </p:cNvPr>
          <p:cNvSpPr>
            <a:spLocks noChangeArrowheads="1"/>
          </p:cNvSpPr>
          <p:nvPr/>
        </p:nvSpPr>
        <p:spPr bwMode="auto">
          <a:xfrm flipV="1">
            <a:off x="5176838" y="4622800"/>
            <a:ext cx="3124200" cy="528638"/>
          </a:xfrm>
          <a:prstGeom prst="rect">
            <a:avLst/>
          </a:prstGeom>
          <a:solidFill>
            <a:srgbClr val="FF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spAutoFit/>
          </a:bodyPr>
          <a:lstStyle/>
          <a:p>
            <a:pPr algn="ctr">
              <a:spcBef>
                <a:spcPct val="50000"/>
              </a:spcBef>
            </a:pPr>
            <a:r>
              <a:rPr kumimoji="1" lang="zh-CN" altLang="en-US" sz="2800" b="1">
                <a:latin typeface="Times New Roman" panose="02020603050405020304" pitchFamily="18" charset="0"/>
                <a:ea typeface="黑体" panose="02010609060101010101" pitchFamily="49" charset="-122"/>
              </a:rPr>
              <a:t>眼晶体的辐射效应</a:t>
            </a:r>
          </a:p>
        </p:txBody>
      </p:sp>
      <p:sp>
        <p:nvSpPr>
          <p:cNvPr id="105477" name="Rectangle 5">
            <a:extLst>
              <a:ext uri="{FF2B5EF4-FFF2-40B4-BE49-F238E27FC236}">
                <a16:creationId xmlns:a16="http://schemas.microsoft.com/office/drawing/2014/main" id="{AE7CC178-9EAD-4D2A-BCE2-5CCD8AB54F95}"/>
              </a:ext>
            </a:extLst>
          </p:cNvPr>
          <p:cNvSpPr>
            <a:spLocks noChangeArrowheads="1"/>
          </p:cNvSpPr>
          <p:nvPr/>
        </p:nvSpPr>
        <p:spPr bwMode="auto">
          <a:xfrm>
            <a:off x="5148263" y="3937000"/>
            <a:ext cx="2895600" cy="528638"/>
          </a:xfrm>
          <a:prstGeom prst="rect">
            <a:avLst/>
          </a:prstGeom>
          <a:solidFill>
            <a:srgbClr val="FF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800" b="1">
                <a:latin typeface="Times New Roman" panose="02020603050405020304" pitchFamily="18" charset="0"/>
                <a:ea typeface="黑体" panose="02010609060101010101" pitchFamily="49" charset="-122"/>
              </a:rPr>
              <a:t>胚胎的辐射效应</a:t>
            </a:r>
          </a:p>
        </p:txBody>
      </p:sp>
      <p:sp>
        <p:nvSpPr>
          <p:cNvPr id="105478" name="Rectangle 6">
            <a:extLst>
              <a:ext uri="{FF2B5EF4-FFF2-40B4-BE49-F238E27FC236}">
                <a16:creationId xmlns:a16="http://schemas.microsoft.com/office/drawing/2014/main" id="{84B600A5-6E05-4049-8003-39BCB2421742}"/>
              </a:ext>
            </a:extLst>
          </p:cNvPr>
          <p:cNvSpPr>
            <a:spLocks noChangeArrowheads="1"/>
          </p:cNvSpPr>
          <p:nvPr/>
        </p:nvSpPr>
        <p:spPr bwMode="auto">
          <a:xfrm>
            <a:off x="5148263" y="3251200"/>
            <a:ext cx="2895600" cy="528638"/>
          </a:xfrm>
          <a:prstGeom prst="rect">
            <a:avLst/>
          </a:prstGeom>
          <a:solidFill>
            <a:srgbClr val="FF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800" b="1">
                <a:latin typeface="Times New Roman" panose="02020603050405020304" pitchFamily="18" charset="0"/>
                <a:ea typeface="黑体" panose="02010609060101010101" pitchFamily="49" charset="-122"/>
              </a:rPr>
              <a:t>性腺的辐射效应</a:t>
            </a:r>
          </a:p>
        </p:txBody>
      </p:sp>
      <p:sp>
        <p:nvSpPr>
          <p:cNvPr id="105479" name="Rectangle 7">
            <a:extLst>
              <a:ext uri="{FF2B5EF4-FFF2-40B4-BE49-F238E27FC236}">
                <a16:creationId xmlns:a16="http://schemas.microsoft.com/office/drawing/2014/main" id="{A604AD63-BE89-43D5-BE09-AA8C55D64260}"/>
              </a:ext>
            </a:extLst>
          </p:cNvPr>
          <p:cNvSpPr>
            <a:spLocks noChangeArrowheads="1"/>
          </p:cNvSpPr>
          <p:nvPr/>
        </p:nvSpPr>
        <p:spPr bwMode="auto">
          <a:xfrm>
            <a:off x="5148263" y="2565400"/>
            <a:ext cx="2895600" cy="528638"/>
          </a:xfrm>
          <a:prstGeom prst="rect">
            <a:avLst/>
          </a:prstGeom>
          <a:solidFill>
            <a:srgbClr val="FF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800" b="1">
                <a:latin typeface="Times New Roman" panose="02020603050405020304" pitchFamily="18" charset="0"/>
                <a:ea typeface="黑体" panose="02010609060101010101" pitchFamily="49" charset="-122"/>
              </a:rPr>
              <a:t>血液的辐射效应</a:t>
            </a:r>
          </a:p>
        </p:txBody>
      </p:sp>
      <p:sp>
        <p:nvSpPr>
          <p:cNvPr id="105480" name="Rectangle 8">
            <a:extLst>
              <a:ext uri="{FF2B5EF4-FFF2-40B4-BE49-F238E27FC236}">
                <a16:creationId xmlns:a16="http://schemas.microsoft.com/office/drawing/2014/main" id="{1ABD3812-79C5-481E-B364-44F728228C51}"/>
              </a:ext>
            </a:extLst>
          </p:cNvPr>
          <p:cNvSpPr>
            <a:spLocks noChangeArrowheads="1"/>
          </p:cNvSpPr>
          <p:nvPr/>
        </p:nvSpPr>
        <p:spPr bwMode="auto">
          <a:xfrm>
            <a:off x="5148263" y="1651000"/>
            <a:ext cx="2286000" cy="528638"/>
          </a:xfrm>
          <a:prstGeom prst="rect">
            <a:avLst/>
          </a:prstGeom>
          <a:solidFill>
            <a:srgbClr val="CCFF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800" b="1">
                <a:latin typeface="Times New Roman" panose="02020603050405020304" pitchFamily="18" charset="0"/>
                <a:ea typeface="黑体" panose="02010609060101010101" pitchFamily="49" charset="-122"/>
              </a:rPr>
              <a:t>遗传效应</a:t>
            </a:r>
          </a:p>
        </p:txBody>
      </p:sp>
      <p:sp>
        <p:nvSpPr>
          <p:cNvPr id="105481" name="Rectangle 9">
            <a:extLst>
              <a:ext uri="{FF2B5EF4-FFF2-40B4-BE49-F238E27FC236}">
                <a16:creationId xmlns:a16="http://schemas.microsoft.com/office/drawing/2014/main" id="{FB979BF4-B148-4DB0-8E10-629B1F5BE456}"/>
              </a:ext>
            </a:extLst>
          </p:cNvPr>
          <p:cNvSpPr>
            <a:spLocks noChangeArrowheads="1"/>
          </p:cNvSpPr>
          <p:nvPr/>
        </p:nvSpPr>
        <p:spPr bwMode="auto">
          <a:xfrm>
            <a:off x="5148263" y="889000"/>
            <a:ext cx="2286000" cy="528638"/>
          </a:xfrm>
          <a:prstGeom prst="rect">
            <a:avLst/>
          </a:prstGeom>
          <a:solidFill>
            <a:srgbClr val="CCFF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800" b="1">
                <a:latin typeface="Times New Roman" panose="02020603050405020304" pitchFamily="18" charset="0"/>
                <a:ea typeface="黑体" panose="02010609060101010101" pitchFamily="49" charset="-122"/>
              </a:rPr>
              <a:t>致癌效应</a:t>
            </a:r>
          </a:p>
        </p:txBody>
      </p:sp>
      <p:sp>
        <p:nvSpPr>
          <p:cNvPr id="105482" name="Rectangle 10">
            <a:extLst>
              <a:ext uri="{FF2B5EF4-FFF2-40B4-BE49-F238E27FC236}">
                <a16:creationId xmlns:a16="http://schemas.microsoft.com/office/drawing/2014/main" id="{390BF3FF-75F3-4824-A657-21032AB22E14}"/>
              </a:ext>
            </a:extLst>
          </p:cNvPr>
          <p:cNvSpPr>
            <a:spLocks noChangeArrowheads="1"/>
          </p:cNvSpPr>
          <p:nvPr/>
        </p:nvSpPr>
        <p:spPr bwMode="auto">
          <a:xfrm>
            <a:off x="2176463" y="4318000"/>
            <a:ext cx="2057400" cy="528638"/>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800" b="1">
                <a:latin typeface="Times New Roman" panose="02020603050405020304" pitchFamily="18" charset="0"/>
                <a:ea typeface="宋体" panose="02010600030101010101" pitchFamily="2" charset="-122"/>
              </a:rPr>
              <a:t>确定性效应</a:t>
            </a:r>
          </a:p>
        </p:txBody>
      </p:sp>
      <p:sp>
        <p:nvSpPr>
          <p:cNvPr id="105483" name="Rectangle 11">
            <a:extLst>
              <a:ext uri="{FF2B5EF4-FFF2-40B4-BE49-F238E27FC236}">
                <a16:creationId xmlns:a16="http://schemas.microsoft.com/office/drawing/2014/main" id="{79CB6583-5FA9-4103-8559-A960E4FA97C2}"/>
              </a:ext>
            </a:extLst>
          </p:cNvPr>
          <p:cNvSpPr>
            <a:spLocks noChangeArrowheads="1"/>
          </p:cNvSpPr>
          <p:nvPr/>
        </p:nvSpPr>
        <p:spPr bwMode="auto">
          <a:xfrm>
            <a:off x="2176463" y="1346200"/>
            <a:ext cx="2057400" cy="52863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800" b="1">
                <a:latin typeface="Times New Roman" panose="02020603050405020304" pitchFamily="18" charset="0"/>
                <a:ea typeface="宋体" panose="02010600030101010101" pitchFamily="2" charset="-122"/>
              </a:rPr>
              <a:t>随机性效应</a:t>
            </a:r>
          </a:p>
        </p:txBody>
      </p:sp>
      <p:sp>
        <p:nvSpPr>
          <p:cNvPr id="105484" name="AutoShape 12">
            <a:extLst>
              <a:ext uri="{FF2B5EF4-FFF2-40B4-BE49-F238E27FC236}">
                <a16:creationId xmlns:a16="http://schemas.microsoft.com/office/drawing/2014/main" id="{6F06710F-7814-48A4-B939-D97598FCC6A7}"/>
              </a:ext>
            </a:extLst>
          </p:cNvPr>
          <p:cNvSpPr>
            <a:spLocks/>
          </p:cNvSpPr>
          <p:nvPr/>
        </p:nvSpPr>
        <p:spPr bwMode="auto">
          <a:xfrm>
            <a:off x="4614863" y="1270000"/>
            <a:ext cx="193675" cy="614363"/>
          </a:xfrm>
          <a:prstGeom prst="leftBrace">
            <a:avLst>
              <a:gd name="adj1" fmla="val 26434"/>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endParaRPr kumimoji="1" lang="zh-CN" altLang="zh-CN" sz="3200" b="1">
              <a:latin typeface="Times New Roman" panose="02020603050405020304" pitchFamily="18" charset="0"/>
              <a:ea typeface="宋体" panose="02010600030101010101" pitchFamily="2" charset="-122"/>
            </a:endParaRPr>
          </a:p>
        </p:txBody>
      </p:sp>
      <p:sp>
        <p:nvSpPr>
          <p:cNvPr id="105485" name="AutoShape 13">
            <a:extLst>
              <a:ext uri="{FF2B5EF4-FFF2-40B4-BE49-F238E27FC236}">
                <a16:creationId xmlns:a16="http://schemas.microsoft.com/office/drawing/2014/main" id="{81D8F94C-26A3-4F1F-86C0-FCDF6890E175}"/>
              </a:ext>
            </a:extLst>
          </p:cNvPr>
          <p:cNvSpPr>
            <a:spLocks/>
          </p:cNvSpPr>
          <p:nvPr/>
        </p:nvSpPr>
        <p:spPr bwMode="auto">
          <a:xfrm>
            <a:off x="4538663" y="2870200"/>
            <a:ext cx="193675" cy="3436938"/>
          </a:xfrm>
          <a:prstGeom prst="leftBrace">
            <a:avLst>
              <a:gd name="adj1" fmla="val 147883"/>
              <a:gd name="adj2" fmla="val 5000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endParaRPr kumimoji="1" lang="zh-CN" altLang="zh-CN" sz="20800">
              <a:latin typeface="Times New Roman" panose="02020603050405020304" pitchFamily="18" charset="0"/>
              <a:ea typeface="宋体" panose="02010600030101010101" pitchFamily="2" charset="-122"/>
            </a:endParaRPr>
          </a:p>
        </p:txBody>
      </p:sp>
      <p:sp>
        <p:nvSpPr>
          <p:cNvPr id="105486" name="Rectangle 14">
            <a:extLst>
              <a:ext uri="{FF2B5EF4-FFF2-40B4-BE49-F238E27FC236}">
                <a16:creationId xmlns:a16="http://schemas.microsoft.com/office/drawing/2014/main" id="{03AE253B-1627-4177-8557-AB9CF7D85995}"/>
              </a:ext>
            </a:extLst>
          </p:cNvPr>
          <p:cNvSpPr>
            <a:spLocks noChangeArrowheads="1"/>
          </p:cNvSpPr>
          <p:nvPr/>
        </p:nvSpPr>
        <p:spPr bwMode="auto">
          <a:xfrm>
            <a:off x="5148263" y="5994400"/>
            <a:ext cx="2971800" cy="528638"/>
          </a:xfrm>
          <a:prstGeom prst="rect">
            <a:avLst/>
          </a:prstGeom>
          <a:solidFill>
            <a:srgbClr val="FF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800" b="1">
                <a:latin typeface="Times New Roman" panose="02020603050405020304" pitchFamily="18" charset="0"/>
                <a:ea typeface="黑体" panose="02010609060101010101" pitchFamily="49" charset="-122"/>
              </a:rPr>
              <a:t>急性放射病</a:t>
            </a:r>
          </a:p>
        </p:txBody>
      </p:sp>
      <p:sp>
        <p:nvSpPr>
          <p:cNvPr id="105487" name="Rectangle 15">
            <a:extLst>
              <a:ext uri="{FF2B5EF4-FFF2-40B4-BE49-F238E27FC236}">
                <a16:creationId xmlns:a16="http://schemas.microsoft.com/office/drawing/2014/main" id="{E6F19CA6-B1BF-4498-BB75-F38D1CE9DF3B}"/>
              </a:ext>
            </a:extLst>
          </p:cNvPr>
          <p:cNvSpPr>
            <a:spLocks noChangeArrowheads="1"/>
          </p:cNvSpPr>
          <p:nvPr/>
        </p:nvSpPr>
        <p:spPr bwMode="auto">
          <a:xfrm>
            <a:off x="5148263" y="5308600"/>
            <a:ext cx="2971800" cy="528638"/>
          </a:xfrm>
          <a:prstGeom prst="rect">
            <a:avLst/>
          </a:prstGeom>
          <a:solidFill>
            <a:srgbClr val="FFCC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2800" b="1">
                <a:latin typeface="Times New Roman" panose="02020603050405020304" pitchFamily="18" charset="0"/>
                <a:ea typeface="黑体" panose="02010609060101010101" pitchFamily="49" charset="-122"/>
              </a:rPr>
              <a:t>皮肤的辐射效应</a:t>
            </a:r>
          </a:p>
        </p:txBody>
      </p:sp>
      <p:sp>
        <p:nvSpPr>
          <p:cNvPr id="105488" name="AutoShape 16">
            <a:extLst>
              <a:ext uri="{FF2B5EF4-FFF2-40B4-BE49-F238E27FC236}">
                <a16:creationId xmlns:a16="http://schemas.microsoft.com/office/drawing/2014/main" id="{A1355809-E31E-4E13-BAFE-04067541DB73}"/>
              </a:ext>
            </a:extLst>
          </p:cNvPr>
          <p:cNvSpPr>
            <a:spLocks/>
          </p:cNvSpPr>
          <p:nvPr/>
        </p:nvSpPr>
        <p:spPr bwMode="auto">
          <a:xfrm>
            <a:off x="4691063" y="1117600"/>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9" name="AutoShape 17">
            <a:extLst>
              <a:ext uri="{FF2B5EF4-FFF2-40B4-BE49-F238E27FC236}">
                <a16:creationId xmlns:a16="http://schemas.microsoft.com/office/drawing/2014/main" id="{D5CF5CA1-9904-4CC6-BAB9-AA1367022604}"/>
              </a:ext>
            </a:extLst>
          </p:cNvPr>
          <p:cNvSpPr>
            <a:spLocks/>
          </p:cNvSpPr>
          <p:nvPr/>
        </p:nvSpPr>
        <p:spPr bwMode="auto">
          <a:xfrm>
            <a:off x="4462463" y="3022600"/>
            <a:ext cx="381000" cy="3124200"/>
          </a:xfrm>
          <a:prstGeom prst="leftBrace">
            <a:avLst>
              <a:gd name="adj1" fmla="val 6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90" name="AutoShape 18">
            <a:extLst>
              <a:ext uri="{FF2B5EF4-FFF2-40B4-BE49-F238E27FC236}">
                <a16:creationId xmlns:a16="http://schemas.microsoft.com/office/drawing/2014/main" id="{D65BD734-E263-4937-B99F-872EFB31E281}"/>
              </a:ext>
            </a:extLst>
          </p:cNvPr>
          <p:cNvSpPr>
            <a:spLocks/>
          </p:cNvSpPr>
          <p:nvPr/>
        </p:nvSpPr>
        <p:spPr bwMode="auto">
          <a:xfrm>
            <a:off x="1719263" y="1803400"/>
            <a:ext cx="304800" cy="2667000"/>
          </a:xfrm>
          <a:prstGeom prst="leftBrace">
            <a:avLst>
              <a:gd name="adj1" fmla="val 729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5474"/>
                                        </p:tgtEl>
                                        <p:attrNameLst>
                                          <p:attrName>style.visibility</p:attrName>
                                        </p:attrNameLst>
                                      </p:cBhvr>
                                      <p:to>
                                        <p:strVal val="visible"/>
                                      </p:to>
                                    </p:set>
                                    <p:anim calcmode="lin" valueType="num">
                                      <p:cBhvr additive="base">
                                        <p:cTn id="7" dur="500" fill="hold"/>
                                        <p:tgtEl>
                                          <p:spTgt spid="105474"/>
                                        </p:tgtEl>
                                        <p:attrNameLst>
                                          <p:attrName>ppt_x</p:attrName>
                                        </p:attrNameLst>
                                      </p:cBhvr>
                                      <p:tavLst>
                                        <p:tav tm="0">
                                          <p:val>
                                            <p:strVal val="0-#ppt_w/2"/>
                                          </p:val>
                                        </p:tav>
                                        <p:tav tm="100000">
                                          <p:val>
                                            <p:strVal val="#ppt_x"/>
                                          </p:val>
                                        </p:tav>
                                      </p:tavLst>
                                    </p:anim>
                                    <p:anim calcmode="lin" valueType="num">
                                      <p:cBhvr additive="base">
                                        <p:cTn id="8" dur="500" fill="hold"/>
                                        <p:tgtEl>
                                          <p:spTgt spid="1054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5"/>
                                        </p:tgtEl>
                                        <p:attrNameLst>
                                          <p:attrName>style.visibility</p:attrName>
                                        </p:attrNameLst>
                                      </p:cBhvr>
                                      <p:to>
                                        <p:strVal val="visible"/>
                                      </p:to>
                                    </p:set>
                                    <p:anim calcmode="lin" valueType="num">
                                      <p:cBhvr additive="base">
                                        <p:cTn id="13" dur="500" fill="hold"/>
                                        <p:tgtEl>
                                          <p:spTgt spid="105475"/>
                                        </p:tgtEl>
                                        <p:attrNameLst>
                                          <p:attrName>ppt_x</p:attrName>
                                        </p:attrNameLst>
                                      </p:cBhvr>
                                      <p:tavLst>
                                        <p:tav tm="0">
                                          <p:val>
                                            <p:strVal val="0-#ppt_w/2"/>
                                          </p:val>
                                        </p:tav>
                                        <p:tav tm="100000">
                                          <p:val>
                                            <p:strVal val="#ppt_x"/>
                                          </p:val>
                                        </p:tav>
                                      </p:tavLst>
                                    </p:anim>
                                    <p:anim calcmode="lin" valueType="num">
                                      <p:cBhvr additive="base">
                                        <p:cTn id="14" dur="500" fill="hold"/>
                                        <p:tgtEl>
                                          <p:spTgt spid="1054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83"/>
                                        </p:tgtEl>
                                        <p:attrNameLst>
                                          <p:attrName>style.visibility</p:attrName>
                                        </p:attrNameLst>
                                      </p:cBhvr>
                                      <p:to>
                                        <p:strVal val="visible"/>
                                      </p:to>
                                    </p:set>
                                    <p:anim calcmode="lin" valueType="num">
                                      <p:cBhvr additive="base">
                                        <p:cTn id="19" dur="500" fill="hold"/>
                                        <p:tgtEl>
                                          <p:spTgt spid="105483"/>
                                        </p:tgtEl>
                                        <p:attrNameLst>
                                          <p:attrName>ppt_x</p:attrName>
                                        </p:attrNameLst>
                                      </p:cBhvr>
                                      <p:tavLst>
                                        <p:tav tm="0">
                                          <p:val>
                                            <p:strVal val="0-#ppt_w/2"/>
                                          </p:val>
                                        </p:tav>
                                        <p:tav tm="100000">
                                          <p:val>
                                            <p:strVal val="#ppt_x"/>
                                          </p:val>
                                        </p:tav>
                                      </p:tavLst>
                                    </p:anim>
                                    <p:anim calcmode="lin" valueType="num">
                                      <p:cBhvr additive="base">
                                        <p:cTn id="20" dur="500" fill="hold"/>
                                        <p:tgtEl>
                                          <p:spTgt spid="10548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482"/>
                                        </p:tgtEl>
                                        <p:attrNameLst>
                                          <p:attrName>style.visibility</p:attrName>
                                        </p:attrNameLst>
                                      </p:cBhvr>
                                      <p:to>
                                        <p:strVal val="visible"/>
                                      </p:to>
                                    </p:set>
                                    <p:anim calcmode="lin" valueType="num">
                                      <p:cBhvr additive="base">
                                        <p:cTn id="25" dur="500" fill="hold"/>
                                        <p:tgtEl>
                                          <p:spTgt spid="105482"/>
                                        </p:tgtEl>
                                        <p:attrNameLst>
                                          <p:attrName>ppt_x</p:attrName>
                                        </p:attrNameLst>
                                      </p:cBhvr>
                                      <p:tavLst>
                                        <p:tav tm="0">
                                          <p:val>
                                            <p:strVal val="0-#ppt_w/2"/>
                                          </p:val>
                                        </p:tav>
                                        <p:tav tm="100000">
                                          <p:val>
                                            <p:strVal val="#ppt_x"/>
                                          </p:val>
                                        </p:tav>
                                      </p:tavLst>
                                    </p:anim>
                                    <p:anim calcmode="lin" valueType="num">
                                      <p:cBhvr additive="base">
                                        <p:cTn id="26" dur="500" fill="hold"/>
                                        <p:tgtEl>
                                          <p:spTgt spid="10548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484"/>
                                        </p:tgtEl>
                                        <p:attrNameLst>
                                          <p:attrName>style.visibility</p:attrName>
                                        </p:attrNameLst>
                                      </p:cBhvr>
                                      <p:to>
                                        <p:strVal val="visible"/>
                                      </p:to>
                                    </p:set>
                                    <p:anim calcmode="lin" valueType="num">
                                      <p:cBhvr additive="base">
                                        <p:cTn id="31" dur="500" fill="hold"/>
                                        <p:tgtEl>
                                          <p:spTgt spid="105484"/>
                                        </p:tgtEl>
                                        <p:attrNameLst>
                                          <p:attrName>ppt_x</p:attrName>
                                        </p:attrNameLst>
                                      </p:cBhvr>
                                      <p:tavLst>
                                        <p:tav tm="0">
                                          <p:val>
                                            <p:strVal val="0-#ppt_w/2"/>
                                          </p:val>
                                        </p:tav>
                                        <p:tav tm="100000">
                                          <p:val>
                                            <p:strVal val="#ppt_x"/>
                                          </p:val>
                                        </p:tav>
                                      </p:tavLst>
                                    </p:anim>
                                    <p:anim calcmode="lin" valueType="num">
                                      <p:cBhvr additive="base">
                                        <p:cTn id="32" dur="500" fill="hold"/>
                                        <p:tgtEl>
                                          <p:spTgt spid="10548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5481"/>
                                        </p:tgtEl>
                                        <p:attrNameLst>
                                          <p:attrName>style.visibility</p:attrName>
                                        </p:attrNameLst>
                                      </p:cBhvr>
                                      <p:to>
                                        <p:strVal val="visible"/>
                                      </p:to>
                                    </p:set>
                                    <p:anim calcmode="lin" valueType="num">
                                      <p:cBhvr additive="base">
                                        <p:cTn id="37" dur="500" fill="hold"/>
                                        <p:tgtEl>
                                          <p:spTgt spid="105481"/>
                                        </p:tgtEl>
                                        <p:attrNameLst>
                                          <p:attrName>ppt_x</p:attrName>
                                        </p:attrNameLst>
                                      </p:cBhvr>
                                      <p:tavLst>
                                        <p:tav tm="0">
                                          <p:val>
                                            <p:strVal val="0-#ppt_w/2"/>
                                          </p:val>
                                        </p:tav>
                                        <p:tav tm="100000">
                                          <p:val>
                                            <p:strVal val="#ppt_x"/>
                                          </p:val>
                                        </p:tav>
                                      </p:tavLst>
                                    </p:anim>
                                    <p:anim calcmode="lin" valueType="num">
                                      <p:cBhvr additive="base">
                                        <p:cTn id="38" dur="500" fill="hold"/>
                                        <p:tgtEl>
                                          <p:spTgt spid="10548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5480"/>
                                        </p:tgtEl>
                                        <p:attrNameLst>
                                          <p:attrName>style.visibility</p:attrName>
                                        </p:attrNameLst>
                                      </p:cBhvr>
                                      <p:to>
                                        <p:strVal val="visible"/>
                                      </p:to>
                                    </p:set>
                                    <p:anim calcmode="lin" valueType="num">
                                      <p:cBhvr additive="base">
                                        <p:cTn id="43" dur="500" fill="hold"/>
                                        <p:tgtEl>
                                          <p:spTgt spid="105480"/>
                                        </p:tgtEl>
                                        <p:attrNameLst>
                                          <p:attrName>ppt_x</p:attrName>
                                        </p:attrNameLst>
                                      </p:cBhvr>
                                      <p:tavLst>
                                        <p:tav tm="0">
                                          <p:val>
                                            <p:strVal val="0-#ppt_w/2"/>
                                          </p:val>
                                        </p:tav>
                                        <p:tav tm="100000">
                                          <p:val>
                                            <p:strVal val="#ppt_x"/>
                                          </p:val>
                                        </p:tav>
                                      </p:tavLst>
                                    </p:anim>
                                    <p:anim calcmode="lin" valueType="num">
                                      <p:cBhvr additive="base">
                                        <p:cTn id="44" dur="500" fill="hold"/>
                                        <p:tgtEl>
                                          <p:spTgt spid="10548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5485"/>
                                        </p:tgtEl>
                                        <p:attrNameLst>
                                          <p:attrName>style.visibility</p:attrName>
                                        </p:attrNameLst>
                                      </p:cBhvr>
                                      <p:to>
                                        <p:strVal val="visible"/>
                                      </p:to>
                                    </p:set>
                                    <p:anim calcmode="lin" valueType="num">
                                      <p:cBhvr additive="base">
                                        <p:cTn id="49" dur="500" fill="hold"/>
                                        <p:tgtEl>
                                          <p:spTgt spid="105485"/>
                                        </p:tgtEl>
                                        <p:attrNameLst>
                                          <p:attrName>ppt_x</p:attrName>
                                        </p:attrNameLst>
                                      </p:cBhvr>
                                      <p:tavLst>
                                        <p:tav tm="0">
                                          <p:val>
                                            <p:strVal val="0-#ppt_w/2"/>
                                          </p:val>
                                        </p:tav>
                                        <p:tav tm="100000">
                                          <p:val>
                                            <p:strVal val="#ppt_x"/>
                                          </p:val>
                                        </p:tav>
                                      </p:tavLst>
                                    </p:anim>
                                    <p:anim calcmode="lin" valueType="num">
                                      <p:cBhvr additive="base">
                                        <p:cTn id="50" dur="500" fill="hold"/>
                                        <p:tgtEl>
                                          <p:spTgt spid="10548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5479"/>
                                        </p:tgtEl>
                                        <p:attrNameLst>
                                          <p:attrName>style.visibility</p:attrName>
                                        </p:attrNameLst>
                                      </p:cBhvr>
                                      <p:to>
                                        <p:strVal val="visible"/>
                                      </p:to>
                                    </p:set>
                                    <p:anim calcmode="lin" valueType="num">
                                      <p:cBhvr additive="base">
                                        <p:cTn id="55" dur="500" fill="hold"/>
                                        <p:tgtEl>
                                          <p:spTgt spid="105479"/>
                                        </p:tgtEl>
                                        <p:attrNameLst>
                                          <p:attrName>ppt_x</p:attrName>
                                        </p:attrNameLst>
                                      </p:cBhvr>
                                      <p:tavLst>
                                        <p:tav tm="0">
                                          <p:val>
                                            <p:strVal val="0-#ppt_w/2"/>
                                          </p:val>
                                        </p:tav>
                                        <p:tav tm="100000">
                                          <p:val>
                                            <p:strVal val="#ppt_x"/>
                                          </p:val>
                                        </p:tav>
                                      </p:tavLst>
                                    </p:anim>
                                    <p:anim calcmode="lin" valueType="num">
                                      <p:cBhvr additive="base">
                                        <p:cTn id="56" dur="500" fill="hold"/>
                                        <p:tgtEl>
                                          <p:spTgt spid="10547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5478"/>
                                        </p:tgtEl>
                                        <p:attrNameLst>
                                          <p:attrName>style.visibility</p:attrName>
                                        </p:attrNameLst>
                                      </p:cBhvr>
                                      <p:to>
                                        <p:strVal val="visible"/>
                                      </p:to>
                                    </p:set>
                                    <p:anim calcmode="lin" valueType="num">
                                      <p:cBhvr additive="base">
                                        <p:cTn id="61" dur="500" fill="hold"/>
                                        <p:tgtEl>
                                          <p:spTgt spid="105478"/>
                                        </p:tgtEl>
                                        <p:attrNameLst>
                                          <p:attrName>ppt_x</p:attrName>
                                        </p:attrNameLst>
                                      </p:cBhvr>
                                      <p:tavLst>
                                        <p:tav tm="0">
                                          <p:val>
                                            <p:strVal val="0-#ppt_w/2"/>
                                          </p:val>
                                        </p:tav>
                                        <p:tav tm="100000">
                                          <p:val>
                                            <p:strVal val="#ppt_x"/>
                                          </p:val>
                                        </p:tav>
                                      </p:tavLst>
                                    </p:anim>
                                    <p:anim calcmode="lin" valueType="num">
                                      <p:cBhvr additive="base">
                                        <p:cTn id="62" dur="500" fill="hold"/>
                                        <p:tgtEl>
                                          <p:spTgt spid="105478"/>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5477"/>
                                        </p:tgtEl>
                                        <p:attrNameLst>
                                          <p:attrName>style.visibility</p:attrName>
                                        </p:attrNameLst>
                                      </p:cBhvr>
                                      <p:to>
                                        <p:strVal val="visible"/>
                                      </p:to>
                                    </p:set>
                                    <p:anim calcmode="lin" valueType="num">
                                      <p:cBhvr additive="base">
                                        <p:cTn id="67" dur="500" fill="hold"/>
                                        <p:tgtEl>
                                          <p:spTgt spid="105477"/>
                                        </p:tgtEl>
                                        <p:attrNameLst>
                                          <p:attrName>ppt_x</p:attrName>
                                        </p:attrNameLst>
                                      </p:cBhvr>
                                      <p:tavLst>
                                        <p:tav tm="0">
                                          <p:val>
                                            <p:strVal val="0-#ppt_w/2"/>
                                          </p:val>
                                        </p:tav>
                                        <p:tav tm="100000">
                                          <p:val>
                                            <p:strVal val="#ppt_x"/>
                                          </p:val>
                                        </p:tav>
                                      </p:tavLst>
                                    </p:anim>
                                    <p:anim calcmode="lin" valueType="num">
                                      <p:cBhvr additive="base">
                                        <p:cTn id="68" dur="500" fill="hold"/>
                                        <p:tgtEl>
                                          <p:spTgt spid="105477"/>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05476"/>
                                        </p:tgtEl>
                                        <p:attrNameLst>
                                          <p:attrName>style.visibility</p:attrName>
                                        </p:attrNameLst>
                                      </p:cBhvr>
                                      <p:to>
                                        <p:strVal val="visible"/>
                                      </p:to>
                                    </p:set>
                                    <p:anim calcmode="lin" valueType="num">
                                      <p:cBhvr additive="base">
                                        <p:cTn id="73" dur="500" fill="hold"/>
                                        <p:tgtEl>
                                          <p:spTgt spid="105476"/>
                                        </p:tgtEl>
                                        <p:attrNameLst>
                                          <p:attrName>ppt_x</p:attrName>
                                        </p:attrNameLst>
                                      </p:cBhvr>
                                      <p:tavLst>
                                        <p:tav tm="0">
                                          <p:val>
                                            <p:strVal val="0-#ppt_w/2"/>
                                          </p:val>
                                        </p:tav>
                                        <p:tav tm="100000">
                                          <p:val>
                                            <p:strVal val="#ppt_x"/>
                                          </p:val>
                                        </p:tav>
                                      </p:tavLst>
                                    </p:anim>
                                    <p:anim calcmode="lin" valueType="num">
                                      <p:cBhvr additive="base">
                                        <p:cTn id="74" dur="500" fill="hold"/>
                                        <p:tgtEl>
                                          <p:spTgt spid="105476"/>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05487"/>
                                        </p:tgtEl>
                                        <p:attrNameLst>
                                          <p:attrName>style.visibility</p:attrName>
                                        </p:attrNameLst>
                                      </p:cBhvr>
                                      <p:to>
                                        <p:strVal val="visible"/>
                                      </p:to>
                                    </p:set>
                                    <p:anim calcmode="lin" valueType="num">
                                      <p:cBhvr additive="base">
                                        <p:cTn id="79" dur="500" fill="hold"/>
                                        <p:tgtEl>
                                          <p:spTgt spid="105487"/>
                                        </p:tgtEl>
                                        <p:attrNameLst>
                                          <p:attrName>ppt_x</p:attrName>
                                        </p:attrNameLst>
                                      </p:cBhvr>
                                      <p:tavLst>
                                        <p:tav tm="0">
                                          <p:val>
                                            <p:strVal val="0-#ppt_w/2"/>
                                          </p:val>
                                        </p:tav>
                                        <p:tav tm="100000">
                                          <p:val>
                                            <p:strVal val="#ppt_x"/>
                                          </p:val>
                                        </p:tav>
                                      </p:tavLst>
                                    </p:anim>
                                    <p:anim calcmode="lin" valueType="num">
                                      <p:cBhvr additive="base">
                                        <p:cTn id="80" dur="500" fill="hold"/>
                                        <p:tgtEl>
                                          <p:spTgt spid="105487"/>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05486"/>
                                        </p:tgtEl>
                                        <p:attrNameLst>
                                          <p:attrName>style.visibility</p:attrName>
                                        </p:attrNameLst>
                                      </p:cBhvr>
                                      <p:to>
                                        <p:strVal val="visible"/>
                                      </p:to>
                                    </p:set>
                                    <p:anim calcmode="lin" valueType="num">
                                      <p:cBhvr additive="base">
                                        <p:cTn id="85" dur="500" fill="hold"/>
                                        <p:tgtEl>
                                          <p:spTgt spid="105486"/>
                                        </p:tgtEl>
                                        <p:attrNameLst>
                                          <p:attrName>ppt_x</p:attrName>
                                        </p:attrNameLst>
                                      </p:cBhvr>
                                      <p:tavLst>
                                        <p:tav tm="0">
                                          <p:val>
                                            <p:strVal val="0-#ppt_w/2"/>
                                          </p:val>
                                        </p:tav>
                                        <p:tav tm="100000">
                                          <p:val>
                                            <p:strVal val="#ppt_x"/>
                                          </p:val>
                                        </p:tav>
                                      </p:tavLst>
                                    </p:anim>
                                    <p:anim calcmode="lin" valueType="num">
                                      <p:cBhvr additive="base">
                                        <p:cTn id="86" dur="500" fill="hold"/>
                                        <p:tgtEl>
                                          <p:spTgt spid="1054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nimBg="1" autoUpdateAnimBg="0"/>
      <p:bldP spid="105475" grpId="0" animBg="1" autoUpdateAnimBg="0"/>
      <p:bldP spid="105476" grpId="0" animBg="1" autoUpdateAnimBg="0"/>
      <p:bldP spid="105477" grpId="0" animBg="1" autoUpdateAnimBg="0"/>
      <p:bldP spid="105478" grpId="0" animBg="1" autoUpdateAnimBg="0"/>
      <p:bldP spid="105479" grpId="0" animBg="1" autoUpdateAnimBg="0"/>
      <p:bldP spid="105480" grpId="0" animBg="1" autoUpdateAnimBg="0"/>
      <p:bldP spid="105481" grpId="0" animBg="1" autoUpdateAnimBg="0"/>
      <p:bldP spid="105482" grpId="0" animBg="1" autoUpdateAnimBg="0"/>
      <p:bldP spid="105483" grpId="0" animBg="1" autoUpdateAnimBg="0"/>
      <p:bldP spid="105484" grpId="0" animBg="1" autoUpdateAnimBg="0"/>
      <p:bldP spid="105485" grpId="0" animBg="1" autoUpdateAnimBg="0"/>
      <p:bldP spid="105486" grpId="0" animBg="1" autoUpdateAnimBg="0"/>
      <p:bldP spid="10548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4" name="Picture 4" descr="a3e_fac5f642_f189_cac9_6a27_d4bbea1e74b7_1">
            <a:extLst>
              <a:ext uri="{FF2B5EF4-FFF2-40B4-BE49-F238E27FC236}">
                <a16:creationId xmlns:a16="http://schemas.microsoft.com/office/drawing/2014/main" id="{E2F3363E-EF4C-468C-8982-8B258BB85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8469313"/>
          </a:xfrm>
          <a:prstGeom prst="rect">
            <a:avLst/>
          </a:prstGeom>
          <a:noFill/>
          <a:extLst>
            <a:ext uri="{909E8E84-426E-40DD-AFC4-6F175D3DCCD1}">
              <a14:hiddenFill xmlns:a14="http://schemas.microsoft.com/office/drawing/2010/main">
                <a:solidFill>
                  <a:srgbClr val="FFFFFF"/>
                </a:solidFill>
              </a14:hiddenFill>
            </a:ext>
          </a:extLst>
        </p:spPr>
      </p:pic>
      <p:pic>
        <p:nvPicPr>
          <p:cNvPr id="97285" name="Picture 5" descr="a3e_fac5f642_f189_cac9_6a27_d4bbea1e74b7_1">
            <a:extLst>
              <a:ext uri="{FF2B5EF4-FFF2-40B4-BE49-F238E27FC236}">
                <a16:creationId xmlns:a16="http://schemas.microsoft.com/office/drawing/2014/main" id="{8B5F60A6-5462-40C5-B31F-FDD718EF3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11313"/>
            <a:ext cx="4572000" cy="8469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4981EEEF-D858-44F4-8C2E-D8C940BFEADD}"/>
              </a:ext>
            </a:extLst>
          </p:cNvPr>
          <p:cNvSpPr>
            <a:spLocks noGrp="1" noChangeArrowheads="1"/>
          </p:cNvSpPr>
          <p:nvPr>
            <p:ph type="title"/>
          </p:nvPr>
        </p:nvSpPr>
        <p:spPr>
          <a:xfrm>
            <a:off x="468313" y="620713"/>
            <a:ext cx="8229600" cy="811212"/>
          </a:xfrm>
        </p:spPr>
        <p:txBody>
          <a:bodyPr/>
          <a:lstStyle/>
          <a:p>
            <a:r>
              <a:rPr lang="zh-CN" altLang="en-US" sz="4000" b="1">
                <a:solidFill>
                  <a:srgbClr val="FF0000"/>
                </a:solidFill>
                <a:ea typeface="楷体_GB2312" pitchFamily="49" charset="-122"/>
              </a:rPr>
              <a:t>遭受辐射后的症状</a:t>
            </a:r>
          </a:p>
        </p:txBody>
      </p:sp>
      <p:sp>
        <p:nvSpPr>
          <p:cNvPr id="98307" name="Rectangle 3">
            <a:extLst>
              <a:ext uri="{FF2B5EF4-FFF2-40B4-BE49-F238E27FC236}">
                <a16:creationId xmlns:a16="http://schemas.microsoft.com/office/drawing/2014/main" id="{644E76B2-F5FA-4202-A021-47B476EA0222}"/>
              </a:ext>
            </a:extLst>
          </p:cNvPr>
          <p:cNvSpPr>
            <a:spLocks noGrp="1" noChangeArrowheads="1"/>
          </p:cNvSpPr>
          <p:nvPr>
            <p:ph type="body" idx="1"/>
          </p:nvPr>
        </p:nvSpPr>
        <p:spPr>
          <a:xfrm>
            <a:off x="827088" y="1981200"/>
            <a:ext cx="7859712" cy="3886200"/>
          </a:xfrm>
        </p:spPr>
        <p:txBody>
          <a:bodyPr/>
          <a:lstStyle/>
          <a:p>
            <a:pPr>
              <a:lnSpc>
                <a:spcPct val="90000"/>
              </a:lnSpc>
            </a:pPr>
            <a:r>
              <a:rPr lang="zh-CN" altLang="en-US" sz="2800" b="1">
                <a:latin typeface="Times New Roman" panose="02020603050405020304" pitchFamily="18" charset="0"/>
                <a:ea typeface="楷体_GB2312" pitchFamily="49" charset="-122"/>
              </a:rPr>
              <a:t>恶心和呕吐 </a:t>
            </a:r>
          </a:p>
          <a:p>
            <a:pPr>
              <a:lnSpc>
                <a:spcPct val="90000"/>
              </a:lnSpc>
            </a:pPr>
            <a:r>
              <a:rPr lang="zh-CN" altLang="en-US" sz="2800" b="1">
                <a:latin typeface="Times New Roman" panose="02020603050405020304" pitchFamily="18" charset="0"/>
                <a:ea typeface="楷体_GB2312" pitchFamily="49" charset="-122"/>
              </a:rPr>
              <a:t>自发性出血 </a:t>
            </a:r>
          </a:p>
          <a:p>
            <a:pPr>
              <a:lnSpc>
                <a:spcPct val="90000"/>
              </a:lnSpc>
            </a:pPr>
            <a:r>
              <a:rPr lang="zh-CN" altLang="en-US" sz="2800" b="1">
                <a:latin typeface="Times New Roman" panose="02020603050405020304" pitchFamily="18" charset="0"/>
                <a:ea typeface="楷体_GB2312" pitchFamily="49" charset="-122"/>
              </a:rPr>
              <a:t>出血性腹泻 </a:t>
            </a:r>
          </a:p>
          <a:p>
            <a:pPr>
              <a:lnSpc>
                <a:spcPct val="90000"/>
              </a:lnSpc>
            </a:pPr>
            <a:r>
              <a:rPr lang="zh-CN" altLang="en-US" sz="2800" b="1">
                <a:latin typeface="Times New Roman" panose="02020603050405020304" pitchFamily="18" charset="0"/>
                <a:ea typeface="楷体_GB2312" pitchFamily="49" charset="-122"/>
              </a:rPr>
              <a:t>皮肤脱落 </a:t>
            </a:r>
          </a:p>
          <a:p>
            <a:pPr>
              <a:lnSpc>
                <a:spcPct val="90000"/>
              </a:lnSpc>
            </a:pPr>
            <a:r>
              <a:rPr lang="zh-CN" altLang="en-US" sz="2800" b="1">
                <a:latin typeface="Times New Roman" panose="02020603050405020304" pitchFamily="18" charset="0"/>
                <a:ea typeface="楷体_GB2312" pitchFamily="49" charset="-122"/>
              </a:rPr>
              <a:t>脱发 </a:t>
            </a:r>
          </a:p>
          <a:p>
            <a:pPr>
              <a:lnSpc>
                <a:spcPct val="90000"/>
              </a:lnSpc>
            </a:pPr>
            <a:r>
              <a:rPr lang="zh-CN" altLang="en-US" sz="2800" b="1">
                <a:latin typeface="Times New Roman" panose="02020603050405020304" pitchFamily="18" charset="0"/>
                <a:ea typeface="楷体_GB2312" pitchFamily="49" charset="-122"/>
              </a:rPr>
              <a:t>严重疲劳 </a:t>
            </a:r>
          </a:p>
          <a:p>
            <a:pPr>
              <a:lnSpc>
                <a:spcPct val="90000"/>
              </a:lnSpc>
            </a:pPr>
            <a:r>
              <a:rPr lang="zh-CN" altLang="en-US" sz="2800" b="1">
                <a:latin typeface="Times New Roman" panose="02020603050405020304" pitchFamily="18" charset="0"/>
                <a:ea typeface="楷体_GB2312" pitchFamily="49" charset="-122"/>
              </a:rPr>
              <a:t>口腔溃疡 </a:t>
            </a:r>
          </a:p>
          <a:p>
            <a:pPr>
              <a:lnSpc>
                <a:spcPct val="90000"/>
              </a:lnSpc>
            </a:pPr>
            <a:r>
              <a:rPr lang="zh-CN" altLang="en-US" sz="2800" b="1">
                <a:latin typeface="Times New Roman" panose="02020603050405020304" pitchFamily="18" charset="0"/>
                <a:ea typeface="楷体_GB2312" pitchFamily="49" charset="-122"/>
              </a:rPr>
              <a:t>免疫力下降</a:t>
            </a:r>
          </a:p>
        </p:txBody>
      </p:sp>
      <p:pic>
        <p:nvPicPr>
          <p:cNvPr id="98308" name="Picture 4" descr="51d_95a1336f_a78c_66ab_3a9f_e4af952d094c_1">
            <a:extLst>
              <a:ext uri="{FF2B5EF4-FFF2-40B4-BE49-F238E27FC236}">
                <a16:creationId xmlns:a16="http://schemas.microsoft.com/office/drawing/2014/main" id="{75AA8E1C-A835-490C-8B55-F94514D59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060575"/>
            <a:ext cx="2703513" cy="1801813"/>
          </a:xfrm>
          <a:prstGeom prst="rect">
            <a:avLst/>
          </a:prstGeom>
          <a:noFill/>
          <a:extLst>
            <a:ext uri="{909E8E84-426E-40DD-AFC4-6F175D3DCCD1}">
              <a14:hiddenFill xmlns:a14="http://schemas.microsoft.com/office/drawing/2010/main">
                <a:solidFill>
                  <a:srgbClr val="FFFFFF"/>
                </a:solidFill>
              </a14:hiddenFill>
            </a:ext>
          </a:extLst>
        </p:spPr>
      </p:pic>
      <p:pic>
        <p:nvPicPr>
          <p:cNvPr id="98309" name="Picture 5" descr="51d_0e8c2be7_6d52_04ac_68b4_2c0f08cbf133_1">
            <a:extLst>
              <a:ext uri="{FF2B5EF4-FFF2-40B4-BE49-F238E27FC236}">
                <a16:creationId xmlns:a16="http://schemas.microsoft.com/office/drawing/2014/main" id="{4C48439C-E601-4ADC-91F9-84BC804EB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0" y="3957638"/>
            <a:ext cx="2703513" cy="1801812"/>
          </a:xfrm>
          <a:prstGeom prst="rect">
            <a:avLst/>
          </a:prstGeom>
          <a:noFill/>
          <a:extLst>
            <a:ext uri="{909E8E84-426E-40DD-AFC4-6F175D3DCCD1}">
              <a14:hiddenFill xmlns:a14="http://schemas.microsoft.com/office/drawing/2010/main">
                <a:solidFill>
                  <a:srgbClr val="FFFFFF"/>
                </a:solidFill>
              </a14:hiddenFill>
            </a:ext>
          </a:extLst>
        </p:spPr>
      </p:pic>
      <p:pic>
        <p:nvPicPr>
          <p:cNvPr id="98310" name="Picture 6" descr="51d_3d2c1831_b8af_0a2a_375b_983c05c02037_1">
            <a:extLst>
              <a:ext uri="{FF2B5EF4-FFF2-40B4-BE49-F238E27FC236}">
                <a16:creationId xmlns:a16="http://schemas.microsoft.com/office/drawing/2014/main" id="{14644AF1-BFD1-4E47-9B98-AC82E6CAFF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957638"/>
            <a:ext cx="2703513" cy="1801812"/>
          </a:xfrm>
          <a:prstGeom prst="rect">
            <a:avLst/>
          </a:prstGeom>
          <a:noFill/>
          <a:extLst>
            <a:ext uri="{909E8E84-426E-40DD-AFC4-6F175D3DCCD1}">
              <a14:hiddenFill xmlns:a14="http://schemas.microsoft.com/office/drawing/2010/main">
                <a:solidFill>
                  <a:srgbClr val="FFFFFF"/>
                </a:solidFill>
              </a14:hiddenFill>
            </a:ext>
          </a:extLst>
        </p:spPr>
      </p:pic>
      <p:pic>
        <p:nvPicPr>
          <p:cNvPr id="98311" name="Picture 7" descr="51d_21623f73_0c2b_d0eb_adb1_167bb4951025_1">
            <a:extLst>
              <a:ext uri="{FF2B5EF4-FFF2-40B4-BE49-F238E27FC236}">
                <a16:creationId xmlns:a16="http://schemas.microsoft.com/office/drawing/2014/main" id="{04E1BF3B-9A91-4AF4-A55D-16A14762DE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000" y="2060575"/>
            <a:ext cx="2703513" cy="1801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E734C14-51C1-4C94-B1F2-3CE73776069A}"/>
              </a:ext>
            </a:extLst>
          </p:cNvPr>
          <p:cNvSpPr>
            <a:spLocks noGrp="1" noChangeArrowheads="1"/>
          </p:cNvSpPr>
          <p:nvPr>
            <p:ph type="title"/>
          </p:nvPr>
        </p:nvSpPr>
        <p:spPr/>
        <p:txBody>
          <a:bodyPr/>
          <a:lstStyle/>
          <a:p>
            <a:r>
              <a:rPr lang="zh-CN" altLang="en-US" sz="4000" b="1">
                <a:solidFill>
                  <a:srgbClr val="FF0000"/>
                </a:solidFill>
                <a:ea typeface="楷体_GB2312" pitchFamily="49" charset="-122"/>
              </a:rPr>
              <a:t>核辐射导致重大疾病</a:t>
            </a:r>
          </a:p>
        </p:txBody>
      </p:sp>
      <p:sp>
        <p:nvSpPr>
          <p:cNvPr id="94211" name="Rectangle 3">
            <a:extLst>
              <a:ext uri="{FF2B5EF4-FFF2-40B4-BE49-F238E27FC236}">
                <a16:creationId xmlns:a16="http://schemas.microsoft.com/office/drawing/2014/main" id="{B602B626-BE9C-4E86-95D5-41AB8C629893}"/>
              </a:ext>
            </a:extLst>
          </p:cNvPr>
          <p:cNvSpPr>
            <a:spLocks noGrp="1" noChangeArrowheads="1"/>
          </p:cNvSpPr>
          <p:nvPr>
            <p:ph type="body" idx="1"/>
          </p:nvPr>
        </p:nvSpPr>
        <p:spPr/>
        <p:txBody>
          <a:bodyPr/>
          <a:lstStyle/>
          <a:p>
            <a:r>
              <a:rPr lang="zh-CN" altLang="en-US" sz="2800" b="1">
                <a:latin typeface="楷体_GB2312" pitchFamily="49" charset="-122"/>
                <a:ea typeface="楷体_GB2312" pitchFamily="49" charset="-122"/>
              </a:rPr>
              <a:t>白血病 </a:t>
            </a:r>
          </a:p>
          <a:p>
            <a:r>
              <a:rPr lang="zh-CN" altLang="en-US" sz="2800" b="1">
                <a:latin typeface="楷体_GB2312" pitchFamily="49" charset="-122"/>
                <a:ea typeface="楷体_GB2312" pitchFamily="49" charset="-122"/>
              </a:rPr>
              <a:t>甲状腺癌 </a:t>
            </a:r>
          </a:p>
          <a:p>
            <a:r>
              <a:rPr lang="zh-CN" altLang="en-US" sz="2800" b="1">
                <a:latin typeface="楷体_GB2312" pitchFamily="49" charset="-122"/>
                <a:ea typeface="楷体_GB2312" pitchFamily="49" charset="-122"/>
              </a:rPr>
              <a:t>多发骨髓瘤 </a:t>
            </a:r>
          </a:p>
          <a:p>
            <a:r>
              <a:rPr lang="zh-CN" altLang="en-US" sz="2800" b="1">
                <a:latin typeface="楷体_GB2312" pitchFamily="49" charset="-122"/>
                <a:ea typeface="楷体_GB2312" pitchFamily="49" charset="-122"/>
              </a:rPr>
              <a:t>良性和不明原因肿瘤 </a:t>
            </a:r>
          </a:p>
        </p:txBody>
      </p:sp>
      <p:pic>
        <p:nvPicPr>
          <p:cNvPr id="94212" name="Picture 4" descr="a3e_438dafdb_8897_e703_ef16_92a54e91f347_1">
            <a:extLst>
              <a:ext uri="{FF2B5EF4-FFF2-40B4-BE49-F238E27FC236}">
                <a16:creationId xmlns:a16="http://schemas.microsoft.com/office/drawing/2014/main" id="{D90017F9-70ED-4D53-B330-1CE849594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628775"/>
            <a:ext cx="2698750" cy="1798638"/>
          </a:xfrm>
          <a:prstGeom prst="rect">
            <a:avLst/>
          </a:prstGeom>
          <a:noFill/>
          <a:extLst>
            <a:ext uri="{909E8E84-426E-40DD-AFC4-6F175D3DCCD1}">
              <a14:hiddenFill xmlns:a14="http://schemas.microsoft.com/office/drawing/2010/main">
                <a:solidFill>
                  <a:srgbClr val="FFFFFF"/>
                </a:solidFill>
              </a14:hiddenFill>
            </a:ext>
          </a:extLst>
        </p:spPr>
      </p:pic>
      <p:pic>
        <p:nvPicPr>
          <p:cNvPr id="94213" name="Picture 5" descr="a3e_722de719_9425_b6fc_41a2_14e25e34fe3a_1">
            <a:extLst>
              <a:ext uri="{FF2B5EF4-FFF2-40B4-BE49-F238E27FC236}">
                <a16:creationId xmlns:a16="http://schemas.microsoft.com/office/drawing/2014/main" id="{48FB161C-8EDF-4049-8A66-8E296CBFF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4365625"/>
            <a:ext cx="2698750" cy="1798638"/>
          </a:xfrm>
          <a:prstGeom prst="rect">
            <a:avLst/>
          </a:prstGeom>
          <a:noFill/>
          <a:extLst>
            <a:ext uri="{909E8E84-426E-40DD-AFC4-6F175D3DCCD1}">
              <a14:hiddenFill xmlns:a14="http://schemas.microsoft.com/office/drawing/2010/main">
                <a:solidFill>
                  <a:srgbClr val="FFFFFF"/>
                </a:solidFill>
              </a14:hiddenFill>
            </a:ext>
          </a:extLst>
        </p:spPr>
      </p:pic>
      <p:pic>
        <p:nvPicPr>
          <p:cNvPr id="94214" name="Picture 6" descr="a3e_b22a8bf6_fee2_4076_82dc_067c5af333ac_1">
            <a:extLst>
              <a:ext uri="{FF2B5EF4-FFF2-40B4-BE49-F238E27FC236}">
                <a16:creationId xmlns:a16="http://schemas.microsoft.com/office/drawing/2014/main" id="{23A6C4D7-E7D4-4367-A6C1-1EA5D0EBAD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437063"/>
            <a:ext cx="2698750" cy="1798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a:extLst>
              <a:ext uri="{FF2B5EF4-FFF2-40B4-BE49-F238E27FC236}">
                <a16:creationId xmlns:a16="http://schemas.microsoft.com/office/drawing/2014/main" id="{8B110659-9DA8-4B41-8DCA-3649199BC5F8}"/>
              </a:ext>
            </a:extLst>
          </p:cNvPr>
          <p:cNvSpPr>
            <a:spLocks noChangeArrowheads="1"/>
          </p:cNvSpPr>
          <p:nvPr/>
        </p:nvSpPr>
        <p:spPr bwMode="auto">
          <a:xfrm>
            <a:off x="468313" y="690563"/>
            <a:ext cx="8135937" cy="582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4000" b="1">
                <a:solidFill>
                  <a:srgbClr val="FF0000"/>
                </a:solidFill>
                <a:latin typeface="Times New Roman" panose="02020603050405020304" pitchFamily="18" charset="0"/>
              </a:rPr>
              <a:t>辐射伤害机理</a:t>
            </a:r>
          </a:p>
          <a:p>
            <a:endParaRPr lang="zh-CN" altLang="en-US" sz="2800" b="1">
              <a:latin typeface="Times New Roman" panose="02020603050405020304" pitchFamily="18" charset="0"/>
            </a:endParaRPr>
          </a:p>
          <a:p>
            <a:r>
              <a:rPr lang="zh-CN" altLang="en-US" sz="2800" b="1">
                <a:latin typeface="Times New Roman" panose="02020603050405020304" pitchFamily="18" charset="0"/>
              </a:rPr>
              <a:t>        人体有躯体细胞和生殖细胞两类细胞，它们对电离辐射的敏感性和受损后的效应是不同的。电离辐射对机体的损伤其本质是对细胞的灭活作用，当被灭活的细胞达到一定数量时，躯体细胞的损伤会导致人体器官组织发生疾病，最终可能导致人体死亡。躯体细胞一旦死亡，损伤细胞也随之消失了，不会转移到下一代。 在电离辐射或其他外界因素的影响下，可导致遗传基因发生突变，当生殖细胞中的</a:t>
            </a:r>
            <a:r>
              <a:rPr lang="en-US" altLang="zh-CN" sz="2800" b="1">
                <a:latin typeface="Times New Roman" panose="02020603050405020304" pitchFamily="18" charset="0"/>
              </a:rPr>
              <a:t>DNA</a:t>
            </a:r>
            <a:r>
              <a:rPr lang="zh-CN" altLang="en-US" sz="2800" b="1">
                <a:latin typeface="Times New Roman" panose="02020603050405020304" pitchFamily="18" charset="0"/>
              </a:rPr>
              <a:t>受到损伤时，后代继承母体改变了的基因，导致有缺陷的后代。因此，人体一定要避免大剂量照射。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a:extLst>
              <a:ext uri="{FF2B5EF4-FFF2-40B4-BE49-F238E27FC236}">
                <a16:creationId xmlns:a16="http://schemas.microsoft.com/office/drawing/2014/main" id="{4E0F16DD-24A5-4F1D-8DAD-BD1EBFD843BA}"/>
              </a:ext>
            </a:extLst>
          </p:cNvPr>
          <p:cNvSpPr>
            <a:spLocks noChangeArrowheads="1"/>
          </p:cNvSpPr>
          <p:nvPr/>
        </p:nvSpPr>
        <p:spPr bwMode="auto">
          <a:xfrm>
            <a:off x="611188" y="890588"/>
            <a:ext cx="8064500"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lang="en-US" altLang="zh-CN" sz="2800" b="1">
                <a:latin typeface="Times New Roman" panose="02020603050405020304" pitchFamily="18" charset="0"/>
              </a:rPr>
              <a:t>        </a:t>
            </a:r>
            <a:r>
              <a:rPr lang="zh-CN" altLang="en-US" sz="2800" b="1">
                <a:latin typeface="Times New Roman" panose="02020603050405020304" pitchFamily="18" charset="0"/>
              </a:rPr>
              <a:t>报道说在核电厂附近检测到铯和碘的放射性同位素（铯和碘都是堆芯的燃料铀发生核分裂的产物</a:t>
            </a:r>
            <a:r>
              <a:rPr lang="zh-CN" altLang="en-US">
                <a:ea typeface="宋体" panose="02010600030101010101" pitchFamily="2" charset="-122"/>
              </a:rPr>
              <a:t> </a:t>
            </a:r>
            <a:r>
              <a:rPr lang="zh-CN" altLang="en-US" sz="2800" b="1">
                <a:latin typeface="Times New Roman" panose="02020603050405020304" pitchFamily="18" charset="0"/>
              </a:rPr>
              <a:t>），专家认为有氮和氩的放射性同位素泄出也是很自然的，目前还没有明确的迹象有铀或者钚泄漏。后又</a:t>
            </a:r>
            <a:r>
              <a:rPr lang="zh-CN" altLang="en-US" sz="2800" b="1">
                <a:latin typeface="楷体_GB2312" pitchFamily="49" charset="-122"/>
              </a:rPr>
              <a:t>发现两种新的放射性元素碲、钌</a:t>
            </a:r>
            <a:r>
              <a:rPr lang="zh-CN" altLang="en-US" sz="2800" b="1"/>
              <a:t>和钸</a:t>
            </a:r>
            <a:r>
              <a:rPr lang="zh-CN" altLang="en-US"/>
              <a:t> </a:t>
            </a:r>
            <a:r>
              <a:rPr lang="zh-CN" altLang="en-US" sz="2800" b="1">
                <a:latin typeface="楷体_GB2312" pitchFamily="49" charset="-122"/>
              </a:rPr>
              <a:t>。 </a:t>
            </a:r>
          </a:p>
          <a:p>
            <a:pPr>
              <a:lnSpc>
                <a:spcPct val="110000"/>
              </a:lnSpc>
            </a:pPr>
            <a:r>
              <a:rPr lang="zh-CN" altLang="en-US" sz="2800" b="1">
                <a:latin typeface="Times New Roman" panose="02020603050405020304" pitchFamily="18" charset="0"/>
              </a:rPr>
              <a:t>        放射性的碘对于住在核电厂附近的年轻人有危害，</a:t>
            </a:r>
            <a:r>
              <a:rPr lang="en-US" altLang="zh-CN" sz="2800" b="1">
                <a:latin typeface="Times New Roman" panose="02020603050405020304" pitchFamily="18" charset="0"/>
              </a:rPr>
              <a:t>1986</a:t>
            </a:r>
            <a:r>
              <a:rPr lang="zh-CN" altLang="en-US" sz="2800" b="1">
                <a:latin typeface="Times New Roman" panose="02020603050405020304" pitchFamily="18" charset="0"/>
              </a:rPr>
              <a:t>年切尔诺贝利核灾难之后有一些甲状腺癌病患即与此有关。放射性铯、铀和钚都是对人体有害的，并且不以某个特定器官为靶标。放射性的氮几秒钟后就很快会衰变，而放射性氩也对身体无害。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a:extLst>
              <a:ext uri="{FF2B5EF4-FFF2-40B4-BE49-F238E27FC236}">
                <a16:creationId xmlns:a16="http://schemas.microsoft.com/office/drawing/2014/main" id="{1D2AEF2B-1115-4EBC-A08D-3CF00F6A788F}"/>
              </a:ext>
            </a:extLst>
          </p:cNvPr>
          <p:cNvSpPr>
            <a:spLocks noChangeArrowheads="1"/>
          </p:cNvSpPr>
          <p:nvPr/>
        </p:nvSpPr>
        <p:spPr bwMode="auto">
          <a:xfrm>
            <a:off x="323850" y="579438"/>
            <a:ext cx="856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a:latin typeface="Times New Roman" panose="02020603050405020304" pitchFamily="18" charset="0"/>
              </a:rPr>
              <a:t>        </a:t>
            </a:r>
            <a:r>
              <a:rPr lang="zh-CN" altLang="en-US" sz="2400" b="1">
                <a:latin typeface="Times New Roman" panose="02020603050405020304" pitchFamily="18" charset="0"/>
              </a:rPr>
              <a:t>第四代核电能系统包括三种快中子反应堆系统和三种热中子反应堆系统：</a:t>
            </a:r>
            <a:r>
              <a:rPr lang="zh-CN" altLang="en-US" sz="2400" b="1">
                <a:ea typeface="宋体" panose="02010600030101010101" pitchFamily="2" charset="-122"/>
              </a:rPr>
              <a:t> </a:t>
            </a:r>
          </a:p>
        </p:txBody>
      </p:sp>
      <p:graphicFrame>
        <p:nvGraphicFramePr>
          <p:cNvPr id="57600" name="Group 256">
            <a:extLst>
              <a:ext uri="{FF2B5EF4-FFF2-40B4-BE49-F238E27FC236}">
                <a16:creationId xmlns:a16="http://schemas.microsoft.com/office/drawing/2014/main" id="{BDDF1EAE-F379-49A8-91D1-7AF75B494496}"/>
              </a:ext>
            </a:extLst>
          </p:cNvPr>
          <p:cNvGraphicFramePr>
            <a:graphicFrameLocks noGrp="1"/>
          </p:cNvGraphicFramePr>
          <p:nvPr>
            <p:ph/>
          </p:nvPr>
        </p:nvGraphicFramePr>
        <p:xfrm>
          <a:off x="468313" y="1484313"/>
          <a:ext cx="8229600" cy="5095875"/>
        </p:xfrm>
        <a:graphic>
          <a:graphicData uri="http://schemas.openxmlformats.org/drawingml/2006/table">
            <a:tbl>
              <a:tblPr/>
              <a:tblGrid>
                <a:gridCol w="4391025">
                  <a:extLst>
                    <a:ext uri="{9D8B030D-6E8A-4147-A177-3AD203B41FA5}">
                      <a16:colId xmlns:a16="http://schemas.microsoft.com/office/drawing/2014/main" val="2428726749"/>
                    </a:ext>
                  </a:extLst>
                </a:gridCol>
                <a:gridCol w="936625">
                  <a:extLst>
                    <a:ext uri="{9D8B030D-6E8A-4147-A177-3AD203B41FA5}">
                      <a16:colId xmlns:a16="http://schemas.microsoft.com/office/drawing/2014/main" val="770148004"/>
                    </a:ext>
                  </a:extLst>
                </a:gridCol>
                <a:gridCol w="1439862">
                  <a:extLst>
                    <a:ext uri="{9D8B030D-6E8A-4147-A177-3AD203B41FA5}">
                      <a16:colId xmlns:a16="http://schemas.microsoft.com/office/drawing/2014/main" val="1071782422"/>
                    </a:ext>
                  </a:extLst>
                </a:gridCol>
                <a:gridCol w="1462088">
                  <a:extLst>
                    <a:ext uri="{9D8B030D-6E8A-4147-A177-3AD203B41FA5}">
                      <a16:colId xmlns:a16="http://schemas.microsoft.com/office/drawing/2014/main" val="2263301977"/>
                    </a:ext>
                  </a:extLst>
                </a:gridCol>
              </a:tblGrid>
              <a:tr h="3603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第四代核能系统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代号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中子能谱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燃料循环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7577049"/>
                  </a:ext>
                </a:extLst>
              </a:tr>
              <a:tr h="180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rgbClr val="FF0000"/>
                          </a:solidFill>
                          <a:effectLst/>
                          <a:latin typeface="Times New Roman" panose="02020603050405020304" pitchFamily="18" charset="0"/>
                          <a:ea typeface="楷体_GB2312" pitchFamily="49" charset="-122"/>
                        </a:rPr>
                        <a:t>钠冷快堆系统</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rPr>
                        <a:t>(Sodium Cooled Fast Reactor System)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SFR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快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闭式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6831023"/>
                  </a:ext>
                </a:extLst>
              </a:tr>
              <a:tr h="180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rgbClr val="FF0000"/>
                          </a:solidFill>
                          <a:effectLst/>
                          <a:latin typeface="Times New Roman" panose="02020603050405020304" pitchFamily="18" charset="0"/>
                          <a:ea typeface="楷体_GB2312" pitchFamily="49" charset="-122"/>
                        </a:rPr>
                        <a:t>铅合金冷却快堆系统</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rPr>
                        <a:t>(Lead Alloy-Cooled Fast Reactor System)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LFR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快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闭式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8793052"/>
                  </a:ext>
                </a:extLst>
              </a:tr>
              <a:tr h="180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rgbClr val="FF0000"/>
                          </a:solidFill>
                          <a:effectLst/>
                          <a:latin typeface="Times New Roman" panose="02020603050405020304" pitchFamily="18" charset="0"/>
                          <a:ea typeface="楷体_GB2312" pitchFamily="49" charset="-122"/>
                        </a:rPr>
                        <a:t>气冷快堆系统</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rPr>
                        <a:t>(Gas-Cooled Fast Reactor System)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GFR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快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闭式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055102"/>
                  </a:ext>
                </a:extLst>
              </a:tr>
              <a:tr h="180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rgbClr val="FF0000"/>
                          </a:solidFill>
                          <a:effectLst/>
                          <a:latin typeface="Times New Roman" panose="02020603050405020304" pitchFamily="18" charset="0"/>
                          <a:ea typeface="楷体_GB2312" pitchFamily="49" charset="-122"/>
                        </a:rPr>
                        <a:t>超高温堆系统</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rPr>
                        <a:t>(Very High Temperature Reactor System)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VHTR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热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一次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2509322"/>
                  </a:ext>
                </a:extLst>
              </a:tr>
              <a:tr h="180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rgbClr val="FF0000"/>
                          </a:solidFill>
                          <a:effectLst/>
                          <a:latin typeface="Times New Roman" panose="02020603050405020304" pitchFamily="18" charset="0"/>
                          <a:ea typeface="楷体_GB2312" pitchFamily="49" charset="-122"/>
                        </a:rPr>
                        <a:t>超临界水冷堆系统</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rPr>
                        <a:t>(Supercritical Water Cooled Reactor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SCWR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热和快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一次</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或闭式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4093554"/>
                  </a:ext>
                </a:extLst>
              </a:tr>
              <a:tr h="180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rgbClr val="FF0000"/>
                          </a:solidFill>
                          <a:effectLst/>
                          <a:latin typeface="Times New Roman" panose="02020603050405020304" pitchFamily="18" charset="0"/>
                          <a:ea typeface="楷体_GB2312" pitchFamily="49" charset="-122"/>
                        </a:rPr>
                        <a:t>熔盐堆系统</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rPr>
                        <a:t>(Molten Salt Reactor System)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MSR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热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闭式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5416703"/>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D6C2D6C-F306-4C23-8E19-8CAFA3FFCD09}"/>
              </a:ext>
            </a:extLst>
          </p:cNvPr>
          <p:cNvSpPr>
            <a:spLocks noGrp="1" noChangeArrowheads="1"/>
          </p:cNvSpPr>
          <p:nvPr>
            <p:ph type="title"/>
          </p:nvPr>
        </p:nvSpPr>
        <p:spPr/>
        <p:txBody>
          <a:bodyPr/>
          <a:lstStyle/>
          <a:p>
            <a:r>
              <a:rPr lang="zh-CN" altLang="en-US" sz="4000" b="1">
                <a:solidFill>
                  <a:srgbClr val="FF0000"/>
                </a:solidFill>
                <a:ea typeface="楷体_GB2312" pitchFamily="49" charset="-122"/>
              </a:rPr>
              <a:t>辐射防护</a:t>
            </a:r>
          </a:p>
        </p:txBody>
      </p:sp>
      <p:sp>
        <p:nvSpPr>
          <p:cNvPr id="102404" name="Rectangle 4">
            <a:extLst>
              <a:ext uri="{FF2B5EF4-FFF2-40B4-BE49-F238E27FC236}">
                <a16:creationId xmlns:a16="http://schemas.microsoft.com/office/drawing/2014/main" id="{0FB755D7-9201-4C62-AF17-8EF0613C80A5}"/>
              </a:ext>
            </a:extLst>
          </p:cNvPr>
          <p:cNvSpPr>
            <a:spLocks noChangeArrowheads="1"/>
          </p:cNvSpPr>
          <p:nvPr/>
        </p:nvSpPr>
        <p:spPr bwMode="auto">
          <a:xfrm>
            <a:off x="395288" y="1844675"/>
            <a:ext cx="83534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latin typeface="Times New Roman" panose="02020603050405020304" pitchFamily="18" charset="0"/>
              </a:rPr>
              <a:t>一、体外照射的防护原则</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危害程度</a:t>
            </a:r>
            <a:r>
              <a:rPr lang="en-US" altLang="zh-CN" sz="2800" b="1"/>
              <a:t>γ</a:t>
            </a:r>
            <a:r>
              <a:rPr kumimoji="1" lang="zh-CN" altLang="en-US" sz="2800" b="1">
                <a:latin typeface="Times New Roman" panose="02020603050405020304" pitchFamily="18" charset="0"/>
              </a:rPr>
              <a:t>＞</a:t>
            </a:r>
            <a:r>
              <a:rPr lang="en-US" altLang="zh-CN" sz="2800" b="1"/>
              <a:t>β</a:t>
            </a:r>
            <a:r>
              <a:rPr kumimoji="1" lang="zh-CN" altLang="en-US" sz="2800" b="1">
                <a:latin typeface="Times New Roman" panose="02020603050405020304" pitchFamily="18" charset="0"/>
              </a:rPr>
              <a:t>＞</a:t>
            </a:r>
            <a:r>
              <a:rPr lang="en-US" altLang="zh-CN" sz="2800" b="1"/>
              <a:t>α</a:t>
            </a:r>
            <a:r>
              <a:rPr kumimoji="1" lang="en-US" altLang="zh-CN" sz="2800" b="1">
                <a:latin typeface="Times New Roman" panose="02020603050405020304" pitchFamily="18" charset="0"/>
              </a:rPr>
              <a:t>)</a:t>
            </a:r>
          </a:p>
          <a:p>
            <a:r>
              <a:rPr lang="en-US" altLang="zh-CN" sz="2800" b="1">
                <a:latin typeface="Times New Roman" panose="02020603050405020304" pitchFamily="18" charset="0"/>
              </a:rPr>
              <a:t>1</a:t>
            </a:r>
            <a:r>
              <a:rPr lang="zh-CN" altLang="en-US" sz="2800" b="1">
                <a:latin typeface="Times New Roman" panose="02020603050405020304" pitchFamily="18" charset="0"/>
              </a:rPr>
              <a:t>、尽可能缩短被照射时间； </a:t>
            </a:r>
          </a:p>
          <a:p>
            <a:r>
              <a:rPr lang="zh-CN" altLang="en-US" sz="2800" b="1">
                <a:latin typeface="Times New Roman" panose="02020603050405020304" pitchFamily="18" charset="0"/>
              </a:rPr>
              <a:t>     </a:t>
            </a:r>
            <a:r>
              <a:rPr lang="en-US" altLang="zh-CN" sz="2800" b="1">
                <a:latin typeface="Times New Roman" panose="02020603050405020304" pitchFamily="18" charset="0"/>
              </a:rPr>
              <a:t>2</a:t>
            </a:r>
            <a:r>
              <a:rPr lang="zh-CN" altLang="en-US" sz="2800" b="1">
                <a:latin typeface="Times New Roman" panose="02020603050405020304" pitchFamily="18" charset="0"/>
              </a:rPr>
              <a:t>、尽可能远离放射源； </a:t>
            </a:r>
          </a:p>
          <a:p>
            <a:r>
              <a:rPr lang="zh-CN" altLang="en-US" sz="2800" b="1">
                <a:latin typeface="Times New Roman" panose="02020603050405020304" pitchFamily="18" charset="0"/>
              </a:rPr>
              <a:t>     </a:t>
            </a:r>
            <a:r>
              <a:rPr lang="en-US" altLang="zh-CN" sz="2800" b="1">
                <a:latin typeface="Times New Roman" panose="02020603050405020304" pitchFamily="18" charset="0"/>
              </a:rPr>
              <a:t>3</a:t>
            </a:r>
            <a:r>
              <a:rPr lang="zh-CN" altLang="en-US" sz="2800" b="1">
                <a:latin typeface="Times New Roman" panose="02020603050405020304" pitchFamily="18" charset="0"/>
              </a:rPr>
              <a:t>、注意屏蔽，利用铅板、钢板或墙壁挡住或降低照射强度。</a:t>
            </a:r>
          </a:p>
          <a:p>
            <a:endParaRPr lang="zh-CN" altLang="en-US" sz="2800" b="1">
              <a:latin typeface="Times New Roman" panose="02020603050405020304" pitchFamily="18" charset="0"/>
            </a:endParaRPr>
          </a:p>
          <a:p>
            <a:r>
              <a:rPr lang="zh-CN" altLang="en-US" sz="2800" b="1">
                <a:latin typeface="Times New Roman" panose="02020603050405020304" pitchFamily="18" charset="0"/>
              </a:rPr>
              <a:t>        当放射性物质释放到大气中形成烟尘通过时，要及时进入建筑物内，关闭门窗和通风系统，避开门窗等屏蔽差的部位隐蔽。</a:t>
            </a:r>
          </a:p>
          <a:p>
            <a:r>
              <a:rPr lang="zh-CN" altLang="en-US" sz="2800" b="1">
                <a:latin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4C1E261-72D0-4A0B-9F38-FF928FE178B8}"/>
              </a:ext>
            </a:extLst>
          </p:cNvPr>
          <p:cNvSpPr>
            <a:spLocks noChangeArrowheads="1"/>
          </p:cNvSpPr>
          <p:nvPr/>
        </p:nvSpPr>
        <p:spPr bwMode="auto">
          <a:xfrm>
            <a:off x="684213" y="257175"/>
            <a:ext cx="7921625"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br>
              <a:rPr lang="en-US" altLang="zh-CN" sz="2800" b="1">
                <a:latin typeface="Times New Roman" panose="02020603050405020304" pitchFamily="18" charset="0"/>
              </a:rPr>
            </a:br>
            <a:r>
              <a:rPr lang="zh-CN" altLang="en-US" sz="2800" b="1">
                <a:latin typeface="Times New Roman" panose="02020603050405020304" pitchFamily="18" charset="0"/>
              </a:rPr>
              <a:t>二、体内照射的防护原则 </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危害程度</a:t>
            </a:r>
            <a:r>
              <a:rPr lang="en-US" altLang="zh-CN" sz="2800" b="1">
                <a:latin typeface="Times New Roman" panose="02020603050405020304" pitchFamily="18" charset="0"/>
              </a:rPr>
              <a:t>α</a:t>
            </a:r>
            <a:r>
              <a:rPr kumimoji="1" lang="zh-CN" altLang="en-US" sz="2800" b="1">
                <a:latin typeface="Times New Roman" panose="02020603050405020304" pitchFamily="18" charset="0"/>
              </a:rPr>
              <a:t>＞</a:t>
            </a:r>
            <a:r>
              <a:rPr lang="en-US" altLang="zh-CN" sz="2800" b="1">
                <a:latin typeface="Times New Roman" panose="02020603050405020304" pitchFamily="18" charset="0"/>
              </a:rPr>
              <a:t>β</a:t>
            </a:r>
            <a:r>
              <a:rPr kumimoji="1" lang="zh-CN" altLang="en-US" sz="2800" b="1">
                <a:latin typeface="Times New Roman" panose="02020603050405020304" pitchFamily="18" charset="0"/>
              </a:rPr>
              <a:t>＞</a:t>
            </a:r>
            <a:r>
              <a:rPr lang="en-US" altLang="zh-CN" sz="2800" b="1">
                <a:latin typeface="Times New Roman" panose="02020603050405020304" pitchFamily="18" charset="0"/>
              </a:rPr>
              <a:t>γ</a:t>
            </a:r>
            <a:r>
              <a:rPr kumimoji="1" lang="en-US" altLang="zh-CN" sz="2800" b="1">
                <a:latin typeface="Times New Roman" panose="02020603050405020304" pitchFamily="18" charset="0"/>
              </a:rPr>
              <a:t>)</a:t>
            </a:r>
          </a:p>
          <a:p>
            <a:r>
              <a:rPr lang="en-US" altLang="zh-CN" sz="2800" b="1">
                <a:latin typeface="Times New Roman" panose="02020603050405020304" pitchFamily="18" charset="0"/>
              </a:rPr>
              <a:t>         </a:t>
            </a:r>
            <a:r>
              <a:rPr lang="zh-CN" altLang="en-US" sz="2800" b="1">
                <a:latin typeface="Times New Roman" panose="02020603050405020304" pitchFamily="18" charset="0"/>
              </a:rPr>
              <a:t>避免食入、减少吸收、增加排泄、避免在污染地区逗留。 </a:t>
            </a:r>
            <a:br>
              <a:rPr lang="zh-CN" altLang="en-US" sz="2800" b="1">
                <a:latin typeface="Times New Roman" panose="02020603050405020304" pitchFamily="18" charset="0"/>
              </a:rPr>
            </a:br>
            <a:r>
              <a:rPr lang="zh-CN" altLang="en-US" sz="2800" b="1">
                <a:latin typeface="Times New Roman" panose="02020603050405020304" pitchFamily="18" charset="0"/>
              </a:rPr>
              <a:t>　</a:t>
            </a:r>
            <a:r>
              <a:rPr lang="en-US" altLang="zh-CN" sz="2800" b="1">
                <a:latin typeface="Times New Roman" panose="02020603050405020304" pitchFamily="18" charset="0"/>
              </a:rPr>
              <a:t>1</a:t>
            </a:r>
            <a:r>
              <a:rPr lang="zh-CN" altLang="en-US" sz="2800" b="1">
                <a:latin typeface="Times New Roman" panose="02020603050405020304" pitchFamily="18" charset="0"/>
              </a:rPr>
              <a:t>、进入放射性物质污染严重的地区时，要对五官严防死守。例如用手帕、毛巾、布料等捂住口鼻，减少放射性物质的吸入。</a:t>
            </a:r>
            <a:br>
              <a:rPr lang="zh-CN" altLang="en-US" sz="2800" b="1">
                <a:latin typeface="Times New Roman" panose="02020603050405020304" pitchFamily="18" charset="0"/>
              </a:rPr>
            </a:br>
            <a:r>
              <a:rPr lang="zh-CN" altLang="en-US" sz="2800" b="1">
                <a:latin typeface="Times New Roman" panose="02020603050405020304" pitchFamily="18" charset="0"/>
              </a:rPr>
              <a:t>　</a:t>
            </a:r>
            <a:r>
              <a:rPr lang="en-US" altLang="zh-CN" sz="2800" b="1">
                <a:latin typeface="Times New Roman" panose="02020603050405020304" pitchFamily="18" charset="0"/>
              </a:rPr>
              <a:t>2</a:t>
            </a:r>
            <a:r>
              <a:rPr lang="zh-CN" altLang="en-US" sz="2800" b="1">
                <a:latin typeface="Times New Roman" panose="02020603050405020304" pitchFamily="18" charset="0"/>
              </a:rPr>
              <a:t>、穿戴帽子、头巾、眼镜、雨衣、手套和靴子等，有助于减少体表放射性污染。</a:t>
            </a:r>
            <a:br>
              <a:rPr lang="zh-CN" altLang="en-US" sz="2800" b="1">
                <a:latin typeface="Times New Roman" panose="02020603050405020304" pitchFamily="18" charset="0"/>
              </a:rPr>
            </a:br>
            <a:r>
              <a:rPr lang="zh-CN" altLang="en-US" sz="2800" b="1">
                <a:latin typeface="Times New Roman" panose="02020603050405020304" pitchFamily="18" charset="0"/>
              </a:rPr>
              <a:t>　</a:t>
            </a:r>
            <a:r>
              <a:rPr lang="en-US" altLang="zh-CN" sz="2800" b="1">
                <a:latin typeface="Times New Roman" panose="02020603050405020304" pitchFamily="18" charset="0"/>
              </a:rPr>
              <a:t>3</a:t>
            </a:r>
            <a:r>
              <a:rPr lang="zh-CN" altLang="en-US" sz="2800" b="1">
                <a:latin typeface="Times New Roman" panose="02020603050405020304" pitchFamily="18" charset="0"/>
              </a:rPr>
              <a:t>、特别注意不要食用受到污染的水、食品等。</a:t>
            </a:r>
            <a:br>
              <a:rPr lang="zh-CN" altLang="en-US" sz="2800" b="1">
                <a:latin typeface="Times New Roman" panose="02020603050405020304" pitchFamily="18" charset="0"/>
              </a:rPr>
            </a:br>
            <a:r>
              <a:rPr lang="zh-CN" altLang="en-US" sz="2800" b="1">
                <a:latin typeface="Times New Roman" panose="02020603050405020304" pitchFamily="18" charset="0"/>
              </a:rPr>
              <a:t>　</a:t>
            </a:r>
            <a:r>
              <a:rPr lang="en-US" altLang="zh-CN" sz="2800" b="1">
                <a:latin typeface="Times New Roman" panose="02020603050405020304" pitchFamily="18" charset="0"/>
              </a:rPr>
              <a:t>4</a:t>
            </a:r>
            <a:r>
              <a:rPr lang="zh-CN" altLang="en-US" sz="2800" b="1">
                <a:latin typeface="Times New Roman" panose="02020603050405020304" pitchFamily="18" charset="0"/>
              </a:rPr>
              <a:t>、如果事故严重，需要撤离污染区，到安全地点后，将受污染的衣服、鞋、帽等脱下存放，进行监测和处理。</a:t>
            </a:r>
            <a:br>
              <a:rPr lang="zh-CN" altLang="en-US" sz="2800" b="1">
                <a:latin typeface="Times New Roman" panose="02020603050405020304" pitchFamily="18" charset="0"/>
              </a:rPr>
            </a:br>
            <a:r>
              <a:rPr lang="zh-CN" altLang="en-US" sz="2800" b="1">
                <a:latin typeface="Times New Roman" panose="02020603050405020304" pitchFamily="18" charset="0"/>
              </a:rPr>
              <a:t>　</a:t>
            </a:r>
            <a:r>
              <a:rPr lang="en-US" altLang="zh-CN" sz="2800" b="1">
                <a:latin typeface="Times New Roman" panose="02020603050405020304" pitchFamily="18" charset="0"/>
              </a:rPr>
              <a:t>5</a:t>
            </a:r>
            <a:r>
              <a:rPr lang="zh-CN" altLang="en-US" sz="2800" b="1">
                <a:latin typeface="Times New Roman" panose="02020603050405020304" pitchFamily="18" charset="0"/>
              </a:rPr>
              <a:t>、受到或可疑受到放射性污染的人员应清除污染，最好的方法是洗淋浴。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7F05650-A23A-4FDC-A289-CD40FD31DF98}"/>
              </a:ext>
            </a:extLst>
          </p:cNvPr>
          <p:cNvSpPr>
            <a:spLocks noGrp="1" noChangeArrowheads="1"/>
          </p:cNvSpPr>
          <p:nvPr>
            <p:ph type="title"/>
          </p:nvPr>
        </p:nvSpPr>
        <p:spPr/>
        <p:txBody>
          <a:bodyPr/>
          <a:lstStyle/>
          <a:p>
            <a:r>
              <a:rPr lang="en-US" altLang="zh-CN" b="1" baseline="30000">
                <a:solidFill>
                  <a:srgbClr val="FF0000"/>
                </a:solidFill>
                <a:latin typeface="Times New Roman" panose="02020603050405020304" pitchFamily="18" charset="0"/>
              </a:rPr>
              <a:t>131</a:t>
            </a:r>
            <a:r>
              <a:rPr lang="en-US" altLang="zh-CN" b="1">
                <a:solidFill>
                  <a:srgbClr val="FF0000"/>
                </a:solidFill>
                <a:latin typeface="Times New Roman" panose="02020603050405020304" pitchFamily="18" charset="0"/>
              </a:rPr>
              <a:t>I</a:t>
            </a:r>
            <a:r>
              <a:rPr lang="zh-CN" altLang="en-US" b="1">
                <a:solidFill>
                  <a:srgbClr val="FF0000"/>
                </a:solidFill>
                <a:latin typeface="Times New Roman" panose="02020603050405020304" pitchFamily="18" charset="0"/>
                <a:ea typeface="楷体_GB2312" pitchFamily="49" charset="-122"/>
              </a:rPr>
              <a:t>（碘）</a:t>
            </a:r>
          </a:p>
        </p:txBody>
      </p:sp>
      <p:graphicFrame>
        <p:nvGraphicFramePr>
          <p:cNvPr id="78854" name="Object 6">
            <a:extLst>
              <a:ext uri="{FF2B5EF4-FFF2-40B4-BE49-F238E27FC236}">
                <a16:creationId xmlns:a16="http://schemas.microsoft.com/office/drawing/2014/main" id="{83D0B0CA-E398-42B5-811A-232DECF892C2}"/>
              </a:ext>
            </a:extLst>
          </p:cNvPr>
          <p:cNvGraphicFramePr>
            <a:graphicFrameLocks noChangeAspect="1"/>
          </p:cNvGraphicFramePr>
          <p:nvPr>
            <p:ph sz="half" idx="2"/>
          </p:nvPr>
        </p:nvGraphicFramePr>
        <p:xfrm>
          <a:off x="2124075" y="1773238"/>
          <a:ext cx="4694238" cy="1498600"/>
        </p:xfrm>
        <a:graphic>
          <a:graphicData uri="http://schemas.openxmlformats.org/presentationml/2006/ole">
            <mc:AlternateContent xmlns:mc="http://schemas.openxmlformats.org/markup-compatibility/2006">
              <mc:Choice xmlns:v="urn:schemas-microsoft-com:vml" Requires="v">
                <p:oleObj spid="_x0000_s78858" name="公式" r:id="rId3" imgW="1511280" imgH="482400" progId="Equation.3">
                  <p:embed/>
                </p:oleObj>
              </mc:Choice>
              <mc:Fallback>
                <p:oleObj name="公式" r:id="rId3" imgW="1511280" imgH="482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773238"/>
                        <a:ext cx="4694238" cy="1498600"/>
                      </a:xfrm>
                      <a:prstGeom prst="rect">
                        <a:avLst/>
                      </a:prstGeom>
                      <a:noFill/>
                      <a:ln w="9525">
                        <a:solidFill>
                          <a:srgbClr val="800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7" name="Rectangle 9">
            <a:extLst>
              <a:ext uri="{FF2B5EF4-FFF2-40B4-BE49-F238E27FC236}">
                <a16:creationId xmlns:a16="http://schemas.microsoft.com/office/drawing/2014/main" id="{0BEED033-DA8A-4F6F-8A3B-2DDAC5B735C8}"/>
              </a:ext>
            </a:extLst>
          </p:cNvPr>
          <p:cNvSpPr>
            <a:spLocks noChangeArrowheads="1"/>
          </p:cNvSpPr>
          <p:nvPr/>
        </p:nvSpPr>
        <p:spPr bwMode="auto">
          <a:xfrm>
            <a:off x="684213" y="3500438"/>
            <a:ext cx="7920037"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lang="en-US" altLang="zh-CN" sz="2400">
                <a:latin typeface="Times New Roman" panose="02020603050405020304" pitchFamily="18" charset="0"/>
              </a:rPr>
              <a:t>          </a:t>
            </a:r>
            <a:r>
              <a:rPr lang="zh-CN" altLang="en-US" sz="2800" b="1">
                <a:latin typeface="Times New Roman" panose="02020603050405020304" pitchFamily="18" charset="0"/>
              </a:rPr>
              <a:t>碘</a:t>
            </a:r>
            <a:r>
              <a:rPr lang="en-US" altLang="zh-CN" sz="2800" b="1">
                <a:latin typeface="Times New Roman" panose="02020603050405020304" pitchFamily="18" charset="0"/>
              </a:rPr>
              <a:t>-131</a:t>
            </a:r>
            <a:r>
              <a:rPr lang="zh-CN" altLang="en-US" sz="2800" b="1">
                <a:latin typeface="Times New Roman" panose="02020603050405020304" pitchFamily="18" charset="0"/>
              </a:rPr>
              <a:t>发射的</a:t>
            </a:r>
            <a:r>
              <a:rPr lang="en-US" altLang="zh-CN" sz="2800" b="1">
                <a:latin typeface="Times New Roman" panose="02020603050405020304" pitchFamily="18" charset="0"/>
              </a:rPr>
              <a:t>β</a:t>
            </a:r>
            <a:r>
              <a:rPr lang="zh-CN" altLang="en-US" sz="2800" b="1">
                <a:latin typeface="Times New Roman" panose="02020603050405020304" pitchFamily="18" charset="0"/>
              </a:rPr>
              <a:t>射线可杀伤一部分甲状腺细胞，使甲状腺缩小，导致甲状腺合成的甲状腺激素减少，使甲亢表现消失。 通过甲状腺摄碘功能检查、甲状腺大小的准确测定以及根据甲亢病人的病情，可对病人的治疗剂量进行个体化和最优化给药。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a:extLst>
              <a:ext uri="{FF2B5EF4-FFF2-40B4-BE49-F238E27FC236}">
                <a16:creationId xmlns:a16="http://schemas.microsoft.com/office/drawing/2014/main" id="{AB35277A-79AB-47C0-A944-DC863B0BB1B5}"/>
              </a:ext>
            </a:extLst>
          </p:cNvPr>
          <p:cNvSpPr>
            <a:spLocks noChangeArrowheads="1"/>
          </p:cNvSpPr>
          <p:nvPr/>
        </p:nvSpPr>
        <p:spPr bwMode="auto">
          <a:xfrm>
            <a:off x="900113" y="661988"/>
            <a:ext cx="7632700" cy="573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sz="2400" b="1">
                <a:latin typeface="Times New Roman" panose="02020603050405020304" pitchFamily="18" charset="0"/>
              </a:rPr>
              <a:t>          </a:t>
            </a:r>
            <a:r>
              <a:rPr lang="zh-CN" altLang="en-US" sz="2800" b="1">
                <a:latin typeface="Times New Roman" panose="02020603050405020304" pitchFamily="18" charset="0"/>
              </a:rPr>
              <a:t>甲状腺癌碘</a:t>
            </a:r>
            <a:r>
              <a:rPr lang="en-US" altLang="zh-CN" sz="2800" b="1">
                <a:latin typeface="Times New Roman" panose="02020603050405020304" pitchFamily="18" charset="0"/>
              </a:rPr>
              <a:t>131</a:t>
            </a:r>
            <a:r>
              <a:rPr lang="zh-CN" altLang="en-US" sz="2800" b="1">
                <a:latin typeface="Times New Roman" panose="02020603050405020304" pitchFamily="18" charset="0"/>
              </a:rPr>
              <a:t>治疗分化好的甲状腺癌（</a:t>
            </a:r>
            <a:r>
              <a:rPr lang="en-US" altLang="zh-CN" sz="2800" b="1">
                <a:latin typeface="Times New Roman" panose="02020603050405020304" pitchFamily="18" charset="0"/>
              </a:rPr>
              <a:t>DTC</a:t>
            </a:r>
            <a:r>
              <a:rPr lang="zh-CN" altLang="en-US" sz="2800" b="1">
                <a:latin typeface="Times New Roman" panose="02020603050405020304" pitchFamily="18" charset="0"/>
              </a:rPr>
              <a:t>）已有</a:t>
            </a:r>
            <a:r>
              <a:rPr lang="en-US" altLang="zh-CN" sz="2800" b="1">
                <a:latin typeface="Times New Roman" panose="02020603050405020304" pitchFamily="18" charset="0"/>
              </a:rPr>
              <a:t>50</a:t>
            </a:r>
            <a:r>
              <a:rPr lang="zh-CN" altLang="en-US" sz="2800" b="1">
                <a:latin typeface="Times New Roman" panose="02020603050405020304" pitchFamily="18" charset="0"/>
              </a:rPr>
              <a:t>年的历史，其疗效已被国内外临床工作者公认。由于</a:t>
            </a:r>
            <a:r>
              <a:rPr lang="en-US" altLang="zh-CN" sz="2800" b="1">
                <a:latin typeface="Times New Roman" panose="02020603050405020304" pitchFamily="18" charset="0"/>
              </a:rPr>
              <a:t>DTC</a:t>
            </a:r>
            <a:r>
              <a:rPr lang="zh-CN" altLang="en-US" sz="2800" b="1">
                <a:latin typeface="Times New Roman" panose="02020603050405020304" pitchFamily="18" charset="0"/>
              </a:rPr>
              <a:t>癌细胞分化较好，故有吸收和利用</a:t>
            </a:r>
            <a:r>
              <a:rPr lang="en-US" altLang="zh-CN" sz="2800" b="1">
                <a:latin typeface="Times New Roman" panose="02020603050405020304" pitchFamily="18" charset="0"/>
              </a:rPr>
              <a:t>131</a:t>
            </a:r>
            <a:r>
              <a:rPr lang="zh-CN" altLang="en-US" sz="2800" b="1">
                <a:latin typeface="Times New Roman" panose="02020603050405020304" pitchFamily="18" charset="0"/>
              </a:rPr>
              <a:t>碘的能力，有报道</a:t>
            </a:r>
            <a:r>
              <a:rPr lang="en-US" altLang="zh-CN" sz="2800" b="1">
                <a:latin typeface="Times New Roman" panose="02020603050405020304" pitchFamily="18" charset="0"/>
              </a:rPr>
              <a:t>DTC</a:t>
            </a:r>
            <a:r>
              <a:rPr lang="zh-CN" altLang="en-US" sz="2800" b="1">
                <a:latin typeface="Times New Roman" panose="02020603050405020304" pitchFamily="18" charset="0"/>
              </a:rPr>
              <a:t>在去除原发灶和全部甲状腺组织或用</a:t>
            </a:r>
            <a:r>
              <a:rPr lang="en-US" altLang="zh-CN" sz="2800" b="1">
                <a:latin typeface="Times New Roman" panose="02020603050405020304" pitchFamily="18" charset="0"/>
              </a:rPr>
              <a:t>TSH</a:t>
            </a:r>
            <a:r>
              <a:rPr lang="zh-CN" altLang="en-US" sz="2800" b="1">
                <a:latin typeface="Times New Roman" panose="02020603050405020304" pitchFamily="18" charset="0"/>
              </a:rPr>
              <a:t>刺激后，其转移灶</a:t>
            </a:r>
            <a:r>
              <a:rPr lang="en-US" altLang="zh-CN" sz="2800" b="1">
                <a:latin typeface="Times New Roman" panose="02020603050405020304" pitchFamily="18" charset="0"/>
              </a:rPr>
              <a:t>80%</a:t>
            </a:r>
            <a:r>
              <a:rPr lang="zh-CN" altLang="en-US" sz="2800" b="1">
                <a:latin typeface="Times New Roman" panose="02020603050405020304" pitchFamily="18" charset="0"/>
              </a:rPr>
              <a:t>以上有摄取</a:t>
            </a:r>
            <a:r>
              <a:rPr lang="en-US" altLang="zh-CN" sz="2800" b="1">
                <a:latin typeface="Times New Roman" panose="02020603050405020304" pitchFamily="18" charset="0"/>
              </a:rPr>
              <a:t>131</a:t>
            </a:r>
            <a:r>
              <a:rPr lang="zh-CN" altLang="en-US" sz="2800" b="1">
                <a:latin typeface="Times New Roman" panose="02020603050405020304" pitchFamily="18" charset="0"/>
              </a:rPr>
              <a:t>碘的功能，因此可利用</a:t>
            </a:r>
            <a:r>
              <a:rPr lang="en-US" altLang="zh-CN" sz="2800" b="1">
                <a:latin typeface="Times New Roman" panose="02020603050405020304" pitchFamily="18" charset="0"/>
              </a:rPr>
              <a:t>131</a:t>
            </a:r>
            <a:r>
              <a:rPr lang="zh-CN" altLang="en-US" sz="2800" b="1">
                <a:latin typeface="Times New Roman" panose="02020603050405020304" pitchFamily="18" charset="0"/>
              </a:rPr>
              <a:t>碘放射出的</a:t>
            </a:r>
            <a:r>
              <a:rPr lang="en-US" altLang="zh-CN" sz="2800" b="1">
                <a:latin typeface="Times New Roman" panose="02020603050405020304" pitchFamily="18" charset="0"/>
              </a:rPr>
              <a:t>β</a:t>
            </a:r>
            <a:r>
              <a:rPr lang="zh-CN" altLang="en-US" sz="2800" b="1">
                <a:latin typeface="Times New Roman" panose="02020603050405020304" pitchFamily="18" charset="0"/>
              </a:rPr>
              <a:t>射线来破坏甲状腺癌及其转移，以达到治疗的目的，</a:t>
            </a:r>
            <a:r>
              <a:rPr lang="en-US" altLang="zh-CN" sz="2800" b="1">
                <a:latin typeface="Times New Roman" panose="02020603050405020304" pitchFamily="18" charset="0"/>
              </a:rPr>
              <a:t>DTC</a:t>
            </a:r>
            <a:r>
              <a:rPr lang="zh-CN" altLang="en-US" sz="2800" b="1">
                <a:latin typeface="Times New Roman" panose="02020603050405020304" pitchFamily="18" charset="0"/>
              </a:rPr>
              <a:t>转移的发生率较高，特别是远出转移者，有报道</a:t>
            </a:r>
            <a:r>
              <a:rPr lang="en-US" altLang="zh-CN" sz="2800" b="1">
                <a:latin typeface="Times New Roman" panose="02020603050405020304" pitchFamily="18" charset="0"/>
              </a:rPr>
              <a:t>5</a:t>
            </a:r>
            <a:r>
              <a:rPr lang="zh-CN" altLang="en-US" sz="2800" b="1">
                <a:latin typeface="Times New Roman" panose="02020603050405020304" pitchFamily="18" charset="0"/>
              </a:rPr>
              <a:t>年死亡率达</a:t>
            </a:r>
            <a:r>
              <a:rPr lang="en-US" altLang="zh-CN" sz="2800" b="1">
                <a:latin typeface="Times New Roman" panose="02020603050405020304" pitchFamily="18" charset="0"/>
              </a:rPr>
              <a:t>75%</a:t>
            </a:r>
            <a:r>
              <a:rPr lang="zh-CN" altLang="en-US" sz="2800" b="1">
                <a:latin typeface="Times New Roman" panose="02020603050405020304" pitchFamily="18" charset="0"/>
              </a:rPr>
              <a:t>以上。</a:t>
            </a:r>
            <a:r>
              <a:rPr lang="en-US" altLang="zh-CN" sz="2800" b="1">
                <a:latin typeface="Times New Roman" panose="02020603050405020304" pitchFamily="18" charset="0"/>
              </a:rPr>
              <a:t>131</a:t>
            </a:r>
            <a:r>
              <a:rPr lang="zh-CN" altLang="en-US" sz="2800" b="1">
                <a:latin typeface="Times New Roman" panose="02020603050405020304" pitchFamily="18" charset="0"/>
              </a:rPr>
              <a:t>碘对</a:t>
            </a:r>
            <a:r>
              <a:rPr lang="en-US" altLang="zh-CN" sz="2800" b="1">
                <a:latin typeface="Times New Roman" panose="02020603050405020304" pitchFamily="18" charset="0"/>
              </a:rPr>
              <a:t>DTC</a:t>
            </a:r>
            <a:r>
              <a:rPr lang="zh-CN" altLang="en-US" sz="2800" b="1">
                <a:latin typeface="Times New Roman" panose="02020603050405020304" pitchFamily="18" charset="0"/>
              </a:rPr>
              <a:t>转移灶有较高的清除作用，且很少有严重并发症。</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a:extLst>
              <a:ext uri="{FF2B5EF4-FFF2-40B4-BE49-F238E27FC236}">
                <a16:creationId xmlns:a16="http://schemas.microsoft.com/office/drawing/2014/main" id="{5866A4C1-972E-48BC-A7B0-D7B71CAF1B49}"/>
              </a:ext>
            </a:extLst>
          </p:cNvPr>
          <p:cNvSpPr>
            <a:spLocks noChangeArrowheads="1"/>
          </p:cNvSpPr>
          <p:nvPr/>
        </p:nvSpPr>
        <p:spPr bwMode="auto">
          <a:xfrm>
            <a:off x="684213" y="720725"/>
            <a:ext cx="76327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sz="2800" b="1">
                <a:latin typeface="Times New Roman" panose="02020603050405020304" pitchFamily="18" charset="0"/>
              </a:rPr>
              <a:t>         </a:t>
            </a:r>
            <a:r>
              <a:rPr lang="zh-CN" altLang="en-US" sz="2800" b="1">
                <a:latin typeface="Times New Roman" panose="02020603050405020304" pitchFamily="18" charset="0"/>
              </a:rPr>
              <a:t>在放射性碘内污染事故时，应立即服用稳定性碘制剂，含稳定性碘的化合物可阻止吸入血的放射性碘进入甲状腺，减少放射性碘在甲状腺的吸收与蓄积，提高其排出的速率，减少甲状腺的吸收剂量，此法运用得当可使甲状腺吸收量降低数十倍，切尔诺贝利核电站事故后对电站附近居民发放</a:t>
            </a:r>
            <a:r>
              <a:rPr lang="en-US" altLang="zh-CN" sz="2800" b="1">
                <a:latin typeface="Times New Roman" panose="02020603050405020304" pitchFamily="18" charset="0"/>
              </a:rPr>
              <a:t>KI</a:t>
            </a:r>
            <a:r>
              <a:rPr lang="zh-CN" altLang="en-US" sz="2800" b="1">
                <a:latin typeface="Times New Roman" panose="02020603050405020304" pitchFamily="18" charset="0"/>
              </a:rPr>
              <a:t>口服，使甲状腺吸收量降低</a:t>
            </a:r>
            <a:r>
              <a:rPr lang="en-US" altLang="zh-CN" sz="2800" b="1">
                <a:latin typeface="Times New Roman" panose="02020603050405020304" pitchFamily="18" charset="0"/>
              </a:rPr>
              <a:t>5</a:t>
            </a:r>
            <a:r>
              <a:rPr lang="zh-CN" altLang="en-US" sz="2800" b="1">
                <a:latin typeface="Times New Roman" panose="02020603050405020304" pitchFamily="18" charset="0"/>
              </a:rPr>
              <a:t>至</a:t>
            </a:r>
            <a:r>
              <a:rPr lang="en-US" altLang="zh-CN" sz="2800" b="1">
                <a:latin typeface="Times New Roman" panose="02020603050405020304" pitchFamily="18" charset="0"/>
              </a:rPr>
              <a:t>20</a:t>
            </a:r>
            <a:r>
              <a:rPr lang="zh-CN" altLang="en-US" sz="2800" b="1">
                <a:latin typeface="Times New Roman" panose="02020603050405020304" pitchFamily="18" charset="0"/>
              </a:rPr>
              <a:t>倍，一般服用碘化钾后</a:t>
            </a:r>
            <a:r>
              <a:rPr lang="en-US" altLang="zh-CN" sz="2800" b="1">
                <a:latin typeface="Times New Roman" panose="02020603050405020304" pitchFamily="18" charset="0"/>
              </a:rPr>
              <a:t>5</a:t>
            </a:r>
            <a:r>
              <a:rPr lang="zh-CN" altLang="en-US" sz="2800" b="1">
                <a:latin typeface="Times New Roman" panose="02020603050405020304" pitchFamily="18" charset="0"/>
              </a:rPr>
              <a:t>到</a:t>
            </a:r>
            <a:r>
              <a:rPr lang="en-US" altLang="zh-CN" sz="2800" b="1">
                <a:latin typeface="Times New Roman" panose="02020603050405020304" pitchFamily="18" charset="0"/>
              </a:rPr>
              <a:t>30min</a:t>
            </a:r>
            <a:r>
              <a:rPr lang="zh-CN" altLang="en-US" sz="2800" b="1">
                <a:latin typeface="Times New Roman" panose="02020603050405020304" pitchFamily="18" charset="0"/>
              </a:rPr>
              <a:t>可阻断甲状腺对放射性碘的吸收，使进入人体内的放射性碘随尿排出，服用碘化钾时间和剂量很重要，直接影响了对甲状腺防护效果。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a:extLst>
              <a:ext uri="{FF2B5EF4-FFF2-40B4-BE49-F238E27FC236}">
                <a16:creationId xmlns:a16="http://schemas.microsoft.com/office/drawing/2014/main" id="{1C13F37D-2076-48B5-8308-B09AC1A40792}"/>
              </a:ext>
            </a:extLst>
          </p:cNvPr>
          <p:cNvSpPr>
            <a:spLocks noChangeArrowheads="1"/>
          </p:cNvSpPr>
          <p:nvPr/>
        </p:nvSpPr>
        <p:spPr bwMode="auto">
          <a:xfrm>
            <a:off x="827088" y="593725"/>
            <a:ext cx="7489825"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sz="2800" b="1">
                <a:latin typeface="Times New Roman" panose="02020603050405020304" pitchFamily="18" charset="0"/>
              </a:rPr>
              <a:t>         </a:t>
            </a:r>
            <a:r>
              <a:rPr lang="zh-CN" altLang="en-US" sz="2800" b="1">
                <a:latin typeface="Times New Roman" panose="02020603050405020304" pitchFamily="18" charset="0"/>
              </a:rPr>
              <a:t>服用碘化钾时间以放射性碘的污染前</a:t>
            </a:r>
            <a:r>
              <a:rPr lang="en-US" altLang="zh-CN" sz="2800" b="1">
                <a:latin typeface="Times New Roman" panose="02020603050405020304" pitchFamily="18" charset="0"/>
              </a:rPr>
              <a:t>12h</a:t>
            </a:r>
            <a:r>
              <a:rPr lang="zh-CN" altLang="en-US" sz="2800" b="1">
                <a:latin typeface="Times New Roman" panose="02020603050405020304" pitchFamily="18" charset="0"/>
              </a:rPr>
              <a:t>到污染后</a:t>
            </a:r>
            <a:r>
              <a:rPr lang="en-US" altLang="zh-CN" sz="2800" b="1">
                <a:latin typeface="Times New Roman" panose="02020603050405020304" pitchFamily="18" charset="0"/>
              </a:rPr>
              <a:t>4h</a:t>
            </a:r>
            <a:r>
              <a:rPr lang="zh-CN" altLang="en-US" sz="2800" b="1">
                <a:latin typeface="Times New Roman" panose="02020603050405020304" pitchFamily="18" charset="0"/>
              </a:rPr>
              <a:t>均有明显效果，实践表明，人服用碘化钾</a:t>
            </a:r>
            <a:r>
              <a:rPr lang="en-US" altLang="zh-CN" sz="2800" b="1">
                <a:latin typeface="Times New Roman" panose="02020603050405020304" pitchFamily="18" charset="0"/>
              </a:rPr>
              <a:t>100mg</a:t>
            </a:r>
            <a:r>
              <a:rPr lang="zh-CN" altLang="en-US" sz="2800" b="1">
                <a:latin typeface="Times New Roman" panose="02020603050405020304" pitchFamily="18" charset="0"/>
              </a:rPr>
              <a:t>，多次摄入，每天可服用碘化钾</a:t>
            </a:r>
            <a:r>
              <a:rPr lang="en-US" altLang="zh-CN" sz="2800" b="1">
                <a:latin typeface="Times New Roman" panose="02020603050405020304" pitchFamily="18" charset="0"/>
              </a:rPr>
              <a:t>100mg</a:t>
            </a:r>
            <a:r>
              <a:rPr lang="zh-CN" altLang="en-US" sz="2800" b="1">
                <a:latin typeface="Times New Roman" panose="02020603050405020304" pitchFamily="18" charset="0"/>
              </a:rPr>
              <a:t>可连续服用，一般不超过</a:t>
            </a:r>
            <a:r>
              <a:rPr lang="en-US" altLang="zh-CN" sz="2800" b="1">
                <a:latin typeface="Times New Roman" panose="02020603050405020304" pitchFamily="18" charset="0"/>
              </a:rPr>
              <a:t>10d</a:t>
            </a:r>
            <a:r>
              <a:rPr lang="zh-CN" altLang="en-US" sz="2800" b="1">
                <a:latin typeface="Times New Roman" panose="02020603050405020304" pitchFamily="18" charset="0"/>
              </a:rPr>
              <a:t>，儿童为成人的</a:t>
            </a:r>
            <a:r>
              <a:rPr lang="en-US" altLang="zh-CN" sz="2800" b="1">
                <a:latin typeface="Times New Roman" panose="02020603050405020304" pitchFamily="18" charset="0"/>
              </a:rPr>
              <a:t>1/10</a:t>
            </a:r>
            <a:r>
              <a:rPr lang="zh-CN" altLang="en-US" sz="2800" b="1">
                <a:latin typeface="Times New Roman" panose="02020603050405020304" pitchFamily="18" charset="0"/>
              </a:rPr>
              <a:t>至</a:t>
            </a:r>
            <a:r>
              <a:rPr lang="en-US" altLang="zh-CN" sz="2800" b="1">
                <a:latin typeface="Times New Roman" panose="02020603050405020304" pitchFamily="18" charset="0"/>
              </a:rPr>
              <a:t>1/3</a:t>
            </a:r>
            <a:r>
              <a:rPr lang="zh-CN" altLang="en-US" sz="2800" b="1">
                <a:latin typeface="Times New Roman" panose="02020603050405020304" pitchFamily="18" charset="0"/>
              </a:rPr>
              <a:t>婴儿与胎儿对碘较为敏感，对婴儿与孕妇要慎用碘化钾。长期服用碘，可出现碘中毒症状，如流涕，流泪，水肿等。停药后一般可自行缓解。对碘过敏者以及严重心脏病，肾病及肺结核病患者不宜服用。在缺少碘化钾的情况下，可服用碘酸钾，碘含片，海带代替。用碘酒涂抹皮肤也有一定的保护效果。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825" name="Group 113">
            <a:extLst>
              <a:ext uri="{FF2B5EF4-FFF2-40B4-BE49-F238E27FC236}">
                <a16:creationId xmlns:a16="http://schemas.microsoft.com/office/drawing/2014/main" id="{09B0D244-64F6-456D-B1B0-01CC71F08583}"/>
              </a:ext>
            </a:extLst>
          </p:cNvPr>
          <p:cNvGraphicFramePr>
            <a:graphicFrameLocks noGrp="1"/>
          </p:cNvGraphicFramePr>
          <p:nvPr>
            <p:ph/>
          </p:nvPr>
        </p:nvGraphicFramePr>
        <p:xfrm>
          <a:off x="468313" y="1196975"/>
          <a:ext cx="8229600" cy="4672013"/>
        </p:xfrm>
        <a:graphic>
          <a:graphicData uri="http://schemas.openxmlformats.org/drawingml/2006/table">
            <a:tbl>
              <a:tblPr/>
              <a:tblGrid>
                <a:gridCol w="1446212">
                  <a:extLst>
                    <a:ext uri="{9D8B030D-6E8A-4147-A177-3AD203B41FA5}">
                      <a16:colId xmlns:a16="http://schemas.microsoft.com/office/drawing/2014/main" val="3704958298"/>
                    </a:ext>
                  </a:extLst>
                </a:gridCol>
                <a:gridCol w="1346200">
                  <a:extLst>
                    <a:ext uri="{9D8B030D-6E8A-4147-A177-3AD203B41FA5}">
                      <a16:colId xmlns:a16="http://schemas.microsoft.com/office/drawing/2014/main" val="830373327"/>
                    </a:ext>
                  </a:extLst>
                </a:gridCol>
                <a:gridCol w="1435100">
                  <a:extLst>
                    <a:ext uri="{9D8B030D-6E8A-4147-A177-3AD203B41FA5}">
                      <a16:colId xmlns:a16="http://schemas.microsoft.com/office/drawing/2014/main" val="2942448825"/>
                    </a:ext>
                  </a:extLst>
                </a:gridCol>
                <a:gridCol w="1736725">
                  <a:extLst>
                    <a:ext uri="{9D8B030D-6E8A-4147-A177-3AD203B41FA5}">
                      <a16:colId xmlns:a16="http://schemas.microsoft.com/office/drawing/2014/main" val="3686033262"/>
                    </a:ext>
                  </a:extLst>
                </a:gridCol>
                <a:gridCol w="2265363">
                  <a:extLst>
                    <a:ext uri="{9D8B030D-6E8A-4147-A177-3AD203B41FA5}">
                      <a16:colId xmlns:a16="http://schemas.microsoft.com/office/drawing/2014/main" val="3276673262"/>
                    </a:ext>
                  </a:extLst>
                </a:gridCol>
              </a:tblGrid>
              <a:tr h="28733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同位素</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丰度</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半衰期</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衰变模式</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衰变产物</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4784059"/>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123I</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13.22h</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EC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123Te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4115097"/>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125I</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59.4d</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EC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125Te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6247591"/>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127I</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9824526"/>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129I</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1.57×10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 y</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129Xe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0487630"/>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130I</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12.36h</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130Xe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4677974"/>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131I</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8.04d</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131Xe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20900"/>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132I</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2.3h</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132Xe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394437"/>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133I</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20.8h</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133Xe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841086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a:extLst>
              <a:ext uri="{FF2B5EF4-FFF2-40B4-BE49-F238E27FC236}">
                <a16:creationId xmlns:a16="http://schemas.microsoft.com/office/drawing/2014/main" id="{3D2452EA-ECCA-4D0C-AF37-F7F484D11699}"/>
              </a:ext>
            </a:extLst>
          </p:cNvPr>
          <p:cNvSpPr>
            <a:spLocks noGrp="1" noChangeArrowheads="1"/>
          </p:cNvSpPr>
          <p:nvPr>
            <p:ph type="title"/>
          </p:nvPr>
        </p:nvSpPr>
        <p:spPr>
          <a:noFill/>
          <a:ln/>
        </p:spPr>
        <p:txBody>
          <a:bodyPr/>
          <a:lstStyle/>
          <a:p>
            <a:r>
              <a:rPr lang="en-US" altLang="zh-CN" b="1" baseline="30000">
                <a:solidFill>
                  <a:srgbClr val="FF0000"/>
                </a:solidFill>
                <a:latin typeface="Times New Roman" panose="02020603050405020304" pitchFamily="18" charset="0"/>
                <a:ea typeface="楷体_GB2312" pitchFamily="49" charset="-122"/>
              </a:rPr>
              <a:t>137</a:t>
            </a:r>
            <a:r>
              <a:rPr lang="en-US" altLang="zh-CN" b="1">
                <a:solidFill>
                  <a:srgbClr val="FF0000"/>
                </a:solidFill>
                <a:latin typeface="Times New Roman" panose="02020603050405020304" pitchFamily="18" charset="0"/>
                <a:ea typeface="楷体_GB2312" pitchFamily="49" charset="-122"/>
              </a:rPr>
              <a:t>Cs</a:t>
            </a:r>
            <a:r>
              <a:rPr lang="zh-CN" altLang="en-US" b="1">
                <a:solidFill>
                  <a:srgbClr val="FF0000"/>
                </a:solidFill>
                <a:latin typeface="Times New Roman" panose="02020603050405020304" pitchFamily="18" charset="0"/>
                <a:ea typeface="楷体_GB2312" pitchFamily="49" charset="-122"/>
              </a:rPr>
              <a:t>（铯）</a:t>
            </a:r>
          </a:p>
        </p:txBody>
      </p:sp>
      <p:graphicFrame>
        <p:nvGraphicFramePr>
          <p:cNvPr id="82949" name="Object 5">
            <a:extLst>
              <a:ext uri="{FF2B5EF4-FFF2-40B4-BE49-F238E27FC236}">
                <a16:creationId xmlns:a16="http://schemas.microsoft.com/office/drawing/2014/main" id="{647E04B1-BA51-4216-89BF-4610E718B552}"/>
              </a:ext>
            </a:extLst>
          </p:cNvPr>
          <p:cNvGraphicFramePr>
            <a:graphicFrameLocks noChangeAspect="1"/>
          </p:cNvGraphicFramePr>
          <p:nvPr/>
        </p:nvGraphicFramePr>
        <p:xfrm>
          <a:off x="1933575" y="1700213"/>
          <a:ext cx="5010150" cy="1498600"/>
        </p:xfrm>
        <a:graphic>
          <a:graphicData uri="http://schemas.openxmlformats.org/presentationml/2006/ole">
            <mc:AlternateContent xmlns:mc="http://schemas.openxmlformats.org/markup-compatibility/2006">
              <mc:Choice xmlns:v="urn:schemas-microsoft-com:vml" Requires="v">
                <p:oleObj spid="_x0000_s82954" name="公式" r:id="rId3" imgW="1612800" imgH="482400" progId="Equation.3">
                  <p:embed/>
                </p:oleObj>
              </mc:Choice>
              <mc:Fallback>
                <p:oleObj name="公式" r:id="rId3" imgW="161280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1700213"/>
                        <a:ext cx="5010150" cy="1498600"/>
                      </a:xfrm>
                      <a:prstGeom prst="rect">
                        <a:avLst/>
                      </a:prstGeom>
                      <a:noFill/>
                      <a:ln w="9525">
                        <a:solidFill>
                          <a:srgbClr val="800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3" name="Rectangle 9">
            <a:extLst>
              <a:ext uri="{FF2B5EF4-FFF2-40B4-BE49-F238E27FC236}">
                <a16:creationId xmlns:a16="http://schemas.microsoft.com/office/drawing/2014/main" id="{1E1D9BD8-73AF-44C7-8E52-47B91C4772BF}"/>
              </a:ext>
            </a:extLst>
          </p:cNvPr>
          <p:cNvSpPr>
            <a:spLocks noChangeArrowheads="1"/>
          </p:cNvSpPr>
          <p:nvPr/>
        </p:nvSpPr>
        <p:spPr bwMode="auto">
          <a:xfrm>
            <a:off x="755650" y="3448050"/>
            <a:ext cx="7848600"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lang="en-US" altLang="zh-CN" sz="2800" b="1">
                <a:latin typeface="Times New Roman" panose="02020603050405020304" pitchFamily="18" charset="0"/>
              </a:rPr>
              <a:t>        </a:t>
            </a:r>
            <a:r>
              <a:rPr lang="zh-CN" altLang="en-US" sz="2800" b="1">
                <a:latin typeface="Times New Roman" panose="02020603050405020304" pitchFamily="18" charset="0"/>
              </a:rPr>
              <a:t>铯呈银白色、质软，化学性质极为活泼，遇水爆炸，放射性较强，会导致造血系统、神经系统损伤、非正常生育乃至绝育，超量致人死亡。在工程施工中被用于钢管焊接中的工业探伤，由于有放射性，平时储存在铅容器内。</a:t>
            </a:r>
            <a:r>
              <a:rPr lang="en-US" altLang="zh-CN" sz="2800" b="1" baseline="30000">
                <a:latin typeface="Times New Roman" panose="02020603050405020304" pitchFamily="18" charset="0"/>
              </a:rPr>
              <a:t>137</a:t>
            </a:r>
            <a:r>
              <a:rPr lang="en-US" altLang="zh-CN" sz="2800" b="1">
                <a:latin typeface="Times New Roman" panose="02020603050405020304" pitchFamily="18" charset="0"/>
              </a:rPr>
              <a:t>Cs</a:t>
            </a:r>
            <a:r>
              <a:rPr lang="zh-CN" altLang="en-US" sz="2800" b="1">
                <a:latin typeface="Times New Roman" panose="02020603050405020304" pitchFamily="18" charset="0"/>
              </a:rPr>
              <a:t>是一种重金属，与</a:t>
            </a:r>
            <a:r>
              <a:rPr lang="en-US" altLang="zh-CN" sz="2800" b="1" baseline="30000">
                <a:latin typeface="Times New Roman" panose="02020603050405020304" pitchFamily="18" charset="0"/>
              </a:rPr>
              <a:t>235</a:t>
            </a:r>
            <a:r>
              <a:rPr lang="en-US" altLang="zh-CN" sz="2800" b="1">
                <a:latin typeface="Times New Roman" panose="02020603050405020304" pitchFamily="18" charset="0"/>
              </a:rPr>
              <a:t>U</a:t>
            </a:r>
            <a:r>
              <a:rPr lang="zh-CN" altLang="en-US" sz="2800" b="1">
                <a:latin typeface="Times New Roman" panose="02020603050405020304" pitchFamily="18" charset="0"/>
              </a:rPr>
              <a:t>同属于放射性物质中毒组。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BCF12E5-AD2F-43CA-833D-8D8E5BA11458}"/>
              </a:ext>
            </a:extLst>
          </p:cNvPr>
          <p:cNvSpPr>
            <a:spLocks noGrp="1" noChangeArrowheads="1"/>
          </p:cNvSpPr>
          <p:nvPr>
            <p:ph type="title"/>
          </p:nvPr>
        </p:nvSpPr>
        <p:spPr/>
        <p:txBody>
          <a:bodyPr/>
          <a:lstStyle/>
          <a:p>
            <a:endParaRPr lang="zh-CN" altLang="zh-CN"/>
          </a:p>
        </p:txBody>
      </p:sp>
      <p:sp>
        <p:nvSpPr>
          <p:cNvPr id="84995" name="Rectangle 3">
            <a:extLst>
              <a:ext uri="{FF2B5EF4-FFF2-40B4-BE49-F238E27FC236}">
                <a16:creationId xmlns:a16="http://schemas.microsoft.com/office/drawing/2014/main" id="{AE7FB283-46BD-4881-9CDA-F8F37FB56982}"/>
              </a:ext>
            </a:extLst>
          </p:cNvPr>
          <p:cNvSpPr>
            <a:spLocks noGrp="1" noChangeArrowheads="1"/>
          </p:cNvSpPr>
          <p:nvPr>
            <p:ph type="body" idx="1"/>
          </p:nvPr>
        </p:nvSpPr>
        <p:spPr/>
        <p:txBody>
          <a:bodyPr/>
          <a:lstStyle/>
          <a:p>
            <a:endParaRPr lang="zh-CN" altLang="zh-CN"/>
          </a:p>
        </p:txBody>
      </p:sp>
      <p:pic>
        <p:nvPicPr>
          <p:cNvPr id="84996" name="Picture 4" descr="faacb564bff75ce9f6365476">
            <a:extLst>
              <a:ext uri="{FF2B5EF4-FFF2-40B4-BE49-F238E27FC236}">
                <a16:creationId xmlns:a16="http://schemas.microsoft.com/office/drawing/2014/main" id="{2C255D15-5C72-4EEB-85A4-DB0DC86B9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9144000" cy="4889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913" name="Group 153">
            <a:extLst>
              <a:ext uri="{FF2B5EF4-FFF2-40B4-BE49-F238E27FC236}">
                <a16:creationId xmlns:a16="http://schemas.microsoft.com/office/drawing/2014/main" id="{EC10CCC6-E93D-4ACB-844D-095A93C75E7D}"/>
              </a:ext>
            </a:extLst>
          </p:cNvPr>
          <p:cNvGraphicFramePr>
            <a:graphicFrameLocks noGrp="1"/>
          </p:cNvGraphicFramePr>
          <p:nvPr>
            <p:ph/>
          </p:nvPr>
        </p:nvGraphicFramePr>
        <p:xfrm>
          <a:off x="468313" y="1484313"/>
          <a:ext cx="8229600" cy="4808537"/>
        </p:xfrm>
        <a:graphic>
          <a:graphicData uri="http://schemas.openxmlformats.org/drawingml/2006/table">
            <a:tbl>
              <a:tblPr/>
              <a:tblGrid>
                <a:gridCol w="1446212">
                  <a:extLst>
                    <a:ext uri="{9D8B030D-6E8A-4147-A177-3AD203B41FA5}">
                      <a16:colId xmlns:a16="http://schemas.microsoft.com/office/drawing/2014/main" val="4214385984"/>
                    </a:ext>
                  </a:extLst>
                </a:gridCol>
                <a:gridCol w="1346200">
                  <a:extLst>
                    <a:ext uri="{9D8B030D-6E8A-4147-A177-3AD203B41FA5}">
                      <a16:colId xmlns:a16="http://schemas.microsoft.com/office/drawing/2014/main" val="1213318933"/>
                    </a:ext>
                  </a:extLst>
                </a:gridCol>
                <a:gridCol w="1435100">
                  <a:extLst>
                    <a:ext uri="{9D8B030D-6E8A-4147-A177-3AD203B41FA5}">
                      <a16:colId xmlns:a16="http://schemas.microsoft.com/office/drawing/2014/main" val="2808464734"/>
                    </a:ext>
                  </a:extLst>
                </a:gridCol>
                <a:gridCol w="1736725">
                  <a:extLst>
                    <a:ext uri="{9D8B030D-6E8A-4147-A177-3AD203B41FA5}">
                      <a16:colId xmlns:a16="http://schemas.microsoft.com/office/drawing/2014/main" val="2921391195"/>
                    </a:ext>
                  </a:extLst>
                </a:gridCol>
                <a:gridCol w="2265363">
                  <a:extLst>
                    <a:ext uri="{9D8B030D-6E8A-4147-A177-3AD203B41FA5}">
                      <a16:colId xmlns:a16="http://schemas.microsoft.com/office/drawing/2014/main" val="3281842626"/>
                    </a:ext>
                  </a:extLst>
                </a:gridCol>
              </a:tblGrid>
              <a:tr h="6016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同位素</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丰度</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半衰期</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衰变模式</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衰变产物</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7052182"/>
                  </a:ext>
                </a:extLst>
              </a:tr>
              <a:tr h="6000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129Cs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32.06h</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EC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129Xe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0816729"/>
                  </a:ext>
                </a:extLst>
              </a:tr>
              <a:tr h="6016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131Cs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9.689d</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EC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131Xe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6156697"/>
                  </a:ext>
                </a:extLst>
              </a:tr>
              <a:tr h="6016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133Cs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8877917"/>
                  </a:ext>
                </a:extLst>
              </a:tr>
              <a:tr h="6000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135Cs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2.3×10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6</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 y</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135Ba</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014916"/>
                  </a:ext>
                </a:extLst>
              </a:tr>
              <a:tr h="6016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137Cs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30.17y</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137Ba</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9444248"/>
                  </a:ext>
                </a:extLst>
              </a:tr>
              <a:tr h="6016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139Cs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9.27m</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139Ba</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6000317"/>
                  </a:ext>
                </a:extLst>
              </a:tr>
              <a:tr h="6000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140Cs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63.7s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140Ba</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493716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01B6013-E412-4044-89CB-00069438EEA3}"/>
              </a:ext>
            </a:extLst>
          </p:cNvPr>
          <p:cNvSpPr>
            <a:spLocks noGrp="1" noChangeArrowheads="1"/>
          </p:cNvSpPr>
          <p:nvPr>
            <p:ph type="title"/>
          </p:nvPr>
        </p:nvSpPr>
        <p:spPr>
          <a:xfrm>
            <a:off x="457200" y="457200"/>
            <a:ext cx="8229600" cy="1100138"/>
          </a:xfrm>
        </p:spPr>
        <p:txBody>
          <a:bodyPr/>
          <a:lstStyle/>
          <a:p>
            <a:r>
              <a:rPr lang="zh-CN" altLang="en-US" sz="4000" b="1">
                <a:latin typeface="Times New Roman" panose="02020603050405020304" pitchFamily="18" charset="0"/>
                <a:ea typeface="楷体_GB2312" pitchFamily="49" charset="-122"/>
              </a:rPr>
              <a:t>相关设备：</a:t>
            </a:r>
            <a:r>
              <a:rPr lang="zh-CN" altLang="en-US"/>
              <a:t> </a:t>
            </a:r>
          </a:p>
        </p:txBody>
      </p:sp>
      <p:sp>
        <p:nvSpPr>
          <p:cNvPr id="58371" name="Rectangle 3">
            <a:extLst>
              <a:ext uri="{FF2B5EF4-FFF2-40B4-BE49-F238E27FC236}">
                <a16:creationId xmlns:a16="http://schemas.microsoft.com/office/drawing/2014/main" id="{F2807A4C-B45D-4562-A311-494E6760A438}"/>
              </a:ext>
            </a:extLst>
          </p:cNvPr>
          <p:cNvSpPr>
            <a:spLocks noGrp="1" noChangeArrowheads="1"/>
          </p:cNvSpPr>
          <p:nvPr>
            <p:ph type="body" idx="1"/>
          </p:nvPr>
        </p:nvSpPr>
        <p:spPr>
          <a:xfrm>
            <a:off x="457200" y="1628775"/>
            <a:ext cx="8229600" cy="5229225"/>
          </a:xfrm>
        </p:spPr>
        <p:txBody>
          <a:bodyPr/>
          <a:lstStyle/>
          <a:p>
            <a:pPr>
              <a:lnSpc>
                <a:spcPct val="90000"/>
              </a:lnSpc>
            </a:pPr>
            <a:r>
              <a:rPr lang="zh-CN" altLang="en-US" b="1">
                <a:solidFill>
                  <a:srgbClr val="0000FF"/>
                </a:solidFill>
                <a:latin typeface="Times New Roman" panose="02020603050405020304" pitchFamily="18" charset="0"/>
                <a:ea typeface="楷体_GB2312" pitchFamily="49" charset="-122"/>
              </a:rPr>
              <a:t>核反应堆</a:t>
            </a:r>
          </a:p>
          <a:p>
            <a:pPr>
              <a:lnSpc>
                <a:spcPct val="90000"/>
              </a:lnSpc>
            </a:pPr>
            <a:r>
              <a:rPr lang="zh-CN" altLang="en-US" b="1">
                <a:solidFill>
                  <a:srgbClr val="0000FF"/>
                </a:solidFill>
                <a:latin typeface="Times New Roman" panose="02020603050405020304" pitchFamily="18" charset="0"/>
                <a:ea typeface="楷体_GB2312" pitchFamily="49" charset="-122"/>
              </a:rPr>
              <a:t>主泵</a:t>
            </a:r>
            <a:r>
              <a:rPr lang="en-US" altLang="zh-CN" b="1">
                <a:latin typeface="Times New Roman" panose="02020603050405020304" pitchFamily="18" charset="0"/>
                <a:ea typeface="楷体_GB2312" pitchFamily="49" charset="-122"/>
              </a:rPr>
              <a:t>_</a:t>
            </a:r>
            <a:r>
              <a:rPr lang="zh-CN" altLang="en-US" sz="1800" b="1">
                <a:latin typeface="Times New Roman" panose="02020603050405020304" pitchFamily="18" charset="0"/>
                <a:ea typeface="楷体_GB2312" pitchFamily="49" charset="-122"/>
              </a:rPr>
              <a:t>把冷却剂送进堆内，然后流过蒸汽发生器，以保证裂变反应产生的热量及时传递出来。</a:t>
            </a:r>
          </a:p>
          <a:p>
            <a:pPr>
              <a:lnSpc>
                <a:spcPct val="90000"/>
              </a:lnSpc>
            </a:pPr>
            <a:r>
              <a:rPr lang="zh-CN" altLang="en-US" b="1">
                <a:solidFill>
                  <a:srgbClr val="0000FF"/>
                </a:solidFill>
                <a:latin typeface="Times New Roman" panose="02020603050405020304" pitchFamily="18" charset="0"/>
                <a:ea typeface="楷体_GB2312" pitchFamily="49" charset="-122"/>
              </a:rPr>
              <a:t>压力平衡器</a:t>
            </a:r>
            <a:r>
              <a:rPr lang="en-US" altLang="zh-CN" b="1">
                <a:latin typeface="Times New Roman" panose="02020603050405020304" pitchFamily="18" charset="0"/>
                <a:ea typeface="楷体_GB2312" pitchFamily="49" charset="-122"/>
              </a:rPr>
              <a:t>_</a:t>
            </a:r>
            <a:r>
              <a:rPr lang="zh-CN" altLang="en-US" sz="1800" b="1">
                <a:latin typeface="Times New Roman" panose="02020603050405020304" pitchFamily="18" charset="0"/>
                <a:ea typeface="楷体_GB2312" pitchFamily="49" charset="-122"/>
              </a:rPr>
              <a:t>用来控制反应堆系统压力变化的设备。</a:t>
            </a:r>
            <a:r>
              <a:rPr lang="zh-CN" altLang="en-US">
                <a:latin typeface="Times New Roman" panose="02020603050405020304" pitchFamily="18" charset="0"/>
                <a:ea typeface="楷体_GB2312" pitchFamily="49" charset="-122"/>
              </a:rPr>
              <a:t> </a:t>
            </a:r>
            <a:endParaRPr lang="zh-CN" altLang="en-US" b="1">
              <a:latin typeface="Times New Roman" panose="02020603050405020304" pitchFamily="18" charset="0"/>
              <a:ea typeface="楷体_GB2312" pitchFamily="49" charset="-122"/>
            </a:endParaRPr>
          </a:p>
          <a:p>
            <a:pPr>
              <a:lnSpc>
                <a:spcPct val="90000"/>
              </a:lnSpc>
            </a:pPr>
            <a:r>
              <a:rPr lang="zh-CN" altLang="en-US" b="1">
                <a:solidFill>
                  <a:srgbClr val="0000FF"/>
                </a:solidFill>
                <a:latin typeface="Times New Roman" panose="02020603050405020304" pitchFamily="18" charset="0"/>
                <a:ea typeface="楷体_GB2312" pitchFamily="49" charset="-122"/>
              </a:rPr>
              <a:t>蒸汽发生器</a:t>
            </a:r>
            <a:r>
              <a:rPr lang="en-US" altLang="zh-CN" b="1">
                <a:latin typeface="Times New Roman" panose="02020603050405020304" pitchFamily="18" charset="0"/>
                <a:ea typeface="楷体_GB2312" pitchFamily="49" charset="-122"/>
              </a:rPr>
              <a:t>_</a:t>
            </a:r>
            <a:r>
              <a:rPr lang="zh-CN" altLang="en-US" sz="1800" b="1">
                <a:latin typeface="Times New Roman" panose="02020603050405020304" pitchFamily="18" charset="0"/>
                <a:ea typeface="楷体_GB2312" pitchFamily="49" charset="-122"/>
              </a:rPr>
              <a:t>把通过反应堆的冷却剂的热量传给二次回路水，并使之变成蒸汽，再通入汽轮发电机的汽缸作功。</a:t>
            </a:r>
            <a:r>
              <a:rPr lang="zh-CN" altLang="en-US">
                <a:latin typeface="Times New Roman" panose="02020603050405020304" pitchFamily="18" charset="0"/>
                <a:ea typeface="楷体_GB2312" pitchFamily="49" charset="-122"/>
              </a:rPr>
              <a:t> </a:t>
            </a:r>
            <a:endParaRPr lang="zh-CN" altLang="en-US" b="1">
              <a:latin typeface="Times New Roman" panose="02020603050405020304" pitchFamily="18" charset="0"/>
              <a:ea typeface="楷体_GB2312" pitchFamily="49" charset="-122"/>
            </a:endParaRPr>
          </a:p>
          <a:p>
            <a:pPr>
              <a:lnSpc>
                <a:spcPct val="90000"/>
              </a:lnSpc>
            </a:pPr>
            <a:r>
              <a:rPr lang="zh-CN" altLang="en-US" b="1">
                <a:solidFill>
                  <a:srgbClr val="0000FF"/>
                </a:solidFill>
                <a:latin typeface="Times New Roman" panose="02020603050405020304" pitchFamily="18" charset="0"/>
                <a:ea typeface="楷体_GB2312" pitchFamily="49" charset="-122"/>
              </a:rPr>
              <a:t>安全壳</a:t>
            </a:r>
            <a:r>
              <a:rPr lang="en-US" altLang="zh-CN" b="1">
                <a:latin typeface="Times New Roman" panose="02020603050405020304" pitchFamily="18" charset="0"/>
                <a:ea typeface="楷体_GB2312" pitchFamily="49" charset="-122"/>
              </a:rPr>
              <a:t>_</a:t>
            </a:r>
            <a:r>
              <a:rPr lang="zh-CN" altLang="en-US" sz="1800" b="1">
                <a:latin typeface="Times New Roman" panose="02020603050405020304" pitchFamily="18" charset="0"/>
                <a:ea typeface="楷体_GB2312" pitchFamily="49" charset="-122"/>
              </a:rPr>
              <a:t>用来控制和限制放射性物质从反应堆扩散出去，以保护公众免遭放射性物质的伤害。</a:t>
            </a:r>
            <a:r>
              <a:rPr lang="zh-CN" altLang="en-US">
                <a:latin typeface="Times New Roman" panose="02020603050405020304" pitchFamily="18" charset="0"/>
                <a:ea typeface="楷体_GB2312" pitchFamily="49" charset="-122"/>
              </a:rPr>
              <a:t> </a:t>
            </a:r>
            <a:endParaRPr lang="zh-CN" altLang="en-US" b="1">
              <a:latin typeface="Times New Roman" panose="02020603050405020304" pitchFamily="18" charset="0"/>
              <a:ea typeface="楷体_GB2312" pitchFamily="49" charset="-122"/>
            </a:endParaRPr>
          </a:p>
          <a:p>
            <a:pPr>
              <a:lnSpc>
                <a:spcPct val="90000"/>
              </a:lnSpc>
            </a:pPr>
            <a:r>
              <a:rPr lang="zh-CN" altLang="en-US" b="1">
                <a:solidFill>
                  <a:srgbClr val="0000FF"/>
                </a:solidFill>
                <a:latin typeface="Times New Roman" panose="02020603050405020304" pitchFamily="18" charset="0"/>
                <a:ea typeface="楷体_GB2312" pitchFamily="49" charset="-122"/>
              </a:rPr>
              <a:t>汽轮机</a:t>
            </a:r>
          </a:p>
          <a:p>
            <a:pPr>
              <a:lnSpc>
                <a:spcPct val="90000"/>
              </a:lnSpc>
            </a:pPr>
            <a:r>
              <a:rPr lang="zh-CN" altLang="en-US" b="1">
                <a:solidFill>
                  <a:srgbClr val="0000FF"/>
                </a:solidFill>
                <a:latin typeface="Times New Roman" panose="02020603050405020304" pitchFamily="18" charset="0"/>
                <a:ea typeface="楷体_GB2312" pitchFamily="49" charset="-122"/>
              </a:rPr>
              <a:t>应急冷却系统</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a:extLst>
              <a:ext uri="{FF2B5EF4-FFF2-40B4-BE49-F238E27FC236}">
                <a16:creationId xmlns:a16="http://schemas.microsoft.com/office/drawing/2014/main" id="{C3120656-1218-4480-A4B2-58791F03EB9A}"/>
              </a:ext>
            </a:extLst>
          </p:cNvPr>
          <p:cNvSpPr>
            <a:spLocks noChangeArrowheads="1"/>
          </p:cNvSpPr>
          <p:nvPr/>
        </p:nvSpPr>
        <p:spPr bwMode="auto">
          <a:xfrm>
            <a:off x="673100" y="6731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b="1">
                <a:solidFill>
                  <a:srgbClr val="FF0000"/>
                </a:solidFill>
                <a:latin typeface="Times New Roman" panose="02020603050405020304" pitchFamily="18" charset="0"/>
                <a:ea typeface="楷体_GB2312" pitchFamily="49" charset="-122"/>
              </a:rPr>
              <a:t>Te</a:t>
            </a:r>
            <a:r>
              <a:rPr lang="zh-CN" altLang="en-US" b="1">
                <a:solidFill>
                  <a:srgbClr val="FF0000"/>
                </a:solidFill>
                <a:latin typeface="Times New Roman" panose="02020603050405020304" pitchFamily="18" charset="0"/>
                <a:ea typeface="楷体_GB2312" pitchFamily="49" charset="-122"/>
              </a:rPr>
              <a:t>（碲）</a:t>
            </a:r>
          </a:p>
        </p:txBody>
      </p:sp>
      <p:sp>
        <p:nvSpPr>
          <p:cNvPr id="86021" name="Rectangle 5">
            <a:extLst>
              <a:ext uri="{FF2B5EF4-FFF2-40B4-BE49-F238E27FC236}">
                <a16:creationId xmlns:a16="http://schemas.microsoft.com/office/drawing/2014/main" id="{4A76E157-524A-48E0-952A-17C053612636}"/>
              </a:ext>
            </a:extLst>
          </p:cNvPr>
          <p:cNvSpPr>
            <a:spLocks noChangeArrowheads="1"/>
          </p:cNvSpPr>
          <p:nvPr/>
        </p:nvSpPr>
        <p:spPr bwMode="auto">
          <a:xfrm>
            <a:off x="971550" y="2349500"/>
            <a:ext cx="7200900"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ea typeface="宋体" panose="02010600030101010101" pitchFamily="2" charset="-122"/>
              </a:rPr>
              <a:t>           </a:t>
            </a:r>
            <a:r>
              <a:rPr lang="zh-CN" altLang="en-US" sz="2800" b="1">
                <a:latin typeface="Times New Roman" panose="02020603050405020304" pitchFamily="18" charset="0"/>
              </a:rPr>
              <a:t>碲在一般状况下有两种同素异形体，一种是晶体的碲，具有金属光泽，银白色，性脆，是与锑相似的；另一种是无定形粉末状，呈暗灰色。密度中等（</a:t>
            </a:r>
            <a:r>
              <a:rPr lang="en-US" altLang="zh-CN" sz="2800" b="1">
                <a:latin typeface="Times New Roman" panose="02020603050405020304" pitchFamily="18" charset="0"/>
              </a:rPr>
              <a:t>6.240 g/cm3</a:t>
            </a:r>
            <a:r>
              <a:rPr lang="zh-CN" altLang="en-US" sz="2800" b="1">
                <a:latin typeface="Times New Roman" panose="02020603050405020304" pitchFamily="18" charset="0"/>
              </a:rPr>
              <a:t>），熔、沸点较低（</a:t>
            </a:r>
            <a:r>
              <a:rPr lang="en-US" altLang="zh-CN" sz="2800" b="1">
                <a:latin typeface="Times New Roman" panose="02020603050405020304" pitchFamily="18" charset="0"/>
              </a:rPr>
              <a:t>449.6 ℃</a:t>
            </a:r>
            <a:r>
              <a:rPr lang="zh-CN" altLang="en-US" sz="2800" b="1">
                <a:latin typeface="Times New Roman" panose="02020603050405020304" pitchFamily="18" charset="0"/>
              </a:rPr>
              <a:t>、</a:t>
            </a:r>
            <a:r>
              <a:rPr lang="en-US" altLang="zh-CN" sz="2800" b="1">
                <a:latin typeface="Times New Roman" panose="02020603050405020304" pitchFamily="18" charset="0"/>
              </a:rPr>
              <a:t>989.9 ℃)</a:t>
            </a:r>
            <a:r>
              <a:rPr lang="zh-CN" altLang="en-US" sz="2800" b="1">
                <a:latin typeface="Times New Roman" panose="02020603050405020304" pitchFamily="18" charset="0"/>
              </a:rPr>
              <a:t>。它是一种非金属元素，可它却有十分良好的传热和导电本领。在所有的非金属同伴中，它的金属性是最强的。</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81" name="Group 141">
            <a:extLst>
              <a:ext uri="{FF2B5EF4-FFF2-40B4-BE49-F238E27FC236}">
                <a16:creationId xmlns:a16="http://schemas.microsoft.com/office/drawing/2014/main" id="{B4CF6096-969F-4D11-88F7-9F80055E4F39}"/>
              </a:ext>
            </a:extLst>
          </p:cNvPr>
          <p:cNvGraphicFramePr>
            <a:graphicFrameLocks noGrp="1"/>
          </p:cNvGraphicFramePr>
          <p:nvPr>
            <p:ph/>
          </p:nvPr>
        </p:nvGraphicFramePr>
        <p:xfrm>
          <a:off x="827088" y="1557338"/>
          <a:ext cx="7848600" cy="4672012"/>
        </p:xfrm>
        <a:graphic>
          <a:graphicData uri="http://schemas.openxmlformats.org/drawingml/2006/table">
            <a:tbl>
              <a:tblPr/>
              <a:tblGrid>
                <a:gridCol w="1379537">
                  <a:extLst>
                    <a:ext uri="{9D8B030D-6E8A-4147-A177-3AD203B41FA5}">
                      <a16:colId xmlns:a16="http://schemas.microsoft.com/office/drawing/2014/main" val="490311212"/>
                    </a:ext>
                  </a:extLst>
                </a:gridCol>
                <a:gridCol w="1284288">
                  <a:extLst>
                    <a:ext uri="{9D8B030D-6E8A-4147-A177-3AD203B41FA5}">
                      <a16:colId xmlns:a16="http://schemas.microsoft.com/office/drawing/2014/main" val="1279649284"/>
                    </a:ext>
                  </a:extLst>
                </a:gridCol>
                <a:gridCol w="1368425">
                  <a:extLst>
                    <a:ext uri="{9D8B030D-6E8A-4147-A177-3AD203B41FA5}">
                      <a16:colId xmlns:a16="http://schemas.microsoft.com/office/drawing/2014/main" val="443409146"/>
                    </a:ext>
                  </a:extLst>
                </a:gridCol>
                <a:gridCol w="1655762">
                  <a:extLst>
                    <a:ext uri="{9D8B030D-6E8A-4147-A177-3AD203B41FA5}">
                      <a16:colId xmlns:a16="http://schemas.microsoft.com/office/drawing/2014/main" val="3186787259"/>
                    </a:ext>
                  </a:extLst>
                </a:gridCol>
                <a:gridCol w="2160588">
                  <a:extLst>
                    <a:ext uri="{9D8B030D-6E8A-4147-A177-3AD203B41FA5}">
                      <a16:colId xmlns:a16="http://schemas.microsoft.com/office/drawing/2014/main" val="1379490476"/>
                    </a:ext>
                  </a:extLst>
                </a:gridCol>
              </a:tblGrid>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同位素</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丰度</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半衰期</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衰变模式</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衰变产物</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4055388"/>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120Te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0.0089</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7681794"/>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122Te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2.46</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2050181"/>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123Te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0.87</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9.2×10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16</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 y</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EC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123Sb</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0987450"/>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124Te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4.61</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0538599"/>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125Te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6.99</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1748471"/>
                  </a:ext>
                </a:extLst>
              </a:tr>
              <a:tr h="2206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126Te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18.71</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5231531"/>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128Te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31.79</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8.8×10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18</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 y</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 </a:t>
                      </a: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128Xe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5064997"/>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130Te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34.48</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&gt;5×10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23</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 y</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 </a:t>
                      </a: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130Xe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6020029"/>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D953BD2-DFCC-45E8-BAC9-8654FE3560BE}"/>
              </a:ext>
            </a:extLst>
          </p:cNvPr>
          <p:cNvSpPr>
            <a:spLocks noGrp="1" noChangeArrowheads="1"/>
          </p:cNvSpPr>
          <p:nvPr>
            <p:ph type="title"/>
          </p:nvPr>
        </p:nvSpPr>
        <p:spPr/>
        <p:txBody>
          <a:bodyPr/>
          <a:lstStyle/>
          <a:p>
            <a:r>
              <a:rPr lang="en-US" altLang="zh-CN" b="1">
                <a:solidFill>
                  <a:srgbClr val="FF0000"/>
                </a:solidFill>
                <a:latin typeface="Times New Roman" panose="02020603050405020304" pitchFamily="18" charset="0"/>
              </a:rPr>
              <a:t>Ru</a:t>
            </a:r>
            <a:r>
              <a:rPr lang="zh-CN" altLang="en-US" b="1">
                <a:solidFill>
                  <a:srgbClr val="FF0000"/>
                </a:solidFill>
                <a:latin typeface="Times New Roman" panose="02020603050405020304" pitchFamily="18" charset="0"/>
                <a:ea typeface="楷体_GB2312" pitchFamily="49" charset="-122"/>
              </a:rPr>
              <a:t>（</a:t>
            </a:r>
            <a:r>
              <a:rPr lang="zh-CN" altLang="en-US" b="1">
                <a:solidFill>
                  <a:srgbClr val="FF0000"/>
                </a:solidFill>
                <a:ea typeface="楷体_GB2312" pitchFamily="49" charset="-122"/>
              </a:rPr>
              <a:t>钌</a:t>
            </a:r>
            <a:r>
              <a:rPr lang="zh-CN" altLang="en-US" b="1">
                <a:solidFill>
                  <a:srgbClr val="FF0000"/>
                </a:solidFill>
                <a:latin typeface="Times New Roman" panose="02020603050405020304" pitchFamily="18" charset="0"/>
                <a:ea typeface="楷体_GB2312" pitchFamily="49" charset="-122"/>
              </a:rPr>
              <a:t>）</a:t>
            </a:r>
          </a:p>
        </p:txBody>
      </p:sp>
      <p:sp>
        <p:nvSpPr>
          <p:cNvPr id="87416" name="Rectangle 376">
            <a:extLst>
              <a:ext uri="{FF2B5EF4-FFF2-40B4-BE49-F238E27FC236}">
                <a16:creationId xmlns:a16="http://schemas.microsoft.com/office/drawing/2014/main" id="{BE764E32-0AD7-499E-8A09-04380F5BCBCF}"/>
              </a:ext>
            </a:extLst>
          </p:cNvPr>
          <p:cNvSpPr>
            <a:spLocks noChangeArrowheads="1"/>
          </p:cNvSpPr>
          <p:nvPr/>
        </p:nvSpPr>
        <p:spPr bwMode="auto">
          <a:xfrm>
            <a:off x="971550" y="2060575"/>
            <a:ext cx="7485063"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800" b="1">
                <a:latin typeface="Times New Roman" panose="02020603050405020304" pitchFamily="18" charset="0"/>
              </a:rPr>
              <a:t>        </a:t>
            </a:r>
            <a:r>
              <a:rPr lang="zh-CN" altLang="en-US" sz="2800" b="1">
                <a:latin typeface="Times New Roman" panose="02020603050405020304" pitchFamily="18" charset="0"/>
              </a:rPr>
              <a:t>硬质的白色金属，密度</a:t>
            </a:r>
            <a:r>
              <a:rPr lang="en-US" altLang="zh-CN" sz="2800" b="1">
                <a:latin typeface="Times New Roman" panose="02020603050405020304" pitchFamily="18" charset="0"/>
              </a:rPr>
              <a:t>12.30</a:t>
            </a:r>
            <a:r>
              <a:rPr lang="zh-CN" altLang="en-US" sz="2800" b="1">
                <a:latin typeface="Times New Roman" panose="02020603050405020304" pitchFamily="18" charset="0"/>
              </a:rPr>
              <a:t>克</a:t>
            </a:r>
            <a:r>
              <a:rPr lang="en-US" altLang="zh-CN" sz="2800" b="1">
                <a:latin typeface="Times New Roman" panose="02020603050405020304" pitchFamily="18" charset="0"/>
              </a:rPr>
              <a:t>/</a:t>
            </a:r>
            <a:r>
              <a:rPr lang="zh-CN" altLang="en-US" sz="2800" b="1">
                <a:latin typeface="Times New Roman" panose="02020603050405020304" pitchFamily="18" charset="0"/>
              </a:rPr>
              <a:t>厘米</a:t>
            </a:r>
            <a:r>
              <a:rPr lang="en-US" altLang="zh-CN" sz="2800" b="1" baseline="30000">
                <a:latin typeface="Times New Roman" panose="02020603050405020304" pitchFamily="18" charset="0"/>
              </a:rPr>
              <a:t>3</a:t>
            </a:r>
            <a:r>
              <a:rPr lang="zh-CN" altLang="en-US" sz="2800" b="1">
                <a:latin typeface="Times New Roman" panose="02020603050405020304" pitchFamily="18" charset="0"/>
              </a:rPr>
              <a:t>，熔点</a:t>
            </a:r>
            <a:r>
              <a:rPr lang="en-US" altLang="zh-CN" sz="2800" b="1">
                <a:latin typeface="Times New Roman" panose="02020603050405020304" pitchFamily="18" charset="0"/>
              </a:rPr>
              <a:t>2310℃</a:t>
            </a:r>
            <a:r>
              <a:rPr lang="zh-CN" altLang="en-US" sz="2800" b="1">
                <a:latin typeface="Times New Roman" panose="02020603050405020304" pitchFamily="18" charset="0"/>
              </a:rPr>
              <a:t>，沸点</a:t>
            </a:r>
            <a:r>
              <a:rPr lang="en-US" altLang="zh-CN" sz="2800" b="1">
                <a:latin typeface="Times New Roman" panose="02020603050405020304" pitchFamily="18" charset="0"/>
              </a:rPr>
              <a:t>3900℃</a:t>
            </a:r>
            <a:r>
              <a:rPr lang="zh-CN" altLang="en-US" sz="2800" b="1">
                <a:latin typeface="Times New Roman" panose="02020603050405020304" pitchFamily="18" charset="0"/>
              </a:rPr>
              <a:t>。化合价</a:t>
            </a:r>
            <a:r>
              <a:rPr lang="en-US" altLang="zh-CN" sz="2800" b="1">
                <a:latin typeface="Times New Roman" panose="02020603050405020304" pitchFamily="18" charset="0"/>
              </a:rPr>
              <a:t>2</a:t>
            </a:r>
            <a:r>
              <a:rPr lang="zh-CN" altLang="en-US" sz="2800" b="1">
                <a:latin typeface="Times New Roman" panose="02020603050405020304" pitchFamily="18" charset="0"/>
              </a:rPr>
              <a:t>、</a:t>
            </a:r>
            <a:r>
              <a:rPr lang="en-US" altLang="zh-CN" sz="2800" b="1">
                <a:latin typeface="Times New Roman" panose="02020603050405020304" pitchFamily="18" charset="0"/>
              </a:rPr>
              <a:t>3</a:t>
            </a:r>
            <a:r>
              <a:rPr lang="zh-CN" altLang="en-US" sz="2800" b="1">
                <a:latin typeface="Times New Roman" panose="02020603050405020304" pitchFamily="18" charset="0"/>
              </a:rPr>
              <a:t>、</a:t>
            </a:r>
            <a:r>
              <a:rPr lang="en-US" altLang="zh-CN" sz="2800" b="1">
                <a:latin typeface="Times New Roman" panose="02020603050405020304" pitchFamily="18" charset="0"/>
              </a:rPr>
              <a:t>4</a:t>
            </a:r>
            <a:r>
              <a:rPr lang="zh-CN" altLang="en-US" sz="2800" b="1">
                <a:latin typeface="Times New Roman" panose="02020603050405020304" pitchFamily="18" charset="0"/>
              </a:rPr>
              <a:t>和</a:t>
            </a:r>
            <a:r>
              <a:rPr lang="en-US" altLang="zh-CN" sz="2800" b="1">
                <a:latin typeface="Times New Roman" panose="02020603050405020304" pitchFamily="18" charset="0"/>
              </a:rPr>
              <a:t>8</a:t>
            </a:r>
            <a:r>
              <a:rPr lang="zh-CN" altLang="en-US" sz="2800" b="1">
                <a:latin typeface="Times New Roman" panose="02020603050405020304" pitchFamily="18" charset="0"/>
              </a:rPr>
              <a:t>。第一电离能</a:t>
            </a:r>
            <a:r>
              <a:rPr lang="en-US" altLang="zh-CN" sz="2800" b="1">
                <a:latin typeface="Times New Roman" panose="02020603050405020304" pitchFamily="18" charset="0"/>
              </a:rPr>
              <a:t>7.37eV</a:t>
            </a:r>
            <a:r>
              <a:rPr lang="zh-CN" altLang="en-US" sz="2800" b="1">
                <a:latin typeface="Times New Roman" panose="02020603050405020304" pitchFamily="18" charset="0"/>
              </a:rPr>
              <a:t>。化学性质很稳定。在温度达</a:t>
            </a:r>
            <a:r>
              <a:rPr lang="en-US" altLang="zh-CN" sz="2800" b="1">
                <a:latin typeface="Times New Roman" panose="02020603050405020304" pitchFamily="18" charset="0"/>
              </a:rPr>
              <a:t>100℃</a:t>
            </a:r>
            <a:r>
              <a:rPr lang="zh-CN" altLang="en-US" sz="2800" b="1">
                <a:latin typeface="Times New Roman" panose="02020603050405020304" pitchFamily="18" charset="0"/>
              </a:rPr>
              <a:t>时，对普通的酸包括王水在内均有抗御力，对氢氟酸和磷酸也有抗御力。在室温时，氯水、溴水和醇中的碘能轻微地腐蚀钌。对很多熔融金属包括铅、锂、钾、钠、铜、银和金有抗御力。与熔融的碱性氢氧化物、碳酸盐和氰化物起作用。</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47" name="Group 131">
            <a:extLst>
              <a:ext uri="{FF2B5EF4-FFF2-40B4-BE49-F238E27FC236}">
                <a16:creationId xmlns:a16="http://schemas.microsoft.com/office/drawing/2014/main" id="{76390715-C368-4408-B27C-AD620E176791}"/>
              </a:ext>
            </a:extLst>
          </p:cNvPr>
          <p:cNvGraphicFramePr>
            <a:graphicFrameLocks noGrp="1"/>
          </p:cNvGraphicFramePr>
          <p:nvPr>
            <p:ph idx="1"/>
          </p:nvPr>
        </p:nvGraphicFramePr>
        <p:xfrm>
          <a:off x="1042988" y="1125538"/>
          <a:ext cx="7343775" cy="4672012"/>
        </p:xfrm>
        <a:graphic>
          <a:graphicData uri="http://schemas.openxmlformats.org/drawingml/2006/table">
            <a:tbl>
              <a:tblPr/>
              <a:tblGrid>
                <a:gridCol w="1295400">
                  <a:extLst>
                    <a:ext uri="{9D8B030D-6E8A-4147-A177-3AD203B41FA5}">
                      <a16:colId xmlns:a16="http://schemas.microsoft.com/office/drawing/2014/main" val="1027629999"/>
                    </a:ext>
                  </a:extLst>
                </a:gridCol>
                <a:gridCol w="1296987">
                  <a:extLst>
                    <a:ext uri="{9D8B030D-6E8A-4147-A177-3AD203B41FA5}">
                      <a16:colId xmlns:a16="http://schemas.microsoft.com/office/drawing/2014/main" val="4043229195"/>
                    </a:ext>
                  </a:extLst>
                </a:gridCol>
                <a:gridCol w="1366838">
                  <a:extLst>
                    <a:ext uri="{9D8B030D-6E8A-4147-A177-3AD203B41FA5}">
                      <a16:colId xmlns:a16="http://schemas.microsoft.com/office/drawing/2014/main" val="2047616680"/>
                    </a:ext>
                  </a:extLst>
                </a:gridCol>
                <a:gridCol w="1657350">
                  <a:extLst>
                    <a:ext uri="{9D8B030D-6E8A-4147-A177-3AD203B41FA5}">
                      <a16:colId xmlns:a16="http://schemas.microsoft.com/office/drawing/2014/main" val="2677506056"/>
                    </a:ext>
                  </a:extLst>
                </a:gridCol>
                <a:gridCol w="1727200">
                  <a:extLst>
                    <a:ext uri="{9D8B030D-6E8A-4147-A177-3AD203B41FA5}">
                      <a16:colId xmlns:a16="http://schemas.microsoft.com/office/drawing/2014/main" val="3847527472"/>
                    </a:ext>
                  </a:extLst>
                </a:gridCol>
              </a:tblGrid>
              <a:tr h="28733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同位素</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丰度</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半衰期</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衰变模式</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衰变产物 </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5847453"/>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96Ru</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5.52</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 </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1727733"/>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98Ru</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1.88 </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 </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0456890"/>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99Ru</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12.7 </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 </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1126249"/>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100Ru</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12.6 </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 </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157848"/>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101Ru</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17.0 </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 </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51293976"/>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102Ru</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31.6</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 </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8422257"/>
                  </a:ext>
                </a:extLst>
              </a:tr>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104Ru</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18.7 </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稳定 </a:t>
                      </a:r>
                      <a:endParaRPr kumimoji="0" lang="zh-CN" altLang="en-US"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0853008"/>
                  </a:ext>
                </a:extLst>
              </a:tr>
              <a:tr h="2317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106Ru</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373.59d</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106Rh</a:t>
                      </a:r>
                      <a:endParaRPr kumimoji="0" lang="en-US" altLang="zh-CN" sz="2800" b="0" i="0" u="none" strike="noStrike" cap="none" normalizeH="0" baseline="0">
                        <a:ln>
                          <a:noFill/>
                        </a:ln>
                        <a:solidFill>
                          <a:schemeClr val="tx1"/>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5667739"/>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B1669FB-D0F6-486C-B05C-2E8F13B44BD3}"/>
              </a:ext>
            </a:extLst>
          </p:cNvPr>
          <p:cNvSpPr>
            <a:spLocks noGrp="1" noChangeArrowheads="1"/>
          </p:cNvSpPr>
          <p:nvPr>
            <p:ph type="title"/>
          </p:nvPr>
        </p:nvSpPr>
        <p:spPr/>
        <p:txBody>
          <a:bodyPr/>
          <a:lstStyle/>
          <a:p>
            <a:r>
              <a:rPr lang="en-US" altLang="zh-CN" b="1" baseline="30000">
                <a:solidFill>
                  <a:srgbClr val="FF0000"/>
                </a:solidFill>
                <a:latin typeface="Times New Roman" panose="02020603050405020304" pitchFamily="18" charset="0"/>
                <a:ea typeface="楷体_GB2312" pitchFamily="49" charset="-122"/>
              </a:rPr>
              <a:t>235</a:t>
            </a:r>
            <a:r>
              <a:rPr lang="en-US" altLang="zh-CN" b="1">
                <a:solidFill>
                  <a:srgbClr val="FF0000"/>
                </a:solidFill>
                <a:latin typeface="Times New Roman" panose="02020603050405020304" pitchFamily="18" charset="0"/>
                <a:ea typeface="楷体_GB2312" pitchFamily="49" charset="-122"/>
              </a:rPr>
              <a:t>U</a:t>
            </a:r>
            <a:r>
              <a:rPr lang="zh-CN" altLang="en-US" b="1">
                <a:solidFill>
                  <a:srgbClr val="FF0000"/>
                </a:solidFill>
                <a:latin typeface="Times New Roman" panose="02020603050405020304" pitchFamily="18" charset="0"/>
                <a:ea typeface="楷体_GB2312" pitchFamily="49" charset="-122"/>
              </a:rPr>
              <a:t>（铀）</a:t>
            </a:r>
          </a:p>
        </p:txBody>
      </p:sp>
      <p:graphicFrame>
        <p:nvGraphicFramePr>
          <p:cNvPr id="88068" name="Object 4">
            <a:extLst>
              <a:ext uri="{FF2B5EF4-FFF2-40B4-BE49-F238E27FC236}">
                <a16:creationId xmlns:a16="http://schemas.microsoft.com/office/drawing/2014/main" id="{CBE4A733-DD9A-4880-B376-95276AC6E8C8}"/>
              </a:ext>
            </a:extLst>
          </p:cNvPr>
          <p:cNvGraphicFramePr>
            <a:graphicFrameLocks noChangeAspect="1"/>
          </p:cNvGraphicFramePr>
          <p:nvPr>
            <p:ph idx="1"/>
          </p:nvPr>
        </p:nvGraphicFramePr>
        <p:xfrm>
          <a:off x="2051050" y="1557338"/>
          <a:ext cx="4857750" cy="709612"/>
        </p:xfrm>
        <a:graphic>
          <a:graphicData uri="http://schemas.openxmlformats.org/presentationml/2006/ole">
            <mc:AlternateContent xmlns:mc="http://schemas.openxmlformats.org/markup-compatibility/2006">
              <mc:Choice xmlns:v="urn:schemas-microsoft-com:vml" Requires="v">
                <p:oleObj spid="_x0000_s88072" name="公式" r:id="rId3" imgW="1650960" imgH="241200" progId="Equation.3">
                  <p:embed/>
                </p:oleObj>
              </mc:Choice>
              <mc:Fallback>
                <p:oleObj name="公式" r:id="rId3" imgW="165096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557338"/>
                        <a:ext cx="4857750"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8071" name="Picture 7" descr="bbe0d31183af8751b9127bc3">
            <a:extLst>
              <a:ext uri="{FF2B5EF4-FFF2-40B4-BE49-F238E27FC236}">
                <a16:creationId xmlns:a16="http://schemas.microsoft.com/office/drawing/2014/main" id="{7C22E4A5-B480-4A16-9D50-F132561DBD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349500"/>
            <a:ext cx="4095750" cy="450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119" name="Group 119">
            <a:extLst>
              <a:ext uri="{FF2B5EF4-FFF2-40B4-BE49-F238E27FC236}">
                <a16:creationId xmlns:a16="http://schemas.microsoft.com/office/drawing/2014/main" id="{0346A7C3-C25D-463A-A7B3-905D12733595}"/>
              </a:ext>
            </a:extLst>
          </p:cNvPr>
          <p:cNvGraphicFramePr>
            <a:graphicFrameLocks noGrp="1"/>
          </p:cNvGraphicFramePr>
          <p:nvPr>
            <p:ph/>
          </p:nvPr>
        </p:nvGraphicFramePr>
        <p:xfrm>
          <a:off x="395288" y="836613"/>
          <a:ext cx="8424862" cy="5641975"/>
        </p:xfrm>
        <a:graphic>
          <a:graphicData uri="http://schemas.openxmlformats.org/drawingml/2006/table">
            <a:tbl>
              <a:tblPr/>
              <a:tblGrid>
                <a:gridCol w="1295400">
                  <a:extLst>
                    <a:ext uri="{9D8B030D-6E8A-4147-A177-3AD203B41FA5}">
                      <a16:colId xmlns:a16="http://schemas.microsoft.com/office/drawing/2014/main" val="1361957755"/>
                    </a:ext>
                  </a:extLst>
                </a:gridCol>
                <a:gridCol w="1295400">
                  <a:extLst>
                    <a:ext uri="{9D8B030D-6E8A-4147-A177-3AD203B41FA5}">
                      <a16:colId xmlns:a16="http://schemas.microsoft.com/office/drawing/2014/main" val="4083201040"/>
                    </a:ext>
                  </a:extLst>
                </a:gridCol>
                <a:gridCol w="1584325">
                  <a:extLst>
                    <a:ext uri="{9D8B030D-6E8A-4147-A177-3AD203B41FA5}">
                      <a16:colId xmlns:a16="http://schemas.microsoft.com/office/drawing/2014/main" val="1432795652"/>
                    </a:ext>
                  </a:extLst>
                </a:gridCol>
                <a:gridCol w="2520950">
                  <a:extLst>
                    <a:ext uri="{9D8B030D-6E8A-4147-A177-3AD203B41FA5}">
                      <a16:colId xmlns:a16="http://schemas.microsoft.com/office/drawing/2014/main" val="1992359041"/>
                    </a:ext>
                  </a:extLst>
                </a:gridCol>
                <a:gridCol w="1728787">
                  <a:extLst>
                    <a:ext uri="{9D8B030D-6E8A-4147-A177-3AD203B41FA5}">
                      <a16:colId xmlns:a16="http://schemas.microsoft.com/office/drawing/2014/main" val="2571248979"/>
                    </a:ext>
                  </a:extLst>
                </a:gridCol>
              </a:tblGrid>
              <a:tr h="3603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同位素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丰度</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半衰期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衰变模式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衰变产物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6365407"/>
                  </a:ext>
                </a:extLst>
              </a:tr>
              <a:tr h="274638">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232U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68.9y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l-GR"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α</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zh-CN" altLang="el-GR"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228Th</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9225200"/>
                  </a:ext>
                </a:extLst>
              </a:tr>
              <a:tr h="2079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SF</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-20</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119146"/>
                  </a:ext>
                </a:extLst>
              </a:tr>
              <a:tr h="69850">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233U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1.592×10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l-GR"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α</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229Th</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5990240"/>
                  </a:ext>
                </a:extLst>
              </a:tr>
              <a:tr h="1460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SF</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-9</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2844449"/>
                  </a:ext>
                </a:extLst>
              </a:tr>
              <a:tr h="0">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234U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0.0054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2.455×10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l-GR"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α</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230Th</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993954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SF</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1.6</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-9</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3485995"/>
                  </a:ext>
                </a:extLst>
              </a:tr>
              <a:tr h="0">
                <a:tc rowSpan="4">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235U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0.7204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7.04×10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l-GR"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α</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231Th</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782952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SF</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-9</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364861"/>
                  </a:ext>
                </a:extLst>
              </a:tr>
              <a:tr h="1714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Ne</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5862359"/>
                  </a:ext>
                </a:extLst>
              </a:tr>
              <a:tr h="17621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28Mg</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1650254"/>
                  </a:ext>
                </a:extLst>
              </a:tr>
              <a:tr h="0">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238U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99.275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4.47×10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l-GR"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α</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234Th</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6698573"/>
                  </a:ext>
                </a:extLst>
              </a:tr>
              <a:tr h="3714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SF</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5.5</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-5</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957595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917BFB4-C594-4065-A78A-FF7B33029C2E}"/>
              </a:ext>
            </a:extLst>
          </p:cNvPr>
          <p:cNvSpPr>
            <a:spLocks noGrp="1" noChangeArrowheads="1"/>
          </p:cNvSpPr>
          <p:nvPr>
            <p:ph type="title"/>
          </p:nvPr>
        </p:nvSpPr>
        <p:spPr/>
        <p:txBody>
          <a:bodyPr/>
          <a:lstStyle/>
          <a:p>
            <a:r>
              <a:rPr lang="en-US" altLang="zh-CN" b="1" baseline="30000">
                <a:solidFill>
                  <a:srgbClr val="FF0000"/>
                </a:solidFill>
                <a:latin typeface="Times New Roman" panose="02020603050405020304" pitchFamily="18" charset="0"/>
                <a:ea typeface="楷体_GB2312" pitchFamily="49" charset="-122"/>
              </a:rPr>
              <a:t>239</a:t>
            </a:r>
            <a:r>
              <a:rPr lang="en-US" altLang="zh-CN" b="1">
                <a:solidFill>
                  <a:srgbClr val="FF0000"/>
                </a:solidFill>
                <a:latin typeface="Times New Roman" panose="02020603050405020304" pitchFamily="18" charset="0"/>
                <a:ea typeface="楷体_GB2312" pitchFamily="49" charset="-122"/>
              </a:rPr>
              <a:t>Pu</a:t>
            </a:r>
            <a:r>
              <a:rPr lang="zh-CN" altLang="en-US" b="1">
                <a:solidFill>
                  <a:srgbClr val="FF0000"/>
                </a:solidFill>
                <a:latin typeface="Times New Roman" panose="02020603050405020304" pitchFamily="18" charset="0"/>
                <a:ea typeface="楷体_GB2312" pitchFamily="49" charset="-122"/>
              </a:rPr>
              <a:t>（钚</a:t>
            </a:r>
            <a:r>
              <a:rPr lang="en-US" altLang="zh-CN" b="1">
                <a:latin typeface="Times New Roman" panose="02020603050405020304" pitchFamily="18" charset="0"/>
                <a:ea typeface="楷体_GB2312" pitchFamily="49" charset="-122"/>
              </a:rPr>
              <a:t>[</a:t>
            </a:r>
            <a:r>
              <a:rPr lang="zh-CN" altLang="en-US" b="1">
                <a:ea typeface="楷体_GB2312" pitchFamily="49" charset="-122"/>
              </a:rPr>
              <a:t>钸，台湾</a:t>
            </a:r>
            <a:r>
              <a:rPr lang="en-US" altLang="zh-CN" b="1">
                <a:ea typeface="楷体_GB2312" pitchFamily="49" charset="-122"/>
              </a:rPr>
              <a:t>]</a:t>
            </a:r>
            <a:r>
              <a:rPr lang="zh-CN" altLang="en-US" b="1">
                <a:solidFill>
                  <a:srgbClr val="FF0000"/>
                </a:solidFill>
                <a:latin typeface="Times New Roman" panose="02020603050405020304" pitchFamily="18" charset="0"/>
                <a:ea typeface="楷体_GB2312" pitchFamily="49" charset="-122"/>
              </a:rPr>
              <a:t>）</a:t>
            </a:r>
          </a:p>
        </p:txBody>
      </p:sp>
      <p:graphicFrame>
        <p:nvGraphicFramePr>
          <p:cNvPr id="107524" name="Object 4">
            <a:extLst>
              <a:ext uri="{FF2B5EF4-FFF2-40B4-BE49-F238E27FC236}">
                <a16:creationId xmlns:a16="http://schemas.microsoft.com/office/drawing/2014/main" id="{F5AB932F-B5B7-4AFF-AA5E-F632E2BEB073}"/>
              </a:ext>
            </a:extLst>
          </p:cNvPr>
          <p:cNvGraphicFramePr>
            <a:graphicFrameLocks noChangeAspect="1"/>
          </p:cNvGraphicFramePr>
          <p:nvPr>
            <p:ph idx="1"/>
          </p:nvPr>
        </p:nvGraphicFramePr>
        <p:xfrm>
          <a:off x="1042988" y="1916113"/>
          <a:ext cx="7524750" cy="568325"/>
        </p:xfrm>
        <a:graphic>
          <a:graphicData uri="http://schemas.openxmlformats.org/presentationml/2006/ole">
            <mc:AlternateContent xmlns:mc="http://schemas.openxmlformats.org/markup-compatibility/2006">
              <mc:Choice xmlns:v="urn:schemas-microsoft-com:vml" Requires="v">
                <p:oleObj spid="_x0000_s107527" name="公式" r:id="rId3" imgW="3035160" imgH="228600" progId="Equation.3">
                  <p:embed/>
                </p:oleObj>
              </mc:Choice>
              <mc:Fallback>
                <p:oleObj name="公式" r:id="rId3" imgW="30351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916113"/>
                        <a:ext cx="752475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6" name="Rectangle 6">
            <a:extLst>
              <a:ext uri="{FF2B5EF4-FFF2-40B4-BE49-F238E27FC236}">
                <a16:creationId xmlns:a16="http://schemas.microsoft.com/office/drawing/2014/main" id="{796EFE94-8452-474C-AE50-8EBC71F4C3EC}"/>
              </a:ext>
            </a:extLst>
          </p:cNvPr>
          <p:cNvSpPr>
            <a:spLocks noChangeArrowheads="1"/>
          </p:cNvSpPr>
          <p:nvPr/>
        </p:nvSpPr>
        <p:spPr bwMode="auto">
          <a:xfrm>
            <a:off x="539750" y="2849563"/>
            <a:ext cx="83534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a:latin typeface="Times New Roman" panose="02020603050405020304" pitchFamily="18" charset="0"/>
              </a:rPr>
              <a:t>        </a:t>
            </a:r>
            <a:r>
              <a:rPr lang="zh-CN" altLang="en-US" sz="2800" b="1">
                <a:latin typeface="Times New Roman" panose="02020603050405020304" pitchFamily="18" charset="0"/>
              </a:rPr>
              <a:t>泄漏的钚处理很麻烦，并且在它泄漏初期，应该及时将燃料棒取走，如果最后选择对受损的反应堆进行封堆处理，却不拿走含钚的燃料，钚仍然会污染地下水。</a:t>
            </a:r>
          </a:p>
          <a:p>
            <a:r>
              <a:rPr lang="zh-CN" altLang="en-US" sz="2800" b="1">
                <a:latin typeface="Times New Roman" panose="02020603050405020304" pitchFamily="18" charset="0"/>
              </a:rPr>
              <a:t>        钚的危险性还在于它对人体的毒性，一旦侵入人体，就会潜伏在人体肺部、骨骼等组织细胞中，破坏细胞基因，提高罹患癌症的风险。而且</a:t>
            </a:r>
            <a:r>
              <a:rPr lang="zh-CN" altLang="en-US" sz="2800" b="1"/>
              <a:t>钚</a:t>
            </a:r>
            <a:r>
              <a:rPr lang="zh-CN" altLang="en-US" sz="2800" b="1">
                <a:latin typeface="Times New Roman" panose="02020603050405020304" pitchFamily="18" charset="0"/>
              </a:rPr>
              <a:t>的半衰期很长，在处理上更为困难。</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136" name="Group 184">
            <a:extLst>
              <a:ext uri="{FF2B5EF4-FFF2-40B4-BE49-F238E27FC236}">
                <a16:creationId xmlns:a16="http://schemas.microsoft.com/office/drawing/2014/main" id="{C696913F-8680-4DF4-B6CA-35423125B4C2}"/>
              </a:ext>
            </a:extLst>
          </p:cNvPr>
          <p:cNvGraphicFramePr>
            <a:graphicFrameLocks noGrp="1"/>
          </p:cNvGraphicFramePr>
          <p:nvPr>
            <p:ph/>
          </p:nvPr>
        </p:nvGraphicFramePr>
        <p:xfrm>
          <a:off x="468313" y="765175"/>
          <a:ext cx="8229600" cy="5641975"/>
        </p:xfrm>
        <a:graphic>
          <a:graphicData uri="http://schemas.openxmlformats.org/drawingml/2006/table">
            <a:tbl>
              <a:tblPr/>
              <a:tblGrid>
                <a:gridCol w="1295400">
                  <a:extLst>
                    <a:ext uri="{9D8B030D-6E8A-4147-A177-3AD203B41FA5}">
                      <a16:colId xmlns:a16="http://schemas.microsoft.com/office/drawing/2014/main" val="1179890303"/>
                    </a:ext>
                  </a:extLst>
                </a:gridCol>
                <a:gridCol w="1295400">
                  <a:extLst>
                    <a:ext uri="{9D8B030D-6E8A-4147-A177-3AD203B41FA5}">
                      <a16:colId xmlns:a16="http://schemas.microsoft.com/office/drawing/2014/main" val="2741815470"/>
                    </a:ext>
                  </a:extLst>
                </a:gridCol>
                <a:gridCol w="1296987">
                  <a:extLst>
                    <a:ext uri="{9D8B030D-6E8A-4147-A177-3AD203B41FA5}">
                      <a16:colId xmlns:a16="http://schemas.microsoft.com/office/drawing/2014/main" val="913394514"/>
                    </a:ext>
                  </a:extLst>
                </a:gridCol>
                <a:gridCol w="2406650">
                  <a:extLst>
                    <a:ext uri="{9D8B030D-6E8A-4147-A177-3AD203B41FA5}">
                      <a16:colId xmlns:a16="http://schemas.microsoft.com/office/drawing/2014/main" val="942085429"/>
                    </a:ext>
                  </a:extLst>
                </a:gridCol>
                <a:gridCol w="1935163">
                  <a:extLst>
                    <a:ext uri="{9D8B030D-6E8A-4147-A177-3AD203B41FA5}">
                      <a16:colId xmlns:a16="http://schemas.microsoft.com/office/drawing/2014/main" val="2956457574"/>
                    </a:ext>
                  </a:extLst>
                </a:gridCol>
              </a:tblGrid>
              <a:tr h="180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同位素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丰度</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半衰期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衰变模式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衰变产物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9267689"/>
                  </a:ext>
                </a:extLst>
              </a:tr>
              <a:tr h="0">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238Pu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87.7y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l-GR"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α</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zh-CN" altLang="el-GR"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234U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396997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SF</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1.9</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-7</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3603555"/>
                  </a:ext>
                </a:extLst>
              </a:tr>
              <a:tr h="0">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239Pu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天然</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24110y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l-GR"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α</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235U</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624994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SF</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-10</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0179522"/>
                  </a:ext>
                </a:extLst>
              </a:tr>
              <a:tr h="366713">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240Pu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6561y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l-GR"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α</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236U</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971368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SF</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5.7</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-6</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1093964"/>
                  </a:ext>
                </a:extLst>
              </a:tr>
              <a:tr h="0">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242Pu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3.75×10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l-GR"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α</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238U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775154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SF</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5.5</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rPr>
                        <a:t>-4</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6389986"/>
                  </a:ext>
                </a:extLst>
              </a:tr>
              <a:tr h="230188">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243Pu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合成</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4956h</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cs typeface="Times New Roman" panose="02020603050405020304" pitchFamily="18" charset="0"/>
                        </a:rPr>
                        <a:t>β</a:t>
                      </a:r>
                      <a:r>
                        <a:rPr kumimoji="0" lang="en-US" altLang="zh-CN" sz="2800" b="1" i="0" u="none" strike="noStrike" cap="none" normalizeH="0" baseline="30000">
                          <a:ln>
                            <a:noFill/>
                          </a:ln>
                          <a:solidFill>
                            <a:schemeClr val="tx1"/>
                          </a:solidFill>
                          <a:effectLst/>
                          <a:latin typeface="楷体_GB2312" pitchFamily="49" charset="-122"/>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243Am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891664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8273080"/>
                  </a:ext>
                </a:extLst>
              </a:tr>
              <a:tr h="0">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244Pu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天然</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8.0×10</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l-GR"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α</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99.88%</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240U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2523347"/>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SF</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0.12%</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4865569"/>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a:extLst>
              <a:ext uri="{FF2B5EF4-FFF2-40B4-BE49-F238E27FC236}">
                <a16:creationId xmlns:a16="http://schemas.microsoft.com/office/drawing/2014/main" id="{59E01CD7-55B1-4023-A479-F38BF532F18E}"/>
              </a:ext>
            </a:extLst>
          </p:cNvPr>
          <p:cNvSpPr>
            <a:spLocks noChangeArrowheads="1"/>
          </p:cNvSpPr>
          <p:nvPr/>
        </p:nvSpPr>
        <p:spPr bwMode="auto">
          <a:xfrm>
            <a:off x="0" y="0"/>
            <a:ext cx="9144000" cy="68580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98" name="Rectangle 2">
            <a:extLst>
              <a:ext uri="{FF2B5EF4-FFF2-40B4-BE49-F238E27FC236}">
                <a16:creationId xmlns:a16="http://schemas.microsoft.com/office/drawing/2014/main" id="{D272ED4F-D3DC-4C87-A6A9-301B9B8D99E3}"/>
              </a:ext>
            </a:extLst>
          </p:cNvPr>
          <p:cNvSpPr>
            <a:spLocks noChangeArrowheads="1"/>
          </p:cNvSpPr>
          <p:nvPr/>
        </p:nvSpPr>
        <p:spPr bwMode="auto">
          <a:xfrm>
            <a:off x="611188" y="1628775"/>
            <a:ext cx="7813675" cy="3382963"/>
          </a:xfrm>
          <a:prstGeom prst="rect">
            <a:avLst/>
          </a:prstGeom>
          <a:noFill/>
          <a:ln>
            <a:noFill/>
          </a:ln>
          <a:effectLst/>
          <a:extLst>
            <a:ext uri="{909E8E84-426E-40DD-AFC4-6F175D3DCCD1}">
              <a14:hiddenFill xmlns:a14="http://schemas.microsoft.com/office/drawing/2010/main">
                <a:solidFill>
                  <a:srgbClr val="99CC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7200" b="1">
                <a:solidFill>
                  <a:srgbClr val="FF0000"/>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a:t>
            </a:r>
            <a:r>
              <a:rPr kumimoji="1" lang="zh-CN" altLang="en-US" sz="7200" b="1">
                <a:solidFill>
                  <a:srgbClr val="FF0000"/>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勿需害怕辐射，</a:t>
            </a:r>
          </a:p>
          <a:p>
            <a:endParaRPr kumimoji="1" lang="zh-CN" altLang="en-US" sz="7200" b="1">
              <a:solidFill>
                <a:srgbClr val="FF0000"/>
              </a:solidFill>
              <a:effectLst>
                <a:outerShdw blurRad="38100" dist="38100" dir="2700000" algn="tl">
                  <a:srgbClr val="C0C0C0"/>
                </a:outerShdw>
              </a:effectLst>
              <a:latin typeface="Times New Roman" panose="02020603050405020304" pitchFamily="18" charset="0"/>
              <a:ea typeface="华文行楷" panose="02010800040101010101" pitchFamily="2" charset="-122"/>
            </a:endParaRPr>
          </a:p>
          <a:p>
            <a:r>
              <a:rPr kumimoji="1" lang="zh-CN" altLang="en-US" sz="7200" b="1">
                <a:solidFill>
                  <a:srgbClr val="FF0000"/>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      然而必须小心</a:t>
            </a:r>
            <a:r>
              <a:rPr kumimoji="1" lang="en-US" altLang="zh-CN" sz="7200" b="1">
                <a:solidFill>
                  <a:srgbClr val="FF0000"/>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6DFA607-85D8-4AC5-B342-C507D7ECED13}"/>
              </a:ext>
            </a:extLst>
          </p:cNvPr>
          <p:cNvSpPr>
            <a:spLocks noGrp="1" noChangeArrowheads="1"/>
          </p:cNvSpPr>
          <p:nvPr>
            <p:ph type="title"/>
          </p:nvPr>
        </p:nvSpPr>
        <p:spPr/>
        <p:txBody>
          <a:bodyPr/>
          <a:lstStyle/>
          <a:p>
            <a:endParaRPr lang="zh-CN" altLang="zh-CN"/>
          </a:p>
        </p:txBody>
      </p:sp>
      <p:sp>
        <p:nvSpPr>
          <p:cNvPr id="75779" name="Rectangle 3">
            <a:extLst>
              <a:ext uri="{FF2B5EF4-FFF2-40B4-BE49-F238E27FC236}">
                <a16:creationId xmlns:a16="http://schemas.microsoft.com/office/drawing/2014/main" id="{EBCFC149-D1C1-47BC-BDB6-CFB86306A378}"/>
              </a:ext>
            </a:extLst>
          </p:cNvPr>
          <p:cNvSpPr>
            <a:spLocks noGrp="1" noChangeArrowheads="1"/>
          </p:cNvSpPr>
          <p:nvPr>
            <p:ph type="body" idx="1"/>
          </p:nvPr>
        </p:nvSpPr>
        <p:spPr/>
        <p:txBody>
          <a:bodyPr/>
          <a:lstStyle/>
          <a:p>
            <a:endParaRPr lang="zh-CN" altLang="zh-CN"/>
          </a:p>
        </p:txBody>
      </p:sp>
      <p:pic>
        <p:nvPicPr>
          <p:cNvPr id="75780" name="Picture 4" descr="629_0b5b8cdb_d454_469b_b19e_b1efe3dd4824_0">
            <a:extLst>
              <a:ext uri="{FF2B5EF4-FFF2-40B4-BE49-F238E27FC236}">
                <a16:creationId xmlns:a16="http://schemas.microsoft.com/office/drawing/2014/main" id="{44D32D95-F573-4627-9190-40993E853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00"/>
            <a:ext cx="9144000" cy="583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01DC579-49EB-4D3A-AF87-CB23A5E8FB64}"/>
              </a:ext>
            </a:extLst>
          </p:cNvPr>
          <p:cNvSpPr>
            <a:spLocks noGrp="1" noChangeArrowheads="1"/>
          </p:cNvSpPr>
          <p:nvPr>
            <p:ph type="title"/>
          </p:nvPr>
        </p:nvSpPr>
        <p:spPr/>
        <p:txBody>
          <a:bodyPr/>
          <a:lstStyle/>
          <a:p>
            <a:endParaRPr lang="zh-CN" altLang="zh-CN"/>
          </a:p>
        </p:txBody>
      </p:sp>
      <p:sp>
        <p:nvSpPr>
          <p:cNvPr id="70659" name="Rectangle 3">
            <a:extLst>
              <a:ext uri="{FF2B5EF4-FFF2-40B4-BE49-F238E27FC236}">
                <a16:creationId xmlns:a16="http://schemas.microsoft.com/office/drawing/2014/main" id="{03039856-4229-48DE-ADEB-C1CF4EEA8A46}"/>
              </a:ext>
            </a:extLst>
          </p:cNvPr>
          <p:cNvSpPr>
            <a:spLocks noGrp="1" noChangeArrowheads="1"/>
          </p:cNvSpPr>
          <p:nvPr>
            <p:ph type="body" idx="1"/>
          </p:nvPr>
        </p:nvSpPr>
        <p:spPr/>
        <p:txBody>
          <a:bodyPr/>
          <a:lstStyle/>
          <a:p>
            <a:endParaRPr lang="zh-CN" altLang="zh-CN"/>
          </a:p>
        </p:txBody>
      </p:sp>
      <p:pic>
        <p:nvPicPr>
          <p:cNvPr id="70660" name="Picture 4" descr="006">
            <a:extLst>
              <a:ext uri="{FF2B5EF4-FFF2-40B4-BE49-F238E27FC236}">
                <a16:creationId xmlns:a16="http://schemas.microsoft.com/office/drawing/2014/main" id="{64699857-8F16-45E0-884F-74BFB8F57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633413"/>
            <a:ext cx="9277350" cy="5591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BF9ACC5-458B-440D-83B0-8D9D3E95B601}"/>
              </a:ext>
            </a:extLst>
          </p:cNvPr>
          <p:cNvSpPr>
            <a:spLocks noGrp="1" noChangeArrowheads="1"/>
          </p:cNvSpPr>
          <p:nvPr>
            <p:ph type="title"/>
          </p:nvPr>
        </p:nvSpPr>
        <p:spPr/>
        <p:txBody>
          <a:bodyPr/>
          <a:lstStyle/>
          <a:p>
            <a:endParaRPr lang="zh-CN" altLang="zh-CN"/>
          </a:p>
        </p:txBody>
      </p:sp>
      <p:sp>
        <p:nvSpPr>
          <p:cNvPr id="71683" name="Rectangle 3">
            <a:extLst>
              <a:ext uri="{FF2B5EF4-FFF2-40B4-BE49-F238E27FC236}">
                <a16:creationId xmlns:a16="http://schemas.microsoft.com/office/drawing/2014/main" id="{899221C1-9C37-4642-88A3-44DB7F58D422}"/>
              </a:ext>
            </a:extLst>
          </p:cNvPr>
          <p:cNvSpPr>
            <a:spLocks noGrp="1" noChangeArrowheads="1"/>
          </p:cNvSpPr>
          <p:nvPr>
            <p:ph type="body" idx="1"/>
          </p:nvPr>
        </p:nvSpPr>
        <p:spPr/>
        <p:txBody>
          <a:bodyPr/>
          <a:lstStyle/>
          <a:p>
            <a:endParaRPr lang="zh-CN" altLang="zh-CN"/>
          </a:p>
        </p:txBody>
      </p:sp>
      <p:pic>
        <p:nvPicPr>
          <p:cNvPr id="71684" name="Picture 4" descr="002">
            <a:extLst>
              <a:ext uri="{FF2B5EF4-FFF2-40B4-BE49-F238E27FC236}">
                <a16:creationId xmlns:a16="http://schemas.microsoft.com/office/drawing/2014/main" id="{79053BDF-BF7C-4234-B782-A26B79A3B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7700"/>
            <a:ext cx="9144000" cy="621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9EF9D44-2C22-4C50-B516-B7FF9C56C779}"/>
              </a:ext>
            </a:extLst>
          </p:cNvPr>
          <p:cNvSpPr>
            <a:spLocks noGrp="1" noChangeArrowheads="1"/>
          </p:cNvSpPr>
          <p:nvPr>
            <p:ph type="title"/>
          </p:nvPr>
        </p:nvSpPr>
        <p:spPr/>
        <p:txBody>
          <a:bodyPr/>
          <a:lstStyle/>
          <a:p>
            <a:endParaRPr lang="zh-CN" altLang="zh-CN"/>
          </a:p>
        </p:txBody>
      </p:sp>
      <p:sp>
        <p:nvSpPr>
          <p:cNvPr id="72707" name="Rectangle 3">
            <a:extLst>
              <a:ext uri="{FF2B5EF4-FFF2-40B4-BE49-F238E27FC236}">
                <a16:creationId xmlns:a16="http://schemas.microsoft.com/office/drawing/2014/main" id="{173BA4A8-AB7C-4F27-9033-E8723CAA1DF0}"/>
              </a:ext>
            </a:extLst>
          </p:cNvPr>
          <p:cNvSpPr>
            <a:spLocks noGrp="1" noChangeArrowheads="1"/>
          </p:cNvSpPr>
          <p:nvPr>
            <p:ph type="body" idx="1"/>
          </p:nvPr>
        </p:nvSpPr>
        <p:spPr/>
        <p:txBody>
          <a:bodyPr/>
          <a:lstStyle/>
          <a:p>
            <a:endParaRPr lang="zh-CN" altLang="zh-CN"/>
          </a:p>
        </p:txBody>
      </p:sp>
      <p:pic>
        <p:nvPicPr>
          <p:cNvPr id="72708" name="Picture 4" descr="003">
            <a:extLst>
              <a:ext uri="{FF2B5EF4-FFF2-40B4-BE49-F238E27FC236}">
                <a16:creationId xmlns:a16="http://schemas.microsoft.com/office/drawing/2014/main" id="{37F8E58D-4B5C-41AB-91A2-0D6638B2D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1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6949B17-AC6A-4837-9A0F-76C3827066F9}"/>
              </a:ext>
            </a:extLst>
          </p:cNvPr>
          <p:cNvSpPr>
            <a:spLocks noGrp="1" noChangeArrowheads="1"/>
          </p:cNvSpPr>
          <p:nvPr>
            <p:ph type="title"/>
          </p:nvPr>
        </p:nvSpPr>
        <p:spPr/>
        <p:txBody>
          <a:bodyPr/>
          <a:lstStyle/>
          <a:p>
            <a:endParaRPr lang="zh-CN" altLang="zh-CN"/>
          </a:p>
        </p:txBody>
      </p:sp>
      <p:sp>
        <p:nvSpPr>
          <p:cNvPr id="73731" name="Rectangle 3">
            <a:extLst>
              <a:ext uri="{FF2B5EF4-FFF2-40B4-BE49-F238E27FC236}">
                <a16:creationId xmlns:a16="http://schemas.microsoft.com/office/drawing/2014/main" id="{D08035E8-7DEB-4BB0-B710-05E790772F4B}"/>
              </a:ext>
            </a:extLst>
          </p:cNvPr>
          <p:cNvSpPr>
            <a:spLocks noGrp="1" noChangeArrowheads="1"/>
          </p:cNvSpPr>
          <p:nvPr>
            <p:ph type="body" idx="1"/>
          </p:nvPr>
        </p:nvSpPr>
        <p:spPr/>
        <p:txBody>
          <a:bodyPr/>
          <a:lstStyle/>
          <a:p>
            <a:endParaRPr lang="zh-CN" altLang="zh-CN"/>
          </a:p>
        </p:txBody>
      </p:sp>
      <p:pic>
        <p:nvPicPr>
          <p:cNvPr id="73732" name="Picture 4" descr="004">
            <a:extLst>
              <a:ext uri="{FF2B5EF4-FFF2-40B4-BE49-F238E27FC236}">
                <a16:creationId xmlns:a16="http://schemas.microsoft.com/office/drawing/2014/main" id="{A2A1A427-39F9-431E-BEFD-78404E500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5163"/>
            <a:ext cx="9144000" cy="6192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2321</TotalTime>
  <Words>1927</Words>
  <Application>Microsoft Office PowerPoint</Application>
  <PresentationFormat>全屏显示(4:3)</PresentationFormat>
  <Paragraphs>348</Paragraphs>
  <Slides>48</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9" baseType="lpstr">
      <vt:lpstr>Arial</vt:lpstr>
      <vt:lpstr>宋体</vt:lpstr>
      <vt:lpstr>Times New Roman</vt:lpstr>
      <vt:lpstr>Wingdings</vt:lpstr>
      <vt:lpstr>Arial Black</vt:lpstr>
      <vt:lpstr>黑体</vt:lpstr>
      <vt:lpstr>仿宋_GB2312</vt:lpstr>
      <vt:lpstr>楷体_GB2312</vt:lpstr>
      <vt:lpstr>华文行楷</vt:lpstr>
      <vt:lpstr>Pixel</vt:lpstr>
      <vt:lpstr>Microsoft 公式 3.0</vt:lpstr>
      <vt:lpstr>核电与核泄漏 以及辐射防护</vt:lpstr>
      <vt:lpstr>核电</vt:lpstr>
      <vt:lpstr>PowerPoint 演示文稿</vt:lpstr>
      <vt:lpstr>相关设备：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遭受辐射后的症状</vt:lpstr>
      <vt:lpstr>核辐射导致重大疾病</vt:lpstr>
      <vt:lpstr>PowerPoint 演示文稿</vt:lpstr>
      <vt:lpstr>PowerPoint 演示文稿</vt:lpstr>
      <vt:lpstr>辐射防护</vt:lpstr>
      <vt:lpstr>PowerPoint 演示文稿</vt:lpstr>
      <vt:lpstr>131I（碘）</vt:lpstr>
      <vt:lpstr>PowerPoint 演示文稿</vt:lpstr>
      <vt:lpstr>PowerPoint 演示文稿</vt:lpstr>
      <vt:lpstr>PowerPoint 演示文稿</vt:lpstr>
      <vt:lpstr>PowerPoint 演示文稿</vt:lpstr>
      <vt:lpstr>137Cs（铯）</vt:lpstr>
      <vt:lpstr>PowerPoint 演示文稿</vt:lpstr>
      <vt:lpstr>PowerPoint 演示文稿</vt:lpstr>
      <vt:lpstr>PowerPoint 演示文稿</vt:lpstr>
      <vt:lpstr>PowerPoint 演示文稿</vt:lpstr>
      <vt:lpstr>Ru（钌）</vt:lpstr>
      <vt:lpstr>PowerPoint 演示文稿</vt:lpstr>
      <vt:lpstr>235U（铀）</vt:lpstr>
      <vt:lpstr>PowerPoint 演示文稿</vt:lpstr>
      <vt:lpstr>239Pu（钚[钸，台湾]）</vt:lpstr>
      <vt:lpstr>PowerPoint 演示文稿</vt:lpstr>
      <vt:lpstr>PowerPoint 演示文稿</vt:lpstr>
    </vt:vector>
  </TitlesOfParts>
  <Company>www.Luobo.cc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核电与核泄漏以及辐射防护</dc:title>
  <dc:creator>李明非</dc:creator>
  <cp:lastModifiedBy>张 伯望</cp:lastModifiedBy>
  <cp:revision>164</cp:revision>
  <dcterms:created xsi:type="dcterms:W3CDTF">2009-08-18T03:30:58Z</dcterms:created>
  <dcterms:modified xsi:type="dcterms:W3CDTF">2019-08-21T07:40:00Z</dcterms:modified>
</cp:coreProperties>
</file>