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ctiveX/activeX1.xml" ContentType="application/vnd.ms-office.activeX+xml"/>
  <Override PartName="/ppt/activeX/activeX1.bin" ContentType="application/vnd.ms-office.activeX"/>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47"/>
  </p:notesMasterIdLst>
  <p:handoutMasterIdLst>
    <p:handoutMasterId r:id="rId48"/>
  </p:handoutMasterIdLst>
  <p:sldIdLst>
    <p:sldId id="310" r:id="rId2"/>
    <p:sldId id="311" r:id="rId3"/>
    <p:sldId id="312" r:id="rId4"/>
    <p:sldId id="313" r:id="rId5"/>
    <p:sldId id="314" r:id="rId6"/>
    <p:sldId id="315" r:id="rId7"/>
    <p:sldId id="316" r:id="rId8"/>
    <p:sldId id="317" r:id="rId9"/>
    <p:sldId id="319" r:id="rId10"/>
    <p:sldId id="320" r:id="rId11"/>
    <p:sldId id="318" r:id="rId12"/>
    <p:sldId id="321" r:id="rId13"/>
    <p:sldId id="322" r:id="rId14"/>
    <p:sldId id="323" r:id="rId15"/>
    <p:sldId id="324" r:id="rId16"/>
    <p:sldId id="325" r:id="rId17"/>
    <p:sldId id="326" r:id="rId18"/>
    <p:sldId id="327" r:id="rId19"/>
    <p:sldId id="328" r:id="rId20"/>
    <p:sldId id="329" r:id="rId21"/>
    <p:sldId id="330" r:id="rId22"/>
    <p:sldId id="331" r:id="rId23"/>
    <p:sldId id="372" r:id="rId24"/>
    <p:sldId id="373" r:id="rId25"/>
    <p:sldId id="374" r:id="rId26"/>
    <p:sldId id="368" r:id="rId27"/>
    <p:sldId id="332" r:id="rId28"/>
    <p:sldId id="333" r:id="rId29"/>
    <p:sldId id="335" r:id="rId30"/>
    <p:sldId id="336" r:id="rId31"/>
    <p:sldId id="376" r:id="rId32"/>
    <p:sldId id="337" r:id="rId33"/>
    <p:sldId id="377" r:id="rId34"/>
    <p:sldId id="339" r:id="rId35"/>
    <p:sldId id="338" r:id="rId36"/>
    <p:sldId id="340" r:id="rId37"/>
    <p:sldId id="341" r:id="rId38"/>
    <p:sldId id="343" r:id="rId39"/>
    <p:sldId id="344" r:id="rId40"/>
    <p:sldId id="355" r:id="rId41"/>
    <p:sldId id="352" r:id="rId42"/>
    <p:sldId id="353" r:id="rId43"/>
    <p:sldId id="375" r:id="rId44"/>
    <p:sldId id="342" r:id="rId45"/>
    <p:sldId id="354" r:id="rId46"/>
  </p:sldIdLst>
  <p:sldSz cx="9144000" cy="6858000" type="screen4x3"/>
  <p:notesSz cx="6858000" cy="9144000"/>
  <p:defaultTextStyle>
    <a:defPPr>
      <a:defRPr lang="zh-CN"/>
    </a:defPPr>
    <a:lvl1pPr algn="l" rtl="0" fontAlgn="base">
      <a:spcBef>
        <a:spcPct val="0"/>
      </a:spcBef>
      <a:spcAft>
        <a:spcPct val="0"/>
      </a:spcAft>
      <a:defRPr sz="2800" b="1" kern="1200">
        <a:solidFill>
          <a:srgbClr val="1C1C1C"/>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800" b="1" kern="1200">
        <a:solidFill>
          <a:srgbClr val="1C1C1C"/>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800" b="1" kern="1200">
        <a:solidFill>
          <a:srgbClr val="1C1C1C"/>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800" b="1" kern="1200">
        <a:solidFill>
          <a:srgbClr val="1C1C1C"/>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800" b="1" kern="1200">
        <a:solidFill>
          <a:srgbClr val="1C1C1C"/>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b="1" kern="1200">
        <a:solidFill>
          <a:srgbClr val="1C1C1C"/>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b="1" kern="1200">
        <a:solidFill>
          <a:srgbClr val="1C1C1C"/>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b="1" kern="1200">
        <a:solidFill>
          <a:srgbClr val="1C1C1C"/>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b="1" kern="1200">
        <a:solidFill>
          <a:srgbClr val="1C1C1C"/>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4319">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993300"/>
    <a:srgbClr val="FFFF66"/>
    <a:srgbClr val="FF3300"/>
    <a:srgbClr val="CC0000"/>
    <a:srgbClr val="FF0000"/>
    <a:srgbClr val="00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72" autoAdjust="0"/>
    <p:restoredTop sz="94859" autoAdjust="0"/>
  </p:normalViewPr>
  <p:slideViewPr>
    <p:cSldViewPr>
      <p:cViewPr varScale="1">
        <p:scale>
          <a:sx n="83" d="100"/>
          <a:sy n="83" d="100"/>
        </p:scale>
        <p:origin x="1584" y="77"/>
      </p:cViewPr>
      <p:guideLst>
        <p:guide orient="horz" pos="4319"/>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3516"/>
    </p:cViewPr>
  </p:sorterViewPr>
  <p:notesViewPr>
    <p:cSldViewPr>
      <p:cViewPr varScale="1">
        <p:scale>
          <a:sx n="36" d="100"/>
          <a:sy n="36" d="100"/>
        </p:scale>
        <p:origin x="-161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31.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image" Target="../media/image3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wmf"/><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6610" name="Rectangle 2">
            <a:extLst>
              <a:ext uri="{FF2B5EF4-FFF2-40B4-BE49-F238E27FC236}">
                <a16:creationId xmlns:a16="http://schemas.microsoft.com/office/drawing/2014/main" id="{A99CF917-2B24-4820-8E8F-7C02E0697F11}"/>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b="0">
                <a:solidFill>
                  <a:schemeClr val="tx1"/>
                </a:solidFill>
              </a:defRPr>
            </a:lvl1pPr>
          </a:lstStyle>
          <a:p>
            <a:endParaRPr lang="en-US" altLang="zh-CN"/>
          </a:p>
        </p:txBody>
      </p:sp>
      <p:sp>
        <p:nvSpPr>
          <p:cNvPr id="196611" name="Rectangle 3">
            <a:extLst>
              <a:ext uri="{FF2B5EF4-FFF2-40B4-BE49-F238E27FC236}">
                <a16:creationId xmlns:a16="http://schemas.microsoft.com/office/drawing/2014/main" id="{766888EE-B454-44AD-97D3-D915E12DA0C8}"/>
              </a:ext>
            </a:extLst>
          </p:cNvPr>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b="0">
                <a:solidFill>
                  <a:schemeClr val="tx1"/>
                </a:solidFill>
              </a:defRPr>
            </a:lvl1pPr>
          </a:lstStyle>
          <a:p>
            <a:endParaRPr lang="en-US" altLang="zh-CN"/>
          </a:p>
        </p:txBody>
      </p:sp>
      <p:sp>
        <p:nvSpPr>
          <p:cNvPr id="196612" name="Rectangle 4">
            <a:extLst>
              <a:ext uri="{FF2B5EF4-FFF2-40B4-BE49-F238E27FC236}">
                <a16:creationId xmlns:a16="http://schemas.microsoft.com/office/drawing/2014/main" id="{87EBC3C7-DC8C-4A50-9FFA-AC83174F1783}"/>
              </a:ext>
            </a:extLst>
          </p:cNvPr>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b="0">
                <a:solidFill>
                  <a:schemeClr val="tx1"/>
                </a:solidFill>
              </a:defRPr>
            </a:lvl1pPr>
          </a:lstStyle>
          <a:p>
            <a:endParaRPr lang="en-US" altLang="zh-CN"/>
          </a:p>
        </p:txBody>
      </p:sp>
      <p:sp>
        <p:nvSpPr>
          <p:cNvPr id="196613" name="Rectangle 5">
            <a:extLst>
              <a:ext uri="{FF2B5EF4-FFF2-40B4-BE49-F238E27FC236}">
                <a16:creationId xmlns:a16="http://schemas.microsoft.com/office/drawing/2014/main" id="{99EB592D-231F-4FB6-B97E-D5D460DA7E10}"/>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b="0">
                <a:solidFill>
                  <a:schemeClr val="tx1"/>
                </a:solidFill>
              </a:defRPr>
            </a:lvl1pPr>
          </a:lstStyle>
          <a:p>
            <a:fld id="{4153D9FB-F861-4852-B1A8-E5F8D6477EDF}"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9CBCD8E0-D265-45CF-955C-1D5B2A671B12}"/>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110595" name="Rectangle 3">
            <a:extLst>
              <a:ext uri="{FF2B5EF4-FFF2-40B4-BE49-F238E27FC236}">
                <a16:creationId xmlns:a16="http://schemas.microsoft.com/office/drawing/2014/main" id="{E5DFD550-B443-4143-9C2D-1F39C494B16C}"/>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10596" name="Rectangle 4">
            <a:extLst>
              <a:ext uri="{FF2B5EF4-FFF2-40B4-BE49-F238E27FC236}">
                <a16:creationId xmlns:a16="http://schemas.microsoft.com/office/drawing/2014/main" id="{E602AB8A-E2CC-4F50-9748-4819B9BDDE50}"/>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0597" name="Rectangle 5">
            <a:extLst>
              <a:ext uri="{FF2B5EF4-FFF2-40B4-BE49-F238E27FC236}">
                <a16:creationId xmlns:a16="http://schemas.microsoft.com/office/drawing/2014/main" id="{7EA9D331-F0F9-468F-A317-2767ADDBAEAE}"/>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0598" name="Rectangle 6">
            <a:extLst>
              <a:ext uri="{FF2B5EF4-FFF2-40B4-BE49-F238E27FC236}">
                <a16:creationId xmlns:a16="http://schemas.microsoft.com/office/drawing/2014/main" id="{AC62ED10-1BDD-486F-9239-0D796558F1AC}"/>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10599" name="Rectangle 7">
            <a:extLst>
              <a:ext uri="{FF2B5EF4-FFF2-40B4-BE49-F238E27FC236}">
                <a16:creationId xmlns:a16="http://schemas.microsoft.com/office/drawing/2014/main" id="{8382BBCF-F292-4035-B5D7-75EC9F8100D5}"/>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5AEC5B74-C350-4E0F-819B-26C00CB00B50}"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3250" name="Group 2">
            <a:extLst>
              <a:ext uri="{FF2B5EF4-FFF2-40B4-BE49-F238E27FC236}">
                <a16:creationId xmlns:a16="http://schemas.microsoft.com/office/drawing/2014/main" id="{DA4E89C3-3795-4665-936E-2ED4813A425F}"/>
              </a:ext>
            </a:extLst>
          </p:cNvPr>
          <p:cNvGrpSpPr>
            <a:grpSpLocks/>
          </p:cNvGrpSpPr>
          <p:nvPr/>
        </p:nvGrpSpPr>
        <p:grpSpPr bwMode="auto">
          <a:xfrm>
            <a:off x="0" y="0"/>
            <a:ext cx="8805863" cy="6858000"/>
            <a:chOff x="0" y="0"/>
            <a:chExt cx="5547" cy="4320"/>
          </a:xfrm>
        </p:grpSpPr>
        <p:grpSp>
          <p:nvGrpSpPr>
            <p:cNvPr id="53251" name="Group 3">
              <a:extLst>
                <a:ext uri="{FF2B5EF4-FFF2-40B4-BE49-F238E27FC236}">
                  <a16:creationId xmlns:a16="http://schemas.microsoft.com/office/drawing/2014/main" id="{3531B019-13BD-4554-A5E0-7FB587C8AC2D}"/>
                </a:ext>
              </a:extLst>
            </p:cNvPr>
            <p:cNvGrpSpPr>
              <a:grpSpLocks/>
            </p:cNvGrpSpPr>
            <p:nvPr userDrawn="1"/>
          </p:nvGrpSpPr>
          <p:grpSpPr bwMode="auto">
            <a:xfrm rot="-215207">
              <a:off x="3690" y="234"/>
              <a:ext cx="1857" cy="3625"/>
              <a:chOff x="3010" y="778"/>
              <a:chExt cx="1857" cy="3625"/>
            </a:xfrm>
          </p:grpSpPr>
          <p:sp>
            <p:nvSpPr>
              <p:cNvPr id="53252" name="Freeform 4">
                <a:extLst>
                  <a:ext uri="{FF2B5EF4-FFF2-40B4-BE49-F238E27FC236}">
                    <a16:creationId xmlns:a16="http://schemas.microsoft.com/office/drawing/2014/main" id="{6442FBC3-FBFA-4041-BD00-F183212BB0B6}"/>
                  </a:ext>
                </a:extLst>
              </p:cNvPr>
              <p:cNvSpPr>
                <a:spLocks/>
              </p:cNvSpPr>
              <p:nvPr userDrawn="1"/>
            </p:nvSpPr>
            <p:spPr bwMode="ltGray">
              <a:xfrm rot="12185230" flipV="1">
                <a:off x="3534" y="778"/>
                <a:ext cx="1333" cy="1485"/>
              </a:xfrm>
              <a:custGeom>
                <a:avLst/>
                <a:gdLst>
                  <a:gd name="T0" fmla="*/ 16 w 596"/>
                  <a:gd name="T1" fmla="*/ 370 h 666"/>
                  <a:gd name="T2" fmla="*/ 6 w 596"/>
                  <a:gd name="T3" fmla="*/ 341 h 666"/>
                  <a:gd name="T4" fmla="*/ 0 w 596"/>
                  <a:gd name="T5" fmla="*/ 289 h 666"/>
                  <a:gd name="T6" fmla="*/ 4 w 596"/>
                  <a:gd name="T7" fmla="*/ 222 h 666"/>
                  <a:gd name="T8" fmla="*/ 25 w 596"/>
                  <a:gd name="T9" fmla="*/ 151 h 666"/>
                  <a:gd name="T10" fmla="*/ 69 w 596"/>
                  <a:gd name="T11" fmla="*/ 84 h 666"/>
                  <a:gd name="T12" fmla="*/ 142 w 596"/>
                  <a:gd name="T13" fmla="*/ 31 h 666"/>
                  <a:gd name="T14" fmla="*/ 247 w 596"/>
                  <a:gd name="T15" fmla="*/ 2 h 666"/>
                  <a:gd name="T16" fmla="*/ 380 w 596"/>
                  <a:gd name="T17" fmla="*/ 9 h 666"/>
                  <a:gd name="T18" fmla="*/ 484 w 596"/>
                  <a:gd name="T19" fmla="*/ 68 h 666"/>
                  <a:gd name="T20" fmla="*/ 554 w 596"/>
                  <a:gd name="T21" fmla="*/ 165 h 666"/>
                  <a:gd name="T22" fmla="*/ 591 w 596"/>
                  <a:gd name="T23" fmla="*/ 284 h 666"/>
                  <a:gd name="T24" fmla="*/ 595 w 596"/>
                  <a:gd name="T25" fmla="*/ 409 h 666"/>
                  <a:gd name="T26" fmla="*/ 566 w 596"/>
                  <a:gd name="T27" fmla="*/ 525 h 666"/>
                  <a:gd name="T28" fmla="*/ 507 w 596"/>
                  <a:gd name="T29" fmla="*/ 615 h 666"/>
                  <a:gd name="T30" fmla="*/ 417 w 596"/>
                  <a:gd name="T31" fmla="*/ 663 h 666"/>
                  <a:gd name="T32" fmla="*/ 389 w 596"/>
                  <a:gd name="T33" fmla="*/ 659 h 666"/>
                  <a:gd name="T34" fmla="*/ 441 w 596"/>
                  <a:gd name="T35" fmla="*/ 617 h 666"/>
                  <a:gd name="T36" fmla="*/ 482 w 596"/>
                  <a:gd name="T37" fmla="*/ 544 h 666"/>
                  <a:gd name="T38" fmla="*/ 509 w 596"/>
                  <a:gd name="T39" fmla="*/ 454 h 666"/>
                  <a:gd name="T40" fmla="*/ 520 w 596"/>
                  <a:gd name="T41" fmla="*/ 355 h 666"/>
                  <a:gd name="T42" fmla="*/ 514 w 596"/>
                  <a:gd name="T43" fmla="*/ 258 h 666"/>
                  <a:gd name="T44" fmla="*/ 485 w 596"/>
                  <a:gd name="T45" fmla="*/ 174 h 666"/>
                  <a:gd name="T46" fmla="*/ 433 w 596"/>
                  <a:gd name="T47" fmla="*/ 112 h 666"/>
                  <a:gd name="T48" fmla="*/ 341 w 596"/>
                  <a:gd name="T49" fmla="*/ 75 h 666"/>
                  <a:gd name="T50" fmla="*/ 246 w 596"/>
                  <a:gd name="T51" fmla="*/ 61 h 666"/>
                  <a:gd name="T52" fmla="*/ 174 w 596"/>
                  <a:gd name="T53" fmla="*/ 71 h 666"/>
                  <a:gd name="T54" fmla="*/ 121 w 596"/>
                  <a:gd name="T55" fmla="*/ 101 h 666"/>
                  <a:gd name="T56" fmla="*/ 84 w 596"/>
                  <a:gd name="T57" fmla="*/ 149 h 666"/>
                  <a:gd name="T58" fmla="*/ 57 w 596"/>
                  <a:gd name="T59" fmla="*/ 206 h 666"/>
                  <a:gd name="T60" fmla="*/ 40 w 596"/>
                  <a:gd name="T61" fmla="*/ 272 h 666"/>
                  <a:gd name="T62" fmla="*/ 28 w 596"/>
                  <a:gd name="T63" fmla="*/ 339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53" name="Freeform 5">
                <a:extLst>
                  <a:ext uri="{FF2B5EF4-FFF2-40B4-BE49-F238E27FC236}">
                    <a16:creationId xmlns:a16="http://schemas.microsoft.com/office/drawing/2014/main" id="{FD22AF34-FBD2-4BED-A4AB-49EDE183549A}"/>
                  </a:ext>
                </a:extLst>
              </p:cNvPr>
              <p:cNvSpPr>
                <a:spLocks/>
              </p:cNvSpPr>
              <p:nvPr userDrawn="1"/>
            </p:nvSpPr>
            <p:spPr bwMode="ltGray">
              <a:xfrm rot="12185230" flipV="1">
                <a:off x="4029" y="1802"/>
                <a:ext cx="571" cy="531"/>
              </a:xfrm>
              <a:custGeom>
                <a:avLst/>
                <a:gdLst>
                  <a:gd name="T0" fmla="*/ 0 w 257"/>
                  <a:gd name="T1" fmla="*/ 0 h 237"/>
                  <a:gd name="T2" fmla="*/ 0 w 257"/>
                  <a:gd name="T3" fmla="*/ 25 h 237"/>
                  <a:gd name="T4" fmla="*/ 3 w 257"/>
                  <a:gd name="T5" fmla="*/ 50 h 237"/>
                  <a:gd name="T6" fmla="*/ 6 w 257"/>
                  <a:gd name="T7" fmla="*/ 75 h 237"/>
                  <a:gd name="T8" fmla="*/ 11 w 257"/>
                  <a:gd name="T9" fmla="*/ 98 h 237"/>
                  <a:gd name="T10" fmla="*/ 18 w 257"/>
                  <a:gd name="T11" fmla="*/ 119 h 237"/>
                  <a:gd name="T12" fmla="*/ 27 w 257"/>
                  <a:gd name="T13" fmla="*/ 141 h 237"/>
                  <a:gd name="T14" fmla="*/ 38 w 257"/>
                  <a:gd name="T15" fmla="*/ 161 h 237"/>
                  <a:gd name="T16" fmla="*/ 51 w 257"/>
                  <a:gd name="T17" fmla="*/ 178 h 237"/>
                  <a:gd name="T18" fmla="*/ 67 w 257"/>
                  <a:gd name="T19" fmla="*/ 194 h 237"/>
                  <a:gd name="T20" fmla="*/ 86 w 257"/>
                  <a:gd name="T21" fmla="*/ 208 h 237"/>
                  <a:gd name="T22" fmla="*/ 106 w 257"/>
                  <a:gd name="T23" fmla="*/ 219 h 237"/>
                  <a:gd name="T24" fmla="*/ 131 w 257"/>
                  <a:gd name="T25" fmla="*/ 228 h 237"/>
                  <a:gd name="T26" fmla="*/ 158 w 257"/>
                  <a:gd name="T27" fmla="*/ 234 h 237"/>
                  <a:gd name="T28" fmla="*/ 188 w 257"/>
                  <a:gd name="T29" fmla="*/ 237 h 237"/>
                  <a:gd name="T30" fmla="*/ 220 w 257"/>
                  <a:gd name="T31" fmla="*/ 236 h 237"/>
                  <a:gd name="T32" fmla="*/ 257 w 257"/>
                  <a:gd name="T33" fmla="*/ 232 h 237"/>
                  <a:gd name="T34" fmla="*/ 224 w 257"/>
                  <a:gd name="T35" fmla="*/ 227 h 237"/>
                  <a:gd name="T36" fmla="*/ 195 w 257"/>
                  <a:gd name="T37" fmla="*/ 220 h 237"/>
                  <a:gd name="T38" fmla="*/ 170 w 257"/>
                  <a:gd name="T39" fmla="*/ 212 h 237"/>
                  <a:gd name="T40" fmla="*/ 148 w 257"/>
                  <a:gd name="T41" fmla="*/ 204 h 237"/>
                  <a:gd name="T42" fmla="*/ 128 w 257"/>
                  <a:gd name="T43" fmla="*/ 193 h 237"/>
                  <a:gd name="T44" fmla="*/ 112 w 257"/>
                  <a:gd name="T45" fmla="*/ 182 h 237"/>
                  <a:gd name="T46" fmla="*/ 97 w 257"/>
                  <a:gd name="T47" fmla="*/ 169 h 237"/>
                  <a:gd name="T48" fmla="*/ 84 w 257"/>
                  <a:gd name="T49" fmla="*/ 155 h 237"/>
                  <a:gd name="T50" fmla="*/ 72 w 257"/>
                  <a:gd name="T51" fmla="*/ 141 h 237"/>
                  <a:gd name="T52" fmla="*/ 61 w 257"/>
                  <a:gd name="T53" fmla="*/ 125 h 237"/>
                  <a:gd name="T54" fmla="*/ 52 w 257"/>
                  <a:gd name="T55" fmla="*/ 107 h 237"/>
                  <a:gd name="T56" fmla="*/ 43 w 257"/>
                  <a:gd name="T57" fmla="*/ 88 h 237"/>
                  <a:gd name="T58" fmla="*/ 33 w 257"/>
                  <a:gd name="T59" fmla="*/ 69 h 237"/>
                  <a:gd name="T60" fmla="*/ 23 w 257"/>
                  <a:gd name="T61" fmla="*/ 47 h 237"/>
                  <a:gd name="T62" fmla="*/ 12 w 257"/>
                  <a:gd name="T63" fmla="*/ 24 h 237"/>
                  <a:gd name="T64" fmla="*/ 0 w 257"/>
                  <a:gd name="T65"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54" name="Freeform 6">
                <a:extLst>
                  <a:ext uri="{FF2B5EF4-FFF2-40B4-BE49-F238E27FC236}">
                    <a16:creationId xmlns:a16="http://schemas.microsoft.com/office/drawing/2014/main" id="{9B4AA1FE-8B9A-4B51-AD3E-5D7482B90478}"/>
                  </a:ext>
                </a:extLst>
              </p:cNvPr>
              <p:cNvSpPr>
                <a:spLocks/>
              </p:cNvSpPr>
              <p:nvPr userDrawn="1"/>
            </p:nvSpPr>
            <p:spPr bwMode="ltGray">
              <a:xfrm rot="12185230" flipV="1">
                <a:off x="3639" y="2167"/>
                <a:ext cx="277" cy="249"/>
              </a:xfrm>
              <a:custGeom>
                <a:avLst/>
                <a:gdLst>
                  <a:gd name="T0" fmla="*/ 77 w 124"/>
                  <a:gd name="T1" fmla="*/ 0 h 110"/>
                  <a:gd name="T2" fmla="*/ 124 w 124"/>
                  <a:gd name="T3" fmla="*/ 108 h 110"/>
                  <a:gd name="T4" fmla="*/ 120 w 124"/>
                  <a:gd name="T5" fmla="*/ 107 h 110"/>
                  <a:gd name="T6" fmla="*/ 107 w 124"/>
                  <a:gd name="T7" fmla="*/ 105 h 110"/>
                  <a:gd name="T8" fmla="*/ 89 w 124"/>
                  <a:gd name="T9" fmla="*/ 101 h 110"/>
                  <a:gd name="T10" fmla="*/ 68 w 124"/>
                  <a:gd name="T11" fmla="*/ 99 h 110"/>
                  <a:gd name="T12" fmla="*/ 45 w 124"/>
                  <a:gd name="T13" fmla="*/ 97 h 110"/>
                  <a:gd name="T14" fmla="*/ 25 w 124"/>
                  <a:gd name="T15" fmla="*/ 98 h 110"/>
                  <a:gd name="T16" fmla="*/ 9 w 124"/>
                  <a:gd name="T17" fmla="*/ 102 h 110"/>
                  <a:gd name="T18" fmla="*/ 0 w 124"/>
                  <a:gd name="T19" fmla="*/ 110 h 110"/>
                  <a:gd name="T20" fmla="*/ 4 w 124"/>
                  <a:gd name="T21" fmla="*/ 98 h 110"/>
                  <a:gd name="T22" fmla="*/ 8 w 124"/>
                  <a:gd name="T23" fmla="*/ 89 h 110"/>
                  <a:gd name="T24" fmla="*/ 16 w 124"/>
                  <a:gd name="T25" fmla="*/ 82 h 110"/>
                  <a:gd name="T26" fmla="*/ 25 w 124"/>
                  <a:gd name="T27" fmla="*/ 76 h 110"/>
                  <a:gd name="T28" fmla="*/ 36 w 124"/>
                  <a:gd name="T29" fmla="*/ 72 h 110"/>
                  <a:gd name="T30" fmla="*/ 47 w 124"/>
                  <a:gd name="T31" fmla="*/ 71 h 110"/>
                  <a:gd name="T32" fmla="*/ 59 w 124"/>
                  <a:gd name="T33" fmla="*/ 71 h 110"/>
                  <a:gd name="T34" fmla="*/ 72 w 124"/>
                  <a:gd name="T35" fmla="*/ 74 h 110"/>
                  <a:gd name="T36" fmla="*/ 73 w 124"/>
                  <a:gd name="T37" fmla="*/ 71 h 110"/>
                  <a:gd name="T38" fmla="*/ 70 w 124"/>
                  <a:gd name="T39" fmla="*/ 56 h 110"/>
                  <a:gd name="T40" fmla="*/ 67 w 124"/>
                  <a:gd name="T41" fmla="*/ 38 h 110"/>
                  <a:gd name="T42" fmla="*/ 65 w 124"/>
                  <a:gd name="T43" fmla="*/ 30 h 110"/>
                  <a:gd name="T44" fmla="*/ 63 w 124"/>
                  <a:gd name="T45" fmla="*/ 30 h 110"/>
                  <a:gd name="T46" fmla="*/ 61 w 124"/>
                  <a:gd name="T47" fmla="*/ 29 h 110"/>
                  <a:gd name="T48" fmla="*/ 59 w 124"/>
                  <a:gd name="T49" fmla="*/ 26 h 110"/>
                  <a:gd name="T50" fmla="*/ 57 w 124"/>
                  <a:gd name="T51" fmla="*/ 23 h 110"/>
                  <a:gd name="T52" fmla="*/ 57 w 124"/>
                  <a:gd name="T53" fmla="*/ 19 h 110"/>
                  <a:gd name="T54" fmla="*/ 59 w 124"/>
                  <a:gd name="T55" fmla="*/ 14 h 110"/>
                  <a:gd name="T56" fmla="*/ 66 w 124"/>
                  <a:gd name="T57" fmla="*/ 8 h 110"/>
                  <a:gd name="T58" fmla="*/ 77 w 124"/>
                  <a:gd name="T5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55" name="Freeform 7">
                <a:extLst>
                  <a:ext uri="{FF2B5EF4-FFF2-40B4-BE49-F238E27FC236}">
                    <a16:creationId xmlns:a16="http://schemas.microsoft.com/office/drawing/2014/main" id="{6E9093C1-3F08-42DE-B72F-4B9C9B086C51}"/>
                  </a:ext>
                </a:extLst>
              </p:cNvPr>
              <p:cNvSpPr>
                <a:spLocks/>
              </p:cNvSpPr>
              <p:nvPr userDrawn="1"/>
            </p:nvSpPr>
            <p:spPr bwMode="ltGray">
              <a:xfrm rot="12185230" flipV="1">
                <a:off x="3979" y="977"/>
                <a:ext cx="245" cy="347"/>
              </a:xfrm>
              <a:custGeom>
                <a:avLst/>
                <a:gdLst>
                  <a:gd name="T0" fmla="*/ 0 w 109"/>
                  <a:gd name="T1" fmla="*/ 0 h 156"/>
                  <a:gd name="T2" fmla="*/ 5 w 109"/>
                  <a:gd name="T3" fmla="*/ 1 h 156"/>
                  <a:gd name="T4" fmla="*/ 18 w 109"/>
                  <a:gd name="T5" fmla="*/ 5 h 156"/>
                  <a:gd name="T6" fmla="*/ 37 w 109"/>
                  <a:gd name="T7" fmla="*/ 12 h 156"/>
                  <a:gd name="T8" fmla="*/ 58 w 109"/>
                  <a:gd name="T9" fmla="*/ 24 h 156"/>
                  <a:gd name="T10" fmla="*/ 78 w 109"/>
                  <a:gd name="T11" fmla="*/ 44 h 156"/>
                  <a:gd name="T12" fmla="*/ 96 w 109"/>
                  <a:gd name="T13" fmla="*/ 71 h 156"/>
                  <a:gd name="T14" fmla="*/ 107 w 109"/>
                  <a:gd name="T15" fmla="*/ 108 h 156"/>
                  <a:gd name="T16" fmla="*/ 109 w 109"/>
                  <a:gd name="T17" fmla="*/ 156 h 156"/>
                  <a:gd name="T18" fmla="*/ 105 w 109"/>
                  <a:gd name="T19" fmla="*/ 156 h 156"/>
                  <a:gd name="T20" fmla="*/ 99 w 109"/>
                  <a:gd name="T21" fmla="*/ 156 h 156"/>
                  <a:gd name="T22" fmla="*/ 93 w 109"/>
                  <a:gd name="T23" fmla="*/ 156 h 156"/>
                  <a:gd name="T24" fmla="*/ 87 w 109"/>
                  <a:gd name="T25" fmla="*/ 154 h 156"/>
                  <a:gd name="T26" fmla="*/ 81 w 109"/>
                  <a:gd name="T27" fmla="*/ 153 h 156"/>
                  <a:gd name="T28" fmla="*/ 74 w 109"/>
                  <a:gd name="T29" fmla="*/ 150 h 156"/>
                  <a:gd name="T30" fmla="*/ 66 w 109"/>
                  <a:gd name="T31" fmla="*/ 145 h 156"/>
                  <a:gd name="T32" fmla="*/ 58 w 109"/>
                  <a:gd name="T33" fmla="*/ 139 h 156"/>
                  <a:gd name="T34" fmla="*/ 53 w 109"/>
                  <a:gd name="T35" fmla="*/ 126 h 156"/>
                  <a:gd name="T36" fmla="*/ 53 w 109"/>
                  <a:gd name="T37" fmla="*/ 111 h 156"/>
                  <a:gd name="T38" fmla="*/ 56 w 109"/>
                  <a:gd name="T39" fmla="*/ 96 h 156"/>
                  <a:gd name="T40" fmla="*/ 59 w 109"/>
                  <a:gd name="T41" fmla="*/ 80 h 156"/>
                  <a:gd name="T42" fmla="*/ 56 w 109"/>
                  <a:gd name="T43" fmla="*/ 62 h 156"/>
                  <a:gd name="T44" fmla="*/ 48 w 109"/>
                  <a:gd name="T45" fmla="*/ 43 h 156"/>
                  <a:gd name="T46" fmla="*/ 31 w 109"/>
                  <a:gd name="T47" fmla="*/ 23 h 156"/>
                  <a:gd name="T48" fmla="*/ 0 w 109"/>
                  <a:gd name="T4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56" name="Freeform 8">
                <a:extLst>
                  <a:ext uri="{FF2B5EF4-FFF2-40B4-BE49-F238E27FC236}">
                    <a16:creationId xmlns:a16="http://schemas.microsoft.com/office/drawing/2014/main" id="{598B71A2-2356-4AD8-B16C-D4DADFA79B88}"/>
                  </a:ext>
                </a:extLst>
              </p:cNvPr>
              <p:cNvSpPr>
                <a:spLocks/>
              </p:cNvSpPr>
              <p:nvPr userDrawn="1"/>
            </p:nvSpPr>
            <p:spPr bwMode="ltGray">
              <a:xfrm rot="12185230" flipV="1">
                <a:off x="3845" y="2207"/>
                <a:ext cx="103" cy="209"/>
              </a:xfrm>
              <a:custGeom>
                <a:avLst/>
                <a:gdLst>
                  <a:gd name="T0" fmla="*/ 31 w 46"/>
                  <a:gd name="T1" fmla="*/ 0 h 94"/>
                  <a:gd name="T2" fmla="*/ 20 w 46"/>
                  <a:gd name="T3" fmla="*/ 38 h 94"/>
                  <a:gd name="T4" fmla="*/ 15 w 46"/>
                  <a:gd name="T5" fmla="*/ 62 h 94"/>
                  <a:gd name="T6" fmla="*/ 11 w 46"/>
                  <a:gd name="T7" fmla="*/ 79 h 94"/>
                  <a:gd name="T8" fmla="*/ 0 w 46"/>
                  <a:gd name="T9" fmla="*/ 94 h 94"/>
                  <a:gd name="T10" fmla="*/ 12 w 46"/>
                  <a:gd name="T11" fmla="*/ 88 h 94"/>
                  <a:gd name="T12" fmla="*/ 23 w 46"/>
                  <a:gd name="T13" fmla="*/ 80 h 94"/>
                  <a:gd name="T14" fmla="*/ 32 w 46"/>
                  <a:gd name="T15" fmla="*/ 69 h 94"/>
                  <a:gd name="T16" fmla="*/ 40 w 46"/>
                  <a:gd name="T17" fmla="*/ 57 h 94"/>
                  <a:gd name="T18" fmla="*/ 45 w 46"/>
                  <a:gd name="T19" fmla="*/ 44 h 94"/>
                  <a:gd name="T20" fmla="*/ 46 w 46"/>
                  <a:gd name="T21" fmla="*/ 30 h 94"/>
                  <a:gd name="T22" fmla="*/ 42 w 46"/>
                  <a:gd name="T23" fmla="*/ 15 h 94"/>
                  <a:gd name="T24" fmla="*/ 31 w 46"/>
                  <a:gd name="T25"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57" name="Freeform 9">
                <a:extLst>
                  <a:ext uri="{FF2B5EF4-FFF2-40B4-BE49-F238E27FC236}">
                    <a16:creationId xmlns:a16="http://schemas.microsoft.com/office/drawing/2014/main" id="{D1A77C7F-1146-443B-9206-1C013317DCF0}"/>
                  </a:ext>
                </a:extLst>
              </p:cNvPr>
              <p:cNvSpPr>
                <a:spLocks/>
              </p:cNvSpPr>
              <p:nvPr userDrawn="1"/>
            </p:nvSpPr>
            <p:spPr bwMode="ltGray">
              <a:xfrm rot="12185230" flipV="1">
                <a:off x="3895" y="1325"/>
                <a:ext cx="120" cy="90"/>
              </a:xfrm>
              <a:custGeom>
                <a:avLst/>
                <a:gdLst>
                  <a:gd name="T0" fmla="*/ 0 w 54"/>
                  <a:gd name="T1" fmla="*/ 0 h 40"/>
                  <a:gd name="T2" fmla="*/ 1 w 54"/>
                  <a:gd name="T3" fmla="*/ 1 h 40"/>
                  <a:gd name="T4" fmla="*/ 6 w 54"/>
                  <a:gd name="T5" fmla="*/ 3 h 40"/>
                  <a:gd name="T6" fmla="*/ 13 w 54"/>
                  <a:gd name="T7" fmla="*/ 8 h 40"/>
                  <a:gd name="T8" fmla="*/ 21 w 54"/>
                  <a:gd name="T9" fmla="*/ 12 h 40"/>
                  <a:gd name="T10" fmla="*/ 29 w 54"/>
                  <a:gd name="T11" fmla="*/ 15 h 40"/>
                  <a:gd name="T12" fmla="*/ 38 w 54"/>
                  <a:gd name="T13" fmla="*/ 17 h 40"/>
                  <a:gd name="T14" fmla="*/ 46 w 54"/>
                  <a:gd name="T15" fmla="*/ 18 h 40"/>
                  <a:gd name="T16" fmla="*/ 54 w 54"/>
                  <a:gd name="T17" fmla="*/ 16 h 40"/>
                  <a:gd name="T18" fmla="*/ 53 w 54"/>
                  <a:gd name="T19" fmla="*/ 25 h 40"/>
                  <a:gd name="T20" fmla="*/ 50 w 54"/>
                  <a:gd name="T21" fmla="*/ 33 h 40"/>
                  <a:gd name="T22" fmla="*/ 44 w 54"/>
                  <a:gd name="T23" fmla="*/ 38 h 40"/>
                  <a:gd name="T24" fmla="*/ 37 w 54"/>
                  <a:gd name="T25" fmla="*/ 40 h 40"/>
                  <a:gd name="T26" fmla="*/ 28 w 54"/>
                  <a:gd name="T27" fmla="*/ 39 h 40"/>
                  <a:gd name="T28" fmla="*/ 19 w 54"/>
                  <a:gd name="T29" fmla="*/ 32 h 40"/>
                  <a:gd name="T30" fmla="*/ 10 w 54"/>
                  <a:gd name="T31" fmla="*/ 20 h 40"/>
                  <a:gd name="T32" fmla="*/ 0 w 54"/>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58" name="Freeform 10">
                <a:extLst>
                  <a:ext uri="{FF2B5EF4-FFF2-40B4-BE49-F238E27FC236}">
                    <a16:creationId xmlns:a16="http://schemas.microsoft.com/office/drawing/2014/main" id="{6CC0248F-A94C-4BA5-8939-A20DA8881D72}"/>
                  </a:ext>
                </a:extLst>
              </p:cNvPr>
              <p:cNvSpPr>
                <a:spLocks/>
              </p:cNvSpPr>
              <p:nvPr userDrawn="1"/>
            </p:nvSpPr>
            <p:spPr bwMode="ltGray">
              <a:xfrm rot="12185230" flipV="1">
                <a:off x="3010" y="2344"/>
                <a:ext cx="330" cy="2059"/>
              </a:xfrm>
              <a:custGeom>
                <a:avLst/>
                <a:gdLst>
                  <a:gd name="T0" fmla="*/ 0 w 149"/>
                  <a:gd name="T1" fmla="*/ 0 h 704"/>
                  <a:gd name="T2" fmla="*/ 6 w 149"/>
                  <a:gd name="T3" fmla="*/ 6 h 704"/>
                  <a:gd name="T4" fmla="*/ 16 w 149"/>
                  <a:gd name="T5" fmla="*/ 14 h 704"/>
                  <a:gd name="T6" fmla="*/ 28 w 149"/>
                  <a:gd name="T7" fmla="*/ 24 h 704"/>
                  <a:gd name="T8" fmla="*/ 41 w 149"/>
                  <a:gd name="T9" fmla="*/ 37 h 704"/>
                  <a:gd name="T10" fmla="*/ 58 w 149"/>
                  <a:gd name="T11" fmla="*/ 53 h 704"/>
                  <a:gd name="T12" fmla="*/ 73 w 149"/>
                  <a:gd name="T13" fmla="*/ 70 h 704"/>
                  <a:gd name="T14" fmla="*/ 88 w 149"/>
                  <a:gd name="T15" fmla="*/ 90 h 704"/>
                  <a:gd name="T16" fmla="*/ 100 w 149"/>
                  <a:gd name="T17" fmla="*/ 113 h 704"/>
                  <a:gd name="T18" fmla="*/ 112 w 149"/>
                  <a:gd name="T19" fmla="*/ 137 h 704"/>
                  <a:gd name="T20" fmla="*/ 120 w 149"/>
                  <a:gd name="T21" fmla="*/ 165 h 704"/>
                  <a:gd name="T22" fmla="*/ 124 w 149"/>
                  <a:gd name="T23" fmla="*/ 196 h 704"/>
                  <a:gd name="T24" fmla="*/ 126 w 149"/>
                  <a:gd name="T25" fmla="*/ 228 h 704"/>
                  <a:gd name="T26" fmla="*/ 120 w 149"/>
                  <a:gd name="T27" fmla="*/ 264 h 704"/>
                  <a:gd name="T28" fmla="*/ 109 w 149"/>
                  <a:gd name="T29" fmla="*/ 302 h 704"/>
                  <a:gd name="T30" fmla="*/ 92 w 149"/>
                  <a:gd name="T31" fmla="*/ 342 h 704"/>
                  <a:gd name="T32" fmla="*/ 67 w 149"/>
                  <a:gd name="T33" fmla="*/ 386 h 704"/>
                  <a:gd name="T34" fmla="*/ 39 w 149"/>
                  <a:gd name="T35" fmla="*/ 436 h 704"/>
                  <a:gd name="T36" fmla="*/ 21 w 149"/>
                  <a:gd name="T37" fmla="*/ 482 h 704"/>
                  <a:gd name="T38" fmla="*/ 10 w 149"/>
                  <a:gd name="T39" fmla="*/ 525 h 704"/>
                  <a:gd name="T40" fmla="*/ 6 w 149"/>
                  <a:gd name="T41" fmla="*/ 566 h 704"/>
                  <a:gd name="T42" fmla="*/ 6 w 149"/>
                  <a:gd name="T43" fmla="*/ 605 h 704"/>
                  <a:gd name="T44" fmla="*/ 8 w 149"/>
                  <a:gd name="T45" fmla="*/ 641 h 704"/>
                  <a:gd name="T46" fmla="*/ 12 w 149"/>
                  <a:gd name="T47" fmla="*/ 673 h 704"/>
                  <a:gd name="T48" fmla="*/ 14 w 149"/>
                  <a:gd name="T49" fmla="*/ 704 h 704"/>
                  <a:gd name="T50" fmla="*/ 41 w 149"/>
                  <a:gd name="T51" fmla="*/ 688 h 704"/>
                  <a:gd name="T52" fmla="*/ 39 w 149"/>
                  <a:gd name="T53" fmla="*/ 680 h 704"/>
                  <a:gd name="T54" fmla="*/ 36 w 149"/>
                  <a:gd name="T55" fmla="*/ 657 h 704"/>
                  <a:gd name="T56" fmla="*/ 33 w 149"/>
                  <a:gd name="T57" fmla="*/ 622 h 704"/>
                  <a:gd name="T58" fmla="*/ 35 w 149"/>
                  <a:gd name="T59" fmla="*/ 575 h 704"/>
                  <a:gd name="T60" fmla="*/ 41 w 149"/>
                  <a:gd name="T61" fmla="*/ 519 h 704"/>
                  <a:gd name="T62" fmla="*/ 58 w 149"/>
                  <a:gd name="T63" fmla="*/ 455 h 704"/>
                  <a:gd name="T64" fmla="*/ 86 w 149"/>
                  <a:gd name="T65" fmla="*/ 386 h 704"/>
                  <a:gd name="T66" fmla="*/ 129 w 149"/>
                  <a:gd name="T67" fmla="*/ 313 h 704"/>
                  <a:gd name="T68" fmla="*/ 143 w 149"/>
                  <a:gd name="T69" fmla="*/ 279 h 704"/>
                  <a:gd name="T70" fmla="*/ 149 w 149"/>
                  <a:gd name="T71" fmla="*/ 235 h 704"/>
                  <a:gd name="T72" fmla="*/ 144 w 149"/>
                  <a:gd name="T73" fmla="*/ 184 h 704"/>
                  <a:gd name="T74" fmla="*/ 131 w 149"/>
                  <a:gd name="T75" fmla="*/ 134 h 704"/>
                  <a:gd name="T76" fmla="*/ 109 w 149"/>
                  <a:gd name="T77" fmla="*/ 85 h 704"/>
                  <a:gd name="T78" fmla="*/ 81 w 149"/>
                  <a:gd name="T79" fmla="*/ 44 h 704"/>
                  <a:gd name="T80" fmla="*/ 44 w 149"/>
                  <a:gd name="T81" fmla="*/ 14 h 704"/>
                  <a:gd name="T82" fmla="*/ 0 w 149"/>
                  <a:gd name="T83" fmla="*/ 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3259" name="Freeform 11">
              <a:extLst>
                <a:ext uri="{FF2B5EF4-FFF2-40B4-BE49-F238E27FC236}">
                  <a16:creationId xmlns:a16="http://schemas.microsoft.com/office/drawing/2014/main" id="{DF0FE40F-0DAB-4CCA-9B80-9A083ADD1E10}"/>
                </a:ext>
              </a:extLst>
            </p:cNvPr>
            <p:cNvSpPr>
              <a:spLocks/>
            </p:cNvSpPr>
            <p:nvPr userDrawn="1"/>
          </p:nvSpPr>
          <p:spPr bwMode="ltGray">
            <a:xfrm rot="373331" flipH="1">
              <a:off x="22" y="1957"/>
              <a:ext cx="323" cy="649"/>
            </a:xfrm>
            <a:custGeom>
              <a:avLst/>
              <a:gdLst>
                <a:gd name="T0" fmla="*/ 94 w 128"/>
                <a:gd name="T1" fmla="*/ 0 h 217"/>
                <a:gd name="T2" fmla="*/ 105 w 128"/>
                <a:gd name="T3" fmla="*/ 9 h 217"/>
                <a:gd name="T4" fmla="*/ 115 w 128"/>
                <a:gd name="T5" fmla="*/ 27 h 217"/>
                <a:gd name="T6" fmla="*/ 123 w 128"/>
                <a:gd name="T7" fmla="*/ 50 h 217"/>
                <a:gd name="T8" fmla="*/ 128 w 128"/>
                <a:gd name="T9" fmla="*/ 78 h 217"/>
                <a:gd name="T10" fmla="*/ 127 w 128"/>
                <a:gd name="T11" fmla="*/ 111 h 217"/>
                <a:gd name="T12" fmla="*/ 116 w 128"/>
                <a:gd name="T13" fmla="*/ 145 h 217"/>
                <a:gd name="T14" fmla="*/ 94 w 128"/>
                <a:gd name="T15" fmla="*/ 181 h 217"/>
                <a:gd name="T16" fmla="*/ 60 w 128"/>
                <a:gd name="T17" fmla="*/ 217 h 217"/>
                <a:gd name="T18" fmla="*/ 49 w 128"/>
                <a:gd name="T19" fmla="*/ 213 h 217"/>
                <a:gd name="T20" fmla="*/ 38 w 128"/>
                <a:gd name="T21" fmla="*/ 210 h 217"/>
                <a:gd name="T22" fmla="*/ 26 w 128"/>
                <a:gd name="T23" fmla="*/ 205 h 217"/>
                <a:gd name="T24" fmla="*/ 16 w 128"/>
                <a:gd name="T25" fmla="*/ 201 h 217"/>
                <a:gd name="T26" fmla="*/ 8 w 128"/>
                <a:gd name="T27" fmla="*/ 196 h 217"/>
                <a:gd name="T28" fmla="*/ 2 w 128"/>
                <a:gd name="T29" fmla="*/ 190 h 217"/>
                <a:gd name="T30" fmla="*/ 0 w 128"/>
                <a:gd name="T31" fmla="*/ 183 h 217"/>
                <a:gd name="T32" fmla="*/ 1 w 128"/>
                <a:gd name="T33" fmla="*/ 178 h 217"/>
                <a:gd name="T34" fmla="*/ 13 w 128"/>
                <a:gd name="T35" fmla="*/ 171 h 217"/>
                <a:gd name="T36" fmla="*/ 29 w 128"/>
                <a:gd name="T37" fmla="*/ 161 h 217"/>
                <a:gd name="T38" fmla="*/ 46 w 128"/>
                <a:gd name="T39" fmla="*/ 150 h 217"/>
                <a:gd name="T40" fmla="*/ 63 w 128"/>
                <a:gd name="T41" fmla="*/ 134 h 217"/>
                <a:gd name="T42" fmla="*/ 79 w 128"/>
                <a:gd name="T43" fmla="*/ 112 h 217"/>
                <a:gd name="T44" fmla="*/ 91 w 128"/>
                <a:gd name="T45" fmla="*/ 83 h 217"/>
                <a:gd name="T46" fmla="*/ 97 w 128"/>
                <a:gd name="T47" fmla="*/ 46 h 217"/>
                <a:gd name="T48" fmla="*/ 94 w 128"/>
                <a:gd name="T49"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0" name="Freeform 12">
              <a:extLst>
                <a:ext uri="{FF2B5EF4-FFF2-40B4-BE49-F238E27FC236}">
                  <a16:creationId xmlns:a16="http://schemas.microsoft.com/office/drawing/2014/main" id="{4429B7E7-7F24-4CCF-AA5B-41DE18FCB089}"/>
                </a:ext>
              </a:extLst>
            </p:cNvPr>
            <p:cNvSpPr>
              <a:spLocks/>
            </p:cNvSpPr>
            <p:nvPr userDrawn="1"/>
          </p:nvSpPr>
          <p:spPr bwMode="ltGray">
            <a:xfrm>
              <a:off x="168" y="1260"/>
              <a:ext cx="1259" cy="1532"/>
            </a:xfrm>
            <a:custGeom>
              <a:avLst/>
              <a:gdLst>
                <a:gd name="T0" fmla="*/ 891 w 1259"/>
                <a:gd name="T1" fmla="*/ 1532 h 1532"/>
                <a:gd name="T2" fmla="*/ 954 w 1259"/>
                <a:gd name="T3" fmla="*/ 1452 h 1532"/>
                <a:gd name="T4" fmla="*/ 1032 w 1259"/>
                <a:gd name="T5" fmla="*/ 1338 h 1532"/>
                <a:gd name="T6" fmla="*/ 1115 w 1259"/>
                <a:gd name="T7" fmla="*/ 1188 h 1532"/>
                <a:gd name="T8" fmla="*/ 1194 w 1259"/>
                <a:gd name="T9" fmla="*/ 1023 h 1532"/>
                <a:gd name="T10" fmla="*/ 1244 w 1259"/>
                <a:gd name="T11" fmla="*/ 841 h 1532"/>
                <a:gd name="T12" fmla="*/ 1259 w 1259"/>
                <a:gd name="T13" fmla="*/ 647 h 1532"/>
                <a:gd name="T14" fmla="*/ 1230 w 1259"/>
                <a:gd name="T15" fmla="*/ 463 h 1532"/>
                <a:gd name="T16" fmla="*/ 1140 w 1259"/>
                <a:gd name="T17" fmla="*/ 294 h 1532"/>
                <a:gd name="T18" fmla="*/ 1043 w 1259"/>
                <a:gd name="T19" fmla="*/ 190 h 1532"/>
                <a:gd name="T20" fmla="*/ 961 w 1259"/>
                <a:gd name="T21" fmla="*/ 109 h 1532"/>
                <a:gd name="T22" fmla="*/ 894 w 1259"/>
                <a:gd name="T23" fmla="*/ 65 h 1532"/>
                <a:gd name="T24" fmla="*/ 786 w 1259"/>
                <a:gd name="T25" fmla="*/ 18 h 1532"/>
                <a:gd name="T26" fmla="*/ 642 w 1259"/>
                <a:gd name="T27" fmla="*/ 0 h 1532"/>
                <a:gd name="T28" fmla="*/ 440 w 1259"/>
                <a:gd name="T29" fmla="*/ 23 h 1532"/>
                <a:gd name="T30" fmla="*/ 366 w 1259"/>
                <a:gd name="T31" fmla="*/ 44 h 1532"/>
                <a:gd name="T32" fmla="*/ 292 w 1259"/>
                <a:gd name="T33" fmla="*/ 58 h 1532"/>
                <a:gd name="T34" fmla="*/ 229 w 1259"/>
                <a:gd name="T35" fmla="*/ 79 h 1532"/>
                <a:gd name="T36" fmla="*/ 178 w 1259"/>
                <a:gd name="T37" fmla="*/ 103 h 1532"/>
                <a:gd name="T38" fmla="*/ 127 w 1259"/>
                <a:gd name="T39" fmla="*/ 127 h 1532"/>
                <a:gd name="T40" fmla="*/ 82 w 1259"/>
                <a:gd name="T41" fmla="*/ 158 h 1532"/>
                <a:gd name="T42" fmla="*/ 41 w 1259"/>
                <a:gd name="T43" fmla="*/ 197 h 1532"/>
                <a:gd name="T44" fmla="*/ 0 w 1259"/>
                <a:gd name="T45" fmla="*/ 243 h 1532"/>
                <a:gd name="T46" fmla="*/ 76 w 1259"/>
                <a:gd name="T47" fmla="*/ 215 h 1532"/>
                <a:gd name="T48" fmla="*/ 144 w 1259"/>
                <a:gd name="T49" fmla="*/ 194 h 1532"/>
                <a:gd name="T50" fmla="*/ 212 w 1259"/>
                <a:gd name="T51" fmla="*/ 179 h 1532"/>
                <a:gd name="T52" fmla="*/ 280 w 1259"/>
                <a:gd name="T53" fmla="*/ 164 h 1532"/>
                <a:gd name="T54" fmla="*/ 336 w 1259"/>
                <a:gd name="T55" fmla="*/ 149 h 1532"/>
                <a:gd name="T56" fmla="*/ 397 w 1259"/>
                <a:gd name="T57" fmla="*/ 149 h 1532"/>
                <a:gd name="T58" fmla="*/ 458 w 1259"/>
                <a:gd name="T59" fmla="*/ 141 h 1532"/>
                <a:gd name="T60" fmla="*/ 511 w 1259"/>
                <a:gd name="T61" fmla="*/ 146 h 1532"/>
                <a:gd name="T62" fmla="*/ 565 w 1259"/>
                <a:gd name="T63" fmla="*/ 152 h 1532"/>
                <a:gd name="T64" fmla="*/ 618 w 1259"/>
                <a:gd name="T65" fmla="*/ 166 h 1532"/>
                <a:gd name="T66" fmla="*/ 669 w 1259"/>
                <a:gd name="T67" fmla="*/ 186 h 1532"/>
                <a:gd name="T68" fmla="*/ 715 w 1259"/>
                <a:gd name="T69" fmla="*/ 205 h 1532"/>
                <a:gd name="T70" fmla="*/ 760 w 1259"/>
                <a:gd name="T71" fmla="*/ 239 h 1532"/>
                <a:gd name="T72" fmla="*/ 811 w 1259"/>
                <a:gd name="T73" fmla="*/ 267 h 1532"/>
                <a:gd name="T74" fmla="*/ 855 w 1259"/>
                <a:gd name="T75" fmla="*/ 307 h 1532"/>
                <a:gd name="T76" fmla="*/ 899 w 1259"/>
                <a:gd name="T77" fmla="*/ 348 h 1532"/>
                <a:gd name="T78" fmla="*/ 971 w 1259"/>
                <a:gd name="T79" fmla="*/ 464 h 1532"/>
                <a:gd name="T80" fmla="*/ 1016 w 1259"/>
                <a:gd name="T81" fmla="*/ 606 h 1532"/>
                <a:gd name="T82" fmla="*/ 1027 w 1259"/>
                <a:gd name="T83" fmla="*/ 774 h 1532"/>
                <a:gd name="T84" fmla="*/ 1022 w 1259"/>
                <a:gd name="T85" fmla="*/ 939 h 1532"/>
                <a:gd name="T86" fmla="*/ 1002 w 1259"/>
                <a:gd name="T87" fmla="*/ 1117 h 1532"/>
                <a:gd name="T88" fmla="*/ 966 w 1259"/>
                <a:gd name="T89" fmla="*/ 1279 h 1532"/>
                <a:gd name="T90" fmla="*/ 933 w 1259"/>
                <a:gd name="T91" fmla="*/ 1421 h 1532"/>
                <a:gd name="T92" fmla="*/ 891 w 1259"/>
                <a:gd name="T93" fmla="*/ 1532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1" name="Freeform 13">
              <a:extLst>
                <a:ext uri="{FF2B5EF4-FFF2-40B4-BE49-F238E27FC236}">
                  <a16:creationId xmlns:a16="http://schemas.microsoft.com/office/drawing/2014/main" id="{ED2D1611-3A9A-4A51-8E28-AF6F48AFA91A}"/>
                </a:ext>
              </a:extLst>
            </p:cNvPr>
            <p:cNvSpPr>
              <a:spLocks/>
            </p:cNvSpPr>
            <p:nvPr userDrawn="1"/>
          </p:nvSpPr>
          <p:spPr bwMode="ltGray">
            <a:xfrm>
              <a:off x="0" y="2610"/>
              <a:ext cx="801" cy="459"/>
            </a:xfrm>
            <a:custGeom>
              <a:avLst/>
              <a:gdLst>
                <a:gd name="T0" fmla="*/ 0 w 801"/>
                <a:gd name="T1" fmla="*/ 0 h 459"/>
                <a:gd name="T2" fmla="*/ 37 w 801"/>
                <a:gd name="T3" fmla="*/ 69 h 459"/>
                <a:gd name="T4" fmla="*/ 68 w 801"/>
                <a:gd name="T5" fmla="*/ 132 h 459"/>
                <a:gd name="T6" fmla="*/ 110 w 801"/>
                <a:gd name="T7" fmla="*/ 188 h 459"/>
                <a:gd name="T8" fmla="*/ 149 w 801"/>
                <a:gd name="T9" fmla="*/ 229 h 459"/>
                <a:gd name="T10" fmla="*/ 192 w 801"/>
                <a:gd name="T11" fmla="*/ 278 h 459"/>
                <a:gd name="T12" fmla="*/ 250 w 801"/>
                <a:gd name="T13" fmla="*/ 314 h 459"/>
                <a:gd name="T14" fmla="*/ 308 w 801"/>
                <a:gd name="T15" fmla="*/ 336 h 459"/>
                <a:gd name="T16" fmla="*/ 365 w 801"/>
                <a:gd name="T17" fmla="*/ 365 h 459"/>
                <a:gd name="T18" fmla="*/ 430 w 801"/>
                <a:gd name="T19" fmla="*/ 381 h 459"/>
                <a:gd name="T20" fmla="*/ 501 w 801"/>
                <a:gd name="T21" fmla="*/ 390 h 459"/>
                <a:gd name="T22" fmla="*/ 573 w 801"/>
                <a:gd name="T23" fmla="*/ 392 h 459"/>
                <a:gd name="T24" fmla="*/ 646 w 801"/>
                <a:gd name="T25" fmla="*/ 381 h 459"/>
                <a:gd name="T26" fmla="*/ 726 w 801"/>
                <a:gd name="T27" fmla="*/ 362 h 459"/>
                <a:gd name="T28" fmla="*/ 801 w 801"/>
                <a:gd name="T29" fmla="*/ 335 h 459"/>
                <a:gd name="T30" fmla="*/ 731 w 801"/>
                <a:gd name="T31" fmla="*/ 377 h 459"/>
                <a:gd name="T32" fmla="*/ 662 w 801"/>
                <a:gd name="T33" fmla="*/ 404 h 459"/>
                <a:gd name="T34" fmla="*/ 594 w 801"/>
                <a:gd name="T35" fmla="*/ 432 h 459"/>
                <a:gd name="T36" fmla="*/ 532 w 801"/>
                <a:gd name="T37" fmla="*/ 445 h 459"/>
                <a:gd name="T38" fmla="*/ 471 w 801"/>
                <a:gd name="T39" fmla="*/ 459 h 459"/>
                <a:gd name="T40" fmla="*/ 411 w 801"/>
                <a:gd name="T41" fmla="*/ 458 h 459"/>
                <a:gd name="T42" fmla="*/ 350 w 801"/>
                <a:gd name="T43" fmla="*/ 458 h 459"/>
                <a:gd name="T44" fmla="*/ 291 w 801"/>
                <a:gd name="T45" fmla="*/ 450 h 459"/>
                <a:gd name="T46" fmla="*/ 244 w 801"/>
                <a:gd name="T47" fmla="*/ 436 h 459"/>
                <a:gd name="T48" fmla="*/ 192 w 801"/>
                <a:gd name="T49" fmla="*/ 415 h 459"/>
                <a:gd name="T50" fmla="*/ 145 w 801"/>
                <a:gd name="T51" fmla="*/ 394 h 459"/>
                <a:gd name="T52" fmla="*/ 100 w 801"/>
                <a:gd name="T53" fmla="*/ 373 h 459"/>
                <a:gd name="T54" fmla="*/ 60 w 801"/>
                <a:gd name="T55" fmla="*/ 347 h 459"/>
                <a:gd name="T56" fmla="*/ 0 w 801"/>
                <a:gd name="T57" fmla="*/ 294 h 459"/>
                <a:gd name="T58" fmla="*/ 0 w 801"/>
                <a:gd name="T59" fmla="*/ 0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2" name="Freeform 14">
              <a:extLst>
                <a:ext uri="{FF2B5EF4-FFF2-40B4-BE49-F238E27FC236}">
                  <a16:creationId xmlns:a16="http://schemas.microsoft.com/office/drawing/2014/main" id="{16CDFCC9-04EF-4039-A203-0352A2F2D8EF}"/>
                </a:ext>
              </a:extLst>
            </p:cNvPr>
            <p:cNvSpPr>
              <a:spLocks/>
            </p:cNvSpPr>
            <p:nvPr userDrawn="1"/>
          </p:nvSpPr>
          <p:spPr bwMode="ltGray">
            <a:xfrm rot="373331" flipH="1">
              <a:off x="898" y="2855"/>
              <a:ext cx="354" cy="464"/>
            </a:xfrm>
            <a:custGeom>
              <a:avLst/>
              <a:gdLst>
                <a:gd name="T0" fmla="*/ 75 w 117"/>
                <a:gd name="T1" fmla="*/ 0 h 132"/>
                <a:gd name="T2" fmla="*/ 0 w 117"/>
                <a:gd name="T3" fmla="*/ 25 h 132"/>
                <a:gd name="T4" fmla="*/ 3 w 117"/>
                <a:gd name="T5" fmla="*/ 26 h 132"/>
                <a:gd name="T6" fmla="*/ 14 w 117"/>
                <a:gd name="T7" fmla="*/ 29 h 132"/>
                <a:gd name="T8" fmla="*/ 29 w 117"/>
                <a:gd name="T9" fmla="*/ 36 h 132"/>
                <a:gd name="T10" fmla="*/ 46 w 117"/>
                <a:gd name="T11" fmla="*/ 47 h 132"/>
                <a:gd name="T12" fmla="*/ 66 w 117"/>
                <a:gd name="T13" fmla="*/ 62 h 132"/>
                <a:gd name="T14" fmla="*/ 84 w 117"/>
                <a:gd name="T15" fmla="*/ 80 h 132"/>
                <a:gd name="T16" fmla="*/ 102 w 117"/>
                <a:gd name="T17" fmla="*/ 103 h 132"/>
                <a:gd name="T18" fmla="*/ 116 w 117"/>
                <a:gd name="T19" fmla="*/ 132 h 132"/>
                <a:gd name="T20" fmla="*/ 117 w 117"/>
                <a:gd name="T21" fmla="*/ 120 h 132"/>
                <a:gd name="T22" fmla="*/ 115 w 117"/>
                <a:gd name="T23" fmla="*/ 107 h 132"/>
                <a:gd name="T24" fmla="*/ 108 w 117"/>
                <a:gd name="T25" fmla="*/ 90 h 132"/>
                <a:gd name="T26" fmla="*/ 99 w 117"/>
                <a:gd name="T27" fmla="*/ 74 h 132"/>
                <a:gd name="T28" fmla="*/ 89 w 117"/>
                <a:gd name="T29" fmla="*/ 58 h 132"/>
                <a:gd name="T30" fmla="*/ 78 w 117"/>
                <a:gd name="T31" fmla="*/ 45 h 132"/>
                <a:gd name="T32" fmla="*/ 67 w 117"/>
                <a:gd name="T33" fmla="*/ 36 h 132"/>
                <a:gd name="T34" fmla="*/ 58 w 117"/>
                <a:gd name="T35" fmla="*/ 32 h 132"/>
                <a:gd name="T36" fmla="*/ 69 w 117"/>
                <a:gd name="T37" fmla="*/ 29 h 132"/>
                <a:gd name="T38" fmla="*/ 79 w 117"/>
                <a:gd name="T39" fmla="*/ 28 h 132"/>
                <a:gd name="T40" fmla="*/ 89 w 117"/>
                <a:gd name="T41" fmla="*/ 26 h 132"/>
                <a:gd name="T42" fmla="*/ 98 w 117"/>
                <a:gd name="T43" fmla="*/ 25 h 132"/>
                <a:gd name="T44" fmla="*/ 105 w 117"/>
                <a:gd name="T45" fmla="*/ 24 h 132"/>
                <a:gd name="T46" fmla="*/ 109 w 117"/>
                <a:gd name="T47" fmla="*/ 22 h 132"/>
                <a:gd name="T48" fmla="*/ 113 w 117"/>
                <a:gd name="T49" fmla="*/ 21 h 132"/>
                <a:gd name="T50" fmla="*/ 114 w 117"/>
                <a:gd name="T51" fmla="*/ 21 h 132"/>
                <a:gd name="T52" fmla="*/ 75 w 117"/>
                <a:gd name="T5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3" name="Freeform 15">
              <a:extLst>
                <a:ext uri="{FF2B5EF4-FFF2-40B4-BE49-F238E27FC236}">
                  <a16:creationId xmlns:a16="http://schemas.microsoft.com/office/drawing/2014/main" id="{EB9C7EAD-1C1F-4138-A48F-812D8B9D8CA1}"/>
                </a:ext>
              </a:extLst>
            </p:cNvPr>
            <p:cNvSpPr>
              <a:spLocks/>
            </p:cNvSpPr>
            <p:nvPr userDrawn="1"/>
          </p:nvSpPr>
          <p:spPr bwMode="ltGray">
            <a:xfrm rot="373331" flipH="1">
              <a:off x="799" y="2979"/>
              <a:ext cx="87" cy="274"/>
            </a:xfrm>
            <a:custGeom>
              <a:avLst/>
              <a:gdLst>
                <a:gd name="T0" fmla="*/ 29 w 29"/>
                <a:gd name="T1" fmla="*/ 0 h 77"/>
                <a:gd name="T2" fmla="*/ 23 w 29"/>
                <a:gd name="T3" fmla="*/ 0 h 77"/>
                <a:gd name="T4" fmla="*/ 16 w 29"/>
                <a:gd name="T5" fmla="*/ 4 h 77"/>
                <a:gd name="T6" fmla="*/ 9 w 29"/>
                <a:gd name="T7" fmla="*/ 9 h 77"/>
                <a:gd name="T8" fmla="*/ 4 w 29"/>
                <a:gd name="T9" fmla="*/ 19 h 77"/>
                <a:gd name="T10" fmla="*/ 1 w 29"/>
                <a:gd name="T11" fmla="*/ 30 h 77"/>
                <a:gd name="T12" fmla="*/ 0 w 29"/>
                <a:gd name="T13" fmla="*/ 44 h 77"/>
                <a:gd name="T14" fmla="*/ 3 w 29"/>
                <a:gd name="T15" fmla="*/ 60 h 77"/>
                <a:gd name="T16" fmla="*/ 11 w 29"/>
                <a:gd name="T17" fmla="*/ 77 h 77"/>
                <a:gd name="T18" fmla="*/ 15 w 29"/>
                <a:gd name="T19" fmla="*/ 53 h 77"/>
                <a:gd name="T20" fmla="*/ 19 w 29"/>
                <a:gd name="T21" fmla="*/ 37 h 77"/>
                <a:gd name="T22" fmla="*/ 23 w 29"/>
                <a:gd name="T23" fmla="*/ 22 h 77"/>
                <a:gd name="T24" fmla="*/ 29 w 29"/>
                <a:gd name="T2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4" name="Freeform 16">
              <a:extLst>
                <a:ext uri="{FF2B5EF4-FFF2-40B4-BE49-F238E27FC236}">
                  <a16:creationId xmlns:a16="http://schemas.microsoft.com/office/drawing/2014/main" id="{A6271566-B457-4418-8B18-5E7B9F0B6850}"/>
                </a:ext>
              </a:extLst>
            </p:cNvPr>
            <p:cNvSpPr>
              <a:spLocks/>
            </p:cNvSpPr>
            <p:nvPr userDrawn="1"/>
          </p:nvSpPr>
          <p:spPr bwMode="ltGray">
            <a:xfrm>
              <a:off x="1190" y="3273"/>
              <a:ext cx="1108" cy="1047"/>
            </a:xfrm>
            <a:custGeom>
              <a:avLst/>
              <a:gdLst>
                <a:gd name="T0" fmla="*/ 784 w 1108"/>
                <a:gd name="T1" fmla="*/ 1047 h 1047"/>
                <a:gd name="T2" fmla="*/ 692 w 1108"/>
                <a:gd name="T3" fmla="*/ 1011 h 1047"/>
                <a:gd name="T4" fmla="*/ 607 w 1108"/>
                <a:gd name="T5" fmla="*/ 945 h 1047"/>
                <a:gd name="T6" fmla="*/ 517 w 1108"/>
                <a:gd name="T7" fmla="*/ 861 h 1047"/>
                <a:gd name="T8" fmla="*/ 432 w 1108"/>
                <a:gd name="T9" fmla="*/ 776 h 1047"/>
                <a:gd name="T10" fmla="*/ 350 w 1108"/>
                <a:gd name="T11" fmla="*/ 677 h 1047"/>
                <a:gd name="T12" fmla="*/ 266 w 1108"/>
                <a:gd name="T13" fmla="*/ 563 h 1047"/>
                <a:gd name="T14" fmla="*/ 188 w 1108"/>
                <a:gd name="T15" fmla="*/ 447 h 1047"/>
                <a:gd name="T16" fmla="*/ 122 w 1108"/>
                <a:gd name="T17" fmla="*/ 325 h 1047"/>
                <a:gd name="T18" fmla="*/ 65 w 1108"/>
                <a:gd name="T19" fmla="*/ 211 h 1047"/>
                <a:gd name="T20" fmla="*/ 21 w 1108"/>
                <a:gd name="T21" fmla="*/ 101 h 1047"/>
                <a:gd name="T22" fmla="*/ 0 w 1108"/>
                <a:gd name="T23" fmla="*/ 0 h 1047"/>
                <a:gd name="T24" fmla="*/ 109 w 1108"/>
                <a:gd name="T25" fmla="*/ 217 h 1047"/>
                <a:gd name="T26" fmla="*/ 209 w 1108"/>
                <a:gd name="T27" fmla="*/ 378 h 1047"/>
                <a:gd name="T28" fmla="*/ 294 w 1108"/>
                <a:gd name="T29" fmla="*/ 500 h 1047"/>
                <a:gd name="T30" fmla="*/ 373 w 1108"/>
                <a:gd name="T31" fmla="*/ 590 h 1047"/>
                <a:gd name="T32" fmla="*/ 441 w 1108"/>
                <a:gd name="T33" fmla="*/ 661 h 1047"/>
                <a:gd name="T34" fmla="*/ 506 w 1108"/>
                <a:gd name="T35" fmla="*/ 713 h 1047"/>
                <a:gd name="T36" fmla="*/ 564 w 1108"/>
                <a:gd name="T37" fmla="*/ 754 h 1047"/>
                <a:gd name="T38" fmla="*/ 620 w 1108"/>
                <a:gd name="T39" fmla="*/ 801 h 1047"/>
                <a:gd name="T40" fmla="*/ 754 w 1108"/>
                <a:gd name="T41" fmla="*/ 899 h 1047"/>
                <a:gd name="T42" fmla="*/ 925 w 1108"/>
                <a:gd name="T43" fmla="*/ 977 h 1047"/>
                <a:gd name="T44" fmla="*/ 1108 w 1108"/>
                <a:gd name="T45" fmla="*/ 1047 h 1047"/>
                <a:gd name="T46" fmla="*/ 784 w 1108"/>
                <a:gd name="T47" fmla="*/ 1047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53265" name="Group 17">
              <a:extLst>
                <a:ext uri="{FF2B5EF4-FFF2-40B4-BE49-F238E27FC236}">
                  <a16:creationId xmlns:a16="http://schemas.microsoft.com/office/drawing/2014/main" id="{3B337B8B-D5D5-4519-9717-B687022FE445}"/>
                </a:ext>
              </a:extLst>
            </p:cNvPr>
            <p:cNvGrpSpPr>
              <a:grpSpLocks/>
            </p:cNvGrpSpPr>
            <p:nvPr userDrawn="1"/>
          </p:nvGrpSpPr>
          <p:grpSpPr bwMode="auto">
            <a:xfrm rot="3220060">
              <a:off x="2631" y="754"/>
              <a:ext cx="569" cy="637"/>
              <a:chOff x="1727" y="866"/>
              <a:chExt cx="129" cy="157"/>
            </a:xfrm>
          </p:grpSpPr>
          <p:sp>
            <p:nvSpPr>
              <p:cNvPr id="53266" name="Freeform 18">
                <a:extLst>
                  <a:ext uri="{FF2B5EF4-FFF2-40B4-BE49-F238E27FC236}">
                    <a16:creationId xmlns:a16="http://schemas.microsoft.com/office/drawing/2014/main" id="{27805F47-9DAE-4EC0-B923-3B4CE8884E6B}"/>
                  </a:ext>
                </a:extLst>
              </p:cNvPr>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7" name="Freeform 19">
                <a:extLst>
                  <a:ext uri="{FF2B5EF4-FFF2-40B4-BE49-F238E27FC236}">
                    <a16:creationId xmlns:a16="http://schemas.microsoft.com/office/drawing/2014/main" id="{CED9068D-228A-43AF-BF5A-8571FDABDF63}"/>
                  </a:ext>
                </a:extLst>
              </p:cNvPr>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8" name="Freeform 20">
                <a:extLst>
                  <a:ext uri="{FF2B5EF4-FFF2-40B4-BE49-F238E27FC236}">
                    <a16:creationId xmlns:a16="http://schemas.microsoft.com/office/drawing/2014/main" id="{0D784ECF-F420-4345-9C7F-EA8EDDE253AD}"/>
                  </a:ext>
                </a:extLst>
              </p:cNvPr>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3269" name="Group 21">
              <a:extLst>
                <a:ext uri="{FF2B5EF4-FFF2-40B4-BE49-F238E27FC236}">
                  <a16:creationId xmlns:a16="http://schemas.microsoft.com/office/drawing/2014/main" id="{9748A527-D577-444D-916F-3EACC283485B}"/>
                </a:ext>
              </a:extLst>
            </p:cNvPr>
            <p:cNvGrpSpPr>
              <a:grpSpLocks/>
            </p:cNvGrpSpPr>
            <p:nvPr userDrawn="1"/>
          </p:nvGrpSpPr>
          <p:grpSpPr bwMode="auto">
            <a:xfrm rot="-6691250">
              <a:off x="3637" y="132"/>
              <a:ext cx="356" cy="607"/>
              <a:chOff x="1727" y="866"/>
              <a:chExt cx="129" cy="157"/>
            </a:xfrm>
          </p:grpSpPr>
          <p:sp>
            <p:nvSpPr>
              <p:cNvPr id="53270" name="Freeform 22">
                <a:extLst>
                  <a:ext uri="{FF2B5EF4-FFF2-40B4-BE49-F238E27FC236}">
                    <a16:creationId xmlns:a16="http://schemas.microsoft.com/office/drawing/2014/main" id="{831066EE-50CE-4309-AFCF-35CCFE6D0A0C}"/>
                  </a:ext>
                </a:extLst>
              </p:cNvPr>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71" name="Freeform 23">
                <a:extLst>
                  <a:ext uri="{FF2B5EF4-FFF2-40B4-BE49-F238E27FC236}">
                    <a16:creationId xmlns:a16="http://schemas.microsoft.com/office/drawing/2014/main" id="{CC2AF109-AA75-4599-B872-6C346E354C79}"/>
                  </a:ext>
                </a:extLst>
              </p:cNvPr>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72" name="Freeform 24">
                <a:extLst>
                  <a:ext uri="{FF2B5EF4-FFF2-40B4-BE49-F238E27FC236}">
                    <a16:creationId xmlns:a16="http://schemas.microsoft.com/office/drawing/2014/main" id="{1E4A0A32-9089-47FC-A180-944A7061D674}"/>
                  </a:ext>
                </a:extLst>
              </p:cNvPr>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3273" name="Group 25">
              <a:extLst>
                <a:ext uri="{FF2B5EF4-FFF2-40B4-BE49-F238E27FC236}">
                  <a16:creationId xmlns:a16="http://schemas.microsoft.com/office/drawing/2014/main" id="{22A8983A-84AC-42FB-A03E-DBAB7EEA3649}"/>
                </a:ext>
              </a:extLst>
            </p:cNvPr>
            <p:cNvGrpSpPr>
              <a:grpSpLocks/>
            </p:cNvGrpSpPr>
            <p:nvPr userDrawn="1"/>
          </p:nvGrpSpPr>
          <p:grpSpPr bwMode="auto">
            <a:xfrm rot="-13075160">
              <a:off x="668" y="3321"/>
              <a:ext cx="501" cy="502"/>
              <a:chOff x="1727" y="866"/>
              <a:chExt cx="129" cy="157"/>
            </a:xfrm>
          </p:grpSpPr>
          <p:sp>
            <p:nvSpPr>
              <p:cNvPr id="53274" name="Freeform 26">
                <a:extLst>
                  <a:ext uri="{FF2B5EF4-FFF2-40B4-BE49-F238E27FC236}">
                    <a16:creationId xmlns:a16="http://schemas.microsoft.com/office/drawing/2014/main" id="{C7DB5B6C-941A-4E8C-BDD3-AC0BCA6C4844}"/>
                  </a:ext>
                </a:extLst>
              </p:cNvPr>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75" name="Freeform 27">
                <a:extLst>
                  <a:ext uri="{FF2B5EF4-FFF2-40B4-BE49-F238E27FC236}">
                    <a16:creationId xmlns:a16="http://schemas.microsoft.com/office/drawing/2014/main" id="{D851D0CB-656C-4279-A5CD-BF44CAEB9EC2}"/>
                  </a:ext>
                </a:extLst>
              </p:cNvPr>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76" name="Freeform 28">
                <a:extLst>
                  <a:ext uri="{FF2B5EF4-FFF2-40B4-BE49-F238E27FC236}">
                    <a16:creationId xmlns:a16="http://schemas.microsoft.com/office/drawing/2014/main" id="{80E9B7F4-3F8E-4BBE-B28E-5CC773A1848D}"/>
                  </a:ext>
                </a:extLst>
              </p:cNvPr>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3277" name="Group 29">
              <a:extLst>
                <a:ext uri="{FF2B5EF4-FFF2-40B4-BE49-F238E27FC236}">
                  <a16:creationId xmlns:a16="http://schemas.microsoft.com/office/drawing/2014/main" id="{FBB7724C-C2D2-4489-BDF2-613413945290}"/>
                </a:ext>
              </a:extLst>
            </p:cNvPr>
            <p:cNvGrpSpPr>
              <a:grpSpLocks/>
            </p:cNvGrpSpPr>
            <p:nvPr userDrawn="1"/>
          </p:nvGrpSpPr>
          <p:grpSpPr bwMode="auto">
            <a:xfrm rot="4106450" flipH="1">
              <a:off x="393" y="262"/>
              <a:ext cx="709" cy="892"/>
              <a:chOff x="1727" y="866"/>
              <a:chExt cx="129" cy="157"/>
            </a:xfrm>
          </p:grpSpPr>
          <p:sp>
            <p:nvSpPr>
              <p:cNvPr id="53278" name="Freeform 30">
                <a:extLst>
                  <a:ext uri="{FF2B5EF4-FFF2-40B4-BE49-F238E27FC236}">
                    <a16:creationId xmlns:a16="http://schemas.microsoft.com/office/drawing/2014/main" id="{72DFFBCE-2AB1-49B0-B079-95917E64A48A}"/>
                  </a:ext>
                </a:extLst>
              </p:cNvPr>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79" name="Freeform 31">
                <a:extLst>
                  <a:ext uri="{FF2B5EF4-FFF2-40B4-BE49-F238E27FC236}">
                    <a16:creationId xmlns:a16="http://schemas.microsoft.com/office/drawing/2014/main" id="{FDC9CCB5-C547-4A01-9954-8001DD73F9EE}"/>
                  </a:ext>
                </a:extLst>
              </p:cNvPr>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0" name="Freeform 32">
                <a:extLst>
                  <a:ext uri="{FF2B5EF4-FFF2-40B4-BE49-F238E27FC236}">
                    <a16:creationId xmlns:a16="http://schemas.microsoft.com/office/drawing/2014/main" id="{278D639A-3E5B-4DE0-9C55-B572E88EFC57}"/>
                  </a:ext>
                </a:extLst>
              </p:cNvPr>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3281" name="Group 33">
              <a:extLst>
                <a:ext uri="{FF2B5EF4-FFF2-40B4-BE49-F238E27FC236}">
                  <a16:creationId xmlns:a16="http://schemas.microsoft.com/office/drawing/2014/main" id="{1BA3C451-EC26-4491-904C-7C76F05D69F3}"/>
                </a:ext>
              </a:extLst>
            </p:cNvPr>
            <p:cNvGrpSpPr>
              <a:grpSpLocks/>
            </p:cNvGrpSpPr>
            <p:nvPr userDrawn="1"/>
          </p:nvGrpSpPr>
          <p:grpSpPr bwMode="auto">
            <a:xfrm rot="10015322" flipH="1">
              <a:off x="4625" y="2382"/>
              <a:ext cx="709" cy="892"/>
              <a:chOff x="1727" y="866"/>
              <a:chExt cx="129" cy="157"/>
            </a:xfrm>
          </p:grpSpPr>
          <p:sp>
            <p:nvSpPr>
              <p:cNvPr id="53282" name="Freeform 34">
                <a:extLst>
                  <a:ext uri="{FF2B5EF4-FFF2-40B4-BE49-F238E27FC236}">
                    <a16:creationId xmlns:a16="http://schemas.microsoft.com/office/drawing/2014/main" id="{96A6F0C3-1270-4F7F-81D1-2B7BE6EC43E4}"/>
                  </a:ext>
                </a:extLst>
              </p:cNvPr>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3" name="Freeform 35">
                <a:extLst>
                  <a:ext uri="{FF2B5EF4-FFF2-40B4-BE49-F238E27FC236}">
                    <a16:creationId xmlns:a16="http://schemas.microsoft.com/office/drawing/2014/main" id="{A9FE14F0-CAC9-4DF3-83EB-B67C58A8F602}"/>
                  </a:ext>
                </a:extLst>
              </p:cNvPr>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4" name="Freeform 36">
                <a:extLst>
                  <a:ext uri="{FF2B5EF4-FFF2-40B4-BE49-F238E27FC236}">
                    <a16:creationId xmlns:a16="http://schemas.microsoft.com/office/drawing/2014/main" id="{35655D93-61B1-4B43-B0C3-4D97BC6A1918}"/>
                  </a:ext>
                </a:extLst>
              </p:cNvPr>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3285" name="Freeform 37">
              <a:extLst>
                <a:ext uri="{FF2B5EF4-FFF2-40B4-BE49-F238E27FC236}">
                  <a16:creationId xmlns:a16="http://schemas.microsoft.com/office/drawing/2014/main" id="{6F584EFE-EB67-4BCE-8116-4547FDCA76D7}"/>
                </a:ext>
              </a:extLst>
            </p:cNvPr>
            <p:cNvSpPr>
              <a:spLocks/>
            </p:cNvSpPr>
            <p:nvPr userDrawn="1"/>
          </p:nvSpPr>
          <p:spPr bwMode="ltGray">
            <a:xfrm>
              <a:off x="1217" y="2"/>
              <a:ext cx="862" cy="886"/>
            </a:xfrm>
            <a:custGeom>
              <a:avLst/>
              <a:gdLst>
                <a:gd name="T0" fmla="*/ 0 w 862"/>
                <a:gd name="T1" fmla="*/ 0 h 886"/>
                <a:gd name="T2" fmla="*/ 6 w 862"/>
                <a:gd name="T3" fmla="*/ 107 h 886"/>
                <a:gd name="T4" fmla="*/ 37 w 862"/>
                <a:gd name="T5" fmla="*/ 262 h 886"/>
                <a:gd name="T6" fmla="*/ 83 w 862"/>
                <a:gd name="T7" fmla="*/ 410 h 886"/>
                <a:gd name="T8" fmla="*/ 149 w 862"/>
                <a:gd name="T9" fmla="*/ 546 h 886"/>
                <a:gd name="T10" fmla="*/ 237 w 862"/>
                <a:gd name="T11" fmla="*/ 666 h 886"/>
                <a:gd name="T12" fmla="*/ 338 w 862"/>
                <a:gd name="T13" fmla="*/ 764 h 886"/>
                <a:gd name="T14" fmla="*/ 450 w 862"/>
                <a:gd name="T15" fmla="*/ 838 h 886"/>
                <a:gd name="T16" fmla="*/ 579 w 862"/>
                <a:gd name="T17" fmla="*/ 879 h 886"/>
                <a:gd name="T18" fmla="*/ 714 w 862"/>
                <a:gd name="T19" fmla="*/ 886 h 886"/>
                <a:gd name="T20" fmla="*/ 862 w 862"/>
                <a:gd name="T21" fmla="*/ 851 h 886"/>
                <a:gd name="T22" fmla="*/ 784 w 862"/>
                <a:gd name="T23" fmla="*/ 856 h 886"/>
                <a:gd name="T24" fmla="*/ 700 w 862"/>
                <a:gd name="T25" fmla="*/ 835 h 886"/>
                <a:gd name="T26" fmla="*/ 621 w 862"/>
                <a:gd name="T27" fmla="*/ 794 h 886"/>
                <a:gd name="T28" fmla="*/ 542 w 862"/>
                <a:gd name="T29" fmla="*/ 728 h 886"/>
                <a:gd name="T30" fmla="*/ 466 w 862"/>
                <a:gd name="T31" fmla="*/ 649 h 886"/>
                <a:gd name="T32" fmla="*/ 397 w 862"/>
                <a:gd name="T33" fmla="*/ 557 h 886"/>
                <a:gd name="T34" fmla="*/ 334 w 862"/>
                <a:gd name="T35" fmla="*/ 454 h 886"/>
                <a:gd name="T36" fmla="*/ 279 w 862"/>
                <a:gd name="T37" fmla="*/ 339 h 886"/>
                <a:gd name="T38" fmla="*/ 238 w 862"/>
                <a:gd name="T39" fmla="*/ 225 h 886"/>
                <a:gd name="T40" fmla="*/ 205 w 862"/>
                <a:gd name="T41" fmla="*/ 105 h 886"/>
                <a:gd name="T42" fmla="*/ 184 w 862"/>
                <a:gd name="T43" fmla="*/ 3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6" name="Freeform 38">
              <a:extLst>
                <a:ext uri="{FF2B5EF4-FFF2-40B4-BE49-F238E27FC236}">
                  <a16:creationId xmlns:a16="http://schemas.microsoft.com/office/drawing/2014/main" id="{4F9BB49F-F291-4B62-88CD-724F3F23025C}"/>
                </a:ext>
              </a:extLst>
            </p:cNvPr>
            <p:cNvSpPr>
              <a:spLocks/>
            </p:cNvSpPr>
            <p:nvPr userDrawn="1"/>
          </p:nvSpPr>
          <p:spPr bwMode="ltGray">
            <a:xfrm rot="9832527" flipV="1">
              <a:off x="2158" y="102"/>
              <a:ext cx="681" cy="593"/>
            </a:xfrm>
            <a:custGeom>
              <a:avLst/>
              <a:gdLst>
                <a:gd name="T0" fmla="*/ 0 w 257"/>
                <a:gd name="T1" fmla="*/ 0 h 237"/>
                <a:gd name="T2" fmla="*/ 0 w 257"/>
                <a:gd name="T3" fmla="*/ 25 h 237"/>
                <a:gd name="T4" fmla="*/ 3 w 257"/>
                <a:gd name="T5" fmla="*/ 50 h 237"/>
                <a:gd name="T6" fmla="*/ 6 w 257"/>
                <a:gd name="T7" fmla="*/ 75 h 237"/>
                <a:gd name="T8" fmla="*/ 11 w 257"/>
                <a:gd name="T9" fmla="*/ 98 h 237"/>
                <a:gd name="T10" fmla="*/ 18 w 257"/>
                <a:gd name="T11" fmla="*/ 119 h 237"/>
                <a:gd name="T12" fmla="*/ 27 w 257"/>
                <a:gd name="T13" fmla="*/ 141 h 237"/>
                <a:gd name="T14" fmla="*/ 38 w 257"/>
                <a:gd name="T15" fmla="*/ 161 h 237"/>
                <a:gd name="T16" fmla="*/ 51 w 257"/>
                <a:gd name="T17" fmla="*/ 178 h 237"/>
                <a:gd name="T18" fmla="*/ 67 w 257"/>
                <a:gd name="T19" fmla="*/ 194 h 237"/>
                <a:gd name="T20" fmla="*/ 86 w 257"/>
                <a:gd name="T21" fmla="*/ 208 h 237"/>
                <a:gd name="T22" fmla="*/ 106 w 257"/>
                <a:gd name="T23" fmla="*/ 219 h 237"/>
                <a:gd name="T24" fmla="*/ 131 w 257"/>
                <a:gd name="T25" fmla="*/ 228 h 237"/>
                <a:gd name="T26" fmla="*/ 158 w 257"/>
                <a:gd name="T27" fmla="*/ 234 h 237"/>
                <a:gd name="T28" fmla="*/ 188 w 257"/>
                <a:gd name="T29" fmla="*/ 237 h 237"/>
                <a:gd name="T30" fmla="*/ 220 w 257"/>
                <a:gd name="T31" fmla="*/ 236 h 237"/>
                <a:gd name="T32" fmla="*/ 257 w 257"/>
                <a:gd name="T33" fmla="*/ 232 h 237"/>
                <a:gd name="T34" fmla="*/ 224 w 257"/>
                <a:gd name="T35" fmla="*/ 227 h 237"/>
                <a:gd name="T36" fmla="*/ 195 w 257"/>
                <a:gd name="T37" fmla="*/ 220 h 237"/>
                <a:gd name="T38" fmla="*/ 170 w 257"/>
                <a:gd name="T39" fmla="*/ 212 h 237"/>
                <a:gd name="T40" fmla="*/ 148 w 257"/>
                <a:gd name="T41" fmla="*/ 204 h 237"/>
                <a:gd name="T42" fmla="*/ 128 w 257"/>
                <a:gd name="T43" fmla="*/ 193 h 237"/>
                <a:gd name="T44" fmla="*/ 112 w 257"/>
                <a:gd name="T45" fmla="*/ 182 h 237"/>
                <a:gd name="T46" fmla="*/ 97 w 257"/>
                <a:gd name="T47" fmla="*/ 169 h 237"/>
                <a:gd name="T48" fmla="*/ 84 w 257"/>
                <a:gd name="T49" fmla="*/ 155 h 237"/>
                <a:gd name="T50" fmla="*/ 72 w 257"/>
                <a:gd name="T51" fmla="*/ 141 h 237"/>
                <a:gd name="T52" fmla="*/ 61 w 257"/>
                <a:gd name="T53" fmla="*/ 125 h 237"/>
                <a:gd name="T54" fmla="*/ 52 w 257"/>
                <a:gd name="T55" fmla="*/ 107 h 237"/>
                <a:gd name="T56" fmla="*/ 43 w 257"/>
                <a:gd name="T57" fmla="*/ 88 h 237"/>
                <a:gd name="T58" fmla="*/ 33 w 257"/>
                <a:gd name="T59" fmla="*/ 69 h 237"/>
                <a:gd name="T60" fmla="*/ 23 w 257"/>
                <a:gd name="T61" fmla="*/ 47 h 237"/>
                <a:gd name="T62" fmla="*/ 12 w 257"/>
                <a:gd name="T63" fmla="*/ 24 h 237"/>
                <a:gd name="T64" fmla="*/ 0 w 257"/>
                <a:gd name="T65"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7" name="Freeform 39">
              <a:extLst>
                <a:ext uri="{FF2B5EF4-FFF2-40B4-BE49-F238E27FC236}">
                  <a16:creationId xmlns:a16="http://schemas.microsoft.com/office/drawing/2014/main" id="{BD822C7F-1113-4AA0-9609-6060499AF87B}"/>
                </a:ext>
              </a:extLst>
            </p:cNvPr>
            <p:cNvSpPr>
              <a:spLocks/>
            </p:cNvSpPr>
            <p:nvPr userDrawn="1"/>
          </p:nvSpPr>
          <p:spPr bwMode="ltGray">
            <a:xfrm rot="9832527" flipV="1">
              <a:off x="1997" y="858"/>
              <a:ext cx="330" cy="278"/>
            </a:xfrm>
            <a:custGeom>
              <a:avLst/>
              <a:gdLst>
                <a:gd name="T0" fmla="*/ 77 w 124"/>
                <a:gd name="T1" fmla="*/ 0 h 110"/>
                <a:gd name="T2" fmla="*/ 124 w 124"/>
                <a:gd name="T3" fmla="*/ 108 h 110"/>
                <a:gd name="T4" fmla="*/ 120 w 124"/>
                <a:gd name="T5" fmla="*/ 107 h 110"/>
                <a:gd name="T6" fmla="*/ 107 w 124"/>
                <a:gd name="T7" fmla="*/ 105 h 110"/>
                <a:gd name="T8" fmla="*/ 89 w 124"/>
                <a:gd name="T9" fmla="*/ 101 h 110"/>
                <a:gd name="T10" fmla="*/ 68 w 124"/>
                <a:gd name="T11" fmla="*/ 99 h 110"/>
                <a:gd name="T12" fmla="*/ 45 w 124"/>
                <a:gd name="T13" fmla="*/ 97 h 110"/>
                <a:gd name="T14" fmla="*/ 25 w 124"/>
                <a:gd name="T15" fmla="*/ 98 h 110"/>
                <a:gd name="T16" fmla="*/ 9 w 124"/>
                <a:gd name="T17" fmla="*/ 102 h 110"/>
                <a:gd name="T18" fmla="*/ 0 w 124"/>
                <a:gd name="T19" fmla="*/ 110 h 110"/>
                <a:gd name="T20" fmla="*/ 4 w 124"/>
                <a:gd name="T21" fmla="*/ 98 h 110"/>
                <a:gd name="T22" fmla="*/ 8 w 124"/>
                <a:gd name="T23" fmla="*/ 89 h 110"/>
                <a:gd name="T24" fmla="*/ 16 w 124"/>
                <a:gd name="T25" fmla="*/ 82 h 110"/>
                <a:gd name="T26" fmla="*/ 25 w 124"/>
                <a:gd name="T27" fmla="*/ 76 h 110"/>
                <a:gd name="T28" fmla="*/ 36 w 124"/>
                <a:gd name="T29" fmla="*/ 72 h 110"/>
                <a:gd name="T30" fmla="*/ 47 w 124"/>
                <a:gd name="T31" fmla="*/ 71 h 110"/>
                <a:gd name="T32" fmla="*/ 59 w 124"/>
                <a:gd name="T33" fmla="*/ 71 h 110"/>
                <a:gd name="T34" fmla="*/ 72 w 124"/>
                <a:gd name="T35" fmla="*/ 74 h 110"/>
                <a:gd name="T36" fmla="*/ 73 w 124"/>
                <a:gd name="T37" fmla="*/ 71 h 110"/>
                <a:gd name="T38" fmla="*/ 70 w 124"/>
                <a:gd name="T39" fmla="*/ 56 h 110"/>
                <a:gd name="T40" fmla="*/ 67 w 124"/>
                <a:gd name="T41" fmla="*/ 38 h 110"/>
                <a:gd name="T42" fmla="*/ 65 w 124"/>
                <a:gd name="T43" fmla="*/ 30 h 110"/>
                <a:gd name="T44" fmla="*/ 63 w 124"/>
                <a:gd name="T45" fmla="*/ 30 h 110"/>
                <a:gd name="T46" fmla="*/ 61 w 124"/>
                <a:gd name="T47" fmla="*/ 29 h 110"/>
                <a:gd name="T48" fmla="*/ 59 w 124"/>
                <a:gd name="T49" fmla="*/ 26 h 110"/>
                <a:gd name="T50" fmla="*/ 57 w 124"/>
                <a:gd name="T51" fmla="*/ 23 h 110"/>
                <a:gd name="T52" fmla="*/ 57 w 124"/>
                <a:gd name="T53" fmla="*/ 19 h 110"/>
                <a:gd name="T54" fmla="*/ 59 w 124"/>
                <a:gd name="T55" fmla="*/ 14 h 110"/>
                <a:gd name="T56" fmla="*/ 66 w 124"/>
                <a:gd name="T57" fmla="*/ 8 h 110"/>
                <a:gd name="T58" fmla="*/ 77 w 124"/>
                <a:gd name="T5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8" name="Freeform 40">
              <a:extLst>
                <a:ext uri="{FF2B5EF4-FFF2-40B4-BE49-F238E27FC236}">
                  <a16:creationId xmlns:a16="http://schemas.microsoft.com/office/drawing/2014/main" id="{05682DAF-BF9E-4B81-9D0A-41067B8FE39A}"/>
                </a:ext>
              </a:extLst>
            </p:cNvPr>
            <p:cNvSpPr>
              <a:spLocks/>
            </p:cNvSpPr>
            <p:nvPr userDrawn="1"/>
          </p:nvSpPr>
          <p:spPr bwMode="ltGray">
            <a:xfrm rot="9832527" flipV="1">
              <a:off x="2224" y="808"/>
              <a:ext cx="123" cy="233"/>
            </a:xfrm>
            <a:custGeom>
              <a:avLst/>
              <a:gdLst>
                <a:gd name="T0" fmla="*/ 31 w 46"/>
                <a:gd name="T1" fmla="*/ 0 h 94"/>
                <a:gd name="T2" fmla="*/ 20 w 46"/>
                <a:gd name="T3" fmla="*/ 38 h 94"/>
                <a:gd name="T4" fmla="*/ 15 w 46"/>
                <a:gd name="T5" fmla="*/ 62 h 94"/>
                <a:gd name="T6" fmla="*/ 11 w 46"/>
                <a:gd name="T7" fmla="*/ 79 h 94"/>
                <a:gd name="T8" fmla="*/ 0 w 46"/>
                <a:gd name="T9" fmla="*/ 94 h 94"/>
                <a:gd name="T10" fmla="*/ 12 w 46"/>
                <a:gd name="T11" fmla="*/ 88 h 94"/>
                <a:gd name="T12" fmla="*/ 23 w 46"/>
                <a:gd name="T13" fmla="*/ 80 h 94"/>
                <a:gd name="T14" fmla="*/ 32 w 46"/>
                <a:gd name="T15" fmla="*/ 69 h 94"/>
                <a:gd name="T16" fmla="*/ 40 w 46"/>
                <a:gd name="T17" fmla="*/ 57 h 94"/>
                <a:gd name="T18" fmla="*/ 45 w 46"/>
                <a:gd name="T19" fmla="*/ 44 h 94"/>
                <a:gd name="T20" fmla="*/ 46 w 46"/>
                <a:gd name="T21" fmla="*/ 30 h 94"/>
                <a:gd name="T22" fmla="*/ 42 w 46"/>
                <a:gd name="T23" fmla="*/ 15 h 94"/>
                <a:gd name="T24" fmla="*/ 31 w 46"/>
                <a:gd name="T25"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9" name="Freeform 41">
              <a:extLst>
                <a:ext uri="{FF2B5EF4-FFF2-40B4-BE49-F238E27FC236}">
                  <a16:creationId xmlns:a16="http://schemas.microsoft.com/office/drawing/2014/main" id="{19B60A79-8095-4200-89F4-82386CC985D0}"/>
                </a:ext>
              </a:extLst>
            </p:cNvPr>
            <p:cNvSpPr>
              <a:spLocks/>
            </p:cNvSpPr>
            <p:nvPr userDrawn="1"/>
          </p:nvSpPr>
          <p:spPr bwMode="ltGray">
            <a:xfrm>
              <a:off x="1603" y="0"/>
              <a:ext cx="124" cy="121"/>
            </a:xfrm>
            <a:custGeom>
              <a:avLst/>
              <a:gdLst>
                <a:gd name="T0" fmla="*/ 124 w 124"/>
                <a:gd name="T1" fmla="*/ 0 h 121"/>
                <a:gd name="T2" fmla="*/ 113 w 124"/>
                <a:gd name="T3" fmla="*/ 9 h 121"/>
                <a:gd name="T4" fmla="*/ 99 w 124"/>
                <a:gd name="T5" fmla="*/ 25 h 121"/>
                <a:gd name="T6" fmla="*/ 81 w 124"/>
                <a:gd name="T7" fmla="*/ 41 h 121"/>
                <a:gd name="T8" fmla="*/ 63 w 124"/>
                <a:gd name="T9" fmla="*/ 54 h 121"/>
                <a:gd name="T10" fmla="*/ 41 w 124"/>
                <a:gd name="T11" fmla="*/ 66 h 121"/>
                <a:gd name="T12" fmla="*/ 22 w 124"/>
                <a:gd name="T13" fmla="*/ 74 h 121"/>
                <a:gd name="T14" fmla="*/ 0 w 124"/>
                <a:gd name="T15" fmla="*/ 75 h 121"/>
                <a:gd name="T16" fmla="*/ 10 w 124"/>
                <a:gd name="T17" fmla="*/ 96 h 121"/>
                <a:gd name="T18" fmla="*/ 23 w 124"/>
                <a:gd name="T19" fmla="*/ 113 h 121"/>
                <a:gd name="T20" fmla="*/ 41 w 124"/>
                <a:gd name="T21" fmla="*/ 121 h 121"/>
                <a:gd name="T22" fmla="*/ 60 w 124"/>
                <a:gd name="T23" fmla="*/ 121 h 121"/>
                <a:gd name="T24" fmla="*/ 83 w 124"/>
                <a:gd name="T25" fmla="*/ 111 h 121"/>
                <a:gd name="T26" fmla="*/ 101 w 124"/>
                <a:gd name="T27" fmla="*/ 88 h 121"/>
                <a:gd name="T28" fmla="*/ 116 w 124"/>
                <a:gd name="T29" fmla="*/ 53 h 121"/>
                <a:gd name="T30" fmla="*/ 124 w 124"/>
                <a:gd name="T31"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90" name="Freeform 42">
              <a:extLst>
                <a:ext uri="{FF2B5EF4-FFF2-40B4-BE49-F238E27FC236}">
                  <a16:creationId xmlns:a16="http://schemas.microsoft.com/office/drawing/2014/main" id="{6D8FD186-78E5-49A3-B330-139E73E82CA2}"/>
                </a:ext>
              </a:extLst>
            </p:cNvPr>
            <p:cNvSpPr>
              <a:spLocks/>
            </p:cNvSpPr>
            <p:nvPr userDrawn="1"/>
          </p:nvSpPr>
          <p:spPr bwMode="ltGray">
            <a:xfrm rot="9832527" flipV="1">
              <a:off x="2173" y="1238"/>
              <a:ext cx="393" cy="2300"/>
            </a:xfrm>
            <a:custGeom>
              <a:avLst/>
              <a:gdLst>
                <a:gd name="T0" fmla="*/ 0 w 149"/>
                <a:gd name="T1" fmla="*/ 0 h 704"/>
                <a:gd name="T2" fmla="*/ 6 w 149"/>
                <a:gd name="T3" fmla="*/ 6 h 704"/>
                <a:gd name="T4" fmla="*/ 16 w 149"/>
                <a:gd name="T5" fmla="*/ 14 h 704"/>
                <a:gd name="T6" fmla="*/ 28 w 149"/>
                <a:gd name="T7" fmla="*/ 24 h 704"/>
                <a:gd name="T8" fmla="*/ 41 w 149"/>
                <a:gd name="T9" fmla="*/ 37 h 704"/>
                <a:gd name="T10" fmla="*/ 58 w 149"/>
                <a:gd name="T11" fmla="*/ 53 h 704"/>
                <a:gd name="T12" fmla="*/ 73 w 149"/>
                <a:gd name="T13" fmla="*/ 70 h 704"/>
                <a:gd name="T14" fmla="*/ 88 w 149"/>
                <a:gd name="T15" fmla="*/ 90 h 704"/>
                <a:gd name="T16" fmla="*/ 100 w 149"/>
                <a:gd name="T17" fmla="*/ 113 h 704"/>
                <a:gd name="T18" fmla="*/ 112 w 149"/>
                <a:gd name="T19" fmla="*/ 137 h 704"/>
                <a:gd name="T20" fmla="*/ 120 w 149"/>
                <a:gd name="T21" fmla="*/ 165 h 704"/>
                <a:gd name="T22" fmla="*/ 124 w 149"/>
                <a:gd name="T23" fmla="*/ 196 h 704"/>
                <a:gd name="T24" fmla="*/ 126 w 149"/>
                <a:gd name="T25" fmla="*/ 228 h 704"/>
                <a:gd name="T26" fmla="*/ 120 w 149"/>
                <a:gd name="T27" fmla="*/ 264 h 704"/>
                <a:gd name="T28" fmla="*/ 109 w 149"/>
                <a:gd name="T29" fmla="*/ 302 h 704"/>
                <a:gd name="T30" fmla="*/ 92 w 149"/>
                <a:gd name="T31" fmla="*/ 342 h 704"/>
                <a:gd name="T32" fmla="*/ 67 w 149"/>
                <a:gd name="T33" fmla="*/ 386 h 704"/>
                <a:gd name="T34" fmla="*/ 39 w 149"/>
                <a:gd name="T35" fmla="*/ 436 h 704"/>
                <a:gd name="T36" fmla="*/ 21 w 149"/>
                <a:gd name="T37" fmla="*/ 482 h 704"/>
                <a:gd name="T38" fmla="*/ 10 w 149"/>
                <a:gd name="T39" fmla="*/ 525 h 704"/>
                <a:gd name="T40" fmla="*/ 6 w 149"/>
                <a:gd name="T41" fmla="*/ 566 h 704"/>
                <a:gd name="T42" fmla="*/ 6 w 149"/>
                <a:gd name="T43" fmla="*/ 605 h 704"/>
                <a:gd name="T44" fmla="*/ 8 w 149"/>
                <a:gd name="T45" fmla="*/ 641 h 704"/>
                <a:gd name="T46" fmla="*/ 12 w 149"/>
                <a:gd name="T47" fmla="*/ 673 h 704"/>
                <a:gd name="T48" fmla="*/ 14 w 149"/>
                <a:gd name="T49" fmla="*/ 704 h 704"/>
                <a:gd name="T50" fmla="*/ 41 w 149"/>
                <a:gd name="T51" fmla="*/ 688 h 704"/>
                <a:gd name="T52" fmla="*/ 39 w 149"/>
                <a:gd name="T53" fmla="*/ 680 h 704"/>
                <a:gd name="T54" fmla="*/ 36 w 149"/>
                <a:gd name="T55" fmla="*/ 657 h 704"/>
                <a:gd name="T56" fmla="*/ 33 w 149"/>
                <a:gd name="T57" fmla="*/ 622 h 704"/>
                <a:gd name="T58" fmla="*/ 35 w 149"/>
                <a:gd name="T59" fmla="*/ 575 h 704"/>
                <a:gd name="T60" fmla="*/ 41 w 149"/>
                <a:gd name="T61" fmla="*/ 519 h 704"/>
                <a:gd name="T62" fmla="*/ 58 w 149"/>
                <a:gd name="T63" fmla="*/ 455 h 704"/>
                <a:gd name="T64" fmla="*/ 86 w 149"/>
                <a:gd name="T65" fmla="*/ 386 h 704"/>
                <a:gd name="T66" fmla="*/ 129 w 149"/>
                <a:gd name="T67" fmla="*/ 313 h 704"/>
                <a:gd name="T68" fmla="*/ 143 w 149"/>
                <a:gd name="T69" fmla="*/ 279 h 704"/>
                <a:gd name="T70" fmla="*/ 149 w 149"/>
                <a:gd name="T71" fmla="*/ 235 h 704"/>
                <a:gd name="T72" fmla="*/ 144 w 149"/>
                <a:gd name="T73" fmla="*/ 184 h 704"/>
                <a:gd name="T74" fmla="*/ 131 w 149"/>
                <a:gd name="T75" fmla="*/ 134 h 704"/>
                <a:gd name="T76" fmla="*/ 109 w 149"/>
                <a:gd name="T77" fmla="*/ 85 h 704"/>
                <a:gd name="T78" fmla="*/ 81 w 149"/>
                <a:gd name="T79" fmla="*/ 44 h 704"/>
                <a:gd name="T80" fmla="*/ 44 w 149"/>
                <a:gd name="T81" fmla="*/ 14 h 704"/>
                <a:gd name="T82" fmla="*/ 0 w 149"/>
                <a:gd name="T83" fmla="*/ 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91" name="Freeform 43">
              <a:extLst>
                <a:ext uri="{FF2B5EF4-FFF2-40B4-BE49-F238E27FC236}">
                  <a16:creationId xmlns:a16="http://schemas.microsoft.com/office/drawing/2014/main" id="{2885A7CB-B178-4AA5-B9BC-97A363C4E4BE}"/>
                </a:ext>
              </a:extLst>
            </p:cNvPr>
            <p:cNvSpPr>
              <a:spLocks/>
            </p:cNvSpPr>
            <p:nvPr userDrawn="1"/>
          </p:nvSpPr>
          <p:spPr bwMode="ltGray">
            <a:xfrm>
              <a:off x="0" y="1848"/>
              <a:ext cx="36" cy="132"/>
            </a:xfrm>
            <a:custGeom>
              <a:avLst/>
              <a:gdLst>
                <a:gd name="T0" fmla="*/ 0 w 36"/>
                <a:gd name="T1" fmla="*/ 0 h 132"/>
                <a:gd name="T2" fmla="*/ 36 w 36"/>
                <a:gd name="T3" fmla="*/ 12 h 132"/>
                <a:gd name="T4" fmla="*/ 0 w 36"/>
                <a:gd name="T5" fmla="*/ 132 h 132"/>
                <a:gd name="T6" fmla="*/ 0 w 36"/>
                <a:gd name="T7" fmla="*/ 0 h 132"/>
              </a:gdLst>
              <a:ahLst/>
              <a:cxnLst>
                <a:cxn ang="0">
                  <a:pos x="T0" y="T1"/>
                </a:cxn>
                <a:cxn ang="0">
                  <a:pos x="T2" y="T3"/>
                </a:cxn>
                <a:cxn ang="0">
                  <a:pos x="T4" y="T5"/>
                </a:cxn>
                <a:cxn ang="0">
                  <a:pos x="T6" y="T7"/>
                </a:cxn>
              </a:cxnLst>
              <a:rect l="0" t="0" r="r" b="b"/>
              <a:pathLst>
                <a:path w="36" h="132">
                  <a:moveTo>
                    <a:pt x="0" y="0"/>
                  </a:moveTo>
                  <a:lnTo>
                    <a:pt x="36" y="12"/>
                  </a:lnTo>
                  <a:lnTo>
                    <a:pt x="0" y="132"/>
                  </a:lnTo>
                  <a:lnTo>
                    <a:pt x="0" y="0"/>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3292" name="Rectangle 44">
            <a:extLst>
              <a:ext uri="{FF2B5EF4-FFF2-40B4-BE49-F238E27FC236}">
                <a16:creationId xmlns:a16="http://schemas.microsoft.com/office/drawing/2014/main" id="{B08FB9A2-636F-417C-95F7-4B6B9F2F6303}"/>
              </a:ext>
            </a:extLst>
          </p:cNvPr>
          <p:cNvSpPr>
            <a:spLocks noGrp="1" noChangeArrowheads="1"/>
          </p:cNvSpPr>
          <p:nvPr>
            <p:ph type="dt" sz="half" idx="2"/>
          </p:nvPr>
        </p:nvSpPr>
        <p:spPr>
          <a:xfrm>
            <a:off x="457200" y="6248400"/>
            <a:ext cx="2133600" cy="457200"/>
          </a:xfrm>
        </p:spPr>
        <p:txBody>
          <a:bodyPr/>
          <a:lstStyle>
            <a:lvl1pPr>
              <a:defRPr/>
            </a:lvl1pPr>
          </a:lstStyle>
          <a:p>
            <a:endParaRPr lang="en-US" altLang="zh-CN"/>
          </a:p>
        </p:txBody>
      </p:sp>
      <p:sp>
        <p:nvSpPr>
          <p:cNvPr id="53293" name="Rectangle 45">
            <a:extLst>
              <a:ext uri="{FF2B5EF4-FFF2-40B4-BE49-F238E27FC236}">
                <a16:creationId xmlns:a16="http://schemas.microsoft.com/office/drawing/2014/main" id="{8DF817DE-9FCD-4A90-81DD-552008BF3E5D}"/>
              </a:ext>
            </a:extLst>
          </p:cNvPr>
          <p:cNvSpPr>
            <a:spLocks noGrp="1" noChangeArrowheads="1"/>
          </p:cNvSpPr>
          <p:nvPr>
            <p:ph type="ftr" sz="quarter" idx="3"/>
          </p:nvPr>
        </p:nvSpPr>
        <p:spPr/>
        <p:txBody>
          <a:bodyPr/>
          <a:lstStyle>
            <a:lvl1pPr>
              <a:defRPr/>
            </a:lvl1pPr>
          </a:lstStyle>
          <a:p>
            <a:endParaRPr lang="en-US" altLang="zh-CN"/>
          </a:p>
        </p:txBody>
      </p:sp>
      <p:sp>
        <p:nvSpPr>
          <p:cNvPr id="53294" name="Rectangle 46">
            <a:extLst>
              <a:ext uri="{FF2B5EF4-FFF2-40B4-BE49-F238E27FC236}">
                <a16:creationId xmlns:a16="http://schemas.microsoft.com/office/drawing/2014/main" id="{8602C123-DEB3-4579-BE79-B2F0B4EEEDB9}"/>
              </a:ext>
            </a:extLst>
          </p:cNvPr>
          <p:cNvSpPr>
            <a:spLocks noGrp="1" noChangeArrowheads="1"/>
          </p:cNvSpPr>
          <p:nvPr>
            <p:ph type="sldNum" sz="quarter" idx="4"/>
          </p:nvPr>
        </p:nvSpPr>
        <p:spPr/>
        <p:txBody>
          <a:bodyPr/>
          <a:lstStyle>
            <a:lvl1pPr>
              <a:defRPr/>
            </a:lvl1pPr>
          </a:lstStyle>
          <a:p>
            <a:fld id="{317D5A3F-D314-4E8B-8965-8238CBC01DEE}" type="slidenum">
              <a:rPr lang="en-US" altLang="zh-CN"/>
              <a:pPr/>
              <a:t>‹#›</a:t>
            </a:fld>
            <a:endParaRPr lang="en-US" altLang="zh-CN"/>
          </a:p>
        </p:txBody>
      </p:sp>
      <p:sp>
        <p:nvSpPr>
          <p:cNvPr id="53295" name="Rectangle 47">
            <a:extLst>
              <a:ext uri="{FF2B5EF4-FFF2-40B4-BE49-F238E27FC236}">
                <a16:creationId xmlns:a16="http://schemas.microsoft.com/office/drawing/2014/main" id="{F6997087-72C6-4AA2-84AE-414F20FA35C2}"/>
              </a:ext>
            </a:extLst>
          </p:cNvPr>
          <p:cNvSpPr>
            <a:spLocks noGrp="1" noChangeArrowheads="1"/>
          </p:cNvSpPr>
          <p:nvPr>
            <p:ph type="ctrTitle"/>
          </p:nvPr>
        </p:nvSpPr>
        <p:spPr>
          <a:xfrm>
            <a:off x="2455863" y="596900"/>
            <a:ext cx="6192837" cy="3581400"/>
          </a:xfrm>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dist="45791" dir="3378596" algn="ctr" rotWithShape="0">
                    <a:srgbClr val="993366"/>
                  </a:outerShdw>
                </a:effectLst>
              </a14:hiddenEffects>
            </a:ext>
          </a:extLst>
        </p:spPr>
        <p:txBody>
          <a:bodyPr/>
          <a:lstStyle>
            <a:lvl1pPr>
              <a:defRPr sz="5200" b="1"/>
            </a:lvl1pPr>
          </a:lstStyle>
          <a:p>
            <a:pPr lvl="0"/>
            <a:r>
              <a:rPr lang="zh-CN" altLang="en-US" noProof="0"/>
              <a:t>单击此处编辑母版标题样式</a:t>
            </a:r>
          </a:p>
        </p:txBody>
      </p:sp>
      <p:sp>
        <p:nvSpPr>
          <p:cNvPr id="53296" name="Rectangle 48">
            <a:extLst>
              <a:ext uri="{FF2B5EF4-FFF2-40B4-BE49-F238E27FC236}">
                <a16:creationId xmlns:a16="http://schemas.microsoft.com/office/drawing/2014/main" id="{F20BBC5D-14C6-404A-A598-1BF4E3457DF3}"/>
              </a:ext>
            </a:extLst>
          </p:cNvPr>
          <p:cNvSpPr>
            <a:spLocks noGrp="1" noChangeArrowheads="1"/>
          </p:cNvSpPr>
          <p:nvPr>
            <p:ph type="subTitle" idx="1"/>
          </p:nvPr>
        </p:nvSpPr>
        <p:spPr>
          <a:xfrm>
            <a:off x="2489200" y="4279900"/>
            <a:ext cx="6146800" cy="1485900"/>
          </a:xfrm>
        </p:spPr>
        <p:txBody>
          <a:bodyPr/>
          <a:lstStyle>
            <a:lvl1pPr marL="0" indent="0" algn="ctr">
              <a:buFontTx/>
              <a:buNone/>
              <a:defRPr b="1">
                <a:effectLst>
                  <a:outerShdw blurRad="38100" dist="38100" dir="2700000" algn="tl">
                    <a:srgbClr val="C0C0C0"/>
                  </a:outerShdw>
                </a:effectLst>
              </a:defRPr>
            </a:lvl1pPr>
          </a:lstStyle>
          <a:p>
            <a:pPr lvl="0"/>
            <a:r>
              <a:rPr lang="zh-CN" altLang="en-US" noProof="0"/>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81F951-CCAE-4152-9AA1-799F9F14565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13C3659-047C-49C1-A55B-13040A47055A}"/>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EAE66DF-30F4-4834-88E1-10805A06CFB2}"/>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B0046593-6320-4B54-921E-741389413658}"/>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108B8BE0-AED3-459A-AA2D-019D81E4DD83}"/>
              </a:ext>
            </a:extLst>
          </p:cNvPr>
          <p:cNvSpPr>
            <a:spLocks noGrp="1"/>
          </p:cNvSpPr>
          <p:nvPr>
            <p:ph type="sldNum" sz="quarter" idx="12"/>
          </p:nvPr>
        </p:nvSpPr>
        <p:spPr/>
        <p:txBody>
          <a:bodyPr/>
          <a:lstStyle>
            <a:lvl1pPr>
              <a:defRPr/>
            </a:lvl1pPr>
          </a:lstStyle>
          <a:p>
            <a:fld id="{66128EB6-2CC7-4ED2-A1C0-8DA9DE80E301}" type="slidenum">
              <a:rPr lang="en-US" altLang="zh-CN"/>
              <a:pPr/>
              <a:t>‹#›</a:t>
            </a:fld>
            <a:endParaRPr lang="en-US" altLang="zh-CN"/>
          </a:p>
        </p:txBody>
      </p:sp>
    </p:spTree>
    <p:extLst>
      <p:ext uri="{BB962C8B-B14F-4D97-AF65-F5344CB8AC3E}">
        <p14:creationId xmlns:p14="http://schemas.microsoft.com/office/powerpoint/2010/main" val="1760949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F13D123-AAB0-4A93-B7FF-797AF3ADA5BD}"/>
              </a:ext>
            </a:extLst>
          </p:cNvPr>
          <p:cNvSpPr>
            <a:spLocks noGrp="1"/>
          </p:cNvSpPr>
          <p:nvPr>
            <p:ph type="title" orient="vert"/>
          </p:nvPr>
        </p:nvSpPr>
        <p:spPr>
          <a:xfrm>
            <a:off x="6626225" y="103188"/>
            <a:ext cx="2060575" cy="5953125"/>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DA75CC7-A803-475C-BCC4-D0A92880AF76}"/>
              </a:ext>
            </a:extLst>
          </p:cNvPr>
          <p:cNvSpPr>
            <a:spLocks noGrp="1"/>
          </p:cNvSpPr>
          <p:nvPr>
            <p:ph type="body" orient="vert" idx="1"/>
          </p:nvPr>
        </p:nvSpPr>
        <p:spPr>
          <a:xfrm>
            <a:off x="442913" y="103188"/>
            <a:ext cx="6030912" cy="59531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80B230C-DE3A-41FF-940B-FE81C15DD4CD}"/>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CD56FB05-35E1-4F85-B87F-F5AD92C76111}"/>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836F1636-23B4-46A8-9C07-F804785E8453}"/>
              </a:ext>
            </a:extLst>
          </p:cNvPr>
          <p:cNvSpPr>
            <a:spLocks noGrp="1"/>
          </p:cNvSpPr>
          <p:nvPr>
            <p:ph type="sldNum" sz="quarter" idx="12"/>
          </p:nvPr>
        </p:nvSpPr>
        <p:spPr/>
        <p:txBody>
          <a:bodyPr/>
          <a:lstStyle>
            <a:lvl1pPr>
              <a:defRPr/>
            </a:lvl1pPr>
          </a:lstStyle>
          <a:p>
            <a:fld id="{0A896BED-0867-4F55-98DA-E44EAFDC93F1}" type="slidenum">
              <a:rPr lang="en-US" altLang="zh-CN"/>
              <a:pPr/>
              <a:t>‹#›</a:t>
            </a:fld>
            <a:endParaRPr lang="en-US" altLang="zh-CN"/>
          </a:p>
        </p:txBody>
      </p:sp>
    </p:spTree>
    <p:extLst>
      <p:ext uri="{BB962C8B-B14F-4D97-AF65-F5344CB8AC3E}">
        <p14:creationId xmlns:p14="http://schemas.microsoft.com/office/powerpoint/2010/main" val="2642891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32C07CD-6CC2-4B24-8F1D-17F48CFCF3BD}"/>
              </a:ext>
            </a:extLst>
          </p:cNvPr>
          <p:cNvSpPr>
            <a:spLocks noGrp="1"/>
          </p:cNvSpPr>
          <p:nvPr>
            <p:ph/>
          </p:nvPr>
        </p:nvSpPr>
        <p:spPr>
          <a:xfrm>
            <a:off x="442913" y="103188"/>
            <a:ext cx="8243887" cy="59531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a:extLst>
              <a:ext uri="{FF2B5EF4-FFF2-40B4-BE49-F238E27FC236}">
                <a16:creationId xmlns:a16="http://schemas.microsoft.com/office/drawing/2014/main" id="{A2BCA79E-E647-4AF6-81A3-C29A793AE45E}"/>
              </a:ext>
            </a:extLst>
          </p:cNvPr>
          <p:cNvSpPr>
            <a:spLocks noGrp="1"/>
          </p:cNvSpPr>
          <p:nvPr>
            <p:ph type="dt" sz="half" idx="10"/>
          </p:nvPr>
        </p:nvSpPr>
        <p:spPr>
          <a:xfrm>
            <a:off x="457200" y="6243638"/>
            <a:ext cx="2133600" cy="457200"/>
          </a:xfrm>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30B9BA95-A94F-475F-9CEA-DAC507A465EC}"/>
              </a:ext>
            </a:extLst>
          </p:cNvPr>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9A62F8A2-601B-43A4-A28D-3151E69037D4}"/>
              </a:ext>
            </a:extLst>
          </p:cNvPr>
          <p:cNvSpPr>
            <a:spLocks noGrp="1"/>
          </p:cNvSpPr>
          <p:nvPr>
            <p:ph type="sldNum" sz="quarter" idx="12"/>
          </p:nvPr>
        </p:nvSpPr>
        <p:spPr>
          <a:xfrm>
            <a:off x="6553200" y="6243638"/>
            <a:ext cx="2133600" cy="457200"/>
          </a:xfrm>
        </p:spPr>
        <p:txBody>
          <a:bodyPr/>
          <a:lstStyle>
            <a:lvl1pPr>
              <a:defRPr/>
            </a:lvl1pPr>
          </a:lstStyle>
          <a:p>
            <a:fld id="{8A7A9B01-BAD2-4E1A-B830-776B210F9523}" type="slidenum">
              <a:rPr lang="en-US" altLang="zh-CN"/>
              <a:pPr/>
              <a:t>‹#›</a:t>
            </a:fld>
            <a:endParaRPr lang="en-US" altLang="zh-CN"/>
          </a:p>
        </p:txBody>
      </p:sp>
    </p:spTree>
    <p:extLst>
      <p:ext uri="{BB962C8B-B14F-4D97-AF65-F5344CB8AC3E}">
        <p14:creationId xmlns:p14="http://schemas.microsoft.com/office/powerpoint/2010/main" val="2500315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AA04D-1DEE-4A16-B3C6-BB2436E2B18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29B939D-00CB-4661-862D-AEBA20EDDA8A}"/>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7A763B7-F683-4C10-97F6-3F9B7F263968}"/>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937391B4-685B-4B31-9016-47DD1D50DC20}"/>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7321DDE8-6934-47E1-A424-D56C54158877}"/>
              </a:ext>
            </a:extLst>
          </p:cNvPr>
          <p:cNvSpPr>
            <a:spLocks noGrp="1"/>
          </p:cNvSpPr>
          <p:nvPr>
            <p:ph type="sldNum" sz="quarter" idx="12"/>
          </p:nvPr>
        </p:nvSpPr>
        <p:spPr/>
        <p:txBody>
          <a:bodyPr/>
          <a:lstStyle>
            <a:lvl1pPr>
              <a:defRPr/>
            </a:lvl1pPr>
          </a:lstStyle>
          <a:p>
            <a:fld id="{0162A6E4-48EB-4ECF-BEDE-3B214723FF13}" type="slidenum">
              <a:rPr lang="en-US" altLang="zh-CN"/>
              <a:pPr/>
              <a:t>‹#›</a:t>
            </a:fld>
            <a:endParaRPr lang="en-US" altLang="zh-CN"/>
          </a:p>
        </p:txBody>
      </p:sp>
    </p:spTree>
    <p:extLst>
      <p:ext uri="{BB962C8B-B14F-4D97-AF65-F5344CB8AC3E}">
        <p14:creationId xmlns:p14="http://schemas.microsoft.com/office/powerpoint/2010/main" val="3306086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58E366-84F0-4DC0-A0D2-595D12728F9D}"/>
              </a:ext>
            </a:extLst>
          </p:cNvPr>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C589D29-0537-49BE-B6A1-2A850AB9DA4F}"/>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a:extLst>
              <a:ext uri="{FF2B5EF4-FFF2-40B4-BE49-F238E27FC236}">
                <a16:creationId xmlns:a16="http://schemas.microsoft.com/office/drawing/2014/main" id="{314EE36D-5F27-4F86-8574-E0F571D76B7D}"/>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142A01B5-060A-42E9-A917-76BBC150C6B8}"/>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48864F02-F281-4432-9FCA-70887A381396}"/>
              </a:ext>
            </a:extLst>
          </p:cNvPr>
          <p:cNvSpPr>
            <a:spLocks noGrp="1"/>
          </p:cNvSpPr>
          <p:nvPr>
            <p:ph type="sldNum" sz="quarter" idx="12"/>
          </p:nvPr>
        </p:nvSpPr>
        <p:spPr/>
        <p:txBody>
          <a:bodyPr/>
          <a:lstStyle>
            <a:lvl1pPr>
              <a:defRPr/>
            </a:lvl1pPr>
          </a:lstStyle>
          <a:p>
            <a:fld id="{057DAF42-2DFB-43A2-A6FE-2546D8F475A6}" type="slidenum">
              <a:rPr lang="en-US" altLang="zh-CN"/>
              <a:pPr/>
              <a:t>‹#›</a:t>
            </a:fld>
            <a:endParaRPr lang="en-US" altLang="zh-CN"/>
          </a:p>
        </p:txBody>
      </p:sp>
    </p:spTree>
    <p:extLst>
      <p:ext uri="{BB962C8B-B14F-4D97-AF65-F5344CB8AC3E}">
        <p14:creationId xmlns:p14="http://schemas.microsoft.com/office/powerpoint/2010/main" val="3780978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20984D-6540-4F4F-A588-0FAAE2A3CBD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133EFC1-6D22-42CB-89D7-3260D0805DBD}"/>
              </a:ext>
            </a:extLst>
          </p:cNvPr>
          <p:cNvSpPr>
            <a:spLocks noGrp="1"/>
          </p:cNvSpPr>
          <p:nvPr>
            <p:ph sz="half" idx="1"/>
          </p:nvPr>
        </p:nvSpPr>
        <p:spPr>
          <a:xfrm>
            <a:off x="457200" y="1600200"/>
            <a:ext cx="4038600" cy="445611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E7F08D5-8E1B-4B98-B2D0-109B7C8418FB}"/>
              </a:ext>
            </a:extLst>
          </p:cNvPr>
          <p:cNvSpPr>
            <a:spLocks noGrp="1"/>
          </p:cNvSpPr>
          <p:nvPr>
            <p:ph sz="half" idx="2"/>
          </p:nvPr>
        </p:nvSpPr>
        <p:spPr>
          <a:xfrm>
            <a:off x="4648200" y="1600200"/>
            <a:ext cx="4038600" cy="445611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6865D00C-C72B-4351-A630-AD077AC7717E}"/>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41A63501-A1E9-4E89-9A94-FBE0C1307758}"/>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21B9416E-C2CD-4F42-86D9-49470290C1F1}"/>
              </a:ext>
            </a:extLst>
          </p:cNvPr>
          <p:cNvSpPr>
            <a:spLocks noGrp="1"/>
          </p:cNvSpPr>
          <p:nvPr>
            <p:ph type="sldNum" sz="quarter" idx="12"/>
          </p:nvPr>
        </p:nvSpPr>
        <p:spPr/>
        <p:txBody>
          <a:bodyPr/>
          <a:lstStyle>
            <a:lvl1pPr>
              <a:defRPr/>
            </a:lvl1pPr>
          </a:lstStyle>
          <a:p>
            <a:fld id="{C6AC2CED-CDA5-48B0-AE9E-B0C6941987CB}" type="slidenum">
              <a:rPr lang="en-US" altLang="zh-CN"/>
              <a:pPr/>
              <a:t>‹#›</a:t>
            </a:fld>
            <a:endParaRPr lang="en-US" altLang="zh-CN"/>
          </a:p>
        </p:txBody>
      </p:sp>
    </p:spTree>
    <p:extLst>
      <p:ext uri="{BB962C8B-B14F-4D97-AF65-F5344CB8AC3E}">
        <p14:creationId xmlns:p14="http://schemas.microsoft.com/office/powerpoint/2010/main" val="1416348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62A68A-C73C-4027-B808-980B8A931F62}"/>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295A067-F638-4442-9BE6-53C3051A2210}"/>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2D90EB1C-A017-408B-BAB6-C7A07F0861BF}"/>
              </a:ext>
            </a:extLst>
          </p:cNvPr>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E3F3C2A-2EDA-4DC0-B611-6C2EF68D28A0}"/>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CE8B1358-080F-45EA-A11B-75B188A632EB}"/>
              </a:ext>
            </a:extLst>
          </p:cNvPr>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7E44F86A-B076-4143-AB69-79A0D186B16B}"/>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581D02B9-DF26-4052-A649-1291153FDFF3}"/>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33837CC3-C5C3-4112-982E-3D2F7BC3DBA8}"/>
              </a:ext>
            </a:extLst>
          </p:cNvPr>
          <p:cNvSpPr>
            <a:spLocks noGrp="1"/>
          </p:cNvSpPr>
          <p:nvPr>
            <p:ph type="sldNum" sz="quarter" idx="12"/>
          </p:nvPr>
        </p:nvSpPr>
        <p:spPr/>
        <p:txBody>
          <a:bodyPr/>
          <a:lstStyle>
            <a:lvl1pPr>
              <a:defRPr/>
            </a:lvl1pPr>
          </a:lstStyle>
          <a:p>
            <a:fld id="{CFAFEBD2-F7A7-4F59-AA84-B0EA162D3FF9}" type="slidenum">
              <a:rPr lang="en-US" altLang="zh-CN"/>
              <a:pPr/>
              <a:t>‹#›</a:t>
            </a:fld>
            <a:endParaRPr lang="en-US" altLang="zh-CN"/>
          </a:p>
        </p:txBody>
      </p:sp>
    </p:spTree>
    <p:extLst>
      <p:ext uri="{BB962C8B-B14F-4D97-AF65-F5344CB8AC3E}">
        <p14:creationId xmlns:p14="http://schemas.microsoft.com/office/powerpoint/2010/main" val="762620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3064FB-4AD5-4E5B-B932-7E044AAE0E1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29CC22B-22AA-4A85-B02E-DFD8C608A2E5}"/>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55F70844-970F-45AF-8156-82C135DB62C6}"/>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FDC146B3-C235-4F84-8FC0-9997142E8539}"/>
              </a:ext>
            </a:extLst>
          </p:cNvPr>
          <p:cNvSpPr>
            <a:spLocks noGrp="1"/>
          </p:cNvSpPr>
          <p:nvPr>
            <p:ph type="sldNum" sz="quarter" idx="12"/>
          </p:nvPr>
        </p:nvSpPr>
        <p:spPr/>
        <p:txBody>
          <a:bodyPr/>
          <a:lstStyle>
            <a:lvl1pPr>
              <a:defRPr/>
            </a:lvl1pPr>
          </a:lstStyle>
          <a:p>
            <a:fld id="{ECA62C7E-4E73-400D-ADB0-3F3DFED78693}" type="slidenum">
              <a:rPr lang="en-US" altLang="zh-CN"/>
              <a:pPr/>
              <a:t>‹#›</a:t>
            </a:fld>
            <a:endParaRPr lang="en-US" altLang="zh-CN"/>
          </a:p>
        </p:txBody>
      </p:sp>
    </p:spTree>
    <p:extLst>
      <p:ext uri="{BB962C8B-B14F-4D97-AF65-F5344CB8AC3E}">
        <p14:creationId xmlns:p14="http://schemas.microsoft.com/office/powerpoint/2010/main" val="812145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7A28988-0330-4215-9053-A8987715A939}"/>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A2EC576F-6492-44F8-A9C7-D0F9AC96EBFA}"/>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408ABEF8-29EE-4157-8603-A5FE3ABB9EE4}"/>
              </a:ext>
            </a:extLst>
          </p:cNvPr>
          <p:cNvSpPr>
            <a:spLocks noGrp="1"/>
          </p:cNvSpPr>
          <p:nvPr>
            <p:ph type="sldNum" sz="quarter" idx="12"/>
          </p:nvPr>
        </p:nvSpPr>
        <p:spPr/>
        <p:txBody>
          <a:bodyPr/>
          <a:lstStyle>
            <a:lvl1pPr>
              <a:defRPr/>
            </a:lvl1pPr>
          </a:lstStyle>
          <a:p>
            <a:fld id="{C9633247-1944-426E-BD41-B44878349727}" type="slidenum">
              <a:rPr lang="en-US" altLang="zh-CN"/>
              <a:pPr/>
              <a:t>‹#›</a:t>
            </a:fld>
            <a:endParaRPr lang="en-US" altLang="zh-CN"/>
          </a:p>
        </p:txBody>
      </p:sp>
    </p:spTree>
    <p:extLst>
      <p:ext uri="{BB962C8B-B14F-4D97-AF65-F5344CB8AC3E}">
        <p14:creationId xmlns:p14="http://schemas.microsoft.com/office/powerpoint/2010/main" val="2894470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2360B1-7E6E-4991-BA2F-E3E2D6DD7A41}"/>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B409CDC-835E-4EA2-A207-22F6094A878B}"/>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671F11AA-BFFA-40B4-840B-8732985EAAD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0EE7AA1-D81A-4C29-B324-CA01EF88EFA6}"/>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1BB90D75-5456-44F9-9D55-9EAEEC6C9C6A}"/>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A75A5922-AE01-4444-A30B-3FB7E356429F}"/>
              </a:ext>
            </a:extLst>
          </p:cNvPr>
          <p:cNvSpPr>
            <a:spLocks noGrp="1"/>
          </p:cNvSpPr>
          <p:nvPr>
            <p:ph type="sldNum" sz="quarter" idx="12"/>
          </p:nvPr>
        </p:nvSpPr>
        <p:spPr/>
        <p:txBody>
          <a:bodyPr/>
          <a:lstStyle>
            <a:lvl1pPr>
              <a:defRPr/>
            </a:lvl1pPr>
          </a:lstStyle>
          <a:p>
            <a:fld id="{E95D38FB-12E0-4717-AA00-6359127A888C}" type="slidenum">
              <a:rPr lang="en-US" altLang="zh-CN"/>
              <a:pPr/>
              <a:t>‹#›</a:t>
            </a:fld>
            <a:endParaRPr lang="en-US" altLang="zh-CN"/>
          </a:p>
        </p:txBody>
      </p:sp>
    </p:spTree>
    <p:extLst>
      <p:ext uri="{BB962C8B-B14F-4D97-AF65-F5344CB8AC3E}">
        <p14:creationId xmlns:p14="http://schemas.microsoft.com/office/powerpoint/2010/main" val="3528778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53E438-E17D-43C8-8330-3F914EC0F2C4}"/>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A0B20B0-31A5-4106-AF47-A50338886F74}"/>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E92A29F-751A-4B37-8009-FAC6D04CBE8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4A76962-3BE9-480A-A51A-BC1FBFB2ADC9}"/>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EBA943DA-C65D-4254-9C9B-B2A81E2D90F0}"/>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4AED4CB8-9BED-4390-A13E-607C0789C601}"/>
              </a:ext>
            </a:extLst>
          </p:cNvPr>
          <p:cNvSpPr>
            <a:spLocks noGrp="1"/>
          </p:cNvSpPr>
          <p:nvPr>
            <p:ph type="sldNum" sz="quarter" idx="12"/>
          </p:nvPr>
        </p:nvSpPr>
        <p:spPr/>
        <p:txBody>
          <a:bodyPr/>
          <a:lstStyle>
            <a:lvl1pPr>
              <a:defRPr/>
            </a:lvl1pPr>
          </a:lstStyle>
          <a:p>
            <a:fld id="{54C05403-C44B-4389-A2B3-2BE98E7F0A06}" type="slidenum">
              <a:rPr lang="en-US" altLang="zh-CN"/>
              <a:pPr/>
              <a:t>‹#›</a:t>
            </a:fld>
            <a:endParaRPr lang="en-US" altLang="zh-CN"/>
          </a:p>
        </p:txBody>
      </p:sp>
    </p:spTree>
    <p:extLst>
      <p:ext uri="{BB962C8B-B14F-4D97-AF65-F5344CB8AC3E}">
        <p14:creationId xmlns:p14="http://schemas.microsoft.com/office/powerpoint/2010/main" val="987949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2226" name="Group 2">
            <a:extLst>
              <a:ext uri="{FF2B5EF4-FFF2-40B4-BE49-F238E27FC236}">
                <a16:creationId xmlns:a16="http://schemas.microsoft.com/office/drawing/2014/main" id="{D5E93C69-F646-4515-BC0C-47E02F11DB49}"/>
              </a:ext>
            </a:extLst>
          </p:cNvPr>
          <p:cNvGrpSpPr>
            <a:grpSpLocks/>
          </p:cNvGrpSpPr>
          <p:nvPr/>
        </p:nvGrpSpPr>
        <p:grpSpPr bwMode="auto">
          <a:xfrm>
            <a:off x="-7938" y="0"/>
            <a:ext cx="2833688" cy="6856413"/>
            <a:chOff x="-5" y="0"/>
            <a:chExt cx="1785" cy="4319"/>
          </a:xfrm>
        </p:grpSpPr>
        <p:sp>
          <p:nvSpPr>
            <p:cNvPr id="52227" name="Freeform 3">
              <a:extLst>
                <a:ext uri="{FF2B5EF4-FFF2-40B4-BE49-F238E27FC236}">
                  <a16:creationId xmlns:a16="http://schemas.microsoft.com/office/drawing/2014/main" id="{B2085323-73A9-4B41-8669-5380C7F95EF3}"/>
                </a:ext>
              </a:extLst>
            </p:cNvPr>
            <p:cNvSpPr>
              <a:spLocks/>
            </p:cNvSpPr>
            <p:nvPr/>
          </p:nvSpPr>
          <p:spPr bwMode="ltGray">
            <a:xfrm>
              <a:off x="-5" y="3262"/>
              <a:ext cx="472" cy="802"/>
            </a:xfrm>
            <a:custGeom>
              <a:avLst/>
              <a:gdLst>
                <a:gd name="T0" fmla="*/ 5 w 472"/>
                <a:gd name="T1" fmla="*/ 32 h 802"/>
                <a:gd name="T2" fmla="*/ 189 w 472"/>
                <a:gd name="T3" fmla="*/ 26 h 802"/>
                <a:gd name="T4" fmla="*/ 309 w 472"/>
                <a:gd name="T5" fmla="*/ 66 h 802"/>
                <a:gd name="T6" fmla="*/ 357 w 472"/>
                <a:gd name="T7" fmla="*/ 98 h 802"/>
                <a:gd name="T8" fmla="*/ 413 w 472"/>
                <a:gd name="T9" fmla="*/ 162 h 802"/>
                <a:gd name="T10" fmla="*/ 437 w 472"/>
                <a:gd name="T11" fmla="*/ 250 h 802"/>
                <a:gd name="T12" fmla="*/ 397 w 472"/>
                <a:gd name="T13" fmla="*/ 530 h 802"/>
                <a:gd name="T14" fmla="*/ 341 w 472"/>
                <a:gd name="T15" fmla="*/ 634 h 802"/>
                <a:gd name="T16" fmla="*/ 173 w 472"/>
                <a:gd name="T17" fmla="*/ 714 h 802"/>
                <a:gd name="T18" fmla="*/ 77 w 472"/>
                <a:gd name="T19" fmla="*/ 730 h 802"/>
                <a:gd name="T20" fmla="*/ 69 w 472"/>
                <a:gd name="T21" fmla="*/ 802 h 802"/>
                <a:gd name="T22" fmla="*/ 7 w 472"/>
                <a:gd name="T23" fmla="*/ 788 h 802"/>
                <a:gd name="T24" fmla="*/ 5 w 472"/>
                <a:gd name="T25" fmla="*/ 751 h 802"/>
                <a:gd name="T26" fmla="*/ 37 w 472"/>
                <a:gd name="T27" fmla="*/ 722 h 802"/>
                <a:gd name="T28" fmla="*/ 5 w 472"/>
                <a:gd name="T29" fmla="*/ 670 h 802"/>
                <a:gd name="T30" fmla="*/ 5 w 472"/>
                <a:gd name="T31" fmla="*/ 32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2228" name="Group 4">
              <a:extLst>
                <a:ext uri="{FF2B5EF4-FFF2-40B4-BE49-F238E27FC236}">
                  <a16:creationId xmlns:a16="http://schemas.microsoft.com/office/drawing/2014/main" id="{342AEB3B-F4A0-4B2B-B969-15DC510DFCA2}"/>
                </a:ext>
              </a:extLst>
            </p:cNvPr>
            <p:cNvGrpSpPr>
              <a:grpSpLocks/>
            </p:cNvGrpSpPr>
            <p:nvPr/>
          </p:nvGrpSpPr>
          <p:grpSpPr bwMode="auto">
            <a:xfrm rot="14964908" flipH="1">
              <a:off x="104" y="2441"/>
              <a:ext cx="452" cy="444"/>
              <a:chOff x="1727" y="866"/>
              <a:chExt cx="129" cy="157"/>
            </a:xfrm>
          </p:grpSpPr>
          <p:sp>
            <p:nvSpPr>
              <p:cNvPr id="52229" name="Freeform 5">
                <a:extLst>
                  <a:ext uri="{FF2B5EF4-FFF2-40B4-BE49-F238E27FC236}">
                    <a16:creationId xmlns:a16="http://schemas.microsoft.com/office/drawing/2014/main" id="{AC30F993-B601-4CE2-80F3-61CEC91F8DCE}"/>
                  </a:ext>
                </a:extLst>
              </p:cNvPr>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30" name="Freeform 6">
                <a:extLst>
                  <a:ext uri="{FF2B5EF4-FFF2-40B4-BE49-F238E27FC236}">
                    <a16:creationId xmlns:a16="http://schemas.microsoft.com/office/drawing/2014/main" id="{F0F39553-4E1B-4490-91A4-B7FF5555FBB0}"/>
                  </a:ext>
                </a:extLst>
              </p:cNvPr>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31" name="Freeform 7">
                <a:extLst>
                  <a:ext uri="{FF2B5EF4-FFF2-40B4-BE49-F238E27FC236}">
                    <a16:creationId xmlns:a16="http://schemas.microsoft.com/office/drawing/2014/main" id="{3BE8283B-8E49-46DC-9F63-3D521942D215}"/>
                  </a:ext>
                </a:extLst>
              </p:cNvPr>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2232" name="Freeform 8">
              <a:extLst>
                <a:ext uri="{FF2B5EF4-FFF2-40B4-BE49-F238E27FC236}">
                  <a16:creationId xmlns:a16="http://schemas.microsoft.com/office/drawing/2014/main" id="{2DE8C1AE-5E9F-44C9-9C03-DC8D1BC8B6D6}"/>
                </a:ext>
              </a:extLst>
            </p:cNvPr>
            <p:cNvSpPr>
              <a:spLocks/>
            </p:cNvSpPr>
            <p:nvPr/>
          </p:nvSpPr>
          <p:spPr bwMode="ltGray">
            <a:xfrm>
              <a:off x="90" y="1736"/>
              <a:ext cx="710" cy="768"/>
            </a:xfrm>
            <a:custGeom>
              <a:avLst/>
              <a:gdLst>
                <a:gd name="T0" fmla="*/ 14 w 710"/>
                <a:gd name="T1" fmla="*/ 416 h 768"/>
                <a:gd name="T2" fmla="*/ 14 w 710"/>
                <a:gd name="T3" fmla="*/ 272 h 768"/>
                <a:gd name="T4" fmla="*/ 102 w 710"/>
                <a:gd name="T5" fmla="*/ 144 h 768"/>
                <a:gd name="T6" fmla="*/ 150 w 710"/>
                <a:gd name="T7" fmla="*/ 96 h 768"/>
                <a:gd name="T8" fmla="*/ 198 w 710"/>
                <a:gd name="T9" fmla="*/ 64 h 768"/>
                <a:gd name="T10" fmla="*/ 350 w 710"/>
                <a:gd name="T11" fmla="*/ 0 h 768"/>
                <a:gd name="T12" fmla="*/ 534 w 710"/>
                <a:gd name="T13" fmla="*/ 8 h 768"/>
                <a:gd name="T14" fmla="*/ 662 w 710"/>
                <a:gd name="T15" fmla="*/ 96 h 768"/>
                <a:gd name="T16" fmla="*/ 710 w 710"/>
                <a:gd name="T17" fmla="*/ 200 h 768"/>
                <a:gd name="T18" fmla="*/ 702 w 710"/>
                <a:gd name="T19" fmla="*/ 400 h 768"/>
                <a:gd name="T20" fmla="*/ 678 w 710"/>
                <a:gd name="T21" fmla="*/ 448 h 768"/>
                <a:gd name="T22" fmla="*/ 550 w 710"/>
                <a:gd name="T23" fmla="*/ 632 h 768"/>
                <a:gd name="T24" fmla="*/ 518 w 710"/>
                <a:gd name="T25" fmla="*/ 656 h 768"/>
                <a:gd name="T26" fmla="*/ 470 w 710"/>
                <a:gd name="T27" fmla="*/ 664 h 768"/>
                <a:gd name="T28" fmla="*/ 518 w 710"/>
                <a:gd name="T29" fmla="*/ 680 h 768"/>
                <a:gd name="T30" fmla="*/ 566 w 710"/>
                <a:gd name="T31" fmla="*/ 696 h 768"/>
                <a:gd name="T32" fmla="*/ 574 w 710"/>
                <a:gd name="T33" fmla="*/ 720 h 768"/>
                <a:gd name="T34" fmla="*/ 526 w 710"/>
                <a:gd name="T35" fmla="*/ 736 h 768"/>
                <a:gd name="T36" fmla="*/ 502 w 710"/>
                <a:gd name="T37" fmla="*/ 752 h 768"/>
                <a:gd name="T38" fmla="*/ 454 w 710"/>
                <a:gd name="T39" fmla="*/ 768 h 768"/>
                <a:gd name="T40" fmla="*/ 438 w 710"/>
                <a:gd name="T41" fmla="*/ 712 h 768"/>
                <a:gd name="T42" fmla="*/ 246 w 710"/>
                <a:gd name="T43" fmla="*/ 688 h 768"/>
                <a:gd name="T44" fmla="*/ 134 w 710"/>
                <a:gd name="T45" fmla="*/ 648 h 768"/>
                <a:gd name="T46" fmla="*/ 110 w 710"/>
                <a:gd name="T47" fmla="*/ 624 h 768"/>
                <a:gd name="T48" fmla="*/ 78 w 710"/>
                <a:gd name="T49" fmla="*/ 576 h 768"/>
                <a:gd name="T50" fmla="*/ 54 w 710"/>
                <a:gd name="T51" fmla="*/ 464 h 768"/>
                <a:gd name="T52" fmla="*/ 30 w 710"/>
                <a:gd name="T53" fmla="*/ 408 h 768"/>
                <a:gd name="T54" fmla="*/ 22 w 710"/>
                <a:gd name="T55" fmla="*/ 384 h 768"/>
                <a:gd name="T56" fmla="*/ 14 w 710"/>
                <a:gd name="T57" fmla="*/ 416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2233" name="Group 9">
              <a:extLst>
                <a:ext uri="{FF2B5EF4-FFF2-40B4-BE49-F238E27FC236}">
                  <a16:creationId xmlns:a16="http://schemas.microsoft.com/office/drawing/2014/main" id="{678B716F-FB47-41A8-8F5E-2FF9D93C513F}"/>
                </a:ext>
              </a:extLst>
            </p:cNvPr>
            <p:cNvGrpSpPr>
              <a:grpSpLocks/>
            </p:cNvGrpSpPr>
            <p:nvPr/>
          </p:nvGrpSpPr>
          <p:grpSpPr bwMode="auto">
            <a:xfrm rot="416244">
              <a:off x="9" y="1746"/>
              <a:ext cx="1771" cy="1741"/>
              <a:chOff x="41" y="2787"/>
              <a:chExt cx="902" cy="833"/>
            </a:xfrm>
          </p:grpSpPr>
          <p:sp>
            <p:nvSpPr>
              <p:cNvPr id="52234" name="Freeform 10">
                <a:extLst>
                  <a:ext uri="{FF2B5EF4-FFF2-40B4-BE49-F238E27FC236}">
                    <a16:creationId xmlns:a16="http://schemas.microsoft.com/office/drawing/2014/main" id="{1CB979D6-0A98-4BA3-856D-4ED6170FF2C2}"/>
                  </a:ext>
                </a:extLst>
              </p:cNvPr>
              <p:cNvSpPr>
                <a:spLocks/>
              </p:cNvSpPr>
              <p:nvPr userDrawn="1"/>
            </p:nvSpPr>
            <p:spPr bwMode="ltGray">
              <a:xfrm rot="373331" flipH="1">
                <a:off x="125" y="2787"/>
                <a:ext cx="313" cy="303"/>
              </a:xfrm>
              <a:custGeom>
                <a:avLst/>
                <a:gdLst>
                  <a:gd name="T0" fmla="*/ 46 w 217"/>
                  <a:gd name="T1" fmla="*/ 210 h 210"/>
                  <a:gd name="T2" fmla="*/ 37 w 217"/>
                  <a:gd name="T3" fmla="*/ 198 h 210"/>
                  <a:gd name="T4" fmla="*/ 26 w 217"/>
                  <a:gd name="T5" fmla="*/ 181 h 210"/>
                  <a:gd name="T6" fmla="*/ 15 w 217"/>
                  <a:gd name="T7" fmla="*/ 159 h 210"/>
                  <a:gd name="T8" fmla="*/ 5 w 217"/>
                  <a:gd name="T9" fmla="*/ 135 h 210"/>
                  <a:gd name="T10" fmla="*/ 0 w 217"/>
                  <a:gd name="T11" fmla="*/ 109 h 210"/>
                  <a:gd name="T12" fmla="*/ 1 w 217"/>
                  <a:gd name="T13" fmla="*/ 82 h 210"/>
                  <a:gd name="T14" fmla="*/ 9 w 217"/>
                  <a:gd name="T15" fmla="*/ 57 h 210"/>
                  <a:gd name="T16" fmla="*/ 27 w 217"/>
                  <a:gd name="T17" fmla="*/ 35 h 210"/>
                  <a:gd name="T18" fmla="*/ 45 w 217"/>
                  <a:gd name="T19" fmla="*/ 22 h 210"/>
                  <a:gd name="T20" fmla="*/ 60 w 217"/>
                  <a:gd name="T21" fmla="*/ 12 h 210"/>
                  <a:gd name="T22" fmla="*/ 72 w 217"/>
                  <a:gd name="T23" fmla="*/ 7 h 210"/>
                  <a:gd name="T24" fmla="*/ 81 w 217"/>
                  <a:gd name="T25" fmla="*/ 5 h 210"/>
                  <a:gd name="T26" fmla="*/ 88 w 217"/>
                  <a:gd name="T27" fmla="*/ 5 h 210"/>
                  <a:gd name="T28" fmla="*/ 104 w 217"/>
                  <a:gd name="T29" fmla="*/ 0 h 210"/>
                  <a:gd name="T30" fmla="*/ 148 w 217"/>
                  <a:gd name="T31" fmla="*/ 8 h 210"/>
                  <a:gd name="T32" fmla="*/ 160 w 217"/>
                  <a:gd name="T33" fmla="*/ 12 h 210"/>
                  <a:gd name="T34" fmla="*/ 172 w 217"/>
                  <a:gd name="T35" fmla="*/ 15 h 210"/>
                  <a:gd name="T36" fmla="*/ 182 w 217"/>
                  <a:gd name="T37" fmla="*/ 19 h 210"/>
                  <a:gd name="T38" fmla="*/ 190 w 217"/>
                  <a:gd name="T39" fmla="*/ 23 h 210"/>
                  <a:gd name="T40" fmla="*/ 198 w 217"/>
                  <a:gd name="T41" fmla="*/ 27 h 210"/>
                  <a:gd name="T42" fmla="*/ 205 w 217"/>
                  <a:gd name="T43" fmla="*/ 32 h 210"/>
                  <a:gd name="T44" fmla="*/ 211 w 217"/>
                  <a:gd name="T45" fmla="*/ 38 h 210"/>
                  <a:gd name="T46" fmla="*/ 217 w 217"/>
                  <a:gd name="T47" fmla="*/ 45 h 210"/>
                  <a:gd name="T48" fmla="*/ 205 w 217"/>
                  <a:gd name="T49" fmla="*/ 40 h 210"/>
                  <a:gd name="T50" fmla="*/ 194 w 217"/>
                  <a:gd name="T51" fmla="*/ 36 h 210"/>
                  <a:gd name="T52" fmla="*/ 183 w 217"/>
                  <a:gd name="T53" fmla="*/ 33 h 210"/>
                  <a:gd name="T54" fmla="*/ 172 w 217"/>
                  <a:gd name="T55" fmla="*/ 30 h 210"/>
                  <a:gd name="T56" fmla="*/ 163 w 217"/>
                  <a:gd name="T57" fmla="*/ 27 h 210"/>
                  <a:gd name="T58" fmla="*/ 153 w 217"/>
                  <a:gd name="T59" fmla="*/ 26 h 210"/>
                  <a:gd name="T60" fmla="*/ 143 w 217"/>
                  <a:gd name="T61" fmla="*/ 24 h 210"/>
                  <a:gd name="T62" fmla="*/ 134 w 217"/>
                  <a:gd name="T63" fmla="*/ 24 h 210"/>
                  <a:gd name="T64" fmla="*/ 125 w 217"/>
                  <a:gd name="T65" fmla="*/ 24 h 210"/>
                  <a:gd name="T66" fmla="*/ 116 w 217"/>
                  <a:gd name="T67" fmla="*/ 25 h 210"/>
                  <a:gd name="T68" fmla="*/ 107 w 217"/>
                  <a:gd name="T69" fmla="*/ 27 h 210"/>
                  <a:gd name="T70" fmla="*/ 99 w 217"/>
                  <a:gd name="T71" fmla="*/ 29 h 210"/>
                  <a:gd name="T72" fmla="*/ 91 w 217"/>
                  <a:gd name="T73" fmla="*/ 33 h 210"/>
                  <a:gd name="T74" fmla="*/ 82 w 217"/>
                  <a:gd name="T75" fmla="*/ 36 h 210"/>
                  <a:gd name="T76" fmla="*/ 74 w 217"/>
                  <a:gd name="T77" fmla="*/ 41 h 210"/>
                  <a:gd name="T78" fmla="*/ 66 w 217"/>
                  <a:gd name="T79" fmla="*/ 46 h 210"/>
                  <a:gd name="T80" fmla="*/ 52 w 217"/>
                  <a:gd name="T81" fmla="*/ 61 h 210"/>
                  <a:gd name="T82" fmla="*/ 42 w 217"/>
                  <a:gd name="T83" fmla="*/ 80 h 210"/>
                  <a:gd name="T84" fmla="*/ 37 w 217"/>
                  <a:gd name="T85" fmla="*/ 103 h 210"/>
                  <a:gd name="T86" fmla="*/ 35 w 217"/>
                  <a:gd name="T87" fmla="*/ 126 h 210"/>
                  <a:gd name="T88" fmla="*/ 35 w 217"/>
                  <a:gd name="T89" fmla="*/ 151 h 210"/>
                  <a:gd name="T90" fmla="*/ 38 w 217"/>
                  <a:gd name="T91" fmla="*/ 174 h 210"/>
                  <a:gd name="T92" fmla="*/ 41 w 217"/>
                  <a:gd name="T93" fmla="*/ 194 h 210"/>
                  <a:gd name="T94" fmla="*/ 46 w 217"/>
                  <a:gd name="T95"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35" name="Freeform 11">
                <a:extLst>
                  <a:ext uri="{FF2B5EF4-FFF2-40B4-BE49-F238E27FC236}">
                    <a16:creationId xmlns:a16="http://schemas.microsoft.com/office/drawing/2014/main" id="{4EC4D0DD-B8D8-4D96-8BFC-2DAE6D393725}"/>
                  </a:ext>
                </a:extLst>
              </p:cNvPr>
              <p:cNvSpPr>
                <a:spLocks/>
              </p:cNvSpPr>
              <p:nvPr userDrawn="1"/>
            </p:nvSpPr>
            <p:spPr bwMode="ltGray">
              <a:xfrm rot="373331" flipH="1">
                <a:off x="41" y="2843"/>
                <a:ext cx="262" cy="308"/>
              </a:xfrm>
              <a:custGeom>
                <a:avLst/>
                <a:gdLst>
                  <a:gd name="T0" fmla="*/ 109 w 182"/>
                  <a:gd name="T1" fmla="*/ 0 h 213"/>
                  <a:gd name="T2" fmla="*/ 112 w 182"/>
                  <a:gd name="T3" fmla="*/ 2 h 213"/>
                  <a:gd name="T4" fmla="*/ 118 w 182"/>
                  <a:gd name="T5" fmla="*/ 8 h 213"/>
                  <a:gd name="T6" fmla="*/ 127 w 182"/>
                  <a:gd name="T7" fmla="*/ 18 h 213"/>
                  <a:gd name="T8" fmla="*/ 137 w 182"/>
                  <a:gd name="T9" fmla="*/ 33 h 213"/>
                  <a:gd name="T10" fmla="*/ 145 w 182"/>
                  <a:gd name="T11" fmla="*/ 52 h 213"/>
                  <a:gd name="T12" fmla="*/ 150 w 182"/>
                  <a:gd name="T13" fmla="*/ 76 h 213"/>
                  <a:gd name="T14" fmla="*/ 150 w 182"/>
                  <a:gd name="T15" fmla="*/ 105 h 213"/>
                  <a:gd name="T16" fmla="*/ 144 w 182"/>
                  <a:gd name="T17" fmla="*/ 139 h 213"/>
                  <a:gd name="T18" fmla="*/ 140 w 182"/>
                  <a:gd name="T19" fmla="*/ 149 h 213"/>
                  <a:gd name="T20" fmla="*/ 136 w 182"/>
                  <a:gd name="T21" fmla="*/ 157 h 213"/>
                  <a:gd name="T22" fmla="*/ 131 w 182"/>
                  <a:gd name="T23" fmla="*/ 165 h 213"/>
                  <a:gd name="T24" fmla="*/ 125 w 182"/>
                  <a:gd name="T25" fmla="*/ 173 h 213"/>
                  <a:gd name="T26" fmla="*/ 117 w 182"/>
                  <a:gd name="T27" fmla="*/ 180 h 213"/>
                  <a:gd name="T28" fmla="*/ 110 w 182"/>
                  <a:gd name="T29" fmla="*/ 185 h 213"/>
                  <a:gd name="T30" fmla="*/ 102 w 182"/>
                  <a:gd name="T31" fmla="*/ 191 h 213"/>
                  <a:gd name="T32" fmla="*/ 92 w 182"/>
                  <a:gd name="T33" fmla="*/ 195 h 213"/>
                  <a:gd name="T34" fmla="*/ 82 w 182"/>
                  <a:gd name="T35" fmla="*/ 197 h 213"/>
                  <a:gd name="T36" fmla="*/ 72 w 182"/>
                  <a:gd name="T37" fmla="*/ 200 h 213"/>
                  <a:gd name="T38" fmla="*/ 61 w 182"/>
                  <a:gd name="T39" fmla="*/ 201 h 213"/>
                  <a:gd name="T40" fmla="*/ 49 w 182"/>
                  <a:gd name="T41" fmla="*/ 201 h 213"/>
                  <a:gd name="T42" fmla="*/ 37 w 182"/>
                  <a:gd name="T43" fmla="*/ 200 h 213"/>
                  <a:gd name="T44" fmla="*/ 25 w 182"/>
                  <a:gd name="T45" fmla="*/ 197 h 213"/>
                  <a:gd name="T46" fmla="*/ 12 w 182"/>
                  <a:gd name="T47" fmla="*/ 193 h 213"/>
                  <a:gd name="T48" fmla="*/ 0 w 182"/>
                  <a:gd name="T49" fmla="*/ 188 h 213"/>
                  <a:gd name="T50" fmla="*/ 11 w 182"/>
                  <a:gd name="T51" fmla="*/ 195 h 213"/>
                  <a:gd name="T52" fmla="*/ 22 w 182"/>
                  <a:gd name="T53" fmla="*/ 200 h 213"/>
                  <a:gd name="T54" fmla="*/ 33 w 182"/>
                  <a:gd name="T55" fmla="*/ 205 h 213"/>
                  <a:gd name="T56" fmla="*/ 43 w 182"/>
                  <a:gd name="T57" fmla="*/ 208 h 213"/>
                  <a:gd name="T58" fmla="*/ 53 w 182"/>
                  <a:gd name="T59" fmla="*/ 211 h 213"/>
                  <a:gd name="T60" fmla="*/ 63 w 182"/>
                  <a:gd name="T61" fmla="*/ 212 h 213"/>
                  <a:gd name="T62" fmla="*/ 73 w 182"/>
                  <a:gd name="T63" fmla="*/ 213 h 213"/>
                  <a:gd name="T64" fmla="*/ 83 w 182"/>
                  <a:gd name="T65" fmla="*/ 213 h 213"/>
                  <a:gd name="T66" fmla="*/ 91 w 182"/>
                  <a:gd name="T67" fmla="*/ 212 h 213"/>
                  <a:gd name="T68" fmla="*/ 100 w 182"/>
                  <a:gd name="T69" fmla="*/ 210 h 213"/>
                  <a:gd name="T70" fmla="*/ 108 w 182"/>
                  <a:gd name="T71" fmla="*/ 208 h 213"/>
                  <a:gd name="T72" fmla="*/ 116 w 182"/>
                  <a:gd name="T73" fmla="*/ 206 h 213"/>
                  <a:gd name="T74" fmla="*/ 123 w 182"/>
                  <a:gd name="T75" fmla="*/ 203 h 213"/>
                  <a:gd name="T76" fmla="*/ 130 w 182"/>
                  <a:gd name="T77" fmla="*/ 199 h 213"/>
                  <a:gd name="T78" fmla="*/ 136 w 182"/>
                  <a:gd name="T79" fmla="*/ 195 h 213"/>
                  <a:gd name="T80" fmla="*/ 142 w 182"/>
                  <a:gd name="T81" fmla="*/ 191 h 213"/>
                  <a:gd name="T82" fmla="*/ 158 w 182"/>
                  <a:gd name="T83" fmla="*/ 176 h 213"/>
                  <a:gd name="T84" fmla="*/ 169 w 182"/>
                  <a:gd name="T85" fmla="*/ 161 h 213"/>
                  <a:gd name="T86" fmla="*/ 176 w 182"/>
                  <a:gd name="T87" fmla="*/ 144 h 213"/>
                  <a:gd name="T88" fmla="*/ 179 w 182"/>
                  <a:gd name="T89" fmla="*/ 128 h 213"/>
                  <a:gd name="T90" fmla="*/ 181 w 182"/>
                  <a:gd name="T91" fmla="*/ 111 h 213"/>
                  <a:gd name="T92" fmla="*/ 181 w 182"/>
                  <a:gd name="T93" fmla="*/ 95 h 213"/>
                  <a:gd name="T94" fmla="*/ 182 w 182"/>
                  <a:gd name="T95" fmla="*/ 79 h 213"/>
                  <a:gd name="T96" fmla="*/ 173 w 182"/>
                  <a:gd name="T97" fmla="*/ 46 h 213"/>
                  <a:gd name="T98" fmla="*/ 156 w 182"/>
                  <a:gd name="T99" fmla="*/ 21 h 213"/>
                  <a:gd name="T100" fmla="*/ 151 w 182"/>
                  <a:gd name="T101" fmla="*/ 18 h 213"/>
                  <a:gd name="T102" fmla="*/ 147 w 182"/>
                  <a:gd name="T103" fmla="*/ 15 h 213"/>
                  <a:gd name="T104" fmla="*/ 142 w 182"/>
                  <a:gd name="T105" fmla="*/ 13 h 213"/>
                  <a:gd name="T106" fmla="*/ 138 w 182"/>
                  <a:gd name="T107" fmla="*/ 11 h 213"/>
                  <a:gd name="T108" fmla="*/ 132 w 182"/>
                  <a:gd name="T109" fmla="*/ 9 h 213"/>
                  <a:gd name="T110" fmla="*/ 126 w 182"/>
                  <a:gd name="T111" fmla="*/ 6 h 213"/>
                  <a:gd name="T112" fmla="*/ 119 w 182"/>
                  <a:gd name="T113" fmla="*/ 3 h 213"/>
                  <a:gd name="T114" fmla="*/ 109 w 182"/>
                  <a:gd name="T115"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36" name="Freeform 12">
                <a:extLst>
                  <a:ext uri="{FF2B5EF4-FFF2-40B4-BE49-F238E27FC236}">
                    <a16:creationId xmlns:a16="http://schemas.microsoft.com/office/drawing/2014/main" id="{FA2E5D1B-4406-4203-A72F-D187C6FEE915}"/>
                  </a:ext>
                </a:extLst>
              </p:cNvPr>
              <p:cNvSpPr>
                <a:spLocks/>
              </p:cNvSpPr>
              <p:nvPr userDrawn="1"/>
            </p:nvSpPr>
            <p:spPr bwMode="ltGray">
              <a:xfrm rot="373331" flipH="1">
                <a:off x="121" y="2907"/>
                <a:ext cx="93" cy="156"/>
              </a:xfrm>
              <a:custGeom>
                <a:avLst/>
                <a:gdLst>
                  <a:gd name="T0" fmla="*/ 94 w 128"/>
                  <a:gd name="T1" fmla="*/ 0 h 217"/>
                  <a:gd name="T2" fmla="*/ 105 w 128"/>
                  <a:gd name="T3" fmla="*/ 9 h 217"/>
                  <a:gd name="T4" fmla="*/ 115 w 128"/>
                  <a:gd name="T5" fmla="*/ 27 h 217"/>
                  <a:gd name="T6" fmla="*/ 123 w 128"/>
                  <a:gd name="T7" fmla="*/ 50 h 217"/>
                  <a:gd name="T8" fmla="*/ 128 w 128"/>
                  <a:gd name="T9" fmla="*/ 78 h 217"/>
                  <a:gd name="T10" fmla="*/ 127 w 128"/>
                  <a:gd name="T11" fmla="*/ 111 h 217"/>
                  <a:gd name="T12" fmla="*/ 116 w 128"/>
                  <a:gd name="T13" fmla="*/ 145 h 217"/>
                  <a:gd name="T14" fmla="*/ 94 w 128"/>
                  <a:gd name="T15" fmla="*/ 181 h 217"/>
                  <a:gd name="T16" fmla="*/ 60 w 128"/>
                  <a:gd name="T17" fmla="*/ 217 h 217"/>
                  <a:gd name="T18" fmla="*/ 49 w 128"/>
                  <a:gd name="T19" fmla="*/ 213 h 217"/>
                  <a:gd name="T20" fmla="*/ 38 w 128"/>
                  <a:gd name="T21" fmla="*/ 210 h 217"/>
                  <a:gd name="T22" fmla="*/ 26 w 128"/>
                  <a:gd name="T23" fmla="*/ 205 h 217"/>
                  <a:gd name="T24" fmla="*/ 16 w 128"/>
                  <a:gd name="T25" fmla="*/ 201 h 217"/>
                  <a:gd name="T26" fmla="*/ 8 w 128"/>
                  <a:gd name="T27" fmla="*/ 196 h 217"/>
                  <a:gd name="T28" fmla="*/ 2 w 128"/>
                  <a:gd name="T29" fmla="*/ 190 h 217"/>
                  <a:gd name="T30" fmla="*/ 0 w 128"/>
                  <a:gd name="T31" fmla="*/ 183 h 217"/>
                  <a:gd name="T32" fmla="*/ 1 w 128"/>
                  <a:gd name="T33" fmla="*/ 178 h 217"/>
                  <a:gd name="T34" fmla="*/ 13 w 128"/>
                  <a:gd name="T35" fmla="*/ 171 h 217"/>
                  <a:gd name="T36" fmla="*/ 29 w 128"/>
                  <a:gd name="T37" fmla="*/ 161 h 217"/>
                  <a:gd name="T38" fmla="*/ 46 w 128"/>
                  <a:gd name="T39" fmla="*/ 150 h 217"/>
                  <a:gd name="T40" fmla="*/ 63 w 128"/>
                  <a:gd name="T41" fmla="*/ 134 h 217"/>
                  <a:gd name="T42" fmla="*/ 79 w 128"/>
                  <a:gd name="T43" fmla="*/ 112 h 217"/>
                  <a:gd name="T44" fmla="*/ 91 w 128"/>
                  <a:gd name="T45" fmla="*/ 83 h 217"/>
                  <a:gd name="T46" fmla="*/ 97 w 128"/>
                  <a:gd name="T47" fmla="*/ 46 h 217"/>
                  <a:gd name="T48" fmla="*/ 94 w 128"/>
                  <a:gd name="T49"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37" name="Freeform 13">
                <a:extLst>
                  <a:ext uri="{FF2B5EF4-FFF2-40B4-BE49-F238E27FC236}">
                    <a16:creationId xmlns:a16="http://schemas.microsoft.com/office/drawing/2014/main" id="{C8CA4EF0-5D60-4CFC-9AC8-BD507CF33E2D}"/>
                  </a:ext>
                </a:extLst>
              </p:cNvPr>
              <p:cNvSpPr>
                <a:spLocks/>
              </p:cNvSpPr>
              <p:nvPr userDrawn="1"/>
            </p:nvSpPr>
            <p:spPr bwMode="ltGray">
              <a:xfrm rot="373331" flipH="1">
                <a:off x="313" y="3110"/>
                <a:ext cx="85" cy="93"/>
              </a:xfrm>
              <a:custGeom>
                <a:avLst/>
                <a:gdLst>
                  <a:gd name="T0" fmla="*/ 75 w 117"/>
                  <a:gd name="T1" fmla="*/ 0 h 132"/>
                  <a:gd name="T2" fmla="*/ 0 w 117"/>
                  <a:gd name="T3" fmla="*/ 25 h 132"/>
                  <a:gd name="T4" fmla="*/ 3 w 117"/>
                  <a:gd name="T5" fmla="*/ 26 h 132"/>
                  <a:gd name="T6" fmla="*/ 14 w 117"/>
                  <a:gd name="T7" fmla="*/ 29 h 132"/>
                  <a:gd name="T8" fmla="*/ 29 w 117"/>
                  <a:gd name="T9" fmla="*/ 36 h 132"/>
                  <a:gd name="T10" fmla="*/ 46 w 117"/>
                  <a:gd name="T11" fmla="*/ 47 h 132"/>
                  <a:gd name="T12" fmla="*/ 66 w 117"/>
                  <a:gd name="T13" fmla="*/ 62 h 132"/>
                  <a:gd name="T14" fmla="*/ 84 w 117"/>
                  <a:gd name="T15" fmla="*/ 80 h 132"/>
                  <a:gd name="T16" fmla="*/ 102 w 117"/>
                  <a:gd name="T17" fmla="*/ 103 h 132"/>
                  <a:gd name="T18" fmla="*/ 116 w 117"/>
                  <a:gd name="T19" fmla="*/ 132 h 132"/>
                  <a:gd name="T20" fmla="*/ 117 w 117"/>
                  <a:gd name="T21" fmla="*/ 120 h 132"/>
                  <a:gd name="T22" fmla="*/ 115 w 117"/>
                  <a:gd name="T23" fmla="*/ 107 h 132"/>
                  <a:gd name="T24" fmla="*/ 108 w 117"/>
                  <a:gd name="T25" fmla="*/ 90 h 132"/>
                  <a:gd name="T26" fmla="*/ 99 w 117"/>
                  <a:gd name="T27" fmla="*/ 74 h 132"/>
                  <a:gd name="T28" fmla="*/ 89 w 117"/>
                  <a:gd name="T29" fmla="*/ 58 h 132"/>
                  <a:gd name="T30" fmla="*/ 78 w 117"/>
                  <a:gd name="T31" fmla="*/ 45 h 132"/>
                  <a:gd name="T32" fmla="*/ 67 w 117"/>
                  <a:gd name="T33" fmla="*/ 36 h 132"/>
                  <a:gd name="T34" fmla="*/ 58 w 117"/>
                  <a:gd name="T35" fmla="*/ 32 h 132"/>
                  <a:gd name="T36" fmla="*/ 69 w 117"/>
                  <a:gd name="T37" fmla="*/ 29 h 132"/>
                  <a:gd name="T38" fmla="*/ 79 w 117"/>
                  <a:gd name="T39" fmla="*/ 28 h 132"/>
                  <a:gd name="T40" fmla="*/ 89 w 117"/>
                  <a:gd name="T41" fmla="*/ 26 h 132"/>
                  <a:gd name="T42" fmla="*/ 98 w 117"/>
                  <a:gd name="T43" fmla="*/ 25 h 132"/>
                  <a:gd name="T44" fmla="*/ 105 w 117"/>
                  <a:gd name="T45" fmla="*/ 24 h 132"/>
                  <a:gd name="T46" fmla="*/ 109 w 117"/>
                  <a:gd name="T47" fmla="*/ 22 h 132"/>
                  <a:gd name="T48" fmla="*/ 113 w 117"/>
                  <a:gd name="T49" fmla="*/ 21 h 132"/>
                  <a:gd name="T50" fmla="*/ 114 w 117"/>
                  <a:gd name="T51" fmla="*/ 21 h 132"/>
                  <a:gd name="T52" fmla="*/ 75 w 117"/>
                  <a:gd name="T5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38" name="Freeform 14">
                <a:extLst>
                  <a:ext uri="{FF2B5EF4-FFF2-40B4-BE49-F238E27FC236}">
                    <a16:creationId xmlns:a16="http://schemas.microsoft.com/office/drawing/2014/main" id="{EB78AE26-7933-4242-97A4-245FFDDC56E5}"/>
                  </a:ext>
                </a:extLst>
              </p:cNvPr>
              <p:cNvSpPr>
                <a:spLocks/>
              </p:cNvSpPr>
              <p:nvPr userDrawn="1"/>
            </p:nvSpPr>
            <p:spPr bwMode="ltGray">
              <a:xfrm rot="373331" flipH="1">
                <a:off x="289" y="3135"/>
                <a:ext cx="21" cy="55"/>
              </a:xfrm>
              <a:custGeom>
                <a:avLst/>
                <a:gdLst>
                  <a:gd name="T0" fmla="*/ 29 w 29"/>
                  <a:gd name="T1" fmla="*/ 0 h 77"/>
                  <a:gd name="T2" fmla="*/ 23 w 29"/>
                  <a:gd name="T3" fmla="*/ 0 h 77"/>
                  <a:gd name="T4" fmla="*/ 16 w 29"/>
                  <a:gd name="T5" fmla="*/ 4 h 77"/>
                  <a:gd name="T6" fmla="*/ 9 w 29"/>
                  <a:gd name="T7" fmla="*/ 9 h 77"/>
                  <a:gd name="T8" fmla="*/ 4 w 29"/>
                  <a:gd name="T9" fmla="*/ 19 h 77"/>
                  <a:gd name="T10" fmla="*/ 1 w 29"/>
                  <a:gd name="T11" fmla="*/ 30 h 77"/>
                  <a:gd name="T12" fmla="*/ 0 w 29"/>
                  <a:gd name="T13" fmla="*/ 44 h 77"/>
                  <a:gd name="T14" fmla="*/ 3 w 29"/>
                  <a:gd name="T15" fmla="*/ 60 h 77"/>
                  <a:gd name="T16" fmla="*/ 11 w 29"/>
                  <a:gd name="T17" fmla="*/ 77 h 77"/>
                  <a:gd name="T18" fmla="*/ 15 w 29"/>
                  <a:gd name="T19" fmla="*/ 53 h 77"/>
                  <a:gd name="T20" fmla="*/ 19 w 29"/>
                  <a:gd name="T21" fmla="*/ 37 h 77"/>
                  <a:gd name="T22" fmla="*/ 23 w 29"/>
                  <a:gd name="T23" fmla="*/ 22 h 77"/>
                  <a:gd name="T24" fmla="*/ 29 w 29"/>
                  <a:gd name="T2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52239" name="Group 15">
                <a:extLst>
                  <a:ext uri="{FF2B5EF4-FFF2-40B4-BE49-F238E27FC236}">
                    <a16:creationId xmlns:a16="http://schemas.microsoft.com/office/drawing/2014/main" id="{B441D048-386D-4C83-9DC6-514542F282EE}"/>
                  </a:ext>
                </a:extLst>
              </p:cNvPr>
              <p:cNvGrpSpPr>
                <a:grpSpLocks/>
              </p:cNvGrpSpPr>
              <p:nvPr userDrawn="1"/>
            </p:nvGrpSpPr>
            <p:grpSpPr bwMode="auto">
              <a:xfrm rot="10886446" flipH="1">
                <a:off x="335" y="3251"/>
                <a:ext cx="608" cy="369"/>
                <a:chOff x="-366" y="1704"/>
                <a:chExt cx="608" cy="369"/>
              </a:xfrm>
            </p:grpSpPr>
            <p:sp>
              <p:nvSpPr>
                <p:cNvPr id="52240" name="Freeform 16">
                  <a:extLst>
                    <a:ext uri="{FF2B5EF4-FFF2-40B4-BE49-F238E27FC236}">
                      <a16:creationId xmlns:a16="http://schemas.microsoft.com/office/drawing/2014/main" id="{63218BB7-9FF0-4840-9E4A-C9E7FF67D1D5}"/>
                    </a:ext>
                  </a:extLst>
                </p:cNvPr>
                <p:cNvSpPr>
                  <a:spLocks/>
                </p:cNvSpPr>
                <p:nvPr userDrawn="1"/>
              </p:nvSpPr>
              <p:spPr bwMode="ltGray">
                <a:xfrm rot="4200091">
                  <a:off x="-243" y="1807"/>
                  <a:ext cx="143" cy="390"/>
                </a:xfrm>
                <a:custGeom>
                  <a:avLst/>
                  <a:gdLst>
                    <a:gd name="T0" fmla="*/ 12 w 207"/>
                    <a:gd name="T1" fmla="*/ 44 h 564"/>
                    <a:gd name="T2" fmla="*/ 6 w 207"/>
                    <a:gd name="T3" fmla="*/ 72 h 564"/>
                    <a:gd name="T4" fmla="*/ 3 w 207"/>
                    <a:gd name="T5" fmla="*/ 99 h 564"/>
                    <a:gd name="T6" fmla="*/ 0 w 207"/>
                    <a:gd name="T7" fmla="*/ 125 h 564"/>
                    <a:gd name="T8" fmla="*/ 0 w 207"/>
                    <a:gd name="T9" fmla="*/ 151 h 564"/>
                    <a:gd name="T10" fmla="*/ 3 w 207"/>
                    <a:gd name="T11" fmla="*/ 180 h 564"/>
                    <a:gd name="T12" fmla="*/ 7 w 207"/>
                    <a:gd name="T13" fmla="*/ 211 h 564"/>
                    <a:gd name="T14" fmla="*/ 16 w 207"/>
                    <a:gd name="T15" fmla="*/ 247 h 564"/>
                    <a:gd name="T16" fmla="*/ 29 w 207"/>
                    <a:gd name="T17" fmla="*/ 287 h 564"/>
                    <a:gd name="T18" fmla="*/ 43 w 207"/>
                    <a:gd name="T19" fmla="*/ 325 h 564"/>
                    <a:gd name="T20" fmla="*/ 61 w 207"/>
                    <a:gd name="T21" fmla="*/ 364 h 564"/>
                    <a:gd name="T22" fmla="*/ 83 w 207"/>
                    <a:gd name="T23" fmla="*/ 406 h 564"/>
                    <a:gd name="T24" fmla="*/ 106 w 207"/>
                    <a:gd name="T25" fmla="*/ 446 h 564"/>
                    <a:gd name="T26" fmla="*/ 132 w 207"/>
                    <a:gd name="T27" fmla="*/ 483 h 564"/>
                    <a:gd name="T28" fmla="*/ 157 w 207"/>
                    <a:gd name="T29" fmla="*/ 516 h 564"/>
                    <a:gd name="T30" fmla="*/ 182 w 207"/>
                    <a:gd name="T31" fmla="*/ 544 h 564"/>
                    <a:gd name="T32" fmla="*/ 207 w 207"/>
                    <a:gd name="T33" fmla="*/ 564 h 564"/>
                    <a:gd name="T34" fmla="*/ 160 w 207"/>
                    <a:gd name="T35" fmla="*/ 501 h 564"/>
                    <a:gd name="T36" fmla="*/ 127 w 207"/>
                    <a:gd name="T37" fmla="*/ 448 h 564"/>
                    <a:gd name="T38" fmla="*/ 103 w 207"/>
                    <a:gd name="T39" fmla="*/ 405 h 564"/>
                    <a:gd name="T40" fmla="*/ 87 w 207"/>
                    <a:gd name="T41" fmla="*/ 368 h 564"/>
                    <a:gd name="T42" fmla="*/ 75 w 207"/>
                    <a:gd name="T43" fmla="*/ 337 h 564"/>
                    <a:gd name="T44" fmla="*/ 68 w 207"/>
                    <a:gd name="T45" fmla="*/ 309 h 564"/>
                    <a:gd name="T46" fmla="*/ 63 w 207"/>
                    <a:gd name="T47" fmla="*/ 285 h 564"/>
                    <a:gd name="T48" fmla="*/ 56 w 207"/>
                    <a:gd name="T49" fmla="*/ 261 h 564"/>
                    <a:gd name="T50" fmla="*/ 44 w 207"/>
                    <a:gd name="T51" fmla="*/ 205 h 564"/>
                    <a:gd name="T52" fmla="*/ 41 w 207"/>
                    <a:gd name="T53" fmla="*/ 140 h 564"/>
                    <a:gd name="T54" fmla="*/ 43 w 207"/>
                    <a:gd name="T55" fmla="*/ 68 h 564"/>
                    <a:gd name="T56" fmla="*/ 50 w 207"/>
                    <a:gd name="T57" fmla="*/ 0 h 564"/>
                    <a:gd name="T58" fmla="*/ 12 w 207"/>
                    <a:gd name="T59" fmla="*/ 44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41" name="Freeform 17">
                  <a:extLst>
                    <a:ext uri="{FF2B5EF4-FFF2-40B4-BE49-F238E27FC236}">
                      <a16:creationId xmlns:a16="http://schemas.microsoft.com/office/drawing/2014/main" id="{A0AF4AF7-1EEA-444A-A248-F52CDB908E94}"/>
                    </a:ext>
                  </a:extLst>
                </p:cNvPr>
                <p:cNvSpPr>
                  <a:spLocks/>
                </p:cNvSpPr>
                <p:nvPr userDrawn="1"/>
              </p:nvSpPr>
              <p:spPr bwMode="ltGray">
                <a:xfrm rot="4200091">
                  <a:off x="124" y="1761"/>
                  <a:ext cx="33" cy="160"/>
                </a:xfrm>
                <a:custGeom>
                  <a:avLst/>
                  <a:gdLst>
                    <a:gd name="T0" fmla="*/ 0 w 47"/>
                    <a:gd name="T1" fmla="*/ 19 h 232"/>
                    <a:gd name="T2" fmla="*/ 14 w 47"/>
                    <a:gd name="T3" fmla="*/ 55 h 232"/>
                    <a:gd name="T4" fmla="*/ 22 w 47"/>
                    <a:gd name="T5" fmla="*/ 101 h 232"/>
                    <a:gd name="T6" fmla="*/ 24 w 47"/>
                    <a:gd name="T7" fmla="*/ 159 h 232"/>
                    <a:gd name="T8" fmla="*/ 19 w 47"/>
                    <a:gd name="T9" fmla="*/ 232 h 232"/>
                    <a:gd name="T10" fmla="*/ 45 w 47"/>
                    <a:gd name="T11" fmla="*/ 217 h 232"/>
                    <a:gd name="T12" fmla="*/ 47 w 47"/>
                    <a:gd name="T13" fmla="*/ 178 h 232"/>
                    <a:gd name="T14" fmla="*/ 47 w 47"/>
                    <a:gd name="T15" fmla="*/ 140 h 232"/>
                    <a:gd name="T16" fmla="*/ 45 w 47"/>
                    <a:gd name="T17" fmla="*/ 103 h 232"/>
                    <a:gd name="T18" fmla="*/ 41 w 47"/>
                    <a:gd name="T19" fmla="*/ 71 h 232"/>
                    <a:gd name="T20" fmla="*/ 36 w 47"/>
                    <a:gd name="T21" fmla="*/ 52 h 232"/>
                    <a:gd name="T22" fmla="*/ 29 w 47"/>
                    <a:gd name="T23" fmla="*/ 34 h 232"/>
                    <a:gd name="T24" fmla="*/ 22 w 47"/>
                    <a:gd name="T25" fmla="*/ 17 h 232"/>
                    <a:gd name="T26" fmla="*/ 13 w 47"/>
                    <a:gd name="T27" fmla="*/ 0 h 232"/>
                    <a:gd name="T28" fmla="*/ 0 w 47"/>
                    <a:gd name="T29" fmla="*/ 19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42" name="Freeform 18">
                  <a:extLst>
                    <a:ext uri="{FF2B5EF4-FFF2-40B4-BE49-F238E27FC236}">
                      <a16:creationId xmlns:a16="http://schemas.microsoft.com/office/drawing/2014/main" id="{31913D51-C979-4A76-BE33-8B0F0379FE85}"/>
                    </a:ext>
                  </a:extLst>
                </p:cNvPr>
                <p:cNvSpPr>
                  <a:spLocks/>
                </p:cNvSpPr>
                <p:nvPr userDrawn="1"/>
              </p:nvSpPr>
              <p:spPr bwMode="ltGray">
                <a:xfrm rot="4200091">
                  <a:off x="199" y="1720"/>
                  <a:ext cx="60" cy="27"/>
                </a:xfrm>
                <a:custGeom>
                  <a:avLst/>
                  <a:gdLst>
                    <a:gd name="T0" fmla="*/ 87 w 87"/>
                    <a:gd name="T1" fmla="*/ 22 h 40"/>
                    <a:gd name="T2" fmla="*/ 77 w 87"/>
                    <a:gd name="T3" fmla="*/ 17 h 40"/>
                    <a:gd name="T4" fmla="*/ 68 w 87"/>
                    <a:gd name="T5" fmla="*/ 12 h 40"/>
                    <a:gd name="T6" fmla="*/ 58 w 87"/>
                    <a:gd name="T7" fmla="*/ 7 h 40"/>
                    <a:gd name="T8" fmla="*/ 47 w 87"/>
                    <a:gd name="T9" fmla="*/ 5 h 40"/>
                    <a:gd name="T10" fmla="*/ 37 w 87"/>
                    <a:gd name="T11" fmla="*/ 3 h 40"/>
                    <a:gd name="T12" fmla="*/ 26 w 87"/>
                    <a:gd name="T13" fmla="*/ 2 h 40"/>
                    <a:gd name="T14" fmla="*/ 13 w 87"/>
                    <a:gd name="T15" fmla="*/ 0 h 40"/>
                    <a:gd name="T16" fmla="*/ 0 w 87"/>
                    <a:gd name="T17" fmla="*/ 2 h 40"/>
                    <a:gd name="T18" fmla="*/ 6 w 87"/>
                    <a:gd name="T19" fmla="*/ 6 h 40"/>
                    <a:gd name="T20" fmla="*/ 14 w 87"/>
                    <a:gd name="T21" fmla="*/ 10 h 40"/>
                    <a:gd name="T22" fmla="*/ 22 w 87"/>
                    <a:gd name="T23" fmla="*/ 14 h 40"/>
                    <a:gd name="T24" fmla="*/ 33 w 87"/>
                    <a:gd name="T25" fmla="*/ 18 h 40"/>
                    <a:gd name="T26" fmla="*/ 42 w 87"/>
                    <a:gd name="T27" fmla="*/ 22 h 40"/>
                    <a:gd name="T28" fmla="*/ 52 w 87"/>
                    <a:gd name="T29" fmla="*/ 27 h 40"/>
                    <a:gd name="T30" fmla="*/ 64 w 87"/>
                    <a:gd name="T31" fmla="*/ 33 h 40"/>
                    <a:gd name="T32" fmla="*/ 74 w 87"/>
                    <a:gd name="T33" fmla="*/ 40 h 40"/>
                    <a:gd name="T34" fmla="*/ 87 w 87"/>
                    <a:gd name="T35"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52243" name="Group 19">
              <a:extLst>
                <a:ext uri="{FF2B5EF4-FFF2-40B4-BE49-F238E27FC236}">
                  <a16:creationId xmlns:a16="http://schemas.microsoft.com/office/drawing/2014/main" id="{53663E3C-1F19-497D-90E7-638FB02546FF}"/>
                </a:ext>
              </a:extLst>
            </p:cNvPr>
            <p:cNvGrpSpPr>
              <a:grpSpLocks/>
            </p:cNvGrpSpPr>
            <p:nvPr/>
          </p:nvGrpSpPr>
          <p:grpSpPr bwMode="auto">
            <a:xfrm rot="-15351438">
              <a:off x="343" y="3854"/>
              <a:ext cx="392" cy="424"/>
              <a:chOff x="1727" y="866"/>
              <a:chExt cx="129" cy="157"/>
            </a:xfrm>
          </p:grpSpPr>
          <p:sp>
            <p:nvSpPr>
              <p:cNvPr id="52244" name="Freeform 20">
                <a:extLst>
                  <a:ext uri="{FF2B5EF4-FFF2-40B4-BE49-F238E27FC236}">
                    <a16:creationId xmlns:a16="http://schemas.microsoft.com/office/drawing/2014/main" id="{7ECEE5B9-49FE-4DE8-9C36-96D172FEA181}"/>
                  </a:ext>
                </a:extLst>
              </p:cNvPr>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45" name="Freeform 21">
                <a:extLst>
                  <a:ext uri="{FF2B5EF4-FFF2-40B4-BE49-F238E27FC236}">
                    <a16:creationId xmlns:a16="http://schemas.microsoft.com/office/drawing/2014/main" id="{29A1B37D-80E4-4DC7-A352-10A6A09E255D}"/>
                  </a:ext>
                </a:extLst>
              </p:cNvPr>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46" name="Freeform 22">
                <a:extLst>
                  <a:ext uri="{FF2B5EF4-FFF2-40B4-BE49-F238E27FC236}">
                    <a16:creationId xmlns:a16="http://schemas.microsoft.com/office/drawing/2014/main" id="{92796A7B-5FCC-49CD-BCEE-304B7B8F41BD}"/>
                  </a:ext>
                </a:extLst>
              </p:cNvPr>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2247" name="Group 23">
              <a:extLst>
                <a:ext uri="{FF2B5EF4-FFF2-40B4-BE49-F238E27FC236}">
                  <a16:creationId xmlns:a16="http://schemas.microsoft.com/office/drawing/2014/main" id="{59901E3E-6B9A-4DD7-83A4-2710146AF2F6}"/>
                </a:ext>
              </a:extLst>
            </p:cNvPr>
            <p:cNvGrpSpPr>
              <a:grpSpLocks/>
            </p:cNvGrpSpPr>
            <p:nvPr/>
          </p:nvGrpSpPr>
          <p:grpSpPr bwMode="auto">
            <a:xfrm rot="5003157">
              <a:off x="249" y="1102"/>
              <a:ext cx="412" cy="500"/>
              <a:chOff x="1727" y="866"/>
              <a:chExt cx="129" cy="157"/>
            </a:xfrm>
          </p:grpSpPr>
          <p:sp>
            <p:nvSpPr>
              <p:cNvPr id="52248" name="Freeform 24">
                <a:extLst>
                  <a:ext uri="{FF2B5EF4-FFF2-40B4-BE49-F238E27FC236}">
                    <a16:creationId xmlns:a16="http://schemas.microsoft.com/office/drawing/2014/main" id="{2FD1D91B-5351-40ED-84F7-249CD983A530}"/>
                  </a:ext>
                </a:extLst>
              </p:cNvPr>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49" name="Freeform 25">
                <a:extLst>
                  <a:ext uri="{FF2B5EF4-FFF2-40B4-BE49-F238E27FC236}">
                    <a16:creationId xmlns:a16="http://schemas.microsoft.com/office/drawing/2014/main" id="{2C902935-FFF3-4A0B-84D9-20F9430B548F}"/>
                  </a:ext>
                </a:extLst>
              </p:cNvPr>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50" name="Freeform 26">
                <a:extLst>
                  <a:ext uri="{FF2B5EF4-FFF2-40B4-BE49-F238E27FC236}">
                    <a16:creationId xmlns:a16="http://schemas.microsoft.com/office/drawing/2014/main" id="{3837BD83-3859-4678-8F16-4E3CDEA07099}"/>
                  </a:ext>
                </a:extLst>
              </p:cNvPr>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2251" name="Group 27">
              <a:extLst>
                <a:ext uri="{FF2B5EF4-FFF2-40B4-BE49-F238E27FC236}">
                  <a16:creationId xmlns:a16="http://schemas.microsoft.com/office/drawing/2014/main" id="{7AB36C7B-1B80-4869-A929-F020F4A6E13F}"/>
                </a:ext>
              </a:extLst>
            </p:cNvPr>
            <p:cNvGrpSpPr>
              <a:grpSpLocks/>
            </p:cNvGrpSpPr>
            <p:nvPr/>
          </p:nvGrpSpPr>
          <p:grpSpPr bwMode="auto">
            <a:xfrm>
              <a:off x="815" y="0"/>
              <a:ext cx="345" cy="367"/>
              <a:chOff x="1727" y="866"/>
              <a:chExt cx="129" cy="157"/>
            </a:xfrm>
          </p:grpSpPr>
          <p:sp>
            <p:nvSpPr>
              <p:cNvPr id="52252" name="Freeform 28">
                <a:extLst>
                  <a:ext uri="{FF2B5EF4-FFF2-40B4-BE49-F238E27FC236}">
                    <a16:creationId xmlns:a16="http://schemas.microsoft.com/office/drawing/2014/main" id="{78A2C154-53CD-48E1-B1A6-CFC3E4ACBD91}"/>
                  </a:ext>
                </a:extLst>
              </p:cNvPr>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53" name="Freeform 29">
                <a:extLst>
                  <a:ext uri="{FF2B5EF4-FFF2-40B4-BE49-F238E27FC236}">
                    <a16:creationId xmlns:a16="http://schemas.microsoft.com/office/drawing/2014/main" id="{2E07B380-DDFC-49AF-AB67-7186ED5D6C5A}"/>
                  </a:ext>
                </a:extLst>
              </p:cNvPr>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54" name="Freeform 30">
                <a:extLst>
                  <a:ext uri="{FF2B5EF4-FFF2-40B4-BE49-F238E27FC236}">
                    <a16:creationId xmlns:a16="http://schemas.microsoft.com/office/drawing/2014/main" id="{F8E6F80C-29DC-46A4-BE05-A34C004226F3}"/>
                  </a:ext>
                </a:extLst>
              </p:cNvPr>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2255" name="Freeform 31">
              <a:extLst>
                <a:ext uri="{FF2B5EF4-FFF2-40B4-BE49-F238E27FC236}">
                  <a16:creationId xmlns:a16="http://schemas.microsoft.com/office/drawing/2014/main" id="{61710EDF-C684-4335-98AD-3ED0BCD867E2}"/>
                </a:ext>
              </a:extLst>
            </p:cNvPr>
            <p:cNvSpPr>
              <a:spLocks/>
            </p:cNvSpPr>
            <p:nvPr/>
          </p:nvSpPr>
          <p:spPr bwMode="ltGray">
            <a:xfrm>
              <a:off x="87" y="94"/>
              <a:ext cx="699" cy="756"/>
            </a:xfrm>
            <a:custGeom>
              <a:avLst/>
              <a:gdLst>
                <a:gd name="T0" fmla="*/ 1 w 699"/>
                <a:gd name="T1" fmla="*/ 392 h 756"/>
                <a:gd name="T2" fmla="*/ 3 w 699"/>
                <a:gd name="T3" fmla="*/ 252 h 756"/>
                <a:gd name="T4" fmla="*/ 21 w 699"/>
                <a:gd name="T5" fmla="*/ 210 h 756"/>
                <a:gd name="T6" fmla="*/ 29 w 699"/>
                <a:gd name="T7" fmla="*/ 182 h 756"/>
                <a:gd name="T8" fmla="*/ 39 w 699"/>
                <a:gd name="T9" fmla="*/ 154 h 756"/>
                <a:gd name="T10" fmla="*/ 51 w 699"/>
                <a:gd name="T11" fmla="*/ 138 h 756"/>
                <a:gd name="T12" fmla="*/ 111 w 699"/>
                <a:gd name="T13" fmla="*/ 74 h 756"/>
                <a:gd name="T14" fmla="*/ 169 w 699"/>
                <a:gd name="T15" fmla="*/ 30 h 756"/>
                <a:gd name="T16" fmla="*/ 225 w 699"/>
                <a:gd name="T17" fmla="*/ 10 h 756"/>
                <a:gd name="T18" fmla="*/ 249 w 699"/>
                <a:gd name="T19" fmla="*/ 4 h 756"/>
                <a:gd name="T20" fmla="*/ 265 w 699"/>
                <a:gd name="T21" fmla="*/ 0 h 756"/>
                <a:gd name="T22" fmla="*/ 357 w 699"/>
                <a:gd name="T23" fmla="*/ 2 h 756"/>
                <a:gd name="T24" fmla="*/ 385 w 699"/>
                <a:gd name="T25" fmla="*/ 6 h 756"/>
                <a:gd name="T26" fmla="*/ 489 w 699"/>
                <a:gd name="T27" fmla="*/ 40 h 756"/>
                <a:gd name="T28" fmla="*/ 619 w 699"/>
                <a:gd name="T29" fmla="*/ 128 h 756"/>
                <a:gd name="T30" fmla="*/ 653 w 699"/>
                <a:gd name="T31" fmla="*/ 178 h 756"/>
                <a:gd name="T32" fmla="*/ 693 w 699"/>
                <a:gd name="T33" fmla="*/ 322 h 756"/>
                <a:gd name="T34" fmla="*/ 687 w 699"/>
                <a:gd name="T35" fmla="*/ 434 h 756"/>
                <a:gd name="T36" fmla="*/ 665 w 699"/>
                <a:gd name="T37" fmla="*/ 538 h 756"/>
                <a:gd name="T38" fmla="*/ 639 w 699"/>
                <a:gd name="T39" fmla="*/ 564 h 756"/>
                <a:gd name="T40" fmla="*/ 631 w 699"/>
                <a:gd name="T41" fmla="*/ 580 h 756"/>
                <a:gd name="T42" fmla="*/ 607 w 699"/>
                <a:gd name="T43" fmla="*/ 588 h 756"/>
                <a:gd name="T44" fmla="*/ 473 w 699"/>
                <a:gd name="T45" fmla="*/ 664 h 756"/>
                <a:gd name="T46" fmla="*/ 449 w 699"/>
                <a:gd name="T47" fmla="*/ 678 h 756"/>
                <a:gd name="T48" fmla="*/ 405 w 699"/>
                <a:gd name="T49" fmla="*/ 684 h 756"/>
                <a:gd name="T50" fmla="*/ 375 w 699"/>
                <a:gd name="T51" fmla="*/ 690 h 756"/>
                <a:gd name="T52" fmla="*/ 267 w 699"/>
                <a:gd name="T53" fmla="*/ 684 h 756"/>
                <a:gd name="T54" fmla="*/ 259 w 699"/>
                <a:gd name="T55" fmla="*/ 722 h 756"/>
                <a:gd name="T56" fmla="*/ 241 w 699"/>
                <a:gd name="T57" fmla="*/ 756 h 756"/>
                <a:gd name="T58" fmla="*/ 185 w 699"/>
                <a:gd name="T59" fmla="*/ 728 h 756"/>
                <a:gd name="T60" fmla="*/ 163 w 699"/>
                <a:gd name="T61" fmla="*/ 720 h 756"/>
                <a:gd name="T62" fmla="*/ 151 w 699"/>
                <a:gd name="T63" fmla="*/ 716 h 756"/>
                <a:gd name="T64" fmla="*/ 195 w 699"/>
                <a:gd name="T65" fmla="*/ 674 h 756"/>
                <a:gd name="T66" fmla="*/ 211 w 699"/>
                <a:gd name="T67" fmla="*/ 644 h 756"/>
                <a:gd name="T68" fmla="*/ 209 w 699"/>
                <a:gd name="T69" fmla="*/ 626 h 756"/>
                <a:gd name="T70" fmla="*/ 195 w 699"/>
                <a:gd name="T71" fmla="*/ 620 h 756"/>
                <a:gd name="T72" fmla="*/ 165 w 699"/>
                <a:gd name="T73" fmla="*/ 596 h 756"/>
                <a:gd name="T74" fmla="*/ 99 w 699"/>
                <a:gd name="T75" fmla="*/ 534 h 756"/>
                <a:gd name="T76" fmla="*/ 61 w 699"/>
                <a:gd name="T77" fmla="*/ 506 h 756"/>
                <a:gd name="T78" fmla="*/ 23 w 699"/>
                <a:gd name="T79" fmla="*/ 470 h 756"/>
                <a:gd name="T80" fmla="*/ 7 w 699"/>
                <a:gd name="T81" fmla="*/ 434 h 756"/>
                <a:gd name="T82" fmla="*/ 5 w 699"/>
                <a:gd name="T83" fmla="*/ 396 h 756"/>
                <a:gd name="T84" fmla="*/ 1 w 699"/>
                <a:gd name="T85" fmla="*/ 392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56" name="Freeform 32">
              <a:extLst>
                <a:ext uri="{FF2B5EF4-FFF2-40B4-BE49-F238E27FC236}">
                  <a16:creationId xmlns:a16="http://schemas.microsoft.com/office/drawing/2014/main" id="{BA3EB565-C58E-4EF3-A098-0AA1DDC55D63}"/>
                </a:ext>
              </a:extLst>
            </p:cNvPr>
            <p:cNvSpPr>
              <a:spLocks/>
            </p:cNvSpPr>
            <p:nvPr/>
          </p:nvSpPr>
          <p:spPr bwMode="ltGray">
            <a:xfrm rot="828663">
              <a:off x="242" y="3404"/>
              <a:ext cx="132" cy="167"/>
            </a:xfrm>
            <a:custGeom>
              <a:avLst/>
              <a:gdLst>
                <a:gd name="T0" fmla="*/ 0 w 109"/>
                <a:gd name="T1" fmla="*/ 0 h 156"/>
                <a:gd name="T2" fmla="*/ 5 w 109"/>
                <a:gd name="T3" fmla="*/ 1 h 156"/>
                <a:gd name="T4" fmla="*/ 18 w 109"/>
                <a:gd name="T5" fmla="*/ 5 h 156"/>
                <a:gd name="T6" fmla="*/ 37 w 109"/>
                <a:gd name="T7" fmla="*/ 12 h 156"/>
                <a:gd name="T8" fmla="*/ 58 w 109"/>
                <a:gd name="T9" fmla="*/ 24 h 156"/>
                <a:gd name="T10" fmla="*/ 78 w 109"/>
                <a:gd name="T11" fmla="*/ 44 h 156"/>
                <a:gd name="T12" fmla="*/ 96 w 109"/>
                <a:gd name="T13" fmla="*/ 71 h 156"/>
                <a:gd name="T14" fmla="*/ 107 w 109"/>
                <a:gd name="T15" fmla="*/ 108 h 156"/>
                <a:gd name="T16" fmla="*/ 109 w 109"/>
                <a:gd name="T17" fmla="*/ 156 h 156"/>
                <a:gd name="T18" fmla="*/ 105 w 109"/>
                <a:gd name="T19" fmla="*/ 156 h 156"/>
                <a:gd name="T20" fmla="*/ 99 w 109"/>
                <a:gd name="T21" fmla="*/ 156 h 156"/>
                <a:gd name="T22" fmla="*/ 93 w 109"/>
                <a:gd name="T23" fmla="*/ 156 h 156"/>
                <a:gd name="T24" fmla="*/ 87 w 109"/>
                <a:gd name="T25" fmla="*/ 154 h 156"/>
                <a:gd name="T26" fmla="*/ 81 w 109"/>
                <a:gd name="T27" fmla="*/ 153 h 156"/>
                <a:gd name="T28" fmla="*/ 74 w 109"/>
                <a:gd name="T29" fmla="*/ 150 h 156"/>
                <a:gd name="T30" fmla="*/ 66 w 109"/>
                <a:gd name="T31" fmla="*/ 145 h 156"/>
                <a:gd name="T32" fmla="*/ 58 w 109"/>
                <a:gd name="T33" fmla="*/ 139 h 156"/>
                <a:gd name="T34" fmla="*/ 53 w 109"/>
                <a:gd name="T35" fmla="*/ 126 h 156"/>
                <a:gd name="T36" fmla="*/ 53 w 109"/>
                <a:gd name="T37" fmla="*/ 111 h 156"/>
                <a:gd name="T38" fmla="*/ 56 w 109"/>
                <a:gd name="T39" fmla="*/ 96 h 156"/>
                <a:gd name="T40" fmla="*/ 59 w 109"/>
                <a:gd name="T41" fmla="*/ 80 h 156"/>
                <a:gd name="T42" fmla="*/ 56 w 109"/>
                <a:gd name="T43" fmla="*/ 62 h 156"/>
                <a:gd name="T44" fmla="*/ 48 w 109"/>
                <a:gd name="T45" fmla="*/ 43 h 156"/>
                <a:gd name="T46" fmla="*/ 31 w 109"/>
                <a:gd name="T47" fmla="*/ 23 h 156"/>
                <a:gd name="T48" fmla="*/ 0 w 109"/>
                <a:gd name="T4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57" name="Freeform 33">
              <a:extLst>
                <a:ext uri="{FF2B5EF4-FFF2-40B4-BE49-F238E27FC236}">
                  <a16:creationId xmlns:a16="http://schemas.microsoft.com/office/drawing/2014/main" id="{A82F1AC8-1A14-4924-B09D-C838C53B94F7}"/>
                </a:ext>
              </a:extLst>
            </p:cNvPr>
            <p:cNvSpPr>
              <a:spLocks/>
            </p:cNvSpPr>
            <p:nvPr/>
          </p:nvSpPr>
          <p:spPr bwMode="ltGray">
            <a:xfrm rot="828663">
              <a:off x="266" y="3592"/>
              <a:ext cx="66" cy="43"/>
            </a:xfrm>
            <a:custGeom>
              <a:avLst/>
              <a:gdLst>
                <a:gd name="T0" fmla="*/ 0 w 54"/>
                <a:gd name="T1" fmla="*/ 0 h 40"/>
                <a:gd name="T2" fmla="*/ 1 w 54"/>
                <a:gd name="T3" fmla="*/ 1 h 40"/>
                <a:gd name="T4" fmla="*/ 6 w 54"/>
                <a:gd name="T5" fmla="*/ 3 h 40"/>
                <a:gd name="T6" fmla="*/ 13 w 54"/>
                <a:gd name="T7" fmla="*/ 8 h 40"/>
                <a:gd name="T8" fmla="*/ 21 w 54"/>
                <a:gd name="T9" fmla="*/ 12 h 40"/>
                <a:gd name="T10" fmla="*/ 29 w 54"/>
                <a:gd name="T11" fmla="*/ 15 h 40"/>
                <a:gd name="T12" fmla="*/ 38 w 54"/>
                <a:gd name="T13" fmla="*/ 17 h 40"/>
                <a:gd name="T14" fmla="*/ 46 w 54"/>
                <a:gd name="T15" fmla="*/ 18 h 40"/>
                <a:gd name="T16" fmla="*/ 54 w 54"/>
                <a:gd name="T17" fmla="*/ 16 h 40"/>
                <a:gd name="T18" fmla="*/ 53 w 54"/>
                <a:gd name="T19" fmla="*/ 25 h 40"/>
                <a:gd name="T20" fmla="*/ 50 w 54"/>
                <a:gd name="T21" fmla="*/ 33 h 40"/>
                <a:gd name="T22" fmla="*/ 44 w 54"/>
                <a:gd name="T23" fmla="*/ 38 h 40"/>
                <a:gd name="T24" fmla="*/ 37 w 54"/>
                <a:gd name="T25" fmla="*/ 40 h 40"/>
                <a:gd name="T26" fmla="*/ 28 w 54"/>
                <a:gd name="T27" fmla="*/ 39 h 40"/>
                <a:gd name="T28" fmla="*/ 19 w 54"/>
                <a:gd name="T29" fmla="*/ 32 h 40"/>
                <a:gd name="T30" fmla="*/ 10 w 54"/>
                <a:gd name="T31" fmla="*/ 20 h 40"/>
                <a:gd name="T32" fmla="*/ 0 w 54"/>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58" name="Freeform 34">
              <a:extLst>
                <a:ext uri="{FF2B5EF4-FFF2-40B4-BE49-F238E27FC236}">
                  <a16:creationId xmlns:a16="http://schemas.microsoft.com/office/drawing/2014/main" id="{68D63890-1674-41E0-B1D0-8A3A1BA4CDE9}"/>
                </a:ext>
              </a:extLst>
            </p:cNvPr>
            <p:cNvSpPr>
              <a:spLocks/>
            </p:cNvSpPr>
            <p:nvPr/>
          </p:nvSpPr>
          <p:spPr bwMode="ltGray">
            <a:xfrm>
              <a:off x="11" y="4110"/>
              <a:ext cx="118" cy="209"/>
            </a:xfrm>
            <a:custGeom>
              <a:avLst/>
              <a:gdLst>
                <a:gd name="T0" fmla="*/ 0 w 118"/>
                <a:gd name="T1" fmla="*/ 0 h 209"/>
                <a:gd name="T2" fmla="*/ 6 w 118"/>
                <a:gd name="T3" fmla="*/ 8 h 209"/>
                <a:gd name="T4" fmla="*/ 15 w 118"/>
                <a:gd name="T5" fmla="*/ 19 h 209"/>
                <a:gd name="T6" fmla="*/ 26 w 118"/>
                <a:gd name="T7" fmla="*/ 33 h 209"/>
                <a:gd name="T8" fmla="*/ 38 w 118"/>
                <a:gd name="T9" fmla="*/ 51 h 209"/>
                <a:gd name="T10" fmla="*/ 54 w 118"/>
                <a:gd name="T11" fmla="*/ 72 h 209"/>
                <a:gd name="T12" fmla="*/ 67 w 118"/>
                <a:gd name="T13" fmla="*/ 94 h 209"/>
                <a:gd name="T14" fmla="*/ 79 w 118"/>
                <a:gd name="T15" fmla="*/ 119 h 209"/>
                <a:gd name="T16" fmla="*/ 87 w 118"/>
                <a:gd name="T17" fmla="*/ 146 h 209"/>
                <a:gd name="T18" fmla="*/ 94 w 118"/>
                <a:gd name="T19" fmla="*/ 175 h 209"/>
                <a:gd name="T20" fmla="*/ 91 w 118"/>
                <a:gd name="T21" fmla="*/ 209 h 209"/>
                <a:gd name="T22" fmla="*/ 118 w 118"/>
                <a:gd name="T23" fmla="*/ 209 h 209"/>
                <a:gd name="T24" fmla="*/ 117 w 118"/>
                <a:gd name="T25" fmla="*/ 177 h 209"/>
                <a:gd name="T26" fmla="*/ 104 w 118"/>
                <a:gd name="T27" fmla="*/ 119 h 209"/>
                <a:gd name="T28" fmla="*/ 82 w 118"/>
                <a:gd name="T29" fmla="*/ 69 h 209"/>
                <a:gd name="T30" fmla="*/ 47 w 118"/>
                <a:gd name="T31" fmla="*/ 27 h 209"/>
                <a:gd name="T32" fmla="*/ 0 w 118"/>
                <a:gd name="T33"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59" name="Freeform 35">
              <a:extLst>
                <a:ext uri="{FF2B5EF4-FFF2-40B4-BE49-F238E27FC236}">
                  <a16:creationId xmlns:a16="http://schemas.microsoft.com/office/drawing/2014/main" id="{4F40A3A1-1A68-4A5F-840F-03BEDCDD9187}"/>
                </a:ext>
              </a:extLst>
            </p:cNvPr>
            <p:cNvSpPr>
              <a:spLocks/>
            </p:cNvSpPr>
            <p:nvPr/>
          </p:nvSpPr>
          <p:spPr bwMode="ltGray">
            <a:xfrm>
              <a:off x="0" y="3968"/>
              <a:ext cx="130" cy="128"/>
            </a:xfrm>
            <a:custGeom>
              <a:avLst/>
              <a:gdLst>
                <a:gd name="T0" fmla="*/ 103 w 130"/>
                <a:gd name="T1" fmla="*/ 0 h 128"/>
                <a:gd name="T2" fmla="*/ 130 w 130"/>
                <a:gd name="T3" fmla="*/ 128 h 128"/>
                <a:gd name="T4" fmla="*/ 125 w 130"/>
                <a:gd name="T5" fmla="*/ 126 h 128"/>
                <a:gd name="T6" fmla="*/ 111 w 130"/>
                <a:gd name="T7" fmla="*/ 121 h 128"/>
                <a:gd name="T8" fmla="*/ 92 w 130"/>
                <a:gd name="T9" fmla="*/ 111 h 128"/>
                <a:gd name="T10" fmla="*/ 68 w 130"/>
                <a:gd name="T11" fmla="*/ 103 h 128"/>
                <a:gd name="T12" fmla="*/ 41 w 130"/>
                <a:gd name="T13" fmla="*/ 94 h 128"/>
                <a:gd name="T14" fmla="*/ 19 w 130"/>
                <a:gd name="T15" fmla="*/ 90 h 128"/>
                <a:gd name="T16" fmla="*/ 0 w 130"/>
                <a:gd name="T17" fmla="*/ 93 h 128"/>
                <a:gd name="T18" fmla="*/ 0 w 130"/>
                <a:gd name="T19" fmla="*/ 72 h 128"/>
                <a:gd name="T20" fmla="*/ 12 w 130"/>
                <a:gd name="T21" fmla="*/ 70 h 128"/>
                <a:gd name="T22" fmla="*/ 24 w 130"/>
                <a:gd name="T23" fmla="*/ 66 h 128"/>
                <a:gd name="T24" fmla="*/ 38 w 130"/>
                <a:gd name="T25" fmla="*/ 66 h 128"/>
                <a:gd name="T26" fmla="*/ 51 w 130"/>
                <a:gd name="T27" fmla="*/ 67 h 128"/>
                <a:gd name="T28" fmla="*/ 65 w 130"/>
                <a:gd name="T29" fmla="*/ 70 h 128"/>
                <a:gd name="T30" fmla="*/ 78 w 130"/>
                <a:gd name="T31" fmla="*/ 78 h 128"/>
                <a:gd name="T32" fmla="*/ 81 w 130"/>
                <a:gd name="T33" fmla="*/ 74 h 128"/>
                <a:gd name="T34" fmla="*/ 81 w 130"/>
                <a:gd name="T35" fmla="*/ 58 h 128"/>
                <a:gd name="T36" fmla="*/ 82 w 130"/>
                <a:gd name="T37" fmla="*/ 37 h 128"/>
                <a:gd name="T38" fmla="*/ 82 w 130"/>
                <a:gd name="T39" fmla="*/ 29 h 128"/>
                <a:gd name="T40" fmla="*/ 80 w 130"/>
                <a:gd name="T41" fmla="*/ 29 h 128"/>
                <a:gd name="T42" fmla="*/ 77 w 130"/>
                <a:gd name="T43" fmla="*/ 27 h 128"/>
                <a:gd name="T44" fmla="*/ 76 w 130"/>
                <a:gd name="T45" fmla="*/ 22 h 128"/>
                <a:gd name="T46" fmla="*/ 75 w 130"/>
                <a:gd name="T47" fmla="*/ 19 h 128"/>
                <a:gd name="T48" fmla="*/ 76 w 130"/>
                <a:gd name="T49" fmla="*/ 15 h 128"/>
                <a:gd name="T50" fmla="*/ 79 w 130"/>
                <a:gd name="T51" fmla="*/ 10 h 128"/>
                <a:gd name="T52" fmla="*/ 89 w 130"/>
                <a:gd name="T53" fmla="*/ 6 h 128"/>
                <a:gd name="T54" fmla="*/ 103 w 130"/>
                <a:gd name="T55"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0" name="Freeform 36">
              <a:extLst>
                <a:ext uri="{FF2B5EF4-FFF2-40B4-BE49-F238E27FC236}">
                  <a16:creationId xmlns:a16="http://schemas.microsoft.com/office/drawing/2014/main" id="{9764EC09-D4FD-474A-853C-C89A644FE521}"/>
                </a:ext>
              </a:extLst>
            </p:cNvPr>
            <p:cNvSpPr>
              <a:spLocks/>
            </p:cNvSpPr>
            <p:nvPr/>
          </p:nvSpPr>
          <p:spPr bwMode="ltGray">
            <a:xfrm>
              <a:off x="0" y="3949"/>
              <a:ext cx="47" cy="86"/>
            </a:xfrm>
            <a:custGeom>
              <a:avLst/>
              <a:gdLst>
                <a:gd name="T0" fmla="*/ 37 w 47"/>
                <a:gd name="T1" fmla="*/ 0 h 86"/>
                <a:gd name="T2" fmla="*/ 15 w 47"/>
                <a:gd name="T3" fmla="*/ 37 h 86"/>
                <a:gd name="T4" fmla="*/ 0 w 47"/>
                <a:gd name="T5" fmla="*/ 59 h 86"/>
                <a:gd name="T6" fmla="*/ 0 w 47"/>
                <a:gd name="T7" fmla="*/ 86 h 86"/>
                <a:gd name="T8" fmla="*/ 8 w 47"/>
                <a:gd name="T9" fmla="*/ 82 h 86"/>
                <a:gd name="T10" fmla="*/ 20 w 47"/>
                <a:gd name="T11" fmla="*/ 73 h 86"/>
                <a:gd name="T12" fmla="*/ 33 w 47"/>
                <a:gd name="T13" fmla="*/ 63 h 86"/>
                <a:gd name="T14" fmla="*/ 42 w 47"/>
                <a:gd name="T15" fmla="*/ 51 h 86"/>
                <a:gd name="T16" fmla="*/ 47 w 47"/>
                <a:gd name="T17" fmla="*/ 36 h 86"/>
                <a:gd name="T18" fmla="*/ 46 w 47"/>
                <a:gd name="T19" fmla="*/ 19 h 86"/>
                <a:gd name="T20" fmla="*/ 37 w 47"/>
                <a:gd name="T21"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1" name="Freeform 37">
              <a:extLst>
                <a:ext uri="{FF2B5EF4-FFF2-40B4-BE49-F238E27FC236}">
                  <a16:creationId xmlns:a16="http://schemas.microsoft.com/office/drawing/2014/main" id="{C2051F2C-F414-4874-9664-B750725E24FF}"/>
                </a:ext>
              </a:extLst>
            </p:cNvPr>
            <p:cNvSpPr>
              <a:spLocks/>
            </p:cNvSpPr>
            <p:nvPr/>
          </p:nvSpPr>
          <p:spPr bwMode="ltGray">
            <a:xfrm>
              <a:off x="0" y="3239"/>
              <a:ext cx="497" cy="740"/>
            </a:xfrm>
            <a:custGeom>
              <a:avLst/>
              <a:gdLst>
                <a:gd name="T0" fmla="*/ 0 w 497"/>
                <a:gd name="T1" fmla="*/ 13 h 740"/>
                <a:gd name="T2" fmla="*/ 41 w 497"/>
                <a:gd name="T3" fmla="*/ 4 h 740"/>
                <a:gd name="T4" fmla="*/ 101 w 497"/>
                <a:gd name="T5" fmla="*/ 0 h 740"/>
                <a:gd name="T6" fmla="*/ 170 w 497"/>
                <a:gd name="T7" fmla="*/ 4 h 740"/>
                <a:gd name="T8" fmla="*/ 248 w 497"/>
                <a:gd name="T9" fmla="*/ 21 h 740"/>
                <a:gd name="T10" fmla="*/ 323 w 497"/>
                <a:gd name="T11" fmla="*/ 50 h 740"/>
                <a:gd name="T12" fmla="*/ 382 w 497"/>
                <a:gd name="T13" fmla="*/ 90 h 740"/>
                <a:gd name="T14" fmla="*/ 428 w 497"/>
                <a:gd name="T15" fmla="*/ 141 h 740"/>
                <a:gd name="T16" fmla="*/ 463 w 497"/>
                <a:gd name="T17" fmla="*/ 199 h 740"/>
                <a:gd name="T18" fmla="*/ 485 w 497"/>
                <a:gd name="T19" fmla="*/ 262 h 740"/>
                <a:gd name="T20" fmla="*/ 496 w 497"/>
                <a:gd name="T21" fmla="*/ 327 h 740"/>
                <a:gd name="T22" fmla="*/ 497 w 497"/>
                <a:gd name="T23" fmla="*/ 396 h 740"/>
                <a:gd name="T24" fmla="*/ 487 w 497"/>
                <a:gd name="T25" fmla="*/ 462 h 740"/>
                <a:gd name="T26" fmla="*/ 470 w 497"/>
                <a:gd name="T27" fmla="*/ 527 h 740"/>
                <a:gd name="T28" fmla="*/ 443 w 497"/>
                <a:gd name="T29" fmla="*/ 586 h 740"/>
                <a:gd name="T30" fmla="*/ 406 w 497"/>
                <a:gd name="T31" fmla="*/ 639 h 740"/>
                <a:gd name="T32" fmla="*/ 364 w 497"/>
                <a:gd name="T33" fmla="*/ 683 h 740"/>
                <a:gd name="T34" fmla="*/ 315 w 497"/>
                <a:gd name="T35" fmla="*/ 715 h 740"/>
                <a:gd name="T36" fmla="*/ 259 w 497"/>
                <a:gd name="T37" fmla="*/ 736 h 740"/>
                <a:gd name="T38" fmla="*/ 198 w 497"/>
                <a:gd name="T39" fmla="*/ 740 h 740"/>
                <a:gd name="T40" fmla="*/ 131 w 497"/>
                <a:gd name="T41" fmla="*/ 727 h 740"/>
                <a:gd name="T42" fmla="*/ 167 w 497"/>
                <a:gd name="T43" fmla="*/ 728 h 740"/>
                <a:gd name="T44" fmla="*/ 204 w 497"/>
                <a:gd name="T45" fmla="*/ 718 h 740"/>
                <a:gd name="T46" fmla="*/ 238 w 497"/>
                <a:gd name="T47" fmla="*/ 700 h 740"/>
                <a:gd name="T48" fmla="*/ 272 w 497"/>
                <a:gd name="T49" fmla="*/ 670 h 740"/>
                <a:gd name="T50" fmla="*/ 304 w 497"/>
                <a:gd name="T51" fmla="*/ 635 h 740"/>
                <a:gd name="T52" fmla="*/ 333 w 497"/>
                <a:gd name="T53" fmla="*/ 594 h 740"/>
                <a:gd name="T54" fmla="*/ 358 w 497"/>
                <a:gd name="T55" fmla="*/ 549 h 740"/>
                <a:gd name="T56" fmla="*/ 381 w 497"/>
                <a:gd name="T57" fmla="*/ 500 h 740"/>
                <a:gd name="T58" fmla="*/ 396 w 497"/>
                <a:gd name="T59" fmla="*/ 449 h 740"/>
                <a:gd name="T60" fmla="*/ 408 w 497"/>
                <a:gd name="T61" fmla="*/ 397 h 740"/>
                <a:gd name="T62" fmla="*/ 414 w 497"/>
                <a:gd name="T63" fmla="*/ 346 h 740"/>
                <a:gd name="T64" fmla="*/ 412 w 497"/>
                <a:gd name="T65" fmla="*/ 296 h 740"/>
                <a:gd name="T66" fmla="*/ 402 w 497"/>
                <a:gd name="T67" fmla="*/ 251 h 740"/>
                <a:gd name="T68" fmla="*/ 384 w 497"/>
                <a:gd name="T69" fmla="*/ 208 h 740"/>
                <a:gd name="T70" fmla="*/ 357 w 497"/>
                <a:gd name="T71" fmla="*/ 172 h 740"/>
                <a:gd name="T72" fmla="*/ 320 w 497"/>
                <a:gd name="T73" fmla="*/ 142 h 740"/>
                <a:gd name="T74" fmla="*/ 260 w 497"/>
                <a:gd name="T75" fmla="*/ 107 h 740"/>
                <a:gd name="T76" fmla="*/ 203 w 497"/>
                <a:gd name="T77" fmla="*/ 82 h 740"/>
                <a:gd name="T78" fmla="*/ 154 w 497"/>
                <a:gd name="T79" fmla="*/ 65 h 740"/>
                <a:gd name="T80" fmla="*/ 108 w 497"/>
                <a:gd name="T81" fmla="*/ 56 h 740"/>
                <a:gd name="T82" fmla="*/ 68 w 497"/>
                <a:gd name="T83" fmla="*/ 55 h 740"/>
                <a:gd name="T84" fmla="*/ 32 w 497"/>
                <a:gd name="T85" fmla="*/ 61 h 740"/>
                <a:gd name="T86" fmla="*/ 0 w 497"/>
                <a:gd name="T87" fmla="*/ 70 h 740"/>
                <a:gd name="T88" fmla="*/ 0 w 497"/>
                <a:gd name="T89" fmla="*/ 13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2" name="Freeform 38">
              <a:extLst>
                <a:ext uri="{FF2B5EF4-FFF2-40B4-BE49-F238E27FC236}">
                  <a16:creationId xmlns:a16="http://schemas.microsoft.com/office/drawing/2014/main" id="{580C3E87-B062-4F29-9C1A-EE1CA5510615}"/>
                </a:ext>
              </a:extLst>
            </p:cNvPr>
            <p:cNvSpPr>
              <a:spLocks/>
            </p:cNvSpPr>
            <p:nvPr/>
          </p:nvSpPr>
          <p:spPr bwMode="ltGray">
            <a:xfrm rot="1584153">
              <a:off x="20" y="410"/>
              <a:ext cx="344" cy="245"/>
            </a:xfrm>
            <a:custGeom>
              <a:avLst/>
              <a:gdLst>
                <a:gd name="T0" fmla="*/ 0 w 257"/>
                <a:gd name="T1" fmla="*/ 0 h 237"/>
                <a:gd name="T2" fmla="*/ 0 w 257"/>
                <a:gd name="T3" fmla="*/ 25 h 237"/>
                <a:gd name="T4" fmla="*/ 3 w 257"/>
                <a:gd name="T5" fmla="*/ 50 h 237"/>
                <a:gd name="T6" fmla="*/ 6 w 257"/>
                <a:gd name="T7" fmla="*/ 75 h 237"/>
                <a:gd name="T8" fmla="*/ 11 w 257"/>
                <a:gd name="T9" fmla="*/ 98 h 237"/>
                <a:gd name="T10" fmla="*/ 18 w 257"/>
                <a:gd name="T11" fmla="*/ 119 h 237"/>
                <a:gd name="T12" fmla="*/ 27 w 257"/>
                <a:gd name="T13" fmla="*/ 141 h 237"/>
                <a:gd name="T14" fmla="*/ 38 w 257"/>
                <a:gd name="T15" fmla="*/ 161 h 237"/>
                <a:gd name="T16" fmla="*/ 51 w 257"/>
                <a:gd name="T17" fmla="*/ 178 h 237"/>
                <a:gd name="T18" fmla="*/ 67 w 257"/>
                <a:gd name="T19" fmla="*/ 194 h 237"/>
                <a:gd name="T20" fmla="*/ 86 w 257"/>
                <a:gd name="T21" fmla="*/ 208 h 237"/>
                <a:gd name="T22" fmla="*/ 106 w 257"/>
                <a:gd name="T23" fmla="*/ 219 h 237"/>
                <a:gd name="T24" fmla="*/ 131 w 257"/>
                <a:gd name="T25" fmla="*/ 228 h 237"/>
                <a:gd name="T26" fmla="*/ 158 w 257"/>
                <a:gd name="T27" fmla="*/ 234 h 237"/>
                <a:gd name="T28" fmla="*/ 188 w 257"/>
                <a:gd name="T29" fmla="*/ 237 h 237"/>
                <a:gd name="T30" fmla="*/ 220 w 257"/>
                <a:gd name="T31" fmla="*/ 236 h 237"/>
                <a:gd name="T32" fmla="*/ 257 w 257"/>
                <a:gd name="T33" fmla="*/ 232 h 237"/>
                <a:gd name="T34" fmla="*/ 224 w 257"/>
                <a:gd name="T35" fmla="*/ 227 h 237"/>
                <a:gd name="T36" fmla="*/ 195 w 257"/>
                <a:gd name="T37" fmla="*/ 220 h 237"/>
                <a:gd name="T38" fmla="*/ 170 w 257"/>
                <a:gd name="T39" fmla="*/ 212 h 237"/>
                <a:gd name="T40" fmla="*/ 148 w 257"/>
                <a:gd name="T41" fmla="*/ 204 h 237"/>
                <a:gd name="T42" fmla="*/ 128 w 257"/>
                <a:gd name="T43" fmla="*/ 193 h 237"/>
                <a:gd name="T44" fmla="*/ 112 w 257"/>
                <a:gd name="T45" fmla="*/ 182 h 237"/>
                <a:gd name="T46" fmla="*/ 97 w 257"/>
                <a:gd name="T47" fmla="*/ 169 h 237"/>
                <a:gd name="T48" fmla="*/ 84 w 257"/>
                <a:gd name="T49" fmla="*/ 155 h 237"/>
                <a:gd name="T50" fmla="*/ 72 w 257"/>
                <a:gd name="T51" fmla="*/ 141 h 237"/>
                <a:gd name="T52" fmla="*/ 61 w 257"/>
                <a:gd name="T53" fmla="*/ 125 h 237"/>
                <a:gd name="T54" fmla="*/ 52 w 257"/>
                <a:gd name="T55" fmla="*/ 107 h 237"/>
                <a:gd name="T56" fmla="*/ 43 w 257"/>
                <a:gd name="T57" fmla="*/ 88 h 237"/>
                <a:gd name="T58" fmla="*/ 33 w 257"/>
                <a:gd name="T59" fmla="*/ 69 h 237"/>
                <a:gd name="T60" fmla="*/ 23 w 257"/>
                <a:gd name="T61" fmla="*/ 47 h 237"/>
                <a:gd name="T62" fmla="*/ 12 w 257"/>
                <a:gd name="T63" fmla="*/ 24 h 237"/>
                <a:gd name="T64" fmla="*/ 0 w 257"/>
                <a:gd name="T65"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3" name="Freeform 39">
              <a:extLst>
                <a:ext uri="{FF2B5EF4-FFF2-40B4-BE49-F238E27FC236}">
                  <a16:creationId xmlns:a16="http://schemas.microsoft.com/office/drawing/2014/main" id="{5BD3A25B-4F9A-4303-ABFF-714748482D16}"/>
                </a:ext>
              </a:extLst>
            </p:cNvPr>
            <p:cNvSpPr>
              <a:spLocks/>
            </p:cNvSpPr>
            <p:nvPr/>
          </p:nvSpPr>
          <p:spPr bwMode="ltGray">
            <a:xfrm rot="1584153">
              <a:off x="242" y="756"/>
              <a:ext cx="167" cy="115"/>
            </a:xfrm>
            <a:custGeom>
              <a:avLst/>
              <a:gdLst>
                <a:gd name="T0" fmla="*/ 77 w 124"/>
                <a:gd name="T1" fmla="*/ 0 h 110"/>
                <a:gd name="T2" fmla="*/ 124 w 124"/>
                <a:gd name="T3" fmla="*/ 108 h 110"/>
                <a:gd name="T4" fmla="*/ 120 w 124"/>
                <a:gd name="T5" fmla="*/ 107 h 110"/>
                <a:gd name="T6" fmla="*/ 107 w 124"/>
                <a:gd name="T7" fmla="*/ 105 h 110"/>
                <a:gd name="T8" fmla="*/ 89 w 124"/>
                <a:gd name="T9" fmla="*/ 101 h 110"/>
                <a:gd name="T10" fmla="*/ 68 w 124"/>
                <a:gd name="T11" fmla="*/ 99 h 110"/>
                <a:gd name="T12" fmla="*/ 45 w 124"/>
                <a:gd name="T13" fmla="*/ 97 h 110"/>
                <a:gd name="T14" fmla="*/ 25 w 124"/>
                <a:gd name="T15" fmla="*/ 98 h 110"/>
                <a:gd name="T16" fmla="*/ 9 w 124"/>
                <a:gd name="T17" fmla="*/ 102 h 110"/>
                <a:gd name="T18" fmla="*/ 0 w 124"/>
                <a:gd name="T19" fmla="*/ 110 h 110"/>
                <a:gd name="T20" fmla="*/ 4 w 124"/>
                <a:gd name="T21" fmla="*/ 98 h 110"/>
                <a:gd name="T22" fmla="*/ 8 w 124"/>
                <a:gd name="T23" fmla="*/ 89 h 110"/>
                <a:gd name="T24" fmla="*/ 16 w 124"/>
                <a:gd name="T25" fmla="*/ 82 h 110"/>
                <a:gd name="T26" fmla="*/ 25 w 124"/>
                <a:gd name="T27" fmla="*/ 76 h 110"/>
                <a:gd name="T28" fmla="*/ 36 w 124"/>
                <a:gd name="T29" fmla="*/ 72 h 110"/>
                <a:gd name="T30" fmla="*/ 47 w 124"/>
                <a:gd name="T31" fmla="*/ 71 h 110"/>
                <a:gd name="T32" fmla="*/ 59 w 124"/>
                <a:gd name="T33" fmla="*/ 71 h 110"/>
                <a:gd name="T34" fmla="*/ 72 w 124"/>
                <a:gd name="T35" fmla="*/ 74 h 110"/>
                <a:gd name="T36" fmla="*/ 73 w 124"/>
                <a:gd name="T37" fmla="*/ 71 h 110"/>
                <a:gd name="T38" fmla="*/ 70 w 124"/>
                <a:gd name="T39" fmla="*/ 56 h 110"/>
                <a:gd name="T40" fmla="*/ 67 w 124"/>
                <a:gd name="T41" fmla="*/ 38 h 110"/>
                <a:gd name="T42" fmla="*/ 65 w 124"/>
                <a:gd name="T43" fmla="*/ 30 h 110"/>
                <a:gd name="T44" fmla="*/ 63 w 124"/>
                <a:gd name="T45" fmla="*/ 30 h 110"/>
                <a:gd name="T46" fmla="*/ 61 w 124"/>
                <a:gd name="T47" fmla="*/ 29 h 110"/>
                <a:gd name="T48" fmla="*/ 59 w 124"/>
                <a:gd name="T49" fmla="*/ 26 h 110"/>
                <a:gd name="T50" fmla="*/ 57 w 124"/>
                <a:gd name="T51" fmla="*/ 23 h 110"/>
                <a:gd name="T52" fmla="*/ 57 w 124"/>
                <a:gd name="T53" fmla="*/ 19 h 110"/>
                <a:gd name="T54" fmla="*/ 59 w 124"/>
                <a:gd name="T55" fmla="*/ 14 h 110"/>
                <a:gd name="T56" fmla="*/ 66 w 124"/>
                <a:gd name="T57" fmla="*/ 8 h 110"/>
                <a:gd name="T58" fmla="*/ 77 w 124"/>
                <a:gd name="T5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4" name="Freeform 40">
              <a:extLst>
                <a:ext uri="{FF2B5EF4-FFF2-40B4-BE49-F238E27FC236}">
                  <a16:creationId xmlns:a16="http://schemas.microsoft.com/office/drawing/2014/main" id="{EF60F3D5-38D7-4A9B-BB9E-29EA5291E58C}"/>
                </a:ext>
              </a:extLst>
            </p:cNvPr>
            <p:cNvSpPr>
              <a:spLocks/>
            </p:cNvSpPr>
            <p:nvPr/>
          </p:nvSpPr>
          <p:spPr bwMode="ltGray">
            <a:xfrm rot="1584153">
              <a:off x="574" y="286"/>
              <a:ext cx="147" cy="160"/>
            </a:xfrm>
            <a:custGeom>
              <a:avLst/>
              <a:gdLst>
                <a:gd name="T0" fmla="*/ 0 w 109"/>
                <a:gd name="T1" fmla="*/ 0 h 156"/>
                <a:gd name="T2" fmla="*/ 5 w 109"/>
                <a:gd name="T3" fmla="*/ 1 h 156"/>
                <a:gd name="T4" fmla="*/ 18 w 109"/>
                <a:gd name="T5" fmla="*/ 5 h 156"/>
                <a:gd name="T6" fmla="*/ 37 w 109"/>
                <a:gd name="T7" fmla="*/ 12 h 156"/>
                <a:gd name="T8" fmla="*/ 58 w 109"/>
                <a:gd name="T9" fmla="*/ 24 h 156"/>
                <a:gd name="T10" fmla="*/ 78 w 109"/>
                <a:gd name="T11" fmla="*/ 44 h 156"/>
                <a:gd name="T12" fmla="*/ 96 w 109"/>
                <a:gd name="T13" fmla="*/ 71 h 156"/>
                <a:gd name="T14" fmla="*/ 107 w 109"/>
                <a:gd name="T15" fmla="*/ 108 h 156"/>
                <a:gd name="T16" fmla="*/ 109 w 109"/>
                <a:gd name="T17" fmla="*/ 156 h 156"/>
                <a:gd name="T18" fmla="*/ 105 w 109"/>
                <a:gd name="T19" fmla="*/ 156 h 156"/>
                <a:gd name="T20" fmla="*/ 99 w 109"/>
                <a:gd name="T21" fmla="*/ 156 h 156"/>
                <a:gd name="T22" fmla="*/ 93 w 109"/>
                <a:gd name="T23" fmla="*/ 156 h 156"/>
                <a:gd name="T24" fmla="*/ 87 w 109"/>
                <a:gd name="T25" fmla="*/ 154 h 156"/>
                <a:gd name="T26" fmla="*/ 81 w 109"/>
                <a:gd name="T27" fmla="*/ 153 h 156"/>
                <a:gd name="T28" fmla="*/ 74 w 109"/>
                <a:gd name="T29" fmla="*/ 150 h 156"/>
                <a:gd name="T30" fmla="*/ 66 w 109"/>
                <a:gd name="T31" fmla="*/ 145 h 156"/>
                <a:gd name="T32" fmla="*/ 58 w 109"/>
                <a:gd name="T33" fmla="*/ 139 h 156"/>
                <a:gd name="T34" fmla="*/ 53 w 109"/>
                <a:gd name="T35" fmla="*/ 126 h 156"/>
                <a:gd name="T36" fmla="*/ 53 w 109"/>
                <a:gd name="T37" fmla="*/ 111 h 156"/>
                <a:gd name="T38" fmla="*/ 56 w 109"/>
                <a:gd name="T39" fmla="*/ 96 h 156"/>
                <a:gd name="T40" fmla="*/ 59 w 109"/>
                <a:gd name="T41" fmla="*/ 80 h 156"/>
                <a:gd name="T42" fmla="*/ 56 w 109"/>
                <a:gd name="T43" fmla="*/ 62 h 156"/>
                <a:gd name="T44" fmla="*/ 48 w 109"/>
                <a:gd name="T45" fmla="*/ 43 h 156"/>
                <a:gd name="T46" fmla="*/ 31 w 109"/>
                <a:gd name="T47" fmla="*/ 23 h 156"/>
                <a:gd name="T48" fmla="*/ 0 w 109"/>
                <a:gd name="T4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5" name="Freeform 41">
              <a:extLst>
                <a:ext uri="{FF2B5EF4-FFF2-40B4-BE49-F238E27FC236}">
                  <a16:creationId xmlns:a16="http://schemas.microsoft.com/office/drawing/2014/main" id="{0C83C4EB-3EFC-48E6-8EE9-ACEACF8AD215}"/>
                </a:ext>
              </a:extLst>
            </p:cNvPr>
            <p:cNvSpPr>
              <a:spLocks/>
            </p:cNvSpPr>
            <p:nvPr/>
          </p:nvSpPr>
          <p:spPr bwMode="ltGray">
            <a:xfrm rot="1584153">
              <a:off x="236" y="721"/>
              <a:ext cx="62" cy="97"/>
            </a:xfrm>
            <a:custGeom>
              <a:avLst/>
              <a:gdLst>
                <a:gd name="T0" fmla="*/ 31 w 46"/>
                <a:gd name="T1" fmla="*/ 0 h 94"/>
                <a:gd name="T2" fmla="*/ 20 w 46"/>
                <a:gd name="T3" fmla="*/ 38 h 94"/>
                <a:gd name="T4" fmla="*/ 15 w 46"/>
                <a:gd name="T5" fmla="*/ 62 h 94"/>
                <a:gd name="T6" fmla="*/ 11 w 46"/>
                <a:gd name="T7" fmla="*/ 79 h 94"/>
                <a:gd name="T8" fmla="*/ 0 w 46"/>
                <a:gd name="T9" fmla="*/ 94 h 94"/>
                <a:gd name="T10" fmla="*/ 12 w 46"/>
                <a:gd name="T11" fmla="*/ 88 h 94"/>
                <a:gd name="T12" fmla="*/ 23 w 46"/>
                <a:gd name="T13" fmla="*/ 80 h 94"/>
                <a:gd name="T14" fmla="*/ 32 w 46"/>
                <a:gd name="T15" fmla="*/ 69 h 94"/>
                <a:gd name="T16" fmla="*/ 40 w 46"/>
                <a:gd name="T17" fmla="*/ 57 h 94"/>
                <a:gd name="T18" fmla="*/ 45 w 46"/>
                <a:gd name="T19" fmla="*/ 44 h 94"/>
                <a:gd name="T20" fmla="*/ 46 w 46"/>
                <a:gd name="T21" fmla="*/ 30 h 94"/>
                <a:gd name="T22" fmla="*/ 42 w 46"/>
                <a:gd name="T23" fmla="*/ 15 h 94"/>
                <a:gd name="T24" fmla="*/ 31 w 46"/>
                <a:gd name="T25"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6" name="Freeform 42">
              <a:extLst>
                <a:ext uri="{FF2B5EF4-FFF2-40B4-BE49-F238E27FC236}">
                  <a16:creationId xmlns:a16="http://schemas.microsoft.com/office/drawing/2014/main" id="{C28F4048-0F87-4343-B63F-EAEAB68D2967}"/>
                </a:ext>
              </a:extLst>
            </p:cNvPr>
            <p:cNvSpPr>
              <a:spLocks/>
            </p:cNvSpPr>
            <p:nvPr/>
          </p:nvSpPr>
          <p:spPr bwMode="ltGray">
            <a:xfrm rot="1584153">
              <a:off x="585" y="466"/>
              <a:ext cx="72" cy="41"/>
            </a:xfrm>
            <a:custGeom>
              <a:avLst/>
              <a:gdLst>
                <a:gd name="T0" fmla="*/ 0 w 54"/>
                <a:gd name="T1" fmla="*/ 0 h 40"/>
                <a:gd name="T2" fmla="*/ 1 w 54"/>
                <a:gd name="T3" fmla="*/ 1 h 40"/>
                <a:gd name="T4" fmla="*/ 6 w 54"/>
                <a:gd name="T5" fmla="*/ 3 h 40"/>
                <a:gd name="T6" fmla="*/ 13 w 54"/>
                <a:gd name="T7" fmla="*/ 8 h 40"/>
                <a:gd name="T8" fmla="*/ 21 w 54"/>
                <a:gd name="T9" fmla="*/ 12 h 40"/>
                <a:gd name="T10" fmla="*/ 29 w 54"/>
                <a:gd name="T11" fmla="*/ 15 h 40"/>
                <a:gd name="T12" fmla="*/ 38 w 54"/>
                <a:gd name="T13" fmla="*/ 17 h 40"/>
                <a:gd name="T14" fmla="*/ 46 w 54"/>
                <a:gd name="T15" fmla="*/ 18 h 40"/>
                <a:gd name="T16" fmla="*/ 54 w 54"/>
                <a:gd name="T17" fmla="*/ 16 h 40"/>
                <a:gd name="T18" fmla="*/ 53 w 54"/>
                <a:gd name="T19" fmla="*/ 25 h 40"/>
                <a:gd name="T20" fmla="*/ 50 w 54"/>
                <a:gd name="T21" fmla="*/ 33 h 40"/>
                <a:gd name="T22" fmla="*/ 44 w 54"/>
                <a:gd name="T23" fmla="*/ 38 h 40"/>
                <a:gd name="T24" fmla="*/ 37 w 54"/>
                <a:gd name="T25" fmla="*/ 40 h 40"/>
                <a:gd name="T26" fmla="*/ 28 w 54"/>
                <a:gd name="T27" fmla="*/ 39 h 40"/>
                <a:gd name="T28" fmla="*/ 19 w 54"/>
                <a:gd name="T29" fmla="*/ 32 h 40"/>
                <a:gd name="T30" fmla="*/ 10 w 54"/>
                <a:gd name="T31" fmla="*/ 20 h 40"/>
                <a:gd name="T32" fmla="*/ 0 w 54"/>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7" name="Freeform 43">
              <a:extLst>
                <a:ext uri="{FF2B5EF4-FFF2-40B4-BE49-F238E27FC236}">
                  <a16:creationId xmlns:a16="http://schemas.microsoft.com/office/drawing/2014/main" id="{8419D4E2-4B53-4F34-AB87-CFECA9325272}"/>
                </a:ext>
              </a:extLst>
            </p:cNvPr>
            <p:cNvSpPr>
              <a:spLocks/>
            </p:cNvSpPr>
            <p:nvPr/>
          </p:nvSpPr>
          <p:spPr bwMode="ltGray">
            <a:xfrm>
              <a:off x="0" y="886"/>
              <a:ext cx="360" cy="650"/>
            </a:xfrm>
            <a:custGeom>
              <a:avLst/>
              <a:gdLst>
                <a:gd name="T0" fmla="*/ 264 w 360"/>
                <a:gd name="T1" fmla="*/ 0 h 650"/>
                <a:gd name="T2" fmla="*/ 269 w 360"/>
                <a:gd name="T3" fmla="*/ 9 h 650"/>
                <a:gd name="T4" fmla="*/ 277 w 360"/>
                <a:gd name="T5" fmla="*/ 22 h 650"/>
                <a:gd name="T6" fmla="*/ 286 w 360"/>
                <a:gd name="T7" fmla="*/ 39 h 650"/>
                <a:gd name="T8" fmla="*/ 297 w 360"/>
                <a:gd name="T9" fmla="*/ 58 h 650"/>
                <a:gd name="T10" fmla="*/ 309 w 360"/>
                <a:gd name="T11" fmla="*/ 83 h 650"/>
                <a:gd name="T12" fmla="*/ 319 w 360"/>
                <a:gd name="T13" fmla="*/ 108 h 650"/>
                <a:gd name="T14" fmla="*/ 329 w 360"/>
                <a:gd name="T15" fmla="*/ 136 h 650"/>
                <a:gd name="T16" fmla="*/ 333 w 360"/>
                <a:gd name="T17" fmla="*/ 163 h 650"/>
                <a:gd name="T18" fmla="*/ 336 w 360"/>
                <a:gd name="T19" fmla="*/ 193 h 650"/>
                <a:gd name="T20" fmla="*/ 332 w 360"/>
                <a:gd name="T21" fmla="*/ 223 h 650"/>
                <a:gd name="T22" fmla="*/ 323 w 360"/>
                <a:gd name="T23" fmla="*/ 255 h 650"/>
                <a:gd name="T24" fmla="*/ 310 w 360"/>
                <a:gd name="T25" fmla="*/ 285 h 650"/>
                <a:gd name="T26" fmla="*/ 287 w 360"/>
                <a:gd name="T27" fmla="*/ 315 h 650"/>
                <a:gd name="T28" fmla="*/ 257 w 360"/>
                <a:gd name="T29" fmla="*/ 343 h 650"/>
                <a:gd name="T30" fmla="*/ 218 w 360"/>
                <a:gd name="T31" fmla="*/ 370 h 650"/>
                <a:gd name="T32" fmla="*/ 167 w 360"/>
                <a:gd name="T33" fmla="*/ 396 h 650"/>
                <a:gd name="T34" fmla="*/ 111 w 360"/>
                <a:gd name="T35" fmla="*/ 425 h 650"/>
                <a:gd name="T36" fmla="*/ 69 w 360"/>
                <a:gd name="T37" fmla="*/ 457 h 650"/>
                <a:gd name="T38" fmla="*/ 35 w 360"/>
                <a:gd name="T39" fmla="*/ 490 h 650"/>
                <a:gd name="T40" fmla="*/ 12 w 360"/>
                <a:gd name="T41" fmla="*/ 526 h 650"/>
                <a:gd name="T42" fmla="*/ 0 w 360"/>
                <a:gd name="T43" fmla="*/ 553 h 650"/>
                <a:gd name="T44" fmla="*/ 0 w 360"/>
                <a:gd name="T45" fmla="*/ 650 h 650"/>
                <a:gd name="T46" fmla="*/ 6 w 360"/>
                <a:gd name="T47" fmla="*/ 628 h 650"/>
                <a:gd name="T48" fmla="*/ 19 w 360"/>
                <a:gd name="T49" fmla="*/ 594 h 650"/>
                <a:gd name="T50" fmla="*/ 43 w 360"/>
                <a:gd name="T51" fmla="*/ 551 h 650"/>
                <a:gd name="T52" fmla="*/ 76 w 360"/>
                <a:gd name="T53" fmla="*/ 503 h 650"/>
                <a:gd name="T54" fmla="*/ 125 w 360"/>
                <a:gd name="T55" fmla="*/ 454 h 650"/>
                <a:gd name="T56" fmla="*/ 190 w 360"/>
                <a:gd name="T57" fmla="*/ 408 h 650"/>
                <a:gd name="T58" fmla="*/ 275 w 360"/>
                <a:gd name="T59" fmla="*/ 365 h 650"/>
                <a:gd name="T60" fmla="*/ 308 w 360"/>
                <a:gd name="T61" fmla="*/ 342 h 650"/>
                <a:gd name="T62" fmla="*/ 335 w 360"/>
                <a:gd name="T63" fmla="*/ 305 h 650"/>
                <a:gd name="T64" fmla="*/ 352 w 360"/>
                <a:gd name="T65" fmla="*/ 255 h 650"/>
                <a:gd name="T66" fmla="*/ 360 w 360"/>
                <a:gd name="T67" fmla="*/ 201 h 650"/>
                <a:gd name="T68" fmla="*/ 356 w 360"/>
                <a:gd name="T69" fmla="*/ 144 h 650"/>
                <a:gd name="T70" fmla="*/ 341 w 360"/>
                <a:gd name="T71" fmla="*/ 88 h 650"/>
                <a:gd name="T72" fmla="*/ 311 w 360"/>
                <a:gd name="T73" fmla="*/ 39 h 650"/>
                <a:gd name="T74" fmla="*/ 264 w 360"/>
                <a:gd name="T75" fmla="*/ 0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8" name="Freeform 44">
              <a:extLst>
                <a:ext uri="{FF2B5EF4-FFF2-40B4-BE49-F238E27FC236}">
                  <a16:creationId xmlns:a16="http://schemas.microsoft.com/office/drawing/2014/main" id="{6C1E6CD4-5A97-463F-8A58-BF6FD7927567}"/>
                </a:ext>
              </a:extLst>
            </p:cNvPr>
            <p:cNvSpPr>
              <a:spLocks/>
            </p:cNvSpPr>
            <p:nvPr/>
          </p:nvSpPr>
          <p:spPr bwMode="ltGray">
            <a:xfrm rot="1584153">
              <a:off x="56" y="84"/>
              <a:ext cx="804" cy="686"/>
            </a:xfrm>
            <a:custGeom>
              <a:avLst/>
              <a:gdLst>
                <a:gd name="T0" fmla="*/ 16 w 596"/>
                <a:gd name="T1" fmla="*/ 370 h 666"/>
                <a:gd name="T2" fmla="*/ 6 w 596"/>
                <a:gd name="T3" fmla="*/ 341 h 666"/>
                <a:gd name="T4" fmla="*/ 0 w 596"/>
                <a:gd name="T5" fmla="*/ 289 h 666"/>
                <a:gd name="T6" fmla="*/ 4 w 596"/>
                <a:gd name="T7" fmla="*/ 222 h 666"/>
                <a:gd name="T8" fmla="*/ 25 w 596"/>
                <a:gd name="T9" fmla="*/ 151 h 666"/>
                <a:gd name="T10" fmla="*/ 69 w 596"/>
                <a:gd name="T11" fmla="*/ 84 h 666"/>
                <a:gd name="T12" fmla="*/ 142 w 596"/>
                <a:gd name="T13" fmla="*/ 31 h 666"/>
                <a:gd name="T14" fmla="*/ 247 w 596"/>
                <a:gd name="T15" fmla="*/ 2 h 666"/>
                <a:gd name="T16" fmla="*/ 380 w 596"/>
                <a:gd name="T17" fmla="*/ 9 h 666"/>
                <a:gd name="T18" fmla="*/ 484 w 596"/>
                <a:gd name="T19" fmla="*/ 68 h 666"/>
                <a:gd name="T20" fmla="*/ 554 w 596"/>
                <a:gd name="T21" fmla="*/ 165 h 666"/>
                <a:gd name="T22" fmla="*/ 591 w 596"/>
                <a:gd name="T23" fmla="*/ 284 h 666"/>
                <a:gd name="T24" fmla="*/ 595 w 596"/>
                <a:gd name="T25" fmla="*/ 409 h 666"/>
                <a:gd name="T26" fmla="*/ 566 w 596"/>
                <a:gd name="T27" fmla="*/ 525 h 666"/>
                <a:gd name="T28" fmla="*/ 507 w 596"/>
                <a:gd name="T29" fmla="*/ 615 h 666"/>
                <a:gd name="T30" fmla="*/ 417 w 596"/>
                <a:gd name="T31" fmla="*/ 663 h 666"/>
                <a:gd name="T32" fmla="*/ 389 w 596"/>
                <a:gd name="T33" fmla="*/ 659 h 666"/>
                <a:gd name="T34" fmla="*/ 441 w 596"/>
                <a:gd name="T35" fmla="*/ 617 h 666"/>
                <a:gd name="T36" fmla="*/ 482 w 596"/>
                <a:gd name="T37" fmla="*/ 544 h 666"/>
                <a:gd name="T38" fmla="*/ 509 w 596"/>
                <a:gd name="T39" fmla="*/ 454 h 666"/>
                <a:gd name="T40" fmla="*/ 520 w 596"/>
                <a:gd name="T41" fmla="*/ 355 h 666"/>
                <a:gd name="T42" fmla="*/ 514 w 596"/>
                <a:gd name="T43" fmla="*/ 258 h 666"/>
                <a:gd name="T44" fmla="*/ 485 w 596"/>
                <a:gd name="T45" fmla="*/ 174 h 666"/>
                <a:gd name="T46" fmla="*/ 433 w 596"/>
                <a:gd name="T47" fmla="*/ 112 h 666"/>
                <a:gd name="T48" fmla="*/ 341 w 596"/>
                <a:gd name="T49" fmla="*/ 75 h 666"/>
                <a:gd name="T50" fmla="*/ 246 w 596"/>
                <a:gd name="T51" fmla="*/ 61 h 666"/>
                <a:gd name="T52" fmla="*/ 174 w 596"/>
                <a:gd name="T53" fmla="*/ 71 h 666"/>
                <a:gd name="T54" fmla="*/ 121 w 596"/>
                <a:gd name="T55" fmla="*/ 101 h 666"/>
                <a:gd name="T56" fmla="*/ 84 w 596"/>
                <a:gd name="T57" fmla="*/ 149 h 666"/>
                <a:gd name="T58" fmla="*/ 57 w 596"/>
                <a:gd name="T59" fmla="*/ 206 h 666"/>
                <a:gd name="T60" fmla="*/ 40 w 596"/>
                <a:gd name="T61" fmla="*/ 272 h 666"/>
                <a:gd name="T62" fmla="*/ 28 w 596"/>
                <a:gd name="T63" fmla="*/ 339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2269" name="Rectangle 45">
            <a:extLst>
              <a:ext uri="{FF2B5EF4-FFF2-40B4-BE49-F238E27FC236}">
                <a16:creationId xmlns:a16="http://schemas.microsoft.com/office/drawing/2014/main" id="{35B61AE6-5567-4AB2-8F88-70B19FA3E568}"/>
              </a:ext>
            </a:extLst>
          </p:cNvPr>
          <p:cNvSpPr>
            <a:spLocks noGrp="1" noChangeArrowheads="1"/>
          </p:cNvSpPr>
          <p:nvPr>
            <p:ph type="title"/>
          </p:nvPr>
        </p:nvSpPr>
        <p:spPr bwMode="auto">
          <a:xfrm>
            <a:off x="442913" y="103188"/>
            <a:ext cx="8243887"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52270" name="Rectangle 46">
            <a:extLst>
              <a:ext uri="{FF2B5EF4-FFF2-40B4-BE49-F238E27FC236}">
                <a16:creationId xmlns:a16="http://schemas.microsoft.com/office/drawing/2014/main" id="{115C50E5-9870-4384-8F25-44A3D0318282}"/>
              </a:ext>
            </a:extLst>
          </p:cNvPr>
          <p:cNvSpPr>
            <a:spLocks noGrp="1" noChangeArrowheads="1"/>
          </p:cNvSpPr>
          <p:nvPr>
            <p:ph type="body" idx="1"/>
          </p:nvPr>
        </p:nvSpPr>
        <p:spPr bwMode="auto">
          <a:xfrm>
            <a:off x="457200" y="1600200"/>
            <a:ext cx="8229600" cy="445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2271" name="Rectangle 47">
            <a:extLst>
              <a:ext uri="{FF2B5EF4-FFF2-40B4-BE49-F238E27FC236}">
                <a16:creationId xmlns:a16="http://schemas.microsoft.com/office/drawing/2014/main" id="{6BF8D64F-7B2F-463D-B9FF-8CF67C5ECF12}"/>
              </a:ext>
            </a:extLst>
          </p:cNvPr>
          <p:cNvSpPr>
            <a:spLocks noGrp="1" noChangeArrowheads="1"/>
          </p:cNvSpPr>
          <p:nvPr>
            <p:ph type="dt" sz="half" idx="2"/>
          </p:nvPr>
        </p:nvSpPr>
        <p:spPr bwMode="auto">
          <a:xfrm>
            <a:off x="457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400" b="0">
                <a:solidFill>
                  <a:schemeClr val="tx1"/>
                </a:solidFill>
                <a:latin typeface="+mn-lt"/>
              </a:defRPr>
            </a:lvl1pPr>
          </a:lstStyle>
          <a:p>
            <a:endParaRPr lang="en-US" altLang="zh-CN"/>
          </a:p>
        </p:txBody>
      </p:sp>
      <p:sp>
        <p:nvSpPr>
          <p:cNvPr id="52272" name="Rectangle 48">
            <a:extLst>
              <a:ext uri="{FF2B5EF4-FFF2-40B4-BE49-F238E27FC236}">
                <a16:creationId xmlns:a16="http://schemas.microsoft.com/office/drawing/2014/main" id="{2BF55D16-4496-431C-862D-F6C75B741C40}"/>
              </a:ext>
            </a:extLst>
          </p:cNvPr>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sz="1400" b="0">
                <a:solidFill>
                  <a:schemeClr val="tx1"/>
                </a:solidFill>
                <a:latin typeface="+mn-lt"/>
              </a:defRPr>
            </a:lvl1pPr>
          </a:lstStyle>
          <a:p>
            <a:endParaRPr lang="en-US" altLang="zh-CN"/>
          </a:p>
        </p:txBody>
      </p:sp>
      <p:sp>
        <p:nvSpPr>
          <p:cNvPr id="52273" name="Rectangle 49">
            <a:extLst>
              <a:ext uri="{FF2B5EF4-FFF2-40B4-BE49-F238E27FC236}">
                <a16:creationId xmlns:a16="http://schemas.microsoft.com/office/drawing/2014/main" id="{725CFABB-30F4-4CFD-999E-33630E2F0F62}"/>
              </a:ext>
            </a:extLst>
          </p:cNvPr>
          <p:cNvSpPr>
            <a:spLocks noGrp="1" noChangeArrowheads="1"/>
          </p:cNvSpPr>
          <p:nvPr>
            <p:ph type="sldNum" sz="quarter" idx="4"/>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400" b="0">
                <a:solidFill>
                  <a:schemeClr val="tx1"/>
                </a:solidFill>
                <a:latin typeface="+mn-lt"/>
              </a:defRPr>
            </a:lvl1pPr>
          </a:lstStyle>
          <a:p>
            <a:fld id="{3E3A2EAD-3827-4469-A5F5-0E7EB19E6CB5}" type="slidenum">
              <a:rPr lang="en-US" altLang="zh-CN"/>
              <a:pPr/>
              <a:t>‹#›</a:t>
            </a:fld>
            <a:endParaRPr lang="en-US" altLang="zh-CN"/>
          </a:p>
        </p:txBody>
      </p:sp>
      <p:sp>
        <p:nvSpPr>
          <p:cNvPr id="52274" name="Rectangle 50">
            <a:extLst>
              <a:ext uri="{FF2B5EF4-FFF2-40B4-BE49-F238E27FC236}">
                <a16:creationId xmlns:a16="http://schemas.microsoft.com/office/drawing/2014/main" id="{A92B8204-10A8-4764-BA63-EC5750E65DE9}"/>
              </a:ext>
            </a:extLst>
          </p:cNvPr>
          <p:cNvSpPr>
            <a:spLocks noChangeArrowheads="1"/>
          </p:cNvSpPr>
          <p:nvPr userDrawn="1"/>
        </p:nvSpPr>
        <p:spPr bwMode="auto">
          <a:xfrm>
            <a:off x="0" y="0"/>
            <a:ext cx="9144000" cy="533400"/>
          </a:xfrm>
          <a:prstGeom prst="rect">
            <a:avLst/>
          </a:prstGeom>
          <a:gradFill rotWithShape="0">
            <a:gsLst>
              <a:gs pos="0">
                <a:srgbClr val="0000FF">
                  <a:gamma/>
                  <a:shade val="56078"/>
                  <a:invGamma/>
                </a:srgbClr>
              </a:gs>
              <a:gs pos="100000">
                <a:srgbClr val="0000FF"/>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75" name="Rectangle 51">
            <a:extLst>
              <a:ext uri="{FF2B5EF4-FFF2-40B4-BE49-F238E27FC236}">
                <a16:creationId xmlns:a16="http://schemas.microsoft.com/office/drawing/2014/main" id="{DF453188-F5B5-4FC0-96B7-AE64979E7DD4}"/>
              </a:ext>
            </a:extLst>
          </p:cNvPr>
          <p:cNvSpPr>
            <a:spLocks noChangeArrowheads="1"/>
          </p:cNvSpPr>
          <p:nvPr userDrawn="1"/>
        </p:nvSpPr>
        <p:spPr bwMode="auto">
          <a:xfrm>
            <a:off x="0" y="6629400"/>
            <a:ext cx="9144000" cy="228600"/>
          </a:xfrm>
          <a:prstGeom prst="rect">
            <a:avLst/>
          </a:prstGeom>
          <a:gradFill rotWithShape="0">
            <a:gsLst>
              <a:gs pos="0">
                <a:srgbClr val="0066FF"/>
              </a:gs>
              <a:gs pos="100000">
                <a:srgbClr val="0066FF">
                  <a:gamma/>
                  <a:shade val="56078"/>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80" name="Rectangle 56">
            <a:extLst>
              <a:ext uri="{FF2B5EF4-FFF2-40B4-BE49-F238E27FC236}">
                <a16:creationId xmlns:a16="http://schemas.microsoft.com/office/drawing/2014/main" id="{D8FF718C-6BB4-468F-9760-07D2BB283A68}"/>
              </a:ext>
            </a:extLst>
          </p:cNvPr>
          <p:cNvSpPr>
            <a:spLocks noChangeArrowheads="1"/>
          </p:cNvSpPr>
          <p:nvPr userDrawn="1"/>
        </p:nvSpPr>
        <p:spPr bwMode="auto">
          <a:xfrm>
            <a:off x="76200" y="-1588"/>
            <a:ext cx="73755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3200">
                <a:solidFill>
                  <a:srgbClr val="FFFFFF"/>
                </a:solidFill>
                <a:latin typeface="楷体_GB2312" pitchFamily="49" charset="-122"/>
                <a:ea typeface="楷体_GB2312" pitchFamily="49" charset="-122"/>
              </a:rPr>
              <a:t>原子核物理概论  </a:t>
            </a:r>
            <a:r>
              <a:rPr lang="en-US" altLang="zh-CN" sz="2000">
                <a:solidFill>
                  <a:schemeClr val="bg1"/>
                </a:solidFill>
                <a:effectLst>
                  <a:outerShdw blurRad="38100" dist="38100" dir="2700000" algn="tl">
                    <a:srgbClr val="C0C0C0"/>
                  </a:outerShdw>
                </a:effectLst>
              </a:rPr>
              <a:t>§</a:t>
            </a:r>
            <a:r>
              <a:rPr lang="en-US" altLang="zh-CN" sz="2400">
                <a:solidFill>
                  <a:schemeClr val="bg1"/>
                </a:solidFill>
                <a:effectLst>
                  <a:outerShdw blurRad="38100" dist="38100" dir="2700000" algn="tl">
                    <a:srgbClr val="C0C0C0"/>
                  </a:outerShdw>
                </a:effectLst>
              </a:rPr>
              <a:t>11  </a:t>
            </a:r>
            <a:r>
              <a:rPr lang="zh-CN" altLang="en-US" sz="2400">
                <a:solidFill>
                  <a:schemeClr val="bg1"/>
                </a:solidFill>
                <a:effectLst>
                  <a:outerShdw blurRad="38100" dist="38100" dir="2700000" algn="tl">
                    <a:srgbClr val="C0C0C0"/>
                  </a:outerShdw>
                </a:effectLst>
                <a:ea typeface="楷体_GB2312" pitchFamily="49" charset="-122"/>
              </a:rPr>
              <a:t>裂变与聚变</a:t>
            </a:r>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txStyles>
    <p:titleStyle>
      <a:lvl1pPr algn="ctr" rtl="0" fontAlgn="base">
        <a:lnSpc>
          <a:spcPct val="90000"/>
        </a:lnSpc>
        <a:spcBef>
          <a:spcPct val="0"/>
        </a:spcBef>
        <a:spcAft>
          <a:spcPct val="0"/>
        </a:spcAft>
        <a:defRPr sz="4400" kern="1200">
          <a:solidFill>
            <a:schemeClr val="tx2"/>
          </a:solidFill>
          <a:effectLst>
            <a:outerShdw blurRad="38100" dist="38100" dir="2700000" algn="tl">
              <a:srgbClr val="C0C0C0"/>
            </a:outerShdw>
          </a:effectLst>
          <a:latin typeface="+mj-lt"/>
          <a:ea typeface="+mj-ea"/>
          <a:cs typeface="+mj-cs"/>
        </a:defRPr>
      </a:lvl1pPr>
      <a:lvl2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2pPr>
      <a:lvl3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3pPr>
      <a:lvl4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4pPr>
      <a:lvl5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control" Target="../activeX/activeX1.xml"/><Relationship Id="rId1" Type="http://schemas.openxmlformats.org/officeDocument/2006/relationships/vmlDrawing" Target="../drawings/vmlDrawing5.vml"/><Relationship Id="rId5" Type="http://schemas.openxmlformats.org/officeDocument/2006/relationships/image" Target="../media/image9.png"/><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2.wmf"/><Relationship Id="rId5" Type="http://schemas.openxmlformats.org/officeDocument/2006/relationships/oleObject" Target="../embeddings/oleObject7.bin"/><Relationship Id="rId4" Type="http://schemas.openxmlformats.org/officeDocument/2006/relationships/image" Target="../media/image11.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2.emf"/><Relationship Id="rId5" Type="http://schemas.openxmlformats.org/officeDocument/2006/relationships/oleObject" Target="../embeddings/oleObject9.bin"/><Relationship Id="rId4" Type="http://schemas.openxmlformats.org/officeDocument/2006/relationships/image" Target="../media/image24.jpeg"/></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6.wmf"/><Relationship Id="rId5" Type="http://schemas.openxmlformats.org/officeDocument/2006/relationships/oleObject" Target="../embeddings/oleObject11.bin"/><Relationship Id="rId4" Type="http://schemas.openxmlformats.org/officeDocument/2006/relationships/image" Target="../media/image25.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2.bin"/><Relationship Id="rId7" Type="http://schemas.openxmlformats.org/officeDocument/2006/relationships/image" Target="../media/image29.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8.wmf"/><Relationship Id="rId5" Type="http://schemas.openxmlformats.org/officeDocument/2006/relationships/oleObject" Target="../embeddings/oleObject13.bin"/><Relationship Id="rId4" Type="http://schemas.openxmlformats.org/officeDocument/2006/relationships/image" Target="../media/image27.wmf"/></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www.ipedia.org.cn/ip/File:CNO_Cycle_zh_hant.svg"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4.bin"/><Relationship Id="rId7" Type="http://schemas.openxmlformats.org/officeDocument/2006/relationships/image" Target="../media/image32.wmf"/><Relationship Id="rId2" Type="http://schemas.openxmlformats.org/officeDocument/2006/relationships/slideLayout" Target="../slideLayouts/slideLayout12.xml"/><Relationship Id="rId1" Type="http://schemas.openxmlformats.org/officeDocument/2006/relationships/vmlDrawing" Target="../drawings/vmlDrawing10.vml"/><Relationship Id="rId6" Type="http://schemas.openxmlformats.org/officeDocument/2006/relationships/image" Target="../media/image28.wmf"/><Relationship Id="rId5" Type="http://schemas.openxmlformats.org/officeDocument/2006/relationships/oleObject" Target="../embeddings/oleObject15.bin"/><Relationship Id="rId4" Type="http://schemas.openxmlformats.org/officeDocument/2006/relationships/image" Target="../media/image31.wmf"/></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www.ipedia.org.cn/ip/File:FusionintheSun.svg"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2.xml"/><Relationship Id="rId1" Type="http://schemas.openxmlformats.org/officeDocument/2006/relationships/vmlDrawing" Target="../drawings/vmlDrawing11.vml"/><Relationship Id="rId6" Type="http://schemas.openxmlformats.org/officeDocument/2006/relationships/image" Target="../media/image35.emf"/><Relationship Id="rId5" Type="http://schemas.openxmlformats.org/officeDocument/2006/relationships/oleObject" Target="../embeddings/oleObject17.bin"/><Relationship Id="rId4" Type="http://schemas.openxmlformats.org/officeDocument/2006/relationships/image" Target="../media/image34.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2.xml"/><Relationship Id="rId1" Type="http://schemas.openxmlformats.org/officeDocument/2006/relationships/vmlDrawing" Target="../drawings/vmlDrawing12.vml"/><Relationship Id="rId4" Type="http://schemas.openxmlformats.org/officeDocument/2006/relationships/image" Target="../media/image36.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www.ccadsm.com/rfcs/sfjz/sfjs/hwqhbzl/hwqhbzl.htm" TargetMode="External"/><Relationship Id="rId2" Type="http://schemas.openxmlformats.org/officeDocument/2006/relationships/image" Target="../media/image37.jpeg"/><Relationship Id="rId1" Type="http://schemas.openxmlformats.org/officeDocument/2006/relationships/slideLayout" Target="../slideLayouts/slideLayout2.xml"/><Relationship Id="rId5" Type="http://schemas.openxmlformats.org/officeDocument/2006/relationships/image" Target="http://www.ccadsm.com/rfcs/sfjz/sfjs/hwqhbzl/rny.jpg" TargetMode="External"/><Relationship Id="rId4" Type="http://schemas.openxmlformats.org/officeDocument/2006/relationships/image" Target="../media/image38.jpeg"/></Relationships>
</file>

<file path=ppt/slides/_rels/slide41.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3.jpeg"/><Relationship Id="rId4" Type="http://schemas.openxmlformats.org/officeDocument/2006/relationships/image" Target="../media/image2.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6.wmf"/><Relationship Id="rId4"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6" name="Rectangle 6">
            <a:extLst>
              <a:ext uri="{FF2B5EF4-FFF2-40B4-BE49-F238E27FC236}">
                <a16:creationId xmlns:a16="http://schemas.microsoft.com/office/drawing/2014/main" id="{3AE71AE8-440C-4962-A489-55B3937DB505}"/>
              </a:ext>
            </a:extLst>
          </p:cNvPr>
          <p:cNvSpPr>
            <a:spLocks noChangeArrowheads="1"/>
          </p:cNvSpPr>
          <p:nvPr/>
        </p:nvSpPr>
        <p:spPr bwMode="auto">
          <a:xfrm>
            <a:off x="323850" y="688975"/>
            <a:ext cx="3232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t"/>
            <a:r>
              <a:rPr lang="en-US" altLang="zh-CN" sz="3200">
                <a:solidFill>
                  <a:schemeClr val="bg2">
                    <a:lumMod val="10000"/>
                  </a:schemeClr>
                </a:solidFill>
                <a:effectLst>
                  <a:outerShdw blurRad="38100" dist="38100" dir="2700000" algn="tl">
                    <a:srgbClr val="C0C0C0"/>
                  </a:outerShdw>
                </a:effectLst>
              </a:rPr>
              <a:t>§11  </a:t>
            </a:r>
            <a:r>
              <a:rPr lang="zh-CN" altLang="en-US" sz="3200">
                <a:solidFill>
                  <a:schemeClr val="bg2">
                    <a:lumMod val="10000"/>
                  </a:schemeClr>
                </a:solidFill>
                <a:effectLst>
                  <a:outerShdw blurRad="38100" dist="38100" dir="2700000" algn="tl">
                    <a:srgbClr val="C0C0C0"/>
                  </a:outerShdw>
                </a:effectLst>
              </a:rPr>
              <a:t>裂变与聚变</a:t>
            </a:r>
          </a:p>
        </p:txBody>
      </p:sp>
      <p:pic>
        <p:nvPicPr>
          <p:cNvPr id="199690" name="Picture 10">
            <a:extLst>
              <a:ext uri="{FF2B5EF4-FFF2-40B4-BE49-F238E27FC236}">
                <a16:creationId xmlns:a16="http://schemas.microsoft.com/office/drawing/2014/main" id="{01104A9B-D9E8-4B36-8228-5414D39FFE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588" y="2924175"/>
            <a:ext cx="5257800" cy="3549650"/>
          </a:xfrm>
          <a:prstGeom prst="rect">
            <a:avLst/>
          </a:prstGeom>
          <a:noFill/>
          <a:extLst>
            <a:ext uri="{909E8E84-426E-40DD-AFC4-6F175D3DCCD1}">
              <a14:hiddenFill xmlns:a14="http://schemas.microsoft.com/office/drawing/2010/main">
                <a:solidFill>
                  <a:srgbClr val="FFFFFF"/>
                </a:solidFill>
              </a14:hiddenFill>
            </a:ext>
          </a:extLst>
        </p:spPr>
      </p:pic>
      <p:sp>
        <p:nvSpPr>
          <p:cNvPr id="199692" name="Rectangle 12">
            <a:extLst>
              <a:ext uri="{FF2B5EF4-FFF2-40B4-BE49-F238E27FC236}">
                <a16:creationId xmlns:a16="http://schemas.microsoft.com/office/drawing/2014/main" id="{C3D8CEB3-7A77-4C3C-AD99-BCD7792D4A57}"/>
              </a:ext>
            </a:extLst>
          </p:cNvPr>
          <p:cNvSpPr>
            <a:spLocks noChangeArrowheads="1"/>
          </p:cNvSpPr>
          <p:nvPr/>
        </p:nvSpPr>
        <p:spPr bwMode="auto">
          <a:xfrm>
            <a:off x="755650" y="1268413"/>
            <a:ext cx="7772400" cy="124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lang="en-US" altLang="zh-CN" sz="2000">
                <a:solidFill>
                  <a:schemeClr val="bg2">
                    <a:lumMod val="10000"/>
                  </a:schemeClr>
                </a:solidFill>
                <a:ea typeface="楷体_GB2312" pitchFamily="49" charset="-122"/>
              </a:rPr>
              <a:t>        </a:t>
            </a:r>
            <a:r>
              <a:rPr lang="zh-CN" altLang="en-US">
                <a:solidFill>
                  <a:schemeClr val="bg2">
                    <a:lumMod val="10000"/>
                  </a:schemeClr>
                </a:solidFill>
                <a:ea typeface="楷体_GB2312" pitchFamily="49" charset="-122"/>
              </a:rPr>
              <a:t>原子能是指原子核的结合能发生变化时所释放出的能量，由比结合能曲线可以看到，轻核和重核的</a:t>
            </a:r>
            <a:r>
              <a:rPr lang="el-GR" altLang="zh-CN" i="1">
                <a:solidFill>
                  <a:schemeClr val="bg2">
                    <a:lumMod val="10000"/>
                  </a:schemeClr>
                </a:solidFill>
                <a:ea typeface="楷体_GB2312" pitchFamily="49" charset="-122"/>
              </a:rPr>
              <a:t>ε</a:t>
            </a:r>
            <a:r>
              <a:rPr lang="zh-CN" altLang="en-US">
                <a:solidFill>
                  <a:schemeClr val="bg2">
                    <a:lumMod val="10000"/>
                  </a:schemeClr>
                </a:solidFill>
                <a:ea typeface="楷体_GB2312" pitchFamily="49" charset="-122"/>
              </a:rPr>
              <a:t>较中等核低</a:t>
            </a:r>
            <a:r>
              <a:rPr lang="en-US" altLang="zh-CN">
                <a:solidFill>
                  <a:schemeClr val="bg2">
                    <a:lumMod val="10000"/>
                  </a:schemeClr>
                </a:solidFill>
                <a:ea typeface="楷体_GB2312" pitchFamily="49" charset="-122"/>
              </a:rPr>
              <a:t>(</a:t>
            </a:r>
            <a:r>
              <a:rPr lang="zh-CN" altLang="en-US">
                <a:solidFill>
                  <a:schemeClr val="bg2">
                    <a:lumMod val="10000"/>
                  </a:schemeClr>
                </a:solidFill>
                <a:ea typeface="楷体_GB2312" pitchFamily="49" charset="-122"/>
              </a:rPr>
              <a:t>中高边低</a:t>
            </a:r>
            <a:r>
              <a:rPr lang="en-US" altLang="zh-CN">
                <a:solidFill>
                  <a:schemeClr val="bg2">
                    <a:lumMod val="10000"/>
                  </a:schemeClr>
                </a:solidFill>
                <a:ea typeface="楷体_GB2312" pitchFamily="49" charset="-122"/>
              </a:rPr>
              <a:t>)</a:t>
            </a:r>
            <a:r>
              <a:rPr lang="zh-CN" altLang="en-US">
                <a:solidFill>
                  <a:schemeClr val="bg2">
                    <a:lumMod val="10000"/>
                  </a:schemeClr>
                </a:solidFill>
                <a:ea typeface="楷体_GB2312" pitchFamily="49" charset="-122"/>
              </a:rPr>
              <a:t>。</a:t>
            </a:r>
          </a:p>
        </p:txBody>
      </p:sp>
      <p:sp>
        <p:nvSpPr>
          <p:cNvPr id="199696" name="Rectangle 16">
            <a:extLst>
              <a:ext uri="{FF2B5EF4-FFF2-40B4-BE49-F238E27FC236}">
                <a16:creationId xmlns:a16="http://schemas.microsoft.com/office/drawing/2014/main" id="{8DE7BAFA-D5C4-48E5-9E30-8B3E11559050}"/>
              </a:ext>
            </a:extLst>
          </p:cNvPr>
          <p:cNvSpPr>
            <a:spLocks noChangeArrowheads="1"/>
          </p:cNvSpPr>
          <p:nvPr/>
        </p:nvSpPr>
        <p:spPr bwMode="auto">
          <a:xfrm>
            <a:off x="6503988" y="5448300"/>
            <a:ext cx="2133600" cy="984250"/>
          </a:xfrm>
          <a:prstGeom prst="rect">
            <a:avLst/>
          </a:prstGeom>
          <a:solidFill>
            <a:srgbClr val="F9FD55">
              <a:alpha val="71001"/>
            </a:srgbClr>
          </a:solidFill>
          <a:ln w="38100">
            <a:solidFill>
              <a:srgbClr val="00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solidFill>
                  <a:schemeClr val="bg2">
                    <a:lumMod val="10000"/>
                  </a:schemeClr>
                </a:solidFill>
                <a:latin typeface="仿宋_GB2312" pitchFamily="49" charset="-122"/>
                <a:ea typeface="仿宋_GB2312" pitchFamily="49" charset="-122"/>
              </a:rPr>
              <a:t>1)</a:t>
            </a:r>
            <a:r>
              <a:rPr lang="zh-CN" altLang="en-US">
                <a:solidFill>
                  <a:schemeClr val="bg2">
                    <a:lumMod val="10000"/>
                  </a:schemeClr>
                </a:solidFill>
                <a:latin typeface="仿宋_GB2312" pitchFamily="49" charset="-122"/>
                <a:ea typeface="仿宋_GB2312" pitchFamily="49" charset="-122"/>
              </a:rPr>
              <a:t>重核裂变</a:t>
            </a:r>
          </a:p>
          <a:p>
            <a:r>
              <a:rPr lang="en-US" altLang="zh-CN">
                <a:solidFill>
                  <a:schemeClr val="bg2">
                    <a:lumMod val="10000"/>
                  </a:schemeClr>
                </a:solidFill>
                <a:latin typeface="仿宋_GB2312" pitchFamily="49" charset="-122"/>
                <a:ea typeface="仿宋_GB2312" pitchFamily="49" charset="-122"/>
              </a:rPr>
              <a:t>2)</a:t>
            </a:r>
            <a:r>
              <a:rPr lang="zh-CN" altLang="en-US">
                <a:solidFill>
                  <a:schemeClr val="bg2">
                    <a:lumMod val="10000"/>
                  </a:schemeClr>
                </a:solidFill>
                <a:latin typeface="仿宋_GB2312" pitchFamily="49" charset="-122"/>
                <a:ea typeface="仿宋_GB2312" pitchFamily="49" charset="-122"/>
              </a:rPr>
              <a:t>轻核聚变</a:t>
            </a:r>
          </a:p>
        </p:txBody>
      </p:sp>
      <p:sp>
        <p:nvSpPr>
          <p:cNvPr id="199700" name="Rectangle 20">
            <a:extLst>
              <a:ext uri="{FF2B5EF4-FFF2-40B4-BE49-F238E27FC236}">
                <a16:creationId xmlns:a16="http://schemas.microsoft.com/office/drawing/2014/main" id="{5F98099E-045C-406F-B5F3-EC71F4CACD78}"/>
              </a:ext>
            </a:extLst>
          </p:cNvPr>
          <p:cNvSpPr>
            <a:spLocks noChangeArrowheads="1"/>
          </p:cNvSpPr>
          <p:nvPr/>
        </p:nvSpPr>
        <p:spPr bwMode="auto">
          <a:xfrm>
            <a:off x="6199188" y="3736975"/>
            <a:ext cx="2743200" cy="830997"/>
          </a:xfrm>
          <a:prstGeom prst="rect">
            <a:avLst/>
          </a:prstGeom>
          <a:solidFill>
            <a:schemeClr val="accent2">
              <a:alpha val="62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a:solidFill>
                  <a:schemeClr val="bg2">
                    <a:lumMod val="10000"/>
                  </a:schemeClr>
                </a:solidFill>
                <a:latin typeface="Arial" panose="020B0604020202020204" pitchFamily="34" charset="0"/>
                <a:ea typeface="仿宋_GB2312" pitchFamily="49" charset="-122"/>
              </a:rPr>
              <a:t>原子核结合能发生变化时释放的能量</a:t>
            </a:r>
          </a:p>
        </p:txBody>
      </p:sp>
      <p:sp>
        <p:nvSpPr>
          <p:cNvPr id="2" name="矩形 1">
            <a:extLst>
              <a:ext uri="{FF2B5EF4-FFF2-40B4-BE49-F238E27FC236}">
                <a16:creationId xmlns:a16="http://schemas.microsoft.com/office/drawing/2014/main" id="{2D97C6DB-4C84-4242-B8B2-ABEEC6A1D6C7}"/>
              </a:ext>
            </a:extLst>
          </p:cNvPr>
          <p:cNvSpPr/>
          <p:nvPr/>
        </p:nvSpPr>
        <p:spPr>
          <a:xfrm>
            <a:off x="5710912" y="4681393"/>
            <a:ext cx="3416320" cy="523220"/>
          </a:xfrm>
          <a:prstGeom prst="rect">
            <a:avLst/>
          </a:prstGeom>
        </p:spPr>
        <p:txBody>
          <a:bodyPr wrap="none">
            <a:spAutoFit/>
          </a:bodyPr>
          <a:lstStyle/>
          <a:p>
            <a:r>
              <a:rPr lang="zh-CN" altLang="en-US" dirty="0">
                <a:solidFill>
                  <a:schemeClr val="bg2">
                    <a:lumMod val="10000"/>
                  </a:schemeClr>
                </a:solidFill>
                <a:latin typeface="Arial" panose="020B0604020202020204" pitchFamily="34" charset="0"/>
                <a:ea typeface="仿宋_GB2312" pitchFamily="49" charset="-122"/>
              </a:rPr>
              <a:t>获得核能的两个途径</a:t>
            </a:r>
            <a:endParaRPr lang="zh-CN" altLang="en-US" dirty="0"/>
          </a:p>
        </p:txBody>
      </p:sp>
      <p:sp>
        <p:nvSpPr>
          <p:cNvPr id="3" name="矩形 2">
            <a:extLst>
              <a:ext uri="{FF2B5EF4-FFF2-40B4-BE49-F238E27FC236}">
                <a16:creationId xmlns:a16="http://schemas.microsoft.com/office/drawing/2014/main" id="{DC892FBA-1C65-4CD7-BB62-3C1649B4AC1E}"/>
              </a:ext>
            </a:extLst>
          </p:cNvPr>
          <p:cNvSpPr/>
          <p:nvPr/>
        </p:nvSpPr>
        <p:spPr>
          <a:xfrm>
            <a:off x="6069984" y="2957446"/>
            <a:ext cx="2698175" cy="523220"/>
          </a:xfrm>
          <a:prstGeom prst="rect">
            <a:avLst/>
          </a:prstGeom>
        </p:spPr>
        <p:txBody>
          <a:bodyPr wrap="none">
            <a:spAutoFit/>
          </a:bodyPr>
          <a:lstStyle/>
          <a:p>
            <a:pPr algn="r" fontAlgn="t"/>
            <a:r>
              <a:rPr lang="zh-CN" altLang="en-US" dirty="0">
                <a:solidFill>
                  <a:schemeClr val="bg2">
                    <a:lumMod val="10000"/>
                  </a:schemeClr>
                </a:solidFill>
                <a:latin typeface="Arial" panose="020B0604020202020204" pitchFamily="34" charset="0"/>
                <a:ea typeface="仿宋_GB2312" pitchFamily="49" charset="-122"/>
              </a:rPr>
              <a:t>原子能（核能）</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199692"/>
                                        </p:tgtEl>
                                        <p:attrNameLst>
                                          <p:attrName>style.visibility</p:attrName>
                                        </p:attrNameLst>
                                      </p:cBhvr>
                                      <p:to>
                                        <p:strVal val="visible"/>
                                      </p:to>
                                    </p:set>
                                    <p:anim calcmode="lin" valueType="num">
                                      <p:cBhvr>
                                        <p:cTn id="7" dur="500" fill="hold"/>
                                        <p:tgtEl>
                                          <p:spTgt spid="199692"/>
                                        </p:tgtEl>
                                        <p:attrNameLst>
                                          <p:attrName>ppt_w</p:attrName>
                                        </p:attrNameLst>
                                      </p:cBhvr>
                                      <p:tavLst>
                                        <p:tav tm="0">
                                          <p:val>
                                            <p:strVal val="#ppt_w*0.05"/>
                                          </p:val>
                                        </p:tav>
                                        <p:tav tm="100000">
                                          <p:val>
                                            <p:strVal val="#ppt_w"/>
                                          </p:val>
                                        </p:tav>
                                      </p:tavLst>
                                    </p:anim>
                                    <p:anim calcmode="lin" valueType="num">
                                      <p:cBhvr>
                                        <p:cTn id="8" dur="500" fill="hold"/>
                                        <p:tgtEl>
                                          <p:spTgt spid="199692"/>
                                        </p:tgtEl>
                                        <p:attrNameLst>
                                          <p:attrName>ppt_h</p:attrName>
                                        </p:attrNameLst>
                                      </p:cBhvr>
                                      <p:tavLst>
                                        <p:tav tm="0">
                                          <p:val>
                                            <p:strVal val="#ppt_h"/>
                                          </p:val>
                                        </p:tav>
                                        <p:tav tm="100000">
                                          <p:val>
                                            <p:strVal val="#ppt_h"/>
                                          </p:val>
                                        </p:tav>
                                      </p:tavLst>
                                    </p:anim>
                                    <p:anim calcmode="lin" valueType="num">
                                      <p:cBhvr>
                                        <p:cTn id="9" dur="500" fill="hold"/>
                                        <p:tgtEl>
                                          <p:spTgt spid="199692"/>
                                        </p:tgtEl>
                                        <p:attrNameLst>
                                          <p:attrName>ppt_x</p:attrName>
                                        </p:attrNameLst>
                                      </p:cBhvr>
                                      <p:tavLst>
                                        <p:tav tm="0">
                                          <p:val>
                                            <p:strVal val="#ppt_x-.2"/>
                                          </p:val>
                                        </p:tav>
                                        <p:tav tm="100000">
                                          <p:val>
                                            <p:strVal val="#ppt_x"/>
                                          </p:val>
                                        </p:tav>
                                      </p:tavLst>
                                    </p:anim>
                                    <p:anim calcmode="lin" valueType="num">
                                      <p:cBhvr>
                                        <p:cTn id="10" dur="500" fill="hold"/>
                                        <p:tgtEl>
                                          <p:spTgt spid="199692"/>
                                        </p:tgtEl>
                                        <p:attrNameLst>
                                          <p:attrName>ppt_y</p:attrName>
                                        </p:attrNameLst>
                                      </p:cBhvr>
                                      <p:tavLst>
                                        <p:tav tm="0">
                                          <p:val>
                                            <p:strVal val="#ppt_y"/>
                                          </p:val>
                                        </p:tav>
                                        <p:tav tm="100000">
                                          <p:val>
                                            <p:strVal val="#ppt_y"/>
                                          </p:val>
                                        </p:tav>
                                      </p:tavLst>
                                    </p:anim>
                                    <p:animEffect transition="in" filter="fade">
                                      <p:cBhvr>
                                        <p:cTn id="11" dur="500"/>
                                        <p:tgtEl>
                                          <p:spTgt spid="19969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199690"/>
                                        </p:tgtEl>
                                        <p:attrNameLst>
                                          <p:attrName>style.visibility</p:attrName>
                                        </p:attrNameLst>
                                      </p:cBhvr>
                                      <p:to>
                                        <p:strVal val="visible"/>
                                      </p:to>
                                    </p:set>
                                    <p:anim calcmode="lin" valueType="num">
                                      <p:cBhvr>
                                        <p:cTn id="16" dur="500" fill="hold"/>
                                        <p:tgtEl>
                                          <p:spTgt spid="199690"/>
                                        </p:tgtEl>
                                        <p:attrNameLst>
                                          <p:attrName>ppt_w</p:attrName>
                                        </p:attrNameLst>
                                      </p:cBhvr>
                                      <p:tavLst>
                                        <p:tav tm="0">
                                          <p:val>
                                            <p:strVal val="#ppt_w*0.05"/>
                                          </p:val>
                                        </p:tav>
                                        <p:tav tm="100000">
                                          <p:val>
                                            <p:strVal val="#ppt_w"/>
                                          </p:val>
                                        </p:tav>
                                      </p:tavLst>
                                    </p:anim>
                                    <p:anim calcmode="lin" valueType="num">
                                      <p:cBhvr>
                                        <p:cTn id="17" dur="500" fill="hold"/>
                                        <p:tgtEl>
                                          <p:spTgt spid="199690"/>
                                        </p:tgtEl>
                                        <p:attrNameLst>
                                          <p:attrName>ppt_h</p:attrName>
                                        </p:attrNameLst>
                                      </p:cBhvr>
                                      <p:tavLst>
                                        <p:tav tm="0">
                                          <p:val>
                                            <p:strVal val="#ppt_h"/>
                                          </p:val>
                                        </p:tav>
                                        <p:tav tm="100000">
                                          <p:val>
                                            <p:strVal val="#ppt_h"/>
                                          </p:val>
                                        </p:tav>
                                      </p:tavLst>
                                    </p:anim>
                                    <p:anim calcmode="lin" valueType="num">
                                      <p:cBhvr>
                                        <p:cTn id="18" dur="500" fill="hold"/>
                                        <p:tgtEl>
                                          <p:spTgt spid="199690"/>
                                        </p:tgtEl>
                                        <p:attrNameLst>
                                          <p:attrName>ppt_x</p:attrName>
                                        </p:attrNameLst>
                                      </p:cBhvr>
                                      <p:tavLst>
                                        <p:tav tm="0">
                                          <p:val>
                                            <p:strVal val="#ppt_x-.2"/>
                                          </p:val>
                                        </p:tav>
                                        <p:tav tm="100000">
                                          <p:val>
                                            <p:strVal val="#ppt_x"/>
                                          </p:val>
                                        </p:tav>
                                      </p:tavLst>
                                    </p:anim>
                                    <p:anim calcmode="lin" valueType="num">
                                      <p:cBhvr>
                                        <p:cTn id="19" dur="500" fill="hold"/>
                                        <p:tgtEl>
                                          <p:spTgt spid="199690"/>
                                        </p:tgtEl>
                                        <p:attrNameLst>
                                          <p:attrName>ppt_y</p:attrName>
                                        </p:attrNameLst>
                                      </p:cBhvr>
                                      <p:tavLst>
                                        <p:tav tm="0">
                                          <p:val>
                                            <p:strVal val="#ppt_y"/>
                                          </p:val>
                                        </p:tav>
                                        <p:tav tm="100000">
                                          <p:val>
                                            <p:strVal val="#ppt_y"/>
                                          </p:val>
                                        </p:tav>
                                      </p:tavLst>
                                    </p:anim>
                                    <p:animEffect transition="in" filter="fade">
                                      <p:cBhvr>
                                        <p:cTn id="20" dur="500"/>
                                        <p:tgtEl>
                                          <p:spTgt spid="19969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4" presetClass="entr" presetSubtype="0" accel="100000" fill="hold" grpId="0" nodeType="clickEffect">
                                  <p:stCondLst>
                                    <p:cond delay="0"/>
                                  </p:stCondLst>
                                  <p:childTnLst>
                                    <p:set>
                                      <p:cBhvr>
                                        <p:cTn id="24" dur="1" fill="hold">
                                          <p:stCondLst>
                                            <p:cond delay="0"/>
                                          </p:stCondLst>
                                        </p:cTn>
                                        <p:tgtEl>
                                          <p:spTgt spid="199700"/>
                                        </p:tgtEl>
                                        <p:attrNameLst>
                                          <p:attrName>style.visibility</p:attrName>
                                        </p:attrNameLst>
                                      </p:cBhvr>
                                      <p:to>
                                        <p:strVal val="visible"/>
                                      </p:to>
                                    </p:set>
                                    <p:anim calcmode="lin" valueType="num">
                                      <p:cBhvr>
                                        <p:cTn id="25" dur="500" fill="hold"/>
                                        <p:tgtEl>
                                          <p:spTgt spid="199700"/>
                                        </p:tgtEl>
                                        <p:attrNameLst>
                                          <p:attrName>ppt_w</p:attrName>
                                        </p:attrNameLst>
                                      </p:cBhvr>
                                      <p:tavLst>
                                        <p:tav tm="0">
                                          <p:val>
                                            <p:strVal val="#ppt_w*0.05"/>
                                          </p:val>
                                        </p:tav>
                                        <p:tav tm="100000">
                                          <p:val>
                                            <p:strVal val="#ppt_w"/>
                                          </p:val>
                                        </p:tav>
                                      </p:tavLst>
                                    </p:anim>
                                    <p:anim calcmode="lin" valueType="num">
                                      <p:cBhvr>
                                        <p:cTn id="26" dur="500" fill="hold"/>
                                        <p:tgtEl>
                                          <p:spTgt spid="199700"/>
                                        </p:tgtEl>
                                        <p:attrNameLst>
                                          <p:attrName>ppt_h</p:attrName>
                                        </p:attrNameLst>
                                      </p:cBhvr>
                                      <p:tavLst>
                                        <p:tav tm="0">
                                          <p:val>
                                            <p:strVal val="#ppt_h"/>
                                          </p:val>
                                        </p:tav>
                                        <p:tav tm="100000">
                                          <p:val>
                                            <p:strVal val="#ppt_h"/>
                                          </p:val>
                                        </p:tav>
                                      </p:tavLst>
                                    </p:anim>
                                    <p:anim calcmode="lin" valueType="num">
                                      <p:cBhvr>
                                        <p:cTn id="27" dur="500" fill="hold"/>
                                        <p:tgtEl>
                                          <p:spTgt spid="199700"/>
                                        </p:tgtEl>
                                        <p:attrNameLst>
                                          <p:attrName>ppt_x</p:attrName>
                                        </p:attrNameLst>
                                      </p:cBhvr>
                                      <p:tavLst>
                                        <p:tav tm="0">
                                          <p:val>
                                            <p:strVal val="#ppt_x-.2"/>
                                          </p:val>
                                        </p:tav>
                                        <p:tav tm="100000">
                                          <p:val>
                                            <p:strVal val="#ppt_x"/>
                                          </p:val>
                                        </p:tav>
                                      </p:tavLst>
                                    </p:anim>
                                    <p:anim calcmode="lin" valueType="num">
                                      <p:cBhvr>
                                        <p:cTn id="28" dur="500" fill="hold"/>
                                        <p:tgtEl>
                                          <p:spTgt spid="199700"/>
                                        </p:tgtEl>
                                        <p:attrNameLst>
                                          <p:attrName>ppt_y</p:attrName>
                                        </p:attrNameLst>
                                      </p:cBhvr>
                                      <p:tavLst>
                                        <p:tav tm="0">
                                          <p:val>
                                            <p:strVal val="#ppt_y"/>
                                          </p:val>
                                        </p:tav>
                                        <p:tav tm="100000">
                                          <p:val>
                                            <p:strVal val="#ppt_y"/>
                                          </p:val>
                                        </p:tav>
                                      </p:tavLst>
                                    </p:anim>
                                    <p:animEffect transition="in" filter="fade">
                                      <p:cBhvr>
                                        <p:cTn id="29" dur="500"/>
                                        <p:tgtEl>
                                          <p:spTgt spid="19970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4" presetClass="entr" presetSubtype="0" accel="100000" fill="hold" grpId="0" nodeType="clickEffect">
                                  <p:stCondLst>
                                    <p:cond delay="0"/>
                                  </p:stCondLst>
                                  <p:childTnLst>
                                    <p:set>
                                      <p:cBhvr>
                                        <p:cTn id="33" dur="1" fill="hold">
                                          <p:stCondLst>
                                            <p:cond delay="0"/>
                                          </p:stCondLst>
                                        </p:cTn>
                                        <p:tgtEl>
                                          <p:spTgt spid="199696"/>
                                        </p:tgtEl>
                                        <p:attrNameLst>
                                          <p:attrName>style.visibility</p:attrName>
                                        </p:attrNameLst>
                                      </p:cBhvr>
                                      <p:to>
                                        <p:strVal val="visible"/>
                                      </p:to>
                                    </p:set>
                                    <p:anim calcmode="lin" valueType="num">
                                      <p:cBhvr>
                                        <p:cTn id="34" dur="500" fill="hold"/>
                                        <p:tgtEl>
                                          <p:spTgt spid="199696"/>
                                        </p:tgtEl>
                                        <p:attrNameLst>
                                          <p:attrName>ppt_w</p:attrName>
                                        </p:attrNameLst>
                                      </p:cBhvr>
                                      <p:tavLst>
                                        <p:tav tm="0">
                                          <p:val>
                                            <p:strVal val="#ppt_w*0.05"/>
                                          </p:val>
                                        </p:tav>
                                        <p:tav tm="100000">
                                          <p:val>
                                            <p:strVal val="#ppt_w"/>
                                          </p:val>
                                        </p:tav>
                                      </p:tavLst>
                                    </p:anim>
                                    <p:anim calcmode="lin" valueType="num">
                                      <p:cBhvr>
                                        <p:cTn id="35" dur="500" fill="hold"/>
                                        <p:tgtEl>
                                          <p:spTgt spid="199696"/>
                                        </p:tgtEl>
                                        <p:attrNameLst>
                                          <p:attrName>ppt_h</p:attrName>
                                        </p:attrNameLst>
                                      </p:cBhvr>
                                      <p:tavLst>
                                        <p:tav tm="0">
                                          <p:val>
                                            <p:strVal val="#ppt_h"/>
                                          </p:val>
                                        </p:tav>
                                        <p:tav tm="100000">
                                          <p:val>
                                            <p:strVal val="#ppt_h"/>
                                          </p:val>
                                        </p:tav>
                                      </p:tavLst>
                                    </p:anim>
                                    <p:anim calcmode="lin" valueType="num">
                                      <p:cBhvr>
                                        <p:cTn id="36" dur="500" fill="hold"/>
                                        <p:tgtEl>
                                          <p:spTgt spid="199696"/>
                                        </p:tgtEl>
                                        <p:attrNameLst>
                                          <p:attrName>ppt_x</p:attrName>
                                        </p:attrNameLst>
                                      </p:cBhvr>
                                      <p:tavLst>
                                        <p:tav tm="0">
                                          <p:val>
                                            <p:strVal val="#ppt_x-.2"/>
                                          </p:val>
                                        </p:tav>
                                        <p:tav tm="100000">
                                          <p:val>
                                            <p:strVal val="#ppt_x"/>
                                          </p:val>
                                        </p:tav>
                                      </p:tavLst>
                                    </p:anim>
                                    <p:anim calcmode="lin" valueType="num">
                                      <p:cBhvr>
                                        <p:cTn id="37" dur="500" fill="hold"/>
                                        <p:tgtEl>
                                          <p:spTgt spid="199696"/>
                                        </p:tgtEl>
                                        <p:attrNameLst>
                                          <p:attrName>ppt_y</p:attrName>
                                        </p:attrNameLst>
                                      </p:cBhvr>
                                      <p:tavLst>
                                        <p:tav tm="0">
                                          <p:val>
                                            <p:strVal val="#ppt_y"/>
                                          </p:val>
                                        </p:tav>
                                        <p:tav tm="100000">
                                          <p:val>
                                            <p:strVal val="#ppt_y"/>
                                          </p:val>
                                        </p:tav>
                                      </p:tavLst>
                                    </p:anim>
                                    <p:animEffect transition="in" filter="fade">
                                      <p:cBhvr>
                                        <p:cTn id="38" dur="500"/>
                                        <p:tgtEl>
                                          <p:spTgt spid="1996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92" grpId="0"/>
      <p:bldP spid="199696" grpId="0" animBg="1"/>
      <p:bldP spid="19970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2" name="Picture 22" descr="04在不同形变下核系统的能量">
            <a:extLst>
              <a:ext uri="{FF2B5EF4-FFF2-40B4-BE49-F238E27FC236}">
                <a16:creationId xmlns:a16="http://schemas.microsoft.com/office/drawing/2014/main" id="{7E156BA7-E119-4AF8-938F-38AC60692F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539750"/>
            <a:ext cx="5003800" cy="3895725"/>
          </a:xfrm>
          <a:prstGeom prst="rect">
            <a:avLst/>
          </a:prstGeom>
          <a:noFill/>
          <a:ln>
            <a:noFill/>
          </a:ln>
        </p:spPr>
      </p:pic>
      <p:sp>
        <p:nvSpPr>
          <p:cNvPr id="296974" name="Rectangle 14">
            <a:extLst>
              <a:ext uri="{FF2B5EF4-FFF2-40B4-BE49-F238E27FC236}">
                <a16:creationId xmlns:a16="http://schemas.microsoft.com/office/drawing/2014/main" id="{DCA0186D-C4DC-4BF5-B516-776732897555}"/>
              </a:ext>
            </a:extLst>
          </p:cNvPr>
          <p:cNvSpPr>
            <a:spLocks noChangeArrowheads="1"/>
          </p:cNvSpPr>
          <p:nvPr/>
        </p:nvSpPr>
        <p:spPr bwMode="auto">
          <a:xfrm>
            <a:off x="435553" y="4221088"/>
            <a:ext cx="8351837" cy="2308324"/>
          </a:xfrm>
          <a:prstGeom prst="rect">
            <a:avLst/>
          </a:prstGeom>
          <a:noFill/>
          <a:ln>
            <a:noFill/>
          </a:ln>
          <a:effectLst/>
        </p:spPr>
        <p:txBody>
          <a:bodyPr anchor="ctr">
            <a:spAutoFit/>
          </a:bodyPr>
          <a:lstStyle/>
          <a:p>
            <a:r>
              <a:rPr kumimoji="1" lang="en-US" altLang="zh-CN" sz="2400" dirty="0">
                <a:solidFill>
                  <a:schemeClr val="bg2">
                    <a:lumMod val="10000"/>
                  </a:schemeClr>
                </a:solidFill>
                <a:ea typeface="楷体_GB2312" pitchFamily="49" charset="-122"/>
              </a:rPr>
              <a:t>        </a:t>
            </a:r>
            <a:r>
              <a:rPr kumimoji="1" lang="zh-CN" altLang="en-US" sz="2400" dirty="0">
                <a:solidFill>
                  <a:schemeClr val="bg2">
                    <a:lumMod val="10000"/>
                  </a:schemeClr>
                </a:solidFill>
                <a:ea typeface="楷体_GB2312" pitchFamily="49" charset="-122"/>
              </a:rPr>
              <a:t>裂变一般不能自发发生，那么外界必须提供多大的能量（激发能）才能发生裂变呢？定义激活能为</a:t>
            </a:r>
            <a:r>
              <a:rPr kumimoji="1" lang="en-US" altLang="zh-CN" sz="2400" i="1" dirty="0" err="1">
                <a:solidFill>
                  <a:schemeClr val="bg2">
                    <a:lumMod val="10000"/>
                  </a:schemeClr>
                </a:solidFill>
                <a:ea typeface="楷体_GB2312" pitchFamily="49" charset="-122"/>
              </a:rPr>
              <a:t>E</a:t>
            </a:r>
            <a:r>
              <a:rPr kumimoji="1" lang="en-US" altLang="zh-CN" sz="2400" i="1" baseline="-25000" dirty="0" err="1">
                <a:solidFill>
                  <a:schemeClr val="bg2">
                    <a:lumMod val="10000"/>
                  </a:schemeClr>
                </a:solidFill>
                <a:ea typeface="楷体_GB2312" pitchFamily="49" charset="-122"/>
              </a:rPr>
              <a:t>f</a:t>
            </a:r>
            <a:r>
              <a:rPr kumimoji="1" lang="zh-CN" altLang="en-US" sz="2400" dirty="0">
                <a:solidFill>
                  <a:schemeClr val="bg2">
                    <a:lumMod val="10000"/>
                  </a:schemeClr>
                </a:solidFill>
                <a:ea typeface="楷体_GB2312" pitchFamily="49" charset="-122"/>
              </a:rPr>
              <a:t>，则发生裂变的条件是：激发能大于激活能。</a:t>
            </a:r>
          </a:p>
          <a:p>
            <a:r>
              <a:rPr kumimoji="1" lang="zh-CN" altLang="en-US" sz="2400" dirty="0">
                <a:solidFill>
                  <a:schemeClr val="bg2">
                    <a:lumMod val="10000"/>
                  </a:schemeClr>
                </a:solidFill>
                <a:ea typeface="楷体_GB2312" pitchFamily="49" charset="-122"/>
              </a:rPr>
              <a:t>理论和实验都表明，</a:t>
            </a:r>
            <a:r>
              <a:rPr kumimoji="1" lang="en-US" altLang="zh-CN" sz="2400" baseline="30000" dirty="0">
                <a:solidFill>
                  <a:schemeClr val="bg2">
                    <a:lumMod val="10000"/>
                  </a:schemeClr>
                </a:solidFill>
                <a:ea typeface="楷体_GB2312" pitchFamily="49" charset="-122"/>
              </a:rPr>
              <a:t>235</a:t>
            </a:r>
            <a:r>
              <a:rPr kumimoji="1" lang="en-US" altLang="zh-CN" sz="2400" i="1" dirty="0">
                <a:solidFill>
                  <a:schemeClr val="bg2">
                    <a:lumMod val="10000"/>
                  </a:schemeClr>
                </a:solidFill>
                <a:ea typeface="楷体_GB2312" pitchFamily="49" charset="-122"/>
              </a:rPr>
              <a:t>U</a:t>
            </a:r>
            <a:r>
              <a:rPr kumimoji="1" lang="zh-CN" altLang="en-US" sz="2400" dirty="0">
                <a:solidFill>
                  <a:schemeClr val="bg2">
                    <a:lumMod val="10000"/>
                  </a:schemeClr>
                </a:solidFill>
                <a:ea typeface="楷体_GB2312" pitchFamily="49" charset="-122"/>
              </a:rPr>
              <a:t>的激活能很低，热中子就足以使其裂变，而</a:t>
            </a:r>
            <a:r>
              <a:rPr kumimoji="1" lang="en-US" altLang="zh-CN" sz="2400" baseline="30000" dirty="0">
                <a:solidFill>
                  <a:schemeClr val="bg2">
                    <a:lumMod val="10000"/>
                  </a:schemeClr>
                </a:solidFill>
                <a:ea typeface="楷体_GB2312" pitchFamily="49" charset="-122"/>
              </a:rPr>
              <a:t>238</a:t>
            </a:r>
            <a:r>
              <a:rPr kumimoji="1" lang="en-US" altLang="zh-CN" sz="2400" i="1" dirty="0">
                <a:solidFill>
                  <a:schemeClr val="bg2">
                    <a:lumMod val="10000"/>
                  </a:schemeClr>
                </a:solidFill>
                <a:ea typeface="楷体_GB2312" pitchFamily="49" charset="-122"/>
              </a:rPr>
              <a:t>U</a:t>
            </a:r>
            <a:r>
              <a:rPr kumimoji="1" lang="zh-CN" altLang="en-US" sz="2400" dirty="0">
                <a:solidFill>
                  <a:schemeClr val="bg2">
                    <a:lumMod val="10000"/>
                  </a:schemeClr>
                </a:solidFill>
                <a:ea typeface="楷体_GB2312" pitchFamily="49" charset="-122"/>
              </a:rPr>
              <a:t>的激活能比较大，中子的能量至少大于</a:t>
            </a:r>
            <a:r>
              <a:rPr kumimoji="1" lang="en-US" altLang="zh-CN" sz="2400" dirty="0">
                <a:solidFill>
                  <a:schemeClr val="bg2">
                    <a:lumMod val="10000"/>
                  </a:schemeClr>
                </a:solidFill>
                <a:ea typeface="楷体_GB2312" pitchFamily="49" charset="-122"/>
              </a:rPr>
              <a:t>1MeV</a:t>
            </a:r>
            <a:r>
              <a:rPr kumimoji="1" lang="zh-CN" altLang="en-US" sz="2400" dirty="0">
                <a:solidFill>
                  <a:schemeClr val="bg2">
                    <a:lumMod val="10000"/>
                  </a:schemeClr>
                </a:solidFill>
                <a:ea typeface="楷体_GB2312" pitchFamily="49" charset="-122"/>
              </a:rPr>
              <a:t>时，裂变才有可能发生。</a:t>
            </a:r>
          </a:p>
        </p:txBody>
      </p:sp>
    </p:spTree>
    <p:controls>
      <mc:AlternateContent xmlns:mc="http://schemas.openxmlformats.org/markup-compatibility/2006">
        <mc:Choice xmlns:v="urn:schemas-microsoft-com:vml" Requires="v">
          <p:control spid="296983" r:id="rId2" imgW="3456000" imgH="3249634"/>
        </mc:Choice>
        <mc:Fallback>
          <p:control r:id="rId2" imgW="3456000" imgH="3249634">
            <p:pic>
              <p:nvPicPr>
                <p:cNvPr id="296965" name="ShockwaveFlash1">
                  <a:extLst>
                    <a:ext uri="{FF2B5EF4-FFF2-40B4-BE49-F238E27FC236}">
                      <a16:creationId xmlns:a16="http://schemas.microsoft.com/office/drawing/2014/main" id="{9FF8A6EE-E06B-43AE-8E2F-E50D6C4243AD}"/>
                    </a:ext>
                  </a:extLst>
                </p:cNvPr>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5292725" y="539750"/>
                  <a:ext cx="3455988" cy="3249613"/>
                </a:xfrm>
                <a:prstGeom prst="rect">
                  <a:avLst/>
                </a:prstGeom>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6" name="Rectangle 4">
            <a:extLst>
              <a:ext uri="{FF2B5EF4-FFF2-40B4-BE49-F238E27FC236}">
                <a16:creationId xmlns:a16="http://schemas.microsoft.com/office/drawing/2014/main" id="{77E7B211-8920-4329-9829-F50D44E53D69}"/>
              </a:ext>
            </a:extLst>
          </p:cNvPr>
          <p:cNvSpPr>
            <a:spLocks noChangeArrowheads="1"/>
          </p:cNvSpPr>
          <p:nvPr/>
        </p:nvSpPr>
        <p:spPr bwMode="auto">
          <a:xfrm>
            <a:off x="-203200" y="2745115"/>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solidFill>
                <a:schemeClr val="bg2">
                  <a:lumMod val="10000"/>
                </a:schemeClr>
              </a:solidFill>
            </a:endParaRPr>
          </a:p>
        </p:txBody>
      </p:sp>
      <p:sp>
        <p:nvSpPr>
          <p:cNvPr id="294917" name="Rectangle 5">
            <a:extLst>
              <a:ext uri="{FF2B5EF4-FFF2-40B4-BE49-F238E27FC236}">
                <a16:creationId xmlns:a16="http://schemas.microsoft.com/office/drawing/2014/main" id="{1551DAE8-DF27-4AA7-9367-FFE9AB79CCEC}"/>
              </a:ext>
            </a:extLst>
          </p:cNvPr>
          <p:cNvSpPr>
            <a:spLocks noChangeArrowheads="1"/>
          </p:cNvSpPr>
          <p:nvPr/>
        </p:nvSpPr>
        <p:spPr bwMode="auto">
          <a:xfrm>
            <a:off x="-203200" y="2745115"/>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solidFill>
                <a:schemeClr val="bg2">
                  <a:lumMod val="10000"/>
                </a:schemeClr>
              </a:solidFill>
            </a:endParaRPr>
          </a:p>
        </p:txBody>
      </p:sp>
      <p:sp>
        <p:nvSpPr>
          <p:cNvPr id="294918" name="Rectangle 6">
            <a:extLst>
              <a:ext uri="{FF2B5EF4-FFF2-40B4-BE49-F238E27FC236}">
                <a16:creationId xmlns:a16="http://schemas.microsoft.com/office/drawing/2014/main" id="{CFFFCD71-A423-4FAD-974C-FFD67EF64DF5}"/>
              </a:ext>
            </a:extLst>
          </p:cNvPr>
          <p:cNvSpPr>
            <a:spLocks noChangeArrowheads="1"/>
          </p:cNvSpPr>
          <p:nvPr/>
        </p:nvSpPr>
        <p:spPr bwMode="auto">
          <a:xfrm>
            <a:off x="-203200" y="2745115"/>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solidFill>
                <a:schemeClr val="bg2">
                  <a:lumMod val="10000"/>
                </a:schemeClr>
              </a:solidFill>
            </a:endParaRPr>
          </a:p>
        </p:txBody>
      </p:sp>
      <p:sp>
        <p:nvSpPr>
          <p:cNvPr id="294919" name="Rectangle 7">
            <a:extLst>
              <a:ext uri="{FF2B5EF4-FFF2-40B4-BE49-F238E27FC236}">
                <a16:creationId xmlns:a16="http://schemas.microsoft.com/office/drawing/2014/main" id="{E63123C3-548B-4AE9-8AE5-19A66A428B21}"/>
              </a:ext>
            </a:extLst>
          </p:cNvPr>
          <p:cNvSpPr>
            <a:spLocks noChangeArrowheads="1"/>
          </p:cNvSpPr>
          <p:nvPr/>
        </p:nvSpPr>
        <p:spPr bwMode="auto">
          <a:xfrm>
            <a:off x="-203200" y="2745115"/>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solidFill>
                <a:schemeClr val="bg2">
                  <a:lumMod val="10000"/>
                </a:schemeClr>
              </a:solidFill>
            </a:endParaRPr>
          </a:p>
        </p:txBody>
      </p:sp>
      <p:sp>
        <p:nvSpPr>
          <p:cNvPr id="294920" name="Rectangle 8">
            <a:extLst>
              <a:ext uri="{FF2B5EF4-FFF2-40B4-BE49-F238E27FC236}">
                <a16:creationId xmlns:a16="http://schemas.microsoft.com/office/drawing/2014/main" id="{8C55816E-0A58-4858-BFC9-6874D4A27905}"/>
              </a:ext>
            </a:extLst>
          </p:cNvPr>
          <p:cNvSpPr>
            <a:spLocks noChangeArrowheads="1"/>
          </p:cNvSpPr>
          <p:nvPr/>
        </p:nvSpPr>
        <p:spPr bwMode="auto">
          <a:xfrm>
            <a:off x="-203200" y="2768928"/>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solidFill>
                <a:schemeClr val="bg2">
                  <a:lumMod val="10000"/>
                </a:schemeClr>
              </a:solidFill>
            </a:endParaRPr>
          </a:p>
        </p:txBody>
      </p:sp>
      <p:grpSp>
        <p:nvGrpSpPr>
          <p:cNvPr id="294935" name="Group 23">
            <a:extLst>
              <a:ext uri="{FF2B5EF4-FFF2-40B4-BE49-F238E27FC236}">
                <a16:creationId xmlns:a16="http://schemas.microsoft.com/office/drawing/2014/main" id="{CF50EB15-EC96-4389-81DD-42EB1349660C}"/>
              </a:ext>
            </a:extLst>
          </p:cNvPr>
          <p:cNvGrpSpPr>
            <a:grpSpLocks/>
          </p:cNvGrpSpPr>
          <p:nvPr/>
        </p:nvGrpSpPr>
        <p:grpSpPr bwMode="auto">
          <a:xfrm>
            <a:off x="1106488" y="1911352"/>
            <a:ext cx="7210425" cy="830263"/>
            <a:chOff x="697" y="1204"/>
            <a:chExt cx="4542" cy="523"/>
          </a:xfrm>
        </p:grpSpPr>
        <p:graphicFrame>
          <p:nvGraphicFramePr>
            <p:cNvPr id="294923" name="Object 11">
              <a:extLst>
                <a:ext uri="{FF2B5EF4-FFF2-40B4-BE49-F238E27FC236}">
                  <a16:creationId xmlns:a16="http://schemas.microsoft.com/office/drawing/2014/main" id="{11E2A20F-A98A-4162-845D-6A5EBA065DDE}"/>
                </a:ext>
              </a:extLst>
            </p:cNvPr>
            <p:cNvGraphicFramePr>
              <a:graphicFrameLocks noChangeAspect="1"/>
            </p:cNvGraphicFramePr>
            <p:nvPr/>
          </p:nvGraphicFramePr>
          <p:xfrm>
            <a:off x="697" y="1334"/>
            <a:ext cx="546" cy="340"/>
          </p:xfrm>
          <a:graphic>
            <a:graphicData uri="http://schemas.openxmlformats.org/presentationml/2006/ole">
              <mc:AlternateContent xmlns:mc="http://schemas.openxmlformats.org/markup-compatibility/2006">
                <mc:Choice xmlns:v="urn:schemas-microsoft-com:vml" Requires="v">
                  <p:oleObj spid="_x0000_s294937" name="公式" r:id="rId3" imgW="304560" imgH="203040" progId="Equation.3">
                    <p:embed/>
                  </p:oleObj>
                </mc:Choice>
                <mc:Fallback>
                  <p:oleObj name="公式" r:id="rId3" imgW="304560" imgH="20304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 y="1334"/>
                          <a:ext cx="546" cy="3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4924" name="Rectangle 12">
              <a:extLst>
                <a:ext uri="{FF2B5EF4-FFF2-40B4-BE49-F238E27FC236}">
                  <a16:creationId xmlns:a16="http://schemas.microsoft.com/office/drawing/2014/main" id="{C9643D9D-896E-49DC-9EA0-965FAB3E1686}"/>
                </a:ext>
              </a:extLst>
            </p:cNvPr>
            <p:cNvSpPr>
              <a:spLocks noChangeArrowheads="1"/>
            </p:cNvSpPr>
            <p:nvPr/>
          </p:nvSpPr>
          <p:spPr bwMode="auto">
            <a:xfrm>
              <a:off x="1292" y="1204"/>
              <a:ext cx="3947"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400">
                  <a:solidFill>
                    <a:schemeClr val="bg2">
                      <a:lumMod val="10000"/>
                    </a:schemeClr>
                  </a:solidFill>
                  <a:ea typeface="楷体_GB2312" pitchFamily="49" charset="-122"/>
                </a:rPr>
                <a:t>占天然铀的</a:t>
              </a:r>
              <a:r>
                <a:rPr lang="en-US" altLang="zh-CN" sz="2400">
                  <a:solidFill>
                    <a:schemeClr val="bg2">
                      <a:lumMod val="10000"/>
                    </a:schemeClr>
                  </a:solidFill>
                  <a:ea typeface="楷体_GB2312" pitchFamily="49" charset="-122"/>
                </a:rPr>
                <a:t>0.72%</a:t>
              </a:r>
              <a:r>
                <a:rPr lang="zh-CN" altLang="en-US" sz="2400">
                  <a:solidFill>
                    <a:schemeClr val="bg2">
                      <a:lumMod val="10000"/>
                    </a:schemeClr>
                  </a:solidFill>
                  <a:ea typeface="楷体_GB2312" pitchFamily="49" charset="-122"/>
                </a:rPr>
                <a:t>，自然界仅有的能由热中子引起裂变的核素。</a:t>
              </a:r>
            </a:p>
          </p:txBody>
        </p:sp>
      </p:grpSp>
      <p:grpSp>
        <p:nvGrpSpPr>
          <p:cNvPr id="294936" name="Group 24">
            <a:extLst>
              <a:ext uri="{FF2B5EF4-FFF2-40B4-BE49-F238E27FC236}">
                <a16:creationId xmlns:a16="http://schemas.microsoft.com/office/drawing/2014/main" id="{9E58E962-6304-4E9A-A9F4-0EEA45CF04AA}"/>
              </a:ext>
            </a:extLst>
          </p:cNvPr>
          <p:cNvGrpSpPr>
            <a:grpSpLocks/>
          </p:cNvGrpSpPr>
          <p:nvPr/>
        </p:nvGrpSpPr>
        <p:grpSpPr bwMode="auto">
          <a:xfrm>
            <a:off x="1116013" y="2852738"/>
            <a:ext cx="7416800" cy="1200150"/>
            <a:chOff x="703" y="1797"/>
            <a:chExt cx="4672" cy="756"/>
          </a:xfrm>
        </p:grpSpPr>
        <p:graphicFrame>
          <p:nvGraphicFramePr>
            <p:cNvPr id="294926" name="Object 14">
              <a:extLst>
                <a:ext uri="{FF2B5EF4-FFF2-40B4-BE49-F238E27FC236}">
                  <a16:creationId xmlns:a16="http://schemas.microsoft.com/office/drawing/2014/main" id="{8C70A10D-9AEA-4423-8DDF-2B49AD5085CF}"/>
                </a:ext>
              </a:extLst>
            </p:cNvPr>
            <p:cNvGraphicFramePr>
              <a:graphicFrameLocks noChangeAspect="1"/>
            </p:cNvGraphicFramePr>
            <p:nvPr/>
          </p:nvGraphicFramePr>
          <p:xfrm>
            <a:off x="703" y="1933"/>
            <a:ext cx="529" cy="341"/>
          </p:xfrm>
          <a:graphic>
            <a:graphicData uri="http://schemas.openxmlformats.org/presentationml/2006/ole">
              <mc:AlternateContent xmlns:mc="http://schemas.openxmlformats.org/markup-compatibility/2006">
                <mc:Choice xmlns:v="urn:schemas-microsoft-com:vml" Requires="v">
                  <p:oleObj spid="_x0000_s294938" name="公式" r:id="rId5" imgW="304560" imgH="203040" progId="Equation.3">
                    <p:embed/>
                  </p:oleObj>
                </mc:Choice>
                <mc:Fallback>
                  <p:oleObj name="公式" r:id="rId5" imgW="304560" imgH="203040"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3" y="1933"/>
                          <a:ext cx="529" cy="3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4927" name="Rectangle 15">
              <a:extLst>
                <a:ext uri="{FF2B5EF4-FFF2-40B4-BE49-F238E27FC236}">
                  <a16:creationId xmlns:a16="http://schemas.microsoft.com/office/drawing/2014/main" id="{69573E52-E662-4BA5-AF60-371E7D457DC4}"/>
                </a:ext>
              </a:extLst>
            </p:cNvPr>
            <p:cNvSpPr>
              <a:spLocks noChangeArrowheads="1"/>
            </p:cNvSpPr>
            <p:nvPr/>
          </p:nvSpPr>
          <p:spPr bwMode="auto">
            <a:xfrm>
              <a:off x="1292" y="1797"/>
              <a:ext cx="4083"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a:solidFill>
                    <a:schemeClr val="bg2">
                      <a:lumMod val="10000"/>
                    </a:schemeClr>
                  </a:solidFill>
                  <a:ea typeface="楷体_GB2312" pitchFamily="49" charset="-122"/>
                </a:rPr>
                <a:t>占天然铀的</a:t>
              </a:r>
              <a:r>
                <a:rPr lang="en-US" altLang="zh-CN" sz="2400" dirty="0">
                  <a:solidFill>
                    <a:schemeClr val="bg2">
                      <a:lumMod val="10000"/>
                    </a:schemeClr>
                  </a:solidFill>
                  <a:ea typeface="楷体_GB2312" pitchFamily="49" charset="-122"/>
                </a:rPr>
                <a:t>99.27%</a:t>
              </a:r>
              <a:r>
                <a:rPr lang="zh-CN" altLang="en-US" sz="2400" dirty="0">
                  <a:solidFill>
                    <a:schemeClr val="bg2">
                      <a:lumMod val="10000"/>
                    </a:schemeClr>
                  </a:solidFill>
                  <a:ea typeface="楷体_GB2312" pitchFamily="49" charset="-122"/>
                </a:rPr>
                <a:t>，</a:t>
              </a:r>
              <a:r>
                <a:rPr kumimoji="1" lang="zh-CN" altLang="en-US" sz="2400" dirty="0">
                  <a:solidFill>
                    <a:schemeClr val="bg2">
                      <a:lumMod val="10000"/>
                    </a:schemeClr>
                  </a:solidFill>
                  <a:ea typeface="楷体_GB2312" pitchFamily="49" charset="-122"/>
                </a:rPr>
                <a:t>只能由快中子（</a:t>
              </a:r>
              <a:r>
                <a:rPr kumimoji="1" lang="en-US" altLang="zh-CN" sz="2400" dirty="0">
                  <a:solidFill>
                    <a:schemeClr val="bg2">
                      <a:lumMod val="10000"/>
                    </a:schemeClr>
                  </a:solidFill>
                  <a:ea typeface="楷体_GB2312" pitchFamily="49" charset="-122"/>
                </a:rPr>
                <a:t>&gt;1MeV</a:t>
              </a:r>
              <a:r>
                <a:rPr kumimoji="1" lang="zh-CN" altLang="en-US" sz="2400" dirty="0">
                  <a:solidFill>
                    <a:schemeClr val="bg2">
                      <a:lumMod val="10000"/>
                    </a:schemeClr>
                  </a:solidFill>
                  <a:ea typeface="楷体_GB2312" pitchFamily="49" charset="-122"/>
                </a:rPr>
                <a:t>）诱发而裂变，其主要原因是</a:t>
              </a:r>
              <a:r>
                <a:rPr kumimoji="1" lang="zh-CN" altLang="zh-CN" sz="2400" i="1" baseline="30000" dirty="0">
                  <a:solidFill>
                    <a:schemeClr val="bg2">
                      <a:lumMod val="10000"/>
                    </a:schemeClr>
                  </a:solidFill>
                  <a:ea typeface="楷体_GB2312" pitchFamily="49" charset="-122"/>
                </a:rPr>
                <a:t>238</a:t>
              </a:r>
              <a:r>
                <a:rPr kumimoji="1" lang="en-US" altLang="zh-CN" sz="2400" i="1" dirty="0">
                  <a:solidFill>
                    <a:schemeClr val="bg2">
                      <a:lumMod val="10000"/>
                    </a:schemeClr>
                  </a:solidFill>
                  <a:ea typeface="楷体_GB2312" pitchFamily="49" charset="-122"/>
                </a:rPr>
                <a:t>U</a:t>
              </a:r>
              <a:r>
                <a:rPr kumimoji="1" lang="zh-CN" altLang="en-US" sz="2400" dirty="0">
                  <a:solidFill>
                    <a:schemeClr val="bg2">
                      <a:lumMod val="10000"/>
                    </a:schemeClr>
                  </a:solidFill>
                  <a:ea typeface="楷体_GB2312" pitchFamily="49" charset="-122"/>
                </a:rPr>
                <a:t>是偶偶核，外来中子的结合能比较小。</a:t>
              </a:r>
              <a:endParaRPr lang="zh-CN" altLang="en-US" sz="2400" dirty="0">
                <a:solidFill>
                  <a:schemeClr val="bg2">
                    <a:lumMod val="10000"/>
                  </a:schemeClr>
                </a:solidFill>
                <a:ea typeface="楷体_GB2312" pitchFamily="49" charset="-122"/>
              </a:endParaRPr>
            </a:p>
          </p:txBody>
        </p:sp>
      </p:grpSp>
      <p:sp>
        <p:nvSpPr>
          <p:cNvPr id="294929" name="Rectangle 17">
            <a:extLst>
              <a:ext uri="{FF2B5EF4-FFF2-40B4-BE49-F238E27FC236}">
                <a16:creationId xmlns:a16="http://schemas.microsoft.com/office/drawing/2014/main" id="{FE26B447-FC76-4EE5-929F-42ACC16F7668}"/>
              </a:ext>
            </a:extLst>
          </p:cNvPr>
          <p:cNvSpPr>
            <a:spLocks noChangeArrowheads="1"/>
          </p:cNvSpPr>
          <p:nvPr/>
        </p:nvSpPr>
        <p:spPr bwMode="auto">
          <a:xfrm>
            <a:off x="971550" y="4508500"/>
            <a:ext cx="3671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t"/>
            <a:r>
              <a:rPr lang="en-US" altLang="zh-CN" sz="2400" baseline="30000">
                <a:solidFill>
                  <a:schemeClr val="bg2">
                    <a:lumMod val="10000"/>
                  </a:schemeClr>
                </a:solidFill>
                <a:ea typeface="楷体_GB2312" pitchFamily="49" charset="-122"/>
              </a:rPr>
              <a:t>238</a:t>
            </a:r>
            <a:r>
              <a:rPr lang="en-US" altLang="zh-CN" sz="2400" i="1">
                <a:solidFill>
                  <a:schemeClr val="bg2">
                    <a:lumMod val="10000"/>
                  </a:schemeClr>
                </a:solidFill>
                <a:ea typeface="楷体_GB2312" pitchFamily="49" charset="-122"/>
              </a:rPr>
              <a:t>U </a:t>
            </a:r>
            <a:r>
              <a:rPr lang="zh-CN" altLang="en-US" sz="2400">
                <a:solidFill>
                  <a:schemeClr val="bg2">
                    <a:lumMod val="10000"/>
                  </a:schemeClr>
                </a:solidFill>
                <a:ea typeface="楷体_GB2312" pitchFamily="49" charset="-122"/>
              </a:rPr>
              <a:t>可用来生产核原料：</a:t>
            </a:r>
          </a:p>
        </p:txBody>
      </p:sp>
      <p:graphicFrame>
        <p:nvGraphicFramePr>
          <p:cNvPr id="294931" name="Object 19">
            <a:extLst>
              <a:ext uri="{FF2B5EF4-FFF2-40B4-BE49-F238E27FC236}">
                <a16:creationId xmlns:a16="http://schemas.microsoft.com/office/drawing/2014/main" id="{C12DB707-DB64-4EA8-BE7A-0CC6D859A898}"/>
              </a:ext>
            </a:extLst>
          </p:cNvPr>
          <p:cNvGraphicFramePr>
            <a:graphicFrameLocks noChangeAspect="1"/>
          </p:cNvGraphicFramePr>
          <p:nvPr>
            <p:extLst>
              <p:ext uri="{D42A27DB-BD31-4B8C-83A1-F6EECF244321}">
                <p14:modId xmlns:p14="http://schemas.microsoft.com/office/powerpoint/2010/main" val="1520881550"/>
              </p:ext>
            </p:extLst>
          </p:nvPr>
        </p:nvGraphicFramePr>
        <p:xfrm>
          <a:off x="4356100" y="4076700"/>
          <a:ext cx="4554538" cy="1466850"/>
        </p:xfrm>
        <a:graphic>
          <a:graphicData uri="http://schemas.openxmlformats.org/presentationml/2006/ole">
            <mc:AlternateContent xmlns:mc="http://schemas.openxmlformats.org/markup-compatibility/2006">
              <mc:Choice xmlns:v="urn:schemas-microsoft-com:vml" Requires="v">
                <p:oleObj spid="_x0000_s294939" name="公式" r:id="rId7" imgW="4546440" imgH="1460160" progId="Equation.3">
                  <p:embed/>
                </p:oleObj>
              </mc:Choice>
              <mc:Fallback>
                <p:oleObj name="公式" r:id="rId7" imgW="4546440" imgH="1460160" progId="Equation.3">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56100" y="4076700"/>
                        <a:ext cx="4554538" cy="1466850"/>
                      </a:xfrm>
                      <a:prstGeom prst="rect">
                        <a:avLst/>
                      </a:prstGeom>
                      <a:solidFill>
                        <a:srgbClr val="3366CC">
                          <a:alpha val="95000"/>
                        </a:srgbClr>
                      </a:solidFill>
                    </p:spPr>
                  </p:pic>
                </p:oleObj>
              </mc:Fallback>
            </mc:AlternateContent>
          </a:graphicData>
        </a:graphic>
      </p:graphicFrame>
      <p:sp>
        <p:nvSpPr>
          <p:cNvPr id="294934" name="Rectangle 22">
            <a:extLst>
              <a:ext uri="{FF2B5EF4-FFF2-40B4-BE49-F238E27FC236}">
                <a16:creationId xmlns:a16="http://schemas.microsoft.com/office/drawing/2014/main" id="{FA42BA2F-CEC0-4F62-B0FE-69E4893E60F5}"/>
              </a:ext>
            </a:extLst>
          </p:cNvPr>
          <p:cNvSpPr>
            <a:spLocks noChangeArrowheads="1"/>
          </p:cNvSpPr>
          <p:nvPr/>
        </p:nvSpPr>
        <p:spPr bwMode="auto">
          <a:xfrm>
            <a:off x="1187450" y="5805488"/>
            <a:ext cx="6049963" cy="519112"/>
          </a:xfrm>
          <a:prstGeom prst="rect">
            <a:avLst/>
          </a:prstGeom>
          <a:noFill/>
          <a:ln>
            <a:noFill/>
          </a:ln>
          <a:effectLst/>
        </p:spPr>
        <p:txBody>
          <a:bodyPr wrap="none">
            <a:spAutoFit/>
          </a:bodyPr>
          <a:lstStyle/>
          <a:p>
            <a:pPr>
              <a:spcBef>
                <a:spcPct val="20000"/>
              </a:spcBef>
              <a:buClr>
                <a:schemeClr val="hlink"/>
              </a:buClr>
              <a:buSzPct val="70000"/>
              <a:buFont typeface="Wingdings" panose="05000000000000000000" pitchFamily="2" charset="2"/>
              <a:buChar char="u"/>
            </a:pPr>
            <a:r>
              <a:rPr kumimoji="1" lang="en-US" altLang="zh-CN" i="1" dirty="0">
                <a:solidFill>
                  <a:schemeClr val="bg2">
                    <a:lumMod val="10000"/>
                  </a:schemeClr>
                </a:solidFill>
              </a:rPr>
              <a:t>U</a:t>
            </a:r>
            <a:r>
              <a:rPr kumimoji="1" lang="zh-CN" altLang="zh-CN" dirty="0">
                <a:solidFill>
                  <a:schemeClr val="bg2">
                    <a:lumMod val="10000"/>
                  </a:schemeClr>
                </a:solidFill>
              </a:rPr>
              <a:t>分离技术是制造原子弹的关键技术</a:t>
            </a:r>
            <a:endParaRPr kumimoji="1" lang="zh-CN" altLang="en-US" dirty="0">
              <a:solidFill>
                <a:schemeClr val="bg2">
                  <a:lumMod val="10000"/>
                </a:schemeClr>
              </a:solidFill>
            </a:endParaRPr>
          </a:p>
        </p:txBody>
      </p:sp>
      <p:sp>
        <p:nvSpPr>
          <p:cNvPr id="2" name="矩形 1">
            <a:extLst>
              <a:ext uri="{FF2B5EF4-FFF2-40B4-BE49-F238E27FC236}">
                <a16:creationId xmlns:a16="http://schemas.microsoft.com/office/drawing/2014/main" id="{A71872AB-8D97-4292-807A-2B824AE1DA83}"/>
              </a:ext>
            </a:extLst>
          </p:cNvPr>
          <p:cNvSpPr/>
          <p:nvPr/>
        </p:nvSpPr>
        <p:spPr>
          <a:xfrm>
            <a:off x="545892" y="913002"/>
            <a:ext cx="1980029" cy="523220"/>
          </a:xfrm>
          <a:prstGeom prst="rect">
            <a:avLst/>
          </a:prstGeom>
        </p:spPr>
        <p:txBody>
          <a:bodyPr wrap="none">
            <a:spAutoFit/>
          </a:bodyPr>
          <a:lstStyle/>
          <a:p>
            <a:pPr algn="ctr" fontAlgn="t"/>
            <a:r>
              <a:rPr lang="zh-CN" altLang="en-US" dirty="0">
                <a:solidFill>
                  <a:schemeClr val="bg2">
                    <a:lumMod val="10000"/>
                  </a:schemeClr>
                </a:solidFill>
                <a:ea typeface="楷体_GB2312" pitchFamily="49" charset="-122"/>
              </a:rPr>
              <a:t>核裂变原料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94935"/>
                                        </p:tgtEl>
                                        <p:attrNameLst>
                                          <p:attrName>style.visibility</p:attrName>
                                        </p:attrNameLst>
                                      </p:cBhvr>
                                      <p:to>
                                        <p:strVal val="visible"/>
                                      </p:to>
                                    </p:set>
                                    <p:animEffect transition="in" filter="wipe(left)">
                                      <p:cBhvr>
                                        <p:cTn id="7" dur="500"/>
                                        <p:tgtEl>
                                          <p:spTgt spid="2949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94936"/>
                                        </p:tgtEl>
                                        <p:attrNameLst>
                                          <p:attrName>style.visibility</p:attrName>
                                        </p:attrNameLst>
                                      </p:cBhvr>
                                      <p:to>
                                        <p:strVal val="visible"/>
                                      </p:to>
                                    </p:set>
                                    <p:animEffect transition="in" filter="wipe(left)">
                                      <p:cBhvr>
                                        <p:cTn id="12" dur="500"/>
                                        <p:tgtEl>
                                          <p:spTgt spid="2949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94929"/>
                                        </p:tgtEl>
                                        <p:attrNameLst>
                                          <p:attrName>style.visibility</p:attrName>
                                        </p:attrNameLst>
                                      </p:cBhvr>
                                      <p:to>
                                        <p:strVal val="visible"/>
                                      </p:to>
                                    </p:set>
                                    <p:anim calcmode="lin" valueType="num">
                                      <p:cBhvr additive="base">
                                        <p:cTn id="17" dur="500" fill="hold"/>
                                        <p:tgtEl>
                                          <p:spTgt spid="294929"/>
                                        </p:tgtEl>
                                        <p:attrNameLst>
                                          <p:attrName>ppt_x</p:attrName>
                                        </p:attrNameLst>
                                      </p:cBhvr>
                                      <p:tavLst>
                                        <p:tav tm="0">
                                          <p:val>
                                            <p:strVal val="#ppt_x"/>
                                          </p:val>
                                        </p:tav>
                                        <p:tav tm="100000">
                                          <p:val>
                                            <p:strVal val="#ppt_x"/>
                                          </p:val>
                                        </p:tav>
                                      </p:tavLst>
                                    </p:anim>
                                    <p:anim calcmode="lin" valueType="num">
                                      <p:cBhvr additive="base">
                                        <p:cTn id="18" dur="500" fill="hold"/>
                                        <p:tgtEl>
                                          <p:spTgt spid="294929"/>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294931"/>
                                        </p:tgtEl>
                                        <p:attrNameLst>
                                          <p:attrName>style.visibility</p:attrName>
                                        </p:attrNameLst>
                                      </p:cBhvr>
                                      <p:to>
                                        <p:strVal val="visible"/>
                                      </p:to>
                                    </p:set>
                                    <p:animEffect transition="in" filter="wipe(down)">
                                      <p:cBhvr>
                                        <p:cTn id="23" dur="500"/>
                                        <p:tgtEl>
                                          <p:spTgt spid="29493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3" presetClass="entr" presetSubtype="16" fill="hold" grpId="0" nodeType="clickEffect">
                                  <p:stCondLst>
                                    <p:cond delay="0"/>
                                  </p:stCondLst>
                                  <p:childTnLst>
                                    <p:set>
                                      <p:cBhvr>
                                        <p:cTn id="27" dur="1" fill="hold">
                                          <p:stCondLst>
                                            <p:cond delay="0"/>
                                          </p:stCondLst>
                                        </p:cTn>
                                        <p:tgtEl>
                                          <p:spTgt spid="294934"/>
                                        </p:tgtEl>
                                        <p:attrNameLst>
                                          <p:attrName>style.visibility</p:attrName>
                                        </p:attrNameLst>
                                      </p:cBhvr>
                                      <p:to>
                                        <p:strVal val="visible"/>
                                      </p:to>
                                    </p:set>
                                    <p:anim calcmode="lin" valueType="num">
                                      <p:cBhvr>
                                        <p:cTn id="28" dur="500" fill="hold"/>
                                        <p:tgtEl>
                                          <p:spTgt spid="294934"/>
                                        </p:tgtEl>
                                        <p:attrNameLst>
                                          <p:attrName>ppt_w</p:attrName>
                                        </p:attrNameLst>
                                      </p:cBhvr>
                                      <p:tavLst>
                                        <p:tav tm="0">
                                          <p:val>
                                            <p:fltVal val="0"/>
                                          </p:val>
                                        </p:tav>
                                        <p:tav tm="100000">
                                          <p:val>
                                            <p:strVal val="#ppt_w"/>
                                          </p:val>
                                        </p:tav>
                                      </p:tavLst>
                                    </p:anim>
                                    <p:anim calcmode="lin" valueType="num">
                                      <p:cBhvr>
                                        <p:cTn id="29" dur="500" fill="hold"/>
                                        <p:tgtEl>
                                          <p:spTgt spid="29493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29" grpId="0"/>
      <p:bldP spid="29493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8" name="Rectangle 4">
            <a:extLst>
              <a:ext uri="{FF2B5EF4-FFF2-40B4-BE49-F238E27FC236}">
                <a16:creationId xmlns:a16="http://schemas.microsoft.com/office/drawing/2014/main" id="{4BE8D5F4-17AE-44C4-8033-3F7ACE0513F5}"/>
              </a:ext>
            </a:extLst>
          </p:cNvPr>
          <p:cNvSpPr>
            <a:spLocks noChangeArrowheads="1"/>
          </p:cNvSpPr>
          <p:nvPr/>
        </p:nvSpPr>
        <p:spPr bwMode="auto">
          <a:xfrm>
            <a:off x="611188" y="692150"/>
            <a:ext cx="2665412" cy="579438"/>
          </a:xfrm>
          <a:prstGeom prst="rect">
            <a:avLst/>
          </a:prstGeom>
          <a:noFill/>
          <a:ln>
            <a:noFill/>
          </a:ln>
          <a:effectLst/>
        </p:spPr>
        <p:txBody>
          <a:bodyPr>
            <a:spAutoFit/>
          </a:bodyPr>
          <a:lstStyle/>
          <a:p>
            <a:r>
              <a:rPr lang="en-US" altLang="zh-CN" sz="3200">
                <a:solidFill>
                  <a:schemeClr val="bg2">
                    <a:lumMod val="10000"/>
                  </a:schemeClr>
                </a:solidFill>
                <a:ea typeface="楷体_GB2312" pitchFamily="49" charset="-122"/>
              </a:rPr>
              <a:t>3.</a:t>
            </a:r>
            <a:r>
              <a:rPr lang="zh-CN" altLang="en-US" sz="3200">
                <a:solidFill>
                  <a:schemeClr val="bg2">
                    <a:lumMod val="10000"/>
                  </a:schemeClr>
                </a:solidFill>
                <a:ea typeface="楷体_GB2312" pitchFamily="49" charset="-122"/>
              </a:rPr>
              <a:t>自发</a:t>
            </a:r>
            <a:r>
              <a:rPr kumimoji="1" lang="zh-CN" altLang="en-US" sz="3200">
                <a:solidFill>
                  <a:schemeClr val="bg2">
                    <a:lumMod val="10000"/>
                  </a:schemeClr>
                </a:solidFill>
                <a:ea typeface="楷体_GB2312" pitchFamily="49" charset="-122"/>
              </a:rPr>
              <a:t>裂变</a:t>
            </a:r>
            <a:r>
              <a:rPr kumimoji="1" lang="en-US" altLang="zh-CN" sz="3200">
                <a:solidFill>
                  <a:schemeClr val="bg2">
                    <a:lumMod val="10000"/>
                  </a:schemeClr>
                </a:solidFill>
                <a:ea typeface="楷体_GB2312" pitchFamily="49" charset="-122"/>
              </a:rPr>
              <a:t>SF</a:t>
            </a:r>
            <a:endParaRPr lang="en-US" altLang="zh-CN" sz="3200">
              <a:solidFill>
                <a:schemeClr val="bg2">
                  <a:lumMod val="10000"/>
                </a:schemeClr>
              </a:solidFill>
              <a:ea typeface="楷体_GB2312" pitchFamily="49" charset="-122"/>
              <a:sym typeface="Symbol" panose="05050102010706020507" pitchFamily="18" charset="2"/>
            </a:endParaRPr>
          </a:p>
        </p:txBody>
      </p:sp>
      <p:sp>
        <p:nvSpPr>
          <p:cNvPr id="297992" name="Rectangle 8">
            <a:extLst>
              <a:ext uri="{FF2B5EF4-FFF2-40B4-BE49-F238E27FC236}">
                <a16:creationId xmlns:a16="http://schemas.microsoft.com/office/drawing/2014/main" id="{11EB52D5-E551-4EB3-B6D0-C528AF9CA176}"/>
              </a:ext>
            </a:extLst>
          </p:cNvPr>
          <p:cNvSpPr>
            <a:spLocks noChangeArrowheads="1"/>
          </p:cNvSpPr>
          <p:nvPr/>
        </p:nvSpPr>
        <p:spPr bwMode="auto">
          <a:xfrm>
            <a:off x="539750" y="1700213"/>
            <a:ext cx="8066088" cy="4194175"/>
          </a:xfrm>
          <a:prstGeom prst="rect">
            <a:avLst/>
          </a:prstGeom>
          <a:noFill/>
          <a:ln>
            <a:noFill/>
          </a:ln>
          <a:effectLst/>
        </p:spPr>
        <p:txBody>
          <a:bodyPr anchor="ctr">
            <a:spAutoFit/>
          </a:bodyPr>
          <a:lstStyle/>
          <a:p>
            <a:pPr>
              <a:lnSpc>
                <a:spcPct val="120000"/>
              </a:lnSpc>
            </a:pPr>
            <a:r>
              <a:rPr kumimoji="1" lang="en-US" altLang="zh-CN">
                <a:solidFill>
                  <a:schemeClr val="bg2">
                    <a:lumMod val="10000"/>
                  </a:schemeClr>
                </a:solidFill>
                <a:ea typeface="楷体_GB2312" pitchFamily="49" charset="-122"/>
              </a:rPr>
              <a:t>        </a:t>
            </a:r>
            <a:r>
              <a:rPr kumimoji="1" lang="zh-CN" altLang="en-US">
                <a:solidFill>
                  <a:schemeClr val="bg2">
                    <a:lumMod val="10000"/>
                  </a:schemeClr>
                </a:solidFill>
                <a:ea typeface="楷体_GB2312" pitchFamily="49" charset="-122"/>
              </a:rPr>
              <a:t>当</a:t>
            </a:r>
            <a:r>
              <a:rPr kumimoji="1" lang="en-US" altLang="zh-CN" i="1">
                <a:solidFill>
                  <a:schemeClr val="bg2">
                    <a:lumMod val="10000"/>
                  </a:schemeClr>
                </a:solidFill>
                <a:ea typeface="楷体_GB2312" pitchFamily="49" charset="-122"/>
              </a:rPr>
              <a:t>Z</a:t>
            </a:r>
            <a:r>
              <a:rPr kumimoji="1" lang="en-US" altLang="zh-CN" baseline="30000">
                <a:solidFill>
                  <a:schemeClr val="bg2">
                    <a:lumMod val="10000"/>
                  </a:schemeClr>
                </a:solidFill>
                <a:ea typeface="楷体_GB2312" pitchFamily="49" charset="-122"/>
              </a:rPr>
              <a:t>2</a:t>
            </a:r>
            <a:r>
              <a:rPr kumimoji="1" lang="en-US" altLang="zh-CN">
                <a:solidFill>
                  <a:schemeClr val="bg2">
                    <a:lumMod val="10000"/>
                  </a:schemeClr>
                </a:solidFill>
                <a:ea typeface="楷体_GB2312" pitchFamily="49" charset="-122"/>
              </a:rPr>
              <a:t>/</a:t>
            </a:r>
            <a:r>
              <a:rPr kumimoji="1" lang="en-US" altLang="zh-CN" i="1">
                <a:solidFill>
                  <a:schemeClr val="bg2">
                    <a:lumMod val="10000"/>
                  </a:schemeClr>
                </a:solidFill>
                <a:ea typeface="楷体_GB2312" pitchFamily="49" charset="-122"/>
              </a:rPr>
              <a:t>A</a:t>
            </a:r>
            <a:r>
              <a:rPr kumimoji="1" lang="zh-CN" altLang="en-US">
                <a:solidFill>
                  <a:schemeClr val="bg2">
                    <a:lumMod val="10000"/>
                  </a:schemeClr>
                </a:solidFill>
                <a:ea typeface="楷体_GB2312" pitchFamily="49" charset="-122"/>
                <a:cs typeface="Times New Roman" panose="02020603050405020304" pitchFamily="18" charset="0"/>
              </a:rPr>
              <a:t>大到一定程度时，核可以自发裂变，这与</a:t>
            </a:r>
            <a:r>
              <a:rPr lang="el-GR" altLang="zh-CN" i="1">
                <a:solidFill>
                  <a:schemeClr val="bg2">
                    <a:lumMod val="10000"/>
                  </a:schemeClr>
                </a:solidFill>
                <a:ea typeface="楷体_GB2312" pitchFamily="49" charset="-122"/>
              </a:rPr>
              <a:t>α</a:t>
            </a:r>
            <a:r>
              <a:rPr kumimoji="1" lang="zh-CN" altLang="en-US">
                <a:solidFill>
                  <a:schemeClr val="bg2">
                    <a:lumMod val="10000"/>
                  </a:schemeClr>
                </a:solidFill>
                <a:ea typeface="楷体_GB2312" pitchFamily="49" charset="-122"/>
              </a:rPr>
              <a:t>衰变一样是势垒贯穿的结果。但此过程一般很慢，且与</a:t>
            </a:r>
            <a:r>
              <a:rPr lang="el-GR" altLang="zh-CN" i="1">
                <a:solidFill>
                  <a:schemeClr val="bg2">
                    <a:lumMod val="10000"/>
                  </a:schemeClr>
                </a:solidFill>
                <a:ea typeface="楷体_GB2312" pitchFamily="49" charset="-122"/>
              </a:rPr>
              <a:t>α</a:t>
            </a:r>
            <a:r>
              <a:rPr kumimoji="1" lang="zh-CN" altLang="en-US">
                <a:solidFill>
                  <a:schemeClr val="bg2">
                    <a:lumMod val="10000"/>
                  </a:schemeClr>
                </a:solidFill>
                <a:latin typeface="楷体_GB2312" pitchFamily="49" charset="-122"/>
                <a:ea typeface="楷体_GB2312" pitchFamily="49" charset="-122"/>
              </a:rPr>
              <a:t>衰变竞争，</a:t>
            </a:r>
            <a:r>
              <a:rPr kumimoji="1" lang="zh-CN" altLang="en-US">
                <a:solidFill>
                  <a:schemeClr val="bg2">
                    <a:lumMod val="10000"/>
                  </a:schemeClr>
                </a:solidFill>
                <a:ea typeface="楷体_GB2312" pitchFamily="49" charset="-122"/>
              </a:rPr>
              <a:t>往往不是核衰变的主要方式</a:t>
            </a:r>
            <a:r>
              <a:rPr kumimoji="1" lang="en-US" altLang="zh-CN">
                <a:solidFill>
                  <a:schemeClr val="bg2">
                    <a:lumMod val="10000"/>
                  </a:schemeClr>
                </a:solidFill>
                <a:ea typeface="楷体_GB2312" pitchFamily="49" charset="-122"/>
              </a:rPr>
              <a:t>,</a:t>
            </a:r>
            <a:r>
              <a:rPr kumimoji="1" lang="zh-CN" altLang="en-US">
                <a:solidFill>
                  <a:schemeClr val="bg2">
                    <a:lumMod val="10000"/>
                  </a:schemeClr>
                </a:solidFill>
                <a:ea typeface="楷体_GB2312" pitchFamily="49" charset="-122"/>
              </a:rPr>
              <a:t>因此直到</a:t>
            </a:r>
            <a:r>
              <a:rPr kumimoji="1" lang="en-US" altLang="zh-CN">
                <a:solidFill>
                  <a:schemeClr val="bg2">
                    <a:lumMod val="10000"/>
                  </a:schemeClr>
                </a:solidFill>
                <a:ea typeface="楷体_GB2312" pitchFamily="49" charset="-122"/>
              </a:rPr>
              <a:t>1940</a:t>
            </a:r>
            <a:r>
              <a:rPr kumimoji="1" lang="zh-CN" altLang="en-US">
                <a:solidFill>
                  <a:schemeClr val="bg2">
                    <a:lumMod val="10000"/>
                  </a:schemeClr>
                </a:solidFill>
                <a:ea typeface="楷体_GB2312" pitchFamily="49" charset="-122"/>
              </a:rPr>
              <a:t>年人们才首次发现铀核的</a:t>
            </a:r>
            <a:r>
              <a:rPr kumimoji="1" lang="en-US" altLang="zh-CN">
                <a:solidFill>
                  <a:schemeClr val="bg2">
                    <a:lumMod val="10000"/>
                  </a:schemeClr>
                </a:solidFill>
                <a:ea typeface="楷体_GB2312" pitchFamily="49" charset="-122"/>
              </a:rPr>
              <a:t>SF</a:t>
            </a:r>
            <a:r>
              <a:rPr kumimoji="1" lang="zh-CN" altLang="en-US">
                <a:solidFill>
                  <a:schemeClr val="bg2">
                    <a:lumMod val="10000"/>
                  </a:schemeClr>
                </a:solidFill>
                <a:ea typeface="楷体_GB2312" pitchFamily="49" charset="-122"/>
              </a:rPr>
              <a:t>。</a:t>
            </a:r>
          </a:p>
          <a:p>
            <a:pPr>
              <a:lnSpc>
                <a:spcPct val="120000"/>
              </a:lnSpc>
            </a:pPr>
            <a:r>
              <a:rPr kumimoji="1" lang="zh-CN" altLang="en-US">
                <a:solidFill>
                  <a:schemeClr val="bg2">
                    <a:lumMod val="10000"/>
                  </a:schemeClr>
                </a:solidFill>
                <a:ea typeface="楷体_GB2312" pitchFamily="49" charset="-122"/>
              </a:rPr>
              <a:t>        根据比结合能曲线，从能量角度考虑，</a:t>
            </a:r>
            <a:r>
              <a:rPr kumimoji="1" lang="en-US" altLang="zh-CN" i="1">
                <a:solidFill>
                  <a:schemeClr val="bg2">
                    <a:lumMod val="10000"/>
                  </a:schemeClr>
                </a:solidFill>
                <a:ea typeface="楷体_GB2312" pitchFamily="49" charset="-122"/>
              </a:rPr>
              <a:t>A</a:t>
            </a:r>
            <a:r>
              <a:rPr kumimoji="1" lang="en-US" altLang="zh-CN">
                <a:solidFill>
                  <a:schemeClr val="bg2">
                    <a:lumMod val="10000"/>
                  </a:schemeClr>
                </a:solidFill>
                <a:ea typeface="楷体_GB2312" pitchFamily="49" charset="-122"/>
              </a:rPr>
              <a:t>&gt;90</a:t>
            </a:r>
            <a:r>
              <a:rPr kumimoji="1" lang="zh-CN" altLang="en-US">
                <a:solidFill>
                  <a:schemeClr val="bg2">
                    <a:lumMod val="10000"/>
                  </a:schemeClr>
                </a:solidFill>
                <a:ea typeface="楷体_GB2312" pitchFamily="49" charset="-122"/>
              </a:rPr>
              <a:t>的核就有可能发生核裂变，但能量释放只是自发裂变的必要条件，只有裂变几率达到一定时，实验上才能观测到。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60" name="Rectangle 4">
            <a:extLst>
              <a:ext uri="{FF2B5EF4-FFF2-40B4-BE49-F238E27FC236}">
                <a16:creationId xmlns:a16="http://schemas.microsoft.com/office/drawing/2014/main" id="{6393A81F-9E09-4A36-9BD7-38A55B51B9AE}"/>
              </a:ext>
            </a:extLst>
          </p:cNvPr>
          <p:cNvSpPr>
            <a:spLocks noChangeArrowheads="1"/>
          </p:cNvSpPr>
          <p:nvPr/>
        </p:nvSpPr>
        <p:spPr bwMode="auto">
          <a:xfrm>
            <a:off x="611188" y="765175"/>
            <a:ext cx="8066087" cy="573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pPr>
            <a:r>
              <a:rPr kumimoji="1" lang="en-US" altLang="zh-CN">
                <a:solidFill>
                  <a:schemeClr val="bg2">
                    <a:lumMod val="10000"/>
                  </a:schemeClr>
                </a:solidFill>
                <a:ea typeface="楷体_GB2312" pitchFamily="49" charset="-122"/>
              </a:rPr>
              <a:t>        </a:t>
            </a:r>
            <a:r>
              <a:rPr kumimoji="1" lang="zh-CN" altLang="en-US">
                <a:solidFill>
                  <a:schemeClr val="bg2">
                    <a:lumMod val="10000"/>
                  </a:schemeClr>
                </a:solidFill>
                <a:ea typeface="楷体_GB2312" pitchFamily="49" charset="-122"/>
              </a:rPr>
              <a:t>对于</a:t>
            </a:r>
            <a:r>
              <a:rPr kumimoji="1" lang="en-US" altLang="zh-CN" i="1">
                <a:solidFill>
                  <a:schemeClr val="bg2">
                    <a:lumMod val="10000"/>
                  </a:schemeClr>
                </a:solidFill>
                <a:ea typeface="楷体_GB2312" pitchFamily="49" charset="-122"/>
              </a:rPr>
              <a:t>A</a:t>
            </a:r>
            <a:r>
              <a:rPr kumimoji="1" lang="en-US" altLang="zh-CN">
                <a:solidFill>
                  <a:schemeClr val="bg2">
                    <a:lumMod val="10000"/>
                  </a:schemeClr>
                </a:solidFill>
                <a:ea typeface="楷体_GB2312" pitchFamily="49" charset="-122"/>
              </a:rPr>
              <a:t>≈92</a:t>
            </a:r>
            <a:r>
              <a:rPr kumimoji="1" lang="zh-CN" altLang="en-US">
                <a:solidFill>
                  <a:schemeClr val="bg2">
                    <a:lumMod val="10000"/>
                  </a:schemeClr>
                </a:solidFill>
                <a:ea typeface="楷体_GB2312" pitchFamily="49" charset="-122"/>
              </a:rPr>
              <a:t>的核素，自发裂变的几率比</a:t>
            </a:r>
            <a:r>
              <a:rPr lang="el-GR" altLang="zh-CN" i="1">
                <a:solidFill>
                  <a:schemeClr val="bg2">
                    <a:lumMod val="10000"/>
                  </a:schemeClr>
                </a:solidFill>
                <a:ea typeface="楷体_GB2312" pitchFamily="49" charset="-122"/>
              </a:rPr>
              <a:t>α</a:t>
            </a:r>
            <a:r>
              <a:rPr kumimoji="1" lang="zh-CN" altLang="en-US">
                <a:solidFill>
                  <a:schemeClr val="bg2">
                    <a:lumMod val="10000"/>
                  </a:schemeClr>
                </a:solidFill>
                <a:ea typeface="楷体_GB2312" pitchFamily="49" charset="-122"/>
              </a:rPr>
              <a:t>衰变的几率小很多，随着</a:t>
            </a:r>
            <a:r>
              <a:rPr kumimoji="1" lang="en-US" altLang="zh-CN" i="1">
                <a:solidFill>
                  <a:schemeClr val="bg2">
                    <a:lumMod val="10000"/>
                  </a:schemeClr>
                </a:solidFill>
                <a:ea typeface="楷体_GB2312" pitchFamily="49" charset="-122"/>
              </a:rPr>
              <a:t>Z</a:t>
            </a:r>
            <a:r>
              <a:rPr kumimoji="1" lang="zh-CN" altLang="en-US">
                <a:solidFill>
                  <a:schemeClr val="bg2">
                    <a:lumMod val="10000"/>
                  </a:schemeClr>
                </a:solidFill>
                <a:ea typeface="楷体_GB2312" pitchFamily="49" charset="-122"/>
              </a:rPr>
              <a:t>和</a:t>
            </a:r>
            <a:r>
              <a:rPr kumimoji="1" lang="en-US" altLang="zh-CN" i="1">
                <a:solidFill>
                  <a:schemeClr val="bg2">
                    <a:lumMod val="10000"/>
                  </a:schemeClr>
                </a:solidFill>
                <a:ea typeface="楷体_GB2312" pitchFamily="49" charset="-122"/>
              </a:rPr>
              <a:t>N</a:t>
            </a:r>
            <a:r>
              <a:rPr kumimoji="1" lang="zh-CN" altLang="en-US">
                <a:solidFill>
                  <a:schemeClr val="bg2">
                    <a:lumMod val="10000"/>
                  </a:schemeClr>
                </a:solidFill>
                <a:ea typeface="楷体_GB2312" pitchFamily="49" charset="-122"/>
              </a:rPr>
              <a:t>的增加，自发裂变分支比逐渐增加。随着新的核素的产生，</a:t>
            </a:r>
            <a:r>
              <a:rPr kumimoji="1" lang="en-US" altLang="zh-CN">
                <a:solidFill>
                  <a:schemeClr val="bg2">
                    <a:lumMod val="10000"/>
                  </a:schemeClr>
                </a:solidFill>
                <a:ea typeface="楷体_GB2312" pitchFamily="49" charset="-122"/>
              </a:rPr>
              <a:t>SF</a:t>
            </a:r>
            <a:r>
              <a:rPr kumimoji="1" lang="zh-CN" altLang="en-US">
                <a:solidFill>
                  <a:schemeClr val="bg2">
                    <a:lumMod val="10000"/>
                  </a:schemeClr>
                </a:solidFill>
                <a:ea typeface="楷体_GB2312" pitchFamily="49" charset="-122"/>
              </a:rPr>
              <a:t>的速度不断变快，且成为一些核素的主要衰变方式。例如，</a:t>
            </a:r>
            <a:r>
              <a:rPr kumimoji="1" lang="en-US" altLang="zh-CN" i="1" baseline="30000">
                <a:solidFill>
                  <a:schemeClr val="bg2">
                    <a:lumMod val="10000"/>
                  </a:schemeClr>
                </a:solidFill>
                <a:ea typeface="楷体_GB2312" pitchFamily="49" charset="-122"/>
              </a:rPr>
              <a:t>252</a:t>
            </a:r>
            <a:r>
              <a:rPr kumimoji="1" lang="en-US" altLang="zh-CN" i="1">
                <a:solidFill>
                  <a:schemeClr val="bg2">
                    <a:lumMod val="10000"/>
                  </a:schemeClr>
                </a:solidFill>
                <a:ea typeface="楷体_GB2312" pitchFamily="49" charset="-122"/>
              </a:rPr>
              <a:t>Cf</a:t>
            </a:r>
            <a:r>
              <a:rPr kumimoji="1" lang="zh-CN" altLang="en-US">
                <a:solidFill>
                  <a:schemeClr val="bg2">
                    <a:lumMod val="10000"/>
                  </a:schemeClr>
                </a:solidFill>
                <a:ea typeface="楷体_GB2312" pitchFamily="49" charset="-122"/>
              </a:rPr>
              <a:t>的</a:t>
            </a:r>
            <a:r>
              <a:rPr kumimoji="1" lang="en-US" altLang="zh-CN">
                <a:solidFill>
                  <a:schemeClr val="bg2">
                    <a:lumMod val="10000"/>
                  </a:schemeClr>
                </a:solidFill>
                <a:ea typeface="楷体_GB2312" pitchFamily="49" charset="-122"/>
              </a:rPr>
              <a:t>SF</a:t>
            </a:r>
            <a:r>
              <a:rPr kumimoji="1" lang="zh-CN" altLang="en-US">
                <a:solidFill>
                  <a:schemeClr val="bg2">
                    <a:lumMod val="10000"/>
                  </a:schemeClr>
                </a:solidFill>
                <a:ea typeface="楷体_GB2312" pitchFamily="49" charset="-122"/>
              </a:rPr>
              <a:t>分支比虽然只占</a:t>
            </a:r>
            <a:r>
              <a:rPr kumimoji="1" lang="en-US" altLang="zh-CN">
                <a:solidFill>
                  <a:schemeClr val="bg2">
                    <a:lumMod val="10000"/>
                  </a:schemeClr>
                </a:solidFill>
                <a:ea typeface="楷体_GB2312" pitchFamily="49" charset="-122"/>
              </a:rPr>
              <a:t>3%</a:t>
            </a:r>
            <a:r>
              <a:rPr kumimoji="1" lang="zh-CN" altLang="en-US">
                <a:solidFill>
                  <a:schemeClr val="bg2">
                    <a:lumMod val="10000"/>
                  </a:schemeClr>
                </a:solidFill>
                <a:ea typeface="楷体_GB2312" pitchFamily="49" charset="-122"/>
              </a:rPr>
              <a:t>，但因其伴随着中子的发射，故成为很有用的不需加速器的中子源；而</a:t>
            </a:r>
            <a:r>
              <a:rPr kumimoji="1" lang="en-US" altLang="zh-CN" i="1" baseline="30000">
                <a:solidFill>
                  <a:schemeClr val="bg2">
                    <a:lumMod val="10000"/>
                  </a:schemeClr>
                </a:solidFill>
                <a:ea typeface="楷体_GB2312" pitchFamily="49" charset="-122"/>
              </a:rPr>
              <a:t>254</a:t>
            </a:r>
            <a:r>
              <a:rPr kumimoji="1" lang="en-US" altLang="zh-CN" i="1">
                <a:solidFill>
                  <a:schemeClr val="bg2">
                    <a:lumMod val="10000"/>
                  </a:schemeClr>
                </a:solidFill>
                <a:ea typeface="楷体_GB2312" pitchFamily="49" charset="-122"/>
              </a:rPr>
              <a:t>Cf</a:t>
            </a:r>
            <a:r>
              <a:rPr kumimoji="1" lang="zh-CN" altLang="en-US">
                <a:solidFill>
                  <a:schemeClr val="bg2">
                    <a:lumMod val="10000"/>
                  </a:schemeClr>
                </a:solidFill>
                <a:ea typeface="楷体_GB2312" pitchFamily="49" charset="-122"/>
              </a:rPr>
              <a:t>的</a:t>
            </a:r>
            <a:r>
              <a:rPr kumimoji="1" lang="en-US" altLang="zh-CN">
                <a:solidFill>
                  <a:schemeClr val="bg2">
                    <a:lumMod val="10000"/>
                  </a:schemeClr>
                </a:solidFill>
                <a:ea typeface="楷体_GB2312" pitchFamily="49" charset="-122"/>
              </a:rPr>
              <a:t>SF</a:t>
            </a:r>
            <a:r>
              <a:rPr kumimoji="1" lang="zh-CN" altLang="en-US">
                <a:solidFill>
                  <a:schemeClr val="bg2">
                    <a:lumMod val="10000"/>
                  </a:schemeClr>
                </a:solidFill>
                <a:ea typeface="楷体_GB2312" pitchFamily="49" charset="-122"/>
              </a:rPr>
              <a:t>分支比却占到</a:t>
            </a:r>
            <a:r>
              <a:rPr kumimoji="1" lang="en-US" altLang="zh-CN">
                <a:solidFill>
                  <a:schemeClr val="bg2">
                    <a:lumMod val="10000"/>
                  </a:schemeClr>
                </a:solidFill>
                <a:ea typeface="楷体_GB2312" pitchFamily="49" charset="-122"/>
              </a:rPr>
              <a:t>99.69%</a:t>
            </a:r>
            <a:r>
              <a:rPr kumimoji="1" lang="zh-CN" altLang="en-US">
                <a:solidFill>
                  <a:schemeClr val="bg2">
                    <a:lumMod val="10000"/>
                  </a:schemeClr>
                </a:solidFill>
                <a:ea typeface="楷体_GB2312" pitchFamily="49" charset="-122"/>
              </a:rPr>
              <a:t>。</a:t>
            </a:r>
          </a:p>
          <a:p>
            <a:pPr>
              <a:lnSpc>
                <a:spcPct val="120000"/>
              </a:lnSpc>
            </a:pPr>
            <a:r>
              <a:rPr kumimoji="1" lang="zh-CN" altLang="en-US">
                <a:solidFill>
                  <a:schemeClr val="bg2">
                    <a:lumMod val="10000"/>
                  </a:schemeClr>
                </a:solidFill>
                <a:ea typeface="楷体_GB2312" pitchFamily="49" charset="-122"/>
              </a:rPr>
              <a:t>        通常锕系中较轻核素的</a:t>
            </a:r>
            <a:r>
              <a:rPr kumimoji="1" lang="en-US" altLang="zh-CN">
                <a:solidFill>
                  <a:schemeClr val="bg2">
                    <a:lumMod val="10000"/>
                  </a:schemeClr>
                </a:solidFill>
                <a:ea typeface="楷体_GB2312" pitchFamily="49" charset="-122"/>
              </a:rPr>
              <a:t>SF</a:t>
            </a:r>
            <a:r>
              <a:rPr kumimoji="1" lang="zh-CN" altLang="en-US">
                <a:solidFill>
                  <a:schemeClr val="bg2">
                    <a:lumMod val="10000"/>
                  </a:schemeClr>
                </a:solidFill>
                <a:ea typeface="楷体_GB2312" pitchFamily="49" charset="-122"/>
              </a:rPr>
              <a:t>半衰期都比较长；</a:t>
            </a:r>
            <a:r>
              <a:rPr kumimoji="1" lang="en-US" altLang="zh-CN">
                <a:solidFill>
                  <a:schemeClr val="bg2">
                    <a:lumMod val="10000"/>
                  </a:schemeClr>
                </a:solidFill>
                <a:ea typeface="楷体_GB2312" pitchFamily="49" charset="-122"/>
              </a:rPr>
              <a:t>e-e</a:t>
            </a:r>
            <a:r>
              <a:rPr kumimoji="1" lang="zh-CN" altLang="en-US">
                <a:solidFill>
                  <a:schemeClr val="bg2">
                    <a:lumMod val="10000"/>
                  </a:schemeClr>
                </a:solidFill>
                <a:ea typeface="楷体_GB2312" pitchFamily="49" charset="-122"/>
              </a:rPr>
              <a:t>核的</a:t>
            </a:r>
            <a:r>
              <a:rPr kumimoji="1" lang="en-US" altLang="zh-CN">
                <a:solidFill>
                  <a:schemeClr val="bg2">
                    <a:lumMod val="10000"/>
                  </a:schemeClr>
                </a:solidFill>
                <a:ea typeface="楷体_GB2312" pitchFamily="49" charset="-122"/>
              </a:rPr>
              <a:t>SF</a:t>
            </a:r>
            <a:r>
              <a:rPr kumimoji="1" lang="zh-CN" altLang="en-US">
                <a:solidFill>
                  <a:schemeClr val="bg2">
                    <a:lumMod val="10000"/>
                  </a:schemeClr>
                </a:solidFill>
                <a:ea typeface="楷体_GB2312" pitchFamily="49" charset="-122"/>
              </a:rPr>
              <a:t>半衰期有素随</a:t>
            </a:r>
            <a:r>
              <a:rPr kumimoji="1" lang="en-US" altLang="zh-CN" i="1">
                <a:solidFill>
                  <a:schemeClr val="bg2">
                    <a:lumMod val="10000"/>
                  </a:schemeClr>
                </a:solidFill>
                <a:ea typeface="楷体_GB2312" pitchFamily="49" charset="-122"/>
              </a:rPr>
              <a:t>Z</a:t>
            </a:r>
            <a:r>
              <a:rPr kumimoji="1" lang="en-US" altLang="zh-CN" baseline="30000">
                <a:solidFill>
                  <a:schemeClr val="bg2">
                    <a:lumMod val="10000"/>
                  </a:schemeClr>
                </a:solidFill>
                <a:ea typeface="楷体_GB2312" pitchFamily="49" charset="-122"/>
              </a:rPr>
              <a:t>2</a:t>
            </a:r>
            <a:r>
              <a:rPr kumimoji="1" lang="en-US" altLang="zh-CN">
                <a:solidFill>
                  <a:schemeClr val="bg2">
                    <a:lumMod val="10000"/>
                  </a:schemeClr>
                </a:solidFill>
                <a:ea typeface="楷体_GB2312" pitchFamily="49" charset="-122"/>
              </a:rPr>
              <a:t>/</a:t>
            </a:r>
            <a:r>
              <a:rPr kumimoji="1" lang="en-US" altLang="zh-CN" i="1">
                <a:solidFill>
                  <a:schemeClr val="bg2">
                    <a:lumMod val="10000"/>
                  </a:schemeClr>
                </a:solidFill>
                <a:ea typeface="楷体_GB2312" pitchFamily="49" charset="-122"/>
              </a:rPr>
              <a:t>A</a:t>
            </a:r>
            <a:r>
              <a:rPr kumimoji="1" lang="zh-CN" altLang="en-US">
                <a:solidFill>
                  <a:schemeClr val="bg2">
                    <a:lumMod val="10000"/>
                  </a:schemeClr>
                </a:solidFill>
                <a:ea typeface="楷体_GB2312" pitchFamily="49" charset="-122"/>
              </a:rPr>
              <a:t>减少的趋势；同一种元素的各种同位素的半衰期差别很大；</a:t>
            </a:r>
            <a:r>
              <a:rPr kumimoji="1" lang="en-US" altLang="zh-CN">
                <a:solidFill>
                  <a:schemeClr val="bg2">
                    <a:lumMod val="10000"/>
                  </a:schemeClr>
                </a:solidFill>
                <a:ea typeface="楷体_GB2312" pitchFamily="49" charset="-122"/>
              </a:rPr>
              <a:t>oA</a:t>
            </a:r>
            <a:r>
              <a:rPr kumimoji="1" lang="zh-CN" altLang="en-US">
                <a:solidFill>
                  <a:schemeClr val="bg2">
                    <a:lumMod val="10000"/>
                  </a:schemeClr>
                </a:solidFill>
                <a:ea typeface="楷体_GB2312" pitchFamily="49" charset="-122"/>
              </a:rPr>
              <a:t>核的</a:t>
            </a:r>
            <a:r>
              <a:rPr kumimoji="1" lang="en-US" altLang="zh-CN">
                <a:solidFill>
                  <a:schemeClr val="bg2">
                    <a:lumMod val="10000"/>
                  </a:schemeClr>
                </a:solidFill>
                <a:ea typeface="楷体_GB2312" pitchFamily="49" charset="-122"/>
              </a:rPr>
              <a:t>SF</a:t>
            </a:r>
            <a:r>
              <a:rPr kumimoji="1" lang="zh-CN" altLang="en-US">
                <a:solidFill>
                  <a:schemeClr val="bg2">
                    <a:lumMod val="10000"/>
                  </a:schemeClr>
                </a:solidFill>
                <a:ea typeface="楷体_GB2312" pitchFamily="49" charset="-122"/>
              </a:rPr>
              <a:t>半衰期都比相邻</a:t>
            </a:r>
            <a:r>
              <a:rPr kumimoji="1" lang="en-US" altLang="zh-CN">
                <a:solidFill>
                  <a:schemeClr val="bg2">
                    <a:lumMod val="10000"/>
                  </a:schemeClr>
                </a:solidFill>
                <a:ea typeface="楷体_GB2312" pitchFamily="49" charset="-122"/>
              </a:rPr>
              <a:t>e-e</a:t>
            </a:r>
            <a:r>
              <a:rPr kumimoji="1" lang="zh-CN" altLang="en-US">
                <a:solidFill>
                  <a:schemeClr val="bg2">
                    <a:lumMod val="10000"/>
                  </a:schemeClr>
                </a:solidFill>
                <a:ea typeface="楷体_GB2312" pitchFamily="49" charset="-122"/>
              </a:rPr>
              <a:t>核的大。</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2093" name="Group 13">
            <a:extLst>
              <a:ext uri="{FF2B5EF4-FFF2-40B4-BE49-F238E27FC236}">
                <a16:creationId xmlns:a16="http://schemas.microsoft.com/office/drawing/2014/main" id="{5B9BD674-ADBC-4997-98A2-C31EC5AF1508}"/>
              </a:ext>
            </a:extLst>
          </p:cNvPr>
          <p:cNvGrpSpPr>
            <a:grpSpLocks/>
          </p:cNvGrpSpPr>
          <p:nvPr/>
        </p:nvGrpSpPr>
        <p:grpSpPr bwMode="auto">
          <a:xfrm>
            <a:off x="3708400" y="620713"/>
            <a:ext cx="5111750" cy="2257425"/>
            <a:chOff x="1202" y="1480"/>
            <a:chExt cx="3220" cy="1422"/>
          </a:xfrm>
        </p:grpSpPr>
        <p:sp>
          <p:nvSpPr>
            <p:cNvPr id="302084" name="Text Box 4">
              <a:extLst>
                <a:ext uri="{FF2B5EF4-FFF2-40B4-BE49-F238E27FC236}">
                  <a16:creationId xmlns:a16="http://schemas.microsoft.com/office/drawing/2014/main" id="{47010787-5EE7-4BE2-AACC-61D2D930FDE8}"/>
                </a:ext>
              </a:extLst>
            </p:cNvPr>
            <p:cNvSpPr txBox="1">
              <a:spLocks noChangeArrowheads="1"/>
            </p:cNvSpPr>
            <p:nvPr/>
          </p:nvSpPr>
          <p:spPr bwMode="auto">
            <a:xfrm>
              <a:off x="2562" y="2614"/>
              <a:ext cx="726" cy="288"/>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400">
                  <a:solidFill>
                    <a:srgbClr val="FFFF66"/>
                  </a:solidFill>
                  <a:ea typeface="楷体_GB2312" pitchFamily="49" charset="-122"/>
                </a:rPr>
                <a:t>SF</a:t>
              </a:r>
              <a:r>
                <a:rPr lang="zh-CN" altLang="en-US" sz="2400">
                  <a:solidFill>
                    <a:srgbClr val="FFFF66"/>
                  </a:solidFill>
                  <a:ea typeface="楷体_GB2312" pitchFamily="49" charset="-122"/>
                </a:rPr>
                <a:t>几率</a:t>
              </a:r>
            </a:p>
          </p:txBody>
        </p:sp>
        <p:sp>
          <p:nvSpPr>
            <p:cNvPr id="302085" name="Text Box 5">
              <a:extLst>
                <a:ext uri="{FF2B5EF4-FFF2-40B4-BE49-F238E27FC236}">
                  <a16:creationId xmlns:a16="http://schemas.microsoft.com/office/drawing/2014/main" id="{1565E13D-E79B-4D72-B658-340638670A02}"/>
                </a:ext>
              </a:extLst>
            </p:cNvPr>
            <p:cNvSpPr txBox="1">
              <a:spLocks noChangeArrowheads="1"/>
            </p:cNvSpPr>
            <p:nvPr/>
          </p:nvSpPr>
          <p:spPr bwMode="auto">
            <a:xfrm>
              <a:off x="2472" y="1480"/>
              <a:ext cx="908" cy="288"/>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400">
                  <a:solidFill>
                    <a:srgbClr val="FFFF66"/>
                  </a:solidFill>
                  <a:ea typeface="楷体_GB2312" pitchFamily="49" charset="-122"/>
                </a:rPr>
                <a:t>势垒高度</a:t>
              </a:r>
            </a:p>
          </p:txBody>
        </p:sp>
        <p:sp>
          <p:nvSpPr>
            <p:cNvPr id="302086" name="Text Box 6">
              <a:extLst>
                <a:ext uri="{FF2B5EF4-FFF2-40B4-BE49-F238E27FC236}">
                  <a16:creationId xmlns:a16="http://schemas.microsoft.com/office/drawing/2014/main" id="{B5F4CF38-38F1-44FC-AC08-D1A19A288893}"/>
                </a:ext>
              </a:extLst>
            </p:cNvPr>
            <p:cNvSpPr txBox="1">
              <a:spLocks noChangeArrowheads="1"/>
            </p:cNvSpPr>
            <p:nvPr/>
          </p:nvSpPr>
          <p:spPr bwMode="auto">
            <a:xfrm>
              <a:off x="1202" y="2040"/>
              <a:ext cx="1316" cy="288"/>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400">
                  <a:solidFill>
                    <a:srgbClr val="FFFF66"/>
                  </a:solidFill>
                  <a:ea typeface="楷体_GB2312" pitchFamily="49" charset="-122"/>
                </a:rPr>
                <a:t>势垒穿透几率</a:t>
              </a:r>
            </a:p>
          </p:txBody>
        </p:sp>
        <p:sp>
          <p:nvSpPr>
            <p:cNvPr id="302087" name="Text Box 7">
              <a:extLst>
                <a:ext uri="{FF2B5EF4-FFF2-40B4-BE49-F238E27FC236}">
                  <a16:creationId xmlns:a16="http://schemas.microsoft.com/office/drawing/2014/main" id="{01B0B40A-1C78-4D20-8DA5-24675268E93C}"/>
                </a:ext>
              </a:extLst>
            </p:cNvPr>
            <p:cNvSpPr txBox="1">
              <a:spLocks noChangeArrowheads="1"/>
            </p:cNvSpPr>
            <p:nvPr/>
          </p:nvSpPr>
          <p:spPr bwMode="auto">
            <a:xfrm>
              <a:off x="3470" y="2040"/>
              <a:ext cx="952" cy="288"/>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400">
                  <a:solidFill>
                    <a:srgbClr val="FFFF66"/>
                  </a:solidFill>
                  <a:ea typeface="楷体_GB2312" pitchFamily="49" charset="-122"/>
                </a:rPr>
                <a:t>SF</a:t>
              </a:r>
              <a:r>
                <a:rPr lang="zh-CN" altLang="en-US" sz="2400">
                  <a:solidFill>
                    <a:srgbClr val="FFFF66"/>
                  </a:solidFill>
                  <a:ea typeface="楷体_GB2312" pitchFamily="49" charset="-122"/>
                </a:rPr>
                <a:t>半衰期</a:t>
              </a:r>
            </a:p>
          </p:txBody>
        </p:sp>
        <p:sp>
          <p:nvSpPr>
            <p:cNvPr id="302089" name="AutoShape 9">
              <a:extLst>
                <a:ext uri="{FF2B5EF4-FFF2-40B4-BE49-F238E27FC236}">
                  <a16:creationId xmlns:a16="http://schemas.microsoft.com/office/drawing/2014/main" id="{84456081-9ECC-438F-A1BD-B91E59685DB1}"/>
                </a:ext>
              </a:extLst>
            </p:cNvPr>
            <p:cNvSpPr>
              <a:spLocks noChangeArrowheads="1"/>
            </p:cNvSpPr>
            <p:nvPr/>
          </p:nvSpPr>
          <p:spPr bwMode="auto">
            <a:xfrm>
              <a:off x="3424" y="2357"/>
              <a:ext cx="680" cy="453"/>
            </a:xfrm>
            <a:custGeom>
              <a:avLst/>
              <a:gdLst>
                <a:gd name="G0" fmla="+- 15826 0 0"/>
                <a:gd name="G1" fmla="+- 19829 0 0"/>
                <a:gd name="G2" fmla="+- 8110 0 0"/>
                <a:gd name="G3" fmla="*/ 15826 1 2"/>
                <a:gd name="G4" fmla="+- G3 10800 0"/>
                <a:gd name="G5" fmla="+- 21600 15826 19829"/>
                <a:gd name="G6" fmla="+- 19829 8110 0"/>
                <a:gd name="G7" fmla="*/ G6 1 2"/>
                <a:gd name="G8" fmla="*/ 19829 2 1"/>
                <a:gd name="G9" fmla="+- G8 0 21600"/>
                <a:gd name="G10" fmla="+- G5 0 G4"/>
                <a:gd name="G11" fmla="+- 15826 0 G4"/>
                <a:gd name="G12" fmla="*/ G2 G10 G11"/>
                <a:gd name="T0" fmla="*/ 18713 w 21600"/>
                <a:gd name="T1" fmla="*/ 0 h 21600"/>
                <a:gd name="T2" fmla="*/ 15826 w 21600"/>
                <a:gd name="T3" fmla="*/ 8110 h 21600"/>
                <a:gd name="T4" fmla="*/ 8110 w 21600"/>
                <a:gd name="T5" fmla="*/ 15826 h 21600"/>
                <a:gd name="T6" fmla="*/ 0 w 21600"/>
                <a:gd name="T7" fmla="*/ 18713 h 21600"/>
                <a:gd name="T8" fmla="*/ 8110 w 21600"/>
                <a:gd name="T9" fmla="*/ 21600 h 21600"/>
                <a:gd name="T10" fmla="*/ 13970 w 21600"/>
                <a:gd name="T11" fmla="*/ 19829 h 21600"/>
                <a:gd name="T12" fmla="*/ 19829 w 21600"/>
                <a:gd name="T13" fmla="*/ 13970 h 21600"/>
                <a:gd name="T14" fmla="*/ 21600 w 21600"/>
                <a:gd name="T15" fmla="*/ 8110 h 21600"/>
                <a:gd name="T16" fmla="*/ 17694720 60000 65536"/>
                <a:gd name="T17" fmla="*/ 11796480 60000 65536"/>
                <a:gd name="T18" fmla="*/ 17694720 60000 65536"/>
                <a:gd name="T19" fmla="*/ 11796480 60000 65536"/>
                <a:gd name="T20" fmla="*/ 5898240 60000 65536"/>
                <a:gd name="T21" fmla="*/ 5898240 60000 65536"/>
                <a:gd name="T22" fmla="*/ 0 60000 65536"/>
                <a:gd name="T23" fmla="*/ 0 60000 65536"/>
                <a:gd name="T24" fmla="*/ G12 w 21600"/>
                <a:gd name="T25" fmla="*/ G5 h 21600"/>
                <a:gd name="T26" fmla="*/ G1 w 21600"/>
                <a:gd name="T27" fmla="*/ G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8713" y="0"/>
                  </a:moveTo>
                  <a:lnTo>
                    <a:pt x="15826" y="8110"/>
                  </a:lnTo>
                  <a:lnTo>
                    <a:pt x="17597" y="8110"/>
                  </a:lnTo>
                  <a:lnTo>
                    <a:pt x="17597" y="17597"/>
                  </a:lnTo>
                  <a:lnTo>
                    <a:pt x="8110" y="17597"/>
                  </a:lnTo>
                  <a:lnTo>
                    <a:pt x="8110" y="15826"/>
                  </a:lnTo>
                  <a:lnTo>
                    <a:pt x="0" y="18713"/>
                  </a:lnTo>
                  <a:lnTo>
                    <a:pt x="8110" y="21600"/>
                  </a:lnTo>
                  <a:lnTo>
                    <a:pt x="8110" y="19829"/>
                  </a:lnTo>
                  <a:lnTo>
                    <a:pt x="19829" y="19829"/>
                  </a:lnTo>
                  <a:lnTo>
                    <a:pt x="19829" y="8110"/>
                  </a:lnTo>
                  <a:lnTo>
                    <a:pt x="21600" y="811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2090" name="AutoShape 10">
              <a:extLst>
                <a:ext uri="{FF2B5EF4-FFF2-40B4-BE49-F238E27FC236}">
                  <a16:creationId xmlns:a16="http://schemas.microsoft.com/office/drawing/2014/main" id="{F077DC78-ACC5-4DD7-8BD8-721E01C36600}"/>
                </a:ext>
              </a:extLst>
            </p:cNvPr>
            <p:cNvSpPr>
              <a:spLocks noChangeArrowheads="1"/>
            </p:cNvSpPr>
            <p:nvPr/>
          </p:nvSpPr>
          <p:spPr bwMode="auto">
            <a:xfrm rot="5400000">
              <a:off x="1859" y="2267"/>
              <a:ext cx="453" cy="680"/>
            </a:xfrm>
            <a:custGeom>
              <a:avLst/>
              <a:gdLst>
                <a:gd name="G0" fmla="+- 15826 0 0"/>
                <a:gd name="G1" fmla="+- 19829 0 0"/>
                <a:gd name="G2" fmla="+- 8110 0 0"/>
                <a:gd name="G3" fmla="*/ 15826 1 2"/>
                <a:gd name="G4" fmla="+- G3 10800 0"/>
                <a:gd name="G5" fmla="+- 21600 15826 19829"/>
                <a:gd name="G6" fmla="+- 19829 8110 0"/>
                <a:gd name="G7" fmla="*/ G6 1 2"/>
                <a:gd name="G8" fmla="*/ 19829 2 1"/>
                <a:gd name="G9" fmla="+- G8 0 21600"/>
                <a:gd name="G10" fmla="+- G5 0 G4"/>
                <a:gd name="G11" fmla="+- 15826 0 G4"/>
                <a:gd name="G12" fmla="*/ G2 G10 G11"/>
                <a:gd name="T0" fmla="*/ 18713 w 21600"/>
                <a:gd name="T1" fmla="*/ 0 h 21600"/>
                <a:gd name="T2" fmla="*/ 15826 w 21600"/>
                <a:gd name="T3" fmla="*/ 8110 h 21600"/>
                <a:gd name="T4" fmla="*/ 8110 w 21600"/>
                <a:gd name="T5" fmla="*/ 15826 h 21600"/>
                <a:gd name="T6" fmla="*/ 0 w 21600"/>
                <a:gd name="T7" fmla="*/ 18713 h 21600"/>
                <a:gd name="T8" fmla="*/ 8110 w 21600"/>
                <a:gd name="T9" fmla="*/ 21600 h 21600"/>
                <a:gd name="T10" fmla="*/ 13970 w 21600"/>
                <a:gd name="T11" fmla="*/ 19829 h 21600"/>
                <a:gd name="T12" fmla="*/ 19829 w 21600"/>
                <a:gd name="T13" fmla="*/ 13970 h 21600"/>
                <a:gd name="T14" fmla="*/ 21600 w 21600"/>
                <a:gd name="T15" fmla="*/ 8110 h 21600"/>
                <a:gd name="T16" fmla="*/ 17694720 60000 65536"/>
                <a:gd name="T17" fmla="*/ 11796480 60000 65536"/>
                <a:gd name="T18" fmla="*/ 17694720 60000 65536"/>
                <a:gd name="T19" fmla="*/ 11796480 60000 65536"/>
                <a:gd name="T20" fmla="*/ 5898240 60000 65536"/>
                <a:gd name="T21" fmla="*/ 5898240 60000 65536"/>
                <a:gd name="T22" fmla="*/ 0 60000 65536"/>
                <a:gd name="T23" fmla="*/ 0 60000 65536"/>
                <a:gd name="T24" fmla="*/ G12 w 21600"/>
                <a:gd name="T25" fmla="*/ G5 h 21600"/>
                <a:gd name="T26" fmla="*/ G1 w 21600"/>
                <a:gd name="T27" fmla="*/ G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8713" y="0"/>
                  </a:moveTo>
                  <a:lnTo>
                    <a:pt x="15826" y="8110"/>
                  </a:lnTo>
                  <a:lnTo>
                    <a:pt x="17597" y="8110"/>
                  </a:lnTo>
                  <a:lnTo>
                    <a:pt x="17597" y="17597"/>
                  </a:lnTo>
                  <a:lnTo>
                    <a:pt x="8110" y="17597"/>
                  </a:lnTo>
                  <a:lnTo>
                    <a:pt x="8110" y="15826"/>
                  </a:lnTo>
                  <a:lnTo>
                    <a:pt x="0" y="18713"/>
                  </a:lnTo>
                  <a:lnTo>
                    <a:pt x="8110" y="21600"/>
                  </a:lnTo>
                  <a:lnTo>
                    <a:pt x="8110" y="19829"/>
                  </a:lnTo>
                  <a:lnTo>
                    <a:pt x="19829" y="19829"/>
                  </a:lnTo>
                  <a:lnTo>
                    <a:pt x="19829" y="8110"/>
                  </a:lnTo>
                  <a:lnTo>
                    <a:pt x="21600" y="811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2091" name="AutoShape 11">
              <a:extLst>
                <a:ext uri="{FF2B5EF4-FFF2-40B4-BE49-F238E27FC236}">
                  <a16:creationId xmlns:a16="http://schemas.microsoft.com/office/drawing/2014/main" id="{31A56B4F-85F1-49CA-8E82-0C12971A0081}"/>
                </a:ext>
              </a:extLst>
            </p:cNvPr>
            <p:cNvSpPr>
              <a:spLocks noChangeArrowheads="1"/>
            </p:cNvSpPr>
            <p:nvPr/>
          </p:nvSpPr>
          <p:spPr bwMode="auto">
            <a:xfrm rot="10800000">
              <a:off x="1746" y="1564"/>
              <a:ext cx="680" cy="453"/>
            </a:xfrm>
            <a:custGeom>
              <a:avLst/>
              <a:gdLst>
                <a:gd name="G0" fmla="+- 15826 0 0"/>
                <a:gd name="G1" fmla="+- 19829 0 0"/>
                <a:gd name="G2" fmla="+- 8110 0 0"/>
                <a:gd name="G3" fmla="*/ 15826 1 2"/>
                <a:gd name="G4" fmla="+- G3 10800 0"/>
                <a:gd name="G5" fmla="+- 21600 15826 19829"/>
                <a:gd name="G6" fmla="+- 19829 8110 0"/>
                <a:gd name="G7" fmla="*/ G6 1 2"/>
                <a:gd name="G8" fmla="*/ 19829 2 1"/>
                <a:gd name="G9" fmla="+- G8 0 21600"/>
                <a:gd name="G10" fmla="+- G5 0 G4"/>
                <a:gd name="G11" fmla="+- 15826 0 G4"/>
                <a:gd name="G12" fmla="*/ G2 G10 G11"/>
                <a:gd name="T0" fmla="*/ 18713 w 21600"/>
                <a:gd name="T1" fmla="*/ 0 h 21600"/>
                <a:gd name="T2" fmla="*/ 15826 w 21600"/>
                <a:gd name="T3" fmla="*/ 8110 h 21600"/>
                <a:gd name="T4" fmla="*/ 8110 w 21600"/>
                <a:gd name="T5" fmla="*/ 15826 h 21600"/>
                <a:gd name="T6" fmla="*/ 0 w 21600"/>
                <a:gd name="T7" fmla="*/ 18713 h 21600"/>
                <a:gd name="T8" fmla="*/ 8110 w 21600"/>
                <a:gd name="T9" fmla="*/ 21600 h 21600"/>
                <a:gd name="T10" fmla="*/ 13970 w 21600"/>
                <a:gd name="T11" fmla="*/ 19829 h 21600"/>
                <a:gd name="T12" fmla="*/ 19829 w 21600"/>
                <a:gd name="T13" fmla="*/ 13970 h 21600"/>
                <a:gd name="T14" fmla="*/ 21600 w 21600"/>
                <a:gd name="T15" fmla="*/ 8110 h 21600"/>
                <a:gd name="T16" fmla="*/ 17694720 60000 65536"/>
                <a:gd name="T17" fmla="*/ 11796480 60000 65536"/>
                <a:gd name="T18" fmla="*/ 17694720 60000 65536"/>
                <a:gd name="T19" fmla="*/ 11796480 60000 65536"/>
                <a:gd name="T20" fmla="*/ 5898240 60000 65536"/>
                <a:gd name="T21" fmla="*/ 5898240 60000 65536"/>
                <a:gd name="T22" fmla="*/ 0 60000 65536"/>
                <a:gd name="T23" fmla="*/ 0 60000 65536"/>
                <a:gd name="T24" fmla="*/ G12 w 21600"/>
                <a:gd name="T25" fmla="*/ G5 h 21600"/>
                <a:gd name="T26" fmla="*/ G1 w 21600"/>
                <a:gd name="T27" fmla="*/ G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8713" y="0"/>
                  </a:moveTo>
                  <a:lnTo>
                    <a:pt x="15826" y="8110"/>
                  </a:lnTo>
                  <a:lnTo>
                    <a:pt x="17597" y="8110"/>
                  </a:lnTo>
                  <a:lnTo>
                    <a:pt x="17597" y="17597"/>
                  </a:lnTo>
                  <a:lnTo>
                    <a:pt x="8110" y="17597"/>
                  </a:lnTo>
                  <a:lnTo>
                    <a:pt x="8110" y="15826"/>
                  </a:lnTo>
                  <a:lnTo>
                    <a:pt x="0" y="18713"/>
                  </a:lnTo>
                  <a:lnTo>
                    <a:pt x="8110" y="21600"/>
                  </a:lnTo>
                  <a:lnTo>
                    <a:pt x="8110" y="19829"/>
                  </a:lnTo>
                  <a:lnTo>
                    <a:pt x="19829" y="19829"/>
                  </a:lnTo>
                  <a:lnTo>
                    <a:pt x="19829" y="8110"/>
                  </a:lnTo>
                  <a:lnTo>
                    <a:pt x="21600" y="811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2092" name="AutoShape 12">
              <a:extLst>
                <a:ext uri="{FF2B5EF4-FFF2-40B4-BE49-F238E27FC236}">
                  <a16:creationId xmlns:a16="http://schemas.microsoft.com/office/drawing/2014/main" id="{9F903DE8-0896-4A0E-9145-2072972E5F2C}"/>
                </a:ext>
              </a:extLst>
            </p:cNvPr>
            <p:cNvSpPr>
              <a:spLocks noChangeArrowheads="1"/>
            </p:cNvSpPr>
            <p:nvPr/>
          </p:nvSpPr>
          <p:spPr bwMode="auto">
            <a:xfrm rot="16200000">
              <a:off x="3537" y="1450"/>
              <a:ext cx="453" cy="680"/>
            </a:xfrm>
            <a:custGeom>
              <a:avLst/>
              <a:gdLst>
                <a:gd name="G0" fmla="+- 15826 0 0"/>
                <a:gd name="G1" fmla="+- 19829 0 0"/>
                <a:gd name="G2" fmla="+- 8110 0 0"/>
                <a:gd name="G3" fmla="*/ 15826 1 2"/>
                <a:gd name="G4" fmla="+- G3 10800 0"/>
                <a:gd name="G5" fmla="+- 21600 15826 19829"/>
                <a:gd name="G6" fmla="+- 19829 8110 0"/>
                <a:gd name="G7" fmla="*/ G6 1 2"/>
                <a:gd name="G8" fmla="*/ 19829 2 1"/>
                <a:gd name="G9" fmla="+- G8 0 21600"/>
                <a:gd name="G10" fmla="+- G5 0 G4"/>
                <a:gd name="G11" fmla="+- 15826 0 G4"/>
                <a:gd name="G12" fmla="*/ G2 G10 G11"/>
                <a:gd name="T0" fmla="*/ 18713 w 21600"/>
                <a:gd name="T1" fmla="*/ 0 h 21600"/>
                <a:gd name="T2" fmla="*/ 15826 w 21600"/>
                <a:gd name="T3" fmla="*/ 8110 h 21600"/>
                <a:gd name="T4" fmla="*/ 8110 w 21600"/>
                <a:gd name="T5" fmla="*/ 15826 h 21600"/>
                <a:gd name="T6" fmla="*/ 0 w 21600"/>
                <a:gd name="T7" fmla="*/ 18713 h 21600"/>
                <a:gd name="T8" fmla="*/ 8110 w 21600"/>
                <a:gd name="T9" fmla="*/ 21600 h 21600"/>
                <a:gd name="T10" fmla="*/ 13970 w 21600"/>
                <a:gd name="T11" fmla="*/ 19829 h 21600"/>
                <a:gd name="T12" fmla="*/ 19829 w 21600"/>
                <a:gd name="T13" fmla="*/ 13970 h 21600"/>
                <a:gd name="T14" fmla="*/ 21600 w 21600"/>
                <a:gd name="T15" fmla="*/ 8110 h 21600"/>
                <a:gd name="T16" fmla="*/ 17694720 60000 65536"/>
                <a:gd name="T17" fmla="*/ 11796480 60000 65536"/>
                <a:gd name="T18" fmla="*/ 17694720 60000 65536"/>
                <a:gd name="T19" fmla="*/ 11796480 60000 65536"/>
                <a:gd name="T20" fmla="*/ 5898240 60000 65536"/>
                <a:gd name="T21" fmla="*/ 5898240 60000 65536"/>
                <a:gd name="T22" fmla="*/ 0 60000 65536"/>
                <a:gd name="T23" fmla="*/ 0 60000 65536"/>
                <a:gd name="T24" fmla="*/ G12 w 21600"/>
                <a:gd name="T25" fmla="*/ G5 h 21600"/>
                <a:gd name="T26" fmla="*/ G1 w 21600"/>
                <a:gd name="T27" fmla="*/ G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8713" y="0"/>
                  </a:moveTo>
                  <a:lnTo>
                    <a:pt x="15826" y="8110"/>
                  </a:lnTo>
                  <a:lnTo>
                    <a:pt x="17597" y="8110"/>
                  </a:lnTo>
                  <a:lnTo>
                    <a:pt x="17597" y="17597"/>
                  </a:lnTo>
                  <a:lnTo>
                    <a:pt x="8110" y="17597"/>
                  </a:lnTo>
                  <a:lnTo>
                    <a:pt x="8110" y="15826"/>
                  </a:lnTo>
                  <a:lnTo>
                    <a:pt x="0" y="18713"/>
                  </a:lnTo>
                  <a:lnTo>
                    <a:pt x="8110" y="21600"/>
                  </a:lnTo>
                  <a:lnTo>
                    <a:pt x="8110" y="19829"/>
                  </a:lnTo>
                  <a:lnTo>
                    <a:pt x="19829" y="19829"/>
                  </a:lnTo>
                  <a:lnTo>
                    <a:pt x="19829" y="8110"/>
                  </a:lnTo>
                  <a:lnTo>
                    <a:pt x="21600" y="811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02094" name="Text Box 14">
            <a:extLst>
              <a:ext uri="{FF2B5EF4-FFF2-40B4-BE49-F238E27FC236}">
                <a16:creationId xmlns:a16="http://schemas.microsoft.com/office/drawing/2014/main" id="{7B4374E1-331A-48F0-A010-E3FD4D139CCB}"/>
              </a:ext>
            </a:extLst>
          </p:cNvPr>
          <p:cNvSpPr txBox="1">
            <a:spLocks noChangeArrowheads="1"/>
          </p:cNvSpPr>
          <p:nvPr/>
        </p:nvSpPr>
        <p:spPr bwMode="auto">
          <a:xfrm>
            <a:off x="539750" y="692150"/>
            <a:ext cx="3024188" cy="286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chemeClr val="tx1"/>
                </a:solidFill>
                <a:ea typeface="楷体_GB2312" pitchFamily="49" charset="-122"/>
              </a:rPr>
              <a:t>右侧四者密切相关，有写些非常敏感，例如：</a:t>
            </a:r>
          </a:p>
          <a:p>
            <a:pPr>
              <a:spcBef>
                <a:spcPct val="50000"/>
              </a:spcBef>
            </a:pPr>
            <a:r>
              <a:rPr lang="zh-CN" altLang="en-US">
                <a:solidFill>
                  <a:schemeClr val="tx1"/>
                </a:solidFill>
                <a:ea typeface="楷体_GB2312" pitchFamily="49" charset="-122"/>
              </a:rPr>
              <a:t>       势垒高度相差</a:t>
            </a:r>
            <a:r>
              <a:rPr lang="en-US" altLang="zh-CN">
                <a:solidFill>
                  <a:schemeClr val="tx1"/>
                </a:solidFill>
                <a:ea typeface="楷体_GB2312" pitchFamily="49" charset="-122"/>
              </a:rPr>
              <a:t>1MeV</a:t>
            </a:r>
            <a:r>
              <a:rPr lang="zh-CN" altLang="en-US">
                <a:solidFill>
                  <a:schemeClr val="tx1"/>
                </a:solidFill>
                <a:ea typeface="楷体_GB2312" pitchFamily="49" charset="-122"/>
              </a:rPr>
              <a:t>，半衰期可相差</a:t>
            </a:r>
            <a:r>
              <a:rPr lang="en-US" altLang="zh-CN">
                <a:solidFill>
                  <a:schemeClr val="tx1"/>
                </a:solidFill>
                <a:ea typeface="楷体_GB2312" pitchFamily="49" charset="-122"/>
              </a:rPr>
              <a:t>10</a:t>
            </a:r>
            <a:r>
              <a:rPr lang="en-US" altLang="zh-CN" baseline="30000">
                <a:solidFill>
                  <a:schemeClr val="tx1"/>
                </a:solidFill>
                <a:ea typeface="楷体_GB2312" pitchFamily="49" charset="-122"/>
              </a:rPr>
              <a:t>5</a:t>
            </a:r>
            <a:r>
              <a:rPr lang="zh-CN" altLang="en-US">
                <a:solidFill>
                  <a:schemeClr val="tx1"/>
                </a:solidFill>
                <a:ea typeface="楷体_GB2312" pitchFamily="49" charset="-122"/>
              </a:rPr>
              <a:t>倍。</a:t>
            </a:r>
          </a:p>
        </p:txBody>
      </p:sp>
      <p:graphicFrame>
        <p:nvGraphicFramePr>
          <p:cNvPr id="302174" name="Group 94">
            <a:extLst>
              <a:ext uri="{FF2B5EF4-FFF2-40B4-BE49-F238E27FC236}">
                <a16:creationId xmlns:a16="http://schemas.microsoft.com/office/drawing/2014/main" id="{4B520E6E-56AA-4949-A45B-10187D1EDDB2}"/>
              </a:ext>
            </a:extLst>
          </p:cNvPr>
          <p:cNvGraphicFramePr>
            <a:graphicFrameLocks noGrp="1"/>
          </p:cNvGraphicFramePr>
          <p:nvPr>
            <p:ph/>
          </p:nvPr>
        </p:nvGraphicFramePr>
        <p:xfrm>
          <a:off x="684213" y="4221163"/>
          <a:ext cx="7632700" cy="1560960"/>
        </p:xfrm>
        <a:graphic>
          <a:graphicData uri="http://schemas.openxmlformats.org/drawingml/2006/table">
            <a:tbl>
              <a:tblPr/>
              <a:tblGrid>
                <a:gridCol w="719137">
                  <a:extLst>
                    <a:ext uri="{9D8B030D-6E8A-4147-A177-3AD203B41FA5}">
                      <a16:colId xmlns:a16="http://schemas.microsoft.com/office/drawing/2014/main" val="3485718305"/>
                    </a:ext>
                  </a:extLst>
                </a:gridCol>
                <a:gridCol w="1296988">
                  <a:extLst>
                    <a:ext uri="{9D8B030D-6E8A-4147-A177-3AD203B41FA5}">
                      <a16:colId xmlns:a16="http://schemas.microsoft.com/office/drawing/2014/main" val="1952523531"/>
                    </a:ext>
                  </a:extLst>
                </a:gridCol>
                <a:gridCol w="1295400">
                  <a:extLst>
                    <a:ext uri="{9D8B030D-6E8A-4147-A177-3AD203B41FA5}">
                      <a16:colId xmlns:a16="http://schemas.microsoft.com/office/drawing/2014/main" val="4016414695"/>
                    </a:ext>
                  </a:extLst>
                </a:gridCol>
                <a:gridCol w="1296987">
                  <a:extLst>
                    <a:ext uri="{9D8B030D-6E8A-4147-A177-3AD203B41FA5}">
                      <a16:colId xmlns:a16="http://schemas.microsoft.com/office/drawing/2014/main" val="2579505569"/>
                    </a:ext>
                  </a:extLst>
                </a:gridCol>
                <a:gridCol w="1150938">
                  <a:extLst>
                    <a:ext uri="{9D8B030D-6E8A-4147-A177-3AD203B41FA5}">
                      <a16:colId xmlns:a16="http://schemas.microsoft.com/office/drawing/2014/main" val="3390083018"/>
                    </a:ext>
                  </a:extLst>
                </a:gridCol>
                <a:gridCol w="936625">
                  <a:extLst>
                    <a:ext uri="{9D8B030D-6E8A-4147-A177-3AD203B41FA5}">
                      <a16:colId xmlns:a16="http://schemas.microsoft.com/office/drawing/2014/main" val="1417788364"/>
                    </a:ext>
                  </a:extLst>
                </a:gridCol>
                <a:gridCol w="936625">
                  <a:extLst>
                    <a:ext uri="{9D8B030D-6E8A-4147-A177-3AD203B41FA5}">
                      <a16:colId xmlns:a16="http://schemas.microsoft.com/office/drawing/2014/main" val="3762858331"/>
                    </a:ext>
                  </a:extLst>
                </a:gridCol>
              </a:tblGrid>
              <a:tr h="215900">
                <a:tc>
                  <a:txBody>
                    <a:bodyPr/>
                    <a:lstStyle>
                      <a:lvl1pPr>
                        <a:spcBef>
                          <a:spcPct val="20000"/>
                        </a:spcBef>
                        <a:defRPr sz="2800">
                          <a:solidFill>
                            <a:schemeClr val="tx1"/>
                          </a:solidFill>
                          <a:latin typeface="Verdana" panose="020B0604030504040204" pitchFamily="34" charset="0"/>
                          <a:ea typeface="宋体" panose="02010600030101010101" pitchFamily="2" charset="-122"/>
                        </a:defRPr>
                      </a:lvl1pPr>
                      <a:lvl2pPr>
                        <a:spcBef>
                          <a:spcPct val="20000"/>
                        </a:spcBef>
                        <a:defRPr sz="2400">
                          <a:solidFill>
                            <a:schemeClr val="tx1"/>
                          </a:solidFill>
                          <a:latin typeface="Verdana" panose="020B0604030504040204" pitchFamily="34" charset="0"/>
                          <a:ea typeface="宋体" panose="02010600030101010101" pitchFamily="2" charset="-122"/>
                        </a:defRPr>
                      </a:lvl2pPr>
                      <a:lvl3pPr>
                        <a:spcBef>
                          <a:spcPct val="20000"/>
                        </a:spcBef>
                        <a:defRPr sz="20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0000"/>
                        </a:spcBef>
                        <a:defRPr>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Verdana" panose="020B0604030504040204" pitchFamily="34" charset="0"/>
                          <a:ea typeface="宋体" panose="02010600030101010101" pitchFamily="2" charset="-122"/>
                        </a:defRPr>
                      </a:lvl1pPr>
                      <a:lvl2pPr>
                        <a:spcBef>
                          <a:spcPct val="20000"/>
                        </a:spcBef>
                        <a:defRPr sz="2400">
                          <a:solidFill>
                            <a:schemeClr val="tx1"/>
                          </a:solidFill>
                          <a:latin typeface="Verdana" panose="020B0604030504040204" pitchFamily="34" charset="0"/>
                          <a:ea typeface="宋体" panose="02010600030101010101" pitchFamily="2" charset="-122"/>
                        </a:defRPr>
                      </a:lvl2pPr>
                      <a:lvl3pPr>
                        <a:spcBef>
                          <a:spcPct val="20000"/>
                        </a:spcBef>
                        <a:defRPr sz="20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0000"/>
                        </a:spcBef>
                        <a:defRPr>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30000">
                          <a:ln>
                            <a:noFill/>
                          </a:ln>
                          <a:solidFill>
                            <a:srgbClr val="0000FF"/>
                          </a:solidFill>
                          <a:effectLst/>
                          <a:latin typeface="Times New Roman" panose="02020603050405020304" pitchFamily="18" charset="0"/>
                          <a:ea typeface="楷体_GB2312" pitchFamily="49" charset="-122"/>
                        </a:rPr>
                        <a:t>235</a:t>
                      </a:r>
                      <a:r>
                        <a:rPr kumimoji="0" lang="en-US" altLang="zh-CN" sz="2800" b="1" i="0" u="none" strike="noStrike" cap="none" normalizeH="0" baseline="0">
                          <a:ln>
                            <a:noFill/>
                          </a:ln>
                          <a:solidFill>
                            <a:srgbClr val="0000FF"/>
                          </a:solidFill>
                          <a:effectLst/>
                          <a:latin typeface="Times New Roman" panose="02020603050405020304" pitchFamily="18" charset="0"/>
                          <a:ea typeface="楷体_GB2312" pitchFamily="49" charset="-122"/>
                        </a:rPr>
                        <a:t>U</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Verdana" panose="020B0604030504040204" pitchFamily="34" charset="0"/>
                          <a:ea typeface="宋体" panose="02010600030101010101" pitchFamily="2" charset="-122"/>
                        </a:defRPr>
                      </a:lvl1pPr>
                      <a:lvl2pPr>
                        <a:spcBef>
                          <a:spcPct val="20000"/>
                        </a:spcBef>
                        <a:defRPr sz="2400">
                          <a:solidFill>
                            <a:schemeClr val="tx1"/>
                          </a:solidFill>
                          <a:latin typeface="Verdana" panose="020B0604030504040204" pitchFamily="34" charset="0"/>
                          <a:ea typeface="宋体" panose="02010600030101010101" pitchFamily="2" charset="-122"/>
                        </a:defRPr>
                      </a:lvl2pPr>
                      <a:lvl3pPr>
                        <a:spcBef>
                          <a:spcPct val="20000"/>
                        </a:spcBef>
                        <a:defRPr sz="20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0000"/>
                        </a:spcBef>
                        <a:defRPr>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30000">
                          <a:ln>
                            <a:noFill/>
                          </a:ln>
                          <a:solidFill>
                            <a:srgbClr val="0000FF"/>
                          </a:solidFill>
                          <a:effectLst/>
                          <a:latin typeface="Times New Roman" panose="02020603050405020304" pitchFamily="18" charset="0"/>
                          <a:ea typeface="楷体_GB2312" pitchFamily="49" charset="-122"/>
                        </a:rPr>
                        <a:t>238</a:t>
                      </a:r>
                      <a:r>
                        <a:rPr kumimoji="0" lang="en-US" altLang="zh-CN" sz="2800" b="1" i="0" u="none" strike="noStrike" cap="none" normalizeH="0" baseline="0">
                          <a:ln>
                            <a:noFill/>
                          </a:ln>
                          <a:solidFill>
                            <a:srgbClr val="0000FF"/>
                          </a:solidFill>
                          <a:effectLst/>
                          <a:latin typeface="Times New Roman" panose="02020603050405020304" pitchFamily="18" charset="0"/>
                          <a:ea typeface="楷体_GB2312" pitchFamily="49" charset="-122"/>
                        </a:rPr>
                        <a:t>U</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Verdana" panose="020B0604030504040204" pitchFamily="34" charset="0"/>
                          <a:ea typeface="宋体" panose="02010600030101010101" pitchFamily="2" charset="-122"/>
                        </a:defRPr>
                      </a:lvl1pPr>
                      <a:lvl2pPr>
                        <a:spcBef>
                          <a:spcPct val="20000"/>
                        </a:spcBef>
                        <a:defRPr sz="2400">
                          <a:solidFill>
                            <a:schemeClr val="tx1"/>
                          </a:solidFill>
                          <a:latin typeface="Verdana" panose="020B0604030504040204" pitchFamily="34" charset="0"/>
                          <a:ea typeface="宋体" panose="02010600030101010101" pitchFamily="2" charset="-122"/>
                        </a:defRPr>
                      </a:lvl2pPr>
                      <a:lvl3pPr>
                        <a:spcBef>
                          <a:spcPct val="20000"/>
                        </a:spcBef>
                        <a:defRPr sz="20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0000"/>
                        </a:spcBef>
                        <a:defRPr>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30000">
                          <a:ln>
                            <a:noFill/>
                          </a:ln>
                          <a:solidFill>
                            <a:srgbClr val="0000FF"/>
                          </a:solidFill>
                          <a:effectLst/>
                          <a:latin typeface="Times New Roman" panose="02020603050405020304" pitchFamily="18" charset="0"/>
                          <a:ea typeface="楷体_GB2312" pitchFamily="49" charset="-122"/>
                        </a:rPr>
                        <a:t>240</a:t>
                      </a:r>
                      <a:r>
                        <a:rPr kumimoji="0" lang="en-US" altLang="zh-CN" sz="2800" b="1" i="0" u="none" strike="noStrike" cap="none" normalizeH="0" baseline="0">
                          <a:ln>
                            <a:noFill/>
                          </a:ln>
                          <a:solidFill>
                            <a:srgbClr val="0000FF"/>
                          </a:solidFill>
                          <a:effectLst/>
                          <a:latin typeface="Times New Roman" panose="02020603050405020304" pitchFamily="18" charset="0"/>
                          <a:ea typeface="楷体_GB2312" pitchFamily="49" charset="-122"/>
                        </a:rPr>
                        <a:t>Pu</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Verdana" panose="020B0604030504040204" pitchFamily="34" charset="0"/>
                          <a:ea typeface="宋体" panose="02010600030101010101" pitchFamily="2" charset="-122"/>
                        </a:defRPr>
                      </a:lvl1pPr>
                      <a:lvl2pPr>
                        <a:spcBef>
                          <a:spcPct val="20000"/>
                        </a:spcBef>
                        <a:defRPr sz="2400">
                          <a:solidFill>
                            <a:schemeClr val="tx1"/>
                          </a:solidFill>
                          <a:latin typeface="Verdana" panose="020B0604030504040204" pitchFamily="34" charset="0"/>
                          <a:ea typeface="宋体" panose="02010600030101010101" pitchFamily="2" charset="-122"/>
                        </a:defRPr>
                      </a:lvl2pPr>
                      <a:lvl3pPr>
                        <a:spcBef>
                          <a:spcPct val="20000"/>
                        </a:spcBef>
                        <a:defRPr sz="20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0000"/>
                        </a:spcBef>
                        <a:defRPr>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30000">
                          <a:ln>
                            <a:noFill/>
                          </a:ln>
                          <a:solidFill>
                            <a:srgbClr val="0000FF"/>
                          </a:solidFill>
                          <a:effectLst/>
                          <a:latin typeface="Times New Roman" panose="02020603050405020304" pitchFamily="18" charset="0"/>
                          <a:ea typeface="楷体_GB2312" pitchFamily="49" charset="-122"/>
                        </a:rPr>
                        <a:t>242</a:t>
                      </a:r>
                      <a:r>
                        <a:rPr kumimoji="0" lang="en-US" altLang="zh-CN" sz="2800" b="1" i="0" u="none" strike="noStrike" cap="none" normalizeH="0" baseline="0">
                          <a:ln>
                            <a:noFill/>
                          </a:ln>
                          <a:solidFill>
                            <a:srgbClr val="0000FF"/>
                          </a:solidFill>
                          <a:effectLst/>
                          <a:latin typeface="Times New Roman" panose="02020603050405020304" pitchFamily="18" charset="0"/>
                          <a:ea typeface="楷体_GB2312" pitchFamily="49" charset="-122"/>
                        </a:rPr>
                        <a:t>Am</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Verdana" panose="020B0604030504040204" pitchFamily="34" charset="0"/>
                          <a:ea typeface="宋体" panose="02010600030101010101" pitchFamily="2" charset="-122"/>
                        </a:defRPr>
                      </a:lvl1pPr>
                      <a:lvl2pPr>
                        <a:spcBef>
                          <a:spcPct val="20000"/>
                        </a:spcBef>
                        <a:defRPr sz="2400">
                          <a:solidFill>
                            <a:schemeClr val="tx1"/>
                          </a:solidFill>
                          <a:latin typeface="Verdana" panose="020B0604030504040204" pitchFamily="34" charset="0"/>
                          <a:ea typeface="宋体" panose="02010600030101010101" pitchFamily="2" charset="-122"/>
                        </a:defRPr>
                      </a:lvl2pPr>
                      <a:lvl3pPr>
                        <a:spcBef>
                          <a:spcPct val="20000"/>
                        </a:spcBef>
                        <a:defRPr sz="20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0000"/>
                        </a:spcBef>
                        <a:defRPr>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30000">
                          <a:ln>
                            <a:noFill/>
                          </a:ln>
                          <a:solidFill>
                            <a:srgbClr val="0000FF"/>
                          </a:solidFill>
                          <a:effectLst/>
                          <a:latin typeface="Times New Roman" panose="02020603050405020304" pitchFamily="18" charset="0"/>
                          <a:ea typeface="楷体_GB2312" pitchFamily="49" charset="-122"/>
                        </a:rPr>
                        <a:t>252</a:t>
                      </a:r>
                      <a:r>
                        <a:rPr kumimoji="0" lang="en-US" altLang="zh-CN" sz="2800" b="1" i="0" u="none" strike="noStrike" cap="none" normalizeH="0" baseline="0">
                          <a:ln>
                            <a:noFill/>
                          </a:ln>
                          <a:solidFill>
                            <a:srgbClr val="0000FF"/>
                          </a:solidFill>
                          <a:effectLst/>
                          <a:latin typeface="Times New Roman" panose="02020603050405020304" pitchFamily="18" charset="0"/>
                          <a:ea typeface="楷体_GB2312" pitchFamily="49" charset="-122"/>
                        </a:rPr>
                        <a:t>Cf</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Verdana" panose="020B0604030504040204" pitchFamily="34" charset="0"/>
                          <a:ea typeface="宋体" panose="02010600030101010101" pitchFamily="2" charset="-122"/>
                        </a:defRPr>
                      </a:lvl1pPr>
                      <a:lvl2pPr>
                        <a:spcBef>
                          <a:spcPct val="20000"/>
                        </a:spcBef>
                        <a:defRPr sz="2400">
                          <a:solidFill>
                            <a:schemeClr val="tx1"/>
                          </a:solidFill>
                          <a:latin typeface="Verdana" panose="020B0604030504040204" pitchFamily="34" charset="0"/>
                          <a:ea typeface="宋体" panose="02010600030101010101" pitchFamily="2" charset="-122"/>
                        </a:defRPr>
                      </a:lvl2pPr>
                      <a:lvl3pPr>
                        <a:spcBef>
                          <a:spcPct val="20000"/>
                        </a:spcBef>
                        <a:defRPr sz="20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0000"/>
                        </a:spcBef>
                        <a:defRPr>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30000">
                          <a:ln>
                            <a:noFill/>
                          </a:ln>
                          <a:solidFill>
                            <a:srgbClr val="0000FF"/>
                          </a:solidFill>
                          <a:effectLst/>
                          <a:latin typeface="Times New Roman" panose="02020603050405020304" pitchFamily="18" charset="0"/>
                          <a:ea typeface="楷体_GB2312" pitchFamily="49" charset="-122"/>
                        </a:rPr>
                        <a:t>254</a:t>
                      </a:r>
                      <a:r>
                        <a:rPr kumimoji="0" lang="en-US" altLang="zh-CN" sz="2800" b="1" i="0" u="none" strike="noStrike" cap="none" normalizeH="0" baseline="0">
                          <a:ln>
                            <a:noFill/>
                          </a:ln>
                          <a:solidFill>
                            <a:srgbClr val="0000FF"/>
                          </a:solidFill>
                          <a:effectLst/>
                          <a:latin typeface="Times New Roman" panose="02020603050405020304" pitchFamily="18" charset="0"/>
                          <a:ea typeface="楷体_GB2312" pitchFamily="49" charset="-122"/>
                        </a:rPr>
                        <a:t>Cf</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32662908"/>
                  </a:ext>
                </a:extLst>
              </a:tr>
              <a:tr h="360363">
                <a:tc>
                  <a:txBody>
                    <a:bodyPr/>
                    <a:lstStyle>
                      <a:lvl1pPr>
                        <a:spcBef>
                          <a:spcPct val="20000"/>
                        </a:spcBef>
                        <a:defRPr sz="2800">
                          <a:solidFill>
                            <a:schemeClr val="tx1"/>
                          </a:solidFill>
                          <a:latin typeface="Verdana" panose="020B0604030504040204" pitchFamily="34" charset="0"/>
                          <a:ea typeface="宋体" panose="02010600030101010101" pitchFamily="2" charset="-122"/>
                        </a:defRPr>
                      </a:lvl1pPr>
                      <a:lvl2pPr>
                        <a:spcBef>
                          <a:spcPct val="20000"/>
                        </a:spcBef>
                        <a:defRPr sz="2400">
                          <a:solidFill>
                            <a:schemeClr val="tx1"/>
                          </a:solidFill>
                          <a:latin typeface="Verdana" panose="020B0604030504040204" pitchFamily="34" charset="0"/>
                          <a:ea typeface="宋体" panose="02010600030101010101" pitchFamily="2" charset="-122"/>
                        </a:defRPr>
                      </a:lvl2pPr>
                      <a:lvl3pPr>
                        <a:spcBef>
                          <a:spcPct val="20000"/>
                        </a:spcBef>
                        <a:defRPr sz="20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0000"/>
                        </a:spcBef>
                        <a:defRPr>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FF0000"/>
                          </a:solidFill>
                          <a:effectLst/>
                          <a:latin typeface="Times New Roman" panose="02020603050405020304" pitchFamily="18" charset="0"/>
                          <a:ea typeface="楷体_GB2312" pitchFamily="49" charset="-122"/>
                        </a:rPr>
                        <a:t>T</a:t>
                      </a:r>
                      <a:r>
                        <a:rPr kumimoji="0" lang="en-US" altLang="zh-CN" sz="2800" b="1" i="0" u="none" strike="noStrike" cap="none" normalizeH="0" baseline="-25000">
                          <a:ln>
                            <a:noFill/>
                          </a:ln>
                          <a:solidFill>
                            <a:srgbClr val="FF0000"/>
                          </a:solidFill>
                          <a:effectLst/>
                          <a:latin typeface="Times New Roman" panose="02020603050405020304" pitchFamily="18" charset="0"/>
                          <a:ea typeface="楷体_GB2312" pitchFamily="49" charset="-122"/>
                        </a:rPr>
                        <a:t>SF</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Verdana" panose="020B0604030504040204" pitchFamily="34" charset="0"/>
                          <a:ea typeface="宋体" panose="02010600030101010101" pitchFamily="2" charset="-122"/>
                        </a:defRPr>
                      </a:lvl1pPr>
                      <a:lvl2pPr>
                        <a:spcBef>
                          <a:spcPct val="20000"/>
                        </a:spcBef>
                        <a:defRPr sz="2400">
                          <a:solidFill>
                            <a:schemeClr val="tx1"/>
                          </a:solidFill>
                          <a:latin typeface="Verdana" panose="020B0604030504040204" pitchFamily="34" charset="0"/>
                          <a:ea typeface="宋体" panose="02010600030101010101" pitchFamily="2" charset="-122"/>
                        </a:defRPr>
                      </a:lvl2pPr>
                      <a:lvl3pPr>
                        <a:spcBef>
                          <a:spcPct val="20000"/>
                        </a:spcBef>
                        <a:defRPr sz="20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0000"/>
                        </a:spcBef>
                        <a:defRPr>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anose="02020603050405020304" pitchFamily="18" charset="0"/>
                          <a:ea typeface="楷体_GB2312" pitchFamily="49" charset="-122"/>
                        </a:rPr>
                        <a:t>3.5</a:t>
                      </a: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×10</a:t>
                      </a:r>
                      <a:r>
                        <a:rPr kumimoji="0" lang="en-US" altLang="zh-CN" sz="1600" b="1" i="0" u="none" strike="noStrike" cap="none" normalizeH="0" baseline="30000">
                          <a:ln>
                            <a:noFill/>
                          </a:ln>
                          <a:solidFill>
                            <a:srgbClr val="000000"/>
                          </a:solidFill>
                          <a:effectLst/>
                          <a:latin typeface="Times New Roman" panose="02020603050405020304" pitchFamily="18" charset="0"/>
                          <a:ea typeface="宋体" panose="02010600030101010101" pitchFamily="2" charset="-122"/>
                        </a:rPr>
                        <a:t>17</a:t>
                      </a: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Y</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Verdana" panose="020B0604030504040204" pitchFamily="34" charset="0"/>
                          <a:ea typeface="宋体" panose="02010600030101010101" pitchFamily="2" charset="-122"/>
                        </a:defRPr>
                      </a:lvl1pPr>
                      <a:lvl2pPr>
                        <a:spcBef>
                          <a:spcPct val="20000"/>
                        </a:spcBef>
                        <a:defRPr sz="2400">
                          <a:solidFill>
                            <a:schemeClr val="tx1"/>
                          </a:solidFill>
                          <a:latin typeface="Verdana" panose="020B0604030504040204" pitchFamily="34" charset="0"/>
                          <a:ea typeface="宋体" panose="02010600030101010101" pitchFamily="2" charset="-122"/>
                        </a:defRPr>
                      </a:lvl2pPr>
                      <a:lvl3pPr>
                        <a:spcBef>
                          <a:spcPct val="20000"/>
                        </a:spcBef>
                        <a:defRPr sz="20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0000"/>
                        </a:spcBef>
                        <a:defRPr>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anose="02020603050405020304" pitchFamily="18" charset="0"/>
                          <a:ea typeface="楷体_GB2312" pitchFamily="49" charset="-122"/>
                        </a:rPr>
                        <a:t>1.01</a:t>
                      </a: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×10</a:t>
                      </a:r>
                      <a:r>
                        <a:rPr kumimoji="0" lang="en-US" altLang="zh-CN" sz="1600" b="1" i="0" u="none" strike="noStrike" cap="none" normalizeH="0" baseline="30000">
                          <a:ln>
                            <a:noFill/>
                          </a:ln>
                          <a:solidFill>
                            <a:srgbClr val="000000"/>
                          </a:solidFill>
                          <a:effectLst/>
                          <a:latin typeface="Times New Roman" panose="02020603050405020304" pitchFamily="18" charset="0"/>
                          <a:ea typeface="宋体" panose="02010600030101010101" pitchFamily="2" charset="-122"/>
                        </a:rPr>
                        <a:t>16</a:t>
                      </a: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Y</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Verdana" panose="020B0604030504040204" pitchFamily="34" charset="0"/>
                          <a:ea typeface="宋体" panose="02010600030101010101" pitchFamily="2" charset="-122"/>
                        </a:defRPr>
                      </a:lvl1pPr>
                      <a:lvl2pPr>
                        <a:spcBef>
                          <a:spcPct val="20000"/>
                        </a:spcBef>
                        <a:defRPr sz="2400">
                          <a:solidFill>
                            <a:schemeClr val="tx1"/>
                          </a:solidFill>
                          <a:latin typeface="Verdana" panose="020B0604030504040204" pitchFamily="34" charset="0"/>
                          <a:ea typeface="宋体" panose="02010600030101010101" pitchFamily="2" charset="-122"/>
                        </a:defRPr>
                      </a:lvl2pPr>
                      <a:lvl3pPr>
                        <a:spcBef>
                          <a:spcPct val="20000"/>
                        </a:spcBef>
                        <a:defRPr sz="20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0000"/>
                        </a:spcBef>
                        <a:defRPr>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anose="02020603050405020304" pitchFamily="18" charset="0"/>
                          <a:ea typeface="楷体_GB2312" pitchFamily="49" charset="-122"/>
                        </a:rPr>
                        <a:t>1.45</a:t>
                      </a: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×10</a:t>
                      </a:r>
                      <a:r>
                        <a:rPr kumimoji="0" lang="en-US" altLang="zh-CN" sz="1600" b="1" i="0" u="none" strike="noStrike" cap="none" normalizeH="0" baseline="30000">
                          <a:ln>
                            <a:noFill/>
                          </a:ln>
                          <a:solidFill>
                            <a:srgbClr val="000000"/>
                          </a:solidFill>
                          <a:effectLst/>
                          <a:latin typeface="Times New Roman" panose="02020603050405020304" pitchFamily="18" charset="0"/>
                          <a:ea typeface="宋体" panose="02010600030101010101" pitchFamily="2" charset="-122"/>
                        </a:rPr>
                        <a:t>11</a:t>
                      </a: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Y</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Verdana" panose="020B0604030504040204" pitchFamily="34" charset="0"/>
                          <a:ea typeface="宋体" panose="02010600030101010101" pitchFamily="2" charset="-122"/>
                        </a:defRPr>
                      </a:lvl1pPr>
                      <a:lvl2pPr>
                        <a:spcBef>
                          <a:spcPct val="20000"/>
                        </a:spcBef>
                        <a:defRPr sz="2400">
                          <a:solidFill>
                            <a:schemeClr val="tx1"/>
                          </a:solidFill>
                          <a:latin typeface="Verdana" panose="020B0604030504040204" pitchFamily="34" charset="0"/>
                          <a:ea typeface="宋体" panose="02010600030101010101" pitchFamily="2" charset="-122"/>
                        </a:defRPr>
                      </a:lvl2pPr>
                      <a:lvl3pPr>
                        <a:spcBef>
                          <a:spcPct val="20000"/>
                        </a:spcBef>
                        <a:defRPr sz="20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0000"/>
                        </a:spcBef>
                        <a:defRPr>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anose="02020603050405020304" pitchFamily="18" charset="0"/>
                          <a:ea typeface="楷体_GB2312" pitchFamily="49" charset="-122"/>
                        </a:rPr>
                        <a:t>9.5</a:t>
                      </a: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×10</a:t>
                      </a:r>
                      <a:r>
                        <a:rPr kumimoji="0" lang="en-US" altLang="zh-CN" sz="1600" b="1" i="0" u="none" strike="noStrike" cap="none" normalizeH="0" baseline="30000">
                          <a:ln>
                            <a:noFill/>
                          </a:ln>
                          <a:solidFill>
                            <a:srgbClr val="000000"/>
                          </a:solidFill>
                          <a:effectLst/>
                          <a:latin typeface="Times New Roman" panose="02020603050405020304" pitchFamily="18" charset="0"/>
                          <a:ea typeface="宋体" panose="02010600030101010101" pitchFamily="2" charset="-122"/>
                        </a:rPr>
                        <a:t>11</a:t>
                      </a: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Y</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Verdana" panose="020B0604030504040204" pitchFamily="34" charset="0"/>
                          <a:ea typeface="宋体" panose="02010600030101010101" pitchFamily="2" charset="-122"/>
                        </a:defRPr>
                      </a:lvl1pPr>
                      <a:lvl2pPr>
                        <a:spcBef>
                          <a:spcPct val="20000"/>
                        </a:spcBef>
                        <a:defRPr sz="2400">
                          <a:solidFill>
                            <a:schemeClr val="tx1"/>
                          </a:solidFill>
                          <a:latin typeface="Verdana" panose="020B0604030504040204" pitchFamily="34" charset="0"/>
                          <a:ea typeface="宋体" panose="02010600030101010101" pitchFamily="2" charset="-122"/>
                        </a:defRPr>
                      </a:lvl2pPr>
                      <a:lvl3pPr>
                        <a:spcBef>
                          <a:spcPct val="20000"/>
                        </a:spcBef>
                        <a:defRPr sz="20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0000"/>
                        </a:spcBef>
                        <a:defRPr>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anose="02020603050405020304" pitchFamily="18" charset="0"/>
                          <a:ea typeface="楷体_GB2312" pitchFamily="49" charset="-122"/>
                        </a:rPr>
                        <a:t>85.5Y</a:t>
                      </a:r>
                      <a:endPar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Verdana" panose="020B0604030504040204" pitchFamily="34" charset="0"/>
                          <a:ea typeface="宋体" panose="02010600030101010101" pitchFamily="2" charset="-122"/>
                        </a:defRPr>
                      </a:lvl1pPr>
                      <a:lvl2pPr>
                        <a:spcBef>
                          <a:spcPct val="20000"/>
                        </a:spcBef>
                        <a:defRPr sz="2400">
                          <a:solidFill>
                            <a:schemeClr val="tx1"/>
                          </a:solidFill>
                          <a:latin typeface="Verdana" panose="020B0604030504040204" pitchFamily="34" charset="0"/>
                          <a:ea typeface="宋体" panose="02010600030101010101" pitchFamily="2" charset="-122"/>
                        </a:defRPr>
                      </a:lvl2pPr>
                      <a:lvl3pPr>
                        <a:spcBef>
                          <a:spcPct val="20000"/>
                        </a:spcBef>
                        <a:defRPr sz="20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0000"/>
                        </a:spcBef>
                        <a:defRPr>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anose="02020603050405020304" pitchFamily="18" charset="0"/>
                          <a:ea typeface="楷体_GB2312" pitchFamily="49" charset="-122"/>
                        </a:rPr>
                        <a:t>60.5d</a:t>
                      </a:r>
                      <a:endPar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7936565"/>
                  </a:ext>
                </a:extLst>
              </a:tr>
              <a:tr h="177800">
                <a:tc>
                  <a:txBody>
                    <a:bodyPr/>
                    <a:lstStyle>
                      <a:lvl1pPr>
                        <a:spcBef>
                          <a:spcPct val="20000"/>
                        </a:spcBef>
                        <a:defRPr sz="2800">
                          <a:solidFill>
                            <a:schemeClr val="tx1"/>
                          </a:solidFill>
                          <a:latin typeface="Verdana" panose="020B0604030504040204" pitchFamily="34" charset="0"/>
                          <a:ea typeface="宋体" panose="02010600030101010101" pitchFamily="2" charset="-122"/>
                        </a:defRPr>
                      </a:lvl1pPr>
                      <a:lvl2pPr>
                        <a:spcBef>
                          <a:spcPct val="20000"/>
                        </a:spcBef>
                        <a:defRPr sz="2400">
                          <a:solidFill>
                            <a:schemeClr val="tx1"/>
                          </a:solidFill>
                          <a:latin typeface="Verdana" panose="020B0604030504040204" pitchFamily="34" charset="0"/>
                          <a:ea typeface="宋体" panose="02010600030101010101" pitchFamily="2" charset="-122"/>
                        </a:defRPr>
                      </a:lvl2pPr>
                      <a:lvl3pPr>
                        <a:spcBef>
                          <a:spcPct val="20000"/>
                        </a:spcBef>
                        <a:defRPr sz="20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0000"/>
                        </a:spcBef>
                        <a:defRPr>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FF0000"/>
                          </a:solidFill>
                          <a:effectLst/>
                          <a:latin typeface="Times New Roman" panose="02020603050405020304" pitchFamily="18" charset="0"/>
                          <a:ea typeface="楷体_GB2312" pitchFamily="49" charset="-122"/>
                        </a:rPr>
                        <a:t>T</a:t>
                      </a:r>
                      <a:r>
                        <a:rPr kumimoji="0" lang="el-GR" altLang="zh-CN" sz="2800" b="1" i="0" u="none" strike="noStrike" cap="none" normalizeH="0" baseline="-25000">
                          <a:ln>
                            <a:noFill/>
                          </a:ln>
                          <a:solidFill>
                            <a:srgbClr val="FF0000"/>
                          </a:solidFill>
                          <a:effectLst/>
                          <a:latin typeface="Times New Roman" panose="02020603050405020304" pitchFamily="18" charset="0"/>
                          <a:ea typeface="宋体" panose="02010600030101010101" pitchFamily="2" charset="-122"/>
                        </a:rPr>
                        <a:t>α</a:t>
                      </a:r>
                      <a:endParaRPr kumimoji="0" lang="en-US" altLang="zh-CN" sz="2800" b="1" i="0" u="none" strike="noStrike" cap="none" normalizeH="0" baseline="-25000">
                        <a:ln>
                          <a:noFill/>
                        </a:ln>
                        <a:solidFill>
                          <a:srgbClr val="FF0000"/>
                        </a:solidFill>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Verdana" panose="020B0604030504040204" pitchFamily="34" charset="0"/>
                          <a:ea typeface="宋体" panose="02010600030101010101" pitchFamily="2" charset="-122"/>
                        </a:defRPr>
                      </a:lvl1pPr>
                      <a:lvl2pPr>
                        <a:spcBef>
                          <a:spcPct val="20000"/>
                        </a:spcBef>
                        <a:defRPr sz="2400">
                          <a:solidFill>
                            <a:schemeClr val="tx1"/>
                          </a:solidFill>
                          <a:latin typeface="Verdana" panose="020B0604030504040204" pitchFamily="34" charset="0"/>
                          <a:ea typeface="宋体" panose="02010600030101010101" pitchFamily="2" charset="-122"/>
                        </a:defRPr>
                      </a:lvl2pPr>
                      <a:lvl3pPr>
                        <a:spcBef>
                          <a:spcPct val="20000"/>
                        </a:spcBef>
                        <a:defRPr sz="20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0000"/>
                        </a:spcBef>
                        <a:defRPr>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anose="02020603050405020304" pitchFamily="18" charset="0"/>
                          <a:ea typeface="楷体_GB2312" pitchFamily="49" charset="-122"/>
                        </a:rPr>
                        <a:t>7.038</a:t>
                      </a: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×10</a:t>
                      </a:r>
                      <a:r>
                        <a:rPr kumimoji="0" lang="en-US" altLang="zh-CN" sz="1600" b="1" i="0" u="none" strike="noStrike" cap="none" normalizeH="0" baseline="30000">
                          <a:ln>
                            <a:noFill/>
                          </a:ln>
                          <a:solidFill>
                            <a:srgbClr val="000000"/>
                          </a:solidFill>
                          <a:effectLst/>
                          <a:latin typeface="Times New Roman" panose="02020603050405020304" pitchFamily="18" charset="0"/>
                          <a:ea typeface="宋体" panose="02010600030101010101" pitchFamily="2" charset="-122"/>
                        </a:rPr>
                        <a:t>8</a:t>
                      </a: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Y</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Verdana" panose="020B0604030504040204" pitchFamily="34" charset="0"/>
                          <a:ea typeface="宋体" panose="02010600030101010101" pitchFamily="2" charset="-122"/>
                        </a:defRPr>
                      </a:lvl1pPr>
                      <a:lvl2pPr>
                        <a:spcBef>
                          <a:spcPct val="20000"/>
                        </a:spcBef>
                        <a:defRPr sz="2400">
                          <a:solidFill>
                            <a:schemeClr val="tx1"/>
                          </a:solidFill>
                          <a:latin typeface="Verdana" panose="020B0604030504040204" pitchFamily="34" charset="0"/>
                          <a:ea typeface="宋体" panose="02010600030101010101" pitchFamily="2" charset="-122"/>
                        </a:defRPr>
                      </a:lvl2pPr>
                      <a:lvl3pPr>
                        <a:spcBef>
                          <a:spcPct val="20000"/>
                        </a:spcBef>
                        <a:defRPr sz="20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0000"/>
                        </a:spcBef>
                        <a:defRPr>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anose="02020603050405020304" pitchFamily="18" charset="0"/>
                          <a:ea typeface="楷体_GB2312" pitchFamily="49" charset="-122"/>
                        </a:rPr>
                        <a:t>4.468</a:t>
                      </a: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×10</a:t>
                      </a:r>
                      <a:r>
                        <a:rPr kumimoji="0" lang="en-US" altLang="zh-CN" sz="1600" b="1" i="0" u="none" strike="noStrike" cap="none" normalizeH="0" baseline="30000">
                          <a:ln>
                            <a:noFill/>
                          </a:ln>
                          <a:solidFill>
                            <a:srgbClr val="000000"/>
                          </a:solidFill>
                          <a:effectLst/>
                          <a:latin typeface="Times New Roman" panose="02020603050405020304" pitchFamily="18" charset="0"/>
                          <a:ea typeface="宋体" panose="02010600030101010101" pitchFamily="2" charset="-122"/>
                        </a:rPr>
                        <a:t>9</a:t>
                      </a: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Y</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Verdana" panose="020B0604030504040204" pitchFamily="34" charset="0"/>
                          <a:ea typeface="宋体" panose="02010600030101010101" pitchFamily="2" charset="-122"/>
                        </a:defRPr>
                      </a:lvl1pPr>
                      <a:lvl2pPr>
                        <a:spcBef>
                          <a:spcPct val="20000"/>
                        </a:spcBef>
                        <a:defRPr sz="2400">
                          <a:solidFill>
                            <a:schemeClr val="tx1"/>
                          </a:solidFill>
                          <a:latin typeface="Verdana" panose="020B0604030504040204" pitchFamily="34" charset="0"/>
                          <a:ea typeface="宋体" panose="02010600030101010101" pitchFamily="2" charset="-122"/>
                        </a:defRPr>
                      </a:lvl2pPr>
                      <a:lvl3pPr>
                        <a:spcBef>
                          <a:spcPct val="20000"/>
                        </a:spcBef>
                        <a:defRPr sz="20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0000"/>
                        </a:spcBef>
                        <a:defRPr>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anose="02020603050405020304" pitchFamily="18" charset="0"/>
                          <a:ea typeface="楷体_GB2312" pitchFamily="49" charset="-122"/>
                        </a:rPr>
                        <a:t>6.57</a:t>
                      </a: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×10</a:t>
                      </a:r>
                      <a:r>
                        <a:rPr kumimoji="0" lang="en-US" altLang="zh-CN" sz="1600" b="1" i="0" u="none" strike="noStrike" cap="none" normalizeH="0" baseline="30000">
                          <a:ln>
                            <a:noFill/>
                          </a:ln>
                          <a:solidFill>
                            <a:srgbClr val="000000"/>
                          </a:solidFill>
                          <a:effectLst/>
                          <a:latin typeface="Times New Roman" panose="02020603050405020304" pitchFamily="18" charset="0"/>
                          <a:ea typeface="宋体" panose="02010600030101010101" pitchFamily="2" charset="-122"/>
                        </a:rPr>
                        <a:t>3</a:t>
                      </a: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Y</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Verdana" panose="020B0604030504040204" pitchFamily="34" charset="0"/>
                          <a:ea typeface="宋体" panose="02010600030101010101" pitchFamily="2" charset="-122"/>
                        </a:defRPr>
                      </a:lvl1pPr>
                      <a:lvl2pPr>
                        <a:spcBef>
                          <a:spcPct val="20000"/>
                        </a:spcBef>
                        <a:defRPr sz="2400">
                          <a:solidFill>
                            <a:schemeClr val="tx1"/>
                          </a:solidFill>
                          <a:latin typeface="Verdana" panose="020B0604030504040204" pitchFamily="34" charset="0"/>
                          <a:ea typeface="宋体" panose="02010600030101010101" pitchFamily="2" charset="-122"/>
                        </a:defRPr>
                      </a:lvl2pPr>
                      <a:lvl3pPr>
                        <a:spcBef>
                          <a:spcPct val="20000"/>
                        </a:spcBef>
                        <a:defRPr sz="20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0000"/>
                        </a:spcBef>
                        <a:defRPr>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anose="02020603050405020304" pitchFamily="18" charset="0"/>
                          <a:ea typeface="楷体_GB2312" pitchFamily="49" charset="-122"/>
                        </a:rPr>
                        <a:t>50.8h</a:t>
                      </a:r>
                      <a:endPar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Verdana" panose="020B0604030504040204" pitchFamily="34" charset="0"/>
                          <a:ea typeface="宋体" panose="02010600030101010101" pitchFamily="2" charset="-122"/>
                        </a:defRPr>
                      </a:lvl1pPr>
                      <a:lvl2pPr>
                        <a:spcBef>
                          <a:spcPct val="20000"/>
                        </a:spcBef>
                        <a:defRPr sz="2400">
                          <a:solidFill>
                            <a:schemeClr val="tx1"/>
                          </a:solidFill>
                          <a:latin typeface="Verdana" panose="020B0604030504040204" pitchFamily="34" charset="0"/>
                          <a:ea typeface="宋体" panose="02010600030101010101" pitchFamily="2" charset="-122"/>
                        </a:defRPr>
                      </a:lvl2pPr>
                      <a:lvl3pPr>
                        <a:spcBef>
                          <a:spcPct val="20000"/>
                        </a:spcBef>
                        <a:defRPr sz="20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0000"/>
                        </a:spcBef>
                        <a:defRPr>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anose="02020603050405020304" pitchFamily="18" charset="0"/>
                          <a:ea typeface="楷体_GB2312" pitchFamily="49" charset="-122"/>
                        </a:rPr>
                        <a:t>2.64</a:t>
                      </a: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Y</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Verdana" panose="020B0604030504040204" pitchFamily="34" charset="0"/>
                          <a:ea typeface="宋体" panose="02010600030101010101" pitchFamily="2" charset="-122"/>
                        </a:defRPr>
                      </a:lvl1pPr>
                      <a:lvl2pPr>
                        <a:spcBef>
                          <a:spcPct val="20000"/>
                        </a:spcBef>
                        <a:defRPr sz="2400">
                          <a:solidFill>
                            <a:schemeClr val="tx1"/>
                          </a:solidFill>
                          <a:latin typeface="Verdana" panose="020B0604030504040204" pitchFamily="34" charset="0"/>
                          <a:ea typeface="宋体" panose="02010600030101010101" pitchFamily="2" charset="-122"/>
                        </a:defRPr>
                      </a:lvl2pPr>
                      <a:lvl3pPr>
                        <a:spcBef>
                          <a:spcPct val="20000"/>
                        </a:spcBef>
                        <a:defRPr sz="2000">
                          <a:solidFill>
                            <a:schemeClr val="tx1"/>
                          </a:solidFill>
                          <a:latin typeface="Verdana" panose="020B0604030504040204" pitchFamily="34" charset="0"/>
                          <a:ea typeface="宋体" panose="02010600030101010101" pitchFamily="2" charset="-122"/>
                        </a:defRPr>
                      </a:lvl3pPr>
                      <a:lvl4pPr>
                        <a:spcBef>
                          <a:spcPct val="20000"/>
                        </a:spcBef>
                        <a:defRPr>
                          <a:solidFill>
                            <a:schemeClr val="tx1"/>
                          </a:solidFill>
                          <a:latin typeface="Verdana" panose="020B0604030504040204" pitchFamily="34" charset="0"/>
                          <a:ea typeface="宋体" panose="02010600030101010101" pitchFamily="2" charset="-122"/>
                        </a:defRPr>
                      </a:lvl4pPr>
                      <a:lvl5pPr>
                        <a:spcBef>
                          <a:spcPct val="20000"/>
                        </a:spcBef>
                        <a:defRPr>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anose="02020603050405020304" pitchFamily="18" charset="0"/>
                          <a:ea typeface="楷体_GB2312" pitchFamily="49" charset="-122"/>
                        </a:rPr>
                        <a:t>60.5d</a:t>
                      </a:r>
                      <a:endPar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0204181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302093"/>
                                        </p:tgtEl>
                                        <p:attrNameLst>
                                          <p:attrName>style.visibility</p:attrName>
                                        </p:attrNameLst>
                                      </p:cBhvr>
                                      <p:to>
                                        <p:strVal val="visible"/>
                                      </p:to>
                                    </p:set>
                                    <p:anim calcmode="lin" valueType="num">
                                      <p:cBhvr>
                                        <p:cTn id="7" dur="500" fill="hold"/>
                                        <p:tgtEl>
                                          <p:spTgt spid="302093"/>
                                        </p:tgtEl>
                                        <p:attrNameLst>
                                          <p:attrName>ppt_w</p:attrName>
                                        </p:attrNameLst>
                                      </p:cBhvr>
                                      <p:tavLst>
                                        <p:tav tm="0">
                                          <p:val>
                                            <p:strVal val="#ppt_w*0.05"/>
                                          </p:val>
                                        </p:tav>
                                        <p:tav tm="100000">
                                          <p:val>
                                            <p:strVal val="#ppt_w"/>
                                          </p:val>
                                        </p:tav>
                                      </p:tavLst>
                                    </p:anim>
                                    <p:anim calcmode="lin" valueType="num">
                                      <p:cBhvr>
                                        <p:cTn id="8" dur="500" fill="hold"/>
                                        <p:tgtEl>
                                          <p:spTgt spid="302093"/>
                                        </p:tgtEl>
                                        <p:attrNameLst>
                                          <p:attrName>ppt_h</p:attrName>
                                        </p:attrNameLst>
                                      </p:cBhvr>
                                      <p:tavLst>
                                        <p:tav tm="0">
                                          <p:val>
                                            <p:strVal val="#ppt_h"/>
                                          </p:val>
                                        </p:tav>
                                        <p:tav tm="100000">
                                          <p:val>
                                            <p:strVal val="#ppt_h"/>
                                          </p:val>
                                        </p:tav>
                                      </p:tavLst>
                                    </p:anim>
                                    <p:anim calcmode="lin" valueType="num">
                                      <p:cBhvr>
                                        <p:cTn id="9" dur="500" fill="hold"/>
                                        <p:tgtEl>
                                          <p:spTgt spid="302093"/>
                                        </p:tgtEl>
                                        <p:attrNameLst>
                                          <p:attrName>ppt_x</p:attrName>
                                        </p:attrNameLst>
                                      </p:cBhvr>
                                      <p:tavLst>
                                        <p:tav tm="0">
                                          <p:val>
                                            <p:strVal val="#ppt_x-.2"/>
                                          </p:val>
                                        </p:tav>
                                        <p:tav tm="100000">
                                          <p:val>
                                            <p:strVal val="#ppt_x"/>
                                          </p:val>
                                        </p:tav>
                                      </p:tavLst>
                                    </p:anim>
                                    <p:anim calcmode="lin" valueType="num">
                                      <p:cBhvr>
                                        <p:cTn id="10" dur="500" fill="hold"/>
                                        <p:tgtEl>
                                          <p:spTgt spid="302093"/>
                                        </p:tgtEl>
                                        <p:attrNameLst>
                                          <p:attrName>ppt_y</p:attrName>
                                        </p:attrNameLst>
                                      </p:cBhvr>
                                      <p:tavLst>
                                        <p:tav tm="0">
                                          <p:val>
                                            <p:strVal val="#ppt_y"/>
                                          </p:val>
                                        </p:tav>
                                        <p:tav tm="100000">
                                          <p:val>
                                            <p:strVal val="#ppt_y"/>
                                          </p:val>
                                        </p:tav>
                                      </p:tavLst>
                                    </p:anim>
                                    <p:animEffect transition="in" filter="fade">
                                      <p:cBhvr>
                                        <p:cTn id="11" dur="500"/>
                                        <p:tgtEl>
                                          <p:spTgt spid="30209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8" presetClass="entr" presetSubtype="0" accel="100000" fill="hold" grpId="0" nodeType="clickEffect">
                                  <p:stCondLst>
                                    <p:cond delay="0"/>
                                  </p:stCondLst>
                                  <p:childTnLst>
                                    <p:set>
                                      <p:cBhvr>
                                        <p:cTn id="15" dur="1" fill="hold">
                                          <p:stCondLst>
                                            <p:cond delay="0"/>
                                          </p:stCondLst>
                                        </p:cTn>
                                        <p:tgtEl>
                                          <p:spTgt spid="302094"/>
                                        </p:tgtEl>
                                        <p:attrNameLst>
                                          <p:attrName>style.visibility</p:attrName>
                                        </p:attrNameLst>
                                      </p:cBhvr>
                                      <p:to>
                                        <p:strVal val="visible"/>
                                      </p:to>
                                    </p:set>
                                    <p:anim calcmode="lin" valueType="num">
                                      <p:cBhvr>
                                        <p:cTn id="16" dur="500" fill="hold"/>
                                        <p:tgtEl>
                                          <p:spTgt spid="302094"/>
                                        </p:tgtEl>
                                        <p:attrNameLst>
                                          <p:attrName>ppt_w</p:attrName>
                                        </p:attrNameLst>
                                      </p:cBhvr>
                                      <p:tavLst>
                                        <p:tav tm="0">
                                          <p:val>
                                            <p:strVal val="#ppt_w*2.5"/>
                                          </p:val>
                                        </p:tav>
                                        <p:tav tm="100000">
                                          <p:val>
                                            <p:strVal val="#ppt_w"/>
                                          </p:val>
                                        </p:tav>
                                      </p:tavLst>
                                    </p:anim>
                                    <p:anim calcmode="lin" valueType="num">
                                      <p:cBhvr>
                                        <p:cTn id="17" dur="500" fill="hold"/>
                                        <p:tgtEl>
                                          <p:spTgt spid="302094"/>
                                        </p:tgtEl>
                                        <p:attrNameLst>
                                          <p:attrName>ppt_h</p:attrName>
                                        </p:attrNameLst>
                                      </p:cBhvr>
                                      <p:tavLst>
                                        <p:tav tm="0">
                                          <p:val>
                                            <p:strVal val="#ppt_h*0.01"/>
                                          </p:val>
                                        </p:tav>
                                        <p:tav tm="100000">
                                          <p:val>
                                            <p:strVal val="#ppt_h"/>
                                          </p:val>
                                        </p:tav>
                                      </p:tavLst>
                                    </p:anim>
                                    <p:anim calcmode="lin" valueType="num">
                                      <p:cBhvr>
                                        <p:cTn id="18" dur="500" fill="hold"/>
                                        <p:tgtEl>
                                          <p:spTgt spid="302094"/>
                                        </p:tgtEl>
                                        <p:attrNameLst>
                                          <p:attrName>ppt_x</p:attrName>
                                        </p:attrNameLst>
                                      </p:cBhvr>
                                      <p:tavLst>
                                        <p:tav tm="0">
                                          <p:val>
                                            <p:strVal val="#ppt_x"/>
                                          </p:val>
                                        </p:tav>
                                        <p:tav tm="100000">
                                          <p:val>
                                            <p:strVal val="#ppt_x"/>
                                          </p:val>
                                        </p:tav>
                                      </p:tavLst>
                                    </p:anim>
                                    <p:anim calcmode="lin" valueType="num">
                                      <p:cBhvr>
                                        <p:cTn id="19" dur="500" fill="hold"/>
                                        <p:tgtEl>
                                          <p:spTgt spid="302094"/>
                                        </p:tgtEl>
                                        <p:attrNameLst>
                                          <p:attrName>ppt_y</p:attrName>
                                        </p:attrNameLst>
                                      </p:cBhvr>
                                      <p:tavLst>
                                        <p:tav tm="0">
                                          <p:val>
                                            <p:strVal val="#ppt_h+1"/>
                                          </p:val>
                                        </p:tav>
                                        <p:tav tm="100000">
                                          <p:val>
                                            <p:strVal val="#ppt_y"/>
                                          </p:val>
                                        </p:tav>
                                      </p:tavLst>
                                    </p:anim>
                                    <p:animEffect transition="in" filter="fade">
                                      <p:cBhvr>
                                        <p:cTn id="20" dur="500"/>
                                        <p:tgtEl>
                                          <p:spTgt spid="30209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302174"/>
                                        </p:tgtEl>
                                        <p:attrNameLst>
                                          <p:attrName>style.visibility</p:attrName>
                                        </p:attrNameLst>
                                      </p:cBhvr>
                                      <p:to>
                                        <p:strVal val="visible"/>
                                      </p:to>
                                    </p:set>
                                    <p:animEffect transition="in" filter="box(in)">
                                      <p:cBhvr>
                                        <p:cTn id="25" dur="500"/>
                                        <p:tgtEl>
                                          <p:spTgt spid="302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9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8" name="Text Box 4">
            <a:extLst>
              <a:ext uri="{FF2B5EF4-FFF2-40B4-BE49-F238E27FC236}">
                <a16:creationId xmlns:a16="http://schemas.microsoft.com/office/drawing/2014/main" id="{25996C8B-2C48-4441-A734-4747DEFE6D88}"/>
              </a:ext>
            </a:extLst>
          </p:cNvPr>
          <p:cNvSpPr txBox="1">
            <a:spLocks noChangeArrowheads="1"/>
          </p:cNvSpPr>
          <p:nvPr/>
        </p:nvSpPr>
        <p:spPr bwMode="auto">
          <a:xfrm>
            <a:off x="611188" y="765175"/>
            <a:ext cx="78486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0000FF"/>
                </a:solidFill>
                <a:ea typeface="楷体_GB2312" pitchFamily="49" charset="-122"/>
              </a:rPr>
              <a:t>同质异能素</a:t>
            </a:r>
            <a:r>
              <a:rPr lang="en-US" altLang="zh-CN" baseline="30000">
                <a:ea typeface="楷体_GB2312" pitchFamily="49" charset="-122"/>
              </a:rPr>
              <a:t>Am</a:t>
            </a:r>
            <a:r>
              <a:rPr lang="en-US" altLang="zh-CN">
                <a:ea typeface="楷体_GB2312" pitchFamily="49" charset="-122"/>
              </a:rPr>
              <a:t>X</a:t>
            </a:r>
            <a:r>
              <a:rPr lang="zh-CN" altLang="en-US">
                <a:ea typeface="楷体_GB2312" pitchFamily="49" charset="-122"/>
              </a:rPr>
              <a:t>：</a:t>
            </a:r>
          </a:p>
          <a:p>
            <a:pPr>
              <a:spcBef>
                <a:spcPct val="50000"/>
              </a:spcBef>
            </a:pPr>
            <a:r>
              <a:rPr lang="zh-CN" altLang="en-US">
                <a:ea typeface="楷体_GB2312" pitchFamily="49" charset="-122"/>
              </a:rPr>
              <a:t>        退激（</a:t>
            </a:r>
            <a:r>
              <a:rPr lang="el-GR" altLang="zh-CN" i="1">
                <a:ea typeface="楷体_GB2312" pitchFamily="49" charset="-122"/>
                <a:cs typeface="Times New Roman" panose="02020603050405020304" pitchFamily="18" charset="0"/>
              </a:rPr>
              <a:t>γ</a:t>
            </a:r>
            <a:r>
              <a:rPr lang="zh-CN" altLang="en-US">
                <a:ea typeface="楷体_GB2312" pitchFamily="49" charset="-122"/>
              </a:rPr>
              <a:t>）；自旋（</a:t>
            </a:r>
            <a:r>
              <a:rPr lang="en-US" altLang="zh-CN">
                <a:ea typeface="楷体_GB2312" pitchFamily="49" charset="-122"/>
              </a:rPr>
              <a:t>I</a:t>
            </a:r>
            <a:r>
              <a:rPr lang="zh-CN" altLang="en-US">
                <a:ea typeface="楷体_GB2312" pitchFamily="49" charset="-122"/>
              </a:rPr>
              <a:t>）与基态的差异很大；</a:t>
            </a:r>
          </a:p>
        </p:txBody>
      </p:sp>
      <p:sp>
        <p:nvSpPr>
          <p:cNvPr id="303109" name="Text Box 5">
            <a:extLst>
              <a:ext uri="{FF2B5EF4-FFF2-40B4-BE49-F238E27FC236}">
                <a16:creationId xmlns:a16="http://schemas.microsoft.com/office/drawing/2014/main" id="{5490E9D0-4A6C-4901-9227-2439E592D126}"/>
              </a:ext>
            </a:extLst>
          </p:cNvPr>
          <p:cNvSpPr txBox="1">
            <a:spLocks noChangeArrowheads="1"/>
          </p:cNvSpPr>
          <p:nvPr/>
        </p:nvSpPr>
        <p:spPr bwMode="auto">
          <a:xfrm>
            <a:off x="611188" y="2060575"/>
            <a:ext cx="7848600" cy="158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0000FF"/>
                </a:solidFill>
                <a:ea typeface="楷体_GB2312" pitchFamily="49" charset="-122"/>
              </a:rPr>
              <a:t>裂变（形状）同质异能素</a:t>
            </a:r>
            <a:r>
              <a:rPr lang="en-US" altLang="zh-CN" baseline="30000">
                <a:ea typeface="楷体_GB2312" pitchFamily="49" charset="-122"/>
              </a:rPr>
              <a:t>Af</a:t>
            </a:r>
            <a:r>
              <a:rPr lang="en-US" altLang="zh-CN">
                <a:ea typeface="楷体_GB2312" pitchFamily="49" charset="-122"/>
              </a:rPr>
              <a:t>X</a:t>
            </a:r>
            <a:r>
              <a:rPr lang="zh-CN" altLang="en-US">
                <a:ea typeface="楷体_GB2312" pitchFamily="49" charset="-122"/>
              </a:rPr>
              <a:t>：</a:t>
            </a:r>
          </a:p>
          <a:p>
            <a:pPr>
              <a:spcBef>
                <a:spcPct val="50000"/>
              </a:spcBef>
            </a:pPr>
            <a:r>
              <a:rPr lang="zh-CN" altLang="en-US">
                <a:ea typeface="楷体_GB2312" pitchFamily="49" charset="-122"/>
              </a:rPr>
              <a:t>        退激（</a:t>
            </a:r>
            <a:r>
              <a:rPr lang="en-US" altLang="zh-CN">
                <a:ea typeface="楷体_GB2312" pitchFamily="49" charset="-122"/>
              </a:rPr>
              <a:t>SF</a:t>
            </a:r>
            <a:r>
              <a:rPr lang="zh-CN" altLang="en-US">
                <a:ea typeface="楷体_GB2312" pitchFamily="49" charset="-122"/>
              </a:rPr>
              <a:t>）；形状（长短半轴比较）与基态的差异很大；</a:t>
            </a:r>
          </a:p>
        </p:txBody>
      </p:sp>
      <p:sp>
        <p:nvSpPr>
          <p:cNvPr id="303110" name="Text Box 6">
            <a:extLst>
              <a:ext uri="{FF2B5EF4-FFF2-40B4-BE49-F238E27FC236}">
                <a16:creationId xmlns:a16="http://schemas.microsoft.com/office/drawing/2014/main" id="{7C3ECCD8-A20C-4EDE-B3D4-D9DE11A4E7E0}"/>
              </a:ext>
            </a:extLst>
          </p:cNvPr>
          <p:cNvSpPr txBox="1">
            <a:spLocks noChangeArrowheads="1"/>
          </p:cNvSpPr>
          <p:nvPr/>
        </p:nvSpPr>
        <p:spPr bwMode="auto">
          <a:xfrm>
            <a:off x="684213" y="4149725"/>
            <a:ext cx="7848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FF0000"/>
                </a:solidFill>
                <a:ea typeface="楷体_GB2312" pitchFamily="49" charset="-122"/>
              </a:rPr>
              <a:t>裂变（形状）同质异能素</a:t>
            </a:r>
            <a:r>
              <a:rPr lang="en-US" altLang="zh-CN" baseline="30000">
                <a:solidFill>
                  <a:srgbClr val="FF0000"/>
                </a:solidFill>
                <a:ea typeface="楷体_GB2312" pitchFamily="49" charset="-122"/>
              </a:rPr>
              <a:t>242f</a:t>
            </a:r>
            <a:r>
              <a:rPr lang="en-US" altLang="zh-CN">
                <a:solidFill>
                  <a:srgbClr val="FF0000"/>
                </a:solidFill>
                <a:ea typeface="楷体_GB2312" pitchFamily="49" charset="-122"/>
              </a:rPr>
              <a:t>Am</a:t>
            </a:r>
            <a:r>
              <a:rPr lang="zh-CN" altLang="en-US">
                <a:solidFill>
                  <a:srgbClr val="FF0000"/>
                </a:solidFill>
                <a:ea typeface="楷体_GB2312" pitchFamily="49" charset="-122"/>
              </a:rPr>
              <a:t>的</a:t>
            </a:r>
            <a:r>
              <a:rPr lang="en-US" altLang="zh-CN">
                <a:solidFill>
                  <a:srgbClr val="FF0000"/>
                </a:solidFill>
                <a:ea typeface="楷体_GB2312" pitchFamily="49" charset="-122"/>
              </a:rPr>
              <a:t>T</a:t>
            </a:r>
            <a:r>
              <a:rPr lang="zh-CN" altLang="en-US">
                <a:solidFill>
                  <a:srgbClr val="FF0000"/>
                </a:solidFill>
                <a:ea typeface="楷体_GB2312" pitchFamily="49" charset="-122"/>
              </a:rPr>
              <a:t>（</a:t>
            </a:r>
            <a:r>
              <a:rPr lang="en-US" altLang="zh-CN">
                <a:solidFill>
                  <a:srgbClr val="FF0000"/>
                </a:solidFill>
                <a:ea typeface="楷体_GB2312" pitchFamily="49" charset="-122"/>
              </a:rPr>
              <a:t>SF</a:t>
            </a:r>
            <a:r>
              <a:rPr lang="zh-CN" altLang="en-US">
                <a:solidFill>
                  <a:srgbClr val="FF0000"/>
                </a:solidFill>
                <a:ea typeface="楷体_GB2312" pitchFamily="49" charset="-122"/>
              </a:rPr>
              <a:t>）</a:t>
            </a:r>
            <a:r>
              <a:rPr lang="en-US" altLang="zh-CN">
                <a:solidFill>
                  <a:srgbClr val="FF0000"/>
                </a:solidFill>
                <a:ea typeface="楷体_GB2312" pitchFamily="49" charset="-122"/>
              </a:rPr>
              <a:t>=14ms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2" name="Rectangle 4">
            <a:extLst>
              <a:ext uri="{FF2B5EF4-FFF2-40B4-BE49-F238E27FC236}">
                <a16:creationId xmlns:a16="http://schemas.microsoft.com/office/drawing/2014/main" id="{AB58A652-5EA0-4A92-958A-EF8F34A3CACF}"/>
              </a:ext>
            </a:extLst>
          </p:cNvPr>
          <p:cNvSpPr>
            <a:spLocks noChangeArrowheads="1"/>
          </p:cNvSpPr>
          <p:nvPr/>
        </p:nvSpPr>
        <p:spPr bwMode="auto">
          <a:xfrm>
            <a:off x="611188" y="692150"/>
            <a:ext cx="2952750" cy="579438"/>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a:solidFill>
                  <a:schemeClr val="tx1"/>
                </a:solidFill>
                <a:ea typeface="楷体_GB2312" pitchFamily="49" charset="-122"/>
              </a:rPr>
              <a:t>4.</a:t>
            </a:r>
            <a:r>
              <a:rPr kumimoji="1" lang="zh-CN" altLang="en-US" sz="3200">
                <a:solidFill>
                  <a:schemeClr val="tx1"/>
                </a:solidFill>
                <a:ea typeface="楷体_GB2312" pitchFamily="49" charset="-122"/>
              </a:rPr>
              <a:t>裂变能与利用</a:t>
            </a:r>
            <a:endParaRPr lang="zh-CN" altLang="en-US" sz="3200">
              <a:solidFill>
                <a:schemeClr val="tx1"/>
              </a:solidFill>
              <a:ea typeface="楷体_GB2312" pitchFamily="49" charset="-122"/>
              <a:sym typeface="Symbol" panose="05050102010706020507" pitchFamily="18" charset="2"/>
            </a:endParaRPr>
          </a:p>
        </p:txBody>
      </p:sp>
      <p:sp>
        <p:nvSpPr>
          <p:cNvPr id="304133" name="Rectangle 5">
            <a:extLst>
              <a:ext uri="{FF2B5EF4-FFF2-40B4-BE49-F238E27FC236}">
                <a16:creationId xmlns:a16="http://schemas.microsoft.com/office/drawing/2014/main" id="{CBBAA8D6-021F-434B-A5C8-9B98612AE1F5}"/>
              </a:ext>
            </a:extLst>
          </p:cNvPr>
          <p:cNvSpPr>
            <a:spLocks noGrp="1" noChangeArrowheads="1"/>
          </p:cNvSpPr>
          <p:nvPr>
            <p:ph type="body" idx="1"/>
          </p:nvPr>
        </p:nvSpPr>
        <p:spPr>
          <a:xfrm>
            <a:off x="0" y="1341438"/>
            <a:ext cx="8820150" cy="4967287"/>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a:buFontTx/>
              <a:buNone/>
            </a:pPr>
            <a:r>
              <a:rPr lang="en-US" altLang="zh-CN" b="1">
                <a:latin typeface="Times New Roman" panose="02020603050405020304" pitchFamily="18" charset="0"/>
                <a:ea typeface="楷体_GB2312" pitchFamily="49" charset="-122"/>
              </a:rPr>
              <a:t>        </a:t>
            </a:r>
            <a:r>
              <a:rPr lang="zh-CN" altLang="en-US" sz="2800" b="1">
                <a:latin typeface="Times New Roman" panose="02020603050405020304" pitchFamily="18" charset="0"/>
                <a:ea typeface="楷体_GB2312" pitchFamily="49" charset="-122"/>
              </a:rPr>
              <a:t>裂变能：每个</a:t>
            </a:r>
            <a:r>
              <a:rPr lang="en-US" altLang="zh-CN" sz="2800" b="1" baseline="30000">
                <a:latin typeface="Times New Roman" panose="02020603050405020304" pitchFamily="18" charset="0"/>
                <a:ea typeface="楷体_GB2312" pitchFamily="49" charset="-122"/>
              </a:rPr>
              <a:t>235</a:t>
            </a:r>
            <a:r>
              <a:rPr lang="en-US" altLang="zh-CN" sz="2800" b="1" i="1">
                <a:latin typeface="Times New Roman" panose="02020603050405020304" pitchFamily="18" charset="0"/>
                <a:ea typeface="楷体_GB2312" pitchFamily="49" charset="-122"/>
              </a:rPr>
              <a:t>U</a:t>
            </a:r>
            <a:r>
              <a:rPr lang="zh-CN" altLang="zh-CN" sz="2800" b="1">
                <a:latin typeface="Times New Roman" panose="02020603050405020304" pitchFamily="18" charset="0"/>
                <a:ea typeface="楷体_GB2312" pitchFamily="49" charset="-122"/>
              </a:rPr>
              <a:t>裂变释放约200</a:t>
            </a:r>
            <a:r>
              <a:rPr lang="en-US" altLang="zh-CN" sz="2800" b="1">
                <a:latin typeface="Times New Roman" panose="02020603050405020304" pitchFamily="18" charset="0"/>
                <a:ea typeface="楷体_GB2312" pitchFamily="49" charset="-122"/>
              </a:rPr>
              <a:t>MeV</a:t>
            </a:r>
            <a:endParaRPr lang="en-US" altLang="zh-CN" sz="2800" b="1">
              <a:latin typeface="Times New Roman" panose="02020603050405020304" pitchFamily="18" charset="0"/>
              <a:ea typeface="楷体_GB2312" pitchFamily="49" charset="-122"/>
              <a:sym typeface="Symbol" panose="05050102010706020507" pitchFamily="18" charset="2"/>
            </a:endParaRPr>
          </a:p>
          <a:p>
            <a:pPr>
              <a:buFontTx/>
              <a:buNone/>
            </a:pPr>
            <a:r>
              <a:rPr lang="en-US" altLang="zh-CN" sz="2800" b="1">
                <a:latin typeface="Times New Roman" panose="02020603050405020304" pitchFamily="18" charset="0"/>
                <a:ea typeface="楷体_GB2312" pitchFamily="49" charset="-122"/>
                <a:sym typeface="Symbol" panose="05050102010706020507" pitchFamily="18" charset="2"/>
              </a:rPr>
              <a:t>                </a:t>
            </a:r>
            <a:r>
              <a:rPr lang="zh-CN" altLang="en-US" sz="2800" b="1">
                <a:latin typeface="Times New Roman" panose="02020603050405020304" pitchFamily="18" charset="0"/>
                <a:ea typeface="楷体_GB2312" pitchFamily="49" charset="-122"/>
                <a:sym typeface="Symbol" panose="05050102010706020507" pitchFamily="18" charset="2"/>
              </a:rPr>
              <a:t>碎片的动能：        </a:t>
            </a:r>
            <a:r>
              <a:rPr lang="en-US" altLang="zh-CN" sz="2800" b="1">
                <a:latin typeface="Times New Roman" panose="02020603050405020304" pitchFamily="18" charset="0"/>
                <a:ea typeface="楷体_GB2312" pitchFamily="49" charset="-122"/>
                <a:sym typeface="Symbol" panose="05050102010706020507" pitchFamily="18" charset="2"/>
              </a:rPr>
              <a:t>170</a:t>
            </a:r>
            <a:r>
              <a:rPr lang="en-US" altLang="en-US" sz="2800" b="1">
                <a:latin typeface="Times New Roman" panose="02020603050405020304" pitchFamily="18" charset="0"/>
                <a:ea typeface="楷体_GB2312" pitchFamily="49" charset="-122"/>
                <a:sym typeface="Symbol" panose="05050102010706020507" pitchFamily="18" charset="2"/>
              </a:rPr>
              <a:t>MeV</a:t>
            </a:r>
            <a:endParaRPr lang="en-US" altLang="zh-CN" sz="2800" b="1">
              <a:latin typeface="Times New Roman" panose="02020603050405020304" pitchFamily="18" charset="0"/>
              <a:ea typeface="楷体_GB2312" pitchFamily="49" charset="-122"/>
              <a:sym typeface="Symbol" panose="05050102010706020507" pitchFamily="18" charset="2"/>
            </a:endParaRPr>
          </a:p>
          <a:p>
            <a:pPr>
              <a:buFontTx/>
              <a:buNone/>
            </a:pPr>
            <a:r>
              <a:rPr lang="en-US" altLang="zh-CN" sz="2800" b="1">
                <a:latin typeface="Times New Roman" panose="02020603050405020304" pitchFamily="18" charset="0"/>
                <a:ea typeface="楷体_GB2312" pitchFamily="49" charset="-122"/>
                <a:sym typeface="Symbol" panose="05050102010706020507" pitchFamily="18" charset="2"/>
              </a:rPr>
              <a:t>                </a:t>
            </a:r>
            <a:r>
              <a:rPr lang="zh-CN" altLang="en-US" sz="2800" b="1">
                <a:latin typeface="Times New Roman" panose="02020603050405020304" pitchFamily="18" charset="0"/>
                <a:ea typeface="楷体_GB2312" pitchFamily="49" charset="-122"/>
                <a:sym typeface="Symbol" panose="05050102010706020507" pitchFamily="18" charset="2"/>
              </a:rPr>
              <a:t>中子的动能：            </a:t>
            </a:r>
            <a:r>
              <a:rPr lang="en-US" altLang="zh-CN" sz="2800" b="1">
                <a:latin typeface="Times New Roman" panose="02020603050405020304" pitchFamily="18" charset="0"/>
                <a:ea typeface="楷体_GB2312" pitchFamily="49" charset="-122"/>
                <a:sym typeface="Symbol" panose="05050102010706020507" pitchFamily="18" charset="2"/>
              </a:rPr>
              <a:t>5</a:t>
            </a:r>
            <a:r>
              <a:rPr lang="en-US" altLang="en-US" sz="2800" b="1">
                <a:latin typeface="Times New Roman" panose="02020603050405020304" pitchFamily="18" charset="0"/>
                <a:ea typeface="楷体_GB2312" pitchFamily="49" charset="-122"/>
                <a:sym typeface="Symbol" panose="05050102010706020507" pitchFamily="18" charset="2"/>
              </a:rPr>
              <a:t>MeV</a:t>
            </a:r>
          </a:p>
          <a:p>
            <a:pPr>
              <a:buFontTx/>
              <a:buNone/>
            </a:pPr>
            <a:r>
              <a:rPr lang="en-US" altLang="zh-CN" sz="2800" b="1">
                <a:latin typeface="Times New Roman" panose="02020603050405020304" pitchFamily="18" charset="0"/>
                <a:ea typeface="楷体_GB2312" pitchFamily="49" charset="-122"/>
                <a:sym typeface="Symbol" panose="05050102010706020507" pitchFamily="18" charset="2"/>
              </a:rPr>
              <a:t>               </a:t>
            </a:r>
            <a:r>
              <a:rPr lang="el-GR" altLang="zh-CN" sz="2800" b="1" i="1">
                <a:latin typeface="楷体_GB2312" pitchFamily="49" charset="-122"/>
                <a:ea typeface="楷体_GB2312" pitchFamily="49" charset="-122"/>
                <a:sym typeface="Symbol" panose="05050102010706020507" pitchFamily="18" charset="2"/>
              </a:rPr>
              <a:t>β</a:t>
            </a:r>
            <a:r>
              <a:rPr lang="en-US" altLang="en-US" sz="2800" b="1" baseline="30000">
                <a:latin typeface="Times New Roman" panose="02020603050405020304" pitchFamily="18" charset="0"/>
                <a:ea typeface="楷体_GB2312" pitchFamily="49" charset="-122"/>
                <a:sym typeface="Symbol" panose="05050102010706020507" pitchFamily="18" charset="2"/>
              </a:rPr>
              <a:t>-</a:t>
            </a:r>
            <a:r>
              <a:rPr lang="en-US" altLang="zh-CN" sz="2800" b="1">
                <a:latin typeface="Times New Roman" panose="02020603050405020304" pitchFamily="18" charset="0"/>
                <a:ea typeface="楷体_GB2312" pitchFamily="49" charset="-122"/>
                <a:sym typeface="Symbol" panose="05050102010706020507" pitchFamily="18" charset="2"/>
              </a:rPr>
              <a:t>,</a:t>
            </a:r>
            <a:r>
              <a:rPr lang="el-GR" altLang="zh-CN" b="1">
                <a:latin typeface="Times New Roman" panose="02020603050405020304" pitchFamily="18" charset="0"/>
              </a:rPr>
              <a:t>γ</a:t>
            </a:r>
            <a:r>
              <a:rPr lang="zh-CN" altLang="zh-CN" sz="2800" b="1">
                <a:latin typeface="Times New Roman" panose="02020603050405020304" pitchFamily="18" charset="0"/>
                <a:ea typeface="楷体_GB2312" pitchFamily="49" charset="-122"/>
                <a:sym typeface="Symbol" panose="05050102010706020507" pitchFamily="18" charset="2"/>
              </a:rPr>
              <a:t>的能量：</a:t>
            </a:r>
            <a:r>
              <a:rPr lang="zh-CN" altLang="en-US" sz="2800" b="1">
                <a:latin typeface="Times New Roman" panose="02020603050405020304" pitchFamily="18" charset="0"/>
                <a:ea typeface="楷体_GB2312" pitchFamily="49" charset="-122"/>
                <a:sym typeface="Symbol" panose="05050102010706020507" pitchFamily="18" charset="2"/>
              </a:rPr>
              <a:t>  </a:t>
            </a:r>
            <a:r>
              <a:rPr lang="zh-CN" altLang="zh-CN" sz="2800" b="1">
                <a:latin typeface="Times New Roman" panose="02020603050405020304" pitchFamily="18" charset="0"/>
                <a:ea typeface="楷体_GB2312" pitchFamily="49" charset="-122"/>
                <a:sym typeface="Symbol" panose="05050102010706020507" pitchFamily="18" charset="2"/>
              </a:rPr>
              <a:t>       15</a:t>
            </a:r>
            <a:r>
              <a:rPr lang="en-US" altLang="zh-CN" sz="2800" b="1">
                <a:latin typeface="Times New Roman" panose="02020603050405020304" pitchFamily="18" charset="0"/>
                <a:ea typeface="楷体_GB2312" pitchFamily="49" charset="-122"/>
                <a:sym typeface="Symbol" panose="05050102010706020507" pitchFamily="18" charset="2"/>
              </a:rPr>
              <a:t>MeV</a:t>
            </a:r>
          </a:p>
          <a:p>
            <a:pPr>
              <a:buFontTx/>
              <a:buNone/>
            </a:pPr>
            <a:r>
              <a:rPr lang="en-US" altLang="zh-CN" sz="2800" b="1">
                <a:latin typeface="Times New Roman" panose="02020603050405020304" pitchFamily="18" charset="0"/>
                <a:ea typeface="楷体_GB2312" pitchFamily="49" charset="-122"/>
                <a:sym typeface="Symbol" panose="05050102010706020507" pitchFamily="18" charset="2"/>
              </a:rPr>
              <a:t>               </a:t>
            </a:r>
            <a:r>
              <a:rPr lang="zh-CN" altLang="en-US" sz="2800" b="1">
                <a:latin typeface="Times New Roman" panose="02020603050405020304" pitchFamily="18" charset="0"/>
                <a:ea typeface="楷体_GB2312" pitchFamily="49" charset="-122"/>
                <a:sym typeface="Symbol" panose="05050102010706020507" pitchFamily="18" charset="2"/>
              </a:rPr>
              <a:t>中微子能量：            </a:t>
            </a:r>
            <a:r>
              <a:rPr lang="en-US" altLang="zh-CN" sz="2800" b="1">
                <a:latin typeface="Times New Roman" panose="02020603050405020304" pitchFamily="18" charset="0"/>
                <a:ea typeface="楷体_GB2312" pitchFamily="49" charset="-122"/>
                <a:sym typeface="Symbol" panose="05050102010706020507" pitchFamily="18" charset="2"/>
              </a:rPr>
              <a:t>10</a:t>
            </a:r>
            <a:r>
              <a:rPr lang="en-US" altLang="en-US" sz="2800" b="1">
                <a:latin typeface="Times New Roman" panose="02020603050405020304" pitchFamily="18" charset="0"/>
                <a:ea typeface="楷体_GB2312" pitchFamily="49" charset="-122"/>
                <a:sym typeface="Symbol" panose="05050102010706020507" pitchFamily="18" charset="2"/>
              </a:rPr>
              <a:t>MeV</a:t>
            </a:r>
          </a:p>
          <a:p>
            <a:pPr>
              <a:buFontTx/>
              <a:buNone/>
            </a:pPr>
            <a:r>
              <a:rPr lang="en-US" altLang="zh-CN" sz="2800" b="1">
                <a:latin typeface="Times New Roman" panose="02020603050405020304" pitchFamily="18" charset="0"/>
                <a:ea typeface="楷体_GB2312" pitchFamily="49" charset="-122"/>
                <a:sym typeface="Symbol" panose="05050102010706020507" pitchFamily="18" charset="2"/>
              </a:rPr>
              <a:t>            </a:t>
            </a:r>
            <a:r>
              <a:rPr lang="zh-CN" altLang="en-US" sz="2800" b="1">
                <a:latin typeface="Times New Roman" panose="02020603050405020304" pitchFamily="18" charset="0"/>
                <a:ea typeface="楷体_GB2312" pitchFamily="49" charset="-122"/>
                <a:sym typeface="Symbol" panose="05050102010706020507" pitchFamily="18" charset="2"/>
              </a:rPr>
              <a:t>一个</a:t>
            </a:r>
            <a:r>
              <a:rPr lang="en-US" altLang="en-US" sz="2800" b="1" i="1">
                <a:latin typeface="Times New Roman" panose="02020603050405020304" pitchFamily="18" charset="0"/>
                <a:ea typeface="楷体_GB2312" pitchFamily="49" charset="-122"/>
                <a:sym typeface="Symbol" panose="05050102010706020507" pitchFamily="18" charset="2"/>
              </a:rPr>
              <a:t>U</a:t>
            </a:r>
            <a:r>
              <a:rPr lang="zh-CN" altLang="en-US" sz="2800" b="1">
                <a:latin typeface="Times New Roman" panose="02020603050405020304" pitchFamily="18" charset="0"/>
                <a:ea typeface="楷体_GB2312" pitchFamily="49" charset="-122"/>
                <a:sym typeface="Symbol" panose="05050102010706020507" pitchFamily="18" charset="2"/>
              </a:rPr>
              <a:t>核可以提供约</a:t>
            </a:r>
            <a:r>
              <a:rPr lang="en-US" altLang="zh-CN" sz="2800" b="1">
                <a:latin typeface="Times New Roman" panose="02020603050405020304" pitchFamily="18" charset="0"/>
                <a:ea typeface="楷体_GB2312" pitchFamily="49" charset="-122"/>
                <a:sym typeface="Symbol" panose="05050102010706020507" pitchFamily="18" charset="2"/>
              </a:rPr>
              <a:t>185</a:t>
            </a:r>
            <a:r>
              <a:rPr lang="en-US" altLang="en-US" sz="2800" b="1">
                <a:latin typeface="Times New Roman" panose="02020603050405020304" pitchFamily="18" charset="0"/>
                <a:ea typeface="楷体_GB2312" pitchFamily="49" charset="-122"/>
                <a:sym typeface="Symbol" panose="05050102010706020507" pitchFamily="18" charset="2"/>
              </a:rPr>
              <a:t>MeV</a:t>
            </a:r>
            <a:r>
              <a:rPr lang="zh-CN" altLang="en-US" sz="2800" b="1">
                <a:latin typeface="Times New Roman" panose="02020603050405020304" pitchFamily="18" charset="0"/>
                <a:ea typeface="楷体_GB2312" pitchFamily="49" charset="-122"/>
                <a:sym typeface="Symbol" panose="05050102010706020507" pitchFamily="18" charset="2"/>
              </a:rPr>
              <a:t>的能量，</a:t>
            </a:r>
            <a:r>
              <a:rPr lang="zh-CN" altLang="en-US" sz="2800" b="1">
                <a:latin typeface="Times New Roman" panose="02020603050405020304" pitchFamily="18" charset="0"/>
                <a:ea typeface="楷体_GB2312" pitchFamily="49" charset="-122"/>
              </a:rPr>
              <a:t>几乎是化学反应中一个原子提供能量</a:t>
            </a:r>
            <a:r>
              <a:rPr lang="en-US" altLang="zh-CN" sz="2800" b="1">
                <a:latin typeface="Times New Roman" panose="02020603050405020304" pitchFamily="18" charset="0"/>
                <a:ea typeface="楷体_GB2312" pitchFamily="49" charset="-122"/>
              </a:rPr>
              <a:t>(</a:t>
            </a:r>
            <a:r>
              <a:rPr lang="zh-CN" altLang="en-US" sz="2800" b="1">
                <a:latin typeface="Times New Roman" panose="02020603050405020304" pitchFamily="18" charset="0"/>
                <a:ea typeface="楷体_GB2312" pitchFamily="49" charset="-122"/>
              </a:rPr>
              <a:t>一般不到</a:t>
            </a:r>
            <a:r>
              <a:rPr lang="en-US" altLang="zh-CN" sz="2800" b="1">
                <a:latin typeface="Times New Roman" panose="02020603050405020304" pitchFamily="18" charset="0"/>
                <a:ea typeface="楷体_GB2312" pitchFamily="49" charset="-122"/>
              </a:rPr>
              <a:t>10eV</a:t>
            </a:r>
            <a:r>
              <a:rPr lang="zh-CN" altLang="en-US" sz="2800" b="1">
                <a:latin typeface="Times New Roman" panose="02020603050405020304" pitchFamily="18" charset="0"/>
                <a:ea typeface="楷体_GB2312" pitchFamily="49" charset="-122"/>
              </a:rPr>
              <a:t>的能量</a:t>
            </a:r>
            <a:r>
              <a:rPr lang="en-US" altLang="zh-CN" sz="2800" b="1">
                <a:latin typeface="Times New Roman" panose="02020603050405020304" pitchFamily="18" charset="0"/>
                <a:ea typeface="楷体_GB2312" pitchFamily="49" charset="-122"/>
              </a:rPr>
              <a:t>)</a:t>
            </a:r>
            <a:r>
              <a:rPr lang="zh-CN" altLang="en-US" sz="2800" b="1">
                <a:latin typeface="Times New Roman" panose="02020603050405020304" pitchFamily="18" charset="0"/>
                <a:ea typeface="楷体_GB2312" pitchFamily="49" charset="-122"/>
              </a:rPr>
              <a:t>的</a:t>
            </a:r>
            <a:r>
              <a:rPr lang="zh-CN" altLang="en-US" sz="2800" b="1">
                <a:solidFill>
                  <a:srgbClr val="CC0000"/>
                </a:solidFill>
                <a:latin typeface="Times New Roman" panose="02020603050405020304" pitchFamily="18" charset="0"/>
                <a:ea typeface="楷体_GB2312" pitchFamily="49" charset="-122"/>
              </a:rPr>
              <a:t>一亿倍</a:t>
            </a:r>
            <a:r>
              <a:rPr lang="zh-CN" altLang="en-US" sz="2800" b="1">
                <a:latin typeface="Times New Roman" panose="02020603050405020304" pitchFamily="18" charset="0"/>
                <a:ea typeface="楷体_GB2312" pitchFamily="49" charset="-122"/>
              </a:rPr>
              <a:t>，比一般核反应能也要大十几倍。最重要的一点是铀核裂变平均要放出</a:t>
            </a:r>
            <a:r>
              <a:rPr lang="en-US" altLang="zh-CN" sz="2800" b="1">
                <a:latin typeface="Times New Roman" panose="02020603050405020304" pitchFamily="18" charset="0"/>
                <a:ea typeface="楷体_GB2312" pitchFamily="49" charset="-122"/>
              </a:rPr>
              <a:t>2.5</a:t>
            </a:r>
            <a:r>
              <a:rPr lang="zh-CN" altLang="en-US" sz="2800" b="1">
                <a:latin typeface="Times New Roman" panose="02020603050405020304" pitchFamily="18" charset="0"/>
                <a:ea typeface="楷体_GB2312" pitchFamily="49" charset="-122"/>
              </a:rPr>
              <a:t>个中子，而这些中子是维持链式反应所必需的，即</a:t>
            </a:r>
            <a:r>
              <a:rPr lang="zh-CN" altLang="en-US" sz="2800" b="1">
                <a:solidFill>
                  <a:srgbClr val="CC0000"/>
                </a:solidFill>
                <a:latin typeface="Times New Roman" panose="02020603050405020304" pitchFamily="18" charset="0"/>
                <a:ea typeface="楷体_GB2312" pitchFamily="49" charset="-122"/>
              </a:rPr>
              <a:t>“中子的再生率≥</a:t>
            </a:r>
            <a:r>
              <a:rPr lang="en-US" altLang="zh-CN" sz="2800" b="1">
                <a:solidFill>
                  <a:srgbClr val="CC0000"/>
                </a:solidFill>
                <a:latin typeface="Times New Roman" panose="02020603050405020304" pitchFamily="18" charset="0"/>
                <a:ea typeface="楷体_GB2312" pitchFamily="49" charset="-122"/>
              </a:rPr>
              <a:t>1” </a:t>
            </a:r>
            <a:r>
              <a:rPr lang="zh-CN" altLang="en-US" sz="2800" b="1">
                <a:latin typeface="Times New Roman" panose="02020603050405020304" pitchFamily="18" charset="0"/>
                <a:ea typeface="楷体_GB2312" pitchFamily="49" charset="-122"/>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7" name="Text Box 5">
            <a:extLst>
              <a:ext uri="{FF2B5EF4-FFF2-40B4-BE49-F238E27FC236}">
                <a16:creationId xmlns:a16="http://schemas.microsoft.com/office/drawing/2014/main" id="{60F97101-8556-41E7-9FF8-134169167640}"/>
              </a:ext>
            </a:extLst>
          </p:cNvPr>
          <p:cNvSpPr txBox="1">
            <a:spLocks noChangeArrowheads="1"/>
          </p:cNvSpPr>
          <p:nvPr/>
        </p:nvSpPr>
        <p:spPr bwMode="auto">
          <a:xfrm>
            <a:off x="250825" y="692150"/>
            <a:ext cx="8604250" cy="313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0000FF"/>
                </a:solidFill>
                <a:ea typeface="楷体_GB2312" pitchFamily="49" charset="-122"/>
              </a:rPr>
              <a:t>问题</a:t>
            </a:r>
            <a:r>
              <a:rPr lang="en-US" altLang="zh-CN">
                <a:solidFill>
                  <a:srgbClr val="0000FF"/>
                </a:solidFill>
                <a:ea typeface="楷体_GB2312" pitchFamily="49" charset="-122"/>
              </a:rPr>
              <a:t>1—“</a:t>
            </a:r>
            <a:r>
              <a:rPr lang="zh-CN" altLang="en-US">
                <a:solidFill>
                  <a:srgbClr val="0000FF"/>
                </a:solidFill>
                <a:ea typeface="楷体_GB2312" pitchFamily="49" charset="-122"/>
              </a:rPr>
              <a:t>临界体积”</a:t>
            </a:r>
          </a:p>
          <a:p>
            <a:r>
              <a:rPr lang="zh-CN" altLang="en-US">
                <a:solidFill>
                  <a:schemeClr val="tx1"/>
                </a:solidFill>
                <a:ea typeface="楷体_GB2312" pitchFamily="49" charset="-122"/>
              </a:rPr>
              <a:t>        </a:t>
            </a:r>
            <a:r>
              <a:rPr lang="zh-CN" altLang="en-US" sz="2400">
                <a:solidFill>
                  <a:schemeClr val="tx1"/>
                </a:solidFill>
                <a:ea typeface="楷体_GB2312" pitchFamily="49" charset="-122"/>
              </a:rPr>
              <a:t>在体积不大的纯铀中，中子易从其表面逃逸而使反应中止。只有当其体积大于“</a:t>
            </a:r>
            <a:r>
              <a:rPr lang="zh-CN" altLang="en-US" sz="2400">
                <a:solidFill>
                  <a:srgbClr val="FF0000"/>
                </a:solidFill>
                <a:ea typeface="楷体_GB2312" pitchFamily="49" charset="-122"/>
              </a:rPr>
              <a:t>临界体积</a:t>
            </a:r>
            <a:r>
              <a:rPr lang="zh-CN" altLang="en-US" sz="2400">
                <a:solidFill>
                  <a:schemeClr val="tx1"/>
                </a:solidFill>
                <a:ea typeface="楷体_GB2312" pitchFamily="49" charset="-122"/>
              </a:rPr>
              <a:t>”时，才能发生链式反应。实际上，原子弹是把丰度为</a:t>
            </a:r>
            <a:r>
              <a:rPr lang="en-US" altLang="zh-CN" sz="2400">
                <a:solidFill>
                  <a:schemeClr val="tx1"/>
                </a:solidFill>
                <a:ea typeface="楷体_GB2312" pitchFamily="49" charset="-122"/>
              </a:rPr>
              <a:t>90%</a:t>
            </a:r>
            <a:r>
              <a:rPr lang="zh-CN" altLang="en-US" sz="2400">
                <a:solidFill>
                  <a:schemeClr val="tx1"/>
                </a:solidFill>
                <a:ea typeface="楷体_GB2312" pitchFamily="49" charset="-122"/>
              </a:rPr>
              <a:t>以上的铀做成不到临界体积的两块，引爆时用普通炸药将两块铀合为一整块达到或超过临界体积而发生链式反应的。</a:t>
            </a:r>
          </a:p>
          <a:p>
            <a:r>
              <a:rPr lang="zh-CN" altLang="en-US" sz="2400">
                <a:solidFill>
                  <a:schemeClr val="tx1"/>
                </a:solidFill>
                <a:ea typeface="楷体_GB2312" pitchFamily="49" charset="-122"/>
              </a:rPr>
              <a:t>        对于大块的天然铀，如裂变产生的中子不是热中子，不可能产生链式反应。</a:t>
            </a:r>
          </a:p>
        </p:txBody>
      </p:sp>
      <p:sp>
        <p:nvSpPr>
          <p:cNvPr id="305158" name="Text Box 6">
            <a:extLst>
              <a:ext uri="{FF2B5EF4-FFF2-40B4-BE49-F238E27FC236}">
                <a16:creationId xmlns:a16="http://schemas.microsoft.com/office/drawing/2014/main" id="{81DEF5EC-1FF8-4311-AC3C-0E4F03D4ADFE}"/>
              </a:ext>
            </a:extLst>
          </p:cNvPr>
          <p:cNvSpPr txBox="1">
            <a:spLocks noChangeArrowheads="1"/>
          </p:cNvSpPr>
          <p:nvPr/>
        </p:nvSpPr>
        <p:spPr bwMode="auto">
          <a:xfrm>
            <a:off x="250825" y="3860800"/>
            <a:ext cx="8604250" cy="240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0000FF"/>
                </a:solidFill>
                <a:ea typeface="楷体_GB2312" pitchFamily="49" charset="-122"/>
              </a:rPr>
              <a:t>问题</a:t>
            </a:r>
            <a:r>
              <a:rPr lang="en-US" altLang="zh-CN">
                <a:solidFill>
                  <a:srgbClr val="0000FF"/>
                </a:solidFill>
                <a:ea typeface="楷体_GB2312" pitchFamily="49" charset="-122"/>
              </a:rPr>
              <a:t>2—“</a:t>
            </a:r>
            <a:r>
              <a:rPr lang="zh-CN" altLang="en-US">
                <a:solidFill>
                  <a:srgbClr val="0000FF"/>
                </a:solidFill>
                <a:ea typeface="楷体_GB2312" pitchFamily="49" charset="-122"/>
              </a:rPr>
              <a:t>热中子”</a:t>
            </a:r>
          </a:p>
          <a:p>
            <a:r>
              <a:rPr lang="zh-CN" altLang="en-US">
                <a:solidFill>
                  <a:schemeClr val="tx1"/>
                </a:solidFill>
                <a:ea typeface="楷体_GB2312" pitchFamily="49" charset="-122"/>
              </a:rPr>
              <a:t>        </a:t>
            </a:r>
            <a:r>
              <a:rPr lang="zh-CN" altLang="en-US" sz="2400">
                <a:solidFill>
                  <a:srgbClr val="FF0000"/>
                </a:solidFill>
                <a:ea typeface="楷体_GB2312" pitchFamily="49" charset="-122"/>
              </a:rPr>
              <a:t>对于大块的天然铀能否产生链式反应？</a:t>
            </a:r>
            <a:r>
              <a:rPr lang="zh-CN" altLang="en-US" sz="2400">
                <a:solidFill>
                  <a:schemeClr val="tx1"/>
                </a:solidFill>
                <a:ea typeface="楷体_GB2312" pitchFamily="49" charset="-122"/>
              </a:rPr>
              <a:t>裂变中子的能量有一个分布，峰值在</a:t>
            </a:r>
            <a:r>
              <a:rPr lang="en-US" altLang="zh-CN" sz="2400">
                <a:solidFill>
                  <a:schemeClr val="tx1"/>
                </a:solidFill>
                <a:ea typeface="楷体_GB2312" pitchFamily="49" charset="-122"/>
              </a:rPr>
              <a:t>1MeV</a:t>
            </a:r>
            <a:r>
              <a:rPr lang="zh-CN" altLang="en-US" sz="2400">
                <a:solidFill>
                  <a:schemeClr val="tx1"/>
                </a:solidFill>
                <a:ea typeface="楷体_GB2312" pitchFamily="49" charset="-122"/>
              </a:rPr>
              <a:t>附近，所以裂变中子大都是快中子。</a:t>
            </a:r>
          </a:p>
          <a:p>
            <a:r>
              <a:rPr lang="zh-CN" altLang="en-US" sz="2400">
                <a:solidFill>
                  <a:schemeClr val="tx1"/>
                </a:solidFill>
                <a:ea typeface="楷体_GB2312" pitchFamily="49" charset="-122"/>
              </a:rPr>
              <a:t>        对于热中子，发生</a:t>
            </a:r>
            <a:r>
              <a:rPr lang="en-US" altLang="zh-CN" sz="2400" baseline="30000">
                <a:solidFill>
                  <a:schemeClr val="tx1"/>
                </a:solidFill>
                <a:ea typeface="楷体_GB2312" pitchFamily="49" charset="-122"/>
              </a:rPr>
              <a:t>235</a:t>
            </a:r>
            <a:r>
              <a:rPr lang="en-US" altLang="zh-CN" sz="2400" i="1">
                <a:solidFill>
                  <a:schemeClr val="tx1"/>
                </a:solidFill>
                <a:ea typeface="楷体_GB2312" pitchFamily="49" charset="-122"/>
              </a:rPr>
              <a:t>U</a:t>
            </a:r>
            <a:r>
              <a:rPr lang="en-US" altLang="zh-CN" sz="2400">
                <a:solidFill>
                  <a:schemeClr val="tx1"/>
                </a:solidFill>
                <a:ea typeface="楷体_GB2312" pitchFamily="49" charset="-122"/>
              </a:rPr>
              <a:t>(n</a:t>
            </a:r>
            <a:r>
              <a:rPr lang="zh-CN" altLang="en-US" sz="2400">
                <a:solidFill>
                  <a:schemeClr val="tx1"/>
                </a:solidFill>
                <a:ea typeface="楷体_GB2312" pitchFamily="49" charset="-122"/>
              </a:rPr>
              <a:t>，</a:t>
            </a:r>
            <a:r>
              <a:rPr lang="en-US" altLang="zh-CN" sz="2400">
                <a:solidFill>
                  <a:schemeClr val="tx1"/>
                </a:solidFill>
                <a:ea typeface="楷体_GB2312" pitchFamily="49" charset="-122"/>
              </a:rPr>
              <a:t>f)</a:t>
            </a:r>
            <a:r>
              <a:rPr lang="zh-CN" altLang="en-US" sz="2400">
                <a:solidFill>
                  <a:schemeClr val="tx1"/>
                </a:solidFill>
                <a:ea typeface="楷体_GB2312" pitchFamily="49" charset="-122"/>
              </a:rPr>
              <a:t>的几率比</a:t>
            </a:r>
            <a:r>
              <a:rPr lang="en-US" altLang="zh-CN" sz="2400" baseline="30000">
                <a:solidFill>
                  <a:schemeClr val="tx1"/>
                </a:solidFill>
              </a:rPr>
              <a:t>238</a:t>
            </a:r>
            <a:r>
              <a:rPr lang="en-US" altLang="zh-CN" sz="2400" i="1">
                <a:solidFill>
                  <a:schemeClr val="tx1"/>
                </a:solidFill>
              </a:rPr>
              <a:t>U</a:t>
            </a:r>
            <a:r>
              <a:rPr lang="en-US" altLang="zh-CN" sz="2400">
                <a:solidFill>
                  <a:schemeClr val="tx1"/>
                </a:solidFill>
              </a:rPr>
              <a:t>(n</a:t>
            </a:r>
            <a:r>
              <a:rPr lang="zh-CN" altLang="en-US" sz="2400">
                <a:solidFill>
                  <a:schemeClr val="tx1"/>
                </a:solidFill>
              </a:rPr>
              <a:t>， </a:t>
            </a:r>
            <a:r>
              <a:rPr lang="el-GR" altLang="zh-CN" sz="2400" i="1">
                <a:solidFill>
                  <a:schemeClr val="tx1"/>
                </a:solidFill>
                <a:ea typeface="楷体_GB2312" pitchFamily="49" charset="-122"/>
              </a:rPr>
              <a:t>γ</a:t>
            </a:r>
            <a:r>
              <a:rPr lang="en-US" altLang="zh-CN" sz="2400"/>
              <a:t> </a:t>
            </a:r>
            <a:r>
              <a:rPr lang="en-US" altLang="zh-CN" sz="2400">
                <a:solidFill>
                  <a:schemeClr val="tx1"/>
                </a:solidFill>
              </a:rPr>
              <a:t>) </a:t>
            </a:r>
            <a:r>
              <a:rPr lang="zh-CN" altLang="en-US" sz="2400">
                <a:solidFill>
                  <a:schemeClr val="tx1"/>
                </a:solidFill>
                <a:ea typeface="楷体_GB2312" pitchFamily="49" charset="-122"/>
              </a:rPr>
              <a:t>的大</a:t>
            </a:r>
            <a:r>
              <a:rPr lang="en-US" altLang="zh-CN" sz="2400">
                <a:solidFill>
                  <a:schemeClr val="tx1"/>
                </a:solidFill>
                <a:ea typeface="楷体_GB2312" pitchFamily="49" charset="-122"/>
              </a:rPr>
              <a:t>200</a:t>
            </a:r>
            <a:r>
              <a:rPr lang="zh-CN" altLang="en-US" sz="2400">
                <a:solidFill>
                  <a:schemeClr val="tx1"/>
                </a:solidFill>
                <a:ea typeface="楷体_GB2312" pitchFamily="49" charset="-122"/>
              </a:rPr>
              <a:t>多倍；当中子能量增大时，发生</a:t>
            </a:r>
            <a:r>
              <a:rPr lang="en-US" altLang="zh-CN" sz="2400" baseline="30000">
                <a:solidFill>
                  <a:schemeClr val="tx1"/>
                </a:solidFill>
                <a:ea typeface="楷体_GB2312" pitchFamily="49" charset="-122"/>
              </a:rPr>
              <a:t>235</a:t>
            </a:r>
            <a:r>
              <a:rPr lang="en-US" altLang="zh-CN" sz="2400" i="1">
                <a:solidFill>
                  <a:schemeClr val="tx1"/>
                </a:solidFill>
                <a:ea typeface="楷体_GB2312" pitchFamily="49" charset="-122"/>
              </a:rPr>
              <a:t>U</a:t>
            </a:r>
            <a:r>
              <a:rPr lang="en-US" altLang="zh-CN" sz="2400">
                <a:solidFill>
                  <a:schemeClr val="tx1"/>
                </a:solidFill>
                <a:ea typeface="楷体_GB2312" pitchFamily="49" charset="-122"/>
              </a:rPr>
              <a:t>(n</a:t>
            </a:r>
            <a:r>
              <a:rPr lang="zh-CN" altLang="en-US" sz="2400">
                <a:solidFill>
                  <a:schemeClr val="tx1"/>
                </a:solidFill>
                <a:ea typeface="楷体_GB2312" pitchFamily="49" charset="-122"/>
              </a:rPr>
              <a:t>，</a:t>
            </a:r>
            <a:r>
              <a:rPr lang="en-US" altLang="zh-CN" sz="2400">
                <a:solidFill>
                  <a:schemeClr val="tx1"/>
                </a:solidFill>
                <a:ea typeface="楷体_GB2312" pitchFamily="49" charset="-122"/>
              </a:rPr>
              <a:t>f) </a:t>
            </a:r>
            <a:r>
              <a:rPr lang="zh-CN" altLang="en-US" sz="2400">
                <a:solidFill>
                  <a:schemeClr val="tx1"/>
                </a:solidFill>
                <a:ea typeface="楷体_GB2312" pitchFamily="49" charset="-122"/>
              </a:rPr>
              <a:t>的几率减少，而发生</a:t>
            </a:r>
            <a:r>
              <a:rPr lang="en-US" altLang="zh-CN" sz="2400" baseline="30000">
                <a:solidFill>
                  <a:schemeClr val="tx1"/>
                </a:solidFill>
                <a:ea typeface="楷体_GB2312" pitchFamily="49" charset="-122"/>
              </a:rPr>
              <a:t>238</a:t>
            </a:r>
            <a:r>
              <a:rPr lang="en-US" altLang="zh-CN" sz="2400" i="1">
                <a:solidFill>
                  <a:schemeClr val="tx1"/>
                </a:solidFill>
                <a:ea typeface="楷体_GB2312" pitchFamily="49" charset="-122"/>
              </a:rPr>
              <a:t>U</a:t>
            </a:r>
            <a:r>
              <a:rPr lang="en-US" altLang="zh-CN" sz="2400">
                <a:solidFill>
                  <a:schemeClr val="tx1"/>
                </a:solidFill>
                <a:ea typeface="楷体_GB2312" pitchFamily="49" charset="-122"/>
              </a:rPr>
              <a:t>(n</a:t>
            </a:r>
            <a:r>
              <a:rPr lang="zh-CN" altLang="en-US" sz="2400">
                <a:solidFill>
                  <a:schemeClr val="tx1"/>
                </a:solidFill>
                <a:ea typeface="楷体_GB2312" pitchFamily="49" charset="-122"/>
              </a:rPr>
              <a:t>，</a:t>
            </a:r>
            <a:r>
              <a:rPr lang="el-GR" altLang="zh-CN" sz="2400" i="1">
                <a:solidFill>
                  <a:schemeClr val="tx1"/>
                </a:solidFill>
                <a:ea typeface="楷体_GB2312" pitchFamily="49" charset="-122"/>
              </a:rPr>
              <a:t>γ</a:t>
            </a:r>
            <a:r>
              <a:rPr lang="en-US" altLang="zh-CN" sz="2400">
                <a:solidFill>
                  <a:schemeClr val="tx1"/>
                </a:solidFill>
                <a:ea typeface="楷体_GB2312" pitchFamily="49" charset="-122"/>
              </a:rPr>
              <a:t>)</a:t>
            </a:r>
            <a:r>
              <a:rPr lang="zh-CN" altLang="en-US" sz="2400">
                <a:solidFill>
                  <a:schemeClr val="tx1"/>
                </a:solidFill>
                <a:ea typeface="楷体_GB2312" pitchFamily="49" charset="-122"/>
              </a:rPr>
              <a:t>的几率却增大。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5158"/>
                                        </p:tgtEl>
                                        <p:attrNameLst>
                                          <p:attrName>style.visibility</p:attrName>
                                        </p:attrNameLst>
                                      </p:cBhvr>
                                      <p:to>
                                        <p:strVal val="visible"/>
                                      </p:to>
                                    </p:set>
                                    <p:animEffect transition="in" filter="wipe(up)">
                                      <p:cBhvr>
                                        <p:cTn id="7" dur="500"/>
                                        <p:tgtEl>
                                          <p:spTgt spid="305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80" name="Text Box 4">
            <a:extLst>
              <a:ext uri="{FF2B5EF4-FFF2-40B4-BE49-F238E27FC236}">
                <a16:creationId xmlns:a16="http://schemas.microsoft.com/office/drawing/2014/main" id="{4A007254-A0AD-4407-B003-DFCE419E2A82}"/>
              </a:ext>
            </a:extLst>
          </p:cNvPr>
          <p:cNvSpPr txBox="1">
            <a:spLocks noChangeArrowheads="1"/>
          </p:cNvSpPr>
          <p:nvPr/>
        </p:nvSpPr>
        <p:spPr bwMode="auto">
          <a:xfrm>
            <a:off x="539750" y="765175"/>
            <a:ext cx="80645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chemeClr val="bg2">
                    <a:lumMod val="10000"/>
                  </a:schemeClr>
                </a:solidFill>
                <a:ea typeface="楷体_GB2312" pitchFamily="49" charset="-122"/>
              </a:rPr>
              <a:t>问题</a:t>
            </a:r>
            <a:r>
              <a:rPr lang="en-US" altLang="zh-CN">
                <a:solidFill>
                  <a:schemeClr val="bg2">
                    <a:lumMod val="10000"/>
                  </a:schemeClr>
                </a:solidFill>
                <a:ea typeface="楷体_GB2312" pitchFamily="49" charset="-122"/>
              </a:rPr>
              <a:t>3—“</a:t>
            </a:r>
            <a:r>
              <a:rPr lang="zh-CN" altLang="en-US">
                <a:solidFill>
                  <a:schemeClr val="bg2">
                    <a:lumMod val="10000"/>
                  </a:schemeClr>
                </a:solidFill>
                <a:ea typeface="楷体_GB2312" pitchFamily="49" charset="-122"/>
              </a:rPr>
              <a:t>中子慢化”</a:t>
            </a:r>
          </a:p>
          <a:p>
            <a:endParaRPr lang="zh-CN" altLang="en-US">
              <a:solidFill>
                <a:schemeClr val="bg2">
                  <a:lumMod val="10000"/>
                </a:schemeClr>
              </a:solidFill>
              <a:ea typeface="楷体_GB2312" pitchFamily="49" charset="-122"/>
            </a:endParaRPr>
          </a:p>
          <a:p>
            <a:r>
              <a:rPr lang="zh-CN" altLang="en-US" sz="2400">
                <a:solidFill>
                  <a:schemeClr val="bg2">
                    <a:lumMod val="10000"/>
                  </a:schemeClr>
                </a:solidFill>
                <a:ea typeface="楷体_GB2312" pitchFamily="49" charset="-122"/>
              </a:rPr>
              <a:t>        </a:t>
            </a:r>
            <a:r>
              <a:rPr lang="zh-CN" altLang="zh-CN" sz="2400">
                <a:solidFill>
                  <a:schemeClr val="bg2">
                    <a:lumMod val="10000"/>
                  </a:schemeClr>
                </a:solidFill>
                <a:ea typeface="楷体_GB2312" pitchFamily="49" charset="-122"/>
              </a:rPr>
              <a:t>欲使裂变反应持续</a:t>
            </a:r>
            <a:r>
              <a:rPr lang="zh-CN" altLang="en-US" sz="2400">
                <a:solidFill>
                  <a:schemeClr val="bg2">
                    <a:lumMod val="10000"/>
                  </a:schemeClr>
                </a:solidFill>
                <a:ea typeface="楷体_GB2312" pitchFamily="49" charset="-122"/>
              </a:rPr>
              <a:t>，关键在于使中子减速。快中子与</a:t>
            </a:r>
            <a:r>
              <a:rPr lang="en-US" altLang="zh-CN" sz="2400" baseline="30000">
                <a:solidFill>
                  <a:schemeClr val="bg2">
                    <a:lumMod val="10000"/>
                  </a:schemeClr>
                </a:solidFill>
              </a:rPr>
              <a:t>238</a:t>
            </a:r>
            <a:r>
              <a:rPr lang="en-US" altLang="zh-CN" sz="2400" i="1">
                <a:solidFill>
                  <a:schemeClr val="bg2">
                    <a:lumMod val="10000"/>
                  </a:schemeClr>
                </a:solidFill>
              </a:rPr>
              <a:t>U</a:t>
            </a:r>
            <a:r>
              <a:rPr lang="zh-CN" altLang="en-US" sz="2400">
                <a:solidFill>
                  <a:schemeClr val="bg2">
                    <a:lumMod val="10000"/>
                  </a:schemeClr>
                </a:solidFill>
                <a:ea typeface="楷体_GB2312" pitchFamily="49" charset="-122"/>
              </a:rPr>
              <a:t>相碰发生弹性散射可使中子减速，但二者质量相差太大，碰撞一次中子的能量损失很小，能量为</a:t>
            </a:r>
            <a:r>
              <a:rPr lang="en-US" altLang="zh-CN" sz="2400">
                <a:solidFill>
                  <a:schemeClr val="bg2">
                    <a:lumMod val="10000"/>
                  </a:schemeClr>
                </a:solidFill>
                <a:ea typeface="楷体_GB2312" pitchFamily="49" charset="-122"/>
              </a:rPr>
              <a:t>1MeV</a:t>
            </a:r>
            <a:r>
              <a:rPr lang="zh-CN" altLang="en-US" sz="2400">
                <a:solidFill>
                  <a:schemeClr val="bg2">
                    <a:lumMod val="10000"/>
                  </a:schemeClr>
                </a:solidFill>
                <a:ea typeface="楷体_GB2312" pitchFamily="49" charset="-122"/>
              </a:rPr>
              <a:t>的快中子减速到热中子至少要碰撞</a:t>
            </a:r>
            <a:r>
              <a:rPr lang="en-US" altLang="zh-CN" sz="2400">
                <a:solidFill>
                  <a:schemeClr val="bg2">
                    <a:lumMod val="10000"/>
                  </a:schemeClr>
                </a:solidFill>
                <a:ea typeface="楷体_GB2312" pitchFamily="49" charset="-122"/>
              </a:rPr>
              <a:t>2000</a:t>
            </a:r>
            <a:r>
              <a:rPr lang="zh-CN" altLang="en-US" sz="2400">
                <a:solidFill>
                  <a:schemeClr val="bg2">
                    <a:lumMod val="10000"/>
                  </a:schemeClr>
                </a:solidFill>
                <a:ea typeface="楷体_GB2312" pitchFamily="49" charset="-122"/>
              </a:rPr>
              <a:t>次，而在这过程中，它可能被吸收而中断裂变过程，所以要使中子减速应选用合适的轻元素。</a:t>
            </a:r>
          </a:p>
          <a:p>
            <a:r>
              <a:rPr lang="zh-CN" altLang="en-US" sz="2400">
                <a:solidFill>
                  <a:schemeClr val="bg2">
                    <a:lumMod val="10000"/>
                  </a:schemeClr>
                </a:solidFill>
                <a:ea typeface="楷体_GB2312" pitchFamily="49" charset="-122"/>
              </a:rPr>
              <a:t>        氢与中子碰撞</a:t>
            </a:r>
            <a:r>
              <a:rPr lang="en-US" altLang="zh-CN" sz="2400">
                <a:solidFill>
                  <a:schemeClr val="bg2">
                    <a:lumMod val="10000"/>
                  </a:schemeClr>
                </a:solidFill>
                <a:ea typeface="楷体_GB2312" pitchFamily="49" charset="-122"/>
              </a:rPr>
              <a:t>18</a:t>
            </a:r>
            <a:r>
              <a:rPr lang="zh-CN" altLang="en-US" sz="2400">
                <a:solidFill>
                  <a:schemeClr val="bg2">
                    <a:lumMod val="10000"/>
                  </a:schemeClr>
                </a:solidFill>
                <a:ea typeface="楷体_GB2312" pitchFamily="49" charset="-122"/>
              </a:rPr>
              <a:t>次就可使</a:t>
            </a:r>
            <a:r>
              <a:rPr lang="en-US" altLang="zh-CN" sz="2400">
                <a:solidFill>
                  <a:schemeClr val="bg2">
                    <a:lumMod val="10000"/>
                  </a:schemeClr>
                </a:solidFill>
                <a:ea typeface="楷体_GB2312" pitchFamily="49" charset="-122"/>
              </a:rPr>
              <a:t>1MeV</a:t>
            </a:r>
            <a:r>
              <a:rPr lang="zh-CN" altLang="en-US" sz="2400">
                <a:solidFill>
                  <a:schemeClr val="bg2">
                    <a:lumMod val="10000"/>
                  </a:schemeClr>
                </a:solidFill>
                <a:ea typeface="楷体_GB2312" pitchFamily="49" charset="-122"/>
              </a:rPr>
              <a:t>的快中子变为热中子，但氢的</a:t>
            </a:r>
            <a:r>
              <a:rPr lang="en-US" altLang="zh-CN" sz="2400">
                <a:solidFill>
                  <a:schemeClr val="bg2">
                    <a:lumMod val="10000"/>
                  </a:schemeClr>
                </a:solidFill>
              </a:rPr>
              <a:t>(n</a:t>
            </a:r>
            <a:r>
              <a:rPr lang="zh-CN" altLang="en-US" sz="2400">
                <a:solidFill>
                  <a:schemeClr val="bg2">
                    <a:lumMod val="10000"/>
                  </a:schemeClr>
                </a:solidFill>
              </a:rPr>
              <a:t>，</a:t>
            </a:r>
            <a:r>
              <a:rPr lang="el-GR" altLang="zh-CN" i="1">
                <a:solidFill>
                  <a:schemeClr val="bg2">
                    <a:lumMod val="10000"/>
                  </a:schemeClr>
                </a:solidFill>
                <a:ea typeface="楷体_GB2312" pitchFamily="49" charset="-122"/>
              </a:rPr>
              <a:t>γ</a:t>
            </a:r>
            <a:r>
              <a:rPr lang="en-US" altLang="zh-CN" sz="2400">
                <a:solidFill>
                  <a:schemeClr val="bg2">
                    <a:lumMod val="10000"/>
                  </a:schemeClr>
                </a:solidFill>
              </a:rPr>
              <a:t>)</a:t>
            </a:r>
            <a:r>
              <a:rPr lang="zh-CN" altLang="en-US" sz="2400">
                <a:solidFill>
                  <a:schemeClr val="bg2">
                    <a:lumMod val="10000"/>
                  </a:schemeClr>
                </a:solidFill>
                <a:ea typeface="楷体_GB2312" pitchFamily="49" charset="-122"/>
              </a:rPr>
              <a:t>截面太大而不适宜。</a:t>
            </a:r>
          </a:p>
          <a:p>
            <a:r>
              <a:rPr lang="zh-CN" altLang="en-US" sz="2400">
                <a:solidFill>
                  <a:schemeClr val="bg2">
                    <a:lumMod val="10000"/>
                  </a:schemeClr>
                </a:solidFill>
                <a:ea typeface="楷体_GB2312" pitchFamily="49" charset="-122"/>
              </a:rPr>
              <a:t>        目前常用的减速剂是重水和石墨。</a:t>
            </a:r>
            <a:r>
              <a:rPr lang="en-US" altLang="zh-CN" sz="2400">
                <a:solidFill>
                  <a:schemeClr val="bg2">
                    <a:lumMod val="10000"/>
                  </a:schemeClr>
                </a:solidFill>
                <a:ea typeface="楷体_GB2312" pitchFamily="49" charset="-122"/>
              </a:rPr>
              <a:t>1942</a:t>
            </a:r>
            <a:r>
              <a:rPr lang="zh-CN" altLang="en-US" sz="2400">
                <a:solidFill>
                  <a:schemeClr val="bg2">
                    <a:lumMod val="10000"/>
                  </a:schemeClr>
                </a:solidFill>
                <a:ea typeface="楷体_GB2312" pitchFamily="49" charset="-122"/>
              </a:rPr>
              <a:t>年世界第一个反应堆用天然铀为原料，石墨为减速剂。我国</a:t>
            </a:r>
            <a:r>
              <a:rPr lang="en-US" altLang="zh-CN" sz="2400">
                <a:solidFill>
                  <a:schemeClr val="bg2">
                    <a:lumMod val="10000"/>
                  </a:schemeClr>
                </a:solidFill>
                <a:ea typeface="楷体_GB2312" pitchFamily="49" charset="-122"/>
              </a:rPr>
              <a:t>1958</a:t>
            </a:r>
            <a:r>
              <a:rPr lang="zh-CN" altLang="en-US" sz="2400">
                <a:solidFill>
                  <a:schemeClr val="bg2">
                    <a:lumMod val="10000"/>
                  </a:schemeClr>
                </a:solidFill>
                <a:ea typeface="楷体_GB2312" pitchFamily="49" charset="-122"/>
              </a:rPr>
              <a:t>年建成的反应堆用丰度为</a:t>
            </a:r>
            <a:r>
              <a:rPr lang="en-US" altLang="zh-CN" sz="2400">
                <a:solidFill>
                  <a:schemeClr val="bg2">
                    <a:lumMod val="10000"/>
                  </a:schemeClr>
                </a:solidFill>
                <a:ea typeface="楷体_GB2312" pitchFamily="49" charset="-122"/>
              </a:rPr>
              <a:t>2%</a:t>
            </a:r>
            <a:r>
              <a:rPr lang="zh-CN" altLang="en-US" sz="2400">
                <a:solidFill>
                  <a:schemeClr val="bg2">
                    <a:lumMod val="10000"/>
                  </a:schemeClr>
                </a:solidFill>
                <a:ea typeface="楷体_GB2312" pitchFamily="49" charset="-122"/>
              </a:rPr>
              <a:t>的</a:t>
            </a:r>
            <a:r>
              <a:rPr lang="en-US" altLang="zh-CN" sz="2400" baseline="30000">
                <a:solidFill>
                  <a:schemeClr val="bg2">
                    <a:lumMod val="10000"/>
                  </a:schemeClr>
                </a:solidFill>
              </a:rPr>
              <a:t>235</a:t>
            </a:r>
            <a:r>
              <a:rPr lang="en-US" altLang="zh-CN" sz="2400" i="1">
                <a:solidFill>
                  <a:schemeClr val="bg2">
                    <a:lumMod val="10000"/>
                  </a:schemeClr>
                </a:solidFill>
              </a:rPr>
              <a:t>U</a:t>
            </a:r>
            <a:r>
              <a:rPr lang="zh-CN" altLang="en-US" sz="2400">
                <a:solidFill>
                  <a:schemeClr val="bg2">
                    <a:lumMod val="10000"/>
                  </a:schemeClr>
                </a:solidFill>
                <a:ea typeface="楷体_GB2312" pitchFamily="49" charset="-122"/>
              </a:rPr>
              <a:t>为原料，用重水为减速剂。</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4" name="Rectangle 4">
            <a:extLst>
              <a:ext uri="{FF2B5EF4-FFF2-40B4-BE49-F238E27FC236}">
                <a16:creationId xmlns:a16="http://schemas.microsoft.com/office/drawing/2014/main" id="{3ECA0742-D42D-41E0-A3C9-DC3D1FD9A881}"/>
              </a:ext>
            </a:extLst>
          </p:cNvPr>
          <p:cNvSpPr>
            <a:spLocks noChangeArrowheads="1"/>
          </p:cNvSpPr>
          <p:nvPr/>
        </p:nvSpPr>
        <p:spPr bwMode="auto">
          <a:xfrm>
            <a:off x="684213" y="620713"/>
            <a:ext cx="7888287" cy="2709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en-US" altLang="zh-CN" b="0">
                <a:solidFill>
                  <a:schemeClr val="tx1"/>
                </a:solidFill>
                <a:ea typeface="楷体_GB2312" pitchFamily="49" charset="-122"/>
              </a:rPr>
              <a:t>     </a:t>
            </a:r>
            <a:r>
              <a:rPr kumimoji="1" lang="zh-CN" altLang="en-US" sz="2400">
                <a:solidFill>
                  <a:schemeClr val="tx1"/>
                </a:solidFill>
                <a:ea typeface="楷体_GB2312" pitchFamily="49" charset="-122"/>
              </a:rPr>
              <a:t>反应堆是可控的链式反应装置，其控制棒用吸收中子很强的镉或硼制成。因链式反应很快，大约</a:t>
            </a:r>
            <a:r>
              <a:rPr kumimoji="1" lang="en-US" altLang="zh-CN" sz="2400">
                <a:solidFill>
                  <a:schemeClr val="tx1"/>
                </a:solidFill>
                <a:ea typeface="楷体_GB2312" pitchFamily="49" charset="-122"/>
              </a:rPr>
              <a:t>1</a:t>
            </a:r>
            <a:r>
              <a:rPr kumimoji="1" lang="zh-CN" altLang="en-US" sz="2400">
                <a:solidFill>
                  <a:schemeClr val="tx1"/>
                </a:solidFill>
                <a:ea typeface="楷体_GB2312" pitchFamily="49" charset="-122"/>
              </a:rPr>
              <a:t>秒钟可产生</a:t>
            </a:r>
            <a:r>
              <a:rPr kumimoji="1" lang="en-US" altLang="zh-CN" sz="2400">
                <a:solidFill>
                  <a:schemeClr val="tx1"/>
                </a:solidFill>
                <a:ea typeface="楷体_GB2312" pitchFamily="49" charset="-122"/>
              </a:rPr>
              <a:t>1000</a:t>
            </a:r>
            <a:r>
              <a:rPr kumimoji="1" lang="zh-CN" altLang="en-US" sz="2400">
                <a:solidFill>
                  <a:schemeClr val="tx1"/>
                </a:solidFill>
                <a:ea typeface="楷体_GB2312" pitchFamily="49" charset="-122"/>
              </a:rPr>
              <a:t>代中子，解决的办法是靠“</a:t>
            </a:r>
            <a:r>
              <a:rPr kumimoji="1" lang="zh-CN" altLang="en-US" sz="2400">
                <a:solidFill>
                  <a:srgbClr val="FF0000"/>
                </a:solidFill>
                <a:ea typeface="楷体_GB2312" pitchFamily="49" charset="-122"/>
              </a:rPr>
              <a:t>缓发中子</a:t>
            </a:r>
            <a:r>
              <a:rPr kumimoji="1" lang="zh-CN" altLang="en-US" sz="2400">
                <a:solidFill>
                  <a:schemeClr val="tx1"/>
                </a:solidFill>
                <a:ea typeface="楷体_GB2312" pitchFamily="49" charset="-122"/>
              </a:rPr>
              <a:t>”（约占裂变中子数的千分之几，要几秒或几分钟后才从碎片中产生，而不象“</a:t>
            </a:r>
            <a:r>
              <a:rPr kumimoji="1" lang="zh-CN" altLang="en-US" sz="2400">
                <a:solidFill>
                  <a:srgbClr val="FF0000"/>
                </a:solidFill>
                <a:ea typeface="楷体_GB2312" pitchFamily="49" charset="-122"/>
              </a:rPr>
              <a:t>瞬发中子</a:t>
            </a:r>
            <a:r>
              <a:rPr kumimoji="1" lang="zh-CN" altLang="en-US" sz="2400">
                <a:solidFill>
                  <a:schemeClr val="tx1"/>
                </a:solidFill>
                <a:ea typeface="楷体_GB2312" pitchFamily="49" charset="-122"/>
              </a:rPr>
              <a:t>”在裂变后毫秒内就产生）。在设计反应堆时，要使缓发中子放出后才达到临界，才能使链式反应进行，因此有足够的时间来控制反应速度。</a:t>
            </a:r>
          </a:p>
        </p:txBody>
      </p:sp>
      <p:grpSp>
        <p:nvGrpSpPr>
          <p:cNvPr id="307208" name="Group 8">
            <a:extLst>
              <a:ext uri="{FF2B5EF4-FFF2-40B4-BE49-F238E27FC236}">
                <a16:creationId xmlns:a16="http://schemas.microsoft.com/office/drawing/2014/main" id="{67EA4234-E55A-4CEE-A4C0-6EA782DE5BFD}"/>
              </a:ext>
            </a:extLst>
          </p:cNvPr>
          <p:cNvGrpSpPr>
            <a:grpSpLocks/>
          </p:cNvGrpSpPr>
          <p:nvPr/>
        </p:nvGrpSpPr>
        <p:grpSpPr bwMode="auto">
          <a:xfrm>
            <a:off x="0" y="3357563"/>
            <a:ext cx="5040313" cy="3254375"/>
            <a:chOff x="0" y="2024"/>
            <a:chExt cx="3175" cy="2141"/>
          </a:xfrm>
        </p:grpSpPr>
        <p:pic>
          <p:nvPicPr>
            <p:cNvPr id="307205" name="Picture 5" descr="f8-04">
              <a:extLst>
                <a:ext uri="{FF2B5EF4-FFF2-40B4-BE49-F238E27FC236}">
                  <a16:creationId xmlns:a16="http://schemas.microsoft.com/office/drawing/2014/main" id="{711DA760-9896-495C-86F4-33A5095C46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24"/>
              <a:ext cx="3175" cy="2116"/>
            </a:xfrm>
            <a:prstGeom prst="rect">
              <a:avLst/>
            </a:prstGeom>
            <a:noFill/>
            <a:extLst>
              <a:ext uri="{909E8E84-426E-40DD-AFC4-6F175D3DCCD1}">
                <a14:hiddenFill xmlns:a14="http://schemas.microsoft.com/office/drawing/2010/main">
                  <a:solidFill>
                    <a:srgbClr val="FFFFFF"/>
                  </a:solidFill>
                </a14:hiddenFill>
              </a:ext>
            </a:extLst>
          </p:spPr>
        </p:pic>
        <p:sp>
          <p:nvSpPr>
            <p:cNvPr id="307207" name="Rectangle 7">
              <a:extLst>
                <a:ext uri="{FF2B5EF4-FFF2-40B4-BE49-F238E27FC236}">
                  <a16:creationId xmlns:a16="http://schemas.microsoft.com/office/drawing/2014/main" id="{700E52F6-3A7F-4942-8B8B-16A3CF2C682B}"/>
                </a:ext>
              </a:extLst>
            </p:cNvPr>
            <p:cNvSpPr>
              <a:spLocks noChangeArrowheads="1"/>
            </p:cNvSpPr>
            <p:nvPr/>
          </p:nvSpPr>
          <p:spPr bwMode="auto">
            <a:xfrm>
              <a:off x="1111" y="3904"/>
              <a:ext cx="921"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000">
                  <a:solidFill>
                    <a:srgbClr val="000000"/>
                  </a:solidFill>
                  <a:ea typeface="楷体_GB2312" pitchFamily="49" charset="-122"/>
                </a:rPr>
                <a:t>裂变反应</a:t>
              </a:r>
              <a:r>
                <a:rPr lang="zh-CN" altLang="en-US" sz="2000">
                  <a:solidFill>
                    <a:srgbClr val="000000"/>
                  </a:solidFill>
                  <a:ea typeface="楷体_GB2312" pitchFamily="49" charset="-122"/>
                </a:rPr>
                <a:t>堆</a:t>
              </a:r>
            </a:p>
          </p:txBody>
        </p:sp>
      </p:grpSp>
      <p:grpSp>
        <p:nvGrpSpPr>
          <p:cNvPr id="307210" name="Group 10">
            <a:extLst>
              <a:ext uri="{FF2B5EF4-FFF2-40B4-BE49-F238E27FC236}">
                <a16:creationId xmlns:a16="http://schemas.microsoft.com/office/drawing/2014/main" id="{EABC74F6-BE02-4D6F-9445-1C08F5BD8FC7}"/>
              </a:ext>
            </a:extLst>
          </p:cNvPr>
          <p:cNvGrpSpPr>
            <a:grpSpLocks/>
          </p:cNvGrpSpPr>
          <p:nvPr/>
        </p:nvGrpSpPr>
        <p:grpSpPr bwMode="auto">
          <a:xfrm>
            <a:off x="5076825" y="3357563"/>
            <a:ext cx="4067175" cy="3238500"/>
            <a:chOff x="3198" y="2115"/>
            <a:chExt cx="2562" cy="2040"/>
          </a:xfrm>
        </p:grpSpPr>
        <p:pic>
          <p:nvPicPr>
            <p:cNvPr id="307206" name="Picture 6" descr="A3-1">
              <a:extLst>
                <a:ext uri="{FF2B5EF4-FFF2-40B4-BE49-F238E27FC236}">
                  <a16:creationId xmlns:a16="http://schemas.microsoft.com/office/drawing/2014/main" id="{66FFCDF8-9547-480E-AA45-49943CC93F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2115"/>
              <a:ext cx="2562" cy="2040"/>
            </a:xfrm>
            <a:prstGeom prst="rect">
              <a:avLst/>
            </a:prstGeom>
            <a:noFill/>
            <a:extLst>
              <a:ext uri="{909E8E84-426E-40DD-AFC4-6F175D3DCCD1}">
                <a14:hiddenFill xmlns:a14="http://schemas.microsoft.com/office/drawing/2010/main">
                  <a:solidFill>
                    <a:srgbClr val="FFFFFF"/>
                  </a:solidFill>
                </a14:hiddenFill>
              </a:ext>
            </a:extLst>
          </p:spPr>
        </p:pic>
        <p:sp>
          <p:nvSpPr>
            <p:cNvPr id="307209" name="Rectangle 9">
              <a:extLst>
                <a:ext uri="{FF2B5EF4-FFF2-40B4-BE49-F238E27FC236}">
                  <a16:creationId xmlns:a16="http://schemas.microsoft.com/office/drawing/2014/main" id="{6636954E-A349-442B-BA04-EB641521F637}"/>
                </a:ext>
              </a:extLst>
            </p:cNvPr>
            <p:cNvSpPr>
              <a:spLocks noChangeArrowheads="1"/>
            </p:cNvSpPr>
            <p:nvPr/>
          </p:nvSpPr>
          <p:spPr bwMode="auto">
            <a:xfrm>
              <a:off x="4377" y="2205"/>
              <a:ext cx="124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l-GR" altLang="zh-CN" sz="2000">
                  <a:solidFill>
                    <a:srgbClr val="000000"/>
                  </a:solidFill>
                  <a:latin typeface="楷体_GB2312" pitchFamily="49" charset="-122"/>
                  <a:ea typeface="楷体_GB2312" pitchFamily="49" charset="-122"/>
                </a:rPr>
                <a:t>β</a:t>
              </a:r>
              <a:r>
                <a:rPr kumimoji="1" lang="zh-CN" altLang="en-US" sz="2000">
                  <a:solidFill>
                    <a:srgbClr val="000000"/>
                  </a:solidFill>
                  <a:latin typeface="宋体" panose="02010600030101010101" pitchFamily="2" charset="-122"/>
                  <a:ea typeface="楷体_GB2312" pitchFamily="49" charset="-122"/>
                </a:rPr>
                <a:t>延迟</a:t>
              </a:r>
              <a:r>
                <a:rPr kumimoji="1" lang="zh-CN" altLang="en-US" sz="2000">
                  <a:solidFill>
                    <a:srgbClr val="000000"/>
                  </a:solidFill>
                  <a:ea typeface="楷体_GB2312" pitchFamily="49" charset="-122"/>
                </a:rPr>
                <a:t>中子发射</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307208"/>
                                        </p:tgtEl>
                                        <p:attrNameLst>
                                          <p:attrName>style.visibility</p:attrName>
                                        </p:attrNameLst>
                                      </p:cBhvr>
                                      <p:to>
                                        <p:strVal val="visible"/>
                                      </p:to>
                                    </p:set>
                                    <p:anim calcmode="lin" valueType="num">
                                      <p:cBhvr>
                                        <p:cTn id="7" dur="500" fill="hold"/>
                                        <p:tgtEl>
                                          <p:spTgt spid="307208"/>
                                        </p:tgtEl>
                                        <p:attrNameLst>
                                          <p:attrName>ppt_w</p:attrName>
                                        </p:attrNameLst>
                                      </p:cBhvr>
                                      <p:tavLst>
                                        <p:tav tm="0">
                                          <p:val>
                                            <p:strVal val="#ppt_w*0.05"/>
                                          </p:val>
                                        </p:tav>
                                        <p:tav tm="100000">
                                          <p:val>
                                            <p:strVal val="#ppt_w"/>
                                          </p:val>
                                        </p:tav>
                                      </p:tavLst>
                                    </p:anim>
                                    <p:anim calcmode="lin" valueType="num">
                                      <p:cBhvr>
                                        <p:cTn id="8" dur="500" fill="hold"/>
                                        <p:tgtEl>
                                          <p:spTgt spid="307208"/>
                                        </p:tgtEl>
                                        <p:attrNameLst>
                                          <p:attrName>ppt_h</p:attrName>
                                        </p:attrNameLst>
                                      </p:cBhvr>
                                      <p:tavLst>
                                        <p:tav tm="0">
                                          <p:val>
                                            <p:strVal val="#ppt_h"/>
                                          </p:val>
                                        </p:tav>
                                        <p:tav tm="100000">
                                          <p:val>
                                            <p:strVal val="#ppt_h"/>
                                          </p:val>
                                        </p:tav>
                                      </p:tavLst>
                                    </p:anim>
                                    <p:anim calcmode="lin" valueType="num">
                                      <p:cBhvr>
                                        <p:cTn id="9" dur="500" fill="hold"/>
                                        <p:tgtEl>
                                          <p:spTgt spid="307208"/>
                                        </p:tgtEl>
                                        <p:attrNameLst>
                                          <p:attrName>ppt_x</p:attrName>
                                        </p:attrNameLst>
                                      </p:cBhvr>
                                      <p:tavLst>
                                        <p:tav tm="0">
                                          <p:val>
                                            <p:strVal val="#ppt_x-.2"/>
                                          </p:val>
                                        </p:tav>
                                        <p:tav tm="100000">
                                          <p:val>
                                            <p:strVal val="#ppt_x"/>
                                          </p:val>
                                        </p:tav>
                                      </p:tavLst>
                                    </p:anim>
                                    <p:anim calcmode="lin" valueType="num">
                                      <p:cBhvr>
                                        <p:cTn id="10" dur="500" fill="hold"/>
                                        <p:tgtEl>
                                          <p:spTgt spid="307208"/>
                                        </p:tgtEl>
                                        <p:attrNameLst>
                                          <p:attrName>ppt_y</p:attrName>
                                        </p:attrNameLst>
                                      </p:cBhvr>
                                      <p:tavLst>
                                        <p:tav tm="0">
                                          <p:val>
                                            <p:strVal val="#ppt_y"/>
                                          </p:val>
                                        </p:tav>
                                        <p:tav tm="100000">
                                          <p:val>
                                            <p:strVal val="#ppt_y"/>
                                          </p:val>
                                        </p:tav>
                                      </p:tavLst>
                                    </p:anim>
                                    <p:animEffect transition="in" filter="fade">
                                      <p:cBhvr>
                                        <p:cTn id="11" dur="500"/>
                                        <p:tgtEl>
                                          <p:spTgt spid="30720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307210"/>
                                        </p:tgtEl>
                                        <p:attrNameLst>
                                          <p:attrName>style.visibility</p:attrName>
                                        </p:attrNameLst>
                                      </p:cBhvr>
                                      <p:to>
                                        <p:strVal val="visible"/>
                                      </p:to>
                                    </p:set>
                                    <p:anim calcmode="lin" valueType="num">
                                      <p:cBhvr>
                                        <p:cTn id="16" dur="500" fill="hold"/>
                                        <p:tgtEl>
                                          <p:spTgt spid="307210"/>
                                        </p:tgtEl>
                                        <p:attrNameLst>
                                          <p:attrName>ppt_w</p:attrName>
                                        </p:attrNameLst>
                                      </p:cBhvr>
                                      <p:tavLst>
                                        <p:tav tm="0">
                                          <p:val>
                                            <p:strVal val="#ppt_w*0.05"/>
                                          </p:val>
                                        </p:tav>
                                        <p:tav tm="100000">
                                          <p:val>
                                            <p:strVal val="#ppt_w"/>
                                          </p:val>
                                        </p:tav>
                                      </p:tavLst>
                                    </p:anim>
                                    <p:anim calcmode="lin" valueType="num">
                                      <p:cBhvr>
                                        <p:cTn id="17" dur="500" fill="hold"/>
                                        <p:tgtEl>
                                          <p:spTgt spid="307210"/>
                                        </p:tgtEl>
                                        <p:attrNameLst>
                                          <p:attrName>ppt_h</p:attrName>
                                        </p:attrNameLst>
                                      </p:cBhvr>
                                      <p:tavLst>
                                        <p:tav tm="0">
                                          <p:val>
                                            <p:strVal val="#ppt_h"/>
                                          </p:val>
                                        </p:tav>
                                        <p:tav tm="100000">
                                          <p:val>
                                            <p:strVal val="#ppt_h"/>
                                          </p:val>
                                        </p:tav>
                                      </p:tavLst>
                                    </p:anim>
                                    <p:anim calcmode="lin" valueType="num">
                                      <p:cBhvr>
                                        <p:cTn id="18" dur="500" fill="hold"/>
                                        <p:tgtEl>
                                          <p:spTgt spid="307210"/>
                                        </p:tgtEl>
                                        <p:attrNameLst>
                                          <p:attrName>ppt_x</p:attrName>
                                        </p:attrNameLst>
                                      </p:cBhvr>
                                      <p:tavLst>
                                        <p:tav tm="0">
                                          <p:val>
                                            <p:strVal val="#ppt_x-.2"/>
                                          </p:val>
                                        </p:tav>
                                        <p:tav tm="100000">
                                          <p:val>
                                            <p:strVal val="#ppt_x"/>
                                          </p:val>
                                        </p:tav>
                                      </p:tavLst>
                                    </p:anim>
                                    <p:anim calcmode="lin" valueType="num">
                                      <p:cBhvr>
                                        <p:cTn id="19" dur="500" fill="hold"/>
                                        <p:tgtEl>
                                          <p:spTgt spid="307210"/>
                                        </p:tgtEl>
                                        <p:attrNameLst>
                                          <p:attrName>ppt_y</p:attrName>
                                        </p:attrNameLst>
                                      </p:cBhvr>
                                      <p:tavLst>
                                        <p:tav tm="0">
                                          <p:val>
                                            <p:strVal val="#ppt_y"/>
                                          </p:val>
                                        </p:tav>
                                        <p:tav tm="100000">
                                          <p:val>
                                            <p:strVal val="#ppt_y"/>
                                          </p:val>
                                        </p:tav>
                                      </p:tavLst>
                                    </p:anim>
                                    <p:animEffect transition="in" filter="fade">
                                      <p:cBhvr>
                                        <p:cTn id="20" dur="500"/>
                                        <p:tgtEl>
                                          <p:spTgt spid="307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4" name="Rectangle 4">
            <a:extLst>
              <a:ext uri="{FF2B5EF4-FFF2-40B4-BE49-F238E27FC236}">
                <a16:creationId xmlns:a16="http://schemas.microsoft.com/office/drawing/2014/main" id="{66498664-731D-452C-97A7-CB7B4C7F52A1}"/>
              </a:ext>
            </a:extLst>
          </p:cNvPr>
          <p:cNvSpPr>
            <a:spLocks noChangeArrowheads="1"/>
          </p:cNvSpPr>
          <p:nvPr/>
        </p:nvSpPr>
        <p:spPr bwMode="auto">
          <a:xfrm>
            <a:off x="611188" y="692150"/>
            <a:ext cx="2665412" cy="579438"/>
          </a:xfrm>
          <a:prstGeom prst="rect">
            <a:avLst/>
          </a:prstGeom>
          <a:noFill/>
          <a:ln>
            <a:noFill/>
          </a:ln>
          <a:effectLst/>
        </p:spPr>
        <p:txBody>
          <a:bodyPr>
            <a:spAutoFit/>
          </a:bodyPr>
          <a:lstStyle/>
          <a:p>
            <a:r>
              <a:rPr lang="en-US" altLang="zh-CN" sz="3200" dirty="0">
                <a:solidFill>
                  <a:schemeClr val="bg2">
                    <a:lumMod val="10000"/>
                  </a:schemeClr>
                </a:solidFill>
                <a:ea typeface="楷体_GB2312" pitchFamily="49" charset="-122"/>
              </a:rPr>
              <a:t>1.</a:t>
            </a:r>
            <a:r>
              <a:rPr kumimoji="1" lang="zh-CN" altLang="en-US" sz="3200" dirty="0">
                <a:solidFill>
                  <a:schemeClr val="bg2">
                    <a:lumMod val="10000"/>
                  </a:schemeClr>
                </a:solidFill>
                <a:ea typeface="楷体_GB2312" pitchFamily="49" charset="-122"/>
              </a:rPr>
              <a:t>裂变的发现</a:t>
            </a:r>
            <a:endParaRPr lang="zh-CN" altLang="en-US" sz="3200" dirty="0">
              <a:solidFill>
                <a:schemeClr val="bg2">
                  <a:lumMod val="10000"/>
                </a:schemeClr>
              </a:solidFill>
              <a:ea typeface="楷体_GB2312" pitchFamily="49" charset="-122"/>
              <a:sym typeface="Symbol" panose="05050102010706020507" pitchFamily="18" charset="2"/>
            </a:endParaRPr>
          </a:p>
        </p:txBody>
      </p:sp>
      <p:sp>
        <p:nvSpPr>
          <p:cNvPr id="286729" name="Rectangle 9">
            <a:extLst>
              <a:ext uri="{FF2B5EF4-FFF2-40B4-BE49-F238E27FC236}">
                <a16:creationId xmlns:a16="http://schemas.microsoft.com/office/drawing/2014/main" id="{D018B3C7-E0B5-4EB7-9D6B-4420C9C11692}"/>
              </a:ext>
            </a:extLst>
          </p:cNvPr>
          <p:cNvSpPr>
            <a:spLocks noChangeArrowheads="1"/>
          </p:cNvSpPr>
          <p:nvPr/>
        </p:nvSpPr>
        <p:spPr bwMode="auto">
          <a:xfrm>
            <a:off x="539750" y="1271588"/>
            <a:ext cx="8064500" cy="526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lnSpc>
                <a:spcPct val="110000"/>
              </a:lnSpc>
            </a:pPr>
            <a:r>
              <a:rPr kumimoji="1" lang="en-US" altLang="zh-CN" dirty="0">
                <a:solidFill>
                  <a:schemeClr val="bg2">
                    <a:lumMod val="10000"/>
                  </a:schemeClr>
                </a:solidFill>
                <a:ea typeface="楷体_GB2312" pitchFamily="49" charset="-122"/>
              </a:rPr>
              <a:t>        </a:t>
            </a:r>
            <a:r>
              <a:rPr kumimoji="1" lang="zh-CN" altLang="en-US" dirty="0">
                <a:solidFill>
                  <a:schemeClr val="bg2">
                    <a:lumMod val="10000"/>
                  </a:schemeClr>
                </a:solidFill>
                <a:ea typeface="楷体_GB2312" pitchFamily="49" charset="-122"/>
              </a:rPr>
              <a:t>在</a:t>
            </a:r>
            <a:r>
              <a:rPr kumimoji="1" lang="en-US" altLang="zh-CN" dirty="0">
                <a:solidFill>
                  <a:schemeClr val="bg2">
                    <a:lumMod val="10000"/>
                  </a:schemeClr>
                </a:solidFill>
              </a:rPr>
              <a:t>1932</a:t>
            </a:r>
            <a:r>
              <a:rPr kumimoji="1" lang="zh-CN" altLang="en-US" dirty="0">
                <a:solidFill>
                  <a:schemeClr val="bg2">
                    <a:lumMod val="10000"/>
                  </a:schemeClr>
                </a:solidFill>
              </a:rPr>
              <a:t>年</a:t>
            </a:r>
            <a:r>
              <a:rPr kumimoji="1" lang="zh-CN" altLang="en-US" dirty="0">
                <a:solidFill>
                  <a:schemeClr val="bg2">
                    <a:lumMod val="10000"/>
                  </a:schemeClr>
                </a:solidFill>
                <a:ea typeface="楷体_GB2312" pitchFamily="49" charset="-122"/>
              </a:rPr>
              <a:t>发现了中子后，</a:t>
            </a:r>
            <a:r>
              <a:rPr kumimoji="1" lang="en-US" altLang="zh-CN" dirty="0" err="1">
                <a:solidFill>
                  <a:schemeClr val="bg2">
                    <a:lumMod val="10000"/>
                  </a:schemeClr>
                </a:solidFill>
                <a:ea typeface="楷体_GB2312" pitchFamily="49" charset="-122"/>
              </a:rPr>
              <a:t>E.Fermi</a:t>
            </a:r>
            <a:r>
              <a:rPr kumimoji="1" lang="zh-CN" altLang="en-US" dirty="0">
                <a:solidFill>
                  <a:schemeClr val="bg2">
                    <a:lumMod val="10000"/>
                  </a:schemeClr>
                </a:solidFill>
                <a:ea typeface="楷体_GB2312" pitchFamily="49" charset="-122"/>
              </a:rPr>
              <a:t>等人在</a:t>
            </a:r>
            <a:r>
              <a:rPr kumimoji="1" lang="en-US" altLang="zh-CN" dirty="0">
                <a:solidFill>
                  <a:schemeClr val="bg2">
                    <a:lumMod val="10000"/>
                  </a:schemeClr>
                </a:solidFill>
                <a:ea typeface="楷体_GB2312" pitchFamily="49" charset="-122"/>
              </a:rPr>
              <a:t>1934</a:t>
            </a:r>
            <a:r>
              <a:rPr kumimoji="1" lang="zh-CN" altLang="en-US" dirty="0">
                <a:solidFill>
                  <a:schemeClr val="bg2">
                    <a:lumMod val="10000"/>
                  </a:schemeClr>
                </a:solidFill>
                <a:ea typeface="楷体_GB2312" pitchFamily="49" charset="-122"/>
              </a:rPr>
              <a:t>年首先用中子照射包括</a:t>
            </a:r>
            <a:r>
              <a:rPr kumimoji="1" lang="en-US" altLang="zh-CN" i="1" dirty="0">
                <a:solidFill>
                  <a:schemeClr val="bg2">
                    <a:lumMod val="10000"/>
                  </a:schemeClr>
                </a:solidFill>
                <a:ea typeface="楷体_GB2312" pitchFamily="49" charset="-122"/>
              </a:rPr>
              <a:t>U </a:t>
            </a:r>
            <a:r>
              <a:rPr kumimoji="1" lang="zh-CN" altLang="en-US" dirty="0">
                <a:solidFill>
                  <a:schemeClr val="bg2">
                    <a:lumMod val="10000"/>
                  </a:schemeClr>
                </a:solidFill>
                <a:ea typeface="楷体_GB2312" pitchFamily="49" charset="-122"/>
              </a:rPr>
              <a:t>在内的各种元素，在</a:t>
            </a:r>
            <a:r>
              <a:rPr kumimoji="1" lang="en-US" altLang="zh-CN" dirty="0">
                <a:solidFill>
                  <a:schemeClr val="bg2">
                    <a:lumMod val="10000"/>
                  </a:schemeClr>
                </a:solidFill>
                <a:ea typeface="楷体_GB2312" pitchFamily="49" charset="-122"/>
              </a:rPr>
              <a:t>1939</a:t>
            </a:r>
            <a:r>
              <a:rPr kumimoji="1" lang="zh-CN" altLang="en-US" dirty="0">
                <a:solidFill>
                  <a:schemeClr val="bg2">
                    <a:lumMod val="10000"/>
                  </a:schemeClr>
                </a:solidFill>
                <a:ea typeface="楷体_GB2312" pitchFamily="49" charset="-122"/>
              </a:rPr>
              <a:t>年，</a:t>
            </a:r>
            <a:r>
              <a:rPr kumimoji="1" lang="en-US" altLang="zh-CN" dirty="0" err="1">
                <a:solidFill>
                  <a:schemeClr val="bg2">
                    <a:lumMod val="10000"/>
                  </a:schemeClr>
                </a:solidFill>
                <a:ea typeface="楷体_GB2312" pitchFamily="49" charset="-122"/>
              </a:rPr>
              <a:t>O.Hahn</a:t>
            </a:r>
            <a:r>
              <a:rPr kumimoji="1" lang="zh-CN" altLang="en-US" dirty="0">
                <a:solidFill>
                  <a:schemeClr val="bg2">
                    <a:lumMod val="10000"/>
                  </a:schemeClr>
                </a:solidFill>
                <a:ea typeface="楷体_GB2312" pitchFamily="49" charset="-122"/>
              </a:rPr>
              <a:t>和</a:t>
            </a:r>
            <a:r>
              <a:rPr kumimoji="1" lang="en-US" altLang="zh-CN" dirty="0" err="1">
                <a:solidFill>
                  <a:schemeClr val="bg2">
                    <a:lumMod val="10000"/>
                  </a:schemeClr>
                </a:solidFill>
                <a:ea typeface="楷体_GB2312" pitchFamily="49" charset="-122"/>
              </a:rPr>
              <a:t>F.Strassmann</a:t>
            </a:r>
            <a:r>
              <a:rPr kumimoji="1" lang="zh-CN" altLang="en-US" dirty="0">
                <a:solidFill>
                  <a:schemeClr val="bg2">
                    <a:lumMod val="10000"/>
                  </a:schemeClr>
                </a:solidFill>
                <a:ea typeface="楷体_GB2312" pitchFamily="49" charset="-122"/>
              </a:rPr>
              <a:t>发现</a:t>
            </a:r>
            <a:r>
              <a:rPr kumimoji="1" lang="en-US" altLang="zh-CN" i="1" dirty="0">
                <a:solidFill>
                  <a:schemeClr val="bg2">
                    <a:lumMod val="10000"/>
                  </a:schemeClr>
                </a:solidFill>
                <a:ea typeface="楷体_GB2312" pitchFamily="49" charset="-122"/>
              </a:rPr>
              <a:t>U </a:t>
            </a:r>
            <a:r>
              <a:rPr kumimoji="1" lang="zh-CN" altLang="en-US" dirty="0">
                <a:solidFill>
                  <a:schemeClr val="bg2">
                    <a:lumMod val="10000"/>
                  </a:schemeClr>
                </a:solidFill>
                <a:ea typeface="楷体_GB2312" pitchFamily="49" charset="-122"/>
              </a:rPr>
              <a:t>被撞击后，有钡（</a:t>
            </a:r>
            <a:r>
              <a:rPr kumimoji="1" lang="en-US" altLang="zh-CN" i="1" baseline="30000" dirty="0">
                <a:solidFill>
                  <a:schemeClr val="bg2">
                    <a:lumMod val="10000"/>
                  </a:schemeClr>
                </a:solidFill>
                <a:ea typeface="楷体_GB2312" pitchFamily="49" charset="-122"/>
              </a:rPr>
              <a:t>137</a:t>
            </a:r>
            <a:r>
              <a:rPr kumimoji="1" lang="en-US" altLang="zh-CN" i="1" dirty="0">
                <a:solidFill>
                  <a:schemeClr val="bg2">
                    <a:lumMod val="10000"/>
                  </a:schemeClr>
                </a:solidFill>
                <a:ea typeface="楷体_GB2312" pitchFamily="49" charset="-122"/>
              </a:rPr>
              <a:t>Ba</a:t>
            </a:r>
            <a:r>
              <a:rPr kumimoji="1" lang="zh-CN" altLang="en-US" dirty="0">
                <a:solidFill>
                  <a:schemeClr val="bg2">
                    <a:lumMod val="10000"/>
                  </a:schemeClr>
                </a:solidFill>
                <a:ea typeface="楷体_GB2312" pitchFamily="49" charset="-122"/>
              </a:rPr>
              <a:t>）产生；与此同时，居里等人发现中子照射过的</a:t>
            </a:r>
            <a:r>
              <a:rPr kumimoji="1" lang="en-US" altLang="zh-CN" i="1" dirty="0">
                <a:solidFill>
                  <a:schemeClr val="bg2">
                    <a:lumMod val="10000"/>
                  </a:schemeClr>
                </a:solidFill>
                <a:ea typeface="楷体_GB2312" pitchFamily="49" charset="-122"/>
              </a:rPr>
              <a:t>U </a:t>
            </a:r>
            <a:r>
              <a:rPr kumimoji="1" lang="zh-CN" altLang="en-US" dirty="0">
                <a:solidFill>
                  <a:schemeClr val="bg2">
                    <a:lumMod val="10000"/>
                  </a:schemeClr>
                </a:solidFill>
                <a:ea typeface="楷体_GB2312" pitchFamily="49" charset="-122"/>
              </a:rPr>
              <a:t>有镧（</a:t>
            </a:r>
            <a:r>
              <a:rPr kumimoji="1" lang="en-US" altLang="zh-CN" i="1" baseline="30000" dirty="0">
                <a:solidFill>
                  <a:schemeClr val="bg2">
                    <a:lumMod val="10000"/>
                  </a:schemeClr>
                </a:solidFill>
                <a:ea typeface="楷体_GB2312" pitchFamily="49" charset="-122"/>
              </a:rPr>
              <a:t>139</a:t>
            </a:r>
            <a:r>
              <a:rPr kumimoji="1" lang="en-US" altLang="zh-CN" i="1" dirty="0">
                <a:solidFill>
                  <a:schemeClr val="bg2">
                    <a:lumMod val="10000"/>
                  </a:schemeClr>
                </a:solidFill>
                <a:ea typeface="楷体_GB2312" pitchFamily="49" charset="-122"/>
              </a:rPr>
              <a:t>La</a:t>
            </a:r>
            <a:r>
              <a:rPr kumimoji="1" lang="zh-CN" altLang="en-US" dirty="0">
                <a:solidFill>
                  <a:schemeClr val="bg2">
                    <a:lumMod val="10000"/>
                  </a:schemeClr>
                </a:solidFill>
                <a:ea typeface="楷体_GB2312" pitchFamily="49" charset="-122"/>
              </a:rPr>
              <a:t>）产生，不久他们又从实验中找到了另一种较轻的物质（</a:t>
            </a:r>
            <a:r>
              <a:rPr kumimoji="1" lang="en-US" altLang="zh-CN" dirty="0">
                <a:solidFill>
                  <a:schemeClr val="bg2">
                    <a:lumMod val="10000"/>
                  </a:schemeClr>
                </a:solidFill>
                <a:ea typeface="楷体_GB2312" pitchFamily="49" charset="-122"/>
              </a:rPr>
              <a:t>A=101</a:t>
            </a:r>
            <a:r>
              <a:rPr kumimoji="1" lang="zh-CN" altLang="en-US" dirty="0">
                <a:solidFill>
                  <a:schemeClr val="bg2">
                    <a:lumMod val="10000"/>
                  </a:schemeClr>
                </a:solidFill>
                <a:ea typeface="楷体_GB2312" pitchFamily="49" charset="-122"/>
              </a:rPr>
              <a:t>），两者质量数之和刚好等于</a:t>
            </a:r>
            <a:r>
              <a:rPr kumimoji="1" lang="en-US" altLang="zh-CN" i="1" dirty="0">
                <a:solidFill>
                  <a:schemeClr val="bg2">
                    <a:lumMod val="10000"/>
                  </a:schemeClr>
                </a:solidFill>
                <a:ea typeface="楷体_GB2312" pitchFamily="49" charset="-122"/>
              </a:rPr>
              <a:t>U </a:t>
            </a:r>
            <a:r>
              <a:rPr kumimoji="1" lang="zh-CN" altLang="en-US" dirty="0">
                <a:solidFill>
                  <a:schemeClr val="bg2">
                    <a:lumMod val="10000"/>
                  </a:schemeClr>
                </a:solidFill>
                <a:ea typeface="楷体_GB2312" pitchFamily="49" charset="-122"/>
              </a:rPr>
              <a:t>的质量数。</a:t>
            </a:r>
          </a:p>
          <a:p>
            <a:pPr eaLnBrk="0" hangingPunct="0">
              <a:lnSpc>
                <a:spcPct val="110000"/>
              </a:lnSpc>
            </a:pPr>
            <a:r>
              <a:rPr kumimoji="1" lang="zh-CN" altLang="en-US" dirty="0">
                <a:solidFill>
                  <a:schemeClr val="bg2">
                    <a:lumMod val="10000"/>
                  </a:schemeClr>
                </a:solidFill>
                <a:ea typeface="楷体_GB2312" pitchFamily="49" charset="-122"/>
              </a:rPr>
              <a:t>        物理学家梅特纳和弗里什对上述实验事实进行解释，他们指出</a:t>
            </a:r>
            <a:r>
              <a:rPr kumimoji="1" lang="en-US" altLang="zh-CN" i="1" dirty="0">
                <a:solidFill>
                  <a:schemeClr val="bg2">
                    <a:lumMod val="10000"/>
                  </a:schemeClr>
                </a:solidFill>
                <a:ea typeface="楷体_GB2312" pitchFamily="49" charset="-122"/>
              </a:rPr>
              <a:t>U </a:t>
            </a:r>
            <a:r>
              <a:rPr kumimoji="1" lang="zh-CN" altLang="en-US" dirty="0">
                <a:solidFill>
                  <a:schemeClr val="bg2">
                    <a:lumMod val="10000"/>
                  </a:schemeClr>
                </a:solidFill>
                <a:ea typeface="楷体_GB2312" pitchFamily="49" charset="-122"/>
              </a:rPr>
              <a:t>核只有很小的稳定性，在俘获中子后，本身分裂为质量差别不大的两个核，这种新型的核反应称之为</a:t>
            </a:r>
            <a:r>
              <a:rPr kumimoji="1" lang="zh-CN" altLang="en-US" b="0" i="1" dirty="0">
                <a:solidFill>
                  <a:schemeClr val="bg2">
                    <a:lumMod val="10000"/>
                  </a:schemeClr>
                </a:solidFill>
                <a:ea typeface="楷体_GB2312" pitchFamily="49" charset="-122"/>
              </a:rPr>
              <a:t>核裂变</a:t>
            </a:r>
            <a:r>
              <a:rPr kumimoji="1" lang="zh-CN" altLang="en-US" dirty="0">
                <a:solidFill>
                  <a:schemeClr val="bg2">
                    <a:lumMod val="10000"/>
                  </a:schemeClr>
                </a:solidFill>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286729">
                                            <p:txEl>
                                              <p:pRg st="0" end="0"/>
                                            </p:txEl>
                                          </p:spTgt>
                                        </p:tgtEl>
                                        <p:attrNameLst>
                                          <p:attrName>style.visibility</p:attrName>
                                        </p:attrNameLst>
                                      </p:cBhvr>
                                      <p:to>
                                        <p:strVal val="visible"/>
                                      </p:to>
                                    </p:set>
                                    <p:anim calcmode="lin" valueType="num">
                                      <p:cBhvr>
                                        <p:cTn id="7" dur="500" fill="hold"/>
                                        <p:tgtEl>
                                          <p:spTgt spid="286729">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286729">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286729">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286729">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286729">
                                            <p:txEl>
                                              <p:pRg st="0" end="0"/>
                                            </p:txEl>
                                          </p:spTgt>
                                        </p:tgtEl>
                                      </p:cBhvr>
                                    </p:animEffect>
                                  </p:childTnLst>
                                </p:cTn>
                              </p:par>
                              <p:par>
                                <p:cTn id="12" presetID="54" presetClass="entr" presetSubtype="0" accel="100000" fill="hold" nodeType="withEffect">
                                  <p:stCondLst>
                                    <p:cond delay="0"/>
                                  </p:stCondLst>
                                  <p:childTnLst>
                                    <p:set>
                                      <p:cBhvr>
                                        <p:cTn id="13" dur="1" fill="hold">
                                          <p:stCondLst>
                                            <p:cond delay="0"/>
                                          </p:stCondLst>
                                        </p:cTn>
                                        <p:tgtEl>
                                          <p:spTgt spid="286729">
                                            <p:txEl>
                                              <p:pRg st="1" end="1"/>
                                            </p:txEl>
                                          </p:spTgt>
                                        </p:tgtEl>
                                        <p:attrNameLst>
                                          <p:attrName>style.visibility</p:attrName>
                                        </p:attrNameLst>
                                      </p:cBhvr>
                                      <p:to>
                                        <p:strVal val="visible"/>
                                      </p:to>
                                    </p:set>
                                    <p:anim calcmode="lin" valueType="num">
                                      <p:cBhvr>
                                        <p:cTn id="14" dur="500" fill="hold"/>
                                        <p:tgtEl>
                                          <p:spTgt spid="286729">
                                            <p:txEl>
                                              <p:pRg st="1" end="1"/>
                                            </p:txEl>
                                          </p:spTgt>
                                        </p:tgtEl>
                                        <p:attrNameLst>
                                          <p:attrName>ppt_w</p:attrName>
                                        </p:attrNameLst>
                                      </p:cBhvr>
                                      <p:tavLst>
                                        <p:tav tm="0">
                                          <p:val>
                                            <p:strVal val="#ppt_w*0.05"/>
                                          </p:val>
                                        </p:tav>
                                        <p:tav tm="100000">
                                          <p:val>
                                            <p:strVal val="#ppt_w"/>
                                          </p:val>
                                        </p:tav>
                                      </p:tavLst>
                                    </p:anim>
                                    <p:anim calcmode="lin" valueType="num">
                                      <p:cBhvr>
                                        <p:cTn id="15" dur="500" fill="hold"/>
                                        <p:tgtEl>
                                          <p:spTgt spid="286729">
                                            <p:txEl>
                                              <p:pRg st="1" end="1"/>
                                            </p:txEl>
                                          </p:spTgt>
                                        </p:tgtEl>
                                        <p:attrNameLst>
                                          <p:attrName>ppt_h</p:attrName>
                                        </p:attrNameLst>
                                      </p:cBhvr>
                                      <p:tavLst>
                                        <p:tav tm="0">
                                          <p:val>
                                            <p:strVal val="#ppt_h"/>
                                          </p:val>
                                        </p:tav>
                                        <p:tav tm="100000">
                                          <p:val>
                                            <p:strVal val="#ppt_h"/>
                                          </p:val>
                                        </p:tav>
                                      </p:tavLst>
                                    </p:anim>
                                    <p:anim calcmode="lin" valueType="num">
                                      <p:cBhvr>
                                        <p:cTn id="16" dur="500" fill="hold"/>
                                        <p:tgtEl>
                                          <p:spTgt spid="286729">
                                            <p:txEl>
                                              <p:pRg st="1" end="1"/>
                                            </p:txEl>
                                          </p:spTgt>
                                        </p:tgtEl>
                                        <p:attrNameLst>
                                          <p:attrName>ppt_x</p:attrName>
                                        </p:attrNameLst>
                                      </p:cBhvr>
                                      <p:tavLst>
                                        <p:tav tm="0">
                                          <p:val>
                                            <p:strVal val="#ppt_x-.2"/>
                                          </p:val>
                                        </p:tav>
                                        <p:tav tm="100000">
                                          <p:val>
                                            <p:strVal val="#ppt_x"/>
                                          </p:val>
                                        </p:tav>
                                      </p:tavLst>
                                    </p:anim>
                                    <p:anim calcmode="lin" valueType="num">
                                      <p:cBhvr>
                                        <p:cTn id="17" dur="500" fill="hold"/>
                                        <p:tgtEl>
                                          <p:spTgt spid="286729">
                                            <p:txEl>
                                              <p:pRg st="1" end="1"/>
                                            </p:txEl>
                                          </p:spTgt>
                                        </p:tgtEl>
                                        <p:attrNameLst>
                                          <p:attrName>ppt_y</p:attrName>
                                        </p:attrNameLst>
                                      </p:cBhvr>
                                      <p:tavLst>
                                        <p:tav tm="0">
                                          <p:val>
                                            <p:strVal val="#ppt_y"/>
                                          </p:val>
                                        </p:tav>
                                        <p:tav tm="100000">
                                          <p:val>
                                            <p:strVal val="#ppt_y"/>
                                          </p:val>
                                        </p:tav>
                                      </p:tavLst>
                                    </p:anim>
                                    <p:animEffect transition="in" filter="fade">
                                      <p:cBhvr>
                                        <p:cTn id="18" dur="500"/>
                                        <p:tgtEl>
                                          <p:spTgt spid="28672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8" name="Rectangle 4">
            <a:extLst>
              <a:ext uri="{FF2B5EF4-FFF2-40B4-BE49-F238E27FC236}">
                <a16:creationId xmlns:a16="http://schemas.microsoft.com/office/drawing/2014/main" id="{CC97CFAD-5094-4E55-BFF1-B4FDC4373981}"/>
              </a:ext>
            </a:extLst>
          </p:cNvPr>
          <p:cNvSpPr>
            <a:spLocks noChangeArrowheads="1"/>
          </p:cNvSpPr>
          <p:nvPr/>
        </p:nvSpPr>
        <p:spPr bwMode="auto">
          <a:xfrm>
            <a:off x="539750" y="590550"/>
            <a:ext cx="8137525" cy="599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76225">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800">
                <a:solidFill>
                  <a:srgbClr val="0000FF"/>
                </a:solidFill>
                <a:ea typeface="楷体_GB2312" pitchFamily="49" charset="-122"/>
              </a:rPr>
              <a:t>用手阻止核爆炸的人</a:t>
            </a:r>
          </a:p>
          <a:p>
            <a:r>
              <a:rPr lang="zh-CN" altLang="en-US">
                <a:ea typeface="楷体_GB2312" pitchFamily="49" charset="-122"/>
              </a:rPr>
              <a:t>     二战期间的一天，加拿大著名的核物理学家斯罗达博士正在实验室里主持着原子弹引爆临界试验工作。</a:t>
            </a:r>
          </a:p>
          <a:p>
            <a:r>
              <a:rPr lang="zh-CN" altLang="en-US">
                <a:ea typeface="楷体_GB2312" pitchFamily="49" charset="-122"/>
              </a:rPr>
              <a:t>     要从亚临界到高超临界状态的转变，可以采用两种方法，一是积木式的拼凑法，二叫压紧法（利用普通炸弹的爆炸力量把分散的浓缩铀积压到一块，使它超过临界体积而爆炸）。斯罗达博士的试验，就是在探索和解决这种引爆的难题。</a:t>
            </a:r>
          </a:p>
          <a:p>
            <a:r>
              <a:rPr lang="zh-CN" altLang="en-US">
                <a:ea typeface="楷体_GB2312" pitchFamily="49" charset="-122"/>
              </a:rPr>
              <a:t>     那天，斯罗达正与同事们研究两块放在轨道上的浓缩铀对合的临界体积。意外发生了，拨动铀块的螺丝刀突然滑落，两块铀在轨道上相向滑动，就在两块铀即将滑到一起的关键时刻，斯罗达奋不顾身地用双手把它们阻隔开了，避免了一起极其可怕的核爆炸。斯罗达受到高剂量的致命辐射，出事之后的第九天，他就离开了人世。加拿大政府和人民为了表彰这位优秀科学家对人类所做的贡献，把他誉为“</a:t>
            </a:r>
            <a:r>
              <a:rPr lang="zh-CN" altLang="en-US">
                <a:solidFill>
                  <a:srgbClr val="FF0000"/>
                </a:solidFill>
                <a:ea typeface="楷体_GB2312" pitchFamily="49" charset="-122"/>
              </a:rPr>
              <a:t>用双手掰开原子弹的人</a:t>
            </a:r>
            <a:r>
              <a:rPr lang="zh-CN" altLang="en-US">
                <a:ea typeface="楷体_GB2312" pitchFamily="49" charset="-122"/>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1303" name="Picture 7" descr="1942年，第一个核反应堆">
            <a:extLst>
              <a:ext uri="{FF2B5EF4-FFF2-40B4-BE49-F238E27FC236}">
                <a16:creationId xmlns:a16="http://schemas.microsoft.com/office/drawing/2014/main" id="{25B000F3-FB17-4B62-A921-2BE9EE4A00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9750"/>
            <a:ext cx="9223375" cy="6100763"/>
          </a:xfrm>
          <a:prstGeom prst="rect">
            <a:avLst/>
          </a:prstGeom>
          <a:noFill/>
          <a:extLst>
            <a:ext uri="{909E8E84-426E-40DD-AFC4-6F175D3DCCD1}">
              <a14:hiddenFill xmlns:a14="http://schemas.microsoft.com/office/drawing/2010/main">
                <a:solidFill>
                  <a:srgbClr val="FFFFFF"/>
                </a:solidFill>
              </a14:hiddenFill>
            </a:ext>
          </a:extLst>
        </p:spPr>
      </p:pic>
      <p:sp>
        <p:nvSpPr>
          <p:cNvPr id="311304" name="Text Box 8">
            <a:extLst>
              <a:ext uri="{FF2B5EF4-FFF2-40B4-BE49-F238E27FC236}">
                <a16:creationId xmlns:a16="http://schemas.microsoft.com/office/drawing/2014/main" id="{57DEF0A9-FCA1-4561-A972-146019C1FF68}"/>
              </a:ext>
            </a:extLst>
          </p:cNvPr>
          <p:cNvSpPr txBox="1">
            <a:spLocks noChangeArrowheads="1"/>
          </p:cNvSpPr>
          <p:nvPr/>
        </p:nvSpPr>
        <p:spPr bwMode="auto">
          <a:xfrm>
            <a:off x="5257800" y="620713"/>
            <a:ext cx="3886200" cy="336550"/>
          </a:xfrm>
          <a:prstGeom prst="rect">
            <a:avLst/>
          </a:prstGeom>
          <a:noFill/>
          <a:ln>
            <a:noFill/>
          </a:ln>
          <a:effectLst/>
          <a:extLst>
            <a:ext uri="{909E8E84-426E-40DD-AFC4-6F175D3DCCD1}">
              <a14:hiddenFill xmlns:a14="http://schemas.microsoft.com/office/drawing/2010/main">
                <a:solidFill>
                  <a:srgbClr val="0054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t"/>
            <a:r>
              <a:rPr lang="en-US" altLang="zh-CN" sz="1600">
                <a:solidFill>
                  <a:srgbClr val="FFFF66"/>
                </a:solidFill>
                <a:latin typeface="Arial" panose="020B0604020202020204" pitchFamily="34" charset="0"/>
                <a:ea typeface="仿宋_GB2312" pitchFamily="49" charset="-122"/>
              </a:rPr>
              <a:t>“</a:t>
            </a:r>
            <a:r>
              <a:rPr lang="zh-CN" altLang="en-US" sz="1600">
                <a:solidFill>
                  <a:srgbClr val="FFFF66"/>
                </a:solidFill>
                <a:latin typeface="Arial" panose="020B0604020202020204" pitchFamily="34" charset="0"/>
                <a:ea typeface="仿宋_GB2312" pitchFamily="49" charset="-122"/>
              </a:rPr>
              <a:t>那个意大利航海家已登上了新大陆。”</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4" name="Rectangle 4">
            <a:extLst>
              <a:ext uri="{FF2B5EF4-FFF2-40B4-BE49-F238E27FC236}">
                <a16:creationId xmlns:a16="http://schemas.microsoft.com/office/drawing/2014/main" id="{74F9FC32-D1D2-4CF0-AFB7-BF2D7F5D36A7}"/>
              </a:ext>
            </a:extLst>
          </p:cNvPr>
          <p:cNvSpPr>
            <a:spLocks noChangeArrowheads="1"/>
          </p:cNvSpPr>
          <p:nvPr/>
        </p:nvSpPr>
        <p:spPr bwMode="auto">
          <a:xfrm>
            <a:off x="539750" y="836613"/>
            <a:ext cx="7993063"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a:solidFill>
                  <a:schemeClr val="bg2">
                    <a:lumMod val="10000"/>
                  </a:schemeClr>
                </a:solidFill>
                <a:ea typeface="楷体_GB2312" pitchFamily="49" charset="-122"/>
              </a:rPr>
              <a:t>反应堆的主要用途：</a:t>
            </a:r>
          </a:p>
          <a:p>
            <a:pPr>
              <a:spcBef>
                <a:spcPct val="50000"/>
              </a:spcBef>
            </a:pPr>
            <a:r>
              <a:rPr kumimoji="1" lang="zh-CN" altLang="en-US" sz="2400">
                <a:solidFill>
                  <a:schemeClr val="bg2">
                    <a:lumMod val="10000"/>
                  </a:schemeClr>
                </a:solidFill>
                <a:ea typeface="楷体_GB2312" pitchFamily="49" charset="-122"/>
              </a:rPr>
              <a:t>    </a:t>
            </a:r>
            <a:r>
              <a:rPr kumimoji="1" lang="en-US" altLang="zh-CN" sz="2400">
                <a:solidFill>
                  <a:schemeClr val="bg2">
                    <a:lumMod val="10000"/>
                  </a:schemeClr>
                </a:solidFill>
                <a:ea typeface="楷体_GB2312" pitchFamily="49" charset="-122"/>
              </a:rPr>
              <a:t>1.</a:t>
            </a:r>
            <a:r>
              <a:rPr kumimoji="1" lang="zh-CN" altLang="en-US" sz="2400">
                <a:solidFill>
                  <a:schemeClr val="bg2">
                    <a:lumMod val="10000"/>
                  </a:schemeClr>
                </a:solidFill>
                <a:ea typeface="楷体_GB2312" pitchFamily="49" charset="-122"/>
              </a:rPr>
              <a:t>作为核动力：载热剂通过反应堆，将裂变放出的热量带出，通过热交换器将热量传给工作介质，由工作介质作功推动汽轮机发电（核电站）或作为船用动力（核动力舰船），这一类的反应堆称为动力反应堆。</a:t>
            </a:r>
          </a:p>
          <a:p>
            <a:pPr>
              <a:spcBef>
                <a:spcPct val="50000"/>
              </a:spcBef>
            </a:pPr>
            <a:r>
              <a:rPr kumimoji="1" lang="zh-CN" altLang="en-US" sz="2400">
                <a:solidFill>
                  <a:schemeClr val="bg2">
                    <a:lumMod val="10000"/>
                  </a:schemeClr>
                </a:solidFill>
                <a:ea typeface="楷体_GB2312" pitchFamily="49" charset="-122"/>
              </a:rPr>
              <a:t>    </a:t>
            </a:r>
            <a:r>
              <a:rPr kumimoji="1" lang="en-US" altLang="zh-CN" sz="2400">
                <a:solidFill>
                  <a:schemeClr val="bg2">
                    <a:lumMod val="10000"/>
                  </a:schemeClr>
                </a:solidFill>
                <a:ea typeface="楷体_GB2312" pitchFamily="49" charset="-122"/>
              </a:rPr>
              <a:t>2.</a:t>
            </a:r>
            <a:r>
              <a:rPr kumimoji="1" lang="zh-CN" altLang="en-US" sz="2400">
                <a:solidFill>
                  <a:schemeClr val="bg2">
                    <a:lumMod val="10000"/>
                  </a:schemeClr>
                </a:solidFill>
                <a:ea typeface="楷体_GB2312" pitchFamily="49" charset="-122"/>
              </a:rPr>
              <a:t>产生放射性同位素：反应堆中核分裂产生的碎片本身就是放射性同位素。</a:t>
            </a:r>
          </a:p>
          <a:p>
            <a:pPr>
              <a:spcBef>
                <a:spcPct val="50000"/>
              </a:spcBef>
            </a:pPr>
            <a:r>
              <a:rPr kumimoji="1" lang="zh-CN" altLang="en-US" sz="2400">
                <a:solidFill>
                  <a:schemeClr val="bg2">
                    <a:lumMod val="10000"/>
                  </a:schemeClr>
                </a:solidFill>
                <a:ea typeface="楷体_GB2312" pitchFamily="49" charset="-122"/>
              </a:rPr>
              <a:t>    </a:t>
            </a:r>
            <a:r>
              <a:rPr kumimoji="1" lang="en-US" altLang="zh-CN" sz="2400">
                <a:solidFill>
                  <a:schemeClr val="bg2">
                    <a:lumMod val="10000"/>
                  </a:schemeClr>
                </a:solidFill>
                <a:ea typeface="楷体_GB2312" pitchFamily="49" charset="-122"/>
              </a:rPr>
              <a:t>3.</a:t>
            </a:r>
            <a:r>
              <a:rPr kumimoji="1" lang="zh-CN" altLang="en-US" sz="2400">
                <a:solidFill>
                  <a:schemeClr val="bg2">
                    <a:lumMod val="10000"/>
                  </a:schemeClr>
                </a:solidFill>
                <a:ea typeface="楷体_GB2312" pitchFamily="49" charset="-122"/>
              </a:rPr>
              <a:t>产生大量中子：比用其它方法获得的中子多得多，这些中子可用于各种研究工作，如用中子源探矿，用中子源制备各种同位素，用中子源产生中子核反应，研究核结构等。</a:t>
            </a:r>
          </a:p>
          <a:p>
            <a:pPr>
              <a:spcBef>
                <a:spcPct val="50000"/>
              </a:spcBef>
            </a:pPr>
            <a:r>
              <a:rPr kumimoji="1" lang="zh-CN" altLang="en-US" sz="2400">
                <a:solidFill>
                  <a:schemeClr val="bg2">
                    <a:lumMod val="10000"/>
                  </a:schemeClr>
                </a:solidFill>
                <a:ea typeface="楷体_GB2312" pitchFamily="49" charset="-122"/>
              </a:rPr>
              <a:t>    </a:t>
            </a:r>
            <a:r>
              <a:rPr kumimoji="1" lang="en-US" altLang="zh-CN" sz="2400">
                <a:solidFill>
                  <a:schemeClr val="bg2">
                    <a:lumMod val="10000"/>
                  </a:schemeClr>
                </a:solidFill>
                <a:ea typeface="楷体_GB2312" pitchFamily="49" charset="-122"/>
              </a:rPr>
              <a:t>4.</a:t>
            </a:r>
            <a:r>
              <a:rPr kumimoji="1" lang="zh-CN" altLang="en-US" sz="2400">
                <a:solidFill>
                  <a:schemeClr val="bg2">
                    <a:lumMod val="10000"/>
                  </a:schemeClr>
                </a:solidFill>
                <a:ea typeface="楷体_GB2312" pitchFamily="49" charset="-122"/>
              </a:rPr>
              <a:t>产生核燃料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12324">
                                            <p:txEl>
                                              <p:pRg st="1" end="1"/>
                                            </p:txEl>
                                          </p:spTgt>
                                        </p:tgtEl>
                                        <p:attrNameLst>
                                          <p:attrName>style.visibility</p:attrName>
                                        </p:attrNameLst>
                                      </p:cBhvr>
                                      <p:to>
                                        <p:strVal val="visible"/>
                                      </p:to>
                                    </p:set>
                                    <p:animEffect transition="in" filter="wipe(left)">
                                      <p:cBhvr>
                                        <p:cTn id="7" dur="500"/>
                                        <p:tgtEl>
                                          <p:spTgt spid="31232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12324">
                                            <p:txEl>
                                              <p:pRg st="2" end="2"/>
                                            </p:txEl>
                                          </p:spTgt>
                                        </p:tgtEl>
                                        <p:attrNameLst>
                                          <p:attrName>style.visibility</p:attrName>
                                        </p:attrNameLst>
                                      </p:cBhvr>
                                      <p:to>
                                        <p:strVal val="visible"/>
                                      </p:to>
                                    </p:set>
                                    <p:animEffect transition="in" filter="wipe(left)">
                                      <p:cBhvr>
                                        <p:cTn id="12" dur="500"/>
                                        <p:tgtEl>
                                          <p:spTgt spid="31232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12324">
                                            <p:txEl>
                                              <p:pRg st="3" end="3"/>
                                            </p:txEl>
                                          </p:spTgt>
                                        </p:tgtEl>
                                        <p:attrNameLst>
                                          <p:attrName>style.visibility</p:attrName>
                                        </p:attrNameLst>
                                      </p:cBhvr>
                                      <p:to>
                                        <p:strVal val="visible"/>
                                      </p:to>
                                    </p:set>
                                    <p:animEffect transition="in" filter="wipe(left)">
                                      <p:cBhvr>
                                        <p:cTn id="17" dur="500"/>
                                        <p:tgtEl>
                                          <p:spTgt spid="312324">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12324">
                                            <p:txEl>
                                              <p:pRg st="4" end="4"/>
                                            </p:txEl>
                                          </p:spTgt>
                                        </p:tgtEl>
                                        <p:attrNameLst>
                                          <p:attrName>style.visibility</p:attrName>
                                        </p:attrNameLst>
                                      </p:cBhvr>
                                      <p:to>
                                        <p:strVal val="visible"/>
                                      </p:to>
                                    </p:set>
                                    <p:animEffect transition="in" filter="wipe(left)">
                                      <p:cBhvr>
                                        <p:cTn id="22" dur="500"/>
                                        <p:tgtEl>
                                          <p:spTgt spid="31232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07" name="Picture 7" descr="图片11">
            <a:extLst>
              <a:ext uri="{FF2B5EF4-FFF2-40B4-BE49-F238E27FC236}">
                <a16:creationId xmlns:a16="http://schemas.microsoft.com/office/drawing/2014/main" id="{11536617-9220-4C78-8BFD-EDEF93EEA0D5}"/>
              </a:ext>
            </a:extLst>
          </p:cNvPr>
          <p:cNvPicPr>
            <a:picLocks noChangeAspect="1" noChangeArrowheads="1"/>
          </p:cNvPicPr>
          <p:nvPr/>
        </p:nvPicPr>
        <p:blipFill>
          <a:blip r:embed="rId2">
            <a:lum contrast="60000"/>
            <a:extLst>
              <a:ext uri="{28A0092B-C50C-407E-A947-70E740481C1C}">
                <a14:useLocalDpi xmlns:a14="http://schemas.microsoft.com/office/drawing/2010/main" val="0"/>
              </a:ext>
            </a:extLst>
          </a:blip>
          <a:srcRect l="1013" r="2826"/>
          <a:stretch>
            <a:fillRect/>
          </a:stretch>
        </p:blipFill>
        <p:spPr bwMode="auto">
          <a:xfrm>
            <a:off x="3657600" y="2098675"/>
            <a:ext cx="5257800" cy="4302125"/>
          </a:xfrm>
          <a:prstGeom prst="rect">
            <a:avLst/>
          </a:prstGeom>
          <a:solidFill>
            <a:schemeClr val="accent2"/>
          </a:solidFill>
          <a:ln w="9525">
            <a:solidFill>
              <a:srgbClr val="FF0000"/>
            </a:solidFill>
            <a:miter lim="800000"/>
            <a:headEnd/>
            <a:tailEnd/>
          </a:ln>
        </p:spPr>
      </p:pic>
      <p:sp>
        <p:nvSpPr>
          <p:cNvPr id="358408" name="Rectangle 8">
            <a:extLst>
              <a:ext uri="{FF2B5EF4-FFF2-40B4-BE49-F238E27FC236}">
                <a16:creationId xmlns:a16="http://schemas.microsoft.com/office/drawing/2014/main" id="{23C3B2DC-6223-4BC6-A936-9026EEE1D210}"/>
              </a:ext>
            </a:extLst>
          </p:cNvPr>
          <p:cNvSpPr>
            <a:spLocks noChangeArrowheads="1"/>
          </p:cNvSpPr>
          <p:nvPr/>
        </p:nvSpPr>
        <p:spPr bwMode="auto">
          <a:xfrm>
            <a:off x="381000" y="1143000"/>
            <a:ext cx="2057400" cy="641350"/>
          </a:xfrm>
          <a:prstGeom prst="rect">
            <a:avLst/>
          </a:prstGeom>
          <a:solidFill>
            <a:schemeClr val="folHlink"/>
          </a:solidFill>
          <a:ln>
            <a:noFill/>
          </a:ln>
          <a:effectLst/>
          <a:scene3d>
            <a:camera prst="legacyObliqueTopLeft"/>
            <a:lightRig rig="legacyFlat3" dir="t"/>
          </a:scene3d>
          <a:sp3d extrusionH="430200" prstMaterial="legacyMatte">
            <a:bevelT w="13500" h="13500" prst="angle"/>
            <a:bevelB w="13500" h="13500" prst="angle"/>
            <a:extrusionClr>
              <a:schemeClr val="folHlink"/>
            </a:extrusionClr>
            <a:contourClr>
              <a:schemeClr val="folHlink"/>
            </a:contourClr>
          </a:sp3d>
          <a:extLst>
            <a:ext uri="{91240B29-F687-4F45-9708-019B960494DF}">
              <a14:hiddenLine xmlns:a14="http://schemas.microsoft.com/office/drawing/2010/main" w="12700" cap="sq">
                <a:no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flatTx/>
          </a:bodyPr>
          <a:lstStyle/>
          <a:p>
            <a:pPr algn="ctr" eaLnBrk="0" hangingPunct="0"/>
            <a:r>
              <a:rPr lang="zh-CN" altLang="en-US" sz="3600">
                <a:solidFill>
                  <a:schemeClr val="bg2">
                    <a:lumMod val="10000"/>
                  </a:schemeClr>
                </a:solidFill>
                <a:ea typeface="方正姚体" pitchFamily="2" charset="-122"/>
              </a:rPr>
              <a:t>核反应堆</a:t>
            </a:r>
            <a:r>
              <a:rPr lang="zh-CN" altLang="en-US">
                <a:solidFill>
                  <a:schemeClr val="bg2">
                    <a:lumMod val="10000"/>
                  </a:schemeClr>
                </a:solidFill>
                <a:ea typeface="黑体" panose="02010609060101010101" pitchFamily="49" charset="-122"/>
              </a:rPr>
              <a:t>  </a:t>
            </a:r>
          </a:p>
        </p:txBody>
      </p:sp>
      <p:sp>
        <p:nvSpPr>
          <p:cNvPr id="358409" name="Rectangle 9">
            <a:extLst>
              <a:ext uri="{FF2B5EF4-FFF2-40B4-BE49-F238E27FC236}">
                <a16:creationId xmlns:a16="http://schemas.microsoft.com/office/drawing/2014/main" id="{04429C78-D1DF-4902-9183-9F196D2B3462}"/>
              </a:ext>
            </a:extLst>
          </p:cNvPr>
          <p:cNvSpPr>
            <a:spLocks noChangeArrowheads="1"/>
          </p:cNvSpPr>
          <p:nvPr/>
        </p:nvSpPr>
        <p:spPr bwMode="auto">
          <a:xfrm>
            <a:off x="2438400" y="762000"/>
            <a:ext cx="6324600" cy="1244600"/>
          </a:xfrm>
          <a:prstGeom prst="rect">
            <a:avLst/>
          </a:prstGeom>
          <a:noFill/>
          <a:ln>
            <a:noFill/>
          </a:ln>
          <a:effectLst/>
          <a:extLst>
            <a:ext uri="{909E8E84-426E-40DD-AFC4-6F175D3DCCD1}">
              <a14:hiddenFill xmlns:a14="http://schemas.microsoft.com/office/drawing/2010/main">
                <a:solidFill>
                  <a:srgbClr val="FF9933"/>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lnSpc>
                <a:spcPct val="105000"/>
              </a:lnSpc>
            </a:pPr>
            <a:r>
              <a:rPr lang="zh-CN" altLang="en-US" sz="2400">
                <a:solidFill>
                  <a:schemeClr val="bg2">
                    <a:lumMod val="10000"/>
                  </a:schemeClr>
                </a:solidFill>
                <a:latin typeface="仿宋_GB2312" pitchFamily="49" charset="-122"/>
                <a:ea typeface="仿宋_GB2312" pitchFamily="49" charset="-122"/>
              </a:rPr>
              <a:t>通过受控核裂变反应获得核能的装置</a:t>
            </a:r>
            <a:r>
              <a:rPr lang="en-US" altLang="zh-CN" sz="2400">
                <a:solidFill>
                  <a:schemeClr val="bg2">
                    <a:lumMod val="10000"/>
                  </a:schemeClr>
                </a:solidFill>
                <a:latin typeface="仿宋_GB2312" pitchFamily="49" charset="-122"/>
                <a:ea typeface="仿宋_GB2312" pitchFamily="49" charset="-122"/>
              </a:rPr>
              <a:t>,</a:t>
            </a:r>
            <a:r>
              <a:rPr lang="zh-CN" altLang="en-US" sz="2400">
                <a:solidFill>
                  <a:schemeClr val="bg2">
                    <a:lumMod val="10000"/>
                  </a:schemeClr>
                </a:solidFill>
                <a:latin typeface="仿宋_GB2312" pitchFamily="49" charset="-122"/>
                <a:ea typeface="仿宋_GB2312" pitchFamily="49" charset="-122"/>
              </a:rPr>
              <a:t>可使裂变产生的中子数等于各种过程消耗的中子数</a:t>
            </a:r>
            <a:r>
              <a:rPr lang="en-US" altLang="zh-CN" sz="2400">
                <a:solidFill>
                  <a:schemeClr val="bg2">
                    <a:lumMod val="10000"/>
                  </a:schemeClr>
                </a:solidFill>
                <a:latin typeface="仿宋_GB2312" pitchFamily="49" charset="-122"/>
                <a:ea typeface="仿宋_GB2312" pitchFamily="49" charset="-122"/>
              </a:rPr>
              <a:t>,</a:t>
            </a:r>
            <a:r>
              <a:rPr lang="zh-CN" altLang="en-US" sz="2400">
                <a:solidFill>
                  <a:schemeClr val="bg2">
                    <a:lumMod val="10000"/>
                  </a:schemeClr>
                </a:solidFill>
                <a:latin typeface="仿宋_GB2312" pitchFamily="49" charset="-122"/>
                <a:ea typeface="仿宋_GB2312" pitchFamily="49" charset="-122"/>
              </a:rPr>
              <a:t>以形成所谓的自持链式反应</a:t>
            </a:r>
            <a:r>
              <a:rPr lang="en-US" altLang="zh-CN" sz="2400">
                <a:solidFill>
                  <a:schemeClr val="bg2">
                    <a:lumMod val="10000"/>
                  </a:schemeClr>
                </a:solidFill>
                <a:latin typeface="仿宋_GB2312" pitchFamily="49" charset="-122"/>
                <a:ea typeface="仿宋_GB2312" pitchFamily="49" charset="-122"/>
              </a:rPr>
              <a:t>. </a:t>
            </a:r>
          </a:p>
        </p:txBody>
      </p:sp>
      <p:pic>
        <p:nvPicPr>
          <p:cNvPr id="358410" name="Picture 10" descr="图片9">
            <a:extLst>
              <a:ext uri="{FF2B5EF4-FFF2-40B4-BE49-F238E27FC236}">
                <a16:creationId xmlns:a16="http://schemas.microsoft.com/office/drawing/2014/main" id="{3EF67476-3DA8-431F-A6F3-F6BD836D9774}"/>
              </a:ext>
            </a:extLst>
          </p:cNvPr>
          <p:cNvPicPr>
            <a:picLocks noChangeAspect="1" noChangeArrowheads="1"/>
          </p:cNvPicPr>
          <p:nvPr/>
        </p:nvPicPr>
        <p:blipFill>
          <a:blip r:embed="rId3">
            <a:lum contrast="60000"/>
            <a:extLst>
              <a:ext uri="{28A0092B-C50C-407E-A947-70E740481C1C}">
                <a14:useLocalDpi xmlns:a14="http://schemas.microsoft.com/office/drawing/2010/main" val="0"/>
              </a:ext>
            </a:extLst>
          </a:blip>
          <a:srcRect/>
          <a:stretch>
            <a:fillRect/>
          </a:stretch>
        </p:blipFill>
        <p:spPr bwMode="auto">
          <a:xfrm>
            <a:off x="293688" y="2133600"/>
            <a:ext cx="3249612" cy="434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358411" name="AutoShape 11">
            <a:extLst>
              <a:ext uri="{FF2B5EF4-FFF2-40B4-BE49-F238E27FC236}">
                <a16:creationId xmlns:a16="http://schemas.microsoft.com/office/drawing/2014/main" id="{B29FE907-C319-427F-B993-71A37C4994C9}"/>
              </a:ext>
            </a:extLst>
          </p:cNvPr>
          <p:cNvSpPr>
            <a:spLocks noChangeArrowheads="1"/>
          </p:cNvSpPr>
          <p:nvPr/>
        </p:nvSpPr>
        <p:spPr bwMode="auto">
          <a:xfrm rot="11423013">
            <a:off x="2971800" y="4343400"/>
            <a:ext cx="1828800" cy="381000"/>
          </a:xfrm>
          <a:prstGeom prst="notchedRightArrow">
            <a:avLst>
              <a:gd name="adj1" fmla="val 50000"/>
              <a:gd name="adj2" fmla="val 120000"/>
            </a:avLst>
          </a:prstGeom>
          <a:solidFill>
            <a:srgbClr val="FF9933"/>
          </a:solidFill>
          <a:ln>
            <a:noFill/>
          </a:ln>
          <a:effectLst/>
          <a:extLs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solidFill>
                <a:schemeClr val="bg2">
                  <a:lumMod val="1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8409"/>
                                        </p:tgtEl>
                                        <p:attrNameLst>
                                          <p:attrName>style.visibility</p:attrName>
                                        </p:attrNameLst>
                                      </p:cBhvr>
                                      <p:to>
                                        <p:strVal val="visible"/>
                                      </p:to>
                                    </p:set>
                                    <p:animEffect transition="in" filter="wipe(left)">
                                      <p:cBhvr>
                                        <p:cTn id="7" dur="500"/>
                                        <p:tgtEl>
                                          <p:spTgt spid="3584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58407"/>
                                        </p:tgtEl>
                                        <p:attrNameLst>
                                          <p:attrName>style.visibility</p:attrName>
                                        </p:attrNameLst>
                                      </p:cBhvr>
                                      <p:to>
                                        <p:strVal val="visible"/>
                                      </p:to>
                                    </p:set>
                                    <p:animEffect transition="in" filter="wipe(up)">
                                      <p:cBhvr>
                                        <p:cTn id="12" dur="500"/>
                                        <p:tgtEl>
                                          <p:spTgt spid="3584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358411"/>
                                        </p:tgtEl>
                                        <p:attrNameLst>
                                          <p:attrName>style.visibility</p:attrName>
                                        </p:attrNameLst>
                                      </p:cBhvr>
                                      <p:to>
                                        <p:strVal val="visible"/>
                                      </p:to>
                                    </p:set>
                                    <p:animEffect transition="in" filter="wipe(right)">
                                      <p:cBhvr>
                                        <p:cTn id="17" dur="500"/>
                                        <p:tgtEl>
                                          <p:spTgt spid="3584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58410"/>
                                        </p:tgtEl>
                                        <p:attrNameLst>
                                          <p:attrName>style.visibility</p:attrName>
                                        </p:attrNameLst>
                                      </p:cBhvr>
                                      <p:to>
                                        <p:strVal val="visible"/>
                                      </p:to>
                                    </p:set>
                                    <p:animEffect transition="in" filter="wipe(down)">
                                      <p:cBhvr>
                                        <p:cTn id="22" dur="500"/>
                                        <p:tgtEl>
                                          <p:spTgt spid="358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9"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9428" name="Picture 4" descr="f8-12">
            <a:extLst>
              <a:ext uri="{FF2B5EF4-FFF2-40B4-BE49-F238E27FC236}">
                <a16:creationId xmlns:a16="http://schemas.microsoft.com/office/drawing/2014/main" id="{93755DF0-D1BD-4853-943C-A434F91ED1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6613"/>
            <a:ext cx="9144000" cy="5362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0451" name="Picture 3" descr="f8-14">
            <a:extLst>
              <a:ext uri="{FF2B5EF4-FFF2-40B4-BE49-F238E27FC236}">
                <a16:creationId xmlns:a16="http://schemas.microsoft.com/office/drawing/2014/main" id="{4769A461-0B6F-4E1A-B757-42FC4F8031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549275"/>
            <a:ext cx="4905375" cy="604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60452" name="Picture 4" descr="f8-15">
            <a:extLst>
              <a:ext uri="{FF2B5EF4-FFF2-40B4-BE49-F238E27FC236}">
                <a16:creationId xmlns:a16="http://schemas.microsoft.com/office/drawing/2014/main" id="{71810910-D432-4793-8E53-324221DEA5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3800" y="549275"/>
            <a:ext cx="3979863" cy="6048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11" name="Rectangle 7">
            <a:extLst>
              <a:ext uri="{FF2B5EF4-FFF2-40B4-BE49-F238E27FC236}">
                <a16:creationId xmlns:a16="http://schemas.microsoft.com/office/drawing/2014/main" id="{6FCB593A-2A29-4461-A63F-C2FCCCEC286B}"/>
              </a:ext>
            </a:extLst>
          </p:cNvPr>
          <p:cNvSpPr>
            <a:spLocks noChangeArrowheads="1"/>
          </p:cNvSpPr>
          <p:nvPr/>
        </p:nvSpPr>
        <p:spPr bwMode="auto">
          <a:xfrm>
            <a:off x="609600" y="958850"/>
            <a:ext cx="1828800" cy="641350"/>
          </a:xfrm>
          <a:prstGeom prst="rect">
            <a:avLst/>
          </a:prstGeom>
          <a:solidFill>
            <a:srgbClr val="A50021"/>
          </a:solidFill>
          <a:ln>
            <a:noFill/>
          </a:ln>
          <a:effectLst/>
          <a:scene3d>
            <a:camera prst="legacyObliqueTopLeft"/>
            <a:lightRig rig="legacyFlat3" dir="t"/>
          </a:scene3d>
          <a:sp3d extrusionH="430200" prstMaterial="legacyMatte">
            <a:bevelT w="13500" h="13500" prst="angle"/>
            <a:bevelB w="13500" h="13500" prst="angle"/>
            <a:extrusionClr>
              <a:srgbClr val="A50021"/>
            </a:extrusionClr>
            <a:contourClr>
              <a:srgbClr val="A5002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r>
              <a:rPr lang="zh-CN" altLang="en-US" sz="3600">
                <a:solidFill>
                  <a:srgbClr val="FFFF00"/>
                </a:solidFill>
                <a:latin typeface="仿宋_GB2312" pitchFamily="49" charset="-122"/>
                <a:ea typeface="仿宋_GB2312" pitchFamily="49" charset="-122"/>
                <a:cs typeface="Arial" panose="020B0604020202020204" pitchFamily="34" charset="0"/>
              </a:rPr>
              <a:t>原子弹</a:t>
            </a:r>
            <a:endParaRPr lang="zh-CN" altLang="en-US" sz="2400">
              <a:solidFill>
                <a:srgbClr val="FFFF00"/>
              </a:solidFill>
              <a:latin typeface="Arial" panose="020B0604020202020204" pitchFamily="34" charset="0"/>
              <a:ea typeface="仿宋_GB2312" pitchFamily="49" charset="-122"/>
              <a:cs typeface="Arial" panose="020B0604020202020204" pitchFamily="34" charset="0"/>
            </a:endParaRPr>
          </a:p>
        </p:txBody>
      </p:sp>
      <p:pic>
        <p:nvPicPr>
          <p:cNvPr id="354312" name="Picture 8" descr="18">
            <a:extLst>
              <a:ext uri="{FF2B5EF4-FFF2-40B4-BE49-F238E27FC236}">
                <a16:creationId xmlns:a16="http://schemas.microsoft.com/office/drawing/2014/main" id="{382BF922-07FE-4D9F-8CD8-59748BAB3B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676400"/>
            <a:ext cx="4419600" cy="1668463"/>
          </a:xfrm>
          <a:prstGeom prst="rect">
            <a:avLst/>
          </a:prstGeom>
          <a:noFill/>
          <a:ln w="9525">
            <a:solidFill>
              <a:srgbClr val="A50021"/>
            </a:solidFill>
            <a:miter lim="800000"/>
            <a:headEnd/>
            <a:tailEnd/>
          </a:ln>
          <a:extLst>
            <a:ext uri="{909E8E84-426E-40DD-AFC4-6F175D3DCCD1}">
              <a14:hiddenFill xmlns:a14="http://schemas.microsoft.com/office/drawing/2010/main">
                <a:solidFill>
                  <a:srgbClr val="FFFFFF"/>
                </a:solidFill>
              </a14:hiddenFill>
            </a:ext>
          </a:extLst>
        </p:spPr>
      </p:pic>
      <p:sp>
        <p:nvSpPr>
          <p:cNvPr id="354313" name="AutoShape 9">
            <a:extLst>
              <a:ext uri="{FF2B5EF4-FFF2-40B4-BE49-F238E27FC236}">
                <a16:creationId xmlns:a16="http://schemas.microsoft.com/office/drawing/2014/main" id="{5D71F314-A919-4731-A807-C029EB77FA3B}"/>
              </a:ext>
            </a:extLst>
          </p:cNvPr>
          <p:cNvSpPr>
            <a:spLocks noChangeArrowheads="1"/>
          </p:cNvSpPr>
          <p:nvPr/>
        </p:nvSpPr>
        <p:spPr bwMode="auto">
          <a:xfrm>
            <a:off x="4937125" y="1744663"/>
            <a:ext cx="2378075" cy="15240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9933"/>
          </a:solidFill>
          <a:ln>
            <a:noFill/>
          </a:ln>
          <a:effectLst/>
          <a:extLs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54314" name="Text Box 10">
            <a:extLst>
              <a:ext uri="{FF2B5EF4-FFF2-40B4-BE49-F238E27FC236}">
                <a16:creationId xmlns:a16="http://schemas.microsoft.com/office/drawing/2014/main" id="{CA67026C-971E-4786-9233-2F7F43C250B8}"/>
              </a:ext>
            </a:extLst>
          </p:cNvPr>
          <p:cNvSpPr txBox="1">
            <a:spLocks noChangeArrowheads="1"/>
          </p:cNvSpPr>
          <p:nvPr/>
        </p:nvSpPr>
        <p:spPr bwMode="auto">
          <a:xfrm>
            <a:off x="5257800" y="2351088"/>
            <a:ext cx="1905000" cy="320675"/>
          </a:xfrm>
          <a:prstGeom prst="rect">
            <a:avLst/>
          </a:prstGeom>
          <a:noFill/>
          <a:ln>
            <a:noFill/>
          </a:ln>
          <a:effectLst/>
          <a:extLst>
            <a:ext uri="{909E8E84-426E-40DD-AFC4-6F175D3DCCD1}">
              <a14:hiddenFill xmlns:a14="http://schemas.microsoft.com/office/drawing/2010/main">
                <a:solidFill>
                  <a:srgbClr val="FF9933"/>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75000"/>
              </a:lnSpc>
              <a:spcBef>
                <a:spcPct val="50000"/>
              </a:spcBef>
            </a:pPr>
            <a:r>
              <a:rPr kumimoji="1" lang="zh-CN" altLang="en-US" sz="2000">
                <a:solidFill>
                  <a:schemeClr val="tx1"/>
                </a:solidFill>
                <a:ea typeface="楷体_GB2312" pitchFamily="49" charset="-122"/>
              </a:rPr>
              <a:t>发生链式反应</a:t>
            </a:r>
          </a:p>
        </p:txBody>
      </p:sp>
      <p:sp>
        <p:nvSpPr>
          <p:cNvPr id="354315" name="AutoShape 11">
            <a:extLst>
              <a:ext uri="{FF2B5EF4-FFF2-40B4-BE49-F238E27FC236}">
                <a16:creationId xmlns:a16="http://schemas.microsoft.com/office/drawing/2014/main" id="{AA471086-7897-4887-931F-DE2C86C71C1B}"/>
              </a:ext>
            </a:extLst>
          </p:cNvPr>
          <p:cNvSpPr>
            <a:spLocks noChangeArrowheads="1"/>
          </p:cNvSpPr>
          <p:nvPr/>
        </p:nvSpPr>
        <p:spPr bwMode="auto">
          <a:xfrm rot="-2132516">
            <a:off x="7258050" y="1295400"/>
            <a:ext cx="1581150" cy="2071688"/>
          </a:xfrm>
          <a:prstGeom prst="irregularSeal2">
            <a:avLst/>
          </a:prstGeom>
          <a:solidFill>
            <a:srgbClr val="FF0066"/>
          </a:solidFill>
          <a:ln>
            <a:noFill/>
          </a:ln>
          <a:effectLst/>
          <a:extLs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54316" name="Text Box 12">
            <a:extLst>
              <a:ext uri="{FF2B5EF4-FFF2-40B4-BE49-F238E27FC236}">
                <a16:creationId xmlns:a16="http://schemas.microsoft.com/office/drawing/2014/main" id="{9E564CDA-690C-4D43-B3AD-B24F6105C87D}"/>
              </a:ext>
            </a:extLst>
          </p:cNvPr>
          <p:cNvSpPr txBox="1">
            <a:spLocks noChangeArrowheads="1"/>
          </p:cNvSpPr>
          <p:nvPr/>
        </p:nvSpPr>
        <p:spPr bwMode="auto">
          <a:xfrm>
            <a:off x="7772400" y="2057400"/>
            <a:ext cx="533400" cy="733425"/>
          </a:xfrm>
          <a:prstGeom prst="rect">
            <a:avLst/>
          </a:prstGeom>
          <a:noFill/>
          <a:ln>
            <a:noFill/>
          </a:ln>
          <a:effectLst/>
          <a:extLst>
            <a:ext uri="{909E8E84-426E-40DD-AFC4-6F175D3DCCD1}">
              <a14:hiddenFill xmlns:a14="http://schemas.microsoft.com/office/drawing/2010/main">
                <a:solidFill>
                  <a:srgbClr val="FF9933"/>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75000"/>
              </a:lnSpc>
              <a:spcBef>
                <a:spcPct val="50000"/>
              </a:spcBef>
            </a:pPr>
            <a:r>
              <a:rPr kumimoji="1" lang="zh-CN" altLang="en-US">
                <a:solidFill>
                  <a:schemeClr val="tx1"/>
                </a:solidFill>
                <a:ea typeface="楷体_GB2312" pitchFamily="49" charset="-122"/>
              </a:rPr>
              <a:t>爆炸</a:t>
            </a:r>
          </a:p>
        </p:txBody>
      </p:sp>
      <p:sp>
        <p:nvSpPr>
          <p:cNvPr id="354317" name="Rectangle 13">
            <a:extLst>
              <a:ext uri="{FF2B5EF4-FFF2-40B4-BE49-F238E27FC236}">
                <a16:creationId xmlns:a16="http://schemas.microsoft.com/office/drawing/2014/main" id="{AFC02563-46F5-43A9-8C33-D0D244EB66C4}"/>
              </a:ext>
            </a:extLst>
          </p:cNvPr>
          <p:cNvSpPr>
            <a:spLocks noChangeArrowheads="1"/>
          </p:cNvSpPr>
          <p:nvPr/>
        </p:nvSpPr>
        <p:spPr bwMode="auto">
          <a:xfrm>
            <a:off x="4953000" y="1447800"/>
            <a:ext cx="2133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rgbClr val="0000FF"/>
                </a:solidFill>
                <a:latin typeface="楷体_GB2312" pitchFamily="49" charset="-122"/>
                <a:ea typeface="楷体_GB2312" pitchFamily="49" charset="-122"/>
              </a:rPr>
              <a:t>35</a:t>
            </a:r>
            <a:r>
              <a:rPr lang="zh-CN" altLang="en-US" sz="2000">
                <a:solidFill>
                  <a:srgbClr val="0000FF"/>
                </a:solidFill>
                <a:latin typeface="楷体_GB2312" pitchFamily="49" charset="-122"/>
                <a:ea typeface="楷体_GB2312" pitchFamily="49" charset="-122"/>
              </a:rPr>
              <a:t>种元素的</a:t>
            </a:r>
          </a:p>
          <a:p>
            <a:pPr algn="ctr"/>
            <a:r>
              <a:rPr lang="en-US" altLang="zh-CN" sz="2000">
                <a:solidFill>
                  <a:srgbClr val="0000FF"/>
                </a:solidFill>
                <a:latin typeface="楷体_GB2312" pitchFamily="49" charset="-122"/>
                <a:ea typeface="楷体_GB2312" pitchFamily="49" charset="-122"/>
              </a:rPr>
              <a:t>200</a:t>
            </a:r>
            <a:r>
              <a:rPr lang="zh-CN" altLang="en-US" sz="2000">
                <a:solidFill>
                  <a:srgbClr val="0000FF"/>
                </a:solidFill>
                <a:latin typeface="楷体_GB2312" pitchFamily="49" charset="-122"/>
                <a:ea typeface="楷体_GB2312" pitchFamily="49" charset="-122"/>
              </a:rPr>
              <a:t>多种核素</a:t>
            </a:r>
          </a:p>
        </p:txBody>
      </p:sp>
      <p:pic>
        <p:nvPicPr>
          <p:cNvPr id="354318" name="Picture 14" descr="图片8">
            <a:extLst>
              <a:ext uri="{FF2B5EF4-FFF2-40B4-BE49-F238E27FC236}">
                <a16:creationId xmlns:a16="http://schemas.microsoft.com/office/drawing/2014/main" id="{EC66911A-9925-4CEA-BF45-1D87F4A279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852"/>
          <a:stretch>
            <a:fillRect/>
          </a:stretch>
        </p:blipFill>
        <p:spPr bwMode="auto">
          <a:xfrm>
            <a:off x="457200" y="3505200"/>
            <a:ext cx="3140075" cy="289877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354319" name="Object 15">
            <a:extLst>
              <a:ext uri="{FF2B5EF4-FFF2-40B4-BE49-F238E27FC236}">
                <a16:creationId xmlns:a16="http://schemas.microsoft.com/office/drawing/2014/main" id="{2FB155D6-D249-4A32-A952-2CF4E5BC83A2}"/>
              </a:ext>
            </a:extLst>
          </p:cNvPr>
          <p:cNvGraphicFramePr>
            <a:graphicFrameLocks noChangeAspect="1"/>
          </p:cNvGraphicFramePr>
          <p:nvPr/>
        </p:nvGraphicFramePr>
        <p:xfrm>
          <a:off x="4038600" y="3489325"/>
          <a:ext cx="4419600" cy="1158875"/>
        </p:xfrm>
        <a:graphic>
          <a:graphicData uri="http://schemas.openxmlformats.org/presentationml/2006/ole">
            <mc:AlternateContent xmlns:mc="http://schemas.openxmlformats.org/markup-compatibility/2006">
              <mc:Choice xmlns:v="urn:schemas-microsoft-com:vml" Requires="v">
                <p:oleObj spid="_x0000_s354322" name="公式" r:id="rId5" imgW="3632040" imgH="952200" progId="Equation.3">
                  <p:embed/>
                </p:oleObj>
              </mc:Choice>
              <mc:Fallback>
                <p:oleObj name="公式" r:id="rId5" imgW="3632040" imgH="952200"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8600" y="3489325"/>
                        <a:ext cx="4419600" cy="1158875"/>
                      </a:xfrm>
                      <a:prstGeom prst="rect">
                        <a:avLst/>
                      </a:prstGeom>
                      <a:solidFill>
                        <a:srgbClr val="660033"/>
                      </a:solidFill>
                      <a:ln>
                        <a:noFill/>
                      </a:ln>
                      <a:effectLst/>
                      <a:extLst>
                        <a:ext uri="{91240B29-F687-4F45-9708-019B960494DF}">
                          <a14:hiddenLine xmlns:a14="http://schemas.microsoft.com/office/drawing/2010/main" w="9525" algn="ctr">
                            <a:solidFill>
                              <a:srgbClr val="0054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4320" name="Rectangle 16">
            <a:extLst>
              <a:ext uri="{FF2B5EF4-FFF2-40B4-BE49-F238E27FC236}">
                <a16:creationId xmlns:a16="http://schemas.microsoft.com/office/drawing/2014/main" id="{5F13CC67-FBC4-440D-95FB-BF6C2E351118}"/>
              </a:ext>
            </a:extLst>
          </p:cNvPr>
          <p:cNvSpPr>
            <a:spLocks noChangeArrowheads="1"/>
          </p:cNvSpPr>
          <p:nvPr/>
        </p:nvSpPr>
        <p:spPr bwMode="auto">
          <a:xfrm>
            <a:off x="4191000" y="4708525"/>
            <a:ext cx="4114800" cy="549275"/>
          </a:xfrm>
          <a:prstGeom prst="rect">
            <a:avLst/>
          </a:prstGeom>
          <a:solidFill>
            <a:srgbClr val="00FFFF"/>
          </a:solidFill>
          <a:ln>
            <a:noFill/>
          </a:ln>
          <a:effectLst/>
          <a:extLs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25000"/>
              </a:lnSpc>
            </a:pPr>
            <a:r>
              <a:rPr lang="zh-CN" altLang="en-US" sz="2400">
                <a:solidFill>
                  <a:schemeClr val="tx1"/>
                </a:solidFill>
                <a:latin typeface="仿宋_GB2312" pitchFamily="49" charset="-122"/>
                <a:ea typeface="仿宋_GB2312" pitchFamily="49" charset="-122"/>
              </a:rPr>
              <a:t>铀</a:t>
            </a:r>
            <a:r>
              <a:rPr lang="en-US" altLang="zh-CN" sz="2400">
                <a:solidFill>
                  <a:schemeClr val="tx1"/>
                </a:solidFill>
                <a:latin typeface="仿宋_GB2312" pitchFamily="49" charset="-122"/>
                <a:ea typeface="仿宋_GB2312" pitchFamily="49" charset="-122"/>
              </a:rPr>
              <a:t>-235 </a:t>
            </a:r>
            <a:r>
              <a:rPr lang="zh-CN" altLang="en-US" sz="2400">
                <a:solidFill>
                  <a:schemeClr val="tx1"/>
                </a:solidFill>
                <a:latin typeface="仿宋_GB2312" pitchFamily="49" charset="-122"/>
                <a:ea typeface="仿宋_GB2312" pitchFamily="49" charset="-122"/>
              </a:rPr>
              <a:t>的临界质量约为</a:t>
            </a:r>
            <a:r>
              <a:rPr lang="en-US" altLang="zh-CN" sz="2400">
                <a:solidFill>
                  <a:schemeClr val="tx1"/>
                </a:solidFill>
                <a:latin typeface="仿宋_GB2312" pitchFamily="49" charset="-122"/>
                <a:ea typeface="仿宋_GB2312" pitchFamily="49" charset="-122"/>
              </a:rPr>
              <a:t>1kg. </a:t>
            </a:r>
          </a:p>
        </p:txBody>
      </p:sp>
      <p:sp>
        <p:nvSpPr>
          <p:cNvPr id="354321" name="Rectangle 17">
            <a:extLst>
              <a:ext uri="{FF2B5EF4-FFF2-40B4-BE49-F238E27FC236}">
                <a16:creationId xmlns:a16="http://schemas.microsoft.com/office/drawing/2014/main" id="{810B68FE-BAFA-4E6C-AA71-05A800C844C0}"/>
              </a:ext>
            </a:extLst>
          </p:cNvPr>
          <p:cNvSpPr>
            <a:spLocks noChangeArrowheads="1"/>
          </p:cNvSpPr>
          <p:nvPr/>
        </p:nvSpPr>
        <p:spPr bwMode="auto">
          <a:xfrm>
            <a:off x="3810000" y="5318125"/>
            <a:ext cx="5029200" cy="1006475"/>
          </a:xfrm>
          <a:prstGeom prst="rect">
            <a:avLst/>
          </a:prstGeom>
          <a:noFill/>
          <a:ln>
            <a:noFill/>
          </a:ln>
          <a:effectLst/>
          <a:extLst>
            <a:ext uri="{909E8E84-426E-40DD-AFC4-6F175D3DCCD1}">
              <a14:hiddenFill xmlns:a14="http://schemas.microsoft.com/office/drawing/2010/main">
                <a:solidFill>
                  <a:srgbClr val="FF9933"/>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000">
                <a:solidFill>
                  <a:schemeClr val="tx1"/>
                </a:solidFill>
                <a:latin typeface="仿宋_GB2312" pitchFamily="49" charset="-122"/>
                <a:ea typeface="仿宋_GB2312" pitchFamily="49" charset="-122"/>
              </a:rPr>
              <a:t>　任何有核反应堆的国家都不难得到爆炸级的裂变材料，原子弹的基本设计又如此简单</a:t>
            </a:r>
            <a:r>
              <a:rPr lang="en-US" altLang="zh-CN" sz="2000">
                <a:solidFill>
                  <a:schemeClr val="tx1"/>
                </a:solidFill>
                <a:latin typeface="仿宋_GB2312" pitchFamily="49" charset="-122"/>
                <a:ea typeface="仿宋_GB2312" pitchFamily="49" charset="-122"/>
              </a:rPr>
              <a:t>,</a:t>
            </a:r>
            <a:r>
              <a:rPr lang="zh-CN" altLang="en-US" sz="2000">
                <a:solidFill>
                  <a:schemeClr val="tx1"/>
                </a:solidFill>
                <a:latin typeface="仿宋_GB2312" pitchFamily="49" charset="-122"/>
                <a:ea typeface="仿宋_GB2312" pitchFamily="49" charset="-122"/>
              </a:rPr>
              <a:t>从而为防止核武器扩散带来了困难。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54311"/>
                                        </p:tgtEl>
                                        <p:attrNameLst>
                                          <p:attrName>style.visibility</p:attrName>
                                        </p:attrNameLst>
                                      </p:cBhvr>
                                      <p:to>
                                        <p:strVal val="visible"/>
                                      </p:to>
                                    </p:set>
                                    <p:anim to="" calcmode="lin" valueType="num">
                                      <p:cBhvr>
                                        <p:cTn id="7" dur="1" fill="hold"/>
                                        <p:tgtEl>
                                          <p:spTgt spid="354311"/>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354312"/>
                                        </p:tgtEl>
                                        <p:attrNameLst>
                                          <p:attrName>style.visibility</p:attrName>
                                        </p:attrNameLst>
                                      </p:cBhvr>
                                      <p:to>
                                        <p:strVal val="visible"/>
                                      </p:to>
                                    </p:set>
                                    <p:anim to="" calcmode="lin" valueType="num">
                                      <p:cBhvr>
                                        <p:cTn id="12" dur="1" fill="hold"/>
                                        <p:tgtEl>
                                          <p:spTgt spid="354312"/>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354313"/>
                                        </p:tgtEl>
                                        <p:attrNameLst>
                                          <p:attrName>style.visibility</p:attrName>
                                        </p:attrNameLst>
                                      </p:cBhvr>
                                      <p:to>
                                        <p:strVal val="visible"/>
                                      </p:to>
                                    </p:set>
                                    <p:anim to="" calcmode="lin" valueType="num">
                                      <p:cBhvr>
                                        <p:cTn id="17" dur="1" fill="hold"/>
                                        <p:tgtEl>
                                          <p:spTgt spid="354313"/>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354314"/>
                                        </p:tgtEl>
                                        <p:attrNameLst>
                                          <p:attrName>style.visibility</p:attrName>
                                        </p:attrNameLst>
                                      </p:cBhvr>
                                      <p:to>
                                        <p:strVal val="visible"/>
                                      </p:to>
                                    </p:set>
                                    <p:anim to="" calcmode="lin" valueType="num">
                                      <p:cBhvr>
                                        <p:cTn id="22" dur="1" fill="hold"/>
                                        <p:tgtEl>
                                          <p:spTgt spid="354314"/>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nodeType="clickEffect">
                                  <p:stCondLst>
                                    <p:cond delay="0"/>
                                  </p:stCondLst>
                                  <p:childTnLst>
                                    <p:set>
                                      <p:cBhvr>
                                        <p:cTn id="26" dur="1" fill="hold">
                                          <p:stCondLst>
                                            <p:cond delay="0"/>
                                          </p:stCondLst>
                                        </p:cTn>
                                        <p:tgtEl>
                                          <p:spTgt spid="354315"/>
                                        </p:tgtEl>
                                        <p:attrNameLst>
                                          <p:attrName>style.visibility</p:attrName>
                                        </p:attrNameLst>
                                      </p:cBhvr>
                                      <p:to>
                                        <p:strVal val="visible"/>
                                      </p:to>
                                    </p:set>
                                    <p:anim to="" calcmode="lin" valueType="num">
                                      <p:cBhvr>
                                        <p:cTn id="27" dur="1" fill="hold"/>
                                        <p:tgtEl>
                                          <p:spTgt spid="354315"/>
                                        </p:tgtEl>
                                        <p:attrNameLst>
                                          <p:attrName/>
                                        </p:attrNameLst>
                                      </p:cBhvr>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354316"/>
                                        </p:tgtEl>
                                        <p:attrNameLst>
                                          <p:attrName>style.visibility</p:attrName>
                                        </p:attrNameLst>
                                      </p:cBhvr>
                                      <p:to>
                                        <p:strVal val="visible"/>
                                      </p:to>
                                    </p:set>
                                    <p:anim to="" calcmode="lin" valueType="num">
                                      <p:cBhvr>
                                        <p:cTn id="32" dur="1" fill="hold"/>
                                        <p:tgtEl>
                                          <p:spTgt spid="354316"/>
                                        </p:tgtEl>
                                        <p:attrNameLst>
                                          <p:attrName/>
                                        </p:attrNameLst>
                                      </p:cBhvr>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354317"/>
                                        </p:tgtEl>
                                        <p:attrNameLst>
                                          <p:attrName>style.visibility</p:attrName>
                                        </p:attrNameLst>
                                      </p:cBhvr>
                                      <p:to>
                                        <p:strVal val="visible"/>
                                      </p:to>
                                    </p:set>
                                    <p:anim to="" calcmode="lin" valueType="num">
                                      <p:cBhvr>
                                        <p:cTn id="37" dur="1" fill="hold"/>
                                        <p:tgtEl>
                                          <p:spTgt spid="354317"/>
                                        </p:tgtEl>
                                        <p:attrNameLst>
                                          <p:attrName/>
                                        </p:attrNameLst>
                                      </p:cBhvr>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4" presetClass="entr" presetSubtype="0" fill="hold" nodeType="clickEffect">
                                  <p:stCondLst>
                                    <p:cond delay="0"/>
                                  </p:stCondLst>
                                  <p:childTnLst>
                                    <p:set>
                                      <p:cBhvr>
                                        <p:cTn id="41" dur="1" fill="hold">
                                          <p:stCondLst>
                                            <p:cond delay="0"/>
                                          </p:stCondLst>
                                        </p:cTn>
                                        <p:tgtEl>
                                          <p:spTgt spid="354318"/>
                                        </p:tgtEl>
                                        <p:attrNameLst>
                                          <p:attrName>style.visibility</p:attrName>
                                        </p:attrNameLst>
                                      </p:cBhvr>
                                      <p:to>
                                        <p:strVal val="visible"/>
                                      </p:to>
                                    </p:set>
                                    <p:anim to="" calcmode="lin" valueType="num">
                                      <p:cBhvr>
                                        <p:cTn id="42" dur="1" fill="hold"/>
                                        <p:tgtEl>
                                          <p:spTgt spid="354318"/>
                                        </p:tgtEl>
                                        <p:attrNameLst>
                                          <p:attrName/>
                                        </p:attrNameLst>
                                      </p:cBhvr>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4" presetClass="entr" presetSubtype="0" fill="hold" nodeType="clickEffect">
                                  <p:stCondLst>
                                    <p:cond delay="0"/>
                                  </p:stCondLst>
                                  <p:childTnLst>
                                    <p:set>
                                      <p:cBhvr>
                                        <p:cTn id="46" dur="1" fill="hold">
                                          <p:stCondLst>
                                            <p:cond delay="0"/>
                                          </p:stCondLst>
                                        </p:cTn>
                                        <p:tgtEl>
                                          <p:spTgt spid="354319"/>
                                        </p:tgtEl>
                                        <p:attrNameLst>
                                          <p:attrName>style.visibility</p:attrName>
                                        </p:attrNameLst>
                                      </p:cBhvr>
                                      <p:to>
                                        <p:strVal val="visible"/>
                                      </p:to>
                                    </p:set>
                                    <p:anim to="" calcmode="lin" valueType="num">
                                      <p:cBhvr>
                                        <p:cTn id="47" dur="1" fill="hold"/>
                                        <p:tgtEl>
                                          <p:spTgt spid="354319"/>
                                        </p:tgtEl>
                                        <p:attrNameLst>
                                          <p:attrName/>
                                        </p:attrNameLst>
                                      </p:cBhvr>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4" presetClass="entr" presetSubtype="0" fill="hold" grpId="0" nodeType="clickEffect">
                                  <p:stCondLst>
                                    <p:cond delay="0"/>
                                  </p:stCondLst>
                                  <p:childTnLst>
                                    <p:set>
                                      <p:cBhvr>
                                        <p:cTn id="51" dur="1" fill="hold">
                                          <p:stCondLst>
                                            <p:cond delay="0"/>
                                          </p:stCondLst>
                                        </p:cTn>
                                        <p:tgtEl>
                                          <p:spTgt spid="354320"/>
                                        </p:tgtEl>
                                        <p:attrNameLst>
                                          <p:attrName>style.visibility</p:attrName>
                                        </p:attrNameLst>
                                      </p:cBhvr>
                                      <p:to>
                                        <p:strVal val="visible"/>
                                      </p:to>
                                    </p:set>
                                    <p:anim to="" calcmode="lin" valueType="num">
                                      <p:cBhvr>
                                        <p:cTn id="52" dur="1" fill="hold"/>
                                        <p:tgtEl>
                                          <p:spTgt spid="354320"/>
                                        </p:tgtEl>
                                        <p:attrNameLst>
                                          <p:attrName/>
                                        </p:attrNameLst>
                                      </p:cBhvr>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4" presetClass="entr" presetSubtype="0" fill="hold" grpId="0" nodeType="clickEffect">
                                  <p:stCondLst>
                                    <p:cond delay="0"/>
                                  </p:stCondLst>
                                  <p:childTnLst>
                                    <p:set>
                                      <p:cBhvr>
                                        <p:cTn id="56" dur="1" fill="hold">
                                          <p:stCondLst>
                                            <p:cond delay="0"/>
                                          </p:stCondLst>
                                        </p:cTn>
                                        <p:tgtEl>
                                          <p:spTgt spid="354321"/>
                                        </p:tgtEl>
                                        <p:attrNameLst>
                                          <p:attrName>style.visibility</p:attrName>
                                        </p:attrNameLst>
                                      </p:cBhvr>
                                      <p:to>
                                        <p:strVal val="visible"/>
                                      </p:to>
                                    </p:set>
                                    <p:anim to="" calcmode="lin" valueType="num">
                                      <p:cBhvr>
                                        <p:cTn id="57" dur="1" fill="hold"/>
                                        <p:tgtEl>
                                          <p:spTgt spid="35432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11" grpId="0" animBg="1"/>
      <p:bldP spid="354314" grpId="0"/>
      <p:bldP spid="354316" grpId="0"/>
      <p:bldP spid="354317" grpId="0"/>
      <p:bldP spid="354320" grpId="0" animBg="1"/>
      <p:bldP spid="35432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8" name="Rectangle 4">
            <a:extLst>
              <a:ext uri="{FF2B5EF4-FFF2-40B4-BE49-F238E27FC236}">
                <a16:creationId xmlns:a16="http://schemas.microsoft.com/office/drawing/2014/main" id="{F886F477-B35F-4A91-A671-D2FB08DAD0E7}"/>
              </a:ext>
            </a:extLst>
          </p:cNvPr>
          <p:cNvSpPr>
            <a:spLocks noChangeArrowheads="1"/>
          </p:cNvSpPr>
          <p:nvPr/>
        </p:nvSpPr>
        <p:spPr bwMode="auto">
          <a:xfrm>
            <a:off x="611188" y="692150"/>
            <a:ext cx="2160587" cy="579438"/>
          </a:xfrm>
          <a:prstGeom prst="rect">
            <a:avLst/>
          </a:prstGeom>
          <a:noFill/>
          <a:ln>
            <a:noFill/>
          </a:ln>
          <a:effectLst/>
        </p:spPr>
        <p:txBody>
          <a:bodyPr>
            <a:spAutoFit/>
          </a:bodyPr>
          <a:lstStyle/>
          <a:p>
            <a:r>
              <a:rPr lang="en-US" altLang="zh-CN" sz="3200">
                <a:solidFill>
                  <a:schemeClr val="bg2">
                    <a:lumMod val="10000"/>
                  </a:schemeClr>
                </a:solidFill>
                <a:ea typeface="楷体_GB2312" pitchFamily="49" charset="-122"/>
              </a:rPr>
              <a:t>5.</a:t>
            </a:r>
            <a:r>
              <a:rPr kumimoji="1" lang="zh-CN" altLang="en-US" sz="3200">
                <a:solidFill>
                  <a:schemeClr val="bg2">
                    <a:lumMod val="10000"/>
                  </a:schemeClr>
                </a:solidFill>
                <a:ea typeface="楷体_GB2312" pitchFamily="49" charset="-122"/>
              </a:rPr>
              <a:t>轻核聚变</a:t>
            </a:r>
            <a:endParaRPr lang="zh-CN" altLang="en-US" sz="3200">
              <a:solidFill>
                <a:schemeClr val="bg2">
                  <a:lumMod val="10000"/>
                </a:schemeClr>
              </a:solidFill>
              <a:ea typeface="楷体_GB2312" pitchFamily="49" charset="-122"/>
              <a:sym typeface="Symbol" panose="05050102010706020507" pitchFamily="18" charset="2"/>
            </a:endParaRPr>
          </a:p>
        </p:txBody>
      </p:sp>
      <p:graphicFrame>
        <p:nvGraphicFramePr>
          <p:cNvPr id="313349" name="Object 5">
            <a:extLst>
              <a:ext uri="{FF2B5EF4-FFF2-40B4-BE49-F238E27FC236}">
                <a16:creationId xmlns:a16="http://schemas.microsoft.com/office/drawing/2014/main" id="{0E67512E-1A88-4E8E-851B-016BA268E1DC}"/>
              </a:ext>
            </a:extLst>
          </p:cNvPr>
          <p:cNvGraphicFramePr>
            <a:graphicFrameLocks noChangeAspect="1"/>
          </p:cNvGraphicFramePr>
          <p:nvPr>
            <p:extLst>
              <p:ext uri="{D42A27DB-BD31-4B8C-83A1-F6EECF244321}">
                <p14:modId xmlns:p14="http://schemas.microsoft.com/office/powerpoint/2010/main" val="3899295481"/>
              </p:ext>
            </p:extLst>
          </p:nvPr>
        </p:nvGraphicFramePr>
        <p:xfrm>
          <a:off x="1258888" y="1628775"/>
          <a:ext cx="5761037" cy="2540000"/>
        </p:xfrm>
        <a:graphic>
          <a:graphicData uri="http://schemas.openxmlformats.org/presentationml/2006/ole">
            <mc:AlternateContent xmlns:mc="http://schemas.openxmlformats.org/markup-compatibility/2006">
              <mc:Choice xmlns:v="urn:schemas-microsoft-com:vml" Requires="v">
                <p:oleObj spid="_x0000_s313361" name="公式" r:id="rId3" imgW="1866600" imgH="977760" progId="Equation.3">
                  <p:embed/>
                </p:oleObj>
              </mc:Choice>
              <mc:Fallback>
                <p:oleObj name="公式" r:id="rId3" imgW="1866600" imgH="97776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1628775"/>
                        <a:ext cx="5761037" cy="2540000"/>
                      </a:xfrm>
                      <a:prstGeom prst="rect">
                        <a:avLst/>
                      </a:prstGeom>
                      <a:noFill/>
                      <a:ln>
                        <a:noFill/>
                      </a:ln>
                    </p:spPr>
                  </p:pic>
                </p:oleObj>
              </mc:Fallback>
            </mc:AlternateContent>
          </a:graphicData>
        </a:graphic>
      </p:graphicFrame>
      <p:graphicFrame>
        <p:nvGraphicFramePr>
          <p:cNvPr id="313350" name="Object 6">
            <a:extLst>
              <a:ext uri="{FF2B5EF4-FFF2-40B4-BE49-F238E27FC236}">
                <a16:creationId xmlns:a16="http://schemas.microsoft.com/office/drawing/2014/main" id="{6D6DD4EB-E8BA-4907-98BE-E3BC49D9DE0E}"/>
              </a:ext>
            </a:extLst>
          </p:cNvPr>
          <p:cNvGraphicFramePr>
            <a:graphicFrameLocks noChangeAspect="1"/>
          </p:cNvGraphicFramePr>
          <p:nvPr>
            <p:extLst>
              <p:ext uri="{D42A27DB-BD31-4B8C-83A1-F6EECF244321}">
                <p14:modId xmlns:p14="http://schemas.microsoft.com/office/powerpoint/2010/main" val="1402479561"/>
              </p:ext>
            </p:extLst>
          </p:nvPr>
        </p:nvGraphicFramePr>
        <p:xfrm>
          <a:off x="1258888" y="4221163"/>
          <a:ext cx="5761037" cy="581025"/>
        </p:xfrm>
        <a:graphic>
          <a:graphicData uri="http://schemas.openxmlformats.org/presentationml/2006/ole">
            <mc:AlternateContent xmlns:mc="http://schemas.openxmlformats.org/markup-compatibility/2006">
              <mc:Choice xmlns:v="urn:schemas-microsoft-com:vml" Requires="v">
                <p:oleObj spid="_x0000_s313362" name="公式" r:id="rId5" imgW="2209680" imgH="228600" progId="Equation.3">
                  <p:embed/>
                </p:oleObj>
              </mc:Choice>
              <mc:Fallback>
                <p:oleObj name="公式" r:id="rId5" imgW="220968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4221163"/>
                        <a:ext cx="5761037" cy="581025"/>
                      </a:xfrm>
                      <a:prstGeom prst="rect">
                        <a:avLst/>
                      </a:prstGeom>
                      <a:noFill/>
                      <a:ln>
                        <a:noFill/>
                      </a:ln>
                    </p:spPr>
                  </p:pic>
                </p:oleObj>
              </mc:Fallback>
            </mc:AlternateContent>
          </a:graphicData>
        </a:graphic>
      </p:graphicFrame>
      <p:sp>
        <p:nvSpPr>
          <p:cNvPr id="313353" name="Rectangle 9">
            <a:extLst>
              <a:ext uri="{FF2B5EF4-FFF2-40B4-BE49-F238E27FC236}">
                <a16:creationId xmlns:a16="http://schemas.microsoft.com/office/drawing/2014/main" id="{2C71C10B-644B-4E54-85D3-190F70AB6226}"/>
              </a:ext>
            </a:extLst>
          </p:cNvPr>
          <p:cNvSpPr>
            <a:spLocks noChangeArrowheads="1"/>
          </p:cNvSpPr>
          <p:nvPr/>
        </p:nvSpPr>
        <p:spPr bwMode="auto">
          <a:xfrm>
            <a:off x="468313" y="5084763"/>
            <a:ext cx="8280400" cy="946150"/>
          </a:xfrm>
          <a:prstGeom prst="rect">
            <a:avLst/>
          </a:prstGeom>
          <a:noFill/>
          <a:ln>
            <a:noFill/>
          </a:ln>
          <a:effectLst/>
        </p:spPr>
        <p:txBody>
          <a:bodyPr anchor="ctr">
            <a:spAutoFit/>
          </a:bodyPr>
          <a:lstStyle/>
          <a:p>
            <a:r>
              <a:rPr kumimoji="1" lang="en-US" altLang="zh-CN">
                <a:solidFill>
                  <a:schemeClr val="bg2">
                    <a:lumMod val="10000"/>
                  </a:schemeClr>
                </a:solidFill>
                <a:ea typeface="楷体_GB2312" pitchFamily="49" charset="-122"/>
              </a:rPr>
              <a:t>     </a:t>
            </a:r>
            <a:r>
              <a:rPr kumimoji="1" lang="zh-CN" altLang="en-US">
                <a:solidFill>
                  <a:schemeClr val="bg2">
                    <a:lumMod val="10000"/>
                  </a:schemeClr>
                </a:solidFill>
                <a:ea typeface="楷体_GB2312" pitchFamily="49" charset="-122"/>
              </a:rPr>
              <a:t>轻核聚变中，每个核子贡献的能量是</a:t>
            </a:r>
            <a:r>
              <a:rPr kumimoji="1" lang="en-US" altLang="zh-CN">
                <a:solidFill>
                  <a:schemeClr val="bg2">
                    <a:lumMod val="10000"/>
                  </a:schemeClr>
                </a:solidFill>
                <a:ea typeface="楷体_GB2312" pitchFamily="49" charset="-122"/>
              </a:rPr>
              <a:t>3.6MeV</a:t>
            </a:r>
            <a:r>
              <a:rPr kumimoji="1" lang="zh-CN" altLang="en-US">
                <a:solidFill>
                  <a:schemeClr val="bg2">
                    <a:lumMod val="10000"/>
                  </a:schemeClr>
                </a:solidFill>
                <a:ea typeface="楷体_GB2312" pitchFamily="49" charset="-122"/>
              </a:rPr>
              <a:t>，大约是</a:t>
            </a:r>
            <a:r>
              <a:rPr kumimoji="1" lang="en-US" altLang="zh-CN" baseline="30000">
                <a:solidFill>
                  <a:schemeClr val="bg2">
                    <a:lumMod val="10000"/>
                  </a:schemeClr>
                </a:solidFill>
                <a:ea typeface="楷体_GB2312" pitchFamily="49" charset="-122"/>
              </a:rPr>
              <a:t>235</a:t>
            </a:r>
            <a:r>
              <a:rPr kumimoji="1" lang="en-US" altLang="zh-CN" i="1">
                <a:solidFill>
                  <a:schemeClr val="bg2">
                    <a:lumMod val="10000"/>
                  </a:schemeClr>
                </a:solidFill>
                <a:ea typeface="楷体_GB2312" pitchFamily="49" charset="-122"/>
              </a:rPr>
              <a:t>U</a:t>
            </a:r>
            <a:r>
              <a:rPr kumimoji="1" lang="zh-CN" altLang="en-US">
                <a:solidFill>
                  <a:schemeClr val="bg2">
                    <a:lumMod val="10000"/>
                  </a:schemeClr>
                </a:solidFill>
                <a:ea typeface="楷体_GB2312" pitchFamily="49" charset="-122"/>
              </a:rPr>
              <a:t>裂变时每个核子贡献能量的</a:t>
            </a:r>
            <a:r>
              <a:rPr kumimoji="1" lang="en-US" altLang="zh-CN">
                <a:solidFill>
                  <a:schemeClr val="bg2">
                    <a:lumMod val="10000"/>
                  </a:schemeClr>
                </a:solidFill>
                <a:ea typeface="楷体_GB2312" pitchFamily="49" charset="-122"/>
              </a:rPr>
              <a:t>4</a:t>
            </a:r>
            <a:r>
              <a:rPr kumimoji="1" lang="zh-CN" altLang="en-US">
                <a:solidFill>
                  <a:schemeClr val="bg2">
                    <a:lumMod val="10000"/>
                  </a:schemeClr>
                </a:solidFill>
                <a:ea typeface="楷体_GB2312" pitchFamily="49" charset="-122"/>
              </a:rPr>
              <a:t>倍。</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13349"/>
                                        </p:tgtEl>
                                        <p:attrNameLst>
                                          <p:attrName>style.visibility</p:attrName>
                                        </p:attrNameLst>
                                      </p:cBhvr>
                                      <p:to>
                                        <p:strVal val="visible"/>
                                      </p:to>
                                    </p:set>
                                    <p:animEffect transition="in" filter="wipe(up)">
                                      <p:cBhvr>
                                        <p:cTn id="7" dur="500"/>
                                        <p:tgtEl>
                                          <p:spTgt spid="3133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4" presetClass="entr" presetSubtype="0" accel="100000" fill="hold" nodeType="clickEffect">
                                  <p:stCondLst>
                                    <p:cond delay="0"/>
                                  </p:stCondLst>
                                  <p:childTnLst>
                                    <p:set>
                                      <p:cBhvr>
                                        <p:cTn id="11" dur="1" fill="hold">
                                          <p:stCondLst>
                                            <p:cond delay="0"/>
                                          </p:stCondLst>
                                        </p:cTn>
                                        <p:tgtEl>
                                          <p:spTgt spid="313350"/>
                                        </p:tgtEl>
                                        <p:attrNameLst>
                                          <p:attrName>style.visibility</p:attrName>
                                        </p:attrNameLst>
                                      </p:cBhvr>
                                      <p:to>
                                        <p:strVal val="visible"/>
                                      </p:to>
                                    </p:set>
                                    <p:anim calcmode="lin" valueType="num">
                                      <p:cBhvr>
                                        <p:cTn id="12" dur="500" fill="hold"/>
                                        <p:tgtEl>
                                          <p:spTgt spid="313350"/>
                                        </p:tgtEl>
                                        <p:attrNameLst>
                                          <p:attrName>ppt_w</p:attrName>
                                        </p:attrNameLst>
                                      </p:cBhvr>
                                      <p:tavLst>
                                        <p:tav tm="0">
                                          <p:val>
                                            <p:strVal val="#ppt_w*0.05"/>
                                          </p:val>
                                        </p:tav>
                                        <p:tav tm="100000">
                                          <p:val>
                                            <p:strVal val="#ppt_w"/>
                                          </p:val>
                                        </p:tav>
                                      </p:tavLst>
                                    </p:anim>
                                    <p:anim calcmode="lin" valueType="num">
                                      <p:cBhvr>
                                        <p:cTn id="13" dur="500" fill="hold"/>
                                        <p:tgtEl>
                                          <p:spTgt spid="313350"/>
                                        </p:tgtEl>
                                        <p:attrNameLst>
                                          <p:attrName>ppt_h</p:attrName>
                                        </p:attrNameLst>
                                      </p:cBhvr>
                                      <p:tavLst>
                                        <p:tav tm="0">
                                          <p:val>
                                            <p:strVal val="#ppt_h"/>
                                          </p:val>
                                        </p:tav>
                                        <p:tav tm="100000">
                                          <p:val>
                                            <p:strVal val="#ppt_h"/>
                                          </p:val>
                                        </p:tav>
                                      </p:tavLst>
                                    </p:anim>
                                    <p:anim calcmode="lin" valueType="num">
                                      <p:cBhvr>
                                        <p:cTn id="14" dur="500" fill="hold"/>
                                        <p:tgtEl>
                                          <p:spTgt spid="313350"/>
                                        </p:tgtEl>
                                        <p:attrNameLst>
                                          <p:attrName>ppt_x</p:attrName>
                                        </p:attrNameLst>
                                      </p:cBhvr>
                                      <p:tavLst>
                                        <p:tav tm="0">
                                          <p:val>
                                            <p:strVal val="#ppt_x-.2"/>
                                          </p:val>
                                        </p:tav>
                                        <p:tav tm="100000">
                                          <p:val>
                                            <p:strVal val="#ppt_x"/>
                                          </p:val>
                                        </p:tav>
                                      </p:tavLst>
                                    </p:anim>
                                    <p:anim calcmode="lin" valueType="num">
                                      <p:cBhvr>
                                        <p:cTn id="15" dur="500" fill="hold"/>
                                        <p:tgtEl>
                                          <p:spTgt spid="313350"/>
                                        </p:tgtEl>
                                        <p:attrNameLst>
                                          <p:attrName>ppt_y</p:attrName>
                                        </p:attrNameLst>
                                      </p:cBhvr>
                                      <p:tavLst>
                                        <p:tav tm="0">
                                          <p:val>
                                            <p:strVal val="#ppt_y"/>
                                          </p:val>
                                        </p:tav>
                                        <p:tav tm="100000">
                                          <p:val>
                                            <p:strVal val="#ppt_y"/>
                                          </p:val>
                                        </p:tav>
                                      </p:tavLst>
                                    </p:anim>
                                    <p:animEffect transition="in" filter="fade">
                                      <p:cBhvr>
                                        <p:cTn id="16" dur="500"/>
                                        <p:tgtEl>
                                          <p:spTgt spid="31335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13353"/>
                                        </p:tgtEl>
                                        <p:attrNameLst>
                                          <p:attrName>style.visibility</p:attrName>
                                        </p:attrNameLst>
                                      </p:cBhvr>
                                      <p:to>
                                        <p:strVal val="visible"/>
                                      </p:to>
                                    </p:set>
                                    <p:animEffect transition="in" filter="blinds(horizontal)">
                                      <p:cBhvr>
                                        <p:cTn id="21" dur="500"/>
                                        <p:tgtEl>
                                          <p:spTgt spid="3133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5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2" name="Rectangle 4">
            <a:extLst>
              <a:ext uri="{FF2B5EF4-FFF2-40B4-BE49-F238E27FC236}">
                <a16:creationId xmlns:a16="http://schemas.microsoft.com/office/drawing/2014/main" id="{D3369E7C-27A5-4B42-9518-5B2D76500098}"/>
              </a:ext>
            </a:extLst>
          </p:cNvPr>
          <p:cNvSpPr>
            <a:spLocks noChangeArrowheads="1"/>
          </p:cNvSpPr>
          <p:nvPr/>
        </p:nvSpPr>
        <p:spPr bwMode="auto">
          <a:xfrm>
            <a:off x="684213" y="692150"/>
            <a:ext cx="8093075"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buFontTx/>
              <a:buNone/>
            </a:pPr>
            <a:r>
              <a:rPr lang="zh-CN" altLang="zh-CN" sz="2800">
                <a:solidFill>
                  <a:schemeClr val="bg2">
                    <a:lumMod val="10000"/>
                  </a:schemeClr>
                </a:solidFill>
                <a:latin typeface="Times New Roman" panose="02020603050405020304" pitchFamily="18" charset="0"/>
                <a:ea typeface="楷体_GB2312" pitchFamily="49" charset="-122"/>
              </a:rPr>
              <a:t>库仑势垒：144</a:t>
            </a:r>
            <a:r>
              <a:rPr lang="en-US" altLang="zh-CN" sz="2800">
                <a:solidFill>
                  <a:schemeClr val="bg2">
                    <a:lumMod val="10000"/>
                  </a:schemeClr>
                </a:solidFill>
                <a:latin typeface="Times New Roman" panose="02020603050405020304" pitchFamily="18" charset="0"/>
                <a:ea typeface="楷体_GB2312" pitchFamily="49" charset="-122"/>
              </a:rPr>
              <a:t>KeV</a:t>
            </a:r>
            <a:r>
              <a:rPr lang="en-US" altLang="zh-CN" sz="2800">
                <a:solidFill>
                  <a:schemeClr val="bg2">
                    <a:lumMod val="10000"/>
                  </a:schemeClr>
                </a:solidFill>
                <a:latin typeface="Times New Roman" panose="02020603050405020304" pitchFamily="18" charset="0"/>
                <a:ea typeface="楷体_GB2312" pitchFamily="49" charset="-122"/>
                <a:sym typeface="Symbol" panose="05050102010706020507" pitchFamily="18" charset="2"/>
              </a:rPr>
              <a:t>272keV 5.6 10</a:t>
            </a:r>
            <a:r>
              <a:rPr lang="en-US" altLang="zh-CN" sz="2800" baseline="30000">
                <a:solidFill>
                  <a:schemeClr val="bg2">
                    <a:lumMod val="10000"/>
                  </a:schemeClr>
                </a:solidFill>
                <a:latin typeface="Times New Roman" panose="02020603050405020304" pitchFamily="18" charset="0"/>
                <a:ea typeface="楷体_GB2312" pitchFamily="49" charset="-122"/>
                <a:sym typeface="Symbol" panose="05050102010706020507" pitchFamily="18" charset="2"/>
              </a:rPr>
              <a:t>8</a:t>
            </a:r>
            <a:r>
              <a:rPr lang="en-US" altLang="zh-CN" sz="2800">
                <a:solidFill>
                  <a:schemeClr val="bg2">
                    <a:lumMod val="10000"/>
                  </a:schemeClr>
                </a:solidFill>
                <a:latin typeface="Times New Roman" panose="02020603050405020304" pitchFamily="18" charset="0"/>
                <a:ea typeface="楷体_GB2312" pitchFamily="49" charset="-122"/>
                <a:sym typeface="Symbol" panose="05050102010706020507" pitchFamily="18" charset="2"/>
              </a:rPr>
              <a:t>K</a:t>
            </a:r>
            <a:endParaRPr lang="en-US" altLang="zh-CN" sz="2800">
              <a:solidFill>
                <a:schemeClr val="bg2">
                  <a:lumMod val="10000"/>
                </a:schemeClr>
              </a:solidFill>
              <a:latin typeface="Times New Roman" panose="02020603050405020304" pitchFamily="18" charset="0"/>
              <a:ea typeface="楷体_GB2312" pitchFamily="49" charset="-122"/>
            </a:endParaRPr>
          </a:p>
          <a:p>
            <a:pPr>
              <a:buFont typeface="Wingdings" panose="05000000000000000000" pitchFamily="2" charset="2"/>
              <a:buNone/>
            </a:pPr>
            <a:r>
              <a:rPr lang="zh-CN" altLang="zh-CN" sz="2800">
                <a:solidFill>
                  <a:schemeClr val="bg2">
                    <a:lumMod val="10000"/>
                  </a:schemeClr>
                </a:solidFill>
                <a:latin typeface="Times New Roman" panose="02020603050405020304" pitchFamily="18" charset="0"/>
                <a:ea typeface="楷体_GB2312" pitchFamily="49" charset="-122"/>
              </a:rPr>
              <a:t>聚变温度： ~</a:t>
            </a:r>
            <a:r>
              <a:rPr lang="en-US" altLang="zh-CN" sz="2800">
                <a:solidFill>
                  <a:schemeClr val="bg2">
                    <a:lumMod val="10000"/>
                  </a:schemeClr>
                </a:solidFill>
                <a:latin typeface="Times New Roman" panose="02020603050405020304" pitchFamily="18" charset="0"/>
                <a:ea typeface="楷体_GB2312" pitchFamily="49" charset="-122"/>
                <a:sym typeface="Symbol" panose="05050102010706020507" pitchFamily="18" charset="2"/>
              </a:rPr>
              <a:t>10</a:t>
            </a:r>
            <a:r>
              <a:rPr lang="en-US" altLang="zh-CN" sz="2800" baseline="30000">
                <a:solidFill>
                  <a:schemeClr val="bg2">
                    <a:lumMod val="10000"/>
                  </a:schemeClr>
                </a:solidFill>
                <a:latin typeface="Times New Roman" panose="02020603050405020304" pitchFamily="18" charset="0"/>
                <a:ea typeface="楷体_GB2312" pitchFamily="49" charset="-122"/>
                <a:sym typeface="Symbol" panose="05050102010706020507" pitchFamily="18" charset="2"/>
              </a:rPr>
              <a:t>8</a:t>
            </a:r>
            <a:r>
              <a:rPr lang="en-US" altLang="zh-CN" sz="2800">
                <a:solidFill>
                  <a:schemeClr val="bg2">
                    <a:lumMod val="10000"/>
                  </a:schemeClr>
                </a:solidFill>
                <a:latin typeface="Times New Roman" panose="02020603050405020304" pitchFamily="18" charset="0"/>
                <a:ea typeface="楷体_GB2312" pitchFamily="49" charset="-122"/>
                <a:sym typeface="Symbol" panose="05050102010706020507" pitchFamily="18" charset="2"/>
              </a:rPr>
              <a:t>K</a:t>
            </a:r>
            <a:r>
              <a:rPr lang="zh-CN" altLang="en-US" sz="2800">
                <a:solidFill>
                  <a:schemeClr val="bg2">
                    <a:lumMod val="10000"/>
                  </a:schemeClr>
                </a:solidFill>
                <a:latin typeface="Times New Roman" panose="02020603050405020304" pitchFamily="18" charset="0"/>
                <a:ea typeface="楷体_GB2312" pitchFamily="49" charset="-122"/>
                <a:sym typeface="Symbol" panose="05050102010706020507" pitchFamily="18" charset="2"/>
              </a:rPr>
              <a:t>，等离子体状态</a:t>
            </a:r>
            <a:endParaRPr lang="zh-CN" altLang="zh-CN" sz="2800">
              <a:solidFill>
                <a:schemeClr val="bg2">
                  <a:lumMod val="10000"/>
                </a:schemeClr>
              </a:solidFill>
              <a:latin typeface="Times New Roman" panose="02020603050405020304" pitchFamily="18" charset="0"/>
              <a:ea typeface="楷体_GB2312" pitchFamily="49" charset="-122"/>
            </a:endParaRPr>
          </a:p>
          <a:p>
            <a:pPr>
              <a:buFont typeface="Wingdings" panose="05000000000000000000" pitchFamily="2" charset="2"/>
              <a:buNone/>
            </a:pPr>
            <a:endParaRPr lang="zh-CN" altLang="en-US" sz="2800">
              <a:solidFill>
                <a:schemeClr val="bg2">
                  <a:lumMod val="10000"/>
                </a:schemeClr>
              </a:solidFill>
              <a:latin typeface="Times New Roman" panose="02020603050405020304" pitchFamily="18" charset="0"/>
              <a:ea typeface="楷体_GB2312" pitchFamily="49" charset="-122"/>
            </a:endParaRPr>
          </a:p>
          <a:p>
            <a:pPr>
              <a:buFont typeface="Wingdings" panose="05000000000000000000" pitchFamily="2" charset="2"/>
              <a:buNone/>
            </a:pPr>
            <a:r>
              <a:rPr lang="zh-CN" altLang="en-US" sz="2800">
                <a:solidFill>
                  <a:schemeClr val="bg2">
                    <a:lumMod val="10000"/>
                  </a:schemeClr>
                </a:solidFill>
                <a:latin typeface="Times New Roman" panose="02020603050405020304" pitchFamily="18" charset="0"/>
                <a:ea typeface="楷体_GB2312" pitchFamily="49" charset="-122"/>
              </a:rPr>
              <a:t>实现聚变反应须满足三个条件：</a:t>
            </a:r>
          </a:p>
          <a:p>
            <a:pPr>
              <a:buFont typeface="Wingdings" panose="05000000000000000000" pitchFamily="2" charset="2"/>
              <a:buNone/>
            </a:pPr>
            <a:r>
              <a:rPr lang="zh-CN" altLang="en-US" sz="2800">
                <a:solidFill>
                  <a:schemeClr val="bg2">
                    <a:lumMod val="10000"/>
                  </a:schemeClr>
                </a:solidFill>
                <a:latin typeface="Times New Roman" panose="02020603050405020304" pitchFamily="18" charset="0"/>
                <a:ea typeface="楷体_GB2312" pitchFamily="49" charset="-122"/>
              </a:rPr>
              <a:t>        </a:t>
            </a:r>
            <a:r>
              <a:rPr lang="en-US" altLang="zh-CN" sz="2800">
                <a:solidFill>
                  <a:schemeClr val="bg2">
                    <a:lumMod val="10000"/>
                  </a:schemeClr>
                </a:solidFill>
                <a:latin typeface="Times New Roman" panose="02020603050405020304" pitchFamily="18" charset="0"/>
                <a:ea typeface="楷体_GB2312" pitchFamily="49" charset="-122"/>
              </a:rPr>
              <a:t>1) </a:t>
            </a:r>
            <a:r>
              <a:rPr lang="zh-CN" altLang="en-US" sz="2800">
                <a:solidFill>
                  <a:schemeClr val="bg2">
                    <a:lumMod val="10000"/>
                  </a:schemeClr>
                </a:solidFill>
                <a:latin typeface="Times New Roman" panose="02020603050405020304" pitchFamily="18" charset="0"/>
                <a:ea typeface="楷体_GB2312" pitchFamily="49" charset="-122"/>
              </a:rPr>
              <a:t>等离子体的温度足够高</a:t>
            </a:r>
            <a:r>
              <a:rPr lang="en-US" altLang="zh-CN" sz="2800">
                <a:solidFill>
                  <a:schemeClr val="bg2">
                    <a:lumMod val="10000"/>
                  </a:schemeClr>
                </a:solidFill>
                <a:latin typeface="Times New Roman" panose="02020603050405020304" pitchFamily="18" charset="0"/>
                <a:ea typeface="楷体_GB2312" pitchFamily="49" charset="-122"/>
              </a:rPr>
              <a:t>;</a:t>
            </a:r>
          </a:p>
          <a:p>
            <a:pPr>
              <a:buFont typeface="Wingdings" panose="05000000000000000000" pitchFamily="2" charset="2"/>
              <a:buNone/>
            </a:pPr>
            <a:r>
              <a:rPr lang="en-US" altLang="zh-CN" sz="2800">
                <a:solidFill>
                  <a:schemeClr val="bg2">
                    <a:lumMod val="10000"/>
                  </a:schemeClr>
                </a:solidFill>
                <a:latin typeface="Times New Roman" panose="02020603050405020304" pitchFamily="18" charset="0"/>
                <a:ea typeface="楷体_GB2312" pitchFamily="49" charset="-122"/>
              </a:rPr>
              <a:t>         2)</a:t>
            </a:r>
            <a:r>
              <a:rPr lang="zh-CN" altLang="en-US" sz="2800">
                <a:solidFill>
                  <a:schemeClr val="bg2">
                    <a:lumMod val="10000"/>
                  </a:schemeClr>
                </a:solidFill>
                <a:latin typeface="Times New Roman" panose="02020603050405020304" pitchFamily="18" charset="0"/>
                <a:ea typeface="楷体_GB2312" pitchFamily="49" charset="-122"/>
              </a:rPr>
              <a:t>等离子体的密度足够大</a:t>
            </a:r>
            <a:r>
              <a:rPr lang="en-US" altLang="zh-CN" sz="2800">
                <a:solidFill>
                  <a:schemeClr val="bg2">
                    <a:lumMod val="10000"/>
                  </a:schemeClr>
                </a:solidFill>
                <a:latin typeface="Times New Roman" panose="02020603050405020304" pitchFamily="18" charset="0"/>
                <a:ea typeface="楷体_GB2312" pitchFamily="49" charset="-122"/>
              </a:rPr>
              <a:t>;</a:t>
            </a:r>
          </a:p>
          <a:p>
            <a:pPr>
              <a:buFont typeface="Wingdings" panose="05000000000000000000" pitchFamily="2" charset="2"/>
              <a:buNone/>
            </a:pPr>
            <a:r>
              <a:rPr lang="en-US" altLang="zh-CN" sz="2800">
                <a:solidFill>
                  <a:schemeClr val="bg2">
                    <a:lumMod val="10000"/>
                  </a:schemeClr>
                </a:solidFill>
                <a:latin typeface="Times New Roman" panose="02020603050405020304" pitchFamily="18" charset="0"/>
                <a:ea typeface="楷体_GB2312" pitchFamily="49" charset="-122"/>
              </a:rPr>
              <a:t>         3)</a:t>
            </a:r>
            <a:r>
              <a:rPr lang="zh-CN" altLang="en-US" sz="2800">
                <a:solidFill>
                  <a:schemeClr val="bg2">
                    <a:lumMod val="10000"/>
                  </a:schemeClr>
                </a:solidFill>
                <a:latin typeface="Times New Roman" panose="02020603050405020304" pitchFamily="18" charset="0"/>
                <a:ea typeface="楷体_GB2312" pitchFamily="49" charset="-122"/>
              </a:rPr>
              <a:t>所需的高温和密度须维持足够长的时间。</a:t>
            </a:r>
          </a:p>
          <a:p>
            <a:pPr>
              <a:buFont typeface="Wingdings" panose="05000000000000000000" pitchFamily="2" charset="2"/>
              <a:buNone/>
            </a:pPr>
            <a:endParaRPr lang="zh-CN" altLang="en-US" sz="2800">
              <a:solidFill>
                <a:schemeClr val="bg2">
                  <a:lumMod val="10000"/>
                </a:schemeClr>
              </a:solidFill>
              <a:latin typeface="Times New Roman" panose="02020603050405020304" pitchFamily="18" charset="0"/>
              <a:ea typeface="楷体_GB2312" pitchFamily="49" charset="-122"/>
            </a:endParaRPr>
          </a:p>
          <a:p>
            <a:pPr>
              <a:buFont typeface="Wingdings" panose="05000000000000000000" pitchFamily="2" charset="2"/>
              <a:buNone/>
            </a:pPr>
            <a:r>
              <a:rPr lang="en-US" altLang="zh-CN" sz="2800">
                <a:solidFill>
                  <a:schemeClr val="bg2">
                    <a:lumMod val="10000"/>
                  </a:schemeClr>
                </a:solidFill>
                <a:latin typeface="Times New Roman" panose="02020603050405020304" pitchFamily="18" charset="0"/>
                <a:ea typeface="楷体_GB2312" pitchFamily="49" charset="-122"/>
              </a:rPr>
              <a:t>Lawson</a:t>
            </a:r>
            <a:r>
              <a:rPr lang="zh-CN" altLang="en-US" sz="2800">
                <a:solidFill>
                  <a:schemeClr val="bg2">
                    <a:lumMod val="10000"/>
                  </a:schemeClr>
                </a:solidFill>
                <a:latin typeface="Times New Roman" panose="02020603050405020304" pitchFamily="18" charset="0"/>
                <a:ea typeface="楷体_GB2312" pitchFamily="49" charset="-122"/>
              </a:rPr>
              <a:t>判据（</a:t>
            </a:r>
            <a:r>
              <a:rPr lang="en-US" altLang="zh-CN" sz="2800">
                <a:solidFill>
                  <a:schemeClr val="bg2">
                    <a:lumMod val="10000"/>
                  </a:schemeClr>
                </a:solidFill>
                <a:latin typeface="Times New Roman" panose="02020603050405020304" pitchFamily="18" charset="0"/>
                <a:ea typeface="楷体_GB2312" pitchFamily="49" charset="-122"/>
              </a:rPr>
              <a:t>dt</a:t>
            </a:r>
            <a:r>
              <a:rPr lang="zh-CN" altLang="en-US" sz="2800">
                <a:solidFill>
                  <a:schemeClr val="bg2">
                    <a:lumMod val="10000"/>
                  </a:schemeClr>
                </a:solidFill>
                <a:latin typeface="Times New Roman" panose="02020603050405020304" pitchFamily="18" charset="0"/>
                <a:ea typeface="楷体_GB2312" pitchFamily="49" charset="-122"/>
              </a:rPr>
              <a:t>）：</a:t>
            </a:r>
          </a:p>
          <a:p>
            <a:pPr>
              <a:buFont typeface="Wingdings" panose="05000000000000000000" pitchFamily="2" charset="2"/>
              <a:buNone/>
            </a:pPr>
            <a:r>
              <a:rPr lang="zh-CN" altLang="en-US" sz="2800">
                <a:solidFill>
                  <a:schemeClr val="bg2">
                    <a:lumMod val="10000"/>
                  </a:schemeClr>
                </a:solidFill>
                <a:latin typeface="Times New Roman" panose="02020603050405020304" pitchFamily="18" charset="0"/>
                <a:ea typeface="楷体_GB2312" pitchFamily="49" charset="-122"/>
              </a:rPr>
              <a:t>                   </a:t>
            </a:r>
            <a:r>
              <a:rPr lang="en-US" altLang="en-US" sz="2800">
                <a:solidFill>
                  <a:schemeClr val="bg2">
                    <a:lumMod val="10000"/>
                  </a:schemeClr>
                </a:solidFill>
                <a:latin typeface="Times New Roman" panose="02020603050405020304" pitchFamily="18" charset="0"/>
                <a:ea typeface="楷体_GB2312" pitchFamily="49" charset="-122"/>
              </a:rPr>
              <a:t>n</a:t>
            </a:r>
            <a:r>
              <a:rPr lang="el-GR" altLang="en-US" sz="2800">
                <a:solidFill>
                  <a:schemeClr val="bg2">
                    <a:lumMod val="10000"/>
                  </a:schemeClr>
                </a:solidFill>
                <a:latin typeface="楷体_GB2312" pitchFamily="49" charset="-122"/>
                <a:ea typeface="楷体_GB2312" pitchFamily="49" charset="-122"/>
              </a:rPr>
              <a:t>τ</a:t>
            </a:r>
            <a:r>
              <a:rPr lang="en-US" altLang="en-US" sz="2800">
                <a:solidFill>
                  <a:schemeClr val="bg2">
                    <a:lumMod val="10000"/>
                  </a:schemeClr>
                </a:solidFill>
                <a:latin typeface="Times New Roman" panose="02020603050405020304" pitchFamily="18" charset="0"/>
                <a:ea typeface="楷体_GB2312" pitchFamily="49" charset="-122"/>
              </a:rPr>
              <a:t>=10</a:t>
            </a:r>
            <a:r>
              <a:rPr lang="en-US" altLang="en-US" sz="2800" baseline="30000">
                <a:solidFill>
                  <a:schemeClr val="bg2">
                    <a:lumMod val="10000"/>
                  </a:schemeClr>
                </a:solidFill>
                <a:latin typeface="Times New Roman" panose="02020603050405020304" pitchFamily="18" charset="0"/>
                <a:ea typeface="楷体_GB2312" pitchFamily="49" charset="-122"/>
              </a:rPr>
              <a:t>14</a:t>
            </a:r>
            <a:r>
              <a:rPr lang="en-US" altLang="en-US" sz="2800">
                <a:solidFill>
                  <a:schemeClr val="bg2">
                    <a:lumMod val="10000"/>
                  </a:schemeClr>
                </a:solidFill>
                <a:latin typeface="Times New Roman" panose="02020603050405020304" pitchFamily="18" charset="0"/>
                <a:ea typeface="楷体_GB2312" pitchFamily="49" charset="-122"/>
              </a:rPr>
              <a:t>s/cm</a:t>
            </a:r>
            <a:r>
              <a:rPr lang="en-US" altLang="en-US" sz="2800" baseline="30000">
                <a:solidFill>
                  <a:schemeClr val="bg2">
                    <a:lumMod val="10000"/>
                  </a:schemeClr>
                </a:solidFill>
                <a:latin typeface="Times New Roman" panose="02020603050405020304" pitchFamily="18" charset="0"/>
                <a:ea typeface="楷体_GB2312" pitchFamily="49" charset="-122"/>
              </a:rPr>
              <a:t>3</a:t>
            </a:r>
            <a:endParaRPr lang="en-US" altLang="en-US" sz="2800">
              <a:solidFill>
                <a:schemeClr val="bg2">
                  <a:lumMod val="10000"/>
                </a:schemeClr>
              </a:solidFill>
              <a:latin typeface="Times New Roman" panose="02020603050405020304" pitchFamily="18" charset="0"/>
              <a:ea typeface="楷体_GB2312" pitchFamily="49" charset="-122"/>
            </a:endParaRPr>
          </a:p>
          <a:p>
            <a:pPr>
              <a:buFont typeface="Wingdings" panose="05000000000000000000" pitchFamily="2" charset="2"/>
              <a:buNone/>
            </a:pPr>
            <a:r>
              <a:rPr lang="en-US" altLang="en-US" sz="2800">
                <a:solidFill>
                  <a:schemeClr val="bg2">
                    <a:lumMod val="10000"/>
                  </a:schemeClr>
                </a:solidFill>
                <a:latin typeface="Times New Roman" panose="02020603050405020304" pitchFamily="18" charset="0"/>
                <a:ea typeface="楷体_GB2312" pitchFamily="49" charset="-122"/>
              </a:rPr>
              <a:t>                   T=10keV</a:t>
            </a:r>
            <a:endParaRPr lang="en-US" altLang="zh-CN" sz="2800">
              <a:solidFill>
                <a:schemeClr val="bg2">
                  <a:lumMod val="10000"/>
                </a:schemeClr>
              </a:solidFill>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14372">
                                            <p:txEl>
                                              <p:pRg st="0" end="0"/>
                                            </p:txEl>
                                          </p:spTgt>
                                        </p:tgtEl>
                                        <p:attrNameLst>
                                          <p:attrName>style.visibility</p:attrName>
                                        </p:attrNameLst>
                                      </p:cBhvr>
                                      <p:to>
                                        <p:strVal val="visible"/>
                                      </p:to>
                                    </p:set>
                                    <p:animEffect transition="in" filter="wipe(left)">
                                      <p:cBhvr>
                                        <p:cTn id="7" dur="500"/>
                                        <p:tgtEl>
                                          <p:spTgt spid="31437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14372">
                                            <p:txEl>
                                              <p:pRg st="1" end="1"/>
                                            </p:txEl>
                                          </p:spTgt>
                                        </p:tgtEl>
                                        <p:attrNameLst>
                                          <p:attrName>style.visibility</p:attrName>
                                        </p:attrNameLst>
                                      </p:cBhvr>
                                      <p:to>
                                        <p:strVal val="visible"/>
                                      </p:to>
                                    </p:set>
                                    <p:animEffect transition="in" filter="wipe(left)">
                                      <p:cBhvr>
                                        <p:cTn id="12" dur="500"/>
                                        <p:tgtEl>
                                          <p:spTgt spid="31437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14372">
                                            <p:txEl>
                                              <p:pRg st="3" end="3"/>
                                            </p:txEl>
                                          </p:spTgt>
                                        </p:tgtEl>
                                        <p:attrNameLst>
                                          <p:attrName>style.visibility</p:attrName>
                                        </p:attrNameLst>
                                      </p:cBhvr>
                                      <p:to>
                                        <p:strVal val="visible"/>
                                      </p:to>
                                    </p:set>
                                    <p:animEffect transition="in" filter="wipe(up)">
                                      <p:cBhvr>
                                        <p:cTn id="17" dur="500"/>
                                        <p:tgtEl>
                                          <p:spTgt spid="314372">
                                            <p:txEl>
                                              <p:pRg st="3" end="3"/>
                                            </p:txEl>
                                          </p:spTgt>
                                        </p:tgtEl>
                                      </p:cBhvr>
                                    </p:animEffect>
                                  </p:childTnLst>
                                </p:cTn>
                              </p:par>
                              <p:par>
                                <p:cTn id="18" presetID="22" presetClass="entr" presetSubtype="1" fill="hold" nodeType="withEffect">
                                  <p:stCondLst>
                                    <p:cond delay="0"/>
                                  </p:stCondLst>
                                  <p:childTnLst>
                                    <p:set>
                                      <p:cBhvr>
                                        <p:cTn id="19" dur="1" fill="hold">
                                          <p:stCondLst>
                                            <p:cond delay="0"/>
                                          </p:stCondLst>
                                        </p:cTn>
                                        <p:tgtEl>
                                          <p:spTgt spid="314372">
                                            <p:txEl>
                                              <p:pRg st="4" end="4"/>
                                            </p:txEl>
                                          </p:spTgt>
                                        </p:tgtEl>
                                        <p:attrNameLst>
                                          <p:attrName>style.visibility</p:attrName>
                                        </p:attrNameLst>
                                      </p:cBhvr>
                                      <p:to>
                                        <p:strVal val="visible"/>
                                      </p:to>
                                    </p:set>
                                    <p:animEffect transition="in" filter="wipe(up)">
                                      <p:cBhvr>
                                        <p:cTn id="20" dur="500"/>
                                        <p:tgtEl>
                                          <p:spTgt spid="314372">
                                            <p:txEl>
                                              <p:pRg st="4" end="4"/>
                                            </p:txEl>
                                          </p:spTgt>
                                        </p:tgtEl>
                                      </p:cBhvr>
                                    </p:animEffect>
                                  </p:childTnLst>
                                </p:cTn>
                              </p:par>
                              <p:par>
                                <p:cTn id="21" presetID="22" presetClass="entr" presetSubtype="1" fill="hold" nodeType="withEffect">
                                  <p:stCondLst>
                                    <p:cond delay="0"/>
                                  </p:stCondLst>
                                  <p:childTnLst>
                                    <p:set>
                                      <p:cBhvr>
                                        <p:cTn id="22" dur="1" fill="hold">
                                          <p:stCondLst>
                                            <p:cond delay="0"/>
                                          </p:stCondLst>
                                        </p:cTn>
                                        <p:tgtEl>
                                          <p:spTgt spid="314372">
                                            <p:txEl>
                                              <p:pRg st="5" end="5"/>
                                            </p:txEl>
                                          </p:spTgt>
                                        </p:tgtEl>
                                        <p:attrNameLst>
                                          <p:attrName>style.visibility</p:attrName>
                                        </p:attrNameLst>
                                      </p:cBhvr>
                                      <p:to>
                                        <p:strVal val="visible"/>
                                      </p:to>
                                    </p:set>
                                    <p:animEffect transition="in" filter="wipe(up)">
                                      <p:cBhvr>
                                        <p:cTn id="23" dur="500"/>
                                        <p:tgtEl>
                                          <p:spTgt spid="314372">
                                            <p:txEl>
                                              <p:pRg st="5" end="5"/>
                                            </p:txEl>
                                          </p:spTgt>
                                        </p:tgtEl>
                                      </p:cBhvr>
                                    </p:animEffect>
                                  </p:childTnLst>
                                </p:cTn>
                              </p:par>
                              <p:par>
                                <p:cTn id="24" presetID="22" presetClass="entr" presetSubtype="1" fill="hold" nodeType="withEffect">
                                  <p:stCondLst>
                                    <p:cond delay="0"/>
                                  </p:stCondLst>
                                  <p:childTnLst>
                                    <p:set>
                                      <p:cBhvr>
                                        <p:cTn id="25" dur="1" fill="hold">
                                          <p:stCondLst>
                                            <p:cond delay="0"/>
                                          </p:stCondLst>
                                        </p:cTn>
                                        <p:tgtEl>
                                          <p:spTgt spid="314372">
                                            <p:txEl>
                                              <p:pRg st="6" end="6"/>
                                            </p:txEl>
                                          </p:spTgt>
                                        </p:tgtEl>
                                        <p:attrNameLst>
                                          <p:attrName>style.visibility</p:attrName>
                                        </p:attrNameLst>
                                      </p:cBhvr>
                                      <p:to>
                                        <p:strVal val="visible"/>
                                      </p:to>
                                    </p:set>
                                    <p:animEffect transition="in" filter="wipe(up)">
                                      <p:cBhvr>
                                        <p:cTn id="26" dur="500"/>
                                        <p:tgtEl>
                                          <p:spTgt spid="314372">
                                            <p:txEl>
                                              <p:pRg st="6" end="6"/>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314372">
                                            <p:txEl>
                                              <p:pRg st="8" end="8"/>
                                            </p:txEl>
                                          </p:spTgt>
                                        </p:tgtEl>
                                        <p:attrNameLst>
                                          <p:attrName>style.visibility</p:attrName>
                                        </p:attrNameLst>
                                      </p:cBhvr>
                                      <p:to>
                                        <p:strVal val="visible"/>
                                      </p:to>
                                    </p:set>
                                    <p:animEffect transition="in" filter="blinds(horizontal)">
                                      <p:cBhvr>
                                        <p:cTn id="31" dur="500"/>
                                        <p:tgtEl>
                                          <p:spTgt spid="314372">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14372">
                                            <p:txEl>
                                              <p:pRg st="9" end="9"/>
                                            </p:txEl>
                                          </p:spTgt>
                                        </p:tgtEl>
                                        <p:attrNameLst>
                                          <p:attrName>style.visibility</p:attrName>
                                        </p:attrNameLst>
                                      </p:cBhvr>
                                      <p:to>
                                        <p:strVal val="visible"/>
                                      </p:to>
                                    </p:set>
                                    <p:animEffect transition="in" filter="blinds(horizontal)">
                                      <p:cBhvr>
                                        <p:cTn id="34" dur="500"/>
                                        <p:tgtEl>
                                          <p:spTgt spid="314372">
                                            <p:txEl>
                                              <p:pRg st="9" end="9"/>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14372">
                                            <p:txEl>
                                              <p:pRg st="10" end="10"/>
                                            </p:txEl>
                                          </p:spTgt>
                                        </p:tgtEl>
                                        <p:attrNameLst>
                                          <p:attrName>style.visibility</p:attrName>
                                        </p:attrNameLst>
                                      </p:cBhvr>
                                      <p:to>
                                        <p:strVal val="visible"/>
                                      </p:to>
                                    </p:set>
                                    <p:animEffect transition="in" filter="blinds(horizontal)">
                                      <p:cBhvr>
                                        <p:cTn id="37" dur="500"/>
                                        <p:tgtEl>
                                          <p:spTgt spid="31437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20" name="Rectangle 4">
            <a:extLst>
              <a:ext uri="{FF2B5EF4-FFF2-40B4-BE49-F238E27FC236}">
                <a16:creationId xmlns:a16="http://schemas.microsoft.com/office/drawing/2014/main" id="{69A81BC6-E6D9-4271-A3A7-452407022603}"/>
              </a:ext>
            </a:extLst>
          </p:cNvPr>
          <p:cNvSpPr>
            <a:spLocks noChangeArrowheads="1"/>
          </p:cNvSpPr>
          <p:nvPr/>
        </p:nvSpPr>
        <p:spPr bwMode="auto">
          <a:xfrm>
            <a:off x="395288" y="692150"/>
            <a:ext cx="8135937" cy="564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solidFill>
                  <a:schemeClr val="bg2">
                    <a:lumMod val="10000"/>
                  </a:schemeClr>
                </a:solidFill>
                <a:ea typeface="楷体_GB2312" pitchFamily="49" charset="-122"/>
              </a:rPr>
              <a:t>        </a:t>
            </a:r>
            <a:r>
              <a:rPr lang="zh-CN" altLang="en-US">
                <a:solidFill>
                  <a:schemeClr val="bg2">
                    <a:lumMod val="10000"/>
                  </a:schemeClr>
                </a:solidFill>
                <a:ea typeface="楷体_GB2312" pitchFamily="49" charset="-122"/>
              </a:rPr>
              <a:t>如何获得并维持具有一定密度的高温</a:t>
            </a:r>
            <a:r>
              <a:rPr lang="en-US" altLang="zh-CN" baseline="30000">
                <a:solidFill>
                  <a:schemeClr val="bg2">
                    <a:lumMod val="10000"/>
                  </a:schemeClr>
                </a:solidFill>
                <a:ea typeface="楷体_GB2312" pitchFamily="49" charset="-122"/>
              </a:rPr>
              <a:t>2</a:t>
            </a:r>
            <a:r>
              <a:rPr lang="en-US" altLang="zh-CN">
                <a:solidFill>
                  <a:schemeClr val="bg2">
                    <a:lumMod val="10000"/>
                  </a:schemeClr>
                </a:solidFill>
                <a:ea typeface="楷体_GB2312" pitchFamily="49" charset="-122"/>
              </a:rPr>
              <a:t>H</a:t>
            </a:r>
            <a:r>
              <a:rPr lang="zh-CN" altLang="en-US">
                <a:solidFill>
                  <a:schemeClr val="bg2">
                    <a:lumMod val="10000"/>
                  </a:schemeClr>
                </a:solidFill>
                <a:ea typeface="楷体_GB2312" pitchFamily="49" charset="-122"/>
              </a:rPr>
              <a:t>等离子体是利用聚变能的根本问题。我们需要有个“容器”，它不仅能忍耐</a:t>
            </a:r>
            <a:r>
              <a:rPr lang="en-US" altLang="zh-CN">
                <a:solidFill>
                  <a:schemeClr val="bg2">
                    <a:lumMod val="10000"/>
                  </a:schemeClr>
                </a:solidFill>
                <a:ea typeface="楷体_GB2312" pitchFamily="49" charset="-122"/>
              </a:rPr>
              <a:t>10</a:t>
            </a:r>
            <a:r>
              <a:rPr lang="en-US" altLang="zh-CN" baseline="30000">
                <a:solidFill>
                  <a:schemeClr val="bg2">
                    <a:lumMod val="10000"/>
                  </a:schemeClr>
                </a:solidFill>
                <a:ea typeface="楷体_GB2312" pitchFamily="49" charset="-122"/>
              </a:rPr>
              <a:t>8</a:t>
            </a:r>
            <a:r>
              <a:rPr lang="en-US" altLang="zh-CN">
                <a:solidFill>
                  <a:schemeClr val="bg2">
                    <a:lumMod val="10000"/>
                  </a:schemeClr>
                </a:solidFill>
                <a:ea typeface="楷体_GB2312" pitchFamily="49" charset="-122"/>
              </a:rPr>
              <a:t>K</a:t>
            </a:r>
            <a:r>
              <a:rPr lang="zh-CN" altLang="en-US">
                <a:solidFill>
                  <a:schemeClr val="bg2">
                    <a:lumMod val="10000"/>
                  </a:schemeClr>
                </a:solidFill>
                <a:ea typeface="楷体_GB2312" pitchFamily="49" charset="-122"/>
              </a:rPr>
              <a:t>的高温，而且不能导热，不能因等离子体与容器碰撞而降温，目前世界上还没有这样的容器。</a:t>
            </a:r>
          </a:p>
          <a:p>
            <a:r>
              <a:rPr lang="zh-CN" altLang="en-US">
                <a:solidFill>
                  <a:schemeClr val="bg2">
                    <a:lumMod val="10000"/>
                  </a:schemeClr>
                </a:solidFill>
                <a:ea typeface="楷体_GB2312" pitchFamily="49" charset="-122"/>
              </a:rPr>
              <a:t>        等离子体约束方法</a:t>
            </a:r>
          </a:p>
          <a:p>
            <a:r>
              <a:rPr lang="zh-CN" altLang="en-US">
                <a:solidFill>
                  <a:schemeClr val="bg2">
                    <a:lumMod val="10000"/>
                  </a:schemeClr>
                </a:solidFill>
                <a:ea typeface="楷体_GB2312" pitchFamily="49" charset="-122"/>
              </a:rPr>
              <a:t>    </a:t>
            </a:r>
            <a:r>
              <a:rPr lang="en-US" altLang="zh-CN">
                <a:solidFill>
                  <a:schemeClr val="bg2">
                    <a:lumMod val="10000"/>
                  </a:schemeClr>
                </a:solidFill>
                <a:ea typeface="楷体_GB2312" pitchFamily="49" charset="-122"/>
              </a:rPr>
              <a:t>1.</a:t>
            </a:r>
            <a:r>
              <a:rPr lang="zh-CN" altLang="en-US">
                <a:solidFill>
                  <a:schemeClr val="bg2">
                    <a:lumMod val="10000"/>
                  </a:schemeClr>
                </a:solidFill>
                <a:ea typeface="楷体_GB2312" pitchFamily="49" charset="-122"/>
              </a:rPr>
              <a:t>引力约束（引力）</a:t>
            </a:r>
          </a:p>
          <a:p>
            <a:r>
              <a:rPr lang="zh-CN" altLang="en-US">
                <a:solidFill>
                  <a:schemeClr val="bg2">
                    <a:lumMod val="10000"/>
                  </a:schemeClr>
                </a:solidFill>
                <a:ea typeface="楷体_GB2312" pitchFamily="49" charset="-122"/>
              </a:rPr>
              <a:t>    </a:t>
            </a:r>
            <a:r>
              <a:rPr lang="en-US" altLang="zh-CN">
                <a:solidFill>
                  <a:schemeClr val="bg2">
                    <a:lumMod val="10000"/>
                  </a:schemeClr>
                </a:solidFill>
                <a:ea typeface="楷体_GB2312" pitchFamily="49" charset="-122"/>
              </a:rPr>
              <a:t>2.</a:t>
            </a:r>
            <a:r>
              <a:rPr lang="zh-CN" altLang="en-US">
                <a:solidFill>
                  <a:schemeClr val="bg2">
                    <a:lumMod val="10000"/>
                  </a:schemeClr>
                </a:solidFill>
                <a:ea typeface="楷体_GB2312" pitchFamily="49" charset="-122"/>
              </a:rPr>
              <a:t>惯性约束（聚变材料自身惯性，激光）</a:t>
            </a:r>
          </a:p>
          <a:p>
            <a:r>
              <a:rPr lang="zh-CN" altLang="en-US">
                <a:solidFill>
                  <a:schemeClr val="bg2">
                    <a:lumMod val="10000"/>
                  </a:schemeClr>
                </a:solidFill>
                <a:ea typeface="楷体_GB2312" pitchFamily="49" charset="-122"/>
              </a:rPr>
              <a:t>    </a:t>
            </a:r>
            <a:r>
              <a:rPr lang="en-US" altLang="zh-CN">
                <a:solidFill>
                  <a:schemeClr val="bg2">
                    <a:lumMod val="10000"/>
                  </a:schemeClr>
                </a:solidFill>
                <a:ea typeface="楷体_GB2312" pitchFamily="49" charset="-122"/>
              </a:rPr>
              <a:t>3.</a:t>
            </a:r>
            <a:r>
              <a:rPr lang="zh-CN" altLang="en-US">
                <a:solidFill>
                  <a:schemeClr val="bg2">
                    <a:lumMod val="10000"/>
                  </a:schemeClr>
                </a:solidFill>
                <a:ea typeface="楷体_GB2312" pitchFamily="49" charset="-122"/>
              </a:rPr>
              <a:t>磁约束（磁场）</a:t>
            </a:r>
          </a:p>
          <a:p>
            <a:r>
              <a:rPr kumimoji="1" lang="zh-CN" altLang="en-US">
                <a:solidFill>
                  <a:schemeClr val="bg2">
                    <a:lumMod val="10000"/>
                  </a:schemeClr>
                </a:solidFill>
                <a:ea typeface="楷体_GB2312" pitchFamily="49" charset="-122"/>
              </a:rPr>
              <a:t>         康德的“星云”假说认为天体是由炽热风云冷却时形成的。近十年来的研究表明，天体是由一些星际尘埃在引力作用下聚集起来，在引力压缩下不断热起来的。</a:t>
            </a:r>
            <a:endParaRPr lang="zh-CN" altLang="en-US">
              <a:solidFill>
                <a:schemeClr val="bg2">
                  <a:lumMod val="10000"/>
                </a:schemeClr>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16420">
                                            <p:txEl>
                                              <p:pRg st="0" end="0"/>
                                            </p:txEl>
                                          </p:spTgt>
                                        </p:tgtEl>
                                        <p:attrNameLst>
                                          <p:attrName>style.visibility</p:attrName>
                                        </p:attrNameLst>
                                      </p:cBhvr>
                                      <p:to>
                                        <p:strVal val="visible"/>
                                      </p:to>
                                    </p:set>
                                    <p:animEffect transition="in" filter="box(in)">
                                      <p:cBhvr>
                                        <p:cTn id="7" dur="500"/>
                                        <p:tgtEl>
                                          <p:spTgt spid="31642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16420">
                                            <p:txEl>
                                              <p:pRg st="1" end="1"/>
                                            </p:txEl>
                                          </p:spTgt>
                                        </p:tgtEl>
                                        <p:attrNameLst>
                                          <p:attrName>style.visibility</p:attrName>
                                        </p:attrNameLst>
                                      </p:cBhvr>
                                      <p:to>
                                        <p:strVal val="visible"/>
                                      </p:to>
                                    </p:set>
                                    <p:animEffect transition="in" filter="box(in)">
                                      <p:cBhvr>
                                        <p:cTn id="12" dur="500"/>
                                        <p:tgtEl>
                                          <p:spTgt spid="316420">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316420">
                                            <p:txEl>
                                              <p:pRg st="2" end="2"/>
                                            </p:txEl>
                                          </p:spTgt>
                                        </p:tgtEl>
                                        <p:attrNameLst>
                                          <p:attrName>style.visibility</p:attrName>
                                        </p:attrNameLst>
                                      </p:cBhvr>
                                      <p:to>
                                        <p:strVal val="visible"/>
                                      </p:to>
                                    </p:set>
                                    <p:animEffect transition="in" filter="box(in)">
                                      <p:cBhvr>
                                        <p:cTn id="15" dur="500"/>
                                        <p:tgtEl>
                                          <p:spTgt spid="316420">
                                            <p:txEl>
                                              <p:pRg st="2" end="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316420">
                                            <p:txEl>
                                              <p:pRg st="3" end="3"/>
                                            </p:txEl>
                                          </p:spTgt>
                                        </p:tgtEl>
                                        <p:attrNameLst>
                                          <p:attrName>style.visibility</p:attrName>
                                        </p:attrNameLst>
                                      </p:cBhvr>
                                      <p:to>
                                        <p:strVal val="visible"/>
                                      </p:to>
                                    </p:set>
                                    <p:animEffect transition="in" filter="box(in)">
                                      <p:cBhvr>
                                        <p:cTn id="18" dur="500"/>
                                        <p:tgtEl>
                                          <p:spTgt spid="316420">
                                            <p:txEl>
                                              <p:pRg st="3" end="3"/>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316420">
                                            <p:txEl>
                                              <p:pRg st="4" end="4"/>
                                            </p:txEl>
                                          </p:spTgt>
                                        </p:tgtEl>
                                        <p:attrNameLst>
                                          <p:attrName>style.visibility</p:attrName>
                                        </p:attrNameLst>
                                      </p:cBhvr>
                                      <p:to>
                                        <p:strVal val="visible"/>
                                      </p:to>
                                    </p:set>
                                    <p:animEffect transition="in" filter="box(in)">
                                      <p:cBhvr>
                                        <p:cTn id="21" dur="500"/>
                                        <p:tgtEl>
                                          <p:spTgt spid="316420">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8" presetClass="entr" presetSubtype="16" fill="hold" nodeType="clickEffect">
                                  <p:stCondLst>
                                    <p:cond delay="0"/>
                                  </p:stCondLst>
                                  <p:childTnLst>
                                    <p:set>
                                      <p:cBhvr>
                                        <p:cTn id="25" dur="1" fill="hold">
                                          <p:stCondLst>
                                            <p:cond delay="0"/>
                                          </p:stCondLst>
                                        </p:cTn>
                                        <p:tgtEl>
                                          <p:spTgt spid="316420">
                                            <p:txEl>
                                              <p:pRg st="5" end="5"/>
                                            </p:txEl>
                                          </p:spTgt>
                                        </p:tgtEl>
                                        <p:attrNameLst>
                                          <p:attrName>style.visibility</p:attrName>
                                        </p:attrNameLst>
                                      </p:cBhvr>
                                      <p:to>
                                        <p:strVal val="visible"/>
                                      </p:to>
                                    </p:set>
                                    <p:animEffect transition="in" filter="diamond(in)">
                                      <p:cBhvr>
                                        <p:cTn id="26" dur="1000"/>
                                        <p:tgtEl>
                                          <p:spTgt spid="31642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8" name="Rectangle 4">
            <a:extLst>
              <a:ext uri="{FF2B5EF4-FFF2-40B4-BE49-F238E27FC236}">
                <a16:creationId xmlns:a16="http://schemas.microsoft.com/office/drawing/2014/main" id="{7EA8A728-62BF-46C6-BE2B-443D961BB3D2}"/>
              </a:ext>
            </a:extLst>
          </p:cNvPr>
          <p:cNvSpPr>
            <a:spLocks noChangeArrowheads="1"/>
          </p:cNvSpPr>
          <p:nvPr/>
        </p:nvSpPr>
        <p:spPr bwMode="auto">
          <a:xfrm>
            <a:off x="468313" y="981075"/>
            <a:ext cx="8353425" cy="522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t">
              <a:lnSpc>
                <a:spcPct val="150000"/>
              </a:lnSpc>
            </a:pPr>
            <a:r>
              <a:rPr lang="en-US" altLang="zh-CN" sz="2400" dirty="0">
                <a:solidFill>
                  <a:schemeClr val="bg2">
                    <a:lumMod val="10000"/>
                  </a:schemeClr>
                </a:solidFill>
                <a:ea typeface="楷体_GB2312" pitchFamily="49" charset="-122"/>
              </a:rPr>
              <a:t>          </a:t>
            </a:r>
            <a:r>
              <a:rPr lang="en-US" altLang="zh-CN" dirty="0">
                <a:solidFill>
                  <a:schemeClr val="bg2">
                    <a:lumMod val="10000"/>
                  </a:schemeClr>
                </a:solidFill>
                <a:ea typeface="楷体_GB2312" pitchFamily="49" charset="-122"/>
              </a:rPr>
              <a:t>1934</a:t>
            </a:r>
            <a:r>
              <a:rPr lang="zh-CN" altLang="en-US" dirty="0">
                <a:solidFill>
                  <a:schemeClr val="bg2">
                    <a:lumMod val="10000"/>
                  </a:schemeClr>
                </a:solidFill>
                <a:ea typeface="楷体_GB2312" pitchFamily="49" charset="-122"/>
              </a:rPr>
              <a:t>年，费米小组用中子轰击</a:t>
            </a:r>
            <a:r>
              <a:rPr kumimoji="1" lang="en-US" altLang="zh-CN" i="1" dirty="0">
                <a:solidFill>
                  <a:schemeClr val="bg2">
                    <a:lumMod val="10000"/>
                  </a:schemeClr>
                </a:solidFill>
                <a:ea typeface="楷体_GB2312" pitchFamily="49" charset="-122"/>
              </a:rPr>
              <a:t>U </a:t>
            </a:r>
            <a:r>
              <a:rPr lang="zh-CN" altLang="en-US" dirty="0">
                <a:solidFill>
                  <a:schemeClr val="bg2">
                    <a:lumMod val="10000"/>
                  </a:schemeClr>
                </a:solidFill>
                <a:ea typeface="楷体_GB2312" pitchFamily="49" charset="-122"/>
              </a:rPr>
              <a:t>，对得到的放射性产物半衰期的测定表明它不属于其它重元素！这其实是重核裂变的最早证据。但他们作出了错误判断，猜想那是“第</a:t>
            </a:r>
            <a:r>
              <a:rPr lang="en-US" altLang="zh-CN" dirty="0">
                <a:solidFill>
                  <a:schemeClr val="bg2">
                    <a:lumMod val="10000"/>
                  </a:schemeClr>
                </a:solidFill>
                <a:ea typeface="楷体_GB2312" pitchFamily="49" charset="-122"/>
              </a:rPr>
              <a:t>93</a:t>
            </a:r>
            <a:r>
              <a:rPr lang="zh-CN" altLang="en-US" dirty="0">
                <a:solidFill>
                  <a:schemeClr val="bg2">
                    <a:lumMod val="10000"/>
                  </a:schemeClr>
                </a:solidFill>
                <a:ea typeface="楷体_GB2312" pitchFamily="49" charset="-122"/>
              </a:rPr>
              <a:t>号元素”，同时说明证据不足。但当时罗马大学物理研究所所长柯比诺却在国王出席的科学院会议上宣布发现第</a:t>
            </a:r>
            <a:r>
              <a:rPr lang="en-US" altLang="zh-CN" dirty="0">
                <a:solidFill>
                  <a:schemeClr val="bg2">
                    <a:lumMod val="10000"/>
                  </a:schemeClr>
                </a:solidFill>
                <a:ea typeface="楷体_GB2312" pitchFamily="49" charset="-122"/>
              </a:rPr>
              <a:t>93</a:t>
            </a:r>
            <a:r>
              <a:rPr lang="zh-CN" altLang="en-US" dirty="0">
                <a:solidFill>
                  <a:schemeClr val="bg2">
                    <a:lumMod val="10000"/>
                  </a:schemeClr>
                </a:solidFill>
                <a:ea typeface="楷体_GB2312" pitchFamily="49" charset="-122"/>
              </a:rPr>
              <a:t>号元素，引起新闻界的宣扬，吹捧这是法西斯主义在文化领域的胜利。        </a:t>
            </a:r>
            <a:endParaRPr lang="zh-CN" altLang="en-US" dirty="0">
              <a:solidFill>
                <a:schemeClr val="bg2">
                  <a:lumMod val="10000"/>
                </a:schemeClr>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4" name="Rectangle 4">
            <a:extLst>
              <a:ext uri="{FF2B5EF4-FFF2-40B4-BE49-F238E27FC236}">
                <a16:creationId xmlns:a16="http://schemas.microsoft.com/office/drawing/2014/main" id="{00F23F7E-7F66-4B1D-A6A9-D99C2EB95C1B}"/>
              </a:ext>
            </a:extLst>
          </p:cNvPr>
          <p:cNvSpPr>
            <a:spLocks noChangeArrowheads="1"/>
          </p:cNvSpPr>
          <p:nvPr/>
        </p:nvSpPr>
        <p:spPr bwMode="auto">
          <a:xfrm>
            <a:off x="611188" y="692150"/>
            <a:ext cx="4608512" cy="579438"/>
          </a:xfrm>
          <a:prstGeom prst="rect">
            <a:avLst/>
          </a:prstGeom>
          <a:noFill/>
          <a:ln>
            <a:noFill/>
          </a:ln>
          <a:effectLst/>
        </p:spPr>
        <p:txBody>
          <a:bodyPr>
            <a:spAutoFit/>
          </a:bodyPr>
          <a:lstStyle/>
          <a:p>
            <a:r>
              <a:rPr lang="en-US" altLang="zh-CN" sz="3200">
                <a:solidFill>
                  <a:schemeClr val="bg2">
                    <a:lumMod val="10000"/>
                  </a:schemeClr>
                </a:solidFill>
                <a:ea typeface="楷体_GB2312" pitchFamily="49" charset="-122"/>
              </a:rPr>
              <a:t>6.</a:t>
            </a:r>
            <a:r>
              <a:rPr kumimoji="1" lang="zh-CN" altLang="en-US" sz="3200">
                <a:solidFill>
                  <a:schemeClr val="bg2">
                    <a:lumMod val="10000"/>
                  </a:schemeClr>
                </a:solidFill>
                <a:latin typeface="楷体_GB2312" pitchFamily="49" charset="-122"/>
                <a:ea typeface="楷体_GB2312" pitchFamily="49" charset="-122"/>
              </a:rPr>
              <a:t>太阳能</a:t>
            </a:r>
            <a:r>
              <a:rPr kumimoji="1" lang="zh-CN" altLang="en-US" sz="3200">
                <a:solidFill>
                  <a:schemeClr val="bg2">
                    <a:lumMod val="10000"/>
                  </a:schemeClr>
                </a:solidFill>
                <a:latin typeface="楷体_GB2312" pitchFamily="49" charset="-122"/>
                <a:ea typeface="楷体_GB2312" pitchFamily="49" charset="-122"/>
                <a:sym typeface="Symbol" panose="05050102010706020507" pitchFamily="18" charset="2"/>
              </a:rPr>
              <a:t>引力约束聚变</a:t>
            </a:r>
          </a:p>
        </p:txBody>
      </p:sp>
      <p:sp>
        <p:nvSpPr>
          <p:cNvPr id="317445" name="Rectangle 5">
            <a:extLst>
              <a:ext uri="{FF2B5EF4-FFF2-40B4-BE49-F238E27FC236}">
                <a16:creationId xmlns:a16="http://schemas.microsoft.com/office/drawing/2014/main" id="{5C98C433-4FEE-4112-A5E2-3E87E7D96371}"/>
              </a:ext>
            </a:extLst>
          </p:cNvPr>
          <p:cNvSpPr>
            <a:spLocks noChangeArrowheads="1"/>
          </p:cNvSpPr>
          <p:nvPr/>
        </p:nvSpPr>
        <p:spPr bwMode="auto">
          <a:xfrm>
            <a:off x="539750" y="1333074"/>
            <a:ext cx="8280400" cy="1631216"/>
          </a:xfrm>
          <a:prstGeom prst="rect">
            <a:avLst/>
          </a:prstGeom>
          <a:noFill/>
          <a:ln>
            <a:noFill/>
          </a:ln>
          <a:effectLst/>
        </p:spPr>
        <p:txBody>
          <a:bodyPr anchor="ctr">
            <a:spAutoFit/>
          </a:bodyPr>
          <a:lstStyle/>
          <a:p>
            <a:r>
              <a:rPr kumimoji="1" lang="en-US" altLang="zh-CN">
                <a:solidFill>
                  <a:schemeClr val="bg2">
                    <a:lumMod val="10000"/>
                  </a:schemeClr>
                </a:solidFill>
                <a:latin typeface="楷体_GB2312" pitchFamily="49" charset="-122"/>
                <a:ea typeface="楷体_GB2312" pitchFamily="49" charset="-122"/>
              </a:rPr>
              <a:t>  </a:t>
            </a:r>
            <a:r>
              <a:rPr kumimoji="1" lang="zh-CN" altLang="en-US" sz="2400">
                <a:solidFill>
                  <a:schemeClr val="bg2">
                    <a:lumMod val="10000"/>
                  </a:schemeClr>
                </a:solidFill>
                <a:ea typeface="楷体_GB2312" pitchFamily="49" charset="-122"/>
              </a:rPr>
              <a:t>宇宙中主要的能源由核聚变提供</a:t>
            </a:r>
            <a:r>
              <a:rPr kumimoji="1" lang="en-US" altLang="zh-CN" sz="2400">
                <a:solidFill>
                  <a:schemeClr val="bg2">
                    <a:lumMod val="10000"/>
                  </a:schemeClr>
                </a:solidFill>
                <a:ea typeface="楷体_GB2312" pitchFamily="49" charset="-122"/>
              </a:rPr>
              <a:t>,</a:t>
            </a:r>
            <a:r>
              <a:rPr kumimoji="1" lang="zh-CN" altLang="en-US" sz="2400">
                <a:solidFill>
                  <a:schemeClr val="bg2">
                    <a:lumMod val="10000"/>
                  </a:schemeClr>
                </a:solidFill>
                <a:ea typeface="楷体_GB2312" pitchFamily="49" charset="-122"/>
              </a:rPr>
              <a:t>太阳发生的是轻核聚变</a:t>
            </a:r>
            <a:r>
              <a:rPr kumimoji="1" lang="en-US" altLang="zh-CN" sz="2400">
                <a:solidFill>
                  <a:schemeClr val="bg2">
                    <a:lumMod val="10000"/>
                  </a:schemeClr>
                </a:solidFill>
                <a:ea typeface="楷体_GB2312" pitchFamily="49" charset="-122"/>
              </a:rPr>
              <a:t>,</a:t>
            </a:r>
            <a:r>
              <a:rPr kumimoji="1" lang="zh-CN" altLang="en-US" sz="2400">
                <a:solidFill>
                  <a:schemeClr val="bg2">
                    <a:lumMod val="10000"/>
                  </a:schemeClr>
                </a:solidFill>
                <a:ea typeface="楷体_GB2312" pitchFamily="49" charset="-122"/>
              </a:rPr>
              <a:t>太阳内部主要有两个反应：</a:t>
            </a:r>
          </a:p>
          <a:p>
            <a:r>
              <a:rPr kumimoji="1" lang="en-US" altLang="zh-CN" sz="2400">
                <a:solidFill>
                  <a:schemeClr val="bg2">
                    <a:lumMod val="10000"/>
                  </a:schemeClr>
                </a:solidFill>
                <a:ea typeface="楷体_GB2312" pitchFamily="49" charset="-122"/>
              </a:rPr>
              <a:t>1.</a:t>
            </a:r>
            <a:r>
              <a:rPr kumimoji="1" lang="zh-CN" altLang="en-US" sz="2400">
                <a:solidFill>
                  <a:schemeClr val="bg2">
                    <a:lumMod val="10000"/>
                  </a:schemeClr>
                </a:solidFill>
                <a:ea typeface="楷体_GB2312" pitchFamily="49" charset="-122"/>
              </a:rPr>
              <a:t>碳循环（贝蒂循环）：</a:t>
            </a:r>
          </a:p>
          <a:p>
            <a:r>
              <a:rPr kumimoji="1" lang="zh-CN" altLang="en-US" sz="2400">
                <a:solidFill>
                  <a:schemeClr val="bg2">
                    <a:lumMod val="10000"/>
                  </a:schemeClr>
                </a:solidFill>
                <a:ea typeface="楷体_GB2312" pitchFamily="49" charset="-122"/>
              </a:rPr>
              <a:t>         </a:t>
            </a:r>
            <a:r>
              <a:rPr kumimoji="1" lang="en-US" altLang="zh-CN" sz="2400">
                <a:solidFill>
                  <a:schemeClr val="bg2">
                    <a:lumMod val="10000"/>
                  </a:schemeClr>
                </a:solidFill>
                <a:ea typeface="楷体_GB2312" pitchFamily="49" charset="-122"/>
              </a:rPr>
              <a:t>H.A.Bethe1938</a:t>
            </a:r>
            <a:r>
              <a:rPr kumimoji="1" lang="zh-CN" altLang="en-US" sz="2400">
                <a:solidFill>
                  <a:schemeClr val="bg2">
                    <a:lumMod val="10000"/>
                  </a:schemeClr>
                </a:solidFill>
                <a:ea typeface="楷体_GB2312" pitchFamily="49" charset="-122"/>
              </a:rPr>
              <a:t>年提出，碳核起催化剂作用，不增减。 </a:t>
            </a:r>
          </a:p>
        </p:txBody>
      </p:sp>
      <p:graphicFrame>
        <p:nvGraphicFramePr>
          <p:cNvPr id="317448" name="Object 8">
            <a:extLst>
              <a:ext uri="{FF2B5EF4-FFF2-40B4-BE49-F238E27FC236}">
                <a16:creationId xmlns:a16="http://schemas.microsoft.com/office/drawing/2014/main" id="{922F55FA-CD57-4B26-9CAC-39B443972C82}"/>
              </a:ext>
            </a:extLst>
          </p:cNvPr>
          <p:cNvGraphicFramePr>
            <a:graphicFrameLocks noChangeAspect="1"/>
          </p:cNvGraphicFramePr>
          <p:nvPr>
            <p:extLst>
              <p:ext uri="{D42A27DB-BD31-4B8C-83A1-F6EECF244321}">
                <p14:modId xmlns:p14="http://schemas.microsoft.com/office/powerpoint/2010/main" val="2237625333"/>
              </p:ext>
            </p:extLst>
          </p:nvPr>
        </p:nvGraphicFramePr>
        <p:xfrm>
          <a:off x="811213" y="2924175"/>
          <a:ext cx="3328987" cy="3092450"/>
        </p:xfrm>
        <a:graphic>
          <a:graphicData uri="http://schemas.openxmlformats.org/presentationml/2006/ole">
            <mc:AlternateContent xmlns:mc="http://schemas.openxmlformats.org/markup-compatibility/2006">
              <mc:Choice xmlns:v="urn:schemas-microsoft-com:vml" Requires="v">
                <p:oleObj spid="_x0000_s317451" name="公式" r:id="rId3" imgW="1396800" imgH="1473120" progId="Equation.3">
                  <p:embed/>
                </p:oleObj>
              </mc:Choice>
              <mc:Fallback>
                <p:oleObj name="公式" r:id="rId3" imgW="1396800" imgH="147312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213" y="2924175"/>
                        <a:ext cx="3328987" cy="3092450"/>
                      </a:xfrm>
                      <a:prstGeom prst="rect">
                        <a:avLst/>
                      </a:prstGeom>
                      <a:noFill/>
                      <a:ln>
                        <a:noFill/>
                      </a:ln>
                    </p:spPr>
                  </p:pic>
                </p:oleObj>
              </mc:Fallback>
            </mc:AlternateContent>
          </a:graphicData>
        </a:graphic>
      </p:graphicFrame>
      <p:graphicFrame>
        <p:nvGraphicFramePr>
          <p:cNvPr id="317449" name="Object 9">
            <a:extLst>
              <a:ext uri="{FF2B5EF4-FFF2-40B4-BE49-F238E27FC236}">
                <a16:creationId xmlns:a16="http://schemas.microsoft.com/office/drawing/2014/main" id="{B6CB6F97-5114-44F1-BBDB-6DD8256F5168}"/>
              </a:ext>
            </a:extLst>
          </p:cNvPr>
          <p:cNvGraphicFramePr>
            <a:graphicFrameLocks noChangeAspect="1"/>
          </p:cNvGraphicFramePr>
          <p:nvPr>
            <p:extLst>
              <p:ext uri="{D42A27DB-BD31-4B8C-83A1-F6EECF244321}">
                <p14:modId xmlns:p14="http://schemas.microsoft.com/office/powerpoint/2010/main" val="3934942806"/>
              </p:ext>
            </p:extLst>
          </p:nvPr>
        </p:nvGraphicFramePr>
        <p:xfrm>
          <a:off x="468313" y="6021388"/>
          <a:ext cx="5273675" cy="554037"/>
        </p:xfrm>
        <a:graphic>
          <a:graphicData uri="http://schemas.openxmlformats.org/presentationml/2006/ole">
            <mc:AlternateContent xmlns:mc="http://schemas.openxmlformats.org/markup-compatibility/2006">
              <mc:Choice xmlns:v="urn:schemas-microsoft-com:vml" Requires="v">
                <p:oleObj spid="_x0000_s317452" name="公式" r:id="rId5" imgW="1930320" imgH="228600" progId="Equation.3">
                  <p:embed/>
                </p:oleObj>
              </mc:Choice>
              <mc:Fallback>
                <p:oleObj name="公式" r:id="rId5" imgW="1930320" imgH="2286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6021388"/>
                        <a:ext cx="5273675" cy="554037"/>
                      </a:xfrm>
                      <a:prstGeom prst="rect">
                        <a:avLst/>
                      </a:prstGeom>
                      <a:noFill/>
                      <a:ln>
                        <a:noFill/>
                      </a:ln>
                    </p:spPr>
                  </p:pic>
                </p:oleObj>
              </mc:Fallback>
            </mc:AlternateContent>
          </a:graphicData>
        </a:graphic>
      </p:graphicFrame>
      <p:pic>
        <p:nvPicPr>
          <p:cNvPr id="317450" name="Picture 10">
            <a:extLst>
              <a:ext uri="{FF2B5EF4-FFF2-40B4-BE49-F238E27FC236}">
                <a16:creationId xmlns:a16="http://schemas.microsoft.com/office/drawing/2014/main" id="{FD2E9DE9-756E-432D-A7DE-13EB1CC4FAE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6463" y="2924175"/>
            <a:ext cx="4248150" cy="347821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17445">
                                            <p:txEl>
                                              <p:pRg st="1" end="1"/>
                                            </p:txEl>
                                          </p:spTgt>
                                        </p:tgtEl>
                                        <p:attrNameLst>
                                          <p:attrName>style.visibility</p:attrName>
                                        </p:attrNameLst>
                                      </p:cBhvr>
                                      <p:to>
                                        <p:strVal val="visible"/>
                                      </p:to>
                                    </p:set>
                                    <p:animEffect transition="in" filter="wipe(up)">
                                      <p:cBhvr>
                                        <p:cTn id="7" dur="500"/>
                                        <p:tgtEl>
                                          <p:spTgt spid="317445">
                                            <p:txEl>
                                              <p:pRg st="1" end="1"/>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317445">
                                            <p:txEl>
                                              <p:pRg st="2" end="2"/>
                                            </p:txEl>
                                          </p:spTgt>
                                        </p:tgtEl>
                                        <p:attrNameLst>
                                          <p:attrName>style.visibility</p:attrName>
                                        </p:attrNameLst>
                                      </p:cBhvr>
                                      <p:to>
                                        <p:strVal val="visible"/>
                                      </p:to>
                                    </p:set>
                                    <p:animEffect transition="in" filter="wipe(up)">
                                      <p:cBhvr>
                                        <p:cTn id="10" dur="500"/>
                                        <p:tgtEl>
                                          <p:spTgt spid="317445">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317448"/>
                                        </p:tgtEl>
                                        <p:attrNameLst>
                                          <p:attrName>style.visibility</p:attrName>
                                        </p:attrNameLst>
                                      </p:cBhvr>
                                      <p:to>
                                        <p:strVal val="visible"/>
                                      </p:to>
                                    </p:set>
                                    <p:animEffect transition="in" filter="wipe(up)">
                                      <p:cBhvr>
                                        <p:cTn id="15" dur="500"/>
                                        <p:tgtEl>
                                          <p:spTgt spid="31744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4" presetClass="entr" presetSubtype="0" accel="100000" fill="hold" nodeType="clickEffect">
                                  <p:stCondLst>
                                    <p:cond delay="0"/>
                                  </p:stCondLst>
                                  <p:childTnLst>
                                    <p:set>
                                      <p:cBhvr>
                                        <p:cTn id="19" dur="1" fill="hold">
                                          <p:stCondLst>
                                            <p:cond delay="0"/>
                                          </p:stCondLst>
                                        </p:cTn>
                                        <p:tgtEl>
                                          <p:spTgt spid="317449"/>
                                        </p:tgtEl>
                                        <p:attrNameLst>
                                          <p:attrName>style.visibility</p:attrName>
                                        </p:attrNameLst>
                                      </p:cBhvr>
                                      <p:to>
                                        <p:strVal val="visible"/>
                                      </p:to>
                                    </p:set>
                                    <p:anim calcmode="lin" valueType="num">
                                      <p:cBhvr>
                                        <p:cTn id="20" dur="500" fill="hold"/>
                                        <p:tgtEl>
                                          <p:spTgt spid="317449"/>
                                        </p:tgtEl>
                                        <p:attrNameLst>
                                          <p:attrName>ppt_w</p:attrName>
                                        </p:attrNameLst>
                                      </p:cBhvr>
                                      <p:tavLst>
                                        <p:tav tm="0">
                                          <p:val>
                                            <p:strVal val="#ppt_w*0.05"/>
                                          </p:val>
                                        </p:tav>
                                        <p:tav tm="100000">
                                          <p:val>
                                            <p:strVal val="#ppt_w"/>
                                          </p:val>
                                        </p:tav>
                                      </p:tavLst>
                                    </p:anim>
                                    <p:anim calcmode="lin" valueType="num">
                                      <p:cBhvr>
                                        <p:cTn id="21" dur="500" fill="hold"/>
                                        <p:tgtEl>
                                          <p:spTgt spid="317449"/>
                                        </p:tgtEl>
                                        <p:attrNameLst>
                                          <p:attrName>ppt_h</p:attrName>
                                        </p:attrNameLst>
                                      </p:cBhvr>
                                      <p:tavLst>
                                        <p:tav tm="0">
                                          <p:val>
                                            <p:strVal val="#ppt_h"/>
                                          </p:val>
                                        </p:tav>
                                        <p:tav tm="100000">
                                          <p:val>
                                            <p:strVal val="#ppt_h"/>
                                          </p:val>
                                        </p:tav>
                                      </p:tavLst>
                                    </p:anim>
                                    <p:anim calcmode="lin" valueType="num">
                                      <p:cBhvr>
                                        <p:cTn id="22" dur="500" fill="hold"/>
                                        <p:tgtEl>
                                          <p:spTgt spid="317449"/>
                                        </p:tgtEl>
                                        <p:attrNameLst>
                                          <p:attrName>ppt_x</p:attrName>
                                        </p:attrNameLst>
                                      </p:cBhvr>
                                      <p:tavLst>
                                        <p:tav tm="0">
                                          <p:val>
                                            <p:strVal val="#ppt_x-.2"/>
                                          </p:val>
                                        </p:tav>
                                        <p:tav tm="100000">
                                          <p:val>
                                            <p:strVal val="#ppt_x"/>
                                          </p:val>
                                        </p:tav>
                                      </p:tavLst>
                                    </p:anim>
                                    <p:anim calcmode="lin" valueType="num">
                                      <p:cBhvr>
                                        <p:cTn id="23" dur="500" fill="hold"/>
                                        <p:tgtEl>
                                          <p:spTgt spid="317449"/>
                                        </p:tgtEl>
                                        <p:attrNameLst>
                                          <p:attrName>ppt_y</p:attrName>
                                        </p:attrNameLst>
                                      </p:cBhvr>
                                      <p:tavLst>
                                        <p:tav tm="0">
                                          <p:val>
                                            <p:strVal val="#ppt_y"/>
                                          </p:val>
                                        </p:tav>
                                        <p:tav tm="100000">
                                          <p:val>
                                            <p:strVal val="#ppt_y"/>
                                          </p:val>
                                        </p:tav>
                                      </p:tavLst>
                                    </p:anim>
                                    <p:animEffect transition="in" filter="fade">
                                      <p:cBhvr>
                                        <p:cTn id="24" dur="500"/>
                                        <p:tgtEl>
                                          <p:spTgt spid="31744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317450"/>
                                        </p:tgtEl>
                                        <p:attrNameLst>
                                          <p:attrName>style.visibility</p:attrName>
                                        </p:attrNameLst>
                                      </p:cBhvr>
                                      <p:to>
                                        <p:strVal val="visible"/>
                                      </p:to>
                                    </p:set>
                                    <p:animEffect transition="in" filter="wipe(left)">
                                      <p:cBhvr>
                                        <p:cTn id="29" dur="1000"/>
                                        <p:tgtEl>
                                          <p:spTgt spid="3174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2501" name="Picture 5" descr="400px-CNO_Cycle_zh_hant">
            <a:hlinkClick r:id="rId2"/>
            <a:extLst>
              <a:ext uri="{FF2B5EF4-FFF2-40B4-BE49-F238E27FC236}">
                <a16:creationId xmlns:a16="http://schemas.microsoft.com/office/drawing/2014/main" id="{E5878885-36B2-4267-BCB0-5BD4EA56F1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485775"/>
            <a:ext cx="6265862" cy="6265863"/>
          </a:xfrm>
          <a:prstGeom prst="rect">
            <a:avLst/>
          </a:prstGeom>
          <a:noFill/>
          <a:extLst>
            <a:ext uri="{909E8E84-426E-40DD-AFC4-6F175D3DCCD1}">
              <a14:hiddenFill xmlns:a14="http://schemas.microsoft.com/office/drawing/2010/main">
                <a:solidFill>
                  <a:srgbClr val="FFFFFF"/>
                </a:solidFill>
              </a14:hiddenFill>
            </a:ext>
          </a:extLst>
        </p:spPr>
      </p:pic>
      <p:sp>
        <p:nvSpPr>
          <p:cNvPr id="362502" name="Rectangle 6">
            <a:extLst>
              <a:ext uri="{FF2B5EF4-FFF2-40B4-BE49-F238E27FC236}">
                <a16:creationId xmlns:a16="http://schemas.microsoft.com/office/drawing/2014/main" id="{68C088C4-1D52-4989-A7B5-457F9DBB2783}"/>
              </a:ext>
            </a:extLst>
          </p:cNvPr>
          <p:cNvSpPr>
            <a:spLocks noChangeArrowheads="1"/>
          </p:cNvSpPr>
          <p:nvPr/>
        </p:nvSpPr>
        <p:spPr bwMode="auto">
          <a:xfrm>
            <a:off x="6588125" y="4365625"/>
            <a:ext cx="212407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zh-CN" altLang="en-US" b="0">
                <a:solidFill>
                  <a:srgbClr val="FF0000"/>
                </a:solidFill>
                <a:ea typeface="楷体_GB2312" pitchFamily="49" charset="-122"/>
              </a:rPr>
              <a:t>碳氮氧循环是比太阳重的恒星主要产能方式</a:t>
            </a:r>
            <a:r>
              <a:rPr kumimoji="1" lang="zh-CN" altLang="en-US"/>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8" name="Rectangle 4">
            <a:extLst>
              <a:ext uri="{FF2B5EF4-FFF2-40B4-BE49-F238E27FC236}">
                <a16:creationId xmlns:a16="http://schemas.microsoft.com/office/drawing/2014/main" id="{F6D70E04-4FC1-4FB0-AAC2-5D33C3895536}"/>
              </a:ext>
            </a:extLst>
          </p:cNvPr>
          <p:cNvSpPr>
            <a:spLocks noChangeArrowheads="1"/>
          </p:cNvSpPr>
          <p:nvPr/>
        </p:nvSpPr>
        <p:spPr bwMode="auto">
          <a:xfrm>
            <a:off x="539750" y="687814"/>
            <a:ext cx="6202339" cy="830997"/>
          </a:xfrm>
          <a:prstGeom prst="rect">
            <a:avLst/>
          </a:prstGeom>
          <a:noFill/>
          <a:ln>
            <a:noFill/>
          </a:ln>
          <a:effectLst/>
        </p:spPr>
        <p:txBody>
          <a:bodyPr wrap="none" anchor="ctr">
            <a:spAutoFit/>
          </a:bodyPr>
          <a:lstStyle/>
          <a:p>
            <a:r>
              <a:rPr kumimoji="1" lang="en-US" altLang="zh-CN" sz="2400">
                <a:solidFill>
                  <a:schemeClr val="bg2">
                    <a:lumMod val="10000"/>
                  </a:schemeClr>
                </a:solidFill>
                <a:ea typeface="楷体_GB2312" pitchFamily="49" charset="-122"/>
              </a:rPr>
              <a:t>2.</a:t>
            </a:r>
            <a:r>
              <a:rPr kumimoji="1" lang="zh-CN" altLang="en-US" sz="2400">
                <a:solidFill>
                  <a:schemeClr val="bg2">
                    <a:lumMod val="10000"/>
                  </a:schemeClr>
                </a:solidFill>
                <a:ea typeface="楷体_GB2312" pitchFamily="49" charset="-122"/>
              </a:rPr>
              <a:t>质子</a:t>
            </a:r>
            <a:r>
              <a:rPr kumimoji="1" lang="en-US" altLang="zh-CN" sz="2400">
                <a:solidFill>
                  <a:schemeClr val="bg2">
                    <a:lumMod val="10000"/>
                  </a:schemeClr>
                </a:solidFill>
                <a:ea typeface="楷体_GB2312" pitchFamily="49" charset="-122"/>
              </a:rPr>
              <a:t>-</a:t>
            </a:r>
            <a:r>
              <a:rPr kumimoji="1" lang="zh-CN" altLang="en-US" sz="2400">
                <a:solidFill>
                  <a:schemeClr val="bg2">
                    <a:lumMod val="10000"/>
                  </a:schemeClr>
                </a:solidFill>
                <a:ea typeface="楷体_GB2312" pitchFamily="49" charset="-122"/>
              </a:rPr>
              <a:t>质子循环</a:t>
            </a:r>
            <a:r>
              <a:rPr kumimoji="1" lang="en-US" altLang="zh-CN" sz="2400">
                <a:solidFill>
                  <a:schemeClr val="bg2">
                    <a:lumMod val="10000"/>
                  </a:schemeClr>
                </a:solidFill>
                <a:ea typeface="楷体_GB2312" pitchFamily="49" charset="-122"/>
              </a:rPr>
              <a:t>(</a:t>
            </a:r>
            <a:r>
              <a:rPr kumimoji="1" lang="zh-CN" altLang="en-US" sz="2400">
                <a:solidFill>
                  <a:schemeClr val="bg2">
                    <a:lumMod val="10000"/>
                  </a:schemeClr>
                </a:solidFill>
                <a:ea typeface="楷体_GB2312" pitchFamily="49" charset="-122"/>
              </a:rPr>
              <a:t>克里齐菲尔德循环</a:t>
            </a:r>
            <a:r>
              <a:rPr kumimoji="1" lang="en-US" altLang="zh-CN" sz="2400">
                <a:solidFill>
                  <a:schemeClr val="bg2">
                    <a:lumMod val="10000"/>
                  </a:schemeClr>
                </a:solidFill>
                <a:ea typeface="楷体_GB2312" pitchFamily="49" charset="-122"/>
              </a:rPr>
              <a:t>)</a:t>
            </a:r>
            <a:r>
              <a:rPr kumimoji="1" lang="zh-CN" altLang="en-US" sz="2400">
                <a:solidFill>
                  <a:schemeClr val="bg2">
                    <a:lumMod val="10000"/>
                  </a:schemeClr>
                </a:solidFill>
                <a:ea typeface="楷体_GB2312" pitchFamily="49" charset="-122"/>
              </a:rPr>
              <a:t>：</a:t>
            </a:r>
          </a:p>
          <a:p>
            <a:r>
              <a:rPr kumimoji="1" lang="zh-CN" altLang="en-US" sz="2400">
                <a:solidFill>
                  <a:schemeClr val="bg2">
                    <a:lumMod val="10000"/>
                  </a:schemeClr>
                </a:solidFill>
                <a:ea typeface="楷体_GB2312" pitchFamily="49" charset="-122"/>
              </a:rPr>
              <a:t>        </a:t>
            </a:r>
            <a:r>
              <a:rPr kumimoji="1" lang="en-US" altLang="zh-CN" sz="2400">
                <a:solidFill>
                  <a:schemeClr val="bg2">
                    <a:lumMod val="10000"/>
                  </a:schemeClr>
                </a:solidFill>
                <a:ea typeface="楷体_GB2312" pitchFamily="49" charset="-122"/>
              </a:rPr>
              <a:t>C.L.Critchfield</a:t>
            </a:r>
            <a:r>
              <a:rPr kumimoji="1" lang="zh-CN" altLang="en-US" sz="2400">
                <a:solidFill>
                  <a:schemeClr val="bg2">
                    <a:lumMod val="10000"/>
                  </a:schemeClr>
                </a:solidFill>
                <a:ea typeface="楷体_GB2312" pitchFamily="49" charset="-122"/>
              </a:rPr>
              <a:t>提出，总结果与</a:t>
            </a:r>
            <a:r>
              <a:rPr kumimoji="1" lang="en-US" altLang="zh-CN" sz="2400">
                <a:solidFill>
                  <a:schemeClr val="bg2">
                    <a:lumMod val="10000"/>
                  </a:schemeClr>
                </a:solidFill>
                <a:ea typeface="楷体_GB2312" pitchFamily="49" charset="-122"/>
              </a:rPr>
              <a:t>1.</a:t>
            </a:r>
            <a:r>
              <a:rPr kumimoji="1" lang="zh-CN" altLang="en-US" sz="2400">
                <a:solidFill>
                  <a:schemeClr val="bg2">
                    <a:lumMod val="10000"/>
                  </a:schemeClr>
                </a:solidFill>
                <a:ea typeface="楷体_GB2312" pitchFamily="49" charset="-122"/>
              </a:rPr>
              <a:t>相同。 </a:t>
            </a:r>
          </a:p>
        </p:txBody>
      </p:sp>
      <p:graphicFrame>
        <p:nvGraphicFramePr>
          <p:cNvPr id="318470" name="Object 6">
            <a:extLst>
              <a:ext uri="{FF2B5EF4-FFF2-40B4-BE49-F238E27FC236}">
                <a16:creationId xmlns:a16="http://schemas.microsoft.com/office/drawing/2014/main" id="{5C6B82EE-28E2-4406-8D54-C1700F0D50B4}"/>
              </a:ext>
            </a:extLst>
          </p:cNvPr>
          <p:cNvGraphicFramePr>
            <a:graphicFrameLocks noChangeAspect="1"/>
          </p:cNvGraphicFramePr>
          <p:nvPr>
            <p:extLst>
              <p:ext uri="{D42A27DB-BD31-4B8C-83A1-F6EECF244321}">
                <p14:modId xmlns:p14="http://schemas.microsoft.com/office/powerpoint/2010/main" val="941728435"/>
              </p:ext>
            </p:extLst>
          </p:nvPr>
        </p:nvGraphicFramePr>
        <p:xfrm>
          <a:off x="971550" y="1628775"/>
          <a:ext cx="3600450" cy="1800225"/>
        </p:xfrm>
        <a:graphic>
          <a:graphicData uri="http://schemas.openxmlformats.org/presentationml/2006/ole">
            <mc:AlternateContent xmlns:mc="http://schemas.openxmlformats.org/markup-compatibility/2006">
              <mc:Choice xmlns:v="urn:schemas-microsoft-com:vml" Requires="v">
                <p:oleObj spid="_x0000_s318547" name="公式" r:id="rId3" imgW="1295280" imgH="736560" progId="Equation.3">
                  <p:embed/>
                </p:oleObj>
              </mc:Choice>
              <mc:Fallback>
                <p:oleObj name="公式" r:id="rId3" imgW="1295280" imgH="73656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628775"/>
                        <a:ext cx="3600450" cy="1800225"/>
                      </a:xfrm>
                      <a:prstGeom prst="rect">
                        <a:avLst/>
                      </a:prstGeom>
                      <a:noFill/>
                      <a:ln>
                        <a:noFill/>
                      </a:ln>
                    </p:spPr>
                  </p:pic>
                </p:oleObj>
              </mc:Fallback>
            </mc:AlternateContent>
          </a:graphicData>
        </a:graphic>
      </p:graphicFrame>
      <p:graphicFrame>
        <p:nvGraphicFramePr>
          <p:cNvPr id="318472" name="Object 8">
            <a:extLst>
              <a:ext uri="{FF2B5EF4-FFF2-40B4-BE49-F238E27FC236}">
                <a16:creationId xmlns:a16="http://schemas.microsoft.com/office/drawing/2014/main" id="{ACB3A00D-C855-401F-83DF-94853059C0F5}"/>
              </a:ext>
            </a:extLst>
          </p:cNvPr>
          <p:cNvGraphicFramePr>
            <a:graphicFrameLocks noChangeAspect="1"/>
          </p:cNvGraphicFramePr>
          <p:nvPr>
            <p:ph/>
            <p:extLst>
              <p:ext uri="{D42A27DB-BD31-4B8C-83A1-F6EECF244321}">
                <p14:modId xmlns:p14="http://schemas.microsoft.com/office/powerpoint/2010/main" val="865966156"/>
              </p:ext>
            </p:extLst>
          </p:nvPr>
        </p:nvGraphicFramePr>
        <p:xfrm>
          <a:off x="684213" y="3789363"/>
          <a:ext cx="4678362" cy="554037"/>
        </p:xfrm>
        <a:graphic>
          <a:graphicData uri="http://schemas.openxmlformats.org/presentationml/2006/ole">
            <mc:AlternateContent xmlns:mc="http://schemas.openxmlformats.org/markup-compatibility/2006">
              <mc:Choice xmlns:v="urn:schemas-microsoft-com:vml" Requires="v">
                <p:oleObj spid="_x0000_s318548" name="公式" r:id="rId5" imgW="1930320" imgH="228600" progId="Equation.3">
                  <p:embed/>
                </p:oleObj>
              </mc:Choice>
              <mc:Fallback>
                <p:oleObj name="公式" r:id="rId5" imgW="1930320" imgH="2286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3789363"/>
                        <a:ext cx="4678362" cy="554037"/>
                      </a:xfrm>
                      <a:prstGeom prst="rect">
                        <a:avLst/>
                      </a:prstGeom>
                      <a:noFill/>
                      <a:ln>
                        <a:noFill/>
                      </a:ln>
                    </p:spPr>
                  </p:pic>
                </p:oleObj>
              </mc:Fallback>
            </mc:AlternateContent>
          </a:graphicData>
        </a:graphic>
      </p:graphicFrame>
      <p:sp>
        <p:nvSpPr>
          <p:cNvPr id="318487" name="Rectangle 23">
            <a:extLst>
              <a:ext uri="{FF2B5EF4-FFF2-40B4-BE49-F238E27FC236}">
                <a16:creationId xmlns:a16="http://schemas.microsoft.com/office/drawing/2014/main" id="{B479EAEA-9324-4307-A822-12B63C557607}"/>
              </a:ext>
            </a:extLst>
          </p:cNvPr>
          <p:cNvSpPr>
            <a:spLocks noChangeArrowheads="1"/>
          </p:cNvSpPr>
          <p:nvPr/>
        </p:nvSpPr>
        <p:spPr bwMode="auto">
          <a:xfrm>
            <a:off x="611188" y="4459933"/>
            <a:ext cx="8208962" cy="2000548"/>
          </a:xfrm>
          <a:prstGeom prst="rect">
            <a:avLst/>
          </a:prstGeom>
          <a:noFill/>
          <a:ln>
            <a:noFill/>
          </a:ln>
          <a:effectLst/>
        </p:spPr>
        <p:txBody>
          <a:bodyPr anchor="ctr">
            <a:spAutoFit/>
          </a:bodyPr>
          <a:lstStyle/>
          <a:p>
            <a:r>
              <a:rPr kumimoji="1" lang="en-US" altLang="zh-CN">
                <a:solidFill>
                  <a:schemeClr val="bg2">
                    <a:lumMod val="10000"/>
                  </a:schemeClr>
                </a:solidFill>
                <a:ea typeface="楷体_GB2312" pitchFamily="49" charset="-122"/>
              </a:rPr>
              <a:t>        </a:t>
            </a:r>
            <a:r>
              <a:rPr kumimoji="1" lang="en-US" altLang="zh-CN" sz="2400">
                <a:solidFill>
                  <a:schemeClr val="bg2">
                    <a:lumMod val="10000"/>
                  </a:schemeClr>
                </a:solidFill>
                <a:ea typeface="楷体_GB2312" pitchFamily="49" charset="-122"/>
              </a:rPr>
              <a:t>4</a:t>
            </a:r>
            <a:r>
              <a:rPr kumimoji="1" lang="zh-CN" altLang="en-US" sz="2400">
                <a:solidFill>
                  <a:schemeClr val="bg2">
                    <a:lumMod val="10000"/>
                  </a:schemeClr>
                </a:solidFill>
                <a:ea typeface="楷体_GB2312" pitchFamily="49" charset="-122"/>
              </a:rPr>
              <a:t>个质子的聚变过程中每个质子贡献</a:t>
            </a:r>
            <a:r>
              <a:rPr kumimoji="1" lang="en-US" altLang="zh-CN" sz="2400">
                <a:solidFill>
                  <a:schemeClr val="bg2">
                    <a:lumMod val="10000"/>
                  </a:schemeClr>
                </a:solidFill>
                <a:ea typeface="楷体_GB2312" pitchFamily="49" charset="-122"/>
              </a:rPr>
              <a:t>6.7MeV</a:t>
            </a:r>
            <a:r>
              <a:rPr kumimoji="1" lang="zh-CN" altLang="en-US" sz="2400">
                <a:solidFill>
                  <a:schemeClr val="bg2">
                    <a:lumMod val="10000"/>
                  </a:schemeClr>
                </a:solidFill>
                <a:ea typeface="楷体_GB2312" pitchFamily="49" charset="-122"/>
              </a:rPr>
              <a:t>，比</a:t>
            </a:r>
            <a:r>
              <a:rPr kumimoji="1" lang="en-US" altLang="zh-CN" sz="2400" baseline="30000">
                <a:solidFill>
                  <a:schemeClr val="bg2">
                    <a:lumMod val="10000"/>
                  </a:schemeClr>
                </a:solidFill>
                <a:ea typeface="楷体_GB2312" pitchFamily="49" charset="-122"/>
              </a:rPr>
              <a:t>235</a:t>
            </a:r>
            <a:r>
              <a:rPr kumimoji="1" lang="en-US" altLang="zh-CN" sz="2400">
                <a:solidFill>
                  <a:schemeClr val="bg2">
                    <a:lumMod val="10000"/>
                  </a:schemeClr>
                </a:solidFill>
                <a:ea typeface="楷体_GB2312" pitchFamily="49" charset="-122"/>
              </a:rPr>
              <a:t>U</a:t>
            </a:r>
            <a:r>
              <a:rPr kumimoji="1" lang="zh-CN" altLang="en-US" sz="2400">
                <a:solidFill>
                  <a:schemeClr val="bg2">
                    <a:lumMod val="10000"/>
                  </a:schemeClr>
                </a:solidFill>
                <a:ea typeface="楷体_GB2312" pitchFamily="49" charset="-122"/>
              </a:rPr>
              <a:t>裂变时每个质子的贡献大八倍，比化学能大一亿倍。</a:t>
            </a:r>
          </a:p>
          <a:p>
            <a:r>
              <a:rPr kumimoji="1" lang="zh-CN" altLang="en-US" sz="2400">
                <a:solidFill>
                  <a:schemeClr val="bg2">
                    <a:lumMod val="10000"/>
                  </a:schemeClr>
                </a:solidFill>
                <a:ea typeface="楷体_GB2312" pitchFamily="49" charset="-122"/>
              </a:rPr>
              <a:t>        当温度低于</a:t>
            </a:r>
            <a:r>
              <a:rPr kumimoji="1" lang="en-US" altLang="zh-CN" sz="2400">
                <a:solidFill>
                  <a:schemeClr val="bg2">
                    <a:lumMod val="10000"/>
                  </a:schemeClr>
                </a:solidFill>
                <a:ea typeface="楷体_GB2312" pitchFamily="49" charset="-122"/>
              </a:rPr>
              <a:t>1.8</a:t>
            </a:r>
            <a:r>
              <a:rPr kumimoji="1" lang="en-US" altLang="zh-CN" sz="2400">
                <a:solidFill>
                  <a:schemeClr val="bg2">
                    <a:lumMod val="10000"/>
                  </a:schemeClr>
                </a:solidFill>
              </a:rPr>
              <a:t>×</a:t>
            </a:r>
            <a:r>
              <a:rPr kumimoji="1" lang="en-US" altLang="zh-CN" sz="2400">
                <a:solidFill>
                  <a:schemeClr val="bg2">
                    <a:lumMod val="10000"/>
                  </a:schemeClr>
                </a:solidFill>
                <a:ea typeface="楷体_GB2312" pitchFamily="49" charset="-122"/>
              </a:rPr>
              <a:t>10</a:t>
            </a:r>
            <a:r>
              <a:rPr kumimoji="1" lang="en-US" altLang="zh-CN" sz="2400" baseline="30000">
                <a:solidFill>
                  <a:schemeClr val="bg2">
                    <a:lumMod val="10000"/>
                  </a:schemeClr>
                </a:solidFill>
                <a:ea typeface="楷体_GB2312" pitchFamily="49" charset="-122"/>
              </a:rPr>
              <a:t>7</a:t>
            </a:r>
            <a:r>
              <a:rPr kumimoji="1" lang="en-US" altLang="zh-CN" sz="2400">
                <a:solidFill>
                  <a:schemeClr val="bg2">
                    <a:lumMod val="10000"/>
                  </a:schemeClr>
                </a:solidFill>
                <a:ea typeface="楷体_GB2312" pitchFamily="49" charset="-122"/>
              </a:rPr>
              <a:t>K</a:t>
            </a:r>
            <a:r>
              <a:rPr kumimoji="1" lang="zh-CN" altLang="en-US" sz="2400">
                <a:solidFill>
                  <a:schemeClr val="bg2">
                    <a:lumMod val="10000"/>
                  </a:schemeClr>
                </a:solidFill>
                <a:ea typeface="楷体_GB2312" pitchFamily="49" charset="-122"/>
              </a:rPr>
              <a:t>时以</a:t>
            </a:r>
            <a:r>
              <a:rPr kumimoji="1" lang="en-US" altLang="zh-CN" sz="2400">
                <a:solidFill>
                  <a:schemeClr val="bg2">
                    <a:lumMod val="10000"/>
                  </a:schemeClr>
                </a:solidFill>
                <a:ea typeface="楷体_GB2312" pitchFamily="49" charset="-122"/>
              </a:rPr>
              <a:t>p-p</a:t>
            </a:r>
            <a:r>
              <a:rPr kumimoji="1" lang="zh-CN" altLang="en-US" sz="2400">
                <a:solidFill>
                  <a:schemeClr val="bg2">
                    <a:lumMod val="10000"/>
                  </a:schemeClr>
                </a:solidFill>
                <a:ea typeface="楷体_GB2312" pitchFamily="49" charset="-122"/>
              </a:rPr>
              <a:t>循环为主（太阳中心温度为</a:t>
            </a:r>
            <a:r>
              <a:rPr kumimoji="1" lang="en-US" altLang="zh-CN" sz="2400">
                <a:solidFill>
                  <a:schemeClr val="bg2">
                    <a:lumMod val="10000"/>
                  </a:schemeClr>
                </a:solidFill>
              </a:rPr>
              <a:t>1.5×10</a:t>
            </a:r>
            <a:r>
              <a:rPr kumimoji="1" lang="en-US" altLang="zh-CN" sz="2400" baseline="30000">
                <a:solidFill>
                  <a:schemeClr val="bg2">
                    <a:lumMod val="10000"/>
                  </a:schemeClr>
                </a:solidFill>
              </a:rPr>
              <a:t>7</a:t>
            </a:r>
            <a:r>
              <a:rPr kumimoji="1" lang="en-US" altLang="zh-CN" sz="2400">
                <a:solidFill>
                  <a:schemeClr val="bg2">
                    <a:lumMod val="10000"/>
                  </a:schemeClr>
                </a:solidFill>
              </a:rPr>
              <a:t>K</a:t>
            </a:r>
            <a:r>
              <a:rPr kumimoji="1" lang="zh-CN" altLang="en-US" sz="2400">
                <a:solidFill>
                  <a:schemeClr val="bg2">
                    <a:lumMod val="10000"/>
                  </a:schemeClr>
                </a:solidFill>
              </a:rPr>
              <a:t>）</a:t>
            </a:r>
            <a:r>
              <a:rPr kumimoji="1" lang="zh-CN" altLang="en-US" sz="2400">
                <a:solidFill>
                  <a:schemeClr val="bg2">
                    <a:lumMod val="10000"/>
                  </a:schemeClr>
                </a:solidFill>
                <a:ea typeface="楷体_GB2312" pitchFamily="49" charset="-122"/>
              </a:rPr>
              <a:t>，在产生能量的机制中，</a:t>
            </a:r>
            <a:r>
              <a:rPr kumimoji="1" lang="en-US" altLang="zh-CN" sz="2400">
                <a:solidFill>
                  <a:schemeClr val="bg2">
                    <a:lumMod val="10000"/>
                  </a:schemeClr>
                </a:solidFill>
                <a:ea typeface="楷体_GB2312" pitchFamily="49" charset="-122"/>
              </a:rPr>
              <a:t>p-p</a:t>
            </a:r>
            <a:r>
              <a:rPr kumimoji="1" lang="zh-CN" altLang="en-US" sz="2400">
                <a:solidFill>
                  <a:schemeClr val="bg2">
                    <a:lumMod val="10000"/>
                  </a:schemeClr>
                </a:solidFill>
                <a:ea typeface="楷体_GB2312" pitchFamily="49" charset="-122"/>
              </a:rPr>
              <a:t>循环占</a:t>
            </a:r>
            <a:r>
              <a:rPr kumimoji="1" lang="en-US" altLang="zh-CN" sz="2400">
                <a:solidFill>
                  <a:schemeClr val="bg2">
                    <a:lumMod val="10000"/>
                  </a:schemeClr>
                </a:solidFill>
                <a:ea typeface="楷体_GB2312" pitchFamily="49" charset="-122"/>
              </a:rPr>
              <a:t>96%</a:t>
            </a:r>
            <a:r>
              <a:rPr kumimoji="1" lang="zh-CN" altLang="en-US" sz="2400">
                <a:solidFill>
                  <a:schemeClr val="bg2">
                    <a:lumMod val="10000"/>
                  </a:schemeClr>
                </a:solidFill>
                <a:ea typeface="楷体_GB2312" pitchFamily="49" charset="-122"/>
              </a:rPr>
              <a:t>。</a:t>
            </a:r>
            <a:r>
              <a:rPr lang="zh-CN" altLang="en-US" sz="2400">
                <a:solidFill>
                  <a:schemeClr val="bg2">
                    <a:lumMod val="10000"/>
                  </a:schemeClr>
                </a:solidFill>
                <a:ea typeface="楷体_GB2312" pitchFamily="49" charset="-122"/>
                <a:sym typeface="Symbol" panose="05050102010706020507" pitchFamily="18" charset="2"/>
              </a:rPr>
              <a:t>在许多比较年轻的热星体中，情况相反，碳循环更重要。</a:t>
            </a:r>
          </a:p>
        </p:txBody>
      </p:sp>
      <p:pic>
        <p:nvPicPr>
          <p:cNvPr id="318546" name="Picture 82">
            <a:extLst>
              <a:ext uri="{FF2B5EF4-FFF2-40B4-BE49-F238E27FC236}">
                <a16:creationId xmlns:a16="http://schemas.microsoft.com/office/drawing/2014/main" id="{379064D7-8144-40D3-825A-B742AA00BC7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59338" y="1279525"/>
            <a:ext cx="4105275" cy="252253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18470"/>
                                        </p:tgtEl>
                                        <p:attrNameLst>
                                          <p:attrName>style.visibility</p:attrName>
                                        </p:attrNameLst>
                                      </p:cBhvr>
                                      <p:to>
                                        <p:strVal val="visible"/>
                                      </p:to>
                                    </p:set>
                                    <p:animEffect transition="in" filter="wipe(up)">
                                      <p:cBhvr>
                                        <p:cTn id="7" dur="500"/>
                                        <p:tgtEl>
                                          <p:spTgt spid="3184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nodeType="clickEffect">
                                  <p:stCondLst>
                                    <p:cond delay="0"/>
                                  </p:stCondLst>
                                  <p:childTnLst>
                                    <p:set>
                                      <p:cBhvr>
                                        <p:cTn id="11" dur="1" fill="hold">
                                          <p:stCondLst>
                                            <p:cond delay="0"/>
                                          </p:stCondLst>
                                        </p:cTn>
                                        <p:tgtEl>
                                          <p:spTgt spid="318472"/>
                                        </p:tgtEl>
                                        <p:attrNameLst>
                                          <p:attrName>style.visibility</p:attrName>
                                        </p:attrNameLst>
                                      </p:cBhvr>
                                      <p:to>
                                        <p:strVal val="visible"/>
                                      </p:to>
                                    </p:set>
                                    <p:anim calcmode="lin" valueType="num">
                                      <p:cBhvr>
                                        <p:cTn id="12" dur="500" fill="hold"/>
                                        <p:tgtEl>
                                          <p:spTgt spid="318472"/>
                                        </p:tgtEl>
                                        <p:attrNameLst>
                                          <p:attrName>ppt_w</p:attrName>
                                        </p:attrNameLst>
                                      </p:cBhvr>
                                      <p:tavLst>
                                        <p:tav tm="0">
                                          <p:val>
                                            <p:fltVal val="0"/>
                                          </p:val>
                                        </p:tav>
                                        <p:tav tm="100000">
                                          <p:val>
                                            <p:strVal val="#ppt_w"/>
                                          </p:val>
                                        </p:tav>
                                      </p:tavLst>
                                    </p:anim>
                                    <p:anim calcmode="lin" valueType="num">
                                      <p:cBhvr>
                                        <p:cTn id="13" dur="500" fill="hold"/>
                                        <p:tgtEl>
                                          <p:spTgt spid="318472"/>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318546"/>
                                        </p:tgtEl>
                                        <p:attrNameLst>
                                          <p:attrName>style.visibility</p:attrName>
                                        </p:attrNameLst>
                                      </p:cBhvr>
                                      <p:to>
                                        <p:strVal val="visible"/>
                                      </p:to>
                                    </p:set>
                                    <p:animEffect transition="in" filter="wipe(left)">
                                      <p:cBhvr>
                                        <p:cTn id="18" dur="1000"/>
                                        <p:tgtEl>
                                          <p:spTgt spid="31854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318487">
                                            <p:txEl>
                                              <p:pRg st="0" end="0"/>
                                            </p:txEl>
                                          </p:spTgt>
                                        </p:tgtEl>
                                        <p:attrNameLst>
                                          <p:attrName>style.visibility</p:attrName>
                                        </p:attrNameLst>
                                      </p:cBhvr>
                                      <p:to>
                                        <p:strVal val="visible"/>
                                      </p:to>
                                    </p:set>
                                    <p:anim calcmode="lin" valueType="num">
                                      <p:cBhvr additive="base">
                                        <p:cTn id="23" dur="500" fill="hold"/>
                                        <p:tgtEl>
                                          <p:spTgt spid="318487">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18487">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18487">
                                            <p:txEl>
                                              <p:pRg st="1" end="1"/>
                                            </p:txEl>
                                          </p:spTgt>
                                        </p:tgtEl>
                                        <p:attrNameLst>
                                          <p:attrName>style.visibility</p:attrName>
                                        </p:attrNameLst>
                                      </p:cBhvr>
                                      <p:to>
                                        <p:strVal val="visible"/>
                                      </p:to>
                                    </p:set>
                                    <p:anim calcmode="lin" valueType="num">
                                      <p:cBhvr additive="base">
                                        <p:cTn id="27" dur="500" fill="hold"/>
                                        <p:tgtEl>
                                          <p:spTgt spid="318487">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1848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3525" name="Picture 5" descr="250px-FusionintheSun">
            <a:hlinkClick r:id="rId2"/>
            <a:extLst>
              <a:ext uri="{FF2B5EF4-FFF2-40B4-BE49-F238E27FC236}">
                <a16:creationId xmlns:a16="http://schemas.microsoft.com/office/drawing/2014/main" id="{C9229F1B-459B-4B76-AA59-781B8D3B5C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549275"/>
            <a:ext cx="4384675" cy="6192838"/>
          </a:xfrm>
          <a:prstGeom prst="rect">
            <a:avLst/>
          </a:prstGeom>
          <a:noFill/>
          <a:extLst>
            <a:ext uri="{909E8E84-426E-40DD-AFC4-6F175D3DCCD1}">
              <a14:hiddenFill xmlns:a14="http://schemas.microsoft.com/office/drawing/2010/main">
                <a:solidFill>
                  <a:srgbClr val="FFFFFF"/>
                </a:solidFill>
              </a14:hiddenFill>
            </a:ext>
          </a:extLst>
        </p:spPr>
      </p:pic>
      <p:sp>
        <p:nvSpPr>
          <p:cNvPr id="363526" name="Rectangle 6">
            <a:extLst>
              <a:ext uri="{FF2B5EF4-FFF2-40B4-BE49-F238E27FC236}">
                <a16:creationId xmlns:a16="http://schemas.microsoft.com/office/drawing/2014/main" id="{FC663ED7-2DFD-4554-9903-29D66B9EEEA7}"/>
              </a:ext>
            </a:extLst>
          </p:cNvPr>
          <p:cNvSpPr>
            <a:spLocks noChangeArrowheads="1"/>
          </p:cNvSpPr>
          <p:nvPr/>
        </p:nvSpPr>
        <p:spPr bwMode="auto">
          <a:xfrm>
            <a:off x="5940425" y="4292600"/>
            <a:ext cx="28448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zh-CN" altLang="en-US" b="0">
                <a:solidFill>
                  <a:srgbClr val="FF0000"/>
                </a:solidFill>
                <a:ea typeface="楷体_GB2312" pitchFamily="49" charset="-122"/>
              </a:rPr>
              <a:t>质子</a:t>
            </a:r>
            <a:r>
              <a:rPr kumimoji="1" lang="en-US" altLang="zh-CN" b="0">
                <a:solidFill>
                  <a:srgbClr val="FF0000"/>
                </a:solidFill>
                <a:ea typeface="楷体_GB2312" pitchFamily="49" charset="-122"/>
              </a:rPr>
              <a:t>-</a:t>
            </a:r>
            <a:r>
              <a:rPr kumimoji="1" lang="zh-CN" altLang="en-US" b="0">
                <a:solidFill>
                  <a:srgbClr val="FF0000"/>
                </a:solidFill>
                <a:ea typeface="楷体_GB2312" pitchFamily="49" charset="-122"/>
              </a:rPr>
              <a:t>质子链反应是太阳和比太阳轻的恒星产生能量的主要方式</a:t>
            </a:r>
            <a:r>
              <a:rPr kumimoji="1" lang="zh-CN" altLang="en-US"/>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40" name="Rectangle 4">
            <a:extLst>
              <a:ext uri="{FF2B5EF4-FFF2-40B4-BE49-F238E27FC236}">
                <a16:creationId xmlns:a16="http://schemas.microsoft.com/office/drawing/2014/main" id="{3B59863A-FBB7-477A-BEF2-83E56E44CA9A}"/>
              </a:ext>
            </a:extLst>
          </p:cNvPr>
          <p:cNvSpPr>
            <a:spLocks noGrp="1" noChangeArrowheads="1"/>
          </p:cNvSpPr>
          <p:nvPr>
            <p:ph type="body" sz="half" idx="1"/>
          </p:nvPr>
        </p:nvSpPr>
        <p:spPr>
          <a:xfrm>
            <a:off x="395288" y="765175"/>
            <a:ext cx="8474075" cy="609282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zh-CN" altLang="en-US" sz="2400" b="1">
                <a:solidFill>
                  <a:schemeClr val="bg2">
                    <a:lumMod val="10000"/>
                  </a:schemeClr>
                </a:solidFill>
                <a:latin typeface="Times New Roman" panose="02020603050405020304" pitchFamily="18" charset="0"/>
                <a:ea typeface="楷体_GB2312" pitchFamily="49" charset="-122"/>
              </a:rPr>
              <a:t>每天燃烧</a:t>
            </a:r>
            <a:r>
              <a:rPr lang="en-US" altLang="zh-CN" sz="2400" b="1">
                <a:solidFill>
                  <a:schemeClr val="bg2">
                    <a:lumMod val="10000"/>
                  </a:schemeClr>
                </a:solidFill>
                <a:latin typeface="Times New Roman" panose="02020603050405020304" pitchFamily="18" charset="0"/>
                <a:ea typeface="楷体_GB2312" pitchFamily="49" charset="-122"/>
              </a:rPr>
              <a:t>5</a:t>
            </a:r>
            <a:r>
              <a:rPr lang="en-US" altLang="en-US" sz="2400" b="1">
                <a:solidFill>
                  <a:schemeClr val="bg2">
                    <a:lumMod val="10000"/>
                  </a:schemeClr>
                </a:solidFill>
                <a:latin typeface="Times New Roman" panose="02020603050405020304" pitchFamily="18" charset="0"/>
                <a:ea typeface="楷体_GB2312" pitchFamily="49" charset="-122"/>
              </a:rPr>
              <a:t>x</a:t>
            </a:r>
            <a:r>
              <a:rPr lang="en-US" altLang="zh-CN" sz="2400" b="1">
                <a:solidFill>
                  <a:schemeClr val="bg2">
                    <a:lumMod val="10000"/>
                  </a:schemeClr>
                </a:solidFill>
                <a:latin typeface="Times New Roman" panose="02020603050405020304" pitchFamily="18" charset="0"/>
                <a:ea typeface="楷体_GB2312" pitchFamily="49" charset="-122"/>
              </a:rPr>
              <a:t>10</a:t>
            </a:r>
            <a:r>
              <a:rPr lang="en-US" altLang="zh-CN" sz="2400" b="1" baseline="30000">
                <a:solidFill>
                  <a:schemeClr val="bg2">
                    <a:lumMod val="10000"/>
                  </a:schemeClr>
                </a:solidFill>
                <a:latin typeface="Times New Roman" panose="02020603050405020304" pitchFamily="18" charset="0"/>
                <a:ea typeface="楷体_GB2312" pitchFamily="49" charset="-122"/>
              </a:rPr>
              <a:t>13</a:t>
            </a:r>
            <a:r>
              <a:rPr lang="zh-CN" altLang="en-US" sz="2400" b="1">
                <a:solidFill>
                  <a:schemeClr val="bg2">
                    <a:lumMod val="10000"/>
                  </a:schemeClr>
                </a:solidFill>
                <a:latin typeface="Times New Roman" panose="02020603050405020304" pitchFamily="18" charset="0"/>
                <a:ea typeface="楷体_GB2312" pitchFamily="49" charset="-122"/>
              </a:rPr>
              <a:t>吨氢，相当于</a:t>
            </a:r>
            <a:r>
              <a:rPr lang="en-US" altLang="zh-CN" sz="2400" b="1">
                <a:solidFill>
                  <a:schemeClr val="bg2">
                    <a:lumMod val="10000"/>
                  </a:schemeClr>
                </a:solidFill>
                <a:latin typeface="Times New Roman" panose="02020603050405020304" pitchFamily="18" charset="0"/>
                <a:ea typeface="楷体_GB2312" pitchFamily="49" charset="-122"/>
              </a:rPr>
              <a:t>3.5x10</a:t>
            </a:r>
            <a:r>
              <a:rPr lang="en-US" altLang="zh-CN" sz="2400" b="1" baseline="30000">
                <a:solidFill>
                  <a:schemeClr val="bg2">
                    <a:lumMod val="10000"/>
                  </a:schemeClr>
                </a:solidFill>
                <a:latin typeface="Times New Roman" panose="02020603050405020304" pitchFamily="18" charset="0"/>
                <a:ea typeface="楷体_GB2312" pitchFamily="49" charset="-122"/>
              </a:rPr>
              <a:t>11</a:t>
            </a:r>
            <a:r>
              <a:rPr lang="zh-CN" altLang="en-US" sz="2400" b="1">
                <a:solidFill>
                  <a:schemeClr val="bg2">
                    <a:lumMod val="10000"/>
                  </a:schemeClr>
                </a:solidFill>
                <a:latin typeface="Times New Roman" panose="02020603050405020304" pitchFamily="18" charset="0"/>
                <a:ea typeface="楷体_GB2312" pitchFamily="49" charset="-122"/>
              </a:rPr>
              <a:t>吨的质量转化为能量；</a:t>
            </a:r>
          </a:p>
          <a:p>
            <a:r>
              <a:rPr lang="zh-CN" altLang="en-US" sz="2400" b="1">
                <a:solidFill>
                  <a:schemeClr val="bg2">
                    <a:lumMod val="10000"/>
                  </a:schemeClr>
                </a:solidFill>
                <a:latin typeface="Times New Roman" panose="02020603050405020304" pitchFamily="18" charset="0"/>
                <a:ea typeface="楷体_GB2312" pitchFamily="49" charset="-122"/>
              </a:rPr>
              <a:t>所释放的能量相当于每秒爆炸</a:t>
            </a:r>
            <a:r>
              <a:rPr lang="en-US" altLang="zh-CN" sz="2400" b="1">
                <a:solidFill>
                  <a:schemeClr val="bg2">
                    <a:lumMod val="10000"/>
                  </a:schemeClr>
                </a:solidFill>
                <a:latin typeface="Times New Roman" panose="02020603050405020304" pitchFamily="18" charset="0"/>
                <a:ea typeface="楷体_GB2312" pitchFamily="49" charset="-122"/>
              </a:rPr>
              <a:t>900</a:t>
            </a:r>
            <a:r>
              <a:rPr lang="zh-CN" altLang="en-US" sz="2400" b="1">
                <a:solidFill>
                  <a:schemeClr val="bg2">
                    <a:lumMod val="10000"/>
                  </a:schemeClr>
                </a:solidFill>
                <a:latin typeface="Times New Roman" panose="02020603050405020304" pitchFamily="18" charset="0"/>
                <a:ea typeface="楷体_GB2312" pitchFamily="49" charset="-122"/>
              </a:rPr>
              <a:t>亿颗百万吨级的氢弹；</a:t>
            </a:r>
          </a:p>
          <a:p>
            <a:r>
              <a:rPr lang="zh-CN" altLang="en-US" sz="2400" b="1">
                <a:solidFill>
                  <a:schemeClr val="bg2">
                    <a:lumMod val="10000"/>
                  </a:schemeClr>
                </a:solidFill>
                <a:latin typeface="Times New Roman" panose="02020603050405020304" pitchFamily="18" charset="0"/>
                <a:ea typeface="楷体_GB2312" pitchFamily="49" charset="-122"/>
              </a:rPr>
              <a:t>太阳的质量： </a:t>
            </a:r>
            <a:r>
              <a:rPr lang="en-US" altLang="zh-CN" sz="2400" b="1">
                <a:solidFill>
                  <a:schemeClr val="bg2">
                    <a:lumMod val="10000"/>
                  </a:schemeClr>
                </a:solidFill>
                <a:latin typeface="Times New Roman" panose="02020603050405020304" pitchFamily="18" charset="0"/>
                <a:ea typeface="楷体_GB2312" pitchFamily="49" charset="-122"/>
              </a:rPr>
              <a:t>2</a:t>
            </a:r>
            <a:r>
              <a:rPr lang="en-US" altLang="en-US" sz="2400" b="1">
                <a:solidFill>
                  <a:schemeClr val="bg2">
                    <a:lumMod val="10000"/>
                  </a:schemeClr>
                </a:solidFill>
                <a:latin typeface="Times New Roman" panose="02020603050405020304" pitchFamily="18" charset="0"/>
                <a:ea typeface="楷体_GB2312" pitchFamily="49" charset="-122"/>
              </a:rPr>
              <a:t>x</a:t>
            </a:r>
            <a:r>
              <a:rPr lang="en-US" altLang="zh-CN" sz="2400" b="1">
                <a:solidFill>
                  <a:schemeClr val="bg2">
                    <a:lumMod val="10000"/>
                  </a:schemeClr>
                </a:solidFill>
                <a:latin typeface="Times New Roman" panose="02020603050405020304" pitchFamily="18" charset="0"/>
                <a:ea typeface="楷体_GB2312" pitchFamily="49" charset="-122"/>
              </a:rPr>
              <a:t>10</a:t>
            </a:r>
            <a:r>
              <a:rPr lang="en-US" altLang="zh-CN" sz="2400" b="1" baseline="30000">
                <a:solidFill>
                  <a:schemeClr val="bg2">
                    <a:lumMod val="10000"/>
                  </a:schemeClr>
                </a:solidFill>
                <a:latin typeface="Times New Roman" panose="02020603050405020304" pitchFamily="18" charset="0"/>
                <a:ea typeface="楷体_GB2312" pitchFamily="49" charset="-122"/>
              </a:rPr>
              <a:t>27</a:t>
            </a:r>
            <a:r>
              <a:rPr lang="zh-CN" altLang="en-US" sz="2400" b="1">
                <a:solidFill>
                  <a:schemeClr val="bg2">
                    <a:lumMod val="10000"/>
                  </a:schemeClr>
                </a:solidFill>
                <a:latin typeface="Times New Roman" panose="02020603050405020304" pitchFamily="18" charset="0"/>
                <a:ea typeface="楷体_GB2312" pitchFamily="49" charset="-122"/>
              </a:rPr>
              <a:t>吨；</a:t>
            </a:r>
          </a:p>
          <a:p>
            <a:r>
              <a:rPr lang="zh-CN" altLang="en-US" sz="2400" b="1">
                <a:solidFill>
                  <a:schemeClr val="bg2">
                    <a:lumMod val="10000"/>
                  </a:schemeClr>
                </a:solidFill>
                <a:latin typeface="Times New Roman" panose="02020603050405020304" pitchFamily="18" charset="0"/>
                <a:ea typeface="楷体_GB2312" pitchFamily="49" charset="-122"/>
              </a:rPr>
              <a:t>太阳核巨变反应：引力约束等离子体；</a:t>
            </a:r>
          </a:p>
          <a:p>
            <a:r>
              <a:rPr lang="zh-CN" altLang="en-US" sz="2400" b="1">
                <a:solidFill>
                  <a:schemeClr val="bg2">
                    <a:lumMod val="10000"/>
                  </a:schemeClr>
                </a:solidFill>
                <a:latin typeface="Times New Roman" panose="02020603050405020304" pitchFamily="18" charset="0"/>
                <a:ea typeface="楷体_GB2312" pitchFamily="49" charset="-122"/>
              </a:rPr>
              <a:t>碳循环周期： </a:t>
            </a:r>
            <a:r>
              <a:rPr lang="en-US" altLang="zh-CN" sz="2400" b="1">
                <a:solidFill>
                  <a:schemeClr val="bg2">
                    <a:lumMod val="10000"/>
                  </a:schemeClr>
                </a:solidFill>
                <a:latin typeface="Times New Roman" panose="02020603050405020304" pitchFamily="18" charset="0"/>
                <a:ea typeface="楷体_GB2312" pitchFamily="49" charset="-122"/>
              </a:rPr>
              <a:t>6</a:t>
            </a:r>
            <a:r>
              <a:rPr lang="en-US" altLang="en-US" sz="2400" b="1">
                <a:solidFill>
                  <a:schemeClr val="bg2">
                    <a:lumMod val="10000"/>
                  </a:schemeClr>
                </a:solidFill>
                <a:latin typeface="Times New Roman" panose="02020603050405020304" pitchFamily="18" charset="0"/>
                <a:ea typeface="楷体_GB2312" pitchFamily="49" charset="-122"/>
              </a:rPr>
              <a:t>x</a:t>
            </a:r>
            <a:r>
              <a:rPr lang="en-US" altLang="zh-CN" sz="2400" b="1">
                <a:solidFill>
                  <a:schemeClr val="bg2">
                    <a:lumMod val="10000"/>
                  </a:schemeClr>
                </a:solidFill>
                <a:latin typeface="Times New Roman" panose="02020603050405020304" pitchFamily="18" charset="0"/>
                <a:ea typeface="楷体_GB2312" pitchFamily="49" charset="-122"/>
              </a:rPr>
              <a:t>10</a:t>
            </a:r>
            <a:r>
              <a:rPr lang="en-US" altLang="zh-CN" sz="2400" b="1" baseline="30000">
                <a:solidFill>
                  <a:schemeClr val="bg2">
                    <a:lumMod val="10000"/>
                  </a:schemeClr>
                </a:solidFill>
                <a:latin typeface="Times New Roman" panose="02020603050405020304" pitchFamily="18" charset="0"/>
                <a:ea typeface="楷体_GB2312" pitchFamily="49" charset="-122"/>
              </a:rPr>
              <a:t>6</a:t>
            </a:r>
            <a:r>
              <a:rPr lang="zh-CN" altLang="en-US" sz="2400" b="1">
                <a:solidFill>
                  <a:schemeClr val="bg2">
                    <a:lumMod val="10000"/>
                  </a:schemeClr>
                </a:solidFill>
                <a:latin typeface="Times New Roman" panose="02020603050405020304" pitchFamily="18" charset="0"/>
                <a:ea typeface="楷体_GB2312" pitchFamily="49" charset="-122"/>
              </a:rPr>
              <a:t>年；</a:t>
            </a:r>
          </a:p>
          <a:p>
            <a:r>
              <a:rPr lang="zh-CN" altLang="en-US" sz="2400" b="1">
                <a:solidFill>
                  <a:schemeClr val="bg2">
                    <a:lumMod val="10000"/>
                  </a:schemeClr>
                </a:solidFill>
                <a:latin typeface="Times New Roman" panose="02020603050405020304" pitchFamily="18" charset="0"/>
                <a:ea typeface="楷体_GB2312" pitchFamily="49" charset="-122"/>
              </a:rPr>
              <a:t>质子</a:t>
            </a:r>
            <a:r>
              <a:rPr lang="en-US" altLang="zh-CN" sz="2400" b="1">
                <a:solidFill>
                  <a:schemeClr val="bg2">
                    <a:lumMod val="10000"/>
                  </a:schemeClr>
                </a:solidFill>
                <a:latin typeface="Times New Roman" panose="02020603050405020304" pitchFamily="18" charset="0"/>
                <a:ea typeface="楷体_GB2312" pitchFamily="49" charset="-122"/>
              </a:rPr>
              <a:t>-</a:t>
            </a:r>
            <a:r>
              <a:rPr lang="zh-CN" altLang="en-US" sz="2400" b="1">
                <a:solidFill>
                  <a:schemeClr val="bg2">
                    <a:lumMod val="10000"/>
                  </a:schemeClr>
                </a:solidFill>
                <a:latin typeface="Times New Roman" panose="02020603050405020304" pitchFamily="18" charset="0"/>
                <a:ea typeface="楷体_GB2312" pitchFamily="49" charset="-122"/>
              </a:rPr>
              <a:t>质子循环周期： </a:t>
            </a:r>
            <a:r>
              <a:rPr lang="en-US" altLang="zh-CN" sz="2400" b="1">
                <a:solidFill>
                  <a:schemeClr val="bg2">
                    <a:lumMod val="10000"/>
                  </a:schemeClr>
                </a:solidFill>
                <a:latin typeface="Times New Roman" panose="02020603050405020304" pitchFamily="18" charset="0"/>
                <a:ea typeface="楷体_GB2312" pitchFamily="49" charset="-122"/>
              </a:rPr>
              <a:t>3</a:t>
            </a:r>
            <a:r>
              <a:rPr lang="en-US" altLang="en-US" sz="2400" b="1">
                <a:solidFill>
                  <a:schemeClr val="bg2">
                    <a:lumMod val="10000"/>
                  </a:schemeClr>
                </a:solidFill>
                <a:latin typeface="Times New Roman" panose="02020603050405020304" pitchFamily="18" charset="0"/>
                <a:ea typeface="楷体_GB2312" pitchFamily="49" charset="-122"/>
              </a:rPr>
              <a:t>x</a:t>
            </a:r>
            <a:r>
              <a:rPr lang="en-US" altLang="zh-CN" sz="2400" b="1">
                <a:solidFill>
                  <a:schemeClr val="bg2">
                    <a:lumMod val="10000"/>
                  </a:schemeClr>
                </a:solidFill>
                <a:latin typeface="Times New Roman" panose="02020603050405020304" pitchFamily="18" charset="0"/>
                <a:ea typeface="楷体_GB2312" pitchFamily="49" charset="-122"/>
              </a:rPr>
              <a:t>10</a:t>
            </a:r>
            <a:r>
              <a:rPr lang="en-US" altLang="zh-CN" sz="2400" b="1" baseline="30000">
                <a:solidFill>
                  <a:schemeClr val="bg2">
                    <a:lumMod val="10000"/>
                  </a:schemeClr>
                </a:solidFill>
                <a:latin typeface="Times New Roman" panose="02020603050405020304" pitchFamily="18" charset="0"/>
                <a:ea typeface="楷体_GB2312" pitchFamily="49" charset="-122"/>
              </a:rPr>
              <a:t>9</a:t>
            </a:r>
            <a:r>
              <a:rPr lang="zh-CN" altLang="en-US" sz="2400" b="1">
                <a:solidFill>
                  <a:schemeClr val="bg2">
                    <a:lumMod val="10000"/>
                  </a:schemeClr>
                </a:solidFill>
                <a:latin typeface="Times New Roman" panose="02020603050405020304" pitchFamily="18" charset="0"/>
                <a:ea typeface="楷体_GB2312" pitchFamily="49" charset="-122"/>
              </a:rPr>
              <a:t>年；</a:t>
            </a:r>
          </a:p>
          <a:p>
            <a:r>
              <a:rPr lang="zh-CN" altLang="en-US" sz="2400" b="1">
                <a:solidFill>
                  <a:schemeClr val="bg2">
                    <a:lumMod val="10000"/>
                  </a:schemeClr>
                </a:solidFill>
                <a:latin typeface="Times New Roman" panose="02020603050405020304" pitchFamily="18" charset="0"/>
                <a:ea typeface="楷体_GB2312" pitchFamily="49" charset="-122"/>
              </a:rPr>
              <a:t>太阳的外层温度：</a:t>
            </a:r>
            <a:r>
              <a:rPr lang="en-US" altLang="zh-CN" sz="2400" b="1">
                <a:solidFill>
                  <a:schemeClr val="bg2">
                    <a:lumMod val="10000"/>
                  </a:schemeClr>
                </a:solidFill>
                <a:latin typeface="Times New Roman" panose="02020603050405020304" pitchFamily="18" charset="0"/>
                <a:ea typeface="楷体_GB2312" pitchFamily="49" charset="-122"/>
              </a:rPr>
              <a:t>6000</a:t>
            </a:r>
            <a:r>
              <a:rPr lang="en-US" altLang="en-US" sz="2400" b="1">
                <a:solidFill>
                  <a:schemeClr val="bg2">
                    <a:lumMod val="10000"/>
                  </a:schemeClr>
                </a:solidFill>
                <a:latin typeface="Times New Roman" panose="02020603050405020304" pitchFamily="18" charset="0"/>
                <a:ea typeface="楷体_GB2312" pitchFamily="49" charset="-122"/>
              </a:rPr>
              <a:t>K</a:t>
            </a:r>
            <a:r>
              <a:rPr lang="zh-CN" altLang="en-US" sz="2400" b="1">
                <a:solidFill>
                  <a:schemeClr val="bg2">
                    <a:lumMod val="10000"/>
                  </a:schemeClr>
                </a:solidFill>
                <a:latin typeface="Times New Roman" panose="02020603050405020304" pitchFamily="18" charset="0"/>
                <a:ea typeface="楷体_GB2312" pitchFamily="49" charset="-122"/>
              </a:rPr>
              <a:t>；</a:t>
            </a:r>
          </a:p>
          <a:p>
            <a:r>
              <a:rPr lang="zh-CN" altLang="en-US" sz="2400" b="1">
                <a:solidFill>
                  <a:schemeClr val="bg2">
                    <a:lumMod val="10000"/>
                  </a:schemeClr>
                </a:solidFill>
                <a:latin typeface="Times New Roman" panose="02020603050405020304" pitchFamily="18" charset="0"/>
                <a:ea typeface="楷体_GB2312" pitchFamily="49" charset="-122"/>
              </a:rPr>
              <a:t>太阳的中心温度：</a:t>
            </a:r>
            <a:r>
              <a:rPr lang="en-US" altLang="zh-CN" sz="2400" b="1">
                <a:solidFill>
                  <a:schemeClr val="bg2">
                    <a:lumMod val="10000"/>
                  </a:schemeClr>
                </a:solidFill>
                <a:latin typeface="Times New Roman" panose="02020603050405020304" pitchFamily="18" charset="0"/>
                <a:ea typeface="楷体_GB2312" pitchFamily="49" charset="-122"/>
              </a:rPr>
              <a:t>15,000,000</a:t>
            </a:r>
            <a:r>
              <a:rPr lang="en-US" altLang="en-US" sz="2400" b="1">
                <a:solidFill>
                  <a:schemeClr val="bg2">
                    <a:lumMod val="10000"/>
                  </a:schemeClr>
                </a:solidFill>
                <a:latin typeface="Times New Roman" panose="02020603050405020304" pitchFamily="18" charset="0"/>
                <a:ea typeface="楷体_GB2312" pitchFamily="49" charset="-122"/>
              </a:rPr>
              <a:t>K</a:t>
            </a:r>
            <a:r>
              <a:rPr lang="zh-CN" altLang="en-US" sz="2400" b="1">
                <a:solidFill>
                  <a:schemeClr val="bg2">
                    <a:lumMod val="10000"/>
                  </a:schemeClr>
                </a:solidFill>
                <a:latin typeface="Times New Roman" panose="02020603050405020304" pitchFamily="18" charset="0"/>
                <a:ea typeface="楷体_GB2312" pitchFamily="49" charset="-122"/>
              </a:rPr>
              <a:t>；</a:t>
            </a:r>
          </a:p>
          <a:p>
            <a:r>
              <a:rPr lang="zh-CN" altLang="en-US" sz="2400" b="1">
                <a:solidFill>
                  <a:schemeClr val="bg2">
                    <a:lumMod val="10000"/>
                  </a:schemeClr>
                </a:solidFill>
                <a:latin typeface="Times New Roman" panose="02020603050405020304" pitchFamily="18" charset="0"/>
                <a:ea typeface="楷体_GB2312" pitchFamily="49" charset="-122"/>
              </a:rPr>
              <a:t>天文研究表明，按太阳总质量的</a:t>
            </a:r>
            <a:r>
              <a:rPr lang="en-US" altLang="zh-CN" sz="2400" b="1">
                <a:solidFill>
                  <a:schemeClr val="bg2">
                    <a:lumMod val="10000"/>
                  </a:schemeClr>
                </a:solidFill>
                <a:latin typeface="Times New Roman" panose="02020603050405020304" pitchFamily="18" charset="0"/>
                <a:ea typeface="楷体_GB2312" pitchFamily="49" charset="-122"/>
              </a:rPr>
              <a:t>75%</a:t>
            </a:r>
            <a:r>
              <a:rPr lang="zh-CN" altLang="en-US" sz="2400" b="1">
                <a:solidFill>
                  <a:schemeClr val="bg2">
                    <a:lumMod val="10000"/>
                  </a:schemeClr>
                </a:solidFill>
                <a:latin typeface="Times New Roman" panose="02020603050405020304" pitchFamily="18" charset="0"/>
                <a:ea typeface="楷体_GB2312" pitchFamily="49" charset="-122"/>
              </a:rPr>
              <a:t>为氢计算，其热核反应可维持</a:t>
            </a:r>
            <a:r>
              <a:rPr lang="en-US" altLang="zh-CN" sz="2400" b="1">
                <a:solidFill>
                  <a:schemeClr val="bg2">
                    <a:lumMod val="10000"/>
                  </a:schemeClr>
                </a:solidFill>
                <a:latin typeface="Times New Roman" panose="02020603050405020304" pitchFamily="18" charset="0"/>
                <a:ea typeface="楷体_GB2312" pitchFamily="49" charset="-122"/>
              </a:rPr>
              <a:t>750</a:t>
            </a:r>
            <a:r>
              <a:rPr lang="zh-CN" altLang="en-US" sz="2400" b="1">
                <a:solidFill>
                  <a:schemeClr val="bg2">
                    <a:lumMod val="10000"/>
                  </a:schemeClr>
                </a:solidFill>
                <a:latin typeface="Times New Roman" panose="02020603050405020304" pitchFamily="18" charset="0"/>
                <a:ea typeface="楷体_GB2312" pitchFamily="49" charset="-122"/>
              </a:rPr>
              <a:t>亿年</a:t>
            </a:r>
            <a:r>
              <a:rPr lang="en-US" altLang="zh-CN" sz="2400" b="1">
                <a:solidFill>
                  <a:schemeClr val="bg2">
                    <a:lumMod val="10000"/>
                  </a:schemeClr>
                </a:solidFill>
                <a:latin typeface="Times New Roman" panose="02020603050405020304" pitchFamily="18" charset="0"/>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21540">
                                            <p:txEl>
                                              <p:pRg st="0" end="0"/>
                                            </p:txEl>
                                          </p:spTgt>
                                        </p:tgtEl>
                                        <p:attrNameLst>
                                          <p:attrName>style.visibility</p:attrName>
                                        </p:attrNameLst>
                                      </p:cBhvr>
                                      <p:to>
                                        <p:strVal val="visible"/>
                                      </p:to>
                                    </p:set>
                                    <p:animEffect transition="in" filter="wipe(up)">
                                      <p:cBhvr>
                                        <p:cTn id="7" dur="500"/>
                                        <p:tgtEl>
                                          <p:spTgt spid="32154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21540">
                                            <p:txEl>
                                              <p:pRg st="1" end="1"/>
                                            </p:txEl>
                                          </p:spTgt>
                                        </p:tgtEl>
                                        <p:attrNameLst>
                                          <p:attrName>style.visibility</p:attrName>
                                        </p:attrNameLst>
                                      </p:cBhvr>
                                      <p:to>
                                        <p:strVal val="visible"/>
                                      </p:to>
                                    </p:set>
                                    <p:animEffect transition="in" filter="wipe(up)">
                                      <p:cBhvr>
                                        <p:cTn id="12" dur="500"/>
                                        <p:tgtEl>
                                          <p:spTgt spid="32154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21540">
                                            <p:txEl>
                                              <p:pRg st="2" end="2"/>
                                            </p:txEl>
                                          </p:spTgt>
                                        </p:tgtEl>
                                        <p:attrNameLst>
                                          <p:attrName>style.visibility</p:attrName>
                                        </p:attrNameLst>
                                      </p:cBhvr>
                                      <p:to>
                                        <p:strVal val="visible"/>
                                      </p:to>
                                    </p:set>
                                    <p:animEffect transition="in" filter="wipe(up)">
                                      <p:cBhvr>
                                        <p:cTn id="17" dur="500"/>
                                        <p:tgtEl>
                                          <p:spTgt spid="32154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21540">
                                            <p:txEl>
                                              <p:pRg st="3" end="3"/>
                                            </p:txEl>
                                          </p:spTgt>
                                        </p:tgtEl>
                                        <p:attrNameLst>
                                          <p:attrName>style.visibility</p:attrName>
                                        </p:attrNameLst>
                                      </p:cBhvr>
                                      <p:to>
                                        <p:strVal val="visible"/>
                                      </p:to>
                                    </p:set>
                                    <p:animEffect transition="in" filter="wipe(up)">
                                      <p:cBhvr>
                                        <p:cTn id="22" dur="500"/>
                                        <p:tgtEl>
                                          <p:spTgt spid="32154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21540">
                                            <p:txEl>
                                              <p:pRg st="4" end="4"/>
                                            </p:txEl>
                                          </p:spTgt>
                                        </p:tgtEl>
                                        <p:attrNameLst>
                                          <p:attrName>style.visibility</p:attrName>
                                        </p:attrNameLst>
                                      </p:cBhvr>
                                      <p:to>
                                        <p:strVal val="visible"/>
                                      </p:to>
                                    </p:set>
                                    <p:animEffect transition="in" filter="wipe(up)">
                                      <p:cBhvr>
                                        <p:cTn id="27" dur="500"/>
                                        <p:tgtEl>
                                          <p:spTgt spid="32154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21540">
                                            <p:txEl>
                                              <p:pRg st="5" end="5"/>
                                            </p:txEl>
                                          </p:spTgt>
                                        </p:tgtEl>
                                        <p:attrNameLst>
                                          <p:attrName>style.visibility</p:attrName>
                                        </p:attrNameLst>
                                      </p:cBhvr>
                                      <p:to>
                                        <p:strVal val="visible"/>
                                      </p:to>
                                    </p:set>
                                    <p:animEffect transition="in" filter="wipe(up)">
                                      <p:cBhvr>
                                        <p:cTn id="32" dur="500"/>
                                        <p:tgtEl>
                                          <p:spTgt spid="321540">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21540">
                                            <p:txEl>
                                              <p:pRg st="6" end="6"/>
                                            </p:txEl>
                                          </p:spTgt>
                                        </p:tgtEl>
                                        <p:attrNameLst>
                                          <p:attrName>style.visibility</p:attrName>
                                        </p:attrNameLst>
                                      </p:cBhvr>
                                      <p:to>
                                        <p:strVal val="visible"/>
                                      </p:to>
                                    </p:set>
                                    <p:animEffect transition="in" filter="wipe(up)">
                                      <p:cBhvr>
                                        <p:cTn id="37" dur="500"/>
                                        <p:tgtEl>
                                          <p:spTgt spid="321540">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21540">
                                            <p:txEl>
                                              <p:pRg st="7" end="7"/>
                                            </p:txEl>
                                          </p:spTgt>
                                        </p:tgtEl>
                                        <p:attrNameLst>
                                          <p:attrName>style.visibility</p:attrName>
                                        </p:attrNameLst>
                                      </p:cBhvr>
                                      <p:to>
                                        <p:strVal val="visible"/>
                                      </p:to>
                                    </p:set>
                                    <p:animEffect transition="in" filter="wipe(up)">
                                      <p:cBhvr>
                                        <p:cTn id="42" dur="500"/>
                                        <p:tgtEl>
                                          <p:spTgt spid="321540">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321540">
                                            <p:txEl>
                                              <p:pRg st="8" end="8"/>
                                            </p:txEl>
                                          </p:spTgt>
                                        </p:tgtEl>
                                        <p:attrNameLst>
                                          <p:attrName>style.visibility</p:attrName>
                                        </p:attrNameLst>
                                      </p:cBhvr>
                                      <p:to>
                                        <p:strVal val="visible"/>
                                      </p:to>
                                    </p:set>
                                    <p:animEffect transition="in" filter="wipe(up)">
                                      <p:cBhvr>
                                        <p:cTn id="47" dur="500"/>
                                        <p:tgtEl>
                                          <p:spTgt spid="32154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40"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29" name="Rectangle 17">
            <a:extLst>
              <a:ext uri="{FF2B5EF4-FFF2-40B4-BE49-F238E27FC236}">
                <a16:creationId xmlns:a16="http://schemas.microsoft.com/office/drawing/2014/main" id="{3DE5E80C-0304-45C0-B0A5-400EF4CE4DDA}"/>
              </a:ext>
            </a:extLst>
          </p:cNvPr>
          <p:cNvSpPr>
            <a:spLocks noChangeArrowheads="1"/>
          </p:cNvSpPr>
          <p:nvPr/>
        </p:nvSpPr>
        <p:spPr bwMode="auto">
          <a:xfrm>
            <a:off x="611188" y="692150"/>
            <a:ext cx="4248150" cy="579438"/>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a:solidFill>
                  <a:schemeClr val="tx1"/>
                </a:solidFill>
                <a:ea typeface="楷体_GB2312" pitchFamily="49" charset="-122"/>
              </a:rPr>
              <a:t>7.</a:t>
            </a:r>
            <a:r>
              <a:rPr kumimoji="1" lang="zh-CN" altLang="en-US" sz="3200">
                <a:solidFill>
                  <a:schemeClr val="tx1"/>
                </a:solidFill>
                <a:latin typeface="楷体_GB2312" pitchFamily="49" charset="-122"/>
                <a:ea typeface="楷体_GB2312" pitchFamily="49" charset="-122"/>
              </a:rPr>
              <a:t>氢弹</a:t>
            </a:r>
            <a:r>
              <a:rPr kumimoji="1" lang="zh-CN" altLang="en-US" sz="3200">
                <a:solidFill>
                  <a:schemeClr val="tx1"/>
                </a:solidFill>
                <a:latin typeface="楷体_GB2312" pitchFamily="49" charset="-122"/>
                <a:ea typeface="楷体_GB2312" pitchFamily="49" charset="-122"/>
                <a:sym typeface="Symbol" panose="05050102010706020507" pitchFamily="18" charset="2"/>
              </a:rPr>
              <a:t>惯性约束聚变</a:t>
            </a:r>
          </a:p>
        </p:txBody>
      </p:sp>
      <p:sp>
        <p:nvSpPr>
          <p:cNvPr id="320530" name="Text Box 18">
            <a:extLst>
              <a:ext uri="{FF2B5EF4-FFF2-40B4-BE49-F238E27FC236}">
                <a16:creationId xmlns:a16="http://schemas.microsoft.com/office/drawing/2014/main" id="{BE9A3A70-3C86-4027-9C7E-D5CF858BFD23}"/>
              </a:ext>
            </a:extLst>
          </p:cNvPr>
          <p:cNvSpPr txBox="1">
            <a:spLocks noChangeArrowheads="1"/>
          </p:cNvSpPr>
          <p:nvPr/>
        </p:nvSpPr>
        <p:spPr bwMode="auto">
          <a:xfrm>
            <a:off x="468313" y="1484313"/>
            <a:ext cx="832167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t"/>
            <a:r>
              <a:rPr lang="zh-CN" altLang="en-US" sz="2000">
                <a:solidFill>
                  <a:schemeClr val="tx1"/>
                </a:solidFill>
                <a:latin typeface="Arial" panose="020B0604020202020204" pitchFamily="34" charset="0"/>
                <a:ea typeface="仿宋_GB2312" pitchFamily="49" charset="-122"/>
              </a:rPr>
              <a:t>　      </a:t>
            </a:r>
            <a:r>
              <a:rPr lang="zh-CN" altLang="en-US" sz="2400">
                <a:solidFill>
                  <a:schemeClr val="tx1"/>
                </a:solidFill>
                <a:ea typeface="楷体_GB2312" pitchFamily="49" charset="-122"/>
              </a:rPr>
              <a:t>巴索夫（前苏诺贝尔奖得主）于</a:t>
            </a:r>
            <a:r>
              <a:rPr lang="en-US" altLang="zh-CN" sz="2400">
                <a:solidFill>
                  <a:schemeClr val="tx1"/>
                </a:solidFill>
                <a:ea typeface="楷体_GB2312" pitchFamily="49" charset="-122"/>
              </a:rPr>
              <a:t>20</a:t>
            </a:r>
            <a:r>
              <a:rPr lang="zh-CN" altLang="en-US" sz="2400">
                <a:solidFill>
                  <a:schemeClr val="tx1"/>
                </a:solidFill>
                <a:ea typeface="楷体_GB2312" pitchFamily="49" charset="-122"/>
              </a:rPr>
              <a:t>世纪</a:t>
            </a:r>
            <a:r>
              <a:rPr lang="en-US" altLang="zh-CN" sz="2400">
                <a:solidFill>
                  <a:schemeClr val="tx1"/>
                </a:solidFill>
                <a:ea typeface="楷体_GB2312" pitchFamily="49" charset="-122"/>
              </a:rPr>
              <a:t>60</a:t>
            </a:r>
            <a:r>
              <a:rPr lang="zh-CN" altLang="en-US" sz="2400">
                <a:solidFill>
                  <a:schemeClr val="tx1"/>
                </a:solidFill>
                <a:ea typeface="楷体_GB2312" pitchFamily="49" charset="-122"/>
              </a:rPr>
              <a:t>年代提出</a:t>
            </a:r>
            <a:r>
              <a:rPr kumimoji="1" lang="zh-CN" altLang="en-US" sz="2400">
                <a:solidFill>
                  <a:schemeClr val="tx1"/>
                </a:solidFill>
                <a:ea typeface="楷体_GB2312" pitchFamily="49" charset="-122"/>
                <a:sym typeface="Symbol" panose="05050102010706020507" pitchFamily="18" charset="2"/>
              </a:rPr>
              <a:t>惯性约束聚变</a:t>
            </a:r>
            <a:r>
              <a:rPr lang="zh-CN" altLang="en-US" sz="2400">
                <a:solidFill>
                  <a:schemeClr val="tx1"/>
                </a:solidFill>
                <a:ea typeface="楷体_GB2312" pitchFamily="49" charset="-122"/>
              </a:rPr>
              <a:t>。不加外力而依靠聚变燃料自身惯性，在高温高压下短时间内完成聚变反应。氢弹实现的就是惯性约束。而可控的惯性约束必须在</a:t>
            </a:r>
            <a:r>
              <a:rPr lang="en-US" altLang="zh-CN" sz="2400">
                <a:solidFill>
                  <a:schemeClr val="tx1"/>
                </a:solidFill>
                <a:ea typeface="楷体_GB2312" pitchFamily="49" charset="-122"/>
              </a:rPr>
              <a:t>mm</a:t>
            </a:r>
            <a:r>
              <a:rPr lang="zh-CN" altLang="en-US" sz="2400">
                <a:solidFill>
                  <a:schemeClr val="tx1"/>
                </a:solidFill>
                <a:ea typeface="楷体_GB2312" pitchFamily="49" charset="-122"/>
              </a:rPr>
              <a:t>量级的靶内实现才不会产生灾难性后果，在技术上的难点很多。</a:t>
            </a:r>
          </a:p>
        </p:txBody>
      </p:sp>
      <p:grpSp>
        <p:nvGrpSpPr>
          <p:cNvPr id="320531" name="Group 19">
            <a:extLst>
              <a:ext uri="{FF2B5EF4-FFF2-40B4-BE49-F238E27FC236}">
                <a16:creationId xmlns:a16="http://schemas.microsoft.com/office/drawing/2014/main" id="{3C37AC37-1F8B-45CA-879D-192B2A6608EB}"/>
              </a:ext>
            </a:extLst>
          </p:cNvPr>
          <p:cNvGrpSpPr>
            <a:grpSpLocks/>
          </p:cNvGrpSpPr>
          <p:nvPr/>
        </p:nvGrpSpPr>
        <p:grpSpPr bwMode="auto">
          <a:xfrm>
            <a:off x="0" y="3573463"/>
            <a:ext cx="9144000" cy="822325"/>
            <a:chOff x="0" y="1584"/>
            <a:chExt cx="5760" cy="518"/>
          </a:xfrm>
        </p:grpSpPr>
        <p:sp>
          <p:nvSpPr>
            <p:cNvPr id="320532" name="Rectangle 20">
              <a:extLst>
                <a:ext uri="{FF2B5EF4-FFF2-40B4-BE49-F238E27FC236}">
                  <a16:creationId xmlns:a16="http://schemas.microsoft.com/office/drawing/2014/main" id="{7416A4F7-A598-44D4-877D-6FFD29ADC6E8}"/>
                </a:ext>
              </a:extLst>
            </p:cNvPr>
            <p:cNvSpPr>
              <a:spLocks noChangeArrowheads="1"/>
            </p:cNvSpPr>
            <p:nvPr/>
          </p:nvSpPr>
          <p:spPr bwMode="auto">
            <a:xfrm>
              <a:off x="0" y="1877"/>
              <a:ext cx="5760" cy="0"/>
            </a:xfrm>
            <a:prstGeom prst="rect">
              <a:avLst/>
            </a:prstGeom>
            <a:solidFill>
              <a:srgbClr val="0054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20533" name="Rectangle 21">
              <a:extLst>
                <a:ext uri="{FF2B5EF4-FFF2-40B4-BE49-F238E27FC236}">
                  <a16:creationId xmlns:a16="http://schemas.microsoft.com/office/drawing/2014/main" id="{1C09DB90-ED25-4FFB-8164-068641FE5F02}"/>
                </a:ext>
              </a:extLst>
            </p:cNvPr>
            <p:cNvSpPr>
              <a:spLocks noChangeArrowheads="1"/>
            </p:cNvSpPr>
            <p:nvPr/>
          </p:nvSpPr>
          <p:spPr bwMode="auto">
            <a:xfrm>
              <a:off x="0" y="1877"/>
              <a:ext cx="5760" cy="0"/>
            </a:xfrm>
            <a:prstGeom prst="rect">
              <a:avLst/>
            </a:prstGeom>
            <a:solidFill>
              <a:srgbClr val="0054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20534" name="Rectangle 22">
              <a:extLst>
                <a:ext uri="{FF2B5EF4-FFF2-40B4-BE49-F238E27FC236}">
                  <a16:creationId xmlns:a16="http://schemas.microsoft.com/office/drawing/2014/main" id="{7C04CD79-8690-426B-B830-E9EE4765C3C6}"/>
                </a:ext>
              </a:extLst>
            </p:cNvPr>
            <p:cNvSpPr>
              <a:spLocks noChangeArrowheads="1"/>
            </p:cNvSpPr>
            <p:nvPr/>
          </p:nvSpPr>
          <p:spPr bwMode="auto">
            <a:xfrm>
              <a:off x="240" y="1584"/>
              <a:ext cx="5411" cy="518"/>
            </a:xfrm>
            <a:prstGeom prst="rect">
              <a:avLst/>
            </a:prstGeom>
            <a:solidFill>
              <a:srgbClr val="0054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400">
                  <a:solidFill>
                    <a:srgbClr val="FFFF00"/>
                  </a:solidFill>
                  <a:ea typeface="楷体_GB2312" pitchFamily="49" charset="-122"/>
                </a:rPr>
                <a:t>　氢弹的原理：引爆普通炸药引发裂变反应</a:t>
              </a:r>
              <a:r>
                <a:rPr lang="en-US" altLang="zh-CN" sz="2400">
                  <a:solidFill>
                    <a:srgbClr val="FFFF00"/>
                  </a:solidFill>
                  <a:ea typeface="楷体_GB2312" pitchFamily="49" charset="-122"/>
                </a:rPr>
                <a:t>, </a:t>
              </a:r>
              <a:r>
                <a:rPr lang="zh-CN" altLang="en-US" sz="2400">
                  <a:solidFill>
                    <a:srgbClr val="FFFF00"/>
                  </a:solidFill>
                  <a:ea typeface="楷体_GB2312" pitchFamily="49" charset="-122"/>
                </a:rPr>
                <a:t>产生高温高压同时放出大量中子</a:t>
              </a:r>
              <a:r>
                <a:rPr lang="en-US" altLang="zh-CN" sz="2400">
                  <a:solidFill>
                    <a:srgbClr val="FFFF00"/>
                  </a:solidFill>
                  <a:ea typeface="楷体_GB2312" pitchFamily="49" charset="-122"/>
                </a:rPr>
                <a:t>,</a:t>
              </a:r>
              <a:r>
                <a:rPr lang="zh-CN" altLang="en-US" sz="2400">
                  <a:solidFill>
                    <a:srgbClr val="FFFF00"/>
                  </a:solidFill>
                  <a:ea typeface="楷体_GB2312" pitchFamily="49" charset="-122"/>
                </a:rPr>
                <a:t>中子与　　反应产生氚，发生</a:t>
              </a:r>
              <a:r>
                <a:rPr lang="en-US" altLang="zh-CN" sz="2400">
                  <a:solidFill>
                    <a:srgbClr val="FFFF00"/>
                  </a:solidFill>
                  <a:ea typeface="楷体_GB2312" pitchFamily="49" charset="-122"/>
                </a:rPr>
                <a:t>d+T</a:t>
              </a:r>
              <a:r>
                <a:rPr lang="zh-CN" altLang="en-US" sz="2400">
                  <a:solidFill>
                    <a:srgbClr val="FFFF00"/>
                  </a:solidFill>
                  <a:ea typeface="楷体_GB2312" pitchFamily="49" charset="-122"/>
                </a:rPr>
                <a:t>聚变反应</a:t>
              </a:r>
              <a:r>
                <a:rPr lang="en-US" altLang="zh-CN" sz="2400">
                  <a:solidFill>
                    <a:srgbClr val="FFFF00"/>
                  </a:solidFill>
                  <a:ea typeface="楷体_GB2312" pitchFamily="49" charset="-122"/>
                </a:rPr>
                <a:t>.</a:t>
              </a:r>
              <a:r>
                <a:rPr lang="zh-CN" altLang="en-US" sz="2400">
                  <a:solidFill>
                    <a:srgbClr val="FFFF00"/>
                  </a:solidFill>
                  <a:ea typeface="楷体_GB2312" pitchFamily="49" charset="-122"/>
                </a:rPr>
                <a:t>　　 </a:t>
              </a:r>
            </a:p>
          </p:txBody>
        </p:sp>
        <p:graphicFrame>
          <p:nvGraphicFramePr>
            <p:cNvPr id="320535" name="Object 23">
              <a:extLst>
                <a:ext uri="{FF2B5EF4-FFF2-40B4-BE49-F238E27FC236}">
                  <a16:creationId xmlns:a16="http://schemas.microsoft.com/office/drawing/2014/main" id="{E37A5689-3CAB-48EF-B124-D2EE047AB6B7}"/>
                </a:ext>
              </a:extLst>
            </p:cNvPr>
            <p:cNvGraphicFramePr>
              <a:graphicFrameLocks noChangeAspect="1"/>
            </p:cNvGraphicFramePr>
            <p:nvPr/>
          </p:nvGraphicFramePr>
          <p:xfrm>
            <a:off x="2316" y="1852"/>
            <a:ext cx="276" cy="212"/>
          </p:xfrm>
          <a:graphic>
            <a:graphicData uri="http://schemas.openxmlformats.org/presentationml/2006/ole">
              <mc:AlternateContent xmlns:mc="http://schemas.openxmlformats.org/markup-compatibility/2006">
                <mc:Choice xmlns:v="urn:schemas-microsoft-com:vml" Requires="v">
                  <p:oleObj spid="_x0000_s320539" name="公式" r:id="rId3" imgW="444240" imgH="342720" progId="Equation.3">
                    <p:embed/>
                  </p:oleObj>
                </mc:Choice>
                <mc:Fallback>
                  <p:oleObj name="公式" r:id="rId3" imgW="444240" imgH="342720" progId="Equation.3">
                    <p:embed/>
                    <p:pic>
                      <p:nvPicPr>
                        <p:cNvPr id="0"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6" y="1852"/>
                          <a:ext cx="276" cy="212"/>
                        </a:xfrm>
                        <a:prstGeom prst="rect">
                          <a:avLst/>
                        </a:prstGeom>
                        <a:solidFill>
                          <a:srgbClr val="005400"/>
                        </a:solidFill>
                      </p:spPr>
                    </p:pic>
                  </p:oleObj>
                </mc:Fallback>
              </mc:AlternateContent>
            </a:graphicData>
          </a:graphic>
        </p:graphicFrame>
      </p:grpSp>
      <p:graphicFrame>
        <p:nvGraphicFramePr>
          <p:cNvPr id="320536" name="Object 24">
            <a:extLst>
              <a:ext uri="{FF2B5EF4-FFF2-40B4-BE49-F238E27FC236}">
                <a16:creationId xmlns:a16="http://schemas.microsoft.com/office/drawing/2014/main" id="{75C23C81-6B30-4FF5-B590-8CD5D11D66CB}"/>
              </a:ext>
            </a:extLst>
          </p:cNvPr>
          <p:cNvGraphicFramePr>
            <a:graphicFrameLocks noChangeAspect="1"/>
          </p:cNvGraphicFramePr>
          <p:nvPr>
            <p:ph/>
          </p:nvPr>
        </p:nvGraphicFramePr>
        <p:xfrm>
          <a:off x="1692275" y="5373688"/>
          <a:ext cx="4751388" cy="387350"/>
        </p:xfrm>
        <a:graphic>
          <a:graphicData uri="http://schemas.openxmlformats.org/presentationml/2006/ole">
            <mc:AlternateContent xmlns:mc="http://schemas.openxmlformats.org/markup-compatibility/2006">
              <mc:Choice xmlns:v="urn:schemas-microsoft-com:vml" Requires="v">
                <p:oleObj spid="_x0000_s320540" name="公式" r:id="rId5" imgW="3429000" imgH="279360" progId="Equation.3">
                  <p:embed/>
                </p:oleObj>
              </mc:Choice>
              <mc:Fallback>
                <p:oleObj name="公式" r:id="rId5" imgW="3429000" imgH="279360" progId="Equation.3">
                  <p:embed/>
                  <p:pic>
                    <p:nvPicPr>
                      <p:cNvPr id="0" name="Object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5373688"/>
                        <a:ext cx="4751388" cy="387350"/>
                      </a:xfrm>
                      <a:prstGeom prst="rect">
                        <a:avLst/>
                      </a:prstGeom>
                    </p:spPr>
                  </p:pic>
                </p:oleObj>
              </mc:Fallback>
            </mc:AlternateContent>
          </a:graphicData>
        </a:graphic>
      </p:graphicFrame>
      <p:sp>
        <p:nvSpPr>
          <p:cNvPr id="320538" name="Rectangle 26">
            <a:extLst>
              <a:ext uri="{FF2B5EF4-FFF2-40B4-BE49-F238E27FC236}">
                <a16:creationId xmlns:a16="http://schemas.microsoft.com/office/drawing/2014/main" id="{D8FA4D8E-D69C-463D-9382-044F3C553312}"/>
              </a:ext>
            </a:extLst>
          </p:cNvPr>
          <p:cNvSpPr>
            <a:spLocks noChangeArrowheads="1"/>
          </p:cNvSpPr>
          <p:nvPr/>
        </p:nvSpPr>
        <p:spPr bwMode="auto">
          <a:xfrm>
            <a:off x="539750" y="4724400"/>
            <a:ext cx="63325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FF"/>
                </a:solidFill>
                <a:ea typeface="楷体_GB2312" pitchFamily="49" charset="-122"/>
                <a:sym typeface="Symbol" panose="05050102010706020507" pitchFamily="18" charset="2"/>
              </a:rPr>
              <a:t>1.d+T</a:t>
            </a:r>
            <a:r>
              <a:rPr kumimoji="1" lang="zh-CN" altLang="zh-CN">
                <a:solidFill>
                  <a:srgbClr val="0000FF"/>
                </a:solidFill>
                <a:ea typeface="楷体_GB2312" pitchFamily="49" charset="-122"/>
                <a:sym typeface="Symbol" panose="05050102010706020507" pitchFamily="18" charset="2"/>
              </a:rPr>
              <a:t>反应截面比</a:t>
            </a:r>
            <a:r>
              <a:rPr kumimoji="1" lang="en-US" altLang="zh-CN">
                <a:solidFill>
                  <a:srgbClr val="0000FF"/>
                </a:solidFill>
                <a:ea typeface="楷体_GB2312" pitchFamily="49" charset="-122"/>
                <a:sym typeface="Symbol" panose="05050102010706020507" pitchFamily="18" charset="2"/>
              </a:rPr>
              <a:t>d+d</a:t>
            </a:r>
            <a:r>
              <a:rPr kumimoji="1" lang="zh-CN" altLang="zh-CN">
                <a:solidFill>
                  <a:srgbClr val="0000FF"/>
                </a:solidFill>
                <a:ea typeface="楷体_GB2312" pitchFamily="49" charset="-122"/>
                <a:sym typeface="Symbol" panose="05050102010706020507" pitchFamily="18" charset="2"/>
              </a:rPr>
              <a:t>反应大两个数量级</a:t>
            </a:r>
            <a:endParaRPr kumimoji="1" lang="zh-CN" altLang="en-US">
              <a:solidFill>
                <a:srgbClr val="0000FF"/>
              </a:solidFill>
              <a:ea typeface="楷体_GB2312" pitchFamily="49"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320530"/>
                                        </p:tgtEl>
                                        <p:attrNameLst>
                                          <p:attrName>style.visibility</p:attrName>
                                        </p:attrNameLst>
                                      </p:cBhvr>
                                      <p:to>
                                        <p:strVal val="visible"/>
                                      </p:to>
                                    </p:set>
                                    <p:anim calcmode="lin" valueType="num">
                                      <p:cBhvr>
                                        <p:cTn id="7" dur="500" fill="hold"/>
                                        <p:tgtEl>
                                          <p:spTgt spid="320530"/>
                                        </p:tgtEl>
                                        <p:attrNameLst>
                                          <p:attrName>ppt_w</p:attrName>
                                        </p:attrNameLst>
                                      </p:cBhvr>
                                      <p:tavLst>
                                        <p:tav tm="0">
                                          <p:val>
                                            <p:strVal val="#ppt_w*0.05"/>
                                          </p:val>
                                        </p:tav>
                                        <p:tav tm="100000">
                                          <p:val>
                                            <p:strVal val="#ppt_w"/>
                                          </p:val>
                                        </p:tav>
                                      </p:tavLst>
                                    </p:anim>
                                    <p:anim calcmode="lin" valueType="num">
                                      <p:cBhvr>
                                        <p:cTn id="8" dur="500" fill="hold"/>
                                        <p:tgtEl>
                                          <p:spTgt spid="320530"/>
                                        </p:tgtEl>
                                        <p:attrNameLst>
                                          <p:attrName>ppt_h</p:attrName>
                                        </p:attrNameLst>
                                      </p:cBhvr>
                                      <p:tavLst>
                                        <p:tav tm="0">
                                          <p:val>
                                            <p:strVal val="#ppt_h"/>
                                          </p:val>
                                        </p:tav>
                                        <p:tav tm="100000">
                                          <p:val>
                                            <p:strVal val="#ppt_h"/>
                                          </p:val>
                                        </p:tav>
                                      </p:tavLst>
                                    </p:anim>
                                    <p:anim calcmode="lin" valueType="num">
                                      <p:cBhvr>
                                        <p:cTn id="9" dur="500" fill="hold"/>
                                        <p:tgtEl>
                                          <p:spTgt spid="320530"/>
                                        </p:tgtEl>
                                        <p:attrNameLst>
                                          <p:attrName>ppt_x</p:attrName>
                                        </p:attrNameLst>
                                      </p:cBhvr>
                                      <p:tavLst>
                                        <p:tav tm="0">
                                          <p:val>
                                            <p:strVal val="#ppt_x-.2"/>
                                          </p:val>
                                        </p:tav>
                                        <p:tav tm="100000">
                                          <p:val>
                                            <p:strVal val="#ppt_x"/>
                                          </p:val>
                                        </p:tav>
                                      </p:tavLst>
                                    </p:anim>
                                    <p:anim calcmode="lin" valueType="num">
                                      <p:cBhvr>
                                        <p:cTn id="10" dur="500" fill="hold"/>
                                        <p:tgtEl>
                                          <p:spTgt spid="320530"/>
                                        </p:tgtEl>
                                        <p:attrNameLst>
                                          <p:attrName>ppt_y</p:attrName>
                                        </p:attrNameLst>
                                      </p:cBhvr>
                                      <p:tavLst>
                                        <p:tav tm="0">
                                          <p:val>
                                            <p:strVal val="#ppt_y"/>
                                          </p:val>
                                        </p:tav>
                                        <p:tav tm="100000">
                                          <p:val>
                                            <p:strVal val="#ppt_y"/>
                                          </p:val>
                                        </p:tav>
                                      </p:tavLst>
                                    </p:anim>
                                    <p:animEffect transition="in" filter="fade">
                                      <p:cBhvr>
                                        <p:cTn id="11" dur="500"/>
                                        <p:tgtEl>
                                          <p:spTgt spid="32053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3" presetClass="entr" presetSubtype="16" fill="hold" nodeType="clickEffect">
                                  <p:stCondLst>
                                    <p:cond delay="0"/>
                                  </p:stCondLst>
                                  <p:childTnLst>
                                    <p:set>
                                      <p:cBhvr>
                                        <p:cTn id="15" dur="1" fill="hold">
                                          <p:stCondLst>
                                            <p:cond delay="0"/>
                                          </p:stCondLst>
                                        </p:cTn>
                                        <p:tgtEl>
                                          <p:spTgt spid="320531"/>
                                        </p:tgtEl>
                                        <p:attrNameLst>
                                          <p:attrName>style.visibility</p:attrName>
                                        </p:attrNameLst>
                                      </p:cBhvr>
                                      <p:to>
                                        <p:strVal val="visible"/>
                                      </p:to>
                                    </p:set>
                                    <p:animEffect transition="in" filter="plus(in)">
                                      <p:cBhvr>
                                        <p:cTn id="16" dur="1000"/>
                                        <p:tgtEl>
                                          <p:spTgt spid="32053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20538"/>
                                        </p:tgtEl>
                                        <p:attrNameLst>
                                          <p:attrName>style.visibility</p:attrName>
                                        </p:attrNameLst>
                                      </p:cBhvr>
                                      <p:to>
                                        <p:strVal val="visible"/>
                                      </p:to>
                                    </p:set>
                                    <p:animEffect transition="in" filter="wipe(left)">
                                      <p:cBhvr>
                                        <p:cTn id="21" dur="500"/>
                                        <p:tgtEl>
                                          <p:spTgt spid="32053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3" presetClass="entr" presetSubtype="16" fill="hold" nodeType="clickEffect">
                                  <p:stCondLst>
                                    <p:cond delay="0"/>
                                  </p:stCondLst>
                                  <p:childTnLst>
                                    <p:set>
                                      <p:cBhvr>
                                        <p:cTn id="25" dur="1" fill="hold">
                                          <p:stCondLst>
                                            <p:cond delay="0"/>
                                          </p:stCondLst>
                                        </p:cTn>
                                        <p:tgtEl>
                                          <p:spTgt spid="320536"/>
                                        </p:tgtEl>
                                        <p:attrNameLst>
                                          <p:attrName>style.visibility</p:attrName>
                                        </p:attrNameLst>
                                      </p:cBhvr>
                                      <p:to>
                                        <p:strVal val="visible"/>
                                      </p:to>
                                    </p:set>
                                    <p:animEffect transition="in" filter="plus(in)">
                                      <p:cBhvr>
                                        <p:cTn id="26" dur="1000"/>
                                        <p:tgtEl>
                                          <p:spTgt spid="320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30" grpId="0"/>
      <p:bldP spid="32053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4" name="Rectangle 4">
            <a:extLst>
              <a:ext uri="{FF2B5EF4-FFF2-40B4-BE49-F238E27FC236}">
                <a16:creationId xmlns:a16="http://schemas.microsoft.com/office/drawing/2014/main" id="{CA5C39E3-7B30-47EA-B678-5E45A837CB3B}"/>
              </a:ext>
            </a:extLst>
          </p:cNvPr>
          <p:cNvSpPr>
            <a:spLocks noChangeArrowheads="1"/>
          </p:cNvSpPr>
          <p:nvPr/>
        </p:nvSpPr>
        <p:spPr bwMode="auto">
          <a:xfrm>
            <a:off x="539750" y="765175"/>
            <a:ext cx="8064500" cy="573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dirty="0">
                <a:solidFill>
                  <a:schemeClr val="bg2">
                    <a:lumMod val="10000"/>
                  </a:schemeClr>
                </a:solidFill>
                <a:ea typeface="楷体_GB2312" pitchFamily="49" charset="-122"/>
              </a:rPr>
              <a:t>2.</a:t>
            </a:r>
            <a:r>
              <a:rPr kumimoji="1" lang="en-US" altLang="en-US" i="1" dirty="0">
                <a:solidFill>
                  <a:schemeClr val="bg2">
                    <a:lumMod val="10000"/>
                  </a:schemeClr>
                </a:solidFill>
                <a:ea typeface="楷体_GB2312" pitchFamily="49" charset="-122"/>
              </a:rPr>
              <a:t>T</a:t>
            </a:r>
            <a:r>
              <a:rPr kumimoji="1" lang="zh-CN" altLang="en-US" dirty="0">
                <a:solidFill>
                  <a:schemeClr val="bg2">
                    <a:lumMod val="10000"/>
                  </a:schemeClr>
                </a:solidFill>
                <a:ea typeface="楷体_GB2312" pitchFamily="49" charset="-122"/>
              </a:rPr>
              <a:t>的制备</a:t>
            </a:r>
          </a:p>
          <a:p>
            <a:pPr>
              <a:lnSpc>
                <a:spcPct val="120000"/>
              </a:lnSpc>
            </a:pPr>
            <a:r>
              <a:rPr kumimoji="1" lang="en-US" altLang="zh-CN" dirty="0">
                <a:solidFill>
                  <a:schemeClr val="bg2">
                    <a:lumMod val="10000"/>
                  </a:schemeClr>
                </a:solidFill>
                <a:ea typeface="楷体_GB2312" pitchFamily="49" charset="-122"/>
              </a:rPr>
              <a:t>3.</a:t>
            </a:r>
            <a:r>
              <a:rPr kumimoji="1" lang="zh-CN" altLang="en-US" dirty="0">
                <a:solidFill>
                  <a:schemeClr val="bg2">
                    <a:lumMod val="10000"/>
                  </a:schemeClr>
                </a:solidFill>
                <a:ea typeface="楷体_GB2312" pitchFamily="49" charset="-122"/>
              </a:rPr>
              <a:t>氢弹方案：高效炸药</a:t>
            </a:r>
            <a:r>
              <a:rPr kumimoji="1" lang="en-US" altLang="zh-CN" dirty="0">
                <a:solidFill>
                  <a:schemeClr val="bg2">
                    <a:lumMod val="10000"/>
                  </a:schemeClr>
                </a:solidFill>
                <a:ea typeface="楷体_GB2312" pitchFamily="49" charset="-122"/>
              </a:rPr>
              <a:t>+</a:t>
            </a:r>
            <a:r>
              <a:rPr kumimoji="1" lang="zh-CN" altLang="en-US" dirty="0">
                <a:solidFill>
                  <a:schemeClr val="bg2">
                    <a:lumMod val="10000"/>
                  </a:schemeClr>
                </a:solidFill>
                <a:ea typeface="楷体_GB2312" pitchFamily="49" charset="-122"/>
              </a:rPr>
              <a:t>裂变原料</a:t>
            </a:r>
            <a:r>
              <a:rPr kumimoji="1" lang="en-US" altLang="zh-CN" dirty="0">
                <a:solidFill>
                  <a:schemeClr val="bg2">
                    <a:lumMod val="10000"/>
                  </a:schemeClr>
                </a:solidFill>
                <a:ea typeface="楷体_GB2312" pitchFamily="49" charset="-122"/>
              </a:rPr>
              <a:t>+</a:t>
            </a:r>
            <a:r>
              <a:rPr kumimoji="1" lang="zh-CN" altLang="en-US" dirty="0">
                <a:solidFill>
                  <a:schemeClr val="bg2">
                    <a:lumMod val="10000"/>
                  </a:schemeClr>
                </a:solidFill>
                <a:ea typeface="楷体_GB2312" pitchFamily="49" charset="-122"/>
              </a:rPr>
              <a:t>氘化锂</a:t>
            </a:r>
          </a:p>
          <a:p>
            <a:pPr>
              <a:lnSpc>
                <a:spcPct val="120000"/>
              </a:lnSpc>
            </a:pPr>
            <a:r>
              <a:rPr kumimoji="1" lang="en-US" altLang="zh-CN" dirty="0">
                <a:solidFill>
                  <a:schemeClr val="bg2">
                    <a:lumMod val="10000"/>
                  </a:schemeClr>
                </a:solidFill>
                <a:ea typeface="楷体_GB2312" pitchFamily="49" charset="-122"/>
              </a:rPr>
              <a:t>4.</a:t>
            </a:r>
            <a:r>
              <a:rPr kumimoji="1" lang="zh-CN" altLang="en-US" dirty="0">
                <a:solidFill>
                  <a:schemeClr val="bg2">
                    <a:lumMod val="10000"/>
                  </a:schemeClr>
                </a:solidFill>
                <a:ea typeface="楷体_GB2312" pitchFamily="49" charset="-122"/>
              </a:rPr>
              <a:t>氢弹是不可控的热核反应</a:t>
            </a:r>
          </a:p>
          <a:p>
            <a:pPr>
              <a:lnSpc>
                <a:spcPct val="120000"/>
              </a:lnSpc>
            </a:pPr>
            <a:r>
              <a:rPr kumimoji="1" lang="en-US" altLang="zh-CN" dirty="0">
                <a:solidFill>
                  <a:schemeClr val="bg2">
                    <a:lumMod val="10000"/>
                  </a:schemeClr>
                </a:solidFill>
                <a:ea typeface="楷体_GB2312" pitchFamily="49" charset="-122"/>
              </a:rPr>
              <a:t>5.</a:t>
            </a:r>
            <a:r>
              <a:rPr kumimoji="1" lang="zh-CN" altLang="en-US" dirty="0">
                <a:solidFill>
                  <a:schemeClr val="bg2">
                    <a:lumMod val="10000"/>
                  </a:schemeClr>
                </a:solidFill>
                <a:ea typeface="楷体_GB2312" pitchFamily="49" charset="-122"/>
              </a:rPr>
              <a:t>裂变弹的能量分配：</a:t>
            </a:r>
          </a:p>
          <a:p>
            <a:pPr>
              <a:lnSpc>
                <a:spcPct val="120000"/>
              </a:lnSpc>
            </a:pPr>
            <a:r>
              <a:rPr kumimoji="1" lang="zh-CN" altLang="en-US" dirty="0">
                <a:solidFill>
                  <a:schemeClr val="bg2">
                    <a:lumMod val="10000"/>
                  </a:schemeClr>
                </a:solidFill>
                <a:ea typeface="楷体_GB2312" pitchFamily="49" charset="-122"/>
              </a:rPr>
              <a:t>         爆震与冲击波：               </a:t>
            </a:r>
            <a:r>
              <a:rPr kumimoji="1" lang="en-US" altLang="zh-CN" dirty="0">
                <a:solidFill>
                  <a:schemeClr val="bg2">
                    <a:lumMod val="10000"/>
                  </a:schemeClr>
                </a:solidFill>
                <a:ea typeface="楷体_GB2312" pitchFamily="49" charset="-122"/>
              </a:rPr>
              <a:t>50%</a:t>
            </a:r>
          </a:p>
          <a:p>
            <a:pPr>
              <a:lnSpc>
                <a:spcPct val="120000"/>
              </a:lnSpc>
            </a:pPr>
            <a:r>
              <a:rPr kumimoji="1" lang="en-US" altLang="zh-CN" dirty="0">
                <a:solidFill>
                  <a:schemeClr val="bg2">
                    <a:lumMod val="10000"/>
                  </a:schemeClr>
                </a:solidFill>
                <a:ea typeface="楷体_GB2312" pitchFamily="49" charset="-122"/>
              </a:rPr>
              <a:t>         </a:t>
            </a:r>
            <a:r>
              <a:rPr kumimoji="1" lang="zh-CN" altLang="en-US" dirty="0">
                <a:solidFill>
                  <a:schemeClr val="bg2">
                    <a:lumMod val="10000"/>
                  </a:schemeClr>
                </a:solidFill>
                <a:ea typeface="楷体_GB2312" pitchFamily="49" charset="-122"/>
              </a:rPr>
              <a:t>热辐射：                           </a:t>
            </a:r>
            <a:r>
              <a:rPr kumimoji="1" lang="en-US" altLang="zh-CN" dirty="0">
                <a:solidFill>
                  <a:schemeClr val="bg2">
                    <a:lumMod val="10000"/>
                  </a:schemeClr>
                </a:solidFill>
                <a:ea typeface="楷体_GB2312" pitchFamily="49" charset="-122"/>
              </a:rPr>
              <a:t>35%</a:t>
            </a:r>
          </a:p>
          <a:p>
            <a:pPr>
              <a:lnSpc>
                <a:spcPct val="120000"/>
              </a:lnSpc>
            </a:pPr>
            <a:r>
              <a:rPr kumimoji="1" lang="en-US" altLang="zh-CN" dirty="0">
                <a:solidFill>
                  <a:schemeClr val="bg2">
                    <a:lumMod val="10000"/>
                  </a:schemeClr>
                </a:solidFill>
                <a:ea typeface="楷体_GB2312" pitchFamily="49" charset="-122"/>
              </a:rPr>
              <a:t>         </a:t>
            </a:r>
            <a:r>
              <a:rPr kumimoji="1" lang="zh-CN" altLang="en-US" dirty="0">
                <a:solidFill>
                  <a:schemeClr val="bg2">
                    <a:lumMod val="10000"/>
                  </a:schemeClr>
                </a:solidFill>
                <a:ea typeface="楷体_GB2312" pitchFamily="49" charset="-122"/>
              </a:rPr>
              <a:t>剩余辐射：                       </a:t>
            </a:r>
            <a:r>
              <a:rPr kumimoji="1" lang="en-US" altLang="zh-CN" dirty="0">
                <a:solidFill>
                  <a:schemeClr val="bg2">
                    <a:lumMod val="10000"/>
                  </a:schemeClr>
                </a:solidFill>
                <a:ea typeface="楷体_GB2312" pitchFamily="49" charset="-122"/>
              </a:rPr>
              <a:t>10% </a:t>
            </a:r>
          </a:p>
          <a:p>
            <a:pPr>
              <a:lnSpc>
                <a:spcPct val="120000"/>
              </a:lnSpc>
            </a:pPr>
            <a:r>
              <a:rPr kumimoji="1" lang="en-US" altLang="zh-CN" dirty="0">
                <a:solidFill>
                  <a:schemeClr val="bg2">
                    <a:lumMod val="10000"/>
                  </a:schemeClr>
                </a:solidFill>
                <a:ea typeface="楷体_GB2312" pitchFamily="49" charset="-122"/>
              </a:rPr>
              <a:t>         </a:t>
            </a:r>
            <a:r>
              <a:rPr kumimoji="1" lang="zh-CN" altLang="en-US" dirty="0">
                <a:solidFill>
                  <a:schemeClr val="bg2">
                    <a:lumMod val="10000"/>
                  </a:schemeClr>
                </a:solidFill>
                <a:ea typeface="楷体_GB2312" pitchFamily="49" charset="-122"/>
              </a:rPr>
              <a:t>早期辐射：                        </a:t>
            </a:r>
            <a:r>
              <a:rPr kumimoji="1" lang="en-US" altLang="zh-CN" dirty="0">
                <a:solidFill>
                  <a:schemeClr val="bg2">
                    <a:lumMod val="10000"/>
                  </a:schemeClr>
                </a:solidFill>
                <a:ea typeface="楷体_GB2312" pitchFamily="49" charset="-122"/>
              </a:rPr>
              <a:t>5%</a:t>
            </a:r>
          </a:p>
          <a:p>
            <a:pPr>
              <a:lnSpc>
                <a:spcPct val="120000"/>
              </a:lnSpc>
            </a:pPr>
            <a:r>
              <a:rPr kumimoji="1" lang="en-US" altLang="zh-CN" dirty="0">
                <a:solidFill>
                  <a:schemeClr val="bg2">
                    <a:lumMod val="10000"/>
                  </a:schemeClr>
                </a:solidFill>
                <a:ea typeface="楷体_GB2312" pitchFamily="49" charset="-122"/>
              </a:rPr>
              <a:t>6.</a:t>
            </a:r>
            <a:r>
              <a:rPr kumimoji="1" lang="zh-CN" altLang="en-US" dirty="0">
                <a:solidFill>
                  <a:schemeClr val="bg2">
                    <a:lumMod val="10000"/>
                  </a:schemeClr>
                </a:solidFill>
                <a:ea typeface="楷体_GB2312" pitchFamily="49" charset="-122"/>
              </a:rPr>
              <a:t>中子弹：聚变的贡献远远大于裂变，使爆震、冲</a:t>
            </a:r>
          </a:p>
          <a:p>
            <a:pPr>
              <a:lnSpc>
                <a:spcPct val="120000"/>
              </a:lnSpc>
            </a:pPr>
            <a:r>
              <a:rPr kumimoji="1" lang="zh-CN" altLang="en-US" dirty="0">
                <a:solidFill>
                  <a:schemeClr val="bg2">
                    <a:lumMod val="10000"/>
                  </a:schemeClr>
                </a:solidFill>
                <a:ea typeface="楷体_GB2312" pitchFamily="49" charset="-122"/>
              </a:rPr>
              <a:t>    击波与热辐射部分的能量增加</a:t>
            </a:r>
            <a:r>
              <a:rPr kumimoji="1" lang="en-US" altLang="zh-CN" dirty="0">
                <a:solidFill>
                  <a:schemeClr val="bg2">
                    <a:lumMod val="10000"/>
                  </a:schemeClr>
                </a:solidFill>
                <a:ea typeface="楷体_GB2312" pitchFamily="49" charset="-122"/>
              </a:rPr>
              <a:t>5-10</a:t>
            </a:r>
            <a:r>
              <a:rPr kumimoji="1" lang="zh-CN" altLang="en-US" dirty="0">
                <a:solidFill>
                  <a:schemeClr val="bg2">
                    <a:lumMod val="10000"/>
                  </a:schemeClr>
                </a:solidFill>
                <a:ea typeface="楷体_GB2312" pitchFamily="49" charset="-122"/>
              </a:rPr>
              <a:t>倍。纯聚变不</a:t>
            </a:r>
          </a:p>
          <a:p>
            <a:pPr>
              <a:lnSpc>
                <a:spcPct val="120000"/>
              </a:lnSpc>
            </a:pPr>
            <a:r>
              <a:rPr kumimoji="1" lang="zh-CN" altLang="en-US" dirty="0">
                <a:solidFill>
                  <a:schemeClr val="bg2">
                    <a:lumMod val="10000"/>
                  </a:schemeClr>
                </a:solidFill>
                <a:ea typeface="楷体_GB2312" pitchFamily="49" charset="-122"/>
              </a:rPr>
              <a:t>    产生剩余辐射。</a:t>
            </a:r>
          </a:p>
        </p:txBody>
      </p:sp>
      <p:graphicFrame>
        <p:nvGraphicFramePr>
          <p:cNvPr id="322565" name="Object 5">
            <a:extLst>
              <a:ext uri="{FF2B5EF4-FFF2-40B4-BE49-F238E27FC236}">
                <a16:creationId xmlns:a16="http://schemas.microsoft.com/office/drawing/2014/main" id="{155845D1-9A81-4C6A-AD97-7B9777692F4E}"/>
              </a:ext>
            </a:extLst>
          </p:cNvPr>
          <p:cNvGraphicFramePr>
            <a:graphicFrameLocks noChangeAspect="1"/>
          </p:cNvGraphicFramePr>
          <p:nvPr>
            <p:ph/>
            <p:extLst>
              <p:ext uri="{D42A27DB-BD31-4B8C-83A1-F6EECF244321}">
                <p14:modId xmlns:p14="http://schemas.microsoft.com/office/powerpoint/2010/main" val="318787261"/>
              </p:ext>
            </p:extLst>
          </p:nvPr>
        </p:nvGraphicFramePr>
        <p:xfrm>
          <a:off x="2555875" y="773113"/>
          <a:ext cx="4543425" cy="555625"/>
        </p:xfrm>
        <a:graphic>
          <a:graphicData uri="http://schemas.openxmlformats.org/presentationml/2006/ole">
            <mc:AlternateContent xmlns:mc="http://schemas.openxmlformats.org/markup-compatibility/2006">
              <mc:Choice xmlns:v="urn:schemas-microsoft-com:vml" Requires="v">
                <p:oleObj spid="_x0000_s322567" name="公式" r:id="rId3" imgW="1663560" imgH="203040" progId="Equation.3">
                  <p:embed/>
                </p:oleObj>
              </mc:Choice>
              <mc:Fallback>
                <p:oleObj name="公式" r:id="rId3" imgW="1663560" imgH="2030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773113"/>
                        <a:ext cx="4543425"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3" presetClass="entr" presetSubtype="16" fill="hold" nodeType="clickEffect">
                                  <p:stCondLst>
                                    <p:cond delay="0"/>
                                  </p:stCondLst>
                                  <p:childTnLst>
                                    <p:set>
                                      <p:cBhvr>
                                        <p:cTn id="6" dur="1" fill="hold">
                                          <p:stCondLst>
                                            <p:cond delay="0"/>
                                          </p:stCondLst>
                                        </p:cTn>
                                        <p:tgtEl>
                                          <p:spTgt spid="322565"/>
                                        </p:tgtEl>
                                        <p:attrNameLst>
                                          <p:attrName>style.visibility</p:attrName>
                                        </p:attrNameLst>
                                      </p:cBhvr>
                                      <p:to>
                                        <p:strVal val="visible"/>
                                      </p:to>
                                    </p:set>
                                    <p:animEffect transition="in" filter="plus(in)">
                                      <p:cBhvr>
                                        <p:cTn id="7" dur="1000"/>
                                        <p:tgtEl>
                                          <p:spTgt spid="3225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22564">
                                            <p:txEl>
                                              <p:pRg st="1" end="1"/>
                                            </p:txEl>
                                          </p:spTgt>
                                        </p:tgtEl>
                                        <p:attrNameLst>
                                          <p:attrName>style.visibility</p:attrName>
                                        </p:attrNameLst>
                                      </p:cBhvr>
                                      <p:to>
                                        <p:strVal val="visible"/>
                                      </p:to>
                                    </p:set>
                                    <p:animEffect transition="in" filter="wipe(left)">
                                      <p:cBhvr>
                                        <p:cTn id="12" dur="500"/>
                                        <p:tgtEl>
                                          <p:spTgt spid="32256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22564">
                                            <p:txEl>
                                              <p:pRg st="2" end="2"/>
                                            </p:txEl>
                                          </p:spTgt>
                                        </p:tgtEl>
                                        <p:attrNameLst>
                                          <p:attrName>style.visibility</p:attrName>
                                        </p:attrNameLst>
                                      </p:cBhvr>
                                      <p:to>
                                        <p:strVal val="visible"/>
                                      </p:to>
                                    </p:set>
                                    <p:animEffect transition="in" filter="wipe(left)">
                                      <p:cBhvr>
                                        <p:cTn id="17" dur="500"/>
                                        <p:tgtEl>
                                          <p:spTgt spid="32256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22564">
                                            <p:txEl>
                                              <p:pRg st="3" end="3"/>
                                            </p:txEl>
                                          </p:spTgt>
                                        </p:tgtEl>
                                        <p:attrNameLst>
                                          <p:attrName>style.visibility</p:attrName>
                                        </p:attrNameLst>
                                      </p:cBhvr>
                                      <p:to>
                                        <p:strVal val="visible"/>
                                      </p:to>
                                    </p:set>
                                    <p:animEffect transition="in" filter="wipe(up)">
                                      <p:cBhvr>
                                        <p:cTn id="22" dur="500"/>
                                        <p:tgtEl>
                                          <p:spTgt spid="322564">
                                            <p:txEl>
                                              <p:pRg st="3" end="3"/>
                                            </p:txEl>
                                          </p:spTgt>
                                        </p:tgtEl>
                                      </p:cBhvr>
                                    </p:animEffect>
                                  </p:childTnLst>
                                </p:cTn>
                              </p:par>
                              <p:par>
                                <p:cTn id="23" presetID="22" presetClass="entr" presetSubtype="1" fill="hold" nodeType="withEffect">
                                  <p:stCondLst>
                                    <p:cond delay="0"/>
                                  </p:stCondLst>
                                  <p:childTnLst>
                                    <p:set>
                                      <p:cBhvr>
                                        <p:cTn id="24" dur="1" fill="hold">
                                          <p:stCondLst>
                                            <p:cond delay="0"/>
                                          </p:stCondLst>
                                        </p:cTn>
                                        <p:tgtEl>
                                          <p:spTgt spid="322564">
                                            <p:txEl>
                                              <p:pRg st="4" end="4"/>
                                            </p:txEl>
                                          </p:spTgt>
                                        </p:tgtEl>
                                        <p:attrNameLst>
                                          <p:attrName>style.visibility</p:attrName>
                                        </p:attrNameLst>
                                      </p:cBhvr>
                                      <p:to>
                                        <p:strVal val="visible"/>
                                      </p:to>
                                    </p:set>
                                    <p:animEffect transition="in" filter="wipe(up)">
                                      <p:cBhvr>
                                        <p:cTn id="25" dur="500"/>
                                        <p:tgtEl>
                                          <p:spTgt spid="322564">
                                            <p:txEl>
                                              <p:pRg st="4" end="4"/>
                                            </p:txEl>
                                          </p:spTgt>
                                        </p:tgtEl>
                                      </p:cBhvr>
                                    </p:animEffect>
                                  </p:childTnLst>
                                </p:cTn>
                              </p:par>
                              <p:par>
                                <p:cTn id="26" presetID="22" presetClass="entr" presetSubtype="1" fill="hold" nodeType="withEffect">
                                  <p:stCondLst>
                                    <p:cond delay="0"/>
                                  </p:stCondLst>
                                  <p:childTnLst>
                                    <p:set>
                                      <p:cBhvr>
                                        <p:cTn id="27" dur="1" fill="hold">
                                          <p:stCondLst>
                                            <p:cond delay="0"/>
                                          </p:stCondLst>
                                        </p:cTn>
                                        <p:tgtEl>
                                          <p:spTgt spid="322564">
                                            <p:txEl>
                                              <p:pRg st="5" end="5"/>
                                            </p:txEl>
                                          </p:spTgt>
                                        </p:tgtEl>
                                        <p:attrNameLst>
                                          <p:attrName>style.visibility</p:attrName>
                                        </p:attrNameLst>
                                      </p:cBhvr>
                                      <p:to>
                                        <p:strVal val="visible"/>
                                      </p:to>
                                    </p:set>
                                    <p:animEffect transition="in" filter="wipe(up)">
                                      <p:cBhvr>
                                        <p:cTn id="28" dur="500"/>
                                        <p:tgtEl>
                                          <p:spTgt spid="322564">
                                            <p:txEl>
                                              <p:pRg st="5" end="5"/>
                                            </p:txEl>
                                          </p:spTgt>
                                        </p:tgtEl>
                                      </p:cBhvr>
                                    </p:animEffect>
                                  </p:childTnLst>
                                </p:cTn>
                              </p:par>
                              <p:par>
                                <p:cTn id="29" presetID="22" presetClass="entr" presetSubtype="1" fill="hold" nodeType="withEffect">
                                  <p:stCondLst>
                                    <p:cond delay="0"/>
                                  </p:stCondLst>
                                  <p:childTnLst>
                                    <p:set>
                                      <p:cBhvr>
                                        <p:cTn id="30" dur="1" fill="hold">
                                          <p:stCondLst>
                                            <p:cond delay="0"/>
                                          </p:stCondLst>
                                        </p:cTn>
                                        <p:tgtEl>
                                          <p:spTgt spid="322564">
                                            <p:txEl>
                                              <p:pRg st="6" end="6"/>
                                            </p:txEl>
                                          </p:spTgt>
                                        </p:tgtEl>
                                        <p:attrNameLst>
                                          <p:attrName>style.visibility</p:attrName>
                                        </p:attrNameLst>
                                      </p:cBhvr>
                                      <p:to>
                                        <p:strVal val="visible"/>
                                      </p:to>
                                    </p:set>
                                    <p:animEffect transition="in" filter="wipe(up)">
                                      <p:cBhvr>
                                        <p:cTn id="31" dur="500"/>
                                        <p:tgtEl>
                                          <p:spTgt spid="322564">
                                            <p:txEl>
                                              <p:pRg st="6" end="6"/>
                                            </p:txEl>
                                          </p:spTgt>
                                        </p:tgtEl>
                                      </p:cBhvr>
                                    </p:animEffect>
                                  </p:childTnLst>
                                </p:cTn>
                              </p:par>
                              <p:par>
                                <p:cTn id="32" presetID="22" presetClass="entr" presetSubtype="1" fill="hold" nodeType="withEffect">
                                  <p:stCondLst>
                                    <p:cond delay="0"/>
                                  </p:stCondLst>
                                  <p:childTnLst>
                                    <p:set>
                                      <p:cBhvr>
                                        <p:cTn id="33" dur="1" fill="hold">
                                          <p:stCondLst>
                                            <p:cond delay="0"/>
                                          </p:stCondLst>
                                        </p:cTn>
                                        <p:tgtEl>
                                          <p:spTgt spid="322564">
                                            <p:txEl>
                                              <p:pRg st="7" end="7"/>
                                            </p:txEl>
                                          </p:spTgt>
                                        </p:tgtEl>
                                        <p:attrNameLst>
                                          <p:attrName>style.visibility</p:attrName>
                                        </p:attrNameLst>
                                      </p:cBhvr>
                                      <p:to>
                                        <p:strVal val="visible"/>
                                      </p:to>
                                    </p:set>
                                    <p:animEffect transition="in" filter="wipe(up)">
                                      <p:cBhvr>
                                        <p:cTn id="34" dur="500"/>
                                        <p:tgtEl>
                                          <p:spTgt spid="322564">
                                            <p:txEl>
                                              <p:pRg st="7" end="7"/>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322564">
                                            <p:txEl>
                                              <p:pRg st="8" end="8"/>
                                            </p:txEl>
                                          </p:spTgt>
                                        </p:tgtEl>
                                        <p:attrNameLst>
                                          <p:attrName>style.visibility</p:attrName>
                                        </p:attrNameLst>
                                      </p:cBhvr>
                                      <p:to>
                                        <p:strVal val="visible"/>
                                      </p:to>
                                    </p:set>
                                    <p:animEffect transition="in" filter="wipe(left)">
                                      <p:cBhvr>
                                        <p:cTn id="39" dur="500"/>
                                        <p:tgtEl>
                                          <p:spTgt spid="322564">
                                            <p:txEl>
                                              <p:pRg st="8" end="8"/>
                                            </p:txEl>
                                          </p:spTgt>
                                        </p:tgtEl>
                                      </p:cBhvr>
                                    </p:animEffect>
                                  </p:childTnLst>
                                </p:cTn>
                              </p:par>
                              <p:par>
                                <p:cTn id="40" presetID="22" presetClass="entr" presetSubtype="8" fill="hold" nodeType="withEffect">
                                  <p:stCondLst>
                                    <p:cond delay="0"/>
                                  </p:stCondLst>
                                  <p:childTnLst>
                                    <p:set>
                                      <p:cBhvr>
                                        <p:cTn id="41" dur="1" fill="hold">
                                          <p:stCondLst>
                                            <p:cond delay="0"/>
                                          </p:stCondLst>
                                        </p:cTn>
                                        <p:tgtEl>
                                          <p:spTgt spid="322564">
                                            <p:txEl>
                                              <p:pRg st="9" end="9"/>
                                            </p:txEl>
                                          </p:spTgt>
                                        </p:tgtEl>
                                        <p:attrNameLst>
                                          <p:attrName>style.visibility</p:attrName>
                                        </p:attrNameLst>
                                      </p:cBhvr>
                                      <p:to>
                                        <p:strVal val="visible"/>
                                      </p:to>
                                    </p:set>
                                    <p:animEffect transition="in" filter="wipe(left)">
                                      <p:cBhvr>
                                        <p:cTn id="42" dur="500"/>
                                        <p:tgtEl>
                                          <p:spTgt spid="322564">
                                            <p:txEl>
                                              <p:pRg st="9" end="9"/>
                                            </p:txEl>
                                          </p:spTgt>
                                        </p:tgtEl>
                                      </p:cBhvr>
                                    </p:animEffect>
                                  </p:childTnLst>
                                </p:cTn>
                              </p:par>
                              <p:par>
                                <p:cTn id="43" presetID="22" presetClass="entr" presetSubtype="8" fill="hold" nodeType="withEffect">
                                  <p:stCondLst>
                                    <p:cond delay="0"/>
                                  </p:stCondLst>
                                  <p:childTnLst>
                                    <p:set>
                                      <p:cBhvr>
                                        <p:cTn id="44" dur="1" fill="hold">
                                          <p:stCondLst>
                                            <p:cond delay="0"/>
                                          </p:stCondLst>
                                        </p:cTn>
                                        <p:tgtEl>
                                          <p:spTgt spid="322564">
                                            <p:txEl>
                                              <p:pRg st="10" end="10"/>
                                            </p:txEl>
                                          </p:spTgt>
                                        </p:tgtEl>
                                        <p:attrNameLst>
                                          <p:attrName>style.visibility</p:attrName>
                                        </p:attrNameLst>
                                      </p:cBhvr>
                                      <p:to>
                                        <p:strVal val="visible"/>
                                      </p:to>
                                    </p:set>
                                    <p:animEffect transition="in" filter="wipe(left)">
                                      <p:cBhvr>
                                        <p:cTn id="45" dur="500"/>
                                        <p:tgtEl>
                                          <p:spTgt spid="32256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8" name="Rectangle 4">
            <a:extLst>
              <a:ext uri="{FF2B5EF4-FFF2-40B4-BE49-F238E27FC236}">
                <a16:creationId xmlns:a16="http://schemas.microsoft.com/office/drawing/2014/main" id="{DB812824-FCAB-4772-815D-166506FD51E2}"/>
              </a:ext>
            </a:extLst>
          </p:cNvPr>
          <p:cNvSpPr>
            <a:spLocks noGrp="1" noChangeArrowheads="1"/>
          </p:cNvSpPr>
          <p:nvPr>
            <p:ph type="body" sz="half" idx="1"/>
          </p:nvPr>
        </p:nvSpPr>
        <p:spPr>
          <a:xfrm>
            <a:off x="539750" y="836613"/>
            <a:ext cx="8280400" cy="3024187"/>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a:buFontTx/>
              <a:buNone/>
            </a:pPr>
            <a:r>
              <a:rPr lang="en-US" altLang="zh-CN" sz="2800" b="1">
                <a:solidFill>
                  <a:schemeClr val="bg2">
                    <a:lumMod val="10000"/>
                  </a:schemeClr>
                </a:solidFill>
                <a:latin typeface="Times New Roman" panose="02020603050405020304" pitchFamily="18" charset="0"/>
                <a:ea typeface="楷体_GB2312" pitchFamily="49" charset="-122"/>
              </a:rPr>
              <a:t>7.</a:t>
            </a:r>
            <a:r>
              <a:rPr lang="zh-CN" altLang="en-US" sz="2800" b="1">
                <a:solidFill>
                  <a:schemeClr val="bg2">
                    <a:lumMod val="10000"/>
                  </a:schemeClr>
                </a:solidFill>
                <a:latin typeface="Times New Roman" panose="02020603050405020304" pitchFamily="18" charset="0"/>
                <a:ea typeface="楷体_GB2312" pitchFamily="49" charset="-122"/>
              </a:rPr>
              <a:t>激光</a:t>
            </a:r>
            <a:r>
              <a:rPr lang="zh-CN" altLang="en-US" sz="2800" b="1">
                <a:solidFill>
                  <a:schemeClr val="bg2">
                    <a:lumMod val="10000"/>
                  </a:schemeClr>
                </a:solidFill>
                <a:latin typeface="Times New Roman" panose="02020603050405020304" pitchFamily="18" charset="0"/>
                <a:ea typeface="楷体_GB2312" pitchFamily="49" charset="-122"/>
                <a:sym typeface="Symbol" panose="05050102010706020507" pitchFamily="18" charset="2"/>
              </a:rPr>
              <a:t>惯性约束聚变：在直径为</a:t>
            </a:r>
            <a:r>
              <a:rPr lang="en-US" altLang="zh-CN" sz="2800" b="1">
                <a:solidFill>
                  <a:schemeClr val="bg2">
                    <a:lumMod val="10000"/>
                  </a:schemeClr>
                </a:solidFill>
                <a:latin typeface="Times New Roman" panose="02020603050405020304" pitchFamily="18" charset="0"/>
                <a:ea typeface="楷体_GB2312" pitchFamily="49" charset="-122"/>
                <a:sym typeface="Symbol" panose="05050102010706020507" pitchFamily="18" charset="2"/>
              </a:rPr>
              <a:t>0.4mm</a:t>
            </a:r>
            <a:r>
              <a:rPr lang="zh-CN" altLang="en-US" sz="2800" b="1">
                <a:solidFill>
                  <a:schemeClr val="bg2">
                    <a:lumMod val="10000"/>
                  </a:schemeClr>
                </a:solidFill>
                <a:latin typeface="Times New Roman" panose="02020603050405020304" pitchFamily="18" charset="0"/>
                <a:ea typeface="楷体_GB2312" pitchFamily="49" charset="-122"/>
                <a:sym typeface="Symbol" panose="05050102010706020507" pitchFamily="18" charset="2"/>
              </a:rPr>
              <a:t>的小球内充以</a:t>
            </a:r>
            <a:r>
              <a:rPr lang="en-US" altLang="zh-CN" sz="2800" b="1">
                <a:solidFill>
                  <a:schemeClr val="bg2">
                    <a:lumMod val="10000"/>
                  </a:schemeClr>
                </a:solidFill>
                <a:latin typeface="Times New Roman" panose="02020603050405020304" pitchFamily="18" charset="0"/>
                <a:ea typeface="楷体_GB2312" pitchFamily="49" charset="-122"/>
                <a:sym typeface="Symbol" panose="05050102010706020507" pitchFamily="18" charset="2"/>
              </a:rPr>
              <a:t>30-100</a:t>
            </a:r>
            <a:r>
              <a:rPr lang="zh-CN" altLang="en-US" sz="2800" b="1">
                <a:solidFill>
                  <a:schemeClr val="bg2">
                    <a:lumMod val="10000"/>
                  </a:schemeClr>
                </a:solidFill>
                <a:latin typeface="Times New Roman" panose="02020603050405020304" pitchFamily="18" charset="0"/>
                <a:ea typeface="楷体_GB2312" pitchFamily="49" charset="-122"/>
                <a:sym typeface="Symbol" panose="05050102010706020507" pitchFamily="18" charset="2"/>
              </a:rPr>
              <a:t>大气压的氘氚混合气体，用强激光（</a:t>
            </a:r>
            <a:r>
              <a:rPr lang="en-US" altLang="zh-CN" sz="2800" b="1">
                <a:solidFill>
                  <a:schemeClr val="bg2">
                    <a:lumMod val="10000"/>
                  </a:schemeClr>
                </a:solidFill>
                <a:latin typeface="Times New Roman" panose="02020603050405020304" pitchFamily="18" charset="0"/>
                <a:ea typeface="楷体_GB2312" pitchFamily="49" charset="-122"/>
                <a:sym typeface="Symbol" panose="05050102010706020507" pitchFamily="18" charset="2"/>
              </a:rPr>
              <a:t>10</a:t>
            </a:r>
            <a:r>
              <a:rPr lang="en-US" altLang="zh-CN" sz="2800" b="1" baseline="30000">
                <a:solidFill>
                  <a:schemeClr val="bg2">
                    <a:lumMod val="10000"/>
                  </a:schemeClr>
                </a:solidFill>
                <a:latin typeface="Times New Roman" panose="02020603050405020304" pitchFamily="18" charset="0"/>
                <a:ea typeface="楷体_GB2312" pitchFamily="49" charset="-122"/>
                <a:sym typeface="Symbol" panose="05050102010706020507" pitchFamily="18" charset="2"/>
              </a:rPr>
              <a:t>12</a:t>
            </a:r>
            <a:r>
              <a:rPr lang="en-US" altLang="zh-CN" sz="2800" b="1">
                <a:solidFill>
                  <a:schemeClr val="bg2">
                    <a:lumMod val="10000"/>
                  </a:schemeClr>
                </a:solidFill>
                <a:latin typeface="Times New Roman" panose="02020603050405020304" pitchFamily="18" charset="0"/>
                <a:ea typeface="楷体_GB2312" pitchFamily="49" charset="-122"/>
                <a:sym typeface="Symbol" panose="05050102010706020507" pitchFamily="18" charset="2"/>
              </a:rPr>
              <a:t>-10</a:t>
            </a:r>
            <a:r>
              <a:rPr lang="en-US" altLang="zh-CN" sz="2800" b="1" baseline="30000">
                <a:solidFill>
                  <a:schemeClr val="bg2">
                    <a:lumMod val="10000"/>
                  </a:schemeClr>
                </a:solidFill>
                <a:latin typeface="Times New Roman" panose="02020603050405020304" pitchFamily="18" charset="0"/>
                <a:ea typeface="楷体_GB2312" pitchFamily="49" charset="-122"/>
                <a:sym typeface="Symbol" panose="05050102010706020507" pitchFamily="18" charset="2"/>
              </a:rPr>
              <a:t>14</a:t>
            </a:r>
            <a:r>
              <a:rPr lang="en-US" altLang="zh-CN" sz="2800" b="1">
                <a:solidFill>
                  <a:schemeClr val="bg2">
                    <a:lumMod val="10000"/>
                  </a:schemeClr>
                </a:solidFill>
                <a:latin typeface="Times New Roman" panose="02020603050405020304" pitchFamily="18" charset="0"/>
                <a:ea typeface="楷体_GB2312" pitchFamily="49" charset="-122"/>
                <a:sym typeface="Symbol" panose="05050102010706020507" pitchFamily="18" charset="2"/>
              </a:rPr>
              <a:t>W)</a:t>
            </a:r>
            <a:r>
              <a:rPr lang="zh-CN" altLang="en-US" sz="2800" b="1">
                <a:solidFill>
                  <a:schemeClr val="bg2">
                    <a:lumMod val="10000"/>
                  </a:schemeClr>
                </a:solidFill>
                <a:latin typeface="Times New Roman" panose="02020603050405020304" pitchFamily="18" charset="0"/>
                <a:ea typeface="楷体_GB2312" pitchFamily="49" charset="-122"/>
                <a:sym typeface="Symbol" panose="05050102010706020507" pitchFamily="18" charset="2"/>
              </a:rPr>
              <a:t>均匀照射，使氘氚混合气体的密度达到液体密度的一千到一万倍，温度达到</a:t>
            </a:r>
            <a:r>
              <a:rPr lang="en-US" altLang="zh-CN" sz="2800" b="1">
                <a:solidFill>
                  <a:schemeClr val="bg2">
                    <a:lumMod val="10000"/>
                  </a:schemeClr>
                </a:solidFill>
                <a:latin typeface="Times New Roman" panose="02020603050405020304" pitchFamily="18" charset="0"/>
                <a:ea typeface="楷体_GB2312" pitchFamily="49" charset="-122"/>
                <a:sym typeface="Symbol" panose="05050102010706020507" pitchFamily="18" charset="2"/>
              </a:rPr>
              <a:t>10</a:t>
            </a:r>
            <a:r>
              <a:rPr lang="en-US" altLang="zh-CN" sz="2800" b="1" baseline="30000">
                <a:solidFill>
                  <a:schemeClr val="bg2">
                    <a:lumMod val="10000"/>
                  </a:schemeClr>
                </a:solidFill>
                <a:latin typeface="Times New Roman" panose="02020603050405020304" pitchFamily="18" charset="0"/>
                <a:ea typeface="楷体_GB2312" pitchFamily="49" charset="-122"/>
                <a:sym typeface="Symbol" panose="05050102010706020507" pitchFamily="18" charset="2"/>
              </a:rPr>
              <a:t>8</a:t>
            </a:r>
            <a:r>
              <a:rPr lang="en-US" altLang="zh-CN" sz="2800" b="1">
                <a:solidFill>
                  <a:schemeClr val="bg2">
                    <a:lumMod val="10000"/>
                  </a:schemeClr>
                </a:solidFill>
                <a:latin typeface="Times New Roman" panose="02020603050405020304" pitchFamily="18" charset="0"/>
                <a:ea typeface="楷体_GB2312" pitchFamily="49" charset="-122"/>
                <a:sym typeface="Symbol" panose="05050102010706020507" pitchFamily="18" charset="2"/>
              </a:rPr>
              <a:t>K</a:t>
            </a:r>
            <a:r>
              <a:rPr lang="zh-CN" altLang="en-US" sz="2800" b="1">
                <a:solidFill>
                  <a:schemeClr val="bg2">
                    <a:lumMod val="10000"/>
                  </a:schemeClr>
                </a:solidFill>
                <a:latin typeface="Times New Roman" panose="02020603050405020304" pitchFamily="18" charset="0"/>
                <a:ea typeface="楷体_GB2312" pitchFamily="49" charset="-122"/>
                <a:sym typeface="Symbol" panose="05050102010706020507" pitchFamily="18" charset="2"/>
              </a:rPr>
              <a:t>而引发聚变。</a:t>
            </a:r>
            <a:endParaRPr lang="zh-CN" altLang="zh-CN" sz="2800" b="1">
              <a:solidFill>
                <a:schemeClr val="bg2">
                  <a:lumMod val="10000"/>
                </a:schemeClr>
              </a:solidFill>
              <a:latin typeface="Times New Roman" panose="02020603050405020304" pitchFamily="18" charset="0"/>
              <a:ea typeface="楷体_GB2312" pitchFamily="49" charset="-122"/>
              <a:sym typeface="Symbol" panose="05050102010706020507" pitchFamily="18" charset="2"/>
            </a:endParaRPr>
          </a:p>
          <a:p>
            <a:pPr>
              <a:buFontTx/>
              <a:buNone/>
            </a:pPr>
            <a:r>
              <a:rPr lang="en-US" altLang="zh-CN" sz="2800" b="1">
                <a:solidFill>
                  <a:schemeClr val="bg2">
                    <a:lumMod val="10000"/>
                  </a:schemeClr>
                </a:solidFill>
                <a:latin typeface="Times New Roman" panose="02020603050405020304" pitchFamily="18" charset="0"/>
                <a:ea typeface="楷体_GB2312" pitchFamily="49" charset="-122"/>
              </a:rPr>
              <a:t>8.</a:t>
            </a:r>
            <a:r>
              <a:rPr lang="zh-CN" altLang="en-US" sz="2800" b="1">
                <a:solidFill>
                  <a:schemeClr val="bg2">
                    <a:lumMod val="10000"/>
                  </a:schemeClr>
                </a:solidFill>
                <a:latin typeface="Times New Roman" panose="02020603050405020304" pitchFamily="18" charset="0"/>
                <a:ea typeface="楷体_GB2312" pitchFamily="49" charset="-122"/>
              </a:rPr>
              <a:t>其它惯性约束方案：电子束、重离子束惯性约束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23588">
                                            <p:txEl>
                                              <p:pRg st="0" end="0"/>
                                            </p:txEl>
                                          </p:spTgt>
                                        </p:tgtEl>
                                        <p:attrNameLst>
                                          <p:attrName>style.visibility</p:attrName>
                                        </p:attrNameLst>
                                      </p:cBhvr>
                                      <p:to>
                                        <p:strVal val="visible"/>
                                      </p:to>
                                    </p:set>
                                    <p:animEffect transition="in" filter="wipe(up)">
                                      <p:cBhvr>
                                        <p:cTn id="7" dur="500"/>
                                        <p:tgtEl>
                                          <p:spTgt spid="32358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23588">
                                            <p:txEl>
                                              <p:pRg st="1" end="1"/>
                                            </p:txEl>
                                          </p:spTgt>
                                        </p:tgtEl>
                                        <p:attrNameLst>
                                          <p:attrName>style.visibility</p:attrName>
                                        </p:attrNameLst>
                                      </p:cBhvr>
                                      <p:to>
                                        <p:strVal val="visible"/>
                                      </p:to>
                                    </p:set>
                                    <p:animEffect transition="in" filter="wipe(left)">
                                      <p:cBhvr>
                                        <p:cTn id="12" dur="500"/>
                                        <p:tgtEl>
                                          <p:spTgt spid="32358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6" name="Rectangle 4">
            <a:extLst>
              <a:ext uri="{FF2B5EF4-FFF2-40B4-BE49-F238E27FC236}">
                <a16:creationId xmlns:a16="http://schemas.microsoft.com/office/drawing/2014/main" id="{F8D75455-F25B-4A72-85D8-0FE260C5908E}"/>
              </a:ext>
            </a:extLst>
          </p:cNvPr>
          <p:cNvSpPr>
            <a:spLocks noChangeArrowheads="1"/>
          </p:cNvSpPr>
          <p:nvPr/>
        </p:nvSpPr>
        <p:spPr bwMode="auto">
          <a:xfrm>
            <a:off x="611188" y="836613"/>
            <a:ext cx="8135937"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a:solidFill>
                  <a:schemeClr val="bg2">
                    <a:lumMod val="10000"/>
                  </a:schemeClr>
                </a:solidFill>
                <a:ea typeface="楷体_GB2312" pitchFamily="49" charset="-122"/>
              </a:rPr>
              <a:t>中子弹：</a:t>
            </a:r>
          </a:p>
          <a:p>
            <a:pPr>
              <a:lnSpc>
                <a:spcPct val="90000"/>
              </a:lnSpc>
              <a:spcBef>
                <a:spcPct val="50000"/>
              </a:spcBef>
            </a:pPr>
            <a:r>
              <a:rPr kumimoji="1" lang="zh-CN" altLang="en-US">
                <a:solidFill>
                  <a:schemeClr val="bg2">
                    <a:lumMod val="10000"/>
                  </a:schemeClr>
                </a:solidFill>
                <a:ea typeface="楷体_GB2312" pitchFamily="49" charset="-122"/>
              </a:rPr>
              <a:t>        纯聚变弹又称为“干净的核弹”，因为聚变反应的产物是非放射性的，不产生剩余辐射，但早期核辐射部分则大为增加，特别是其中的中子。由于无法实现聚变反应所属需的超高温，非用裂变引爆不可，因此至今尚未有纯聚变弹。目前的聚变弹，实际上是聚变、裂变的混合物体。如果能设法使核武器中的聚变贡献大大超过裂变的贡献，就可以大大增加核武器中产生的中子数，同时爆震与冲击波、热辐射、剩余辐射等部分相对的减少。根据这个原理制造的核武器叫做中子弹，也被称做“增强辐射武器”，是近十年来发展起来的一种新的核武器</a:t>
            </a:r>
            <a:r>
              <a:rPr kumimoji="1" lang="en-US" altLang="zh-CN">
                <a:solidFill>
                  <a:schemeClr val="bg2">
                    <a:lumMod val="10000"/>
                  </a:schemeClr>
                </a:solidFill>
                <a:ea typeface="楷体_GB2312" pitchFamily="49" charset="-122"/>
              </a:rPr>
              <a:t>—</a:t>
            </a:r>
            <a:r>
              <a:rPr kumimoji="1" lang="zh-CN" altLang="en-US">
                <a:solidFill>
                  <a:schemeClr val="bg2">
                    <a:lumMod val="10000"/>
                  </a:schemeClr>
                </a:solidFill>
                <a:ea typeface="楷体_GB2312" pitchFamily="49" charset="-122"/>
              </a:rPr>
              <a:t>第三代核武器。</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6660" name="Group 4">
            <a:extLst>
              <a:ext uri="{FF2B5EF4-FFF2-40B4-BE49-F238E27FC236}">
                <a16:creationId xmlns:a16="http://schemas.microsoft.com/office/drawing/2014/main" id="{C8C416CF-A1A0-42B0-9A5F-D85A59B79613}"/>
              </a:ext>
            </a:extLst>
          </p:cNvPr>
          <p:cNvGrpSpPr>
            <a:grpSpLocks/>
          </p:cNvGrpSpPr>
          <p:nvPr/>
        </p:nvGrpSpPr>
        <p:grpSpPr bwMode="auto">
          <a:xfrm>
            <a:off x="395288" y="3957638"/>
            <a:ext cx="7924800" cy="2719387"/>
            <a:chOff x="480" y="1824"/>
            <a:chExt cx="4992" cy="1968"/>
          </a:xfrm>
        </p:grpSpPr>
        <p:grpSp>
          <p:nvGrpSpPr>
            <p:cNvPr id="326661" name="Group 5">
              <a:extLst>
                <a:ext uri="{FF2B5EF4-FFF2-40B4-BE49-F238E27FC236}">
                  <a16:creationId xmlns:a16="http://schemas.microsoft.com/office/drawing/2014/main" id="{CB87CC7C-DF32-4AAA-ACFC-153B01218924}"/>
                </a:ext>
              </a:extLst>
            </p:cNvPr>
            <p:cNvGrpSpPr>
              <a:grpSpLocks/>
            </p:cNvGrpSpPr>
            <p:nvPr/>
          </p:nvGrpSpPr>
          <p:grpSpPr bwMode="auto">
            <a:xfrm>
              <a:off x="2242" y="1824"/>
              <a:ext cx="1582" cy="1968"/>
              <a:chOff x="1456" y="1488"/>
              <a:chExt cx="2472" cy="2440"/>
            </a:xfrm>
          </p:grpSpPr>
          <p:sp>
            <p:nvSpPr>
              <p:cNvPr id="326662" name="Freeform 6">
                <a:extLst>
                  <a:ext uri="{FF2B5EF4-FFF2-40B4-BE49-F238E27FC236}">
                    <a16:creationId xmlns:a16="http://schemas.microsoft.com/office/drawing/2014/main" id="{213FAD98-07A7-43ED-A7B5-B925B5508E39}"/>
                  </a:ext>
                </a:extLst>
              </p:cNvPr>
              <p:cNvSpPr>
                <a:spLocks/>
              </p:cNvSpPr>
              <p:nvPr/>
            </p:nvSpPr>
            <p:spPr bwMode="auto">
              <a:xfrm>
                <a:off x="2448" y="1488"/>
                <a:ext cx="1480" cy="2304"/>
              </a:xfrm>
              <a:custGeom>
                <a:avLst/>
                <a:gdLst>
                  <a:gd name="T0" fmla="*/ 0 w 1480"/>
                  <a:gd name="T1" fmla="*/ 0 h 2304"/>
                  <a:gd name="T2" fmla="*/ 816 w 1480"/>
                  <a:gd name="T3" fmla="*/ 768 h 2304"/>
                  <a:gd name="T4" fmla="*/ 1392 w 1480"/>
                  <a:gd name="T5" fmla="*/ 1968 h 2304"/>
                  <a:gd name="T6" fmla="*/ 288 w 1480"/>
                  <a:gd name="T7" fmla="*/ 2304 h 2304"/>
                </a:gdLst>
                <a:ahLst/>
                <a:cxnLst>
                  <a:cxn ang="0">
                    <a:pos x="T0" y="T1"/>
                  </a:cxn>
                  <a:cxn ang="0">
                    <a:pos x="T2" y="T3"/>
                  </a:cxn>
                  <a:cxn ang="0">
                    <a:pos x="T4" y="T5"/>
                  </a:cxn>
                  <a:cxn ang="0">
                    <a:pos x="T6" y="T7"/>
                  </a:cxn>
                </a:cxnLst>
                <a:rect l="0" t="0" r="r" b="b"/>
                <a:pathLst>
                  <a:path w="1480" h="2304">
                    <a:moveTo>
                      <a:pt x="0" y="0"/>
                    </a:moveTo>
                    <a:cubicBezTo>
                      <a:pt x="292" y="220"/>
                      <a:pt x="584" y="440"/>
                      <a:pt x="816" y="768"/>
                    </a:cubicBezTo>
                    <a:cubicBezTo>
                      <a:pt x="1048" y="1096"/>
                      <a:pt x="1480" y="1712"/>
                      <a:pt x="1392" y="1968"/>
                    </a:cubicBezTo>
                    <a:cubicBezTo>
                      <a:pt x="1304" y="2224"/>
                      <a:pt x="472" y="2248"/>
                      <a:pt x="288" y="2304"/>
                    </a:cubicBezTo>
                  </a:path>
                </a:pathLst>
              </a:custGeom>
              <a:solidFill>
                <a:srgbClr val="66CCFF"/>
              </a:solidFill>
              <a:ln w="28575" cap="sq" cmpd="sng">
                <a:solidFill>
                  <a:srgbClr val="0000FF"/>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lumMod val="10000"/>
                    </a:schemeClr>
                  </a:solidFill>
                </a:endParaRPr>
              </a:p>
            </p:txBody>
          </p:sp>
          <p:sp>
            <p:nvSpPr>
              <p:cNvPr id="326663" name="Freeform 7">
                <a:extLst>
                  <a:ext uri="{FF2B5EF4-FFF2-40B4-BE49-F238E27FC236}">
                    <a16:creationId xmlns:a16="http://schemas.microsoft.com/office/drawing/2014/main" id="{4B6E5DE7-98CE-4770-90BD-844F1D732CA1}"/>
                  </a:ext>
                </a:extLst>
              </p:cNvPr>
              <p:cNvSpPr>
                <a:spLocks/>
              </p:cNvSpPr>
              <p:nvPr/>
            </p:nvSpPr>
            <p:spPr bwMode="auto">
              <a:xfrm>
                <a:off x="1456" y="1488"/>
                <a:ext cx="1720" cy="2440"/>
              </a:xfrm>
              <a:custGeom>
                <a:avLst/>
                <a:gdLst>
                  <a:gd name="T0" fmla="*/ 992 w 1720"/>
                  <a:gd name="T1" fmla="*/ 0 h 2440"/>
                  <a:gd name="T2" fmla="*/ 80 w 1720"/>
                  <a:gd name="T3" fmla="*/ 2064 h 2440"/>
                  <a:gd name="T4" fmla="*/ 1472 w 1720"/>
                  <a:gd name="T5" fmla="*/ 2256 h 2440"/>
                  <a:gd name="T6" fmla="*/ 1568 w 1720"/>
                  <a:gd name="T7" fmla="*/ 2256 h 2440"/>
                </a:gdLst>
                <a:ahLst/>
                <a:cxnLst>
                  <a:cxn ang="0">
                    <a:pos x="T0" y="T1"/>
                  </a:cxn>
                  <a:cxn ang="0">
                    <a:pos x="T2" y="T3"/>
                  </a:cxn>
                  <a:cxn ang="0">
                    <a:pos x="T4" y="T5"/>
                  </a:cxn>
                  <a:cxn ang="0">
                    <a:pos x="T6" y="T7"/>
                  </a:cxn>
                </a:cxnLst>
                <a:rect l="0" t="0" r="r" b="b"/>
                <a:pathLst>
                  <a:path w="1720" h="2440">
                    <a:moveTo>
                      <a:pt x="992" y="0"/>
                    </a:moveTo>
                    <a:cubicBezTo>
                      <a:pt x="496" y="844"/>
                      <a:pt x="0" y="1688"/>
                      <a:pt x="80" y="2064"/>
                    </a:cubicBezTo>
                    <a:cubicBezTo>
                      <a:pt x="160" y="2440"/>
                      <a:pt x="1224" y="2224"/>
                      <a:pt x="1472" y="2256"/>
                    </a:cubicBezTo>
                    <a:cubicBezTo>
                      <a:pt x="1720" y="2288"/>
                      <a:pt x="1552" y="2256"/>
                      <a:pt x="1568" y="2256"/>
                    </a:cubicBezTo>
                  </a:path>
                </a:pathLst>
              </a:custGeom>
              <a:solidFill>
                <a:srgbClr val="66CCFF"/>
              </a:solidFill>
              <a:ln w="28575" cap="sq" cmpd="sng">
                <a:solidFill>
                  <a:srgbClr val="0000FF"/>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lumMod val="10000"/>
                    </a:schemeClr>
                  </a:solidFill>
                </a:endParaRPr>
              </a:p>
            </p:txBody>
          </p:sp>
        </p:grpSp>
        <p:sp>
          <p:nvSpPr>
            <p:cNvPr id="326664" name="Oval 8">
              <a:extLst>
                <a:ext uri="{FF2B5EF4-FFF2-40B4-BE49-F238E27FC236}">
                  <a16:creationId xmlns:a16="http://schemas.microsoft.com/office/drawing/2014/main" id="{36C4E3B3-28C5-4B57-A1CD-E5581A0E5031}"/>
                </a:ext>
              </a:extLst>
            </p:cNvPr>
            <p:cNvSpPr>
              <a:spLocks noChangeArrowheads="1"/>
            </p:cNvSpPr>
            <p:nvPr/>
          </p:nvSpPr>
          <p:spPr bwMode="auto">
            <a:xfrm>
              <a:off x="2544" y="2400"/>
              <a:ext cx="864" cy="912"/>
            </a:xfrm>
            <a:prstGeom prst="ellipse">
              <a:avLst/>
            </a:prstGeom>
            <a:solidFill>
              <a:srgbClr val="99CCFF"/>
            </a:solidFill>
            <a:ln w="12700" cap="sq">
              <a:solidFill>
                <a:srgbClr val="00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lumMod val="10000"/>
                  </a:schemeClr>
                </a:solidFill>
              </a:endParaRPr>
            </a:p>
          </p:txBody>
        </p:sp>
        <p:sp>
          <p:nvSpPr>
            <p:cNvPr id="326665" name="Oval 9">
              <a:extLst>
                <a:ext uri="{FF2B5EF4-FFF2-40B4-BE49-F238E27FC236}">
                  <a16:creationId xmlns:a16="http://schemas.microsoft.com/office/drawing/2014/main" id="{18ABA3A2-DC10-441D-B56C-4EE4F816F079}"/>
                </a:ext>
              </a:extLst>
            </p:cNvPr>
            <p:cNvSpPr>
              <a:spLocks noChangeArrowheads="1"/>
            </p:cNvSpPr>
            <p:nvPr/>
          </p:nvSpPr>
          <p:spPr bwMode="auto">
            <a:xfrm>
              <a:off x="2688" y="2544"/>
              <a:ext cx="624" cy="624"/>
            </a:xfrm>
            <a:prstGeom prst="ellipse">
              <a:avLst/>
            </a:prstGeom>
            <a:solidFill>
              <a:schemeClr val="tx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lumMod val="10000"/>
                  </a:schemeClr>
                </a:solidFill>
              </a:endParaRPr>
            </a:p>
          </p:txBody>
        </p:sp>
        <p:sp>
          <p:nvSpPr>
            <p:cNvPr id="326666" name="AutoShape 10" descr="宽上对角线">
              <a:extLst>
                <a:ext uri="{FF2B5EF4-FFF2-40B4-BE49-F238E27FC236}">
                  <a16:creationId xmlns:a16="http://schemas.microsoft.com/office/drawing/2014/main" id="{6DCF0F2D-2B0D-41EA-93D7-B6A553BDFFF1}"/>
                </a:ext>
              </a:extLst>
            </p:cNvPr>
            <p:cNvSpPr>
              <a:spLocks noChangeArrowheads="1"/>
            </p:cNvSpPr>
            <p:nvPr/>
          </p:nvSpPr>
          <p:spPr bwMode="auto">
            <a:xfrm>
              <a:off x="2640" y="2496"/>
              <a:ext cx="720" cy="72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pattFill prst="wdUpDiag">
              <a:fgClr>
                <a:srgbClr val="0000FF"/>
              </a:fgClr>
              <a:bgClr>
                <a:srgbClr val="FFFFFF"/>
              </a:bgClr>
            </a:pattFill>
            <a:ln w="12700"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lumMod val="10000"/>
                  </a:schemeClr>
                </a:solidFill>
              </a:endParaRPr>
            </a:p>
          </p:txBody>
        </p:sp>
        <p:grpSp>
          <p:nvGrpSpPr>
            <p:cNvPr id="326667" name="Group 11">
              <a:extLst>
                <a:ext uri="{FF2B5EF4-FFF2-40B4-BE49-F238E27FC236}">
                  <a16:creationId xmlns:a16="http://schemas.microsoft.com/office/drawing/2014/main" id="{B3329782-8E84-437E-A1EB-33B9F8D2318C}"/>
                </a:ext>
              </a:extLst>
            </p:cNvPr>
            <p:cNvGrpSpPr>
              <a:grpSpLocks/>
            </p:cNvGrpSpPr>
            <p:nvPr/>
          </p:nvGrpSpPr>
          <p:grpSpPr bwMode="auto">
            <a:xfrm>
              <a:off x="2304" y="2024"/>
              <a:ext cx="1392" cy="1668"/>
              <a:chOff x="1456" y="1488"/>
              <a:chExt cx="2472" cy="2440"/>
            </a:xfrm>
          </p:grpSpPr>
          <p:sp>
            <p:nvSpPr>
              <p:cNvPr id="326668" name="Freeform 12">
                <a:extLst>
                  <a:ext uri="{FF2B5EF4-FFF2-40B4-BE49-F238E27FC236}">
                    <a16:creationId xmlns:a16="http://schemas.microsoft.com/office/drawing/2014/main" id="{D336FE23-0DF5-4490-83B3-0E1B04856368}"/>
                  </a:ext>
                </a:extLst>
              </p:cNvPr>
              <p:cNvSpPr>
                <a:spLocks/>
              </p:cNvSpPr>
              <p:nvPr/>
            </p:nvSpPr>
            <p:spPr bwMode="auto">
              <a:xfrm>
                <a:off x="2448" y="1488"/>
                <a:ext cx="1480" cy="2304"/>
              </a:xfrm>
              <a:custGeom>
                <a:avLst/>
                <a:gdLst>
                  <a:gd name="T0" fmla="*/ 0 w 1480"/>
                  <a:gd name="T1" fmla="*/ 0 h 2304"/>
                  <a:gd name="T2" fmla="*/ 816 w 1480"/>
                  <a:gd name="T3" fmla="*/ 768 h 2304"/>
                  <a:gd name="T4" fmla="*/ 1392 w 1480"/>
                  <a:gd name="T5" fmla="*/ 1968 h 2304"/>
                  <a:gd name="T6" fmla="*/ 288 w 1480"/>
                  <a:gd name="T7" fmla="*/ 2304 h 2304"/>
                </a:gdLst>
                <a:ahLst/>
                <a:cxnLst>
                  <a:cxn ang="0">
                    <a:pos x="T0" y="T1"/>
                  </a:cxn>
                  <a:cxn ang="0">
                    <a:pos x="T2" y="T3"/>
                  </a:cxn>
                  <a:cxn ang="0">
                    <a:pos x="T4" y="T5"/>
                  </a:cxn>
                  <a:cxn ang="0">
                    <a:pos x="T6" y="T7"/>
                  </a:cxn>
                </a:cxnLst>
                <a:rect l="0" t="0" r="r" b="b"/>
                <a:pathLst>
                  <a:path w="1480" h="2304">
                    <a:moveTo>
                      <a:pt x="0" y="0"/>
                    </a:moveTo>
                    <a:cubicBezTo>
                      <a:pt x="292" y="220"/>
                      <a:pt x="584" y="440"/>
                      <a:pt x="816" y="768"/>
                    </a:cubicBezTo>
                    <a:cubicBezTo>
                      <a:pt x="1048" y="1096"/>
                      <a:pt x="1480" y="1712"/>
                      <a:pt x="1392" y="1968"/>
                    </a:cubicBezTo>
                    <a:cubicBezTo>
                      <a:pt x="1304" y="2224"/>
                      <a:pt x="472" y="2248"/>
                      <a:pt x="288" y="2304"/>
                    </a:cubicBezTo>
                  </a:path>
                </a:pathLst>
              </a:custGeom>
              <a:noFill/>
              <a:ln w="19050" cap="sq" cmpd="sng">
                <a:solidFill>
                  <a:srgbClr val="0000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lumMod val="10000"/>
                    </a:schemeClr>
                  </a:solidFill>
                </a:endParaRPr>
              </a:p>
            </p:txBody>
          </p:sp>
          <p:sp>
            <p:nvSpPr>
              <p:cNvPr id="326669" name="Freeform 13">
                <a:extLst>
                  <a:ext uri="{FF2B5EF4-FFF2-40B4-BE49-F238E27FC236}">
                    <a16:creationId xmlns:a16="http://schemas.microsoft.com/office/drawing/2014/main" id="{C73A79DC-8095-43EE-BD15-C843B73DA386}"/>
                  </a:ext>
                </a:extLst>
              </p:cNvPr>
              <p:cNvSpPr>
                <a:spLocks/>
              </p:cNvSpPr>
              <p:nvPr/>
            </p:nvSpPr>
            <p:spPr bwMode="auto">
              <a:xfrm>
                <a:off x="1456" y="1488"/>
                <a:ext cx="1720" cy="2440"/>
              </a:xfrm>
              <a:custGeom>
                <a:avLst/>
                <a:gdLst>
                  <a:gd name="T0" fmla="*/ 992 w 1720"/>
                  <a:gd name="T1" fmla="*/ 0 h 2440"/>
                  <a:gd name="T2" fmla="*/ 80 w 1720"/>
                  <a:gd name="T3" fmla="*/ 2064 h 2440"/>
                  <a:gd name="T4" fmla="*/ 1472 w 1720"/>
                  <a:gd name="T5" fmla="*/ 2256 h 2440"/>
                  <a:gd name="T6" fmla="*/ 1568 w 1720"/>
                  <a:gd name="T7" fmla="*/ 2256 h 2440"/>
                </a:gdLst>
                <a:ahLst/>
                <a:cxnLst>
                  <a:cxn ang="0">
                    <a:pos x="T0" y="T1"/>
                  </a:cxn>
                  <a:cxn ang="0">
                    <a:pos x="T2" y="T3"/>
                  </a:cxn>
                  <a:cxn ang="0">
                    <a:pos x="T4" y="T5"/>
                  </a:cxn>
                  <a:cxn ang="0">
                    <a:pos x="T6" y="T7"/>
                  </a:cxn>
                </a:cxnLst>
                <a:rect l="0" t="0" r="r" b="b"/>
                <a:pathLst>
                  <a:path w="1720" h="2440">
                    <a:moveTo>
                      <a:pt x="992" y="0"/>
                    </a:moveTo>
                    <a:cubicBezTo>
                      <a:pt x="496" y="844"/>
                      <a:pt x="0" y="1688"/>
                      <a:pt x="80" y="2064"/>
                    </a:cubicBezTo>
                    <a:cubicBezTo>
                      <a:pt x="160" y="2440"/>
                      <a:pt x="1224" y="2224"/>
                      <a:pt x="1472" y="2256"/>
                    </a:cubicBezTo>
                    <a:cubicBezTo>
                      <a:pt x="1720" y="2288"/>
                      <a:pt x="1552" y="2256"/>
                      <a:pt x="1568" y="2256"/>
                    </a:cubicBezTo>
                  </a:path>
                </a:pathLst>
              </a:custGeom>
              <a:noFill/>
              <a:ln w="19050" cap="sq" cmpd="sng">
                <a:solidFill>
                  <a:srgbClr val="0000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lumMod val="10000"/>
                    </a:schemeClr>
                  </a:solidFill>
                </a:endParaRPr>
              </a:p>
            </p:txBody>
          </p:sp>
        </p:grpSp>
        <p:sp>
          <p:nvSpPr>
            <p:cNvPr id="326670" name="Freeform 14">
              <a:extLst>
                <a:ext uri="{FF2B5EF4-FFF2-40B4-BE49-F238E27FC236}">
                  <a16:creationId xmlns:a16="http://schemas.microsoft.com/office/drawing/2014/main" id="{34F54EB9-B868-448B-B63D-B0A9AB2B5D0F}"/>
                </a:ext>
              </a:extLst>
            </p:cNvPr>
            <p:cNvSpPr>
              <a:spLocks/>
            </p:cNvSpPr>
            <p:nvPr/>
          </p:nvSpPr>
          <p:spPr bwMode="auto">
            <a:xfrm>
              <a:off x="3648" y="3358"/>
              <a:ext cx="332" cy="262"/>
            </a:xfrm>
            <a:custGeom>
              <a:avLst/>
              <a:gdLst>
                <a:gd name="T0" fmla="*/ 192 w 464"/>
                <a:gd name="T1" fmla="*/ 0 h 376"/>
                <a:gd name="T2" fmla="*/ 432 w 464"/>
                <a:gd name="T3" fmla="*/ 336 h 376"/>
                <a:gd name="T4" fmla="*/ 0 w 464"/>
                <a:gd name="T5" fmla="*/ 240 h 376"/>
              </a:gdLst>
              <a:ahLst/>
              <a:cxnLst>
                <a:cxn ang="0">
                  <a:pos x="T0" y="T1"/>
                </a:cxn>
                <a:cxn ang="0">
                  <a:pos x="T2" y="T3"/>
                </a:cxn>
                <a:cxn ang="0">
                  <a:pos x="T4" y="T5"/>
                </a:cxn>
              </a:cxnLst>
              <a:rect l="0" t="0" r="r" b="b"/>
              <a:pathLst>
                <a:path w="464" h="376">
                  <a:moveTo>
                    <a:pt x="192" y="0"/>
                  </a:moveTo>
                  <a:cubicBezTo>
                    <a:pt x="328" y="148"/>
                    <a:pt x="464" y="296"/>
                    <a:pt x="432" y="336"/>
                  </a:cubicBezTo>
                  <a:cubicBezTo>
                    <a:pt x="400" y="376"/>
                    <a:pt x="72" y="256"/>
                    <a:pt x="0" y="240"/>
                  </a:cubicBezTo>
                </a:path>
              </a:pathLst>
            </a:custGeom>
            <a:noFill/>
            <a:ln w="28575" cap="sq"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lumMod val="10000"/>
                  </a:schemeClr>
                </a:solidFill>
              </a:endParaRPr>
            </a:p>
          </p:txBody>
        </p:sp>
        <p:sp>
          <p:nvSpPr>
            <p:cNvPr id="326671" name="Freeform 15">
              <a:extLst>
                <a:ext uri="{FF2B5EF4-FFF2-40B4-BE49-F238E27FC236}">
                  <a16:creationId xmlns:a16="http://schemas.microsoft.com/office/drawing/2014/main" id="{E79593B1-CFC4-4A99-BB37-04378F470C84}"/>
                </a:ext>
              </a:extLst>
            </p:cNvPr>
            <p:cNvSpPr>
              <a:spLocks/>
            </p:cNvSpPr>
            <p:nvPr/>
          </p:nvSpPr>
          <p:spPr bwMode="auto">
            <a:xfrm rot="-872076">
              <a:off x="1995" y="3409"/>
              <a:ext cx="405" cy="287"/>
            </a:xfrm>
            <a:custGeom>
              <a:avLst/>
              <a:gdLst>
                <a:gd name="T0" fmla="*/ 296 w 344"/>
                <a:gd name="T1" fmla="*/ 0 h 288"/>
                <a:gd name="T2" fmla="*/ 8 w 344"/>
                <a:gd name="T3" fmla="*/ 192 h 288"/>
                <a:gd name="T4" fmla="*/ 344 w 344"/>
                <a:gd name="T5" fmla="*/ 288 h 288"/>
              </a:gdLst>
              <a:ahLst/>
              <a:cxnLst>
                <a:cxn ang="0">
                  <a:pos x="T0" y="T1"/>
                </a:cxn>
                <a:cxn ang="0">
                  <a:pos x="T2" y="T3"/>
                </a:cxn>
                <a:cxn ang="0">
                  <a:pos x="T4" y="T5"/>
                </a:cxn>
              </a:cxnLst>
              <a:rect l="0" t="0" r="r" b="b"/>
              <a:pathLst>
                <a:path w="344" h="288">
                  <a:moveTo>
                    <a:pt x="296" y="0"/>
                  </a:moveTo>
                  <a:cubicBezTo>
                    <a:pt x="148" y="72"/>
                    <a:pt x="0" y="144"/>
                    <a:pt x="8" y="192"/>
                  </a:cubicBezTo>
                  <a:cubicBezTo>
                    <a:pt x="16" y="240"/>
                    <a:pt x="288" y="272"/>
                    <a:pt x="344" y="288"/>
                  </a:cubicBezTo>
                </a:path>
              </a:pathLst>
            </a:custGeom>
            <a:noFill/>
            <a:ln w="28575" cap="sq" cmpd="sng">
              <a:solidFill>
                <a:schemeClr val="tx2"/>
              </a:solidFill>
              <a:prstDash val="solid"/>
              <a:round/>
              <a:headEnd type="none" w="sm" len="sm"/>
              <a:tailEnd type="none" w="sm" len="sm"/>
            </a:ln>
            <a:effectLst/>
            <a:extLst>
              <a:ext uri="{909E8E84-426E-40DD-AFC4-6F175D3DCCD1}">
                <a14:hiddenFill xmlns:a14="http://schemas.microsoft.com/office/drawing/2010/main">
                  <a:solidFill>
                    <a:srgbClr val="99663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lumMod val="10000"/>
                  </a:schemeClr>
                </a:solidFill>
              </a:endParaRPr>
            </a:p>
          </p:txBody>
        </p:sp>
        <p:sp>
          <p:nvSpPr>
            <p:cNvPr id="326672" name="Line 16">
              <a:extLst>
                <a:ext uri="{FF2B5EF4-FFF2-40B4-BE49-F238E27FC236}">
                  <a16:creationId xmlns:a16="http://schemas.microsoft.com/office/drawing/2014/main" id="{155AC189-9E9F-4E0B-99BC-87E6AA81228A}"/>
                </a:ext>
              </a:extLst>
            </p:cNvPr>
            <p:cNvSpPr>
              <a:spLocks noChangeShapeType="1"/>
            </p:cNvSpPr>
            <p:nvPr/>
          </p:nvSpPr>
          <p:spPr bwMode="auto">
            <a:xfrm flipV="1">
              <a:off x="2256" y="3552"/>
              <a:ext cx="83" cy="0"/>
            </a:xfrm>
            <a:prstGeom prst="line">
              <a:avLst/>
            </a:prstGeom>
            <a:noFill/>
            <a:ln w="1270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lumMod val="10000"/>
                  </a:schemeClr>
                </a:solidFill>
              </a:endParaRPr>
            </a:p>
          </p:txBody>
        </p:sp>
        <p:sp>
          <p:nvSpPr>
            <p:cNvPr id="326673" name="Oval 17">
              <a:extLst>
                <a:ext uri="{FF2B5EF4-FFF2-40B4-BE49-F238E27FC236}">
                  <a16:creationId xmlns:a16="http://schemas.microsoft.com/office/drawing/2014/main" id="{9F275555-9527-4838-B1AE-91758D7A30FD}"/>
                </a:ext>
              </a:extLst>
            </p:cNvPr>
            <p:cNvSpPr>
              <a:spLocks noChangeArrowheads="1"/>
            </p:cNvSpPr>
            <p:nvPr/>
          </p:nvSpPr>
          <p:spPr bwMode="auto">
            <a:xfrm>
              <a:off x="2736" y="2592"/>
              <a:ext cx="516" cy="534"/>
            </a:xfrm>
            <a:prstGeom prst="ellipse">
              <a:avLst/>
            </a:prstGeom>
            <a:solidFill>
              <a:schemeClr val="bg1"/>
            </a:solidFill>
            <a:ln w="12700" cap="sq">
              <a:solidFill>
                <a:srgbClr val="FF33CC"/>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000">
                <a:solidFill>
                  <a:schemeClr val="bg2">
                    <a:lumMod val="10000"/>
                  </a:schemeClr>
                </a:solidFill>
                <a:ea typeface="楷体_GB2312" pitchFamily="49" charset="-122"/>
              </a:endParaRPr>
            </a:p>
          </p:txBody>
        </p:sp>
        <p:sp>
          <p:nvSpPr>
            <p:cNvPr id="326674" name="Oval 18">
              <a:extLst>
                <a:ext uri="{FF2B5EF4-FFF2-40B4-BE49-F238E27FC236}">
                  <a16:creationId xmlns:a16="http://schemas.microsoft.com/office/drawing/2014/main" id="{D0DD092B-3468-44F1-B7CD-3E1D6AFFFED1}"/>
                </a:ext>
              </a:extLst>
            </p:cNvPr>
            <p:cNvSpPr>
              <a:spLocks noChangeArrowheads="1"/>
            </p:cNvSpPr>
            <p:nvPr/>
          </p:nvSpPr>
          <p:spPr bwMode="auto">
            <a:xfrm>
              <a:off x="2832" y="2724"/>
              <a:ext cx="310" cy="300"/>
            </a:xfrm>
            <a:prstGeom prst="ellipse">
              <a:avLst/>
            </a:prstGeom>
            <a:solidFill>
              <a:schemeClr val="tx1"/>
            </a:solidFill>
            <a:ln w="12700" cap="sq">
              <a:solidFill>
                <a:schemeClr val="accent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lumMod val="10000"/>
                  </a:schemeClr>
                </a:solidFill>
              </a:endParaRPr>
            </a:p>
          </p:txBody>
        </p:sp>
        <p:sp>
          <p:nvSpPr>
            <p:cNvPr id="326675" name="Line 19">
              <a:extLst>
                <a:ext uri="{FF2B5EF4-FFF2-40B4-BE49-F238E27FC236}">
                  <a16:creationId xmlns:a16="http://schemas.microsoft.com/office/drawing/2014/main" id="{F63A4403-6E8A-4988-AB36-5EF2B28DD639}"/>
                </a:ext>
              </a:extLst>
            </p:cNvPr>
            <p:cNvSpPr>
              <a:spLocks noChangeShapeType="1"/>
            </p:cNvSpPr>
            <p:nvPr/>
          </p:nvSpPr>
          <p:spPr bwMode="auto">
            <a:xfrm flipH="1">
              <a:off x="2620" y="2524"/>
              <a:ext cx="275" cy="33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lumMod val="10000"/>
                  </a:schemeClr>
                </a:solidFill>
              </a:endParaRPr>
            </a:p>
          </p:txBody>
        </p:sp>
        <p:sp>
          <p:nvSpPr>
            <p:cNvPr id="326676" name="Line 20">
              <a:extLst>
                <a:ext uri="{FF2B5EF4-FFF2-40B4-BE49-F238E27FC236}">
                  <a16:creationId xmlns:a16="http://schemas.microsoft.com/office/drawing/2014/main" id="{D906E688-8609-47E8-BCD1-9C20D17C152F}"/>
                </a:ext>
              </a:extLst>
            </p:cNvPr>
            <p:cNvSpPr>
              <a:spLocks noChangeShapeType="1"/>
            </p:cNvSpPr>
            <p:nvPr/>
          </p:nvSpPr>
          <p:spPr bwMode="auto">
            <a:xfrm flipH="1">
              <a:off x="2620" y="2825"/>
              <a:ext cx="103" cy="133"/>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lumMod val="10000"/>
                  </a:schemeClr>
                </a:solidFill>
              </a:endParaRPr>
            </a:p>
          </p:txBody>
        </p:sp>
        <p:sp>
          <p:nvSpPr>
            <p:cNvPr id="326677" name="Line 21">
              <a:extLst>
                <a:ext uri="{FF2B5EF4-FFF2-40B4-BE49-F238E27FC236}">
                  <a16:creationId xmlns:a16="http://schemas.microsoft.com/office/drawing/2014/main" id="{36FD1935-05A7-4804-933E-231B0405A936}"/>
                </a:ext>
              </a:extLst>
            </p:cNvPr>
            <p:cNvSpPr>
              <a:spLocks noChangeShapeType="1"/>
            </p:cNvSpPr>
            <p:nvPr/>
          </p:nvSpPr>
          <p:spPr bwMode="auto">
            <a:xfrm flipH="1">
              <a:off x="2998" y="2524"/>
              <a:ext cx="69" cy="6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lumMod val="10000"/>
                  </a:schemeClr>
                </a:solidFill>
              </a:endParaRPr>
            </a:p>
          </p:txBody>
        </p:sp>
        <p:sp>
          <p:nvSpPr>
            <p:cNvPr id="326678" name="Line 22">
              <a:extLst>
                <a:ext uri="{FF2B5EF4-FFF2-40B4-BE49-F238E27FC236}">
                  <a16:creationId xmlns:a16="http://schemas.microsoft.com/office/drawing/2014/main" id="{DCA75E94-69BB-4669-8EB5-CFABCB9F06A3}"/>
                </a:ext>
              </a:extLst>
            </p:cNvPr>
            <p:cNvSpPr>
              <a:spLocks noChangeShapeType="1"/>
            </p:cNvSpPr>
            <p:nvPr/>
          </p:nvSpPr>
          <p:spPr bwMode="auto">
            <a:xfrm flipH="1">
              <a:off x="3101" y="2591"/>
              <a:ext cx="69" cy="3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lumMod val="10000"/>
                  </a:schemeClr>
                </a:solidFill>
              </a:endParaRPr>
            </a:p>
          </p:txBody>
        </p:sp>
        <p:sp>
          <p:nvSpPr>
            <p:cNvPr id="326679" name="Line 23">
              <a:extLst>
                <a:ext uri="{FF2B5EF4-FFF2-40B4-BE49-F238E27FC236}">
                  <a16:creationId xmlns:a16="http://schemas.microsoft.com/office/drawing/2014/main" id="{3B7F57DB-0B84-4EF7-9976-7706F5597C73}"/>
                </a:ext>
              </a:extLst>
            </p:cNvPr>
            <p:cNvSpPr>
              <a:spLocks noChangeShapeType="1"/>
            </p:cNvSpPr>
            <p:nvPr/>
          </p:nvSpPr>
          <p:spPr bwMode="auto">
            <a:xfrm flipH="1">
              <a:off x="3170" y="2625"/>
              <a:ext cx="69" cy="33"/>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lumMod val="10000"/>
                  </a:schemeClr>
                </a:solidFill>
              </a:endParaRPr>
            </a:p>
          </p:txBody>
        </p:sp>
        <p:sp>
          <p:nvSpPr>
            <p:cNvPr id="326680" name="Line 24">
              <a:extLst>
                <a:ext uri="{FF2B5EF4-FFF2-40B4-BE49-F238E27FC236}">
                  <a16:creationId xmlns:a16="http://schemas.microsoft.com/office/drawing/2014/main" id="{BF991704-F217-40F1-87F2-951B66E26813}"/>
                </a:ext>
              </a:extLst>
            </p:cNvPr>
            <p:cNvSpPr>
              <a:spLocks noChangeShapeType="1"/>
            </p:cNvSpPr>
            <p:nvPr/>
          </p:nvSpPr>
          <p:spPr bwMode="auto">
            <a:xfrm flipH="1">
              <a:off x="3205" y="2691"/>
              <a:ext cx="68" cy="6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lumMod val="10000"/>
                  </a:schemeClr>
                </a:solidFill>
              </a:endParaRPr>
            </a:p>
          </p:txBody>
        </p:sp>
        <p:sp>
          <p:nvSpPr>
            <p:cNvPr id="326681" name="Line 25">
              <a:extLst>
                <a:ext uri="{FF2B5EF4-FFF2-40B4-BE49-F238E27FC236}">
                  <a16:creationId xmlns:a16="http://schemas.microsoft.com/office/drawing/2014/main" id="{43CE2E26-768D-46A3-93F2-9D19A09FC9CC}"/>
                </a:ext>
              </a:extLst>
            </p:cNvPr>
            <p:cNvSpPr>
              <a:spLocks noChangeShapeType="1"/>
            </p:cNvSpPr>
            <p:nvPr/>
          </p:nvSpPr>
          <p:spPr bwMode="auto">
            <a:xfrm flipH="1">
              <a:off x="2654" y="2925"/>
              <a:ext cx="69" cy="1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lumMod val="10000"/>
                  </a:schemeClr>
                </a:solidFill>
              </a:endParaRPr>
            </a:p>
          </p:txBody>
        </p:sp>
        <p:sp>
          <p:nvSpPr>
            <p:cNvPr id="326682" name="Line 26">
              <a:extLst>
                <a:ext uri="{FF2B5EF4-FFF2-40B4-BE49-F238E27FC236}">
                  <a16:creationId xmlns:a16="http://schemas.microsoft.com/office/drawing/2014/main" id="{E41FD1BD-02DC-4169-A9C3-6FAFB507F4FB}"/>
                </a:ext>
              </a:extLst>
            </p:cNvPr>
            <p:cNvSpPr>
              <a:spLocks noChangeShapeType="1"/>
            </p:cNvSpPr>
            <p:nvPr/>
          </p:nvSpPr>
          <p:spPr bwMode="auto">
            <a:xfrm flipH="1">
              <a:off x="2723" y="3025"/>
              <a:ext cx="69" cy="6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lumMod val="10000"/>
                  </a:schemeClr>
                </a:solidFill>
              </a:endParaRPr>
            </a:p>
          </p:txBody>
        </p:sp>
        <p:sp>
          <p:nvSpPr>
            <p:cNvPr id="326683" name="Line 27">
              <a:extLst>
                <a:ext uri="{FF2B5EF4-FFF2-40B4-BE49-F238E27FC236}">
                  <a16:creationId xmlns:a16="http://schemas.microsoft.com/office/drawing/2014/main" id="{26FF1887-707B-4174-88B9-E8A28B2C8DC8}"/>
                </a:ext>
              </a:extLst>
            </p:cNvPr>
            <p:cNvSpPr>
              <a:spLocks noChangeShapeType="1"/>
            </p:cNvSpPr>
            <p:nvPr/>
          </p:nvSpPr>
          <p:spPr bwMode="auto">
            <a:xfrm flipH="1">
              <a:off x="2928" y="3072"/>
              <a:ext cx="69" cy="66"/>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lumMod val="10000"/>
                  </a:schemeClr>
                </a:solidFill>
              </a:endParaRPr>
            </a:p>
          </p:txBody>
        </p:sp>
        <p:sp>
          <p:nvSpPr>
            <p:cNvPr id="326684" name="Line 28">
              <a:extLst>
                <a:ext uri="{FF2B5EF4-FFF2-40B4-BE49-F238E27FC236}">
                  <a16:creationId xmlns:a16="http://schemas.microsoft.com/office/drawing/2014/main" id="{02A8F703-0A4D-4555-A9C3-5FED9A9F447A}"/>
                </a:ext>
              </a:extLst>
            </p:cNvPr>
            <p:cNvSpPr>
              <a:spLocks noChangeShapeType="1"/>
            </p:cNvSpPr>
            <p:nvPr/>
          </p:nvSpPr>
          <p:spPr bwMode="auto">
            <a:xfrm flipH="1">
              <a:off x="3033" y="2825"/>
              <a:ext cx="309" cy="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lumMod val="10000"/>
                  </a:schemeClr>
                </a:solidFill>
              </a:endParaRPr>
            </a:p>
          </p:txBody>
        </p:sp>
        <p:sp>
          <p:nvSpPr>
            <p:cNvPr id="326685" name="Line 29">
              <a:extLst>
                <a:ext uri="{FF2B5EF4-FFF2-40B4-BE49-F238E27FC236}">
                  <a16:creationId xmlns:a16="http://schemas.microsoft.com/office/drawing/2014/main" id="{EBBA2A4C-DDAA-4C0B-9820-C50FBCB44162}"/>
                </a:ext>
              </a:extLst>
            </p:cNvPr>
            <p:cNvSpPr>
              <a:spLocks noChangeShapeType="1"/>
            </p:cNvSpPr>
            <p:nvPr/>
          </p:nvSpPr>
          <p:spPr bwMode="auto">
            <a:xfrm flipH="1">
              <a:off x="3136" y="2958"/>
              <a:ext cx="206" cy="23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lumMod val="10000"/>
                  </a:schemeClr>
                </a:solidFill>
              </a:endParaRPr>
            </a:p>
          </p:txBody>
        </p:sp>
        <p:sp>
          <p:nvSpPr>
            <p:cNvPr id="326686" name="Line 30">
              <a:extLst>
                <a:ext uri="{FF2B5EF4-FFF2-40B4-BE49-F238E27FC236}">
                  <a16:creationId xmlns:a16="http://schemas.microsoft.com/office/drawing/2014/main" id="{F050BED0-F656-4A1F-A695-0EF18C584EAE}"/>
                </a:ext>
              </a:extLst>
            </p:cNvPr>
            <p:cNvSpPr>
              <a:spLocks noChangeShapeType="1"/>
            </p:cNvSpPr>
            <p:nvPr/>
          </p:nvSpPr>
          <p:spPr bwMode="auto">
            <a:xfrm flipH="1">
              <a:off x="2861" y="3125"/>
              <a:ext cx="103" cy="1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lumMod val="10000"/>
                  </a:schemeClr>
                </a:solidFill>
              </a:endParaRPr>
            </a:p>
          </p:txBody>
        </p:sp>
        <p:sp>
          <p:nvSpPr>
            <p:cNvPr id="326687" name="Line 31">
              <a:extLst>
                <a:ext uri="{FF2B5EF4-FFF2-40B4-BE49-F238E27FC236}">
                  <a16:creationId xmlns:a16="http://schemas.microsoft.com/office/drawing/2014/main" id="{36EC0454-FD5C-41EB-A6D3-B5804D184D22}"/>
                </a:ext>
              </a:extLst>
            </p:cNvPr>
            <p:cNvSpPr>
              <a:spLocks noChangeShapeType="1"/>
            </p:cNvSpPr>
            <p:nvPr/>
          </p:nvSpPr>
          <p:spPr bwMode="auto">
            <a:xfrm flipH="1">
              <a:off x="2826" y="3125"/>
              <a:ext cx="69" cy="6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lumMod val="10000"/>
                  </a:schemeClr>
                </a:solidFill>
              </a:endParaRPr>
            </a:p>
          </p:txBody>
        </p:sp>
        <p:sp>
          <p:nvSpPr>
            <p:cNvPr id="326688" name="Line 32">
              <a:extLst>
                <a:ext uri="{FF2B5EF4-FFF2-40B4-BE49-F238E27FC236}">
                  <a16:creationId xmlns:a16="http://schemas.microsoft.com/office/drawing/2014/main" id="{4BD65FC1-B088-42BB-AAF6-F67845683C72}"/>
                </a:ext>
              </a:extLst>
            </p:cNvPr>
            <p:cNvSpPr>
              <a:spLocks noChangeShapeType="1"/>
            </p:cNvSpPr>
            <p:nvPr/>
          </p:nvSpPr>
          <p:spPr bwMode="auto">
            <a:xfrm flipH="1">
              <a:off x="2929" y="3125"/>
              <a:ext cx="104" cy="1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lumMod val="10000"/>
                  </a:schemeClr>
                </a:solidFill>
              </a:endParaRPr>
            </a:p>
          </p:txBody>
        </p:sp>
        <p:sp>
          <p:nvSpPr>
            <p:cNvPr id="326689" name="Line 33">
              <a:extLst>
                <a:ext uri="{FF2B5EF4-FFF2-40B4-BE49-F238E27FC236}">
                  <a16:creationId xmlns:a16="http://schemas.microsoft.com/office/drawing/2014/main" id="{53A0276E-1AFA-4920-B7DE-A169E49BA3FB}"/>
                </a:ext>
              </a:extLst>
            </p:cNvPr>
            <p:cNvSpPr>
              <a:spLocks noChangeShapeType="1"/>
            </p:cNvSpPr>
            <p:nvPr/>
          </p:nvSpPr>
          <p:spPr bwMode="auto">
            <a:xfrm flipH="1">
              <a:off x="3239" y="2725"/>
              <a:ext cx="69" cy="66"/>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lumMod val="10000"/>
                  </a:schemeClr>
                </a:solidFill>
              </a:endParaRPr>
            </a:p>
          </p:txBody>
        </p:sp>
        <p:sp>
          <p:nvSpPr>
            <p:cNvPr id="326690" name="Line 34">
              <a:extLst>
                <a:ext uri="{FF2B5EF4-FFF2-40B4-BE49-F238E27FC236}">
                  <a16:creationId xmlns:a16="http://schemas.microsoft.com/office/drawing/2014/main" id="{5BFC0E45-DD66-4FEB-BDFD-BE6CF09B1C99}"/>
                </a:ext>
              </a:extLst>
            </p:cNvPr>
            <p:cNvSpPr>
              <a:spLocks noChangeShapeType="1"/>
            </p:cNvSpPr>
            <p:nvPr/>
          </p:nvSpPr>
          <p:spPr bwMode="auto">
            <a:xfrm flipH="1">
              <a:off x="3239" y="2758"/>
              <a:ext cx="103" cy="1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lumMod val="10000"/>
                  </a:schemeClr>
                </a:solidFill>
              </a:endParaRPr>
            </a:p>
          </p:txBody>
        </p:sp>
        <p:sp>
          <p:nvSpPr>
            <p:cNvPr id="326691" name="Text Box 35">
              <a:extLst>
                <a:ext uri="{FF2B5EF4-FFF2-40B4-BE49-F238E27FC236}">
                  <a16:creationId xmlns:a16="http://schemas.microsoft.com/office/drawing/2014/main" id="{1E22A177-8069-45BC-A719-7FE8956167EA}"/>
                </a:ext>
              </a:extLst>
            </p:cNvPr>
            <p:cNvSpPr txBox="1">
              <a:spLocks noChangeArrowheads="1"/>
            </p:cNvSpPr>
            <p:nvPr/>
          </p:nvSpPr>
          <p:spPr bwMode="auto">
            <a:xfrm>
              <a:off x="2785" y="2640"/>
              <a:ext cx="156"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chemeClr val="bg2">
                      <a:lumMod val="10000"/>
                    </a:schemeClr>
                  </a:solidFill>
                  <a:ea typeface="楷体_GB2312" pitchFamily="49" charset="-122"/>
                </a:rPr>
                <a:t>.</a:t>
              </a:r>
            </a:p>
          </p:txBody>
        </p:sp>
        <p:sp>
          <p:nvSpPr>
            <p:cNvPr id="326692" name="Text Box 36">
              <a:extLst>
                <a:ext uri="{FF2B5EF4-FFF2-40B4-BE49-F238E27FC236}">
                  <a16:creationId xmlns:a16="http://schemas.microsoft.com/office/drawing/2014/main" id="{8AA1C47D-2817-4775-AB0B-9828121E294E}"/>
                </a:ext>
              </a:extLst>
            </p:cNvPr>
            <p:cNvSpPr txBox="1">
              <a:spLocks noChangeArrowheads="1"/>
            </p:cNvSpPr>
            <p:nvPr/>
          </p:nvSpPr>
          <p:spPr bwMode="auto">
            <a:xfrm>
              <a:off x="4080" y="2719"/>
              <a:ext cx="236"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chemeClr val="bg2">
                      <a:lumMod val="10000"/>
                    </a:schemeClr>
                  </a:solidFill>
                  <a:ea typeface="楷体_GB2312" pitchFamily="49" charset="-122"/>
                </a:rPr>
                <a:t>  .</a:t>
              </a:r>
            </a:p>
          </p:txBody>
        </p:sp>
        <p:sp>
          <p:nvSpPr>
            <p:cNvPr id="326693" name="Text Box 37">
              <a:extLst>
                <a:ext uri="{FF2B5EF4-FFF2-40B4-BE49-F238E27FC236}">
                  <a16:creationId xmlns:a16="http://schemas.microsoft.com/office/drawing/2014/main" id="{5B9D9CCC-35DE-472D-A36C-82F7A62FB8AD}"/>
                </a:ext>
              </a:extLst>
            </p:cNvPr>
            <p:cNvSpPr txBox="1">
              <a:spLocks noChangeArrowheads="1"/>
            </p:cNvSpPr>
            <p:nvPr/>
          </p:nvSpPr>
          <p:spPr bwMode="auto">
            <a:xfrm>
              <a:off x="2717" y="2774"/>
              <a:ext cx="156"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chemeClr val="bg2">
                      <a:lumMod val="10000"/>
                    </a:schemeClr>
                  </a:solidFill>
                  <a:ea typeface="楷体_GB2312" pitchFamily="49" charset="-122"/>
                </a:rPr>
                <a:t>.</a:t>
              </a:r>
            </a:p>
          </p:txBody>
        </p:sp>
        <p:sp>
          <p:nvSpPr>
            <p:cNvPr id="326694" name="Text Box 38">
              <a:extLst>
                <a:ext uri="{FF2B5EF4-FFF2-40B4-BE49-F238E27FC236}">
                  <a16:creationId xmlns:a16="http://schemas.microsoft.com/office/drawing/2014/main" id="{7A40FD39-A19D-496B-ACE9-E893EA56ED0C}"/>
                </a:ext>
              </a:extLst>
            </p:cNvPr>
            <p:cNvSpPr txBox="1">
              <a:spLocks noChangeArrowheads="1"/>
            </p:cNvSpPr>
            <p:nvPr/>
          </p:nvSpPr>
          <p:spPr bwMode="auto">
            <a:xfrm>
              <a:off x="2819" y="2608"/>
              <a:ext cx="196"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chemeClr val="bg2">
                      <a:lumMod val="10000"/>
                    </a:schemeClr>
                  </a:solidFill>
                  <a:ea typeface="楷体_GB2312" pitchFamily="49" charset="-122"/>
                </a:rPr>
                <a:t>..</a:t>
              </a:r>
            </a:p>
          </p:txBody>
        </p:sp>
        <p:sp>
          <p:nvSpPr>
            <p:cNvPr id="326695" name="Text Box 39">
              <a:extLst>
                <a:ext uri="{FF2B5EF4-FFF2-40B4-BE49-F238E27FC236}">
                  <a16:creationId xmlns:a16="http://schemas.microsoft.com/office/drawing/2014/main" id="{848F185E-EC59-4012-8A67-4EA2112EC425}"/>
                </a:ext>
              </a:extLst>
            </p:cNvPr>
            <p:cNvSpPr txBox="1">
              <a:spLocks noChangeArrowheads="1"/>
            </p:cNvSpPr>
            <p:nvPr/>
          </p:nvSpPr>
          <p:spPr bwMode="auto">
            <a:xfrm>
              <a:off x="2112" y="2622"/>
              <a:ext cx="1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chemeClr val="bg2">
                      <a:lumMod val="10000"/>
                    </a:schemeClr>
                  </a:solidFill>
                  <a:ea typeface="楷体_GB2312" pitchFamily="49" charset="-122"/>
                </a:rPr>
                <a:t>.</a:t>
              </a:r>
            </a:p>
          </p:txBody>
        </p:sp>
        <p:grpSp>
          <p:nvGrpSpPr>
            <p:cNvPr id="326696" name="Group 40">
              <a:extLst>
                <a:ext uri="{FF2B5EF4-FFF2-40B4-BE49-F238E27FC236}">
                  <a16:creationId xmlns:a16="http://schemas.microsoft.com/office/drawing/2014/main" id="{406E878D-F8E7-4CC3-98E0-973FA5395F79}"/>
                </a:ext>
              </a:extLst>
            </p:cNvPr>
            <p:cNvGrpSpPr>
              <a:grpSpLocks/>
            </p:cNvGrpSpPr>
            <p:nvPr/>
          </p:nvGrpSpPr>
          <p:grpSpPr bwMode="auto">
            <a:xfrm>
              <a:off x="2784" y="2208"/>
              <a:ext cx="241" cy="100"/>
              <a:chOff x="4080" y="1728"/>
              <a:chExt cx="336" cy="144"/>
            </a:xfrm>
          </p:grpSpPr>
          <p:sp>
            <p:nvSpPr>
              <p:cNvPr id="326697" name="Rectangle 41" descr="深色竖线">
                <a:extLst>
                  <a:ext uri="{FF2B5EF4-FFF2-40B4-BE49-F238E27FC236}">
                    <a16:creationId xmlns:a16="http://schemas.microsoft.com/office/drawing/2014/main" id="{8C6A4868-6B51-4230-998E-C7B5385A5B8D}"/>
                  </a:ext>
                </a:extLst>
              </p:cNvPr>
              <p:cNvSpPr>
                <a:spLocks noChangeArrowheads="1"/>
              </p:cNvSpPr>
              <p:nvPr/>
            </p:nvSpPr>
            <p:spPr bwMode="auto">
              <a:xfrm>
                <a:off x="4080" y="1728"/>
                <a:ext cx="336" cy="144"/>
              </a:xfrm>
              <a:prstGeom prst="rect">
                <a:avLst/>
              </a:prstGeom>
              <a:pattFill prst="dkVert">
                <a:fgClr>
                  <a:schemeClr val="accent1"/>
                </a:fgClr>
                <a:bgClr>
                  <a:srgbClr val="FFFFFF"/>
                </a:bgClr>
              </a:pattFill>
              <a:ln w="12700" cap="sq">
                <a:solidFill>
                  <a:srgbClr val="00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lumMod val="10000"/>
                    </a:schemeClr>
                  </a:solidFill>
                </a:endParaRPr>
              </a:p>
            </p:txBody>
          </p:sp>
          <p:sp>
            <p:nvSpPr>
              <p:cNvPr id="326698" name="Line 42" descr="深色竖线">
                <a:extLst>
                  <a:ext uri="{FF2B5EF4-FFF2-40B4-BE49-F238E27FC236}">
                    <a16:creationId xmlns:a16="http://schemas.microsoft.com/office/drawing/2014/main" id="{1EDC82AF-C10E-4BA6-8270-A1712DFC1257}"/>
                  </a:ext>
                </a:extLst>
              </p:cNvPr>
              <p:cNvSpPr>
                <a:spLocks noChangeShapeType="1"/>
              </p:cNvSpPr>
              <p:nvPr/>
            </p:nvSpPr>
            <p:spPr bwMode="auto">
              <a:xfrm>
                <a:off x="4128" y="1728"/>
                <a:ext cx="0" cy="144"/>
              </a:xfrm>
              <a:prstGeom prst="line">
                <a:avLst/>
              </a:prstGeom>
              <a:no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lumMod val="10000"/>
                    </a:schemeClr>
                  </a:solidFill>
                </a:endParaRPr>
              </a:p>
            </p:txBody>
          </p:sp>
          <p:sp>
            <p:nvSpPr>
              <p:cNvPr id="326699" name="Line 43" descr="深色竖线">
                <a:extLst>
                  <a:ext uri="{FF2B5EF4-FFF2-40B4-BE49-F238E27FC236}">
                    <a16:creationId xmlns:a16="http://schemas.microsoft.com/office/drawing/2014/main" id="{93806280-8DB9-4E4B-A14C-A20BD25A5483}"/>
                  </a:ext>
                </a:extLst>
              </p:cNvPr>
              <p:cNvSpPr>
                <a:spLocks noChangeShapeType="1"/>
              </p:cNvSpPr>
              <p:nvPr/>
            </p:nvSpPr>
            <p:spPr bwMode="auto">
              <a:xfrm>
                <a:off x="4224" y="1728"/>
                <a:ext cx="0" cy="144"/>
              </a:xfrm>
              <a:prstGeom prst="line">
                <a:avLst/>
              </a:prstGeom>
              <a:no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lumMod val="10000"/>
                    </a:schemeClr>
                  </a:solidFill>
                </a:endParaRPr>
              </a:p>
            </p:txBody>
          </p:sp>
          <p:sp>
            <p:nvSpPr>
              <p:cNvPr id="326700" name="Line 44" descr="深色竖线">
                <a:extLst>
                  <a:ext uri="{FF2B5EF4-FFF2-40B4-BE49-F238E27FC236}">
                    <a16:creationId xmlns:a16="http://schemas.microsoft.com/office/drawing/2014/main" id="{FBA40DD5-6839-44B6-A314-F8C6527D9234}"/>
                  </a:ext>
                </a:extLst>
              </p:cNvPr>
              <p:cNvSpPr>
                <a:spLocks noChangeShapeType="1"/>
              </p:cNvSpPr>
              <p:nvPr/>
            </p:nvSpPr>
            <p:spPr bwMode="auto">
              <a:xfrm>
                <a:off x="4176" y="1728"/>
                <a:ext cx="0" cy="144"/>
              </a:xfrm>
              <a:prstGeom prst="line">
                <a:avLst/>
              </a:prstGeom>
              <a:no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lumMod val="10000"/>
                    </a:schemeClr>
                  </a:solidFill>
                </a:endParaRPr>
              </a:p>
            </p:txBody>
          </p:sp>
          <p:sp>
            <p:nvSpPr>
              <p:cNvPr id="326701" name="Line 45" descr="深色竖线">
                <a:extLst>
                  <a:ext uri="{FF2B5EF4-FFF2-40B4-BE49-F238E27FC236}">
                    <a16:creationId xmlns:a16="http://schemas.microsoft.com/office/drawing/2014/main" id="{5FE45183-F5A5-431C-8968-626B611060F0}"/>
                  </a:ext>
                </a:extLst>
              </p:cNvPr>
              <p:cNvSpPr>
                <a:spLocks noChangeShapeType="1"/>
              </p:cNvSpPr>
              <p:nvPr/>
            </p:nvSpPr>
            <p:spPr bwMode="auto">
              <a:xfrm>
                <a:off x="4320" y="1728"/>
                <a:ext cx="0" cy="144"/>
              </a:xfrm>
              <a:prstGeom prst="line">
                <a:avLst/>
              </a:prstGeom>
              <a:no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lumMod val="10000"/>
                    </a:schemeClr>
                  </a:solidFill>
                </a:endParaRPr>
              </a:p>
            </p:txBody>
          </p:sp>
          <p:sp>
            <p:nvSpPr>
              <p:cNvPr id="326702" name="Line 46" descr="深色竖线">
                <a:extLst>
                  <a:ext uri="{FF2B5EF4-FFF2-40B4-BE49-F238E27FC236}">
                    <a16:creationId xmlns:a16="http://schemas.microsoft.com/office/drawing/2014/main" id="{563F0A44-408D-4D33-8F34-FD00ECD18D56}"/>
                  </a:ext>
                </a:extLst>
              </p:cNvPr>
              <p:cNvSpPr>
                <a:spLocks noChangeShapeType="1"/>
              </p:cNvSpPr>
              <p:nvPr/>
            </p:nvSpPr>
            <p:spPr bwMode="auto">
              <a:xfrm>
                <a:off x="4368" y="1728"/>
                <a:ext cx="0" cy="144"/>
              </a:xfrm>
              <a:prstGeom prst="line">
                <a:avLst/>
              </a:prstGeom>
              <a:no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lumMod val="10000"/>
                    </a:schemeClr>
                  </a:solidFill>
                </a:endParaRPr>
              </a:p>
            </p:txBody>
          </p:sp>
          <p:sp>
            <p:nvSpPr>
              <p:cNvPr id="326703" name="Line 47" descr="深色竖线">
                <a:extLst>
                  <a:ext uri="{FF2B5EF4-FFF2-40B4-BE49-F238E27FC236}">
                    <a16:creationId xmlns:a16="http://schemas.microsoft.com/office/drawing/2014/main" id="{E1D730E8-3D9D-4994-B018-112EBC05A418}"/>
                  </a:ext>
                </a:extLst>
              </p:cNvPr>
              <p:cNvSpPr>
                <a:spLocks noChangeShapeType="1"/>
              </p:cNvSpPr>
              <p:nvPr/>
            </p:nvSpPr>
            <p:spPr bwMode="auto">
              <a:xfrm>
                <a:off x="4272" y="1728"/>
                <a:ext cx="0" cy="144"/>
              </a:xfrm>
              <a:prstGeom prst="line">
                <a:avLst/>
              </a:prstGeom>
              <a:no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lumMod val="10000"/>
                    </a:schemeClr>
                  </a:solidFill>
                </a:endParaRPr>
              </a:p>
            </p:txBody>
          </p:sp>
        </p:grpSp>
        <p:sp>
          <p:nvSpPr>
            <p:cNvPr id="326704" name="Line 48">
              <a:extLst>
                <a:ext uri="{FF2B5EF4-FFF2-40B4-BE49-F238E27FC236}">
                  <a16:creationId xmlns:a16="http://schemas.microsoft.com/office/drawing/2014/main" id="{E5EC8FC4-E2BE-4D72-BA3C-75ED0952F995}"/>
                </a:ext>
              </a:extLst>
            </p:cNvPr>
            <p:cNvSpPr>
              <a:spLocks noChangeShapeType="1"/>
            </p:cNvSpPr>
            <p:nvPr/>
          </p:nvSpPr>
          <p:spPr bwMode="auto">
            <a:xfrm>
              <a:off x="2861" y="2758"/>
              <a:ext cx="240" cy="233"/>
            </a:xfrm>
            <a:prstGeom prst="line">
              <a:avLst/>
            </a:prstGeom>
            <a:noFill/>
            <a:ln w="28575" cap="sq">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lumMod val="10000"/>
                  </a:schemeClr>
                </a:solidFill>
              </a:endParaRPr>
            </a:p>
          </p:txBody>
        </p:sp>
        <p:sp>
          <p:nvSpPr>
            <p:cNvPr id="326705" name="Line 49">
              <a:extLst>
                <a:ext uri="{FF2B5EF4-FFF2-40B4-BE49-F238E27FC236}">
                  <a16:creationId xmlns:a16="http://schemas.microsoft.com/office/drawing/2014/main" id="{9600D21E-1A35-40AF-AA0B-2EC7433D75E6}"/>
                </a:ext>
              </a:extLst>
            </p:cNvPr>
            <p:cNvSpPr>
              <a:spLocks noChangeShapeType="1"/>
            </p:cNvSpPr>
            <p:nvPr/>
          </p:nvSpPr>
          <p:spPr bwMode="auto">
            <a:xfrm flipH="1">
              <a:off x="2861" y="2758"/>
              <a:ext cx="240" cy="233"/>
            </a:xfrm>
            <a:prstGeom prst="line">
              <a:avLst/>
            </a:prstGeom>
            <a:noFill/>
            <a:ln w="28575" cap="sq">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lumMod val="10000"/>
                  </a:schemeClr>
                </a:solidFill>
              </a:endParaRPr>
            </a:p>
          </p:txBody>
        </p:sp>
        <p:sp>
          <p:nvSpPr>
            <p:cNvPr id="326706" name="Line 50">
              <a:extLst>
                <a:ext uri="{FF2B5EF4-FFF2-40B4-BE49-F238E27FC236}">
                  <a16:creationId xmlns:a16="http://schemas.microsoft.com/office/drawing/2014/main" id="{C94394CF-87AC-4826-BE68-5AAADC985D4F}"/>
                </a:ext>
              </a:extLst>
            </p:cNvPr>
            <p:cNvSpPr>
              <a:spLocks noChangeShapeType="1"/>
            </p:cNvSpPr>
            <p:nvPr/>
          </p:nvSpPr>
          <p:spPr bwMode="auto">
            <a:xfrm>
              <a:off x="2976" y="2688"/>
              <a:ext cx="0" cy="333"/>
            </a:xfrm>
            <a:prstGeom prst="line">
              <a:avLst/>
            </a:prstGeom>
            <a:noFill/>
            <a:ln w="28575" cap="sq">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lumMod val="10000"/>
                  </a:schemeClr>
                </a:solidFill>
              </a:endParaRPr>
            </a:p>
          </p:txBody>
        </p:sp>
        <p:sp>
          <p:nvSpPr>
            <p:cNvPr id="326707" name="Text Box 51">
              <a:extLst>
                <a:ext uri="{FF2B5EF4-FFF2-40B4-BE49-F238E27FC236}">
                  <a16:creationId xmlns:a16="http://schemas.microsoft.com/office/drawing/2014/main" id="{E8040DC4-9CF8-41DA-B1D5-68A7334B06FE}"/>
                </a:ext>
              </a:extLst>
            </p:cNvPr>
            <p:cNvSpPr txBox="1">
              <a:spLocks noChangeArrowheads="1"/>
            </p:cNvSpPr>
            <p:nvPr/>
          </p:nvSpPr>
          <p:spPr bwMode="auto">
            <a:xfrm>
              <a:off x="2832" y="2575"/>
              <a:ext cx="1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chemeClr val="bg2">
                      <a:lumMod val="10000"/>
                    </a:schemeClr>
                  </a:solidFill>
                  <a:ea typeface="楷体_GB2312" pitchFamily="49" charset="-122"/>
                </a:rPr>
                <a:t>..</a:t>
              </a:r>
            </a:p>
          </p:txBody>
        </p:sp>
        <p:sp>
          <p:nvSpPr>
            <p:cNvPr id="326708" name="Rectangle 52" descr="75%">
              <a:extLst>
                <a:ext uri="{FF2B5EF4-FFF2-40B4-BE49-F238E27FC236}">
                  <a16:creationId xmlns:a16="http://schemas.microsoft.com/office/drawing/2014/main" id="{4E8296BB-2F9E-44D9-9CA8-FB40D464DDF5}"/>
                </a:ext>
              </a:extLst>
            </p:cNvPr>
            <p:cNvSpPr>
              <a:spLocks noChangeArrowheads="1"/>
            </p:cNvSpPr>
            <p:nvPr/>
          </p:nvSpPr>
          <p:spPr bwMode="auto">
            <a:xfrm>
              <a:off x="2928" y="3312"/>
              <a:ext cx="144" cy="144"/>
            </a:xfrm>
            <a:prstGeom prst="rect">
              <a:avLst/>
            </a:prstGeom>
            <a:pattFill prst="pct75">
              <a:fgClr>
                <a:schemeClr val="bg2"/>
              </a:fgClr>
              <a:bgClr>
                <a:srgbClr val="FFFFFF"/>
              </a:bgClr>
            </a:patt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000">
                <a:solidFill>
                  <a:schemeClr val="bg2">
                    <a:lumMod val="10000"/>
                  </a:schemeClr>
                </a:solidFill>
                <a:ea typeface="楷体_GB2312" pitchFamily="49" charset="-122"/>
              </a:endParaRPr>
            </a:p>
          </p:txBody>
        </p:sp>
        <p:sp>
          <p:nvSpPr>
            <p:cNvPr id="326709" name="Rectangle 53" descr="深色竖线">
              <a:extLst>
                <a:ext uri="{FF2B5EF4-FFF2-40B4-BE49-F238E27FC236}">
                  <a16:creationId xmlns:a16="http://schemas.microsoft.com/office/drawing/2014/main" id="{BC70332B-3620-4E68-A829-F51D00DE9002}"/>
                </a:ext>
              </a:extLst>
            </p:cNvPr>
            <p:cNvSpPr>
              <a:spLocks noChangeArrowheads="1"/>
            </p:cNvSpPr>
            <p:nvPr/>
          </p:nvSpPr>
          <p:spPr bwMode="auto">
            <a:xfrm>
              <a:off x="2784" y="3456"/>
              <a:ext cx="432" cy="48"/>
            </a:xfrm>
            <a:prstGeom prst="rect">
              <a:avLst/>
            </a:prstGeom>
            <a:pattFill prst="dkVert">
              <a:fgClr>
                <a:schemeClr val="bg2"/>
              </a:fgClr>
              <a:bgClr>
                <a:srgbClr val="FFFFFF"/>
              </a:bgClr>
            </a:patt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lumMod val="10000"/>
                  </a:schemeClr>
                </a:solidFill>
              </a:endParaRPr>
            </a:p>
          </p:txBody>
        </p:sp>
        <p:sp>
          <p:nvSpPr>
            <p:cNvPr id="326710" name="Oval 54">
              <a:extLst>
                <a:ext uri="{FF2B5EF4-FFF2-40B4-BE49-F238E27FC236}">
                  <a16:creationId xmlns:a16="http://schemas.microsoft.com/office/drawing/2014/main" id="{B4E6B863-49B1-423C-A004-344ED8F8CFBF}"/>
                </a:ext>
              </a:extLst>
            </p:cNvPr>
            <p:cNvSpPr>
              <a:spLocks noChangeArrowheads="1"/>
            </p:cNvSpPr>
            <p:nvPr/>
          </p:nvSpPr>
          <p:spPr bwMode="auto">
            <a:xfrm>
              <a:off x="2976" y="2640"/>
              <a:ext cx="48" cy="48"/>
            </a:xfrm>
            <a:prstGeom prst="ellipse">
              <a:avLst/>
            </a:prstGeom>
            <a:solidFill>
              <a:srgbClr val="FFFFFF"/>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lumMod val="10000"/>
                  </a:schemeClr>
                </a:solidFill>
              </a:endParaRPr>
            </a:p>
          </p:txBody>
        </p:sp>
        <p:sp>
          <p:nvSpPr>
            <p:cNvPr id="326711" name="Oval 55">
              <a:extLst>
                <a:ext uri="{FF2B5EF4-FFF2-40B4-BE49-F238E27FC236}">
                  <a16:creationId xmlns:a16="http://schemas.microsoft.com/office/drawing/2014/main" id="{58F92B32-478A-45D8-BEF6-D885A07EF072}"/>
                </a:ext>
              </a:extLst>
            </p:cNvPr>
            <p:cNvSpPr>
              <a:spLocks noChangeArrowheads="1"/>
            </p:cNvSpPr>
            <p:nvPr/>
          </p:nvSpPr>
          <p:spPr bwMode="auto">
            <a:xfrm>
              <a:off x="3072" y="2688"/>
              <a:ext cx="48" cy="48"/>
            </a:xfrm>
            <a:prstGeom prst="ellipse">
              <a:avLst/>
            </a:prstGeom>
            <a:solidFill>
              <a:srgbClr val="FFFFFF"/>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lumMod val="10000"/>
                  </a:schemeClr>
                </a:solidFill>
              </a:endParaRPr>
            </a:p>
          </p:txBody>
        </p:sp>
        <p:sp>
          <p:nvSpPr>
            <p:cNvPr id="326712" name="Oval 56">
              <a:extLst>
                <a:ext uri="{FF2B5EF4-FFF2-40B4-BE49-F238E27FC236}">
                  <a16:creationId xmlns:a16="http://schemas.microsoft.com/office/drawing/2014/main" id="{A5270DB7-7959-4305-B598-AB93A0AA23E4}"/>
                </a:ext>
              </a:extLst>
            </p:cNvPr>
            <p:cNvSpPr>
              <a:spLocks noChangeArrowheads="1"/>
            </p:cNvSpPr>
            <p:nvPr/>
          </p:nvSpPr>
          <p:spPr bwMode="auto">
            <a:xfrm>
              <a:off x="3168" y="2784"/>
              <a:ext cx="48" cy="48"/>
            </a:xfrm>
            <a:prstGeom prst="ellipse">
              <a:avLst/>
            </a:prstGeom>
            <a:solidFill>
              <a:srgbClr val="FFFFFF"/>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lumMod val="10000"/>
                  </a:schemeClr>
                </a:solidFill>
              </a:endParaRPr>
            </a:p>
          </p:txBody>
        </p:sp>
        <p:sp>
          <p:nvSpPr>
            <p:cNvPr id="326713" name="Oval 57">
              <a:extLst>
                <a:ext uri="{FF2B5EF4-FFF2-40B4-BE49-F238E27FC236}">
                  <a16:creationId xmlns:a16="http://schemas.microsoft.com/office/drawing/2014/main" id="{B52FD09D-7A11-47E4-B8F3-D39C85187D85}"/>
                </a:ext>
              </a:extLst>
            </p:cNvPr>
            <p:cNvSpPr>
              <a:spLocks noChangeArrowheads="1"/>
            </p:cNvSpPr>
            <p:nvPr/>
          </p:nvSpPr>
          <p:spPr bwMode="auto">
            <a:xfrm>
              <a:off x="3072" y="3024"/>
              <a:ext cx="48" cy="48"/>
            </a:xfrm>
            <a:prstGeom prst="ellipse">
              <a:avLst/>
            </a:prstGeom>
            <a:solidFill>
              <a:srgbClr val="FFFFFF"/>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lumMod val="10000"/>
                  </a:schemeClr>
                </a:solidFill>
              </a:endParaRPr>
            </a:p>
          </p:txBody>
        </p:sp>
        <p:sp>
          <p:nvSpPr>
            <p:cNvPr id="326714" name="Oval 58">
              <a:extLst>
                <a:ext uri="{FF2B5EF4-FFF2-40B4-BE49-F238E27FC236}">
                  <a16:creationId xmlns:a16="http://schemas.microsoft.com/office/drawing/2014/main" id="{6F76E683-3E99-4901-9530-8880C8487A66}"/>
                </a:ext>
              </a:extLst>
            </p:cNvPr>
            <p:cNvSpPr>
              <a:spLocks noChangeArrowheads="1"/>
            </p:cNvSpPr>
            <p:nvPr/>
          </p:nvSpPr>
          <p:spPr bwMode="auto">
            <a:xfrm>
              <a:off x="3168" y="2928"/>
              <a:ext cx="48" cy="48"/>
            </a:xfrm>
            <a:prstGeom prst="ellipse">
              <a:avLst/>
            </a:prstGeom>
            <a:solidFill>
              <a:srgbClr val="FFFFFF"/>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lumMod val="10000"/>
                  </a:schemeClr>
                </a:solidFill>
              </a:endParaRPr>
            </a:p>
          </p:txBody>
        </p:sp>
        <p:sp>
          <p:nvSpPr>
            <p:cNvPr id="326715" name="Oval 59">
              <a:extLst>
                <a:ext uri="{FF2B5EF4-FFF2-40B4-BE49-F238E27FC236}">
                  <a16:creationId xmlns:a16="http://schemas.microsoft.com/office/drawing/2014/main" id="{6C2B2B98-1DFC-4024-8F08-678BBC2BEC2D}"/>
                </a:ext>
              </a:extLst>
            </p:cNvPr>
            <p:cNvSpPr>
              <a:spLocks noChangeArrowheads="1"/>
            </p:cNvSpPr>
            <p:nvPr/>
          </p:nvSpPr>
          <p:spPr bwMode="auto">
            <a:xfrm>
              <a:off x="2784" y="2736"/>
              <a:ext cx="48" cy="48"/>
            </a:xfrm>
            <a:prstGeom prst="ellipse">
              <a:avLst/>
            </a:prstGeom>
            <a:solidFill>
              <a:srgbClr val="FFFFFF"/>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lumMod val="10000"/>
                  </a:schemeClr>
                </a:solidFill>
              </a:endParaRPr>
            </a:p>
          </p:txBody>
        </p:sp>
        <p:sp>
          <p:nvSpPr>
            <p:cNvPr id="326716" name="Oval 60">
              <a:extLst>
                <a:ext uri="{FF2B5EF4-FFF2-40B4-BE49-F238E27FC236}">
                  <a16:creationId xmlns:a16="http://schemas.microsoft.com/office/drawing/2014/main" id="{9094C861-CFF4-45D7-8176-11ABF30E15B5}"/>
                </a:ext>
              </a:extLst>
            </p:cNvPr>
            <p:cNvSpPr>
              <a:spLocks noChangeArrowheads="1"/>
            </p:cNvSpPr>
            <p:nvPr/>
          </p:nvSpPr>
          <p:spPr bwMode="auto">
            <a:xfrm>
              <a:off x="2784" y="2880"/>
              <a:ext cx="48" cy="48"/>
            </a:xfrm>
            <a:prstGeom prst="ellipse">
              <a:avLst/>
            </a:prstGeom>
            <a:solidFill>
              <a:srgbClr val="FFFFFF"/>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lumMod val="10000"/>
                  </a:schemeClr>
                </a:solidFill>
              </a:endParaRPr>
            </a:p>
          </p:txBody>
        </p:sp>
        <p:sp>
          <p:nvSpPr>
            <p:cNvPr id="326717" name="Oval 61">
              <a:extLst>
                <a:ext uri="{FF2B5EF4-FFF2-40B4-BE49-F238E27FC236}">
                  <a16:creationId xmlns:a16="http://schemas.microsoft.com/office/drawing/2014/main" id="{43CFA3F8-5BB2-46A8-B36C-BAF312DDB713}"/>
                </a:ext>
              </a:extLst>
            </p:cNvPr>
            <p:cNvSpPr>
              <a:spLocks noChangeArrowheads="1"/>
            </p:cNvSpPr>
            <p:nvPr/>
          </p:nvSpPr>
          <p:spPr bwMode="auto">
            <a:xfrm>
              <a:off x="2880" y="3024"/>
              <a:ext cx="48" cy="48"/>
            </a:xfrm>
            <a:prstGeom prst="ellipse">
              <a:avLst/>
            </a:prstGeom>
            <a:solidFill>
              <a:srgbClr val="FFFFFF"/>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lumMod val="10000"/>
                  </a:schemeClr>
                </a:solidFill>
              </a:endParaRPr>
            </a:p>
          </p:txBody>
        </p:sp>
        <p:sp>
          <p:nvSpPr>
            <p:cNvPr id="326718" name="Text Box 62">
              <a:extLst>
                <a:ext uri="{FF2B5EF4-FFF2-40B4-BE49-F238E27FC236}">
                  <a16:creationId xmlns:a16="http://schemas.microsoft.com/office/drawing/2014/main" id="{6748C239-46B1-4153-AEBC-7CC3F20993A4}"/>
                </a:ext>
              </a:extLst>
            </p:cNvPr>
            <p:cNvSpPr txBox="1">
              <a:spLocks noChangeArrowheads="1"/>
            </p:cNvSpPr>
            <p:nvPr/>
          </p:nvSpPr>
          <p:spPr bwMode="auto">
            <a:xfrm>
              <a:off x="480" y="3168"/>
              <a:ext cx="1536"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a:solidFill>
                    <a:schemeClr val="bg2">
                      <a:lumMod val="10000"/>
                    </a:schemeClr>
                  </a:solidFill>
                  <a:ea typeface="楷体_GB2312" pitchFamily="49" charset="-122"/>
                </a:rPr>
                <a:t>1</a:t>
              </a:r>
              <a:r>
                <a:rPr kumimoji="1" lang="zh-CN" altLang="en-US" sz="2000">
                  <a:solidFill>
                    <a:schemeClr val="bg2">
                      <a:lumMod val="10000"/>
                    </a:schemeClr>
                  </a:solidFill>
                  <a:ea typeface="楷体_GB2312" pitchFamily="49" charset="-122"/>
                </a:rPr>
                <a:t>、引暴器和保险器</a:t>
              </a:r>
            </a:p>
          </p:txBody>
        </p:sp>
        <p:sp>
          <p:nvSpPr>
            <p:cNvPr id="326719" name="Text Box 63">
              <a:extLst>
                <a:ext uri="{FF2B5EF4-FFF2-40B4-BE49-F238E27FC236}">
                  <a16:creationId xmlns:a16="http://schemas.microsoft.com/office/drawing/2014/main" id="{0243D0E6-70E3-4F59-9BAB-E289F1C2B5F9}"/>
                </a:ext>
              </a:extLst>
            </p:cNvPr>
            <p:cNvSpPr txBox="1">
              <a:spLocks noChangeArrowheads="1"/>
            </p:cNvSpPr>
            <p:nvPr/>
          </p:nvSpPr>
          <p:spPr bwMode="auto">
            <a:xfrm>
              <a:off x="1008" y="2496"/>
              <a:ext cx="1392"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a:solidFill>
                    <a:schemeClr val="bg2">
                      <a:lumMod val="10000"/>
                    </a:schemeClr>
                  </a:solidFill>
                  <a:ea typeface="楷体_GB2312" pitchFamily="49" charset="-122"/>
                </a:rPr>
                <a:t>3</a:t>
              </a:r>
              <a:r>
                <a:rPr kumimoji="1" lang="zh-CN" altLang="en-US" sz="2000">
                  <a:solidFill>
                    <a:schemeClr val="bg2">
                      <a:lumMod val="10000"/>
                    </a:schemeClr>
                  </a:solidFill>
                  <a:ea typeface="楷体_GB2312" pitchFamily="49" charset="-122"/>
                </a:rPr>
                <a:t>、热核点火装置</a:t>
              </a:r>
            </a:p>
          </p:txBody>
        </p:sp>
        <p:sp>
          <p:nvSpPr>
            <p:cNvPr id="326720" name="Text Box 64">
              <a:extLst>
                <a:ext uri="{FF2B5EF4-FFF2-40B4-BE49-F238E27FC236}">
                  <a16:creationId xmlns:a16="http://schemas.microsoft.com/office/drawing/2014/main" id="{460A8317-53FF-4D83-B880-E3954025ADD0}"/>
                </a:ext>
              </a:extLst>
            </p:cNvPr>
            <p:cNvSpPr txBox="1">
              <a:spLocks noChangeArrowheads="1"/>
            </p:cNvSpPr>
            <p:nvPr/>
          </p:nvSpPr>
          <p:spPr bwMode="auto">
            <a:xfrm>
              <a:off x="1152" y="2784"/>
              <a:ext cx="10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a:solidFill>
                    <a:schemeClr val="bg2">
                      <a:lumMod val="10000"/>
                    </a:schemeClr>
                  </a:solidFill>
                  <a:ea typeface="楷体_GB2312" pitchFamily="49" charset="-122"/>
                </a:rPr>
                <a:t>2</a:t>
              </a:r>
              <a:r>
                <a:rPr kumimoji="1" lang="zh-CN" altLang="en-US" sz="2000">
                  <a:solidFill>
                    <a:schemeClr val="bg2">
                      <a:lumMod val="10000"/>
                    </a:schemeClr>
                  </a:solidFill>
                  <a:ea typeface="楷体_GB2312" pitchFamily="49" charset="-122"/>
                </a:rPr>
                <a:t>、热核炸药</a:t>
              </a:r>
            </a:p>
          </p:txBody>
        </p:sp>
        <p:sp>
          <p:nvSpPr>
            <p:cNvPr id="326721" name="Text Box 65">
              <a:extLst>
                <a:ext uri="{FF2B5EF4-FFF2-40B4-BE49-F238E27FC236}">
                  <a16:creationId xmlns:a16="http://schemas.microsoft.com/office/drawing/2014/main" id="{230AAEEE-9DBD-4CE0-BA4C-101EF8DF7DDC}"/>
                </a:ext>
              </a:extLst>
            </p:cNvPr>
            <p:cNvSpPr txBox="1">
              <a:spLocks noChangeArrowheads="1"/>
            </p:cNvSpPr>
            <p:nvPr/>
          </p:nvSpPr>
          <p:spPr bwMode="auto">
            <a:xfrm>
              <a:off x="3888" y="2112"/>
              <a:ext cx="15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a:solidFill>
                    <a:schemeClr val="bg2">
                      <a:lumMod val="10000"/>
                    </a:schemeClr>
                  </a:solidFill>
                  <a:ea typeface="楷体_GB2312" pitchFamily="49" charset="-122"/>
                </a:rPr>
                <a:t>5</a:t>
              </a:r>
              <a:r>
                <a:rPr kumimoji="1" lang="zh-CN" altLang="en-US" sz="2000">
                  <a:solidFill>
                    <a:schemeClr val="bg2">
                      <a:lumMod val="10000"/>
                    </a:schemeClr>
                  </a:solidFill>
                  <a:ea typeface="楷体_GB2312" pitchFamily="49" charset="-122"/>
                </a:rPr>
                <a:t>、导弹控制制导仪</a:t>
              </a:r>
            </a:p>
          </p:txBody>
        </p:sp>
        <p:sp>
          <p:nvSpPr>
            <p:cNvPr id="326722" name="Text Box 66">
              <a:extLst>
                <a:ext uri="{FF2B5EF4-FFF2-40B4-BE49-F238E27FC236}">
                  <a16:creationId xmlns:a16="http://schemas.microsoft.com/office/drawing/2014/main" id="{B4C5FA3B-656A-4BEA-B005-6DC28E4F565F}"/>
                </a:ext>
              </a:extLst>
            </p:cNvPr>
            <p:cNvSpPr txBox="1">
              <a:spLocks noChangeArrowheads="1"/>
            </p:cNvSpPr>
            <p:nvPr/>
          </p:nvSpPr>
          <p:spPr bwMode="auto">
            <a:xfrm>
              <a:off x="4080" y="2688"/>
              <a:ext cx="1056"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a:solidFill>
                    <a:schemeClr val="bg2">
                      <a:lumMod val="10000"/>
                    </a:schemeClr>
                  </a:solidFill>
                  <a:ea typeface="楷体_GB2312" pitchFamily="49" charset="-122"/>
                </a:rPr>
                <a:t>6</a:t>
              </a:r>
              <a:r>
                <a:rPr kumimoji="1" lang="zh-CN" altLang="en-US" sz="2000">
                  <a:solidFill>
                    <a:schemeClr val="bg2">
                      <a:lumMod val="10000"/>
                    </a:schemeClr>
                  </a:solidFill>
                  <a:ea typeface="楷体_GB2312" pitchFamily="49" charset="-122"/>
                </a:rPr>
                <a:t>、弹壳</a:t>
              </a:r>
            </a:p>
          </p:txBody>
        </p:sp>
        <p:sp>
          <p:nvSpPr>
            <p:cNvPr id="326723" name="Line 67">
              <a:extLst>
                <a:ext uri="{FF2B5EF4-FFF2-40B4-BE49-F238E27FC236}">
                  <a16:creationId xmlns:a16="http://schemas.microsoft.com/office/drawing/2014/main" id="{78A67D8A-6825-4CC0-99B4-8848023E9B0C}"/>
                </a:ext>
              </a:extLst>
            </p:cNvPr>
            <p:cNvSpPr>
              <a:spLocks noChangeShapeType="1"/>
            </p:cNvSpPr>
            <p:nvPr/>
          </p:nvSpPr>
          <p:spPr bwMode="auto">
            <a:xfrm>
              <a:off x="1872" y="3312"/>
              <a:ext cx="1056" cy="96"/>
            </a:xfrm>
            <a:prstGeom prst="line">
              <a:avLst/>
            </a:prstGeom>
            <a:noFill/>
            <a:ln w="12700" cap="sq">
              <a:solidFill>
                <a:srgbClr val="FF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lumMod val="10000"/>
                  </a:schemeClr>
                </a:solidFill>
              </a:endParaRPr>
            </a:p>
          </p:txBody>
        </p:sp>
        <p:sp>
          <p:nvSpPr>
            <p:cNvPr id="326724" name="Line 68">
              <a:extLst>
                <a:ext uri="{FF2B5EF4-FFF2-40B4-BE49-F238E27FC236}">
                  <a16:creationId xmlns:a16="http://schemas.microsoft.com/office/drawing/2014/main" id="{A0C16FD8-871A-415B-8F7A-452F0F3F5E6B}"/>
                </a:ext>
              </a:extLst>
            </p:cNvPr>
            <p:cNvSpPr>
              <a:spLocks noChangeShapeType="1"/>
            </p:cNvSpPr>
            <p:nvPr/>
          </p:nvSpPr>
          <p:spPr bwMode="auto">
            <a:xfrm>
              <a:off x="2160" y="2928"/>
              <a:ext cx="624" cy="0"/>
            </a:xfrm>
            <a:prstGeom prst="line">
              <a:avLst/>
            </a:prstGeom>
            <a:noFill/>
            <a:ln w="12700" cap="sq">
              <a:solidFill>
                <a:srgbClr val="FF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lumMod val="10000"/>
                  </a:schemeClr>
                </a:solidFill>
              </a:endParaRPr>
            </a:p>
          </p:txBody>
        </p:sp>
        <p:sp>
          <p:nvSpPr>
            <p:cNvPr id="326725" name="Line 69">
              <a:extLst>
                <a:ext uri="{FF2B5EF4-FFF2-40B4-BE49-F238E27FC236}">
                  <a16:creationId xmlns:a16="http://schemas.microsoft.com/office/drawing/2014/main" id="{F08F3B21-0C49-437E-BF85-A66B2DED638C}"/>
                </a:ext>
              </a:extLst>
            </p:cNvPr>
            <p:cNvSpPr>
              <a:spLocks noChangeShapeType="1"/>
            </p:cNvSpPr>
            <p:nvPr/>
          </p:nvSpPr>
          <p:spPr bwMode="auto">
            <a:xfrm>
              <a:off x="2304" y="2640"/>
              <a:ext cx="624" cy="96"/>
            </a:xfrm>
            <a:prstGeom prst="line">
              <a:avLst/>
            </a:prstGeom>
            <a:noFill/>
            <a:ln w="12700" cap="sq">
              <a:solidFill>
                <a:srgbClr val="FF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lumMod val="10000"/>
                  </a:schemeClr>
                </a:solidFill>
              </a:endParaRPr>
            </a:p>
          </p:txBody>
        </p:sp>
        <p:sp>
          <p:nvSpPr>
            <p:cNvPr id="326726" name="Line 70">
              <a:extLst>
                <a:ext uri="{FF2B5EF4-FFF2-40B4-BE49-F238E27FC236}">
                  <a16:creationId xmlns:a16="http://schemas.microsoft.com/office/drawing/2014/main" id="{08FD809F-630E-4E8C-B14D-5AAE8694610A}"/>
                </a:ext>
              </a:extLst>
            </p:cNvPr>
            <p:cNvSpPr>
              <a:spLocks noChangeShapeType="1"/>
            </p:cNvSpPr>
            <p:nvPr/>
          </p:nvSpPr>
          <p:spPr bwMode="auto">
            <a:xfrm>
              <a:off x="3024" y="2256"/>
              <a:ext cx="912" cy="0"/>
            </a:xfrm>
            <a:prstGeom prst="line">
              <a:avLst/>
            </a:prstGeom>
            <a:noFill/>
            <a:ln w="12700" cap="sq">
              <a:solidFill>
                <a:srgbClr val="FF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lumMod val="10000"/>
                  </a:schemeClr>
                </a:solidFill>
              </a:endParaRPr>
            </a:p>
          </p:txBody>
        </p:sp>
        <p:sp>
          <p:nvSpPr>
            <p:cNvPr id="326727" name="Line 71">
              <a:extLst>
                <a:ext uri="{FF2B5EF4-FFF2-40B4-BE49-F238E27FC236}">
                  <a16:creationId xmlns:a16="http://schemas.microsoft.com/office/drawing/2014/main" id="{86E30BFA-9BBD-4127-8B4C-84EC3F00713F}"/>
                </a:ext>
              </a:extLst>
            </p:cNvPr>
            <p:cNvSpPr>
              <a:spLocks noChangeShapeType="1"/>
            </p:cNvSpPr>
            <p:nvPr/>
          </p:nvSpPr>
          <p:spPr bwMode="auto">
            <a:xfrm>
              <a:off x="3552" y="2784"/>
              <a:ext cx="480" cy="0"/>
            </a:xfrm>
            <a:prstGeom prst="line">
              <a:avLst/>
            </a:prstGeom>
            <a:noFill/>
            <a:ln w="12700" cap="sq">
              <a:solidFill>
                <a:srgbClr val="FF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lumMod val="10000"/>
                  </a:schemeClr>
                </a:solidFill>
              </a:endParaRPr>
            </a:p>
          </p:txBody>
        </p:sp>
        <p:sp>
          <p:nvSpPr>
            <p:cNvPr id="326728" name="Line 72">
              <a:extLst>
                <a:ext uri="{FF2B5EF4-FFF2-40B4-BE49-F238E27FC236}">
                  <a16:creationId xmlns:a16="http://schemas.microsoft.com/office/drawing/2014/main" id="{61AA0478-1F89-42EB-A6DA-04A9901C31EB}"/>
                </a:ext>
              </a:extLst>
            </p:cNvPr>
            <p:cNvSpPr>
              <a:spLocks noChangeShapeType="1"/>
            </p:cNvSpPr>
            <p:nvPr/>
          </p:nvSpPr>
          <p:spPr bwMode="auto">
            <a:xfrm>
              <a:off x="3168" y="3168"/>
              <a:ext cx="720" cy="0"/>
            </a:xfrm>
            <a:prstGeom prst="line">
              <a:avLst/>
            </a:prstGeom>
            <a:noFill/>
            <a:ln w="12700" cap="sq">
              <a:solidFill>
                <a:srgbClr val="FF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lumMod val="10000"/>
                  </a:schemeClr>
                </a:solidFill>
              </a:endParaRPr>
            </a:p>
          </p:txBody>
        </p:sp>
      </p:grpSp>
      <p:sp>
        <p:nvSpPr>
          <p:cNvPr id="326729" name="Rectangle 73">
            <a:extLst>
              <a:ext uri="{FF2B5EF4-FFF2-40B4-BE49-F238E27FC236}">
                <a16:creationId xmlns:a16="http://schemas.microsoft.com/office/drawing/2014/main" id="{BB0AB8DB-9A6B-4C47-A4A2-ACDA5132C424}"/>
              </a:ext>
            </a:extLst>
          </p:cNvPr>
          <p:cNvSpPr>
            <a:spLocks noChangeArrowheads="1"/>
          </p:cNvSpPr>
          <p:nvPr/>
        </p:nvSpPr>
        <p:spPr bwMode="auto">
          <a:xfrm>
            <a:off x="468313" y="765175"/>
            <a:ext cx="8351837" cy="316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pPr>
            <a:r>
              <a:rPr kumimoji="1" lang="en-US" altLang="zh-CN">
                <a:solidFill>
                  <a:schemeClr val="bg2">
                    <a:lumMod val="10000"/>
                  </a:schemeClr>
                </a:solidFill>
                <a:ea typeface="楷体_GB2312" pitchFamily="49" charset="-122"/>
              </a:rPr>
              <a:t>        </a:t>
            </a:r>
            <a:r>
              <a:rPr kumimoji="1" lang="zh-CN" altLang="en-US">
                <a:solidFill>
                  <a:schemeClr val="bg2">
                    <a:lumMod val="10000"/>
                  </a:schemeClr>
                </a:solidFill>
                <a:ea typeface="楷体_GB2312" pitchFamily="49" charset="-122"/>
              </a:rPr>
              <a:t>中子弹所使用的聚变材料是氘和氚。氘和氚在极高温度下聚变成氦，并生快中子，并释放出聚变能，其中</a:t>
            </a:r>
            <a:r>
              <a:rPr kumimoji="1" lang="en-US" altLang="zh-CN">
                <a:solidFill>
                  <a:schemeClr val="bg2">
                    <a:lumMod val="10000"/>
                  </a:schemeClr>
                </a:solidFill>
                <a:ea typeface="楷体_GB2312" pitchFamily="49" charset="-122"/>
              </a:rPr>
              <a:t>20%</a:t>
            </a:r>
            <a:r>
              <a:rPr kumimoji="1" lang="zh-CN" altLang="en-US">
                <a:solidFill>
                  <a:schemeClr val="bg2">
                    <a:lumMod val="10000"/>
                  </a:schemeClr>
                </a:solidFill>
                <a:ea typeface="楷体_GB2312" pitchFamily="49" charset="-122"/>
              </a:rPr>
              <a:t>聚变能由氦核带走，成为热核爆炸的能量。</a:t>
            </a:r>
            <a:r>
              <a:rPr lang="zh-CN" altLang="en-US">
                <a:solidFill>
                  <a:schemeClr val="bg2">
                    <a:lumMod val="10000"/>
                  </a:schemeClr>
                </a:solidFill>
                <a:ea typeface="楷体_GB2312" pitchFamily="49" charset="-122"/>
              </a:rPr>
              <a:t>第三代核武器它是利用高速中子流作为主要杀伤因素的。通过中子辐射，穿过坦克杀害驾驶员等有生力量，而对坦克的破坏很小。因放射性污染轻，所以在爆炸后几小时，就可以进入被袭击区，利用原有的建筑物和设施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9" presetClass="entr" presetSubtype="10" fill="hold" nodeType="clickEffect">
                                  <p:stCondLst>
                                    <p:cond delay="0"/>
                                  </p:stCondLst>
                                  <p:childTnLst>
                                    <p:set>
                                      <p:cBhvr>
                                        <p:cTn id="6" dur="1" fill="hold">
                                          <p:stCondLst>
                                            <p:cond delay="0"/>
                                          </p:stCondLst>
                                        </p:cTn>
                                        <p:tgtEl>
                                          <p:spTgt spid="326660"/>
                                        </p:tgtEl>
                                        <p:attrNameLst>
                                          <p:attrName>style.visibility</p:attrName>
                                        </p:attrNameLst>
                                      </p:cBhvr>
                                      <p:to>
                                        <p:strVal val="visible"/>
                                      </p:to>
                                    </p:set>
                                    <p:anim calcmode="lin" valueType="num">
                                      <p:cBhvr>
                                        <p:cTn id="7" dur="5000" fill="hold"/>
                                        <p:tgtEl>
                                          <p:spTgt spid="326660"/>
                                        </p:tgtEl>
                                        <p:attrNameLst>
                                          <p:attrName>ppt_w</p:attrName>
                                        </p:attrNameLst>
                                      </p:cBhvr>
                                      <p:tavLst>
                                        <p:tav tm="0" fmla="#ppt_w*sin(2.5*pi*$)">
                                          <p:val>
                                            <p:fltVal val="0"/>
                                          </p:val>
                                        </p:tav>
                                        <p:tav tm="100000">
                                          <p:val>
                                            <p:fltVal val="1"/>
                                          </p:val>
                                        </p:tav>
                                      </p:tavLst>
                                    </p:anim>
                                    <p:anim calcmode="lin" valueType="num">
                                      <p:cBhvr>
                                        <p:cTn id="8" dur="5000" fill="hold"/>
                                        <p:tgtEl>
                                          <p:spTgt spid="32666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2" name="Rectangle 4">
            <a:extLst>
              <a:ext uri="{FF2B5EF4-FFF2-40B4-BE49-F238E27FC236}">
                <a16:creationId xmlns:a16="http://schemas.microsoft.com/office/drawing/2014/main" id="{CE1A16D3-039C-4C68-8C24-0D4BEE8A0557}"/>
              </a:ext>
            </a:extLst>
          </p:cNvPr>
          <p:cNvSpPr>
            <a:spLocks noChangeArrowheads="1"/>
          </p:cNvSpPr>
          <p:nvPr/>
        </p:nvSpPr>
        <p:spPr bwMode="auto">
          <a:xfrm>
            <a:off x="539750" y="908050"/>
            <a:ext cx="8353425" cy="521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t">
              <a:lnSpc>
                <a:spcPct val="120000"/>
              </a:lnSpc>
            </a:pPr>
            <a:r>
              <a:rPr lang="en-US" altLang="zh-CN" sz="2400" dirty="0">
                <a:solidFill>
                  <a:schemeClr val="bg2">
                    <a:lumMod val="10000"/>
                  </a:schemeClr>
                </a:solidFill>
                <a:ea typeface="楷体_GB2312" pitchFamily="49" charset="-122"/>
              </a:rPr>
              <a:t>        </a:t>
            </a:r>
            <a:r>
              <a:rPr lang="zh-CN" altLang="en-US" dirty="0">
                <a:solidFill>
                  <a:schemeClr val="bg2">
                    <a:lumMod val="10000"/>
                  </a:schemeClr>
                </a:solidFill>
                <a:ea typeface="楷体_GB2312" pitchFamily="49" charset="-122"/>
              </a:rPr>
              <a:t>费米于</a:t>
            </a:r>
            <a:r>
              <a:rPr lang="en-US" altLang="zh-CN" dirty="0">
                <a:solidFill>
                  <a:schemeClr val="bg2">
                    <a:lumMod val="10000"/>
                  </a:schemeClr>
                </a:solidFill>
                <a:ea typeface="楷体_GB2312" pitchFamily="49" charset="-122"/>
              </a:rPr>
              <a:t>1938</a:t>
            </a:r>
            <a:r>
              <a:rPr lang="zh-CN" altLang="en-US" dirty="0">
                <a:solidFill>
                  <a:schemeClr val="bg2">
                    <a:lumMod val="10000"/>
                  </a:schemeClr>
                </a:solidFill>
                <a:ea typeface="楷体_GB2312" pitchFamily="49" charset="-122"/>
              </a:rPr>
              <a:t>年借领取诺贝尔奖之机由意大利迁居美国。在美军方支持下，于</a:t>
            </a:r>
            <a:r>
              <a:rPr lang="en-US" altLang="zh-CN" dirty="0">
                <a:solidFill>
                  <a:schemeClr val="bg2">
                    <a:lumMod val="10000"/>
                  </a:schemeClr>
                </a:solidFill>
                <a:ea typeface="楷体_GB2312" pitchFamily="49" charset="-122"/>
              </a:rPr>
              <a:t>1941</a:t>
            </a:r>
            <a:r>
              <a:rPr lang="zh-CN" altLang="en-US" dirty="0">
                <a:solidFill>
                  <a:schemeClr val="bg2">
                    <a:lumMod val="10000"/>
                  </a:schemeClr>
                </a:solidFill>
                <a:ea typeface="楷体_GB2312" pitchFamily="49" charset="-122"/>
              </a:rPr>
              <a:t>年</a:t>
            </a:r>
            <a:r>
              <a:rPr lang="en-US" altLang="zh-CN" dirty="0">
                <a:solidFill>
                  <a:schemeClr val="bg2">
                    <a:lumMod val="10000"/>
                  </a:schemeClr>
                </a:solidFill>
                <a:ea typeface="楷体_GB2312" pitchFamily="49" charset="-122"/>
              </a:rPr>
              <a:t>12</a:t>
            </a:r>
            <a:r>
              <a:rPr lang="zh-CN" altLang="en-US" dirty="0">
                <a:solidFill>
                  <a:schemeClr val="bg2">
                    <a:lumMod val="10000"/>
                  </a:schemeClr>
                </a:solidFill>
                <a:ea typeface="楷体_GB2312" pitchFamily="49" charset="-122"/>
              </a:rPr>
              <a:t>月开始领导“曼哈顿工程”。</a:t>
            </a:r>
          </a:p>
          <a:p>
            <a:pPr>
              <a:lnSpc>
                <a:spcPct val="120000"/>
              </a:lnSpc>
            </a:pPr>
            <a:r>
              <a:rPr lang="zh-CN" altLang="en-US" dirty="0">
                <a:solidFill>
                  <a:schemeClr val="bg2">
                    <a:lumMod val="10000"/>
                  </a:schemeClr>
                </a:solidFill>
                <a:ea typeface="楷体_GB2312" pitchFamily="49" charset="-122"/>
              </a:rPr>
              <a:t>        </a:t>
            </a:r>
            <a:r>
              <a:rPr lang="en-US" altLang="zh-CN" dirty="0">
                <a:solidFill>
                  <a:schemeClr val="bg2">
                    <a:lumMod val="10000"/>
                  </a:schemeClr>
                </a:solidFill>
                <a:ea typeface="楷体_GB2312" pitchFamily="49" charset="-122"/>
              </a:rPr>
              <a:t>1939</a:t>
            </a:r>
            <a:r>
              <a:rPr lang="zh-CN" altLang="en-US" dirty="0">
                <a:solidFill>
                  <a:schemeClr val="bg2">
                    <a:lumMod val="10000"/>
                  </a:schemeClr>
                </a:solidFill>
                <a:ea typeface="楷体_GB2312" pitchFamily="49" charset="-122"/>
              </a:rPr>
              <a:t>年发现裂变时，世界上没有浓缩铀，当时还未发现钚</a:t>
            </a:r>
            <a:r>
              <a:rPr lang="en-US" altLang="zh-CN" baseline="30000" dirty="0">
                <a:solidFill>
                  <a:schemeClr val="bg2">
                    <a:lumMod val="10000"/>
                  </a:schemeClr>
                </a:solidFill>
                <a:ea typeface="楷体_GB2312" pitchFamily="49" charset="-122"/>
              </a:rPr>
              <a:t>239</a:t>
            </a:r>
            <a:r>
              <a:rPr lang="en-US" altLang="zh-CN" dirty="0">
                <a:solidFill>
                  <a:schemeClr val="bg2">
                    <a:lumMod val="10000"/>
                  </a:schemeClr>
                </a:solidFill>
                <a:ea typeface="楷体_GB2312" pitchFamily="49" charset="-122"/>
              </a:rPr>
              <a:t>Pu</a:t>
            </a:r>
            <a:r>
              <a:rPr lang="zh-CN" altLang="en-US" dirty="0">
                <a:solidFill>
                  <a:schemeClr val="bg2">
                    <a:lumMod val="10000"/>
                  </a:schemeClr>
                </a:solidFill>
                <a:ea typeface="楷体_GB2312" pitchFamily="49" charset="-122"/>
              </a:rPr>
              <a:t>。</a:t>
            </a:r>
          </a:p>
          <a:p>
            <a:pPr>
              <a:lnSpc>
                <a:spcPct val="120000"/>
              </a:lnSpc>
            </a:pPr>
            <a:r>
              <a:rPr lang="zh-CN" altLang="en-US" dirty="0">
                <a:solidFill>
                  <a:schemeClr val="bg2">
                    <a:lumMod val="10000"/>
                  </a:schemeClr>
                </a:solidFill>
                <a:ea typeface="楷体_GB2312" pitchFamily="49" charset="-122"/>
              </a:rPr>
              <a:t>        </a:t>
            </a:r>
            <a:r>
              <a:rPr lang="en-US" altLang="zh-CN" dirty="0">
                <a:solidFill>
                  <a:schemeClr val="bg2">
                    <a:lumMod val="10000"/>
                  </a:schemeClr>
                </a:solidFill>
                <a:ea typeface="楷体_GB2312" pitchFamily="49" charset="-122"/>
              </a:rPr>
              <a:t>1945</a:t>
            </a:r>
            <a:r>
              <a:rPr lang="zh-CN" altLang="en-US" dirty="0">
                <a:solidFill>
                  <a:schemeClr val="bg2">
                    <a:lumMod val="10000"/>
                  </a:schemeClr>
                </a:solidFill>
                <a:ea typeface="楷体_GB2312" pitchFamily="49" charset="-122"/>
              </a:rPr>
              <a:t>年美国试爆的第一颗原子弹原料： </a:t>
            </a:r>
            <a:r>
              <a:rPr lang="en-US" altLang="zh-CN" baseline="30000" dirty="0">
                <a:solidFill>
                  <a:schemeClr val="bg2">
                    <a:lumMod val="10000"/>
                  </a:schemeClr>
                </a:solidFill>
              </a:rPr>
              <a:t>239</a:t>
            </a:r>
            <a:r>
              <a:rPr lang="en-US" altLang="zh-CN" dirty="0">
                <a:solidFill>
                  <a:schemeClr val="bg2">
                    <a:lumMod val="10000"/>
                  </a:schemeClr>
                </a:solidFill>
              </a:rPr>
              <a:t>Pu</a:t>
            </a:r>
          </a:p>
          <a:p>
            <a:pPr>
              <a:lnSpc>
                <a:spcPct val="120000"/>
              </a:lnSpc>
            </a:pPr>
            <a:r>
              <a:rPr lang="en-US" altLang="zh-CN" dirty="0">
                <a:solidFill>
                  <a:schemeClr val="bg2">
                    <a:lumMod val="10000"/>
                  </a:schemeClr>
                </a:solidFill>
                <a:ea typeface="楷体_GB2312" pitchFamily="49" charset="-122"/>
              </a:rPr>
              <a:t>        1947</a:t>
            </a:r>
            <a:r>
              <a:rPr lang="zh-CN" altLang="en-US" dirty="0">
                <a:solidFill>
                  <a:schemeClr val="bg2">
                    <a:lumMod val="10000"/>
                  </a:schemeClr>
                </a:solidFill>
                <a:ea typeface="楷体_GB2312" pitchFamily="49" charset="-122"/>
              </a:rPr>
              <a:t>年钱三强和何泽慧夫妇发现三分裂现象</a:t>
            </a:r>
            <a:r>
              <a:rPr lang="en-US" altLang="zh-CN" dirty="0">
                <a:solidFill>
                  <a:schemeClr val="bg2">
                    <a:lumMod val="10000"/>
                  </a:schemeClr>
                </a:solidFill>
                <a:ea typeface="楷体_GB2312" pitchFamily="49" charset="-122"/>
              </a:rPr>
              <a:t>(</a:t>
            </a:r>
            <a:r>
              <a:rPr lang="zh-CN" altLang="en-US" dirty="0">
                <a:solidFill>
                  <a:schemeClr val="bg2">
                    <a:lumMod val="10000"/>
                  </a:schemeClr>
                </a:solidFill>
                <a:ea typeface="楷体_GB2312" pitchFamily="49" charset="-122"/>
              </a:rPr>
              <a:t>其中一块往往是</a:t>
            </a:r>
            <a:r>
              <a:rPr lang="el-GR" altLang="zh-CN" dirty="0">
                <a:solidFill>
                  <a:schemeClr val="bg2">
                    <a:lumMod val="10000"/>
                  </a:schemeClr>
                </a:solidFill>
                <a:latin typeface="楷体_GB2312" pitchFamily="49" charset="-122"/>
                <a:ea typeface="楷体_GB2312" pitchFamily="49" charset="-122"/>
              </a:rPr>
              <a:t>α</a:t>
            </a:r>
            <a:r>
              <a:rPr lang="zh-CN" altLang="en-US" dirty="0">
                <a:solidFill>
                  <a:schemeClr val="bg2">
                    <a:lumMod val="10000"/>
                  </a:schemeClr>
                </a:solidFill>
                <a:ea typeface="楷体_GB2312" pitchFamily="49" charset="-122"/>
              </a:rPr>
              <a:t>粒子</a:t>
            </a:r>
            <a:r>
              <a:rPr lang="en-US" altLang="zh-CN" dirty="0">
                <a:solidFill>
                  <a:schemeClr val="bg2">
                    <a:lumMod val="10000"/>
                  </a:schemeClr>
                </a:solidFill>
                <a:ea typeface="楷体_GB2312" pitchFamily="49" charset="-122"/>
              </a:rPr>
              <a:t>)</a:t>
            </a:r>
            <a:r>
              <a:rPr lang="zh-CN" altLang="en-US" dirty="0">
                <a:solidFill>
                  <a:schemeClr val="bg2">
                    <a:lumMod val="10000"/>
                  </a:schemeClr>
                </a:solidFill>
                <a:ea typeface="楷体_GB2312" pitchFamily="49" charset="-122"/>
              </a:rPr>
              <a:t>。三分裂的几率约为二分裂的千分之三；四分裂的几率就更小了，约为二分裂的万分之三。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9" name="Rectangle 7">
            <a:extLst>
              <a:ext uri="{FF2B5EF4-FFF2-40B4-BE49-F238E27FC236}">
                <a16:creationId xmlns:a16="http://schemas.microsoft.com/office/drawing/2014/main" id="{E4CC9ED6-F16F-49DA-B66E-E7E673BA8C36}"/>
              </a:ext>
            </a:extLst>
          </p:cNvPr>
          <p:cNvSpPr>
            <a:spLocks noChangeArrowheads="1"/>
          </p:cNvSpPr>
          <p:nvPr/>
        </p:nvSpPr>
        <p:spPr bwMode="auto">
          <a:xfrm>
            <a:off x="304800" y="914400"/>
            <a:ext cx="31242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400">
                <a:solidFill>
                  <a:schemeClr val="tx1"/>
                </a:solidFill>
                <a:latin typeface="Arial" panose="020B0604020202020204" pitchFamily="34" charset="0"/>
                <a:ea typeface="仿宋_GB2312" pitchFamily="49" charset="-122"/>
              </a:rPr>
              <a:t>　</a:t>
            </a:r>
            <a:r>
              <a:rPr lang="en-US" altLang="zh-CN" sz="2400">
                <a:solidFill>
                  <a:schemeClr val="tx1"/>
                </a:solidFill>
                <a:ea typeface="楷体_GB2312" pitchFamily="49" charset="-122"/>
              </a:rPr>
              <a:t>1967.6.17</a:t>
            </a:r>
            <a:r>
              <a:rPr lang="zh-CN" altLang="en-US" sz="2400">
                <a:solidFill>
                  <a:schemeClr val="tx1"/>
                </a:solidFill>
                <a:ea typeface="楷体_GB2312" pitchFamily="49" charset="-122"/>
              </a:rPr>
              <a:t>，中国第一颗氢弹在西部地区上空试爆成功（比</a:t>
            </a:r>
            <a:r>
              <a:rPr lang="en-US" altLang="zh-CN" sz="2400">
                <a:solidFill>
                  <a:schemeClr val="tx1"/>
                </a:solidFill>
                <a:ea typeface="楷体_GB2312" pitchFamily="49" charset="-122"/>
              </a:rPr>
              <a:t>1000</a:t>
            </a:r>
            <a:r>
              <a:rPr lang="zh-CN" altLang="en-US" sz="2400">
                <a:solidFill>
                  <a:schemeClr val="tx1"/>
                </a:solidFill>
                <a:ea typeface="楷体_GB2312" pitchFamily="49" charset="-122"/>
              </a:rPr>
              <a:t>个太阳还亮）</a:t>
            </a:r>
          </a:p>
          <a:p>
            <a:r>
              <a:rPr lang="zh-CN" altLang="en-US" sz="2400">
                <a:solidFill>
                  <a:schemeClr val="tx1"/>
                </a:solidFill>
                <a:ea typeface="楷体_GB2312" pitchFamily="49" charset="-122"/>
              </a:rPr>
              <a:t>（距中国第一颗原子弹试爆成功不到</a:t>
            </a:r>
            <a:r>
              <a:rPr lang="en-US" altLang="zh-CN" sz="2400">
                <a:solidFill>
                  <a:schemeClr val="tx1"/>
                </a:solidFill>
                <a:ea typeface="楷体_GB2312" pitchFamily="49" charset="-122"/>
              </a:rPr>
              <a:t>3</a:t>
            </a:r>
            <a:r>
              <a:rPr lang="zh-CN" altLang="en-US" sz="2400">
                <a:solidFill>
                  <a:schemeClr val="tx1"/>
                </a:solidFill>
                <a:ea typeface="楷体_GB2312" pitchFamily="49" charset="-122"/>
              </a:rPr>
              <a:t>年）</a:t>
            </a:r>
          </a:p>
        </p:txBody>
      </p:sp>
      <p:pic>
        <p:nvPicPr>
          <p:cNvPr id="341000" name="Picture 8" descr="12408619_2005061622034194039300.jpg">
            <a:extLst>
              <a:ext uri="{FF2B5EF4-FFF2-40B4-BE49-F238E27FC236}">
                <a16:creationId xmlns:a16="http://schemas.microsoft.com/office/drawing/2014/main" id="{BC21E8DF-6AFD-4919-A539-5FD15E7E3B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7750" y="762000"/>
            <a:ext cx="5556250" cy="5715000"/>
          </a:xfrm>
          <a:prstGeom prst="rect">
            <a:avLst/>
          </a:prstGeom>
          <a:noFill/>
          <a:extLst>
            <a:ext uri="{909E8E84-426E-40DD-AFC4-6F175D3DCCD1}">
              <a14:hiddenFill xmlns:a14="http://schemas.microsoft.com/office/drawing/2010/main">
                <a:solidFill>
                  <a:srgbClr val="FFFFFF"/>
                </a:solidFill>
              </a14:hiddenFill>
            </a:ext>
          </a:extLst>
        </p:spPr>
      </p:pic>
      <p:pic>
        <p:nvPicPr>
          <p:cNvPr id="341001" name="Picture 9" descr="http://www.ccadsm.com/rfcs/sfjz/sfjs/hwqhbzl/rny.jpg">
            <a:hlinkClick r:id="rId3"/>
            <a:extLst>
              <a:ext uri="{FF2B5EF4-FFF2-40B4-BE49-F238E27FC236}">
                <a16:creationId xmlns:a16="http://schemas.microsoft.com/office/drawing/2014/main" id="{A8C075FC-5DEF-4C2E-818F-3B2E8514407B}"/>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0" y="3552825"/>
            <a:ext cx="4267200" cy="29225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24" name="Picture 4" descr="点击看大图，请不要盗链使用本站图片。">
            <a:extLst>
              <a:ext uri="{FF2B5EF4-FFF2-40B4-BE49-F238E27FC236}">
                <a16:creationId xmlns:a16="http://schemas.microsoft.com/office/drawing/2014/main" id="{EC9701F0-942E-4C60-A2F8-93C375E68C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116" b="4414"/>
          <a:stretch>
            <a:fillRect/>
          </a:stretch>
        </p:blipFill>
        <p:spPr bwMode="auto">
          <a:xfrm>
            <a:off x="0" y="539750"/>
            <a:ext cx="9144000" cy="4981575"/>
          </a:xfrm>
          <a:prstGeom prst="rect">
            <a:avLst/>
          </a:prstGeom>
          <a:noFill/>
          <a:extLst>
            <a:ext uri="{909E8E84-426E-40DD-AFC4-6F175D3DCCD1}">
              <a14:hiddenFill xmlns:a14="http://schemas.microsoft.com/office/drawing/2010/main">
                <a:solidFill>
                  <a:srgbClr val="FFFFFF"/>
                </a:solidFill>
              </a14:hiddenFill>
            </a:ext>
          </a:extLst>
        </p:spPr>
      </p:pic>
      <p:sp>
        <p:nvSpPr>
          <p:cNvPr id="337925" name="Rectangle 5">
            <a:extLst>
              <a:ext uri="{FF2B5EF4-FFF2-40B4-BE49-F238E27FC236}">
                <a16:creationId xmlns:a16="http://schemas.microsoft.com/office/drawing/2014/main" id="{34C3FBFB-7996-45A4-9F55-C256778F9C1A}"/>
              </a:ext>
            </a:extLst>
          </p:cNvPr>
          <p:cNvSpPr>
            <a:spLocks noChangeArrowheads="1"/>
          </p:cNvSpPr>
          <p:nvPr/>
        </p:nvSpPr>
        <p:spPr bwMode="auto">
          <a:xfrm>
            <a:off x="457200" y="5578475"/>
            <a:ext cx="8229600" cy="97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pPr>
            <a:r>
              <a:rPr lang="en-US" altLang="zh-CN" sz="1600">
                <a:solidFill>
                  <a:schemeClr val="tx1"/>
                </a:solidFill>
                <a:ea typeface="楷体_GB2312" pitchFamily="49" charset="-122"/>
              </a:rPr>
              <a:t>1946</a:t>
            </a:r>
            <a:r>
              <a:rPr lang="zh-CN" altLang="en-US" sz="1600">
                <a:solidFill>
                  <a:schemeClr val="tx1"/>
                </a:solidFill>
                <a:ea typeface="楷体_GB2312" pitchFamily="49" charset="-122"/>
              </a:rPr>
              <a:t>年</a:t>
            </a:r>
            <a:r>
              <a:rPr lang="en-US" altLang="zh-CN" sz="1600">
                <a:solidFill>
                  <a:schemeClr val="tx1"/>
                </a:solidFill>
                <a:ea typeface="楷体_GB2312" pitchFamily="49" charset="-122"/>
              </a:rPr>
              <a:t>7</a:t>
            </a:r>
            <a:r>
              <a:rPr lang="zh-CN" altLang="en-US" sz="1600">
                <a:solidFill>
                  <a:schemeClr val="tx1"/>
                </a:solidFill>
                <a:ea typeface="楷体_GB2312" pitchFamily="49" charset="-122"/>
              </a:rPr>
              <a:t>月</a:t>
            </a:r>
            <a:r>
              <a:rPr lang="en-US" altLang="zh-CN" sz="1600">
                <a:solidFill>
                  <a:schemeClr val="tx1"/>
                </a:solidFill>
                <a:ea typeface="楷体_GB2312" pitchFamily="49" charset="-122"/>
              </a:rPr>
              <a:t>25</a:t>
            </a:r>
            <a:r>
              <a:rPr lang="zh-CN" altLang="en-US" sz="1600">
                <a:solidFill>
                  <a:schemeClr val="tx1"/>
                </a:solidFill>
                <a:ea typeface="楷体_GB2312" pitchFamily="49" charset="-122"/>
              </a:rPr>
              <a:t>日</a:t>
            </a:r>
            <a:r>
              <a:rPr lang="en-US" altLang="zh-CN" sz="1600">
                <a:solidFill>
                  <a:schemeClr val="tx1"/>
                </a:solidFill>
                <a:ea typeface="楷体_GB2312" pitchFamily="49" charset="-122"/>
              </a:rPr>
              <a:t>(</a:t>
            </a:r>
            <a:r>
              <a:rPr lang="zh-CN" altLang="en-US" sz="1600">
                <a:solidFill>
                  <a:schemeClr val="tx1"/>
                </a:solidFill>
                <a:ea typeface="楷体_GB2312" pitchFamily="49" charset="-122"/>
              </a:rPr>
              <a:t>二战结束之后將近一年</a:t>
            </a:r>
            <a:r>
              <a:rPr lang="en-US" altLang="zh-CN" sz="1600">
                <a:solidFill>
                  <a:schemeClr val="tx1"/>
                </a:solidFill>
                <a:ea typeface="楷体_GB2312" pitchFamily="49" charset="-122"/>
              </a:rPr>
              <a:t>)</a:t>
            </a:r>
            <a:r>
              <a:rPr lang="zh-CN" altLang="en-US" sz="1600">
                <a:solidFill>
                  <a:schemeClr val="tx1"/>
                </a:solidFill>
                <a:ea typeface="楷体_GB2312" pitchFamily="49" charset="-122"/>
              </a:rPr>
              <a:t>，</a:t>
            </a:r>
            <a:r>
              <a:rPr lang="zh-CN" altLang="en-US" sz="1600">
                <a:solidFill>
                  <a:srgbClr val="CC0000"/>
                </a:solidFill>
                <a:ea typeface="楷体_GB2312" pitchFamily="49" charset="-122"/>
              </a:rPr>
              <a:t>史上第一场水下原子弹试爆</a:t>
            </a:r>
            <a:r>
              <a:rPr lang="zh-CN" altLang="en-US" sz="1600">
                <a:solidFill>
                  <a:schemeClr val="tx1"/>
                </a:solidFill>
                <a:ea typeface="楷体_GB2312" pitchFamily="49" charset="-122"/>
              </a:rPr>
              <a:t>释出了一团一英里高的蒸汽云，最顶部是一道道上升的水柱。在基部的地方，爆炸风扩散的震波看起来像个白色的圆圈，吞噬了一支无人的海军船队。这场试爆是“十字路口行动”（美国军队在太平洋马绍尔群岛进行的一系列核子试爆）的一部分，是地球上引爆过的</a:t>
            </a:r>
            <a:r>
              <a:rPr lang="zh-CN" altLang="en-US" sz="1600">
                <a:solidFill>
                  <a:srgbClr val="CC0000"/>
                </a:solidFill>
                <a:ea typeface="楷体_GB2312" pitchFamily="49" charset="-122"/>
              </a:rPr>
              <a:t>第五颗原子弹</a:t>
            </a:r>
            <a:r>
              <a:rPr lang="zh-CN" altLang="en-US" sz="1600">
                <a:solidFill>
                  <a:schemeClr val="tx1"/>
                </a:solidFill>
                <a:ea typeface="楷体_GB2312" pitchFamily="49" charset="-122"/>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8948" name="Picture 4" descr="点击看大图，请不要盗链使用本站图片。">
            <a:extLst>
              <a:ext uri="{FF2B5EF4-FFF2-40B4-BE49-F238E27FC236}">
                <a16:creationId xmlns:a16="http://schemas.microsoft.com/office/drawing/2014/main" id="{A40354B5-15DA-4E98-8E2C-9C6D120F03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419" t="-476" r="7381" b="12366"/>
          <a:stretch>
            <a:fillRect/>
          </a:stretch>
        </p:blipFill>
        <p:spPr bwMode="auto">
          <a:xfrm>
            <a:off x="-1588" y="509588"/>
            <a:ext cx="9145588" cy="5048250"/>
          </a:xfrm>
          <a:prstGeom prst="rect">
            <a:avLst/>
          </a:prstGeom>
          <a:noFill/>
          <a:extLst>
            <a:ext uri="{909E8E84-426E-40DD-AFC4-6F175D3DCCD1}">
              <a14:hiddenFill xmlns:a14="http://schemas.microsoft.com/office/drawing/2010/main">
                <a:solidFill>
                  <a:srgbClr val="FFFFFF"/>
                </a:solidFill>
              </a14:hiddenFill>
            </a:ext>
          </a:extLst>
        </p:spPr>
      </p:pic>
      <p:sp>
        <p:nvSpPr>
          <p:cNvPr id="338949" name="Rectangle 5">
            <a:extLst>
              <a:ext uri="{FF2B5EF4-FFF2-40B4-BE49-F238E27FC236}">
                <a16:creationId xmlns:a16="http://schemas.microsoft.com/office/drawing/2014/main" id="{1C674165-5BE9-461C-8694-99CE95DDC799}"/>
              </a:ext>
            </a:extLst>
          </p:cNvPr>
          <p:cNvSpPr>
            <a:spLocks noChangeArrowheads="1"/>
          </p:cNvSpPr>
          <p:nvPr/>
        </p:nvSpPr>
        <p:spPr bwMode="auto">
          <a:xfrm>
            <a:off x="374650" y="5651500"/>
            <a:ext cx="838835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a:solidFill>
                  <a:schemeClr val="tx1"/>
                </a:solidFill>
                <a:ea typeface="楷体_GB2312" pitchFamily="49" charset="-122"/>
              </a:rPr>
              <a:t>1952</a:t>
            </a:r>
            <a:r>
              <a:rPr lang="zh-CN" altLang="en-US" sz="1600">
                <a:solidFill>
                  <a:schemeClr val="tx1"/>
                </a:solidFill>
                <a:ea typeface="楷体_GB2312" pitchFamily="49" charset="-122"/>
              </a:rPr>
              <a:t>年</a:t>
            </a:r>
            <a:r>
              <a:rPr lang="en-US" altLang="zh-CN" sz="1600">
                <a:solidFill>
                  <a:schemeClr val="tx1"/>
                </a:solidFill>
                <a:ea typeface="楷体_GB2312" pitchFamily="49" charset="-122"/>
              </a:rPr>
              <a:t>11</a:t>
            </a:r>
            <a:r>
              <a:rPr lang="zh-CN" altLang="en-US" sz="1600">
                <a:solidFill>
                  <a:schemeClr val="tx1"/>
                </a:solidFill>
                <a:ea typeface="楷体_GB2312" pitchFamily="49" charset="-122"/>
              </a:rPr>
              <a:t>月</a:t>
            </a:r>
            <a:r>
              <a:rPr lang="en-US" altLang="zh-CN" sz="1600">
                <a:solidFill>
                  <a:schemeClr val="tx1"/>
                </a:solidFill>
                <a:ea typeface="楷体_GB2312" pitchFamily="49" charset="-122"/>
              </a:rPr>
              <a:t>1</a:t>
            </a:r>
            <a:r>
              <a:rPr lang="zh-CN" altLang="en-US" sz="1600">
                <a:solidFill>
                  <a:schemeClr val="tx1"/>
                </a:solidFill>
                <a:ea typeface="楷体_GB2312" pitchFamily="49" charset="-122"/>
              </a:rPr>
              <a:t>日，世界的第一颗氢弹在太平洋的埃尼托威克环礁上方引爆，震撼了天际。这场美国的试爆行动代號「艾薇麦克」，把附近岛屿的植被全部连根拔起、造成了一个直径超过一英里的坑，並把大块大块受到放射线污染的珊瑚炸到</a:t>
            </a:r>
            <a:r>
              <a:rPr lang="en-US" altLang="zh-CN" sz="1600">
                <a:solidFill>
                  <a:schemeClr val="tx1"/>
                </a:solidFill>
                <a:ea typeface="楷体_GB2312" pitchFamily="49" charset="-122"/>
              </a:rPr>
              <a:t>50</a:t>
            </a:r>
            <a:r>
              <a:rPr lang="zh-CN" altLang="en-US" sz="1600">
                <a:solidFill>
                  <a:schemeClr val="tx1"/>
                </a:solidFill>
                <a:ea typeface="楷体_GB2312" pitchFamily="49" charset="-122"/>
              </a:rPr>
              <a:t>公里以外的地方。</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1476" name="Picture 4" descr="f8-11">
            <a:extLst>
              <a:ext uri="{FF2B5EF4-FFF2-40B4-BE49-F238E27FC236}">
                <a16:creationId xmlns:a16="http://schemas.microsoft.com/office/drawing/2014/main" id="{010C6D62-442C-49A5-8789-D16C843EEE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3427413"/>
            <a:ext cx="6624638" cy="3211512"/>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61477" name="Picture 5" descr="t8-1">
            <a:extLst>
              <a:ext uri="{FF2B5EF4-FFF2-40B4-BE49-F238E27FC236}">
                <a16:creationId xmlns:a16="http://schemas.microsoft.com/office/drawing/2014/main" id="{8DC19D52-7EB6-4A37-AC4F-AA5C5C359A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549275"/>
            <a:ext cx="6192838" cy="32496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2" name="Rectangle 4">
            <a:extLst>
              <a:ext uri="{FF2B5EF4-FFF2-40B4-BE49-F238E27FC236}">
                <a16:creationId xmlns:a16="http://schemas.microsoft.com/office/drawing/2014/main" id="{D3D35C65-7E6E-4439-82A6-4AD403746BD0}"/>
              </a:ext>
            </a:extLst>
          </p:cNvPr>
          <p:cNvSpPr>
            <a:spLocks noChangeArrowheads="1"/>
          </p:cNvSpPr>
          <p:nvPr/>
        </p:nvSpPr>
        <p:spPr bwMode="auto">
          <a:xfrm>
            <a:off x="611188" y="692150"/>
            <a:ext cx="5832475" cy="579438"/>
          </a:xfrm>
          <a:prstGeom prst="rect">
            <a:avLst/>
          </a:prstGeom>
          <a:noFill/>
          <a:ln>
            <a:noFill/>
          </a:ln>
          <a:effectLst/>
        </p:spPr>
        <p:txBody>
          <a:bodyPr>
            <a:spAutoFit/>
          </a:bodyPr>
          <a:lstStyle/>
          <a:p>
            <a:r>
              <a:rPr lang="en-US" altLang="zh-CN" sz="3200" dirty="0">
                <a:solidFill>
                  <a:schemeClr val="bg2">
                    <a:lumMod val="10000"/>
                  </a:schemeClr>
                </a:solidFill>
                <a:ea typeface="楷体_GB2312" pitchFamily="49" charset="-122"/>
              </a:rPr>
              <a:t>8.</a:t>
            </a:r>
            <a:r>
              <a:rPr kumimoji="1" lang="zh-CN" altLang="en-US" sz="3200" dirty="0">
                <a:solidFill>
                  <a:schemeClr val="bg2">
                    <a:lumMod val="10000"/>
                  </a:schemeClr>
                </a:solidFill>
                <a:latin typeface="楷体_GB2312" pitchFamily="49" charset="-122"/>
                <a:ea typeface="楷体_GB2312" pitchFamily="49" charset="-122"/>
              </a:rPr>
              <a:t>可控聚变反应堆</a:t>
            </a:r>
            <a:r>
              <a:rPr kumimoji="1" lang="zh-CN" altLang="en-US" sz="3200" dirty="0">
                <a:solidFill>
                  <a:schemeClr val="bg2">
                    <a:lumMod val="10000"/>
                  </a:schemeClr>
                </a:solidFill>
                <a:latin typeface="楷体_GB2312" pitchFamily="49" charset="-122"/>
                <a:ea typeface="楷体_GB2312" pitchFamily="49" charset="-122"/>
                <a:sym typeface="Symbol" panose="05050102010706020507" pitchFamily="18" charset="2"/>
              </a:rPr>
              <a:t>磁约束聚变</a:t>
            </a:r>
          </a:p>
        </p:txBody>
      </p:sp>
      <p:sp>
        <p:nvSpPr>
          <p:cNvPr id="324613" name="Text Box 5">
            <a:extLst>
              <a:ext uri="{FF2B5EF4-FFF2-40B4-BE49-F238E27FC236}">
                <a16:creationId xmlns:a16="http://schemas.microsoft.com/office/drawing/2014/main" id="{5133163A-CAE0-44CE-AE99-5ECA40B01669}"/>
              </a:ext>
            </a:extLst>
          </p:cNvPr>
          <p:cNvSpPr txBox="1">
            <a:spLocks noChangeArrowheads="1"/>
          </p:cNvSpPr>
          <p:nvPr/>
        </p:nvSpPr>
        <p:spPr bwMode="auto">
          <a:xfrm>
            <a:off x="746125" y="1484313"/>
            <a:ext cx="814705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t"/>
            <a:r>
              <a:rPr lang="zh-CN" altLang="en-US" sz="2000" dirty="0">
                <a:solidFill>
                  <a:schemeClr val="bg2">
                    <a:lumMod val="10000"/>
                  </a:schemeClr>
                </a:solidFill>
                <a:latin typeface="Arial" panose="020B0604020202020204" pitchFamily="34" charset="0"/>
                <a:ea typeface="仿宋_GB2312" pitchFamily="49" charset="-122"/>
              </a:rPr>
              <a:t>　       </a:t>
            </a:r>
            <a:r>
              <a:rPr lang="zh-CN" altLang="en-US" dirty="0">
                <a:solidFill>
                  <a:schemeClr val="bg2">
                    <a:lumMod val="10000"/>
                  </a:schemeClr>
                </a:solidFill>
                <a:ea typeface="楷体_GB2312" pitchFamily="49" charset="-122"/>
              </a:rPr>
              <a:t>带电等离子体在磁场中绕</a:t>
            </a:r>
            <a:r>
              <a:rPr lang="en-US" altLang="zh-CN" i="1" dirty="0">
                <a:solidFill>
                  <a:schemeClr val="bg2">
                    <a:lumMod val="10000"/>
                  </a:schemeClr>
                </a:solidFill>
                <a:ea typeface="楷体_GB2312" pitchFamily="49" charset="-122"/>
              </a:rPr>
              <a:t>B</a:t>
            </a:r>
            <a:r>
              <a:rPr lang="zh-CN" altLang="en-US" dirty="0">
                <a:solidFill>
                  <a:schemeClr val="bg2">
                    <a:lumMod val="10000"/>
                  </a:schemeClr>
                </a:solidFill>
                <a:ea typeface="楷体_GB2312" pitchFamily="49" charset="-122"/>
              </a:rPr>
              <a:t>线作拉莫旋进，横越</a:t>
            </a:r>
            <a:r>
              <a:rPr lang="en-US" altLang="zh-CN" i="1" dirty="0">
                <a:solidFill>
                  <a:schemeClr val="bg2">
                    <a:lumMod val="10000"/>
                  </a:schemeClr>
                </a:solidFill>
                <a:ea typeface="楷体_GB2312" pitchFamily="49" charset="-122"/>
              </a:rPr>
              <a:t>B</a:t>
            </a:r>
            <a:r>
              <a:rPr lang="zh-CN" altLang="en-US" dirty="0">
                <a:solidFill>
                  <a:schemeClr val="bg2">
                    <a:lumMod val="10000"/>
                  </a:schemeClr>
                </a:solidFill>
                <a:ea typeface="楷体_GB2312" pitchFamily="49" charset="-122"/>
              </a:rPr>
              <a:t>线的运动受到限制，电磁场同时对等离子体加热，这种约束是靠增大约束时间来达到“点火”条件的，这就是磁约束等离子体的基本原理。但在磁场中等离子体不稳定，难于长时间将粒子约束在等离子体内，这就是磁约束等离子体的基本困难。</a:t>
            </a:r>
          </a:p>
        </p:txBody>
      </p:sp>
      <p:sp>
        <p:nvSpPr>
          <p:cNvPr id="324614" name="Text Box 6">
            <a:extLst>
              <a:ext uri="{FF2B5EF4-FFF2-40B4-BE49-F238E27FC236}">
                <a16:creationId xmlns:a16="http://schemas.microsoft.com/office/drawing/2014/main" id="{093F1AD5-90AA-4C4C-8018-E3E2CAF04BC8}"/>
              </a:ext>
            </a:extLst>
          </p:cNvPr>
          <p:cNvSpPr txBox="1">
            <a:spLocks noChangeArrowheads="1"/>
          </p:cNvSpPr>
          <p:nvPr/>
        </p:nvSpPr>
        <p:spPr bwMode="auto">
          <a:xfrm>
            <a:off x="827088" y="4221163"/>
            <a:ext cx="8064500" cy="222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t"/>
            <a:r>
              <a:rPr lang="zh-CN" altLang="en-US" sz="2000">
                <a:solidFill>
                  <a:schemeClr val="bg2">
                    <a:lumMod val="10000"/>
                  </a:schemeClr>
                </a:solidFill>
                <a:latin typeface="Arial" panose="020B0604020202020204" pitchFamily="34" charset="0"/>
                <a:ea typeface="仿宋_GB2312" pitchFamily="49" charset="-122"/>
              </a:rPr>
              <a:t>　       </a:t>
            </a:r>
            <a:r>
              <a:rPr lang="en-US" altLang="zh-CN">
                <a:solidFill>
                  <a:schemeClr val="bg2">
                    <a:lumMod val="10000"/>
                  </a:schemeClr>
                </a:solidFill>
                <a:ea typeface="楷体_GB2312" pitchFamily="49" charset="-122"/>
              </a:rPr>
              <a:t>1958</a:t>
            </a:r>
            <a:r>
              <a:rPr lang="zh-CN" altLang="en-US">
                <a:solidFill>
                  <a:schemeClr val="bg2">
                    <a:lumMod val="10000"/>
                  </a:schemeClr>
                </a:solidFill>
                <a:ea typeface="楷体_GB2312" pitchFamily="49" charset="-122"/>
              </a:rPr>
              <a:t>年以来形成大规模国际交流合作，</a:t>
            </a:r>
            <a:r>
              <a:rPr lang="en-US" altLang="zh-CN">
                <a:solidFill>
                  <a:schemeClr val="bg2">
                    <a:lumMod val="10000"/>
                  </a:schemeClr>
                </a:solidFill>
                <a:ea typeface="楷体_GB2312" pitchFamily="49" charset="-122"/>
              </a:rPr>
              <a:t>1992</a:t>
            </a:r>
            <a:r>
              <a:rPr lang="zh-CN" altLang="en-US">
                <a:solidFill>
                  <a:schemeClr val="bg2">
                    <a:lumMod val="10000"/>
                  </a:schemeClr>
                </a:solidFill>
                <a:ea typeface="楷体_GB2312" pitchFamily="49" charset="-122"/>
              </a:rPr>
              <a:t>年在最大一代托卡马克（译为“环流器”）装置上成功地进行了</a:t>
            </a:r>
            <a:r>
              <a:rPr lang="en-US" altLang="zh-CN">
                <a:solidFill>
                  <a:schemeClr val="bg2">
                    <a:lumMod val="10000"/>
                  </a:schemeClr>
                </a:solidFill>
                <a:ea typeface="楷体_GB2312" pitchFamily="49" charset="-122"/>
              </a:rPr>
              <a:t>DT</a:t>
            </a:r>
            <a:r>
              <a:rPr lang="zh-CN" altLang="en-US">
                <a:solidFill>
                  <a:schemeClr val="bg2">
                    <a:lumMod val="10000"/>
                  </a:schemeClr>
                </a:solidFill>
                <a:ea typeface="楷体_GB2312" pitchFamily="49" charset="-122"/>
              </a:rPr>
              <a:t>放电，聚变功率从</a:t>
            </a:r>
            <a:r>
              <a:rPr lang="en-US" altLang="zh-CN">
                <a:solidFill>
                  <a:schemeClr val="bg2">
                    <a:lumMod val="10000"/>
                  </a:schemeClr>
                </a:solidFill>
                <a:ea typeface="楷体_GB2312" pitchFamily="49" charset="-122"/>
              </a:rPr>
              <a:t>7.5MW</a:t>
            </a:r>
            <a:r>
              <a:rPr lang="zh-CN" altLang="en-US">
                <a:solidFill>
                  <a:schemeClr val="bg2">
                    <a:lumMod val="10000"/>
                  </a:schemeClr>
                </a:solidFill>
                <a:ea typeface="楷体_GB2312" pitchFamily="49" charset="-122"/>
              </a:rPr>
              <a:t>提高到</a:t>
            </a:r>
            <a:r>
              <a:rPr lang="en-US" altLang="zh-CN">
                <a:solidFill>
                  <a:schemeClr val="bg2">
                    <a:lumMod val="10000"/>
                  </a:schemeClr>
                </a:solidFill>
                <a:ea typeface="楷体_GB2312" pitchFamily="49" charset="-122"/>
              </a:rPr>
              <a:t>10MW</a:t>
            </a:r>
            <a:r>
              <a:rPr lang="zh-CN" altLang="en-US">
                <a:solidFill>
                  <a:schemeClr val="bg2">
                    <a:lumMod val="10000"/>
                  </a:schemeClr>
                </a:solidFill>
                <a:ea typeface="楷体_GB2312" pitchFamily="49" charset="-122"/>
              </a:rPr>
              <a:t>。</a:t>
            </a:r>
            <a:r>
              <a:rPr lang="en-US" altLang="zh-CN">
                <a:solidFill>
                  <a:schemeClr val="bg2">
                    <a:lumMod val="10000"/>
                  </a:schemeClr>
                </a:solidFill>
                <a:ea typeface="楷体_GB2312" pitchFamily="49" charset="-122"/>
              </a:rPr>
              <a:t>2006</a:t>
            </a:r>
            <a:r>
              <a:rPr lang="zh-CN" altLang="en-US">
                <a:solidFill>
                  <a:schemeClr val="bg2">
                    <a:lumMod val="10000"/>
                  </a:schemeClr>
                </a:solidFill>
                <a:ea typeface="楷体_GB2312" pitchFamily="49" charset="-122"/>
              </a:rPr>
              <a:t>年国际热核聚变实验堆（</a:t>
            </a:r>
            <a:r>
              <a:rPr lang="en-US" altLang="zh-CN">
                <a:solidFill>
                  <a:schemeClr val="bg2">
                    <a:lumMod val="10000"/>
                  </a:schemeClr>
                </a:solidFill>
                <a:ea typeface="楷体_GB2312" pitchFamily="49" charset="-122"/>
              </a:rPr>
              <a:t>ITER</a:t>
            </a:r>
            <a:r>
              <a:rPr lang="zh-CN" altLang="en-US">
                <a:solidFill>
                  <a:schemeClr val="bg2">
                    <a:lumMod val="10000"/>
                  </a:schemeClr>
                </a:solidFill>
                <a:ea typeface="楷体_GB2312" pitchFamily="49" charset="-122"/>
              </a:rPr>
              <a:t>）项目正式启动</a:t>
            </a:r>
            <a:r>
              <a:rPr lang="en-US" altLang="zh-CN">
                <a:solidFill>
                  <a:schemeClr val="bg2">
                    <a:lumMod val="10000"/>
                  </a:schemeClr>
                </a:solidFill>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324613"/>
                                        </p:tgtEl>
                                        <p:attrNameLst>
                                          <p:attrName>style.visibility</p:attrName>
                                        </p:attrNameLst>
                                      </p:cBhvr>
                                      <p:to>
                                        <p:strVal val="visible"/>
                                      </p:to>
                                    </p:set>
                                    <p:anim calcmode="lin" valueType="num">
                                      <p:cBhvr>
                                        <p:cTn id="7" dur="500" fill="hold"/>
                                        <p:tgtEl>
                                          <p:spTgt spid="324613"/>
                                        </p:tgtEl>
                                        <p:attrNameLst>
                                          <p:attrName>ppt_w</p:attrName>
                                        </p:attrNameLst>
                                      </p:cBhvr>
                                      <p:tavLst>
                                        <p:tav tm="0">
                                          <p:val>
                                            <p:strVal val="#ppt_w*0.05"/>
                                          </p:val>
                                        </p:tav>
                                        <p:tav tm="100000">
                                          <p:val>
                                            <p:strVal val="#ppt_w"/>
                                          </p:val>
                                        </p:tav>
                                      </p:tavLst>
                                    </p:anim>
                                    <p:anim calcmode="lin" valueType="num">
                                      <p:cBhvr>
                                        <p:cTn id="8" dur="500" fill="hold"/>
                                        <p:tgtEl>
                                          <p:spTgt spid="324613"/>
                                        </p:tgtEl>
                                        <p:attrNameLst>
                                          <p:attrName>ppt_h</p:attrName>
                                        </p:attrNameLst>
                                      </p:cBhvr>
                                      <p:tavLst>
                                        <p:tav tm="0">
                                          <p:val>
                                            <p:strVal val="#ppt_h"/>
                                          </p:val>
                                        </p:tav>
                                        <p:tav tm="100000">
                                          <p:val>
                                            <p:strVal val="#ppt_h"/>
                                          </p:val>
                                        </p:tav>
                                      </p:tavLst>
                                    </p:anim>
                                    <p:anim calcmode="lin" valueType="num">
                                      <p:cBhvr>
                                        <p:cTn id="9" dur="500" fill="hold"/>
                                        <p:tgtEl>
                                          <p:spTgt spid="324613"/>
                                        </p:tgtEl>
                                        <p:attrNameLst>
                                          <p:attrName>ppt_x</p:attrName>
                                        </p:attrNameLst>
                                      </p:cBhvr>
                                      <p:tavLst>
                                        <p:tav tm="0">
                                          <p:val>
                                            <p:strVal val="#ppt_x-.2"/>
                                          </p:val>
                                        </p:tav>
                                        <p:tav tm="100000">
                                          <p:val>
                                            <p:strVal val="#ppt_x"/>
                                          </p:val>
                                        </p:tav>
                                      </p:tavLst>
                                    </p:anim>
                                    <p:anim calcmode="lin" valueType="num">
                                      <p:cBhvr>
                                        <p:cTn id="10" dur="500" fill="hold"/>
                                        <p:tgtEl>
                                          <p:spTgt spid="324613"/>
                                        </p:tgtEl>
                                        <p:attrNameLst>
                                          <p:attrName>ppt_y</p:attrName>
                                        </p:attrNameLst>
                                      </p:cBhvr>
                                      <p:tavLst>
                                        <p:tav tm="0">
                                          <p:val>
                                            <p:strVal val="#ppt_y"/>
                                          </p:val>
                                        </p:tav>
                                        <p:tav tm="100000">
                                          <p:val>
                                            <p:strVal val="#ppt_y"/>
                                          </p:val>
                                        </p:tav>
                                      </p:tavLst>
                                    </p:anim>
                                    <p:animEffect transition="in" filter="fade">
                                      <p:cBhvr>
                                        <p:cTn id="11" dur="500"/>
                                        <p:tgtEl>
                                          <p:spTgt spid="32461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4" presetClass="entr" presetSubtype="0" accel="100000" fill="hold" grpId="0" nodeType="clickEffect">
                                  <p:stCondLst>
                                    <p:cond delay="0"/>
                                  </p:stCondLst>
                                  <p:childTnLst>
                                    <p:set>
                                      <p:cBhvr>
                                        <p:cTn id="15" dur="1" fill="hold">
                                          <p:stCondLst>
                                            <p:cond delay="0"/>
                                          </p:stCondLst>
                                        </p:cTn>
                                        <p:tgtEl>
                                          <p:spTgt spid="324614"/>
                                        </p:tgtEl>
                                        <p:attrNameLst>
                                          <p:attrName>style.visibility</p:attrName>
                                        </p:attrNameLst>
                                      </p:cBhvr>
                                      <p:to>
                                        <p:strVal val="visible"/>
                                      </p:to>
                                    </p:set>
                                    <p:anim calcmode="lin" valueType="num">
                                      <p:cBhvr>
                                        <p:cTn id="16" dur="500" fill="hold"/>
                                        <p:tgtEl>
                                          <p:spTgt spid="324614"/>
                                        </p:tgtEl>
                                        <p:attrNameLst>
                                          <p:attrName>ppt_w</p:attrName>
                                        </p:attrNameLst>
                                      </p:cBhvr>
                                      <p:tavLst>
                                        <p:tav tm="0">
                                          <p:val>
                                            <p:strVal val="#ppt_w*0.05"/>
                                          </p:val>
                                        </p:tav>
                                        <p:tav tm="100000">
                                          <p:val>
                                            <p:strVal val="#ppt_w"/>
                                          </p:val>
                                        </p:tav>
                                      </p:tavLst>
                                    </p:anim>
                                    <p:anim calcmode="lin" valueType="num">
                                      <p:cBhvr>
                                        <p:cTn id="17" dur="500" fill="hold"/>
                                        <p:tgtEl>
                                          <p:spTgt spid="324614"/>
                                        </p:tgtEl>
                                        <p:attrNameLst>
                                          <p:attrName>ppt_h</p:attrName>
                                        </p:attrNameLst>
                                      </p:cBhvr>
                                      <p:tavLst>
                                        <p:tav tm="0">
                                          <p:val>
                                            <p:strVal val="#ppt_h"/>
                                          </p:val>
                                        </p:tav>
                                        <p:tav tm="100000">
                                          <p:val>
                                            <p:strVal val="#ppt_h"/>
                                          </p:val>
                                        </p:tav>
                                      </p:tavLst>
                                    </p:anim>
                                    <p:anim calcmode="lin" valueType="num">
                                      <p:cBhvr>
                                        <p:cTn id="18" dur="500" fill="hold"/>
                                        <p:tgtEl>
                                          <p:spTgt spid="324614"/>
                                        </p:tgtEl>
                                        <p:attrNameLst>
                                          <p:attrName>ppt_x</p:attrName>
                                        </p:attrNameLst>
                                      </p:cBhvr>
                                      <p:tavLst>
                                        <p:tav tm="0">
                                          <p:val>
                                            <p:strVal val="#ppt_x-.2"/>
                                          </p:val>
                                        </p:tav>
                                        <p:tav tm="100000">
                                          <p:val>
                                            <p:strVal val="#ppt_x"/>
                                          </p:val>
                                        </p:tav>
                                      </p:tavLst>
                                    </p:anim>
                                    <p:anim calcmode="lin" valueType="num">
                                      <p:cBhvr>
                                        <p:cTn id="19" dur="500" fill="hold"/>
                                        <p:tgtEl>
                                          <p:spTgt spid="324614"/>
                                        </p:tgtEl>
                                        <p:attrNameLst>
                                          <p:attrName>ppt_y</p:attrName>
                                        </p:attrNameLst>
                                      </p:cBhvr>
                                      <p:tavLst>
                                        <p:tav tm="0">
                                          <p:val>
                                            <p:strVal val="#ppt_y"/>
                                          </p:val>
                                        </p:tav>
                                        <p:tav tm="100000">
                                          <p:val>
                                            <p:strVal val="#ppt_y"/>
                                          </p:val>
                                        </p:tav>
                                      </p:tavLst>
                                    </p:anim>
                                    <p:animEffect transition="in" filter="fade">
                                      <p:cBhvr>
                                        <p:cTn id="20" dur="500"/>
                                        <p:tgtEl>
                                          <p:spTgt spid="3246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3" grpId="0"/>
      <p:bldP spid="32461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9972" name="Picture 4" descr="f8-07">
            <a:extLst>
              <a:ext uri="{FF2B5EF4-FFF2-40B4-BE49-F238E27FC236}">
                <a16:creationId xmlns:a16="http://schemas.microsoft.com/office/drawing/2014/main" id="{F0254533-4DCB-45C4-AC91-5C2A9A6BC0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25538"/>
            <a:ext cx="9144000" cy="346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39973" name="Rectangle 5">
            <a:extLst>
              <a:ext uri="{FF2B5EF4-FFF2-40B4-BE49-F238E27FC236}">
                <a16:creationId xmlns:a16="http://schemas.microsoft.com/office/drawing/2014/main" id="{62C730B4-153F-41A3-9431-5BBB2A21C7F2}"/>
              </a:ext>
            </a:extLst>
          </p:cNvPr>
          <p:cNvSpPr>
            <a:spLocks noChangeArrowheads="1"/>
          </p:cNvSpPr>
          <p:nvPr/>
        </p:nvSpPr>
        <p:spPr bwMode="auto">
          <a:xfrm>
            <a:off x="5292725" y="5013325"/>
            <a:ext cx="2635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00"/>
                </a:solidFill>
                <a:ea typeface="楷体_GB2312" pitchFamily="49" charset="-122"/>
              </a:rPr>
              <a:t>磁场的螺旋形结构</a:t>
            </a:r>
          </a:p>
        </p:txBody>
      </p:sp>
      <p:sp>
        <p:nvSpPr>
          <p:cNvPr id="339974" name="Rectangle 6">
            <a:extLst>
              <a:ext uri="{FF2B5EF4-FFF2-40B4-BE49-F238E27FC236}">
                <a16:creationId xmlns:a16="http://schemas.microsoft.com/office/drawing/2014/main" id="{6E0ADB1F-E2FC-4CD6-A1A0-1E6D288C568F}"/>
              </a:ext>
            </a:extLst>
          </p:cNvPr>
          <p:cNvSpPr>
            <a:spLocks noChangeArrowheads="1"/>
          </p:cNvSpPr>
          <p:nvPr/>
        </p:nvSpPr>
        <p:spPr bwMode="auto">
          <a:xfrm>
            <a:off x="323850" y="5043488"/>
            <a:ext cx="3554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solidFill>
                  <a:srgbClr val="000000"/>
                </a:solidFill>
                <a:ea typeface="楷体_GB2312" pitchFamily="49" charset="-122"/>
              </a:rPr>
              <a:t>托卡马克（环流器）装置</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6" name="Rectangle 4">
            <a:extLst>
              <a:ext uri="{FF2B5EF4-FFF2-40B4-BE49-F238E27FC236}">
                <a16:creationId xmlns:a16="http://schemas.microsoft.com/office/drawing/2014/main" id="{8A386BD5-FD0A-44F3-B490-B513679D5136}"/>
              </a:ext>
            </a:extLst>
          </p:cNvPr>
          <p:cNvSpPr>
            <a:spLocks noChangeArrowheads="1"/>
          </p:cNvSpPr>
          <p:nvPr/>
        </p:nvSpPr>
        <p:spPr bwMode="auto">
          <a:xfrm>
            <a:off x="468313" y="581025"/>
            <a:ext cx="2698175" cy="1308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solidFill>
                  <a:schemeClr val="bg2">
                    <a:lumMod val="10000"/>
                  </a:schemeClr>
                </a:solidFill>
                <a:ea typeface="楷体_GB2312" pitchFamily="49" charset="-122"/>
              </a:rPr>
              <a:t>裂变产物的分布</a:t>
            </a:r>
          </a:p>
          <a:p>
            <a:pPr>
              <a:lnSpc>
                <a:spcPct val="150000"/>
              </a:lnSpc>
            </a:pPr>
            <a:r>
              <a:rPr lang="zh-CN" altLang="en-US">
                <a:solidFill>
                  <a:schemeClr val="bg2">
                    <a:lumMod val="10000"/>
                  </a:schemeClr>
                </a:solidFill>
                <a:ea typeface="楷体_GB2312" pitchFamily="49" charset="-122"/>
              </a:rPr>
              <a:t>    例如</a:t>
            </a:r>
          </a:p>
        </p:txBody>
      </p:sp>
      <p:graphicFrame>
        <p:nvGraphicFramePr>
          <p:cNvPr id="289799" name="Object 7">
            <a:extLst>
              <a:ext uri="{FF2B5EF4-FFF2-40B4-BE49-F238E27FC236}">
                <a16:creationId xmlns:a16="http://schemas.microsoft.com/office/drawing/2014/main" id="{962876FC-FDBF-4A66-A30F-4628E1186C3D}"/>
              </a:ext>
            </a:extLst>
          </p:cNvPr>
          <p:cNvGraphicFramePr>
            <a:graphicFrameLocks noChangeAspect="1"/>
          </p:cNvGraphicFramePr>
          <p:nvPr>
            <p:extLst>
              <p:ext uri="{D42A27DB-BD31-4B8C-83A1-F6EECF244321}">
                <p14:modId xmlns:p14="http://schemas.microsoft.com/office/powerpoint/2010/main" val="581355840"/>
              </p:ext>
            </p:extLst>
          </p:nvPr>
        </p:nvGraphicFramePr>
        <p:xfrm>
          <a:off x="1763713" y="1349375"/>
          <a:ext cx="3671887" cy="544513"/>
        </p:xfrm>
        <a:graphic>
          <a:graphicData uri="http://schemas.openxmlformats.org/presentationml/2006/ole">
            <mc:AlternateContent xmlns:mc="http://schemas.openxmlformats.org/markup-compatibility/2006">
              <mc:Choice xmlns:v="urn:schemas-microsoft-com:vml" Requires="v">
                <p:oleObj spid="_x0000_s289816" name="公式" r:id="rId3" imgW="1650960" imgH="241200" progId="Equation.3">
                  <p:embed/>
                </p:oleObj>
              </mc:Choice>
              <mc:Fallback>
                <p:oleObj name="公式" r:id="rId3" imgW="1650960" imgH="2412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1349375"/>
                        <a:ext cx="3671887" cy="544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9811" name="Rectangle 19">
            <a:extLst>
              <a:ext uri="{FF2B5EF4-FFF2-40B4-BE49-F238E27FC236}">
                <a16:creationId xmlns:a16="http://schemas.microsoft.com/office/drawing/2014/main" id="{756CD65E-F1FC-48D9-8C17-5B31560B7F38}"/>
              </a:ext>
            </a:extLst>
          </p:cNvPr>
          <p:cNvSpPr>
            <a:spLocks noChangeArrowheads="1"/>
          </p:cNvSpPr>
          <p:nvPr/>
        </p:nvSpPr>
        <p:spPr bwMode="auto">
          <a:xfrm>
            <a:off x="755650" y="1916113"/>
            <a:ext cx="4968875"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dirty="0">
                <a:solidFill>
                  <a:schemeClr val="bg2">
                    <a:lumMod val="10000"/>
                  </a:schemeClr>
                </a:solidFill>
                <a:ea typeface="楷体_GB2312" pitchFamily="49" charset="-122"/>
              </a:rPr>
              <a:t>        </a:t>
            </a:r>
            <a:r>
              <a:rPr lang="zh-CN" altLang="en-US" dirty="0">
                <a:solidFill>
                  <a:schemeClr val="bg2">
                    <a:lumMod val="10000"/>
                  </a:schemeClr>
                </a:solidFill>
                <a:ea typeface="楷体_GB2312" pitchFamily="49" charset="-122"/>
              </a:rPr>
              <a:t>反应过程是先形成“复合核”</a:t>
            </a:r>
            <a:r>
              <a:rPr lang="en-US" altLang="zh-CN" i="1" baseline="30000" dirty="0">
                <a:solidFill>
                  <a:schemeClr val="bg2">
                    <a:lumMod val="10000"/>
                  </a:schemeClr>
                </a:solidFill>
                <a:ea typeface="楷体_GB2312" pitchFamily="49" charset="-122"/>
              </a:rPr>
              <a:t>236</a:t>
            </a:r>
            <a:r>
              <a:rPr lang="en-US" altLang="zh-CN" i="1" dirty="0">
                <a:solidFill>
                  <a:schemeClr val="bg2">
                    <a:lumMod val="10000"/>
                  </a:schemeClr>
                </a:solidFill>
                <a:ea typeface="楷体_GB2312" pitchFamily="49" charset="-122"/>
              </a:rPr>
              <a:t>U</a:t>
            </a:r>
            <a:r>
              <a:rPr lang="zh-CN" altLang="en-US" dirty="0">
                <a:solidFill>
                  <a:schemeClr val="bg2">
                    <a:lumMod val="10000"/>
                  </a:schemeClr>
                </a:solidFill>
                <a:ea typeface="楷体_GB2312" pitchFamily="49" charset="-122"/>
              </a:rPr>
              <a:t>进而裂为二块</a:t>
            </a:r>
            <a:r>
              <a:rPr lang="en-US" altLang="zh-CN" i="1" dirty="0">
                <a:solidFill>
                  <a:schemeClr val="bg2">
                    <a:lumMod val="10000"/>
                  </a:schemeClr>
                </a:solidFill>
                <a:ea typeface="楷体_GB2312" pitchFamily="49" charset="-122"/>
              </a:rPr>
              <a:t>X</a:t>
            </a:r>
            <a:r>
              <a:rPr lang="zh-CN" altLang="en-US" dirty="0">
                <a:solidFill>
                  <a:schemeClr val="bg2">
                    <a:lumMod val="10000"/>
                  </a:schemeClr>
                </a:solidFill>
                <a:ea typeface="楷体_GB2312" pitchFamily="49" charset="-122"/>
              </a:rPr>
              <a:t>、</a:t>
            </a:r>
            <a:r>
              <a:rPr lang="en-US" altLang="zh-CN" i="1" dirty="0">
                <a:solidFill>
                  <a:schemeClr val="bg2">
                    <a:lumMod val="10000"/>
                  </a:schemeClr>
                </a:solidFill>
                <a:ea typeface="楷体_GB2312" pitchFamily="49" charset="-122"/>
              </a:rPr>
              <a:t>Y</a:t>
            </a:r>
            <a:r>
              <a:rPr lang="zh-CN" altLang="en-US" dirty="0">
                <a:solidFill>
                  <a:schemeClr val="bg2">
                    <a:lumMod val="10000"/>
                  </a:schemeClr>
                </a:solidFill>
                <a:ea typeface="楷体_GB2312" pitchFamily="49" charset="-122"/>
              </a:rPr>
              <a:t>。生成物共有四十多种，质量数</a:t>
            </a:r>
            <a:r>
              <a:rPr lang="en-US" altLang="zh-CN" i="1" dirty="0">
                <a:solidFill>
                  <a:schemeClr val="bg2">
                    <a:lumMod val="10000"/>
                  </a:schemeClr>
                </a:solidFill>
                <a:ea typeface="楷体_GB2312" pitchFamily="49" charset="-122"/>
              </a:rPr>
              <a:t>A</a:t>
            </a:r>
            <a:r>
              <a:rPr lang="zh-CN" altLang="en-US" dirty="0">
                <a:solidFill>
                  <a:schemeClr val="bg2">
                    <a:lumMod val="10000"/>
                  </a:schemeClr>
                </a:solidFill>
                <a:ea typeface="楷体_GB2312" pitchFamily="49" charset="-122"/>
              </a:rPr>
              <a:t>、</a:t>
            </a:r>
            <a:r>
              <a:rPr lang="en-US" altLang="zh-CN" i="1" dirty="0">
                <a:solidFill>
                  <a:schemeClr val="bg2">
                    <a:lumMod val="10000"/>
                  </a:schemeClr>
                </a:solidFill>
                <a:ea typeface="楷体_GB2312" pitchFamily="49" charset="-122"/>
              </a:rPr>
              <a:t>A’</a:t>
            </a:r>
            <a:r>
              <a:rPr lang="zh-CN" altLang="en-US" dirty="0">
                <a:solidFill>
                  <a:schemeClr val="bg2">
                    <a:lumMod val="10000"/>
                  </a:schemeClr>
                </a:solidFill>
                <a:ea typeface="楷体_GB2312" pitchFamily="49" charset="-122"/>
              </a:rPr>
              <a:t>分别在</a:t>
            </a:r>
            <a:r>
              <a:rPr lang="en-US" altLang="zh-CN" dirty="0">
                <a:solidFill>
                  <a:schemeClr val="bg2">
                    <a:lumMod val="10000"/>
                  </a:schemeClr>
                </a:solidFill>
                <a:ea typeface="楷体_GB2312" pitchFamily="49" charset="-122"/>
              </a:rPr>
              <a:t>70-160</a:t>
            </a:r>
            <a:r>
              <a:rPr lang="zh-CN" altLang="en-US" dirty="0">
                <a:solidFill>
                  <a:schemeClr val="bg2">
                    <a:lumMod val="10000"/>
                  </a:schemeClr>
                </a:solidFill>
                <a:ea typeface="楷体_GB2312" pitchFamily="49" charset="-122"/>
              </a:rPr>
              <a:t>之间，如果裂变生成物</a:t>
            </a:r>
            <a:r>
              <a:rPr lang="en-US" altLang="zh-CN" i="1" baseline="30000" dirty="0">
                <a:solidFill>
                  <a:schemeClr val="bg2">
                    <a:lumMod val="10000"/>
                  </a:schemeClr>
                </a:solidFill>
              </a:rPr>
              <a:t>A</a:t>
            </a:r>
            <a:r>
              <a:rPr lang="en-US" altLang="zh-CN" dirty="0">
                <a:solidFill>
                  <a:schemeClr val="bg2">
                    <a:lumMod val="10000"/>
                  </a:schemeClr>
                </a:solidFill>
              </a:rPr>
              <a:t> </a:t>
            </a:r>
            <a:r>
              <a:rPr lang="en-US" altLang="zh-CN" i="1" dirty="0">
                <a:solidFill>
                  <a:schemeClr val="bg2">
                    <a:lumMod val="10000"/>
                  </a:schemeClr>
                </a:solidFill>
              </a:rPr>
              <a:t>X</a:t>
            </a:r>
            <a:r>
              <a:rPr lang="zh-CN" altLang="en-US" dirty="0">
                <a:solidFill>
                  <a:schemeClr val="bg2">
                    <a:lumMod val="10000"/>
                  </a:schemeClr>
                </a:solidFill>
              </a:rPr>
              <a:t>、 </a:t>
            </a:r>
            <a:r>
              <a:rPr lang="en-US" altLang="zh-CN" i="1" baseline="30000" dirty="0">
                <a:solidFill>
                  <a:schemeClr val="bg2">
                    <a:lumMod val="10000"/>
                  </a:schemeClr>
                </a:solidFill>
              </a:rPr>
              <a:t>A’</a:t>
            </a:r>
            <a:r>
              <a:rPr lang="en-US" altLang="zh-CN" dirty="0">
                <a:solidFill>
                  <a:schemeClr val="bg2">
                    <a:lumMod val="10000"/>
                  </a:schemeClr>
                </a:solidFill>
              </a:rPr>
              <a:t> </a:t>
            </a:r>
            <a:r>
              <a:rPr lang="en-US" altLang="zh-CN" i="1" dirty="0">
                <a:solidFill>
                  <a:schemeClr val="bg2">
                    <a:lumMod val="10000"/>
                  </a:schemeClr>
                </a:solidFill>
              </a:rPr>
              <a:t>Y</a:t>
            </a:r>
            <a:r>
              <a:rPr lang="zh-CN" altLang="en-US" dirty="0">
                <a:solidFill>
                  <a:schemeClr val="bg2">
                    <a:lumMod val="10000"/>
                  </a:schemeClr>
                </a:solidFill>
                <a:ea typeface="楷体_GB2312" pitchFamily="49" charset="-122"/>
              </a:rPr>
              <a:t>是放射性的，它还将连续衰变。</a:t>
            </a:r>
            <a:r>
              <a:rPr kumimoji="1" lang="zh-CN" altLang="en-US" dirty="0">
                <a:solidFill>
                  <a:schemeClr val="bg2">
                    <a:lumMod val="10000"/>
                  </a:schemeClr>
                </a:solidFill>
                <a:ea typeface="楷体_GB2312" pitchFamily="49" charset="-122"/>
              </a:rPr>
              <a:t>        </a:t>
            </a:r>
            <a:endParaRPr lang="zh-CN" altLang="en-US" dirty="0">
              <a:solidFill>
                <a:schemeClr val="bg2">
                  <a:lumMod val="10000"/>
                </a:schemeClr>
              </a:solidFill>
              <a:ea typeface="楷体_GB2312" pitchFamily="49" charset="-122"/>
            </a:endParaRPr>
          </a:p>
        </p:txBody>
      </p:sp>
      <p:sp>
        <p:nvSpPr>
          <p:cNvPr id="289813" name="Rectangle 21">
            <a:extLst>
              <a:ext uri="{FF2B5EF4-FFF2-40B4-BE49-F238E27FC236}">
                <a16:creationId xmlns:a16="http://schemas.microsoft.com/office/drawing/2014/main" id="{E82F744B-EF0D-4FF6-B25C-7160D52AAFFE}"/>
              </a:ext>
            </a:extLst>
          </p:cNvPr>
          <p:cNvSpPr>
            <a:spLocks noChangeArrowheads="1"/>
          </p:cNvSpPr>
          <p:nvPr/>
        </p:nvSpPr>
        <p:spPr bwMode="auto">
          <a:xfrm>
            <a:off x="754063" y="4545013"/>
            <a:ext cx="8066087"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bg2">
                    <a:lumMod val="10000"/>
                  </a:schemeClr>
                </a:solidFill>
                <a:ea typeface="楷体_GB2312" pitchFamily="49" charset="-122"/>
              </a:rPr>
              <a:t>        </a:t>
            </a:r>
            <a:r>
              <a:rPr kumimoji="1" lang="zh-CN" altLang="en-US">
                <a:solidFill>
                  <a:schemeClr val="bg2">
                    <a:lumMod val="10000"/>
                  </a:schemeClr>
                </a:solidFill>
                <a:ea typeface="楷体_GB2312" pitchFamily="49" charset="-122"/>
              </a:rPr>
              <a:t>真正分裂成质量相等的两块的几率是很小的；几率最大的分裂是在质量数</a:t>
            </a:r>
            <a:r>
              <a:rPr kumimoji="1" lang="en-US" altLang="zh-CN" i="1">
                <a:solidFill>
                  <a:schemeClr val="bg2">
                    <a:lumMod val="10000"/>
                  </a:schemeClr>
                </a:solidFill>
                <a:ea typeface="楷体_GB2312" pitchFamily="49" charset="-122"/>
              </a:rPr>
              <a:t>A</a:t>
            </a:r>
            <a:r>
              <a:rPr kumimoji="1" lang="en-US" altLang="zh-CN">
                <a:solidFill>
                  <a:schemeClr val="bg2">
                    <a:lumMod val="10000"/>
                  </a:schemeClr>
                </a:solidFill>
                <a:ea typeface="楷体_GB2312" pitchFamily="49" charset="-122"/>
              </a:rPr>
              <a:t>=95</a:t>
            </a:r>
            <a:r>
              <a:rPr kumimoji="1" lang="zh-CN" altLang="en-US">
                <a:solidFill>
                  <a:schemeClr val="bg2">
                    <a:lumMod val="10000"/>
                  </a:schemeClr>
                </a:solidFill>
                <a:ea typeface="楷体_GB2312" pitchFamily="49" charset="-122"/>
              </a:rPr>
              <a:t>和</a:t>
            </a:r>
            <a:r>
              <a:rPr kumimoji="1" lang="en-US" altLang="zh-CN">
                <a:solidFill>
                  <a:schemeClr val="bg2">
                    <a:lumMod val="10000"/>
                  </a:schemeClr>
                </a:solidFill>
                <a:ea typeface="楷体_GB2312" pitchFamily="49" charset="-122"/>
              </a:rPr>
              <a:t>139</a:t>
            </a:r>
            <a:r>
              <a:rPr kumimoji="1" lang="zh-CN" altLang="en-US">
                <a:solidFill>
                  <a:schemeClr val="bg2">
                    <a:lumMod val="10000"/>
                  </a:schemeClr>
                </a:solidFill>
                <a:ea typeface="楷体_GB2312" pitchFamily="49" charset="-122"/>
              </a:rPr>
              <a:t>处；质量数</a:t>
            </a:r>
            <a:r>
              <a:rPr kumimoji="1" lang="en-US" altLang="zh-CN" i="1">
                <a:solidFill>
                  <a:schemeClr val="bg2">
                    <a:lumMod val="10000"/>
                  </a:schemeClr>
                </a:solidFill>
                <a:ea typeface="楷体_GB2312" pitchFamily="49" charset="-122"/>
              </a:rPr>
              <a:t>A</a:t>
            </a:r>
            <a:r>
              <a:rPr kumimoji="1" lang="en-US" altLang="zh-CN">
                <a:solidFill>
                  <a:schemeClr val="bg2">
                    <a:lumMod val="10000"/>
                  </a:schemeClr>
                </a:solidFill>
                <a:ea typeface="楷体_GB2312" pitchFamily="49" charset="-122"/>
              </a:rPr>
              <a:t>&lt;72</a:t>
            </a:r>
            <a:r>
              <a:rPr kumimoji="1" lang="zh-CN" altLang="en-US">
                <a:solidFill>
                  <a:schemeClr val="bg2">
                    <a:lumMod val="10000"/>
                  </a:schemeClr>
                </a:solidFill>
                <a:ea typeface="楷体_GB2312" pitchFamily="49" charset="-122"/>
              </a:rPr>
              <a:t>和</a:t>
            </a:r>
            <a:r>
              <a:rPr kumimoji="1" lang="en-US" altLang="zh-CN" i="1">
                <a:solidFill>
                  <a:schemeClr val="bg2">
                    <a:lumMod val="10000"/>
                  </a:schemeClr>
                </a:solidFill>
                <a:ea typeface="楷体_GB2312" pitchFamily="49" charset="-122"/>
              </a:rPr>
              <a:t>A</a:t>
            </a:r>
            <a:r>
              <a:rPr kumimoji="1" lang="en-US" altLang="zh-CN">
                <a:solidFill>
                  <a:schemeClr val="bg2">
                    <a:lumMod val="10000"/>
                  </a:schemeClr>
                </a:solidFill>
                <a:ea typeface="楷体_GB2312" pitchFamily="49" charset="-122"/>
              </a:rPr>
              <a:t>&gt;162</a:t>
            </a:r>
            <a:r>
              <a:rPr kumimoji="1" lang="zh-CN" altLang="en-US">
                <a:solidFill>
                  <a:schemeClr val="bg2">
                    <a:lumMod val="10000"/>
                  </a:schemeClr>
                </a:solidFill>
                <a:ea typeface="楷体_GB2312" pitchFamily="49" charset="-122"/>
              </a:rPr>
              <a:t>的分裂的几率为零。裂变的碎块为丰中子素，故不可能以</a:t>
            </a:r>
            <a:r>
              <a:rPr lang="el-GR" altLang="zh-CN" i="1">
                <a:solidFill>
                  <a:schemeClr val="bg2">
                    <a:lumMod val="10000"/>
                  </a:schemeClr>
                </a:solidFill>
                <a:ea typeface="楷体_GB2312" pitchFamily="49" charset="-122"/>
              </a:rPr>
              <a:t>β</a:t>
            </a:r>
            <a:r>
              <a:rPr kumimoji="1" lang="en-US" altLang="en-US" baseline="30000">
                <a:solidFill>
                  <a:schemeClr val="bg2">
                    <a:lumMod val="10000"/>
                  </a:schemeClr>
                </a:solidFill>
                <a:ea typeface="楷体_GB2312" pitchFamily="49" charset="-122"/>
              </a:rPr>
              <a:t>+</a:t>
            </a:r>
            <a:r>
              <a:rPr kumimoji="1" lang="zh-CN" altLang="en-US">
                <a:solidFill>
                  <a:schemeClr val="bg2">
                    <a:lumMod val="10000"/>
                  </a:schemeClr>
                </a:solidFill>
                <a:ea typeface="楷体_GB2312" pitchFamily="49" charset="-122"/>
              </a:rPr>
              <a:t>或</a:t>
            </a:r>
            <a:r>
              <a:rPr kumimoji="1" lang="en-US" altLang="en-US">
                <a:solidFill>
                  <a:schemeClr val="bg2">
                    <a:lumMod val="10000"/>
                  </a:schemeClr>
                </a:solidFill>
                <a:ea typeface="楷体_GB2312" pitchFamily="49" charset="-122"/>
              </a:rPr>
              <a:t>EC</a:t>
            </a:r>
            <a:r>
              <a:rPr kumimoji="1" lang="zh-CN" altLang="en-US">
                <a:solidFill>
                  <a:schemeClr val="bg2">
                    <a:lumMod val="10000"/>
                  </a:schemeClr>
                </a:solidFill>
                <a:ea typeface="楷体_GB2312" pitchFamily="49" charset="-122"/>
              </a:rPr>
              <a:t>方式衰变。</a:t>
            </a:r>
          </a:p>
        </p:txBody>
      </p:sp>
      <p:pic>
        <p:nvPicPr>
          <p:cNvPr id="289815" name="Picture 23" descr="bbe0d31183af8751b9127bc3">
            <a:extLst>
              <a:ext uri="{FF2B5EF4-FFF2-40B4-BE49-F238E27FC236}">
                <a16:creationId xmlns:a16="http://schemas.microsoft.com/office/drawing/2014/main" id="{F844B93F-72B7-4241-9B16-839783EC2E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46725" y="549275"/>
            <a:ext cx="3597275" cy="39592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0820" name="Object 4">
            <a:extLst>
              <a:ext uri="{FF2B5EF4-FFF2-40B4-BE49-F238E27FC236}">
                <a16:creationId xmlns:a16="http://schemas.microsoft.com/office/drawing/2014/main" id="{AE612163-6B4C-4E4E-A021-8F3FC95CDBBC}"/>
              </a:ext>
            </a:extLst>
          </p:cNvPr>
          <p:cNvGraphicFramePr>
            <a:graphicFrameLocks noChangeAspect="1"/>
          </p:cNvGraphicFramePr>
          <p:nvPr>
            <p:extLst>
              <p:ext uri="{D42A27DB-BD31-4B8C-83A1-F6EECF244321}">
                <p14:modId xmlns:p14="http://schemas.microsoft.com/office/powerpoint/2010/main" val="4160733736"/>
              </p:ext>
            </p:extLst>
          </p:nvPr>
        </p:nvGraphicFramePr>
        <p:xfrm>
          <a:off x="1072356" y="1412776"/>
          <a:ext cx="7529513" cy="2160588"/>
        </p:xfrm>
        <a:graphic>
          <a:graphicData uri="http://schemas.openxmlformats.org/presentationml/2006/ole">
            <mc:AlternateContent xmlns:mc="http://schemas.openxmlformats.org/markup-compatibility/2006">
              <mc:Choice xmlns:v="urn:schemas-microsoft-com:vml" Requires="v">
                <p:oleObj spid="_x0000_s290824" name="公式" r:id="rId3" imgW="2349360" imgH="901440" progId="Equation.3">
                  <p:embed/>
                </p:oleObj>
              </mc:Choice>
              <mc:Fallback>
                <p:oleObj name="公式" r:id="rId3" imgW="2349360" imgH="9014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2356" y="1412776"/>
                        <a:ext cx="7529513" cy="2160588"/>
                      </a:xfrm>
                      <a:prstGeom prst="rect">
                        <a:avLst/>
                      </a:prstGeom>
                      <a:noFill/>
                      <a:ln>
                        <a:noFill/>
                      </a:ln>
                    </p:spPr>
                  </p:pic>
                </p:oleObj>
              </mc:Fallback>
            </mc:AlternateContent>
          </a:graphicData>
        </a:graphic>
      </p:graphicFrame>
      <p:graphicFrame>
        <p:nvGraphicFramePr>
          <p:cNvPr id="290821" name="Object 5">
            <a:extLst>
              <a:ext uri="{FF2B5EF4-FFF2-40B4-BE49-F238E27FC236}">
                <a16:creationId xmlns:a16="http://schemas.microsoft.com/office/drawing/2014/main" id="{ABDB8F40-4AF1-4567-B421-896F2530D5F4}"/>
              </a:ext>
            </a:extLst>
          </p:cNvPr>
          <p:cNvGraphicFramePr>
            <a:graphicFrameLocks noChangeAspect="1"/>
          </p:cNvGraphicFramePr>
          <p:nvPr>
            <p:extLst>
              <p:ext uri="{D42A27DB-BD31-4B8C-83A1-F6EECF244321}">
                <p14:modId xmlns:p14="http://schemas.microsoft.com/office/powerpoint/2010/main" val="1273698733"/>
              </p:ext>
            </p:extLst>
          </p:nvPr>
        </p:nvGraphicFramePr>
        <p:xfrm>
          <a:off x="1061415" y="4221088"/>
          <a:ext cx="7442200" cy="2159000"/>
        </p:xfrm>
        <a:graphic>
          <a:graphicData uri="http://schemas.openxmlformats.org/presentationml/2006/ole">
            <mc:AlternateContent xmlns:mc="http://schemas.openxmlformats.org/markup-compatibility/2006">
              <mc:Choice xmlns:v="urn:schemas-microsoft-com:vml" Requires="v">
                <p:oleObj spid="_x0000_s290825" name="公式" r:id="rId5" imgW="2323800" imgH="901440" progId="Equation.3">
                  <p:embed/>
                </p:oleObj>
              </mc:Choice>
              <mc:Fallback>
                <p:oleObj name="公式" r:id="rId5" imgW="2323800" imgH="9014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1415" y="4221088"/>
                        <a:ext cx="7442200" cy="2159000"/>
                      </a:xfrm>
                      <a:prstGeom prst="rect">
                        <a:avLst/>
                      </a:prstGeom>
                      <a:noFill/>
                      <a:ln>
                        <a:noFill/>
                      </a:ln>
                    </p:spPr>
                  </p:pic>
                </p:oleObj>
              </mc:Fallback>
            </mc:AlternateContent>
          </a:graphicData>
        </a:graphic>
      </p:graphicFrame>
      <p:sp>
        <p:nvSpPr>
          <p:cNvPr id="290822" name="Rectangle 6">
            <a:extLst>
              <a:ext uri="{FF2B5EF4-FFF2-40B4-BE49-F238E27FC236}">
                <a16:creationId xmlns:a16="http://schemas.microsoft.com/office/drawing/2014/main" id="{22B7F5D8-0A3A-44A8-B5BE-5461B5740624}"/>
              </a:ext>
            </a:extLst>
          </p:cNvPr>
          <p:cNvSpPr>
            <a:spLocks noChangeArrowheads="1"/>
          </p:cNvSpPr>
          <p:nvPr/>
        </p:nvSpPr>
        <p:spPr bwMode="auto">
          <a:xfrm>
            <a:off x="468313" y="765175"/>
            <a:ext cx="22272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rgbClr val="0000FF"/>
                </a:solidFill>
                <a:ea typeface="楷体_GB2312" pitchFamily="49" charset="-122"/>
              </a:rPr>
              <a:t>U</a:t>
            </a:r>
            <a:r>
              <a:rPr kumimoji="1" lang="zh-CN" altLang="en-US">
                <a:solidFill>
                  <a:srgbClr val="0000FF"/>
                </a:solidFill>
                <a:ea typeface="楷体_GB2312" pitchFamily="49" charset="-122"/>
              </a:rPr>
              <a:t>分裂过程：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ntr" presetSubtype="0" fill="hold" nodeType="clickEffect">
                                  <p:stCondLst>
                                    <p:cond delay="0"/>
                                  </p:stCondLst>
                                  <p:childTnLst>
                                    <p:set>
                                      <p:cBhvr>
                                        <p:cTn id="6" dur="1" fill="hold">
                                          <p:stCondLst>
                                            <p:cond delay="0"/>
                                          </p:stCondLst>
                                        </p:cTn>
                                        <p:tgtEl>
                                          <p:spTgt spid="290820"/>
                                        </p:tgtEl>
                                        <p:attrNameLst>
                                          <p:attrName>style.visibility</p:attrName>
                                        </p:attrNameLst>
                                      </p:cBhvr>
                                      <p:to>
                                        <p:strVal val="visible"/>
                                      </p:to>
                                    </p:set>
                                    <p:animEffect transition="in" filter="fade">
                                      <p:cBhvr>
                                        <p:cTn id="7" dur="2000"/>
                                        <p:tgtEl>
                                          <p:spTgt spid="290820"/>
                                        </p:tgtEl>
                                      </p:cBhvr>
                                    </p:animEffect>
                                    <p:anim calcmode="lin" valueType="num">
                                      <p:cBhvr>
                                        <p:cTn id="8" dur="2000" fill="hold"/>
                                        <p:tgtEl>
                                          <p:spTgt spid="290820"/>
                                        </p:tgtEl>
                                        <p:attrNameLst>
                                          <p:attrName>style.rotation</p:attrName>
                                        </p:attrNameLst>
                                      </p:cBhvr>
                                      <p:tavLst>
                                        <p:tav tm="0">
                                          <p:val>
                                            <p:fltVal val="720"/>
                                          </p:val>
                                        </p:tav>
                                        <p:tav tm="100000">
                                          <p:val>
                                            <p:fltVal val="0"/>
                                          </p:val>
                                        </p:tav>
                                      </p:tavLst>
                                    </p:anim>
                                    <p:anim calcmode="lin" valueType="num">
                                      <p:cBhvr>
                                        <p:cTn id="9" dur="2000" fill="hold"/>
                                        <p:tgtEl>
                                          <p:spTgt spid="290820"/>
                                        </p:tgtEl>
                                        <p:attrNameLst>
                                          <p:attrName>ppt_h</p:attrName>
                                        </p:attrNameLst>
                                      </p:cBhvr>
                                      <p:tavLst>
                                        <p:tav tm="0">
                                          <p:val>
                                            <p:fltVal val="0"/>
                                          </p:val>
                                        </p:tav>
                                        <p:tav tm="100000">
                                          <p:val>
                                            <p:strVal val="#ppt_h"/>
                                          </p:val>
                                        </p:tav>
                                      </p:tavLst>
                                    </p:anim>
                                    <p:anim calcmode="lin" valueType="num">
                                      <p:cBhvr>
                                        <p:cTn id="10" dur="2000" fill="hold"/>
                                        <p:tgtEl>
                                          <p:spTgt spid="290820"/>
                                        </p:tgtEl>
                                        <p:attrNameLst>
                                          <p:attrName>ppt_w</p:attrName>
                                        </p:attrNameLst>
                                      </p:cBhvr>
                                      <p:tavLst>
                                        <p:tav tm="0">
                                          <p:val>
                                            <p:fltVal val="0"/>
                                          </p:val>
                                        </p:tav>
                                        <p:tav tm="100000">
                                          <p:val>
                                            <p:strVal val="#ppt_w"/>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5" presetClass="entr" presetSubtype="0" fill="hold" nodeType="clickEffect">
                                  <p:stCondLst>
                                    <p:cond delay="0"/>
                                  </p:stCondLst>
                                  <p:childTnLst>
                                    <p:set>
                                      <p:cBhvr>
                                        <p:cTn id="14" dur="1" fill="hold">
                                          <p:stCondLst>
                                            <p:cond delay="0"/>
                                          </p:stCondLst>
                                        </p:cTn>
                                        <p:tgtEl>
                                          <p:spTgt spid="290821"/>
                                        </p:tgtEl>
                                        <p:attrNameLst>
                                          <p:attrName>style.visibility</p:attrName>
                                        </p:attrNameLst>
                                      </p:cBhvr>
                                      <p:to>
                                        <p:strVal val="visible"/>
                                      </p:to>
                                    </p:set>
                                    <p:animEffect transition="in" filter="fade">
                                      <p:cBhvr>
                                        <p:cTn id="15" dur="2000"/>
                                        <p:tgtEl>
                                          <p:spTgt spid="290821"/>
                                        </p:tgtEl>
                                      </p:cBhvr>
                                    </p:animEffect>
                                    <p:anim calcmode="lin" valueType="num">
                                      <p:cBhvr>
                                        <p:cTn id="16" dur="2000" fill="hold"/>
                                        <p:tgtEl>
                                          <p:spTgt spid="290821"/>
                                        </p:tgtEl>
                                        <p:attrNameLst>
                                          <p:attrName>style.rotation</p:attrName>
                                        </p:attrNameLst>
                                      </p:cBhvr>
                                      <p:tavLst>
                                        <p:tav tm="0">
                                          <p:val>
                                            <p:fltVal val="720"/>
                                          </p:val>
                                        </p:tav>
                                        <p:tav tm="100000">
                                          <p:val>
                                            <p:fltVal val="0"/>
                                          </p:val>
                                        </p:tav>
                                      </p:tavLst>
                                    </p:anim>
                                    <p:anim calcmode="lin" valueType="num">
                                      <p:cBhvr>
                                        <p:cTn id="17" dur="2000" fill="hold"/>
                                        <p:tgtEl>
                                          <p:spTgt spid="290821"/>
                                        </p:tgtEl>
                                        <p:attrNameLst>
                                          <p:attrName>ppt_h</p:attrName>
                                        </p:attrNameLst>
                                      </p:cBhvr>
                                      <p:tavLst>
                                        <p:tav tm="0">
                                          <p:val>
                                            <p:fltVal val="0"/>
                                          </p:val>
                                        </p:tav>
                                        <p:tav tm="100000">
                                          <p:val>
                                            <p:strVal val="#ppt_h"/>
                                          </p:val>
                                        </p:tav>
                                      </p:tavLst>
                                    </p:anim>
                                    <p:anim calcmode="lin" valueType="num">
                                      <p:cBhvr>
                                        <p:cTn id="18" dur="2000" fill="hold"/>
                                        <p:tgtEl>
                                          <p:spTgt spid="290821"/>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7" name="Rectangle 7">
            <a:extLst>
              <a:ext uri="{FF2B5EF4-FFF2-40B4-BE49-F238E27FC236}">
                <a16:creationId xmlns:a16="http://schemas.microsoft.com/office/drawing/2014/main" id="{306F7012-7F2F-450E-B0AA-FC85CDC00831}"/>
              </a:ext>
            </a:extLst>
          </p:cNvPr>
          <p:cNvSpPr>
            <a:spLocks noChangeArrowheads="1"/>
          </p:cNvSpPr>
          <p:nvPr/>
        </p:nvSpPr>
        <p:spPr bwMode="auto">
          <a:xfrm>
            <a:off x="468313" y="765175"/>
            <a:ext cx="8207375" cy="573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10000"/>
              </a:lnSpc>
            </a:pPr>
            <a:r>
              <a:rPr lang="zh-CN" altLang="en-US" sz="2000">
                <a:solidFill>
                  <a:schemeClr val="tx1"/>
                </a:solidFill>
                <a:latin typeface="仿宋_GB2312" pitchFamily="49" charset="-122"/>
                <a:ea typeface="仿宋_GB2312" pitchFamily="49" charset="-122"/>
                <a:cs typeface="Times New Roman" panose="02020603050405020304" pitchFamily="18" charset="0"/>
              </a:rPr>
              <a:t>　    </a:t>
            </a:r>
            <a:r>
              <a:rPr lang="zh-CN" altLang="en-US">
                <a:solidFill>
                  <a:schemeClr val="tx1"/>
                </a:solidFill>
                <a:ea typeface="楷体_GB2312" pitchFamily="49" charset="-122"/>
                <a:cs typeface="Times New Roman" panose="02020603050405020304" pitchFamily="18" charset="0"/>
              </a:rPr>
              <a:t>一个铀核能提供的能量几乎是化学反应中一个原子所提供能量（一般不到</a:t>
            </a:r>
            <a:r>
              <a:rPr lang="en-US" altLang="zh-CN">
                <a:solidFill>
                  <a:schemeClr val="tx1"/>
                </a:solidFill>
                <a:ea typeface="楷体_GB2312" pitchFamily="49" charset="-122"/>
                <a:cs typeface="Times New Roman" panose="02020603050405020304" pitchFamily="18" charset="0"/>
              </a:rPr>
              <a:t>10eV</a:t>
            </a:r>
            <a:r>
              <a:rPr lang="zh-CN" altLang="en-US">
                <a:solidFill>
                  <a:schemeClr val="tx1"/>
                </a:solidFill>
                <a:ea typeface="楷体_GB2312" pitchFamily="49" charset="-122"/>
                <a:cs typeface="Times New Roman" panose="02020603050405020304" pitchFamily="18" charset="0"/>
              </a:rPr>
              <a:t>）的</a:t>
            </a:r>
            <a:r>
              <a:rPr lang="zh-CN" altLang="en-US">
                <a:solidFill>
                  <a:srgbClr val="CC0000"/>
                </a:solidFill>
                <a:ea typeface="楷体_GB2312" pitchFamily="49" charset="-122"/>
                <a:cs typeface="Times New Roman" panose="02020603050405020304" pitchFamily="18" charset="0"/>
              </a:rPr>
              <a:t>一亿倍</a:t>
            </a:r>
            <a:r>
              <a:rPr lang="zh-CN" altLang="en-US">
                <a:solidFill>
                  <a:schemeClr val="tx1"/>
                </a:solidFill>
                <a:ea typeface="楷体_GB2312" pitchFamily="49" charset="-122"/>
                <a:cs typeface="Times New Roman" panose="02020603050405020304" pitchFamily="18" charset="0"/>
              </a:rPr>
              <a:t>。最重要的一点是铀核裂变平均要放出</a:t>
            </a:r>
            <a:r>
              <a:rPr lang="en-US" altLang="zh-CN">
                <a:solidFill>
                  <a:schemeClr val="tx1"/>
                </a:solidFill>
                <a:ea typeface="楷体_GB2312" pitchFamily="49" charset="-122"/>
                <a:cs typeface="Times New Roman" panose="02020603050405020304" pitchFamily="18" charset="0"/>
              </a:rPr>
              <a:t>2.5</a:t>
            </a:r>
            <a:r>
              <a:rPr lang="zh-CN" altLang="en-US">
                <a:solidFill>
                  <a:schemeClr val="tx1"/>
                </a:solidFill>
                <a:ea typeface="楷体_GB2312" pitchFamily="49" charset="-122"/>
                <a:cs typeface="Times New Roman" panose="02020603050405020304" pitchFamily="18" charset="0"/>
              </a:rPr>
              <a:t>个中子，而这些中子是维持链式反应所必需的，即</a:t>
            </a:r>
            <a:r>
              <a:rPr lang="zh-CN" altLang="en-US">
                <a:solidFill>
                  <a:srgbClr val="CC0000"/>
                </a:solidFill>
                <a:ea typeface="楷体_GB2312" pitchFamily="49" charset="-122"/>
                <a:cs typeface="Times New Roman" panose="02020603050405020304" pitchFamily="18" charset="0"/>
              </a:rPr>
              <a:t>“中子的再生率≥</a:t>
            </a:r>
            <a:r>
              <a:rPr lang="en-US" altLang="zh-CN">
                <a:solidFill>
                  <a:srgbClr val="CC0000"/>
                </a:solidFill>
                <a:ea typeface="楷体_GB2312" pitchFamily="49" charset="-122"/>
                <a:cs typeface="Times New Roman" panose="02020603050405020304" pitchFamily="18" charset="0"/>
              </a:rPr>
              <a:t>1” </a:t>
            </a:r>
            <a:r>
              <a:rPr lang="zh-CN" altLang="en-US">
                <a:solidFill>
                  <a:schemeClr val="tx1"/>
                </a:solidFill>
              </a:rPr>
              <a:t>。</a:t>
            </a:r>
          </a:p>
          <a:p>
            <a:pPr>
              <a:lnSpc>
                <a:spcPct val="110000"/>
              </a:lnSpc>
            </a:pPr>
            <a:r>
              <a:rPr lang="zh-CN" altLang="en-US">
                <a:solidFill>
                  <a:schemeClr val="tx1"/>
                </a:solidFill>
                <a:ea typeface="楷体_GB2312" pitchFamily="49" charset="-122"/>
              </a:rPr>
              <a:t>        平均来看，每个</a:t>
            </a:r>
            <a:r>
              <a:rPr lang="en-US" altLang="zh-CN" baseline="30000">
                <a:solidFill>
                  <a:schemeClr val="tx1"/>
                </a:solidFill>
                <a:ea typeface="楷体_GB2312" pitchFamily="49" charset="-122"/>
              </a:rPr>
              <a:t>235</a:t>
            </a:r>
            <a:r>
              <a:rPr lang="en-US" altLang="zh-CN" i="1">
                <a:solidFill>
                  <a:schemeClr val="tx1"/>
                </a:solidFill>
                <a:ea typeface="楷体_GB2312" pitchFamily="49" charset="-122"/>
              </a:rPr>
              <a:t>U</a:t>
            </a:r>
            <a:r>
              <a:rPr lang="zh-CN" altLang="en-US">
                <a:solidFill>
                  <a:schemeClr val="tx1"/>
                </a:solidFill>
                <a:ea typeface="楷体_GB2312" pitchFamily="49" charset="-122"/>
              </a:rPr>
              <a:t>裂变时将释放的能量约为</a:t>
            </a:r>
            <a:r>
              <a:rPr lang="en-US" altLang="zh-CN">
                <a:solidFill>
                  <a:schemeClr val="tx1"/>
                </a:solidFill>
                <a:ea typeface="楷体_GB2312" pitchFamily="49" charset="-122"/>
              </a:rPr>
              <a:t>210 MeV</a:t>
            </a:r>
            <a:r>
              <a:rPr lang="zh-CN" altLang="en-US">
                <a:solidFill>
                  <a:schemeClr val="tx1"/>
                </a:solidFill>
                <a:ea typeface="楷体_GB2312" pitchFamily="49" charset="-122"/>
              </a:rPr>
              <a:t>。释放的能量表现为碎片、放出的中子及相伴发生的</a:t>
            </a:r>
            <a:r>
              <a:rPr lang="el-GR" altLang="zh-CN" i="1">
                <a:solidFill>
                  <a:schemeClr val="tx1"/>
                </a:solidFill>
                <a:ea typeface="楷体_GB2312" pitchFamily="49" charset="-122"/>
              </a:rPr>
              <a:t>β</a:t>
            </a:r>
            <a:r>
              <a:rPr lang="zh-CN" altLang="en-US">
                <a:solidFill>
                  <a:schemeClr val="tx1"/>
                </a:solidFill>
                <a:ea typeface="楷体_GB2312" pitchFamily="49" charset="-122"/>
              </a:rPr>
              <a:t>衰变产物的动能。</a:t>
            </a:r>
          </a:p>
          <a:p>
            <a:pPr>
              <a:lnSpc>
                <a:spcPct val="110000"/>
              </a:lnSpc>
            </a:pPr>
            <a:r>
              <a:rPr lang="zh-CN" altLang="en-US">
                <a:solidFill>
                  <a:schemeClr val="tx1"/>
                </a:solidFill>
                <a:ea typeface="楷体_GB2312" pitchFamily="49" charset="-122"/>
              </a:rPr>
              <a:t>        多种粒子</a:t>
            </a:r>
            <a:r>
              <a:rPr lang="en-US" altLang="zh-CN">
                <a:solidFill>
                  <a:schemeClr val="tx1"/>
                </a:solidFill>
                <a:ea typeface="楷体_GB2312" pitchFamily="49" charset="-122"/>
              </a:rPr>
              <a:t>(</a:t>
            </a:r>
            <a:r>
              <a:rPr lang="zh-CN" altLang="en-US">
                <a:solidFill>
                  <a:schemeClr val="tx1"/>
                </a:solidFill>
                <a:ea typeface="楷体_GB2312" pitchFamily="49" charset="-122"/>
              </a:rPr>
              <a:t>质子、中子、氘核、氦核和光子等</a:t>
            </a:r>
            <a:r>
              <a:rPr lang="en-US" altLang="zh-CN">
                <a:solidFill>
                  <a:schemeClr val="tx1"/>
                </a:solidFill>
                <a:ea typeface="楷体_GB2312" pitchFamily="49" charset="-122"/>
              </a:rPr>
              <a:t>)</a:t>
            </a:r>
            <a:r>
              <a:rPr lang="zh-CN" altLang="en-US">
                <a:solidFill>
                  <a:schemeClr val="tx1"/>
                </a:solidFill>
                <a:ea typeface="楷体_GB2312" pitchFamily="49" charset="-122"/>
              </a:rPr>
              <a:t>均能诱发裂变，但中子引起的裂变占重要地位。</a:t>
            </a:r>
          </a:p>
          <a:p>
            <a:pPr>
              <a:lnSpc>
                <a:spcPct val="110000"/>
              </a:lnSpc>
            </a:pPr>
            <a:r>
              <a:rPr lang="zh-CN" altLang="en-US">
                <a:solidFill>
                  <a:schemeClr val="tx1"/>
                </a:solidFill>
                <a:ea typeface="楷体_GB2312" pitchFamily="49" charset="-122"/>
              </a:rPr>
              <a:t>        从发现裂变到链式反应堆的建立只花了不到</a:t>
            </a:r>
            <a:r>
              <a:rPr lang="en-US" altLang="zh-CN">
                <a:solidFill>
                  <a:schemeClr val="tx1"/>
                </a:solidFill>
                <a:ea typeface="楷体_GB2312" pitchFamily="49" charset="-122"/>
              </a:rPr>
              <a:t>4</a:t>
            </a:r>
            <a:r>
              <a:rPr lang="zh-CN" altLang="en-US">
                <a:solidFill>
                  <a:schemeClr val="tx1"/>
                </a:solidFill>
                <a:ea typeface="楷体_GB2312" pitchFamily="49" charset="-122"/>
              </a:rPr>
              <a:t>年的时间（</a:t>
            </a:r>
            <a:r>
              <a:rPr lang="zh-CN" altLang="en-US">
                <a:solidFill>
                  <a:srgbClr val="FF0000"/>
                </a:solidFill>
                <a:ea typeface="楷体_GB2312" pitchFamily="49" charset="-122"/>
              </a:rPr>
              <a:t>空前的快速</a:t>
            </a:r>
            <a:r>
              <a:rPr lang="zh-CN" altLang="en-US">
                <a:solidFill>
                  <a:schemeClr val="tx1"/>
                </a:solidFill>
                <a:ea typeface="楷体_GB2312" pitchFamily="49" charset="-122"/>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9" name="Rectangle 5">
            <a:extLst>
              <a:ext uri="{FF2B5EF4-FFF2-40B4-BE49-F238E27FC236}">
                <a16:creationId xmlns:a16="http://schemas.microsoft.com/office/drawing/2014/main" id="{9EB606F5-98E1-4E09-88AD-0C6F550EBA44}"/>
              </a:ext>
            </a:extLst>
          </p:cNvPr>
          <p:cNvSpPr>
            <a:spLocks noChangeArrowheads="1"/>
          </p:cNvSpPr>
          <p:nvPr/>
        </p:nvSpPr>
        <p:spPr bwMode="auto">
          <a:xfrm>
            <a:off x="611188" y="692150"/>
            <a:ext cx="2232025" cy="579438"/>
          </a:xfrm>
          <a:prstGeom prst="rect">
            <a:avLst/>
          </a:prstGeom>
          <a:noFill/>
          <a:ln>
            <a:noFill/>
          </a:ln>
          <a:effectLst/>
        </p:spPr>
        <p:txBody>
          <a:bodyPr>
            <a:spAutoFit/>
          </a:bodyPr>
          <a:lstStyle/>
          <a:p>
            <a:r>
              <a:rPr lang="en-US" altLang="zh-CN" sz="3200" dirty="0">
                <a:solidFill>
                  <a:schemeClr val="bg2">
                    <a:lumMod val="10000"/>
                  </a:schemeClr>
                </a:solidFill>
                <a:ea typeface="楷体_GB2312" pitchFamily="49" charset="-122"/>
              </a:rPr>
              <a:t>2.</a:t>
            </a:r>
            <a:r>
              <a:rPr kumimoji="1" lang="zh-CN" altLang="en-US" sz="3200" dirty="0">
                <a:solidFill>
                  <a:schemeClr val="bg2">
                    <a:lumMod val="10000"/>
                  </a:schemeClr>
                </a:solidFill>
                <a:ea typeface="楷体_GB2312" pitchFamily="49" charset="-122"/>
              </a:rPr>
              <a:t>裂变机制</a:t>
            </a:r>
            <a:endParaRPr lang="zh-CN" altLang="en-US" sz="3200" dirty="0">
              <a:solidFill>
                <a:schemeClr val="bg2">
                  <a:lumMod val="10000"/>
                </a:schemeClr>
              </a:solidFill>
              <a:ea typeface="楷体_GB2312" pitchFamily="49" charset="-122"/>
              <a:sym typeface="Symbol" panose="05050102010706020507" pitchFamily="18" charset="2"/>
            </a:endParaRPr>
          </a:p>
        </p:txBody>
      </p:sp>
      <p:sp>
        <p:nvSpPr>
          <p:cNvPr id="292870" name="Rectangle 6">
            <a:extLst>
              <a:ext uri="{FF2B5EF4-FFF2-40B4-BE49-F238E27FC236}">
                <a16:creationId xmlns:a16="http://schemas.microsoft.com/office/drawing/2014/main" id="{695AABBC-AC8A-4E2B-AB4A-A63995FDEA71}"/>
              </a:ext>
            </a:extLst>
          </p:cNvPr>
          <p:cNvSpPr>
            <a:spLocks noChangeArrowheads="1"/>
          </p:cNvSpPr>
          <p:nvPr/>
        </p:nvSpPr>
        <p:spPr bwMode="auto">
          <a:xfrm>
            <a:off x="539750" y="1700213"/>
            <a:ext cx="6985000" cy="308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en-US" altLang="zh-CN" dirty="0">
                <a:solidFill>
                  <a:schemeClr val="bg2">
                    <a:lumMod val="10000"/>
                  </a:schemeClr>
                </a:solidFill>
                <a:ea typeface="楷体_GB2312" pitchFamily="49" charset="-122"/>
              </a:rPr>
              <a:t>        </a:t>
            </a:r>
            <a:r>
              <a:rPr kumimoji="1" lang="zh-CN" altLang="en-US" dirty="0">
                <a:solidFill>
                  <a:schemeClr val="bg2">
                    <a:lumMod val="10000"/>
                  </a:schemeClr>
                </a:solidFill>
                <a:ea typeface="楷体_GB2312" pitchFamily="49" charset="-122"/>
              </a:rPr>
              <a:t>玻尔和惠勒用液滴模型及复合核反应机制解释裂变过程：</a:t>
            </a:r>
            <a:r>
              <a:rPr kumimoji="1" lang="zh-CN" altLang="en-US" i="1" dirty="0">
                <a:solidFill>
                  <a:schemeClr val="bg2">
                    <a:lumMod val="10000"/>
                  </a:schemeClr>
                </a:solidFill>
                <a:ea typeface="楷体_GB2312" pitchFamily="49" charset="-122"/>
              </a:rPr>
              <a:t>中子被俘获后形成的复合核处于激发态，它将发生集体振荡并改变形状。表面张力力图使核恢复球形，而库仑力将使核增大形变，最终可能使其发生裂变</a:t>
            </a:r>
            <a:r>
              <a:rPr kumimoji="1" lang="zh-CN" altLang="en-US" dirty="0">
                <a:solidFill>
                  <a:schemeClr val="bg2">
                    <a:lumMod val="10000"/>
                  </a:schemeClr>
                </a:solidFill>
                <a:ea typeface="楷体_GB2312" pitchFamily="49" charset="-122"/>
              </a:rPr>
              <a:t>。</a:t>
            </a:r>
          </a:p>
          <a:p>
            <a:r>
              <a:rPr kumimoji="1" lang="zh-CN" altLang="en-US" dirty="0">
                <a:solidFill>
                  <a:schemeClr val="bg2">
                    <a:lumMod val="10000"/>
                  </a:schemeClr>
                </a:solidFill>
                <a:ea typeface="楷体_GB2312" pitchFamily="49" charset="-122"/>
              </a:rPr>
              <a:t>        裂变的发生取决于复合核的激发能的大小及库仑能与表面能之比（</a:t>
            </a:r>
            <a:r>
              <a:rPr kumimoji="1" lang="zh-CN" altLang="en-US" i="1" dirty="0">
                <a:solidFill>
                  <a:schemeClr val="bg2">
                    <a:lumMod val="10000"/>
                  </a:schemeClr>
                </a:solidFill>
                <a:ea typeface="楷体_GB2312" pitchFamily="49" charset="-122"/>
              </a:rPr>
              <a:t>可裂变率</a:t>
            </a:r>
            <a:r>
              <a:rPr kumimoji="1" lang="zh-CN" altLang="en-US" i="1" dirty="0">
                <a:solidFill>
                  <a:schemeClr val="bg2">
                    <a:lumMod val="10000"/>
                  </a:schemeClr>
                </a:solidFill>
              </a:rPr>
              <a:t> </a:t>
            </a:r>
            <a:r>
              <a:rPr kumimoji="1" lang="zh-CN" altLang="en-US" dirty="0">
                <a:solidFill>
                  <a:schemeClr val="bg2">
                    <a:lumMod val="10000"/>
                  </a:schemeClr>
                </a:solidFill>
                <a:ea typeface="楷体_GB2312" pitchFamily="49" charset="-122"/>
              </a:rPr>
              <a:t>）</a:t>
            </a:r>
          </a:p>
        </p:txBody>
      </p:sp>
      <p:sp>
        <p:nvSpPr>
          <p:cNvPr id="292872" name="AutoShape 8">
            <a:extLst>
              <a:ext uri="{FF2B5EF4-FFF2-40B4-BE49-F238E27FC236}">
                <a16:creationId xmlns:a16="http://schemas.microsoft.com/office/drawing/2014/main" id="{3F03CFBB-3BB4-4A9D-8F63-30AA448411CA}"/>
              </a:ext>
            </a:extLst>
          </p:cNvPr>
          <p:cNvSpPr>
            <a:spLocks noChangeArrowheads="1"/>
          </p:cNvSpPr>
          <p:nvPr/>
        </p:nvSpPr>
        <p:spPr bwMode="auto">
          <a:xfrm>
            <a:off x="6156325" y="0"/>
            <a:ext cx="2519363" cy="1484313"/>
          </a:xfrm>
          <a:prstGeom prst="wedgeEllipseCallout">
            <a:avLst>
              <a:gd name="adj1" fmla="val -180500"/>
              <a:gd name="adj2" fmla="val 24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sz="2400" dirty="0">
                <a:solidFill>
                  <a:schemeClr val="bg2">
                    <a:lumMod val="10000"/>
                  </a:schemeClr>
                </a:solidFill>
                <a:ea typeface="楷体_GB2312" pitchFamily="49" charset="-122"/>
              </a:rPr>
              <a:t>液滴模型</a:t>
            </a:r>
            <a:r>
              <a:rPr kumimoji="1" lang="en-US" altLang="zh-CN" sz="2400" dirty="0">
                <a:solidFill>
                  <a:schemeClr val="bg2">
                    <a:lumMod val="10000"/>
                  </a:schemeClr>
                </a:solidFill>
                <a:ea typeface="楷体_GB2312" pitchFamily="49" charset="-122"/>
              </a:rPr>
              <a:t>+</a:t>
            </a:r>
            <a:r>
              <a:rPr kumimoji="1" lang="zh-CN" altLang="en-US" sz="2400" dirty="0">
                <a:solidFill>
                  <a:schemeClr val="bg2">
                    <a:lumMod val="10000"/>
                  </a:schemeClr>
                </a:solidFill>
                <a:ea typeface="楷体_GB2312" pitchFamily="49" charset="-122"/>
              </a:rPr>
              <a:t>（表面张力</a:t>
            </a:r>
          </a:p>
          <a:p>
            <a:r>
              <a:rPr kumimoji="1" lang="en-US" altLang="zh-CN" sz="2400" dirty="0">
                <a:solidFill>
                  <a:schemeClr val="bg2">
                    <a:lumMod val="10000"/>
                  </a:schemeClr>
                </a:solidFill>
                <a:ea typeface="楷体_GB2312" pitchFamily="49" charset="-122"/>
              </a:rPr>
              <a:t>-</a:t>
            </a:r>
            <a:r>
              <a:rPr kumimoji="1" lang="zh-CN" altLang="en-US" sz="2400" dirty="0">
                <a:solidFill>
                  <a:schemeClr val="bg2">
                    <a:lumMod val="10000"/>
                  </a:schemeClr>
                </a:solidFill>
                <a:ea typeface="楷体_GB2312" pitchFamily="49" charset="-122"/>
              </a:rPr>
              <a:t>库仑斥力）</a:t>
            </a:r>
            <a:endParaRPr lang="zh-CN" altLang="en-US" sz="2400" dirty="0">
              <a:solidFill>
                <a:schemeClr val="bg2">
                  <a:lumMod val="10000"/>
                </a:schemeClr>
              </a:solidFill>
              <a:ea typeface="楷体_GB2312" pitchFamily="49" charset="-122"/>
            </a:endParaRPr>
          </a:p>
        </p:txBody>
      </p:sp>
      <p:pic>
        <p:nvPicPr>
          <p:cNvPr id="292873" name="Picture 9" descr="f8-02">
            <a:extLst>
              <a:ext uri="{FF2B5EF4-FFF2-40B4-BE49-F238E27FC236}">
                <a16:creationId xmlns:a16="http://schemas.microsoft.com/office/drawing/2014/main" id="{9D4040B8-4892-4898-9063-40B5750D85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9038" y="1844675"/>
            <a:ext cx="1604962" cy="38862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92874" name="Object 10">
            <a:extLst>
              <a:ext uri="{FF2B5EF4-FFF2-40B4-BE49-F238E27FC236}">
                <a16:creationId xmlns:a16="http://schemas.microsoft.com/office/drawing/2014/main" id="{A0855435-E51E-4BF6-9824-2D2A79687930}"/>
              </a:ext>
            </a:extLst>
          </p:cNvPr>
          <p:cNvGraphicFramePr>
            <a:graphicFrameLocks noChangeAspect="1"/>
          </p:cNvGraphicFramePr>
          <p:nvPr>
            <p:ph/>
          </p:nvPr>
        </p:nvGraphicFramePr>
        <p:xfrm>
          <a:off x="842963" y="4941888"/>
          <a:ext cx="6303962" cy="1162050"/>
        </p:xfrm>
        <a:graphic>
          <a:graphicData uri="http://schemas.openxmlformats.org/presentationml/2006/ole">
            <mc:AlternateContent xmlns:mc="http://schemas.openxmlformats.org/markup-compatibility/2006">
              <mc:Choice xmlns:v="urn:schemas-microsoft-com:vml" Requires="v">
                <p:oleObj spid="_x0000_s292876" name="公式" r:id="rId4" imgW="2755800" imgH="507960" progId="Equation.3">
                  <p:embed/>
                </p:oleObj>
              </mc:Choice>
              <mc:Fallback>
                <p:oleObj name="公式" r:id="rId4" imgW="2755800" imgH="50796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2963" y="4941888"/>
                        <a:ext cx="6303962" cy="116205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2872"/>
                                        </p:tgtEl>
                                        <p:attrNameLst>
                                          <p:attrName>style.visibility</p:attrName>
                                        </p:attrNameLst>
                                      </p:cBhvr>
                                      <p:to>
                                        <p:strVal val="visible"/>
                                      </p:to>
                                    </p:set>
                                    <p:animEffect transition="in" filter="wipe(left)">
                                      <p:cBhvr>
                                        <p:cTn id="7" dur="500"/>
                                        <p:tgtEl>
                                          <p:spTgt spid="2928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92873"/>
                                        </p:tgtEl>
                                        <p:attrNameLst>
                                          <p:attrName>style.visibility</p:attrName>
                                        </p:attrNameLst>
                                      </p:cBhvr>
                                      <p:to>
                                        <p:strVal val="visible"/>
                                      </p:to>
                                    </p:set>
                                    <p:animEffect transition="in" filter="wipe(up)">
                                      <p:cBhvr>
                                        <p:cTn id="12" dur="500"/>
                                        <p:tgtEl>
                                          <p:spTgt spid="2928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92870"/>
                                        </p:tgtEl>
                                        <p:attrNameLst>
                                          <p:attrName>style.visibility</p:attrName>
                                        </p:attrNameLst>
                                      </p:cBhvr>
                                      <p:to>
                                        <p:strVal val="visible"/>
                                      </p:to>
                                    </p:set>
                                    <p:animEffect transition="in" filter="box(in)">
                                      <p:cBhvr>
                                        <p:cTn id="17" dur="500"/>
                                        <p:tgtEl>
                                          <p:spTgt spid="2928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16" fill="hold" nodeType="clickEffect">
                                  <p:stCondLst>
                                    <p:cond delay="0"/>
                                  </p:stCondLst>
                                  <p:childTnLst>
                                    <p:set>
                                      <p:cBhvr>
                                        <p:cTn id="21" dur="1" fill="hold">
                                          <p:stCondLst>
                                            <p:cond delay="0"/>
                                          </p:stCondLst>
                                        </p:cTn>
                                        <p:tgtEl>
                                          <p:spTgt spid="292874"/>
                                        </p:tgtEl>
                                        <p:attrNameLst>
                                          <p:attrName>style.visibility</p:attrName>
                                        </p:attrNameLst>
                                      </p:cBhvr>
                                      <p:to>
                                        <p:strVal val="visible"/>
                                      </p:to>
                                    </p:set>
                                    <p:anim calcmode="lin" valueType="num">
                                      <p:cBhvr>
                                        <p:cTn id="22" dur="500" fill="hold"/>
                                        <p:tgtEl>
                                          <p:spTgt spid="292874"/>
                                        </p:tgtEl>
                                        <p:attrNameLst>
                                          <p:attrName>ppt_w</p:attrName>
                                        </p:attrNameLst>
                                      </p:cBhvr>
                                      <p:tavLst>
                                        <p:tav tm="0">
                                          <p:val>
                                            <p:fltVal val="0"/>
                                          </p:val>
                                        </p:tav>
                                        <p:tav tm="100000">
                                          <p:val>
                                            <p:strVal val="#ppt_w"/>
                                          </p:val>
                                        </p:tav>
                                      </p:tavLst>
                                    </p:anim>
                                    <p:anim calcmode="lin" valueType="num">
                                      <p:cBhvr>
                                        <p:cTn id="23" dur="500" fill="hold"/>
                                        <p:tgtEl>
                                          <p:spTgt spid="29287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70" grpId="0"/>
      <p:bldP spid="29287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42" name="Rectangle 6">
            <a:extLst>
              <a:ext uri="{FF2B5EF4-FFF2-40B4-BE49-F238E27FC236}">
                <a16:creationId xmlns:a16="http://schemas.microsoft.com/office/drawing/2014/main" id="{1D55E777-2633-48BF-B100-FC737C852C47}"/>
              </a:ext>
            </a:extLst>
          </p:cNvPr>
          <p:cNvSpPr>
            <a:spLocks noChangeArrowheads="1"/>
          </p:cNvSpPr>
          <p:nvPr/>
        </p:nvSpPr>
        <p:spPr bwMode="auto">
          <a:xfrm>
            <a:off x="539750" y="692150"/>
            <a:ext cx="8135938" cy="526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a:solidFill>
                  <a:schemeClr val="bg2">
                    <a:lumMod val="10000"/>
                  </a:schemeClr>
                </a:solidFill>
                <a:ea typeface="楷体_GB2312" pitchFamily="49" charset="-122"/>
              </a:rPr>
              <a:t>定量估计裂变前后表面能和库仑能的变化情况</a:t>
            </a:r>
          </a:p>
          <a:p>
            <a:pPr>
              <a:lnSpc>
                <a:spcPct val="120000"/>
              </a:lnSpc>
              <a:spcBef>
                <a:spcPct val="50000"/>
              </a:spcBef>
            </a:pPr>
            <a:endParaRPr kumimoji="1" lang="zh-CN" altLang="en-US">
              <a:solidFill>
                <a:schemeClr val="bg2">
                  <a:lumMod val="10000"/>
                </a:schemeClr>
              </a:solidFill>
              <a:ea typeface="楷体_GB2312" pitchFamily="49" charset="-122"/>
            </a:endParaRPr>
          </a:p>
          <a:p>
            <a:pPr>
              <a:lnSpc>
                <a:spcPct val="120000"/>
              </a:lnSpc>
              <a:spcBef>
                <a:spcPct val="50000"/>
              </a:spcBef>
            </a:pPr>
            <a:endParaRPr kumimoji="1" lang="zh-CN" altLang="en-US">
              <a:solidFill>
                <a:schemeClr val="bg2">
                  <a:lumMod val="10000"/>
                </a:schemeClr>
              </a:solidFill>
              <a:ea typeface="楷体_GB2312" pitchFamily="49" charset="-122"/>
            </a:endParaRPr>
          </a:p>
          <a:p>
            <a:pPr>
              <a:lnSpc>
                <a:spcPct val="120000"/>
              </a:lnSpc>
              <a:spcBef>
                <a:spcPct val="50000"/>
              </a:spcBef>
            </a:pPr>
            <a:endParaRPr kumimoji="1" lang="zh-CN" altLang="en-US">
              <a:solidFill>
                <a:schemeClr val="bg2">
                  <a:lumMod val="10000"/>
                </a:schemeClr>
              </a:solidFill>
              <a:ea typeface="楷体_GB2312" pitchFamily="49" charset="-122"/>
            </a:endParaRPr>
          </a:p>
          <a:p>
            <a:pPr>
              <a:lnSpc>
                <a:spcPct val="120000"/>
              </a:lnSpc>
              <a:spcBef>
                <a:spcPct val="50000"/>
              </a:spcBef>
            </a:pPr>
            <a:endParaRPr kumimoji="1" lang="zh-CN" altLang="en-US">
              <a:solidFill>
                <a:schemeClr val="bg2">
                  <a:lumMod val="10000"/>
                </a:schemeClr>
              </a:solidFill>
              <a:ea typeface="楷体_GB2312" pitchFamily="49" charset="-122"/>
            </a:endParaRPr>
          </a:p>
          <a:p>
            <a:pPr>
              <a:lnSpc>
                <a:spcPct val="120000"/>
              </a:lnSpc>
              <a:spcBef>
                <a:spcPct val="50000"/>
              </a:spcBef>
            </a:pPr>
            <a:r>
              <a:rPr kumimoji="1" lang="zh-CN" altLang="zh-CN">
                <a:solidFill>
                  <a:schemeClr val="bg2">
                    <a:lumMod val="10000"/>
                  </a:schemeClr>
                </a:solidFill>
                <a:ea typeface="楷体_GB2312" pitchFamily="49" charset="-122"/>
              </a:rPr>
              <a:t>前项为负：表面能增加；后项为正：库仑能减小</a:t>
            </a:r>
            <a:r>
              <a:rPr kumimoji="1" lang="zh-CN" altLang="en-US">
                <a:solidFill>
                  <a:schemeClr val="bg2">
                    <a:lumMod val="10000"/>
                  </a:schemeClr>
                </a:solidFill>
                <a:ea typeface="楷体_GB2312" pitchFamily="49" charset="-122"/>
              </a:rPr>
              <a:t>，</a:t>
            </a:r>
            <a:r>
              <a:rPr kumimoji="1" lang="zh-CN" altLang="zh-CN">
                <a:solidFill>
                  <a:schemeClr val="bg2">
                    <a:lumMod val="10000"/>
                  </a:schemeClr>
                </a:solidFill>
                <a:ea typeface="楷体_GB2312" pitchFamily="49" charset="-122"/>
              </a:rPr>
              <a:t>要求</a:t>
            </a:r>
            <a:r>
              <a:rPr kumimoji="1" lang="zh-CN" altLang="zh-CN" i="1">
                <a:solidFill>
                  <a:schemeClr val="bg2">
                    <a:lumMod val="10000"/>
                  </a:schemeClr>
                </a:solidFill>
                <a:ea typeface="楷体_GB2312" pitchFamily="49" charset="-122"/>
                <a:sym typeface="Symbol" panose="05050102010706020507" pitchFamily="18" charset="2"/>
              </a:rPr>
              <a:t></a:t>
            </a:r>
            <a:r>
              <a:rPr kumimoji="1" lang="en-US" altLang="zh-CN" i="1">
                <a:solidFill>
                  <a:schemeClr val="bg2">
                    <a:lumMod val="10000"/>
                  </a:schemeClr>
                </a:solidFill>
                <a:ea typeface="楷体_GB2312" pitchFamily="49" charset="-122"/>
                <a:sym typeface="Symbol" panose="05050102010706020507" pitchFamily="18" charset="2"/>
              </a:rPr>
              <a:t>B</a:t>
            </a:r>
            <a:r>
              <a:rPr kumimoji="1" lang="en-US" altLang="zh-CN">
                <a:solidFill>
                  <a:schemeClr val="bg2">
                    <a:lumMod val="10000"/>
                  </a:schemeClr>
                </a:solidFill>
                <a:ea typeface="楷体_GB2312" pitchFamily="49" charset="-122"/>
                <a:sym typeface="Symbol" panose="05050102010706020507" pitchFamily="18" charset="2"/>
              </a:rPr>
              <a:t>0</a:t>
            </a:r>
            <a:r>
              <a:rPr kumimoji="1" lang="zh-CN" altLang="en-US">
                <a:solidFill>
                  <a:schemeClr val="bg2">
                    <a:lumMod val="10000"/>
                  </a:schemeClr>
                </a:solidFill>
                <a:ea typeface="楷体_GB2312" pitchFamily="49" charset="-122"/>
                <a:sym typeface="Symbol" panose="05050102010706020507" pitchFamily="18" charset="2"/>
              </a:rPr>
              <a:t>。</a:t>
            </a:r>
            <a:r>
              <a:rPr kumimoji="1" lang="zh-CN" altLang="zh-CN">
                <a:solidFill>
                  <a:schemeClr val="bg2">
                    <a:lumMod val="10000"/>
                  </a:schemeClr>
                </a:solidFill>
                <a:ea typeface="楷体_GB2312" pitchFamily="49" charset="-122"/>
                <a:sym typeface="Symbol" panose="05050102010706020507" pitchFamily="18" charset="2"/>
              </a:rPr>
              <a:t>所以，库仑能的减小表面能的增加</a:t>
            </a:r>
            <a:r>
              <a:rPr kumimoji="1" lang="zh-CN" altLang="en-US">
                <a:solidFill>
                  <a:schemeClr val="bg2">
                    <a:lumMod val="10000"/>
                  </a:schemeClr>
                </a:solidFill>
                <a:ea typeface="楷体_GB2312" pitchFamily="49" charset="-122"/>
                <a:sym typeface="Symbol" panose="05050102010706020507" pitchFamily="18" charset="2"/>
              </a:rPr>
              <a:t>。</a:t>
            </a:r>
            <a:r>
              <a:rPr kumimoji="1" lang="zh-CN" altLang="zh-CN">
                <a:solidFill>
                  <a:schemeClr val="bg2">
                    <a:lumMod val="10000"/>
                  </a:schemeClr>
                </a:solidFill>
                <a:ea typeface="楷体_GB2312" pitchFamily="49" charset="-122"/>
                <a:sym typeface="Symbol" panose="05050102010706020507" pitchFamily="18" charset="2"/>
              </a:rPr>
              <a:t>理论上，</a:t>
            </a:r>
            <a:r>
              <a:rPr kumimoji="1" lang="en-US" altLang="zh-CN" i="1">
                <a:solidFill>
                  <a:schemeClr val="bg2">
                    <a:lumMod val="10000"/>
                  </a:schemeClr>
                </a:solidFill>
                <a:ea typeface="楷体_GB2312" pitchFamily="49" charset="-122"/>
                <a:sym typeface="Symbol" panose="05050102010706020507" pitchFamily="18" charset="2"/>
              </a:rPr>
              <a:t>A</a:t>
            </a:r>
            <a:r>
              <a:rPr kumimoji="1" lang="en-US" altLang="zh-CN">
                <a:solidFill>
                  <a:schemeClr val="bg2">
                    <a:lumMod val="10000"/>
                  </a:schemeClr>
                </a:solidFill>
                <a:ea typeface="楷体_GB2312" pitchFamily="49" charset="-122"/>
                <a:sym typeface="Symbol" panose="05050102010706020507" pitchFamily="18" charset="2"/>
              </a:rPr>
              <a:t>&gt;100 </a:t>
            </a:r>
            <a:r>
              <a:rPr kumimoji="1" lang="zh-CN" altLang="zh-CN">
                <a:solidFill>
                  <a:schemeClr val="bg2">
                    <a:lumMod val="10000"/>
                  </a:schemeClr>
                </a:solidFill>
                <a:ea typeface="楷体_GB2312" pitchFamily="49" charset="-122"/>
                <a:sym typeface="Symbol" panose="05050102010706020507" pitchFamily="18" charset="2"/>
              </a:rPr>
              <a:t>的原子核裂变才能释放能量。</a:t>
            </a:r>
            <a:endParaRPr kumimoji="1" lang="zh-CN" altLang="en-US">
              <a:solidFill>
                <a:schemeClr val="bg2">
                  <a:lumMod val="10000"/>
                </a:schemeClr>
              </a:solidFill>
              <a:ea typeface="楷体_GB2312" pitchFamily="49" charset="-122"/>
              <a:sym typeface="Symbol" panose="05050102010706020507" pitchFamily="18" charset="2"/>
            </a:endParaRPr>
          </a:p>
        </p:txBody>
      </p:sp>
      <p:graphicFrame>
        <p:nvGraphicFramePr>
          <p:cNvPr id="295940" name="Object 4">
            <a:extLst>
              <a:ext uri="{FF2B5EF4-FFF2-40B4-BE49-F238E27FC236}">
                <a16:creationId xmlns:a16="http://schemas.microsoft.com/office/drawing/2014/main" id="{3E892266-BB6D-4930-8E7B-AE3578462303}"/>
              </a:ext>
            </a:extLst>
          </p:cNvPr>
          <p:cNvGraphicFramePr>
            <a:graphicFrameLocks noChangeAspect="1"/>
          </p:cNvGraphicFramePr>
          <p:nvPr>
            <p:ph/>
            <p:extLst>
              <p:ext uri="{D42A27DB-BD31-4B8C-83A1-F6EECF244321}">
                <p14:modId xmlns:p14="http://schemas.microsoft.com/office/powerpoint/2010/main" val="2304077688"/>
              </p:ext>
            </p:extLst>
          </p:nvPr>
        </p:nvGraphicFramePr>
        <p:xfrm>
          <a:off x="1116013" y="1268413"/>
          <a:ext cx="6985000" cy="2928937"/>
        </p:xfrm>
        <a:graphic>
          <a:graphicData uri="http://schemas.openxmlformats.org/presentationml/2006/ole">
            <mc:AlternateContent xmlns:mc="http://schemas.openxmlformats.org/markup-compatibility/2006">
              <mc:Choice xmlns:v="urn:schemas-microsoft-com:vml" Requires="v">
                <p:oleObj spid="_x0000_s295943" name="公式" r:id="rId3" imgW="2603160" imgH="1091880" progId="Equation.3">
                  <p:embed/>
                </p:oleObj>
              </mc:Choice>
              <mc:Fallback>
                <p:oleObj name="公式" r:id="rId3" imgW="2603160" imgH="10918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1268413"/>
                        <a:ext cx="6985000" cy="2928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theme/theme1.xml><?xml version="1.0" encoding="utf-8"?>
<a:theme xmlns:a="http://schemas.openxmlformats.org/drawingml/2006/main" name="Balloons">
  <a:themeElements>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fontScheme name="Balloon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1C1C1C"/>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1C1C1C"/>
            </a:solidFill>
            <a:effectLst/>
            <a:latin typeface="Times New Roman" panose="02020603050405020304" pitchFamily="18" charset="0"/>
            <a:ea typeface="宋体" panose="02010600030101010101" pitchFamily="2" charset="-122"/>
          </a:defRPr>
        </a:defPPr>
      </a:lstStyle>
    </a:lnDef>
  </a:objectDefaults>
  <a:extraClrSchemeLst>
    <a:extraClrScheme>
      <a:clrScheme name="Balloons 1">
        <a:dk1>
          <a:srgbClr val="9900CC"/>
        </a:dk1>
        <a:lt1>
          <a:srgbClr val="FFFFCC"/>
        </a:lt1>
        <a:dk2>
          <a:srgbClr val="000000"/>
        </a:dk2>
        <a:lt2>
          <a:srgbClr val="FFFFFF"/>
        </a:lt2>
        <a:accent1>
          <a:srgbClr val="666699"/>
        </a:accent1>
        <a:accent2>
          <a:srgbClr val="660066"/>
        </a:accent2>
        <a:accent3>
          <a:srgbClr val="AAAAAA"/>
        </a:accent3>
        <a:accent4>
          <a:srgbClr val="DADAAE"/>
        </a:accent4>
        <a:accent5>
          <a:srgbClr val="B8B8CA"/>
        </a:accent5>
        <a:accent6>
          <a:srgbClr val="5C005C"/>
        </a:accent6>
        <a:hlink>
          <a:srgbClr val="CC0000"/>
        </a:hlink>
        <a:folHlink>
          <a:srgbClr val="A50021"/>
        </a:folHlink>
      </a:clrScheme>
      <a:clrMap bg1="dk2" tx1="lt1" bg2="dk1" tx2="lt2" accent1="accent1" accent2="accent2" accent3="accent3" accent4="accent4" accent5="accent5" accent6="accent6" hlink="hlink" folHlink="folHlink"/>
    </a:extraClrScheme>
    <a:extraClrScheme>
      <a:clrScheme name="Balloons 2">
        <a:dk1>
          <a:srgbClr val="990033"/>
        </a:dk1>
        <a:lt1>
          <a:srgbClr val="FFFFFF"/>
        </a:lt1>
        <a:dk2>
          <a:srgbClr val="000000"/>
        </a:dk2>
        <a:lt2>
          <a:srgbClr val="FFFFFF"/>
        </a:lt2>
        <a:accent1>
          <a:srgbClr val="FF3300"/>
        </a:accent1>
        <a:accent2>
          <a:srgbClr val="FF9900"/>
        </a:accent2>
        <a:accent3>
          <a:srgbClr val="AAAAAA"/>
        </a:accent3>
        <a:accent4>
          <a:srgbClr val="DADADA"/>
        </a:accent4>
        <a:accent5>
          <a:srgbClr val="FFADAA"/>
        </a:accent5>
        <a:accent6>
          <a:srgbClr val="E78A00"/>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Balloons 3">
        <a:dk1>
          <a:srgbClr val="CCCCFF"/>
        </a:dk1>
        <a:lt1>
          <a:srgbClr val="FFFFCC"/>
        </a:lt1>
        <a:dk2>
          <a:srgbClr val="000000"/>
        </a:dk2>
        <a:lt2>
          <a:srgbClr val="FFFFFF"/>
        </a:lt2>
        <a:accent1>
          <a:srgbClr val="9999FF"/>
        </a:accent1>
        <a:accent2>
          <a:srgbClr val="33CCCC"/>
        </a:accent2>
        <a:accent3>
          <a:srgbClr val="AAAAAA"/>
        </a:accent3>
        <a:accent4>
          <a:srgbClr val="DADAAE"/>
        </a:accent4>
        <a:accent5>
          <a:srgbClr val="CACAFF"/>
        </a:accent5>
        <a:accent6>
          <a:srgbClr val="2DB9B9"/>
        </a:accent6>
        <a:hlink>
          <a:srgbClr val="66FFFF"/>
        </a:hlink>
        <a:folHlink>
          <a:srgbClr val="660066"/>
        </a:folHlink>
      </a:clrScheme>
      <a:clrMap bg1="dk2" tx1="lt1" bg2="dk1" tx2="lt2" accent1="accent1" accent2="accent2" accent3="accent3" accent4="accent4" accent5="accent5" accent6="accent6" hlink="hlink" folHlink="folHlink"/>
    </a:extraClrScheme>
    <a:extraClrScheme>
      <a:clrScheme name="Balloons 4">
        <a:dk1>
          <a:srgbClr val="000000"/>
        </a:dk1>
        <a:lt1>
          <a:srgbClr val="F8F8F8"/>
        </a:lt1>
        <a:dk2>
          <a:srgbClr val="800000"/>
        </a:dk2>
        <a:lt2>
          <a:srgbClr val="FFFFFF"/>
        </a:lt2>
        <a:accent1>
          <a:srgbClr val="FF3300"/>
        </a:accent1>
        <a:accent2>
          <a:srgbClr val="FF5050"/>
        </a:accent2>
        <a:accent3>
          <a:srgbClr val="C0AAAA"/>
        </a:accent3>
        <a:accent4>
          <a:srgbClr val="D4D4D4"/>
        </a:accent4>
        <a:accent5>
          <a:srgbClr val="FFADAA"/>
        </a:accent5>
        <a:accent6>
          <a:srgbClr val="E74848"/>
        </a:accent6>
        <a:hlink>
          <a:srgbClr val="FF9999"/>
        </a:hlink>
        <a:folHlink>
          <a:srgbClr val="FF9966"/>
        </a:folHlink>
      </a:clrScheme>
      <a:clrMap bg1="dk2" tx1="lt1" bg2="dk1" tx2="lt2" accent1="accent1" accent2="accent2" accent3="accent3" accent4="accent4" accent5="accent5" accent6="accent6" hlink="hlink" folHlink="folHlink"/>
    </a:extraClrScheme>
    <a:extraClrScheme>
      <a:clrScheme name="Balloons 5">
        <a:dk1>
          <a:srgbClr val="666699"/>
        </a:dk1>
        <a:lt1>
          <a:srgbClr val="FFFFFF"/>
        </a:lt1>
        <a:dk2>
          <a:srgbClr val="000066"/>
        </a:dk2>
        <a:lt2>
          <a:srgbClr val="CCECFF"/>
        </a:lt2>
        <a:accent1>
          <a:srgbClr val="009999"/>
        </a:accent1>
        <a:accent2>
          <a:srgbClr val="0099CC"/>
        </a:accent2>
        <a:accent3>
          <a:srgbClr val="AAAAB8"/>
        </a:accent3>
        <a:accent4>
          <a:srgbClr val="DADADA"/>
        </a:accent4>
        <a:accent5>
          <a:srgbClr val="AACACA"/>
        </a:accent5>
        <a:accent6>
          <a:srgbClr val="008AB9"/>
        </a:accent6>
        <a:hlink>
          <a:srgbClr val="CC99FF"/>
        </a:hlink>
        <a:folHlink>
          <a:srgbClr val="3366CC"/>
        </a:folHlink>
      </a:clrScheme>
      <a:clrMap bg1="dk2" tx1="lt1" bg2="dk1" tx2="lt2" accent1="accent1" accent2="accent2" accent3="accent3" accent4="accent4" accent5="accent5" accent6="accent6" hlink="hlink" folHlink="folHlink"/>
    </a:extraClrScheme>
    <a:extraClrScheme>
      <a:clrScheme name="Balloons 6">
        <a:dk1>
          <a:srgbClr val="99CC00"/>
        </a:dk1>
        <a:lt1>
          <a:srgbClr val="FFFFFF"/>
        </a:lt1>
        <a:dk2>
          <a:srgbClr val="009900"/>
        </a:dk2>
        <a:lt2>
          <a:srgbClr val="FFFF99"/>
        </a:lt2>
        <a:accent1>
          <a:srgbClr val="336600"/>
        </a:accent1>
        <a:accent2>
          <a:srgbClr val="008000"/>
        </a:accent2>
        <a:accent3>
          <a:srgbClr val="AACAAA"/>
        </a:accent3>
        <a:accent4>
          <a:srgbClr val="DADADA"/>
        </a:accent4>
        <a:accent5>
          <a:srgbClr val="ADB8AA"/>
        </a:accent5>
        <a:accent6>
          <a:srgbClr val="007300"/>
        </a:accent6>
        <a:hlink>
          <a:srgbClr val="CCCC00"/>
        </a:hlink>
        <a:folHlink>
          <a:srgbClr val="33CC33"/>
        </a:folHlink>
      </a:clrScheme>
      <a:clrMap bg1="dk2" tx1="lt1" bg2="dk1" tx2="lt2" accent1="accent1" accent2="accent2" accent3="accent3" accent4="accent4" accent5="accent5" accent6="accent6" hlink="hlink" folHlink="folHlink"/>
    </a:extraClrScheme>
    <a:extraClrScheme>
      <a:clrScheme name="Balloons 7">
        <a:dk1>
          <a:srgbClr val="000066"/>
        </a:dk1>
        <a:lt1>
          <a:srgbClr val="E1F4FF"/>
        </a:lt1>
        <a:dk2>
          <a:srgbClr val="000066"/>
        </a:dk2>
        <a:lt2>
          <a:srgbClr val="CCCCFF"/>
        </a:lt2>
        <a:accent1>
          <a:srgbClr val="9999FF"/>
        </a:accent1>
        <a:accent2>
          <a:srgbClr val="33CCCC"/>
        </a:accent2>
        <a:accent3>
          <a:srgbClr val="EEF8FF"/>
        </a:accent3>
        <a:accent4>
          <a:srgbClr val="000056"/>
        </a:accent4>
        <a:accent5>
          <a:srgbClr val="CACAFF"/>
        </a:accent5>
        <a:accent6>
          <a:srgbClr val="2DB9B9"/>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Balloons 9">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78AB9"/>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Balloons</Template>
  <TotalTime>5842</TotalTime>
  <Words>3388</Words>
  <Application>Microsoft Office PowerPoint</Application>
  <PresentationFormat>全屏显示(4:3)</PresentationFormat>
  <Paragraphs>196</Paragraphs>
  <Slides>45</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45</vt:i4>
      </vt:variant>
    </vt:vector>
  </HeadingPairs>
  <TitlesOfParts>
    <vt:vector size="57" baseType="lpstr">
      <vt:lpstr>Times New Roman</vt:lpstr>
      <vt:lpstr>宋体</vt:lpstr>
      <vt:lpstr>Verdana</vt:lpstr>
      <vt:lpstr>Arial</vt:lpstr>
      <vt:lpstr>楷体_GB2312</vt:lpstr>
      <vt:lpstr>仿宋_GB2312</vt:lpstr>
      <vt:lpstr>Symbol</vt:lpstr>
      <vt:lpstr>Wingdings</vt:lpstr>
      <vt:lpstr>方正姚体</vt:lpstr>
      <vt:lpstr>黑体</vt:lpstr>
      <vt:lpstr>Balloons</vt:lpstr>
      <vt:lpstr>Microsoft 公式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东北师范大学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原子核概论</dc:title>
  <dc:subject>§11 裂变与聚变</dc:subject>
  <dc:creator>李明非 东北师范大学物理学院</dc:creator>
  <cp:lastModifiedBy>伯望 张</cp:lastModifiedBy>
  <cp:revision>382</cp:revision>
  <dcterms:created xsi:type="dcterms:W3CDTF">2001-03-15T01:39:43Z</dcterms:created>
  <dcterms:modified xsi:type="dcterms:W3CDTF">2018-12-25T13:27:48Z</dcterms:modified>
</cp:coreProperties>
</file>