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0"/>
  </p:notesMasterIdLst>
  <p:handoutMasterIdLst>
    <p:handoutMasterId r:id="rId21"/>
  </p:handoutMasterIdLst>
  <p:sldIdLst>
    <p:sldId id="310" r:id="rId2"/>
    <p:sldId id="311" r:id="rId3"/>
    <p:sldId id="313" r:id="rId4"/>
    <p:sldId id="314" r:id="rId5"/>
    <p:sldId id="315" r:id="rId6"/>
    <p:sldId id="329" r:id="rId7"/>
    <p:sldId id="312" r:id="rId8"/>
    <p:sldId id="316" r:id="rId9"/>
    <p:sldId id="317" r:id="rId10"/>
    <p:sldId id="318" r:id="rId11"/>
    <p:sldId id="319" r:id="rId12"/>
    <p:sldId id="320" r:id="rId13"/>
    <p:sldId id="321" r:id="rId14"/>
    <p:sldId id="322" r:id="rId15"/>
    <p:sldId id="327" r:id="rId16"/>
    <p:sldId id="328" r:id="rId17"/>
    <p:sldId id="326" r:id="rId18"/>
    <p:sldId id="323" r:id="rId19"/>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300"/>
    <a:srgbClr val="FFFF66"/>
    <a:srgbClr val="FF3300"/>
    <a:srgbClr val="CC0000"/>
    <a:srgbClr val="FF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9" autoAdjust="0"/>
    <p:restoredTop sz="94859" autoAdjust="0"/>
  </p:normalViewPr>
  <p:slideViewPr>
    <p:cSldViewPr>
      <p:cViewPr varScale="1">
        <p:scale>
          <a:sx n="83" d="100"/>
          <a:sy n="83" d="100"/>
        </p:scale>
        <p:origin x="1224" y="8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4"/>
    </p:cViewPr>
  </p:sorterViewPr>
  <p:notesViewPr>
    <p:cSldViewPr>
      <p:cViewPr varScale="1">
        <p:scale>
          <a:sx n="36" d="100"/>
          <a:sy n="36" d="100"/>
        </p:scale>
        <p:origin x="-16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9BE34E9B-866D-4C77-A114-6E5B7E2DAC2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endParaRPr lang="en-US" altLang="zh-CN"/>
          </a:p>
        </p:txBody>
      </p:sp>
      <p:sp>
        <p:nvSpPr>
          <p:cNvPr id="196611" name="Rectangle 3">
            <a:extLst>
              <a:ext uri="{FF2B5EF4-FFF2-40B4-BE49-F238E27FC236}">
                <a16:creationId xmlns:a16="http://schemas.microsoft.com/office/drawing/2014/main" id="{141DEBA5-4203-4AE6-9086-DE185D77B60C}"/>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endParaRPr lang="en-US" altLang="zh-CN"/>
          </a:p>
        </p:txBody>
      </p:sp>
      <p:sp>
        <p:nvSpPr>
          <p:cNvPr id="196612" name="Rectangle 4">
            <a:extLst>
              <a:ext uri="{FF2B5EF4-FFF2-40B4-BE49-F238E27FC236}">
                <a16:creationId xmlns:a16="http://schemas.microsoft.com/office/drawing/2014/main" id="{77172151-631D-4706-98A3-3D05CFCFE8B9}"/>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endParaRPr lang="en-US" altLang="zh-CN"/>
          </a:p>
        </p:txBody>
      </p:sp>
      <p:sp>
        <p:nvSpPr>
          <p:cNvPr id="196613" name="Rectangle 5">
            <a:extLst>
              <a:ext uri="{FF2B5EF4-FFF2-40B4-BE49-F238E27FC236}">
                <a16:creationId xmlns:a16="http://schemas.microsoft.com/office/drawing/2014/main" id="{E9893FC6-EF90-4423-8427-97222CDA52C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fld id="{900C0136-5882-4CCE-BAF3-B5780EEC648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EDB9AB6-0523-4487-9241-CFD7116659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0595" name="Rectangle 3">
            <a:extLst>
              <a:ext uri="{FF2B5EF4-FFF2-40B4-BE49-F238E27FC236}">
                <a16:creationId xmlns:a16="http://schemas.microsoft.com/office/drawing/2014/main" id="{92818A90-33BB-4027-A664-70FFE9A7F4F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0596" name="Rectangle 4">
            <a:extLst>
              <a:ext uri="{FF2B5EF4-FFF2-40B4-BE49-F238E27FC236}">
                <a16:creationId xmlns:a16="http://schemas.microsoft.com/office/drawing/2014/main" id="{1ECB4F8F-0792-4563-9391-108F1AD781B6}"/>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146223DF-72EE-4A37-834B-B9AFA2D23C2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8" name="Rectangle 6">
            <a:extLst>
              <a:ext uri="{FF2B5EF4-FFF2-40B4-BE49-F238E27FC236}">
                <a16:creationId xmlns:a16="http://schemas.microsoft.com/office/drawing/2014/main" id="{0BE5081F-0533-434A-A34A-F08DAC92FF6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0599" name="Rectangle 7">
            <a:extLst>
              <a:ext uri="{FF2B5EF4-FFF2-40B4-BE49-F238E27FC236}">
                <a16:creationId xmlns:a16="http://schemas.microsoft.com/office/drawing/2014/main" id="{C801CCB1-14F1-4CDE-BAED-782F845CD7E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3859F5C-518A-4012-96FA-75236ECFC91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990DC053-35AE-404B-AEEE-563C136567CD}"/>
              </a:ext>
            </a:extLst>
          </p:cNvPr>
          <p:cNvGrpSpPr>
            <a:grpSpLocks/>
          </p:cNvGrpSpPr>
          <p:nvPr/>
        </p:nvGrpSpPr>
        <p:grpSpPr bwMode="auto">
          <a:xfrm>
            <a:off x="0" y="0"/>
            <a:ext cx="8805863" cy="6858000"/>
            <a:chOff x="0" y="0"/>
            <a:chExt cx="5547" cy="4320"/>
          </a:xfrm>
        </p:grpSpPr>
        <p:grpSp>
          <p:nvGrpSpPr>
            <p:cNvPr id="53251" name="Group 3">
              <a:extLst>
                <a:ext uri="{FF2B5EF4-FFF2-40B4-BE49-F238E27FC236}">
                  <a16:creationId xmlns:a16="http://schemas.microsoft.com/office/drawing/2014/main" id="{C756950E-60EE-4423-ADF7-668AD3CD8B6C}"/>
                </a:ext>
              </a:extLst>
            </p:cNvPr>
            <p:cNvGrpSpPr>
              <a:grpSpLocks/>
            </p:cNvGrpSpPr>
            <p:nvPr userDrawn="1"/>
          </p:nvGrpSpPr>
          <p:grpSpPr bwMode="auto">
            <a:xfrm rot="-215207">
              <a:off x="3690" y="234"/>
              <a:ext cx="1857" cy="3625"/>
              <a:chOff x="3010" y="778"/>
              <a:chExt cx="1857" cy="3625"/>
            </a:xfrm>
          </p:grpSpPr>
          <p:sp>
            <p:nvSpPr>
              <p:cNvPr id="53252" name="Freeform 4">
                <a:extLst>
                  <a:ext uri="{FF2B5EF4-FFF2-40B4-BE49-F238E27FC236}">
                    <a16:creationId xmlns:a16="http://schemas.microsoft.com/office/drawing/2014/main" id="{5D2D2102-6976-4570-A335-D4D3B008FF11}"/>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a:extLst>
                  <a:ext uri="{FF2B5EF4-FFF2-40B4-BE49-F238E27FC236}">
                    <a16:creationId xmlns:a16="http://schemas.microsoft.com/office/drawing/2014/main" id="{9BF5C3B5-5B91-48B7-B10D-35108D392A8E}"/>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a:extLst>
                  <a:ext uri="{FF2B5EF4-FFF2-40B4-BE49-F238E27FC236}">
                    <a16:creationId xmlns:a16="http://schemas.microsoft.com/office/drawing/2014/main" id="{E8BA8806-90CC-476F-ADC4-24EDAF20F31A}"/>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a:extLst>
                  <a:ext uri="{FF2B5EF4-FFF2-40B4-BE49-F238E27FC236}">
                    <a16:creationId xmlns:a16="http://schemas.microsoft.com/office/drawing/2014/main" id="{FB86F083-8ED4-41BA-A8DE-1457B502DBFB}"/>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a:extLst>
                  <a:ext uri="{FF2B5EF4-FFF2-40B4-BE49-F238E27FC236}">
                    <a16:creationId xmlns:a16="http://schemas.microsoft.com/office/drawing/2014/main" id="{0EB92C81-50C1-403A-A8A1-91166A22241E}"/>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a:extLst>
                  <a:ext uri="{FF2B5EF4-FFF2-40B4-BE49-F238E27FC236}">
                    <a16:creationId xmlns:a16="http://schemas.microsoft.com/office/drawing/2014/main" id="{5A982A77-1370-4C02-B9DE-EAB92C89B87B}"/>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a:extLst>
                  <a:ext uri="{FF2B5EF4-FFF2-40B4-BE49-F238E27FC236}">
                    <a16:creationId xmlns:a16="http://schemas.microsoft.com/office/drawing/2014/main" id="{72D5EDDC-3451-44CA-94BC-58BEC740147B}"/>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a:extLst>
                <a:ext uri="{FF2B5EF4-FFF2-40B4-BE49-F238E27FC236}">
                  <a16:creationId xmlns:a16="http://schemas.microsoft.com/office/drawing/2014/main" id="{70A077E7-5E8A-4E46-8D95-6300291FB02E}"/>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a:extLst>
                <a:ext uri="{FF2B5EF4-FFF2-40B4-BE49-F238E27FC236}">
                  <a16:creationId xmlns:a16="http://schemas.microsoft.com/office/drawing/2014/main" id="{129D82FD-515B-4BAD-AE16-29DA8402A54A}"/>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a:extLst>
                <a:ext uri="{FF2B5EF4-FFF2-40B4-BE49-F238E27FC236}">
                  <a16:creationId xmlns:a16="http://schemas.microsoft.com/office/drawing/2014/main" id="{690BFCC5-8142-437E-861C-524AB171309B}"/>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a:extLst>
                <a:ext uri="{FF2B5EF4-FFF2-40B4-BE49-F238E27FC236}">
                  <a16:creationId xmlns:a16="http://schemas.microsoft.com/office/drawing/2014/main" id="{A3D853F6-3C79-47E7-9DB0-7360BFBE9F7E}"/>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a:extLst>
                <a:ext uri="{FF2B5EF4-FFF2-40B4-BE49-F238E27FC236}">
                  <a16:creationId xmlns:a16="http://schemas.microsoft.com/office/drawing/2014/main" id="{5A34AEBE-1A06-441E-A47C-AB75708F835D}"/>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a:extLst>
                <a:ext uri="{FF2B5EF4-FFF2-40B4-BE49-F238E27FC236}">
                  <a16:creationId xmlns:a16="http://schemas.microsoft.com/office/drawing/2014/main" id="{05BC3A67-82C4-4044-92DB-E2CD4D0CF595}"/>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a:extLst>
                <a:ext uri="{FF2B5EF4-FFF2-40B4-BE49-F238E27FC236}">
                  <a16:creationId xmlns:a16="http://schemas.microsoft.com/office/drawing/2014/main" id="{F19C93F3-C5E6-4A7E-B512-9216FA57FD67}"/>
                </a:ext>
              </a:extLst>
            </p:cNvPr>
            <p:cNvGrpSpPr>
              <a:grpSpLocks/>
            </p:cNvGrpSpPr>
            <p:nvPr userDrawn="1"/>
          </p:nvGrpSpPr>
          <p:grpSpPr bwMode="auto">
            <a:xfrm rot="3220060">
              <a:off x="2631" y="754"/>
              <a:ext cx="569" cy="637"/>
              <a:chOff x="1727" y="866"/>
              <a:chExt cx="129" cy="157"/>
            </a:xfrm>
          </p:grpSpPr>
          <p:sp>
            <p:nvSpPr>
              <p:cNvPr id="53266" name="Freeform 18">
                <a:extLst>
                  <a:ext uri="{FF2B5EF4-FFF2-40B4-BE49-F238E27FC236}">
                    <a16:creationId xmlns:a16="http://schemas.microsoft.com/office/drawing/2014/main" id="{DF9EA217-F304-48DF-99CB-4FE90A737847}"/>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a:extLst>
                  <a:ext uri="{FF2B5EF4-FFF2-40B4-BE49-F238E27FC236}">
                    <a16:creationId xmlns:a16="http://schemas.microsoft.com/office/drawing/2014/main" id="{62CAFFF5-3CCA-4F59-8CC2-5A324F5EAB24}"/>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a:extLst>
                  <a:ext uri="{FF2B5EF4-FFF2-40B4-BE49-F238E27FC236}">
                    <a16:creationId xmlns:a16="http://schemas.microsoft.com/office/drawing/2014/main" id="{4A7453D1-28B3-4701-B0CE-AD30B6BEEE57}"/>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a:extLst>
                <a:ext uri="{FF2B5EF4-FFF2-40B4-BE49-F238E27FC236}">
                  <a16:creationId xmlns:a16="http://schemas.microsoft.com/office/drawing/2014/main" id="{FC5D85FC-7801-49E2-A6E9-92CDA8A402C0}"/>
                </a:ext>
              </a:extLst>
            </p:cNvPr>
            <p:cNvGrpSpPr>
              <a:grpSpLocks/>
            </p:cNvGrpSpPr>
            <p:nvPr userDrawn="1"/>
          </p:nvGrpSpPr>
          <p:grpSpPr bwMode="auto">
            <a:xfrm rot="-6691250">
              <a:off x="3637" y="132"/>
              <a:ext cx="356" cy="607"/>
              <a:chOff x="1727" y="866"/>
              <a:chExt cx="129" cy="157"/>
            </a:xfrm>
          </p:grpSpPr>
          <p:sp>
            <p:nvSpPr>
              <p:cNvPr id="53270" name="Freeform 22">
                <a:extLst>
                  <a:ext uri="{FF2B5EF4-FFF2-40B4-BE49-F238E27FC236}">
                    <a16:creationId xmlns:a16="http://schemas.microsoft.com/office/drawing/2014/main" id="{3F54E1DE-1102-422C-9CF7-E1CFA8CED9E7}"/>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a:extLst>
                  <a:ext uri="{FF2B5EF4-FFF2-40B4-BE49-F238E27FC236}">
                    <a16:creationId xmlns:a16="http://schemas.microsoft.com/office/drawing/2014/main" id="{7BDBE9D1-30B4-469E-A71D-FDB1377C6625}"/>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a:extLst>
                  <a:ext uri="{FF2B5EF4-FFF2-40B4-BE49-F238E27FC236}">
                    <a16:creationId xmlns:a16="http://schemas.microsoft.com/office/drawing/2014/main" id="{F9E78F2E-225E-4F4E-8FF4-FF1A50AA0F7E}"/>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a:extLst>
                <a:ext uri="{FF2B5EF4-FFF2-40B4-BE49-F238E27FC236}">
                  <a16:creationId xmlns:a16="http://schemas.microsoft.com/office/drawing/2014/main" id="{F7CFC9B3-0DAE-4680-B504-2A428AFB5905}"/>
                </a:ext>
              </a:extLst>
            </p:cNvPr>
            <p:cNvGrpSpPr>
              <a:grpSpLocks/>
            </p:cNvGrpSpPr>
            <p:nvPr userDrawn="1"/>
          </p:nvGrpSpPr>
          <p:grpSpPr bwMode="auto">
            <a:xfrm rot="-13075160">
              <a:off x="668" y="3321"/>
              <a:ext cx="501" cy="502"/>
              <a:chOff x="1727" y="866"/>
              <a:chExt cx="129" cy="157"/>
            </a:xfrm>
          </p:grpSpPr>
          <p:sp>
            <p:nvSpPr>
              <p:cNvPr id="53274" name="Freeform 26">
                <a:extLst>
                  <a:ext uri="{FF2B5EF4-FFF2-40B4-BE49-F238E27FC236}">
                    <a16:creationId xmlns:a16="http://schemas.microsoft.com/office/drawing/2014/main" id="{00FA872A-6267-4194-A32E-5F35F28873F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a:extLst>
                  <a:ext uri="{FF2B5EF4-FFF2-40B4-BE49-F238E27FC236}">
                    <a16:creationId xmlns:a16="http://schemas.microsoft.com/office/drawing/2014/main" id="{D58C0205-C4BA-4226-960A-0794BAD3F8E6}"/>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a:extLst>
                  <a:ext uri="{FF2B5EF4-FFF2-40B4-BE49-F238E27FC236}">
                    <a16:creationId xmlns:a16="http://schemas.microsoft.com/office/drawing/2014/main" id="{CC1BB03C-7143-4B64-B789-0B55DF69784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a:extLst>
                <a:ext uri="{FF2B5EF4-FFF2-40B4-BE49-F238E27FC236}">
                  <a16:creationId xmlns:a16="http://schemas.microsoft.com/office/drawing/2014/main" id="{4E46AEB5-1562-408D-A4F0-A62B43036F28}"/>
                </a:ext>
              </a:extLst>
            </p:cNvPr>
            <p:cNvGrpSpPr>
              <a:grpSpLocks/>
            </p:cNvGrpSpPr>
            <p:nvPr userDrawn="1"/>
          </p:nvGrpSpPr>
          <p:grpSpPr bwMode="auto">
            <a:xfrm rot="4106450" flipH="1">
              <a:off x="393" y="262"/>
              <a:ext cx="709" cy="892"/>
              <a:chOff x="1727" y="866"/>
              <a:chExt cx="129" cy="157"/>
            </a:xfrm>
          </p:grpSpPr>
          <p:sp>
            <p:nvSpPr>
              <p:cNvPr id="53278" name="Freeform 30">
                <a:extLst>
                  <a:ext uri="{FF2B5EF4-FFF2-40B4-BE49-F238E27FC236}">
                    <a16:creationId xmlns:a16="http://schemas.microsoft.com/office/drawing/2014/main" id="{7971FBEC-CE4F-4D69-91FF-214850828FD6}"/>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a:extLst>
                  <a:ext uri="{FF2B5EF4-FFF2-40B4-BE49-F238E27FC236}">
                    <a16:creationId xmlns:a16="http://schemas.microsoft.com/office/drawing/2014/main" id="{10E9F9E0-2462-483F-BC69-4AEB16038148}"/>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a:extLst>
                  <a:ext uri="{FF2B5EF4-FFF2-40B4-BE49-F238E27FC236}">
                    <a16:creationId xmlns:a16="http://schemas.microsoft.com/office/drawing/2014/main" id="{FA1D6401-289D-43D7-A336-DB899845E18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a:extLst>
                <a:ext uri="{FF2B5EF4-FFF2-40B4-BE49-F238E27FC236}">
                  <a16:creationId xmlns:a16="http://schemas.microsoft.com/office/drawing/2014/main" id="{15207C27-EED3-4E98-A1AE-EF59FF5C27E7}"/>
                </a:ext>
              </a:extLst>
            </p:cNvPr>
            <p:cNvGrpSpPr>
              <a:grpSpLocks/>
            </p:cNvGrpSpPr>
            <p:nvPr userDrawn="1"/>
          </p:nvGrpSpPr>
          <p:grpSpPr bwMode="auto">
            <a:xfrm rot="10015322" flipH="1">
              <a:off x="4625" y="2382"/>
              <a:ext cx="709" cy="892"/>
              <a:chOff x="1727" y="866"/>
              <a:chExt cx="129" cy="157"/>
            </a:xfrm>
          </p:grpSpPr>
          <p:sp>
            <p:nvSpPr>
              <p:cNvPr id="53282" name="Freeform 34">
                <a:extLst>
                  <a:ext uri="{FF2B5EF4-FFF2-40B4-BE49-F238E27FC236}">
                    <a16:creationId xmlns:a16="http://schemas.microsoft.com/office/drawing/2014/main" id="{A84C2212-B16C-45EA-8A8D-2E1105A41147}"/>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a:extLst>
                  <a:ext uri="{FF2B5EF4-FFF2-40B4-BE49-F238E27FC236}">
                    <a16:creationId xmlns:a16="http://schemas.microsoft.com/office/drawing/2014/main" id="{86E0E3FC-6C00-4FAE-A747-9BD43D0B07B4}"/>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a:extLst>
                  <a:ext uri="{FF2B5EF4-FFF2-40B4-BE49-F238E27FC236}">
                    <a16:creationId xmlns:a16="http://schemas.microsoft.com/office/drawing/2014/main" id="{7E7BDB37-2260-4E71-91B3-9E7EF590A6EB}"/>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a:extLst>
                <a:ext uri="{FF2B5EF4-FFF2-40B4-BE49-F238E27FC236}">
                  <a16:creationId xmlns:a16="http://schemas.microsoft.com/office/drawing/2014/main" id="{6A3C2B6B-0108-4EB1-8B6A-BD225F192954}"/>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a:extLst>
                <a:ext uri="{FF2B5EF4-FFF2-40B4-BE49-F238E27FC236}">
                  <a16:creationId xmlns:a16="http://schemas.microsoft.com/office/drawing/2014/main" id="{575C71C5-85EC-4686-8B05-07A48728DB8E}"/>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a:extLst>
                <a:ext uri="{FF2B5EF4-FFF2-40B4-BE49-F238E27FC236}">
                  <a16:creationId xmlns:a16="http://schemas.microsoft.com/office/drawing/2014/main" id="{A4651909-1C90-4591-83C6-1D0EAC9C9E96}"/>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a:extLst>
                <a:ext uri="{FF2B5EF4-FFF2-40B4-BE49-F238E27FC236}">
                  <a16:creationId xmlns:a16="http://schemas.microsoft.com/office/drawing/2014/main" id="{2409E5C5-1F2D-40B7-B37A-EE3F56CD5DC2}"/>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a:extLst>
                <a:ext uri="{FF2B5EF4-FFF2-40B4-BE49-F238E27FC236}">
                  <a16:creationId xmlns:a16="http://schemas.microsoft.com/office/drawing/2014/main" id="{03E0E192-E2BD-4EA0-ABEB-06037F73E510}"/>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a:extLst>
                <a:ext uri="{FF2B5EF4-FFF2-40B4-BE49-F238E27FC236}">
                  <a16:creationId xmlns:a16="http://schemas.microsoft.com/office/drawing/2014/main" id="{94C84CF6-4718-4BFA-8718-862C4580AAB1}"/>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a:extLst>
                <a:ext uri="{FF2B5EF4-FFF2-40B4-BE49-F238E27FC236}">
                  <a16:creationId xmlns:a16="http://schemas.microsoft.com/office/drawing/2014/main" id="{2B2BE0F1-E181-4165-90AA-7DEC522A76F1}"/>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a:extLst>
              <a:ext uri="{FF2B5EF4-FFF2-40B4-BE49-F238E27FC236}">
                <a16:creationId xmlns:a16="http://schemas.microsoft.com/office/drawing/2014/main" id="{9F937F92-6DE3-42E7-AF5C-D34DEC44F5B3}"/>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a:extLst>
              <a:ext uri="{FF2B5EF4-FFF2-40B4-BE49-F238E27FC236}">
                <a16:creationId xmlns:a16="http://schemas.microsoft.com/office/drawing/2014/main" id="{5AA66546-B158-4C3A-89DB-7ED516763A16}"/>
              </a:ext>
            </a:extLst>
          </p:cNvPr>
          <p:cNvSpPr>
            <a:spLocks noGrp="1" noChangeArrowheads="1"/>
          </p:cNvSpPr>
          <p:nvPr>
            <p:ph type="ftr" sz="quarter" idx="3"/>
          </p:nvPr>
        </p:nvSpPr>
        <p:spPr/>
        <p:txBody>
          <a:bodyPr/>
          <a:lstStyle>
            <a:lvl1pPr>
              <a:defRPr/>
            </a:lvl1pPr>
          </a:lstStyle>
          <a:p>
            <a:endParaRPr lang="en-US" altLang="zh-CN"/>
          </a:p>
        </p:txBody>
      </p:sp>
      <p:sp>
        <p:nvSpPr>
          <p:cNvPr id="53294" name="Rectangle 46">
            <a:extLst>
              <a:ext uri="{FF2B5EF4-FFF2-40B4-BE49-F238E27FC236}">
                <a16:creationId xmlns:a16="http://schemas.microsoft.com/office/drawing/2014/main" id="{FEC68354-4400-4C69-B8A6-2D635C4FBA8F}"/>
              </a:ext>
            </a:extLst>
          </p:cNvPr>
          <p:cNvSpPr>
            <a:spLocks noGrp="1" noChangeArrowheads="1"/>
          </p:cNvSpPr>
          <p:nvPr>
            <p:ph type="sldNum" sz="quarter" idx="4"/>
          </p:nvPr>
        </p:nvSpPr>
        <p:spPr/>
        <p:txBody>
          <a:bodyPr/>
          <a:lstStyle>
            <a:lvl1pPr>
              <a:defRPr/>
            </a:lvl1pPr>
          </a:lstStyle>
          <a:p>
            <a:fld id="{AD410060-931E-4713-99F6-EDA9008F6A85}" type="slidenum">
              <a:rPr lang="en-US" altLang="zh-CN"/>
              <a:pPr/>
              <a:t>‹#›</a:t>
            </a:fld>
            <a:endParaRPr lang="en-US" altLang="zh-CN"/>
          </a:p>
        </p:txBody>
      </p:sp>
      <p:sp>
        <p:nvSpPr>
          <p:cNvPr id="53295" name="Rectangle 47">
            <a:extLst>
              <a:ext uri="{FF2B5EF4-FFF2-40B4-BE49-F238E27FC236}">
                <a16:creationId xmlns:a16="http://schemas.microsoft.com/office/drawing/2014/main" id="{4E5DD304-673E-413C-9239-AAB74CE2B88A}"/>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a:extLst>
              <a:ext uri="{FF2B5EF4-FFF2-40B4-BE49-F238E27FC236}">
                <a16:creationId xmlns:a16="http://schemas.microsoft.com/office/drawing/2014/main" id="{DA26E323-8201-4BB7-A698-414412C2E588}"/>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63482-1E3E-4009-A88C-8E9DE1FF2E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E44CF2-4A24-49FC-8A53-8C4C9BCAC6D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56E9F3-027A-4145-B82E-5E5A88AF6FF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B6495E6-34E6-481C-815B-89AB5ED2ACD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8A055E0-5BB4-4C8B-9A29-291288A5EFB2}"/>
              </a:ext>
            </a:extLst>
          </p:cNvPr>
          <p:cNvSpPr>
            <a:spLocks noGrp="1"/>
          </p:cNvSpPr>
          <p:nvPr>
            <p:ph type="sldNum" sz="quarter" idx="12"/>
          </p:nvPr>
        </p:nvSpPr>
        <p:spPr/>
        <p:txBody>
          <a:bodyPr/>
          <a:lstStyle>
            <a:lvl1pPr>
              <a:defRPr/>
            </a:lvl1pPr>
          </a:lstStyle>
          <a:p>
            <a:fld id="{08A385A2-1ADA-4A9C-BFFE-3F0DDA30E3BE}" type="slidenum">
              <a:rPr lang="en-US" altLang="zh-CN"/>
              <a:pPr/>
              <a:t>‹#›</a:t>
            </a:fld>
            <a:endParaRPr lang="en-US" altLang="zh-CN"/>
          </a:p>
        </p:txBody>
      </p:sp>
    </p:spTree>
    <p:extLst>
      <p:ext uri="{BB962C8B-B14F-4D97-AF65-F5344CB8AC3E}">
        <p14:creationId xmlns:p14="http://schemas.microsoft.com/office/powerpoint/2010/main" val="41662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8BFDD8-AE48-4D62-A4E3-FB2AE3DCBBB0}"/>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8596B6-CF19-4623-AECD-D5D7B98B0706}"/>
              </a:ext>
            </a:extLst>
          </p:cNvPr>
          <p:cNvSpPr>
            <a:spLocks noGrp="1"/>
          </p:cNvSpPr>
          <p:nvPr>
            <p:ph type="body" orient="vert" idx="1"/>
          </p:nvPr>
        </p:nvSpPr>
        <p:spPr>
          <a:xfrm>
            <a:off x="442913" y="103188"/>
            <a:ext cx="6030912" cy="5953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D5AD91-5148-48F2-8E3A-E7C34587162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4B000C6-C8FF-4558-AA3F-326AC616782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CC4DB29-BADF-47FD-A3D4-53669F4802E8}"/>
              </a:ext>
            </a:extLst>
          </p:cNvPr>
          <p:cNvSpPr>
            <a:spLocks noGrp="1"/>
          </p:cNvSpPr>
          <p:nvPr>
            <p:ph type="sldNum" sz="quarter" idx="12"/>
          </p:nvPr>
        </p:nvSpPr>
        <p:spPr/>
        <p:txBody>
          <a:bodyPr/>
          <a:lstStyle>
            <a:lvl1pPr>
              <a:defRPr/>
            </a:lvl1pPr>
          </a:lstStyle>
          <a:p>
            <a:fld id="{E8E3D5B9-53B2-4D4C-B639-34C64735CB9D}" type="slidenum">
              <a:rPr lang="en-US" altLang="zh-CN"/>
              <a:pPr/>
              <a:t>‹#›</a:t>
            </a:fld>
            <a:endParaRPr lang="en-US" altLang="zh-CN"/>
          </a:p>
        </p:txBody>
      </p:sp>
    </p:spTree>
    <p:extLst>
      <p:ext uri="{BB962C8B-B14F-4D97-AF65-F5344CB8AC3E}">
        <p14:creationId xmlns:p14="http://schemas.microsoft.com/office/powerpoint/2010/main" val="114627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92F64-4DF0-4938-BCB2-B1E96EF32AD7}"/>
              </a:ext>
            </a:extLst>
          </p:cNvPr>
          <p:cNvSpPr>
            <a:spLocks noGrp="1"/>
          </p:cNvSpPr>
          <p:nvPr>
            <p:ph type="title" sz="quarter"/>
          </p:nvPr>
        </p:nvSpPr>
        <p:spPr>
          <a:xfrm>
            <a:off x="442913" y="103188"/>
            <a:ext cx="8243887" cy="131445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46BF1-65E8-41FC-8DF7-78E136F13626}"/>
              </a:ext>
            </a:extLst>
          </p:cNvPr>
          <p:cNvSpPr>
            <a:spLocks noGrp="1"/>
          </p:cNvSpPr>
          <p:nvPr>
            <p:ph sz="quarter" idx="1"/>
          </p:nvPr>
        </p:nvSpPr>
        <p:spPr>
          <a:xfrm>
            <a:off x="457200" y="1600200"/>
            <a:ext cx="4038600" cy="21510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60419B-FCF9-4527-9118-4542AA639472}"/>
              </a:ext>
            </a:extLst>
          </p:cNvPr>
          <p:cNvSpPr>
            <a:spLocks noGrp="1"/>
          </p:cNvSpPr>
          <p:nvPr>
            <p:ph sz="quarter" idx="2"/>
          </p:nvPr>
        </p:nvSpPr>
        <p:spPr>
          <a:xfrm>
            <a:off x="4648200" y="1600200"/>
            <a:ext cx="4038600" cy="21510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1A368C52-5737-449B-80FB-D248C469F944}"/>
              </a:ext>
            </a:extLst>
          </p:cNvPr>
          <p:cNvSpPr>
            <a:spLocks noGrp="1"/>
          </p:cNvSpPr>
          <p:nvPr>
            <p:ph sz="quarter" idx="3"/>
          </p:nvPr>
        </p:nvSpPr>
        <p:spPr>
          <a:xfrm>
            <a:off x="457200" y="3903663"/>
            <a:ext cx="4038600" cy="21526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2C5F0194-5064-47DB-98F4-C2A2C4D91AF9}"/>
              </a:ext>
            </a:extLst>
          </p:cNvPr>
          <p:cNvSpPr>
            <a:spLocks noGrp="1"/>
          </p:cNvSpPr>
          <p:nvPr>
            <p:ph sz="quarter" idx="4"/>
          </p:nvPr>
        </p:nvSpPr>
        <p:spPr>
          <a:xfrm>
            <a:off x="4648200" y="3903663"/>
            <a:ext cx="4038600" cy="21526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EC0FA13-F73C-4119-8F2F-ED311FBFCBF4}"/>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B191D89-87CC-42A2-98E4-1CA4DC607B12}"/>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E8DB0D14-8E30-4B09-87A3-59F83B4EAE6F}"/>
              </a:ext>
            </a:extLst>
          </p:cNvPr>
          <p:cNvSpPr>
            <a:spLocks noGrp="1"/>
          </p:cNvSpPr>
          <p:nvPr>
            <p:ph type="sldNum" sz="quarter" idx="12"/>
          </p:nvPr>
        </p:nvSpPr>
        <p:spPr>
          <a:xfrm>
            <a:off x="6553200" y="6243638"/>
            <a:ext cx="2133600" cy="457200"/>
          </a:xfrm>
        </p:spPr>
        <p:txBody>
          <a:bodyPr/>
          <a:lstStyle>
            <a:lvl1pPr>
              <a:defRPr/>
            </a:lvl1pPr>
          </a:lstStyle>
          <a:p>
            <a:fld id="{E4B79FCD-7159-4983-A2B8-FCC22E03EC0B}" type="slidenum">
              <a:rPr lang="en-US" altLang="zh-CN"/>
              <a:pPr/>
              <a:t>‹#›</a:t>
            </a:fld>
            <a:endParaRPr lang="en-US" altLang="zh-CN"/>
          </a:p>
        </p:txBody>
      </p:sp>
    </p:spTree>
    <p:extLst>
      <p:ext uri="{BB962C8B-B14F-4D97-AF65-F5344CB8AC3E}">
        <p14:creationId xmlns:p14="http://schemas.microsoft.com/office/powerpoint/2010/main" val="1440139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739BD35-E531-438D-A3EF-2B4CDBE1D292}"/>
              </a:ext>
            </a:extLst>
          </p:cNvPr>
          <p:cNvSpPr>
            <a:spLocks noGrp="1"/>
          </p:cNvSpPr>
          <p:nvPr>
            <p:ph/>
          </p:nvPr>
        </p:nvSpPr>
        <p:spPr>
          <a:xfrm>
            <a:off x="442913" y="103188"/>
            <a:ext cx="8243887"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2C09123D-B75A-45E7-A215-4756574B0219}"/>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941EA81-3214-49C6-A0AA-ED2DDE49408D}"/>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D032726-B81A-4688-8ECB-9B59C84AF8E7}"/>
              </a:ext>
            </a:extLst>
          </p:cNvPr>
          <p:cNvSpPr>
            <a:spLocks noGrp="1"/>
          </p:cNvSpPr>
          <p:nvPr>
            <p:ph type="sldNum" sz="quarter" idx="12"/>
          </p:nvPr>
        </p:nvSpPr>
        <p:spPr>
          <a:xfrm>
            <a:off x="6553200" y="6243638"/>
            <a:ext cx="2133600" cy="457200"/>
          </a:xfrm>
        </p:spPr>
        <p:txBody>
          <a:bodyPr/>
          <a:lstStyle>
            <a:lvl1pPr>
              <a:defRPr/>
            </a:lvl1pPr>
          </a:lstStyle>
          <a:p>
            <a:fld id="{C2D17860-9A96-4502-B7B0-8BDC81EB5A03}" type="slidenum">
              <a:rPr lang="en-US" altLang="zh-CN"/>
              <a:pPr/>
              <a:t>‹#›</a:t>
            </a:fld>
            <a:endParaRPr lang="en-US" altLang="zh-CN"/>
          </a:p>
        </p:txBody>
      </p:sp>
    </p:spTree>
    <p:extLst>
      <p:ext uri="{BB962C8B-B14F-4D97-AF65-F5344CB8AC3E}">
        <p14:creationId xmlns:p14="http://schemas.microsoft.com/office/powerpoint/2010/main" val="3381501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2856A-C21A-4332-B781-341A4B46C3E2}"/>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BB1FBB-1AE0-49B3-BE50-C5CFABC6D7D2}"/>
              </a:ext>
            </a:extLst>
          </p:cNvPr>
          <p:cNvSpPr>
            <a:spLocks noGrp="1"/>
          </p:cNvSpPr>
          <p:nvPr>
            <p:ph type="body"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1F232BF-3337-4DEE-A33E-6587435ACEE8}"/>
              </a:ext>
            </a:extLst>
          </p:cNvPr>
          <p:cNvSpPr>
            <a:spLocks noGrp="1"/>
          </p:cNvSpPr>
          <p:nvPr>
            <p:ph sz="quarter" idx="2"/>
          </p:nvPr>
        </p:nvSpPr>
        <p:spPr>
          <a:xfrm>
            <a:off x="4648200" y="1600200"/>
            <a:ext cx="4038600" cy="21510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C24E9192-7C2E-4F41-8E0F-29F5C1000438}"/>
              </a:ext>
            </a:extLst>
          </p:cNvPr>
          <p:cNvSpPr>
            <a:spLocks noGrp="1"/>
          </p:cNvSpPr>
          <p:nvPr>
            <p:ph sz="quarter" idx="3"/>
          </p:nvPr>
        </p:nvSpPr>
        <p:spPr>
          <a:xfrm>
            <a:off x="4648200" y="3903663"/>
            <a:ext cx="4038600" cy="21526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FEA5FBF8-5C3A-43B6-9A21-24B05E3E7BDD}"/>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8805CF3E-A157-487A-B0E8-E889A905DEDE}"/>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9F168340-AFB7-49BB-AAD2-6DD49ED025D6}"/>
              </a:ext>
            </a:extLst>
          </p:cNvPr>
          <p:cNvSpPr>
            <a:spLocks noGrp="1"/>
          </p:cNvSpPr>
          <p:nvPr>
            <p:ph type="sldNum" sz="quarter" idx="12"/>
          </p:nvPr>
        </p:nvSpPr>
        <p:spPr>
          <a:xfrm>
            <a:off x="6553200" y="6243638"/>
            <a:ext cx="2133600" cy="457200"/>
          </a:xfrm>
        </p:spPr>
        <p:txBody>
          <a:bodyPr/>
          <a:lstStyle>
            <a:lvl1pPr>
              <a:defRPr/>
            </a:lvl1pPr>
          </a:lstStyle>
          <a:p>
            <a:fld id="{833F8A53-A653-4C02-ACC0-3A92118FA177}" type="slidenum">
              <a:rPr lang="en-US" altLang="zh-CN"/>
              <a:pPr/>
              <a:t>‹#›</a:t>
            </a:fld>
            <a:endParaRPr lang="en-US" altLang="zh-CN"/>
          </a:p>
        </p:txBody>
      </p:sp>
    </p:spTree>
    <p:extLst>
      <p:ext uri="{BB962C8B-B14F-4D97-AF65-F5344CB8AC3E}">
        <p14:creationId xmlns:p14="http://schemas.microsoft.com/office/powerpoint/2010/main" val="113222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598FD-436B-4F39-B95B-7E7E149101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796A62-5C64-4270-B76C-9FC3128349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DEA3F7-2B7F-495B-BE89-980F2CFC4D4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277736F-53BA-4F7B-8C92-CCF944DBFE3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2946BC-2DAD-4496-813D-501D02AC6FBA}"/>
              </a:ext>
            </a:extLst>
          </p:cNvPr>
          <p:cNvSpPr>
            <a:spLocks noGrp="1"/>
          </p:cNvSpPr>
          <p:nvPr>
            <p:ph type="sldNum" sz="quarter" idx="12"/>
          </p:nvPr>
        </p:nvSpPr>
        <p:spPr/>
        <p:txBody>
          <a:bodyPr/>
          <a:lstStyle>
            <a:lvl1pPr>
              <a:defRPr/>
            </a:lvl1pPr>
          </a:lstStyle>
          <a:p>
            <a:fld id="{2370695B-6403-482F-8EC3-3BA6AA6481DA}" type="slidenum">
              <a:rPr lang="en-US" altLang="zh-CN"/>
              <a:pPr/>
              <a:t>‹#›</a:t>
            </a:fld>
            <a:endParaRPr lang="en-US" altLang="zh-CN"/>
          </a:p>
        </p:txBody>
      </p:sp>
    </p:spTree>
    <p:extLst>
      <p:ext uri="{BB962C8B-B14F-4D97-AF65-F5344CB8AC3E}">
        <p14:creationId xmlns:p14="http://schemas.microsoft.com/office/powerpoint/2010/main" val="244777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842C5-8698-4DA8-9BDD-4D6B6C79F502}"/>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96B8DA-A202-46FC-A7CA-72D43BD4EE3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4255891F-275B-4A07-91CC-344EC58F82A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1D671A1-2AD7-47BF-BF5B-F13F704BEDB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65E6264-FDF7-4679-9034-18DCA757AE46}"/>
              </a:ext>
            </a:extLst>
          </p:cNvPr>
          <p:cNvSpPr>
            <a:spLocks noGrp="1"/>
          </p:cNvSpPr>
          <p:nvPr>
            <p:ph type="sldNum" sz="quarter" idx="12"/>
          </p:nvPr>
        </p:nvSpPr>
        <p:spPr/>
        <p:txBody>
          <a:bodyPr/>
          <a:lstStyle>
            <a:lvl1pPr>
              <a:defRPr/>
            </a:lvl1pPr>
          </a:lstStyle>
          <a:p>
            <a:fld id="{5328DCFF-C892-4342-8458-997F2E259378}" type="slidenum">
              <a:rPr lang="en-US" altLang="zh-CN"/>
              <a:pPr/>
              <a:t>‹#›</a:t>
            </a:fld>
            <a:endParaRPr lang="en-US" altLang="zh-CN"/>
          </a:p>
        </p:txBody>
      </p:sp>
    </p:spTree>
    <p:extLst>
      <p:ext uri="{BB962C8B-B14F-4D97-AF65-F5344CB8AC3E}">
        <p14:creationId xmlns:p14="http://schemas.microsoft.com/office/powerpoint/2010/main" val="32493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03CDC-AD0F-4BA8-BD2D-F0FB5171EE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402AF0-2157-4ED8-A373-B75CB5B07569}"/>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59463D3-6BF4-4A30-9DE4-59FAAF18C56F}"/>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8BA6A13-4BF4-4620-B7E8-7638F860367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BA0F57B-4E7A-42B1-A394-B2ACAF9F72C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D8AF950-681E-40CF-A7E6-EA5777FC1E20}"/>
              </a:ext>
            </a:extLst>
          </p:cNvPr>
          <p:cNvSpPr>
            <a:spLocks noGrp="1"/>
          </p:cNvSpPr>
          <p:nvPr>
            <p:ph type="sldNum" sz="quarter" idx="12"/>
          </p:nvPr>
        </p:nvSpPr>
        <p:spPr/>
        <p:txBody>
          <a:bodyPr/>
          <a:lstStyle>
            <a:lvl1pPr>
              <a:defRPr/>
            </a:lvl1pPr>
          </a:lstStyle>
          <a:p>
            <a:fld id="{9E389D65-5821-44F0-9522-4D1C9639A92A}" type="slidenum">
              <a:rPr lang="en-US" altLang="zh-CN"/>
              <a:pPr/>
              <a:t>‹#›</a:t>
            </a:fld>
            <a:endParaRPr lang="en-US" altLang="zh-CN"/>
          </a:p>
        </p:txBody>
      </p:sp>
    </p:spTree>
    <p:extLst>
      <p:ext uri="{BB962C8B-B14F-4D97-AF65-F5344CB8AC3E}">
        <p14:creationId xmlns:p14="http://schemas.microsoft.com/office/powerpoint/2010/main" val="376611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DB07B-EDB0-48B1-9A55-CA34C23A1DB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76773A-9183-48F7-93AB-8D7174C84DE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8979097-932F-480B-8906-270006543B5C}"/>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EC54D20-1616-428F-875D-B4E0171BBC5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97C500F-7041-4915-99AF-9089BEA662D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1882023-E027-451E-A17D-9FFF7271A7EA}"/>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F55F334-D97A-479D-9CD8-E3B2D4884573}"/>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E1F50AD-7983-4579-B464-B16C2940EBA7}"/>
              </a:ext>
            </a:extLst>
          </p:cNvPr>
          <p:cNvSpPr>
            <a:spLocks noGrp="1"/>
          </p:cNvSpPr>
          <p:nvPr>
            <p:ph type="sldNum" sz="quarter" idx="12"/>
          </p:nvPr>
        </p:nvSpPr>
        <p:spPr/>
        <p:txBody>
          <a:bodyPr/>
          <a:lstStyle>
            <a:lvl1pPr>
              <a:defRPr/>
            </a:lvl1pPr>
          </a:lstStyle>
          <a:p>
            <a:fld id="{D02C752F-E596-4F36-B08D-5C2F58C4FA37}" type="slidenum">
              <a:rPr lang="en-US" altLang="zh-CN"/>
              <a:pPr/>
              <a:t>‹#›</a:t>
            </a:fld>
            <a:endParaRPr lang="en-US" altLang="zh-CN"/>
          </a:p>
        </p:txBody>
      </p:sp>
    </p:spTree>
    <p:extLst>
      <p:ext uri="{BB962C8B-B14F-4D97-AF65-F5344CB8AC3E}">
        <p14:creationId xmlns:p14="http://schemas.microsoft.com/office/powerpoint/2010/main" val="382943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7FDFF-18D3-4CFA-8C0B-233E6F306E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06676C-6E81-40BF-B251-6DE9654DFEA6}"/>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97FEFF91-5AB3-4A26-9102-9E3F8C9E419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5ED91A89-B00A-492F-9BCB-8951BCB8BB85}"/>
              </a:ext>
            </a:extLst>
          </p:cNvPr>
          <p:cNvSpPr>
            <a:spLocks noGrp="1"/>
          </p:cNvSpPr>
          <p:nvPr>
            <p:ph type="sldNum" sz="quarter" idx="12"/>
          </p:nvPr>
        </p:nvSpPr>
        <p:spPr/>
        <p:txBody>
          <a:bodyPr/>
          <a:lstStyle>
            <a:lvl1pPr>
              <a:defRPr/>
            </a:lvl1pPr>
          </a:lstStyle>
          <a:p>
            <a:fld id="{83592D4E-3B28-4E4D-AEEA-A0FB5A4E71AA}" type="slidenum">
              <a:rPr lang="en-US" altLang="zh-CN"/>
              <a:pPr/>
              <a:t>‹#›</a:t>
            </a:fld>
            <a:endParaRPr lang="en-US" altLang="zh-CN"/>
          </a:p>
        </p:txBody>
      </p:sp>
    </p:spTree>
    <p:extLst>
      <p:ext uri="{BB962C8B-B14F-4D97-AF65-F5344CB8AC3E}">
        <p14:creationId xmlns:p14="http://schemas.microsoft.com/office/powerpoint/2010/main" val="271742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27D0E1-827C-4421-93FA-C6BF1C6EF792}"/>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CBC021B-8A65-463F-8C66-4D1D2CDECEB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04563A4-1247-49ED-8795-6B017CE1733E}"/>
              </a:ext>
            </a:extLst>
          </p:cNvPr>
          <p:cNvSpPr>
            <a:spLocks noGrp="1"/>
          </p:cNvSpPr>
          <p:nvPr>
            <p:ph type="sldNum" sz="quarter" idx="12"/>
          </p:nvPr>
        </p:nvSpPr>
        <p:spPr/>
        <p:txBody>
          <a:bodyPr/>
          <a:lstStyle>
            <a:lvl1pPr>
              <a:defRPr/>
            </a:lvl1pPr>
          </a:lstStyle>
          <a:p>
            <a:fld id="{87EF51FD-9D73-47C7-BE61-0FAC247339BD}" type="slidenum">
              <a:rPr lang="en-US" altLang="zh-CN"/>
              <a:pPr/>
              <a:t>‹#›</a:t>
            </a:fld>
            <a:endParaRPr lang="en-US" altLang="zh-CN"/>
          </a:p>
        </p:txBody>
      </p:sp>
    </p:spTree>
    <p:extLst>
      <p:ext uri="{BB962C8B-B14F-4D97-AF65-F5344CB8AC3E}">
        <p14:creationId xmlns:p14="http://schemas.microsoft.com/office/powerpoint/2010/main" val="281092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6FCF5-AC85-4AF0-8F1B-231B6E4E6A93}"/>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33D78E-2CA6-4B74-A154-3A921CC39CE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572EBB7-7967-4301-8326-7E3EAF1A8D3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51B5988-3228-4EA9-B60B-BAC466B01ED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B5938AA-E6F9-40C4-ABE8-9D7385DC549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C66B40D-12EF-4835-96A7-726515DCC8D7}"/>
              </a:ext>
            </a:extLst>
          </p:cNvPr>
          <p:cNvSpPr>
            <a:spLocks noGrp="1"/>
          </p:cNvSpPr>
          <p:nvPr>
            <p:ph type="sldNum" sz="quarter" idx="12"/>
          </p:nvPr>
        </p:nvSpPr>
        <p:spPr/>
        <p:txBody>
          <a:bodyPr/>
          <a:lstStyle>
            <a:lvl1pPr>
              <a:defRPr/>
            </a:lvl1pPr>
          </a:lstStyle>
          <a:p>
            <a:fld id="{B6689C17-C9F6-45DC-85EA-63F96776B50E}" type="slidenum">
              <a:rPr lang="en-US" altLang="zh-CN"/>
              <a:pPr/>
              <a:t>‹#›</a:t>
            </a:fld>
            <a:endParaRPr lang="en-US" altLang="zh-CN"/>
          </a:p>
        </p:txBody>
      </p:sp>
    </p:spTree>
    <p:extLst>
      <p:ext uri="{BB962C8B-B14F-4D97-AF65-F5344CB8AC3E}">
        <p14:creationId xmlns:p14="http://schemas.microsoft.com/office/powerpoint/2010/main" val="131789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983A-1836-44D9-9458-478678B1E5B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24D69B-46D9-45FB-AD00-1AFAAD6A923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A4E798-48AF-41F4-9512-B5342B740A1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DB80B-EA53-498B-BE59-756F7C653DA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A21D2F7-7764-4895-AB84-DB3054C8CAD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8433328-6E22-4A82-876A-20CB2CDCE732}"/>
              </a:ext>
            </a:extLst>
          </p:cNvPr>
          <p:cNvSpPr>
            <a:spLocks noGrp="1"/>
          </p:cNvSpPr>
          <p:nvPr>
            <p:ph type="sldNum" sz="quarter" idx="12"/>
          </p:nvPr>
        </p:nvSpPr>
        <p:spPr/>
        <p:txBody>
          <a:bodyPr/>
          <a:lstStyle>
            <a:lvl1pPr>
              <a:defRPr/>
            </a:lvl1pPr>
          </a:lstStyle>
          <a:p>
            <a:fld id="{41A5AE5D-5CBF-4524-BC25-AC88AEBDEC35}" type="slidenum">
              <a:rPr lang="en-US" altLang="zh-CN"/>
              <a:pPr/>
              <a:t>‹#›</a:t>
            </a:fld>
            <a:endParaRPr lang="en-US" altLang="zh-CN"/>
          </a:p>
        </p:txBody>
      </p:sp>
    </p:spTree>
    <p:extLst>
      <p:ext uri="{BB962C8B-B14F-4D97-AF65-F5344CB8AC3E}">
        <p14:creationId xmlns:p14="http://schemas.microsoft.com/office/powerpoint/2010/main" val="75740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71FD4C04-F7FD-4278-B141-B08C399FD926}"/>
              </a:ext>
            </a:extLst>
          </p:cNvPr>
          <p:cNvGrpSpPr>
            <a:grpSpLocks/>
          </p:cNvGrpSpPr>
          <p:nvPr/>
        </p:nvGrpSpPr>
        <p:grpSpPr bwMode="auto">
          <a:xfrm>
            <a:off x="-7938" y="0"/>
            <a:ext cx="2833688" cy="6856413"/>
            <a:chOff x="-5" y="0"/>
            <a:chExt cx="1785" cy="4319"/>
          </a:xfrm>
        </p:grpSpPr>
        <p:sp>
          <p:nvSpPr>
            <p:cNvPr id="52227" name="Freeform 3">
              <a:extLst>
                <a:ext uri="{FF2B5EF4-FFF2-40B4-BE49-F238E27FC236}">
                  <a16:creationId xmlns:a16="http://schemas.microsoft.com/office/drawing/2014/main" id="{47C7C769-4006-42F9-BE68-9311AC729420}"/>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a:extLst>
                <a:ext uri="{FF2B5EF4-FFF2-40B4-BE49-F238E27FC236}">
                  <a16:creationId xmlns:a16="http://schemas.microsoft.com/office/drawing/2014/main" id="{5E5F9A5A-9B01-4E10-B37A-0D575DC41977}"/>
                </a:ext>
              </a:extLst>
            </p:cNvPr>
            <p:cNvGrpSpPr>
              <a:grpSpLocks/>
            </p:cNvGrpSpPr>
            <p:nvPr/>
          </p:nvGrpSpPr>
          <p:grpSpPr bwMode="auto">
            <a:xfrm rot="14964908" flipH="1">
              <a:off x="104" y="2441"/>
              <a:ext cx="452" cy="444"/>
              <a:chOff x="1727" y="866"/>
              <a:chExt cx="129" cy="157"/>
            </a:xfrm>
          </p:grpSpPr>
          <p:sp>
            <p:nvSpPr>
              <p:cNvPr id="52229" name="Freeform 5">
                <a:extLst>
                  <a:ext uri="{FF2B5EF4-FFF2-40B4-BE49-F238E27FC236}">
                    <a16:creationId xmlns:a16="http://schemas.microsoft.com/office/drawing/2014/main" id="{56C026EF-284A-41B0-A145-AE017500CB26}"/>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a:extLst>
                  <a:ext uri="{FF2B5EF4-FFF2-40B4-BE49-F238E27FC236}">
                    <a16:creationId xmlns:a16="http://schemas.microsoft.com/office/drawing/2014/main" id="{ACF8C97E-5506-4EA2-AEF8-D2B644451BBC}"/>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a:extLst>
                  <a:ext uri="{FF2B5EF4-FFF2-40B4-BE49-F238E27FC236}">
                    <a16:creationId xmlns:a16="http://schemas.microsoft.com/office/drawing/2014/main" id="{A7D7AF12-F03B-42FC-AC84-91A564F83430}"/>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a:extLst>
                <a:ext uri="{FF2B5EF4-FFF2-40B4-BE49-F238E27FC236}">
                  <a16:creationId xmlns:a16="http://schemas.microsoft.com/office/drawing/2014/main" id="{7FC535AB-52E0-481B-8026-987F8B19B2A7}"/>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a:extLst>
                <a:ext uri="{FF2B5EF4-FFF2-40B4-BE49-F238E27FC236}">
                  <a16:creationId xmlns:a16="http://schemas.microsoft.com/office/drawing/2014/main" id="{5A4CE737-2F03-47BA-8019-0289667B202F}"/>
                </a:ext>
              </a:extLst>
            </p:cNvPr>
            <p:cNvGrpSpPr>
              <a:grpSpLocks/>
            </p:cNvGrpSpPr>
            <p:nvPr/>
          </p:nvGrpSpPr>
          <p:grpSpPr bwMode="auto">
            <a:xfrm rot="416244">
              <a:off x="9" y="1746"/>
              <a:ext cx="1771" cy="1741"/>
              <a:chOff x="41" y="2787"/>
              <a:chExt cx="902" cy="833"/>
            </a:xfrm>
          </p:grpSpPr>
          <p:sp>
            <p:nvSpPr>
              <p:cNvPr id="52234" name="Freeform 10">
                <a:extLst>
                  <a:ext uri="{FF2B5EF4-FFF2-40B4-BE49-F238E27FC236}">
                    <a16:creationId xmlns:a16="http://schemas.microsoft.com/office/drawing/2014/main" id="{CE625229-B11E-4F20-9C0F-C9B46DBA3E1E}"/>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a:extLst>
                  <a:ext uri="{FF2B5EF4-FFF2-40B4-BE49-F238E27FC236}">
                    <a16:creationId xmlns:a16="http://schemas.microsoft.com/office/drawing/2014/main" id="{D8BE1BF0-491C-4924-A64C-61122850200E}"/>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a:extLst>
                  <a:ext uri="{FF2B5EF4-FFF2-40B4-BE49-F238E27FC236}">
                    <a16:creationId xmlns:a16="http://schemas.microsoft.com/office/drawing/2014/main" id="{A3A2C2F9-D696-48FC-B398-F40A7FEAF0B8}"/>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a:extLst>
                  <a:ext uri="{FF2B5EF4-FFF2-40B4-BE49-F238E27FC236}">
                    <a16:creationId xmlns:a16="http://schemas.microsoft.com/office/drawing/2014/main" id="{CB3EC0AB-8EC5-4D0F-88CF-DADF8F848728}"/>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a:extLst>
                  <a:ext uri="{FF2B5EF4-FFF2-40B4-BE49-F238E27FC236}">
                    <a16:creationId xmlns:a16="http://schemas.microsoft.com/office/drawing/2014/main" id="{44990A0D-7089-40FF-A69B-4189807798DC}"/>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a:extLst>
                  <a:ext uri="{FF2B5EF4-FFF2-40B4-BE49-F238E27FC236}">
                    <a16:creationId xmlns:a16="http://schemas.microsoft.com/office/drawing/2014/main" id="{95CB8E59-9E31-4015-981C-D201F675B3F4}"/>
                  </a:ext>
                </a:extLst>
              </p:cNvPr>
              <p:cNvGrpSpPr>
                <a:grpSpLocks/>
              </p:cNvGrpSpPr>
              <p:nvPr userDrawn="1"/>
            </p:nvGrpSpPr>
            <p:grpSpPr bwMode="auto">
              <a:xfrm rot="10886446" flipH="1">
                <a:off x="335" y="3251"/>
                <a:ext cx="608" cy="369"/>
                <a:chOff x="-366" y="1704"/>
                <a:chExt cx="608" cy="369"/>
              </a:xfrm>
            </p:grpSpPr>
            <p:sp>
              <p:nvSpPr>
                <p:cNvPr id="52240" name="Freeform 16">
                  <a:extLst>
                    <a:ext uri="{FF2B5EF4-FFF2-40B4-BE49-F238E27FC236}">
                      <a16:creationId xmlns:a16="http://schemas.microsoft.com/office/drawing/2014/main" id="{F2FCC2D8-CE9E-42D6-8FBD-F04EEC0D2218}"/>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a:extLst>
                    <a:ext uri="{FF2B5EF4-FFF2-40B4-BE49-F238E27FC236}">
                      <a16:creationId xmlns:a16="http://schemas.microsoft.com/office/drawing/2014/main" id="{B054F519-B0CC-4383-902A-9661230B3A60}"/>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a:extLst>
                    <a:ext uri="{FF2B5EF4-FFF2-40B4-BE49-F238E27FC236}">
                      <a16:creationId xmlns:a16="http://schemas.microsoft.com/office/drawing/2014/main" id="{6FF74825-50E5-4DFF-A771-585D360C9EA4}"/>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a:extLst>
                <a:ext uri="{FF2B5EF4-FFF2-40B4-BE49-F238E27FC236}">
                  <a16:creationId xmlns:a16="http://schemas.microsoft.com/office/drawing/2014/main" id="{88ACB119-2B75-4066-9C19-9C30BBFDD3D5}"/>
                </a:ext>
              </a:extLst>
            </p:cNvPr>
            <p:cNvGrpSpPr>
              <a:grpSpLocks/>
            </p:cNvGrpSpPr>
            <p:nvPr/>
          </p:nvGrpSpPr>
          <p:grpSpPr bwMode="auto">
            <a:xfrm rot="-15351438">
              <a:off x="343" y="3854"/>
              <a:ext cx="392" cy="424"/>
              <a:chOff x="1727" y="866"/>
              <a:chExt cx="129" cy="157"/>
            </a:xfrm>
          </p:grpSpPr>
          <p:sp>
            <p:nvSpPr>
              <p:cNvPr id="52244" name="Freeform 20">
                <a:extLst>
                  <a:ext uri="{FF2B5EF4-FFF2-40B4-BE49-F238E27FC236}">
                    <a16:creationId xmlns:a16="http://schemas.microsoft.com/office/drawing/2014/main" id="{45C3F687-0792-4578-880F-DE549B78C26C}"/>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a:extLst>
                  <a:ext uri="{FF2B5EF4-FFF2-40B4-BE49-F238E27FC236}">
                    <a16:creationId xmlns:a16="http://schemas.microsoft.com/office/drawing/2014/main" id="{6F4F6049-1CAF-480F-BF49-CB11D67C0FE1}"/>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a:extLst>
                  <a:ext uri="{FF2B5EF4-FFF2-40B4-BE49-F238E27FC236}">
                    <a16:creationId xmlns:a16="http://schemas.microsoft.com/office/drawing/2014/main" id="{B6A161C3-3CD8-4793-8906-39DF8B6451C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a:extLst>
                <a:ext uri="{FF2B5EF4-FFF2-40B4-BE49-F238E27FC236}">
                  <a16:creationId xmlns:a16="http://schemas.microsoft.com/office/drawing/2014/main" id="{6C885CFF-D447-4B8E-847D-FCF31036050A}"/>
                </a:ext>
              </a:extLst>
            </p:cNvPr>
            <p:cNvGrpSpPr>
              <a:grpSpLocks/>
            </p:cNvGrpSpPr>
            <p:nvPr/>
          </p:nvGrpSpPr>
          <p:grpSpPr bwMode="auto">
            <a:xfrm rot="5003157">
              <a:off x="249" y="1102"/>
              <a:ext cx="412" cy="500"/>
              <a:chOff x="1727" y="866"/>
              <a:chExt cx="129" cy="157"/>
            </a:xfrm>
          </p:grpSpPr>
          <p:sp>
            <p:nvSpPr>
              <p:cNvPr id="52248" name="Freeform 24">
                <a:extLst>
                  <a:ext uri="{FF2B5EF4-FFF2-40B4-BE49-F238E27FC236}">
                    <a16:creationId xmlns:a16="http://schemas.microsoft.com/office/drawing/2014/main" id="{16D0A28B-E496-466C-A51C-8EB41B131CE6}"/>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a:extLst>
                  <a:ext uri="{FF2B5EF4-FFF2-40B4-BE49-F238E27FC236}">
                    <a16:creationId xmlns:a16="http://schemas.microsoft.com/office/drawing/2014/main" id="{9B5987CF-060E-46F1-885C-8093574B9D30}"/>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a:extLst>
                  <a:ext uri="{FF2B5EF4-FFF2-40B4-BE49-F238E27FC236}">
                    <a16:creationId xmlns:a16="http://schemas.microsoft.com/office/drawing/2014/main" id="{BEB5EA12-972F-48B0-BD7A-FE61A999172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a:extLst>
                <a:ext uri="{FF2B5EF4-FFF2-40B4-BE49-F238E27FC236}">
                  <a16:creationId xmlns:a16="http://schemas.microsoft.com/office/drawing/2014/main" id="{D23DE0CB-4203-4B6F-823D-5AB1FCF46519}"/>
                </a:ext>
              </a:extLst>
            </p:cNvPr>
            <p:cNvGrpSpPr>
              <a:grpSpLocks/>
            </p:cNvGrpSpPr>
            <p:nvPr/>
          </p:nvGrpSpPr>
          <p:grpSpPr bwMode="auto">
            <a:xfrm>
              <a:off x="815" y="0"/>
              <a:ext cx="345" cy="367"/>
              <a:chOff x="1727" y="866"/>
              <a:chExt cx="129" cy="157"/>
            </a:xfrm>
          </p:grpSpPr>
          <p:sp>
            <p:nvSpPr>
              <p:cNvPr id="52252" name="Freeform 28">
                <a:extLst>
                  <a:ext uri="{FF2B5EF4-FFF2-40B4-BE49-F238E27FC236}">
                    <a16:creationId xmlns:a16="http://schemas.microsoft.com/office/drawing/2014/main" id="{76284E7B-1420-47D3-8896-CE2D87C62ED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a:extLst>
                  <a:ext uri="{FF2B5EF4-FFF2-40B4-BE49-F238E27FC236}">
                    <a16:creationId xmlns:a16="http://schemas.microsoft.com/office/drawing/2014/main" id="{BBE4775C-9CEC-4260-9D4D-B8779285A6F3}"/>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a:extLst>
                  <a:ext uri="{FF2B5EF4-FFF2-40B4-BE49-F238E27FC236}">
                    <a16:creationId xmlns:a16="http://schemas.microsoft.com/office/drawing/2014/main" id="{33BAA3D8-D48D-451E-8192-26BCABDD7D39}"/>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a:extLst>
                <a:ext uri="{FF2B5EF4-FFF2-40B4-BE49-F238E27FC236}">
                  <a16:creationId xmlns:a16="http://schemas.microsoft.com/office/drawing/2014/main" id="{3683ED1C-0591-48B2-A258-4AE1041D0D7A}"/>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a:extLst>
                <a:ext uri="{FF2B5EF4-FFF2-40B4-BE49-F238E27FC236}">
                  <a16:creationId xmlns:a16="http://schemas.microsoft.com/office/drawing/2014/main" id="{8F2D44CB-372D-41F2-9243-57C69EB17C12}"/>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a:extLst>
                <a:ext uri="{FF2B5EF4-FFF2-40B4-BE49-F238E27FC236}">
                  <a16:creationId xmlns:a16="http://schemas.microsoft.com/office/drawing/2014/main" id="{0C893449-988A-4964-BABD-D62E90F18D2A}"/>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a:extLst>
                <a:ext uri="{FF2B5EF4-FFF2-40B4-BE49-F238E27FC236}">
                  <a16:creationId xmlns:a16="http://schemas.microsoft.com/office/drawing/2014/main" id="{8A90C7E1-DD7E-4BE2-B18E-12C3E3458386}"/>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a:extLst>
                <a:ext uri="{FF2B5EF4-FFF2-40B4-BE49-F238E27FC236}">
                  <a16:creationId xmlns:a16="http://schemas.microsoft.com/office/drawing/2014/main" id="{5DFA915C-A69B-4328-9A4D-6838690A42CE}"/>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a:extLst>
                <a:ext uri="{FF2B5EF4-FFF2-40B4-BE49-F238E27FC236}">
                  <a16:creationId xmlns:a16="http://schemas.microsoft.com/office/drawing/2014/main" id="{AAB26635-3E06-4527-B123-2D6A0BD39162}"/>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a:extLst>
                <a:ext uri="{FF2B5EF4-FFF2-40B4-BE49-F238E27FC236}">
                  <a16:creationId xmlns:a16="http://schemas.microsoft.com/office/drawing/2014/main" id="{B0151C4A-2AE0-4089-BF9C-9CDA7816EFC4}"/>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a:extLst>
                <a:ext uri="{FF2B5EF4-FFF2-40B4-BE49-F238E27FC236}">
                  <a16:creationId xmlns:a16="http://schemas.microsoft.com/office/drawing/2014/main" id="{AEC45E31-131B-400E-893F-D4DC2C1F5A1E}"/>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a:extLst>
                <a:ext uri="{FF2B5EF4-FFF2-40B4-BE49-F238E27FC236}">
                  <a16:creationId xmlns:a16="http://schemas.microsoft.com/office/drawing/2014/main" id="{0823BCD8-8E3C-4C89-B97C-9AD8EAE4F21F}"/>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a:extLst>
                <a:ext uri="{FF2B5EF4-FFF2-40B4-BE49-F238E27FC236}">
                  <a16:creationId xmlns:a16="http://schemas.microsoft.com/office/drawing/2014/main" id="{6B8E8FBB-1086-4EED-A7CB-94CCC009D412}"/>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a:extLst>
                <a:ext uri="{FF2B5EF4-FFF2-40B4-BE49-F238E27FC236}">
                  <a16:creationId xmlns:a16="http://schemas.microsoft.com/office/drawing/2014/main" id="{5E10E13E-D6B6-4D27-9CA0-F62394F83438}"/>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a:extLst>
                <a:ext uri="{FF2B5EF4-FFF2-40B4-BE49-F238E27FC236}">
                  <a16:creationId xmlns:a16="http://schemas.microsoft.com/office/drawing/2014/main" id="{1F8380D6-732F-467D-A411-0057FF32216C}"/>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a:extLst>
                <a:ext uri="{FF2B5EF4-FFF2-40B4-BE49-F238E27FC236}">
                  <a16:creationId xmlns:a16="http://schemas.microsoft.com/office/drawing/2014/main" id="{6D3317BD-6EFB-4EE1-94C9-78EE5CFC0A74}"/>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a:extLst>
                <a:ext uri="{FF2B5EF4-FFF2-40B4-BE49-F238E27FC236}">
                  <a16:creationId xmlns:a16="http://schemas.microsoft.com/office/drawing/2014/main" id="{86DB62A7-E3B1-4835-8BCC-205C3EEB67C3}"/>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a:extLst>
              <a:ext uri="{FF2B5EF4-FFF2-40B4-BE49-F238E27FC236}">
                <a16:creationId xmlns:a16="http://schemas.microsoft.com/office/drawing/2014/main" id="{B6B9FD06-A31A-48C7-B438-A5D06425EB80}"/>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270" name="Rectangle 46">
            <a:extLst>
              <a:ext uri="{FF2B5EF4-FFF2-40B4-BE49-F238E27FC236}">
                <a16:creationId xmlns:a16="http://schemas.microsoft.com/office/drawing/2014/main" id="{8404DEFA-D1A7-4E0B-96CB-92465483122E}"/>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71" name="Rectangle 47">
            <a:extLst>
              <a:ext uri="{FF2B5EF4-FFF2-40B4-BE49-F238E27FC236}">
                <a16:creationId xmlns:a16="http://schemas.microsoft.com/office/drawing/2014/main" id="{F895ECFF-63B3-4A75-AEDA-916A17849BC1}"/>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a:extLst>
              <a:ext uri="{FF2B5EF4-FFF2-40B4-BE49-F238E27FC236}">
                <a16:creationId xmlns:a16="http://schemas.microsoft.com/office/drawing/2014/main" id="{7CFBF467-294D-48DA-8B28-C71F8F5A6731}"/>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a:extLst>
              <a:ext uri="{FF2B5EF4-FFF2-40B4-BE49-F238E27FC236}">
                <a16:creationId xmlns:a16="http://schemas.microsoft.com/office/drawing/2014/main" id="{C495B246-0103-40AD-AC22-3A971BB74614}"/>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B74CC570-EDB5-4170-9E58-AF23CEF57B08}" type="slidenum">
              <a:rPr lang="en-US" altLang="zh-CN"/>
              <a:pPr/>
              <a:t>‹#›</a:t>
            </a:fld>
            <a:endParaRPr lang="en-US" altLang="zh-CN"/>
          </a:p>
        </p:txBody>
      </p:sp>
      <p:sp>
        <p:nvSpPr>
          <p:cNvPr id="52274" name="Rectangle 50">
            <a:extLst>
              <a:ext uri="{FF2B5EF4-FFF2-40B4-BE49-F238E27FC236}">
                <a16:creationId xmlns:a16="http://schemas.microsoft.com/office/drawing/2014/main" id="{3A32F15B-9525-4BAB-8E3C-A8C2C67337F9}"/>
              </a:ext>
            </a:extLst>
          </p:cNvPr>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Rectangle 51">
            <a:extLst>
              <a:ext uri="{FF2B5EF4-FFF2-40B4-BE49-F238E27FC236}">
                <a16:creationId xmlns:a16="http://schemas.microsoft.com/office/drawing/2014/main" id="{0D1D1178-D6CB-461D-B585-4D45BDCF7F10}"/>
              </a:ext>
            </a:extLst>
          </p:cNvPr>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Rectangle 56">
            <a:extLst>
              <a:ext uri="{FF2B5EF4-FFF2-40B4-BE49-F238E27FC236}">
                <a16:creationId xmlns:a16="http://schemas.microsoft.com/office/drawing/2014/main" id="{6EDCED9F-B689-43EE-93D3-E8F3FD8F6D8B}"/>
              </a:ext>
            </a:extLst>
          </p:cNvPr>
          <p:cNvSpPr>
            <a:spLocks noChangeArrowheads="1"/>
          </p:cNvSpPr>
          <p:nvPr userDrawn="1"/>
        </p:nvSpPr>
        <p:spPr bwMode="auto">
          <a:xfrm>
            <a:off x="76200" y="-1588"/>
            <a:ext cx="7375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3200">
                <a:solidFill>
                  <a:srgbClr val="FFFFFF"/>
                </a:solidFill>
                <a:latin typeface="楷体_GB2312" pitchFamily="49" charset="-122"/>
                <a:ea typeface="楷体_GB2312" pitchFamily="49" charset="-122"/>
              </a:rPr>
              <a:t>原子核物理概论   </a:t>
            </a:r>
            <a:r>
              <a:rPr lang="en-US" altLang="zh-CN" sz="2000">
                <a:solidFill>
                  <a:schemeClr val="bg1"/>
                </a:solidFill>
                <a:effectLst>
                  <a:outerShdw blurRad="38100" dist="38100" dir="2700000" algn="tl">
                    <a:srgbClr val="C0C0C0"/>
                  </a:outerShdw>
                </a:effectLst>
              </a:rPr>
              <a:t>§</a:t>
            </a:r>
            <a:r>
              <a:rPr lang="en-US" altLang="zh-CN" sz="2400">
                <a:solidFill>
                  <a:schemeClr val="bg1"/>
                </a:solidFill>
                <a:effectLst>
                  <a:outerShdw blurRad="38100" dist="38100" dir="2700000" algn="tl">
                    <a:srgbClr val="C0C0C0"/>
                  </a:outerShdw>
                </a:effectLst>
              </a:rPr>
              <a:t>3  </a:t>
            </a:r>
            <a:r>
              <a:rPr lang="zh-CN" altLang="en-US" sz="2400">
                <a:solidFill>
                  <a:schemeClr val="bg1"/>
                </a:solidFill>
                <a:effectLst>
                  <a:outerShdw blurRad="38100" dist="38100" dir="2700000" algn="tl">
                    <a:srgbClr val="C0C0C0"/>
                  </a:outerShdw>
                </a:effectLst>
                <a:ea typeface="楷体_GB2312" pitchFamily="49" charset="-122"/>
              </a:rPr>
              <a:t>核力</a:t>
            </a:r>
            <a:r>
              <a:rPr lang="zh-CN" altLang="en-US"/>
              <a:t> </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1.xml"/><Relationship Id="rId1" Type="http://schemas.openxmlformats.org/officeDocument/2006/relationships/vmlDrawing" Target="../drawings/vmlDrawing7.v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14.xml"/><Relationship Id="rId7" Type="http://schemas.openxmlformats.org/officeDocument/2006/relationships/image" Target="../media/image24.wmf"/><Relationship Id="rId2" Type="http://schemas.openxmlformats.org/officeDocument/2006/relationships/control" Target="../activeX/activeX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3.w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8.wmf"/><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6" name="Rectangle 6">
            <a:extLst>
              <a:ext uri="{FF2B5EF4-FFF2-40B4-BE49-F238E27FC236}">
                <a16:creationId xmlns:a16="http://schemas.microsoft.com/office/drawing/2014/main" id="{FE75A1B1-2B17-4236-9463-CBBF380ECB3E}"/>
              </a:ext>
            </a:extLst>
          </p:cNvPr>
          <p:cNvSpPr>
            <a:spLocks noChangeArrowheads="1"/>
          </p:cNvSpPr>
          <p:nvPr/>
        </p:nvSpPr>
        <p:spPr bwMode="auto">
          <a:xfrm>
            <a:off x="323850" y="908050"/>
            <a:ext cx="161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a:solidFill>
                  <a:schemeClr val="bg2">
                    <a:lumMod val="10000"/>
                  </a:schemeClr>
                </a:solidFill>
                <a:effectLst>
                  <a:outerShdw blurRad="38100" dist="38100" dir="2700000" algn="tl">
                    <a:srgbClr val="C0C0C0"/>
                  </a:outerShdw>
                </a:effectLst>
              </a:rPr>
              <a:t>§3  </a:t>
            </a:r>
            <a:r>
              <a:rPr lang="zh-CN" altLang="en-US">
                <a:solidFill>
                  <a:schemeClr val="bg2">
                    <a:lumMod val="10000"/>
                  </a:schemeClr>
                </a:solidFill>
                <a:effectLst>
                  <a:outerShdw blurRad="38100" dist="38100" dir="2700000" algn="tl">
                    <a:srgbClr val="C0C0C0"/>
                  </a:outerShdw>
                </a:effectLst>
              </a:rPr>
              <a:t>核力</a:t>
            </a:r>
          </a:p>
        </p:txBody>
      </p:sp>
      <p:sp>
        <p:nvSpPr>
          <p:cNvPr id="199690" name="Rectangle 10">
            <a:extLst>
              <a:ext uri="{FF2B5EF4-FFF2-40B4-BE49-F238E27FC236}">
                <a16:creationId xmlns:a16="http://schemas.microsoft.com/office/drawing/2014/main" id="{625A3801-7183-4217-9A69-FB829AC5A3A8}"/>
              </a:ext>
            </a:extLst>
          </p:cNvPr>
          <p:cNvSpPr>
            <a:spLocks noChangeArrowheads="1"/>
          </p:cNvSpPr>
          <p:nvPr/>
        </p:nvSpPr>
        <p:spPr bwMode="auto">
          <a:xfrm>
            <a:off x="755650" y="1557338"/>
            <a:ext cx="7704138"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dirty="0">
                <a:solidFill>
                  <a:schemeClr val="bg2">
                    <a:lumMod val="10000"/>
                  </a:schemeClr>
                </a:solidFill>
              </a:rPr>
              <a:t>        </a:t>
            </a:r>
            <a:r>
              <a:rPr kumimoji="1" lang="zh-CN" altLang="en-US" dirty="0">
                <a:solidFill>
                  <a:schemeClr val="bg2">
                    <a:lumMod val="10000"/>
                  </a:schemeClr>
                </a:solidFill>
                <a:ea typeface="楷体_GB2312" pitchFamily="49" charset="-122"/>
              </a:rPr>
              <a:t>到目前为止，我们已经接触过的力有万有引力、浮力、张力、分子力、摩擦力和电磁力等。这些力可归结为两类相互作用，即引力相互作用和电磁相互作用，但是在原子核内，质子间强烈的库仑斥力却没有使质子彼此离去。可见，核内存在着一种强相互作用足以克服质子间的斥力，这种作用对应的力就是核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99690"/>
                                        </p:tgtEl>
                                        <p:attrNameLst>
                                          <p:attrName>style.visibility</p:attrName>
                                        </p:attrNameLst>
                                      </p:cBhvr>
                                      <p:to>
                                        <p:strVal val="visible"/>
                                      </p:to>
                                    </p:set>
                                    <p:anim calcmode="discrete" valueType="clr">
                                      <p:cBhvr override="childStyle">
                                        <p:cTn id="7" dur="80"/>
                                        <p:tgtEl>
                                          <p:spTgt spid="1996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9690"/>
                                        </p:tgtEl>
                                        <p:attrNameLst>
                                          <p:attrName>fillcolor</p:attrName>
                                        </p:attrNameLst>
                                      </p:cBhvr>
                                      <p:tavLst>
                                        <p:tav tm="0">
                                          <p:val>
                                            <p:clrVal>
                                              <a:schemeClr val="accent2"/>
                                            </p:clrVal>
                                          </p:val>
                                        </p:tav>
                                        <p:tav tm="50000">
                                          <p:val>
                                            <p:clrVal>
                                              <a:schemeClr val="hlink"/>
                                            </p:clrVal>
                                          </p:val>
                                        </p:tav>
                                      </p:tavLst>
                                    </p:anim>
                                    <p:set>
                                      <p:cBhvr>
                                        <p:cTn id="9" dur="80"/>
                                        <p:tgtEl>
                                          <p:spTgt spid="19969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a:extLst>
              <a:ext uri="{FF2B5EF4-FFF2-40B4-BE49-F238E27FC236}">
                <a16:creationId xmlns:a16="http://schemas.microsoft.com/office/drawing/2014/main" id="{DB8A9A50-6A0D-4E59-82C3-195CFC6DB006}"/>
              </a:ext>
            </a:extLst>
          </p:cNvPr>
          <p:cNvSpPr>
            <a:spLocks noChangeArrowheads="1"/>
          </p:cNvSpPr>
          <p:nvPr/>
        </p:nvSpPr>
        <p:spPr bwMode="auto">
          <a:xfrm>
            <a:off x="323850" y="7651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0000"/>
                </a:solidFill>
                <a:ea typeface="楷体_GB2312" pitchFamily="49" charset="-122"/>
              </a:rPr>
              <a:t>7</a:t>
            </a:r>
            <a:r>
              <a:rPr kumimoji="1" lang="zh-CN" altLang="en-US" sz="3200">
                <a:solidFill>
                  <a:srgbClr val="FF0000"/>
                </a:solidFill>
                <a:ea typeface="楷体_GB2312" pitchFamily="49" charset="-122"/>
              </a:rPr>
              <a:t>、核力</a:t>
            </a:r>
            <a:r>
              <a:rPr lang="zh-CN" altLang="en-US" sz="3200">
                <a:solidFill>
                  <a:srgbClr val="FF0000"/>
                </a:solidFill>
                <a:ea typeface="楷体_GB2312" pitchFamily="49" charset="-122"/>
              </a:rPr>
              <a:t>具有非中心力成分</a:t>
            </a:r>
            <a:r>
              <a:rPr kumimoji="1" lang="zh-CN" altLang="en-US" sz="3200">
                <a:solidFill>
                  <a:srgbClr val="000000"/>
                </a:solidFill>
                <a:ea typeface="楷体_GB2312" pitchFamily="49" charset="-122"/>
              </a:rPr>
              <a:t>：</a:t>
            </a:r>
            <a:r>
              <a:rPr lang="zh-CN" altLang="en-US">
                <a:solidFill>
                  <a:srgbClr val="000000"/>
                </a:solidFill>
                <a:ea typeface="楷体_GB2312" pitchFamily="49" charset="-122"/>
              </a:rPr>
              <a:t>核力中主要的是中心力，但还会有一些非中心力。</a:t>
            </a:r>
          </a:p>
        </p:txBody>
      </p:sp>
      <p:sp>
        <p:nvSpPr>
          <p:cNvPr id="270341" name="Rectangle 5">
            <a:extLst>
              <a:ext uri="{FF2B5EF4-FFF2-40B4-BE49-F238E27FC236}">
                <a16:creationId xmlns:a16="http://schemas.microsoft.com/office/drawing/2014/main" id="{AA1B1CD9-5FFA-4D50-A397-FC6B41A9F9F3}"/>
              </a:ext>
            </a:extLst>
          </p:cNvPr>
          <p:cNvSpPr>
            <a:spLocks noChangeArrowheads="1"/>
          </p:cNvSpPr>
          <p:nvPr/>
        </p:nvSpPr>
        <p:spPr bwMode="auto">
          <a:xfrm>
            <a:off x="971550" y="2636838"/>
            <a:ext cx="7315200" cy="2087562"/>
          </a:xfrm>
          <a:prstGeom prst="rect">
            <a:avLst/>
          </a:prstGeom>
          <a:noFill/>
          <a:ln w="57150">
            <a:pattFill prst="sphere">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algn="just"/>
            <a:r>
              <a:rPr lang="zh-CN" altLang="en-US">
                <a:ea typeface="楷体_GB2312" pitchFamily="49" charset="-122"/>
              </a:rPr>
              <a:t>一种是自旋轨道耦合力，它和自旋相对取向有关；</a:t>
            </a:r>
          </a:p>
          <a:p>
            <a:pPr algn="just"/>
            <a:r>
              <a:rPr lang="zh-CN" altLang="en-US">
                <a:ea typeface="楷体_GB2312" pitchFamily="49" charset="-122"/>
              </a:rPr>
              <a:t>另一种叫张量力，它和自旋相对于两核子连线的方向有关。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0341">
                                            <p:txEl>
                                              <p:pRg st="0" end="0"/>
                                            </p:txEl>
                                          </p:spTgt>
                                        </p:tgtEl>
                                        <p:attrNameLst>
                                          <p:attrName>style.visibility</p:attrName>
                                        </p:attrNameLst>
                                      </p:cBhvr>
                                      <p:to>
                                        <p:strVal val="visible"/>
                                      </p:to>
                                    </p:set>
                                    <p:animEffect transition="in" filter="box(in)">
                                      <p:cBhvr>
                                        <p:cTn id="7" dur="500"/>
                                        <p:tgtEl>
                                          <p:spTgt spid="270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0341">
                                            <p:txEl>
                                              <p:pRg st="1" end="1"/>
                                            </p:txEl>
                                          </p:spTgt>
                                        </p:tgtEl>
                                        <p:attrNameLst>
                                          <p:attrName>style.visibility</p:attrName>
                                        </p:attrNameLst>
                                      </p:cBhvr>
                                      <p:to>
                                        <p:strVal val="visible"/>
                                      </p:to>
                                    </p:set>
                                    <p:animEffect transition="in" filter="box(in)">
                                      <p:cBhvr>
                                        <p:cTn id="12" dur="500"/>
                                        <p:tgtEl>
                                          <p:spTgt spid="2703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a:extLst>
              <a:ext uri="{FF2B5EF4-FFF2-40B4-BE49-F238E27FC236}">
                <a16:creationId xmlns:a16="http://schemas.microsoft.com/office/drawing/2014/main" id="{98E16AA6-3D37-4971-A109-D4CB5C864DC4}"/>
              </a:ext>
            </a:extLst>
          </p:cNvPr>
          <p:cNvSpPr>
            <a:spLocks noChangeArrowheads="1"/>
          </p:cNvSpPr>
          <p:nvPr/>
        </p:nvSpPr>
        <p:spPr bwMode="auto">
          <a:xfrm>
            <a:off x="539750" y="692150"/>
            <a:ext cx="3040063" cy="579438"/>
          </a:xfrm>
          <a:prstGeom prst="rect">
            <a:avLst/>
          </a:prstGeom>
          <a:solidFill>
            <a:schemeClr val="bg1"/>
          </a:solidFill>
          <a:ln>
            <a:noFill/>
          </a:ln>
          <a:effectLst/>
        </p:spPr>
        <p:txBody>
          <a:bodyPr wrap="none">
            <a:spAutoFit/>
          </a:bodyPr>
          <a:lstStyle/>
          <a:p>
            <a:r>
              <a:rPr lang="zh-CN" altLang="en-US" sz="3200" dirty="0">
                <a:solidFill>
                  <a:schemeClr val="bg2">
                    <a:lumMod val="10000"/>
                  </a:schemeClr>
                </a:solidFill>
                <a:ea typeface="楷体_GB2312" pitchFamily="49" charset="-122"/>
              </a:rPr>
              <a:t>核力的介子理论</a:t>
            </a:r>
          </a:p>
        </p:txBody>
      </p:sp>
      <p:sp>
        <p:nvSpPr>
          <p:cNvPr id="275461" name="Rectangle 5">
            <a:extLst>
              <a:ext uri="{FF2B5EF4-FFF2-40B4-BE49-F238E27FC236}">
                <a16:creationId xmlns:a16="http://schemas.microsoft.com/office/drawing/2014/main" id="{D972656E-FD46-4808-A513-1F60FC66D70F}"/>
              </a:ext>
            </a:extLst>
          </p:cNvPr>
          <p:cNvSpPr>
            <a:spLocks noChangeArrowheads="1"/>
          </p:cNvSpPr>
          <p:nvPr/>
        </p:nvSpPr>
        <p:spPr bwMode="auto">
          <a:xfrm>
            <a:off x="468313" y="1700213"/>
            <a:ext cx="4782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bg2">
                    <a:lumMod val="10000"/>
                  </a:schemeClr>
                </a:solidFill>
              </a:rPr>
              <a:t>1.</a:t>
            </a:r>
            <a:r>
              <a:rPr lang="zh-CN" altLang="en-US" dirty="0">
                <a:solidFill>
                  <a:schemeClr val="bg2">
                    <a:lumMod val="10000"/>
                  </a:schemeClr>
                </a:solidFill>
              </a:rPr>
              <a:t>电磁相互作用和“虚光子”</a:t>
            </a:r>
          </a:p>
        </p:txBody>
      </p:sp>
      <p:sp>
        <p:nvSpPr>
          <p:cNvPr id="275462" name="Rectangle 6">
            <a:extLst>
              <a:ext uri="{FF2B5EF4-FFF2-40B4-BE49-F238E27FC236}">
                <a16:creationId xmlns:a16="http://schemas.microsoft.com/office/drawing/2014/main" id="{77999D05-D172-4C4D-900D-6C5687F256B2}"/>
              </a:ext>
            </a:extLst>
          </p:cNvPr>
          <p:cNvSpPr>
            <a:spLocks noChangeArrowheads="1"/>
          </p:cNvSpPr>
          <p:nvPr/>
        </p:nvSpPr>
        <p:spPr bwMode="auto">
          <a:xfrm>
            <a:off x="684213" y="2420938"/>
            <a:ext cx="80645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bg2">
                    <a:lumMod val="10000"/>
                  </a:schemeClr>
                </a:solidFill>
              </a:rPr>
              <a:t>        </a:t>
            </a:r>
            <a:r>
              <a:rPr lang="zh-CN" altLang="en-US" dirty="0">
                <a:solidFill>
                  <a:schemeClr val="bg2">
                    <a:lumMod val="10000"/>
                  </a:schemeClr>
                </a:solidFill>
                <a:ea typeface="楷体_GB2312" pitchFamily="49" charset="-122"/>
              </a:rPr>
              <a:t>在经典电磁理论中，引入电磁场的概念，认为电荷间的相互作用是通过“场”来传递的，那么这种场到底是什么东西呢？</a:t>
            </a:r>
            <a:r>
              <a:rPr kumimoji="1" lang="zh-CN" altLang="en-US" dirty="0">
                <a:solidFill>
                  <a:schemeClr val="bg2">
                    <a:lumMod val="10000"/>
                  </a:schemeClr>
                </a:solidFill>
                <a:ea typeface="楷体_GB2312" pitchFamily="49" charset="-122"/>
              </a:rPr>
              <a:t>电磁场满足麦克斯伟方程。</a:t>
            </a:r>
            <a:endParaRPr lang="zh-CN" altLang="en-US" dirty="0">
              <a:solidFill>
                <a:schemeClr val="bg2">
                  <a:lumMod val="10000"/>
                </a:schemeClr>
              </a:solidFill>
              <a:ea typeface="楷体_GB2312" pitchFamily="49" charset="-122"/>
            </a:endParaRPr>
          </a:p>
        </p:txBody>
      </p:sp>
      <p:graphicFrame>
        <p:nvGraphicFramePr>
          <p:cNvPr id="275463" name="Object 7">
            <a:extLst>
              <a:ext uri="{FF2B5EF4-FFF2-40B4-BE49-F238E27FC236}">
                <a16:creationId xmlns:a16="http://schemas.microsoft.com/office/drawing/2014/main" id="{50FF3159-5530-4928-BE07-B24EE6162356}"/>
              </a:ext>
            </a:extLst>
          </p:cNvPr>
          <p:cNvGraphicFramePr>
            <a:graphicFrameLocks noChangeAspect="1"/>
          </p:cNvGraphicFramePr>
          <p:nvPr>
            <p:extLst>
              <p:ext uri="{D42A27DB-BD31-4B8C-83A1-F6EECF244321}">
                <p14:modId xmlns:p14="http://schemas.microsoft.com/office/powerpoint/2010/main" val="3471971809"/>
              </p:ext>
            </p:extLst>
          </p:nvPr>
        </p:nvGraphicFramePr>
        <p:xfrm>
          <a:off x="1835150" y="5084763"/>
          <a:ext cx="4411663" cy="971550"/>
        </p:xfrm>
        <a:graphic>
          <a:graphicData uri="http://schemas.openxmlformats.org/presentationml/2006/ole">
            <mc:AlternateContent xmlns:mc="http://schemas.openxmlformats.org/markup-compatibility/2006">
              <mc:Choice xmlns:v="urn:schemas-microsoft-com:vml" Requires="v">
                <p:oleObj spid="_x0000_s275465" name="公式" r:id="rId3" imgW="1511280" imgH="419040" progId="Equation.3">
                  <p:embed/>
                </p:oleObj>
              </mc:Choice>
              <mc:Fallback>
                <p:oleObj name="公式" r:id="rId3" imgW="1511280" imgH="419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084763"/>
                        <a:ext cx="4411663" cy="971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4" name="Object 8">
            <a:extLst>
              <a:ext uri="{FF2B5EF4-FFF2-40B4-BE49-F238E27FC236}">
                <a16:creationId xmlns:a16="http://schemas.microsoft.com/office/drawing/2014/main" id="{2B03AF6A-1F76-4A4B-BFD4-5CF9FE3F7280}"/>
              </a:ext>
            </a:extLst>
          </p:cNvPr>
          <p:cNvGraphicFramePr>
            <a:graphicFrameLocks noChangeAspect="1"/>
          </p:cNvGraphicFramePr>
          <p:nvPr>
            <p:extLst>
              <p:ext uri="{D42A27DB-BD31-4B8C-83A1-F6EECF244321}">
                <p14:modId xmlns:p14="http://schemas.microsoft.com/office/powerpoint/2010/main" val="880307748"/>
              </p:ext>
            </p:extLst>
          </p:nvPr>
        </p:nvGraphicFramePr>
        <p:xfrm>
          <a:off x="1835150" y="4005263"/>
          <a:ext cx="3925888" cy="971550"/>
        </p:xfrm>
        <a:graphic>
          <a:graphicData uri="http://schemas.openxmlformats.org/presentationml/2006/ole">
            <mc:AlternateContent xmlns:mc="http://schemas.openxmlformats.org/markup-compatibility/2006">
              <mc:Choice xmlns:v="urn:schemas-microsoft-com:vml" Requires="v">
                <p:oleObj spid="_x0000_s275466" name="公式" r:id="rId5" imgW="1434960" imgH="419040" progId="Equation.3">
                  <p:embed/>
                </p:oleObj>
              </mc:Choice>
              <mc:Fallback>
                <p:oleObj name="公式" r:id="rId5" imgW="143496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005263"/>
                        <a:ext cx="3925888" cy="971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Effect transition="in" filter="wipe(left)">
                                      <p:cBhvr>
                                        <p:cTn id="7" dur="500"/>
                                        <p:tgtEl>
                                          <p:spTgt spid="275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75462">
                                            <p:txEl>
                                              <p:pRg st="0" end="0"/>
                                            </p:txEl>
                                          </p:spTgt>
                                        </p:tgtEl>
                                        <p:attrNameLst>
                                          <p:attrName>style.visibility</p:attrName>
                                        </p:attrNameLst>
                                      </p:cBhvr>
                                      <p:to>
                                        <p:strVal val="visible"/>
                                      </p:to>
                                    </p:set>
                                    <p:anim calcmode="discrete" valueType="clr">
                                      <p:cBhvr override="childStyle">
                                        <p:cTn id="12" dur="80"/>
                                        <p:tgtEl>
                                          <p:spTgt spid="27546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75462">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75462">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75464"/>
                                        </p:tgtEl>
                                        <p:attrNameLst>
                                          <p:attrName>style.visibility</p:attrName>
                                        </p:attrNameLst>
                                      </p:cBhvr>
                                      <p:to>
                                        <p:strVal val="visible"/>
                                      </p:to>
                                    </p:set>
                                    <p:animEffect transition="in" filter="checkerboard(across)">
                                      <p:cBhvr>
                                        <p:cTn id="19" dur="500"/>
                                        <p:tgtEl>
                                          <p:spTgt spid="2754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275463"/>
                                        </p:tgtEl>
                                        <p:attrNameLst>
                                          <p:attrName>style.visibility</p:attrName>
                                        </p:attrNameLst>
                                      </p:cBhvr>
                                      <p:to>
                                        <p:strVal val="visible"/>
                                      </p:to>
                                    </p:set>
                                    <p:animEffect transition="in" filter="checkerboard(across)">
                                      <p:cBhvr>
                                        <p:cTn id="24" dur="500"/>
                                        <p:tgtEl>
                                          <p:spTgt spid="275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6" name="Rectangle 6">
            <a:extLst>
              <a:ext uri="{FF2B5EF4-FFF2-40B4-BE49-F238E27FC236}">
                <a16:creationId xmlns:a16="http://schemas.microsoft.com/office/drawing/2014/main" id="{78C91032-1FC2-4608-89CA-AFC03A2CC11F}"/>
              </a:ext>
            </a:extLst>
          </p:cNvPr>
          <p:cNvSpPr>
            <a:spLocks noChangeArrowheads="1"/>
          </p:cNvSpPr>
          <p:nvPr/>
        </p:nvSpPr>
        <p:spPr bwMode="auto">
          <a:xfrm>
            <a:off x="539750" y="1700213"/>
            <a:ext cx="32400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bg2">
                    <a:lumMod val="10000"/>
                  </a:schemeClr>
                </a:solidFill>
                <a:ea typeface="楷体_GB2312" pitchFamily="49" charset="-122"/>
              </a:rPr>
              <a:t>        </a:t>
            </a:r>
            <a:r>
              <a:rPr lang="zh-CN" altLang="en-US" dirty="0">
                <a:solidFill>
                  <a:schemeClr val="bg2">
                    <a:lumMod val="10000"/>
                  </a:schemeClr>
                </a:solidFill>
                <a:ea typeface="楷体_GB2312" pitchFamily="49" charset="-122"/>
              </a:rPr>
              <a:t>量子电动力学和量子场论告诉我们，电磁场是量子化的，这个“场”是由“虚光子”组成的；电荷间的相互作用就是通过交换“虚光子”实现的。</a:t>
            </a:r>
          </a:p>
        </p:txBody>
      </p:sp>
    </p:spTree>
    <p:controls>
      <mc:AlternateContent xmlns:mc="http://schemas.openxmlformats.org/markup-compatibility/2006">
        <mc:Choice xmlns:v="urn:schemas-microsoft-com:vml" Requires="v">
          <p:control spid="276487" r:id="rId2" imgW="4536934" imgH="4032839"/>
        </mc:Choice>
        <mc:Fallback>
          <p:control r:id="rId2" imgW="4536934" imgH="4032839">
            <p:pic>
              <p:nvPicPr>
                <p:cNvPr id="276484" name="ShockwaveFlash1">
                  <a:extLst>
                    <a:ext uri="{FF2B5EF4-FFF2-40B4-BE49-F238E27FC236}">
                      <a16:creationId xmlns:a16="http://schemas.microsoft.com/office/drawing/2014/main" id="{AD869983-3A0D-45EF-B50F-20D8C18C69FE}"/>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484313"/>
                  <a:ext cx="4537075" cy="403225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a:extLst>
              <a:ext uri="{FF2B5EF4-FFF2-40B4-BE49-F238E27FC236}">
                <a16:creationId xmlns:a16="http://schemas.microsoft.com/office/drawing/2014/main" id="{99E0E1DF-BF9C-4D42-B596-13969B241A2A}"/>
              </a:ext>
            </a:extLst>
          </p:cNvPr>
          <p:cNvSpPr>
            <a:spLocks noChangeArrowheads="1"/>
          </p:cNvSpPr>
          <p:nvPr/>
        </p:nvSpPr>
        <p:spPr bwMode="auto">
          <a:xfrm>
            <a:off x="468313" y="908050"/>
            <a:ext cx="330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2">
                    <a:lumMod val="10000"/>
                  </a:schemeClr>
                </a:solidFill>
              </a:rPr>
              <a:t>2.</a:t>
            </a:r>
            <a:r>
              <a:rPr lang="zh-CN" altLang="en-US">
                <a:solidFill>
                  <a:schemeClr val="bg2">
                    <a:lumMod val="10000"/>
                  </a:schemeClr>
                </a:solidFill>
              </a:rPr>
              <a:t>强相互作用和介子</a:t>
            </a:r>
          </a:p>
        </p:txBody>
      </p:sp>
      <p:pic>
        <p:nvPicPr>
          <p:cNvPr id="277510" name="Picture 6">
            <a:extLst>
              <a:ext uri="{FF2B5EF4-FFF2-40B4-BE49-F238E27FC236}">
                <a16:creationId xmlns:a16="http://schemas.microsoft.com/office/drawing/2014/main" id="{96187D71-5B1E-4E03-AF0A-259526DCA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539750"/>
            <a:ext cx="350043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7512" name="Group 8">
            <a:extLst>
              <a:ext uri="{FF2B5EF4-FFF2-40B4-BE49-F238E27FC236}">
                <a16:creationId xmlns:a16="http://schemas.microsoft.com/office/drawing/2014/main" id="{CA7F595A-5E6A-4E32-BEE7-B74EF99D65BA}"/>
              </a:ext>
            </a:extLst>
          </p:cNvPr>
          <p:cNvGrpSpPr>
            <a:grpSpLocks/>
          </p:cNvGrpSpPr>
          <p:nvPr/>
        </p:nvGrpSpPr>
        <p:grpSpPr bwMode="auto">
          <a:xfrm>
            <a:off x="358775" y="1557338"/>
            <a:ext cx="8897938" cy="4911725"/>
            <a:chOff x="226" y="981"/>
            <a:chExt cx="5605" cy="3094"/>
          </a:xfrm>
        </p:grpSpPr>
        <p:sp>
          <p:nvSpPr>
            <p:cNvPr id="277509" name="Rectangle 5">
              <a:extLst>
                <a:ext uri="{FF2B5EF4-FFF2-40B4-BE49-F238E27FC236}">
                  <a16:creationId xmlns:a16="http://schemas.microsoft.com/office/drawing/2014/main" id="{B6C4FC23-EF4A-4D2D-A6E2-CE846E9CA9AA}"/>
                </a:ext>
              </a:extLst>
            </p:cNvPr>
            <p:cNvSpPr>
              <a:spLocks noChangeArrowheads="1"/>
            </p:cNvSpPr>
            <p:nvPr/>
          </p:nvSpPr>
          <p:spPr bwMode="auto">
            <a:xfrm>
              <a:off x="226" y="981"/>
              <a:ext cx="3221" cy="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dirty="0">
                  <a:solidFill>
                    <a:schemeClr val="bg2">
                      <a:lumMod val="10000"/>
                    </a:schemeClr>
                  </a:solidFill>
                </a:rPr>
                <a:t>        </a:t>
              </a:r>
              <a:r>
                <a:rPr lang="en-US" altLang="zh-CN" dirty="0">
                  <a:solidFill>
                    <a:schemeClr val="bg2">
                      <a:lumMod val="10000"/>
                    </a:schemeClr>
                  </a:solidFill>
                  <a:ea typeface="楷体_GB2312" pitchFamily="49" charset="-122"/>
                </a:rPr>
                <a:t>1935</a:t>
              </a:r>
              <a:r>
                <a:rPr lang="zh-CN" altLang="en-US" dirty="0">
                  <a:solidFill>
                    <a:schemeClr val="bg2">
                      <a:lumMod val="10000"/>
                    </a:schemeClr>
                  </a:solidFill>
                  <a:ea typeface="楷体_GB2312" pitchFamily="49" charset="-122"/>
                </a:rPr>
                <a:t>年，日本物理学家汤川秀树</a:t>
              </a:r>
              <a:r>
                <a:rPr lang="en-US" altLang="zh-CN" dirty="0">
                  <a:solidFill>
                    <a:schemeClr val="bg2">
                      <a:lumMod val="10000"/>
                    </a:schemeClr>
                  </a:solidFill>
                  <a:ea typeface="楷体_GB2312" pitchFamily="49" charset="-122"/>
                </a:rPr>
                <a:t>(</a:t>
              </a:r>
              <a:r>
                <a:rPr lang="en-US" altLang="zh-CN" i="1" dirty="0" err="1">
                  <a:solidFill>
                    <a:schemeClr val="bg2">
                      <a:lumMod val="10000"/>
                    </a:schemeClr>
                  </a:solidFill>
                  <a:ea typeface="楷体_GB2312" pitchFamily="49" charset="-122"/>
                </a:rPr>
                <a:t>H.Yukawa</a:t>
              </a:r>
              <a:r>
                <a:rPr lang="en-US" altLang="zh-CN" i="1" dirty="0">
                  <a:solidFill>
                    <a:schemeClr val="bg2">
                      <a:lumMod val="10000"/>
                    </a:schemeClr>
                  </a:solidFill>
                  <a:ea typeface="楷体_GB2312" pitchFamily="49" charset="-122"/>
                </a:rPr>
                <a:t>  1907~1981</a:t>
              </a:r>
              <a:r>
                <a:rPr lang="en-US" altLang="zh-CN" dirty="0">
                  <a:solidFill>
                    <a:schemeClr val="bg2">
                      <a:lumMod val="10000"/>
                    </a:schemeClr>
                  </a:solidFill>
                  <a:ea typeface="楷体_GB2312" pitchFamily="49" charset="-122"/>
                </a:rPr>
                <a:t>)</a:t>
              </a:r>
              <a:r>
                <a:rPr lang="zh-CN" altLang="en-US" dirty="0">
                  <a:solidFill>
                    <a:schemeClr val="bg2">
                      <a:lumMod val="10000"/>
                    </a:schemeClr>
                  </a:solidFill>
                  <a:ea typeface="楷体_GB2312" pitchFamily="49" charset="-122"/>
                </a:rPr>
                <a:t>将核力与电磁力类比，提出核力的介子理论。他认为核力也是一种交换力，核子间的相互</a:t>
              </a:r>
            </a:p>
          </p:txBody>
        </p:sp>
        <p:sp>
          <p:nvSpPr>
            <p:cNvPr id="277511" name="Rectangle 7">
              <a:extLst>
                <a:ext uri="{FF2B5EF4-FFF2-40B4-BE49-F238E27FC236}">
                  <a16:creationId xmlns:a16="http://schemas.microsoft.com/office/drawing/2014/main" id="{C77E9B90-5C42-4DF9-B67B-4A1FAF9EE103}"/>
                </a:ext>
              </a:extLst>
            </p:cNvPr>
            <p:cNvSpPr>
              <a:spLocks noChangeArrowheads="1"/>
            </p:cNvSpPr>
            <p:nvPr/>
          </p:nvSpPr>
          <p:spPr bwMode="auto">
            <a:xfrm>
              <a:off x="226" y="2886"/>
              <a:ext cx="5605" cy="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dirty="0">
                  <a:solidFill>
                    <a:schemeClr val="bg2">
                      <a:lumMod val="10000"/>
                    </a:schemeClr>
                  </a:solidFill>
                  <a:latin typeface="楷体_GB2312" pitchFamily="49" charset="-122"/>
                  <a:ea typeface="楷体_GB2312" pitchFamily="49" charset="-122"/>
                </a:rPr>
                <a:t>作用是由于交换某种媒介粒子而引起的，并且由核力的力程预言了媒介粒子的质量介于电子质量和核子质量之间，是电子质量的</a:t>
              </a:r>
              <a:r>
                <a:rPr lang="en-US" altLang="zh-CN" dirty="0">
                  <a:solidFill>
                    <a:schemeClr val="bg2">
                      <a:lumMod val="10000"/>
                    </a:schemeClr>
                  </a:solidFill>
                  <a:latin typeface="楷体_GB2312" pitchFamily="49" charset="-122"/>
                  <a:ea typeface="楷体_GB2312" pitchFamily="49" charset="-122"/>
                </a:rPr>
                <a:t>200</a:t>
              </a:r>
              <a:r>
                <a:rPr lang="zh-CN" altLang="en-US" dirty="0">
                  <a:solidFill>
                    <a:schemeClr val="bg2">
                      <a:lumMod val="10000"/>
                    </a:schemeClr>
                  </a:solidFill>
                  <a:latin typeface="楷体_GB2312" pitchFamily="49" charset="-122"/>
                  <a:ea typeface="楷体_GB2312" pitchFamily="49" charset="-122"/>
                </a:rPr>
                <a:t>多倍。</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wipe(left)">
                                      <p:cBhvr>
                                        <p:cTn id="7" dur="500"/>
                                        <p:tgtEl>
                                          <p:spTgt spid="277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7512"/>
                                        </p:tgtEl>
                                        <p:attrNameLst>
                                          <p:attrName>style.visibility</p:attrName>
                                        </p:attrNameLst>
                                      </p:cBhvr>
                                      <p:to>
                                        <p:strVal val="visible"/>
                                      </p:to>
                                    </p:set>
                                    <p:animEffect transition="in" filter="wipe(up)">
                                      <p:cBhvr>
                                        <p:cTn id="12" dur="500"/>
                                        <p:tgtEl>
                                          <p:spTgt spid="277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3" name="Rectangle 5">
            <a:extLst>
              <a:ext uri="{FF2B5EF4-FFF2-40B4-BE49-F238E27FC236}">
                <a16:creationId xmlns:a16="http://schemas.microsoft.com/office/drawing/2014/main" id="{9009A041-BEF7-44F1-AA5D-298927744A4F}"/>
              </a:ext>
            </a:extLst>
          </p:cNvPr>
          <p:cNvSpPr>
            <a:spLocks noGrp="1" noChangeArrowheads="1"/>
          </p:cNvSpPr>
          <p:nvPr>
            <p:ph type="body" idx="1"/>
          </p:nvPr>
        </p:nvSpPr>
        <p:spPr>
          <a:xfrm>
            <a:off x="250825" y="692150"/>
            <a:ext cx="8893175" cy="5905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10000"/>
              </a:lnSpc>
              <a:buFontTx/>
              <a:buNone/>
            </a:pPr>
            <a:r>
              <a:rPr lang="zh-CN" altLang="en-US" sz="2800" b="1">
                <a:solidFill>
                  <a:schemeClr val="bg2">
                    <a:lumMod val="10000"/>
                  </a:schemeClr>
                </a:solidFill>
                <a:latin typeface="Times New Roman" panose="02020603050405020304" pitchFamily="18" charset="0"/>
                <a:ea typeface="楷体_GB2312" pitchFamily="49" charset="-122"/>
              </a:rPr>
              <a:t>媒介粒子的质量估计</a:t>
            </a:r>
          </a:p>
          <a:p>
            <a:pPr>
              <a:lnSpc>
                <a:spcPct val="110000"/>
              </a:lnSpc>
            </a:pPr>
            <a:r>
              <a:rPr lang="zh-CN" altLang="en-US" sz="2800">
                <a:solidFill>
                  <a:schemeClr val="bg2">
                    <a:lumMod val="10000"/>
                  </a:schemeClr>
                </a:solidFill>
                <a:latin typeface="Times New Roman" panose="02020603050405020304" pitchFamily="18" charset="0"/>
                <a:ea typeface="楷体_GB2312" pitchFamily="49" charset="-122"/>
              </a:rPr>
              <a:t>虚粒子用于传递相互作用，因而总是限定在一定的时空范围内。</a:t>
            </a:r>
          </a:p>
          <a:p>
            <a:pPr>
              <a:lnSpc>
                <a:spcPct val="110000"/>
              </a:lnSpc>
            </a:pPr>
            <a:r>
              <a:rPr lang="zh-CN" altLang="en-US" sz="2800">
                <a:solidFill>
                  <a:schemeClr val="bg2">
                    <a:lumMod val="10000"/>
                  </a:schemeClr>
                </a:solidFill>
                <a:latin typeface="Times New Roman" panose="02020603050405020304" pitchFamily="18" charset="0"/>
                <a:ea typeface="楷体_GB2312" pitchFamily="49" charset="-122"/>
              </a:rPr>
              <a:t>由于测不准原理，虚粒子可以不满足能量</a:t>
            </a:r>
            <a:r>
              <a:rPr lang="en-US" altLang="zh-CN" sz="2800">
                <a:solidFill>
                  <a:schemeClr val="bg2">
                    <a:lumMod val="10000"/>
                  </a:schemeClr>
                </a:solidFill>
                <a:latin typeface="Times New Roman" panose="02020603050405020304" pitchFamily="18" charset="0"/>
                <a:ea typeface="楷体_GB2312" pitchFamily="49" charset="-122"/>
              </a:rPr>
              <a:t>-</a:t>
            </a:r>
            <a:r>
              <a:rPr lang="zh-CN" altLang="en-US" sz="2800">
                <a:solidFill>
                  <a:schemeClr val="bg2">
                    <a:lumMod val="10000"/>
                  </a:schemeClr>
                </a:solidFill>
                <a:latin typeface="Times New Roman" panose="02020603050405020304" pitchFamily="18" charset="0"/>
                <a:ea typeface="楷体_GB2312" pitchFamily="49" charset="-122"/>
              </a:rPr>
              <a:t>动量守恒。</a:t>
            </a:r>
          </a:p>
          <a:p>
            <a:pPr>
              <a:lnSpc>
                <a:spcPct val="110000"/>
              </a:lnSpc>
            </a:pPr>
            <a:r>
              <a:rPr lang="zh-CN" altLang="en-US" sz="2800">
                <a:solidFill>
                  <a:schemeClr val="bg2">
                    <a:lumMod val="10000"/>
                  </a:schemeClr>
                </a:solidFill>
                <a:latin typeface="Times New Roman" panose="02020603050405020304" pitchFamily="18" charset="0"/>
                <a:ea typeface="楷体_GB2312" pitchFamily="49" charset="-122"/>
              </a:rPr>
              <a:t>最大能量转移：</a:t>
            </a:r>
          </a:p>
          <a:p>
            <a:pPr>
              <a:lnSpc>
                <a:spcPct val="110000"/>
              </a:lnSpc>
            </a:pPr>
            <a:endParaRPr lang="zh-CN" altLang="en-US" sz="2800">
              <a:solidFill>
                <a:schemeClr val="bg2">
                  <a:lumMod val="10000"/>
                </a:schemeClr>
              </a:solidFill>
              <a:latin typeface="Times New Roman" panose="02020603050405020304" pitchFamily="18" charset="0"/>
              <a:ea typeface="楷体_GB2312" pitchFamily="49" charset="-122"/>
            </a:endParaRPr>
          </a:p>
          <a:p>
            <a:pPr>
              <a:lnSpc>
                <a:spcPct val="110000"/>
              </a:lnSpc>
            </a:pPr>
            <a:r>
              <a:rPr lang="zh-CN" altLang="en-US" sz="2800">
                <a:solidFill>
                  <a:schemeClr val="bg2">
                    <a:lumMod val="10000"/>
                  </a:schemeClr>
                </a:solidFill>
                <a:latin typeface="Times New Roman" panose="02020603050405020304" pitchFamily="18" charset="0"/>
                <a:ea typeface="楷体_GB2312" pitchFamily="49" charset="-122"/>
              </a:rPr>
              <a:t>虚粒子质量：</a:t>
            </a:r>
          </a:p>
          <a:p>
            <a:pPr>
              <a:lnSpc>
                <a:spcPct val="110000"/>
              </a:lnSpc>
            </a:pPr>
            <a:endParaRPr lang="zh-CN" altLang="en-US" sz="2800">
              <a:solidFill>
                <a:schemeClr val="bg2">
                  <a:lumMod val="10000"/>
                </a:schemeClr>
              </a:solidFill>
              <a:latin typeface="Times New Roman" panose="02020603050405020304" pitchFamily="18" charset="0"/>
              <a:ea typeface="楷体_GB2312" pitchFamily="49" charset="-122"/>
            </a:endParaRPr>
          </a:p>
          <a:p>
            <a:pPr>
              <a:lnSpc>
                <a:spcPct val="110000"/>
              </a:lnSpc>
            </a:pPr>
            <a:r>
              <a:rPr lang="zh-CN" altLang="en-US" sz="2800">
                <a:solidFill>
                  <a:schemeClr val="bg2">
                    <a:lumMod val="10000"/>
                  </a:schemeClr>
                </a:solidFill>
                <a:latin typeface="Times New Roman" panose="02020603050405020304" pitchFamily="18" charset="0"/>
                <a:ea typeface="楷体_GB2312" pitchFamily="49" charset="-122"/>
              </a:rPr>
              <a:t>电磁力：光子 </a:t>
            </a:r>
            <a:r>
              <a:rPr lang="en-US" altLang="en-US" sz="2800" b="1" i="1">
                <a:solidFill>
                  <a:schemeClr val="bg2">
                    <a:lumMod val="10000"/>
                  </a:schemeClr>
                </a:solidFill>
                <a:latin typeface="Times New Roman" panose="02020603050405020304" pitchFamily="18" charset="0"/>
                <a:ea typeface="楷体_GB2312" pitchFamily="49" charset="-122"/>
              </a:rPr>
              <a:t>m = 0</a:t>
            </a:r>
            <a:endParaRPr lang="en-US" altLang="zh-CN" sz="2800" b="1" i="1">
              <a:solidFill>
                <a:schemeClr val="bg2">
                  <a:lumMod val="10000"/>
                </a:schemeClr>
              </a:solidFill>
              <a:latin typeface="Times New Roman" panose="02020603050405020304" pitchFamily="18" charset="0"/>
              <a:ea typeface="楷体_GB2312" pitchFamily="49" charset="-122"/>
            </a:endParaRPr>
          </a:p>
        </p:txBody>
      </p:sp>
      <p:graphicFrame>
        <p:nvGraphicFramePr>
          <p:cNvPr id="278534" name="Object 6">
            <a:extLst>
              <a:ext uri="{FF2B5EF4-FFF2-40B4-BE49-F238E27FC236}">
                <a16:creationId xmlns:a16="http://schemas.microsoft.com/office/drawing/2014/main" id="{4532E477-C6FC-4E35-A69F-83FE0469140E}"/>
              </a:ext>
            </a:extLst>
          </p:cNvPr>
          <p:cNvGraphicFramePr>
            <a:graphicFrameLocks noChangeAspect="1"/>
          </p:cNvGraphicFramePr>
          <p:nvPr>
            <p:extLst>
              <p:ext uri="{D42A27DB-BD31-4B8C-83A1-F6EECF244321}">
                <p14:modId xmlns:p14="http://schemas.microsoft.com/office/powerpoint/2010/main" val="2005549825"/>
              </p:ext>
            </p:extLst>
          </p:nvPr>
        </p:nvGraphicFramePr>
        <p:xfrm>
          <a:off x="3132138" y="2708275"/>
          <a:ext cx="3278187" cy="900113"/>
        </p:xfrm>
        <a:graphic>
          <a:graphicData uri="http://schemas.openxmlformats.org/presentationml/2006/ole">
            <mc:AlternateContent xmlns:mc="http://schemas.openxmlformats.org/markup-compatibility/2006">
              <mc:Choice xmlns:v="urn:schemas-microsoft-com:vml" Requires="v">
                <p:oleObj spid="_x0000_s278555" name="公式" r:id="rId3" imgW="1473120" imgH="406080" progId="Equation.3">
                  <p:embed/>
                </p:oleObj>
              </mc:Choice>
              <mc:Fallback>
                <p:oleObj name="公式" r:id="rId3" imgW="1473120" imgH="406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708275"/>
                        <a:ext cx="3278187" cy="9001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8554" name="Group 26">
            <a:extLst>
              <a:ext uri="{FF2B5EF4-FFF2-40B4-BE49-F238E27FC236}">
                <a16:creationId xmlns:a16="http://schemas.microsoft.com/office/drawing/2014/main" id="{181FE9F6-C00B-4810-A466-FE613A9D582B}"/>
              </a:ext>
            </a:extLst>
          </p:cNvPr>
          <p:cNvGrpSpPr>
            <a:grpSpLocks/>
          </p:cNvGrpSpPr>
          <p:nvPr/>
        </p:nvGrpSpPr>
        <p:grpSpPr bwMode="auto">
          <a:xfrm>
            <a:off x="5000625" y="4129088"/>
            <a:ext cx="3505200" cy="2438400"/>
            <a:chOff x="3150" y="2601"/>
            <a:chExt cx="2208" cy="1536"/>
          </a:xfrm>
        </p:grpSpPr>
        <p:sp>
          <p:nvSpPr>
            <p:cNvPr id="278535" name="Line 7">
              <a:extLst>
                <a:ext uri="{FF2B5EF4-FFF2-40B4-BE49-F238E27FC236}">
                  <a16:creationId xmlns:a16="http://schemas.microsoft.com/office/drawing/2014/main" id="{7521D7BC-5358-4A82-9E18-8D123E6978B0}"/>
                </a:ext>
              </a:extLst>
            </p:cNvPr>
            <p:cNvSpPr>
              <a:spLocks noChangeShapeType="1"/>
            </p:cNvSpPr>
            <p:nvPr/>
          </p:nvSpPr>
          <p:spPr bwMode="auto">
            <a:xfrm flipV="1">
              <a:off x="3438" y="2649"/>
              <a:ext cx="0" cy="129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36" name="Line 8">
              <a:extLst>
                <a:ext uri="{FF2B5EF4-FFF2-40B4-BE49-F238E27FC236}">
                  <a16:creationId xmlns:a16="http://schemas.microsoft.com/office/drawing/2014/main" id="{A6E8C2E9-D789-4A96-9CCD-13574B921FE7}"/>
                </a:ext>
              </a:extLst>
            </p:cNvPr>
            <p:cNvSpPr>
              <a:spLocks noChangeShapeType="1"/>
            </p:cNvSpPr>
            <p:nvPr/>
          </p:nvSpPr>
          <p:spPr bwMode="auto">
            <a:xfrm>
              <a:off x="3438" y="3945"/>
              <a:ext cx="15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37" name="Line 9">
              <a:extLst>
                <a:ext uri="{FF2B5EF4-FFF2-40B4-BE49-F238E27FC236}">
                  <a16:creationId xmlns:a16="http://schemas.microsoft.com/office/drawing/2014/main" id="{60422AFB-D133-408B-A4DC-8B2307D1DB0F}"/>
                </a:ext>
              </a:extLst>
            </p:cNvPr>
            <p:cNvSpPr>
              <a:spLocks noChangeShapeType="1"/>
            </p:cNvSpPr>
            <p:nvPr/>
          </p:nvSpPr>
          <p:spPr bwMode="auto">
            <a:xfrm flipV="1">
              <a:off x="3870" y="3513"/>
              <a:ext cx="0" cy="432"/>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38" name="Line 10">
              <a:extLst>
                <a:ext uri="{FF2B5EF4-FFF2-40B4-BE49-F238E27FC236}">
                  <a16:creationId xmlns:a16="http://schemas.microsoft.com/office/drawing/2014/main" id="{0B01F41F-057D-4BA1-B9EB-A983FF5A4064}"/>
                </a:ext>
              </a:extLst>
            </p:cNvPr>
            <p:cNvSpPr>
              <a:spLocks noChangeShapeType="1"/>
            </p:cNvSpPr>
            <p:nvPr/>
          </p:nvSpPr>
          <p:spPr bwMode="auto">
            <a:xfrm flipH="1" flipV="1">
              <a:off x="3678" y="3081"/>
              <a:ext cx="192" cy="432"/>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39" name="Line 11">
              <a:extLst>
                <a:ext uri="{FF2B5EF4-FFF2-40B4-BE49-F238E27FC236}">
                  <a16:creationId xmlns:a16="http://schemas.microsoft.com/office/drawing/2014/main" id="{BEE00E0D-5E1C-408D-8BCB-D9E045982F2C}"/>
                </a:ext>
              </a:extLst>
            </p:cNvPr>
            <p:cNvSpPr>
              <a:spLocks noChangeShapeType="1"/>
            </p:cNvSpPr>
            <p:nvPr/>
          </p:nvSpPr>
          <p:spPr bwMode="auto">
            <a:xfrm flipV="1">
              <a:off x="4446" y="3273"/>
              <a:ext cx="0" cy="672"/>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0" name="Line 12">
              <a:extLst>
                <a:ext uri="{FF2B5EF4-FFF2-40B4-BE49-F238E27FC236}">
                  <a16:creationId xmlns:a16="http://schemas.microsoft.com/office/drawing/2014/main" id="{91484511-5E92-4E6F-862E-7E127AA7F89E}"/>
                </a:ext>
              </a:extLst>
            </p:cNvPr>
            <p:cNvSpPr>
              <a:spLocks noChangeShapeType="1"/>
            </p:cNvSpPr>
            <p:nvPr/>
          </p:nvSpPr>
          <p:spPr bwMode="auto">
            <a:xfrm flipV="1">
              <a:off x="4446" y="2793"/>
              <a:ext cx="288" cy="48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1" name="Text Box 13">
              <a:extLst>
                <a:ext uri="{FF2B5EF4-FFF2-40B4-BE49-F238E27FC236}">
                  <a16:creationId xmlns:a16="http://schemas.microsoft.com/office/drawing/2014/main" id="{B0C21A56-6F5B-4FCE-81DB-F7686FA5841E}"/>
                </a:ext>
              </a:extLst>
            </p:cNvPr>
            <p:cNvSpPr txBox="1">
              <a:spLocks noChangeArrowheads="1"/>
            </p:cNvSpPr>
            <p:nvPr/>
          </p:nvSpPr>
          <p:spPr bwMode="auto">
            <a:xfrm>
              <a:off x="4014" y="3657"/>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0" i="1">
                  <a:solidFill>
                    <a:schemeClr val="bg2">
                      <a:lumMod val="10000"/>
                    </a:schemeClr>
                  </a:solidFill>
                  <a:sym typeface="Symbol" panose="05050102010706020507" pitchFamily="18" charset="2"/>
                </a:rPr>
                <a:t></a:t>
              </a:r>
              <a:r>
                <a:rPr kumimoji="1" lang="en-US" altLang="en-US" sz="2400" b="0" i="1">
                  <a:solidFill>
                    <a:schemeClr val="bg2">
                      <a:lumMod val="10000"/>
                    </a:schemeClr>
                  </a:solidFill>
                </a:rPr>
                <a:t>x</a:t>
              </a:r>
              <a:endParaRPr kumimoji="1" lang="en-US" altLang="zh-CN" sz="2400" b="0">
                <a:solidFill>
                  <a:schemeClr val="bg2">
                    <a:lumMod val="10000"/>
                  </a:schemeClr>
                </a:solidFill>
              </a:endParaRPr>
            </a:p>
          </p:txBody>
        </p:sp>
        <p:sp>
          <p:nvSpPr>
            <p:cNvPr id="278542" name="Line 14">
              <a:extLst>
                <a:ext uri="{FF2B5EF4-FFF2-40B4-BE49-F238E27FC236}">
                  <a16:creationId xmlns:a16="http://schemas.microsoft.com/office/drawing/2014/main" id="{DBFDB322-581B-4FC0-9975-39DF87CC454E}"/>
                </a:ext>
              </a:extLst>
            </p:cNvPr>
            <p:cNvSpPr>
              <a:spLocks noChangeShapeType="1"/>
            </p:cNvSpPr>
            <p:nvPr/>
          </p:nvSpPr>
          <p:spPr bwMode="auto">
            <a:xfrm flipH="1">
              <a:off x="3870" y="3801"/>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3" name="Line 15">
              <a:extLst>
                <a:ext uri="{FF2B5EF4-FFF2-40B4-BE49-F238E27FC236}">
                  <a16:creationId xmlns:a16="http://schemas.microsoft.com/office/drawing/2014/main" id="{27A02D04-5165-4568-A532-491D3265DADE}"/>
                </a:ext>
              </a:extLst>
            </p:cNvPr>
            <p:cNvSpPr>
              <a:spLocks noChangeShapeType="1"/>
            </p:cNvSpPr>
            <p:nvPr/>
          </p:nvSpPr>
          <p:spPr bwMode="auto">
            <a:xfrm>
              <a:off x="4302" y="3801"/>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4" name="Line 16">
              <a:extLst>
                <a:ext uri="{FF2B5EF4-FFF2-40B4-BE49-F238E27FC236}">
                  <a16:creationId xmlns:a16="http://schemas.microsoft.com/office/drawing/2014/main" id="{8DA091DE-027E-4021-87F6-B649243CE89D}"/>
                </a:ext>
              </a:extLst>
            </p:cNvPr>
            <p:cNvSpPr>
              <a:spLocks noChangeShapeType="1"/>
            </p:cNvSpPr>
            <p:nvPr/>
          </p:nvSpPr>
          <p:spPr bwMode="auto">
            <a:xfrm flipV="1">
              <a:off x="3870" y="3321"/>
              <a:ext cx="576" cy="192"/>
            </a:xfrm>
            <a:prstGeom prst="line">
              <a:avLst/>
            </a:prstGeom>
            <a:noFill/>
            <a:ln w="9525">
              <a:solidFill>
                <a:srgbClr val="00FF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5" name="Line 17">
              <a:extLst>
                <a:ext uri="{FF2B5EF4-FFF2-40B4-BE49-F238E27FC236}">
                  <a16:creationId xmlns:a16="http://schemas.microsoft.com/office/drawing/2014/main" id="{33C1B70F-80BF-4172-8A50-4E58890B5457}"/>
                </a:ext>
              </a:extLst>
            </p:cNvPr>
            <p:cNvSpPr>
              <a:spLocks noChangeShapeType="1"/>
            </p:cNvSpPr>
            <p:nvPr/>
          </p:nvSpPr>
          <p:spPr bwMode="auto">
            <a:xfrm flipH="1">
              <a:off x="3438" y="3561"/>
              <a:ext cx="4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6" name="Line 18">
              <a:extLst>
                <a:ext uri="{FF2B5EF4-FFF2-40B4-BE49-F238E27FC236}">
                  <a16:creationId xmlns:a16="http://schemas.microsoft.com/office/drawing/2014/main" id="{000F7254-FB59-4E26-AB20-3B853F3C5943}"/>
                </a:ext>
              </a:extLst>
            </p:cNvPr>
            <p:cNvSpPr>
              <a:spLocks noChangeShapeType="1"/>
            </p:cNvSpPr>
            <p:nvPr/>
          </p:nvSpPr>
          <p:spPr bwMode="auto">
            <a:xfrm flipH="1">
              <a:off x="3438" y="3273"/>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7" name="Line 19">
              <a:extLst>
                <a:ext uri="{FF2B5EF4-FFF2-40B4-BE49-F238E27FC236}">
                  <a16:creationId xmlns:a16="http://schemas.microsoft.com/office/drawing/2014/main" id="{0C2C671C-AE5E-4EEF-8FC9-4CC81901050F}"/>
                </a:ext>
              </a:extLst>
            </p:cNvPr>
            <p:cNvSpPr>
              <a:spLocks noChangeShapeType="1"/>
            </p:cNvSpPr>
            <p:nvPr/>
          </p:nvSpPr>
          <p:spPr bwMode="auto">
            <a:xfrm>
              <a:off x="3534" y="3129"/>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8" name="Line 20">
              <a:extLst>
                <a:ext uri="{FF2B5EF4-FFF2-40B4-BE49-F238E27FC236}">
                  <a16:creationId xmlns:a16="http://schemas.microsoft.com/office/drawing/2014/main" id="{412C0CD5-93FA-44D8-AEC2-C7F037A31780}"/>
                </a:ext>
              </a:extLst>
            </p:cNvPr>
            <p:cNvSpPr>
              <a:spLocks noChangeShapeType="1"/>
            </p:cNvSpPr>
            <p:nvPr/>
          </p:nvSpPr>
          <p:spPr bwMode="auto">
            <a:xfrm flipV="1">
              <a:off x="3534" y="3561"/>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endParaRPr>
            </a:p>
          </p:txBody>
        </p:sp>
        <p:sp>
          <p:nvSpPr>
            <p:cNvPr id="278549" name="Text Box 21">
              <a:extLst>
                <a:ext uri="{FF2B5EF4-FFF2-40B4-BE49-F238E27FC236}">
                  <a16:creationId xmlns:a16="http://schemas.microsoft.com/office/drawing/2014/main" id="{B4FB1B38-8EC5-4E08-9851-CB2B57C5CD1A}"/>
                </a:ext>
              </a:extLst>
            </p:cNvPr>
            <p:cNvSpPr txBox="1">
              <a:spLocks noChangeArrowheads="1"/>
            </p:cNvSpPr>
            <p:nvPr/>
          </p:nvSpPr>
          <p:spPr bwMode="auto">
            <a:xfrm>
              <a:off x="3390" y="3273"/>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0" i="1">
                  <a:solidFill>
                    <a:schemeClr val="bg2">
                      <a:lumMod val="10000"/>
                    </a:schemeClr>
                  </a:solidFill>
                  <a:sym typeface="Symbol" panose="05050102010706020507" pitchFamily="18" charset="2"/>
                </a:rPr>
                <a:t></a:t>
              </a:r>
              <a:r>
                <a:rPr kumimoji="1" lang="en-US" altLang="en-US" sz="2400" b="0" i="1">
                  <a:solidFill>
                    <a:schemeClr val="bg2">
                      <a:lumMod val="10000"/>
                    </a:schemeClr>
                  </a:solidFill>
                </a:rPr>
                <a:t>t</a:t>
              </a:r>
              <a:endParaRPr kumimoji="1" lang="en-US" altLang="zh-CN" sz="2400" b="0">
                <a:solidFill>
                  <a:schemeClr val="bg2">
                    <a:lumMod val="10000"/>
                  </a:schemeClr>
                </a:solidFill>
              </a:endParaRPr>
            </a:p>
          </p:txBody>
        </p:sp>
        <p:sp>
          <p:nvSpPr>
            <p:cNvPr id="278550" name="Text Box 22">
              <a:extLst>
                <a:ext uri="{FF2B5EF4-FFF2-40B4-BE49-F238E27FC236}">
                  <a16:creationId xmlns:a16="http://schemas.microsoft.com/office/drawing/2014/main" id="{F69B8DAE-59CB-4E68-A8C7-A7584BA07078}"/>
                </a:ext>
              </a:extLst>
            </p:cNvPr>
            <p:cNvSpPr txBox="1">
              <a:spLocks noChangeArrowheads="1"/>
            </p:cNvSpPr>
            <p:nvPr/>
          </p:nvSpPr>
          <p:spPr bwMode="auto">
            <a:xfrm>
              <a:off x="5022" y="3849"/>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chemeClr val="bg2">
                      <a:lumMod val="10000"/>
                    </a:schemeClr>
                  </a:solidFill>
                </a:rPr>
                <a:t>x</a:t>
              </a:r>
              <a:endParaRPr kumimoji="1" lang="en-US" altLang="zh-CN" sz="2400" b="0">
                <a:solidFill>
                  <a:schemeClr val="bg2">
                    <a:lumMod val="10000"/>
                  </a:schemeClr>
                </a:solidFill>
              </a:endParaRPr>
            </a:p>
          </p:txBody>
        </p:sp>
        <p:sp>
          <p:nvSpPr>
            <p:cNvPr id="278551" name="Text Box 23">
              <a:extLst>
                <a:ext uri="{FF2B5EF4-FFF2-40B4-BE49-F238E27FC236}">
                  <a16:creationId xmlns:a16="http://schemas.microsoft.com/office/drawing/2014/main" id="{ACDC1552-6F6D-4BD1-B308-CE8B31D7FDA1}"/>
                </a:ext>
              </a:extLst>
            </p:cNvPr>
            <p:cNvSpPr txBox="1">
              <a:spLocks noChangeArrowheads="1"/>
            </p:cNvSpPr>
            <p:nvPr/>
          </p:nvSpPr>
          <p:spPr bwMode="auto">
            <a:xfrm>
              <a:off x="3150" y="2601"/>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chemeClr val="bg2">
                      <a:lumMod val="10000"/>
                    </a:schemeClr>
                  </a:solidFill>
                  <a:sym typeface="Symbol" panose="05050102010706020507" pitchFamily="18" charset="2"/>
                </a:rPr>
                <a:t>t</a:t>
              </a:r>
              <a:endParaRPr kumimoji="1" lang="en-US" altLang="zh-CN" sz="2400" b="0">
                <a:solidFill>
                  <a:schemeClr val="bg2">
                    <a:lumMod val="10000"/>
                  </a:schemeClr>
                </a:solidFill>
              </a:endParaRPr>
            </a:p>
          </p:txBody>
        </p:sp>
      </p:grpSp>
      <p:graphicFrame>
        <p:nvGraphicFramePr>
          <p:cNvPr id="278552" name="Object 24">
            <a:extLst>
              <a:ext uri="{FF2B5EF4-FFF2-40B4-BE49-F238E27FC236}">
                <a16:creationId xmlns:a16="http://schemas.microsoft.com/office/drawing/2014/main" id="{D8D63A92-68AB-4C69-AEA3-B67FED6986E6}"/>
              </a:ext>
            </a:extLst>
          </p:cNvPr>
          <p:cNvGraphicFramePr>
            <a:graphicFrameLocks noChangeAspect="1"/>
          </p:cNvGraphicFramePr>
          <p:nvPr>
            <p:extLst>
              <p:ext uri="{D42A27DB-BD31-4B8C-83A1-F6EECF244321}">
                <p14:modId xmlns:p14="http://schemas.microsoft.com/office/powerpoint/2010/main" val="1461394702"/>
              </p:ext>
            </p:extLst>
          </p:nvPr>
        </p:nvGraphicFramePr>
        <p:xfrm>
          <a:off x="2771775" y="3789363"/>
          <a:ext cx="1320800" cy="898525"/>
        </p:xfrm>
        <a:graphic>
          <a:graphicData uri="http://schemas.openxmlformats.org/presentationml/2006/ole">
            <mc:AlternateContent xmlns:mc="http://schemas.openxmlformats.org/markup-compatibility/2006">
              <mc:Choice xmlns:v="urn:schemas-microsoft-com:vml" Requires="v">
                <p:oleObj spid="_x0000_s278556" name="公式" r:id="rId5" imgW="596880" imgH="406080" progId="Equation.3">
                  <p:embed/>
                </p:oleObj>
              </mc:Choice>
              <mc:Fallback>
                <p:oleObj name="公式" r:id="rId5" imgW="596880" imgH="40608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789363"/>
                        <a:ext cx="1320800" cy="898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8533">
                                            <p:txEl>
                                              <p:pRg st="1" end="1"/>
                                            </p:txEl>
                                          </p:spTgt>
                                        </p:tgtEl>
                                        <p:attrNameLst>
                                          <p:attrName>style.visibility</p:attrName>
                                        </p:attrNameLst>
                                      </p:cBhvr>
                                      <p:to>
                                        <p:strVal val="visible"/>
                                      </p:to>
                                    </p:set>
                                    <p:animEffect transition="in" filter="wipe(left)">
                                      <p:cBhvr>
                                        <p:cTn id="7" dur="500"/>
                                        <p:tgtEl>
                                          <p:spTgt spid="278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54"/>
                                        </p:tgtEl>
                                        <p:attrNameLst>
                                          <p:attrName>style.visibility</p:attrName>
                                        </p:attrNameLst>
                                      </p:cBhvr>
                                      <p:to>
                                        <p:strVal val="visible"/>
                                      </p:to>
                                    </p:set>
                                    <p:animEffect transition="in" filter="blinds(horizontal)">
                                      <p:cBhvr>
                                        <p:cTn id="12" dur="500"/>
                                        <p:tgtEl>
                                          <p:spTgt spid="278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8533">
                                            <p:txEl>
                                              <p:pRg st="2" end="2"/>
                                            </p:txEl>
                                          </p:spTgt>
                                        </p:tgtEl>
                                        <p:attrNameLst>
                                          <p:attrName>style.visibility</p:attrName>
                                        </p:attrNameLst>
                                      </p:cBhvr>
                                      <p:to>
                                        <p:strVal val="visible"/>
                                      </p:to>
                                    </p:set>
                                    <p:animEffect transition="in" filter="wipe(left)">
                                      <p:cBhvr>
                                        <p:cTn id="17" dur="500"/>
                                        <p:tgtEl>
                                          <p:spTgt spid="2785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3">
                                            <p:txEl>
                                              <p:pRg st="3" end="3"/>
                                            </p:txEl>
                                          </p:spTgt>
                                        </p:tgtEl>
                                        <p:attrNameLst>
                                          <p:attrName>style.visibility</p:attrName>
                                        </p:attrNameLst>
                                      </p:cBhvr>
                                      <p:to>
                                        <p:strVal val="visible"/>
                                      </p:to>
                                    </p:set>
                                    <p:animEffect transition="in" filter="wipe(left)">
                                      <p:cBhvr>
                                        <p:cTn id="22" dur="500"/>
                                        <p:tgtEl>
                                          <p:spTgt spid="2785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8534"/>
                                        </p:tgtEl>
                                        <p:attrNameLst>
                                          <p:attrName>style.visibility</p:attrName>
                                        </p:attrNameLst>
                                      </p:cBhvr>
                                      <p:to>
                                        <p:strVal val="visible"/>
                                      </p:to>
                                    </p:set>
                                    <p:animEffect transition="in" filter="wipe(left)">
                                      <p:cBhvr>
                                        <p:cTn id="27" dur="500"/>
                                        <p:tgtEl>
                                          <p:spTgt spid="2785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8533">
                                            <p:txEl>
                                              <p:pRg st="5" end="5"/>
                                            </p:txEl>
                                          </p:spTgt>
                                        </p:tgtEl>
                                        <p:attrNameLst>
                                          <p:attrName>style.visibility</p:attrName>
                                        </p:attrNameLst>
                                      </p:cBhvr>
                                      <p:to>
                                        <p:strVal val="visible"/>
                                      </p:to>
                                    </p:set>
                                    <p:animEffect transition="in" filter="wipe(left)">
                                      <p:cBhvr>
                                        <p:cTn id="32" dur="500"/>
                                        <p:tgtEl>
                                          <p:spTgt spid="27853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8552"/>
                                        </p:tgtEl>
                                        <p:attrNameLst>
                                          <p:attrName>style.visibility</p:attrName>
                                        </p:attrNameLst>
                                      </p:cBhvr>
                                      <p:to>
                                        <p:strVal val="visible"/>
                                      </p:to>
                                    </p:set>
                                    <p:animEffect transition="in" filter="wipe(left)">
                                      <p:cBhvr>
                                        <p:cTn id="37" dur="500"/>
                                        <p:tgtEl>
                                          <p:spTgt spid="2785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8533">
                                            <p:txEl>
                                              <p:pRg st="7" end="7"/>
                                            </p:txEl>
                                          </p:spTgt>
                                        </p:tgtEl>
                                        <p:attrNameLst>
                                          <p:attrName>style.visibility</p:attrName>
                                        </p:attrNameLst>
                                      </p:cBhvr>
                                      <p:to>
                                        <p:strVal val="visible"/>
                                      </p:to>
                                    </p:set>
                                    <p:animEffect transition="in" filter="wipe(left)">
                                      <p:cBhvr>
                                        <p:cTn id="42" dur="500"/>
                                        <p:tgtEl>
                                          <p:spTgt spid="2785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a:extLst>
              <a:ext uri="{FF2B5EF4-FFF2-40B4-BE49-F238E27FC236}">
                <a16:creationId xmlns:a16="http://schemas.microsoft.com/office/drawing/2014/main" id="{168327E0-B432-4643-9007-B36FCEFA98E8}"/>
              </a:ext>
            </a:extLst>
          </p:cNvPr>
          <p:cNvSpPr>
            <a:spLocks noGrp="1" noChangeArrowheads="1"/>
          </p:cNvSpPr>
          <p:nvPr>
            <p:ph type="body" sz="half" idx="1"/>
          </p:nvPr>
        </p:nvSpPr>
        <p:spPr>
          <a:xfrm>
            <a:off x="457200" y="981075"/>
            <a:ext cx="8435975" cy="3816350"/>
          </a:xfrm>
        </p:spPr>
        <p:txBody>
          <a:bodyPr/>
          <a:lstStyle/>
          <a:p>
            <a:r>
              <a:rPr lang="zh-CN" altLang="en-US" sz="2800">
                <a:solidFill>
                  <a:schemeClr val="bg2">
                    <a:lumMod val="10000"/>
                  </a:schemeClr>
                </a:solidFill>
                <a:latin typeface="Times New Roman" panose="02020603050405020304" pitchFamily="18" charset="0"/>
                <a:ea typeface="楷体_GB2312" pitchFamily="49" charset="-122"/>
              </a:rPr>
              <a:t>介子质量估计：</a:t>
            </a:r>
          </a:p>
          <a:p>
            <a:endParaRPr lang="zh-CN" altLang="en-US" sz="2800">
              <a:solidFill>
                <a:schemeClr val="bg2">
                  <a:lumMod val="10000"/>
                </a:schemeClr>
              </a:solidFill>
              <a:latin typeface="Times New Roman" panose="02020603050405020304" pitchFamily="18" charset="0"/>
              <a:ea typeface="楷体_GB2312" pitchFamily="49" charset="-122"/>
            </a:endParaRPr>
          </a:p>
          <a:p>
            <a:r>
              <a:rPr lang="en-US" altLang="zh-CN" sz="2800">
                <a:solidFill>
                  <a:schemeClr val="bg2">
                    <a:lumMod val="10000"/>
                  </a:schemeClr>
                </a:solidFill>
                <a:latin typeface="Times New Roman" panose="02020603050405020304" pitchFamily="18" charset="0"/>
                <a:ea typeface="楷体_GB2312" pitchFamily="49" charset="-122"/>
              </a:rPr>
              <a:t>1936~1937</a:t>
            </a:r>
            <a:r>
              <a:rPr lang="zh-CN" altLang="en-US" sz="2800">
                <a:solidFill>
                  <a:schemeClr val="bg2">
                    <a:lumMod val="10000"/>
                  </a:schemeClr>
                </a:solidFill>
                <a:latin typeface="Times New Roman" panose="02020603050405020304" pitchFamily="18" charset="0"/>
                <a:ea typeface="楷体_GB2312" pitchFamily="49" charset="-122"/>
              </a:rPr>
              <a:t>年，实验发现</a:t>
            </a:r>
            <a:r>
              <a:rPr lang="el-GR" altLang="zh-CN" sz="2800" i="1">
                <a:solidFill>
                  <a:schemeClr val="bg2">
                    <a:lumMod val="10000"/>
                  </a:schemeClr>
                </a:solidFill>
                <a:latin typeface="Times New Roman" panose="02020603050405020304" pitchFamily="18" charset="0"/>
                <a:ea typeface="楷体_GB2312" pitchFamily="49" charset="-122"/>
              </a:rPr>
              <a:t>μ</a:t>
            </a:r>
            <a:r>
              <a:rPr lang="zh-CN" altLang="en-US" sz="2800">
                <a:solidFill>
                  <a:schemeClr val="bg2">
                    <a:lumMod val="10000"/>
                  </a:schemeClr>
                </a:solidFill>
                <a:latin typeface="Times New Roman" panose="02020603050405020304" pitchFamily="18" charset="0"/>
                <a:ea typeface="楷体_GB2312" pitchFamily="49" charset="-122"/>
              </a:rPr>
              <a:t>子其质量为电子的</a:t>
            </a:r>
            <a:r>
              <a:rPr lang="en-US" altLang="zh-CN" sz="2800">
                <a:solidFill>
                  <a:schemeClr val="bg2">
                    <a:lumMod val="10000"/>
                  </a:schemeClr>
                </a:solidFill>
                <a:latin typeface="Times New Roman" panose="02020603050405020304" pitchFamily="18" charset="0"/>
                <a:ea typeface="楷体_GB2312" pitchFamily="49" charset="-122"/>
              </a:rPr>
              <a:t>207</a:t>
            </a:r>
            <a:r>
              <a:rPr lang="zh-CN" altLang="en-US" sz="2800">
                <a:solidFill>
                  <a:schemeClr val="bg2">
                    <a:lumMod val="10000"/>
                  </a:schemeClr>
                </a:solidFill>
                <a:latin typeface="Times New Roman" panose="02020603050405020304" pitchFamily="18" charset="0"/>
                <a:ea typeface="楷体_GB2312" pitchFamily="49" charset="-122"/>
              </a:rPr>
              <a:t>倍，但它与核子作用非常弱，不参加强相互作用。</a:t>
            </a:r>
          </a:p>
          <a:p>
            <a:endParaRPr lang="zh-CN" altLang="en-US" sz="2800">
              <a:solidFill>
                <a:schemeClr val="bg2">
                  <a:lumMod val="10000"/>
                </a:schemeClr>
              </a:solidFill>
              <a:latin typeface="Times New Roman" panose="02020603050405020304" pitchFamily="18" charset="0"/>
              <a:ea typeface="楷体_GB2312" pitchFamily="49" charset="-122"/>
            </a:endParaRPr>
          </a:p>
          <a:p>
            <a:r>
              <a:rPr lang="zh-CN" altLang="en-US" sz="2800">
                <a:solidFill>
                  <a:schemeClr val="bg2">
                    <a:lumMod val="10000"/>
                  </a:schemeClr>
                </a:solidFill>
                <a:latin typeface="Times New Roman" panose="02020603050405020304" pitchFamily="18" charset="0"/>
                <a:ea typeface="楷体_GB2312" pitchFamily="49" charset="-122"/>
              </a:rPr>
              <a:t>鲍威尔在</a:t>
            </a:r>
            <a:r>
              <a:rPr lang="en-US" altLang="zh-CN" sz="2800">
                <a:solidFill>
                  <a:schemeClr val="bg2">
                    <a:lumMod val="10000"/>
                  </a:schemeClr>
                </a:solidFill>
                <a:latin typeface="Times New Roman" panose="02020603050405020304" pitchFamily="18" charset="0"/>
                <a:ea typeface="楷体_GB2312" pitchFamily="49" charset="-122"/>
              </a:rPr>
              <a:t>1947</a:t>
            </a:r>
            <a:r>
              <a:rPr lang="zh-CN" altLang="en-US" sz="2800">
                <a:solidFill>
                  <a:schemeClr val="bg2">
                    <a:lumMod val="10000"/>
                  </a:schemeClr>
                </a:solidFill>
                <a:latin typeface="Times New Roman" panose="02020603050405020304" pitchFamily="18" charset="0"/>
                <a:ea typeface="楷体_GB2312" pitchFamily="49" charset="-122"/>
              </a:rPr>
              <a:t>年</a:t>
            </a:r>
            <a:r>
              <a:rPr kumimoji="1" lang="zh-CN" altLang="en-US" sz="2800">
                <a:solidFill>
                  <a:schemeClr val="bg2">
                    <a:lumMod val="10000"/>
                  </a:schemeClr>
                </a:solidFill>
                <a:latin typeface="Times New Roman" panose="02020603050405020304" pitchFamily="18" charset="0"/>
                <a:ea typeface="楷体_GB2312" pitchFamily="49" charset="-122"/>
              </a:rPr>
              <a:t>在宇宙射线中</a:t>
            </a:r>
            <a:r>
              <a:rPr lang="zh-CN" altLang="en-US" sz="2800">
                <a:solidFill>
                  <a:schemeClr val="bg2">
                    <a:lumMod val="10000"/>
                  </a:schemeClr>
                </a:solidFill>
                <a:latin typeface="Times New Roman" panose="02020603050405020304" pitchFamily="18" charset="0"/>
                <a:ea typeface="楷体_GB2312" pitchFamily="49" charset="-122"/>
              </a:rPr>
              <a:t>发现</a:t>
            </a:r>
            <a:r>
              <a:rPr lang="zh-CN" altLang="en-US" sz="2800" i="1">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el-GR" altLang="zh-CN" sz="2800"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介子；在</a:t>
            </a:r>
            <a:r>
              <a:rPr lang="en-US" altLang="zh-CN"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1950</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年又发现</a:t>
            </a:r>
            <a:r>
              <a:rPr lang="zh-CN" altLang="en-US" sz="2800" i="1">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en-US" altLang="zh-CN" sz="2800"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0</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介子。</a:t>
            </a:r>
            <a:endParaRPr lang="zh-CN" altLang="el-GR" sz="2800">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284676" name="Object 4">
            <a:extLst>
              <a:ext uri="{FF2B5EF4-FFF2-40B4-BE49-F238E27FC236}">
                <a16:creationId xmlns:a16="http://schemas.microsoft.com/office/drawing/2014/main" id="{9D9AD877-01F0-412A-8D80-3EEEE911BFBE}"/>
              </a:ext>
            </a:extLst>
          </p:cNvPr>
          <p:cNvGraphicFramePr>
            <a:graphicFrameLocks noChangeAspect="1"/>
          </p:cNvGraphicFramePr>
          <p:nvPr>
            <p:ph sz="quarter" idx="2"/>
            <p:extLst>
              <p:ext uri="{D42A27DB-BD31-4B8C-83A1-F6EECF244321}">
                <p14:modId xmlns:p14="http://schemas.microsoft.com/office/powerpoint/2010/main" val="415611077"/>
              </p:ext>
            </p:extLst>
          </p:nvPr>
        </p:nvGraphicFramePr>
        <p:xfrm>
          <a:off x="3635375" y="908050"/>
          <a:ext cx="4464050" cy="817563"/>
        </p:xfrm>
        <a:graphic>
          <a:graphicData uri="http://schemas.openxmlformats.org/presentationml/2006/ole">
            <mc:AlternateContent xmlns:mc="http://schemas.openxmlformats.org/markup-compatibility/2006">
              <mc:Choice xmlns:v="urn:schemas-microsoft-com:vml" Requires="v">
                <p:oleObj spid="_x0000_s284682" name="公式" r:id="rId3" imgW="1942920" imgH="355320" progId="Equation.3">
                  <p:embed/>
                </p:oleObj>
              </mc:Choice>
              <mc:Fallback>
                <p:oleObj name="公式" r:id="rId3" imgW="1942920" imgH="355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908050"/>
                        <a:ext cx="4464050" cy="8175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9" name="Object 7">
            <a:extLst>
              <a:ext uri="{FF2B5EF4-FFF2-40B4-BE49-F238E27FC236}">
                <a16:creationId xmlns:a16="http://schemas.microsoft.com/office/drawing/2014/main" id="{003FA5F6-60EC-4BBB-BFB1-32837C4B3465}"/>
              </a:ext>
            </a:extLst>
          </p:cNvPr>
          <p:cNvGraphicFramePr>
            <a:graphicFrameLocks noChangeAspect="1"/>
          </p:cNvGraphicFramePr>
          <p:nvPr>
            <p:ph sz="quarter" idx="3"/>
            <p:extLst>
              <p:ext uri="{D42A27DB-BD31-4B8C-83A1-F6EECF244321}">
                <p14:modId xmlns:p14="http://schemas.microsoft.com/office/powerpoint/2010/main" val="1125395379"/>
              </p:ext>
            </p:extLst>
          </p:nvPr>
        </p:nvGraphicFramePr>
        <p:xfrm>
          <a:off x="3779838" y="4581525"/>
          <a:ext cx="3313112" cy="1381125"/>
        </p:xfrm>
        <a:graphic>
          <a:graphicData uri="http://schemas.openxmlformats.org/presentationml/2006/ole">
            <mc:AlternateContent xmlns:mc="http://schemas.openxmlformats.org/markup-compatibility/2006">
              <mc:Choice xmlns:v="urn:schemas-microsoft-com:vml" Requires="v">
                <p:oleObj spid="_x0000_s284683" name="公式" r:id="rId5" imgW="1066680" imgH="444240" progId="Equation.3">
                  <p:embed/>
                </p:oleObj>
              </mc:Choice>
              <mc:Fallback>
                <p:oleObj name="公式" r:id="rId5" imgW="106668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4581525"/>
                        <a:ext cx="3313112" cy="13811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blinds(horizontal)">
                                      <p:cBhvr>
                                        <p:cTn id="7" dur="500"/>
                                        <p:tgtEl>
                                          <p:spTgt spid="284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diamond(in)">
                                      <p:cBhvr>
                                        <p:cTn id="12" dur="2000"/>
                                        <p:tgtEl>
                                          <p:spTgt spid="284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4675">
                                            <p:txEl>
                                              <p:pRg st="4" end="4"/>
                                            </p:txEl>
                                          </p:spTgt>
                                        </p:tgtEl>
                                        <p:attrNameLst>
                                          <p:attrName>style.visibility</p:attrName>
                                        </p:attrNameLst>
                                      </p:cBhvr>
                                      <p:to>
                                        <p:strVal val="visible"/>
                                      </p:to>
                                    </p:set>
                                    <p:animEffect transition="in" filter="box(in)">
                                      <p:cBhvr>
                                        <p:cTn id="17" dur="500"/>
                                        <p:tgtEl>
                                          <p:spTgt spid="2846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284679"/>
                                        </p:tgtEl>
                                        <p:attrNameLst>
                                          <p:attrName>style.visibility</p:attrName>
                                        </p:attrNameLst>
                                      </p:cBhvr>
                                      <p:to>
                                        <p:strVal val="visible"/>
                                      </p:to>
                                    </p:set>
                                    <p:animEffect transition="in" filter="circle(in)">
                                      <p:cBhvr>
                                        <p:cTn id="22" dur="2000"/>
                                        <p:tgtEl>
                                          <p:spTgt spid="284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a:extLst>
              <a:ext uri="{FF2B5EF4-FFF2-40B4-BE49-F238E27FC236}">
                <a16:creationId xmlns:a16="http://schemas.microsoft.com/office/drawing/2014/main" id="{52BCCFD9-68DB-481D-B0E3-420A1B6428BC}"/>
              </a:ext>
            </a:extLst>
          </p:cNvPr>
          <p:cNvSpPr>
            <a:spLocks noGrp="1" noChangeArrowheads="1"/>
          </p:cNvSpPr>
          <p:nvPr>
            <p:ph type="body" sz="half" idx="1"/>
          </p:nvPr>
        </p:nvSpPr>
        <p:spPr>
          <a:xfrm>
            <a:off x="395288" y="3716338"/>
            <a:ext cx="8748712" cy="1008062"/>
          </a:xfrm>
        </p:spPr>
        <p:txBody>
          <a:bodyPr/>
          <a:lstStyle/>
          <a:p>
            <a:r>
              <a:rPr lang="en-US" altLang="zh-CN" sz="2800" i="1">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el-GR" altLang="zh-CN" sz="2800"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zh-CN" altLang="en-US" sz="2800" i="1">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en-US" altLang="zh-CN" sz="2800"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0</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介子的相互作用过程可用</a:t>
            </a:r>
            <a:r>
              <a:rPr lang="en-US" altLang="zh-CN"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Feynmann</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图描述，</a:t>
            </a:r>
            <a:r>
              <a:rPr lang="zh-CN" altLang="en-US" sz="2800">
                <a:solidFill>
                  <a:schemeClr val="bg2">
                    <a:lumMod val="10000"/>
                  </a:schemeClr>
                </a:solidFill>
                <a:ea typeface="楷体_GB2312" pitchFamily="49" charset="-122"/>
              </a:rPr>
              <a:t>可能的交换过程是：</a:t>
            </a:r>
            <a:endPar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p:txBody>
      </p:sp>
      <p:sp>
        <p:nvSpPr>
          <p:cNvPr id="287752" name="Rectangle 8">
            <a:extLst>
              <a:ext uri="{FF2B5EF4-FFF2-40B4-BE49-F238E27FC236}">
                <a16:creationId xmlns:a16="http://schemas.microsoft.com/office/drawing/2014/main" id="{D6804FA2-C3C2-4A37-AF38-6A61587866F8}"/>
              </a:ext>
            </a:extLst>
          </p:cNvPr>
          <p:cNvSpPr>
            <a:spLocks noChangeArrowheads="1"/>
          </p:cNvSpPr>
          <p:nvPr/>
        </p:nvSpPr>
        <p:spPr bwMode="auto">
          <a:xfrm>
            <a:off x="4859338" y="515778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solidFill>
                  <a:schemeClr val="bg2">
                    <a:lumMod val="10000"/>
                  </a:schemeClr>
                </a:solidFill>
                <a:latin typeface="楷体_GB2312" pitchFamily="49" charset="-122"/>
                <a:ea typeface="楷体_GB2312" pitchFamily="49" charset="-122"/>
                <a:cs typeface="Times New Roman" panose="02020603050405020304" pitchFamily="18" charset="0"/>
              </a:rPr>
              <a:t>不同粒子间</a:t>
            </a:r>
          </a:p>
        </p:txBody>
      </p:sp>
      <p:sp>
        <p:nvSpPr>
          <p:cNvPr id="287754" name="Rectangle 10">
            <a:extLst>
              <a:ext uri="{FF2B5EF4-FFF2-40B4-BE49-F238E27FC236}">
                <a16:creationId xmlns:a16="http://schemas.microsoft.com/office/drawing/2014/main" id="{2B234787-6D00-4367-A317-693822FE896C}"/>
              </a:ext>
            </a:extLst>
          </p:cNvPr>
          <p:cNvSpPr>
            <a:spLocks noChangeArrowheads="1"/>
          </p:cNvSpPr>
          <p:nvPr/>
        </p:nvSpPr>
        <p:spPr bwMode="auto">
          <a:xfrm>
            <a:off x="755650" y="515778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0">
                <a:solidFill>
                  <a:schemeClr val="bg2">
                    <a:lumMod val="10000"/>
                  </a:schemeClr>
                </a:solidFill>
                <a:latin typeface="Arial" panose="020B0604020202020204" pitchFamily="34" charset="0"/>
                <a:ea typeface="楷体_GB2312" pitchFamily="49" charset="-122"/>
              </a:rPr>
              <a:t>相同粒子间</a:t>
            </a:r>
          </a:p>
        </p:txBody>
      </p:sp>
      <p:graphicFrame>
        <p:nvGraphicFramePr>
          <p:cNvPr id="287755" name="Object 11">
            <a:extLst>
              <a:ext uri="{FF2B5EF4-FFF2-40B4-BE49-F238E27FC236}">
                <a16:creationId xmlns:a16="http://schemas.microsoft.com/office/drawing/2014/main" id="{D72D5245-00BC-4490-AE1D-B54070D87707}"/>
              </a:ext>
            </a:extLst>
          </p:cNvPr>
          <p:cNvGraphicFramePr>
            <a:graphicFrameLocks noChangeAspect="1"/>
          </p:cNvGraphicFramePr>
          <p:nvPr>
            <p:ph sz="quarter" idx="3"/>
            <p:extLst>
              <p:ext uri="{D42A27DB-BD31-4B8C-83A1-F6EECF244321}">
                <p14:modId xmlns:p14="http://schemas.microsoft.com/office/powerpoint/2010/main" val="157016792"/>
              </p:ext>
            </p:extLst>
          </p:nvPr>
        </p:nvGraphicFramePr>
        <p:xfrm>
          <a:off x="2771775" y="4899025"/>
          <a:ext cx="1909763" cy="1090613"/>
        </p:xfrm>
        <a:graphic>
          <a:graphicData uri="http://schemas.openxmlformats.org/presentationml/2006/ole">
            <mc:AlternateContent xmlns:mc="http://schemas.openxmlformats.org/markup-compatibility/2006">
              <mc:Choice xmlns:v="urn:schemas-microsoft-com:vml" Requires="v">
                <p:oleObj spid="_x0000_s287760" name="公式" r:id="rId4" imgW="888840" imgH="507960" progId="Equation.3">
                  <p:embed/>
                </p:oleObj>
              </mc:Choice>
              <mc:Fallback>
                <p:oleObj name="公式" r:id="rId4" imgW="888840" imgH="50796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4899025"/>
                        <a:ext cx="1909763"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8" name="Object 14">
            <a:extLst>
              <a:ext uri="{FF2B5EF4-FFF2-40B4-BE49-F238E27FC236}">
                <a16:creationId xmlns:a16="http://schemas.microsoft.com/office/drawing/2014/main" id="{BB68E3C7-6709-4815-ABEF-EE81C1F2DC00}"/>
              </a:ext>
            </a:extLst>
          </p:cNvPr>
          <p:cNvGraphicFramePr>
            <a:graphicFrameLocks noChangeAspect="1"/>
          </p:cNvGraphicFramePr>
          <p:nvPr>
            <p:extLst>
              <p:ext uri="{D42A27DB-BD31-4B8C-83A1-F6EECF244321}">
                <p14:modId xmlns:p14="http://schemas.microsoft.com/office/powerpoint/2010/main" val="2743089622"/>
              </p:ext>
            </p:extLst>
          </p:nvPr>
        </p:nvGraphicFramePr>
        <p:xfrm>
          <a:off x="6877050" y="4868863"/>
          <a:ext cx="1909763" cy="1090612"/>
        </p:xfrm>
        <a:graphic>
          <a:graphicData uri="http://schemas.openxmlformats.org/presentationml/2006/ole">
            <mc:AlternateContent xmlns:mc="http://schemas.openxmlformats.org/markup-compatibility/2006">
              <mc:Choice xmlns:v="urn:schemas-microsoft-com:vml" Requires="v">
                <p:oleObj spid="_x0000_s287761" name="公式" r:id="rId6" imgW="888840" imgH="507960" progId="Equation.3">
                  <p:embed/>
                </p:oleObj>
              </mc:Choice>
              <mc:Fallback>
                <p:oleObj name="公式" r:id="rId6" imgW="888840" imgH="50796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7050" y="4868863"/>
                        <a:ext cx="1909763"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287759" r:id="rId2" imgW="6839905" imgH="2951600"/>
        </mc:Choice>
        <mc:Fallback>
          <p:control r:id="rId2" imgW="6839905" imgH="2951600">
            <p:pic>
              <p:nvPicPr>
                <p:cNvPr id="287748" name="ShockwaveFlash1">
                  <a:extLst>
                    <a:ext uri="{FF2B5EF4-FFF2-40B4-BE49-F238E27FC236}">
                      <a16:creationId xmlns:a16="http://schemas.microsoft.com/office/drawing/2014/main" id="{689F4AAA-597C-4D7E-BAEC-B47F349F7CBA}"/>
                    </a:ext>
                  </a:extLst>
                </p:cNvPr>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49275"/>
                  <a:ext cx="6840537" cy="2951163"/>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754"/>
                                        </p:tgtEl>
                                        <p:attrNameLst>
                                          <p:attrName>style.visibility</p:attrName>
                                        </p:attrNameLst>
                                      </p:cBhvr>
                                      <p:to>
                                        <p:strVal val="visible"/>
                                      </p:to>
                                    </p:set>
                                    <p:anim calcmode="lin" valueType="num">
                                      <p:cBhvr additive="base">
                                        <p:cTn id="7" dur="500" fill="hold"/>
                                        <p:tgtEl>
                                          <p:spTgt spid="287754"/>
                                        </p:tgtEl>
                                        <p:attrNameLst>
                                          <p:attrName>ppt_x</p:attrName>
                                        </p:attrNameLst>
                                      </p:cBhvr>
                                      <p:tavLst>
                                        <p:tav tm="0">
                                          <p:val>
                                            <p:strVal val="0-#ppt_w/2"/>
                                          </p:val>
                                        </p:tav>
                                        <p:tav tm="100000">
                                          <p:val>
                                            <p:strVal val="#ppt_x"/>
                                          </p:val>
                                        </p:tav>
                                      </p:tavLst>
                                    </p:anim>
                                    <p:anim calcmode="lin" valueType="num">
                                      <p:cBhvr additive="base">
                                        <p:cTn id="8" dur="500" fill="hold"/>
                                        <p:tgtEl>
                                          <p:spTgt spid="287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87755"/>
                                        </p:tgtEl>
                                        <p:attrNameLst>
                                          <p:attrName>style.visibility</p:attrName>
                                        </p:attrNameLst>
                                      </p:cBhvr>
                                      <p:to>
                                        <p:strVal val="visible"/>
                                      </p:to>
                                    </p:set>
                                    <p:animEffect transition="in" filter="wipe(left)">
                                      <p:cBhvr>
                                        <p:cTn id="13" dur="500"/>
                                        <p:tgtEl>
                                          <p:spTgt spid="2877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7752"/>
                                        </p:tgtEl>
                                        <p:attrNameLst>
                                          <p:attrName>style.visibility</p:attrName>
                                        </p:attrNameLst>
                                      </p:cBhvr>
                                      <p:to>
                                        <p:strVal val="visible"/>
                                      </p:to>
                                    </p:set>
                                    <p:anim calcmode="lin" valueType="num">
                                      <p:cBhvr additive="base">
                                        <p:cTn id="18" dur="500" fill="hold"/>
                                        <p:tgtEl>
                                          <p:spTgt spid="287752"/>
                                        </p:tgtEl>
                                        <p:attrNameLst>
                                          <p:attrName>ppt_x</p:attrName>
                                        </p:attrNameLst>
                                      </p:cBhvr>
                                      <p:tavLst>
                                        <p:tav tm="0">
                                          <p:val>
                                            <p:strVal val="0-#ppt_w/2"/>
                                          </p:val>
                                        </p:tav>
                                        <p:tav tm="100000">
                                          <p:val>
                                            <p:strVal val="#ppt_x"/>
                                          </p:val>
                                        </p:tav>
                                      </p:tavLst>
                                    </p:anim>
                                    <p:anim calcmode="lin" valueType="num">
                                      <p:cBhvr additive="base">
                                        <p:cTn id="19" dur="500" fill="hold"/>
                                        <p:tgtEl>
                                          <p:spTgt spid="28775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87758"/>
                                        </p:tgtEl>
                                        <p:attrNameLst>
                                          <p:attrName>style.visibility</p:attrName>
                                        </p:attrNameLst>
                                      </p:cBhvr>
                                      <p:to>
                                        <p:strVal val="visible"/>
                                      </p:to>
                                    </p:set>
                                    <p:animEffect transition="in" filter="wipe(left)">
                                      <p:cBhvr>
                                        <p:cTn id="24" dur="500"/>
                                        <p:tgtEl>
                                          <p:spTgt spid="287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2" grpId="0"/>
      <p:bldP spid="2877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a:extLst>
              <a:ext uri="{FF2B5EF4-FFF2-40B4-BE49-F238E27FC236}">
                <a16:creationId xmlns:a16="http://schemas.microsoft.com/office/drawing/2014/main" id="{FAB60888-9305-408C-89F4-B4C371FD010F}"/>
              </a:ext>
            </a:extLst>
          </p:cNvPr>
          <p:cNvSpPr>
            <a:spLocks noChangeArrowheads="1"/>
          </p:cNvSpPr>
          <p:nvPr/>
        </p:nvSpPr>
        <p:spPr bwMode="auto">
          <a:xfrm>
            <a:off x="684213" y="836613"/>
            <a:ext cx="813593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a:solidFill>
                  <a:schemeClr val="bg2">
                    <a:lumMod val="10000"/>
                  </a:schemeClr>
                </a:solidFill>
                <a:latin typeface="楷体_GB2312" pitchFamily="49" charset="-122"/>
                <a:ea typeface="楷体_GB2312" pitchFamily="49" charset="-122"/>
              </a:rPr>
              <a:t>    </a:t>
            </a:r>
            <a:r>
              <a:rPr kumimoji="1" lang="zh-CN" altLang="zh-CN" b="0">
                <a:solidFill>
                  <a:schemeClr val="bg2">
                    <a:lumMod val="10000"/>
                  </a:schemeClr>
                </a:solidFill>
                <a:latin typeface="楷体_GB2312" pitchFamily="49" charset="-122"/>
                <a:ea typeface="楷体_GB2312" pitchFamily="49" charset="-122"/>
              </a:rPr>
              <a:t>因此</a:t>
            </a:r>
            <a:r>
              <a:rPr kumimoji="1" lang="zh-CN" altLang="en-US" b="0">
                <a:solidFill>
                  <a:schemeClr val="bg2">
                    <a:lumMod val="10000"/>
                  </a:schemeClr>
                </a:solidFill>
                <a:latin typeface="楷体_GB2312" pitchFamily="49" charset="-122"/>
                <a:ea typeface="楷体_GB2312" pitchFamily="49" charset="-122"/>
              </a:rPr>
              <a:t>研究工作</a:t>
            </a:r>
            <a:r>
              <a:rPr kumimoji="1" lang="zh-CN" altLang="zh-CN" b="0">
                <a:solidFill>
                  <a:schemeClr val="bg2">
                    <a:lumMod val="10000"/>
                  </a:schemeClr>
                </a:solidFill>
                <a:latin typeface="楷体_GB2312" pitchFamily="49" charset="-122"/>
                <a:ea typeface="楷体_GB2312" pitchFamily="49" charset="-122"/>
              </a:rPr>
              <a:t>汤川秀树和</a:t>
            </a:r>
            <a:r>
              <a:rPr lang="zh-CN" altLang="en-US" b="0">
                <a:solidFill>
                  <a:schemeClr val="bg2">
                    <a:lumMod val="10000"/>
                  </a:schemeClr>
                </a:solidFill>
                <a:ea typeface="楷体_GB2312" pitchFamily="49" charset="-122"/>
              </a:rPr>
              <a:t>鲍威尔</a:t>
            </a:r>
            <a:r>
              <a:rPr kumimoji="1" lang="zh-CN" altLang="zh-CN" b="0">
                <a:solidFill>
                  <a:schemeClr val="bg2">
                    <a:lumMod val="10000"/>
                  </a:schemeClr>
                </a:solidFill>
                <a:latin typeface="楷体_GB2312" pitchFamily="49" charset="-122"/>
                <a:ea typeface="楷体_GB2312" pitchFamily="49" charset="-122"/>
              </a:rPr>
              <a:t>分别在1949年和1950年获得了诺贝尔物理学奖。</a:t>
            </a:r>
            <a:endParaRPr kumimoji="1" lang="zh-CN" altLang="en-US" b="0">
              <a:solidFill>
                <a:schemeClr val="bg2">
                  <a:lumMod val="10000"/>
                </a:schemeClr>
              </a:solidFill>
              <a:latin typeface="楷体_GB2312" pitchFamily="49" charset="-122"/>
              <a:ea typeface="楷体_GB2312" pitchFamily="49" charset="-122"/>
            </a:endParaRPr>
          </a:p>
          <a:p>
            <a:endParaRPr kumimoji="1" lang="zh-CN" altLang="en-US" b="0">
              <a:solidFill>
                <a:schemeClr val="bg2">
                  <a:lumMod val="10000"/>
                </a:schemeClr>
              </a:solidFill>
              <a:latin typeface="楷体_GB2312" pitchFamily="49" charset="-122"/>
              <a:ea typeface="楷体_GB2312" pitchFamily="49" charset="-122"/>
            </a:endParaRPr>
          </a:p>
          <a:p>
            <a:endParaRPr kumimoji="1" lang="zh-CN" altLang="en-US" b="0">
              <a:solidFill>
                <a:schemeClr val="bg2">
                  <a:lumMod val="10000"/>
                </a:schemeClr>
              </a:solidFill>
              <a:latin typeface="楷体_GB2312" pitchFamily="49" charset="-122"/>
              <a:ea typeface="楷体_GB2312" pitchFamily="49" charset="-122"/>
            </a:endParaRPr>
          </a:p>
          <a:p>
            <a:r>
              <a:rPr kumimoji="1" lang="zh-CN" altLang="en-US" b="0">
                <a:solidFill>
                  <a:schemeClr val="bg2">
                    <a:lumMod val="10000"/>
                  </a:schemeClr>
                </a:solidFill>
                <a:effectLst>
                  <a:outerShdw blurRad="38100" dist="38100" dir="2700000" algn="tl">
                    <a:srgbClr val="C0C0C0"/>
                  </a:outerShdw>
                </a:effectLst>
                <a:latin typeface="楷体_GB2312" pitchFamily="49" charset="-122"/>
                <a:ea typeface="楷体_GB2312" pitchFamily="49" charset="-122"/>
              </a:rPr>
              <a:t>    </a:t>
            </a:r>
            <a:r>
              <a:rPr kumimoji="1" lang="zh-CN" altLang="en-US" b="0">
                <a:solidFill>
                  <a:schemeClr val="bg2">
                    <a:lumMod val="10000"/>
                  </a:schemeClr>
                </a:solidFill>
                <a:ea typeface="楷体_GB2312" pitchFamily="49" charset="-122"/>
              </a:rPr>
              <a:t>核力的介子场论是解决核力机制的一个方向，它在很多实验里已得到检验，取得了很大的成功，特别是对核力在长程处（</a:t>
            </a:r>
            <a:r>
              <a:rPr kumimoji="1" lang="en-US" altLang="zh-CN" b="0">
                <a:solidFill>
                  <a:schemeClr val="bg2">
                    <a:lumMod val="10000"/>
                  </a:schemeClr>
                </a:solidFill>
                <a:ea typeface="楷体_GB2312" pitchFamily="49" charset="-122"/>
              </a:rPr>
              <a:t>1</a:t>
            </a:r>
            <a:r>
              <a:rPr kumimoji="1" lang="en-US" altLang="zh-CN" b="0">
                <a:solidFill>
                  <a:schemeClr val="bg2">
                    <a:lumMod val="10000"/>
                  </a:schemeClr>
                </a:solidFill>
                <a:ea typeface="楷体_GB2312" pitchFamily="49" charset="-122"/>
                <a:sym typeface="MS Outlook" panose="05000000000000000000" pitchFamily="82" charset="2"/>
              </a:rPr>
              <a:t>-</a:t>
            </a:r>
            <a:r>
              <a:rPr kumimoji="1" lang="en-US" altLang="zh-CN" b="0">
                <a:solidFill>
                  <a:schemeClr val="bg2">
                    <a:lumMod val="10000"/>
                  </a:schemeClr>
                </a:solidFill>
                <a:ea typeface="楷体_GB2312" pitchFamily="49" charset="-122"/>
              </a:rPr>
              <a:t>2fm</a:t>
            </a:r>
            <a:r>
              <a:rPr kumimoji="1" lang="zh-CN" altLang="en-US" b="0">
                <a:solidFill>
                  <a:schemeClr val="bg2">
                    <a:lumMod val="10000"/>
                  </a:schemeClr>
                </a:solidFill>
                <a:ea typeface="楷体_GB2312" pitchFamily="49" charset="-122"/>
              </a:rPr>
              <a:t>）的行为能给予较好的解释和说明，但对短程处的行为，特别是对于</a:t>
            </a:r>
            <a:r>
              <a:rPr kumimoji="1" lang="en-US" altLang="zh-CN" b="0">
                <a:solidFill>
                  <a:schemeClr val="bg2">
                    <a:lumMod val="10000"/>
                  </a:schemeClr>
                </a:solidFill>
                <a:ea typeface="楷体_GB2312" pitchFamily="49" charset="-122"/>
              </a:rPr>
              <a:t>0.5fm</a:t>
            </a:r>
            <a:r>
              <a:rPr kumimoji="1" lang="zh-CN" altLang="en-US" b="0">
                <a:solidFill>
                  <a:schemeClr val="bg2">
                    <a:lumMod val="10000"/>
                  </a:schemeClr>
                </a:solidFill>
                <a:ea typeface="楷体_GB2312" pitchFamily="49" charset="-122"/>
              </a:rPr>
              <a:t>以内产生的强排斥芯无法解释和说明。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83652">
                                            <p:txEl>
                                              <p:pRg st="3" end="3"/>
                                            </p:txEl>
                                          </p:spTgt>
                                        </p:tgtEl>
                                        <p:attrNameLst>
                                          <p:attrName>style.visibility</p:attrName>
                                        </p:attrNameLst>
                                      </p:cBhvr>
                                      <p:to>
                                        <p:strVal val="visible"/>
                                      </p:to>
                                    </p:set>
                                    <p:animEffect transition="in" filter="circle(in)">
                                      <p:cBhvr>
                                        <p:cTn id="7" dur="2000"/>
                                        <p:tgtEl>
                                          <p:spTgt spid="2836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a:extLst>
              <a:ext uri="{FF2B5EF4-FFF2-40B4-BE49-F238E27FC236}">
                <a16:creationId xmlns:a16="http://schemas.microsoft.com/office/drawing/2014/main" id="{2C1022D3-2189-44E1-B78F-47E78BEFC3C8}"/>
              </a:ext>
            </a:extLst>
          </p:cNvPr>
          <p:cNvSpPr>
            <a:spLocks noGrp="1" noChangeArrowheads="1"/>
          </p:cNvSpPr>
          <p:nvPr>
            <p:ph type="body" idx="1"/>
          </p:nvPr>
        </p:nvSpPr>
        <p:spPr>
          <a:xfrm>
            <a:off x="374650" y="1412875"/>
            <a:ext cx="8229600" cy="5184775"/>
          </a:xfrm>
          <a:noFill/>
          <a:ln w="57150">
            <a:pattFill prst="sphere">
              <a:fgClr>
                <a:srgbClr val="6600FF"/>
              </a:fgClr>
              <a:bgClr>
                <a:srgbClr val="FFFFFF"/>
              </a:bgClr>
            </a:patt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dirty="0">
                <a:solidFill>
                  <a:schemeClr val="bg2">
                    <a:lumMod val="10000"/>
                  </a:schemeClr>
                </a:solidFill>
                <a:latin typeface="楷体_GB2312" pitchFamily="49" charset="-122"/>
                <a:ea typeface="楷体_GB2312" pitchFamily="49" charset="-122"/>
              </a:rPr>
              <a:t>粒子物理的发展，揭示了核子的内部结构，即核子是由更深层次的粒子，称为层子（或夸克）所组成。这启发人们对核力机制作了新的设想；核子之间的强相互作用并不是最基本的相互作用，而是组成核子的夸克之间的强相互作用在核子作用范围的表现。正如分子之间的相互作用并不是基本的，而是组成分子的原子间的电磁相互作用在分子作用范围的表现一样。</a:t>
            </a:r>
          </a:p>
          <a:p>
            <a:r>
              <a:rPr lang="zh-CN" altLang="en-US" sz="2800" dirty="0">
                <a:solidFill>
                  <a:schemeClr val="bg2">
                    <a:lumMod val="10000"/>
                  </a:schemeClr>
                </a:solidFill>
                <a:latin typeface="楷体_GB2312" pitchFamily="49" charset="-122"/>
                <a:ea typeface="楷体_GB2312" pitchFamily="49" charset="-122"/>
              </a:rPr>
              <a:t>简言之，</a:t>
            </a:r>
            <a:r>
              <a:rPr lang="zh-CN" altLang="en-US" sz="2800" b="1" u="sng" dirty="0">
                <a:solidFill>
                  <a:schemeClr val="bg2">
                    <a:lumMod val="10000"/>
                  </a:schemeClr>
                </a:solidFill>
                <a:latin typeface="楷体_GB2312" pitchFamily="49" charset="-122"/>
                <a:ea typeface="楷体_GB2312" pitchFamily="49" charset="-122"/>
              </a:rPr>
              <a:t>核力来源于组成核子的夸克之间的作用力</a:t>
            </a:r>
            <a:r>
              <a:rPr lang="zh-CN" altLang="en-US" sz="2800" dirty="0">
                <a:solidFill>
                  <a:schemeClr val="bg2">
                    <a:lumMod val="10000"/>
                  </a:schemeClr>
                </a:solidFill>
                <a:latin typeface="楷体_GB2312" pitchFamily="49" charset="-122"/>
                <a:ea typeface="楷体_GB2312" pitchFamily="49" charset="-122"/>
              </a:rPr>
              <a:t>。目前，遵循这种观点，人们进行了从夸克力计算核力的一种尝试，并取得了一定的进展。</a:t>
            </a:r>
          </a:p>
        </p:txBody>
      </p:sp>
      <p:sp>
        <p:nvSpPr>
          <p:cNvPr id="279559" name="WordArt 7">
            <a:extLst>
              <a:ext uri="{FF2B5EF4-FFF2-40B4-BE49-F238E27FC236}">
                <a16:creationId xmlns:a16="http://schemas.microsoft.com/office/drawing/2014/main" id="{C1CBA3FE-03D4-44C0-9BEB-EA1C61D75818}"/>
              </a:ext>
            </a:extLst>
          </p:cNvPr>
          <p:cNvSpPr>
            <a:spLocks noChangeArrowheads="1" noChangeShapeType="1" noTextEdit="1"/>
          </p:cNvSpPr>
          <p:nvPr/>
        </p:nvSpPr>
        <p:spPr bwMode="auto">
          <a:xfrm>
            <a:off x="611188" y="765175"/>
            <a:ext cx="5491162" cy="287338"/>
          </a:xfrm>
          <a:prstGeom prst="rect">
            <a:avLst/>
          </a:prstGeom>
        </p:spPr>
        <p:txBody>
          <a:bodyPr wrap="none" fromWordArt="1">
            <a:prstTxWarp prst="textPlain">
              <a:avLst>
                <a:gd name="adj" fmla="val 50000"/>
              </a:avLst>
            </a:prstTxWarp>
          </a:bodyPr>
          <a:lstStyle/>
          <a:p>
            <a:pPr algn="ctr"/>
            <a:endParaRPr lang="zh-CN" altLang="en-US" sz="4800" kern="10" dirty="0">
              <a:ln w="12700">
                <a:solidFill>
                  <a:srgbClr val="FF3399"/>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宋体" panose="02010600030101010101" pitchFamily="2" charset="-122"/>
            </a:endParaRPr>
          </a:p>
        </p:txBody>
      </p:sp>
      <p:sp>
        <p:nvSpPr>
          <p:cNvPr id="3" name="矩形 2">
            <a:extLst>
              <a:ext uri="{FF2B5EF4-FFF2-40B4-BE49-F238E27FC236}">
                <a16:creationId xmlns:a16="http://schemas.microsoft.com/office/drawing/2014/main" id="{6C003881-AC7D-494B-ABAA-1F2D540DA344}"/>
              </a:ext>
            </a:extLst>
          </p:cNvPr>
          <p:cNvSpPr/>
          <p:nvPr/>
        </p:nvSpPr>
        <p:spPr>
          <a:xfrm>
            <a:off x="374650" y="647234"/>
            <a:ext cx="3791423" cy="523220"/>
          </a:xfrm>
          <a:prstGeom prst="rect">
            <a:avLst/>
          </a:prstGeom>
        </p:spPr>
        <p:txBody>
          <a:bodyPr wrap="none">
            <a:spAutoFit/>
          </a:bodyPr>
          <a:lstStyle/>
          <a:p>
            <a:r>
              <a:rPr lang="zh-CN" altLang="en-US" dirty="0"/>
              <a:t>核力机制研究的新方向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9558">
                                            <p:txEl>
                                              <p:pRg st="0" end="0"/>
                                            </p:txEl>
                                          </p:spTgt>
                                        </p:tgtEl>
                                        <p:attrNameLst>
                                          <p:attrName>style.visibility</p:attrName>
                                        </p:attrNameLst>
                                      </p:cBhvr>
                                      <p:to>
                                        <p:strVal val="visible"/>
                                      </p:to>
                                    </p:set>
                                    <p:anim calcmode="discrete" valueType="clr">
                                      <p:cBhvr override="childStyle">
                                        <p:cTn id="7" dur="80"/>
                                        <p:tgtEl>
                                          <p:spTgt spid="27955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9558">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9558">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79558">
                                            <p:txEl>
                                              <p:pRg st="1" end="1"/>
                                            </p:txEl>
                                          </p:spTgt>
                                        </p:tgtEl>
                                        <p:attrNameLst>
                                          <p:attrName>style.visibility</p:attrName>
                                        </p:attrNameLst>
                                      </p:cBhvr>
                                      <p:to>
                                        <p:strVal val="visible"/>
                                      </p:to>
                                    </p:set>
                                    <p:anim calcmode="discrete" valueType="clr">
                                      <p:cBhvr override="childStyle">
                                        <p:cTn id="14" dur="80"/>
                                        <p:tgtEl>
                                          <p:spTgt spid="27955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79558">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7955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a:extLst>
              <a:ext uri="{FF2B5EF4-FFF2-40B4-BE49-F238E27FC236}">
                <a16:creationId xmlns:a16="http://schemas.microsoft.com/office/drawing/2014/main" id="{5F69772C-6EE4-47D6-9E53-6CF423174BFB}"/>
              </a:ext>
            </a:extLst>
          </p:cNvPr>
          <p:cNvSpPr>
            <a:spLocks noChangeArrowheads="1"/>
          </p:cNvSpPr>
          <p:nvPr/>
        </p:nvSpPr>
        <p:spPr bwMode="auto">
          <a:xfrm>
            <a:off x="395288" y="1484313"/>
            <a:ext cx="8424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0000"/>
                </a:solidFill>
                <a:ea typeface="楷体_GB2312" pitchFamily="49" charset="-122"/>
              </a:rPr>
              <a:t>1</a:t>
            </a:r>
            <a:r>
              <a:rPr kumimoji="1" lang="zh-CN" altLang="en-US" sz="3200">
                <a:solidFill>
                  <a:srgbClr val="FF0000"/>
                </a:solidFill>
                <a:ea typeface="楷体_GB2312" pitchFamily="49" charset="-122"/>
              </a:rPr>
              <a:t>、核力的短程性</a:t>
            </a:r>
            <a:r>
              <a:rPr kumimoji="1" lang="zh-CN" altLang="en-US" sz="3200">
                <a:solidFill>
                  <a:srgbClr val="000000"/>
                </a:solidFill>
                <a:ea typeface="楷体_GB2312" pitchFamily="49" charset="-122"/>
              </a:rPr>
              <a:t>： </a:t>
            </a:r>
            <a:r>
              <a:rPr kumimoji="1" lang="zh-CN" altLang="en-US">
                <a:solidFill>
                  <a:srgbClr val="000000"/>
                </a:solidFill>
                <a:ea typeface="楷体_GB2312" pitchFamily="49" charset="-122"/>
              </a:rPr>
              <a:t>核力的力程为</a:t>
            </a:r>
            <a:r>
              <a:rPr kumimoji="1" lang="en-US" altLang="zh-CN">
                <a:solidFill>
                  <a:srgbClr val="000000"/>
                </a:solidFill>
                <a:ea typeface="楷体_GB2312" pitchFamily="49" charset="-122"/>
              </a:rPr>
              <a:t>fm</a:t>
            </a:r>
            <a:r>
              <a:rPr kumimoji="1" lang="zh-CN" altLang="en-US">
                <a:solidFill>
                  <a:srgbClr val="000000"/>
                </a:solidFill>
                <a:ea typeface="楷体_GB2312" pitchFamily="49" charset="-122"/>
              </a:rPr>
              <a:t>量级，且某个核子仅与其附近少数几个核子之间存在相互作用。</a:t>
            </a:r>
          </a:p>
        </p:txBody>
      </p:sp>
      <p:sp>
        <p:nvSpPr>
          <p:cNvPr id="263173" name="Rectangle 5">
            <a:extLst>
              <a:ext uri="{FF2B5EF4-FFF2-40B4-BE49-F238E27FC236}">
                <a16:creationId xmlns:a16="http://schemas.microsoft.com/office/drawing/2014/main" id="{E82B2606-6E3F-4190-86C0-89B331990B16}"/>
              </a:ext>
            </a:extLst>
          </p:cNvPr>
          <p:cNvSpPr>
            <a:spLocks noChangeArrowheads="1"/>
          </p:cNvSpPr>
          <p:nvPr/>
        </p:nvSpPr>
        <p:spPr bwMode="auto">
          <a:xfrm>
            <a:off x="395288" y="2492375"/>
            <a:ext cx="82073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0000"/>
                </a:solidFill>
                <a:ea typeface="楷体_GB2312" pitchFamily="49" charset="-122"/>
                <a:sym typeface="Symbol" panose="05050102010706020507" pitchFamily="18" charset="2"/>
              </a:rPr>
              <a:t>2</a:t>
            </a:r>
            <a:r>
              <a:rPr kumimoji="1" lang="zh-CN" altLang="en-US" sz="3200">
                <a:solidFill>
                  <a:srgbClr val="FF0000"/>
                </a:solidFill>
                <a:ea typeface="楷体_GB2312" pitchFamily="49" charset="-122"/>
                <a:sym typeface="Symbol" panose="05050102010706020507" pitchFamily="18" charset="2"/>
              </a:rPr>
              <a:t>、</a:t>
            </a:r>
            <a:r>
              <a:rPr kumimoji="1" lang="zh-CN" altLang="zh-CN" sz="3200">
                <a:solidFill>
                  <a:srgbClr val="FF0000"/>
                </a:solidFill>
                <a:ea typeface="楷体_GB2312" pitchFamily="49" charset="-122"/>
                <a:sym typeface="Symbol" panose="05050102010706020507" pitchFamily="18" charset="2"/>
              </a:rPr>
              <a:t>核力的饱和</a:t>
            </a:r>
            <a:r>
              <a:rPr kumimoji="1" lang="zh-CN" altLang="en-US" sz="3200">
                <a:solidFill>
                  <a:srgbClr val="FF0000"/>
                </a:solidFill>
                <a:ea typeface="楷体_GB2312" pitchFamily="49" charset="-122"/>
                <a:sym typeface="Symbol" panose="05050102010706020507" pitchFamily="18" charset="2"/>
              </a:rPr>
              <a:t>交换</a:t>
            </a:r>
            <a:r>
              <a:rPr kumimoji="1" lang="zh-CN" altLang="zh-CN" sz="3200">
                <a:solidFill>
                  <a:srgbClr val="FF0000"/>
                </a:solidFill>
                <a:ea typeface="楷体_GB2312" pitchFamily="49" charset="-122"/>
                <a:sym typeface="Symbol" panose="05050102010706020507" pitchFamily="18" charset="2"/>
              </a:rPr>
              <a:t>性：</a:t>
            </a:r>
            <a:r>
              <a:rPr kumimoji="1" lang="zh-CN" altLang="en-US" sz="3200">
                <a:solidFill>
                  <a:srgbClr val="FF0000"/>
                </a:solidFill>
                <a:ea typeface="楷体_GB2312" pitchFamily="49" charset="-122"/>
                <a:sym typeface="Symbol" panose="05050102010706020507" pitchFamily="18" charset="2"/>
              </a:rPr>
              <a:t> </a:t>
            </a:r>
            <a:r>
              <a:rPr kumimoji="1" lang="zh-CN" altLang="zh-CN">
                <a:solidFill>
                  <a:srgbClr val="000000"/>
                </a:solidFill>
                <a:ea typeface="楷体_GB2312" pitchFamily="49" charset="-122"/>
                <a:sym typeface="Symbol" panose="05050102010706020507" pitchFamily="18" charset="2"/>
              </a:rPr>
              <a:t>核力具有饱和</a:t>
            </a:r>
            <a:r>
              <a:rPr kumimoji="1" lang="zh-CN" altLang="en-US">
                <a:solidFill>
                  <a:srgbClr val="000000"/>
                </a:solidFill>
                <a:ea typeface="楷体_GB2312" pitchFamily="49" charset="-122"/>
                <a:sym typeface="Symbol" panose="05050102010706020507" pitchFamily="18" charset="2"/>
              </a:rPr>
              <a:t>交换</a:t>
            </a:r>
            <a:r>
              <a:rPr kumimoji="1" lang="zh-CN" altLang="zh-CN">
                <a:solidFill>
                  <a:srgbClr val="000000"/>
                </a:solidFill>
                <a:ea typeface="楷体_GB2312" pitchFamily="49" charset="-122"/>
                <a:sym typeface="Symbol" panose="05050102010706020507" pitchFamily="18" charset="2"/>
              </a:rPr>
              <a:t>性</a:t>
            </a:r>
            <a:r>
              <a:rPr kumimoji="1" lang="zh-CN" altLang="en-US">
                <a:solidFill>
                  <a:srgbClr val="000000"/>
                </a:solidFill>
                <a:ea typeface="楷体_GB2312" pitchFamily="49" charset="-122"/>
                <a:sym typeface="Symbol" panose="05050102010706020507" pitchFamily="18" charset="2"/>
              </a:rPr>
              <a:t>类似</a:t>
            </a:r>
            <a:r>
              <a:rPr kumimoji="1" lang="zh-CN" altLang="en-US">
                <a:solidFill>
                  <a:srgbClr val="FF0000"/>
                </a:solidFill>
                <a:ea typeface="楷体_GB2312" pitchFamily="49" charset="-122"/>
                <a:sym typeface="Symbol" panose="05050102010706020507" pitchFamily="18" charset="2"/>
              </a:rPr>
              <a:t>分子</a:t>
            </a:r>
            <a:r>
              <a:rPr kumimoji="1" lang="zh-CN" altLang="en-US">
                <a:solidFill>
                  <a:srgbClr val="000000"/>
                </a:solidFill>
                <a:ea typeface="楷体_GB2312" pitchFamily="49" charset="-122"/>
                <a:sym typeface="Symbol" panose="05050102010706020507" pitchFamily="18" charset="2"/>
              </a:rPr>
              <a:t>（</a:t>
            </a:r>
            <a:r>
              <a:rPr kumimoji="1" lang="en-US" altLang="zh-CN">
                <a:solidFill>
                  <a:srgbClr val="000000"/>
                </a:solidFill>
                <a:ea typeface="楷体_GB2312" pitchFamily="49" charset="-122"/>
                <a:sym typeface="Symbol" panose="05050102010706020507" pitchFamily="18" charset="2"/>
              </a:rPr>
              <a:t>H</a:t>
            </a:r>
            <a:r>
              <a:rPr kumimoji="1" lang="en-US" altLang="zh-CN" baseline="-25000">
                <a:solidFill>
                  <a:srgbClr val="000000"/>
                </a:solidFill>
                <a:ea typeface="楷体_GB2312" pitchFamily="49" charset="-122"/>
                <a:sym typeface="Symbol" panose="05050102010706020507" pitchFamily="18" charset="2"/>
              </a:rPr>
              <a:t>2</a:t>
            </a:r>
            <a:r>
              <a:rPr kumimoji="1" lang="zh-CN" altLang="en-US">
                <a:solidFill>
                  <a:srgbClr val="000000"/>
                </a:solidFill>
                <a:ea typeface="楷体_GB2312" pitchFamily="49" charset="-122"/>
                <a:sym typeface="Symbol" panose="05050102010706020507" pitchFamily="18" charset="2"/>
              </a:rPr>
              <a:t>）。</a:t>
            </a:r>
            <a:endParaRPr kumimoji="1" lang="zh-CN" altLang="zh-CN">
              <a:solidFill>
                <a:srgbClr val="000000"/>
              </a:solidFill>
              <a:ea typeface="楷体_GB2312" pitchFamily="49" charset="-122"/>
              <a:sym typeface="Symbol" panose="05050102010706020507" pitchFamily="18" charset="2"/>
            </a:endParaRPr>
          </a:p>
        </p:txBody>
      </p:sp>
      <p:sp>
        <p:nvSpPr>
          <p:cNvPr id="263175" name="Rectangle 7">
            <a:extLst>
              <a:ext uri="{FF2B5EF4-FFF2-40B4-BE49-F238E27FC236}">
                <a16:creationId xmlns:a16="http://schemas.microsoft.com/office/drawing/2014/main" id="{A9A37B9F-0ADF-4D3A-8A51-67FCF3896DB1}"/>
              </a:ext>
            </a:extLst>
          </p:cNvPr>
          <p:cNvSpPr>
            <a:spLocks noChangeArrowheads="1"/>
          </p:cNvSpPr>
          <p:nvPr/>
        </p:nvSpPr>
        <p:spPr bwMode="auto">
          <a:xfrm>
            <a:off x="611188" y="3860800"/>
            <a:ext cx="81375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0" dirty="0">
                <a:solidFill>
                  <a:schemeClr val="tx1"/>
                </a:solidFill>
                <a:ea typeface="楷体_GB2312" pitchFamily="49" charset="-122"/>
                <a:cs typeface="Times New Roman" panose="02020603050405020304" pitchFamily="18" charset="0"/>
              </a:rPr>
              <a:t>          </a:t>
            </a:r>
            <a:r>
              <a:rPr kumimoji="1" lang="zh-CN" altLang="en-US" sz="2400" dirty="0">
                <a:solidFill>
                  <a:schemeClr val="tx1"/>
                </a:solidFill>
                <a:ea typeface="楷体_GB2312" pitchFamily="49" charset="-122"/>
                <a:cs typeface="Times New Roman" panose="02020603050405020304" pitchFamily="18" charset="0"/>
              </a:rPr>
              <a:t>质量数为</a:t>
            </a:r>
            <a:r>
              <a:rPr kumimoji="1" lang="en-US" altLang="zh-CN" sz="2400" dirty="0">
                <a:solidFill>
                  <a:srgbClr val="FF0000"/>
                </a:solidFill>
                <a:ea typeface="楷体_GB2312" pitchFamily="49" charset="-122"/>
                <a:cs typeface="Times New Roman" panose="02020603050405020304" pitchFamily="18" charset="0"/>
              </a:rPr>
              <a:t>A</a:t>
            </a:r>
            <a:r>
              <a:rPr kumimoji="1" lang="zh-CN" altLang="en-US" sz="2400" dirty="0">
                <a:solidFill>
                  <a:schemeClr val="tx1"/>
                </a:solidFill>
                <a:ea typeface="楷体_GB2312" pitchFamily="49" charset="-122"/>
                <a:cs typeface="Times New Roman" panose="02020603050405020304" pitchFamily="18" charset="0"/>
              </a:rPr>
              <a:t>的原子核内有</a:t>
            </a:r>
            <a:r>
              <a:rPr kumimoji="1" lang="en-US" altLang="zh-CN" sz="2400" dirty="0">
                <a:solidFill>
                  <a:srgbClr val="FF0000"/>
                </a:solidFill>
                <a:ea typeface="楷体_GB2312" pitchFamily="49" charset="-122"/>
                <a:cs typeface="Times New Roman" panose="02020603050405020304" pitchFamily="18" charset="0"/>
              </a:rPr>
              <a:t>A</a:t>
            </a:r>
            <a:r>
              <a:rPr kumimoji="1" lang="zh-CN" altLang="en-US" sz="2400" dirty="0">
                <a:solidFill>
                  <a:schemeClr val="tx1"/>
                </a:solidFill>
                <a:ea typeface="楷体_GB2312" pitchFamily="49" charset="-122"/>
                <a:cs typeface="Times New Roman" panose="02020603050405020304" pitchFamily="18" charset="0"/>
              </a:rPr>
              <a:t>个核子，是否所有的核子之间都有相互作用呢？如果是这样，那么原子核内共有</a:t>
            </a:r>
            <a:r>
              <a:rPr kumimoji="1" lang="en-US" altLang="zh-CN" sz="2400" dirty="0">
                <a:solidFill>
                  <a:srgbClr val="FF0000"/>
                </a:solidFill>
                <a:ea typeface="楷体_GB2312" pitchFamily="49" charset="-122"/>
                <a:cs typeface="Times New Roman" panose="02020603050405020304" pitchFamily="18" charset="0"/>
              </a:rPr>
              <a:t>A(A-1)</a:t>
            </a:r>
            <a:r>
              <a:rPr kumimoji="1" lang="zh-CN" altLang="en-US" sz="2400" dirty="0">
                <a:solidFill>
                  <a:schemeClr val="tx1"/>
                </a:solidFill>
                <a:ea typeface="楷体_GB2312" pitchFamily="49" charset="-122"/>
                <a:cs typeface="Times New Roman" panose="02020603050405020304" pitchFamily="18" charset="0"/>
              </a:rPr>
              <a:t>对相互作用，即原子核的总结合能应正比于</a:t>
            </a:r>
            <a:r>
              <a:rPr kumimoji="1" lang="en-US" altLang="zh-CN" sz="2400" dirty="0">
                <a:solidFill>
                  <a:srgbClr val="FF0000"/>
                </a:solidFill>
                <a:ea typeface="楷体_GB2312" pitchFamily="49" charset="-122"/>
                <a:cs typeface="Times New Roman" panose="02020603050405020304" pitchFamily="18" charset="0"/>
              </a:rPr>
              <a:t>A</a:t>
            </a:r>
            <a:r>
              <a:rPr kumimoji="1" lang="en-US" altLang="zh-CN" sz="2400" baseline="30000" dirty="0">
                <a:solidFill>
                  <a:srgbClr val="FF0000"/>
                </a:solidFill>
                <a:ea typeface="楷体_GB2312" pitchFamily="49" charset="-122"/>
                <a:cs typeface="Times New Roman" panose="02020603050405020304" pitchFamily="18" charset="0"/>
              </a:rPr>
              <a:t>2</a:t>
            </a:r>
            <a:r>
              <a:rPr kumimoji="1" lang="zh-CN" altLang="en-US" sz="2400" dirty="0">
                <a:solidFill>
                  <a:schemeClr val="tx1"/>
                </a:solidFill>
                <a:ea typeface="楷体_GB2312" pitchFamily="49" charset="-122"/>
                <a:cs typeface="Times New Roman" panose="02020603050405020304" pitchFamily="18" charset="0"/>
              </a:rPr>
              <a:t>，而事实上却不是这样，实验表明：总结合能</a:t>
            </a:r>
            <a:r>
              <a:rPr kumimoji="1" lang="en-US" altLang="zh-CN" sz="2400" dirty="0">
                <a:solidFill>
                  <a:srgbClr val="FF0000"/>
                </a:solidFill>
                <a:ea typeface="楷体_GB2312" pitchFamily="49" charset="-122"/>
                <a:cs typeface="Times New Roman" panose="02020603050405020304" pitchFamily="18" charset="0"/>
              </a:rPr>
              <a:t>B∝A</a:t>
            </a:r>
            <a:r>
              <a:rPr kumimoji="1" lang="zh-CN" altLang="en-US" sz="2400" dirty="0">
                <a:solidFill>
                  <a:schemeClr val="tx1"/>
                </a:solidFill>
                <a:ea typeface="楷体_GB2312" pitchFamily="49" charset="-122"/>
                <a:cs typeface="Times New Roman" panose="02020603050405020304" pitchFamily="18" charset="0"/>
              </a:rPr>
              <a:t>，这意味着，每一个核子只与它临近的少数几个核子有相互作用，这种性质称为核力的饱和性。</a:t>
            </a:r>
            <a:r>
              <a:rPr kumimoji="1" lang="zh-CN" altLang="en-US" sz="2400" dirty="0">
                <a:ea typeface="楷体_GB2312" pitchFamily="49" charset="-122"/>
                <a:cs typeface="Times New Roman" panose="02020603050405020304" pitchFamily="18" charset="0"/>
              </a:rPr>
              <a:t> </a:t>
            </a:r>
          </a:p>
        </p:txBody>
      </p:sp>
      <p:grpSp>
        <p:nvGrpSpPr>
          <p:cNvPr id="263180" name="Group 12">
            <a:extLst>
              <a:ext uri="{FF2B5EF4-FFF2-40B4-BE49-F238E27FC236}">
                <a16:creationId xmlns:a16="http://schemas.microsoft.com/office/drawing/2014/main" id="{823D77A9-5FDC-401B-BF72-81CD07F3B6BC}"/>
              </a:ext>
            </a:extLst>
          </p:cNvPr>
          <p:cNvGrpSpPr>
            <a:grpSpLocks/>
          </p:cNvGrpSpPr>
          <p:nvPr/>
        </p:nvGrpSpPr>
        <p:grpSpPr bwMode="auto">
          <a:xfrm>
            <a:off x="4427538" y="5876925"/>
            <a:ext cx="3529012" cy="576263"/>
            <a:chOff x="1066" y="2523"/>
            <a:chExt cx="2223" cy="363"/>
          </a:xfrm>
        </p:grpSpPr>
        <p:sp>
          <p:nvSpPr>
            <p:cNvPr id="263177" name="Rectangle 9">
              <a:extLst>
                <a:ext uri="{FF2B5EF4-FFF2-40B4-BE49-F238E27FC236}">
                  <a16:creationId xmlns:a16="http://schemas.microsoft.com/office/drawing/2014/main" id="{27607B28-F8C9-4C42-AB37-8CE1803FFA01}"/>
                </a:ext>
              </a:extLst>
            </p:cNvPr>
            <p:cNvSpPr>
              <a:spLocks noChangeArrowheads="1"/>
            </p:cNvSpPr>
            <p:nvPr/>
          </p:nvSpPr>
          <p:spPr bwMode="auto">
            <a:xfrm>
              <a:off x="1127" y="2568"/>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chemeClr val="tx1"/>
                  </a:solidFill>
                  <a:latin typeface="宋体" panose="02010600030101010101" pitchFamily="2" charset="-122"/>
                </a:rPr>
                <a:t>分子的共价结构是</a:t>
              </a:r>
            </a:p>
          </p:txBody>
        </p:sp>
        <p:graphicFrame>
          <p:nvGraphicFramePr>
            <p:cNvPr id="263178" name="Object 10">
              <a:extLst>
                <a:ext uri="{FF2B5EF4-FFF2-40B4-BE49-F238E27FC236}">
                  <a16:creationId xmlns:a16="http://schemas.microsoft.com/office/drawing/2014/main" id="{66A826DF-1B0D-42AE-B123-BD727EB58F86}"/>
                </a:ext>
              </a:extLst>
            </p:cNvPr>
            <p:cNvGraphicFramePr>
              <a:graphicFrameLocks noChangeAspect="1"/>
            </p:cNvGraphicFramePr>
            <p:nvPr/>
          </p:nvGraphicFramePr>
          <p:xfrm>
            <a:off x="2850" y="2629"/>
            <a:ext cx="438" cy="180"/>
          </p:xfrm>
          <a:graphic>
            <a:graphicData uri="http://schemas.openxmlformats.org/presentationml/2006/ole">
              <mc:AlternateContent xmlns:mc="http://schemas.openxmlformats.org/markup-compatibility/2006">
                <mc:Choice xmlns:v="urn:schemas-microsoft-com:vml" Requires="v">
                  <p:oleObj spid="_x0000_s263182" name="Equation" r:id="rId3" imgW="418918" imgH="177723" progId="Equation.DSMT4">
                    <p:embed/>
                  </p:oleObj>
                </mc:Choice>
                <mc:Fallback>
                  <p:oleObj name="Equation" r:id="rId3" imgW="418918" imgH="177723"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0" y="2629"/>
                          <a:ext cx="438"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79" name="AutoShape 11">
              <a:extLst>
                <a:ext uri="{FF2B5EF4-FFF2-40B4-BE49-F238E27FC236}">
                  <a16:creationId xmlns:a16="http://schemas.microsoft.com/office/drawing/2014/main" id="{9E64A4E1-2FE4-49F8-A4D3-7C98B0222D9F}"/>
                </a:ext>
              </a:extLst>
            </p:cNvPr>
            <p:cNvSpPr>
              <a:spLocks noChangeArrowheads="1"/>
            </p:cNvSpPr>
            <p:nvPr/>
          </p:nvSpPr>
          <p:spPr bwMode="auto">
            <a:xfrm>
              <a:off x="1066" y="2523"/>
              <a:ext cx="2223" cy="363"/>
            </a:xfrm>
            <a:prstGeom prst="roundRect">
              <a:avLst>
                <a:gd name="adj" fmla="val 16667"/>
              </a:avLst>
            </a:prstGeom>
            <a:solidFill>
              <a:schemeClr val="accent1">
                <a:alpha val="0"/>
              </a:schemeClr>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3181" name="Rectangle 13">
            <a:extLst>
              <a:ext uri="{FF2B5EF4-FFF2-40B4-BE49-F238E27FC236}">
                <a16:creationId xmlns:a16="http://schemas.microsoft.com/office/drawing/2014/main" id="{7437A5A7-E429-44A7-9419-467705AFDF94}"/>
              </a:ext>
            </a:extLst>
          </p:cNvPr>
          <p:cNvSpPr>
            <a:spLocks noChangeArrowheads="1"/>
          </p:cNvSpPr>
          <p:nvPr/>
        </p:nvSpPr>
        <p:spPr bwMode="auto">
          <a:xfrm>
            <a:off x="539750" y="692150"/>
            <a:ext cx="3040063" cy="579438"/>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tx1"/>
                </a:solidFill>
                <a:ea typeface="楷体_GB2312" pitchFamily="49" charset="-122"/>
              </a:rPr>
              <a:t>核力的一般性质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2"/>
                                        </p:tgtEl>
                                        <p:attrNameLst>
                                          <p:attrName>style.visibility</p:attrName>
                                        </p:attrNameLst>
                                      </p:cBhvr>
                                      <p:to>
                                        <p:strVal val="visible"/>
                                      </p:to>
                                    </p:set>
                                    <p:animEffect transition="in" filter="wipe(left)">
                                      <p:cBhvr>
                                        <p:cTn id="7" dur="500"/>
                                        <p:tgtEl>
                                          <p:spTgt spid="26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73"/>
                                        </p:tgtEl>
                                        <p:attrNameLst>
                                          <p:attrName>style.visibility</p:attrName>
                                        </p:attrNameLst>
                                      </p:cBhvr>
                                      <p:to>
                                        <p:strVal val="visible"/>
                                      </p:to>
                                    </p:set>
                                    <p:animEffect transition="in" filter="wipe(left)">
                                      <p:cBhvr>
                                        <p:cTn id="12" dur="500"/>
                                        <p:tgtEl>
                                          <p:spTgt spid="263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3175"/>
                                        </p:tgtEl>
                                        <p:attrNameLst>
                                          <p:attrName>style.visibility</p:attrName>
                                        </p:attrNameLst>
                                      </p:cBhvr>
                                      <p:to>
                                        <p:strVal val="visible"/>
                                      </p:to>
                                    </p:set>
                                    <p:animEffect transition="in" filter="blinds(horizontal)">
                                      <p:cBhvr>
                                        <p:cTn id="17" dur="500"/>
                                        <p:tgtEl>
                                          <p:spTgt spid="2631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263180"/>
                                        </p:tgtEl>
                                        <p:attrNameLst>
                                          <p:attrName>style.visibility</p:attrName>
                                        </p:attrNameLst>
                                      </p:cBhvr>
                                      <p:to>
                                        <p:strVal val="visible"/>
                                      </p:to>
                                    </p:set>
                                    <p:anim calcmode="lin" valueType="num">
                                      <p:cBhvr>
                                        <p:cTn id="22" dur="500" fill="hold"/>
                                        <p:tgtEl>
                                          <p:spTgt spid="263180"/>
                                        </p:tgtEl>
                                        <p:attrNameLst>
                                          <p:attrName>ppt_w</p:attrName>
                                        </p:attrNameLst>
                                      </p:cBhvr>
                                      <p:tavLst>
                                        <p:tav tm="0">
                                          <p:val>
                                            <p:strVal val="#ppt_w*0.05"/>
                                          </p:val>
                                        </p:tav>
                                        <p:tav tm="100000">
                                          <p:val>
                                            <p:strVal val="#ppt_w"/>
                                          </p:val>
                                        </p:tav>
                                      </p:tavLst>
                                    </p:anim>
                                    <p:anim calcmode="lin" valueType="num">
                                      <p:cBhvr>
                                        <p:cTn id="23" dur="500" fill="hold"/>
                                        <p:tgtEl>
                                          <p:spTgt spid="263180"/>
                                        </p:tgtEl>
                                        <p:attrNameLst>
                                          <p:attrName>ppt_h</p:attrName>
                                        </p:attrNameLst>
                                      </p:cBhvr>
                                      <p:tavLst>
                                        <p:tav tm="0">
                                          <p:val>
                                            <p:strVal val="#ppt_h"/>
                                          </p:val>
                                        </p:tav>
                                        <p:tav tm="100000">
                                          <p:val>
                                            <p:strVal val="#ppt_h"/>
                                          </p:val>
                                        </p:tav>
                                      </p:tavLst>
                                    </p:anim>
                                    <p:anim calcmode="lin" valueType="num">
                                      <p:cBhvr>
                                        <p:cTn id="24" dur="500" fill="hold"/>
                                        <p:tgtEl>
                                          <p:spTgt spid="263180"/>
                                        </p:tgtEl>
                                        <p:attrNameLst>
                                          <p:attrName>ppt_x</p:attrName>
                                        </p:attrNameLst>
                                      </p:cBhvr>
                                      <p:tavLst>
                                        <p:tav tm="0">
                                          <p:val>
                                            <p:strVal val="#ppt_x-.2"/>
                                          </p:val>
                                        </p:tav>
                                        <p:tav tm="100000">
                                          <p:val>
                                            <p:strVal val="#ppt_x"/>
                                          </p:val>
                                        </p:tav>
                                      </p:tavLst>
                                    </p:anim>
                                    <p:anim calcmode="lin" valueType="num">
                                      <p:cBhvr>
                                        <p:cTn id="25" dur="500" fill="hold"/>
                                        <p:tgtEl>
                                          <p:spTgt spid="263180"/>
                                        </p:tgtEl>
                                        <p:attrNameLst>
                                          <p:attrName>ppt_y</p:attrName>
                                        </p:attrNameLst>
                                      </p:cBhvr>
                                      <p:tavLst>
                                        <p:tav tm="0">
                                          <p:val>
                                            <p:strVal val="#ppt_y"/>
                                          </p:val>
                                        </p:tav>
                                        <p:tav tm="100000">
                                          <p:val>
                                            <p:strVal val="#ppt_y"/>
                                          </p:val>
                                        </p:tav>
                                      </p:tavLst>
                                    </p:anim>
                                    <p:animEffect transition="in" filter="fade">
                                      <p:cBhvr>
                                        <p:cTn id="26" dur="500"/>
                                        <p:tgtEl>
                                          <p:spTgt spid="263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p:bldP spid="263173" grpId="0"/>
      <p:bldP spid="2631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a:extLst>
              <a:ext uri="{FF2B5EF4-FFF2-40B4-BE49-F238E27FC236}">
                <a16:creationId xmlns:a16="http://schemas.microsoft.com/office/drawing/2014/main" id="{AEAD12A5-22F4-48F1-8009-0E7514802A3E}"/>
              </a:ext>
            </a:extLst>
          </p:cNvPr>
          <p:cNvSpPr>
            <a:spLocks noChangeArrowheads="1"/>
          </p:cNvSpPr>
          <p:nvPr/>
        </p:nvSpPr>
        <p:spPr bwMode="auto">
          <a:xfrm>
            <a:off x="323850" y="7651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chemeClr val="bg2">
                    <a:lumMod val="10000"/>
                  </a:schemeClr>
                </a:solidFill>
                <a:ea typeface="楷体_GB2312" pitchFamily="49" charset="-122"/>
              </a:rPr>
              <a:t>3</a:t>
            </a:r>
            <a:r>
              <a:rPr kumimoji="1" lang="zh-CN" altLang="en-US" sz="3200">
                <a:solidFill>
                  <a:schemeClr val="bg2">
                    <a:lumMod val="10000"/>
                  </a:schemeClr>
                </a:solidFill>
                <a:ea typeface="楷体_GB2312" pitchFamily="49" charset="-122"/>
              </a:rPr>
              <a:t>、核力的电荷无关性：</a:t>
            </a:r>
            <a:r>
              <a:rPr kumimoji="1" lang="zh-CN" altLang="en-US">
                <a:solidFill>
                  <a:schemeClr val="bg2">
                    <a:lumMod val="10000"/>
                  </a:schemeClr>
                </a:solidFill>
                <a:ea typeface="楷体_GB2312" pitchFamily="49" charset="-122"/>
              </a:rPr>
              <a:t>核子间的相互作用与核子的电荷无关。</a:t>
            </a:r>
          </a:p>
        </p:txBody>
      </p:sp>
      <p:graphicFrame>
        <p:nvGraphicFramePr>
          <p:cNvPr id="265221" name="Object 5">
            <a:extLst>
              <a:ext uri="{FF2B5EF4-FFF2-40B4-BE49-F238E27FC236}">
                <a16:creationId xmlns:a16="http://schemas.microsoft.com/office/drawing/2014/main" id="{ECC340C4-2641-4042-8347-0E7D01E899AB}"/>
              </a:ext>
            </a:extLst>
          </p:cNvPr>
          <p:cNvGraphicFramePr>
            <a:graphicFrameLocks noChangeAspect="1"/>
          </p:cNvGraphicFramePr>
          <p:nvPr>
            <p:ph sz="quarter" idx="1"/>
            <p:extLst>
              <p:ext uri="{D42A27DB-BD31-4B8C-83A1-F6EECF244321}">
                <p14:modId xmlns:p14="http://schemas.microsoft.com/office/powerpoint/2010/main" val="2823012149"/>
              </p:ext>
            </p:extLst>
          </p:nvPr>
        </p:nvGraphicFramePr>
        <p:xfrm>
          <a:off x="2700338" y="1916113"/>
          <a:ext cx="3311525" cy="795337"/>
        </p:xfrm>
        <a:graphic>
          <a:graphicData uri="http://schemas.openxmlformats.org/presentationml/2006/ole">
            <mc:AlternateContent xmlns:mc="http://schemas.openxmlformats.org/markup-compatibility/2006">
              <mc:Choice xmlns:v="urn:schemas-microsoft-com:vml" Requires="v">
                <p:oleObj spid="_x0000_s265236" name="公式" r:id="rId3" imgW="1002960" imgH="241200" progId="Equation.3">
                  <p:embed/>
                </p:oleObj>
              </mc:Choice>
              <mc:Fallback>
                <p:oleObj name="公式" r:id="rId3" imgW="100296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16113"/>
                        <a:ext cx="3311525" cy="79533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3" name="Object 7">
            <a:extLst>
              <a:ext uri="{FF2B5EF4-FFF2-40B4-BE49-F238E27FC236}">
                <a16:creationId xmlns:a16="http://schemas.microsoft.com/office/drawing/2014/main" id="{025944C4-C5D3-4BFB-9445-C3645D1306CA}"/>
              </a:ext>
            </a:extLst>
          </p:cNvPr>
          <p:cNvGraphicFramePr>
            <a:graphicFrameLocks noChangeAspect="1"/>
          </p:cNvGraphicFramePr>
          <p:nvPr>
            <p:ph sz="quarter" idx="2"/>
            <p:extLst>
              <p:ext uri="{D42A27DB-BD31-4B8C-83A1-F6EECF244321}">
                <p14:modId xmlns:p14="http://schemas.microsoft.com/office/powerpoint/2010/main" val="3113885685"/>
              </p:ext>
            </p:extLst>
          </p:nvPr>
        </p:nvGraphicFramePr>
        <p:xfrm>
          <a:off x="1908175" y="2997200"/>
          <a:ext cx="5329238" cy="1236663"/>
        </p:xfrm>
        <a:graphic>
          <a:graphicData uri="http://schemas.openxmlformats.org/presentationml/2006/ole">
            <mc:AlternateContent xmlns:mc="http://schemas.openxmlformats.org/markup-compatibility/2006">
              <mc:Choice xmlns:v="urn:schemas-microsoft-com:vml" Requires="v">
                <p:oleObj spid="_x0000_s265237" name="公式" r:id="rId5" imgW="2133360" imgH="495000" progId="Equation.3">
                  <p:embed/>
                </p:oleObj>
              </mc:Choice>
              <mc:Fallback>
                <p:oleObj name="公式" r:id="rId5" imgW="2133360" imgH="49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997200"/>
                        <a:ext cx="5329238"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5235" name="Group 19">
            <a:extLst>
              <a:ext uri="{FF2B5EF4-FFF2-40B4-BE49-F238E27FC236}">
                <a16:creationId xmlns:a16="http://schemas.microsoft.com/office/drawing/2014/main" id="{4AF14E9A-4C8B-4E01-94D3-563CA1784C3F}"/>
              </a:ext>
            </a:extLst>
          </p:cNvPr>
          <p:cNvGrpSpPr>
            <a:grpSpLocks/>
          </p:cNvGrpSpPr>
          <p:nvPr/>
        </p:nvGrpSpPr>
        <p:grpSpPr bwMode="auto">
          <a:xfrm>
            <a:off x="1692275" y="4292600"/>
            <a:ext cx="5832475" cy="517525"/>
            <a:chOff x="1066" y="2704"/>
            <a:chExt cx="3674" cy="326"/>
          </a:xfrm>
        </p:grpSpPr>
        <p:graphicFrame>
          <p:nvGraphicFramePr>
            <p:cNvPr id="265227" name="Object 11">
              <a:extLst>
                <a:ext uri="{FF2B5EF4-FFF2-40B4-BE49-F238E27FC236}">
                  <a16:creationId xmlns:a16="http://schemas.microsoft.com/office/drawing/2014/main" id="{78D2D508-720B-4C16-A6D8-6582B893BC72}"/>
                </a:ext>
              </a:extLst>
            </p:cNvPr>
            <p:cNvGraphicFramePr>
              <a:graphicFrameLocks noChangeAspect="1"/>
            </p:cNvGraphicFramePr>
            <p:nvPr/>
          </p:nvGraphicFramePr>
          <p:xfrm>
            <a:off x="3470" y="2749"/>
            <a:ext cx="1025" cy="281"/>
          </p:xfrm>
          <a:graphic>
            <a:graphicData uri="http://schemas.openxmlformats.org/presentationml/2006/ole">
              <mc:AlternateContent xmlns:mc="http://schemas.openxmlformats.org/markup-compatibility/2006">
                <mc:Choice xmlns:v="urn:schemas-microsoft-com:vml" Requires="v">
                  <p:oleObj spid="_x0000_s265238" name="公式" r:id="rId7" imgW="647640" imgH="177480" progId="Equation.3">
                    <p:embed/>
                  </p:oleObj>
                </mc:Choice>
                <mc:Fallback>
                  <p:oleObj name="公式" r:id="rId7" imgW="647640" imgH="1774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2749"/>
                          <a:ext cx="1025"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6" name="Line 10">
              <a:extLst>
                <a:ext uri="{FF2B5EF4-FFF2-40B4-BE49-F238E27FC236}">
                  <a16:creationId xmlns:a16="http://schemas.microsoft.com/office/drawing/2014/main" id="{F7195C96-D0FC-4DEF-83E3-F8CF6F1E39F9}"/>
                </a:ext>
              </a:extLst>
            </p:cNvPr>
            <p:cNvSpPr>
              <a:spLocks noChangeShapeType="1"/>
            </p:cNvSpPr>
            <p:nvPr/>
          </p:nvSpPr>
          <p:spPr bwMode="auto">
            <a:xfrm>
              <a:off x="1066" y="2704"/>
              <a:ext cx="36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bg2">
                    <a:lumMod val="10000"/>
                  </a:schemeClr>
                </a:solidFill>
              </a:endParaRPr>
            </a:p>
          </p:txBody>
        </p:sp>
      </p:grpSp>
      <p:graphicFrame>
        <p:nvGraphicFramePr>
          <p:cNvPr id="265232" name="Object 16">
            <a:extLst>
              <a:ext uri="{FF2B5EF4-FFF2-40B4-BE49-F238E27FC236}">
                <a16:creationId xmlns:a16="http://schemas.microsoft.com/office/drawing/2014/main" id="{332D4AD5-AC70-445C-8F1D-CA1067258015}"/>
              </a:ext>
            </a:extLst>
          </p:cNvPr>
          <p:cNvGraphicFramePr>
            <a:graphicFrameLocks noChangeAspect="1"/>
          </p:cNvGraphicFramePr>
          <p:nvPr>
            <p:ph sz="quarter" idx="4"/>
            <p:extLst>
              <p:ext uri="{D42A27DB-BD31-4B8C-83A1-F6EECF244321}">
                <p14:modId xmlns:p14="http://schemas.microsoft.com/office/powerpoint/2010/main" val="2986606477"/>
              </p:ext>
            </p:extLst>
          </p:nvPr>
        </p:nvGraphicFramePr>
        <p:xfrm>
          <a:off x="3203575" y="4868863"/>
          <a:ext cx="4032250" cy="1241425"/>
        </p:xfrm>
        <a:graphic>
          <a:graphicData uri="http://schemas.openxmlformats.org/presentationml/2006/ole">
            <mc:AlternateContent xmlns:mc="http://schemas.openxmlformats.org/markup-compatibility/2006">
              <mc:Choice xmlns:v="urn:schemas-microsoft-com:vml" Requires="v">
                <p:oleObj spid="_x0000_s265239" name="公式" r:id="rId9" imgW="1485720" imgH="457200" progId="Equation.3">
                  <p:embed/>
                </p:oleObj>
              </mc:Choice>
              <mc:Fallback>
                <p:oleObj name="公式" r:id="rId9" imgW="1485720" imgH="4572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868863"/>
                        <a:ext cx="4032250"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wipe(left)">
                                      <p:cBhvr>
                                        <p:cTn id="7" dur="500"/>
                                        <p:tgtEl>
                                          <p:spTgt spid="265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65221"/>
                                        </p:tgtEl>
                                        <p:attrNameLst>
                                          <p:attrName>style.visibility</p:attrName>
                                        </p:attrNameLst>
                                      </p:cBhvr>
                                      <p:to>
                                        <p:strVal val="visible"/>
                                      </p:to>
                                    </p:set>
                                    <p:anim calcmode="lin" valueType="num">
                                      <p:cBhvr>
                                        <p:cTn id="12" dur="500" fill="hold"/>
                                        <p:tgtEl>
                                          <p:spTgt spid="265221"/>
                                        </p:tgtEl>
                                        <p:attrNameLst>
                                          <p:attrName>ppt_w</p:attrName>
                                        </p:attrNameLst>
                                      </p:cBhvr>
                                      <p:tavLst>
                                        <p:tav tm="0">
                                          <p:val>
                                            <p:fltVal val="0"/>
                                          </p:val>
                                        </p:tav>
                                        <p:tav tm="100000">
                                          <p:val>
                                            <p:strVal val="#ppt_w"/>
                                          </p:val>
                                        </p:tav>
                                      </p:tavLst>
                                    </p:anim>
                                    <p:anim calcmode="lin" valueType="num">
                                      <p:cBhvr>
                                        <p:cTn id="13" dur="500" fill="hold"/>
                                        <p:tgtEl>
                                          <p:spTgt spid="26522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65223"/>
                                        </p:tgtEl>
                                        <p:attrNameLst>
                                          <p:attrName>style.visibility</p:attrName>
                                        </p:attrNameLst>
                                      </p:cBhvr>
                                      <p:to>
                                        <p:strVal val="visible"/>
                                      </p:to>
                                    </p:set>
                                    <p:animEffect transition="in" filter="wipe(left)">
                                      <p:cBhvr>
                                        <p:cTn id="18" dur="500"/>
                                        <p:tgtEl>
                                          <p:spTgt spid="2652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5235"/>
                                        </p:tgtEl>
                                        <p:attrNameLst>
                                          <p:attrName>style.visibility</p:attrName>
                                        </p:attrNameLst>
                                      </p:cBhvr>
                                      <p:to>
                                        <p:strVal val="visible"/>
                                      </p:to>
                                    </p:set>
                                    <p:animEffect transition="in" filter="wipe(left)">
                                      <p:cBhvr>
                                        <p:cTn id="23" dur="500"/>
                                        <p:tgtEl>
                                          <p:spTgt spid="2652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265232"/>
                                        </p:tgtEl>
                                        <p:attrNameLst>
                                          <p:attrName>style.visibility</p:attrName>
                                        </p:attrNameLst>
                                      </p:cBhvr>
                                      <p:to>
                                        <p:strVal val="visible"/>
                                      </p:to>
                                    </p:set>
                                    <p:animEffect transition="in" filter="circle(in)">
                                      <p:cBhvr>
                                        <p:cTn id="28" dur="2000"/>
                                        <p:tgtEl>
                                          <p:spTgt spid="265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5" name="Rectangle 5">
            <a:extLst>
              <a:ext uri="{FF2B5EF4-FFF2-40B4-BE49-F238E27FC236}">
                <a16:creationId xmlns:a16="http://schemas.microsoft.com/office/drawing/2014/main" id="{5B639A68-0ADC-4075-A226-14ECD44A5E34}"/>
              </a:ext>
            </a:extLst>
          </p:cNvPr>
          <p:cNvSpPr>
            <a:spLocks noGrp="1" noChangeArrowheads="1"/>
          </p:cNvSpPr>
          <p:nvPr>
            <p:ph type="body" idx="1"/>
          </p:nvPr>
        </p:nvSpPr>
        <p:spPr>
          <a:xfrm>
            <a:off x="611188" y="981075"/>
            <a:ext cx="7712075" cy="382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a:solidFill>
                  <a:schemeClr val="bg2">
                    <a:lumMod val="10000"/>
                  </a:schemeClr>
                </a:solidFill>
                <a:latin typeface="Times New Roman" panose="02020603050405020304" pitchFamily="18" charset="0"/>
                <a:ea typeface="楷体_GB2312" pitchFamily="49" charset="-122"/>
              </a:rPr>
              <a:t>同位旋</a:t>
            </a:r>
            <a:r>
              <a:rPr lang="zh-CN" altLang="en-US">
                <a:solidFill>
                  <a:schemeClr val="bg2">
                    <a:lumMod val="10000"/>
                  </a:schemeClr>
                </a:solidFill>
                <a:latin typeface="Times New Roman" panose="02020603050405020304" pitchFamily="18" charset="0"/>
                <a:ea typeface="楷体_GB2312" pitchFamily="49" charset="-122"/>
              </a:rPr>
              <a:t>：把</a:t>
            </a:r>
            <a:r>
              <a:rPr lang="zh-CN" altLang="zh-CN">
                <a:solidFill>
                  <a:schemeClr val="bg2">
                    <a:lumMod val="10000"/>
                  </a:schemeClr>
                </a:solidFill>
                <a:latin typeface="Times New Roman" panose="02020603050405020304" pitchFamily="18" charset="0"/>
                <a:ea typeface="楷体_GB2312" pitchFamily="49" charset="-122"/>
              </a:rPr>
              <a:t>中子和质子看成是核子的两个不同状态，用同位旋 </a:t>
            </a:r>
            <a:r>
              <a:rPr lang="en-US" altLang="zh-CN" i="1">
                <a:solidFill>
                  <a:schemeClr val="bg2">
                    <a:lumMod val="10000"/>
                  </a:schemeClr>
                </a:solidFill>
                <a:latin typeface="Times New Roman" panose="02020603050405020304" pitchFamily="18" charset="0"/>
                <a:ea typeface="楷体_GB2312" pitchFamily="49" charset="-122"/>
              </a:rPr>
              <a:t>t </a:t>
            </a:r>
            <a:r>
              <a:rPr lang="zh-CN" altLang="zh-CN">
                <a:solidFill>
                  <a:schemeClr val="bg2">
                    <a:lumMod val="10000"/>
                  </a:schemeClr>
                </a:solidFill>
                <a:latin typeface="Times New Roman" panose="02020603050405020304" pitchFamily="18" charset="0"/>
                <a:ea typeface="楷体_GB2312" pitchFamily="49" charset="-122"/>
              </a:rPr>
              <a:t>描述核子处于中子或质子状态。</a:t>
            </a:r>
            <a:endParaRPr lang="zh-CN" altLang="en-US">
              <a:solidFill>
                <a:schemeClr val="bg2">
                  <a:lumMod val="10000"/>
                </a:schemeClr>
              </a:solidFill>
              <a:latin typeface="Times New Roman" panose="02020603050405020304" pitchFamily="18" charset="0"/>
              <a:ea typeface="楷体_GB2312" pitchFamily="49" charset="-122"/>
            </a:endParaRPr>
          </a:p>
          <a:p>
            <a:r>
              <a:rPr lang="zh-CN" altLang="zh-CN">
                <a:solidFill>
                  <a:schemeClr val="bg2">
                    <a:lumMod val="10000"/>
                  </a:schemeClr>
                </a:solidFill>
                <a:latin typeface="Times New Roman" panose="02020603050405020304" pitchFamily="18" charset="0"/>
                <a:ea typeface="楷体_GB2312" pitchFamily="49" charset="-122"/>
              </a:rPr>
              <a:t>质子：</a:t>
            </a:r>
            <a:r>
              <a:rPr lang="en-US" altLang="zh-CN" b="1" i="1">
                <a:solidFill>
                  <a:schemeClr val="bg2">
                    <a:lumMod val="10000"/>
                  </a:schemeClr>
                </a:solidFill>
                <a:latin typeface="Times New Roman" panose="02020603050405020304" pitchFamily="18" charset="0"/>
                <a:ea typeface="楷体_GB2312" pitchFamily="49" charset="-122"/>
              </a:rPr>
              <a:t>t</a:t>
            </a:r>
            <a:r>
              <a:rPr lang="en-US" altLang="zh-CN" baseline="-25000">
                <a:solidFill>
                  <a:schemeClr val="bg2">
                    <a:lumMod val="10000"/>
                  </a:schemeClr>
                </a:solidFill>
                <a:latin typeface="Times New Roman" panose="02020603050405020304" pitchFamily="18" charset="0"/>
                <a:ea typeface="楷体_GB2312" pitchFamily="49" charset="-122"/>
              </a:rPr>
              <a:t>3</a:t>
            </a:r>
            <a:r>
              <a:rPr lang="en-US" altLang="zh-CN" b="1" i="1">
                <a:solidFill>
                  <a:schemeClr val="bg2">
                    <a:lumMod val="10000"/>
                  </a:schemeClr>
                </a:solidFill>
                <a:latin typeface="Times New Roman" panose="02020603050405020304" pitchFamily="18" charset="0"/>
                <a:ea typeface="楷体_GB2312" pitchFamily="49" charset="-122"/>
              </a:rPr>
              <a:t> </a:t>
            </a:r>
            <a:r>
              <a:rPr lang="en-US" altLang="zh-CN">
                <a:solidFill>
                  <a:schemeClr val="bg2">
                    <a:lumMod val="10000"/>
                  </a:schemeClr>
                </a:solidFill>
                <a:latin typeface="Times New Roman" panose="02020603050405020304" pitchFamily="18" charset="0"/>
                <a:ea typeface="楷体_GB2312" pitchFamily="49" charset="-122"/>
              </a:rPr>
              <a:t>=1/2;        </a:t>
            </a:r>
            <a:r>
              <a:rPr lang="zh-CN" altLang="zh-CN">
                <a:solidFill>
                  <a:schemeClr val="bg2">
                    <a:lumMod val="10000"/>
                  </a:schemeClr>
                </a:solidFill>
                <a:latin typeface="Times New Roman" panose="02020603050405020304" pitchFamily="18" charset="0"/>
                <a:ea typeface="楷体_GB2312" pitchFamily="49" charset="-122"/>
              </a:rPr>
              <a:t>中子： </a:t>
            </a:r>
            <a:r>
              <a:rPr lang="en-US" altLang="zh-CN" b="1" i="1">
                <a:solidFill>
                  <a:schemeClr val="bg2">
                    <a:lumMod val="10000"/>
                  </a:schemeClr>
                </a:solidFill>
                <a:latin typeface="Times New Roman" panose="02020603050405020304" pitchFamily="18" charset="0"/>
                <a:ea typeface="楷体_GB2312" pitchFamily="49" charset="-122"/>
              </a:rPr>
              <a:t>t</a:t>
            </a:r>
            <a:r>
              <a:rPr lang="en-US" altLang="zh-CN" baseline="-25000">
                <a:solidFill>
                  <a:schemeClr val="bg2">
                    <a:lumMod val="10000"/>
                  </a:schemeClr>
                </a:solidFill>
                <a:latin typeface="Times New Roman" panose="02020603050405020304" pitchFamily="18" charset="0"/>
                <a:ea typeface="楷体_GB2312" pitchFamily="49" charset="-122"/>
              </a:rPr>
              <a:t>3</a:t>
            </a:r>
            <a:r>
              <a:rPr lang="en-US" altLang="zh-CN" b="1" i="1">
                <a:solidFill>
                  <a:schemeClr val="bg2">
                    <a:lumMod val="10000"/>
                  </a:schemeClr>
                </a:solidFill>
                <a:latin typeface="Times New Roman" panose="02020603050405020304" pitchFamily="18" charset="0"/>
                <a:ea typeface="楷体_GB2312" pitchFamily="49" charset="-122"/>
              </a:rPr>
              <a:t> </a:t>
            </a:r>
            <a:r>
              <a:rPr lang="en-US" altLang="zh-CN">
                <a:solidFill>
                  <a:schemeClr val="bg2">
                    <a:lumMod val="10000"/>
                  </a:schemeClr>
                </a:solidFill>
                <a:latin typeface="Times New Roman" panose="02020603050405020304" pitchFamily="18" charset="0"/>
                <a:ea typeface="楷体_GB2312" pitchFamily="49" charset="-122"/>
              </a:rPr>
              <a:t>= -1/2</a:t>
            </a:r>
          </a:p>
          <a:p>
            <a:endParaRPr lang="en-US" altLang="zh-CN">
              <a:solidFill>
                <a:schemeClr val="bg2">
                  <a:lumMod val="10000"/>
                </a:schemeClr>
              </a:solidFill>
              <a:latin typeface="Times New Roman" panose="02020603050405020304" pitchFamily="18" charset="0"/>
              <a:ea typeface="楷体_GB2312" pitchFamily="49" charset="-122"/>
            </a:endParaRPr>
          </a:p>
          <a:p>
            <a:r>
              <a:rPr lang="zh-CN" altLang="en-US">
                <a:solidFill>
                  <a:schemeClr val="bg2">
                    <a:lumMod val="10000"/>
                  </a:schemeClr>
                </a:solidFill>
                <a:latin typeface="Times New Roman" panose="02020603050405020304" pitchFamily="18" charset="0"/>
                <a:ea typeface="楷体_GB2312" pitchFamily="49" charset="-122"/>
              </a:rPr>
              <a:t>核子的总同位旋：</a:t>
            </a:r>
            <a:endParaRPr lang="zh-CN" altLang="zh-CN">
              <a:solidFill>
                <a:schemeClr val="bg2">
                  <a:lumMod val="10000"/>
                </a:schemeClr>
              </a:solidFill>
              <a:latin typeface="Times New Roman" panose="02020603050405020304" pitchFamily="18" charset="0"/>
              <a:ea typeface="楷体_GB2312" pitchFamily="49" charset="-122"/>
            </a:endParaRPr>
          </a:p>
          <a:p>
            <a:endParaRPr lang="zh-CN" altLang="zh-CN" i="1">
              <a:solidFill>
                <a:schemeClr val="bg2">
                  <a:lumMod val="10000"/>
                </a:schemeClr>
              </a:solidFill>
              <a:latin typeface="Times New Roman" panose="02020603050405020304" pitchFamily="18" charset="0"/>
              <a:ea typeface="楷体_GB2312" pitchFamily="49" charset="-122"/>
            </a:endParaRPr>
          </a:p>
          <a:p>
            <a:r>
              <a:rPr lang="zh-CN" altLang="en-US">
                <a:solidFill>
                  <a:schemeClr val="bg2">
                    <a:lumMod val="10000"/>
                  </a:schemeClr>
                </a:solidFill>
                <a:latin typeface="Times New Roman" panose="02020603050405020304" pitchFamily="18" charset="0"/>
                <a:ea typeface="楷体_GB2312" pitchFamily="49" charset="-122"/>
              </a:rPr>
              <a:t>同位旋第三分量：</a:t>
            </a:r>
          </a:p>
        </p:txBody>
      </p:sp>
      <p:graphicFrame>
        <p:nvGraphicFramePr>
          <p:cNvPr id="266246" name="Object 6">
            <a:extLst>
              <a:ext uri="{FF2B5EF4-FFF2-40B4-BE49-F238E27FC236}">
                <a16:creationId xmlns:a16="http://schemas.microsoft.com/office/drawing/2014/main" id="{B549A28F-0492-46EC-A387-F4F6986427DE}"/>
              </a:ext>
            </a:extLst>
          </p:cNvPr>
          <p:cNvGraphicFramePr>
            <a:graphicFrameLocks noChangeAspect="1"/>
          </p:cNvGraphicFramePr>
          <p:nvPr>
            <p:extLst>
              <p:ext uri="{D42A27DB-BD31-4B8C-83A1-F6EECF244321}">
                <p14:modId xmlns:p14="http://schemas.microsoft.com/office/powerpoint/2010/main" val="3943201253"/>
              </p:ext>
            </p:extLst>
          </p:nvPr>
        </p:nvGraphicFramePr>
        <p:xfrm>
          <a:off x="4427538" y="3500438"/>
          <a:ext cx="2057400" cy="1006475"/>
        </p:xfrm>
        <a:graphic>
          <a:graphicData uri="http://schemas.openxmlformats.org/presentationml/2006/ole">
            <mc:AlternateContent xmlns:mc="http://schemas.openxmlformats.org/markup-compatibility/2006">
              <mc:Choice xmlns:v="urn:schemas-microsoft-com:vml" Requires="v">
                <p:oleObj spid="_x0000_s266253" name="公式" r:id="rId3" imgW="520560" imgH="444240" progId="Equation.3">
                  <p:embed/>
                </p:oleObj>
              </mc:Choice>
              <mc:Fallback>
                <p:oleObj name="公式" r:id="rId3" imgW="520560" imgH="4442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500438"/>
                        <a:ext cx="2057400" cy="10064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47" name="Object 7">
            <a:extLst>
              <a:ext uri="{FF2B5EF4-FFF2-40B4-BE49-F238E27FC236}">
                <a16:creationId xmlns:a16="http://schemas.microsoft.com/office/drawing/2014/main" id="{F5C4E5C3-D0CF-4AF3-ADD0-633ABFAC5088}"/>
              </a:ext>
            </a:extLst>
          </p:cNvPr>
          <p:cNvGraphicFramePr>
            <a:graphicFrameLocks noChangeAspect="1"/>
          </p:cNvGraphicFramePr>
          <p:nvPr>
            <p:extLst>
              <p:ext uri="{D42A27DB-BD31-4B8C-83A1-F6EECF244321}">
                <p14:modId xmlns:p14="http://schemas.microsoft.com/office/powerpoint/2010/main" val="688180373"/>
              </p:ext>
            </p:extLst>
          </p:nvPr>
        </p:nvGraphicFramePr>
        <p:xfrm>
          <a:off x="4427538" y="4724400"/>
          <a:ext cx="3994150" cy="1066800"/>
        </p:xfrm>
        <a:graphic>
          <a:graphicData uri="http://schemas.openxmlformats.org/presentationml/2006/ole">
            <mc:AlternateContent xmlns:mc="http://schemas.openxmlformats.org/markup-compatibility/2006">
              <mc:Choice xmlns:v="urn:schemas-microsoft-com:vml" Requires="v">
                <p:oleObj spid="_x0000_s266254" name="公式" r:id="rId5" imgW="1663560" imgH="444240" progId="Equation.3">
                  <p:embed/>
                </p:oleObj>
              </mc:Choice>
              <mc:Fallback>
                <p:oleObj name="公式" r:id="rId5" imgW="166356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724400"/>
                        <a:ext cx="3994150" cy="10668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51" name="Rectangle 11">
            <a:extLst>
              <a:ext uri="{FF2B5EF4-FFF2-40B4-BE49-F238E27FC236}">
                <a16:creationId xmlns:a16="http://schemas.microsoft.com/office/drawing/2014/main" id="{E60462C9-9456-49B7-AB7E-1567F8909CDC}"/>
              </a:ext>
            </a:extLst>
          </p:cNvPr>
          <p:cNvSpPr>
            <a:spLocks noChangeArrowheads="1"/>
          </p:cNvSpPr>
          <p:nvPr/>
        </p:nvSpPr>
        <p:spPr bwMode="auto">
          <a:xfrm>
            <a:off x="611188" y="981075"/>
            <a:ext cx="7712075"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r>
              <a:rPr lang="zh-CN" altLang="en-US">
                <a:solidFill>
                  <a:schemeClr val="bg2">
                    <a:lumMod val="10000"/>
                  </a:schemeClr>
                </a:solidFill>
                <a:latin typeface="Times New Roman" panose="02020603050405020304" pitchFamily="18" charset="0"/>
                <a:ea typeface="楷体_GB2312" pitchFamily="49" charset="-122"/>
              </a:rPr>
              <a:t>同位旋</a:t>
            </a:r>
            <a:r>
              <a:rPr lang="zh-CN" altLang="en-US" b="0">
                <a:solidFill>
                  <a:schemeClr val="bg2">
                    <a:lumMod val="10000"/>
                  </a:schemeClr>
                </a:solidFill>
                <a:latin typeface="Times New Roman" panose="02020603050405020304" pitchFamily="18" charset="0"/>
                <a:ea typeface="楷体_GB2312" pitchFamily="49" charset="-122"/>
              </a:rPr>
              <a:t>：把</a:t>
            </a:r>
            <a:r>
              <a:rPr lang="zh-CN" altLang="zh-CN" b="0">
                <a:solidFill>
                  <a:schemeClr val="bg2">
                    <a:lumMod val="10000"/>
                  </a:schemeClr>
                </a:solidFill>
                <a:latin typeface="Times New Roman" panose="02020603050405020304" pitchFamily="18" charset="0"/>
                <a:ea typeface="楷体_GB2312" pitchFamily="49" charset="-122"/>
              </a:rPr>
              <a:t>中子和质子看成是核子的两个不同状态，用同位旋 </a:t>
            </a:r>
            <a:r>
              <a:rPr lang="en-US" altLang="zh-CN" b="0" i="1">
                <a:solidFill>
                  <a:schemeClr val="bg2">
                    <a:lumMod val="10000"/>
                  </a:schemeClr>
                </a:solidFill>
                <a:latin typeface="Times New Roman" panose="02020603050405020304" pitchFamily="18" charset="0"/>
                <a:ea typeface="楷体_GB2312" pitchFamily="49" charset="-122"/>
              </a:rPr>
              <a:t>t </a:t>
            </a:r>
            <a:r>
              <a:rPr lang="zh-CN" altLang="zh-CN" b="0">
                <a:solidFill>
                  <a:schemeClr val="bg2">
                    <a:lumMod val="10000"/>
                  </a:schemeClr>
                </a:solidFill>
                <a:latin typeface="Times New Roman" panose="02020603050405020304" pitchFamily="18" charset="0"/>
                <a:ea typeface="楷体_GB2312" pitchFamily="49" charset="-122"/>
              </a:rPr>
              <a:t>描述核子处于中子或质子状态。</a:t>
            </a:r>
            <a:endParaRPr lang="zh-CN" altLang="en-US" b="0">
              <a:solidFill>
                <a:schemeClr val="bg2">
                  <a:lumMod val="10000"/>
                </a:schemeClr>
              </a:solidFill>
              <a:latin typeface="Times New Roman" panose="02020603050405020304" pitchFamily="18" charset="0"/>
              <a:ea typeface="楷体_GB2312" pitchFamily="49" charset="-122"/>
            </a:endParaRPr>
          </a:p>
          <a:p>
            <a:r>
              <a:rPr lang="zh-CN" altLang="zh-CN" b="0">
                <a:solidFill>
                  <a:schemeClr val="bg2">
                    <a:lumMod val="10000"/>
                  </a:schemeClr>
                </a:solidFill>
                <a:latin typeface="Times New Roman" panose="02020603050405020304" pitchFamily="18" charset="0"/>
                <a:ea typeface="楷体_GB2312" pitchFamily="49" charset="-122"/>
              </a:rPr>
              <a:t>质子：</a:t>
            </a:r>
            <a:r>
              <a:rPr lang="en-US" altLang="zh-CN" i="1">
                <a:solidFill>
                  <a:schemeClr val="bg2">
                    <a:lumMod val="10000"/>
                  </a:schemeClr>
                </a:solidFill>
                <a:latin typeface="Times New Roman" panose="02020603050405020304" pitchFamily="18" charset="0"/>
                <a:ea typeface="楷体_GB2312" pitchFamily="49" charset="-122"/>
              </a:rPr>
              <a:t>t</a:t>
            </a:r>
            <a:r>
              <a:rPr lang="en-US" altLang="zh-CN" b="0" baseline="-25000">
                <a:solidFill>
                  <a:schemeClr val="bg2">
                    <a:lumMod val="10000"/>
                  </a:schemeClr>
                </a:solidFill>
                <a:latin typeface="Times New Roman" panose="02020603050405020304" pitchFamily="18" charset="0"/>
                <a:ea typeface="楷体_GB2312" pitchFamily="49" charset="-122"/>
              </a:rPr>
              <a:t>3</a:t>
            </a:r>
            <a:r>
              <a:rPr lang="en-US" altLang="zh-CN" i="1">
                <a:solidFill>
                  <a:schemeClr val="bg2">
                    <a:lumMod val="10000"/>
                  </a:schemeClr>
                </a:solidFill>
                <a:latin typeface="Times New Roman" panose="02020603050405020304" pitchFamily="18" charset="0"/>
                <a:ea typeface="楷体_GB2312" pitchFamily="49" charset="-122"/>
              </a:rPr>
              <a:t> </a:t>
            </a:r>
            <a:r>
              <a:rPr lang="en-US" altLang="zh-CN" b="0">
                <a:solidFill>
                  <a:schemeClr val="bg2">
                    <a:lumMod val="10000"/>
                  </a:schemeClr>
                </a:solidFill>
                <a:latin typeface="Times New Roman" panose="02020603050405020304" pitchFamily="18" charset="0"/>
                <a:ea typeface="楷体_GB2312" pitchFamily="49" charset="-122"/>
              </a:rPr>
              <a:t>=1/2;        </a:t>
            </a:r>
            <a:r>
              <a:rPr lang="zh-CN" altLang="zh-CN" b="0">
                <a:solidFill>
                  <a:schemeClr val="bg2">
                    <a:lumMod val="10000"/>
                  </a:schemeClr>
                </a:solidFill>
                <a:latin typeface="Times New Roman" panose="02020603050405020304" pitchFamily="18" charset="0"/>
                <a:ea typeface="楷体_GB2312" pitchFamily="49" charset="-122"/>
              </a:rPr>
              <a:t>中子： </a:t>
            </a:r>
            <a:r>
              <a:rPr lang="en-US" altLang="zh-CN" i="1">
                <a:solidFill>
                  <a:schemeClr val="bg2">
                    <a:lumMod val="10000"/>
                  </a:schemeClr>
                </a:solidFill>
                <a:latin typeface="Times New Roman" panose="02020603050405020304" pitchFamily="18" charset="0"/>
                <a:ea typeface="楷体_GB2312" pitchFamily="49" charset="-122"/>
              </a:rPr>
              <a:t>t</a:t>
            </a:r>
            <a:r>
              <a:rPr lang="en-US" altLang="zh-CN" b="0" baseline="-25000">
                <a:solidFill>
                  <a:schemeClr val="bg2">
                    <a:lumMod val="10000"/>
                  </a:schemeClr>
                </a:solidFill>
                <a:latin typeface="Times New Roman" panose="02020603050405020304" pitchFamily="18" charset="0"/>
                <a:ea typeface="楷体_GB2312" pitchFamily="49" charset="-122"/>
              </a:rPr>
              <a:t>3</a:t>
            </a:r>
            <a:r>
              <a:rPr lang="en-US" altLang="zh-CN" i="1">
                <a:solidFill>
                  <a:schemeClr val="bg2">
                    <a:lumMod val="10000"/>
                  </a:schemeClr>
                </a:solidFill>
                <a:latin typeface="Times New Roman" panose="02020603050405020304" pitchFamily="18" charset="0"/>
                <a:ea typeface="楷体_GB2312" pitchFamily="49" charset="-122"/>
              </a:rPr>
              <a:t> </a:t>
            </a:r>
            <a:r>
              <a:rPr lang="en-US" altLang="zh-CN" b="0">
                <a:solidFill>
                  <a:schemeClr val="bg2">
                    <a:lumMod val="10000"/>
                  </a:schemeClr>
                </a:solidFill>
                <a:latin typeface="Times New Roman" panose="02020603050405020304" pitchFamily="18" charset="0"/>
                <a:ea typeface="楷体_GB2312" pitchFamily="49" charset="-122"/>
              </a:rPr>
              <a:t>= -1/2</a:t>
            </a:r>
          </a:p>
          <a:p>
            <a:endParaRPr lang="en-US" altLang="zh-CN" b="0">
              <a:solidFill>
                <a:schemeClr val="bg2">
                  <a:lumMod val="10000"/>
                </a:schemeClr>
              </a:solidFill>
              <a:latin typeface="Times New Roman" panose="02020603050405020304" pitchFamily="18" charset="0"/>
              <a:ea typeface="楷体_GB2312" pitchFamily="49" charset="-122"/>
            </a:endParaRPr>
          </a:p>
          <a:p>
            <a:r>
              <a:rPr lang="zh-CN" altLang="en-US" b="0">
                <a:solidFill>
                  <a:schemeClr val="bg2">
                    <a:lumMod val="10000"/>
                  </a:schemeClr>
                </a:solidFill>
                <a:latin typeface="Times New Roman" panose="02020603050405020304" pitchFamily="18" charset="0"/>
                <a:ea typeface="楷体_GB2312" pitchFamily="49" charset="-122"/>
              </a:rPr>
              <a:t>核子的总同位旋：</a:t>
            </a:r>
            <a:endParaRPr lang="zh-CN" altLang="zh-CN" b="0">
              <a:solidFill>
                <a:schemeClr val="bg2">
                  <a:lumMod val="10000"/>
                </a:schemeClr>
              </a:solidFill>
              <a:latin typeface="Times New Roman" panose="02020603050405020304" pitchFamily="18" charset="0"/>
              <a:ea typeface="楷体_GB2312" pitchFamily="49" charset="-122"/>
            </a:endParaRPr>
          </a:p>
          <a:p>
            <a:endParaRPr lang="zh-CN" altLang="zh-CN" b="0" i="1">
              <a:solidFill>
                <a:schemeClr val="bg2">
                  <a:lumMod val="10000"/>
                </a:schemeClr>
              </a:solidFill>
              <a:latin typeface="Times New Roman" panose="02020603050405020304" pitchFamily="18" charset="0"/>
              <a:ea typeface="楷体_GB2312" pitchFamily="49" charset="-122"/>
            </a:endParaRPr>
          </a:p>
          <a:p>
            <a:r>
              <a:rPr lang="zh-CN" altLang="en-US" b="0">
                <a:solidFill>
                  <a:schemeClr val="bg2">
                    <a:lumMod val="10000"/>
                  </a:schemeClr>
                </a:solidFill>
                <a:latin typeface="Times New Roman" panose="02020603050405020304" pitchFamily="18" charset="0"/>
                <a:ea typeface="楷体_GB2312" pitchFamily="49" charset="-122"/>
              </a:rPr>
              <a:t>同位旋第三分量：</a:t>
            </a:r>
          </a:p>
        </p:txBody>
      </p:sp>
      <p:graphicFrame>
        <p:nvGraphicFramePr>
          <p:cNvPr id="266252" name="Object 12">
            <a:extLst>
              <a:ext uri="{FF2B5EF4-FFF2-40B4-BE49-F238E27FC236}">
                <a16:creationId xmlns:a16="http://schemas.microsoft.com/office/drawing/2014/main" id="{D7FF18A5-B11B-4418-BC42-A14E84133513}"/>
              </a:ext>
            </a:extLst>
          </p:cNvPr>
          <p:cNvGraphicFramePr>
            <a:graphicFrameLocks noChangeAspect="1"/>
          </p:cNvGraphicFramePr>
          <p:nvPr>
            <p:extLst>
              <p:ext uri="{D42A27DB-BD31-4B8C-83A1-F6EECF244321}">
                <p14:modId xmlns:p14="http://schemas.microsoft.com/office/powerpoint/2010/main" val="1004711049"/>
              </p:ext>
            </p:extLst>
          </p:nvPr>
        </p:nvGraphicFramePr>
        <p:xfrm>
          <a:off x="4427538" y="3500438"/>
          <a:ext cx="2057400" cy="1006475"/>
        </p:xfrm>
        <a:graphic>
          <a:graphicData uri="http://schemas.openxmlformats.org/presentationml/2006/ole">
            <mc:AlternateContent xmlns:mc="http://schemas.openxmlformats.org/markup-compatibility/2006">
              <mc:Choice xmlns:v="urn:schemas-microsoft-com:vml" Requires="v">
                <p:oleObj spid="_x0000_s266255" name="公式" r:id="rId7" imgW="520560" imgH="444240" progId="Equation.3">
                  <p:embed/>
                </p:oleObj>
              </mc:Choice>
              <mc:Fallback>
                <p:oleObj name="公式" r:id="rId7" imgW="520560" imgH="4442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500438"/>
                        <a:ext cx="2057400" cy="10064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320" name="Picture 56">
            <a:extLst>
              <a:ext uri="{FF2B5EF4-FFF2-40B4-BE49-F238E27FC236}">
                <a16:creationId xmlns:a16="http://schemas.microsoft.com/office/drawing/2014/main" id="{A216E1DC-3C87-44E8-915B-E57ABB3E2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870200"/>
            <a:ext cx="5976937"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269" name="Rectangle 5">
            <a:extLst>
              <a:ext uri="{FF2B5EF4-FFF2-40B4-BE49-F238E27FC236}">
                <a16:creationId xmlns:a16="http://schemas.microsoft.com/office/drawing/2014/main" id="{2416157C-43E9-4C27-81FA-A059950002EF}"/>
              </a:ext>
            </a:extLst>
          </p:cNvPr>
          <p:cNvSpPr>
            <a:spLocks noChangeArrowheads="1"/>
          </p:cNvSpPr>
          <p:nvPr>
            <p:ph type="body" idx="1"/>
          </p:nvPr>
        </p:nvSpPr>
        <p:spPr>
          <a:xfrm>
            <a:off x="684213" y="836613"/>
            <a:ext cx="7788275" cy="19970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a:solidFill>
                  <a:schemeClr val="bg2">
                    <a:lumMod val="10000"/>
                  </a:schemeClr>
                </a:solidFill>
                <a:ea typeface="楷体_GB2312" pitchFamily="49" charset="-122"/>
              </a:rPr>
              <a:t>同位旋</a:t>
            </a:r>
            <a:endParaRPr lang="zh-CN" altLang="en-US">
              <a:solidFill>
                <a:schemeClr val="bg2">
                  <a:lumMod val="10000"/>
                </a:schemeClr>
              </a:solidFill>
              <a:ea typeface="楷体_GB2312" pitchFamily="49" charset="-122"/>
            </a:endParaRPr>
          </a:p>
          <a:p>
            <a:r>
              <a:rPr lang="zh-CN" altLang="en-US">
                <a:solidFill>
                  <a:schemeClr val="bg2">
                    <a:lumMod val="10000"/>
                  </a:schemeClr>
                </a:solidFill>
                <a:ea typeface="楷体_GB2312" pitchFamily="49" charset="-122"/>
              </a:rPr>
              <a:t>同位旋量子数满足：</a:t>
            </a:r>
          </a:p>
          <a:p>
            <a:r>
              <a:rPr lang="zh-CN" altLang="en-US">
                <a:solidFill>
                  <a:schemeClr val="bg2">
                    <a:lumMod val="10000"/>
                  </a:schemeClr>
                </a:solidFill>
                <a:ea typeface="楷体_GB2312" pitchFamily="49" charset="-122"/>
              </a:rPr>
              <a:t>核基态同位旋：</a:t>
            </a:r>
          </a:p>
        </p:txBody>
      </p:sp>
      <p:graphicFrame>
        <p:nvGraphicFramePr>
          <p:cNvPr id="267270" name="Object 6">
            <a:extLst>
              <a:ext uri="{FF2B5EF4-FFF2-40B4-BE49-F238E27FC236}">
                <a16:creationId xmlns:a16="http://schemas.microsoft.com/office/drawing/2014/main" id="{8493E53F-62F0-4F76-852C-E892312AC024}"/>
              </a:ext>
            </a:extLst>
          </p:cNvPr>
          <p:cNvGraphicFramePr>
            <a:graphicFrameLocks noChangeAspect="1"/>
          </p:cNvGraphicFramePr>
          <p:nvPr>
            <p:extLst>
              <p:ext uri="{D42A27DB-BD31-4B8C-83A1-F6EECF244321}">
                <p14:modId xmlns:p14="http://schemas.microsoft.com/office/powerpoint/2010/main" val="4188635728"/>
              </p:ext>
            </p:extLst>
          </p:nvPr>
        </p:nvGraphicFramePr>
        <p:xfrm>
          <a:off x="4716463" y="1268413"/>
          <a:ext cx="3079750" cy="820737"/>
        </p:xfrm>
        <a:graphic>
          <a:graphicData uri="http://schemas.openxmlformats.org/presentationml/2006/ole">
            <mc:AlternateContent xmlns:mc="http://schemas.openxmlformats.org/markup-compatibility/2006">
              <mc:Choice xmlns:v="urn:schemas-microsoft-com:vml" Requires="v">
                <p:oleObj spid="_x0000_s267321" name="公式" r:id="rId4" imgW="1282680" imgH="342720" progId="Equation.3">
                  <p:embed/>
                </p:oleObj>
              </mc:Choice>
              <mc:Fallback>
                <p:oleObj name="公式" r:id="rId4" imgW="1282680" imgH="34272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268413"/>
                        <a:ext cx="3079750" cy="8207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271" name="Object 7">
            <a:extLst>
              <a:ext uri="{FF2B5EF4-FFF2-40B4-BE49-F238E27FC236}">
                <a16:creationId xmlns:a16="http://schemas.microsoft.com/office/drawing/2014/main" id="{3384F689-1FF1-4D29-8A22-0017790FB84B}"/>
              </a:ext>
            </a:extLst>
          </p:cNvPr>
          <p:cNvGraphicFramePr>
            <a:graphicFrameLocks noChangeAspect="1"/>
          </p:cNvGraphicFramePr>
          <p:nvPr>
            <p:extLst>
              <p:ext uri="{D42A27DB-BD31-4B8C-83A1-F6EECF244321}">
                <p14:modId xmlns:p14="http://schemas.microsoft.com/office/powerpoint/2010/main" val="3693752934"/>
              </p:ext>
            </p:extLst>
          </p:nvPr>
        </p:nvGraphicFramePr>
        <p:xfrm>
          <a:off x="4716463" y="2060575"/>
          <a:ext cx="2590800" cy="820738"/>
        </p:xfrm>
        <a:graphic>
          <a:graphicData uri="http://schemas.openxmlformats.org/presentationml/2006/ole">
            <mc:AlternateContent xmlns:mc="http://schemas.openxmlformats.org/markup-compatibility/2006">
              <mc:Choice xmlns:v="urn:schemas-microsoft-com:vml" Requires="v">
                <p:oleObj spid="_x0000_s267322" name="公式" r:id="rId6" imgW="990360" imgH="342720" progId="Equation.3">
                  <p:embed/>
                </p:oleObj>
              </mc:Choice>
              <mc:Fallback>
                <p:oleObj name="公式" r:id="rId6" imgW="990360" imgH="3427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2060575"/>
                        <a:ext cx="2590800" cy="82073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67320"/>
                                        </p:tgtEl>
                                        <p:attrNameLst>
                                          <p:attrName>style.visibility</p:attrName>
                                        </p:attrNameLst>
                                      </p:cBhvr>
                                      <p:to>
                                        <p:strVal val="visible"/>
                                      </p:to>
                                    </p:set>
                                    <p:animEffect transition="in" filter="wipe(down)">
                                      <p:cBhvr>
                                        <p:cTn id="7" dur="500"/>
                                        <p:tgtEl>
                                          <p:spTgt spid="267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2" name="Rectangle 6">
            <a:extLst>
              <a:ext uri="{FF2B5EF4-FFF2-40B4-BE49-F238E27FC236}">
                <a16:creationId xmlns:a16="http://schemas.microsoft.com/office/drawing/2014/main" id="{75CDD98A-F0DB-4FF0-9BA2-852FB37D372C}"/>
              </a:ext>
            </a:extLst>
          </p:cNvPr>
          <p:cNvSpPr>
            <a:spLocks noChangeArrowheads="1"/>
          </p:cNvSpPr>
          <p:nvPr/>
        </p:nvSpPr>
        <p:spPr bwMode="auto">
          <a:xfrm>
            <a:off x="539750" y="735013"/>
            <a:ext cx="1728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solidFill>
                  <a:schemeClr val="bg2">
                    <a:lumMod val="10000"/>
                  </a:schemeClr>
                </a:solidFill>
                <a:latin typeface="Arial" panose="020B0604020202020204" pitchFamily="34" charset="0"/>
                <a:ea typeface="楷体_GB2312" pitchFamily="49" charset="-122"/>
                <a:cs typeface="Times New Roman" panose="02020603050405020304" pitchFamily="18" charset="0"/>
              </a:rPr>
              <a:t>镜象核：</a:t>
            </a:r>
          </a:p>
        </p:txBody>
      </p:sp>
      <p:sp>
        <p:nvSpPr>
          <p:cNvPr id="290823" name="Rectangle 7">
            <a:extLst>
              <a:ext uri="{FF2B5EF4-FFF2-40B4-BE49-F238E27FC236}">
                <a16:creationId xmlns:a16="http://schemas.microsoft.com/office/drawing/2014/main" id="{C1B33665-3213-4EF9-A3F1-5E3FF0193742}"/>
              </a:ext>
            </a:extLst>
          </p:cNvPr>
          <p:cNvSpPr>
            <a:spLocks noChangeArrowheads="1"/>
          </p:cNvSpPr>
          <p:nvPr/>
        </p:nvSpPr>
        <p:spPr bwMode="auto">
          <a:xfrm>
            <a:off x="611188" y="2636838"/>
            <a:ext cx="287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solidFill>
                  <a:schemeClr val="bg2">
                    <a:lumMod val="10000"/>
                  </a:schemeClr>
                </a:solidFill>
                <a:latin typeface="Arial" panose="020B0604020202020204" pitchFamily="34" charset="0"/>
                <a:ea typeface="楷体_GB2312" pitchFamily="49" charset="-122"/>
                <a:cs typeface="Times New Roman" panose="02020603050405020304" pitchFamily="18" charset="0"/>
              </a:rPr>
              <a:t>同位旋三重态：</a:t>
            </a:r>
          </a:p>
        </p:txBody>
      </p:sp>
      <p:graphicFrame>
        <p:nvGraphicFramePr>
          <p:cNvPr id="290828" name="Object 12">
            <a:extLst>
              <a:ext uri="{FF2B5EF4-FFF2-40B4-BE49-F238E27FC236}">
                <a16:creationId xmlns:a16="http://schemas.microsoft.com/office/drawing/2014/main" id="{1B9AC998-8A79-4CC7-9C15-CDB77300918D}"/>
              </a:ext>
            </a:extLst>
          </p:cNvPr>
          <p:cNvGraphicFramePr>
            <a:graphicFrameLocks noChangeAspect="1"/>
          </p:cNvGraphicFramePr>
          <p:nvPr>
            <p:ph sz="half" idx="1"/>
          </p:nvPr>
        </p:nvGraphicFramePr>
        <p:xfrm>
          <a:off x="684213" y="1341438"/>
          <a:ext cx="3743325" cy="1035050"/>
        </p:xfrm>
        <a:graphic>
          <a:graphicData uri="http://schemas.openxmlformats.org/presentationml/2006/ole">
            <mc:AlternateContent xmlns:mc="http://schemas.openxmlformats.org/markup-compatibility/2006">
              <mc:Choice xmlns:v="urn:schemas-microsoft-com:vml" Requires="v">
                <p:oleObj spid="_x0000_s290837" name="公式" r:id="rId3" imgW="1790640" imgH="495000" progId="Equation.3">
                  <p:embed/>
                </p:oleObj>
              </mc:Choice>
              <mc:Fallback>
                <p:oleObj name="公式" r:id="rId3" imgW="1790640" imgH="4950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341438"/>
                        <a:ext cx="3743325" cy="10350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0832" name="Object 16">
            <a:extLst>
              <a:ext uri="{FF2B5EF4-FFF2-40B4-BE49-F238E27FC236}">
                <a16:creationId xmlns:a16="http://schemas.microsoft.com/office/drawing/2014/main" id="{36D27CFE-D1AB-475E-BC0A-34F5F76C31EC}"/>
              </a:ext>
            </a:extLst>
          </p:cNvPr>
          <p:cNvGraphicFramePr>
            <a:graphicFrameLocks noChangeAspect="1"/>
          </p:cNvGraphicFramePr>
          <p:nvPr>
            <p:ph sz="half" idx="2"/>
          </p:nvPr>
        </p:nvGraphicFramePr>
        <p:xfrm>
          <a:off x="827088" y="3500438"/>
          <a:ext cx="2613025" cy="517525"/>
        </p:xfrm>
        <a:graphic>
          <a:graphicData uri="http://schemas.openxmlformats.org/presentationml/2006/ole">
            <mc:AlternateContent xmlns:mc="http://schemas.openxmlformats.org/markup-compatibility/2006">
              <mc:Choice xmlns:v="urn:schemas-microsoft-com:vml" Requires="v">
                <p:oleObj spid="_x0000_s290838" name="公式" r:id="rId5" imgW="1218960" imgH="241200" progId="Equation.3">
                  <p:embed/>
                </p:oleObj>
              </mc:Choice>
              <mc:Fallback>
                <p:oleObj name="公式" r:id="rId5" imgW="1218960" imgH="2412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00438"/>
                        <a:ext cx="2613025" cy="5175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35" name="Rectangle 19">
            <a:extLst>
              <a:ext uri="{FF2B5EF4-FFF2-40B4-BE49-F238E27FC236}">
                <a16:creationId xmlns:a16="http://schemas.microsoft.com/office/drawing/2014/main" id="{D1DF6B67-07AA-4251-B981-D5CDF0D5BE7A}"/>
              </a:ext>
            </a:extLst>
          </p:cNvPr>
          <p:cNvSpPr>
            <a:spLocks noChangeArrowheads="1"/>
          </p:cNvSpPr>
          <p:nvPr/>
        </p:nvSpPr>
        <p:spPr bwMode="auto">
          <a:xfrm>
            <a:off x="684213" y="4437063"/>
            <a:ext cx="77755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solidFill>
                  <a:schemeClr val="bg2">
                    <a:lumMod val="10000"/>
                  </a:schemeClr>
                </a:solidFill>
                <a:ea typeface="楷体_GB2312" pitchFamily="49" charset="-122"/>
                <a:cs typeface="Times New Roman" panose="02020603050405020304" pitchFamily="18" charset="0"/>
              </a:rPr>
              <a:t>此外，还存在</a:t>
            </a:r>
            <a:r>
              <a:rPr lang="zh-CN" altLang="en-US" dirty="0">
                <a:solidFill>
                  <a:srgbClr val="0000FF"/>
                </a:solidFill>
                <a:ea typeface="楷体_GB2312" pitchFamily="49" charset="-122"/>
                <a:cs typeface="Times New Roman" panose="02020603050405020304" pitchFamily="18" charset="0"/>
              </a:rPr>
              <a:t>同位旋多重态</a:t>
            </a:r>
            <a:r>
              <a:rPr lang="zh-CN" altLang="en-US" dirty="0">
                <a:solidFill>
                  <a:schemeClr val="tx1"/>
                </a:solidFill>
                <a:ea typeface="楷体_GB2312" pitchFamily="49" charset="-122"/>
                <a:cs typeface="Times New Roman" panose="02020603050405020304" pitchFamily="18" charset="0"/>
              </a:rPr>
              <a:t>。</a:t>
            </a:r>
            <a:r>
              <a:rPr lang="zh-CN" altLang="en-US" dirty="0">
                <a:solidFill>
                  <a:schemeClr val="bg2">
                    <a:lumMod val="10000"/>
                  </a:schemeClr>
                </a:solidFill>
                <a:ea typeface="楷体_GB2312" pitchFamily="49" charset="-122"/>
                <a:cs typeface="Times New Roman" panose="02020603050405020304" pitchFamily="18" charset="0"/>
              </a:rPr>
              <a:t>在轻核中，库仑作用小，同位旋</a:t>
            </a:r>
            <a:r>
              <a:rPr lang="en-US" altLang="zh-CN" dirty="0">
                <a:solidFill>
                  <a:schemeClr val="bg2">
                    <a:lumMod val="10000"/>
                  </a:schemeClr>
                </a:solidFill>
                <a:ea typeface="楷体_GB2312" pitchFamily="49" charset="-122"/>
                <a:cs typeface="Times New Roman" panose="02020603050405020304" pitchFamily="18" charset="0"/>
              </a:rPr>
              <a:t>T</a:t>
            </a:r>
            <a:r>
              <a:rPr lang="zh-CN" altLang="en-US" dirty="0">
                <a:solidFill>
                  <a:schemeClr val="bg2">
                    <a:lumMod val="10000"/>
                  </a:schemeClr>
                </a:solidFill>
                <a:ea typeface="楷体_GB2312" pitchFamily="49" charset="-122"/>
                <a:cs typeface="Times New Roman" panose="02020603050405020304" pitchFamily="18" charset="0"/>
              </a:rPr>
              <a:t>是好量子数；上世纪</a:t>
            </a:r>
            <a:r>
              <a:rPr lang="en-US" altLang="zh-CN" dirty="0">
                <a:solidFill>
                  <a:schemeClr val="bg2">
                    <a:lumMod val="10000"/>
                  </a:schemeClr>
                </a:solidFill>
                <a:ea typeface="楷体_GB2312" pitchFamily="49" charset="-122"/>
                <a:cs typeface="Times New Roman" panose="02020603050405020304" pitchFamily="18" charset="0"/>
              </a:rPr>
              <a:t>90</a:t>
            </a:r>
            <a:r>
              <a:rPr lang="zh-CN" altLang="en-US" dirty="0">
                <a:solidFill>
                  <a:schemeClr val="bg2">
                    <a:lumMod val="10000"/>
                  </a:schemeClr>
                </a:solidFill>
                <a:ea typeface="楷体_GB2312" pitchFamily="49" charset="-122"/>
                <a:cs typeface="Times New Roman" panose="02020603050405020304" pitchFamily="18" charset="0"/>
              </a:rPr>
              <a:t>年代以来的实验表明，重核中也存在同位旋多重态，通常称之为</a:t>
            </a:r>
            <a:r>
              <a:rPr lang="zh-CN" altLang="en-US" dirty="0">
                <a:solidFill>
                  <a:srgbClr val="0000FF"/>
                </a:solidFill>
                <a:ea typeface="楷体_GB2312" pitchFamily="49" charset="-122"/>
                <a:cs typeface="Times New Roman" panose="02020603050405020304" pitchFamily="18" charset="0"/>
              </a:rPr>
              <a:t>同位旋相似态</a:t>
            </a:r>
            <a:r>
              <a:rPr lang="zh-CN" altLang="en-US" dirty="0">
                <a:solidFill>
                  <a:schemeClr val="tx1"/>
                </a:solidFill>
                <a:ea typeface="楷体_GB2312" pitchFamily="49" charset="-122"/>
                <a:cs typeface="Times New Roman" panose="02020603050405020304" pitchFamily="18" charset="0"/>
              </a:rPr>
              <a:t>。</a:t>
            </a:r>
          </a:p>
        </p:txBody>
      </p:sp>
      <p:pic>
        <p:nvPicPr>
          <p:cNvPr id="290836" name="Picture 20">
            <a:extLst>
              <a:ext uri="{FF2B5EF4-FFF2-40B4-BE49-F238E27FC236}">
                <a16:creationId xmlns:a16="http://schemas.microsoft.com/office/drawing/2014/main" id="{381CC836-6693-4753-80CC-11914CEA19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549275"/>
            <a:ext cx="3624262" cy="38877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anim calcmode="lin" valueType="num">
                                      <p:cBhvr additive="base">
                                        <p:cTn id="7" dur="500" fill="hold"/>
                                        <p:tgtEl>
                                          <p:spTgt spid="290822"/>
                                        </p:tgtEl>
                                        <p:attrNameLst>
                                          <p:attrName>ppt_x</p:attrName>
                                        </p:attrNameLst>
                                      </p:cBhvr>
                                      <p:tavLst>
                                        <p:tav tm="0">
                                          <p:val>
                                            <p:strVal val="0-#ppt_w/2"/>
                                          </p:val>
                                        </p:tav>
                                        <p:tav tm="100000">
                                          <p:val>
                                            <p:strVal val="#ppt_x"/>
                                          </p:val>
                                        </p:tav>
                                      </p:tavLst>
                                    </p:anim>
                                    <p:anim calcmode="lin" valueType="num">
                                      <p:cBhvr additive="base">
                                        <p:cTn id="8"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90828"/>
                                        </p:tgtEl>
                                        <p:attrNameLst>
                                          <p:attrName>style.visibility</p:attrName>
                                        </p:attrNameLst>
                                      </p:cBhvr>
                                      <p:to>
                                        <p:strVal val="visible"/>
                                      </p:to>
                                    </p:set>
                                    <p:animEffect transition="in" filter="blinds(horizontal)">
                                      <p:cBhvr>
                                        <p:cTn id="13" dur="500"/>
                                        <p:tgtEl>
                                          <p:spTgt spid="2908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0823"/>
                                        </p:tgtEl>
                                        <p:attrNameLst>
                                          <p:attrName>style.visibility</p:attrName>
                                        </p:attrNameLst>
                                      </p:cBhvr>
                                      <p:to>
                                        <p:strVal val="visible"/>
                                      </p:to>
                                    </p:set>
                                    <p:anim calcmode="lin" valueType="num">
                                      <p:cBhvr additive="base">
                                        <p:cTn id="18" dur="500" fill="hold"/>
                                        <p:tgtEl>
                                          <p:spTgt spid="290823"/>
                                        </p:tgtEl>
                                        <p:attrNameLst>
                                          <p:attrName>ppt_x</p:attrName>
                                        </p:attrNameLst>
                                      </p:cBhvr>
                                      <p:tavLst>
                                        <p:tav tm="0">
                                          <p:val>
                                            <p:strVal val="0-#ppt_w/2"/>
                                          </p:val>
                                        </p:tav>
                                        <p:tav tm="100000">
                                          <p:val>
                                            <p:strVal val="#ppt_x"/>
                                          </p:val>
                                        </p:tav>
                                      </p:tavLst>
                                    </p:anim>
                                    <p:anim calcmode="lin" valueType="num">
                                      <p:cBhvr additive="base">
                                        <p:cTn id="19" dur="500" fill="hold"/>
                                        <p:tgtEl>
                                          <p:spTgt spid="29082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90832"/>
                                        </p:tgtEl>
                                        <p:attrNameLst>
                                          <p:attrName>style.visibility</p:attrName>
                                        </p:attrNameLst>
                                      </p:cBhvr>
                                      <p:to>
                                        <p:strVal val="visible"/>
                                      </p:to>
                                    </p:set>
                                    <p:animEffect transition="in" filter="blinds(horizontal)">
                                      <p:cBhvr>
                                        <p:cTn id="24" dur="500"/>
                                        <p:tgtEl>
                                          <p:spTgt spid="2908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90836"/>
                                        </p:tgtEl>
                                        <p:attrNameLst>
                                          <p:attrName>style.visibility</p:attrName>
                                        </p:attrNameLst>
                                      </p:cBhvr>
                                      <p:to>
                                        <p:strVal val="visible"/>
                                      </p:to>
                                    </p:set>
                                    <p:animEffect transition="in" filter="wipe(down)">
                                      <p:cBhvr>
                                        <p:cTn id="29" dur="500"/>
                                        <p:tgtEl>
                                          <p:spTgt spid="2908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90835"/>
                                        </p:tgtEl>
                                        <p:attrNameLst>
                                          <p:attrName>style.visibility</p:attrName>
                                        </p:attrNameLst>
                                      </p:cBhvr>
                                      <p:to>
                                        <p:strVal val="visible"/>
                                      </p:to>
                                    </p:set>
                                    <p:anim calcmode="lin" valueType="num">
                                      <p:cBhvr additive="base">
                                        <p:cTn id="34" dur="500" fill="hold"/>
                                        <p:tgtEl>
                                          <p:spTgt spid="290835"/>
                                        </p:tgtEl>
                                        <p:attrNameLst>
                                          <p:attrName>ppt_x</p:attrName>
                                        </p:attrNameLst>
                                      </p:cBhvr>
                                      <p:tavLst>
                                        <p:tav tm="0">
                                          <p:val>
                                            <p:strVal val="0-#ppt_w/2"/>
                                          </p:val>
                                        </p:tav>
                                        <p:tav tm="100000">
                                          <p:val>
                                            <p:strVal val="#ppt_x"/>
                                          </p:val>
                                        </p:tav>
                                      </p:tavLst>
                                    </p:anim>
                                    <p:anim calcmode="lin" valueType="num">
                                      <p:cBhvr additive="base">
                                        <p:cTn id="35" dur="500" fill="hold"/>
                                        <p:tgtEl>
                                          <p:spTgt spid="2908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p:bldP spid="290823" grpId="0"/>
      <p:bldP spid="2908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a:extLst>
              <a:ext uri="{FF2B5EF4-FFF2-40B4-BE49-F238E27FC236}">
                <a16:creationId xmlns:a16="http://schemas.microsoft.com/office/drawing/2014/main" id="{B96AEFAF-9554-49A1-BD6D-64ECAEB48F67}"/>
              </a:ext>
            </a:extLst>
          </p:cNvPr>
          <p:cNvSpPr>
            <a:spLocks noChangeArrowheads="1"/>
          </p:cNvSpPr>
          <p:nvPr/>
        </p:nvSpPr>
        <p:spPr bwMode="auto">
          <a:xfrm>
            <a:off x="323850" y="7651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0000"/>
                </a:solidFill>
                <a:ea typeface="楷体_GB2312" pitchFamily="49" charset="-122"/>
              </a:rPr>
              <a:t>4</a:t>
            </a:r>
            <a:r>
              <a:rPr kumimoji="1" lang="zh-CN" altLang="en-US" sz="3200">
                <a:solidFill>
                  <a:srgbClr val="FF0000"/>
                </a:solidFill>
                <a:ea typeface="楷体_GB2312" pitchFamily="49" charset="-122"/>
              </a:rPr>
              <a:t>、核力是强相互作用</a:t>
            </a:r>
            <a:r>
              <a:rPr kumimoji="1" lang="zh-CN" altLang="en-US" sz="3200">
                <a:solidFill>
                  <a:srgbClr val="000000"/>
                </a:solidFill>
                <a:ea typeface="楷体_GB2312" pitchFamily="49" charset="-122"/>
              </a:rPr>
              <a:t>：</a:t>
            </a:r>
            <a:r>
              <a:rPr kumimoji="1" lang="zh-CN" altLang="en-US">
                <a:solidFill>
                  <a:srgbClr val="000000"/>
                </a:solidFill>
                <a:latin typeface="楷体_GB2312" pitchFamily="49" charset="-122"/>
                <a:ea typeface="楷体_GB2312" pitchFamily="49" charset="-122"/>
              </a:rPr>
              <a:t>核力约比库仑相互作用大</a:t>
            </a:r>
            <a:r>
              <a:rPr kumimoji="1" lang="en-US" altLang="zh-CN">
                <a:solidFill>
                  <a:srgbClr val="000000"/>
                </a:solidFill>
                <a:latin typeface="楷体_GB2312" pitchFamily="49" charset="-122"/>
                <a:ea typeface="楷体_GB2312" pitchFamily="49" charset="-122"/>
              </a:rPr>
              <a:t>100</a:t>
            </a:r>
            <a:r>
              <a:rPr kumimoji="1" lang="zh-CN" altLang="en-US">
                <a:solidFill>
                  <a:srgbClr val="000000"/>
                </a:solidFill>
                <a:latin typeface="楷体_GB2312" pitchFamily="49" charset="-122"/>
                <a:ea typeface="楷体_GB2312" pitchFamily="49" charset="-122"/>
              </a:rPr>
              <a:t>倍。</a:t>
            </a:r>
            <a:endParaRPr kumimoji="1" lang="zh-CN" altLang="en-US">
              <a:solidFill>
                <a:srgbClr val="000000"/>
              </a:solidFill>
              <a:ea typeface="楷体_GB2312" pitchFamily="49" charset="-122"/>
            </a:endParaRPr>
          </a:p>
        </p:txBody>
      </p:sp>
      <p:sp>
        <p:nvSpPr>
          <p:cNvPr id="264197" name="Text Box 5">
            <a:extLst>
              <a:ext uri="{FF2B5EF4-FFF2-40B4-BE49-F238E27FC236}">
                <a16:creationId xmlns:a16="http://schemas.microsoft.com/office/drawing/2014/main" id="{A62053A6-DA9A-4176-847B-C26193A812F6}"/>
              </a:ext>
            </a:extLst>
          </p:cNvPr>
          <p:cNvSpPr txBox="1">
            <a:spLocks noChangeArrowheads="1"/>
          </p:cNvSpPr>
          <p:nvPr/>
        </p:nvSpPr>
        <p:spPr bwMode="auto">
          <a:xfrm>
            <a:off x="971550" y="2420938"/>
            <a:ext cx="67691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bg2">
                    <a:lumMod val="10000"/>
                  </a:schemeClr>
                </a:solidFill>
              </a:rPr>
              <a:t>（</a:t>
            </a:r>
            <a:r>
              <a:rPr lang="en-US" altLang="zh-CN" dirty="0">
                <a:solidFill>
                  <a:schemeClr val="bg2">
                    <a:lumMod val="10000"/>
                  </a:schemeClr>
                </a:solidFill>
              </a:rPr>
              <a:t>N-N</a:t>
            </a:r>
            <a:r>
              <a:rPr lang="zh-CN" altLang="en-US" dirty="0">
                <a:solidFill>
                  <a:schemeClr val="bg2">
                    <a:lumMod val="10000"/>
                  </a:schemeClr>
                </a:solidFill>
              </a:rPr>
              <a:t>）万有引力势能～</a:t>
            </a:r>
            <a:r>
              <a:rPr lang="en-US" altLang="zh-CN" dirty="0">
                <a:solidFill>
                  <a:schemeClr val="bg2">
                    <a:lumMod val="10000"/>
                  </a:schemeClr>
                </a:solidFill>
              </a:rPr>
              <a:t>10</a:t>
            </a:r>
            <a:r>
              <a:rPr lang="en-US" altLang="zh-CN" baseline="30000" dirty="0">
                <a:solidFill>
                  <a:schemeClr val="bg2">
                    <a:lumMod val="10000"/>
                  </a:schemeClr>
                </a:solidFill>
              </a:rPr>
              <a:t>-36</a:t>
            </a:r>
            <a:r>
              <a:rPr lang="en-US" altLang="zh-CN" i="1" dirty="0">
                <a:solidFill>
                  <a:schemeClr val="bg2">
                    <a:lumMod val="10000"/>
                  </a:schemeClr>
                </a:solidFill>
              </a:rPr>
              <a:t>MeV</a:t>
            </a:r>
          </a:p>
          <a:p>
            <a:pPr>
              <a:spcBef>
                <a:spcPct val="50000"/>
              </a:spcBef>
            </a:pPr>
            <a:r>
              <a:rPr lang="zh-CN" altLang="en-US" dirty="0">
                <a:solidFill>
                  <a:schemeClr val="bg2">
                    <a:lumMod val="10000"/>
                  </a:schemeClr>
                </a:solidFill>
              </a:rPr>
              <a:t>（</a:t>
            </a:r>
            <a:r>
              <a:rPr lang="en-US" altLang="zh-CN" dirty="0">
                <a:solidFill>
                  <a:schemeClr val="bg2">
                    <a:lumMod val="10000"/>
                  </a:schemeClr>
                </a:solidFill>
              </a:rPr>
              <a:t>p-n</a:t>
            </a:r>
            <a:r>
              <a:rPr lang="zh-CN" altLang="en-US" dirty="0">
                <a:solidFill>
                  <a:schemeClr val="bg2">
                    <a:lumMod val="10000"/>
                  </a:schemeClr>
                </a:solidFill>
              </a:rPr>
              <a:t>）磁相互作用势能～</a:t>
            </a:r>
            <a:r>
              <a:rPr lang="en-US" altLang="zh-CN" dirty="0">
                <a:solidFill>
                  <a:schemeClr val="bg2">
                    <a:lumMod val="10000"/>
                  </a:schemeClr>
                </a:solidFill>
              </a:rPr>
              <a:t>0.03</a:t>
            </a:r>
            <a:r>
              <a:rPr lang="en-US" altLang="zh-CN" i="1" dirty="0">
                <a:solidFill>
                  <a:schemeClr val="bg2">
                    <a:lumMod val="10000"/>
                  </a:schemeClr>
                </a:solidFill>
              </a:rPr>
              <a:t>MeV</a:t>
            </a:r>
          </a:p>
          <a:p>
            <a:pPr>
              <a:spcBef>
                <a:spcPct val="50000"/>
              </a:spcBef>
            </a:pPr>
            <a:r>
              <a:rPr lang="zh-CN" altLang="en-US" dirty="0">
                <a:solidFill>
                  <a:schemeClr val="bg2">
                    <a:lumMod val="10000"/>
                  </a:schemeClr>
                </a:solidFill>
              </a:rPr>
              <a:t>（</a:t>
            </a:r>
            <a:r>
              <a:rPr lang="en-US" altLang="zh-CN" dirty="0">
                <a:solidFill>
                  <a:schemeClr val="bg2">
                    <a:lumMod val="10000"/>
                  </a:schemeClr>
                </a:solidFill>
              </a:rPr>
              <a:t>p-p</a:t>
            </a:r>
            <a:r>
              <a:rPr lang="zh-CN" altLang="en-US" dirty="0">
                <a:solidFill>
                  <a:schemeClr val="bg2">
                    <a:lumMod val="10000"/>
                  </a:schemeClr>
                </a:solidFill>
              </a:rPr>
              <a:t>）相互作用静电能～</a:t>
            </a:r>
            <a:r>
              <a:rPr lang="en-US" altLang="zh-CN" dirty="0">
                <a:solidFill>
                  <a:schemeClr val="bg2">
                    <a:lumMod val="10000"/>
                  </a:schemeClr>
                </a:solidFill>
              </a:rPr>
              <a:t>0.72</a:t>
            </a:r>
            <a:r>
              <a:rPr lang="en-US" altLang="zh-CN" i="1" dirty="0">
                <a:solidFill>
                  <a:schemeClr val="bg2">
                    <a:lumMod val="10000"/>
                  </a:schemeClr>
                </a:solidFill>
              </a:rPr>
              <a:t>MeV</a:t>
            </a:r>
          </a:p>
          <a:p>
            <a:pPr>
              <a:spcBef>
                <a:spcPct val="50000"/>
              </a:spcBef>
            </a:pPr>
            <a:r>
              <a:rPr lang="en-US" altLang="zh-CN" dirty="0">
                <a:solidFill>
                  <a:schemeClr val="bg2">
                    <a:lumMod val="10000"/>
                  </a:schemeClr>
                </a:solidFill>
              </a:rPr>
              <a:t>   </a:t>
            </a:r>
            <a:r>
              <a:rPr lang="zh-CN" altLang="en-US" dirty="0">
                <a:solidFill>
                  <a:schemeClr val="bg2">
                    <a:lumMod val="10000"/>
                  </a:schemeClr>
                </a:solidFill>
              </a:rPr>
              <a:t>原子核平均结合能</a:t>
            </a:r>
            <a:r>
              <a:rPr lang="el-GR" altLang="zh-CN" i="1" dirty="0">
                <a:solidFill>
                  <a:schemeClr val="bg2">
                    <a:lumMod val="10000"/>
                  </a:schemeClr>
                </a:solidFill>
                <a:latin typeface="宋体" panose="02010600030101010101" pitchFamily="2" charset="-122"/>
              </a:rPr>
              <a:t>ε</a:t>
            </a:r>
            <a:r>
              <a:rPr lang="zh-CN" altLang="en-US" dirty="0">
                <a:solidFill>
                  <a:schemeClr val="bg2">
                    <a:lumMod val="10000"/>
                  </a:schemeClr>
                </a:solidFill>
              </a:rPr>
              <a:t>～</a:t>
            </a:r>
            <a:r>
              <a:rPr lang="en-US" altLang="zh-CN" dirty="0">
                <a:solidFill>
                  <a:schemeClr val="bg2">
                    <a:lumMod val="10000"/>
                  </a:schemeClr>
                </a:solidFill>
              </a:rPr>
              <a:t>8.6</a:t>
            </a:r>
            <a:r>
              <a:rPr lang="en-US" altLang="zh-CN" i="1" dirty="0">
                <a:solidFill>
                  <a:schemeClr val="bg2">
                    <a:lumMod val="10000"/>
                  </a:schemeClr>
                </a:solidFill>
              </a:rPr>
              <a:t>MeV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4197">
                                            <p:txEl>
                                              <p:pRg st="0" end="0"/>
                                            </p:txEl>
                                          </p:spTgt>
                                        </p:tgtEl>
                                        <p:attrNameLst>
                                          <p:attrName>style.visibility</p:attrName>
                                        </p:attrNameLst>
                                      </p:cBhvr>
                                      <p:to>
                                        <p:strVal val="visible"/>
                                      </p:to>
                                    </p:set>
                                    <p:animEffect transition="in" filter="wipe(left)">
                                      <p:cBhvr>
                                        <p:cTn id="7" dur="500"/>
                                        <p:tgtEl>
                                          <p:spTgt spid="264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4197">
                                            <p:txEl>
                                              <p:pRg st="1" end="1"/>
                                            </p:txEl>
                                          </p:spTgt>
                                        </p:tgtEl>
                                        <p:attrNameLst>
                                          <p:attrName>style.visibility</p:attrName>
                                        </p:attrNameLst>
                                      </p:cBhvr>
                                      <p:to>
                                        <p:strVal val="visible"/>
                                      </p:to>
                                    </p:set>
                                    <p:animEffect transition="in" filter="wipe(left)">
                                      <p:cBhvr>
                                        <p:cTn id="12" dur="500"/>
                                        <p:tgtEl>
                                          <p:spTgt spid="264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4197">
                                            <p:txEl>
                                              <p:pRg st="2" end="2"/>
                                            </p:txEl>
                                          </p:spTgt>
                                        </p:tgtEl>
                                        <p:attrNameLst>
                                          <p:attrName>style.visibility</p:attrName>
                                        </p:attrNameLst>
                                      </p:cBhvr>
                                      <p:to>
                                        <p:strVal val="visible"/>
                                      </p:to>
                                    </p:set>
                                    <p:animEffect transition="in" filter="wipe(left)">
                                      <p:cBhvr>
                                        <p:cTn id="17" dur="500"/>
                                        <p:tgtEl>
                                          <p:spTgt spid="2641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4197">
                                            <p:txEl>
                                              <p:pRg st="3" end="3"/>
                                            </p:txEl>
                                          </p:spTgt>
                                        </p:tgtEl>
                                        <p:attrNameLst>
                                          <p:attrName>style.visibility</p:attrName>
                                        </p:attrNameLst>
                                      </p:cBhvr>
                                      <p:to>
                                        <p:strVal val="visible"/>
                                      </p:to>
                                    </p:set>
                                    <p:animEffect transition="in" filter="wipe(left)">
                                      <p:cBhvr>
                                        <p:cTn id="22" dur="500"/>
                                        <p:tgtEl>
                                          <p:spTgt spid="264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a:extLst>
              <a:ext uri="{FF2B5EF4-FFF2-40B4-BE49-F238E27FC236}">
                <a16:creationId xmlns:a16="http://schemas.microsoft.com/office/drawing/2014/main" id="{3BE1C63B-E5E5-4F64-8390-D2D8FBB354F9}"/>
              </a:ext>
            </a:extLst>
          </p:cNvPr>
          <p:cNvSpPr>
            <a:spLocks noChangeArrowheads="1"/>
          </p:cNvSpPr>
          <p:nvPr/>
        </p:nvSpPr>
        <p:spPr bwMode="auto">
          <a:xfrm>
            <a:off x="323850" y="7651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0000"/>
                </a:solidFill>
                <a:ea typeface="楷体_GB2312" pitchFamily="49" charset="-122"/>
              </a:rPr>
              <a:t>5</a:t>
            </a:r>
            <a:r>
              <a:rPr kumimoji="1" lang="zh-CN" altLang="en-US" sz="3200">
                <a:solidFill>
                  <a:srgbClr val="FF0000"/>
                </a:solidFill>
                <a:ea typeface="楷体_GB2312" pitchFamily="49" charset="-122"/>
              </a:rPr>
              <a:t>、核力存在排斥芯</a:t>
            </a:r>
            <a:r>
              <a:rPr kumimoji="1" lang="zh-CN" altLang="en-US" sz="3200">
                <a:solidFill>
                  <a:srgbClr val="000000"/>
                </a:solidFill>
                <a:ea typeface="楷体_GB2312" pitchFamily="49" charset="-122"/>
              </a:rPr>
              <a:t>：</a:t>
            </a:r>
            <a:r>
              <a:rPr kumimoji="1" lang="zh-CN" altLang="en-US">
                <a:solidFill>
                  <a:srgbClr val="000000"/>
                </a:solidFill>
                <a:latin typeface="楷体_GB2312" pitchFamily="49" charset="-122"/>
                <a:ea typeface="楷体_GB2312" pitchFamily="49" charset="-122"/>
              </a:rPr>
              <a:t>核子不能无限靠近，它们之间除引力外还存在排斥力。</a:t>
            </a:r>
            <a:endParaRPr kumimoji="1" lang="zh-CN" altLang="en-US">
              <a:solidFill>
                <a:srgbClr val="000000"/>
              </a:solidFill>
              <a:ea typeface="楷体_GB2312" pitchFamily="49" charset="-122"/>
            </a:endParaRPr>
          </a:p>
        </p:txBody>
      </p:sp>
      <p:sp>
        <p:nvSpPr>
          <p:cNvPr id="268293" name="Rectangle 5">
            <a:extLst>
              <a:ext uri="{FF2B5EF4-FFF2-40B4-BE49-F238E27FC236}">
                <a16:creationId xmlns:a16="http://schemas.microsoft.com/office/drawing/2014/main" id="{6C62898A-17F9-4EBA-8D1D-7E91B27ED885}"/>
              </a:ext>
            </a:extLst>
          </p:cNvPr>
          <p:cNvSpPr>
            <a:spLocks noGrp="1" noChangeArrowheads="1"/>
          </p:cNvSpPr>
          <p:nvPr>
            <p:ph type="body" idx="1"/>
          </p:nvPr>
        </p:nvSpPr>
        <p:spPr>
          <a:xfrm>
            <a:off x="684213" y="1989138"/>
            <a:ext cx="7940675" cy="15843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sz="2800" b="1" dirty="0">
                <a:solidFill>
                  <a:schemeClr val="bg2">
                    <a:lumMod val="10000"/>
                  </a:schemeClr>
                </a:solidFill>
                <a:latin typeface="Times New Roman" panose="02020603050405020304" pitchFamily="18" charset="0"/>
                <a:ea typeface="楷体_GB2312" pitchFamily="49" charset="-122"/>
              </a:rPr>
              <a:t>核子相距</a:t>
            </a:r>
            <a:r>
              <a:rPr lang="en-US" altLang="zh-CN" sz="2800" b="1" dirty="0">
                <a:solidFill>
                  <a:schemeClr val="bg2">
                    <a:lumMod val="10000"/>
                  </a:schemeClr>
                </a:solidFill>
                <a:latin typeface="Times New Roman" panose="02020603050405020304" pitchFamily="18" charset="0"/>
                <a:ea typeface="楷体_GB2312" pitchFamily="49" charset="-122"/>
              </a:rPr>
              <a:t>0.8-2.0fm</a:t>
            </a:r>
            <a:r>
              <a:rPr lang="zh-CN" altLang="zh-CN" sz="2800" b="1" dirty="0">
                <a:solidFill>
                  <a:schemeClr val="bg2">
                    <a:lumMod val="10000"/>
                  </a:schemeClr>
                </a:solidFill>
                <a:latin typeface="Times New Roman" panose="02020603050405020304" pitchFamily="18" charset="0"/>
                <a:ea typeface="楷体_GB2312" pitchFamily="49" charset="-122"/>
              </a:rPr>
              <a:t>时，表现为吸引力</a:t>
            </a:r>
            <a:r>
              <a:rPr lang="zh-CN" altLang="en-US" sz="2800" b="1" dirty="0">
                <a:solidFill>
                  <a:schemeClr val="bg2">
                    <a:lumMod val="10000"/>
                  </a:schemeClr>
                </a:solidFill>
                <a:latin typeface="Times New Roman" panose="02020603050405020304" pitchFamily="18" charset="0"/>
                <a:ea typeface="楷体_GB2312" pitchFamily="49" charset="-122"/>
              </a:rPr>
              <a:t>。</a:t>
            </a:r>
          </a:p>
          <a:p>
            <a:r>
              <a:rPr lang="zh-CN" altLang="en-US" sz="2800" b="1" dirty="0">
                <a:solidFill>
                  <a:schemeClr val="bg2">
                    <a:lumMod val="10000"/>
                  </a:schemeClr>
                </a:solidFill>
                <a:latin typeface="Times New Roman" panose="02020603050405020304" pitchFamily="18" charset="0"/>
                <a:ea typeface="楷体_GB2312" pitchFamily="49" charset="-122"/>
              </a:rPr>
              <a:t>核子相距小于</a:t>
            </a:r>
            <a:r>
              <a:rPr lang="en-US" altLang="zh-CN" sz="2800" b="1" dirty="0">
                <a:solidFill>
                  <a:schemeClr val="bg2">
                    <a:lumMod val="10000"/>
                  </a:schemeClr>
                </a:solidFill>
                <a:latin typeface="Times New Roman" panose="02020603050405020304" pitchFamily="18" charset="0"/>
                <a:ea typeface="楷体_GB2312" pitchFamily="49" charset="-122"/>
              </a:rPr>
              <a:t>0.8fm</a:t>
            </a:r>
            <a:r>
              <a:rPr lang="zh-CN" altLang="zh-CN" sz="2800" b="1" dirty="0">
                <a:solidFill>
                  <a:schemeClr val="bg2">
                    <a:lumMod val="10000"/>
                  </a:schemeClr>
                </a:solidFill>
                <a:latin typeface="Times New Roman" panose="02020603050405020304" pitchFamily="18" charset="0"/>
                <a:ea typeface="楷体_GB2312" pitchFamily="49" charset="-122"/>
              </a:rPr>
              <a:t>时，表现为排斥力</a:t>
            </a:r>
            <a:r>
              <a:rPr lang="zh-CN" altLang="en-US" sz="2800" b="1" dirty="0">
                <a:solidFill>
                  <a:schemeClr val="bg2">
                    <a:lumMod val="10000"/>
                  </a:schemeClr>
                </a:solidFill>
                <a:latin typeface="Times New Roman" panose="02020603050405020304" pitchFamily="18" charset="0"/>
                <a:ea typeface="楷体_GB2312" pitchFamily="49" charset="-122"/>
              </a:rPr>
              <a:t>。</a:t>
            </a:r>
            <a:endParaRPr lang="zh-CN" altLang="zh-CN" sz="2800" b="1" dirty="0">
              <a:solidFill>
                <a:schemeClr val="bg2">
                  <a:lumMod val="10000"/>
                </a:schemeClr>
              </a:solidFill>
              <a:latin typeface="Times New Roman" panose="02020603050405020304" pitchFamily="18" charset="0"/>
              <a:ea typeface="楷体_GB2312" pitchFamily="49" charset="-122"/>
            </a:endParaRPr>
          </a:p>
          <a:p>
            <a:r>
              <a:rPr lang="zh-CN" altLang="en-US" sz="2800" b="1" dirty="0">
                <a:solidFill>
                  <a:schemeClr val="bg2">
                    <a:lumMod val="10000"/>
                  </a:schemeClr>
                </a:solidFill>
                <a:latin typeface="Times New Roman" panose="02020603050405020304" pitchFamily="18" charset="0"/>
                <a:ea typeface="楷体_GB2312" pitchFamily="49" charset="-122"/>
              </a:rPr>
              <a:t>核子相距大于</a:t>
            </a:r>
            <a:r>
              <a:rPr lang="en-US" altLang="zh-CN" sz="2800" b="1" dirty="0">
                <a:solidFill>
                  <a:schemeClr val="bg2">
                    <a:lumMod val="10000"/>
                  </a:schemeClr>
                </a:solidFill>
                <a:latin typeface="Times New Roman" panose="02020603050405020304" pitchFamily="18" charset="0"/>
                <a:ea typeface="楷体_GB2312" pitchFamily="49" charset="-122"/>
              </a:rPr>
              <a:t>10fm</a:t>
            </a:r>
            <a:r>
              <a:rPr lang="zh-CN" altLang="zh-CN" sz="2800" b="1" dirty="0">
                <a:solidFill>
                  <a:schemeClr val="bg2">
                    <a:lumMod val="10000"/>
                  </a:schemeClr>
                </a:solidFill>
                <a:latin typeface="Times New Roman" panose="02020603050405020304" pitchFamily="18" charset="0"/>
                <a:ea typeface="楷体_GB2312" pitchFamily="49" charset="-122"/>
              </a:rPr>
              <a:t>时，核力几乎完全消失</a:t>
            </a:r>
            <a:r>
              <a:rPr lang="zh-CN" altLang="en-US" sz="2800" b="1" dirty="0">
                <a:solidFill>
                  <a:schemeClr val="bg2">
                    <a:lumMod val="10000"/>
                  </a:schemeClr>
                </a:solidFill>
                <a:latin typeface="Times New Roman" panose="02020603050405020304" pitchFamily="18" charset="0"/>
                <a:ea typeface="楷体_GB2312" pitchFamily="49" charset="-122"/>
              </a:rPr>
              <a:t>。</a:t>
            </a:r>
            <a:endParaRPr lang="zh-CN" altLang="en-US" b="1" dirty="0">
              <a:solidFill>
                <a:schemeClr val="bg2">
                  <a:lumMod val="10000"/>
                </a:schemeClr>
              </a:solidFill>
              <a:latin typeface="Times New Roman" panose="02020603050405020304" pitchFamily="18" charset="0"/>
              <a:ea typeface="楷体_GB2312" pitchFamily="49" charset="-122"/>
            </a:endParaRPr>
          </a:p>
        </p:txBody>
      </p:sp>
      <p:grpSp>
        <p:nvGrpSpPr>
          <p:cNvPr id="268311" name="Group 23">
            <a:extLst>
              <a:ext uri="{FF2B5EF4-FFF2-40B4-BE49-F238E27FC236}">
                <a16:creationId xmlns:a16="http://schemas.microsoft.com/office/drawing/2014/main" id="{7CBED948-AB2F-44BB-A4C9-88EBD6E0A49E}"/>
              </a:ext>
            </a:extLst>
          </p:cNvPr>
          <p:cNvGrpSpPr>
            <a:grpSpLocks/>
          </p:cNvGrpSpPr>
          <p:nvPr/>
        </p:nvGrpSpPr>
        <p:grpSpPr bwMode="auto">
          <a:xfrm>
            <a:off x="1612900" y="4014788"/>
            <a:ext cx="1905000" cy="1752600"/>
            <a:chOff x="1016" y="2529"/>
            <a:chExt cx="1200" cy="1104"/>
          </a:xfrm>
        </p:grpSpPr>
        <p:sp>
          <p:nvSpPr>
            <p:cNvPr id="268296" name="Line 8">
              <a:extLst>
                <a:ext uri="{FF2B5EF4-FFF2-40B4-BE49-F238E27FC236}">
                  <a16:creationId xmlns:a16="http://schemas.microsoft.com/office/drawing/2014/main" id="{F0B7723E-9207-4196-9A1D-D04A9B6FB46A}"/>
                </a:ext>
              </a:extLst>
            </p:cNvPr>
            <p:cNvSpPr>
              <a:spLocks noChangeShapeType="1"/>
            </p:cNvSpPr>
            <p:nvPr/>
          </p:nvSpPr>
          <p:spPr bwMode="auto">
            <a:xfrm>
              <a:off x="1016" y="2529"/>
              <a:ext cx="0" cy="110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297" name="Line 9">
              <a:extLst>
                <a:ext uri="{FF2B5EF4-FFF2-40B4-BE49-F238E27FC236}">
                  <a16:creationId xmlns:a16="http://schemas.microsoft.com/office/drawing/2014/main" id="{B372F505-0EBA-4101-862D-3C2C6C0A117F}"/>
                </a:ext>
              </a:extLst>
            </p:cNvPr>
            <p:cNvSpPr>
              <a:spLocks noChangeShapeType="1"/>
            </p:cNvSpPr>
            <p:nvPr/>
          </p:nvSpPr>
          <p:spPr bwMode="auto">
            <a:xfrm>
              <a:off x="1016" y="3633"/>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298" name="Line 10">
              <a:extLst>
                <a:ext uri="{FF2B5EF4-FFF2-40B4-BE49-F238E27FC236}">
                  <a16:creationId xmlns:a16="http://schemas.microsoft.com/office/drawing/2014/main" id="{41441706-C0E0-4FFD-98A8-0655940196FA}"/>
                </a:ext>
              </a:extLst>
            </p:cNvPr>
            <p:cNvSpPr>
              <a:spLocks noChangeShapeType="1"/>
            </p:cNvSpPr>
            <p:nvPr/>
          </p:nvSpPr>
          <p:spPr bwMode="auto">
            <a:xfrm flipV="1">
              <a:off x="1160" y="2769"/>
              <a:ext cx="0" cy="86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299" name="Freeform 11">
              <a:extLst>
                <a:ext uri="{FF2B5EF4-FFF2-40B4-BE49-F238E27FC236}">
                  <a16:creationId xmlns:a16="http://schemas.microsoft.com/office/drawing/2014/main" id="{DD8BCBFE-47E6-4117-9CA7-26FD568D21DA}"/>
                </a:ext>
              </a:extLst>
            </p:cNvPr>
            <p:cNvSpPr>
              <a:spLocks/>
            </p:cNvSpPr>
            <p:nvPr/>
          </p:nvSpPr>
          <p:spPr bwMode="auto">
            <a:xfrm>
              <a:off x="1160" y="2625"/>
              <a:ext cx="1056" cy="528"/>
            </a:xfrm>
            <a:custGeom>
              <a:avLst/>
              <a:gdLst>
                <a:gd name="T0" fmla="*/ 0 w 1056"/>
                <a:gd name="T1" fmla="*/ 144 h 528"/>
                <a:gd name="T2" fmla="*/ 48 w 1056"/>
                <a:gd name="T3" fmla="*/ 0 h 528"/>
                <a:gd name="T4" fmla="*/ 96 w 1056"/>
                <a:gd name="T5" fmla="*/ 144 h 528"/>
                <a:gd name="T6" fmla="*/ 240 w 1056"/>
                <a:gd name="T7" fmla="*/ 336 h 528"/>
                <a:gd name="T8" fmla="*/ 528 w 1056"/>
                <a:gd name="T9" fmla="*/ 480 h 528"/>
                <a:gd name="T10" fmla="*/ 1056 w 1056"/>
                <a:gd name="T11" fmla="*/ 528 h 528"/>
              </a:gdLst>
              <a:ahLst/>
              <a:cxnLst>
                <a:cxn ang="0">
                  <a:pos x="T0" y="T1"/>
                </a:cxn>
                <a:cxn ang="0">
                  <a:pos x="T2" y="T3"/>
                </a:cxn>
                <a:cxn ang="0">
                  <a:pos x="T4" y="T5"/>
                </a:cxn>
                <a:cxn ang="0">
                  <a:pos x="T6" y="T7"/>
                </a:cxn>
                <a:cxn ang="0">
                  <a:pos x="T8" y="T9"/>
                </a:cxn>
                <a:cxn ang="0">
                  <a:pos x="T10" y="T11"/>
                </a:cxn>
              </a:cxnLst>
              <a:rect l="0" t="0" r="r" b="b"/>
              <a:pathLst>
                <a:path w="1056" h="528">
                  <a:moveTo>
                    <a:pt x="0" y="144"/>
                  </a:moveTo>
                  <a:cubicBezTo>
                    <a:pt x="16" y="72"/>
                    <a:pt x="32" y="0"/>
                    <a:pt x="48" y="0"/>
                  </a:cubicBezTo>
                  <a:cubicBezTo>
                    <a:pt x="64" y="0"/>
                    <a:pt x="64" y="88"/>
                    <a:pt x="96" y="144"/>
                  </a:cubicBezTo>
                  <a:cubicBezTo>
                    <a:pt x="128" y="200"/>
                    <a:pt x="168" y="280"/>
                    <a:pt x="240" y="336"/>
                  </a:cubicBezTo>
                  <a:cubicBezTo>
                    <a:pt x="312" y="392"/>
                    <a:pt x="392" y="448"/>
                    <a:pt x="528" y="480"/>
                  </a:cubicBezTo>
                  <a:cubicBezTo>
                    <a:pt x="664" y="512"/>
                    <a:pt x="860" y="520"/>
                    <a:pt x="1056" y="528"/>
                  </a:cubicBezTo>
                </a:path>
              </a:pathLst>
            </a:custGeom>
            <a:noFill/>
            <a:ln w="19050" cmpd="sng">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grpSp>
        <p:nvGrpSpPr>
          <p:cNvPr id="268313" name="Group 25">
            <a:extLst>
              <a:ext uri="{FF2B5EF4-FFF2-40B4-BE49-F238E27FC236}">
                <a16:creationId xmlns:a16="http://schemas.microsoft.com/office/drawing/2014/main" id="{C3131316-58BF-4506-97B4-7082B3914439}"/>
              </a:ext>
            </a:extLst>
          </p:cNvPr>
          <p:cNvGrpSpPr>
            <a:grpSpLocks/>
          </p:cNvGrpSpPr>
          <p:nvPr/>
        </p:nvGrpSpPr>
        <p:grpSpPr bwMode="auto">
          <a:xfrm>
            <a:off x="5880100" y="4090988"/>
            <a:ext cx="228600" cy="1752600"/>
            <a:chOff x="3704" y="2577"/>
            <a:chExt cx="144" cy="1104"/>
          </a:xfrm>
        </p:grpSpPr>
        <p:sp>
          <p:nvSpPr>
            <p:cNvPr id="268302" name="Line 14">
              <a:extLst>
                <a:ext uri="{FF2B5EF4-FFF2-40B4-BE49-F238E27FC236}">
                  <a16:creationId xmlns:a16="http://schemas.microsoft.com/office/drawing/2014/main" id="{3B7D7444-96A7-4DBF-B62B-1EAA5877AA22}"/>
                </a:ext>
              </a:extLst>
            </p:cNvPr>
            <p:cNvSpPr>
              <a:spLocks noChangeShapeType="1"/>
            </p:cNvSpPr>
            <p:nvPr/>
          </p:nvSpPr>
          <p:spPr bwMode="auto">
            <a:xfrm>
              <a:off x="3704" y="2577"/>
              <a:ext cx="0" cy="110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3" name="Line 15">
              <a:extLst>
                <a:ext uri="{FF2B5EF4-FFF2-40B4-BE49-F238E27FC236}">
                  <a16:creationId xmlns:a16="http://schemas.microsoft.com/office/drawing/2014/main" id="{44B0E467-2176-4D53-B4E0-4AA01F7399B4}"/>
                </a:ext>
              </a:extLst>
            </p:cNvPr>
            <p:cNvSpPr>
              <a:spLocks noChangeShapeType="1"/>
            </p:cNvSpPr>
            <p:nvPr/>
          </p:nvSpPr>
          <p:spPr bwMode="auto">
            <a:xfrm>
              <a:off x="3704" y="3681"/>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4" name="Line 16">
              <a:extLst>
                <a:ext uri="{FF2B5EF4-FFF2-40B4-BE49-F238E27FC236}">
                  <a16:creationId xmlns:a16="http://schemas.microsoft.com/office/drawing/2014/main" id="{7BA86D66-0127-4D52-B0DB-F6589FB6671D}"/>
                </a:ext>
              </a:extLst>
            </p:cNvPr>
            <p:cNvSpPr>
              <a:spLocks noChangeShapeType="1"/>
            </p:cNvSpPr>
            <p:nvPr/>
          </p:nvSpPr>
          <p:spPr bwMode="auto">
            <a:xfrm flipV="1">
              <a:off x="3848" y="3249"/>
              <a:ext cx="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8310" name="Group 22">
            <a:extLst>
              <a:ext uri="{FF2B5EF4-FFF2-40B4-BE49-F238E27FC236}">
                <a16:creationId xmlns:a16="http://schemas.microsoft.com/office/drawing/2014/main" id="{8979AABD-8728-4F27-BC6E-77C0F62227BF}"/>
              </a:ext>
            </a:extLst>
          </p:cNvPr>
          <p:cNvGrpSpPr>
            <a:grpSpLocks/>
          </p:cNvGrpSpPr>
          <p:nvPr/>
        </p:nvGrpSpPr>
        <p:grpSpPr bwMode="auto">
          <a:xfrm>
            <a:off x="698500" y="3862388"/>
            <a:ext cx="3886200" cy="2209800"/>
            <a:chOff x="440" y="2433"/>
            <a:chExt cx="2448" cy="1392"/>
          </a:xfrm>
        </p:grpSpPr>
        <p:sp>
          <p:nvSpPr>
            <p:cNvPr id="268294" name="Line 6">
              <a:extLst>
                <a:ext uri="{FF2B5EF4-FFF2-40B4-BE49-F238E27FC236}">
                  <a16:creationId xmlns:a16="http://schemas.microsoft.com/office/drawing/2014/main" id="{341D000A-5745-4413-B932-478A3C56925D}"/>
                </a:ext>
              </a:extLst>
            </p:cNvPr>
            <p:cNvSpPr>
              <a:spLocks noChangeShapeType="1"/>
            </p:cNvSpPr>
            <p:nvPr/>
          </p:nvSpPr>
          <p:spPr bwMode="auto">
            <a:xfrm flipV="1">
              <a:off x="920" y="2433"/>
              <a:ext cx="0" cy="139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295" name="Line 7">
              <a:extLst>
                <a:ext uri="{FF2B5EF4-FFF2-40B4-BE49-F238E27FC236}">
                  <a16:creationId xmlns:a16="http://schemas.microsoft.com/office/drawing/2014/main" id="{245E4275-1051-43A0-AB24-F4511C25D536}"/>
                </a:ext>
              </a:extLst>
            </p:cNvPr>
            <p:cNvSpPr>
              <a:spLocks noChangeShapeType="1"/>
            </p:cNvSpPr>
            <p:nvPr/>
          </p:nvSpPr>
          <p:spPr bwMode="auto">
            <a:xfrm>
              <a:off x="920" y="3249"/>
              <a:ext cx="14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5" name="Text Box 17">
              <a:extLst>
                <a:ext uri="{FF2B5EF4-FFF2-40B4-BE49-F238E27FC236}">
                  <a16:creationId xmlns:a16="http://schemas.microsoft.com/office/drawing/2014/main" id="{BED73498-0AE3-490F-B0EF-D5CE0D921B8A}"/>
                </a:ext>
              </a:extLst>
            </p:cNvPr>
            <p:cNvSpPr txBox="1">
              <a:spLocks noChangeArrowheads="1"/>
            </p:cNvSpPr>
            <p:nvPr/>
          </p:nvSpPr>
          <p:spPr bwMode="auto">
            <a:xfrm>
              <a:off x="440" y="2481"/>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rgbClr val="000000"/>
                  </a:solidFill>
                  <a:sym typeface="Symbol" panose="05050102010706020507" pitchFamily="18" charset="2"/>
                </a:rPr>
                <a:t>V</a:t>
              </a:r>
              <a:r>
                <a:rPr kumimoji="1" lang="en-US" altLang="en-US" sz="2400" i="1" baseline="-25000">
                  <a:solidFill>
                    <a:srgbClr val="000000"/>
                  </a:solidFill>
                  <a:sym typeface="Symbol" panose="05050102010706020507" pitchFamily="18" charset="2"/>
                </a:rPr>
                <a:t>pp</a:t>
              </a:r>
              <a:endParaRPr kumimoji="1" lang="en-US" altLang="zh-CN" sz="2400" b="0">
                <a:solidFill>
                  <a:srgbClr val="000000"/>
                </a:solidFill>
              </a:endParaRPr>
            </a:p>
          </p:txBody>
        </p:sp>
        <p:sp>
          <p:nvSpPr>
            <p:cNvPr id="268308" name="Text Box 20">
              <a:extLst>
                <a:ext uri="{FF2B5EF4-FFF2-40B4-BE49-F238E27FC236}">
                  <a16:creationId xmlns:a16="http://schemas.microsoft.com/office/drawing/2014/main" id="{B37EAB73-A54A-4763-BBF1-57576488C68F}"/>
                </a:ext>
              </a:extLst>
            </p:cNvPr>
            <p:cNvSpPr txBox="1">
              <a:spLocks noChangeArrowheads="1"/>
            </p:cNvSpPr>
            <p:nvPr/>
          </p:nvSpPr>
          <p:spPr bwMode="auto">
            <a:xfrm>
              <a:off x="2456" y="3153"/>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rgbClr val="000000"/>
                  </a:solidFill>
                  <a:sym typeface="Symbol" panose="05050102010706020507" pitchFamily="18" charset="2"/>
                </a:rPr>
                <a:t>r</a:t>
              </a:r>
              <a:endParaRPr kumimoji="1" lang="en-US" altLang="zh-CN" sz="2400" b="0">
                <a:solidFill>
                  <a:srgbClr val="000000"/>
                </a:solidFill>
              </a:endParaRPr>
            </a:p>
          </p:txBody>
        </p:sp>
      </p:grpSp>
      <p:grpSp>
        <p:nvGrpSpPr>
          <p:cNvPr id="268312" name="Group 24">
            <a:extLst>
              <a:ext uri="{FF2B5EF4-FFF2-40B4-BE49-F238E27FC236}">
                <a16:creationId xmlns:a16="http://schemas.microsoft.com/office/drawing/2014/main" id="{5B2FDD55-7AB1-4DDC-9038-F26EADC7A402}"/>
              </a:ext>
            </a:extLst>
          </p:cNvPr>
          <p:cNvGrpSpPr>
            <a:grpSpLocks/>
          </p:cNvGrpSpPr>
          <p:nvPr/>
        </p:nvGrpSpPr>
        <p:grpSpPr bwMode="auto">
          <a:xfrm>
            <a:off x="4889500" y="3938588"/>
            <a:ext cx="3810000" cy="2133600"/>
            <a:chOff x="3080" y="2481"/>
            <a:chExt cx="2400" cy="1344"/>
          </a:xfrm>
        </p:grpSpPr>
        <p:sp>
          <p:nvSpPr>
            <p:cNvPr id="268300" name="Line 12">
              <a:extLst>
                <a:ext uri="{FF2B5EF4-FFF2-40B4-BE49-F238E27FC236}">
                  <a16:creationId xmlns:a16="http://schemas.microsoft.com/office/drawing/2014/main" id="{897A76DC-E133-4EA4-A99B-122D84215E9D}"/>
                </a:ext>
              </a:extLst>
            </p:cNvPr>
            <p:cNvSpPr>
              <a:spLocks noChangeShapeType="1"/>
            </p:cNvSpPr>
            <p:nvPr/>
          </p:nvSpPr>
          <p:spPr bwMode="auto">
            <a:xfrm flipV="1">
              <a:off x="3560" y="2481"/>
              <a:ext cx="0" cy="13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1" name="Line 13">
              <a:extLst>
                <a:ext uri="{FF2B5EF4-FFF2-40B4-BE49-F238E27FC236}">
                  <a16:creationId xmlns:a16="http://schemas.microsoft.com/office/drawing/2014/main" id="{7C668860-72C8-4196-9FBA-30CE91F3BE34}"/>
                </a:ext>
              </a:extLst>
            </p:cNvPr>
            <p:cNvSpPr>
              <a:spLocks noChangeShapeType="1"/>
            </p:cNvSpPr>
            <p:nvPr/>
          </p:nvSpPr>
          <p:spPr bwMode="auto">
            <a:xfrm>
              <a:off x="3560" y="3249"/>
              <a:ext cx="14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06" name="Text Box 18">
              <a:extLst>
                <a:ext uri="{FF2B5EF4-FFF2-40B4-BE49-F238E27FC236}">
                  <a16:creationId xmlns:a16="http://schemas.microsoft.com/office/drawing/2014/main" id="{F0E450CC-2CC9-4E75-AF74-DFD022183A1A}"/>
                </a:ext>
              </a:extLst>
            </p:cNvPr>
            <p:cNvSpPr txBox="1">
              <a:spLocks noChangeArrowheads="1"/>
            </p:cNvSpPr>
            <p:nvPr/>
          </p:nvSpPr>
          <p:spPr bwMode="auto">
            <a:xfrm>
              <a:off x="3080" y="2529"/>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rgbClr val="000000"/>
                  </a:solidFill>
                  <a:sym typeface="Symbol" panose="05050102010706020507" pitchFamily="18" charset="2"/>
                </a:rPr>
                <a:t>V</a:t>
              </a:r>
              <a:r>
                <a:rPr kumimoji="1" lang="en-US" altLang="en-US" sz="2400" i="1" baseline="-25000">
                  <a:solidFill>
                    <a:srgbClr val="000000"/>
                  </a:solidFill>
                  <a:sym typeface="Symbol" panose="05050102010706020507" pitchFamily="18" charset="2"/>
                </a:rPr>
                <a:t>np</a:t>
              </a:r>
              <a:endParaRPr kumimoji="1" lang="en-US" altLang="zh-CN" sz="2400" b="0">
                <a:solidFill>
                  <a:srgbClr val="000000"/>
                </a:solidFill>
              </a:endParaRPr>
            </a:p>
          </p:txBody>
        </p:sp>
        <p:sp>
          <p:nvSpPr>
            <p:cNvPr id="268307" name="Text Box 19">
              <a:extLst>
                <a:ext uri="{FF2B5EF4-FFF2-40B4-BE49-F238E27FC236}">
                  <a16:creationId xmlns:a16="http://schemas.microsoft.com/office/drawing/2014/main" id="{CF49935F-7759-47E0-A88C-9E317C571666}"/>
                </a:ext>
              </a:extLst>
            </p:cNvPr>
            <p:cNvSpPr txBox="1">
              <a:spLocks noChangeArrowheads="1"/>
            </p:cNvSpPr>
            <p:nvPr/>
          </p:nvSpPr>
          <p:spPr bwMode="auto">
            <a:xfrm>
              <a:off x="3080" y="2865"/>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rgbClr val="000000"/>
                  </a:solidFill>
                  <a:sym typeface="Symbol" panose="05050102010706020507" pitchFamily="18" charset="2"/>
                </a:rPr>
                <a:t>V</a:t>
              </a:r>
              <a:r>
                <a:rPr kumimoji="1" lang="en-US" altLang="en-US" sz="2400" i="1" baseline="-25000">
                  <a:solidFill>
                    <a:srgbClr val="000000"/>
                  </a:solidFill>
                  <a:sym typeface="Symbol" panose="05050102010706020507" pitchFamily="18" charset="2"/>
                </a:rPr>
                <a:t>nn</a:t>
              </a:r>
              <a:endParaRPr kumimoji="1" lang="en-US" altLang="zh-CN" sz="2400" b="0">
                <a:solidFill>
                  <a:srgbClr val="000000"/>
                </a:solidFill>
              </a:endParaRPr>
            </a:p>
          </p:txBody>
        </p:sp>
        <p:sp>
          <p:nvSpPr>
            <p:cNvPr id="268309" name="Text Box 21">
              <a:extLst>
                <a:ext uri="{FF2B5EF4-FFF2-40B4-BE49-F238E27FC236}">
                  <a16:creationId xmlns:a16="http://schemas.microsoft.com/office/drawing/2014/main" id="{AD900565-9418-49AE-8907-20DAFA14F8D8}"/>
                </a:ext>
              </a:extLst>
            </p:cNvPr>
            <p:cNvSpPr txBox="1">
              <a:spLocks noChangeArrowheads="1"/>
            </p:cNvSpPr>
            <p:nvPr/>
          </p:nvSpPr>
          <p:spPr bwMode="auto">
            <a:xfrm>
              <a:off x="5048" y="3105"/>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en-US" sz="2400" i="1">
                  <a:solidFill>
                    <a:srgbClr val="000000"/>
                  </a:solidFill>
                  <a:sym typeface="Symbol" panose="05050102010706020507" pitchFamily="18" charset="2"/>
                </a:rPr>
                <a:t>r</a:t>
              </a:r>
              <a:endParaRPr kumimoji="1" lang="en-US" altLang="zh-CN" sz="2400" b="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3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68311"/>
                                        </p:tgtEl>
                                        <p:attrNameLst>
                                          <p:attrName>style.visibility</p:attrName>
                                        </p:attrNameLst>
                                      </p:cBhvr>
                                      <p:to>
                                        <p:strVal val="visible"/>
                                      </p:to>
                                    </p:set>
                                    <p:animEffect transition="in" filter="wipe(left)">
                                      <p:cBhvr>
                                        <p:cTn id="11" dur="500"/>
                                        <p:tgtEl>
                                          <p:spTgt spid="2683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683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68313"/>
                                        </p:tgtEl>
                                        <p:attrNameLst>
                                          <p:attrName>style.visibility</p:attrName>
                                        </p:attrNameLst>
                                      </p:cBhvr>
                                      <p:to>
                                        <p:strVal val="visible"/>
                                      </p:to>
                                    </p:set>
                                    <p:animEffect transition="in" filter="wipe(left)">
                                      <p:cBhvr>
                                        <p:cTn id="20" dur="500"/>
                                        <p:tgtEl>
                                          <p:spTgt spid="2683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68293">
                                            <p:txEl>
                                              <p:pRg st="0" end="0"/>
                                            </p:txEl>
                                          </p:spTgt>
                                        </p:tgtEl>
                                        <p:attrNameLst>
                                          <p:attrName>style.visibility</p:attrName>
                                        </p:attrNameLst>
                                      </p:cBhvr>
                                      <p:to>
                                        <p:strVal val="visible"/>
                                      </p:to>
                                    </p:set>
                                    <p:animEffect transition="in" filter="wipe(left)">
                                      <p:cBhvr>
                                        <p:cTn id="25" dur="500"/>
                                        <p:tgtEl>
                                          <p:spTgt spid="26829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8293">
                                            <p:txEl>
                                              <p:pRg st="1" end="1"/>
                                            </p:txEl>
                                          </p:spTgt>
                                        </p:tgtEl>
                                        <p:attrNameLst>
                                          <p:attrName>style.visibility</p:attrName>
                                        </p:attrNameLst>
                                      </p:cBhvr>
                                      <p:to>
                                        <p:strVal val="visible"/>
                                      </p:to>
                                    </p:set>
                                    <p:animEffect transition="in" filter="wipe(left)">
                                      <p:cBhvr>
                                        <p:cTn id="30" dur="500"/>
                                        <p:tgtEl>
                                          <p:spTgt spid="268293">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8293">
                                            <p:txEl>
                                              <p:pRg st="2" end="2"/>
                                            </p:txEl>
                                          </p:spTgt>
                                        </p:tgtEl>
                                        <p:attrNameLst>
                                          <p:attrName>style.visibility</p:attrName>
                                        </p:attrNameLst>
                                      </p:cBhvr>
                                      <p:to>
                                        <p:strVal val="visible"/>
                                      </p:to>
                                    </p:set>
                                    <p:animEffect transition="in" filter="wipe(left)">
                                      <p:cBhvr>
                                        <p:cTn id="35" dur="500"/>
                                        <p:tgtEl>
                                          <p:spTgt spid="2682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a:extLst>
              <a:ext uri="{FF2B5EF4-FFF2-40B4-BE49-F238E27FC236}">
                <a16:creationId xmlns:a16="http://schemas.microsoft.com/office/drawing/2014/main" id="{997A05DF-7DE4-4D48-8FCD-8B7102449633}"/>
              </a:ext>
            </a:extLst>
          </p:cNvPr>
          <p:cNvSpPr>
            <a:spLocks noChangeArrowheads="1"/>
          </p:cNvSpPr>
          <p:nvPr/>
        </p:nvSpPr>
        <p:spPr bwMode="auto">
          <a:xfrm>
            <a:off x="323850" y="765175"/>
            <a:ext cx="84963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FF0000"/>
                </a:solidFill>
                <a:ea typeface="楷体_GB2312" pitchFamily="49" charset="-122"/>
              </a:rPr>
              <a:t>6</a:t>
            </a:r>
            <a:r>
              <a:rPr kumimoji="1" lang="zh-CN" altLang="en-US" sz="3200">
                <a:solidFill>
                  <a:srgbClr val="FF0000"/>
                </a:solidFill>
                <a:ea typeface="楷体_GB2312" pitchFamily="49" charset="-122"/>
              </a:rPr>
              <a:t>、核力的</a:t>
            </a:r>
            <a:r>
              <a:rPr lang="zh-CN" altLang="en-US" sz="3200">
                <a:solidFill>
                  <a:srgbClr val="FF0000"/>
                </a:solidFill>
                <a:ea typeface="楷体_GB2312" pitchFamily="49" charset="-122"/>
              </a:rPr>
              <a:t>自旋同位旋相关性</a:t>
            </a:r>
            <a:r>
              <a:rPr kumimoji="1" lang="zh-CN" altLang="en-US" sz="3200">
                <a:solidFill>
                  <a:srgbClr val="000000"/>
                </a:solidFill>
                <a:ea typeface="楷体_GB2312" pitchFamily="49" charset="-122"/>
              </a:rPr>
              <a:t>：</a:t>
            </a:r>
            <a:r>
              <a:rPr lang="zh-CN" altLang="en-US">
                <a:solidFill>
                  <a:srgbClr val="000000"/>
                </a:solidFill>
                <a:ea typeface="楷体_GB2312" pitchFamily="49" charset="-122"/>
              </a:rPr>
              <a:t>研究表明，核力的大小与两粒子自旋的相对取向有关，自旋平行时，核力较强，反之核力较弱；同位旋类似。</a:t>
            </a:r>
          </a:p>
        </p:txBody>
      </p:sp>
      <p:sp>
        <p:nvSpPr>
          <p:cNvPr id="269317" name="Rectangle 5">
            <a:extLst>
              <a:ext uri="{FF2B5EF4-FFF2-40B4-BE49-F238E27FC236}">
                <a16:creationId xmlns:a16="http://schemas.microsoft.com/office/drawing/2014/main" id="{5824B7E3-4E91-496A-9525-34C16B5E15BA}"/>
              </a:ext>
            </a:extLst>
          </p:cNvPr>
          <p:cNvSpPr>
            <a:spLocks noGrp="1" noChangeArrowheads="1"/>
          </p:cNvSpPr>
          <p:nvPr>
            <p:ph type="body" sz="half" idx="1"/>
          </p:nvPr>
        </p:nvSpPr>
        <p:spPr>
          <a:xfrm>
            <a:off x="0" y="3733800"/>
            <a:ext cx="4038600" cy="2438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sng">
                <a:pattFill prst="sphere">
                  <a:fgClr>
                    <a:schemeClr val="hlink"/>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None/>
            </a:pPr>
            <a:r>
              <a:rPr lang="en-US" altLang="zh-CN" sz="2800" b="1" dirty="0">
                <a:solidFill>
                  <a:schemeClr val="bg2">
                    <a:lumMod val="10000"/>
                  </a:schemeClr>
                </a:solidFill>
                <a:ea typeface="楷体_GB2312" pitchFamily="49" charset="-122"/>
              </a:rPr>
              <a:t>   </a:t>
            </a:r>
            <a:r>
              <a:rPr lang="zh-CN" altLang="en-US" sz="2800" b="1" dirty="0">
                <a:solidFill>
                  <a:schemeClr val="bg2">
                    <a:lumMod val="10000"/>
                  </a:schemeClr>
                </a:solidFill>
                <a:ea typeface="楷体_GB2312" pitchFamily="49" charset="-122"/>
              </a:rPr>
              <a:t>两个核子的自旋可以加起来结合成四种自旋态：</a:t>
            </a:r>
          </a:p>
          <a:p>
            <a:pPr>
              <a:buFontTx/>
              <a:buNone/>
            </a:pPr>
            <a:r>
              <a:rPr lang="zh-CN" altLang="en-US" sz="2800" dirty="0">
                <a:solidFill>
                  <a:schemeClr val="bg2">
                    <a:lumMod val="10000"/>
                  </a:schemeClr>
                </a:solidFill>
              </a:rPr>
              <a:t>    </a:t>
            </a:r>
            <a:r>
              <a:rPr lang="en-US" altLang="zh-CN" sz="2800" dirty="0">
                <a:solidFill>
                  <a:schemeClr val="bg2">
                    <a:lumMod val="10000"/>
                  </a:schemeClr>
                </a:solidFill>
                <a:latin typeface="Times New Roman" panose="02020603050405020304" pitchFamily="18" charset="0"/>
              </a:rPr>
              <a:t>J=1</a:t>
            </a:r>
            <a:r>
              <a:rPr lang="zh-CN" altLang="en-US" sz="2800" dirty="0">
                <a:solidFill>
                  <a:schemeClr val="bg2">
                    <a:lumMod val="10000"/>
                  </a:schemeClr>
                </a:solidFill>
                <a:latin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rPr>
              <a:t>J</a:t>
            </a:r>
            <a:r>
              <a:rPr lang="en-US" altLang="zh-CN" sz="2800" baseline="-25000" dirty="0">
                <a:solidFill>
                  <a:schemeClr val="bg2">
                    <a:lumMod val="10000"/>
                  </a:schemeClr>
                </a:solidFill>
                <a:latin typeface="Times New Roman" panose="02020603050405020304" pitchFamily="18" charset="0"/>
              </a:rPr>
              <a:t>Z</a:t>
            </a:r>
            <a:r>
              <a:rPr lang="en-US" altLang="zh-CN" sz="2800" dirty="0">
                <a:solidFill>
                  <a:schemeClr val="bg2">
                    <a:lumMod val="10000"/>
                  </a:schemeClr>
                </a:solidFill>
                <a:latin typeface="Times New Roman" panose="02020603050405020304" pitchFamily="18" charset="0"/>
              </a:rPr>
              <a:t>=1</a:t>
            </a:r>
            <a:r>
              <a:rPr lang="zh-CN" altLang="en-US" sz="2800" dirty="0">
                <a:solidFill>
                  <a:schemeClr val="bg2">
                    <a:lumMod val="10000"/>
                  </a:schemeClr>
                </a:solidFill>
                <a:latin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rPr>
              <a:t>0</a:t>
            </a:r>
            <a:r>
              <a:rPr lang="zh-CN" altLang="en-US" sz="2800" dirty="0">
                <a:solidFill>
                  <a:schemeClr val="bg2">
                    <a:lumMod val="10000"/>
                  </a:schemeClr>
                </a:solidFill>
                <a:latin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rPr>
              <a:t>-1                </a:t>
            </a:r>
          </a:p>
          <a:p>
            <a:pPr>
              <a:buFontTx/>
              <a:buNone/>
            </a:pPr>
            <a:r>
              <a:rPr lang="en-US" altLang="zh-CN" sz="2800" dirty="0">
                <a:solidFill>
                  <a:schemeClr val="bg2">
                    <a:lumMod val="10000"/>
                  </a:schemeClr>
                </a:solidFill>
                <a:latin typeface="Times New Roman" panose="02020603050405020304" pitchFamily="18" charset="0"/>
              </a:rPr>
              <a:t>     J=0</a:t>
            </a:r>
            <a:r>
              <a:rPr lang="zh-CN" altLang="en-US" sz="2800" dirty="0">
                <a:solidFill>
                  <a:schemeClr val="bg2">
                    <a:lumMod val="10000"/>
                  </a:schemeClr>
                </a:solidFill>
                <a:latin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rPr>
              <a:t>J</a:t>
            </a:r>
            <a:r>
              <a:rPr lang="en-US" altLang="zh-CN" sz="2800" baseline="-25000" dirty="0">
                <a:solidFill>
                  <a:schemeClr val="bg2">
                    <a:lumMod val="10000"/>
                  </a:schemeClr>
                </a:solidFill>
                <a:latin typeface="Times New Roman" panose="02020603050405020304" pitchFamily="18" charset="0"/>
              </a:rPr>
              <a:t>Z</a:t>
            </a:r>
            <a:r>
              <a:rPr lang="en-US" altLang="zh-CN" sz="2800" dirty="0">
                <a:solidFill>
                  <a:schemeClr val="bg2">
                    <a:lumMod val="10000"/>
                  </a:schemeClr>
                </a:solidFill>
                <a:latin typeface="Times New Roman" panose="02020603050405020304" pitchFamily="18" charset="0"/>
              </a:rPr>
              <a:t>=0                        </a:t>
            </a:r>
          </a:p>
          <a:p>
            <a:endParaRPr lang="en-US" altLang="zh-CN" sz="2800" dirty="0">
              <a:solidFill>
                <a:schemeClr val="bg2">
                  <a:lumMod val="10000"/>
                </a:schemeClr>
              </a:solidFill>
              <a:latin typeface="Times New Roman" panose="02020603050405020304" pitchFamily="18" charset="0"/>
            </a:endParaRPr>
          </a:p>
        </p:txBody>
      </p:sp>
      <p:sp>
        <p:nvSpPr>
          <p:cNvPr id="269318" name="Rectangle 6">
            <a:extLst>
              <a:ext uri="{FF2B5EF4-FFF2-40B4-BE49-F238E27FC236}">
                <a16:creationId xmlns:a16="http://schemas.microsoft.com/office/drawing/2014/main" id="{C056BA5F-595F-4FC6-BFB8-08F312CC88C9}"/>
              </a:ext>
            </a:extLst>
          </p:cNvPr>
          <p:cNvSpPr>
            <a:spLocks noChangeArrowheads="1"/>
          </p:cNvSpPr>
          <p:nvPr/>
        </p:nvSpPr>
        <p:spPr bwMode="auto">
          <a:xfrm>
            <a:off x="4343400" y="3810000"/>
            <a:ext cx="4419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pattFill prst="sphere">
                  <a:fgClr>
                    <a:schemeClr val="hlink"/>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algn="just">
              <a:buFontTx/>
              <a:buNone/>
            </a:pPr>
            <a:r>
              <a:rPr lang="en-US" altLang="zh-CN" dirty="0">
                <a:solidFill>
                  <a:schemeClr val="bg2">
                    <a:lumMod val="10000"/>
                  </a:schemeClr>
                </a:solidFill>
                <a:ea typeface="楷体_GB2312" pitchFamily="49" charset="-122"/>
              </a:rPr>
              <a:t>   </a:t>
            </a:r>
            <a:r>
              <a:rPr lang="zh-CN" altLang="en-US" dirty="0">
                <a:solidFill>
                  <a:schemeClr val="bg2">
                    <a:lumMod val="10000"/>
                  </a:schemeClr>
                </a:solidFill>
                <a:ea typeface="楷体_GB2312" pitchFamily="49" charset="-122"/>
              </a:rPr>
              <a:t>两个核子的同位旋也可以完全类似地加起来合成四种同位旋状态：</a:t>
            </a:r>
          </a:p>
          <a:p>
            <a:pPr algn="just">
              <a:buFontTx/>
              <a:buNone/>
            </a:pPr>
            <a:r>
              <a:rPr lang="zh-CN" altLang="en-US" b="0" dirty="0">
                <a:solidFill>
                  <a:schemeClr val="bg2">
                    <a:lumMod val="10000"/>
                  </a:schemeClr>
                </a:solidFill>
              </a:rPr>
              <a:t>    </a:t>
            </a:r>
            <a:r>
              <a:rPr lang="en-US" altLang="zh-CN" b="0" dirty="0">
                <a:solidFill>
                  <a:schemeClr val="bg2">
                    <a:lumMod val="10000"/>
                  </a:schemeClr>
                </a:solidFill>
                <a:latin typeface="Times New Roman" panose="02020603050405020304" pitchFamily="18" charset="0"/>
              </a:rPr>
              <a:t>T=1</a:t>
            </a:r>
            <a:r>
              <a:rPr lang="zh-CN" altLang="en-US" b="0" dirty="0">
                <a:solidFill>
                  <a:schemeClr val="bg2">
                    <a:lumMod val="10000"/>
                  </a:schemeClr>
                </a:solidFill>
                <a:latin typeface="Times New Roman" panose="02020603050405020304" pitchFamily="18" charset="0"/>
              </a:rPr>
              <a:t>，</a:t>
            </a:r>
            <a:r>
              <a:rPr lang="en-US" altLang="zh-CN" b="0" dirty="0">
                <a:solidFill>
                  <a:schemeClr val="bg2">
                    <a:lumMod val="10000"/>
                  </a:schemeClr>
                </a:solidFill>
                <a:latin typeface="Times New Roman" panose="02020603050405020304" pitchFamily="18" charset="0"/>
              </a:rPr>
              <a:t>T</a:t>
            </a:r>
            <a:r>
              <a:rPr lang="en-US" altLang="zh-CN" b="0" baseline="-25000" dirty="0">
                <a:solidFill>
                  <a:schemeClr val="bg2">
                    <a:lumMod val="10000"/>
                  </a:schemeClr>
                </a:solidFill>
                <a:latin typeface="Times New Roman" panose="02020603050405020304" pitchFamily="18" charset="0"/>
              </a:rPr>
              <a:t>3</a:t>
            </a:r>
            <a:r>
              <a:rPr lang="en-US" altLang="zh-CN" b="0" dirty="0">
                <a:solidFill>
                  <a:schemeClr val="bg2">
                    <a:lumMod val="10000"/>
                  </a:schemeClr>
                </a:solidFill>
                <a:latin typeface="Times New Roman" panose="02020603050405020304" pitchFamily="18" charset="0"/>
              </a:rPr>
              <a:t>=1</a:t>
            </a:r>
            <a:r>
              <a:rPr lang="zh-CN" altLang="en-US" b="0" dirty="0">
                <a:solidFill>
                  <a:schemeClr val="bg2">
                    <a:lumMod val="10000"/>
                  </a:schemeClr>
                </a:solidFill>
                <a:latin typeface="Times New Roman" panose="02020603050405020304" pitchFamily="18" charset="0"/>
              </a:rPr>
              <a:t>，</a:t>
            </a:r>
            <a:r>
              <a:rPr lang="en-US" altLang="zh-CN" b="0" dirty="0">
                <a:solidFill>
                  <a:schemeClr val="bg2">
                    <a:lumMod val="10000"/>
                  </a:schemeClr>
                </a:solidFill>
                <a:latin typeface="Times New Roman" panose="02020603050405020304" pitchFamily="18" charset="0"/>
              </a:rPr>
              <a:t>0</a:t>
            </a:r>
            <a:r>
              <a:rPr lang="zh-CN" altLang="en-US" b="0" dirty="0">
                <a:solidFill>
                  <a:schemeClr val="bg2">
                    <a:lumMod val="10000"/>
                  </a:schemeClr>
                </a:solidFill>
                <a:latin typeface="Times New Roman" panose="02020603050405020304" pitchFamily="18" charset="0"/>
              </a:rPr>
              <a:t>，</a:t>
            </a:r>
            <a:r>
              <a:rPr lang="en-US" altLang="zh-CN" b="0" dirty="0">
                <a:solidFill>
                  <a:schemeClr val="bg2">
                    <a:lumMod val="10000"/>
                  </a:schemeClr>
                </a:solidFill>
                <a:latin typeface="Times New Roman" panose="02020603050405020304" pitchFamily="18" charset="0"/>
              </a:rPr>
              <a:t>-1</a:t>
            </a:r>
          </a:p>
          <a:p>
            <a:pPr algn="just">
              <a:buFontTx/>
              <a:buNone/>
            </a:pPr>
            <a:r>
              <a:rPr lang="en-US" altLang="zh-CN" b="0" dirty="0">
                <a:solidFill>
                  <a:schemeClr val="bg2">
                    <a:lumMod val="10000"/>
                  </a:schemeClr>
                </a:solidFill>
                <a:latin typeface="Times New Roman" panose="02020603050405020304" pitchFamily="18" charset="0"/>
              </a:rPr>
              <a:t>      T=0</a:t>
            </a:r>
            <a:r>
              <a:rPr lang="zh-CN" altLang="en-US" b="0" dirty="0">
                <a:solidFill>
                  <a:schemeClr val="bg2">
                    <a:lumMod val="10000"/>
                  </a:schemeClr>
                </a:solidFill>
                <a:latin typeface="Times New Roman" panose="02020603050405020304" pitchFamily="18" charset="0"/>
              </a:rPr>
              <a:t>，</a:t>
            </a:r>
            <a:r>
              <a:rPr lang="en-US" altLang="zh-CN" b="0" dirty="0">
                <a:solidFill>
                  <a:schemeClr val="bg2">
                    <a:lumMod val="10000"/>
                  </a:schemeClr>
                </a:solidFill>
                <a:latin typeface="Times New Roman" panose="02020603050405020304" pitchFamily="18" charset="0"/>
              </a:rPr>
              <a:t>T</a:t>
            </a:r>
            <a:r>
              <a:rPr lang="en-US" altLang="zh-CN" b="0" baseline="-25000" dirty="0">
                <a:solidFill>
                  <a:schemeClr val="bg2">
                    <a:lumMod val="10000"/>
                  </a:schemeClr>
                </a:solidFill>
                <a:latin typeface="Times New Roman" panose="02020603050405020304" pitchFamily="18" charset="0"/>
              </a:rPr>
              <a:t>3</a:t>
            </a:r>
            <a:r>
              <a:rPr lang="en-US" altLang="zh-CN" b="0" dirty="0">
                <a:solidFill>
                  <a:schemeClr val="bg2">
                    <a:lumMod val="10000"/>
                  </a:schemeClr>
                </a:solidFill>
                <a:latin typeface="Times New Roman" panose="02020603050405020304" pitchFamily="18" charset="0"/>
              </a:rPr>
              <a:t>=0                     </a:t>
            </a:r>
          </a:p>
        </p:txBody>
      </p:sp>
      <p:sp>
        <p:nvSpPr>
          <p:cNvPr id="269319" name="Rectangle 7">
            <a:extLst>
              <a:ext uri="{FF2B5EF4-FFF2-40B4-BE49-F238E27FC236}">
                <a16:creationId xmlns:a16="http://schemas.microsoft.com/office/drawing/2014/main" id="{6CC6F169-9259-4511-9C8D-4F9B4B3CFD5B}"/>
              </a:ext>
            </a:extLst>
          </p:cNvPr>
          <p:cNvSpPr>
            <a:spLocks noChangeArrowheads="1"/>
          </p:cNvSpPr>
          <p:nvPr/>
        </p:nvSpPr>
        <p:spPr bwMode="auto">
          <a:xfrm>
            <a:off x="323850" y="3657600"/>
            <a:ext cx="3790950" cy="2667000"/>
          </a:xfrm>
          <a:prstGeom prst="rect">
            <a:avLst/>
          </a:prstGeom>
          <a:noFill/>
          <a:ln w="57150">
            <a:pattFill prst="lgCheck">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0" name="Rectangle 8">
            <a:extLst>
              <a:ext uri="{FF2B5EF4-FFF2-40B4-BE49-F238E27FC236}">
                <a16:creationId xmlns:a16="http://schemas.microsoft.com/office/drawing/2014/main" id="{0BE48332-9CFF-4471-868E-254F6A9EBF57}"/>
              </a:ext>
            </a:extLst>
          </p:cNvPr>
          <p:cNvSpPr>
            <a:spLocks noChangeArrowheads="1"/>
          </p:cNvSpPr>
          <p:nvPr/>
        </p:nvSpPr>
        <p:spPr bwMode="auto">
          <a:xfrm>
            <a:off x="4343400" y="3657600"/>
            <a:ext cx="4495800" cy="2667000"/>
          </a:xfrm>
          <a:prstGeom prst="rect">
            <a:avLst/>
          </a:prstGeom>
          <a:noFill/>
          <a:ln w="57150">
            <a:pattFill prst="lgCheck">
              <a:fgClr>
                <a:schemeClr val="hlink"/>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1" name="Text Box 9">
            <a:extLst>
              <a:ext uri="{FF2B5EF4-FFF2-40B4-BE49-F238E27FC236}">
                <a16:creationId xmlns:a16="http://schemas.microsoft.com/office/drawing/2014/main" id="{246A86F1-B70C-4C21-B821-A8634452169A}"/>
              </a:ext>
            </a:extLst>
          </p:cNvPr>
          <p:cNvSpPr txBox="1">
            <a:spLocks noChangeArrowheads="1"/>
          </p:cNvSpPr>
          <p:nvPr/>
        </p:nvSpPr>
        <p:spPr bwMode="auto">
          <a:xfrm>
            <a:off x="381000" y="2349500"/>
            <a:ext cx="8763000" cy="954107"/>
          </a:xfrm>
          <a:prstGeom prst="rect">
            <a:avLst/>
          </a:prstGeom>
          <a:noFill/>
          <a:ln w="57150">
            <a:pattFill prst="sphere">
              <a:fgClr>
                <a:srgbClr val="000000"/>
              </a:fgClr>
              <a:bgClr>
                <a:srgbClr val="FFFFFF"/>
              </a:bgClr>
            </a:patt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kumimoji="1" lang="zh-CN" altLang="en-US" dirty="0">
                <a:solidFill>
                  <a:schemeClr val="bg2">
                    <a:lumMod val="10000"/>
                  </a:schemeClr>
                </a:solidFill>
                <a:ea typeface="楷体_GB2312" pitchFamily="49" charset="-122"/>
              </a:rPr>
              <a:t>核子是费米子，两个粒子的体系波函数应是反对称的</a:t>
            </a:r>
          </a:p>
          <a:p>
            <a:r>
              <a:rPr kumimoji="1" lang="zh-CN" altLang="en-US" b="0" dirty="0">
                <a:solidFill>
                  <a:schemeClr val="bg2">
                    <a:lumMod val="10000"/>
                  </a:schemeClr>
                </a:solidFill>
              </a:rPr>
              <a:t>　　　　</a:t>
            </a:r>
            <a:r>
              <a:rPr kumimoji="1" lang="zh-CN" altLang="en-US" i="1" dirty="0">
                <a:solidFill>
                  <a:schemeClr val="bg2">
                    <a:lumMod val="10000"/>
                  </a:schemeClr>
                </a:solidFill>
                <a:sym typeface="Symbol" panose="05050102010706020507" pitchFamily="18" charset="2"/>
              </a:rPr>
              <a:t>（</a:t>
            </a:r>
            <a:r>
              <a:rPr kumimoji="1" lang="en-US" altLang="zh-CN" i="1" dirty="0" err="1">
                <a:solidFill>
                  <a:schemeClr val="bg2">
                    <a:lumMod val="10000"/>
                  </a:schemeClr>
                </a:solidFill>
                <a:sym typeface="Symbol" panose="05050102010706020507" pitchFamily="18" charset="2"/>
              </a:rPr>
              <a:t>r,s,t</a:t>
            </a:r>
            <a:r>
              <a:rPr kumimoji="1" lang="zh-CN" altLang="en-US" i="1" dirty="0">
                <a:solidFill>
                  <a:schemeClr val="bg2">
                    <a:lumMod val="10000"/>
                  </a:schemeClr>
                </a:solidFill>
                <a:sym typeface="Symbol" panose="05050102010706020507" pitchFamily="18" charset="2"/>
              </a:rPr>
              <a:t>）＝  （</a:t>
            </a:r>
            <a:r>
              <a:rPr kumimoji="1" lang="en-US" altLang="zh-CN" i="1" dirty="0">
                <a:solidFill>
                  <a:schemeClr val="bg2">
                    <a:lumMod val="10000"/>
                  </a:schemeClr>
                </a:solidFill>
                <a:sym typeface="Symbol" panose="05050102010706020507" pitchFamily="18" charset="2"/>
              </a:rPr>
              <a:t>r</a:t>
            </a:r>
            <a:r>
              <a:rPr kumimoji="1" lang="zh-CN" altLang="en-US" i="1" dirty="0">
                <a:solidFill>
                  <a:schemeClr val="bg2">
                    <a:lumMod val="10000"/>
                  </a:schemeClr>
                </a:solidFill>
                <a:sym typeface="Symbol" panose="05050102010706020507" pitchFamily="18" charset="2"/>
              </a:rPr>
              <a:t>） （</a:t>
            </a:r>
            <a:r>
              <a:rPr kumimoji="1" lang="en-US" altLang="zh-CN" i="1" dirty="0">
                <a:solidFill>
                  <a:schemeClr val="bg2">
                    <a:lumMod val="10000"/>
                  </a:schemeClr>
                </a:solidFill>
                <a:sym typeface="Symbol" panose="05050102010706020507" pitchFamily="18" charset="2"/>
              </a:rPr>
              <a:t>s</a:t>
            </a:r>
            <a:r>
              <a:rPr kumimoji="1" lang="zh-CN" altLang="en-US" i="1" dirty="0">
                <a:solidFill>
                  <a:schemeClr val="bg2">
                    <a:lumMod val="10000"/>
                  </a:schemeClr>
                </a:solidFill>
                <a:sym typeface="Symbol" panose="05050102010706020507" pitchFamily="18" charset="2"/>
              </a:rPr>
              <a:t>） （</a:t>
            </a:r>
            <a:r>
              <a:rPr kumimoji="1" lang="en-US" altLang="zh-CN" i="1" dirty="0">
                <a:solidFill>
                  <a:schemeClr val="bg2">
                    <a:lumMod val="10000"/>
                  </a:schemeClr>
                </a:solidFill>
                <a:sym typeface="Symbol" panose="05050102010706020507" pitchFamily="18" charset="2"/>
              </a:rPr>
              <a:t>t</a:t>
            </a:r>
            <a:r>
              <a:rPr kumimoji="1" lang="zh-CN" altLang="en-US" i="1" dirty="0">
                <a:solidFill>
                  <a:schemeClr val="bg2">
                    <a:lumMod val="10000"/>
                  </a:schemeClr>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21"/>
                                        </p:tgtEl>
                                        <p:attrNameLst>
                                          <p:attrName>style.visibility</p:attrName>
                                        </p:attrNameLst>
                                      </p:cBhvr>
                                      <p:to>
                                        <p:strVal val="visible"/>
                                      </p:to>
                                    </p:set>
                                    <p:animEffect transition="in" filter="box(in)">
                                      <p:cBhvr>
                                        <p:cTn id="7" dur="500"/>
                                        <p:tgtEl>
                                          <p:spTgt spid="269321"/>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69317">
                                            <p:txEl>
                                              <p:pRg st="0" end="0"/>
                                            </p:txEl>
                                          </p:spTgt>
                                        </p:tgtEl>
                                        <p:attrNameLst>
                                          <p:attrName>style.visibility</p:attrName>
                                        </p:attrNameLst>
                                      </p:cBhvr>
                                      <p:to>
                                        <p:strVal val="visible"/>
                                      </p:to>
                                    </p:set>
                                    <p:animEffect transition="in" filter="box(in)">
                                      <p:cBhvr>
                                        <p:cTn id="11" dur="500"/>
                                        <p:tgtEl>
                                          <p:spTgt spid="269317">
                                            <p:txEl>
                                              <p:pRg st="0" end="0"/>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69317">
                                            <p:txEl>
                                              <p:pRg st="1" end="1"/>
                                            </p:txEl>
                                          </p:spTgt>
                                        </p:tgtEl>
                                        <p:attrNameLst>
                                          <p:attrName>style.visibility</p:attrName>
                                        </p:attrNameLst>
                                      </p:cBhvr>
                                      <p:to>
                                        <p:strVal val="visible"/>
                                      </p:to>
                                    </p:set>
                                    <p:animEffect transition="in" filter="box(in)">
                                      <p:cBhvr>
                                        <p:cTn id="15" dur="500"/>
                                        <p:tgtEl>
                                          <p:spTgt spid="269317">
                                            <p:txEl>
                                              <p:pRg st="1" end="1"/>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69317">
                                            <p:txEl>
                                              <p:pRg st="2" end="2"/>
                                            </p:txEl>
                                          </p:spTgt>
                                        </p:tgtEl>
                                        <p:attrNameLst>
                                          <p:attrName>style.visibility</p:attrName>
                                        </p:attrNameLst>
                                      </p:cBhvr>
                                      <p:to>
                                        <p:strVal val="visible"/>
                                      </p:to>
                                    </p:set>
                                    <p:animEffect transition="in" filter="box(in)">
                                      <p:cBhvr>
                                        <p:cTn id="19" dur="500"/>
                                        <p:tgtEl>
                                          <p:spTgt spid="269317">
                                            <p:txEl>
                                              <p:pRg st="2" end="2"/>
                                            </p:txEl>
                                          </p:spTgt>
                                        </p:tgtEl>
                                      </p:cBhvr>
                                    </p:animEffect>
                                  </p:childTnLst>
                                </p:cTn>
                              </p:par>
                            </p:childTnLst>
                          </p:cTn>
                        </p:par>
                        <p:par>
                          <p:cTn id="20" fill="hold" nodeType="afterGroup">
                            <p:stCondLst>
                              <p:cond delay="2000"/>
                            </p:stCondLst>
                            <p:childTnLst>
                              <p:par>
                                <p:cTn id="21" presetID="1" presetClass="entr" presetSubtype="0" fill="hold" nodeType="afterEffect">
                                  <p:stCondLst>
                                    <p:cond delay="0"/>
                                  </p:stCondLst>
                                  <p:childTnLst>
                                    <p:set>
                                      <p:cBhvr>
                                        <p:cTn id="22" dur="1" fill="hold">
                                          <p:stCondLst>
                                            <p:cond delay="499"/>
                                          </p:stCondLst>
                                        </p:cTn>
                                        <p:tgtEl>
                                          <p:spTgt spid="269319"/>
                                        </p:tgtEl>
                                        <p:attrNameLst>
                                          <p:attrName>style.visibility</p:attrName>
                                        </p:attrNameLst>
                                      </p:cBhvr>
                                      <p:to>
                                        <p:strVal val="visible"/>
                                      </p:to>
                                    </p:set>
                                  </p:childTnLst>
                                </p:cTn>
                              </p:par>
                            </p:childTnLst>
                          </p:cTn>
                        </p:par>
                        <p:par>
                          <p:cTn id="23" fill="hold" nodeType="afterGroup">
                            <p:stCondLst>
                              <p:cond delay="2500"/>
                            </p:stCondLst>
                            <p:childTnLst>
                              <p:par>
                                <p:cTn id="24" presetID="3" presetClass="entr" presetSubtype="10" fill="hold" grpId="0" nodeType="afterEffect">
                                  <p:stCondLst>
                                    <p:cond delay="0"/>
                                  </p:stCondLst>
                                  <p:childTnLst>
                                    <p:set>
                                      <p:cBhvr>
                                        <p:cTn id="25" dur="1" fill="hold">
                                          <p:stCondLst>
                                            <p:cond delay="0"/>
                                          </p:stCondLst>
                                        </p:cTn>
                                        <p:tgtEl>
                                          <p:spTgt spid="269318">
                                            <p:txEl>
                                              <p:pRg st="0" end="0"/>
                                            </p:txEl>
                                          </p:spTgt>
                                        </p:tgtEl>
                                        <p:attrNameLst>
                                          <p:attrName>style.visibility</p:attrName>
                                        </p:attrNameLst>
                                      </p:cBhvr>
                                      <p:to>
                                        <p:strVal val="visible"/>
                                      </p:to>
                                    </p:set>
                                    <p:animEffect transition="in" filter="blinds(horizontal)">
                                      <p:cBhvr>
                                        <p:cTn id="26" dur="500"/>
                                        <p:tgtEl>
                                          <p:spTgt spid="269318">
                                            <p:txEl>
                                              <p:pRg st="0" end="0"/>
                                            </p:txEl>
                                          </p:spTgt>
                                        </p:tgtEl>
                                      </p:cBhvr>
                                    </p:animEffect>
                                  </p:childTnLst>
                                </p:cTn>
                              </p:par>
                            </p:childTnLst>
                          </p:cTn>
                        </p:par>
                        <p:par>
                          <p:cTn id="27" fill="hold" nodeType="afterGroup">
                            <p:stCondLst>
                              <p:cond delay="3000"/>
                            </p:stCondLst>
                            <p:childTnLst>
                              <p:par>
                                <p:cTn id="28" presetID="3" presetClass="entr" presetSubtype="10" fill="hold" grpId="0" nodeType="afterEffect">
                                  <p:stCondLst>
                                    <p:cond delay="0"/>
                                  </p:stCondLst>
                                  <p:childTnLst>
                                    <p:set>
                                      <p:cBhvr>
                                        <p:cTn id="29" dur="1" fill="hold">
                                          <p:stCondLst>
                                            <p:cond delay="0"/>
                                          </p:stCondLst>
                                        </p:cTn>
                                        <p:tgtEl>
                                          <p:spTgt spid="269318">
                                            <p:txEl>
                                              <p:pRg st="1" end="1"/>
                                            </p:txEl>
                                          </p:spTgt>
                                        </p:tgtEl>
                                        <p:attrNameLst>
                                          <p:attrName>style.visibility</p:attrName>
                                        </p:attrNameLst>
                                      </p:cBhvr>
                                      <p:to>
                                        <p:strVal val="visible"/>
                                      </p:to>
                                    </p:set>
                                    <p:animEffect transition="in" filter="blinds(horizontal)">
                                      <p:cBhvr>
                                        <p:cTn id="30" dur="500"/>
                                        <p:tgtEl>
                                          <p:spTgt spid="269318">
                                            <p:txEl>
                                              <p:pRg st="1" end="1"/>
                                            </p:txEl>
                                          </p:spTgt>
                                        </p:tgtEl>
                                      </p:cBhvr>
                                    </p:animEffect>
                                  </p:childTnLst>
                                </p:cTn>
                              </p:par>
                            </p:childTnLst>
                          </p:cTn>
                        </p:par>
                        <p:par>
                          <p:cTn id="31" fill="hold" nodeType="afterGroup">
                            <p:stCondLst>
                              <p:cond delay="3500"/>
                            </p:stCondLst>
                            <p:childTnLst>
                              <p:par>
                                <p:cTn id="32" presetID="3" presetClass="entr" presetSubtype="10" fill="hold" grpId="0" nodeType="afterEffect">
                                  <p:stCondLst>
                                    <p:cond delay="0"/>
                                  </p:stCondLst>
                                  <p:childTnLst>
                                    <p:set>
                                      <p:cBhvr>
                                        <p:cTn id="33" dur="1" fill="hold">
                                          <p:stCondLst>
                                            <p:cond delay="0"/>
                                          </p:stCondLst>
                                        </p:cTn>
                                        <p:tgtEl>
                                          <p:spTgt spid="269318">
                                            <p:txEl>
                                              <p:pRg st="2" end="2"/>
                                            </p:txEl>
                                          </p:spTgt>
                                        </p:tgtEl>
                                        <p:attrNameLst>
                                          <p:attrName>style.visibility</p:attrName>
                                        </p:attrNameLst>
                                      </p:cBhvr>
                                      <p:to>
                                        <p:strVal val="visible"/>
                                      </p:to>
                                    </p:set>
                                    <p:animEffect transition="in" filter="blinds(horizontal)">
                                      <p:cBhvr>
                                        <p:cTn id="34" dur="500"/>
                                        <p:tgtEl>
                                          <p:spTgt spid="269318">
                                            <p:txEl>
                                              <p:pRg st="2" end="2"/>
                                            </p:txEl>
                                          </p:spTgt>
                                        </p:tgtEl>
                                      </p:cBhvr>
                                    </p:animEffect>
                                  </p:childTnLst>
                                </p:cTn>
                              </p:par>
                            </p:childTnLst>
                          </p:cTn>
                        </p:par>
                        <p:par>
                          <p:cTn id="35" fill="hold" nodeType="afterGroup">
                            <p:stCondLst>
                              <p:cond delay="4000"/>
                            </p:stCondLst>
                            <p:childTnLst>
                              <p:par>
                                <p:cTn id="36" presetID="1" presetClass="entr" presetSubtype="0" fill="hold" nodeType="afterEffect">
                                  <p:stCondLst>
                                    <p:cond delay="0"/>
                                  </p:stCondLst>
                                  <p:childTnLst>
                                    <p:set>
                                      <p:cBhvr>
                                        <p:cTn id="37" dur="1" fill="hold">
                                          <p:stCondLst>
                                            <p:cond delay="499"/>
                                          </p:stCondLst>
                                        </p:cTn>
                                        <p:tgtEl>
                                          <p:spTgt spid="269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build="p" autoUpdateAnimBg="0" advAuto="0"/>
      <p:bldP spid="269318" grpId="0" build="p" autoUpdateAnimBg="0" advAuto="0"/>
      <p:bldP spid="269321" grpId="0" animBg="1" autoUpdateAnimBg="0"/>
    </p:bld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5174</TotalTime>
  <Words>1257</Words>
  <Application>Microsoft Office PowerPoint</Application>
  <PresentationFormat>全屏显示(4:3)</PresentationFormat>
  <Paragraphs>86</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29" baseType="lpstr">
      <vt:lpstr>Times New Roman</vt:lpstr>
      <vt:lpstr>宋体</vt:lpstr>
      <vt:lpstr>Verdana</vt:lpstr>
      <vt:lpstr>Arial</vt:lpstr>
      <vt:lpstr>楷体_GB2312</vt:lpstr>
      <vt:lpstr>Symbol</vt:lpstr>
      <vt:lpstr>MS Outlook</vt:lpstr>
      <vt:lpstr>Balloons</vt:lpstr>
      <vt:lpstr>MathType 5.0 Equation</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东北师范大学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原子核概论</dc:title>
  <dc:subject>§3  核力</dc:subject>
  <dc:creator>李明非 东北师范大学物理学院</dc:creator>
  <cp:lastModifiedBy>伯望 张</cp:lastModifiedBy>
  <cp:revision>251</cp:revision>
  <dcterms:created xsi:type="dcterms:W3CDTF">2001-03-15T01:39:43Z</dcterms:created>
  <dcterms:modified xsi:type="dcterms:W3CDTF">2018-12-25T12:53:03Z</dcterms:modified>
</cp:coreProperties>
</file>