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310" r:id="rId2"/>
    <p:sldId id="369" r:id="rId3"/>
    <p:sldId id="371" r:id="rId4"/>
    <p:sldId id="386" r:id="rId5"/>
    <p:sldId id="372" r:id="rId6"/>
    <p:sldId id="387" r:id="rId7"/>
    <p:sldId id="373" r:id="rId8"/>
    <p:sldId id="375" r:id="rId9"/>
    <p:sldId id="370" r:id="rId10"/>
    <p:sldId id="377" r:id="rId11"/>
    <p:sldId id="376" r:id="rId12"/>
    <p:sldId id="374" r:id="rId13"/>
    <p:sldId id="382" r:id="rId14"/>
    <p:sldId id="381" r:id="rId15"/>
    <p:sldId id="383" r:id="rId16"/>
    <p:sldId id="379" r:id="rId17"/>
    <p:sldId id="37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3300"/>
    <a:srgbClr val="FFFF66"/>
    <a:srgbClr val="FF3300"/>
    <a:srgbClr val="CC0000"/>
    <a:srgbClr val="FF0000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1" autoAdjust="0"/>
    <p:restoredTop sz="94859" autoAdjust="0"/>
  </p:normalViewPr>
  <p:slideViewPr>
    <p:cSldViewPr>
      <p:cViewPr varScale="1">
        <p:scale>
          <a:sx n="83" d="100"/>
          <a:sy n="83" d="100"/>
        </p:scale>
        <p:origin x="1406" y="77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6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D29E67E2-196E-4BCE-9778-C1738239F2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38940B40-E240-4842-994F-586C0B100A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6612" name="Rectangle 4">
            <a:extLst>
              <a:ext uri="{FF2B5EF4-FFF2-40B4-BE49-F238E27FC236}">
                <a16:creationId xmlns:a16="http://schemas.microsoft.com/office/drawing/2014/main" id="{88F38C16-ADBE-42D0-9882-E5163F8A0C6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14362A1B-1A19-406F-B09C-7539C9B391E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fld id="{4874B4F8-D545-4EB3-AB46-6153E7D178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9FB8050-4A0C-4793-8C79-4AB655DCD1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3B24997-F236-496B-83DD-CE3F4E82CF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EF664834-36A5-4F79-B56B-4DB33F0C1FD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831F114A-66C3-4A64-AE05-E495167B34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8493DA00-6673-4647-9E53-CED5713E80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0413F0D0-F50C-4E76-A103-1C0D3F6837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66A41C-196D-4335-ABDA-63C03198E9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>
            <a:extLst>
              <a:ext uri="{FF2B5EF4-FFF2-40B4-BE49-F238E27FC236}">
                <a16:creationId xmlns:a16="http://schemas.microsoft.com/office/drawing/2014/main" id="{40F12D75-1A1B-4198-BF54-0A0941C2E93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>
              <a:extLst>
                <a:ext uri="{FF2B5EF4-FFF2-40B4-BE49-F238E27FC236}">
                  <a16:creationId xmlns:a16="http://schemas.microsoft.com/office/drawing/2014/main" id="{8EFF6DAC-78F6-41A2-BA46-AEBAD28B9EA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>
                <a:extLst>
                  <a:ext uri="{FF2B5EF4-FFF2-40B4-BE49-F238E27FC236}">
                    <a16:creationId xmlns:a16="http://schemas.microsoft.com/office/drawing/2014/main" id="{F782153A-A4B5-45F0-AFFA-DC49BE64E4E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>
                <a:extLst>
                  <a:ext uri="{FF2B5EF4-FFF2-40B4-BE49-F238E27FC236}">
                    <a16:creationId xmlns:a16="http://schemas.microsoft.com/office/drawing/2014/main" id="{46ABF485-075B-43F0-97F2-B63C29866F0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>
                <a:extLst>
                  <a:ext uri="{FF2B5EF4-FFF2-40B4-BE49-F238E27FC236}">
                    <a16:creationId xmlns:a16="http://schemas.microsoft.com/office/drawing/2014/main" id="{CA7B848C-60AC-4E5A-962C-9D13AD17239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>
                <a:extLst>
                  <a:ext uri="{FF2B5EF4-FFF2-40B4-BE49-F238E27FC236}">
                    <a16:creationId xmlns:a16="http://schemas.microsoft.com/office/drawing/2014/main" id="{3F5CC985-E45A-4971-B6CB-8F2DBF6F16D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>
                <a:extLst>
                  <a:ext uri="{FF2B5EF4-FFF2-40B4-BE49-F238E27FC236}">
                    <a16:creationId xmlns:a16="http://schemas.microsoft.com/office/drawing/2014/main" id="{EB9D4F41-D561-48BD-BDC1-150388C4186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>
                <a:extLst>
                  <a:ext uri="{FF2B5EF4-FFF2-40B4-BE49-F238E27FC236}">
                    <a16:creationId xmlns:a16="http://schemas.microsoft.com/office/drawing/2014/main" id="{14D9CE42-F1CC-406C-9A5C-80AA1DF2629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>
                <a:extLst>
                  <a:ext uri="{FF2B5EF4-FFF2-40B4-BE49-F238E27FC236}">
                    <a16:creationId xmlns:a16="http://schemas.microsoft.com/office/drawing/2014/main" id="{5221F4FE-02D3-4DBD-880A-F5C70ED81C4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>
              <a:extLst>
                <a:ext uri="{FF2B5EF4-FFF2-40B4-BE49-F238E27FC236}">
                  <a16:creationId xmlns:a16="http://schemas.microsoft.com/office/drawing/2014/main" id="{8BCBEAA8-203D-4465-8574-2ECE336EA12E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>
              <a:extLst>
                <a:ext uri="{FF2B5EF4-FFF2-40B4-BE49-F238E27FC236}">
                  <a16:creationId xmlns:a16="http://schemas.microsoft.com/office/drawing/2014/main" id="{49BEADEA-8231-43B1-80B6-31E47F11E1F2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>
              <a:extLst>
                <a:ext uri="{FF2B5EF4-FFF2-40B4-BE49-F238E27FC236}">
                  <a16:creationId xmlns:a16="http://schemas.microsoft.com/office/drawing/2014/main" id="{DE3B015A-F41B-4F35-ABF6-A313074F416D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>
              <a:extLst>
                <a:ext uri="{FF2B5EF4-FFF2-40B4-BE49-F238E27FC236}">
                  <a16:creationId xmlns:a16="http://schemas.microsoft.com/office/drawing/2014/main" id="{2D03BBCD-D08C-46E1-BF59-2A4BF4C88C6D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>
              <a:extLst>
                <a:ext uri="{FF2B5EF4-FFF2-40B4-BE49-F238E27FC236}">
                  <a16:creationId xmlns:a16="http://schemas.microsoft.com/office/drawing/2014/main" id="{4F20FD62-A9C5-4250-87F2-294EA1A822A7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>
              <a:extLst>
                <a:ext uri="{FF2B5EF4-FFF2-40B4-BE49-F238E27FC236}">
                  <a16:creationId xmlns:a16="http://schemas.microsoft.com/office/drawing/2014/main" id="{D2E46FC2-0EF4-4701-9C41-2D0A5FD295DB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>
              <a:extLst>
                <a:ext uri="{FF2B5EF4-FFF2-40B4-BE49-F238E27FC236}">
                  <a16:creationId xmlns:a16="http://schemas.microsoft.com/office/drawing/2014/main" id="{97F2A081-C461-415E-97B3-2BBAF902339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>
                <a:extLst>
                  <a:ext uri="{FF2B5EF4-FFF2-40B4-BE49-F238E27FC236}">
                    <a16:creationId xmlns:a16="http://schemas.microsoft.com/office/drawing/2014/main" id="{E8FF15D7-F5C1-4955-8F85-67A6647BB6C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>
                <a:extLst>
                  <a:ext uri="{FF2B5EF4-FFF2-40B4-BE49-F238E27FC236}">
                    <a16:creationId xmlns:a16="http://schemas.microsoft.com/office/drawing/2014/main" id="{77A35010-834F-426A-BCA9-5F187FAA10E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>
                <a:extLst>
                  <a:ext uri="{FF2B5EF4-FFF2-40B4-BE49-F238E27FC236}">
                    <a16:creationId xmlns:a16="http://schemas.microsoft.com/office/drawing/2014/main" id="{9D082B1D-3E36-424C-BD12-00BCDF71850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>
              <a:extLst>
                <a:ext uri="{FF2B5EF4-FFF2-40B4-BE49-F238E27FC236}">
                  <a16:creationId xmlns:a16="http://schemas.microsoft.com/office/drawing/2014/main" id="{87B7FCF3-2C86-4BB7-BB6F-11CC44E1663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>
                <a:extLst>
                  <a:ext uri="{FF2B5EF4-FFF2-40B4-BE49-F238E27FC236}">
                    <a16:creationId xmlns:a16="http://schemas.microsoft.com/office/drawing/2014/main" id="{DF1B0B4D-BDA9-4C20-9A86-D28D704F053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>
                <a:extLst>
                  <a:ext uri="{FF2B5EF4-FFF2-40B4-BE49-F238E27FC236}">
                    <a16:creationId xmlns:a16="http://schemas.microsoft.com/office/drawing/2014/main" id="{A7600E0D-093C-4034-8211-D6746C8C196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>
                <a:extLst>
                  <a:ext uri="{FF2B5EF4-FFF2-40B4-BE49-F238E27FC236}">
                    <a16:creationId xmlns:a16="http://schemas.microsoft.com/office/drawing/2014/main" id="{313A14D9-00B4-4040-9789-B5CA19C80B3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>
              <a:extLst>
                <a:ext uri="{FF2B5EF4-FFF2-40B4-BE49-F238E27FC236}">
                  <a16:creationId xmlns:a16="http://schemas.microsoft.com/office/drawing/2014/main" id="{D1FA143A-D1A4-48F6-A466-7B763F4300D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>
                <a:extLst>
                  <a:ext uri="{FF2B5EF4-FFF2-40B4-BE49-F238E27FC236}">
                    <a16:creationId xmlns:a16="http://schemas.microsoft.com/office/drawing/2014/main" id="{ACF3E0C3-491C-47E4-B565-BFF833C67C4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>
                <a:extLst>
                  <a:ext uri="{FF2B5EF4-FFF2-40B4-BE49-F238E27FC236}">
                    <a16:creationId xmlns:a16="http://schemas.microsoft.com/office/drawing/2014/main" id="{04C35F98-F5BE-4A5B-B31C-6BE47356F45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>
                <a:extLst>
                  <a:ext uri="{FF2B5EF4-FFF2-40B4-BE49-F238E27FC236}">
                    <a16:creationId xmlns:a16="http://schemas.microsoft.com/office/drawing/2014/main" id="{02AB64DB-7B06-47C2-8648-01D0D36C218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>
              <a:extLst>
                <a:ext uri="{FF2B5EF4-FFF2-40B4-BE49-F238E27FC236}">
                  <a16:creationId xmlns:a16="http://schemas.microsoft.com/office/drawing/2014/main" id="{0C8B45E2-5F8F-43BD-82CB-4AADCC78229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>
                <a:extLst>
                  <a:ext uri="{FF2B5EF4-FFF2-40B4-BE49-F238E27FC236}">
                    <a16:creationId xmlns:a16="http://schemas.microsoft.com/office/drawing/2014/main" id="{56EC75D6-1C3F-4FFC-9B37-71B9CE207E7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>
                <a:extLst>
                  <a:ext uri="{FF2B5EF4-FFF2-40B4-BE49-F238E27FC236}">
                    <a16:creationId xmlns:a16="http://schemas.microsoft.com/office/drawing/2014/main" id="{0994F027-E5D4-4FC1-BF0C-3869B742386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>
                <a:extLst>
                  <a:ext uri="{FF2B5EF4-FFF2-40B4-BE49-F238E27FC236}">
                    <a16:creationId xmlns:a16="http://schemas.microsoft.com/office/drawing/2014/main" id="{C1224585-D911-4089-B196-8E6A34FB514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>
              <a:extLst>
                <a:ext uri="{FF2B5EF4-FFF2-40B4-BE49-F238E27FC236}">
                  <a16:creationId xmlns:a16="http://schemas.microsoft.com/office/drawing/2014/main" id="{A4F4C4EA-A0BD-454A-AD26-DAE9EE592F1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>
                <a:extLst>
                  <a:ext uri="{FF2B5EF4-FFF2-40B4-BE49-F238E27FC236}">
                    <a16:creationId xmlns:a16="http://schemas.microsoft.com/office/drawing/2014/main" id="{BAD6952E-EF8F-4777-8033-86A08D8BD64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>
                <a:extLst>
                  <a:ext uri="{FF2B5EF4-FFF2-40B4-BE49-F238E27FC236}">
                    <a16:creationId xmlns:a16="http://schemas.microsoft.com/office/drawing/2014/main" id="{8D610E01-FB7A-4394-8903-9FFA6D37961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>
                <a:extLst>
                  <a:ext uri="{FF2B5EF4-FFF2-40B4-BE49-F238E27FC236}">
                    <a16:creationId xmlns:a16="http://schemas.microsoft.com/office/drawing/2014/main" id="{91A926C3-8F15-4A5B-B960-BBA3086513F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>
              <a:extLst>
                <a:ext uri="{FF2B5EF4-FFF2-40B4-BE49-F238E27FC236}">
                  <a16:creationId xmlns:a16="http://schemas.microsoft.com/office/drawing/2014/main" id="{B346AA45-5D26-4385-BB5B-99776ACB34F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>
              <a:extLst>
                <a:ext uri="{FF2B5EF4-FFF2-40B4-BE49-F238E27FC236}">
                  <a16:creationId xmlns:a16="http://schemas.microsoft.com/office/drawing/2014/main" id="{46D12877-53C1-472A-8DC0-AD6E424AA688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>
              <a:extLst>
                <a:ext uri="{FF2B5EF4-FFF2-40B4-BE49-F238E27FC236}">
                  <a16:creationId xmlns:a16="http://schemas.microsoft.com/office/drawing/2014/main" id="{6880C41F-B513-4003-B83A-8779494ECA49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>
              <a:extLst>
                <a:ext uri="{FF2B5EF4-FFF2-40B4-BE49-F238E27FC236}">
                  <a16:creationId xmlns:a16="http://schemas.microsoft.com/office/drawing/2014/main" id="{E66E9D74-7863-4565-96D6-E43FC8AF707E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>
              <a:extLst>
                <a:ext uri="{FF2B5EF4-FFF2-40B4-BE49-F238E27FC236}">
                  <a16:creationId xmlns:a16="http://schemas.microsoft.com/office/drawing/2014/main" id="{9B203DC9-12D6-4F8A-817D-8508C3FA8E0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>
              <a:extLst>
                <a:ext uri="{FF2B5EF4-FFF2-40B4-BE49-F238E27FC236}">
                  <a16:creationId xmlns:a16="http://schemas.microsoft.com/office/drawing/2014/main" id="{75B6A38B-E7E2-4445-B1B8-8970724EC189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>
              <a:extLst>
                <a:ext uri="{FF2B5EF4-FFF2-40B4-BE49-F238E27FC236}">
                  <a16:creationId xmlns:a16="http://schemas.microsoft.com/office/drawing/2014/main" id="{7AC2977C-EFC3-4E7D-BD60-6A1B39CECD74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>
            <a:extLst>
              <a:ext uri="{FF2B5EF4-FFF2-40B4-BE49-F238E27FC236}">
                <a16:creationId xmlns:a16="http://schemas.microsoft.com/office/drawing/2014/main" id="{A699A128-17E8-424A-8578-E83A1855E9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3" name="Rectangle 45">
            <a:extLst>
              <a:ext uri="{FF2B5EF4-FFF2-40B4-BE49-F238E27FC236}">
                <a16:creationId xmlns:a16="http://schemas.microsoft.com/office/drawing/2014/main" id="{6379A802-D1B3-41C0-AD88-CDB10B5A8F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4" name="Rectangle 46">
            <a:extLst>
              <a:ext uri="{FF2B5EF4-FFF2-40B4-BE49-F238E27FC236}">
                <a16:creationId xmlns:a16="http://schemas.microsoft.com/office/drawing/2014/main" id="{A70EE23B-E3CC-4C43-916A-6BC32C2E09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4E3462-4098-4753-A6FB-972498FA338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>
            <a:extLst>
              <a:ext uri="{FF2B5EF4-FFF2-40B4-BE49-F238E27FC236}">
                <a16:creationId xmlns:a16="http://schemas.microsoft.com/office/drawing/2014/main" id="{B3E7EE37-D8E7-4A84-84FC-1B71FCE8D9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3296" name="Rectangle 48">
            <a:extLst>
              <a:ext uri="{FF2B5EF4-FFF2-40B4-BE49-F238E27FC236}">
                <a16:creationId xmlns:a16="http://schemas.microsoft.com/office/drawing/2014/main" id="{09699A8C-9292-4CB5-A031-A9D961540E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14868-0624-4915-A668-469A2683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F49DD6-1B25-498F-A50B-73DE16A64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6B6A0-6809-4633-A547-24405287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1EA31-52F3-4EBB-8E8A-CE3AF9E5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AAA27-BF67-4190-B918-4CA48EE0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5D3EB-2488-424C-8CEF-A0B6E8D7C7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8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EC8A3D-7901-46A9-B449-27B5B0036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A4F441-79FB-4A42-B2F4-C484C2758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508F9-442D-49B0-B03E-F18B6055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C4A37-737E-4E4D-91C8-F695D079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7CE28-7C38-4E0C-A521-0C354AD3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0275BB-6AFF-4BD2-A161-09C187DD7D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21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4B1DD-548F-49F3-A324-AA1EF7ED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9FB2C-0B78-4F30-AD04-8C0E592BBB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B4D936-FD54-42C5-A98C-F06D0D08D0F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4598317-B3B3-40C8-B36D-ED550339F15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AB3D3B6-6009-490B-B340-BD2DC679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C075A7B-DAF2-44CC-9675-482D4B69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55E4511-499B-494E-8758-0A93D9E0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816174-E845-485F-905F-46A82F98DE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74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F8E3E-3799-4EE5-A7DC-927CDBDE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C8F49-4983-4458-9C0F-4ADFF46AF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B189B-9907-43DD-A2DC-42C15FFDFBB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B381834-2289-46B3-817E-BAF8A1C99A91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6D1DFB5-CB7F-4B26-B0A3-E56455BB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5F41DF-0ECD-4606-8C85-D7E96132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3047EFD-E439-4334-A082-61522833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55B4CA3-3BC4-4F9B-863D-0DCDEFD61C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52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10CDA3-3AF2-45D6-8855-2E05FD5B7A8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F1894D-D2A4-42BF-A891-F378BA14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DAC838-E8DD-4A21-ACDF-C2EDD2B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E829C-DC21-4B7B-BAB3-B34146FC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0E4B58-4070-4709-8FB6-4E3EA340C7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08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0A91B-C37C-4EE1-BE36-57E33658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D15A4-8ADE-4EA9-B7CC-F4447337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27697-7622-4229-A0F4-73F6F6EC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FEA7C-2C05-4271-92C6-51418E69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B9D68-9271-4AA6-B67A-323F6823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B7EB1-A6A3-4156-A303-9983F4269B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43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902D8-7DC5-45F5-A0C5-FFF8942E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7AEC5-6C2F-47E3-AEA0-844FEF20E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9474A-D14E-4212-B56F-B64E2E2F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C7176-F0FD-4B45-B429-2A9D110C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F8B59-1833-4AF9-AB73-40B13536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1F695-0B32-450F-9953-16E5C9037A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72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5ECAB-59D1-433C-8C56-A7014CF6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97683-0809-4DD3-8E9B-7B57C5593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CD9AD-3C48-4D5E-97D0-DDFE198E7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6DDD2-757F-4BE9-BBD0-0EFDD304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ABDC4-07B6-473E-AE27-186AEF80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389DF-1AFE-440C-8A97-C463CF9E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6C674-D323-4E13-ADBB-ECF2A3F5DC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01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8319C-0061-4D25-88E8-18DB7B80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BD2E9-2CAC-49B7-86AA-DB7C4DDDD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9DA1DE-1825-46E9-80AB-B28B0C802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3B415C-0CAD-419D-9A63-59D5A8EA5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B148DA-2637-42C5-8F45-EB395C96C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322592-CD14-4E81-A6D7-6947520F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2F3E21-1504-4419-B26D-81E8EABA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75491B-FDFE-4BCB-A615-DF181DCF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1829B-FFA9-4233-BBC2-394A97FE69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77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B1CAD-4E29-45B1-8637-A43FF54F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0457F-A838-4A11-9D3A-74F2AB1F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BC601-5DCF-4B72-A775-51C31F7E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DC4ED1-1264-431C-A09F-0833F462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2FED3-0860-45D0-82CB-28146FC0A7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0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A5D7A8-EE77-4F11-B594-DEB3A3F5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BC17D1-4FF7-465C-ACD8-15E55038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BE5C04-CC39-4D39-A891-4AAD92E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BA879-C6F1-49C1-81E2-0FE8FB9BA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11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2FD3A-B124-4D3F-BC98-DD381E2B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F4002-ABCD-47D5-A381-8BB130A45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8E5562-28FE-48A5-AFB6-37C51DC6D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61578-A81D-43E5-87C6-843AC2B2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89C36-9565-4167-89E6-8F90BCAF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FEE37-11C9-42E4-B11B-C1ED8D8F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FBB52-09D2-4768-BB79-F7F41291B5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6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47F6F-6C2F-4ECF-9CD8-10E2FEC9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97DD94-759C-4D12-B8A0-9CFF4B03B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A88F77-0BCD-4EC5-9723-07F35F54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5EAE1B-7AB7-4F6B-9440-806D0A55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60CD8-DA78-4588-B69C-D4A3AD1B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E8EC3-7954-4C18-9DA0-BC9F79EB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431EB-7B3B-441E-8C64-C498CAFEA2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09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>
            <a:extLst>
              <a:ext uri="{FF2B5EF4-FFF2-40B4-BE49-F238E27FC236}">
                <a16:creationId xmlns:a16="http://schemas.microsoft.com/office/drawing/2014/main" id="{1FF2B1FB-214C-471E-9A8E-7F17A3962055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>
              <a:extLst>
                <a:ext uri="{FF2B5EF4-FFF2-40B4-BE49-F238E27FC236}">
                  <a16:creationId xmlns:a16="http://schemas.microsoft.com/office/drawing/2014/main" id="{2E963E62-9696-4DBC-9AA2-5BC2483C45D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>
              <a:extLst>
                <a:ext uri="{FF2B5EF4-FFF2-40B4-BE49-F238E27FC236}">
                  <a16:creationId xmlns:a16="http://schemas.microsoft.com/office/drawing/2014/main" id="{B4395363-AFCD-4EDE-8FEE-87090ADBBA2A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>
                <a:extLst>
                  <a:ext uri="{FF2B5EF4-FFF2-40B4-BE49-F238E27FC236}">
                    <a16:creationId xmlns:a16="http://schemas.microsoft.com/office/drawing/2014/main" id="{97867013-989D-4BE8-87AC-7B83CB82136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>
                <a:extLst>
                  <a:ext uri="{FF2B5EF4-FFF2-40B4-BE49-F238E27FC236}">
                    <a16:creationId xmlns:a16="http://schemas.microsoft.com/office/drawing/2014/main" id="{4203A76B-2BA0-45AC-8CB0-66158EE4214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>
                <a:extLst>
                  <a:ext uri="{FF2B5EF4-FFF2-40B4-BE49-F238E27FC236}">
                    <a16:creationId xmlns:a16="http://schemas.microsoft.com/office/drawing/2014/main" id="{720952C9-017D-43C5-AB96-5CB516F5F50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>
              <a:extLst>
                <a:ext uri="{FF2B5EF4-FFF2-40B4-BE49-F238E27FC236}">
                  <a16:creationId xmlns:a16="http://schemas.microsoft.com/office/drawing/2014/main" id="{66A6A70E-6101-49B6-AAF9-0BC085A3AF7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>
              <a:extLst>
                <a:ext uri="{FF2B5EF4-FFF2-40B4-BE49-F238E27FC236}">
                  <a16:creationId xmlns:a16="http://schemas.microsoft.com/office/drawing/2014/main" id="{0D099D70-56B9-4C3F-9EFB-0BD1BD91DDEB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>
                <a:extLst>
                  <a:ext uri="{FF2B5EF4-FFF2-40B4-BE49-F238E27FC236}">
                    <a16:creationId xmlns:a16="http://schemas.microsoft.com/office/drawing/2014/main" id="{D3A97D37-DC71-441A-B8BE-269E66343FF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>
                <a:extLst>
                  <a:ext uri="{FF2B5EF4-FFF2-40B4-BE49-F238E27FC236}">
                    <a16:creationId xmlns:a16="http://schemas.microsoft.com/office/drawing/2014/main" id="{13C69B41-F41A-4BB6-AFF4-A1891B08D39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>
                <a:extLst>
                  <a:ext uri="{FF2B5EF4-FFF2-40B4-BE49-F238E27FC236}">
                    <a16:creationId xmlns:a16="http://schemas.microsoft.com/office/drawing/2014/main" id="{601CE264-0153-4DB8-8CF6-D01FD662BC1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>
                <a:extLst>
                  <a:ext uri="{FF2B5EF4-FFF2-40B4-BE49-F238E27FC236}">
                    <a16:creationId xmlns:a16="http://schemas.microsoft.com/office/drawing/2014/main" id="{B72F775A-8BD1-4765-B24E-E29A19BD065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>
                <a:extLst>
                  <a:ext uri="{FF2B5EF4-FFF2-40B4-BE49-F238E27FC236}">
                    <a16:creationId xmlns:a16="http://schemas.microsoft.com/office/drawing/2014/main" id="{3C390FC8-D1E4-40C6-8C29-70000116FFF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>
                <a:extLst>
                  <a:ext uri="{FF2B5EF4-FFF2-40B4-BE49-F238E27FC236}">
                    <a16:creationId xmlns:a16="http://schemas.microsoft.com/office/drawing/2014/main" id="{675EB6F8-8F58-406E-8217-94CB89C03AB8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>
                  <a:extLst>
                    <a:ext uri="{FF2B5EF4-FFF2-40B4-BE49-F238E27FC236}">
                      <a16:creationId xmlns:a16="http://schemas.microsoft.com/office/drawing/2014/main" id="{CC0F4F1B-1D04-4BA1-B240-796E9CC035CD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>
                  <a:extLst>
                    <a:ext uri="{FF2B5EF4-FFF2-40B4-BE49-F238E27FC236}">
                      <a16:creationId xmlns:a16="http://schemas.microsoft.com/office/drawing/2014/main" id="{F1258D31-1CF1-4B2C-BC40-657B89C7E482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>
                  <a:extLst>
                    <a:ext uri="{FF2B5EF4-FFF2-40B4-BE49-F238E27FC236}">
                      <a16:creationId xmlns:a16="http://schemas.microsoft.com/office/drawing/2014/main" id="{76FE5095-0E95-4FAC-BFE5-4997E3A9B2A8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>
              <a:extLst>
                <a:ext uri="{FF2B5EF4-FFF2-40B4-BE49-F238E27FC236}">
                  <a16:creationId xmlns:a16="http://schemas.microsoft.com/office/drawing/2014/main" id="{3F0F7331-EBB1-47E7-9C6B-AA09E2FEE50D}"/>
                </a:ext>
              </a:extLst>
            </p:cNvPr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>
                <a:extLst>
                  <a:ext uri="{FF2B5EF4-FFF2-40B4-BE49-F238E27FC236}">
                    <a16:creationId xmlns:a16="http://schemas.microsoft.com/office/drawing/2014/main" id="{7F4389AC-451B-439A-8639-54F898EF016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>
                <a:extLst>
                  <a:ext uri="{FF2B5EF4-FFF2-40B4-BE49-F238E27FC236}">
                    <a16:creationId xmlns:a16="http://schemas.microsoft.com/office/drawing/2014/main" id="{9BD55459-C03B-4D08-B199-D48DE4C40BF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>
                <a:extLst>
                  <a:ext uri="{FF2B5EF4-FFF2-40B4-BE49-F238E27FC236}">
                    <a16:creationId xmlns:a16="http://schemas.microsoft.com/office/drawing/2014/main" id="{60E7EC38-FF6D-46CD-9A82-CF31B531D79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>
              <a:extLst>
                <a:ext uri="{FF2B5EF4-FFF2-40B4-BE49-F238E27FC236}">
                  <a16:creationId xmlns:a16="http://schemas.microsoft.com/office/drawing/2014/main" id="{EA3DAFFB-0849-4908-901A-2531FE914195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>
                <a:extLst>
                  <a:ext uri="{FF2B5EF4-FFF2-40B4-BE49-F238E27FC236}">
                    <a16:creationId xmlns:a16="http://schemas.microsoft.com/office/drawing/2014/main" id="{E94CEB0F-D93C-4228-9BF2-AE3688D19DF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>
                <a:extLst>
                  <a:ext uri="{FF2B5EF4-FFF2-40B4-BE49-F238E27FC236}">
                    <a16:creationId xmlns:a16="http://schemas.microsoft.com/office/drawing/2014/main" id="{684F8B65-1FF5-4A8A-BF98-4A42F339705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>
                <a:extLst>
                  <a:ext uri="{FF2B5EF4-FFF2-40B4-BE49-F238E27FC236}">
                    <a16:creationId xmlns:a16="http://schemas.microsoft.com/office/drawing/2014/main" id="{EC6A0016-2D99-4428-99D2-5D45480CA64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>
              <a:extLst>
                <a:ext uri="{FF2B5EF4-FFF2-40B4-BE49-F238E27FC236}">
                  <a16:creationId xmlns:a16="http://schemas.microsoft.com/office/drawing/2014/main" id="{7636C053-4B16-49D9-BA0A-BB38CDA4F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>
                <a:extLst>
                  <a:ext uri="{FF2B5EF4-FFF2-40B4-BE49-F238E27FC236}">
                    <a16:creationId xmlns:a16="http://schemas.microsoft.com/office/drawing/2014/main" id="{A91570D8-5ABC-43E5-B8D1-9ECC15FBA77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>
                <a:extLst>
                  <a:ext uri="{FF2B5EF4-FFF2-40B4-BE49-F238E27FC236}">
                    <a16:creationId xmlns:a16="http://schemas.microsoft.com/office/drawing/2014/main" id="{3ACDE6D6-2228-4C34-956C-BA562EDF8BE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>
                <a:extLst>
                  <a:ext uri="{FF2B5EF4-FFF2-40B4-BE49-F238E27FC236}">
                    <a16:creationId xmlns:a16="http://schemas.microsoft.com/office/drawing/2014/main" id="{8A28EF84-CDE0-479C-BE2E-F33ECAFB08F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>
              <a:extLst>
                <a:ext uri="{FF2B5EF4-FFF2-40B4-BE49-F238E27FC236}">
                  <a16:creationId xmlns:a16="http://schemas.microsoft.com/office/drawing/2014/main" id="{629AA9BC-2349-4BEE-A48C-109781F6110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>
              <a:extLst>
                <a:ext uri="{FF2B5EF4-FFF2-40B4-BE49-F238E27FC236}">
                  <a16:creationId xmlns:a16="http://schemas.microsoft.com/office/drawing/2014/main" id="{C21D33AE-8F72-435C-AE3C-D4226504F089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>
              <a:extLst>
                <a:ext uri="{FF2B5EF4-FFF2-40B4-BE49-F238E27FC236}">
                  <a16:creationId xmlns:a16="http://schemas.microsoft.com/office/drawing/2014/main" id="{355F79D9-0F3F-4E00-BB96-5BA422F056BE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>
              <a:extLst>
                <a:ext uri="{FF2B5EF4-FFF2-40B4-BE49-F238E27FC236}">
                  <a16:creationId xmlns:a16="http://schemas.microsoft.com/office/drawing/2014/main" id="{6DE90384-B58E-44BF-8968-15FE56CB46A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>
              <a:extLst>
                <a:ext uri="{FF2B5EF4-FFF2-40B4-BE49-F238E27FC236}">
                  <a16:creationId xmlns:a16="http://schemas.microsoft.com/office/drawing/2014/main" id="{20CD0F18-AFE1-481D-9272-9B294C0E54F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>
              <a:extLst>
                <a:ext uri="{FF2B5EF4-FFF2-40B4-BE49-F238E27FC236}">
                  <a16:creationId xmlns:a16="http://schemas.microsoft.com/office/drawing/2014/main" id="{30383E43-65AC-4306-B30A-9E8A0DEC5D5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>
              <a:extLst>
                <a:ext uri="{FF2B5EF4-FFF2-40B4-BE49-F238E27FC236}">
                  <a16:creationId xmlns:a16="http://schemas.microsoft.com/office/drawing/2014/main" id="{1DD3A593-68B9-471B-AA80-7237C2C54EF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>
              <a:extLst>
                <a:ext uri="{FF2B5EF4-FFF2-40B4-BE49-F238E27FC236}">
                  <a16:creationId xmlns:a16="http://schemas.microsoft.com/office/drawing/2014/main" id="{46DE343B-B858-4573-92C7-F1A2B4BFA8CD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>
              <a:extLst>
                <a:ext uri="{FF2B5EF4-FFF2-40B4-BE49-F238E27FC236}">
                  <a16:creationId xmlns:a16="http://schemas.microsoft.com/office/drawing/2014/main" id="{96C0E619-DB42-4084-BC89-1383A7E08F39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>
              <a:extLst>
                <a:ext uri="{FF2B5EF4-FFF2-40B4-BE49-F238E27FC236}">
                  <a16:creationId xmlns:a16="http://schemas.microsoft.com/office/drawing/2014/main" id="{E03FDB14-FC25-4149-8C58-8580D31329F9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>
              <a:extLst>
                <a:ext uri="{FF2B5EF4-FFF2-40B4-BE49-F238E27FC236}">
                  <a16:creationId xmlns:a16="http://schemas.microsoft.com/office/drawing/2014/main" id="{5CDE6397-3DB1-44E6-A4F0-B93DD92318FB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>
              <a:extLst>
                <a:ext uri="{FF2B5EF4-FFF2-40B4-BE49-F238E27FC236}">
                  <a16:creationId xmlns:a16="http://schemas.microsoft.com/office/drawing/2014/main" id="{58E684AC-2162-463C-8297-D3141581ED9D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>
              <a:extLst>
                <a:ext uri="{FF2B5EF4-FFF2-40B4-BE49-F238E27FC236}">
                  <a16:creationId xmlns:a16="http://schemas.microsoft.com/office/drawing/2014/main" id="{2ABBAA4F-35E2-40E9-A4A1-81812378445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>
              <a:extLst>
                <a:ext uri="{FF2B5EF4-FFF2-40B4-BE49-F238E27FC236}">
                  <a16:creationId xmlns:a16="http://schemas.microsoft.com/office/drawing/2014/main" id="{6BD904F1-B9F5-404B-9391-EC3A4DEB746E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9" name="Rectangle 45">
            <a:extLst>
              <a:ext uri="{FF2B5EF4-FFF2-40B4-BE49-F238E27FC236}">
                <a16:creationId xmlns:a16="http://schemas.microsoft.com/office/drawing/2014/main" id="{12C04E8E-C4C2-4F1F-A5F2-375321C48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2270" name="Rectangle 46">
            <a:extLst>
              <a:ext uri="{FF2B5EF4-FFF2-40B4-BE49-F238E27FC236}">
                <a16:creationId xmlns:a16="http://schemas.microsoft.com/office/drawing/2014/main" id="{A5308D42-0BAB-4B0F-AFFF-575A1E646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71" name="Rectangle 47">
            <a:extLst>
              <a:ext uri="{FF2B5EF4-FFF2-40B4-BE49-F238E27FC236}">
                <a16:creationId xmlns:a16="http://schemas.microsoft.com/office/drawing/2014/main" id="{913F0CEA-D7E0-4C84-A4AF-B901A6F69B2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22472EB0-A888-4BD2-85F3-DE909A0FD9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3" name="Rectangle 49">
            <a:extLst>
              <a:ext uri="{FF2B5EF4-FFF2-40B4-BE49-F238E27FC236}">
                <a16:creationId xmlns:a16="http://schemas.microsoft.com/office/drawing/2014/main" id="{0744710D-E0AC-4DF5-8C62-6E99980D1B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78211A4E-C10D-43B1-9F9F-63CFF0EE27C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2274" name="Rectangle 50">
            <a:extLst>
              <a:ext uri="{FF2B5EF4-FFF2-40B4-BE49-F238E27FC236}">
                <a16:creationId xmlns:a16="http://schemas.microsoft.com/office/drawing/2014/main" id="{3BE65DE7-62C5-47F3-B0C5-417C4D4555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56078"/>
                  <a:invGamma/>
                </a:srgbClr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5" name="Rectangle 51">
            <a:extLst>
              <a:ext uri="{FF2B5EF4-FFF2-40B4-BE49-F238E27FC236}">
                <a16:creationId xmlns:a16="http://schemas.microsoft.com/office/drawing/2014/main" id="{C73E7694-3EF9-4B02-93C3-EA0178559E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66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0" name="Rectangle 56">
            <a:extLst>
              <a:ext uri="{FF2B5EF4-FFF2-40B4-BE49-F238E27FC236}">
                <a16:creationId xmlns:a16="http://schemas.microsoft.com/office/drawing/2014/main" id="{F9C3A792-28BD-433D-AF16-167423ED1C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" y="-1588"/>
            <a:ext cx="737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原子核物理概论  </a:t>
            </a: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</a:t>
            </a:r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1" lang="en-US" altLang="zh-CN" sz="3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>
                <a:solidFill>
                  <a:schemeClr val="bg1"/>
                </a:solidFill>
                <a:ea typeface="楷体_GB2312" pitchFamily="49" charset="-122"/>
              </a:rPr>
              <a:t>核的基态特性之二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8" name="Rectangle 8">
            <a:extLst>
              <a:ext uri="{FF2B5EF4-FFF2-40B4-BE49-F238E27FC236}">
                <a16:creationId xmlns:a16="http://schemas.microsoft.com/office/drawing/2014/main" id="{D7DFC95A-6CBE-4A7C-89CE-02B1A0C56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17550"/>
            <a:ext cx="42624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§4  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核的基态特性之二</a:t>
            </a:r>
          </a:p>
        </p:txBody>
      </p:sp>
      <p:sp>
        <p:nvSpPr>
          <p:cNvPr id="199691" name="Rectangle 11">
            <a:extLst>
              <a:ext uri="{FF2B5EF4-FFF2-40B4-BE49-F238E27FC236}">
                <a16:creationId xmlns:a16="http://schemas.microsoft.com/office/drawing/2014/main" id="{408723E1-8D1D-4F47-B6D8-68A5B3B7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84325"/>
            <a:ext cx="25908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1.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原子核自旋</a:t>
            </a:r>
          </a:p>
        </p:txBody>
      </p:sp>
      <p:sp>
        <p:nvSpPr>
          <p:cNvPr id="199692" name="Rectangle 12">
            <a:extLst>
              <a:ext uri="{FF2B5EF4-FFF2-40B4-BE49-F238E27FC236}">
                <a16:creationId xmlns:a16="http://schemas.microsoft.com/office/drawing/2014/main" id="{A4A26684-AF00-4D0E-90BB-65BA03650E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492375"/>
            <a:ext cx="7859712" cy="3529013"/>
          </a:xfrm>
          <a:solidFill>
            <a:schemeClr val="bg1"/>
          </a:solidFill>
          <a:ln/>
        </p:spPr>
        <p:txBody>
          <a:bodyPr lIns="92075" tIns="46038" rIns="92075" bIns="46038"/>
          <a:lstStyle/>
          <a:p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1924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年，在</a:t>
            </a:r>
            <a:r>
              <a:rPr lang="en-US" altLang="zh-CN" sz="28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G.E.Uhlenbeck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S.A.Goudsmit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提出电子自旋之前，</a:t>
            </a:r>
            <a:r>
              <a:rPr lang="en-US" altLang="zh-CN" sz="28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W.Pauli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就提出原子核整体应具有自旋角动量 </a:t>
            </a:r>
            <a:r>
              <a:rPr lang="zh-CN" altLang="en-US" sz="28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zh-CN" sz="28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1932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年发现中子以后，实验发现：中子和质子都具有自旋为         。</a:t>
            </a:r>
            <a:endParaRPr lang="en-US" altLang="en-US" sz="2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原子核的自旋角动量为构成它的中子和质子的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轨道角动量和自旋角动量的矢量和。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99693" name="Object 13">
            <a:extLst>
              <a:ext uri="{FF2B5EF4-FFF2-40B4-BE49-F238E27FC236}">
                <a16:creationId xmlns:a16="http://schemas.microsoft.com/office/drawing/2014/main" id="{F74A8583-8675-42A7-A066-12596B915294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62583728"/>
              </p:ext>
            </p:extLst>
          </p:nvPr>
        </p:nvGraphicFramePr>
        <p:xfrm>
          <a:off x="3085652" y="3260995"/>
          <a:ext cx="5127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7" name="公式" r:id="rId3" imgW="190440" imgH="241200" progId="Equation.3">
                  <p:embed/>
                </p:oleObj>
              </mc:Choice>
              <mc:Fallback>
                <p:oleObj name="公式" r:id="rId3" imgW="19044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652" y="3260995"/>
                        <a:ext cx="5127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6" name="Object 16">
            <a:extLst>
              <a:ext uri="{FF2B5EF4-FFF2-40B4-BE49-F238E27FC236}">
                <a16:creationId xmlns:a16="http://schemas.microsoft.com/office/drawing/2014/main" id="{DB78703E-363C-4B34-90F4-2979CE0F1D0D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79645320"/>
              </p:ext>
            </p:extLst>
          </p:nvPr>
        </p:nvGraphicFramePr>
        <p:xfrm>
          <a:off x="3059113" y="4365625"/>
          <a:ext cx="7921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8" name="公式" r:id="rId5" imgW="291960" imgH="177480" progId="Equation.3">
                  <p:embed/>
                </p:oleObj>
              </mc:Choice>
              <mc:Fallback>
                <p:oleObj name="公式" r:id="rId5" imgW="29196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365625"/>
                        <a:ext cx="7921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>
            <a:extLst>
              <a:ext uri="{FF2B5EF4-FFF2-40B4-BE49-F238E27FC236}">
                <a16:creationId xmlns:a16="http://schemas.microsoft.com/office/drawing/2014/main" id="{003690BB-3864-432A-BB9C-D8547D4B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3382962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  <a:t>4.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原子核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</a:rPr>
              <a:t>电四极矩</a:t>
            </a:r>
          </a:p>
        </p:txBody>
      </p:sp>
      <p:graphicFrame>
        <p:nvGraphicFramePr>
          <p:cNvPr id="288773" name="Object 5">
            <a:extLst>
              <a:ext uri="{FF2B5EF4-FFF2-40B4-BE49-F238E27FC236}">
                <a16:creationId xmlns:a16="http://schemas.microsoft.com/office/drawing/2014/main" id="{64CA39F6-B0F7-406E-8137-E7971198D101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11188" y="1557338"/>
          <a:ext cx="7416800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9" name="公式" r:id="rId3" imgW="3784320" imgH="2273040" progId="Equation.3">
                  <p:embed/>
                </p:oleObj>
              </mc:Choice>
              <mc:Fallback>
                <p:oleObj name="公式" r:id="rId3" imgW="3784320" imgH="227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7416800" cy="445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790" name="Group 22">
            <a:extLst>
              <a:ext uri="{FF2B5EF4-FFF2-40B4-BE49-F238E27FC236}">
                <a16:creationId xmlns:a16="http://schemas.microsoft.com/office/drawing/2014/main" id="{8D2E4742-11BF-48D9-AD34-B9BBE8AB31D9}"/>
              </a:ext>
            </a:extLst>
          </p:cNvPr>
          <p:cNvGrpSpPr>
            <a:grpSpLocks/>
          </p:cNvGrpSpPr>
          <p:nvPr/>
        </p:nvGrpSpPr>
        <p:grpSpPr bwMode="auto">
          <a:xfrm>
            <a:off x="7164388" y="836613"/>
            <a:ext cx="1763712" cy="3471862"/>
            <a:chOff x="4513" y="527"/>
            <a:chExt cx="1111" cy="2187"/>
          </a:xfrm>
        </p:grpSpPr>
        <p:sp>
          <p:nvSpPr>
            <p:cNvPr id="288776" name="Oval 8">
              <a:extLst>
                <a:ext uri="{FF2B5EF4-FFF2-40B4-BE49-F238E27FC236}">
                  <a16:creationId xmlns:a16="http://schemas.microsoft.com/office/drawing/2014/main" id="{84168D43-374E-4D9F-8A3B-15F369751D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700661">
              <a:off x="4611" y="1659"/>
              <a:ext cx="725" cy="86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77" name="Line 9">
              <a:extLst>
                <a:ext uri="{FF2B5EF4-FFF2-40B4-BE49-F238E27FC236}">
                  <a16:creationId xmlns:a16="http://schemas.microsoft.com/office/drawing/2014/main" id="{25EF51A2-A6A8-45A0-8400-B2A1C5FD7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1" y="2341"/>
              <a:ext cx="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778" name="Line 10">
              <a:extLst>
                <a:ext uri="{FF2B5EF4-FFF2-40B4-BE49-F238E27FC236}">
                  <a16:creationId xmlns:a16="http://schemas.microsoft.com/office/drawing/2014/main" id="{18C9F806-6CB9-4D4C-8757-3BD9DF492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1" y="527"/>
              <a:ext cx="0" cy="18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779" name="Line 11">
              <a:extLst>
                <a:ext uri="{FF2B5EF4-FFF2-40B4-BE49-F238E27FC236}">
                  <a16:creationId xmlns:a16="http://schemas.microsoft.com/office/drawing/2014/main" id="{F33AEC5F-41D1-4943-AAAA-B469A4349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" y="2341"/>
              <a:ext cx="318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780" name="Line 12">
              <a:extLst>
                <a:ext uri="{FF2B5EF4-FFF2-40B4-BE49-F238E27FC236}">
                  <a16:creationId xmlns:a16="http://schemas.microsoft.com/office/drawing/2014/main" id="{DA9444CA-E45E-482F-A745-7999114D1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1" y="1842"/>
              <a:ext cx="317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781" name="Line 13">
              <a:extLst>
                <a:ext uri="{FF2B5EF4-FFF2-40B4-BE49-F238E27FC236}">
                  <a16:creationId xmlns:a16="http://schemas.microsoft.com/office/drawing/2014/main" id="{7D7D8DD8-CFE3-4663-9C6C-F906BB6A4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31" y="799"/>
              <a:ext cx="317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782" name="Rectangle 14">
              <a:extLst>
                <a:ext uri="{FF2B5EF4-FFF2-40B4-BE49-F238E27FC236}">
                  <a16:creationId xmlns:a16="http://schemas.microsoft.com/office/drawing/2014/main" id="{E1C23068-7509-46EA-BB02-29E8D73E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797"/>
              <a:ext cx="90" cy="9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83" name="Text Box 15">
              <a:extLst>
                <a:ext uri="{FF2B5EF4-FFF2-40B4-BE49-F238E27FC236}">
                  <a16:creationId xmlns:a16="http://schemas.microsoft.com/office/drawing/2014/main" id="{A53B1B03-5AD7-434F-AF9C-FC5F170FE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1979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288784" name="Text Box 16">
              <a:extLst>
                <a:ext uri="{FF2B5EF4-FFF2-40B4-BE49-F238E27FC236}">
                  <a16:creationId xmlns:a16="http://schemas.microsoft.com/office/drawing/2014/main" id="{3E08EC31-14F6-4ECE-B90D-4CD875601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9" y="1979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288785" name="Text Box 17">
              <a:extLst>
                <a:ext uri="{FF2B5EF4-FFF2-40B4-BE49-F238E27FC236}">
                  <a16:creationId xmlns:a16="http://schemas.microsoft.com/office/drawing/2014/main" id="{566B4EF4-F11F-4499-B02E-1B2B01661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34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0000"/>
                  </a:solidFill>
                </a:rPr>
                <a:t>z</a:t>
              </a:r>
              <a:r>
                <a:rPr lang="en-US" altLang="zh-CN" i="1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8786" name="Text Box 18">
              <a:extLst>
                <a:ext uri="{FF2B5EF4-FFF2-40B4-BE49-F238E27FC236}">
                  <a16:creationId xmlns:a16="http://schemas.microsoft.com/office/drawing/2014/main" id="{8FC6557D-AECC-4B89-969D-02BE8692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117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288787" name="Text Box 19">
              <a:extLst>
                <a:ext uri="{FF2B5EF4-FFF2-40B4-BE49-F238E27FC236}">
                  <a16:creationId xmlns:a16="http://schemas.microsoft.com/office/drawing/2014/main" id="{903B28E2-590A-4FD3-813E-06EA2CCE7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527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288788" name="Text Box 20">
              <a:extLst>
                <a:ext uri="{FF2B5EF4-FFF2-40B4-BE49-F238E27FC236}">
                  <a16:creationId xmlns:a16="http://schemas.microsoft.com/office/drawing/2014/main" id="{2301D53A-E09E-4BD9-8122-AE7E38CDC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38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288789" name="Text Box 21">
              <a:extLst>
                <a:ext uri="{FF2B5EF4-FFF2-40B4-BE49-F238E27FC236}">
                  <a16:creationId xmlns:a16="http://schemas.microsoft.com/office/drawing/2014/main" id="{0E42D6B3-7510-40DF-B27E-FF69A95F7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84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l-GR" altLang="zh-CN" i="1">
                  <a:solidFill>
                    <a:srgbClr val="FF0000"/>
                  </a:solidFill>
                  <a:cs typeface="Times New Roman" panose="02020603050405020304" pitchFamily="18" charset="0"/>
                </a:rPr>
                <a:t>θ</a:t>
              </a:r>
            </a:p>
          </p:txBody>
        </p:sp>
      </p:grpSp>
      <p:sp>
        <p:nvSpPr>
          <p:cNvPr id="288791" name="Text Box 23">
            <a:extLst>
              <a:ext uri="{FF2B5EF4-FFF2-40B4-BE49-F238E27FC236}">
                <a16:creationId xmlns:a16="http://schemas.microsoft.com/office/drawing/2014/main" id="{7FFF9522-2D9D-4F88-A0F7-37118C8C3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021388"/>
            <a:ext cx="1150937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ea typeface="楷体_GB2312" pitchFamily="49" charset="-122"/>
              </a:rPr>
              <a:t>点电荷</a:t>
            </a:r>
          </a:p>
        </p:txBody>
      </p:sp>
      <p:sp>
        <p:nvSpPr>
          <p:cNvPr id="288792" name="Text Box 24">
            <a:extLst>
              <a:ext uri="{FF2B5EF4-FFF2-40B4-BE49-F238E27FC236}">
                <a16:creationId xmlns:a16="http://schemas.microsoft.com/office/drawing/2014/main" id="{68E40846-7CA6-4460-B08A-6CC26769B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6021388"/>
            <a:ext cx="1150937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ea typeface="楷体_GB2312" pitchFamily="49" charset="-122"/>
              </a:rPr>
              <a:t>偶极矩</a:t>
            </a:r>
          </a:p>
        </p:txBody>
      </p:sp>
      <p:sp>
        <p:nvSpPr>
          <p:cNvPr id="288793" name="Text Box 25">
            <a:extLst>
              <a:ext uri="{FF2B5EF4-FFF2-40B4-BE49-F238E27FC236}">
                <a16:creationId xmlns:a16="http://schemas.microsoft.com/office/drawing/2014/main" id="{8CFC386C-1B38-478A-9A69-A6F3F8BD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6021388"/>
            <a:ext cx="1150938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ea typeface="楷体_GB2312" pitchFamily="49" charset="-122"/>
              </a:rPr>
              <a:t>四极矩</a:t>
            </a:r>
          </a:p>
        </p:txBody>
      </p:sp>
      <p:sp>
        <p:nvSpPr>
          <p:cNvPr id="288794" name="Text Box 26">
            <a:extLst>
              <a:ext uri="{FF2B5EF4-FFF2-40B4-BE49-F238E27FC236}">
                <a16:creationId xmlns:a16="http://schemas.microsoft.com/office/drawing/2014/main" id="{8BB38201-6451-4BBD-ABAE-C63F0FFBC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5949950"/>
            <a:ext cx="1150938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ea typeface="楷体_GB2312" pitchFamily="49" charset="-122"/>
              </a:rPr>
              <a:t>八极矩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8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8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28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8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28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91" grpId="0" animBg="1"/>
      <p:bldP spid="288792" grpId="0" animBg="1"/>
      <p:bldP spid="288793" grpId="0" animBg="1"/>
      <p:bldP spid="2887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Text Box 19">
            <a:extLst>
              <a:ext uri="{FF2B5EF4-FFF2-40B4-BE49-F238E27FC236}">
                <a16:creationId xmlns:a16="http://schemas.microsoft.com/office/drawing/2014/main" id="{9ADACB46-74B2-4A71-A1FF-246E5198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51847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>
                <a:ea typeface="楷体_GB2312" pitchFamily="49" charset="-122"/>
              </a:rPr>
              <a:t>理论和实验都证明，原子核的电偶极矩等于零。其电四极矩的定义为（量纲？单位？）</a:t>
            </a:r>
          </a:p>
        </p:txBody>
      </p:sp>
      <p:graphicFrame>
        <p:nvGraphicFramePr>
          <p:cNvPr id="287764" name="Object 20">
            <a:extLst>
              <a:ext uri="{FF2B5EF4-FFF2-40B4-BE49-F238E27FC236}">
                <a16:creationId xmlns:a16="http://schemas.microsoft.com/office/drawing/2014/main" id="{25F70687-8136-48B4-AC74-C8FA69746E12}"/>
              </a:ext>
            </a:extLst>
          </p:cNvPr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7867358"/>
              </p:ext>
            </p:extLst>
          </p:nvPr>
        </p:nvGraphicFramePr>
        <p:xfrm>
          <a:off x="5724525" y="908050"/>
          <a:ext cx="31956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3" name="公式" r:id="rId3" imgW="1396800" imgH="393480" progId="Equation.3">
                  <p:embed/>
                </p:oleObj>
              </mc:Choice>
              <mc:Fallback>
                <p:oleObj name="公式" r:id="rId3" imgW="139680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908050"/>
                        <a:ext cx="3195638" cy="900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7" name="Object 23">
            <a:extLst>
              <a:ext uri="{FF2B5EF4-FFF2-40B4-BE49-F238E27FC236}">
                <a16:creationId xmlns:a16="http://schemas.microsoft.com/office/drawing/2014/main" id="{CA52FD37-63FF-4FDD-9FF1-94F07622384C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5976687"/>
              </p:ext>
            </p:extLst>
          </p:nvPr>
        </p:nvGraphicFramePr>
        <p:xfrm>
          <a:off x="5795963" y="2492375"/>
          <a:ext cx="24399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4" name="公式" r:id="rId5" imgW="1066680" imgH="393480" progId="Equation.3">
                  <p:embed/>
                </p:oleObj>
              </mc:Choice>
              <mc:Fallback>
                <p:oleObj name="公式" r:id="rId5" imgW="106668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492375"/>
                        <a:ext cx="2439987" cy="900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779" name="Group 35">
            <a:extLst>
              <a:ext uri="{FF2B5EF4-FFF2-40B4-BE49-F238E27FC236}">
                <a16:creationId xmlns:a16="http://schemas.microsoft.com/office/drawing/2014/main" id="{B772A775-2ED5-4D23-B7CA-3AEBD476624B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644900"/>
            <a:ext cx="6553200" cy="2057400"/>
            <a:chOff x="912" y="3024"/>
            <a:chExt cx="4128" cy="1296"/>
          </a:xfrm>
        </p:grpSpPr>
        <p:sp>
          <p:nvSpPr>
            <p:cNvPr id="287770" name="Oval 26">
              <a:extLst>
                <a:ext uri="{FF2B5EF4-FFF2-40B4-BE49-F238E27FC236}">
                  <a16:creationId xmlns:a16="http://schemas.microsoft.com/office/drawing/2014/main" id="{55B20EC1-4DB8-488B-A4E3-9E59AEDEF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312"/>
              <a:ext cx="768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1" name="Oval 27">
              <a:extLst>
                <a:ext uri="{FF2B5EF4-FFF2-40B4-BE49-F238E27FC236}">
                  <a16:creationId xmlns:a16="http://schemas.microsoft.com/office/drawing/2014/main" id="{BE3F6B81-5DFB-4F95-B955-C73182B8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600"/>
              <a:ext cx="768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2" name="Line 28">
              <a:extLst>
                <a:ext uri="{FF2B5EF4-FFF2-40B4-BE49-F238E27FC236}">
                  <a16:creationId xmlns:a16="http://schemas.microsoft.com/office/drawing/2014/main" id="{83913AAD-3C74-4A25-8664-366935588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07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3" name="Oval 29">
              <a:extLst>
                <a:ext uri="{FF2B5EF4-FFF2-40B4-BE49-F238E27FC236}">
                  <a16:creationId xmlns:a16="http://schemas.microsoft.com/office/drawing/2014/main" id="{F413D88A-4E64-4741-814B-B34676268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624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4" name="Oval 30">
              <a:extLst>
                <a:ext uri="{FF2B5EF4-FFF2-40B4-BE49-F238E27FC236}">
                  <a16:creationId xmlns:a16="http://schemas.microsoft.com/office/drawing/2014/main" id="{AC703ED4-6FCB-4A07-B87C-3442D712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696"/>
              <a:ext cx="62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5" name="Line 31">
              <a:extLst>
                <a:ext uri="{FF2B5EF4-FFF2-40B4-BE49-F238E27FC236}">
                  <a16:creationId xmlns:a16="http://schemas.microsoft.com/office/drawing/2014/main" id="{E5AF9BD7-C574-41FE-A239-6AF770BBA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02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6" name="Oval 32">
              <a:extLst>
                <a:ext uri="{FF2B5EF4-FFF2-40B4-BE49-F238E27FC236}">
                  <a16:creationId xmlns:a16="http://schemas.microsoft.com/office/drawing/2014/main" id="{C86963AD-9E0E-48EE-A0F8-C8BFBF7F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56"/>
              <a:ext cx="1008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7" name="Oval 33">
              <a:extLst>
                <a:ext uri="{FF2B5EF4-FFF2-40B4-BE49-F238E27FC236}">
                  <a16:creationId xmlns:a16="http://schemas.microsoft.com/office/drawing/2014/main" id="{E134C6EE-29D6-48D6-8091-ED3F23C47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1008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78" name="Line 34">
              <a:extLst>
                <a:ext uri="{FF2B5EF4-FFF2-40B4-BE49-F238E27FC236}">
                  <a16:creationId xmlns:a16="http://schemas.microsoft.com/office/drawing/2014/main" id="{6FCF6CAB-1538-472C-9851-A77FC08F2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307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780" name="Text Box 36">
            <a:extLst>
              <a:ext uri="{FF2B5EF4-FFF2-40B4-BE49-F238E27FC236}">
                <a16:creationId xmlns:a16="http://schemas.microsoft.com/office/drawing/2014/main" id="{A5A266AB-FDF8-4E90-879F-32B88C08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05038"/>
            <a:ext cx="51847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        </a:t>
            </a:r>
            <a:r>
              <a:rPr lang="zh-CN" altLang="en-US">
                <a:ea typeface="楷体_GB2312" pitchFamily="49" charset="-122"/>
              </a:rPr>
              <a:t>假设原子核为一均匀带电的旋转椭球，作为对称轴的半轴为</a:t>
            </a:r>
            <a:r>
              <a:rPr lang="en-US" altLang="zh-CN">
                <a:ea typeface="楷体_GB2312" pitchFamily="49" charset="-122"/>
              </a:rPr>
              <a:t>c</a:t>
            </a:r>
            <a:r>
              <a:rPr lang="zh-CN" altLang="en-US">
                <a:ea typeface="楷体_GB2312" pitchFamily="49" charset="-122"/>
              </a:rPr>
              <a:t>，另外二个半轴均为</a:t>
            </a:r>
            <a:r>
              <a:rPr lang="en-US" altLang="zh-CN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，则</a:t>
            </a:r>
          </a:p>
        </p:txBody>
      </p:sp>
      <p:sp>
        <p:nvSpPr>
          <p:cNvPr id="287781" name="Text Box 37">
            <a:extLst>
              <a:ext uri="{FF2B5EF4-FFF2-40B4-BE49-F238E27FC236}">
                <a16:creationId xmlns:a16="http://schemas.microsoft.com/office/drawing/2014/main" id="{31AE5C85-DEB4-450A-AD9B-37683E7F4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805488"/>
            <a:ext cx="2017712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球形核</a:t>
            </a:r>
            <a:r>
              <a:rPr lang="en-US" altLang="zh-CN" dirty="0">
                <a:ea typeface="楷体_GB2312" pitchFamily="49" charset="-122"/>
              </a:rPr>
              <a:t>Q=0</a:t>
            </a:r>
          </a:p>
        </p:txBody>
      </p:sp>
      <p:sp>
        <p:nvSpPr>
          <p:cNvPr id="287782" name="Text Box 38">
            <a:extLst>
              <a:ext uri="{FF2B5EF4-FFF2-40B4-BE49-F238E27FC236}">
                <a16:creationId xmlns:a16="http://schemas.microsoft.com/office/drawing/2014/main" id="{601DB1EA-D0FE-4F77-A710-812B0E09A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805488"/>
            <a:ext cx="21590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长椭球</a:t>
            </a:r>
            <a:r>
              <a:rPr lang="en-US" altLang="zh-CN" dirty="0">
                <a:ea typeface="楷体_GB2312" pitchFamily="49" charset="-122"/>
              </a:rPr>
              <a:t>Q</a:t>
            </a:r>
            <a:r>
              <a:rPr lang="zh-CN" altLang="en-US" dirty="0"/>
              <a:t>＞</a:t>
            </a:r>
            <a:r>
              <a:rPr lang="en-US" altLang="zh-CN" dirty="0">
                <a:ea typeface="楷体_GB2312" pitchFamily="49" charset="-122"/>
              </a:rPr>
              <a:t>0</a:t>
            </a:r>
          </a:p>
        </p:txBody>
      </p:sp>
      <p:sp>
        <p:nvSpPr>
          <p:cNvPr id="287784" name="Text Box 40">
            <a:extLst>
              <a:ext uri="{FF2B5EF4-FFF2-40B4-BE49-F238E27FC236}">
                <a16:creationId xmlns:a16="http://schemas.microsoft.com/office/drawing/2014/main" id="{702B42C0-3AEE-4127-829F-899E9514B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805488"/>
            <a:ext cx="21590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扁椭球</a:t>
            </a:r>
            <a:r>
              <a:rPr lang="en-US" altLang="zh-CN" dirty="0">
                <a:ea typeface="楷体_GB2312" pitchFamily="49" charset="-122"/>
              </a:rPr>
              <a:t>Q</a:t>
            </a:r>
            <a:r>
              <a:rPr lang="zh-CN" altLang="zh-CN" dirty="0"/>
              <a:t>＜</a:t>
            </a:r>
            <a:r>
              <a:rPr lang="en-US" altLang="zh-CN" dirty="0">
                <a:ea typeface="楷体_GB2312" pitchFamily="49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/>
      <p:bldP spid="287780" grpId="0"/>
      <p:bldP spid="287781" grpId="0" animBg="1"/>
      <p:bldP spid="287782" grpId="0" animBg="1"/>
      <p:bldP spid="2877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>
            <a:extLst>
              <a:ext uri="{FF2B5EF4-FFF2-40B4-BE49-F238E27FC236}">
                <a16:creationId xmlns:a16="http://schemas.microsoft.com/office/drawing/2014/main" id="{0E5C7B44-0434-4BFE-9FF4-6D6EE6B6D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根据电四极矩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Q 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值的大小和符号，可以推知原子核如何偏离球形以及偏离球形的程度，所以说电四极矩描写了 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原子核的形状 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变化。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另外，实验上发现电四极矩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Q 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值随核子数有着周期性的变化，这正是建立原子核壳模型的重要依据之一。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>
            <a:extLst>
              <a:ext uri="{FF2B5EF4-FFF2-40B4-BE49-F238E27FC236}">
                <a16:creationId xmlns:a16="http://schemas.microsoft.com/office/drawing/2014/main" id="{40FD5969-97FC-4732-A976-FDA84B3A5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266382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5.</a:t>
            </a:r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>原子核宇称</a:t>
            </a:r>
          </a:p>
        </p:txBody>
      </p:sp>
      <p:sp>
        <p:nvSpPr>
          <p:cNvPr id="293894" name="Rectangle 6">
            <a:extLst>
              <a:ext uri="{FF2B5EF4-FFF2-40B4-BE49-F238E27FC236}">
                <a16:creationId xmlns:a16="http://schemas.microsoft.com/office/drawing/2014/main" id="{3D120292-C889-4ADD-986F-DF14EF4CE2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84313"/>
            <a:ext cx="7775575" cy="4752975"/>
          </a:xfrm>
          <a:solidFill>
            <a:schemeClr val="bg1"/>
          </a:solidFill>
          <a:ln/>
        </p:spPr>
        <p:txBody>
          <a:bodyPr lIns="92075" tIns="46038" rIns="92075" bIns="46038"/>
          <a:lstStyle/>
          <a:p>
            <a:r>
              <a:rPr lang="zh-CN" altLang="zh-CN" sz="2800" b="1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宇称</a:t>
            </a:r>
            <a:r>
              <a:rPr lang="zh-CN" altLang="zh-CN" sz="28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是表示描述微观粒子体系状态的波函数在</a:t>
            </a:r>
            <a:r>
              <a:rPr lang="zh-CN" altLang="zh-CN" sz="2800" b="1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空间反演</a:t>
            </a:r>
            <a:r>
              <a:rPr lang="zh-CN" altLang="zh-CN" sz="28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变换下的奇偶性的物理量。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r>
              <a:rPr lang="en-US" altLang="zh-CN" sz="2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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r)</a:t>
            </a:r>
            <a:r>
              <a:rPr lang="en-US" altLang="zh-CN" sz="2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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(- </a:t>
            </a:r>
            <a:r>
              <a:rPr lang="en-US" altLang="zh-CN" sz="2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), </a:t>
            </a:r>
            <a:r>
              <a:rPr lang="en-US" altLang="zh-CN" sz="2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aseline="30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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r)</a:t>
            </a:r>
            <a:r>
              <a:rPr lang="en-US" altLang="zh-CN" sz="2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800" baseline="30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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), </a:t>
            </a:r>
            <a:r>
              <a:rPr lang="en-US" altLang="zh-CN" sz="2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 =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1</a:t>
            </a:r>
          </a:p>
          <a:p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核子的宇称</a:t>
            </a:r>
          </a:p>
          <a:p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原子核的宇称</a:t>
            </a: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93899" name="Group 11">
            <a:extLst>
              <a:ext uri="{FF2B5EF4-FFF2-40B4-BE49-F238E27FC236}">
                <a16:creationId xmlns:a16="http://schemas.microsoft.com/office/drawing/2014/main" id="{C8C1EA2B-BAF2-492D-BB7B-E692746D0345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573016"/>
            <a:ext cx="5486400" cy="1481138"/>
            <a:chOff x="1338" y="2206"/>
            <a:chExt cx="3456" cy="933"/>
          </a:xfrm>
          <a:solidFill>
            <a:schemeClr val="bg1"/>
          </a:solidFill>
        </p:grpSpPr>
        <p:graphicFrame>
          <p:nvGraphicFramePr>
            <p:cNvPr id="293895" name="Object 7">
              <a:extLst>
                <a:ext uri="{FF2B5EF4-FFF2-40B4-BE49-F238E27FC236}">
                  <a16:creationId xmlns:a16="http://schemas.microsoft.com/office/drawing/2014/main" id="{D2DB5824-C99A-4AF1-8B28-985B25349A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2710052"/>
                </p:ext>
              </p:extLst>
            </p:nvPr>
          </p:nvGraphicFramePr>
          <p:xfrm>
            <a:off x="1338" y="2206"/>
            <a:ext cx="3456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912" name="公式" r:id="rId3" imgW="1714320" imgH="215640" progId="Equation.3">
                    <p:embed/>
                  </p:oleObj>
                </mc:Choice>
                <mc:Fallback>
                  <p:oleObj name="公式" r:id="rId3" imgW="171432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206"/>
                          <a:ext cx="3456" cy="41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896" name="Object 8">
              <a:extLst>
                <a:ext uri="{FF2B5EF4-FFF2-40B4-BE49-F238E27FC236}">
                  <a16:creationId xmlns:a16="http://schemas.microsoft.com/office/drawing/2014/main" id="{64C4D11F-1D09-4D9B-9C29-3FCDD28A70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712574"/>
                </p:ext>
              </p:extLst>
            </p:nvPr>
          </p:nvGraphicFramePr>
          <p:xfrm>
            <a:off x="1338" y="2659"/>
            <a:ext cx="345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913" name="公式" r:id="rId5" imgW="1955520" imgH="380880" progId="Equation.3">
                    <p:embed/>
                  </p:oleObj>
                </mc:Choice>
                <mc:Fallback>
                  <p:oleObj name="公式" r:id="rId5" imgW="1955520" imgH="380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659"/>
                          <a:ext cx="3456" cy="4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3897" name="Object 9">
            <a:extLst>
              <a:ext uri="{FF2B5EF4-FFF2-40B4-BE49-F238E27FC236}">
                <a16:creationId xmlns:a16="http://schemas.microsoft.com/office/drawing/2014/main" id="{755C7415-25DA-4DB5-99CB-F3F559262C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81600"/>
              </p:ext>
            </p:extLst>
          </p:nvPr>
        </p:nvGraphicFramePr>
        <p:xfrm>
          <a:off x="2124075" y="5516563"/>
          <a:ext cx="23749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14" name="公式" r:id="rId7" imgW="1155600" imgH="444240" progId="Equation.3">
                  <p:embed/>
                </p:oleObj>
              </mc:Choice>
              <mc:Fallback>
                <p:oleObj name="公式" r:id="rId7" imgW="11556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16563"/>
                        <a:ext cx="2374900" cy="881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3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3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3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>
            <a:extLst>
              <a:ext uri="{FF2B5EF4-FFF2-40B4-BE49-F238E27FC236}">
                <a16:creationId xmlns:a16="http://schemas.microsoft.com/office/drawing/2014/main" id="{28BBA1E0-0262-477A-96B6-BCC0228A8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11225"/>
            <a:ext cx="7848600" cy="53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CC0000"/>
                </a:solidFill>
                <a:ea typeface="楷体_GB2312" pitchFamily="49" charset="-122"/>
                <a:sym typeface="Symbol" panose="05050102010706020507" pitchFamily="18" charset="2"/>
              </a:rPr>
              <a:t>宇称守恒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孤立体系的宇称不会从偶性变为奇性或从奇性变为偶性。</a:t>
            </a:r>
            <a:endParaRPr lang="zh-CN" altLang="en-US" dirty="0">
              <a:solidFill>
                <a:schemeClr val="bg2">
                  <a:lumMod val="10000"/>
                </a:schemeClr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C0000"/>
                </a:solidFill>
                <a:ea typeface="楷体_GB2312" pitchFamily="49" charset="-122"/>
              </a:rPr>
              <a:t>弱相互作用中宇称不守恒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       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1956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年，李政道和杨振宁提出后，经吴键雄用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Symbol" panose="05050102010706020507" pitchFamily="18" charset="2"/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衰变的实验加以证实，是近代物理学史中的一个重大突破。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实验上发现原子核总是具有确定的宇称，不是奇，就是偶。而且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N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，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Z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都为偶数的核，它基态的宇称总是偶的。原子核激发态的宇称既有和基态宇称相同的，也有相反的。</a:t>
            </a:r>
            <a:endParaRPr lang="zh-CN" altLang="en-US" b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Rectangle 4">
            <a:extLst>
              <a:ext uri="{FF2B5EF4-FFF2-40B4-BE49-F238E27FC236}">
                <a16:creationId xmlns:a16="http://schemas.microsoft.com/office/drawing/2014/main" id="{11E8AA52-BFA3-4DCE-AD4E-66C79BB39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2951162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6.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原子核统计性</a:t>
            </a:r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EEBF89DA-F326-4390-8E6E-673481885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844675"/>
            <a:ext cx="76327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为奇数的原子核是费米子，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                              </a:t>
            </a:r>
            <a:r>
              <a:rPr lang="zh-CN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遵从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Fermi</a:t>
            </a:r>
            <a:r>
              <a:rPr lang="zh-CN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Dirac</a:t>
            </a:r>
            <a:r>
              <a:rPr lang="zh-CN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统计。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为偶数的原子核是玻色子，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                              </a:t>
            </a:r>
            <a:r>
              <a:rPr lang="zh-CN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遵从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Bose</a:t>
            </a:r>
            <a:r>
              <a:rPr lang="zh-CN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Einstein</a:t>
            </a:r>
            <a:r>
              <a:rPr lang="zh-CN" altLang="zh-CN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统计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94918" name="Rectangle 6">
            <a:extLst>
              <a:ext uri="{FF2B5EF4-FFF2-40B4-BE49-F238E27FC236}">
                <a16:creationId xmlns:a16="http://schemas.microsoft.com/office/drawing/2014/main" id="{724758F7-F037-4780-B16E-4DA3A18B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65625"/>
            <a:ext cx="78486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>
                <a:solidFill>
                  <a:schemeClr val="bg2">
                    <a:lumMod val="10000"/>
                  </a:schemeClr>
                </a:solidFill>
                <a:sym typeface="Symbol" panose="05050102010706020507" pitchFamily="18" charset="2"/>
              </a:rPr>
              <a:t>※</a:t>
            </a:r>
            <a:r>
              <a:rPr lang="zh-CN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氮核不可能由质子和电子组成，由统计性判断：</a:t>
            </a:r>
          </a:p>
          <a:p>
            <a:pPr lvl="1">
              <a:lnSpc>
                <a:spcPct val="120000"/>
              </a:lnSpc>
            </a:pPr>
            <a:r>
              <a:rPr lang="zh-CN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A=14</a:t>
            </a:r>
            <a:r>
              <a:rPr lang="zh-CN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是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玻色子        （由</a:t>
            </a:r>
            <a:r>
              <a:rPr lang="zh-CN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质子和中子组成）</a:t>
            </a:r>
          </a:p>
          <a:p>
            <a:pPr lvl="1">
              <a:lnSpc>
                <a:spcPct val="120000"/>
              </a:lnSpc>
            </a:pPr>
            <a:r>
              <a:rPr lang="zh-CN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A=21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是费米子        （</a:t>
            </a:r>
            <a:r>
              <a:rPr lang="zh-CN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由质子和电子组成）</a:t>
            </a:r>
            <a:endParaRPr lang="zh-CN" altLang="en-US">
              <a:solidFill>
                <a:schemeClr val="bg2">
                  <a:lumMod val="10000"/>
                </a:schemeClr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>
            <a:extLst>
              <a:ext uri="{FF2B5EF4-FFF2-40B4-BE49-F238E27FC236}">
                <a16:creationId xmlns:a16="http://schemas.microsoft.com/office/drawing/2014/main" id="{D15082FD-9F2C-401A-B27E-1F776DBB2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2951162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7.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超精细结构</a:t>
            </a:r>
          </a:p>
        </p:txBody>
      </p:sp>
      <p:sp>
        <p:nvSpPr>
          <p:cNvPr id="290822" name="Rectangle 6">
            <a:extLst>
              <a:ext uri="{FF2B5EF4-FFF2-40B4-BE49-F238E27FC236}">
                <a16:creationId xmlns:a16="http://schemas.microsoft.com/office/drawing/2014/main" id="{0A29F37D-8913-4391-BBF3-3E061B42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411865"/>
            <a:ext cx="18473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0824" name="Rectangle 8">
            <a:extLst>
              <a:ext uri="{FF2B5EF4-FFF2-40B4-BE49-F238E27FC236}">
                <a16:creationId xmlns:a16="http://schemas.microsoft.com/office/drawing/2014/main" id="{4BE0C3E4-70CF-416C-8A58-0AE047F02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83290"/>
            <a:ext cx="18473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90828" name="Group 12">
            <a:extLst>
              <a:ext uri="{FF2B5EF4-FFF2-40B4-BE49-F238E27FC236}">
                <a16:creationId xmlns:a16="http://schemas.microsoft.com/office/drawing/2014/main" id="{2DE945D3-8623-46BF-B5C8-B1188DC5101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773238"/>
            <a:ext cx="8229600" cy="2654300"/>
            <a:chOff x="295" y="1117"/>
            <a:chExt cx="5184" cy="1672"/>
          </a:xfrm>
          <a:solidFill>
            <a:schemeClr val="bg1"/>
          </a:solidFill>
        </p:grpSpPr>
        <p:graphicFrame>
          <p:nvGraphicFramePr>
            <p:cNvPr id="290823" name="Object 7">
              <a:extLst>
                <a:ext uri="{FF2B5EF4-FFF2-40B4-BE49-F238E27FC236}">
                  <a16:creationId xmlns:a16="http://schemas.microsoft.com/office/drawing/2014/main" id="{BF979651-EE5F-4EB2-ADF0-57EAD5CD16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1389"/>
            <a:ext cx="23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37" name="公式" r:id="rId3" imgW="164880" imgH="241200" progId="Equation.3">
                    <p:embed/>
                  </p:oleObj>
                </mc:Choice>
                <mc:Fallback>
                  <p:oleObj name="公式" r:id="rId3" imgW="16488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389"/>
                          <a:ext cx="238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25" name="Object 9">
              <a:extLst>
                <a:ext uri="{FF2B5EF4-FFF2-40B4-BE49-F238E27FC236}">
                  <a16:creationId xmlns:a16="http://schemas.microsoft.com/office/drawing/2014/main" id="{148D8CA9-2E90-4C70-8B90-485AA4D1FC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1389"/>
            <a:ext cx="2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838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389"/>
                          <a:ext cx="29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0826" name="Rectangle 10">
              <a:extLst>
                <a:ext uri="{FF2B5EF4-FFF2-40B4-BE49-F238E27FC236}">
                  <a16:creationId xmlns:a16="http://schemas.microsoft.com/office/drawing/2014/main" id="{6E6BBA66-ABFD-474C-8A29-8F1F23F15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117"/>
              <a:ext cx="5184" cy="167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ea typeface="仿宋_GB2312" pitchFamily="49" charset="-122"/>
                </a:rPr>
                <a:t>        </a:t>
              </a:r>
              <a:r>
                <a:rPr lang="zh-CN" altLang="en-US">
                  <a:solidFill>
                    <a:schemeClr val="bg2">
                      <a:lumMod val="10000"/>
                    </a:schemeClr>
                  </a:solidFill>
                  <a:ea typeface="仿宋_GB2312" pitchFamily="49" charset="-122"/>
                </a:rPr>
                <a:t>原子核有一定的大小，其电荷有一个分布（电四极矩），它还有自旋角动量和磁矩，这些性质对核外电子的运动必然要产生影响，从而使原子光谱进一步分裂，其分裂程度比精细结构还要小</a:t>
              </a:r>
              <a:r>
                <a:rPr lang="en-US" altLang="zh-CN">
                  <a:solidFill>
                    <a:schemeClr val="bg2">
                      <a:lumMod val="10000"/>
                    </a:schemeClr>
                  </a:solidFill>
                  <a:ea typeface="仿宋_GB2312" pitchFamily="49" charset="-122"/>
                </a:rPr>
                <a:t>3</a:t>
              </a:r>
              <a:r>
                <a:rPr lang="zh-CN" altLang="en-US">
                  <a:solidFill>
                    <a:schemeClr val="bg2">
                      <a:lumMod val="10000"/>
                    </a:schemeClr>
                  </a:solidFill>
                  <a:ea typeface="仿宋_GB2312" pitchFamily="49" charset="-122"/>
                </a:rPr>
                <a:t>个数量级，故称为超精细结构，它的起因称为超精细相互作用。</a:t>
              </a:r>
            </a:p>
          </p:txBody>
        </p:sp>
      </p:grpSp>
      <p:sp>
        <p:nvSpPr>
          <p:cNvPr id="290827" name="Text Box 11">
            <a:extLst>
              <a:ext uri="{FF2B5EF4-FFF2-40B4-BE49-F238E27FC236}">
                <a16:creationId xmlns:a16="http://schemas.microsoft.com/office/drawing/2014/main" id="{9581F74D-1725-4939-A963-F204DD567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24400"/>
            <a:ext cx="8382000" cy="148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视原子核为点电荷</a:t>
            </a:r>
            <a:r>
              <a:rPr lang="en-US" altLang="zh-CN" sz="2400" i="1">
                <a:solidFill>
                  <a:schemeClr val="bg2">
                    <a:lumMod val="10000"/>
                  </a:schemeClr>
                </a:solidFill>
                <a:ea typeface="仿宋_GB2312" pitchFamily="49" charset="-122"/>
              </a:rPr>
              <a:t>Ze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,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得到原子光谱的粗结构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考虑电子的自旋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-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轨道作用后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,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得到原子光谱的精细结构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考虑核的自旋、磁矩和电四极矩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,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得到原子光谱的超精细结构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仿宋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9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30" name="Rectangle 38">
            <a:extLst>
              <a:ext uri="{FF2B5EF4-FFF2-40B4-BE49-F238E27FC236}">
                <a16:creationId xmlns:a16="http://schemas.microsoft.com/office/drawing/2014/main" id="{DF08357B-59B9-4C6B-AD6B-51C6AA765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836613"/>
            <a:ext cx="77755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>
                <a:solidFill>
                  <a:schemeClr val="tx1"/>
                </a:solidFill>
                <a:ea typeface="楷体_GB2312" pitchFamily="49" charset="-122"/>
              </a:rPr>
              <a:t>        </a:t>
            </a:r>
            <a:r>
              <a:rPr lang="zh-CN" altLang="en-US" b="0">
                <a:solidFill>
                  <a:srgbClr val="000000"/>
                </a:solidFill>
                <a:ea typeface="楷体_GB2312" pitchFamily="49" charset="-122"/>
              </a:rPr>
              <a:t>原子核的角动量可以从原子光谱的超精细结构，或从分子光谱测得。例如，当用分辨本领更高的光谱仪观察钠的光谱时，会发现钠主线系第一条谱线</a:t>
            </a:r>
            <a:r>
              <a:rPr lang="en-US" altLang="zh-CN" b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b="0">
                <a:solidFill>
                  <a:srgbClr val="000000"/>
                </a:solidFill>
                <a:ea typeface="楷体_GB2312" pitchFamily="49" charset="-122"/>
              </a:rPr>
              <a:t>双线的</a:t>
            </a:r>
            <a:r>
              <a:rPr lang="en-US" altLang="zh-CN" b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b="0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b="0">
                <a:solidFill>
                  <a:srgbClr val="000000"/>
                </a:solidFill>
                <a:ea typeface="楷体_GB2312" pitchFamily="49" charset="-122"/>
              </a:rPr>
              <a:t>线</a:t>
            </a:r>
            <a:r>
              <a:rPr lang="en-US" altLang="zh-CN" b="0">
                <a:solidFill>
                  <a:srgbClr val="000000"/>
                </a:solidFill>
                <a:ea typeface="楷体_GB2312" pitchFamily="49" charset="-122"/>
              </a:rPr>
              <a:t>(              )</a:t>
            </a:r>
            <a:r>
              <a:rPr lang="zh-CN" altLang="en-US" b="0">
                <a:solidFill>
                  <a:srgbClr val="000000"/>
                </a:solidFill>
                <a:ea typeface="楷体_GB2312" pitchFamily="49" charset="-122"/>
              </a:rPr>
              <a:t>由相距为</a:t>
            </a:r>
            <a:r>
              <a:rPr lang="en-US" altLang="zh-CN" b="0">
                <a:solidFill>
                  <a:srgbClr val="000000"/>
                </a:solidFill>
                <a:ea typeface="楷体_GB2312" pitchFamily="49" charset="-122"/>
              </a:rPr>
              <a:t>0.023</a:t>
            </a:r>
            <a:r>
              <a:rPr lang="zh-CN" altLang="en-US" b="0">
                <a:solidFill>
                  <a:srgbClr val="000000"/>
                </a:solidFill>
                <a:ea typeface="楷体_GB2312" pitchFamily="49" charset="-122"/>
              </a:rPr>
              <a:t>埃的两条线组成，</a:t>
            </a:r>
            <a:r>
              <a:rPr lang="en-US" altLang="zh-CN" b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b="0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b="0">
                <a:solidFill>
                  <a:srgbClr val="000000"/>
                </a:solidFill>
                <a:ea typeface="楷体_GB2312" pitchFamily="49" charset="-122"/>
              </a:rPr>
              <a:t>线</a:t>
            </a:r>
            <a:r>
              <a:rPr lang="en-US" altLang="zh-CN" b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b="0">
                <a:solidFill>
                  <a:srgbClr val="000000"/>
                </a:solidFill>
              </a:rPr>
              <a:t>               )</a:t>
            </a:r>
            <a:r>
              <a:rPr lang="zh-CN" altLang="en-US" b="0">
                <a:solidFill>
                  <a:srgbClr val="000000"/>
                </a:solidFill>
                <a:ea typeface="楷体_GB2312" pitchFamily="49" charset="-122"/>
              </a:rPr>
              <a:t>由相距为</a:t>
            </a:r>
            <a:r>
              <a:rPr lang="en-US" altLang="zh-CN" b="0">
                <a:solidFill>
                  <a:srgbClr val="000000"/>
                </a:solidFill>
                <a:ea typeface="楷体_GB2312" pitchFamily="49" charset="-122"/>
              </a:rPr>
              <a:t>0.021</a:t>
            </a:r>
            <a:r>
              <a:rPr lang="zh-CN" altLang="en-US" b="0">
                <a:solidFill>
                  <a:srgbClr val="000000"/>
                </a:solidFill>
                <a:ea typeface="楷体_GB2312" pitchFamily="49" charset="-122"/>
              </a:rPr>
              <a:t>埃的两条线组成。这就是原子光谱的超精细结构。</a:t>
            </a:r>
          </a:p>
        </p:txBody>
      </p:sp>
      <p:graphicFrame>
        <p:nvGraphicFramePr>
          <p:cNvPr id="289828" name="Object 36">
            <a:extLst>
              <a:ext uri="{FF2B5EF4-FFF2-40B4-BE49-F238E27FC236}">
                <a16:creationId xmlns:a16="http://schemas.microsoft.com/office/drawing/2014/main" id="{F712648C-C556-4F2E-9888-E8B06B273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060575"/>
          <a:ext cx="12969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1" name="公式" r:id="rId3" imgW="660240" imgH="279360" progId="Equation.3">
                  <p:embed/>
                </p:oleObj>
              </mc:Choice>
              <mc:Fallback>
                <p:oleObj name="公式" r:id="rId3" imgW="660240" imgH="2793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60575"/>
                        <a:ext cx="12969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29" name="Object 37">
            <a:extLst>
              <a:ext uri="{FF2B5EF4-FFF2-40B4-BE49-F238E27FC236}">
                <a16:creationId xmlns:a16="http://schemas.microsoft.com/office/drawing/2014/main" id="{A1F23DF6-F560-4C80-87E4-434D871D4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492375"/>
          <a:ext cx="12969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2" name="公式" r:id="rId5" imgW="672840" imgH="279360" progId="Equation.3">
                  <p:embed/>
                </p:oleObj>
              </mc:Choice>
              <mc:Fallback>
                <p:oleObj name="公式" r:id="rId5" imgW="672840" imgH="2793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492375"/>
                        <a:ext cx="12969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6" name="Line 4">
            <a:extLst>
              <a:ext uri="{FF2B5EF4-FFF2-40B4-BE49-F238E27FC236}">
                <a16:creationId xmlns:a16="http://schemas.microsoft.com/office/drawing/2014/main" id="{01676086-8712-4818-8BC9-6E79077A6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5974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797" name="Line 5">
            <a:extLst>
              <a:ext uri="{FF2B5EF4-FFF2-40B4-BE49-F238E27FC236}">
                <a16:creationId xmlns:a16="http://schemas.microsoft.com/office/drawing/2014/main" id="{0090557E-284E-43A3-90BB-1B2529D44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292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798" name="Line 6">
            <a:extLst>
              <a:ext uri="{FF2B5EF4-FFF2-40B4-BE49-F238E27FC236}">
                <a16:creationId xmlns:a16="http://schemas.microsoft.com/office/drawing/2014/main" id="{D88BEE27-F433-462D-8D18-0B0BDDC32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92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799" name="Line 7">
            <a:extLst>
              <a:ext uri="{FF2B5EF4-FFF2-40B4-BE49-F238E27FC236}">
                <a16:creationId xmlns:a16="http://schemas.microsoft.com/office/drawing/2014/main" id="{C821063A-CB68-4880-BAB5-B89636038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498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0" name="Line 8">
            <a:extLst>
              <a:ext uri="{FF2B5EF4-FFF2-40B4-BE49-F238E27FC236}">
                <a16:creationId xmlns:a16="http://schemas.microsoft.com/office/drawing/2014/main" id="{98F63F3B-06E8-4F4A-AF07-FD2F2D8AC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749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1" name="Line 9">
            <a:extLst>
              <a:ext uri="{FF2B5EF4-FFF2-40B4-BE49-F238E27FC236}">
                <a16:creationId xmlns:a16="http://schemas.microsoft.com/office/drawing/2014/main" id="{43B0509B-ED86-479F-B3CD-BCA4F1D3A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892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2" name="Line 10">
            <a:extLst>
              <a:ext uri="{FF2B5EF4-FFF2-40B4-BE49-F238E27FC236}">
                <a16:creationId xmlns:a16="http://schemas.microsoft.com/office/drawing/2014/main" id="{733EBAC4-2FFB-4D9D-9AB4-93345564D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5880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3" name="Line 11">
            <a:extLst>
              <a:ext uri="{FF2B5EF4-FFF2-40B4-BE49-F238E27FC236}">
                <a16:creationId xmlns:a16="http://schemas.microsoft.com/office/drawing/2014/main" id="{609FF497-9FFF-4413-BF66-A2BBDFD64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8928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4" name="Line 12">
            <a:extLst>
              <a:ext uri="{FF2B5EF4-FFF2-40B4-BE49-F238E27FC236}">
                <a16:creationId xmlns:a16="http://schemas.microsoft.com/office/drawing/2014/main" id="{C87BB407-80A9-4F7B-A5E7-BAA005978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8928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5" name="Line 13">
            <a:extLst>
              <a:ext uri="{FF2B5EF4-FFF2-40B4-BE49-F238E27FC236}">
                <a16:creationId xmlns:a16="http://schemas.microsoft.com/office/drawing/2014/main" id="{49D762FB-EEFD-4458-9306-2452871EC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892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6" name="Line 14">
            <a:extLst>
              <a:ext uri="{FF2B5EF4-FFF2-40B4-BE49-F238E27FC236}">
                <a16:creationId xmlns:a16="http://schemas.microsoft.com/office/drawing/2014/main" id="{880A514F-3937-4AC2-93B8-38B299297B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292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7" name="Line 15">
            <a:extLst>
              <a:ext uri="{FF2B5EF4-FFF2-40B4-BE49-F238E27FC236}">
                <a16:creationId xmlns:a16="http://schemas.microsoft.com/office/drawing/2014/main" id="{76256D3F-3406-48DF-8345-2A1F327FD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974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8" name="Line 16">
            <a:extLst>
              <a:ext uri="{FF2B5EF4-FFF2-40B4-BE49-F238E27FC236}">
                <a16:creationId xmlns:a16="http://schemas.microsoft.com/office/drawing/2014/main" id="{2BE7C8FE-82F2-44BB-B646-CF98EB922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92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09" name="Line 17">
            <a:extLst>
              <a:ext uri="{FF2B5EF4-FFF2-40B4-BE49-F238E27FC236}">
                <a16:creationId xmlns:a16="http://schemas.microsoft.com/office/drawing/2014/main" id="{A04C4A49-AA40-45DD-98F5-F7E4AA677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749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0" name="Line 18">
            <a:extLst>
              <a:ext uri="{FF2B5EF4-FFF2-40B4-BE49-F238E27FC236}">
                <a16:creationId xmlns:a16="http://schemas.microsoft.com/office/drawing/2014/main" id="{201E8C0A-6CB0-4711-BC85-02929C6F1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892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1" name="Line 19">
            <a:extLst>
              <a:ext uri="{FF2B5EF4-FFF2-40B4-BE49-F238E27FC236}">
                <a16:creationId xmlns:a16="http://schemas.microsoft.com/office/drawing/2014/main" id="{4C47C386-4DAB-426C-8554-851AEA04E1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588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2" name="Line 20">
            <a:extLst>
              <a:ext uri="{FF2B5EF4-FFF2-40B4-BE49-F238E27FC236}">
                <a16:creationId xmlns:a16="http://schemas.microsoft.com/office/drawing/2014/main" id="{4C5CB8B6-1550-4CE5-B77D-32961480C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749800"/>
            <a:ext cx="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3" name="Line 21">
            <a:extLst>
              <a:ext uri="{FF2B5EF4-FFF2-40B4-BE49-F238E27FC236}">
                <a16:creationId xmlns:a16="http://schemas.microsoft.com/office/drawing/2014/main" id="{D455565D-73E8-4E07-A1B7-EAADC3C76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292600"/>
            <a:ext cx="0" cy="1600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4" name="Line 22">
            <a:extLst>
              <a:ext uri="{FF2B5EF4-FFF2-40B4-BE49-F238E27FC236}">
                <a16:creationId xmlns:a16="http://schemas.microsoft.com/office/drawing/2014/main" id="{7A244A2F-7A41-466A-AD48-5853EDFCC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749800"/>
            <a:ext cx="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5" name="Line 23">
            <a:extLst>
              <a:ext uri="{FF2B5EF4-FFF2-40B4-BE49-F238E27FC236}">
                <a16:creationId xmlns:a16="http://schemas.microsoft.com/office/drawing/2014/main" id="{622A3F97-8102-4575-BDB9-E91E265E2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9113" y="4749800"/>
            <a:ext cx="0" cy="1143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6" name="Line 24">
            <a:extLst>
              <a:ext uri="{FF2B5EF4-FFF2-40B4-BE49-F238E27FC236}">
                <a16:creationId xmlns:a16="http://schemas.microsoft.com/office/drawing/2014/main" id="{5C476688-DDB0-4A9C-9C48-6F9DD2A21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292600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7" name="Line 25">
            <a:extLst>
              <a:ext uri="{FF2B5EF4-FFF2-40B4-BE49-F238E27FC236}">
                <a16:creationId xmlns:a16="http://schemas.microsoft.com/office/drawing/2014/main" id="{471C77CB-C63A-4851-82F1-01D3FEB2E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292600"/>
            <a:ext cx="0" cy="160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818" name="Text Box 26">
            <a:extLst>
              <a:ext uri="{FF2B5EF4-FFF2-40B4-BE49-F238E27FC236}">
                <a16:creationId xmlns:a16="http://schemas.microsoft.com/office/drawing/2014/main" id="{C69A78E5-E289-4B16-88B4-65EA91222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149725"/>
            <a:ext cx="10668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3P</a:t>
            </a:r>
            <a:r>
              <a:rPr kumimoji="1" lang="en-US" altLang="zh-CN" sz="1800" b="0" baseline="-25000">
                <a:solidFill>
                  <a:schemeClr val="tx1"/>
                </a:solidFill>
                <a:ea typeface="隶书" pitchFamily="49" charset="-122"/>
              </a:rPr>
              <a:t>3/2</a:t>
            </a:r>
          </a:p>
          <a:p>
            <a:pPr>
              <a:spcBef>
                <a:spcPct val="50000"/>
              </a:spcBef>
            </a:pP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3P</a:t>
            </a:r>
            <a:r>
              <a:rPr kumimoji="1" lang="en-US" altLang="zh-CN" sz="1800" b="0" baseline="-25000">
                <a:solidFill>
                  <a:schemeClr val="tx1"/>
                </a:solidFill>
                <a:ea typeface="隶书" pitchFamily="49" charset="-122"/>
              </a:rPr>
              <a:t>1/2</a:t>
            </a:r>
          </a:p>
          <a:p>
            <a:pPr>
              <a:spcBef>
                <a:spcPct val="50000"/>
              </a:spcBef>
            </a:pPr>
            <a:endParaRPr kumimoji="1" lang="en-US" altLang="zh-CN" sz="1800" b="0" baseline="-25000">
              <a:solidFill>
                <a:schemeClr val="tx1"/>
              </a:solidFill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F</a:t>
            </a:r>
            <a:r>
              <a:rPr kumimoji="1" lang="en-US" altLang="zh-CN" sz="1800" b="0" baseline="-25000">
                <a:solidFill>
                  <a:schemeClr val="tx1"/>
                </a:solidFill>
                <a:ea typeface="隶书" pitchFamily="49" charset="-122"/>
              </a:rPr>
              <a:t>2</a:t>
            </a: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=I+1/2</a:t>
            </a:r>
          </a:p>
          <a:p>
            <a:pPr>
              <a:spcBef>
                <a:spcPct val="50000"/>
              </a:spcBef>
            </a:pP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F</a:t>
            </a:r>
            <a:r>
              <a:rPr kumimoji="1" lang="en-US" altLang="zh-CN" sz="1800" b="0" baseline="-25000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=I-1/2</a:t>
            </a:r>
          </a:p>
        </p:txBody>
      </p:sp>
      <p:sp>
        <p:nvSpPr>
          <p:cNvPr id="289819" name="Text Box 27">
            <a:extLst>
              <a:ext uri="{FF2B5EF4-FFF2-40B4-BE49-F238E27FC236}">
                <a16:creationId xmlns:a16="http://schemas.microsoft.com/office/drawing/2014/main" id="{63F89D48-5F12-44C7-8F2A-1886FE14A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52925"/>
            <a:ext cx="10668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0">
                <a:solidFill>
                  <a:schemeClr val="tx1"/>
                </a:solidFill>
                <a:ea typeface="隶书" pitchFamily="49" charset="-122"/>
              </a:rPr>
              <a:t>3P</a:t>
            </a:r>
          </a:p>
          <a:p>
            <a:pPr>
              <a:spcBef>
                <a:spcPct val="50000"/>
              </a:spcBef>
            </a:pPr>
            <a:endParaRPr kumimoji="1" lang="en-US" altLang="zh-CN" sz="2000" b="0">
              <a:solidFill>
                <a:schemeClr val="tx1"/>
              </a:solidFill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2000" b="0">
              <a:solidFill>
                <a:schemeClr val="tx1"/>
              </a:solidFill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000" b="0">
                <a:solidFill>
                  <a:schemeClr val="tx1"/>
                </a:solidFill>
                <a:ea typeface="隶书" pitchFamily="49" charset="-122"/>
              </a:rPr>
              <a:t>3S</a:t>
            </a:r>
          </a:p>
        </p:txBody>
      </p:sp>
      <p:sp>
        <p:nvSpPr>
          <p:cNvPr id="289820" name="Text Box 28">
            <a:extLst>
              <a:ext uri="{FF2B5EF4-FFF2-40B4-BE49-F238E27FC236}">
                <a16:creationId xmlns:a16="http://schemas.microsoft.com/office/drawing/2014/main" id="{24BE1037-D767-4543-9735-17D0ED0EBB4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342232" y="4625181"/>
            <a:ext cx="1143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5893A</a:t>
            </a:r>
          </a:p>
          <a:p>
            <a:pPr>
              <a:spcBef>
                <a:spcPct val="50000"/>
              </a:spcBef>
            </a:pP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     D</a:t>
            </a:r>
          </a:p>
        </p:txBody>
      </p:sp>
      <p:sp>
        <p:nvSpPr>
          <p:cNvPr id="289821" name="Text Box 29">
            <a:extLst>
              <a:ext uri="{FF2B5EF4-FFF2-40B4-BE49-F238E27FC236}">
                <a16:creationId xmlns:a16="http://schemas.microsoft.com/office/drawing/2014/main" id="{B60D3CE8-D8E6-4544-9968-3B88F5F4E2F8}"/>
              </a:ext>
            </a:extLst>
          </p:cNvPr>
          <p:cNvSpPr txBox="1">
            <a:spLocks noChangeArrowheads="1"/>
          </p:cNvSpPr>
          <p:nvPr/>
        </p:nvSpPr>
        <p:spPr bwMode="auto">
          <a:xfrm rot="-5384342">
            <a:off x="3420269" y="4512469"/>
            <a:ext cx="1676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5896A</a:t>
            </a:r>
          </a:p>
          <a:p>
            <a:pPr>
              <a:spcBef>
                <a:spcPct val="50000"/>
              </a:spcBef>
            </a:pP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   D</a:t>
            </a:r>
            <a:r>
              <a:rPr kumimoji="1" lang="en-US" altLang="zh-CN" sz="1800" b="0" baseline="-25000">
                <a:solidFill>
                  <a:schemeClr val="tx1"/>
                </a:solidFill>
                <a:ea typeface="隶书" pitchFamily="49" charset="-122"/>
              </a:rPr>
              <a:t>1</a:t>
            </a:r>
            <a:endParaRPr kumimoji="1" lang="en-US" altLang="zh-CN" sz="1800" b="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289822" name="Text Box 30">
            <a:extLst>
              <a:ext uri="{FF2B5EF4-FFF2-40B4-BE49-F238E27FC236}">
                <a16:creationId xmlns:a16="http://schemas.microsoft.com/office/drawing/2014/main" id="{BA32626D-4215-4711-B800-5F8C22264EE9}"/>
              </a:ext>
            </a:extLst>
          </p:cNvPr>
          <p:cNvSpPr txBox="1">
            <a:spLocks noChangeArrowheads="1"/>
          </p:cNvSpPr>
          <p:nvPr/>
        </p:nvSpPr>
        <p:spPr bwMode="auto">
          <a:xfrm rot="-5462838">
            <a:off x="4264819" y="4533107"/>
            <a:ext cx="1524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5890A</a:t>
            </a:r>
          </a:p>
          <a:p>
            <a:pPr>
              <a:spcBef>
                <a:spcPct val="50000"/>
              </a:spcBef>
            </a:pP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   D</a:t>
            </a:r>
            <a:r>
              <a:rPr kumimoji="1" lang="en-US" altLang="zh-CN" sz="1800" b="0" baseline="-25000">
                <a:solidFill>
                  <a:schemeClr val="tx1"/>
                </a:solidFill>
                <a:ea typeface="隶书" pitchFamily="49" charset="-122"/>
              </a:rPr>
              <a:t>2</a:t>
            </a:r>
            <a:endParaRPr kumimoji="1" lang="en-US" altLang="zh-CN" sz="1800" b="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289823" name="Text Box 31">
            <a:extLst>
              <a:ext uri="{FF2B5EF4-FFF2-40B4-BE49-F238E27FC236}">
                <a16:creationId xmlns:a16="http://schemas.microsoft.com/office/drawing/2014/main" id="{E044CD63-C4E5-40AE-9ADD-3B14DB4D77CD}"/>
              </a:ext>
            </a:extLst>
          </p:cNvPr>
          <p:cNvSpPr txBox="1">
            <a:spLocks noChangeArrowheads="1"/>
          </p:cNvSpPr>
          <p:nvPr/>
        </p:nvSpPr>
        <p:spPr bwMode="auto">
          <a:xfrm rot="-794159">
            <a:off x="2743200" y="40640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3P</a:t>
            </a:r>
            <a:r>
              <a:rPr kumimoji="1" lang="en-US" altLang="zh-CN" sz="1800" b="0" baseline="-25000">
                <a:solidFill>
                  <a:schemeClr val="tx1"/>
                </a:solidFill>
                <a:ea typeface="隶书" pitchFamily="49" charset="-122"/>
              </a:rPr>
              <a:t>3/2</a:t>
            </a:r>
            <a:endParaRPr kumimoji="1" lang="en-US" altLang="zh-CN" sz="1800" b="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289824" name="Text Box 32">
            <a:extLst>
              <a:ext uri="{FF2B5EF4-FFF2-40B4-BE49-F238E27FC236}">
                <a16:creationId xmlns:a16="http://schemas.microsoft.com/office/drawing/2014/main" id="{897B28D9-2AAB-45AF-B38F-EB1ABF49FF4B}"/>
              </a:ext>
            </a:extLst>
          </p:cNvPr>
          <p:cNvSpPr txBox="1">
            <a:spLocks noChangeArrowheads="1"/>
          </p:cNvSpPr>
          <p:nvPr/>
        </p:nvSpPr>
        <p:spPr bwMode="auto">
          <a:xfrm rot="442474">
            <a:off x="3048000" y="4673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3P</a:t>
            </a:r>
            <a:r>
              <a:rPr kumimoji="1" lang="en-US" altLang="zh-CN" sz="1800" b="0" baseline="-25000">
                <a:solidFill>
                  <a:schemeClr val="tx1"/>
                </a:solidFill>
                <a:ea typeface="隶书" pitchFamily="49" charset="-122"/>
              </a:rPr>
              <a:t>1/2</a:t>
            </a:r>
            <a:endParaRPr kumimoji="1" lang="en-US" altLang="zh-CN" sz="1800" b="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289825" name="Text Box 33">
            <a:extLst>
              <a:ext uri="{FF2B5EF4-FFF2-40B4-BE49-F238E27FC236}">
                <a16:creationId xmlns:a16="http://schemas.microsoft.com/office/drawing/2014/main" id="{D5018DBD-9147-4700-BCC6-CE1A697BD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5546725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b="0">
                <a:solidFill>
                  <a:schemeClr val="tx1"/>
                </a:solidFill>
                <a:ea typeface="隶书" pitchFamily="49" charset="-122"/>
              </a:rPr>
              <a:t>3S</a:t>
            </a:r>
            <a:r>
              <a:rPr kumimoji="1" lang="en-US" altLang="zh-CN" sz="1800" b="0" baseline="-25000">
                <a:solidFill>
                  <a:schemeClr val="tx1"/>
                </a:solidFill>
                <a:ea typeface="隶书" pitchFamily="49" charset="-122"/>
              </a:rPr>
              <a:t>1/2</a:t>
            </a:r>
            <a:endParaRPr kumimoji="1" lang="en-US" altLang="zh-CN" sz="1800" b="0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289826" name="Line 34">
            <a:extLst>
              <a:ext uri="{FF2B5EF4-FFF2-40B4-BE49-F238E27FC236}">
                <a16:creationId xmlns:a16="http://schemas.microsoft.com/office/drawing/2014/main" id="{F2228772-4850-4F21-8FCD-09572BE6D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5974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7" name="Rectangle 5">
            <a:extLst>
              <a:ext uri="{FF2B5EF4-FFF2-40B4-BE49-F238E27FC236}">
                <a16:creationId xmlns:a16="http://schemas.microsoft.com/office/drawing/2014/main" id="{25BC85F8-5188-4521-B54A-854A23F209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836613"/>
            <a:ext cx="7715250" cy="4456112"/>
          </a:xfrm>
          <a:solidFill>
            <a:schemeClr val="bg1"/>
          </a:solidFill>
          <a:ln/>
        </p:spPr>
        <p:txBody>
          <a:bodyPr lIns="92075" tIns="46038" rIns="92075" bIns="46038"/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原子核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基态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自旋的规律：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偶偶（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e-e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）核的自旋为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奇偶（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e-o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o-e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）核的自旋为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半整数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奇奇（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o-o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）核的自旋为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整数</a:t>
            </a:r>
          </a:p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原子的总角动量</a:t>
            </a:r>
            <a:endParaRPr lang="zh-CN" altLang="en-US" sz="2800" b="1" i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r>
              <a:rPr kumimoji="1" lang="zh-CN" alt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zh-CN" sz="2800" b="1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kumimoji="1" lang="zh-CN" alt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核自旋量子数</a:t>
            </a:r>
            <a:r>
              <a:rPr kumimoji="1" lang="zh-CN" altLang="en-US" sz="2800" b="1" dirty="0">
                <a:solidFill>
                  <a:schemeClr val="bg2">
                    <a:lumMod val="10000"/>
                  </a:schemeClr>
                </a:solidFill>
              </a:rPr>
              <a:t>。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endParaRPr lang="en-US" altLang="zh-CN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69322" name="Object 10">
            <a:extLst>
              <a:ext uri="{FF2B5EF4-FFF2-40B4-BE49-F238E27FC236}">
                <a16:creationId xmlns:a16="http://schemas.microsoft.com/office/drawing/2014/main" id="{305BF6BB-D3CE-4E73-92C0-D898F82BA559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02217416"/>
              </p:ext>
            </p:extLst>
          </p:nvPr>
        </p:nvGraphicFramePr>
        <p:xfrm>
          <a:off x="3492500" y="2924175"/>
          <a:ext cx="543560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31" name="公式" r:id="rId3" imgW="2311200" imgH="1015920" progId="Equation.3">
                  <p:embed/>
                </p:oleObj>
              </mc:Choice>
              <mc:Fallback>
                <p:oleObj name="公式" r:id="rId3" imgW="2311200" imgH="1015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24175"/>
                        <a:ext cx="5435600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631" name="Group 7">
            <a:extLst>
              <a:ext uri="{FF2B5EF4-FFF2-40B4-BE49-F238E27FC236}">
                <a16:creationId xmlns:a16="http://schemas.microsoft.com/office/drawing/2014/main" id="{A0610B5A-63D7-4E74-8EB8-4C932732AF10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673100"/>
            <a:ext cx="8001000" cy="5935663"/>
            <a:chOff x="384" y="288"/>
            <a:chExt cx="5040" cy="3944"/>
          </a:xfrm>
        </p:grpSpPr>
        <p:sp>
          <p:nvSpPr>
            <p:cNvPr id="282632" name="Text Box 8">
              <a:extLst>
                <a:ext uri="{FF2B5EF4-FFF2-40B4-BE49-F238E27FC236}">
                  <a16:creationId xmlns:a16="http://schemas.microsoft.com/office/drawing/2014/main" id="{228FF95C-15DD-43C9-95DF-3FA6B7B90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4896" cy="3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     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n            1/2                           -1.91280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</a:t>
              </a:r>
              <a:r>
                <a:rPr kumimoji="1" lang="en-US" altLang="zh-CN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1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H           1/2                           +2.79255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</a:t>
              </a:r>
              <a:r>
                <a:rPr kumimoji="1" lang="en-US" altLang="zh-CN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2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H             1                            +0.857348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  4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He           0                               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  6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Li            1                             +0.82189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</a:t>
              </a:r>
              <a:r>
                <a:rPr kumimoji="1" lang="en-US" altLang="zh-CN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7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Li           3/2                           +3.25586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</a:t>
              </a:r>
              <a:r>
                <a:rPr kumimoji="1" lang="en-US" altLang="zh-CN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9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Be           3/2                           -1.1774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1800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 </a:t>
              </a:r>
              <a:r>
                <a:rPr kumimoji="1" lang="en-US" altLang="zh-CN" sz="1800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</a:t>
              </a:r>
              <a:endParaRPr kumimoji="1" lang="en-US" altLang="zh-CN" sz="1800" b="0">
                <a:solidFill>
                  <a:schemeClr val="bg2">
                    <a:lumMod val="10000"/>
                  </a:schemeClr>
                </a:solidFill>
                <a:ea typeface="隶书" pitchFamily="49" charset="-122"/>
              </a:endParaRPr>
            </a:p>
          </p:txBody>
        </p:sp>
        <p:sp>
          <p:nvSpPr>
            <p:cNvPr id="282633" name="Line 9">
              <a:extLst>
                <a:ext uri="{FF2B5EF4-FFF2-40B4-BE49-F238E27FC236}">
                  <a16:creationId xmlns:a16="http://schemas.microsoft.com/office/drawing/2014/main" id="{7E8013C9-2645-4F10-BCAA-1C26FC8B0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8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2634" name="Line 10">
              <a:extLst>
                <a:ext uri="{FF2B5EF4-FFF2-40B4-BE49-F238E27FC236}">
                  <a16:creationId xmlns:a16="http://schemas.microsoft.com/office/drawing/2014/main" id="{167CDCF0-2B28-4E5F-9AAB-6948D1247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720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2635" name="Line 11">
              <a:extLst>
                <a:ext uri="{FF2B5EF4-FFF2-40B4-BE49-F238E27FC236}">
                  <a16:creationId xmlns:a16="http://schemas.microsoft.com/office/drawing/2014/main" id="{BB4EB116-D4AC-4BD2-ADFC-0568EC804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"/>
              <a:ext cx="0" cy="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2636" name="Line 12">
              <a:extLst>
                <a:ext uri="{FF2B5EF4-FFF2-40B4-BE49-F238E27FC236}">
                  <a16:creationId xmlns:a16="http://schemas.microsoft.com/office/drawing/2014/main" id="{5D732F27-F7D8-4D82-AFD7-65DBBB932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4176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2637" name="Line 13">
              <a:extLst>
                <a:ext uri="{FF2B5EF4-FFF2-40B4-BE49-F238E27FC236}">
                  <a16:creationId xmlns:a16="http://schemas.microsoft.com/office/drawing/2014/main" id="{21410920-4F10-4D0A-9A9C-85C457E04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88"/>
              <a:ext cx="0" cy="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2638" name="Text Box 14">
              <a:extLst>
                <a:ext uri="{FF2B5EF4-FFF2-40B4-BE49-F238E27FC236}">
                  <a16:creationId xmlns:a16="http://schemas.microsoft.com/office/drawing/2014/main" id="{661F73DA-058D-4A88-889C-0CE1DF63E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88"/>
              <a:ext cx="4992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>
                  <a:solidFill>
                    <a:schemeClr val="bg2">
                      <a:lumMod val="10000"/>
                    </a:schemeClr>
                  </a:solidFill>
                </a:rPr>
                <a:t>  </a:t>
              </a:r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原子核          </a:t>
              </a: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</a:rPr>
                <a:t>I                              µ´</a:t>
              </a:r>
              <a:r>
                <a:rPr kumimoji="1" lang="en-US" altLang="zh-CN" baseline="-25000">
                  <a:solidFill>
                    <a:schemeClr val="bg2">
                      <a:lumMod val="10000"/>
                    </a:schemeClr>
                  </a:solidFill>
                </a:rPr>
                <a:t>I</a:t>
              </a:r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（核磁子）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091" name="Group 11">
            <a:extLst>
              <a:ext uri="{FF2B5EF4-FFF2-40B4-BE49-F238E27FC236}">
                <a16:creationId xmlns:a16="http://schemas.microsoft.com/office/drawing/2014/main" id="{6F3D916F-290A-40F7-84A7-70C01F11BA7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685800"/>
            <a:ext cx="8077200" cy="6172200"/>
            <a:chOff x="340" y="432"/>
            <a:chExt cx="5088" cy="3888"/>
          </a:xfrm>
        </p:grpSpPr>
        <p:sp>
          <p:nvSpPr>
            <p:cNvPr id="302084" name="Text Box 4">
              <a:extLst>
                <a:ext uri="{FF2B5EF4-FFF2-40B4-BE49-F238E27FC236}">
                  <a16:creationId xmlns:a16="http://schemas.microsoft.com/office/drawing/2014/main" id="{059F337B-6D6B-475F-ADC6-264A44753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165"/>
              <a:ext cx="4512" cy="3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800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          </a:t>
              </a:r>
              <a:r>
                <a:rPr kumimoji="1" lang="en-US" altLang="zh-CN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14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N            1                     +0.40365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 </a:t>
              </a:r>
              <a:r>
                <a:rPr kumimoji="1" lang="en-US" altLang="zh-CN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15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N          1/2                    - 0.28299 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 </a:t>
              </a:r>
              <a:r>
                <a:rPr kumimoji="1" lang="en-US" altLang="zh-CN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20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Ne         0                         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 </a:t>
              </a:r>
              <a:r>
                <a:rPr kumimoji="1" lang="en-US" altLang="zh-CN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23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Na        3/2                    +2.21711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 </a:t>
              </a:r>
              <a:r>
                <a:rPr kumimoji="1" lang="en-US" altLang="zh-CN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39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K          3/2                    +0.309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 </a:t>
              </a:r>
              <a:r>
                <a:rPr kumimoji="1" lang="en-US" altLang="zh-CN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40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K           4                      -1.291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   </a:t>
              </a:r>
              <a:r>
                <a:rPr kumimoji="1" lang="en-US" altLang="zh-CN" b="0" baseline="3000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  41</a:t>
              </a:r>
              <a:r>
                <a:rPr kumimoji="1" lang="en-US" altLang="zh-CN" b="0">
                  <a:solidFill>
                    <a:schemeClr val="bg2">
                      <a:lumMod val="10000"/>
                    </a:schemeClr>
                  </a:solidFill>
                  <a:ea typeface="隶书" pitchFamily="49" charset="-122"/>
                </a:rPr>
                <a:t>K          3/2                    +0.215</a:t>
              </a:r>
            </a:p>
            <a:p>
              <a:pPr>
                <a:spcBef>
                  <a:spcPct val="50000"/>
                </a:spcBef>
              </a:pPr>
              <a:endParaRPr kumimoji="1" lang="en-US" altLang="zh-CN" b="0">
                <a:solidFill>
                  <a:schemeClr val="bg2">
                    <a:lumMod val="10000"/>
                  </a:schemeClr>
                </a:solidFill>
                <a:ea typeface="隶书" pitchFamily="49" charset="-122"/>
              </a:endParaRPr>
            </a:p>
          </p:txBody>
        </p:sp>
        <p:sp>
          <p:nvSpPr>
            <p:cNvPr id="302085" name="Text Box 5">
              <a:extLst>
                <a:ext uri="{FF2B5EF4-FFF2-40B4-BE49-F238E27FC236}">
                  <a16:creationId xmlns:a16="http://schemas.microsoft.com/office/drawing/2014/main" id="{5D6BF20C-DA69-4177-9A8B-B7A4BEF27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" y="441"/>
              <a:ext cx="4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原子核         </a:t>
              </a:r>
              <a:r>
                <a:rPr kumimoji="1" lang="en-US" altLang="zh-CN">
                  <a:solidFill>
                    <a:schemeClr val="bg2">
                      <a:lumMod val="10000"/>
                    </a:schemeClr>
                  </a:solidFill>
                </a:rPr>
                <a:t>I                             µ´</a:t>
              </a:r>
              <a:r>
                <a:rPr kumimoji="1" lang="en-US" altLang="zh-CN" baseline="-25000">
                  <a:solidFill>
                    <a:schemeClr val="bg2">
                      <a:lumMod val="10000"/>
                    </a:schemeClr>
                  </a:solidFill>
                </a:rPr>
                <a:t>I</a:t>
              </a:r>
              <a:r>
                <a:rPr kumimoji="1" lang="zh-CN" altLang="en-US">
                  <a:solidFill>
                    <a:schemeClr val="bg2">
                      <a:lumMod val="10000"/>
                    </a:schemeClr>
                  </a:solidFill>
                </a:rPr>
                <a:t>（核磁子）</a:t>
              </a:r>
            </a:p>
          </p:txBody>
        </p:sp>
        <p:sp>
          <p:nvSpPr>
            <p:cNvPr id="302086" name="Line 6">
              <a:extLst>
                <a:ext uri="{FF2B5EF4-FFF2-40B4-BE49-F238E27FC236}">
                  <a16:creationId xmlns:a16="http://schemas.microsoft.com/office/drawing/2014/main" id="{56B44745-8577-4422-A97B-8CE5A37D1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" y="432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2087" name="Line 7">
              <a:extLst>
                <a:ext uri="{FF2B5EF4-FFF2-40B4-BE49-F238E27FC236}">
                  <a16:creationId xmlns:a16="http://schemas.microsoft.com/office/drawing/2014/main" id="{813C6723-4C52-4D1C-ACE2-6BAE7AB9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" y="912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2088" name="Line 8">
              <a:extLst>
                <a:ext uri="{FF2B5EF4-FFF2-40B4-BE49-F238E27FC236}">
                  <a16:creationId xmlns:a16="http://schemas.microsoft.com/office/drawing/2014/main" id="{5F98BBF1-D179-416D-A80E-DEA970B60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" y="432"/>
              <a:ext cx="8" cy="3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2089" name="Line 9">
              <a:extLst>
                <a:ext uri="{FF2B5EF4-FFF2-40B4-BE49-F238E27FC236}">
                  <a16:creationId xmlns:a16="http://schemas.microsoft.com/office/drawing/2014/main" id="{A18916D5-B4F3-41C3-84D8-05B75CB5C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4020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2090" name="Line 10">
              <a:extLst>
                <a:ext uri="{FF2B5EF4-FFF2-40B4-BE49-F238E27FC236}">
                  <a16:creationId xmlns:a16="http://schemas.microsoft.com/office/drawing/2014/main" id="{4B958AF6-BD05-48D6-B753-FE82A957F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4" y="432"/>
              <a:ext cx="10" cy="3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2" name="Rectangle 4">
            <a:extLst>
              <a:ext uri="{FF2B5EF4-FFF2-40B4-BE49-F238E27FC236}">
                <a16:creationId xmlns:a16="http://schemas.microsoft.com/office/drawing/2014/main" id="{4B71F42B-485D-4BCB-9454-20F2B367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2159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2.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核子磁矩</a:t>
            </a:r>
          </a:p>
        </p:txBody>
      </p:sp>
      <p:graphicFrame>
        <p:nvGraphicFramePr>
          <p:cNvPr id="283653" name="Object 5">
            <a:extLst>
              <a:ext uri="{FF2B5EF4-FFF2-40B4-BE49-F238E27FC236}">
                <a16:creationId xmlns:a16="http://schemas.microsoft.com/office/drawing/2014/main" id="{D990741F-F55D-450C-86EC-4451C8E46813}"/>
              </a:ext>
            </a:extLst>
          </p:cNvPr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418467"/>
              </p:ext>
            </p:extLst>
          </p:nvPr>
        </p:nvGraphicFramePr>
        <p:xfrm>
          <a:off x="1619250" y="1484313"/>
          <a:ext cx="6323013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1" name="公式" r:id="rId3" imgW="2692080" imgH="888840" progId="Equation.3">
                  <p:embed/>
                </p:oleObj>
              </mc:Choice>
              <mc:Fallback>
                <p:oleObj name="公式" r:id="rId3" imgW="269208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6323013" cy="2087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5" name="Object 7">
            <a:extLst>
              <a:ext uri="{FF2B5EF4-FFF2-40B4-BE49-F238E27FC236}">
                <a16:creationId xmlns:a16="http://schemas.microsoft.com/office/drawing/2014/main" id="{DFA87547-04E5-4C0C-8A6E-29AEC0D970D9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20825335"/>
              </p:ext>
            </p:extLst>
          </p:nvPr>
        </p:nvGraphicFramePr>
        <p:xfrm>
          <a:off x="1617545" y="3807981"/>
          <a:ext cx="65278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2" name="公式" r:id="rId5" imgW="2781000" imgH="444240" progId="Equation.3">
                  <p:embed/>
                </p:oleObj>
              </mc:Choice>
              <mc:Fallback>
                <p:oleObj name="公式" r:id="rId5" imgW="27810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545" y="3807981"/>
                        <a:ext cx="6527800" cy="1042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60" name="AutoShape 12">
            <a:extLst>
              <a:ext uri="{FF2B5EF4-FFF2-40B4-BE49-F238E27FC236}">
                <a16:creationId xmlns:a16="http://schemas.microsoft.com/office/drawing/2014/main" id="{43BA6B19-D825-4C5C-B3F8-A18102729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28775"/>
            <a:ext cx="935037" cy="1728788"/>
          </a:xfrm>
          <a:prstGeom prst="rightArrow">
            <a:avLst>
              <a:gd name="adj1" fmla="val 48083"/>
              <a:gd name="adj2" fmla="val 4771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电</a:t>
            </a:r>
          </a:p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子</a:t>
            </a:r>
          </a:p>
        </p:txBody>
      </p:sp>
      <p:sp>
        <p:nvSpPr>
          <p:cNvPr id="283661" name="AutoShape 13">
            <a:extLst>
              <a:ext uri="{FF2B5EF4-FFF2-40B4-BE49-F238E27FC236}">
                <a16:creationId xmlns:a16="http://schemas.microsoft.com/office/drawing/2014/main" id="{3C93CF13-599C-48A8-B8EF-5A7B552A2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49725"/>
            <a:ext cx="935038" cy="1728788"/>
          </a:xfrm>
          <a:prstGeom prst="rightArrow">
            <a:avLst>
              <a:gd name="adj1" fmla="val 48083"/>
              <a:gd name="adj2" fmla="val 4771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质</a:t>
            </a:r>
          </a:p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子</a:t>
            </a:r>
          </a:p>
        </p:txBody>
      </p:sp>
      <p:graphicFrame>
        <p:nvGraphicFramePr>
          <p:cNvPr id="283662" name="Object 14">
            <a:extLst>
              <a:ext uri="{FF2B5EF4-FFF2-40B4-BE49-F238E27FC236}">
                <a16:creationId xmlns:a16="http://schemas.microsoft.com/office/drawing/2014/main" id="{D6A520BF-8CBF-43D0-BC03-3222EAC3B2FE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41563926"/>
              </p:ext>
            </p:extLst>
          </p:nvPr>
        </p:nvGraphicFramePr>
        <p:xfrm>
          <a:off x="1619250" y="5084763"/>
          <a:ext cx="56324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3" name="公式" r:id="rId7" imgW="2400120" imgH="444240" progId="Equation.3">
                  <p:embed/>
                </p:oleObj>
              </mc:Choice>
              <mc:Fallback>
                <p:oleObj name="公式" r:id="rId7" imgW="240012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84763"/>
                        <a:ext cx="5632450" cy="1044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65" name="AutoShape 17">
            <a:extLst>
              <a:ext uri="{FF2B5EF4-FFF2-40B4-BE49-F238E27FC236}">
                <a16:creationId xmlns:a16="http://schemas.microsoft.com/office/drawing/2014/main" id="{822971D9-A15B-4982-A8AB-40560B0BF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2565400"/>
            <a:ext cx="1295400" cy="431800"/>
          </a:xfrm>
          <a:prstGeom prst="wedgeRectCallout">
            <a:avLst>
              <a:gd name="adj1" fmla="val -97671"/>
              <a:gd name="adj2" fmla="val 5845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Bohr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磁子</a:t>
            </a:r>
          </a:p>
        </p:txBody>
      </p:sp>
      <p:sp>
        <p:nvSpPr>
          <p:cNvPr id="283666" name="AutoShape 18">
            <a:extLst>
              <a:ext uri="{FF2B5EF4-FFF2-40B4-BE49-F238E27FC236}">
                <a16:creationId xmlns:a16="http://schemas.microsoft.com/office/drawing/2014/main" id="{EDF5B14B-6CE1-4FBE-8FF6-039449C83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4941888"/>
            <a:ext cx="1079500" cy="431800"/>
          </a:xfrm>
          <a:prstGeom prst="wedgeRectCallout">
            <a:avLst>
              <a:gd name="adj1" fmla="val -110736"/>
              <a:gd name="adj2" fmla="val 9632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核磁子</a:t>
            </a:r>
          </a:p>
        </p:txBody>
      </p:sp>
      <p:sp>
        <p:nvSpPr>
          <p:cNvPr id="283667" name="AutoShape 19">
            <a:extLst>
              <a:ext uri="{FF2B5EF4-FFF2-40B4-BE49-F238E27FC236}">
                <a16:creationId xmlns:a16="http://schemas.microsoft.com/office/drawing/2014/main" id="{CA696079-58C7-470B-8791-108690AD9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692150"/>
            <a:ext cx="1439862" cy="431800"/>
          </a:xfrm>
          <a:prstGeom prst="wedgeRectCallout">
            <a:avLst>
              <a:gd name="adj1" fmla="val -95644"/>
              <a:gd name="adj2" fmla="val 21581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0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Lande</a:t>
            </a:r>
            <a:r>
              <a:rPr kumimoji="1" lang="zh-CN" altLang="en-US" sz="20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因子</a:t>
            </a:r>
          </a:p>
        </p:txBody>
      </p:sp>
      <p:sp>
        <p:nvSpPr>
          <p:cNvPr id="283668" name="AutoShape 20">
            <a:extLst>
              <a:ext uri="{FF2B5EF4-FFF2-40B4-BE49-F238E27FC236}">
                <a16:creationId xmlns:a16="http://schemas.microsoft.com/office/drawing/2014/main" id="{7112166A-9938-449C-B6AF-63C9B71E7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5805488"/>
            <a:ext cx="1403350" cy="431800"/>
          </a:xfrm>
          <a:prstGeom prst="wedgeRectCallout">
            <a:avLst>
              <a:gd name="adj1" fmla="val -107125"/>
              <a:gd name="adj2" fmla="val -3161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核子质量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60" grpId="0" animBg="1"/>
      <p:bldP spid="283661" grpId="0" animBg="1"/>
      <p:bldP spid="283665" grpId="0" animBg="1"/>
      <p:bldP spid="283666" grpId="0" animBg="1"/>
      <p:bldP spid="283667" grpId="0" animBg="1"/>
      <p:bldP spid="2836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4" name="Picture 4">
            <a:extLst>
              <a:ext uri="{FF2B5EF4-FFF2-40B4-BE49-F238E27FC236}">
                <a16:creationId xmlns:a16="http://schemas.microsoft.com/office/drawing/2014/main" id="{C2F8B26A-3615-41F7-9B94-111373E02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49275"/>
            <a:ext cx="4900613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325" name="Text Box 5">
            <a:extLst>
              <a:ext uri="{FF2B5EF4-FFF2-40B4-BE49-F238E27FC236}">
                <a16:creationId xmlns:a16="http://schemas.microsoft.com/office/drawing/2014/main" id="{D0AE6573-FF5D-465E-9212-B238824C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557338"/>
            <a:ext cx="23764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质子和中子的电荷密度分布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676" name="Object 4">
            <a:extLst>
              <a:ext uri="{FF2B5EF4-FFF2-40B4-BE49-F238E27FC236}">
                <a16:creationId xmlns:a16="http://schemas.microsoft.com/office/drawing/2014/main" id="{687C8086-3F94-48D3-B767-296FCECFB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590082"/>
              </p:ext>
            </p:extLst>
          </p:nvPr>
        </p:nvGraphicFramePr>
        <p:xfrm>
          <a:off x="1790700" y="909638"/>
          <a:ext cx="66167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2" name="公式" r:id="rId3" imgW="2819160" imgH="444240" progId="Equation.3">
                  <p:embed/>
                </p:oleObj>
              </mc:Choice>
              <mc:Fallback>
                <p:oleObj name="公式" r:id="rId3" imgW="28191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909638"/>
                        <a:ext cx="6616700" cy="10429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7" name="AutoShape 5">
            <a:extLst>
              <a:ext uri="{FF2B5EF4-FFF2-40B4-BE49-F238E27FC236}">
                <a16:creationId xmlns:a16="http://schemas.microsoft.com/office/drawing/2014/main" id="{054527E2-B54B-4CC9-B837-BEC21F0B2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270000"/>
            <a:ext cx="935038" cy="1728788"/>
          </a:xfrm>
          <a:prstGeom prst="rightArrow">
            <a:avLst>
              <a:gd name="adj1" fmla="val 48083"/>
              <a:gd name="adj2" fmla="val 47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中</a:t>
            </a:r>
          </a:p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子</a:t>
            </a:r>
          </a:p>
        </p:txBody>
      </p:sp>
      <p:graphicFrame>
        <p:nvGraphicFramePr>
          <p:cNvPr id="284678" name="Object 6">
            <a:extLst>
              <a:ext uri="{FF2B5EF4-FFF2-40B4-BE49-F238E27FC236}">
                <a16:creationId xmlns:a16="http://schemas.microsoft.com/office/drawing/2014/main" id="{93E58F9A-688E-4A37-837C-EE726086B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700624"/>
              </p:ext>
            </p:extLst>
          </p:nvPr>
        </p:nvGraphicFramePr>
        <p:xfrm>
          <a:off x="1908175" y="2420938"/>
          <a:ext cx="34861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93" name="公式" r:id="rId5" imgW="1485720" imgH="241200" progId="Equation.3">
                  <p:embed/>
                </p:oleObj>
              </mc:Choice>
              <mc:Fallback>
                <p:oleObj name="公式" r:id="rId5" imgW="14857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20938"/>
                        <a:ext cx="3486150" cy="5667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9" name="Rectangle 7">
            <a:extLst>
              <a:ext uri="{FF2B5EF4-FFF2-40B4-BE49-F238E27FC236}">
                <a16:creationId xmlns:a16="http://schemas.microsoft.com/office/drawing/2014/main" id="{0173A947-BA24-46AD-8BA8-45696222F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573463"/>
            <a:ext cx="7543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核磁子远小于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Bohr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磁子，可见原子核的磁矩比电子的磁矩小很多，因此产生的超精细结构谱线也比精细结构谱线间距小很多。</a:t>
            </a:r>
            <a:endParaRPr lang="zh-CN" alt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84682" name="Group 10">
            <a:extLst>
              <a:ext uri="{FF2B5EF4-FFF2-40B4-BE49-F238E27FC236}">
                <a16:creationId xmlns:a16="http://schemas.microsoft.com/office/drawing/2014/main" id="{B4C2876F-334A-46D4-A690-593F53A841E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157788"/>
            <a:ext cx="8604250" cy="1152525"/>
            <a:chOff x="340" y="3249"/>
            <a:chExt cx="5420" cy="726"/>
          </a:xfrm>
        </p:grpSpPr>
        <p:sp>
          <p:nvSpPr>
            <p:cNvPr id="284680" name="AutoShape 8">
              <a:extLst>
                <a:ext uri="{FF2B5EF4-FFF2-40B4-BE49-F238E27FC236}">
                  <a16:creationId xmlns:a16="http://schemas.microsoft.com/office/drawing/2014/main" id="{29108298-BDE4-4DF6-877D-1BC8377C5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249"/>
              <a:ext cx="998" cy="726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bg2">
                      <a:lumMod val="10000"/>
                    </a:schemeClr>
                  </a:solidFill>
                  <a:ea typeface="楷体_GB2312" pitchFamily="49" charset="-122"/>
                </a:rPr>
                <a:t>注意</a:t>
              </a:r>
            </a:p>
          </p:txBody>
        </p:sp>
        <p:sp>
          <p:nvSpPr>
            <p:cNvPr id="284681" name="Text Box 9">
              <a:extLst>
                <a:ext uri="{FF2B5EF4-FFF2-40B4-BE49-F238E27FC236}">
                  <a16:creationId xmlns:a16="http://schemas.microsoft.com/office/drawing/2014/main" id="{F0D19340-B952-4112-A4AD-A66FC32B8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294"/>
              <a:ext cx="433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2">
                      <a:lumMod val="10000"/>
                    </a:schemeClr>
                  </a:solidFill>
                  <a:ea typeface="华文行楷" panose="02010800040101010101" pitchFamily="2" charset="-122"/>
                </a:rPr>
                <a:t>通常测量的结果都是磁矩在某一方向投影的最大值，并以此来衡量磁矩的大小。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7" grpId="0" animBg="1"/>
      <p:bldP spid="28467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>
            <a:extLst>
              <a:ext uri="{FF2B5EF4-FFF2-40B4-BE49-F238E27FC236}">
                <a16:creationId xmlns:a16="http://schemas.microsoft.com/office/drawing/2014/main" id="{809AB3E1-9E6C-4355-8727-0D489908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25908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3.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原子核磁矩</a:t>
            </a:r>
          </a:p>
        </p:txBody>
      </p:sp>
      <p:sp>
        <p:nvSpPr>
          <p:cNvPr id="286725" name="Rectangle 5">
            <a:extLst>
              <a:ext uri="{FF2B5EF4-FFF2-40B4-BE49-F238E27FC236}">
                <a16:creationId xmlns:a16="http://schemas.microsoft.com/office/drawing/2014/main" id="{4F169E99-98F7-439F-A509-FFE2D3461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28775"/>
            <a:ext cx="7705725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en-US" altLang="zh-CN" b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       </a:t>
            </a:r>
            <a:r>
              <a:rPr kumimoji="1" lang="zh-CN" altLang="en-US" b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核磁矩</a:t>
            </a:r>
            <a:r>
              <a:rPr kumimoji="1" lang="zh-CN" altLang="zh-CN" b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就是质子的轨道磁矩</a:t>
            </a:r>
            <a:r>
              <a:rPr kumimoji="1" lang="zh-CN" altLang="en-US" b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以及</a:t>
            </a:r>
            <a:r>
              <a:rPr kumimoji="1" lang="zh-CN" altLang="zh-CN" b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质子</a:t>
            </a:r>
            <a:r>
              <a:rPr kumimoji="1" lang="zh-CN" altLang="en-US" b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和</a:t>
            </a:r>
            <a:r>
              <a:rPr kumimoji="1" lang="zh-CN" altLang="zh-CN" b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中子的自旋磁矩的总和</a:t>
            </a:r>
            <a:r>
              <a:rPr kumimoji="1" lang="zh-CN" altLang="en-US" b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286726" name="Object 6">
            <a:extLst>
              <a:ext uri="{FF2B5EF4-FFF2-40B4-BE49-F238E27FC236}">
                <a16:creationId xmlns:a16="http://schemas.microsoft.com/office/drawing/2014/main" id="{25287C4B-928F-4888-9185-475356668523}"/>
              </a:ext>
            </a:extLst>
          </p:cNvPr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024050"/>
              </p:ext>
            </p:extLst>
          </p:nvPr>
        </p:nvGraphicFramePr>
        <p:xfrm>
          <a:off x="1403350" y="2852738"/>
          <a:ext cx="5975350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3" name="公式" r:id="rId3" imgW="2666880" imgH="1117440" progId="Equation.3">
                  <p:embed/>
                </p:oleObj>
              </mc:Choice>
              <mc:Fallback>
                <p:oleObj name="公式" r:id="rId3" imgW="2666880" imgH="1117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5975350" cy="2503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8" name="Rectangle 8">
            <a:extLst>
              <a:ext uri="{FF2B5EF4-FFF2-40B4-BE49-F238E27FC236}">
                <a16:creationId xmlns:a16="http://schemas.microsoft.com/office/drawing/2014/main" id="{DDF6322A-7475-463E-A21D-8AA14C50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5805488"/>
            <a:ext cx="8189912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g</a:t>
            </a:r>
            <a:r>
              <a:rPr kumimoji="1" lang="en-US" altLang="zh-CN" i="1" baseline="-2500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I</a:t>
            </a:r>
            <a:r>
              <a:rPr kumimoji="1" lang="en-US" altLang="zh-CN" b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 </a:t>
            </a:r>
            <a:r>
              <a:rPr kumimoji="1" lang="zh-CN" altLang="en-US" b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因子 的数值不能通过公式计算</a:t>
            </a:r>
            <a:r>
              <a:rPr kumimoji="1" lang="en-US" altLang="zh-CN" b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,</a:t>
            </a:r>
            <a:r>
              <a:rPr kumimoji="1" lang="zh-CN" altLang="en-US" b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只能由实验测得。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 animBg="1"/>
      <p:bldP spid="2867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>
            <a:extLst>
              <a:ext uri="{FF2B5EF4-FFF2-40B4-BE49-F238E27FC236}">
                <a16:creationId xmlns:a16="http://schemas.microsoft.com/office/drawing/2014/main" id="{02CA6005-2E29-4703-BD0D-3CEC7DC90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65175"/>
            <a:ext cx="712787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测量原子核磁矩的重要方法之一是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ea typeface="楷体_GB2312" pitchFamily="49" charset="-122"/>
              </a:rPr>
              <a:t>核磁共振</a:t>
            </a:r>
            <a:endParaRPr lang="zh-CN" altLang="en-US" sz="2400" b="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270384" name="Group 48">
            <a:extLst>
              <a:ext uri="{FF2B5EF4-FFF2-40B4-BE49-F238E27FC236}">
                <a16:creationId xmlns:a16="http://schemas.microsoft.com/office/drawing/2014/main" id="{6BC6CE34-1B67-4FC4-8524-95B776512644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2133600"/>
            <a:ext cx="5832475" cy="3424217"/>
            <a:chOff x="1888" y="1277"/>
            <a:chExt cx="3744" cy="2164"/>
          </a:xfrm>
        </p:grpSpPr>
        <p:sp>
          <p:nvSpPr>
            <p:cNvPr id="270343" name="Rectangle 7">
              <a:extLst>
                <a:ext uri="{FF2B5EF4-FFF2-40B4-BE49-F238E27FC236}">
                  <a16:creationId xmlns:a16="http://schemas.microsoft.com/office/drawing/2014/main" id="{36D4D7E2-453B-44ED-A175-0A9460AD9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1277"/>
              <a:ext cx="912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44" name="Text Box 8">
              <a:extLst>
                <a:ext uri="{FF2B5EF4-FFF2-40B4-BE49-F238E27FC236}">
                  <a16:creationId xmlns:a16="http://schemas.microsoft.com/office/drawing/2014/main" id="{20A527CD-258B-4F74-94D3-EA0ABB8CF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1325"/>
              <a:ext cx="72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chemeClr val="bg2">
                      <a:lumMod val="10000"/>
                    </a:schemeClr>
                  </a:solidFill>
                  <a:latin typeface="幼圆" pitchFamily="49" charset="-122"/>
                  <a:ea typeface="幼圆" pitchFamily="49" charset="-122"/>
                </a:rPr>
                <a:t>高  频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chemeClr val="bg2">
                      <a:lumMod val="10000"/>
                    </a:schemeClr>
                  </a:solidFill>
                  <a:latin typeface="幼圆" pitchFamily="49" charset="-122"/>
                  <a:ea typeface="幼圆" pitchFamily="49" charset="-122"/>
                </a:rPr>
                <a:t>发生器</a:t>
              </a:r>
              <a:endParaRPr kumimoji="1" lang="zh-CN" altLang="en-US" sz="2400" b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45" name="Line 9">
              <a:extLst>
                <a:ext uri="{FF2B5EF4-FFF2-40B4-BE49-F238E27FC236}">
                  <a16:creationId xmlns:a16="http://schemas.microsoft.com/office/drawing/2014/main" id="{4828553B-A6EE-4CA7-A149-3E2094258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" y="166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46" name="Line 10">
              <a:extLst>
                <a:ext uri="{FF2B5EF4-FFF2-40B4-BE49-F238E27FC236}">
                  <a16:creationId xmlns:a16="http://schemas.microsoft.com/office/drawing/2014/main" id="{75D0DF73-321D-4C6E-8234-45CADADFB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1277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47" name="Line 11">
              <a:extLst>
                <a:ext uri="{FF2B5EF4-FFF2-40B4-BE49-F238E27FC236}">
                  <a16:creationId xmlns:a16="http://schemas.microsoft.com/office/drawing/2014/main" id="{BBB6EB67-FC03-4E55-BF36-AE4F2D0F3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1277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48" name="Oval 12">
              <a:extLst>
                <a:ext uri="{FF2B5EF4-FFF2-40B4-BE49-F238E27FC236}">
                  <a16:creationId xmlns:a16="http://schemas.microsoft.com/office/drawing/2014/main" id="{8D599E9D-C17C-4175-BA31-C948A9035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61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49" name="Oval 13">
              <a:extLst>
                <a:ext uri="{FF2B5EF4-FFF2-40B4-BE49-F238E27FC236}">
                  <a16:creationId xmlns:a16="http://schemas.microsoft.com/office/drawing/2014/main" id="{A558884C-EDF2-471E-8DD2-B356AC4F3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861"/>
              <a:ext cx="288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50" name="Oval 14">
              <a:extLst>
                <a:ext uri="{FF2B5EF4-FFF2-40B4-BE49-F238E27FC236}">
                  <a16:creationId xmlns:a16="http://schemas.microsoft.com/office/drawing/2014/main" id="{C3005E21-2A5E-46F2-B7DD-A5D4048E1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05"/>
              <a:ext cx="288" cy="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51" name="Oval 15">
              <a:extLst>
                <a:ext uri="{FF2B5EF4-FFF2-40B4-BE49-F238E27FC236}">
                  <a16:creationId xmlns:a16="http://schemas.microsoft.com/office/drawing/2014/main" id="{71B81C21-9103-4C99-A0E6-8DCBC6760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957"/>
              <a:ext cx="288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52" name="Oval 16">
              <a:extLst>
                <a:ext uri="{FF2B5EF4-FFF2-40B4-BE49-F238E27FC236}">
                  <a16:creationId xmlns:a16="http://schemas.microsoft.com/office/drawing/2014/main" id="{626ADA67-6FE5-4114-BE60-61F27E6F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909"/>
              <a:ext cx="288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53" name="Oval 17">
              <a:extLst>
                <a:ext uri="{FF2B5EF4-FFF2-40B4-BE49-F238E27FC236}">
                  <a16:creationId xmlns:a16="http://schemas.microsoft.com/office/drawing/2014/main" id="{7A3B5401-7415-47B8-9AE5-5506C78DD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861"/>
              <a:ext cx="288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54" name="Oval 18">
              <a:extLst>
                <a:ext uri="{FF2B5EF4-FFF2-40B4-BE49-F238E27FC236}">
                  <a16:creationId xmlns:a16="http://schemas.microsoft.com/office/drawing/2014/main" id="{8E029345-A8CC-43E6-9F56-57157F31B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813"/>
              <a:ext cx="288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55" name="Oval 19">
              <a:extLst>
                <a:ext uri="{FF2B5EF4-FFF2-40B4-BE49-F238E27FC236}">
                  <a16:creationId xmlns:a16="http://schemas.microsoft.com/office/drawing/2014/main" id="{F7731FFA-DA2C-455C-8B92-15715F8CE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765"/>
              <a:ext cx="288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56" name="Oval 20">
              <a:extLst>
                <a:ext uri="{FF2B5EF4-FFF2-40B4-BE49-F238E27FC236}">
                  <a16:creationId xmlns:a16="http://schemas.microsoft.com/office/drawing/2014/main" id="{996EFAE8-1103-4633-81AE-AC4C8007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717"/>
              <a:ext cx="288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57" name="Oval 21">
              <a:extLst>
                <a:ext uri="{FF2B5EF4-FFF2-40B4-BE49-F238E27FC236}">
                  <a16:creationId xmlns:a16="http://schemas.microsoft.com/office/drawing/2014/main" id="{D7CC05F2-FD00-428B-9EA6-B0056BE4D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669"/>
              <a:ext cx="288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58" name="Oval 22">
              <a:extLst>
                <a:ext uri="{FF2B5EF4-FFF2-40B4-BE49-F238E27FC236}">
                  <a16:creationId xmlns:a16="http://schemas.microsoft.com/office/drawing/2014/main" id="{584C6BFA-7F75-42F3-AE40-E8614588D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621"/>
              <a:ext cx="288" cy="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59" name="Oval 23">
              <a:extLst>
                <a:ext uri="{FF2B5EF4-FFF2-40B4-BE49-F238E27FC236}">
                  <a16:creationId xmlns:a16="http://schemas.microsoft.com/office/drawing/2014/main" id="{627B251D-D4BE-4BFA-8068-94FEBD819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573"/>
              <a:ext cx="288" cy="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60" name="Line 24">
              <a:extLst>
                <a:ext uri="{FF2B5EF4-FFF2-40B4-BE49-F238E27FC236}">
                  <a16:creationId xmlns:a16="http://schemas.microsoft.com/office/drawing/2014/main" id="{6D422F6E-B16D-44AB-B049-FA62CDA03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300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61" name="Line 25">
              <a:extLst>
                <a:ext uri="{FF2B5EF4-FFF2-40B4-BE49-F238E27FC236}">
                  <a16:creationId xmlns:a16="http://schemas.microsoft.com/office/drawing/2014/main" id="{C0E922C6-3715-4275-96DC-455C2957F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266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62" name="Line 26">
              <a:extLst>
                <a:ext uri="{FF2B5EF4-FFF2-40B4-BE49-F238E27FC236}">
                  <a16:creationId xmlns:a16="http://schemas.microsoft.com/office/drawing/2014/main" id="{D001B258-189A-4925-AC3C-6DBC5084F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0" y="1997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63" name="Rectangle 27">
              <a:extLst>
                <a:ext uri="{FF2B5EF4-FFF2-40B4-BE49-F238E27FC236}">
                  <a16:creationId xmlns:a16="http://schemas.microsoft.com/office/drawing/2014/main" id="{BEC3CF66-7CCF-4F13-8D9E-9F3692BFE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1709"/>
              <a:ext cx="115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64" name="Text Box 28">
              <a:extLst>
                <a:ext uri="{FF2B5EF4-FFF2-40B4-BE49-F238E27FC236}">
                  <a16:creationId xmlns:a16="http://schemas.microsoft.com/office/drawing/2014/main" id="{98180085-B60E-49B5-8440-5E37823F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661"/>
              <a:ext cx="91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bg2">
                      <a:lumMod val="10000"/>
                    </a:schemeClr>
                  </a:solidFill>
                  <a:ea typeface="幼圆" pitchFamily="49" charset="-122"/>
                </a:rPr>
                <a:t>延迟电路</a:t>
              </a:r>
              <a:endParaRPr kumimoji="1" lang="zh-CN" altLang="en-US" sz="2400" b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65" name="Line 29">
              <a:extLst>
                <a:ext uri="{FF2B5EF4-FFF2-40B4-BE49-F238E27FC236}">
                  <a16:creationId xmlns:a16="http://schemas.microsoft.com/office/drawing/2014/main" id="{7C6C6648-5987-486A-A71E-E70E0908E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2" y="185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66" name="Oval 30">
              <a:extLst>
                <a:ext uri="{FF2B5EF4-FFF2-40B4-BE49-F238E27FC236}">
                  <a16:creationId xmlns:a16="http://schemas.microsoft.com/office/drawing/2014/main" id="{FE7B9EFB-CC81-4151-A99C-4701337C6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517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67" name="Line 31">
              <a:extLst>
                <a:ext uri="{FF2B5EF4-FFF2-40B4-BE49-F238E27FC236}">
                  <a16:creationId xmlns:a16="http://schemas.microsoft.com/office/drawing/2014/main" id="{2DBE27CE-D660-48FF-913E-6F86ECB6D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127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68" name="Line 32">
              <a:extLst>
                <a:ext uri="{FF2B5EF4-FFF2-40B4-BE49-F238E27FC236}">
                  <a16:creationId xmlns:a16="http://schemas.microsoft.com/office/drawing/2014/main" id="{A4F11560-4260-4D9C-9592-2DC4484587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8" y="166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69" name="Line 33">
              <a:extLst>
                <a:ext uri="{FF2B5EF4-FFF2-40B4-BE49-F238E27FC236}">
                  <a16:creationId xmlns:a16="http://schemas.microsoft.com/office/drawing/2014/main" id="{29D394B9-48B1-4D1F-8544-A612EBB06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4" y="161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70" name="Line 34">
              <a:extLst>
                <a:ext uri="{FF2B5EF4-FFF2-40B4-BE49-F238E27FC236}">
                  <a16:creationId xmlns:a16="http://schemas.microsoft.com/office/drawing/2014/main" id="{07E97A8E-906B-4CD5-9673-A946E7F97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61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71" name="Rectangle 35">
              <a:extLst>
                <a:ext uri="{FF2B5EF4-FFF2-40B4-BE49-F238E27FC236}">
                  <a16:creationId xmlns:a16="http://schemas.microsoft.com/office/drawing/2014/main" id="{A84E2F2A-8F31-401E-89EA-F93A383C0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853"/>
              <a:ext cx="28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72" name="Text Box 36">
              <a:extLst>
                <a:ext uri="{FF2B5EF4-FFF2-40B4-BE49-F238E27FC236}">
                  <a16:creationId xmlns:a16="http://schemas.microsoft.com/office/drawing/2014/main" id="{5D708F82-E616-4DFC-A13E-71934B9D3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" y="1901"/>
              <a:ext cx="35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bg2">
                      <a:lumMod val="10000"/>
                    </a:schemeClr>
                  </a:solidFill>
                  <a:ea typeface="幼圆" pitchFamily="49" charset="-122"/>
                </a:rPr>
                <a:t>放大器</a:t>
              </a:r>
            </a:p>
          </p:txBody>
        </p:sp>
        <p:sp>
          <p:nvSpPr>
            <p:cNvPr id="270373" name="Rectangle 37">
              <a:extLst>
                <a:ext uri="{FF2B5EF4-FFF2-40B4-BE49-F238E27FC236}">
                  <a16:creationId xmlns:a16="http://schemas.microsoft.com/office/drawing/2014/main" id="{056763B2-8BB2-4A1B-9AB1-7F0496E5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2765"/>
              <a:ext cx="72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74" name="Line 38">
              <a:extLst>
                <a:ext uri="{FF2B5EF4-FFF2-40B4-BE49-F238E27FC236}">
                  <a16:creationId xmlns:a16="http://schemas.microsoft.com/office/drawing/2014/main" id="{8BA147C3-347C-458D-A3FA-A24702573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" y="25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75" name="Freeform 39">
              <a:extLst>
                <a:ext uri="{FF2B5EF4-FFF2-40B4-BE49-F238E27FC236}">
                  <a16:creationId xmlns:a16="http://schemas.microsoft.com/office/drawing/2014/main" id="{D96E0E01-B499-4624-807E-5A48DE5AA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8" y="2813"/>
              <a:ext cx="384" cy="224"/>
            </a:xfrm>
            <a:custGeom>
              <a:avLst/>
              <a:gdLst>
                <a:gd name="T0" fmla="*/ 0 w 384"/>
                <a:gd name="T1" fmla="*/ 192 h 224"/>
                <a:gd name="T2" fmla="*/ 144 w 384"/>
                <a:gd name="T3" fmla="*/ 192 h 224"/>
                <a:gd name="T4" fmla="*/ 192 w 384"/>
                <a:gd name="T5" fmla="*/ 0 h 224"/>
                <a:gd name="T6" fmla="*/ 240 w 384"/>
                <a:gd name="T7" fmla="*/ 192 h 224"/>
                <a:gd name="T8" fmla="*/ 384 w 384"/>
                <a:gd name="T9" fmla="*/ 1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24">
                  <a:moveTo>
                    <a:pt x="0" y="192"/>
                  </a:moveTo>
                  <a:cubicBezTo>
                    <a:pt x="56" y="208"/>
                    <a:pt x="112" y="224"/>
                    <a:pt x="144" y="192"/>
                  </a:cubicBezTo>
                  <a:cubicBezTo>
                    <a:pt x="176" y="160"/>
                    <a:pt x="176" y="0"/>
                    <a:pt x="192" y="0"/>
                  </a:cubicBezTo>
                  <a:cubicBezTo>
                    <a:pt x="208" y="0"/>
                    <a:pt x="208" y="160"/>
                    <a:pt x="240" y="192"/>
                  </a:cubicBezTo>
                  <a:cubicBezTo>
                    <a:pt x="272" y="224"/>
                    <a:pt x="360" y="192"/>
                    <a:pt x="384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76" name="Text Box 40">
              <a:extLst>
                <a:ext uri="{FF2B5EF4-FFF2-40B4-BE49-F238E27FC236}">
                  <a16:creationId xmlns:a16="http://schemas.microsoft.com/office/drawing/2014/main" id="{6DE3A553-534E-4376-88CF-CFD4D4578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3149"/>
              <a:ext cx="76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bg2">
                      <a:lumMod val="10000"/>
                    </a:schemeClr>
                  </a:solidFill>
                  <a:ea typeface="幼圆" pitchFamily="49" charset="-122"/>
                </a:rPr>
                <a:t>示波器</a:t>
              </a:r>
            </a:p>
          </p:txBody>
        </p:sp>
        <p:sp>
          <p:nvSpPr>
            <p:cNvPr id="270377" name="Rectangle 41">
              <a:extLst>
                <a:ext uri="{FF2B5EF4-FFF2-40B4-BE49-F238E27FC236}">
                  <a16:creationId xmlns:a16="http://schemas.microsoft.com/office/drawing/2014/main" id="{85AC7432-C172-475F-AD65-94724B97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2573"/>
              <a:ext cx="912" cy="624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78" name="Rectangle 42">
              <a:extLst>
                <a:ext uri="{FF2B5EF4-FFF2-40B4-BE49-F238E27FC236}">
                  <a16:creationId xmlns:a16="http://schemas.microsoft.com/office/drawing/2014/main" id="{CFB8DB60-354A-4042-A5BD-F0C3306CA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2573"/>
              <a:ext cx="912" cy="624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79" name="Rectangle 43">
              <a:extLst>
                <a:ext uri="{FF2B5EF4-FFF2-40B4-BE49-F238E27FC236}">
                  <a16:creationId xmlns:a16="http://schemas.microsoft.com/office/drawing/2014/main" id="{D6275CCF-5AEA-4E6E-AB2F-6ED612E00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333"/>
              <a:ext cx="432" cy="24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80" name="Rectangle 44">
              <a:extLst>
                <a:ext uri="{FF2B5EF4-FFF2-40B4-BE49-F238E27FC236}">
                  <a16:creationId xmlns:a16="http://schemas.microsoft.com/office/drawing/2014/main" id="{E70AFE65-F21D-4B30-A777-EE3EBF156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197"/>
              <a:ext cx="432" cy="24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81" name="Rectangle 45">
              <a:extLst>
                <a:ext uri="{FF2B5EF4-FFF2-40B4-BE49-F238E27FC236}">
                  <a16:creationId xmlns:a16="http://schemas.microsoft.com/office/drawing/2014/main" id="{44227C32-4342-444A-9090-546C0427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2333"/>
              <a:ext cx="432" cy="24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0382" name="Rectangle 46">
              <a:extLst>
                <a:ext uri="{FF2B5EF4-FFF2-40B4-BE49-F238E27FC236}">
                  <a16:creationId xmlns:a16="http://schemas.microsoft.com/office/drawing/2014/main" id="{3E36FD26-F6D9-4BB7-AAC2-9405D2B59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3197"/>
              <a:ext cx="432" cy="24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aphicFrame>
        <p:nvGraphicFramePr>
          <p:cNvPr id="270386" name="Object 50">
            <a:extLst>
              <a:ext uri="{FF2B5EF4-FFF2-40B4-BE49-F238E27FC236}">
                <a16:creationId xmlns:a16="http://schemas.microsoft.com/office/drawing/2014/main" id="{65B85919-AC06-4422-9EAA-0F47DAE2C938}"/>
              </a:ext>
            </a:extLst>
          </p:cNvPr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610165414"/>
              </p:ext>
            </p:extLst>
          </p:nvPr>
        </p:nvGraphicFramePr>
        <p:xfrm>
          <a:off x="755650" y="2060575"/>
          <a:ext cx="1947863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92" name="公式" r:id="rId3" imgW="888840" imgH="1841400" progId="Equation.3">
                  <p:embed/>
                </p:oleObj>
              </mc:Choice>
              <mc:Fallback>
                <p:oleObj name="公式" r:id="rId3" imgW="888840" imgH="18414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1947863" cy="4032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7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animBg="1" autoUpdateAnimBg="0"/>
    </p:bld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5063</TotalTime>
  <Words>944</Words>
  <Application>Microsoft Office PowerPoint</Application>
  <PresentationFormat>全屏显示(4:3)</PresentationFormat>
  <Paragraphs>119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Times New Roman</vt:lpstr>
      <vt:lpstr>宋体</vt:lpstr>
      <vt:lpstr>Verdana</vt:lpstr>
      <vt:lpstr>Arial</vt:lpstr>
      <vt:lpstr>楷体_GB2312</vt:lpstr>
      <vt:lpstr>Symbol</vt:lpstr>
      <vt:lpstr>隶书</vt:lpstr>
      <vt:lpstr>华文行楷</vt:lpstr>
      <vt:lpstr>幼圆</vt:lpstr>
      <vt:lpstr>仿宋_GB2312</vt:lpstr>
      <vt:lpstr>Balloons</vt:lpstr>
      <vt:lpstr>Microsoft 公式 3.0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东北师范大学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原子核概论</dc:title>
  <dc:subject>§4  核的基态特性之二</dc:subject>
  <dc:creator>李明非 东北师范大学物理学院</dc:creator>
  <cp:lastModifiedBy>伯望 张</cp:lastModifiedBy>
  <cp:revision>287</cp:revision>
  <dcterms:created xsi:type="dcterms:W3CDTF">2001-03-15T01:39:43Z</dcterms:created>
  <dcterms:modified xsi:type="dcterms:W3CDTF">2018-12-25T12:57:52Z</dcterms:modified>
</cp:coreProperties>
</file>