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3"/>
  </p:notesMasterIdLst>
  <p:handoutMasterIdLst>
    <p:handoutMasterId r:id="rId54"/>
  </p:handoutMasterIdLst>
  <p:sldIdLst>
    <p:sldId id="310" r:id="rId2"/>
    <p:sldId id="369" r:id="rId3"/>
    <p:sldId id="370" r:id="rId4"/>
    <p:sldId id="371" r:id="rId5"/>
    <p:sldId id="372" r:id="rId6"/>
    <p:sldId id="373" r:id="rId7"/>
    <p:sldId id="374" r:id="rId8"/>
    <p:sldId id="381" r:id="rId9"/>
    <p:sldId id="375" r:id="rId10"/>
    <p:sldId id="376" r:id="rId11"/>
    <p:sldId id="377" r:id="rId12"/>
    <p:sldId id="378" r:id="rId13"/>
    <p:sldId id="379" r:id="rId14"/>
    <p:sldId id="380" r:id="rId15"/>
    <p:sldId id="392" r:id="rId16"/>
    <p:sldId id="407" r:id="rId17"/>
    <p:sldId id="410" r:id="rId18"/>
    <p:sldId id="382" r:id="rId19"/>
    <p:sldId id="383" r:id="rId20"/>
    <p:sldId id="384" r:id="rId21"/>
    <p:sldId id="386" r:id="rId22"/>
    <p:sldId id="385" r:id="rId23"/>
    <p:sldId id="387" r:id="rId24"/>
    <p:sldId id="388" r:id="rId25"/>
    <p:sldId id="420" r:id="rId26"/>
    <p:sldId id="389" r:id="rId27"/>
    <p:sldId id="390" r:id="rId28"/>
    <p:sldId id="391" r:id="rId29"/>
    <p:sldId id="393" r:id="rId30"/>
    <p:sldId id="394" r:id="rId31"/>
    <p:sldId id="395" r:id="rId32"/>
    <p:sldId id="396" r:id="rId33"/>
    <p:sldId id="397" r:id="rId34"/>
    <p:sldId id="398" r:id="rId35"/>
    <p:sldId id="408" r:id="rId36"/>
    <p:sldId id="411" r:id="rId37"/>
    <p:sldId id="421" r:id="rId38"/>
    <p:sldId id="422" r:id="rId39"/>
    <p:sldId id="399" r:id="rId40"/>
    <p:sldId id="400" r:id="rId41"/>
    <p:sldId id="401" r:id="rId42"/>
    <p:sldId id="402" r:id="rId43"/>
    <p:sldId id="403" r:id="rId44"/>
    <p:sldId id="404" r:id="rId45"/>
    <p:sldId id="405" r:id="rId46"/>
    <p:sldId id="406" r:id="rId47"/>
    <p:sldId id="413" r:id="rId48"/>
    <p:sldId id="418" r:id="rId49"/>
    <p:sldId id="414" r:id="rId50"/>
    <p:sldId id="416" r:id="rId51"/>
    <p:sldId id="415" r:id="rId52"/>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300"/>
    <a:srgbClr val="FFFF66"/>
    <a:srgbClr val="FF3300"/>
    <a:srgbClr val="CC0000"/>
    <a:srgbClr val="FF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0" autoAdjust="0"/>
    <p:restoredTop sz="94859" autoAdjust="0"/>
  </p:normalViewPr>
  <p:slideViewPr>
    <p:cSldViewPr>
      <p:cViewPr varScale="1">
        <p:scale>
          <a:sx n="83" d="100"/>
          <a:sy n="83" d="100"/>
        </p:scale>
        <p:origin x="1459" y="8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220"/>
    </p:cViewPr>
  </p:sorterViewPr>
  <p:notesViewPr>
    <p:cSldViewPr>
      <p:cViewPr varScale="1">
        <p:scale>
          <a:sx n="36" d="100"/>
          <a:sy n="36" d="100"/>
        </p:scale>
        <p:origin x="-16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086A074-393E-4017-9037-6E9888E6521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b="0">
                <a:solidFill>
                  <a:schemeClr val="tx1"/>
                </a:solidFill>
              </a:defRPr>
            </a:lvl1pPr>
          </a:lstStyle>
          <a:p>
            <a:pPr>
              <a:defRPr/>
            </a:pPr>
            <a:endParaRPr lang="en-US" altLang="zh-CN"/>
          </a:p>
        </p:txBody>
      </p:sp>
      <p:sp>
        <p:nvSpPr>
          <p:cNvPr id="196611" name="Rectangle 3">
            <a:extLst>
              <a:ext uri="{FF2B5EF4-FFF2-40B4-BE49-F238E27FC236}">
                <a16:creationId xmlns:a16="http://schemas.microsoft.com/office/drawing/2014/main" id="{93EF2822-D01F-435F-B144-99FE85FDC41E}"/>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solidFill>
              </a:defRPr>
            </a:lvl1pPr>
          </a:lstStyle>
          <a:p>
            <a:pPr>
              <a:defRPr/>
            </a:pPr>
            <a:endParaRPr lang="en-US" altLang="zh-CN"/>
          </a:p>
        </p:txBody>
      </p:sp>
      <p:sp>
        <p:nvSpPr>
          <p:cNvPr id="196612" name="Rectangle 4">
            <a:extLst>
              <a:ext uri="{FF2B5EF4-FFF2-40B4-BE49-F238E27FC236}">
                <a16:creationId xmlns:a16="http://schemas.microsoft.com/office/drawing/2014/main" id="{264B8782-15BE-436C-8EE1-79C625E108CA}"/>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b="0">
                <a:solidFill>
                  <a:schemeClr val="tx1"/>
                </a:solidFill>
              </a:defRPr>
            </a:lvl1pPr>
          </a:lstStyle>
          <a:p>
            <a:pPr>
              <a:defRPr/>
            </a:pPr>
            <a:endParaRPr lang="en-US" altLang="zh-CN"/>
          </a:p>
        </p:txBody>
      </p:sp>
      <p:sp>
        <p:nvSpPr>
          <p:cNvPr id="196613" name="Rectangle 5">
            <a:extLst>
              <a:ext uri="{FF2B5EF4-FFF2-40B4-BE49-F238E27FC236}">
                <a16:creationId xmlns:a16="http://schemas.microsoft.com/office/drawing/2014/main" id="{E6451732-92EF-4E60-BF2C-DCEB43F1E0B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smtClean="0">
                <a:solidFill>
                  <a:schemeClr val="tx1"/>
                </a:solidFill>
              </a:defRPr>
            </a:lvl1pPr>
          </a:lstStyle>
          <a:p>
            <a:pPr>
              <a:defRPr/>
            </a:pPr>
            <a:fld id="{CFF8F140-0316-49F0-8099-23677E3839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1264137-8CBE-448E-9381-8DD84486D5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0595" name="Rectangle 3">
            <a:extLst>
              <a:ext uri="{FF2B5EF4-FFF2-40B4-BE49-F238E27FC236}">
                <a16:creationId xmlns:a16="http://schemas.microsoft.com/office/drawing/2014/main" id="{18BFE0EB-DCF2-4C9B-BCEC-6B384ADA00D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01FFAB94-3E79-4818-A305-30D0292CE49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B346064E-4496-4E50-BC19-8EE98B3A015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0598" name="Rectangle 6">
            <a:extLst>
              <a:ext uri="{FF2B5EF4-FFF2-40B4-BE49-F238E27FC236}">
                <a16:creationId xmlns:a16="http://schemas.microsoft.com/office/drawing/2014/main" id="{36BF3762-3976-435D-BC0F-2745E49B301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0599" name="Rectangle 7">
            <a:extLst>
              <a:ext uri="{FF2B5EF4-FFF2-40B4-BE49-F238E27FC236}">
                <a16:creationId xmlns:a16="http://schemas.microsoft.com/office/drawing/2014/main" id="{1EB5D17E-CD3B-4AF7-9A29-3DCFDE09988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3E54A81-6DC2-4036-A742-50BC86B7943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4F6B177-51DF-485A-8561-8C529FA10EB8}"/>
              </a:ext>
            </a:extLst>
          </p:cNvPr>
          <p:cNvGrpSpPr>
            <a:grpSpLocks/>
          </p:cNvGrpSpPr>
          <p:nvPr/>
        </p:nvGrpSpPr>
        <p:grpSpPr bwMode="auto">
          <a:xfrm>
            <a:off x="0" y="0"/>
            <a:ext cx="8805863" cy="6858000"/>
            <a:chOff x="0" y="0"/>
            <a:chExt cx="5547" cy="4320"/>
          </a:xfrm>
        </p:grpSpPr>
        <p:grpSp>
          <p:nvGrpSpPr>
            <p:cNvPr id="5" name="Group 3">
              <a:extLst>
                <a:ext uri="{FF2B5EF4-FFF2-40B4-BE49-F238E27FC236}">
                  <a16:creationId xmlns:a16="http://schemas.microsoft.com/office/drawing/2014/main" id="{B32779D6-E1A0-401F-9B36-08D43B440A48}"/>
                </a:ext>
              </a:extLst>
            </p:cNvPr>
            <p:cNvGrpSpPr>
              <a:grpSpLocks/>
            </p:cNvGrpSpPr>
            <p:nvPr userDrawn="1"/>
          </p:nvGrpSpPr>
          <p:grpSpPr bwMode="auto">
            <a:xfrm rot="-215207">
              <a:off x="3690" y="234"/>
              <a:ext cx="1857" cy="3625"/>
              <a:chOff x="3010" y="778"/>
              <a:chExt cx="1857" cy="3625"/>
            </a:xfrm>
          </p:grpSpPr>
          <p:sp>
            <p:nvSpPr>
              <p:cNvPr id="39" name="Freeform 4">
                <a:extLst>
                  <a:ext uri="{FF2B5EF4-FFF2-40B4-BE49-F238E27FC236}">
                    <a16:creationId xmlns:a16="http://schemas.microsoft.com/office/drawing/2014/main" id="{72147250-CC7F-42E0-892D-78A9A9292566}"/>
                  </a:ext>
                </a:extLst>
              </p:cNvPr>
              <p:cNvSpPr>
                <a:spLocks/>
              </p:cNvSpPr>
              <p:nvPr userDrawn="1"/>
            </p:nvSpPr>
            <p:spPr bwMode="ltGray">
              <a:xfrm rot="12185230" flipV="1">
                <a:off x="3534" y="778"/>
                <a:ext cx="1333" cy="1485"/>
              </a:xfrm>
              <a:custGeom>
                <a:avLst/>
                <a:gdLst>
                  <a:gd name="T0" fmla="*/ 36 w 596"/>
                  <a:gd name="T1" fmla="*/ 825 h 666"/>
                  <a:gd name="T2" fmla="*/ 13 w 596"/>
                  <a:gd name="T3" fmla="*/ 760 h 666"/>
                  <a:gd name="T4" fmla="*/ 0 w 596"/>
                  <a:gd name="T5" fmla="*/ 644 h 666"/>
                  <a:gd name="T6" fmla="*/ 9 w 596"/>
                  <a:gd name="T7" fmla="*/ 495 h 666"/>
                  <a:gd name="T8" fmla="*/ 56 w 596"/>
                  <a:gd name="T9" fmla="*/ 337 h 666"/>
                  <a:gd name="T10" fmla="*/ 154 w 596"/>
                  <a:gd name="T11" fmla="*/ 187 h 666"/>
                  <a:gd name="T12" fmla="*/ 318 w 596"/>
                  <a:gd name="T13" fmla="*/ 69 h 666"/>
                  <a:gd name="T14" fmla="*/ 552 w 596"/>
                  <a:gd name="T15" fmla="*/ 4 h 666"/>
                  <a:gd name="T16" fmla="*/ 850 w 596"/>
                  <a:gd name="T17" fmla="*/ 20 h 666"/>
                  <a:gd name="T18" fmla="*/ 1083 w 596"/>
                  <a:gd name="T19" fmla="*/ 152 h 666"/>
                  <a:gd name="T20" fmla="*/ 1239 w 596"/>
                  <a:gd name="T21" fmla="*/ 368 h 666"/>
                  <a:gd name="T22" fmla="*/ 1322 w 596"/>
                  <a:gd name="T23" fmla="*/ 633 h 666"/>
                  <a:gd name="T24" fmla="*/ 1331 w 596"/>
                  <a:gd name="T25" fmla="*/ 912 h 666"/>
                  <a:gd name="T26" fmla="*/ 1266 w 596"/>
                  <a:gd name="T27" fmla="*/ 1171 h 666"/>
                  <a:gd name="T28" fmla="*/ 1134 w 596"/>
                  <a:gd name="T29" fmla="*/ 1371 h 666"/>
                  <a:gd name="T30" fmla="*/ 933 w 596"/>
                  <a:gd name="T31" fmla="*/ 1478 h 666"/>
                  <a:gd name="T32" fmla="*/ 870 w 596"/>
                  <a:gd name="T33" fmla="*/ 1469 h 666"/>
                  <a:gd name="T34" fmla="*/ 986 w 596"/>
                  <a:gd name="T35" fmla="*/ 1376 h 666"/>
                  <a:gd name="T36" fmla="*/ 1078 w 596"/>
                  <a:gd name="T37" fmla="*/ 1213 h 666"/>
                  <a:gd name="T38" fmla="*/ 1138 w 596"/>
                  <a:gd name="T39" fmla="*/ 1012 h 666"/>
                  <a:gd name="T40" fmla="*/ 1163 w 596"/>
                  <a:gd name="T41" fmla="*/ 792 h 666"/>
                  <a:gd name="T42" fmla="*/ 1150 w 596"/>
                  <a:gd name="T43" fmla="*/ 575 h 666"/>
                  <a:gd name="T44" fmla="*/ 1085 w 596"/>
                  <a:gd name="T45" fmla="*/ 388 h 666"/>
                  <a:gd name="T46" fmla="*/ 968 w 596"/>
                  <a:gd name="T47" fmla="*/ 250 h 666"/>
                  <a:gd name="T48" fmla="*/ 763 w 596"/>
                  <a:gd name="T49" fmla="*/ 167 h 666"/>
                  <a:gd name="T50" fmla="*/ 550 w 596"/>
                  <a:gd name="T51" fmla="*/ 136 h 666"/>
                  <a:gd name="T52" fmla="*/ 389 w 596"/>
                  <a:gd name="T53" fmla="*/ 158 h 666"/>
                  <a:gd name="T54" fmla="*/ 271 w 596"/>
                  <a:gd name="T55" fmla="*/ 225 h 666"/>
                  <a:gd name="T56" fmla="*/ 188 w 596"/>
                  <a:gd name="T57" fmla="*/ 332 h 666"/>
                  <a:gd name="T58" fmla="*/ 127 w 596"/>
                  <a:gd name="T59" fmla="*/ 459 h 666"/>
                  <a:gd name="T60" fmla="*/ 89 w 596"/>
                  <a:gd name="T61" fmla="*/ 606 h 666"/>
                  <a:gd name="T62" fmla="*/ 63 w 596"/>
                  <a:gd name="T63" fmla="*/ 75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a:extLst>
                  <a:ext uri="{FF2B5EF4-FFF2-40B4-BE49-F238E27FC236}">
                    <a16:creationId xmlns:a16="http://schemas.microsoft.com/office/drawing/2014/main" id="{85475B5E-1573-4FC6-B0CA-3C5A669D44A6}"/>
                  </a:ext>
                </a:extLst>
              </p:cNvPr>
              <p:cNvSpPr>
                <a:spLocks/>
              </p:cNvSpPr>
              <p:nvPr userDrawn="1"/>
            </p:nvSpPr>
            <p:spPr bwMode="ltGray">
              <a:xfrm rot="12185230" flipV="1">
                <a:off x="4029" y="1802"/>
                <a:ext cx="571" cy="531"/>
              </a:xfrm>
              <a:custGeom>
                <a:avLst/>
                <a:gdLst>
                  <a:gd name="T0" fmla="*/ 0 w 257"/>
                  <a:gd name="T1" fmla="*/ 0 h 237"/>
                  <a:gd name="T2" fmla="*/ 0 w 257"/>
                  <a:gd name="T3" fmla="*/ 56 h 237"/>
                  <a:gd name="T4" fmla="*/ 7 w 257"/>
                  <a:gd name="T5" fmla="*/ 112 h 237"/>
                  <a:gd name="T6" fmla="*/ 13 w 257"/>
                  <a:gd name="T7" fmla="*/ 168 h 237"/>
                  <a:gd name="T8" fmla="*/ 24 w 257"/>
                  <a:gd name="T9" fmla="*/ 220 h 237"/>
                  <a:gd name="T10" fmla="*/ 40 w 257"/>
                  <a:gd name="T11" fmla="*/ 267 h 237"/>
                  <a:gd name="T12" fmla="*/ 60 w 257"/>
                  <a:gd name="T13" fmla="*/ 316 h 237"/>
                  <a:gd name="T14" fmla="*/ 84 w 257"/>
                  <a:gd name="T15" fmla="*/ 361 h 237"/>
                  <a:gd name="T16" fmla="*/ 113 w 257"/>
                  <a:gd name="T17" fmla="*/ 399 h 237"/>
                  <a:gd name="T18" fmla="*/ 149 w 257"/>
                  <a:gd name="T19" fmla="*/ 435 h 237"/>
                  <a:gd name="T20" fmla="*/ 191 w 257"/>
                  <a:gd name="T21" fmla="*/ 466 h 237"/>
                  <a:gd name="T22" fmla="*/ 236 w 257"/>
                  <a:gd name="T23" fmla="*/ 491 h 237"/>
                  <a:gd name="T24" fmla="*/ 291 w 257"/>
                  <a:gd name="T25" fmla="*/ 511 h 237"/>
                  <a:gd name="T26" fmla="*/ 351 w 257"/>
                  <a:gd name="T27" fmla="*/ 524 h 237"/>
                  <a:gd name="T28" fmla="*/ 418 w 257"/>
                  <a:gd name="T29" fmla="*/ 531 h 237"/>
                  <a:gd name="T30" fmla="*/ 489 w 257"/>
                  <a:gd name="T31" fmla="*/ 529 h 237"/>
                  <a:gd name="T32" fmla="*/ 571 w 257"/>
                  <a:gd name="T33" fmla="*/ 520 h 237"/>
                  <a:gd name="T34" fmla="*/ 498 w 257"/>
                  <a:gd name="T35" fmla="*/ 509 h 237"/>
                  <a:gd name="T36" fmla="*/ 433 w 257"/>
                  <a:gd name="T37" fmla="*/ 493 h 237"/>
                  <a:gd name="T38" fmla="*/ 378 w 257"/>
                  <a:gd name="T39" fmla="*/ 475 h 237"/>
                  <a:gd name="T40" fmla="*/ 329 w 257"/>
                  <a:gd name="T41" fmla="*/ 457 h 237"/>
                  <a:gd name="T42" fmla="*/ 284 w 257"/>
                  <a:gd name="T43" fmla="*/ 432 h 237"/>
                  <a:gd name="T44" fmla="*/ 249 w 257"/>
                  <a:gd name="T45" fmla="*/ 408 h 237"/>
                  <a:gd name="T46" fmla="*/ 216 w 257"/>
                  <a:gd name="T47" fmla="*/ 379 h 237"/>
                  <a:gd name="T48" fmla="*/ 187 w 257"/>
                  <a:gd name="T49" fmla="*/ 347 h 237"/>
                  <a:gd name="T50" fmla="*/ 160 w 257"/>
                  <a:gd name="T51" fmla="*/ 316 h 237"/>
                  <a:gd name="T52" fmla="*/ 136 w 257"/>
                  <a:gd name="T53" fmla="*/ 280 h 237"/>
                  <a:gd name="T54" fmla="*/ 116 w 257"/>
                  <a:gd name="T55" fmla="*/ 240 h 237"/>
                  <a:gd name="T56" fmla="*/ 96 w 257"/>
                  <a:gd name="T57" fmla="*/ 197 h 237"/>
                  <a:gd name="T58" fmla="*/ 73 w 257"/>
                  <a:gd name="T59" fmla="*/ 155 h 237"/>
                  <a:gd name="T60" fmla="*/ 51 w 257"/>
                  <a:gd name="T61" fmla="*/ 105 h 237"/>
                  <a:gd name="T62" fmla="*/ 27 w 257"/>
                  <a:gd name="T63" fmla="*/ 54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a:extLst>
                  <a:ext uri="{FF2B5EF4-FFF2-40B4-BE49-F238E27FC236}">
                    <a16:creationId xmlns:a16="http://schemas.microsoft.com/office/drawing/2014/main" id="{4DEC7659-218A-4DC8-B8D6-68A8341DDA35}"/>
                  </a:ext>
                </a:extLst>
              </p:cNvPr>
              <p:cNvSpPr>
                <a:spLocks/>
              </p:cNvSpPr>
              <p:nvPr userDrawn="1"/>
            </p:nvSpPr>
            <p:spPr bwMode="ltGray">
              <a:xfrm rot="12185230" flipV="1">
                <a:off x="3639" y="2167"/>
                <a:ext cx="277" cy="249"/>
              </a:xfrm>
              <a:custGeom>
                <a:avLst/>
                <a:gdLst>
                  <a:gd name="T0" fmla="*/ 172 w 124"/>
                  <a:gd name="T1" fmla="*/ 0 h 110"/>
                  <a:gd name="T2" fmla="*/ 277 w 124"/>
                  <a:gd name="T3" fmla="*/ 244 h 110"/>
                  <a:gd name="T4" fmla="*/ 268 w 124"/>
                  <a:gd name="T5" fmla="*/ 242 h 110"/>
                  <a:gd name="T6" fmla="*/ 239 w 124"/>
                  <a:gd name="T7" fmla="*/ 238 h 110"/>
                  <a:gd name="T8" fmla="*/ 199 w 124"/>
                  <a:gd name="T9" fmla="*/ 229 h 110"/>
                  <a:gd name="T10" fmla="*/ 152 w 124"/>
                  <a:gd name="T11" fmla="*/ 224 h 110"/>
                  <a:gd name="T12" fmla="*/ 101 w 124"/>
                  <a:gd name="T13" fmla="*/ 220 h 110"/>
                  <a:gd name="T14" fmla="*/ 56 w 124"/>
                  <a:gd name="T15" fmla="*/ 222 h 110"/>
                  <a:gd name="T16" fmla="*/ 20 w 124"/>
                  <a:gd name="T17" fmla="*/ 231 h 110"/>
                  <a:gd name="T18" fmla="*/ 0 w 124"/>
                  <a:gd name="T19" fmla="*/ 249 h 110"/>
                  <a:gd name="T20" fmla="*/ 9 w 124"/>
                  <a:gd name="T21" fmla="*/ 222 h 110"/>
                  <a:gd name="T22" fmla="*/ 18 w 124"/>
                  <a:gd name="T23" fmla="*/ 201 h 110"/>
                  <a:gd name="T24" fmla="*/ 36 w 124"/>
                  <a:gd name="T25" fmla="*/ 186 h 110"/>
                  <a:gd name="T26" fmla="*/ 56 w 124"/>
                  <a:gd name="T27" fmla="*/ 172 h 110"/>
                  <a:gd name="T28" fmla="*/ 80 w 124"/>
                  <a:gd name="T29" fmla="*/ 163 h 110"/>
                  <a:gd name="T30" fmla="*/ 105 w 124"/>
                  <a:gd name="T31" fmla="*/ 161 h 110"/>
                  <a:gd name="T32" fmla="*/ 132 w 124"/>
                  <a:gd name="T33" fmla="*/ 161 h 110"/>
                  <a:gd name="T34" fmla="*/ 161 w 124"/>
                  <a:gd name="T35" fmla="*/ 168 h 110"/>
                  <a:gd name="T36" fmla="*/ 163 w 124"/>
                  <a:gd name="T37" fmla="*/ 161 h 110"/>
                  <a:gd name="T38" fmla="*/ 156 w 124"/>
                  <a:gd name="T39" fmla="*/ 127 h 110"/>
                  <a:gd name="T40" fmla="*/ 150 w 124"/>
                  <a:gd name="T41" fmla="*/ 86 h 110"/>
                  <a:gd name="T42" fmla="*/ 145 w 124"/>
                  <a:gd name="T43" fmla="*/ 68 h 110"/>
                  <a:gd name="T44" fmla="*/ 141 w 124"/>
                  <a:gd name="T45" fmla="*/ 68 h 110"/>
                  <a:gd name="T46" fmla="*/ 136 w 124"/>
                  <a:gd name="T47" fmla="*/ 66 h 110"/>
                  <a:gd name="T48" fmla="*/ 132 w 124"/>
                  <a:gd name="T49" fmla="*/ 59 h 110"/>
                  <a:gd name="T50" fmla="*/ 127 w 124"/>
                  <a:gd name="T51" fmla="*/ 52 h 110"/>
                  <a:gd name="T52" fmla="*/ 127 w 124"/>
                  <a:gd name="T53" fmla="*/ 43 h 110"/>
                  <a:gd name="T54" fmla="*/ 132 w 124"/>
                  <a:gd name="T55" fmla="*/ 32 h 110"/>
                  <a:gd name="T56" fmla="*/ 147 w 124"/>
                  <a:gd name="T57" fmla="*/ 18 h 110"/>
                  <a:gd name="T58" fmla="*/ 172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a:extLst>
                  <a:ext uri="{FF2B5EF4-FFF2-40B4-BE49-F238E27FC236}">
                    <a16:creationId xmlns:a16="http://schemas.microsoft.com/office/drawing/2014/main" id="{0DD29598-52CC-4256-94D1-57132479BF96}"/>
                  </a:ext>
                </a:extLst>
              </p:cNvPr>
              <p:cNvSpPr>
                <a:spLocks/>
              </p:cNvSpPr>
              <p:nvPr userDrawn="1"/>
            </p:nvSpPr>
            <p:spPr bwMode="ltGray">
              <a:xfrm rot="12185230" flipV="1">
                <a:off x="3979" y="977"/>
                <a:ext cx="245" cy="347"/>
              </a:xfrm>
              <a:custGeom>
                <a:avLst/>
                <a:gdLst>
                  <a:gd name="T0" fmla="*/ 0 w 109"/>
                  <a:gd name="T1" fmla="*/ 0 h 156"/>
                  <a:gd name="T2" fmla="*/ 11 w 109"/>
                  <a:gd name="T3" fmla="*/ 2 h 156"/>
                  <a:gd name="T4" fmla="*/ 40 w 109"/>
                  <a:gd name="T5" fmla="*/ 11 h 156"/>
                  <a:gd name="T6" fmla="*/ 83 w 109"/>
                  <a:gd name="T7" fmla="*/ 27 h 156"/>
                  <a:gd name="T8" fmla="*/ 130 w 109"/>
                  <a:gd name="T9" fmla="*/ 53 h 156"/>
                  <a:gd name="T10" fmla="*/ 175 w 109"/>
                  <a:gd name="T11" fmla="*/ 98 h 156"/>
                  <a:gd name="T12" fmla="*/ 216 w 109"/>
                  <a:gd name="T13" fmla="*/ 158 h 156"/>
                  <a:gd name="T14" fmla="*/ 241 w 109"/>
                  <a:gd name="T15" fmla="*/ 240 h 156"/>
                  <a:gd name="T16" fmla="*/ 245 w 109"/>
                  <a:gd name="T17" fmla="*/ 347 h 156"/>
                  <a:gd name="T18" fmla="*/ 236 w 109"/>
                  <a:gd name="T19" fmla="*/ 347 h 156"/>
                  <a:gd name="T20" fmla="*/ 223 w 109"/>
                  <a:gd name="T21" fmla="*/ 347 h 156"/>
                  <a:gd name="T22" fmla="*/ 209 w 109"/>
                  <a:gd name="T23" fmla="*/ 347 h 156"/>
                  <a:gd name="T24" fmla="*/ 196 w 109"/>
                  <a:gd name="T25" fmla="*/ 343 h 156"/>
                  <a:gd name="T26" fmla="*/ 182 w 109"/>
                  <a:gd name="T27" fmla="*/ 340 h 156"/>
                  <a:gd name="T28" fmla="*/ 166 w 109"/>
                  <a:gd name="T29" fmla="*/ 334 h 156"/>
                  <a:gd name="T30" fmla="*/ 148 w 109"/>
                  <a:gd name="T31" fmla="*/ 323 h 156"/>
                  <a:gd name="T32" fmla="*/ 130 w 109"/>
                  <a:gd name="T33" fmla="*/ 309 h 156"/>
                  <a:gd name="T34" fmla="*/ 119 w 109"/>
                  <a:gd name="T35" fmla="*/ 280 h 156"/>
                  <a:gd name="T36" fmla="*/ 119 w 109"/>
                  <a:gd name="T37" fmla="*/ 247 h 156"/>
                  <a:gd name="T38" fmla="*/ 126 w 109"/>
                  <a:gd name="T39" fmla="*/ 214 h 156"/>
                  <a:gd name="T40" fmla="*/ 133 w 109"/>
                  <a:gd name="T41" fmla="*/ 178 h 156"/>
                  <a:gd name="T42" fmla="*/ 126 w 109"/>
                  <a:gd name="T43" fmla="*/ 138 h 156"/>
                  <a:gd name="T44" fmla="*/ 108 w 109"/>
                  <a:gd name="T45" fmla="*/ 96 h 156"/>
                  <a:gd name="T46" fmla="*/ 70 w 109"/>
                  <a:gd name="T47" fmla="*/ 5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a:extLst>
                  <a:ext uri="{FF2B5EF4-FFF2-40B4-BE49-F238E27FC236}">
                    <a16:creationId xmlns:a16="http://schemas.microsoft.com/office/drawing/2014/main" id="{9D3E04B7-1D72-4548-9B8F-7CA98434D516}"/>
                  </a:ext>
                </a:extLst>
              </p:cNvPr>
              <p:cNvSpPr>
                <a:spLocks/>
              </p:cNvSpPr>
              <p:nvPr userDrawn="1"/>
            </p:nvSpPr>
            <p:spPr bwMode="ltGray">
              <a:xfrm rot="12185230" flipV="1">
                <a:off x="3845" y="2207"/>
                <a:ext cx="103" cy="209"/>
              </a:xfrm>
              <a:custGeom>
                <a:avLst/>
                <a:gdLst>
                  <a:gd name="T0" fmla="*/ 69 w 46"/>
                  <a:gd name="T1" fmla="*/ 0 h 94"/>
                  <a:gd name="T2" fmla="*/ 45 w 46"/>
                  <a:gd name="T3" fmla="*/ 84 h 94"/>
                  <a:gd name="T4" fmla="*/ 34 w 46"/>
                  <a:gd name="T5" fmla="*/ 138 h 94"/>
                  <a:gd name="T6" fmla="*/ 25 w 46"/>
                  <a:gd name="T7" fmla="*/ 176 h 94"/>
                  <a:gd name="T8" fmla="*/ 0 w 46"/>
                  <a:gd name="T9" fmla="*/ 209 h 94"/>
                  <a:gd name="T10" fmla="*/ 27 w 46"/>
                  <a:gd name="T11" fmla="*/ 196 h 94"/>
                  <a:gd name="T12" fmla="*/ 52 w 46"/>
                  <a:gd name="T13" fmla="*/ 178 h 94"/>
                  <a:gd name="T14" fmla="*/ 72 w 46"/>
                  <a:gd name="T15" fmla="*/ 153 h 94"/>
                  <a:gd name="T16" fmla="*/ 90 w 46"/>
                  <a:gd name="T17" fmla="*/ 127 h 94"/>
                  <a:gd name="T18" fmla="*/ 101 w 46"/>
                  <a:gd name="T19" fmla="*/ 98 h 94"/>
                  <a:gd name="T20" fmla="*/ 103 w 46"/>
                  <a:gd name="T21" fmla="*/ 67 h 94"/>
                  <a:gd name="T22" fmla="*/ 94 w 46"/>
                  <a:gd name="T23" fmla="*/ 33 h 94"/>
                  <a:gd name="T24" fmla="*/ 69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a:extLst>
                  <a:ext uri="{FF2B5EF4-FFF2-40B4-BE49-F238E27FC236}">
                    <a16:creationId xmlns:a16="http://schemas.microsoft.com/office/drawing/2014/main" id="{C8237341-712A-4959-9243-615EA53000CB}"/>
                  </a:ext>
                </a:extLst>
              </p:cNvPr>
              <p:cNvSpPr>
                <a:spLocks/>
              </p:cNvSpPr>
              <p:nvPr userDrawn="1"/>
            </p:nvSpPr>
            <p:spPr bwMode="ltGray">
              <a:xfrm rot="12185230" flipV="1">
                <a:off x="3895" y="1325"/>
                <a:ext cx="120" cy="90"/>
              </a:xfrm>
              <a:custGeom>
                <a:avLst/>
                <a:gdLst>
                  <a:gd name="T0" fmla="*/ 0 w 54"/>
                  <a:gd name="T1" fmla="*/ 0 h 40"/>
                  <a:gd name="T2" fmla="*/ 2 w 54"/>
                  <a:gd name="T3" fmla="*/ 2 h 40"/>
                  <a:gd name="T4" fmla="*/ 13 w 54"/>
                  <a:gd name="T5" fmla="*/ 7 h 40"/>
                  <a:gd name="T6" fmla="*/ 29 w 54"/>
                  <a:gd name="T7" fmla="*/ 18 h 40"/>
                  <a:gd name="T8" fmla="*/ 47 w 54"/>
                  <a:gd name="T9" fmla="*/ 27 h 40"/>
                  <a:gd name="T10" fmla="*/ 64 w 54"/>
                  <a:gd name="T11" fmla="*/ 34 h 40"/>
                  <a:gd name="T12" fmla="*/ 84 w 54"/>
                  <a:gd name="T13" fmla="*/ 38 h 40"/>
                  <a:gd name="T14" fmla="*/ 102 w 54"/>
                  <a:gd name="T15" fmla="*/ 41 h 40"/>
                  <a:gd name="T16" fmla="*/ 120 w 54"/>
                  <a:gd name="T17" fmla="*/ 36 h 40"/>
                  <a:gd name="T18" fmla="*/ 118 w 54"/>
                  <a:gd name="T19" fmla="*/ 56 h 40"/>
                  <a:gd name="T20" fmla="*/ 111 w 54"/>
                  <a:gd name="T21" fmla="*/ 74 h 40"/>
                  <a:gd name="T22" fmla="*/ 98 w 54"/>
                  <a:gd name="T23" fmla="*/ 86 h 40"/>
                  <a:gd name="T24" fmla="*/ 82 w 54"/>
                  <a:gd name="T25" fmla="*/ 90 h 40"/>
                  <a:gd name="T26" fmla="*/ 62 w 54"/>
                  <a:gd name="T27" fmla="*/ 88 h 40"/>
                  <a:gd name="T28" fmla="*/ 42 w 54"/>
                  <a:gd name="T29" fmla="*/ 72 h 40"/>
                  <a:gd name="T30" fmla="*/ 22 w 54"/>
                  <a:gd name="T31" fmla="*/ 45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a:extLst>
                  <a:ext uri="{FF2B5EF4-FFF2-40B4-BE49-F238E27FC236}">
                    <a16:creationId xmlns:a16="http://schemas.microsoft.com/office/drawing/2014/main" id="{4F105085-FC7B-4DC0-A5B9-ACDE1F5D6AD2}"/>
                  </a:ext>
                </a:extLst>
              </p:cNvPr>
              <p:cNvSpPr>
                <a:spLocks/>
              </p:cNvSpPr>
              <p:nvPr userDrawn="1"/>
            </p:nvSpPr>
            <p:spPr bwMode="ltGray">
              <a:xfrm rot="12185230" flipV="1">
                <a:off x="3010" y="2344"/>
                <a:ext cx="330" cy="2059"/>
              </a:xfrm>
              <a:custGeom>
                <a:avLst/>
                <a:gdLst>
                  <a:gd name="T0" fmla="*/ 0 w 149"/>
                  <a:gd name="T1" fmla="*/ 0 h 704"/>
                  <a:gd name="T2" fmla="*/ 13 w 149"/>
                  <a:gd name="T3" fmla="*/ 18 h 704"/>
                  <a:gd name="T4" fmla="*/ 35 w 149"/>
                  <a:gd name="T5" fmla="*/ 41 h 704"/>
                  <a:gd name="T6" fmla="*/ 62 w 149"/>
                  <a:gd name="T7" fmla="*/ 70 h 704"/>
                  <a:gd name="T8" fmla="*/ 91 w 149"/>
                  <a:gd name="T9" fmla="*/ 108 h 704"/>
                  <a:gd name="T10" fmla="*/ 128 w 149"/>
                  <a:gd name="T11" fmla="*/ 155 h 704"/>
                  <a:gd name="T12" fmla="*/ 162 w 149"/>
                  <a:gd name="T13" fmla="*/ 205 h 704"/>
                  <a:gd name="T14" fmla="*/ 195 w 149"/>
                  <a:gd name="T15" fmla="*/ 263 h 704"/>
                  <a:gd name="T16" fmla="*/ 221 w 149"/>
                  <a:gd name="T17" fmla="*/ 330 h 704"/>
                  <a:gd name="T18" fmla="*/ 248 w 149"/>
                  <a:gd name="T19" fmla="*/ 401 h 704"/>
                  <a:gd name="T20" fmla="*/ 266 w 149"/>
                  <a:gd name="T21" fmla="*/ 483 h 704"/>
                  <a:gd name="T22" fmla="*/ 275 w 149"/>
                  <a:gd name="T23" fmla="*/ 573 h 704"/>
                  <a:gd name="T24" fmla="*/ 279 w 149"/>
                  <a:gd name="T25" fmla="*/ 667 h 704"/>
                  <a:gd name="T26" fmla="*/ 266 w 149"/>
                  <a:gd name="T27" fmla="*/ 772 h 704"/>
                  <a:gd name="T28" fmla="*/ 241 w 149"/>
                  <a:gd name="T29" fmla="*/ 883 h 704"/>
                  <a:gd name="T30" fmla="*/ 204 w 149"/>
                  <a:gd name="T31" fmla="*/ 1000 h 704"/>
                  <a:gd name="T32" fmla="*/ 148 w 149"/>
                  <a:gd name="T33" fmla="*/ 1129 h 704"/>
                  <a:gd name="T34" fmla="*/ 86 w 149"/>
                  <a:gd name="T35" fmla="*/ 1275 h 704"/>
                  <a:gd name="T36" fmla="*/ 47 w 149"/>
                  <a:gd name="T37" fmla="*/ 1410 h 704"/>
                  <a:gd name="T38" fmla="*/ 22 w 149"/>
                  <a:gd name="T39" fmla="*/ 1535 h 704"/>
                  <a:gd name="T40" fmla="*/ 13 w 149"/>
                  <a:gd name="T41" fmla="*/ 1655 h 704"/>
                  <a:gd name="T42" fmla="*/ 13 w 149"/>
                  <a:gd name="T43" fmla="*/ 1769 h 704"/>
                  <a:gd name="T44" fmla="*/ 18 w 149"/>
                  <a:gd name="T45" fmla="*/ 1875 h 704"/>
                  <a:gd name="T46" fmla="*/ 27 w 149"/>
                  <a:gd name="T47" fmla="*/ 1968 h 704"/>
                  <a:gd name="T48" fmla="*/ 31 w 149"/>
                  <a:gd name="T49" fmla="*/ 2059 h 704"/>
                  <a:gd name="T50" fmla="*/ 91 w 149"/>
                  <a:gd name="T51" fmla="*/ 2012 h 704"/>
                  <a:gd name="T52" fmla="*/ 86 w 149"/>
                  <a:gd name="T53" fmla="*/ 1989 h 704"/>
                  <a:gd name="T54" fmla="*/ 80 w 149"/>
                  <a:gd name="T55" fmla="*/ 1922 h 704"/>
                  <a:gd name="T56" fmla="*/ 73 w 149"/>
                  <a:gd name="T57" fmla="*/ 1819 h 704"/>
                  <a:gd name="T58" fmla="*/ 78 w 149"/>
                  <a:gd name="T59" fmla="*/ 1682 h 704"/>
                  <a:gd name="T60" fmla="*/ 91 w 149"/>
                  <a:gd name="T61" fmla="*/ 1518 h 704"/>
                  <a:gd name="T62" fmla="*/ 128 w 149"/>
                  <a:gd name="T63" fmla="*/ 1331 h 704"/>
                  <a:gd name="T64" fmla="*/ 190 w 149"/>
                  <a:gd name="T65" fmla="*/ 1129 h 704"/>
                  <a:gd name="T66" fmla="*/ 286 w 149"/>
                  <a:gd name="T67" fmla="*/ 915 h 704"/>
                  <a:gd name="T68" fmla="*/ 317 w 149"/>
                  <a:gd name="T69" fmla="*/ 816 h 704"/>
                  <a:gd name="T70" fmla="*/ 330 w 149"/>
                  <a:gd name="T71" fmla="*/ 687 h 704"/>
                  <a:gd name="T72" fmla="*/ 319 w 149"/>
                  <a:gd name="T73" fmla="*/ 538 h 704"/>
                  <a:gd name="T74" fmla="*/ 290 w 149"/>
                  <a:gd name="T75" fmla="*/ 392 h 704"/>
                  <a:gd name="T76" fmla="*/ 241 w 149"/>
                  <a:gd name="T77" fmla="*/ 249 h 704"/>
                  <a:gd name="T78" fmla="*/ 179 w 149"/>
                  <a:gd name="T79" fmla="*/ 129 h 704"/>
                  <a:gd name="T80" fmla="*/ 97 w 149"/>
                  <a:gd name="T81" fmla="*/ 41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a:extLst>
                <a:ext uri="{FF2B5EF4-FFF2-40B4-BE49-F238E27FC236}">
                  <a16:creationId xmlns:a16="http://schemas.microsoft.com/office/drawing/2014/main" id="{59F26082-A059-46BB-83FC-8F28F1EEA4E4}"/>
                </a:ext>
              </a:extLst>
            </p:cNvPr>
            <p:cNvSpPr>
              <a:spLocks/>
            </p:cNvSpPr>
            <p:nvPr userDrawn="1"/>
          </p:nvSpPr>
          <p:spPr bwMode="ltGray">
            <a:xfrm rot="373331" flipH="1">
              <a:off x="22" y="1957"/>
              <a:ext cx="323" cy="649"/>
            </a:xfrm>
            <a:custGeom>
              <a:avLst/>
              <a:gdLst>
                <a:gd name="T0" fmla="*/ 237 w 128"/>
                <a:gd name="T1" fmla="*/ 0 h 217"/>
                <a:gd name="T2" fmla="*/ 265 w 128"/>
                <a:gd name="T3" fmla="*/ 27 h 217"/>
                <a:gd name="T4" fmla="*/ 290 w 128"/>
                <a:gd name="T5" fmla="*/ 81 h 217"/>
                <a:gd name="T6" fmla="*/ 310 w 128"/>
                <a:gd name="T7" fmla="*/ 150 h 217"/>
                <a:gd name="T8" fmla="*/ 323 w 128"/>
                <a:gd name="T9" fmla="*/ 233 h 217"/>
                <a:gd name="T10" fmla="*/ 320 w 128"/>
                <a:gd name="T11" fmla="*/ 332 h 217"/>
                <a:gd name="T12" fmla="*/ 293 w 128"/>
                <a:gd name="T13" fmla="*/ 434 h 217"/>
                <a:gd name="T14" fmla="*/ 237 w 128"/>
                <a:gd name="T15" fmla="*/ 541 h 217"/>
                <a:gd name="T16" fmla="*/ 151 w 128"/>
                <a:gd name="T17" fmla="*/ 649 h 217"/>
                <a:gd name="T18" fmla="*/ 124 w 128"/>
                <a:gd name="T19" fmla="*/ 637 h 217"/>
                <a:gd name="T20" fmla="*/ 96 w 128"/>
                <a:gd name="T21" fmla="*/ 628 h 217"/>
                <a:gd name="T22" fmla="*/ 66 w 128"/>
                <a:gd name="T23" fmla="*/ 613 h 217"/>
                <a:gd name="T24" fmla="*/ 40 w 128"/>
                <a:gd name="T25" fmla="*/ 601 h 217"/>
                <a:gd name="T26" fmla="*/ 20 w 128"/>
                <a:gd name="T27" fmla="*/ 586 h 217"/>
                <a:gd name="T28" fmla="*/ 5 w 128"/>
                <a:gd name="T29" fmla="*/ 568 h 217"/>
                <a:gd name="T30" fmla="*/ 0 w 128"/>
                <a:gd name="T31" fmla="*/ 547 h 217"/>
                <a:gd name="T32" fmla="*/ 3 w 128"/>
                <a:gd name="T33" fmla="*/ 532 h 217"/>
                <a:gd name="T34" fmla="*/ 33 w 128"/>
                <a:gd name="T35" fmla="*/ 511 h 217"/>
                <a:gd name="T36" fmla="*/ 73 w 128"/>
                <a:gd name="T37" fmla="*/ 482 h 217"/>
                <a:gd name="T38" fmla="*/ 116 w 128"/>
                <a:gd name="T39" fmla="*/ 449 h 217"/>
                <a:gd name="T40" fmla="*/ 159 w 128"/>
                <a:gd name="T41" fmla="*/ 401 h 217"/>
                <a:gd name="T42" fmla="*/ 199 w 128"/>
                <a:gd name="T43" fmla="*/ 335 h 217"/>
                <a:gd name="T44" fmla="*/ 230 w 128"/>
                <a:gd name="T45" fmla="*/ 248 h 217"/>
                <a:gd name="T46" fmla="*/ 245 w 128"/>
                <a:gd name="T47" fmla="*/ 138 h 217"/>
                <a:gd name="T48" fmla="*/ 237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a:extLst>
                <a:ext uri="{FF2B5EF4-FFF2-40B4-BE49-F238E27FC236}">
                  <a16:creationId xmlns:a16="http://schemas.microsoft.com/office/drawing/2014/main" id="{098A7EE5-2080-4C18-A258-F352458CC1A2}"/>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a:extLst>
                <a:ext uri="{FF2B5EF4-FFF2-40B4-BE49-F238E27FC236}">
                  <a16:creationId xmlns:a16="http://schemas.microsoft.com/office/drawing/2014/main" id="{100C8EF7-BF8A-46A3-BA2C-98305F841C69}"/>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a:extLst>
                <a:ext uri="{FF2B5EF4-FFF2-40B4-BE49-F238E27FC236}">
                  <a16:creationId xmlns:a16="http://schemas.microsoft.com/office/drawing/2014/main" id="{751E1E4E-031F-4713-8F1E-7669797C50B3}"/>
                </a:ext>
              </a:extLst>
            </p:cNvPr>
            <p:cNvSpPr>
              <a:spLocks/>
            </p:cNvSpPr>
            <p:nvPr userDrawn="1"/>
          </p:nvSpPr>
          <p:spPr bwMode="ltGray">
            <a:xfrm rot="373331" flipH="1">
              <a:off x="898" y="2855"/>
              <a:ext cx="354" cy="464"/>
            </a:xfrm>
            <a:custGeom>
              <a:avLst/>
              <a:gdLst>
                <a:gd name="T0" fmla="*/ 227 w 117"/>
                <a:gd name="T1" fmla="*/ 0 h 132"/>
                <a:gd name="T2" fmla="*/ 0 w 117"/>
                <a:gd name="T3" fmla="*/ 88 h 132"/>
                <a:gd name="T4" fmla="*/ 9 w 117"/>
                <a:gd name="T5" fmla="*/ 91 h 132"/>
                <a:gd name="T6" fmla="*/ 42 w 117"/>
                <a:gd name="T7" fmla="*/ 102 h 132"/>
                <a:gd name="T8" fmla="*/ 88 w 117"/>
                <a:gd name="T9" fmla="*/ 127 h 132"/>
                <a:gd name="T10" fmla="*/ 139 w 117"/>
                <a:gd name="T11" fmla="*/ 165 h 132"/>
                <a:gd name="T12" fmla="*/ 200 w 117"/>
                <a:gd name="T13" fmla="*/ 218 h 132"/>
                <a:gd name="T14" fmla="*/ 254 w 117"/>
                <a:gd name="T15" fmla="*/ 281 h 132"/>
                <a:gd name="T16" fmla="*/ 309 w 117"/>
                <a:gd name="T17" fmla="*/ 362 h 132"/>
                <a:gd name="T18" fmla="*/ 351 w 117"/>
                <a:gd name="T19" fmla="*/ 464 h 132"/>
                <a:gd name="T20" fmla="*/ 354 w 117"/>
                <a:gd name="T21" fmla="*/ 422 h 132"/>
                <a:gd name="T22" fmla="*/ 348 w 117"/>
                <a:gd name="T23" fmla="*/ 376 h 132"/>
                <a:gd name="T24" fmla="*/ 327 w 117"/>
                <a:gd name="T25" fmla="*/ 316 h 132"/>
                <a:gd name="T26" fmla="*/ 300 w 117"/>
                <a:gd name="T27" fmla="*/ 260 h 132"/>
                <a:gd name="T28" fmla="*/ 269 w 117"/>
                <a:gd name="T29" fmla="*/ 204 h 132"/>
                <a:gd name="T30" fmla="*/ 236 w 117"/>
                <a:gd name="T31" fmla="*/ 158 h 132"/>
                <a:gd name="T32" fmla="*/ 203 w 117"/>
                <a:gd name="T33" fmla="*/ 127 h 132"/>
                <a:gd name="T34" fmla="*/ 175 w 117"/>
                <a:gd name="T35" fmla="*/ 112 h 132"/>
                <a:gd name="T36" fmla="*/ 209 w 117"/>
                <a:gd name="T37" fmla="*/ 102 h 132"/>
                <a:gd name="T38" fmla="*/ 239 w 117"/>
                <a:gd name="T39" fmla="*/ 98 h 132"/>
                <a:gd name="T40" fmla="*/ 269 w 117"/>
                <a:gd name="T41" fmla="*/ 91 h 132"/>
                <a:gd name="T42" fmla="*/ 297 w 117"/>
                <a:gd name="T43" fmla="*/ 88 h 132"/>
                <a:gd name="T44" fmla="*/ 318 w 117"/>
                <a:gd name="T45" fmla="*/ 84 h 132"/>
                <a:gd name="T46" fmla="*/ 330 w 117"/>
                <a:gd name="T47" fmla="*/ 77 h 132"/>
                <a:gd name="T48" fmla="*/ 342 w 117"/>
                <a:gd name="T49" fmla="*/ 74 h 132"/>
                <a:gd name="T50" fmla="*/ 345 w 117"/>
                <a:gd name="T51" fmla="*/ 74 h 132"/>
                <a:gd name="T52" fmla="*/ 227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a:extLst>
                <a:ext uri="{FF2B5EF4-FFF2-40B4-BE49-F238E27FC236}">
                  <a16:creationId xmlns:a16="http://schemas.microsoft.com/office/drawing/2014/main" id="{58310ECF-FF56-4842-818D-041D84E50F85}"/>
                </a:ext>
              </a:extLst>
            </p:cNvPr>
            <p:cNvSpPr>
              <a:spLocks/>
            </p:cNvSpPr>
            <p:nvPr userDrawn="1"/>
          </p:nvSpPr>
          <p:spPr bwMode="ltGray">
            <a:xfrm rot="373331" flipH="1">
              <a:off x="799" y="2979"/>
              <a:ext cx="87" cy="274"/>
            </a:xfrm>
            <a:custGeom>
              <a:avLst/>
              <a:gdLst>
                <a:gd name="T0" fmla="*/ 87 w 29"/>
                <a:gd name="T1" fmla="*/ 0 h 77"/>
                <a:gd name="T2" fmla="*/ 69 w 29"/>
                <a:gd name="T3" fmla="*/ 0 h 77"/>
                <a:gd name="T4" fmla="*/ 48 w 29"/>
                <a:gd name="T5" fmla="*/ 14 h 77"/>
                <a:gd name="T6" fmla="*/ 27 w 29"/>
                <a:gd name="T7" fmla="*/ 32 h 77"/>
                <a:gd name="T8" fmla="*/ 12 w 29"/>
                <a:gd name="T9" fmla="*/ 68 h 77"/>
                <a:gd name="T10" fmla="*/ 3 w 29"/>
                <a:gd name="T11" fmla="*/ 107 h 77"/>
                <a:gd name="T12" fmla="*/ 0 w 29"/>
                <a:gd name="T13" fmla="*/ 157 h 77"/>
                <a:gd name="T14" fmla="*/ 9 w 29"/>
                <a:gd name="T15" fmla="*/ 214 h 77"/>
                <a:gd name="T16" fmla="*/ 33 w 29"/>
                <a:gd name="T17" fmla="*/ 274 h 77"/>
                <a:gd name="T18" fmla="*/ 45 w 29"/>
                <a:gd name="T19" fmla="*/ 189 h 77"/>
                <a:gd name="T20" fmla="*/ 57 w 29"/>
                <a:gd name="T21" fmla="*/ 132 h 77"/>
                <a:gd name="T22" fmla="*/ 69 w 29"/>
                <a:gd name="T23" fmla="*/ 78 h 77"/>
                <a:gd name="T24" fmla="*/ 87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a:extLst>
                <a:ext uri="{FF2B5EF4-FFF2-40B4-BE49-F238E27FC236}">
                  <a16:creationId xmlns:a16="http://schemas.microsoft.com/office/drawing/2014/main" id="{7A406522-751A-4D84-87B5-78A8E394C015}"/>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a:extLst>
                <a:ext uri="{FF2B5EF4-FFF2-40B4-BE49-F238E27FC236}">
                  <a16:creationId xmlns:a16="http://schemas.microsoft.com/office/drawing/2014/main" id="{1C5DC6DD-3B5A-4774-9DBA-AF98A5B52030}"/>
                </a:ext>
              </a:extLst>
            </p:cNvPr>
            <p:cNvGrpSpPr>
              <a:grpSpLocks/>
            </p:cNvGrpSpPr>
            <p:nvPr userDrawn="1"/>
          </p:nvGrpSpPr>
          <p:grpSpPr bwMode="auto">
            <a:xfrm rot="3220060">
              <a:off x="2631" y="754"/>
              <a:ext cx="569" cy="637"/>
              <a:chOff x="1727" y="866"/>
              <a:chExt cx="129" cy="157"/>
            </a:xfrm>
          </p:grpSpPr>
          <p:sp>
            <p:nvSpPr>
              <p:cNvPr id="36" name="Freeform 18">
                <a:extLst>
                  <a:ext uri="{FF2B5EF4-FFF2-40B4-BE49-F238E27FC236}">
                    <a16:creationId xmlns:a16="http://schemas.microsoft.com/office/drawing/2014/main" id="{C65F1F76-BA73-41DF-9D0F-19EACBF7CCBD}"/>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a:extLst>
                  <a:ext uri="{FF2B5EF4-FFF2-40B4-BE49-F238E27FC236}">
                    <a16:creationId xmlns:a16="http://schemas.microsoft.com/office/drawing/2014/main" id="{D52EE8F1-640F-4CA0-BC79-C8164202783E}"/>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a:extLst>
                  <a:ext uri="{FF2B5EF4-FFF2-40B4-BE49-F238E27FC236}">
                    <a16:creationId xmlns:a16="http://schemas.microsoft.com/office/drawing/2014/main" id="{CD7185EB-1610-4ABA-B6FA-84D69611F981}"/>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a:extLst>
                <a:ext uri="{FF2B5EF4-FFF2-40B4-BE49-F238E27FC236}">
                  <a16:creationId xmlns:a16="http://schemas.microsoft.com/office/drawing/2014/main" id="{807F6EB3-EEFE-4540-AF2F-AE3C76A15F10}"/>
                </a:ext>
              </a:extLst>
            </p:cNvPr>
            <p:cNvGrpSpPr>
              <a:grpSpLocks/>
            </p:cNvGrpSpPr>
            <p:nvPr userDrawn="1"/>
          </p:nvGrpSpPr>
          <p:grpSpPr bwMode="auto">
            <a:xfrm rot="-6691250">
              <a:off x="3637" y="132"/>
              <a:ext cx="356" cy="607"/>
              <a:chOff x="1727" y="866"/>
              <a:chExt cx="129" cy="157"/>
            </a:xfrm>
          </p:grpSpPr>
          <p:sp>
            <p:nvSpPr>
              <p:cNvPr id="33" name="Freeform 22">
                <a:extLst>
                  <a:ext uri="{FF2B5EF4-FFF2-40B4-BE49-F238E27FC236}">
                    <a16:creationId xmlns:a16="http://schemas.microsoft.com/office/drawing/2014/main" id="{EFC52095-916D-4DA2-9708-381C8CD2F03E}"/>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a:extLst>
                  <a:ext uri="{FF2B5EF4-FFF2-40B4-BE49-F238E27FC236}">
                    <a16:creationId xmlns:a16="http://schemas.microsoft.com/office/drawing/2014/main" id="{2DE82D1D-7B31-4341-91FA-DFA6C4E24D11}"/>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a:extLst>
                  <a:ext uri="{FF2B5EF4-FFF2-40B4-BE49-F238E27FC236}">
                    <a16:creationId xmlns:a16="http://schemas.microsoft.com/office/drawing/2014/main" id="{BBDCBA0C-73FA-4958-8CBB-A42BADC5EE19}"/>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a:extLst>
                <a:ext uri="{FF2B5EF4-FFF2-40B4-BE49-F238E27FC236}">
                  <a16:creationId xmlns:a16="http://schemas.microsoft.com/office/drawing/2014/main" id="{3F114E69-8249-4EB0-B779-6B01E2079BBC}"/>
                </a:ext>
              </a:extLst>
            </p:cNvPr>
            <p:cNvGrpSpPr>
              <a:grpSpLocks/>
            </p:cNvGrpSpPr>
            <p:nvPr userDrawn="1"/>
          </p:nvGrpSpPr>
          <p:grpSpPr bwMode="auto">
            <a:xfrm rot="8524840">
              <a:off x="668" y="3321"/>
              <a:ext cx="501" cy="502"/>
              <a:chOff x="1727" y="866"/>
              <a:chExt cx="129" cy="157"/>
            </a:xfrm>
          </p:grpSpPr>
          <p:sp>
            <p:nvSpPr>
              <p:cNvPr id="30" name="Freeform 26">
                <a:extLst>
                  <a:ext uri="{FF2B5EF4-FFF2-40B4-BE49-F238E27FC236}">
                    <a16:creationId xmlns:a16="http://schemas.microsoft.com/office/drawing/2014/main" id="{E5F162CF-77B6-450C-97D8-10C0787A4AB8}"/>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a:extLst>
                  <a:ext uri="{FF2B5EF4-FFF2-40B4-BE49-F238E27FC236}">
                    <a16:creationId xmlns:a16="http://schemas.microsoft.com/office/drawing/2014/main" id="{514A3C8C-07AA-4B3B-85E9-1093162AF0FC}"/>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a:extLst>
                  <a:ext uri="{FF2B5EF4-FFF2-40B4-BE49-F238E27FC236}">
                    <a16:creationId xmlns:a16="http://schemas.microsoft.com/office/drawing/2014/main" id="{CF5D1336-1B05-4758-91C1-5EC56BDB6A68}"/>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a:extLst>
                <a:ext uri="{FF2B5EF4-FFF2-40B4-BE49-F238E27FC236}">
                  <a16:creationId xmlns:a16="http://schemas.microsoft.com/office/drawing/2014/main" id="{6D3CE9BE-5C7D-4812-94A9-2CC325A69DF3}"/>
                </a:ext>
              </a:extLst>
            </p:cNvPr>
            <p:cNvGrpSpPr>
              <a:grpSpLocks/>
            </p:cNvGrpSpPr>
            <p:nvPr userDrawn="1"/>
          </p:nvGrpSpPr>
          <p:grpSpPr bwMode="auto">
            <a:xfrm rot="4106450" flipH="1">
              <a:off x="393" y="262"/>
              <a:ext cx="709" cy="892"/>
              <a:chOff x="1727" y="866"/>
              <a:chExt cx="129" cy="157"/>
            </a:xfrm>
          </p:grpSpPr>
          <p:sp>
            <p:nvSpPr>
              <p:cNvPr id="27" name="Freeform 30">
                <a:extLst>
                  <a:ext uri="{FF2B5EF4-FFF2-40B4-BE49-F238E27FC236}">
                    <a16:creationId xmlns:a16="http://schemas.microsoft.com/office/drawing/2014/main" id="{633AC5AA-1FF2-4CF0-8230-520848CC4A09}"/>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a:extLst>
                  <a:ext uri="{FF2B5EF4-FFF2-40B4-BE49-F238E27FC236}">
                    <a16:creationId xmlns:a16="http://schemas.microsoft.com/office/drawing/2014/main" id="{E8022D5C-1C94-4E2B-830A-D1761564E571}"/>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a:extLst>
                  <a:ext uri="{FF2B5EF4-FFF2-40B4-BE49-F238E27FC236}">
                    <a16:creationId xmlns:a16="http://schemas.microsoft.com/office/drawing/2014/main" id="{A3BAB3DA-06AA-407B-8EFF-8FE8A666C41C}"/>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a:extLst>
                <a:ext uri="{FF2B5EF4-FFF2-40B4-BE49-F238E27FC236}">
                  <a16:creationId xmlns:a16="http://schemas.microsoft.com/office/drawing/2014/main" id="{2C39A63E-0A81-4C85-AE0E-2DF53AB4CBFB}"/>
                </a:ext>
              </a:extLst>
            </p:cNvPr>
            <p:cNvGrpSpPr>
              <a:grpSpLocks/>
            </p:cNvGrpSpPr>
            <p:nvPr userDrawn="1"/>
          </p:nvGrpSpPr>
          <p:grpSpPr bwMode="auto">
            <a:xfrm rot="10015322" flipH="1">
              <a:off x="4625" y="2382"/>
              <a:ext cx="709" cy="892"/>
              <a:chOff x="1727" y="866"/>
              <a:chExt cx="129" cy="157"/>
            </a:xfrm>
          </p:grpSpPr>
          <p:sp>
            <p:nvSpPr>
              <p:cNvPr id="24" name="Freeform 34">
                <a:extLst>
                  <a:ext uri="{FF2B5EF4-FFF2-40B4-BE49-F238E27FC236}">
                    <a16:creationId xmlns:a16="http://schemas.microsoft.com/office/drawing/2014/main" id="{C6F68EAE-2179-4EB6-87F7-A94ACCF72E97}"/>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a:extLst>
                  <a:ext uri="{FF2B5EF4-FFF2-40B4-BE49-F238E27FC236}">
                    <a16:creationId xmlns:a16="http://schemas.microsoft.com/office/drawing/2014/main" id="{70410978-DC25-4F37-93E1-762F83BFD1FC}"/>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a:extLst>
                  <a:ext uri="{FF2B5EF4-FFF2-40B4-BE49-F238E27FC236}">
                    <a16:creationId xmlns:a16="http://schemas.microsoft.com/office/drawing/2014/main" id="{403E26C2-BBD4-4595-BAFD-800300126CAF}"/>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a:extLst>
                <a:ext uri="{FF2B5EF4-FFF2-40B4-BE49-F238E27FC236}">
                  <a16:creationId xmlns:a16="http://schemas.microsoft.com/office/drawing/2014/main" id="{CCBED5D3-0E2E-400C-B25D-E53D158B701C}"/>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a:extLst>
                <a:ext uri="{FF2B5EF4-FFF2-40B4-BE49-F238E27FC236}">
                  <a16:creationId xmlns:a16="http://schemas.microsoft.com/office/drawing/2014/main" id="{573113BD-7B28-4F30-8961-0ABF65D20004}"/>
                </a:ext>
              </a:extLst>
            </p:cNvPr>
            <p:cNvSpPr>
              <a:spLocks/>
            </p:cNvSpPr>
            <p:nvPr userDrawn="1"/>
          </p:nvSpPr>
          <p:spPr bwMode="ltGray">
            <a:xfrm rot="9832527" flipV="1">
              <a:off x="2158" y="102"/>
              <a:ext cx="681" cy="593"/>
            </a:xfrm>
            <a:custGeom>
              <a:avLst/>
              <a:gdLst>
                <a:gd name="T0" fmla="*/ 0 w 257"/>
                <a:gd name="T1" fmla="*/ 0 h 237"/>
                <a:gd name="T2" fmla="*/ 0 w 257"/>
                <a:gd name="T3" fmla="*/ 63 h 237"/>
                <a:gd name="T4" fmla="*/ 8 w 257"/>
                <a:gd name="T5" fmla="*/ 125 h 237"/>
                <a:gd name="T6" fmla="*/ 16 w 257"/>
                <a:gd name="T7" fmla="*/ 188 h 237"/>
                <a:gd name="T8" fmla="*/ 29 w 257"/>
                <a:gd name="T9" fmla="*/ 245 h 237"/>
                <a:gd name="T10" fmla="*/ 48 w 257"/>
                <a:gd name="T11" fmla="*/ 298 h 237"/>
                <a:gd name="T12" fmla="*/ 72 w 257"/>
                <a:gd name="T13" fmla="*/ 353 h 237"/>
                <a:gd name="T14" fmla="*/ 101 w 257"/>
                <a:gd name="T15" fmla="*/ 403 h 237"/>
                <a:gd name="T16" fmla="*/ 135 w 257"/>
                <a:gd name="T17" fmla="*/ 445 h 237"/>
                <a:gd name="T18" fmla="*/ 178 w 257"/>
                <a:gd name="T19" fmla="*/ 485 h 237"/>
                <a:gd name="T20" fmla="*/ 228 w 257"/>
                <a:gd name="T21" fmla="*/ 520 h 237"/>
                <a:gd name="T22" fmla="*/ 281 w 257"/>
                <a:gd name="T23" fmla="*/ 548 h 237"/>
                <a:gd name="T24" fmla="*/ 347 w 257"/>
                <a:gd name="T25" fmla="*/ 570 h 237"/>
                <a:gd name="T26" fmla="*/ 419 w 257"/>
                <a:gd name="T27" fmla="*/ 585 h 237"/>
                <a:gd name="T28" fmla="*/ 498 w 257"/>
                <a:gd name="T29" fmla="*/ 593 h 237"/>
                <a:gd name="T30" fmla="*/ 583 w 257"/>
                <a:gd name="T31" fmla="*/ 590 h 237"/>
                <a:gd name="T32" fmla="*/ 681 w 257"/>
                <a:gd name="T33" fmla="*/ 580 h 237"/>
                <a:gd name="T34" fmla="*/ 594 w 257"/>
                <a:gd name="T35" fmla="*/ 568 h 237"/>
                <a:gd name="T36" fmla="*/ 517 w 257"/>
                <a:gd name="T37" fmla="*/ 550 h 237"/>
                <a:gd name="T38" fmla="*/ 450 w 257"/>
                <a:gd name="T39" fmla="*/ 530 h 237"/>
                <a:gd name="T40" fmla="*/ 392 w 257"/>
                <a:gd name="T41" fmla="*/ 510 h 237"/>
                <a:gd name="T42" fmla="*/ 339 w 257"/>
                <a:gd name="T43" fmla="*/ 483 h 237"/>
                <a:gd name="T44" fmla="*/ 297 w 257"/>
                <a:gd name="T45" fmla="*/ 455 h 237"/>
                <a:gd name="T46" fmla="*/ 257 w 257"/>
                <a:gd name="T47" fmla="*/ 423 h 237"/>
                <a:gd name="T48" fmla="*/ 223 w 257"/>
                <a:gd name="T49" fmla="*/ 388 h 237"/>
                <a:gd name="T50" fmla="*/ 191 w 257"/>
                <a:gd name="T51" fmla="*/ 353 h 237"/>
                <a:gd name="T52" fmla="*/ 162 w 257"/>
                <a:gd name="T53" fmla="*/ 313 h 237"/>
                <a:gd name="T54" fmla="*/ 138 w 257"/>
                <a:gd name="T55" fmla="*/ 268 h 237"/>
                <a:gd name="T56" fmla="*/ 114 w 257"/>
                <a:gd name="T57" fmla="*/ 220 h 237"/>
                <a:gd name="T58" fmla="*/ 87 w 257"/>
                <a:gd name="T59" fmla="*/ 173 h 237"/>
                <a:gd name="T60" fmla="*/ 61 w 257"/>
                <a:gd name="T61" fmla="*/ 118 h 237"/>
                <a:gd name="T62" fmla="*/ 32 w 257"/>
                <a:gd name="T63" fmla="*/ 60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a:extLst>
                <a:ext uri="{FF2B5EF4-FFF2-40B4-BE49-F238E27FC236}">
                  <a16:creationId xmlns:a16="http://schemas.microsoft.com/office/drawing/2014/main" id="{D08F9DF0-F1ED-401B-8A2B-0378F4AF5F69}"/>
                </a:ext>
              </a:extLst>
            </p:cNvPr>
            <p:cNvSpPr>
              <a:spLocks/>
            </p:cNvSpPr>
            <p:nvPr userDrawn="1"/>
          </p:nvSpPr>
          <p:spPr bwMode="ltGray">
            <a:xfrm rot="9832527" flipV="1">
              <a:off x="1997" y="858"/>
              <a:ext cx="330" cy="278"/>
            </a:xfrm>
            <a:custGeom>
              <a:avLst/>
              <a:gdLst>
                <a:gd name="T0" fmla="*/ 205 w 124"/>
                <a:gd name="T1" fmla="*/ 0 h 110"/>
                <a:gd name="T2" fmla="*/ 330 w 124"/>
                <a:gd name="T3" fmla="*/ 273 h 110"/>
                <a:gd name="T4" fmla="*/ 319 w 124"/>
                <a:gd name="T5" fmla="*/ 270 h 110"/>
                <a:gd name="T6" fmla="*/ 285 w 124"/>
                <a:gd name="T7" fmla="*/ 265 h 110"/>
                <a:gd name="T8" fmla="*/ 237 w 124"/>
                <a:gd name="T9" fmla="*/ 255 h 110"/>
                <a:gd name="T10" fmla="*/ 181 w 124"/>
                <a:gd name="T11" fmla="*/ 250 h 110"/>
                <a:gd name="T12" fmla="*/ 120 w 124"/>
                <a:gd name="T13" fmla="*/ 245 h 110"/>
                <a:gd name="T14" fmla="*/ 67 w 124"/>
                <a:gd name="T15" fmla="*/ 248 h 110"/>
                <a:gd name="T16" fmla="*/ 24 w 124"/>
                <a:gd name="T17" fmla="*/ 258 h 110"/>
                <a:gd name="T18" fmla="*/ 0 w 124"/>
                <a:gd name="T19" fmla="*/ 278 h 110"/>
                <a:gd name="T20" fmla="*/ 11 w 124"/>
                <a:gd name="T21" fmla="*/ 248 h 110"/>
                <a:gd name="T22" fmla="*/ 21 w 124"/>
                <a:gd name="T23" fmla="*/ 225 h 110"/>
                <a:gd name="T24" fmla="*/ 43 w 124"/>
                <a:gd name="T25" fmla="*/ 207 h 110"/>
                <a:gd name="T26" fmla="*/ 67 w 124"/>
                <a:gd name="T27" fmla="*/ 192 h 110"/>
                <a:gd name="T28" fmla="*/ 96 w 124"/>
                <a:gd name="T29" fmla="*/ 182 h 110"/>
                <a:gd name="T30" fmla="*/ 125 w 124"/>
                <a:gd name="T31" fmla="*/ 179 h 110"/>
                <a:gd name="T32" fmla="*/ 157 w 124"/>
                <a:gd name="T33" fmla="*/ 179 h 110"/>
                <a:gd name="T34" fmla="*/ 192 w 124"/>
                <a:gd name="T35" fmla="*/ 187 h 110"/>
                <a:gd name="T36" fmla="*/ 194 w 124"/>
                <a:gd name="T37" fmla="*/ 179 h 110"/>
                <a:gd name="T38" fmla="*/ 186 w 124"/>
                <a:gd name="T39" fmla="*/ 142 h 110"/>
                <a:gd name="T40" fmla="*/ 178 w 124"/>
                <a:gd name="T41" fmla="*/ 96 h 110"/>
                <a:gd name="T42" fmla="*/ 173 w 124"/>
                <a:gd name="T43" fmla="*/ 76 h 110"/>
                <a:gd name="T44" fmla="*/ 168 w 124"/>
                <a:gd name="T45" fmla="*/ 76 h 110"/>
                <a:gd name="T46" fmla="*/ 162 w 124"/>
                <a:gd name="T47" fmla="*/ 73 h 110"/>
                <a:gd name="T48" fmla="*/ 157 w 124"/>
                <a:gd name="T49" fmla="*/ 66 h 110"/>
                <a:gd name="T50" fmla="*/ 152 w 124"/>
                <a:gd name="T51" fmla="*/ 58 h 110"/>
                <a:gd name="T52" fmla="*/ 152 w 124"/>
                <a:gd name="T53" fmla="*/ 48 h 110"/>
                <a:gd name="T54" fmla="*/ 157 w 124"/>
                <a:gd name="T55" fmla="*/ 35 h 110"/>
                <a:gd name="T56" fmla="*/ 176 w 124"/>
                <a:gd name="T57" fmla="*/ 20 h 110"/>
                <a:gd name="T58" fmla="*/ 205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a:extLst>
                <a:ext uri="{FF2B5EF4-FFF2-40B4-BE49-F238E27FC236}">
                  <a16:creationId xmlns:a16="http://schemas.microsoft.com/office/drawing/2014/main" id="{F5168D21-65A6-4CB4-819B-B6284A85CDC4}"/>
                </a:ext>
              </a:extLst>
            </p:cNvPr>
            <p:cNvSpPr>
              <a:spLocks/>
            </p:cNvSpPr>
            <p:nvPr userDrawn="1"/>
          </p:nvSpPr>
          <p:spPr bwMode="ltGray">
            <a:xfrm rot="9832527" flipV="1">
              <a:off x="2224" y="808"/>
              <a:ext cx="123" cy="233"/>
            </a:xfrm>
            <a:custGeom>
              <a:avLst/>
              <a:gdLst>
                <a:gd name="T0" fmla="*/ 83 w 46"/>
                <a:gd name="T1" fmla="*/ 0 h 94"/>
                <a:gd name="T2" fmla="*/ 53 w 46"/>
                <a:gd name="T3" fmla="*/ 94 h 94"/>
                <a:gd name="T4" fmla="*/ 40 w 46"/>
                <a:gd name="T5" fmla="*/ 154 h 94"/>
                <a:gd name="T6" fmla="*/ 29 w 46"/>
                <a:gd name="T7" fmla="*/ 196 h 94"/>
                <a:gd name="T8" fmla="*/ 0 w 46"/>
                <a:gd name="T9" fmla="*/ 233 h 94"/>
                <a:gd name="T10" fmla="*/ 32 w 46"/>
                <a:gd name="T11" fmla="*/ 218 h 94"/>
                <a:gd name="T12" fmla="*/ 62 w 46"/>
                <a:gd name="T13" fmla="*/ 198 h 94"/>
                <a:gd name="T14" fmla="*/ 86 w 46"/>
                <a:gd name="T15" fmla="*/ 171 h 94"/>
                <a:gd name="T16" fmla="*/ 107 w 46"/>
                <a:gd name="T17" fmla="*/ 141 h 94"/>
                <a:gd name="T18" fmla="*/ 120 w 46"/>
                <a:gd name="T19" fmla="*/ 109 h 94"/>
                <a:gd name="T20" fmla="*/ 123 w 46"/>
                <a:gd name="T21" fmla="*/ 74 h 94"/>
                <a:gd name="T22" fmla="*/ 112 w 46"/>
                <a:gd name="T23" fmla="*/ 37 h 94"/>
                <a:gd name="T24" fmla="*/ 83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a:extLst>
                <a:ext uri="{FF2B5EF4-FFF2-40B4-BE49-F238E27FC236}">
                  <a16:creationId xmlns:a16="http://schemas.microsoft.com/office/drawing/2014/main" id="{5F79070F-178C-4E39-B8FF-AD234C97F7E0}"/>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a:extLst>
                <a:ext uri="{FF2B5EF4-FFF2-40B4-BE49-F238E27FC236}">
                  <a16:creationId xmlns:a16="http://schemas.microsoft.com/office/drawing/2014/main" id="{6511DF57-C6FD-4D73-B3C6-5987F295FB81}"/>
                </a:ext>
              </a:extLst>
            </p:cNvPr>
            <p:cNvSpPr>
              <a:spLocks/>
            </p:cNvSpPr>
            <p:nvPr userDrawn="1"/>
          </p:nvSpPr>
          <p:spPr bwMode="ltGray">
            <a:xfrm rot="9832527" flipV="1">
              <a:off x="2173" y="1238"/>
              <a:ext cx="393" cy="2300"/>
            </a:xfrm>
            <a:custGeom>
              <a:avLst/>
              <a:gdLst>
                <a:gd name="T0" fmla="*/ 0 w 149"/>
                <a:gd name="T1" fmla="*/ 0 h 704"/>
                <a:gd name="T2" fmla="*/ 16 w 149"/>
                <a:gd name="T3" fmla="*/ 20 h 704"/>
                <a:gd name="T4" fmla="*/ 42 w 149"/>
                <a:gd name="T5" fmla="*/ 46 h 704"/>
                <a:gd name="T6" fmla="*/ 74 w 149"/>
                <a:gd name="T7" fmla="*/ 78 h 704"/>
                <a:gd name="T8" fmla="*/ 108 w 149"/>
                <a:gd name="T9" fmla="*/ 121 h 704"/>
                <a:gd name="T10" fmla="*/ 153 w 149"/>
                <a:gd name="T11" fmla="*/ 173 h 704"/>
                <a:gd name="T12" fmla="*/ 193 w 149"/>
                <a:gd name="T13" fmla="*/ 229 h 704"/>
                <a:gd name="T14" fmla="*/ 232 w 149"/>
                <a:gd name="T15" fmla="*/ 294 h 704"/>
                <a:gd name="T16" fmla="*/ 264 w 149"/>
                <a:gd name="T17" fmla="*/ 369 h 704"/>
                <a:gd name="T18" fmla="*/ 295 w 149"/>
                <a:gd name="T19" fmla="*/ 448 h 704"/>
                <a:gd name="T20" fmla="*/ 317 w 149"/>
                <a:gd name="T21" fmla="*/ 539 h 704"/>
                <a:gd name="T22" fmla="*/ 327 w 149"/>
                <a:gd name="T23" fmla="*/ 640 h 704"/>
                <a:gd name="T24" fmla="*/ 332 w 149"/>
                <a:gd name="T25" fmla="*/ 745 h 704"/>
                <a:gd name="T26" fmla="*/ 317 w 149"/>
                <a:gd name="T27" fmla="*/ 863 h 704"/>
                <a:gd name="T28" fmla="*/ 287 w 149"/>
                <a:gd name="T29" fmla="*/ 987 h 704"/>
                <a:gd name="T30" fmla="*/ 243 w 149"/>
                <a:gd name="T31" fmla="*/ 1117 h 704"/>
                <a:gd name="T32" fmla="*/ 177 w 149"/>
                <a:gd name="T33" fmla="*/ 1261 h 704"/>
                <a:gd name="T34" fmla="*/ 103 w 149"/>
                <a:gd name="T35" fmla="*/ 1424 h 704"/>
                <a:gd name="T36" fmla="*/ 55 w 149"/>
                <a:gd name="T37" fmla="*/ 1575 h 704"/>
                <a:gd name="T38" fmla="*/ 26 w 149"/>
                <a:gd name="T39" fmla="*/ 1715 h 704"/>
                <a:gd name="T40" fmla="*/ 16 w 149"/>
                <a:gd name="T41" fmla="*/ 1849 h 704"/>
                <a:gd name="T42" fmla="*/ 16 w 149"/>
                <a:gd name="T43" fmla="*/ 1977 h 704"/>
                <a:gd name="T44" fmla="*/ 21 w 149"/>
                <a:gd name="T45" fmla="*/ 2094 h 704"/>
                <a:gd name="T46" fmla="*/ 32 w 149"/>
                <a:gd name="T47" fmla="*/ 2199 h 704"/>
                <a:gd name="T48" fmla="*/ 37 w 149"/>
                <a:gd name="T49" fmla="*/ 2300 h 704"/>
                <a:gd name="T50" fmla="*/ 108 w 149"/>
                <a:gd name="T51" fmla="*/ 2248 h 704"/>
                <a:gd name="T52" fmla="*/ 103 w 149"/>
                <a:gd name="T53" fmla="*/ 2222 h 704"/>
                <a:gd name="T54" fmla="*/ 95 w 149"/>
                <a:gd name="T55" fmla="*/ 2146 h 704"/>
                <a:gd name="T56" fmla="*/ 87 w 149"/>
                <a:gd name="T57" fmla="*/ 2032 h 704"/>
                <a:gd name="T58" fmla="*/ 92 w 149"/>
                <a:gd name="T59" fmla="*/ 1879 h 704"/>
                <a:gd name="T60" fmla="*/ 108 w 149"/>
                <a:gd name="T61" fmla="*/ 1696 h 704"/>
                <a:gd name="T62" fmla="*/ 153 w 149"/>
                <a:gd name="T63" fmla="*/ 1487 h 704"/>
                <a:gd name="T64" fmla="*/ 227 w 149"/>
                <a:gd name="T65" fmla="*/ 1261 h 704"/>
                <a:gd name="T66" fmla="*/ 340 w 149"/>
                <a:gd name="T67" fmla="*/ 1023 h 704"/>
                <a:gd name="T68" fmla="*/ 377 w 149"/>
                <a:gd name="T69" fmla="*/ 912 h 704"/>
                <a:gd name="T70" fmla="*/ 393 w 149"/>
                <a:gd name="T71" fmla="*/ 768 h 704"/>
                <a:gd name="T72" fmla="*/ 380 w 149"/>
                <a:gd name="T73" fmla="*/ 601 h 704"/>
                <a:gd name="T74" fmla="*/ 346 w 149"/>
                <a:gd name="T75" fmla="*/ 438 h 704"/>
                <a:gd name="T76" fmla="*/ 287 w 149"/>
                <a:gd name="T77" fmla="*/ 278 h 704"/>
                <a:gd name="T78" fmla="*/ 214 w 149"/>
                <a:gd name="T79" fmla="*/ 144 h 704"/>
                <a:gd name="T80" fmla="*/ 116 w 149"/>
                <a:gd name="T81" fmla="*/ 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a:extLst>
                <a:ext uri="{FF2B5EF4-FFF2-40B4-BE49-F238E27FC236}">
                  <a16:creationId xmlns:a16="http://schemas.microsoft.com/office/drawing/2014/main" id="{918EEACA-1762-4149-BF1F-C4A549A4D100}"/>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a:extLst>
              <a:ext uri="{FF2B5EF4-FFF2-40B4-BE49-F238E27FC236}">
                <a16:creationId xmlns:a16="http://schemas.microsoft.com/office/drawing/2014/main" id="{58E9C258-36A5-455D-82B6-8EB0B04FD391}"/>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a:extLst>
              <a:ext uri="{FF2B5EF4-FFF2-40B4-BE49-F238E27FC236}">
                <a16:creationId xmlns:a16="http://schemas.microsoft.com/office/drawing/2014/main" id="{A4C88B92-D846-4626-BC00-12D795FA5C6D}"/>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
        <p:nvSpPr>
          <p:cNvPr id="46" name="Rectangle 44">
            <a:extLst>
              <a:ext uri="{FF2B5EF4-FFF2-40B4-BE49-F238E27FC236}">
                <a16:creationId xmlns:a16="http://schemas.microsoft.com/office/drawing/2014/main" id="{D91A264C-C606-4E83-AF48-255990EA856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47" name="Rectangle 45">
            <a:extLst>
              <a:ext uri="{FF2B5EF4-FFF2-40B4-BE49-F238E27FC236}">
                <a16:creationId xmlns:a16="http://schemas.microsoft.com/office/drawing/2014/main" id="{6B6CE2DE-A96A-4172-9FC5-EBEC9453DF2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a:extLst>
              <a:ext uri="{FF2B5EF4-FFF2-40B4-BE49-F238E27FC236}">
                <a16:creationId xmlns:a16="http://schemas.microsoft.com/office/drawing/2014/main" id="{322D5F44-5735-4440-A5F4-60E8C2FA68B5}"/>
              </a:ext>
            </a:extLst>
          </p:cNvPr>
          <p:cNvSpPr>
            <a:spLocks noGrp="1" noChangeArrowheads="1"/>
          </p:cNvSpPr>
          <p:nvPr>
            <p:ph type="sldNum" sz="quarter" idx="12"/>
          </p:nvPr>
        </p:nvSpPr>
        <p:spPr/>
        <p:txBody>
          <a:bodyPr/>
          <a:lstStyle>
            <a:lvl1pPr>
              <a:defRPr smtClean="0"/>
            </a:lvl1pPr>
          </a:lstStyle>
          <a:p>
            <a:pPr>
              <a:defRPr/>
            </a:pPr>
            <a:fld id="{DF3CA772-0CD5-44D7-A17D-3E9D445FB885}" type="slidenum">
              <a:rPr lang="en-US" altLang="zh-CN"/>
              <a:pPr>
                <a:defRPr/>
              </a:pPr>
              <a:t>‹#›</a:t>
            </a:fld>
            <a:endParaRPr lang="en-US" altLang="zh-CN"/>
          </a:p>
        </p:txBody>
      </p:sp>
    </p:spTree>
    <p:extLst>
      <p:ext uri="{BB962C8B-B14F-4D97-AF65-F5344CB8AC3E}">
        <p14:creationId xmlns:p14="http://schemas.microsoft.com/office/powerpoint/2010/main" val="45819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D3FAE-F5E4-4AF5-ACBA-69BDAB1A1A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D15DED-AC36-4D67-A034-F81EDCCE881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a:extLst>
              <a:ext uri="{FF2B5EF4-FFF2-40B4-BE49-F238E27FC236}">
                <a16:creationId xmlns:a16="http://schemas.microsoft.com/office/drawing/2014/main" id="{C22DC2F3-4269-4C81-B1E4-BB5A11EE8B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F020C11D-541D-4FE6-B395-2746FA0156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CA720CA0-9514-49D8-B28D-CAD2099AB06D}"/>
              </a:ext>
            </a:extLst>
          </p:cNvPr>
          <p:cNvSpPr>
            <a:spLocks noGrp="1" noChangeArrowheads="1"/>
          </p:cNvSpPr>
          <p:nvPr>
            <p:ph type="sldNum" sz="quarter" idx="12"/>
          </p:nvPr>
        </p:nvSpPr>
        <p:spPr>
          <a:ln/>
        </p:spPr>
        <p:txBody>
          <a:bodyPr/>
          <a:lstStyle>
            <a:lvl1pPr>
              <a:defRPr/>
            </a:lvl1pPr>
          </a:lstStyle>
          <a:p>
            <a:pPr>
              <a:defRPr/>
            </a:pPr>
            <a:fld id="{FB044D22-3568-46C1-8D98-30503C247A6E}" type="slidenum">
              <a:rPr lang="en-US" altLang="zh-CN"/>
              <a:pPr>
                <a:defRPr/>
              </a:pPr>
              <a:t>‹#›</a:t>
            </a:fld>
            <a:endParaRPr lang="en-US" altLang="zh-CN"/>
          </a:p>
        </p:txBody>
      </p:sp>
    </p:spTree>
    <p:extLst>
      <p:ext uri="{BB962C8B-B14F-4D97-AF65-F5344CB8AC3E}">
        <p14:creationId xmlns:p14="http://schemas.microsoft.com/office/powerpoint/2010/main" val="23713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35CE60-0BF1-4879-834A-AECB1ACE9291}"/>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0FB4F7-968A-4955-AAEB-777B42B1B3DA}"/>
              </a:ext>
            </a:extLst>
          </p:cNvPr>
          <p:cNvSpPr>
            <a:spLocks noGrp="1"/>
          </p:cNvSpPr>
          <p:nvPr>
            <p:ph type="body" orient="vert" idx="1"/>
          </p:nvPr>
        </p:nvSpPr>
        <p:spPr>
          <a:xfrm>
            <a:off x="442913" y="103188"/>
            <a:ext cx="6030912" cy="5953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a:extLst>
              <a:ext uri="{FF2B5EF4-FFF2-40B4-BE49-F238E27FC236}">
                <a16:creationId xmlns:a16="http://schemas.microsoft.com/office/drawing/2014/main" id="{3EA8B292-1BE0-4086-81C3-78385E21B8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CB0F4E3E-0196-4309-AE02-7251BE07BB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8E3E206C-23F8-4F98-A3E4-A032BCBC048B}"/>
              </a:ext>
            </a:extLst>
          </p:cNvPr>
          <p:cNvSpPr>
            <a:spLocks noGrp="1" noChangeArrowheads="1"/>
          </p:cNvSpPr>
          <p:nvPr>
            <p:ph type="sldNum" sz="quarter" idx="12"/>
          </p:nvPr>
        </p:nvSpPr>
        <p:spPr>
          <a:ln/>
        </p:spPr>
        <p:txBody>
          <a:bodyPr/>
          <a:lstStyle>
            <a:lvl1pPr>
              <a:defRPr/>
            </a:lvl1pPr>
          </a:lstStyle>
          <a:p>
            <a:pPr>
              <a:defRPr/>
            </a:pPr>
            <a:fld id="{CE444D7B-D88B-4E96-A9C4-B392A0E41A5C}" type="slidenum">
              <a:rPr lang="en-US" altLang="zh-CN"/>
              <a:pPr>
                <a:defRPr/>
              </a:pPr>
              <a:t>‹#›</a:t>
            </a:fld>
            <a:endParaRPr lang="en-US" altLang="zh-CN"/>
          </a:p>
        </p:txBody>
      </p:sp>
    </p:spTree>
    <p:extLst>
      <p:ext uri="{BB962C8B-B14F-4D97-AF65-F5344CB8AC3E}">
        <p14:creationId xmlns:p14="http://schemas.microsoft.com/office/powerpoint/2010/main" val="313115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6260AC-5EF6-47F5-B030-1366E86502A1}"/>
              </a:ext>
            </a:extLst>
          </p:cNvPr>
          <p:cNvSpPr>
            <a:spLocks noGrp="1"/>
          </p:cNvSpPr>
          <p:nvPr>
            <p:ph/>
          </p:nvPr>
        </p:nvSpPr>
        <p:spPr>
          <a:xfrm>
            <a:off x="442913" y="103188"/>
            <a:ext cx="8243887"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7">
            <a:extLst>
              <a:ext uri="{FF2B5EF4-FFF2-40B4-BE49-F238E27FC236}">
                <a16:creationId xmlns:a16="http://schemas.microsoft.com/office/drawing/2014/main" id="{4D0D5D4F-BD04-4D7F-B2FB-D3F3124522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a:extLst>
              <a:ext uri="{FF2B5EF4-FFF2-40B4-BE49-F238E27FC236}">
                <a16:creationId xmlns:a16="http://schemas.microsoft.com/office/drawing/2014/main" id="{38699B94-516D-4298-B572-E1FAA4615F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a:extLst>
              <a:ext uri="{FF2B5EF4-FFF2-40B4-BE49-F238E27FC236}">
                <a16:creationId xmlns:a16="http://schemas.microsoft.com/office/drawing/2014/main" id="{B4EF2085-7CAF-4FEA-980B-683DFE934790}"/>
              </a:ext>
            </a:extLst>
          </p:cNvPr>
          <p:cNvSpPr>
            <a:spLocks noGrp="1" noChangeArrowheads="1"/>
          </p:cNvSpPr>
          <p:nvPr>
            <p:ph type="sldNum" sz="quarter" idx="12"/>
          </p:nvPr>
        </p:nvSpPr>
        <p:spPr>
          <a:ln/>
        </p:spPr>
        <p:txBody>
          <a:bodyPr/>
          <a:lstStyle>
            <a:lvl1pPr>
              <a:defRPr/>
            </a:lvl1pPr>
          </a:lstStyle>
          <a:p>
            <a:pPr>
              <a:defRPr/>
            </a:pPr>
            <a:fld id="{A8B55962-CE66-481F-ACC5-96BC77F8CE71}" type="slidenum">
              <a:rPr lang="en-US" altLang="zh-CN"/>
              <a:pPr>
                <a:defRPr/>
              </a:pPr>
              <a:t>‹#›</a:t>
            </a:fld>
            <a:endParaRPr lang="en-US" altLang="zh-CN"/>
          </a:p>
        </p:txBody>
      </p:sp>
    </p:spTree>
    <p:extLst>
      <p:ext uri="{BB962C8B-B14F-4D97-AF65-F5344CB8AC3E}">
        <p14:creationId xmlns:p14="http://schemas.microsoft.com/office/powerpoint/2010/main" val="2028410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A74E5-A5B3-4348-A36F-F1F7F6EA0788}"/>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0637C-9D42-4EB7-BD47-BFA598195FC2}"/>
              </a:ext>
            </a:extLst>
          </p:cNvPr>
          <p:cNvSpPr>
            <a:spLocks noGrp="1"/>
          </p:cNvSpPr>
          <p:nvPr>
            <p:ph type="body"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F205C-81B0-4873-983D-5D48FAFB9469}"/>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a:extLst>
              <a:ext uri="{FF2B5EF4-FFF2-40B4-BE49-F238E27FC236}">
                <a16:creationId xmlns:a16="http://schemas.microsoft.com/office/drawing/2014/main" id="{1EE4144E-21D8-46D2-AD23-7D1F666C2A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9A5DB586-7332-45E1-B531-C583F1C26E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1F56D349-BC0D-4B8D-A4AA-3371669E2BAC}"/>
              </a:ext>
            </a:extLst>
          </p:cNvPr>
          <p:cNvSpPr>
            <a:spLocks noGrp="1" noChangeArrowheads="1"/>
          </p:cNvSpPr>
          <p:nvPr>
            <p:ph type="sldNum" sz="quarter" idx="12"/>
          </p:nvPr>
        </p:nvSpPr>
        <p:spPr>
          <a:ln/>
        </p:spPr>
        <p:txBody>
          <a:bodyPr/>
          <a:lstStyle>
            <a:lvl1pPr>
              <a:defRPr/>
            </a:lvl1pPr>
          </a:lstStyle>
          <a:p>
            <a:pPr>
              <a:defRPr/>
            </a:pPr>
            <a:fld id="{12AEBFFC-758D-47D3-BAA2-417950213C59}" type="slidenum">
              <a:rPr lang="en-US" altLang="zh-CN"/>
              <a:pPr>
                <a:defRPr/>
              </a:pPr>
              <a:t>‹#›</a:t>
            </a:fld>
            <a:endParaRPr lang="en-US" altLang="zh-CN"/>
          </a:p>
        </p:txBody>
      </p:sp>
    </p:spTree>
    <p:extLst>
      <p:ext uri="{BB962C8B-B14F-4D97-AF65-F5344CB8AC3E}">
        <p14:creationId xmlns:p14="http://schemas.microsoft.com/office/powerpoint/2010/main" val="310922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33678-DB77-4D92-9744-CFC2D7BE5D84}"/>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AF4AA5-7EA7-4D9F-9817-1DE30C8C111B}"/>
              </a:ext>
            </a:extLst>
          </p:cNvPr>
          <p:cNvSpPr>
            <a:spLocks noGrp="1"/>
          </p:cNvSpPr>
          <p:nvPr>
            <p:ph type="body"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3A3F834-E123-44FE-8C1F-3A27F41918A0}"/>
              </a:ext>
            </a:extLst>
          </p:cNvPr>
          <p:cNvSpPr>
            <a:spLocks noGrp="1"/>
          </p:cNvSpPr>
          <p:nvPr>
            <p:ph sz="quarter" idx="2"/>
          </p:nvPr>
        </p:nvSpPr>
        <p:spPr>
          <a:xfrm>
            <a:off x="4648200" y="1600200"/>
            <a:ext cx="4038600" cy="21510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282DB38-F581-4618-8729-FEB0436D368E}"/>
              </a:ext>
            </a:extLst>
          </p:cNvPr>
          <p:cNvSpPr>
            <a:spLocks noGrp="1"/>
          </p:cNvSpPr>
          <p:nvPr>
            <p:ph sz="quarter" idx="3"/>
          </p:nvPr>
        </p:nvSpPr>
        <p:spPr>
          <a:xfrm>
            <a:off x="4648200" y="3903663"/>
            <a:ext cx="4038600" cy="21526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7">
            <a:extLst>
              <a:ext uri="{FF2B5EF4-FFF2-40B4-BE49-F238E27FC236}">
                <a16:creationId xmlns:a16="http://schemas.microsoft.com/office/drawing/2014/main" id="{D6A75E34-7645-42B5-A24B-2303A65F1E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8">
            <a:extLst>
              <a:ext uri="{FF2B5EF4-FFF2-40B4-BE49-F238E27FC236}">
                <a16:creationId xmlns:a16="http://schemas.microsoft.com/office/drawing/2014/main" id="{1586BCFD-C81E-4CF5-B372-8427C80E3C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9">
            <a:extLst>
              <a:ext uri="{FF2B5EF4-FFF2-40B4-BE49-F238E27FC236}">
                <a16:creationId xmlns:a16="http://schemas.microsoft.com/office/drawing/2014/main" id="{E7DD4995-0C78-4F91-8A1F-25EBDBB65969}"/>
              </a:ext>
            </a:extLst>
          </p:cNvPr>
          <p:cNvSpPr>
            <a:spLocks noGrp="1" noChangeArrowheads="1"/>
          </p:cNvSpPr>
          <p:nvPr>
            <p:ph type="sldNum" sz="quarter" idx="12"/>
          </p:nvPr>
        </p:nvSpPr>
        <p:spPr>
          <a:ln/>
        </p:spPr>
        <p:txBody>
          <a:bodyPr/>
          <a:lstStyle>
            <a:lvl1pPr>
              <a:defRPr/>
            </a:lvl1pPr>
          </a:lstStyle>
          <a:p>
            <a:pPr>
              <a:defRPr/>
            </a:pPr>
            <a:fld id="{B450B872-D519-4FF0-BD32-F7C28D532F43}" type="slidenum">
              <a:rPr lang="en-US" altLang="zh-CN"/>
              <a:pPr>
                <a:defRPr/>
              </a:pPr>
              <a:t>‹#›</a:t>
            </a:fld>
            <a:endParaRPr lang="en-US" altLang="zh-CN"/>
          </a:p>
        </p:txBody>
      </p:sp>
    </p:spTree>
    <p:extLst>
      <p:ext uri="{BB962C8B-B14F-4D97-AF65-F5344CB8AC3E}">
        <p14:creationId xmlns:p14="http://schemas.microsoft.com/office/powerpoint/2010/main" val="158050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B706E-92BD-4FF5-A7FC-9B6DCEF62F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569DD5-83B0-4E38-A185-389B5E114D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a:extLst>
              <a:ext uri="{FF2B5EF4-FFF2-40B4-BE49-F238E27FC236}">
                <a16:creationId xmlns:a16="http://schemas.microsoft.com/office/drawing/2014/main" id="{5D1325D0-599E-47FD-BAFE-234AC645AA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44CE3468-F4DF-45E1-BC3A-4306D1D5C2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56410DC5-3346-4844-9E6C-6C9DF4CDB03E}"/>
              </a:ext>
            </a:extLst>
          </p:cNvPr>
          <p:cNvSpPr>
            <a:spLocks noGrp="1" noChangeArrowheads="1"/>
          </p:cNvSpPr>
          <p:nvPr>
            <p:ph type="sldNum" sz="quarter" idx="12"/>
          </p:nvPr>
        </p:nvSpPr>
        <p:spPr>
          <a:ln/>
        </p:spPr>
        <p:txBody>
          <a:bodyPr/>
          <a:lstStyle>
            <a:lvl1pPr>
              <a:defRPr/>
            </a:lvl1pPr>
          </a:lstStyle>
          <a:p>
            <a:pPr>
              <a:defRPr/>
            </a:pPr>
            <a:fld id="{E82C09A5-5E4F-4946-93BD-AE05F2A41F09}" type="slidenum">
              <a:rPr lang="en-US" altLang="zh-CN"/>
              <a:pPr>
                <a:defRPr/>
              </a:pPr>
              <a:t>‹#›</a:t>
            </a:fld>
            <a:endParaRPr lang="en-US" altLang="zh-CN"/>
          </a:p>
        </p:txBody>
      </p:sp>
    </p:spTree>
    <p:extLst>
      <p:ext uri="{BB962C8B-B14F-4D97-AF65-F5344CB8AC3E}">
        <p14:creationId xmlns:p14="http://schemas.microsoft.com/office/powerpoint/2010/main" val="12192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E0B30-A041-4A96-AFB3-16774FE3FF05}"/>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489AD0-E43D-4029-B543-BDC6035065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7">
            <a:extLst>
              <a:ext uri="{FF2B5EF4-FFF2-40B4-BE49-F238E27FC236}">
                <a16:creationId xmlns:a16="http://schemas.microsoft.com/office/drawing/2014/main" id="{0ECFE79E-7F35-4D47-87F9-3DB77BFC4C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A0AC1347-2F7A-4A27-9E5F-3D64933BAF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FA1178C6-441E-4137-B438-D12A5E7180EE}"/>
              </a:ext>
            </a:extLst>
          </p:cNvPr>
          <p:cNvSpPr>
            <a:spLocks noGrp="1" noChangeArrowheads="1"/>
          </p:cNvSpPr>
          <p:nvPr>
            <p:ph type="sldNum" sz="quarter" idx="12"/>
          </p:nvPr>
        </p:nvSpPr>
        <p:spPr>
          <a:ln/>
        </p:spPr>
        <p:txBody>
          <a:bodyPr/>
          <a:lstStyle>
            <a:lvl1pPr>
              <a:defRPr/>
            </a:lvl1pPr>
          </a:lstStyle>
          <a:p>
            <a:pPr>
              <a:defRPr/>
            </a:pPr>
            <a:fld id="{36476638-4E5F-4C48-9F90-518805ABD41D}" type="slidenum">
              <a:rPr lang="en-US" altLang="zh-CN"/>
              <a:pPr>
                <a:defRPr/>
              </a:pPr>
              <a:t>‹#›</a:t>
            </a:fld>
            <a:endParaRPr lang="en-US" altLang="zh-CN"/>
          </a:p>
        </p:txBody>
      </p:sp>
    </p:spTree>
    <p:extLst>
      <p:ext uri="{BB962C8B-B14F-4D97-AF65-F5344CB8AC3E}">
        <p14:creationId xmlns:p14="http://schemas.microsoft.com/office/powerpoint/2010/main" val="294246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9524-EB77-4547-9ED2-497352C9F1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EF0FBB-1C0C-45DF-B74F-6114D882D119}"/>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28CEB1D-1828-4C90-9BE7-E535529D3F92}"/>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a:extLst>
              <a:ext uri="{FF2B5EF4-FFF2-40B4-BE49-F238E27FC236}">
                <a16:creationId xmlns:a16="http://schemas.microsoft.com/office/drawing/2014/main" id="{512176A7-A7C5-42B4-AD43-A9DD31C5E6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6068E85B-8829-4267-ACEE-C99768D459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0BE84466-69FE-4874-8566-6A12527166E7}"/>
              </a:ext>
            </a:extLst>
          </p:cNvPr>
          <p:cNvSpPr>
            <a:spLocks noGrp="1" noChangeArrowheads="1"/>
          </p:cNvSpPr>
          <p:nvPr>
            <p:ph type="sldNum" sz="quarter" idx="12"/>
          </p:nvPr>
        </p:nvSpPr>
        <p:spPr>
          <a:ln/>
        </p:spPr>
        <p:txBody>
          <a:bodyPr/>
          <a:lstStyle>
            <a:lvl1pPr>
              <a:defRPr/>
            </a:lvl1pPr>
          </a:lstStyle>
          <a:p>
            <a:pPr>
              <a:defRPr/>
            </a:pPr>
            <a:fld id="{C77FCD36-1456-4B18-AAF6-B1830697CB4B}" type="slidenum">
              <a:rPr lang="en-US" altLang="zh-CN"/>
              <a:pPr>
                <a:defRPr/>
              </a:pPr>
              <a:t>‹#›</a:t>
            </a:fld>
            <a:endParaRPr lang="en-US" altLang="zh-CN"/>
          </a:p>
        </p:txBody>
      </p:sp>
    </p:spTree>
    <p:extLst>
      <p:ext uri="{BB962C8B-B14F-4D97-AF65-F5344CB8AC3E}">
        <p14:creationId xmlns:p14="http://schemas.microsoft.com/office/powerpoint/2010/main" val="118765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82B01-88F3-4ECE-9BE2-E169D5B9114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1C672D-DF14-42A2-9C46-DB4BE7A5E5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AC0D8A9-C409-4DEA-B9D7-205C126C12D2}"/>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8D0755-9A0C-46F3-8030-189C50A6957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8F7D0C3-B867-48F5-A621-5E6AAD32BBE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7">
            <a:extLst>
              <a:ext uri="{FF2B5EF4-FFF2-40B4-BE49-F238E27FC236}">
                <a16:creationId xmlns:a16="http://schemas.microsoft.com/office/drawing/2014/main" id="{C1540E5E-BAE5-445D-84EB-2C1F528BF3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a:extLst>
              <a:ext uri="{FF2B5EF4-FFF2-40B4-BE49-F238E27FC236}">
                <a16:creationId xmlns:a16="http://schemas.microsoft.com/office/drawing/2014/main" id="{FB0009D4-61F5-4357-899D-34F5CBB09F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a:extLst>
              <a:ext uri="{FF2B5EF4-FFF2-40B4-BE49-F238E27FC236}">
                <a16:creationId xmlns:a16="http://schemas.microsoft.com/office/drawing/2014/main" id="{75CDBA1A-0D9D-4FBF-9A65-849D51A40B1E}"/>
              </a:ext>
            </a:extLst>
          </p:cNvPr>
          <p:cNvSpPr>
            <a:spLocks noGrp="1" noChangeArrowheads="1"/>
          </p:cNvSpPr>
          <p:nvPr>
            <p:ph type="sldNum" sz="quarter" idx="12"/>
          </p:nvPr>
        </p:nvSpPr>
        <p:spPr>
          <a:ln/>
        </p:spPr>
        <p:txBody>
          <a:bodyPr/>
          <a:lstStyle>
            <a:lvl1pPr>
              <a:defRPr/>
            </a:lvl1pPr>
          </a:lstStyle>
          <a:p>
            <a:pPr>
              <a:defRPr/>
            </a:pPr>
            <a:fld id="{1DF18D3F-B2A7-4AD0-98CA-87BB41976846}" type="slidenum">
              <a:rPr lang="en-US" altLang="zh-CN"/>
              <a:pPr>
                <a:defRPr/>
              </a:pPr>
              <a:t>‹#›</a:t>
            </a:fld>
            <a:endParaRPr lang="en-US" altLang="zh-CN"/>
          </a:p>
        </p:txBody>
      </p:sp>
    </p:spTree>
    <p:extLst>
      <p:ext uri="{BB962C8B-B14F-4D97-AF65-F5344CB8AC3E}">
        <p14:creationId xmlns:p14="http://schemas.microsoft.com/office/powerpoint/2010/main" val="95677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2E072-4C8B-4E9D-81C5-51134993E951}"/>
              </a:ext>
            </a:extLst>
          </p:cNvPr>
          <p:cNvSpPr>
            <a:spLocks noGrp="1"/>
          </p:cNvSpPr>
          <p:nvPr>
            <p:ph type="title"/>
          </p:nvPr>
        </p:nvSpPr>
        <p:spPr/>
        <p:txBody>
          <a:bodyPr/>
          <a:lstStyle/>
          <a:p>
            <a:r>
              <a:rPr lang="zh-CN" altLang="en-US"/>
              <a:t>单击此处编辑母版标题样式</a:t>
            </a:r>
          </a:p>
        </p:txBody>
      </p:sp>
      <p:sp>
        <p:nvSpPr>
          <p:cNvPr id="3" name="Rectangle 47">
            <a:extLst>
              <a:ext uri="{FF2B5EF4-FFF2-40B4-BE49-F238E27FC236}">
                <a16:creationId xmlns:a16="http://schemas.microsoft.com/office/drawing/2014/main" id="{10B21172-6098-43DE-BD29-9AD840394D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a:extLst>
              <a:ext uri="{FF2B5EF4-FFF2-40B4-BE49-F238E27FC236}">
                <a16:creationId xmlns:a16="http://schemas.microsoft.com/office/drawing/2014/main" id="{344F3F0B-40AF-46FF-8CC2-83BAE21976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a:extLst>
              <a:ext uri="{FF2B5EF4-FFF2-40B4-BE49-F238E27FC236}">
                <a16:creationId xmlns:a16="http://schemas.microsoft.com/office/drawing/2014/main" id="{BAE6D7BC-AC3E-43A0-85B9-EA10B464521F}"/>
              </a:ext>
            </a:extLst>
          </p:cNvPr>
          <p:cNvSpPr>
            <a:spLocks noGrp="1" noChangeArrowheads="1"/>
          </p:cNvSpPr>
          <p:nvPr>
            <p:ph type="sldNum" sz="quarter" idx="12"/>
          </p:nvPr>
        </p:nvSpPr>
        <p:spPr>
          <a:ln/>
        </p:spPr>
        <p:txBody>
          <a:bodyPr/>
          <a:lstStyle>
            <a:lvl1pPr>
              <a:defRPr/>
            </a:lvl1pPr>
          </a:lstStyle>
          <a:p>
            <a:pPr>
              <a:defRPr/>
            </a:pPr>
            <a:fld id="{5178D478-6EDD-4C72-83EF-FE4D1161B542}" type="slidenum">
              <a:rPr lang="en-US" altLang="zh-CN"/>
              <a:pPr>
                <a:defRPr/>
              </a:pPr>
              <a:t>‹#›</a:t>
            </a:fld>
            <a:endParaRPr lang="en-US" altLang="zh-CN"/>
          </a:p>
        </p:txBody>
      </p:sp>
    </p:spTree>
    <p:extLst>
      <p:ext uri="{BB962C8B-B14F-4D97-AF65-F5344CB8AC3E}">
        <p14:creationId xmlns:p14="http://schemas.microsoft.com/office/powerpoint/2010/main" val="134912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2FB9D8F9-EAC4-4816-8BA9-3473E3B9CF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a:extLst>
              <a:ext uri="{FF2B5EF4-FFF2-40B4-BE49-F238E27FC236}">
                <a16:creationId xmlns:a16="http://schemas.microsoft.com/office/drawing/2014/main" id="{F8D36450-6592-41DE-9606-B1611EB2EB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a:extLst>
              <a:ext uri="{FF2B5EF4-FFF2-40B4-BE49-F238E27FC236}">
                <a16:creationId xmlns:a16="http://schemas.microsoft.com/office/drawing/2014/main" id="{4D3823AF-5C19-4BC6-9B36-2FF2BAA0A265}"/>
              </a:ext>
            </a:extLst>
          </p:cNvPr>
          <p:cNvSpPr>
            <a:spLocks noGrp="1" noChangeArrowheads="1"/>
          </p:cNvSpPr>
          <p:nvPr>
            <p:ph type="sldNum" sz="quarter" idx="12"/>
          </p:nvPr>
        </p:nvSpPr>
        <p:spPr>
          <a:ln/>
        </p:spPr>
        <p:txBody>
          <a:bodyPr/>
          <a:lstStyle>
            <a:lvl1pPr>
              <a:defRPr/>
            </a:lvl1pPr>
          </a:lstStyle>
          <a:p>
            <a:pPr>
              <a:defRPr/>
            </a:pPr>
            <a:fld id="{44419F2F-3414-4F23-8793-C44B9923D850}" type="slidenum">
              <a:rPr lang="en-US" altLang="zh-CN"/>
              <a:pPr>
                <a:defRPr/>
              </a:pPr>
              <a:t>‹#›</a:t>
            </a:fld>
            <a:endParaRPr lang="en-US" altLang="zh-CN"/>
          </a:p>
        </p:txBody>
      </p:sp>
    </p:spTree>
    <p:extLst>
      <p:ext uri="{BB962C8B-B14F-4D97-AF65-F5344CB8AC3E}">
        <p14:creationId xmlns:p14="http://schemas.microsoft.com/office/powerpoint/2010/main" val="209458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3ED95-B9DC-43FA-B96C-B3C17365E34C}"/>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A2EC-39AD-4FCF-B507-A6CAAEB042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467FEBB-A71B-4412-8BB1-391735DA9B1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7">
            <a:extLst>
              <a:ext uri="{FF2B5EF4-FFF2-40B4-BE49-F238E27FC236}">
                <a16:creationId xmlns:a16="http://schemas.microsoft.com/office/drawing/2014/main" id="{9CB51E23-7C01-4538-824E-BA29C6ABEF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1A63FA53-7DB0-462A-8120-57B4985CBD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A0D03A9B-D5C4-4836-B619-99FE2C7B246A}"/>
              </a:ext>
            </a:extLst>
          </p:cNvPr>
          <p:cNvSpPr>
            <a:spLocks noGrp="1" noChangeArrowheads="1"/>
          </p:cNvSpPr>
          <p:nvPr>
            <p:ph type="sldNum" sz="quarter" idx="12"/>
          </p:nvPr>
        </p:nvSpPr>
        <p:spPr>
          <a:ln/>
        </p:spPr>
        <p:txBody>
          <a:bodyPr/>
          <a:lstStyle>
            <a:lvl1pPr>
              <a:defRPr/>
            </a:lvl1pPr>
          </a:lstStyle>
          <a:p>
            <a:pPr>
              <a:defRPr/>
            </a:pPr>
            <a:fld id="{E41AF436-FFFD-4EDB-A9C5-0291B59EFE67}" type="slidenum">
              <a:rPr lang="en-US" altLang="zh-CN"/>
              <a:pPr>
                <a:defRPr/>
              </a:pPr>
              <a:t>‹#›</a:t>
            </a:fld>
            <a:endParaRPr lang="en-US" altLang="zh-CN"/>
          </a:p>
        </p:txBody>
      </p:sp>
    </p:spTree>
    <p:extLst>
      <p:ext uri="{BB962C8B-B14F-4D97-AF65-F5344CB8AC3E}">
        <p14:creationId xmlns:p14="http://schemas.microsoft.com/office/powerpoint/2010/main" val="619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F289E-32EE-4753-B808-1B6DE194D2E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264053-0F97-45EE-898F-510647D7170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BA2B00D3-351B-4E80-A3B1-D79A63E021B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7">
            <a:extLst>
              <a:ext uri="{FF2B5EF4-FFF2-40B4-BE49-F238E27FC236}">
                <a16:creationId xmlns:a16="http://schemas.microsoft.com/office/drawing/2014/main" id="{F326ECF1-E110-48A6-A4D2-4F686CBD56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CA5D5719-947E-44A3-8954-3E14FC3341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46D52111-5D90-4320-831B-11E2661DF481}"/>
              </a:ext>
            </a:extLst>
          </p:cNvPr>
          <p:cNvSpPr>
            <a:spLocks noGrp="1" noChangeArrowheads="1"/>
          </p:cNvSpPr>
          <p:nvPr>
            <p:ph type="sldNum" sz="quarter" idx="12"/>
          </p:nvPr>
        </p:nvSpPr>
        <p:spPr>
          <a:ln/>
        </p:spPr>
        <p:txBody>
          <a:bodyPr/>
          <a:lstStyle>
            <a:lvl1pPr>
              <a:defRPr/>
            </a:lvl1pPr>
          </a:lstStyle>
          <a:p>
            <a:pPr>
              <a:defRPr/>
            </a:pPr>
            <a:fld id="{6DEBE526-FC38-4E0F-94DF-420E47D9FEBC}" type="slidenum">
              <a:rPr lang="en-US" altLang="zh-CN"/>
              <a:pPr>
                <a:defRPr/>
              </a:pPr>
              <a:t>‹#›</a:t>
            </a:fld>
            <a:endParaRPr lang="en-US" altLang="zh-CN"/>
          </a:p>
        </p:txBody>
      </p:sp>
    </p:spTree>
    <p:extLst>
      <p:ext uri="{BB962C8B-B14F-4D97-AF65-F5344CB8AC3E}">
        <p14:creationId xmlns:p14="http://schemas.microsoft.com/office/powerpoint/2010/main" val="283304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D11EFFF-BC7F-49C7-AE4D-F141D1A70D9E}"/>
              </a:ext>
            </a:extLst>
          </p:cNvPr>
          <p:cNvGrpSpPr>
            <a:grpSpLocks/>
          </p:cNvGrpSpPr>
          <p:nvPr/>
        </p:nvGrpSpPr>
        <p:grpSpPr bwMode="auto">
          <a:xfrm>
            <a:off x="-7938" y="0"/>
            <a:ext cx="2833688" cy="6856413"/>
            <a:chOff x="-5" y="0"/>
            <a:chExt cx="1785" cy="4319"/>
          </a:xfrm>
        </p:grpSpPr>
        <p:sp>
          <p:nvSpPr>
            <p:cNvPr id="1035" name="Freeform 3">
              <a:extLst>
                <a:ext uri="{FF2B5EF4-FFF2-40B4-BE49-F238E27FC236}">
                  <a16:creationId xmlns:a16="http://schemas.microsoft.com/office/drawing/2014/main" id="{2F58AB81-47B3-4F69-AACF-40B37911C6B2}"/>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6" name="Group 4">
              <a:extLst>
                <a:ext uri="{FF2B5EF4-FFF2-40B4-BE49-F238E27FC236}">
                  <a16:creationId xmlns:a16="http://schemas.microsoft.com/office/drawing/2014/main" id="{178097A2-46F7-4FF9-BF5C-D88BCC31CAB9}"/>
                </a:ext>
              </a:extLst>
            </p:cNvPr>
            <p:cNvGrpSpPr>
              <a:grpSpLocks/>
            </p:cNvGrpSpPr>
            <p:nvPr/>
          </p:nvGrpSpPr>
          <p:grpSpPr bwMode="auto">
            <a:xfrm rot="14964908" flipH="1">
              <a:off x="104" y="2441"/>
              <a:ext cx="452" cy="444"/>
              <a:chOff x="1727" y="866"/>
              <a:chExt cx="129" cy="157"/>
            </a:xfrm>
          </p:grpSpPr>
          <p:sp>
            <p:nvSpPr>
              <p:cNvPr id="1074" name="Freeform 5">
                <a:extLst>
                  <a:ext uri="{FF2B5EF4-FFF2-40B4-BE49-F238E27FC236}">
                    <a16:creationId xmlns:a16="http://schemas.microsoft.com/office/drawing/2014/main" id="{3B42FB4B-63DA-4388-B020-2DE128679469}"/>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 name="Freeform 6">
                <a:extLst>
                  <a:ext uri="{FF2B5EF4-FFF2-40B4-BE49-F238E27FC236}">
                    <a16:creationId xmlns:a16="http://schemas.microsoft.com/office/drawing/2014/main" id="{A89A2AB8-27DA-466E-BC43-24CD36A5C084}"/>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7">
                <a:extLst>
                  <a:ext uri="{FF2B5EF4-FFF2-40B4-BE49-F238E27FC236}">
                    <a16:creationId xmlns:a16="http://schemas.microsoft.com/office/drawing/2014/main" id="{31C54F38-B625-4524-9665-D2EF93ACA120}"/>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7" name="Freeform 8">
              <a:extLst>
                <a:ext uri="{FF2B5EF4-FFF2-40B4-BE49-F238E27FC236}">
                  <a16:creationId xmlns:a16="http://schemas.microsoft.com/office/drawing/2014/main" id="{DBB13563-6093-4094-B587-877E5A4106C7}"/>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8" name="Group 9">
              <a:extLst>
                <a:ext uri="{FF2B5EF4-FFF2-40B4-BE49-F238E27FC236}">
                  <a16:creationId xmlns:a16="http://schemas.microsoft.com/office/drawing/2014/main" id="{521D43BC-3FA6-4277-9F7D-BCBEA4C80774}"/>
                </a:ext>
              </a:extLst>
            </p:cNvPr>
            <p:cNvGrpSpPr>
              <a:grpSpLocks/>
            </p:cNvGrpSpPr>
            <p:nvPr/>
          </p:nvGrpSpPr>
          <p:grpSpPr bwMode="auto">
            <a:xfrm rot="416244">
              <a:off x="9" y="1746"/>
              <a:ext cx="1771" cy="1741"/>
              <a:chOff x="41" y="2787"/>
              <a:chExt cx="902" cy="833"/>
            </a:xfrm>
          </p:grpSpPr>
          <p:sp>
            <p:nvSpPr>
              <p:cNvPr id="1065" name="Freeform 10">
                <a:extLst>
                  <a:ext uri="{FF2B5EF4-FFF2-40B4-BE49-F238E27FC236}">
                    <a16:creationId xmlns:a16="http://schemas.microsoft.com/office/drawing/2014/main" id="{E6AF1F9A-D199-4C73-B953-3DAFB2673DD5}"/>
                  </a:ext>
                </a:extLst>
              </p:cNvPr>
              <p:cNvSpPr>
                <a:spLocks/>
              </p:cNvSpPr>
              <p:nvPr userDrawn="1"/>
            </p:nvSpPr>
            <p:spPr bwMode="ltGray">
              <a:xfrm rot="373331" flipH="1">
                <a:off x="125" y="2787"/>
                <a:ext cx="313" cy="303"/>
              </a:xfrm>
              <a:custGeom>
                <a:avLst/>
                <a:gdLst>
                  <a:gd name="T0" fmla="*/ 66 w 217"/>
                  <a:gd name="T1" fmla="*/ 303 h 210"/>
                  <a:gd name="T2" fmla="*/ 53 w 217"/>
                  <a:gd name="T3" fmla="*/ 286 h 210"/>
                  <a:gd name="T4" fmla="*/ 38 w 217"/>
                  <a:gd name="T5" fmla="*/ 261 h 210"/>
                  <a:gd name="T6" fmla="*/ 22 w 217"/>
                  <a:gd name="T7" fmla="*/ 229 h 210"/>
                  <a:gd name="T8" fmla="*/ 7 w 217"/>
                  <a:gd name="T9" fmla="*/ 195 h 210"/>
                  <a:gd name="T10" fmla="*/ 0 w 217"/>
                  <a:gd name="T11" fmla="*/ 157 h 210"/>
                  <a:gd name="T12" fmla="*/ 1 w 217"/>
                  <a:gd name="T13" fmla="*/ 118 h 210"/>
                  <a:gd name="T14" fmla="*/ 13 w 217"/>
                  <a:gd name="T15" fmla="*/ 82 h 210"/>
                  <a:gd name="T16" fmla="*/ 39 w 217"/>
                  <a:gd name="T17" fmla="*/ 51 h 210"/>
                  <a:gd name="T18" fmla="*/ 65 w 217"/>
                  <a:gd name="T19" fmla="*/ 32 h 210"/>
                  <a:gd name="T20" fmla="*/ 87 w 217"/>
                  <a:gd name="T21" fmla="*/ 17 h 210"/>
                  <a:gd name="T22" fmla="*/ 104 w 217"/>
                  <a:gd name="T23" fmla="*/ 10 h 210"/>
                  <a:gd name="T24" fmla="*/ 117 w 217"/>
                  <a:gd name="T25" fmla="*/ 7 h 210"/>
                  <a:gd name="T26" fmla="*/ 127 w 217"/>
                  <a:gd name="T27" fmla="*/ 7 h 210"/>
                  <a:gd name="T28" fmla="*/ 150 w 217"/>
                  <a:gd name="T29" fmla="*/ 0 h 210"/>
                  <a:gd name="T30" fmla="*/ 213 w 217"/>
                  <a:gd name="T31" fmla="*/ 12 h 210"/>
                  <a:gd name="T32" fmla="*/ 231 w 217"/>
                  <a:gd name="T33" fmla="*/ 17 h 210"/>
                  <a:gd name="T34" fmla="*/ 248 w 217"/>
                  <a:gd name="T35" fmla="*/ 22 h 210"/>
                  <a:gd name="T36" fmla="*/ 263 w 217"/>
                  <a:gd name="T37" fmla="*/ 27 h 210"/>
                  <a:gd name="T38" fmla="*/ 274 w 217"/>
                  <a:gd name="T39" fmla="*/ 33 h 210"/>
                  <a:gd name="T40" fmla="*/ 286 w 217"/>
                  <a:gd name="T41" fmla="*/ 39 h 210"/>
                  <a:gd name="T42" fmla="*/ 296 w 217"/>
                  <a:gd name="T43" fmla="*/ 46 h 210"/>
                  <a:gd name="T44" fmla="*/ 304 w 217"/>
                  <a:gd name="T45" fmla="*/ 55 h 210"/>
                  <a:gd name="T46" fmla="*/ 313 w 217"/>
                  <a:gd name="T47" fmla="*/ 65 h 210"/>
                  <a:gd name="T48" fmla="*/ 296 w 217"/>
                  <a:gd name="T49" fmla="*/ 58 h 210"/>
                  <a:gd name="T50" fmla="*/ 280 w 217"/>
                  <a:gd name="T51" fmla="*/ 52 h 210"/>
                  <a:gd name="T52" fmla="*/ 264 w 217"/>
                  <a:gd name="T53" fmla="*/ 48 h 210"/>
                  <a:gd name="T54" fmla="*/ 248 w 217"/>
                  <a:gd name="T55" fmla="*/ 43 h 210"/>
                  <a:gd name="T56" fmla="*/ 235 w 217"/>
                  <a:gd name="T57" fmla="*/ 39 h 210"/>
                  <a:gd name="T58" fmla="*/ 221 w 217"/>
                  <a:gd name="T59" fmla="*/ 38 h 210"/>
                  <a:gd name="T60" fmla="*/ 206 w 217"/>
                  <a:gd name="T61" fmla="*/ 35 h 210"/>
                  <a:gd name="T62" fmla="*/ 193 w 217"/>
                  <a:gd name="T63" fmla="*/ 35 h 210"/>
                  <a:gd name="T64" fmla="*/ 180 w 217"/>
                  <a:gd name="T65" fmla="*/ 35 h 210"/>
                  <a:gd name="T66" fmla="*/ 167 w 217"/>
                  <a:gd name="T67" fmla="*/ 36 h 210"/>
                  <a:gd name="T68" fmla="*/ 154 w 217"/>
                  <a:gd name="T69" fmla="*/ 39 h 210"/>
                  <a:gd name="T70" fmla="*/ 143 w 217"/>
                  <a:gd name="T71" fmla="*/ 42 h 210"/>
                  <a:gd name="T72" fmla="*/ 131 w 217"/>
                  <a:gd name="T73" fmla="*/ 48 h 210"/>
                  <a:gd name="T74" fmla="*/ 118 w 217"/>
                  <a:gd name="T75" fmla="*/ 52 h 210"/>
                  <a:gd name="T76" fmla="*/ 107 w 217"/>
                  <a:gd name="T77" fmla="*/ 59 h 210"/>
                  <a:gd name="T78" fmla="*/ 95 w 217"/>
                  <a:gd name="T79" fmla="*/ 66 h 210"/>
                  <a:gd name="T80" fmla="*/ 75 w 217"/>
                  <a:gd name="T81" fmla="*/ 88 h 210"/>
                  <a:gd name="T82" fmla="*/ 61 w 217"/>
                  <a:gd name="T83" fmla="*/ 115 h 210"/>
                  <a:gd name="T84" fmla="*/ 53 w 217"/>
                  <a:gd name="T85" fmla="*/ 149 h 210"/>
                  <a:gd name="T86" fmla="*/ 50 w 217"/>
                  <a:gd name="T87" fmla="*/ 182 h 210"/>
                  <a:gd name="T88" fmla="*/ 50 w 217"/>
                  <a:gd name="T89" fmla="*/ 218 h 210"/>
                  <a:gd name="T90" fmla="*/ 55 w 217"/>
                  <a:gd name="T91" fmla="*/ 251 h 210"/>
                  <a:gd name="T92" fmla="*/ 59 w 217"/>
                  <a:gd name="T93" fmla="*/ 280 h 210"/>
                  <a:gd name="T94" fmla="*/ 66 w 217"/>
                  <a:gd name="T95" fmla="*/ 303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 name="Freeform 11">
                <a:extLst>
                  <a:ext uri="{FF2B5EF4-FFF2-40B4-BE49-F238E27FC236}">
                    <a16:creationId xmlns:a16="http://schemas.microsoft.com/office/drawing/2014/main" id="{FF5F306E-E8F6-4317-8189-7A9FB5E9FBBD}"/>
                  </a:ext>
                </a:extLst>
              </p:cNvPr>
              <p:cNvSpPr>
                <a:spLocks/>
              </p:cNvSpPr>
              <p:nvPr userDrawn="1"/>
            </p:nvSpPr>
            <p:spPr bwMode="ltGray">
              <a:xfrm rot="373331" flipH="1">
                <a:off x="41" y="2843"/>
                <a:ext cx="262" cy="308"/>
              </a:xfrm>
              <a:custGeom>
                <a:avLst/>
                <a:gdLst>
                  <a:gd name="T0" fmla="*/ 157 w 182"/>
                  <a:gd name="T1" fmla="*/ 0 h 213"/>
                  <a:gd name="T2" fmla="*/ 161 w 182"/>
                  <a:gd name="T3" fmla="*/ 3 h 213"/>
                  <a:gd name="T4" fmla="*/ 170 w 182"/>
                  <a:gd name="T5" fmla="*/ 12 h 213"/>
                  <a:gd name="T6" fmla="*/ 183 w 182"/>
                  <a:gd name="T7" fmla="*/ 26 h 213"/>
                  <a:gd name="T8" fmla="*/ 197 w 182"/>
                  <a:gd name="T9" fmla="*/ 48 h 213"/>
                  <a:gd name="T10" fmla="*/ 209 w 182"/>
                  <a:gd name="T11" fmla="*/ 75 h 213"/>
                  <a:gd name="T12" fmla="*/ 216 w 182"/>
                  <a:gd name="T13" fmla="*/ 110 h 213"/>
                  <a:gd name="T14" fmla="*/ 216 w 182"/>
                  <a:gd name="T15" fmla="*/ 152 h 213"/>
                  <a:gd name="T16" fmla="*/ 207 w 182"/>
                  <a:gd name="T17" fmla="*/ 201 h 213"/>
                  <a:gd name="T18" fmla="*/ 202 w 182"/>
                  <a:gd name="T19" fmla="*/ 215 h 213"/>
                  <a:gd name="T20" fmla="*/ 196 w 182"/>
                  <a:gd name="T21" fmla="*/ 227 h 213"/>
                  <a:gd name="T22" fmla="*/ 189 w 182"/>
                  <a:gd name="T23" fmla="*/ 239 h 213"/>
                  <a:gd name="T24" fmla="*/ 180 w 182"/>
                  <a:gd name="T25" fmla="*/ 250 h 213"/>
                  <a:gd name="T26" fmla="*/ 168 w 182"/>
                  <a:gd name="T27" fmla="*/ 260 h 213"/>
                  <a:gd name="T28" fmla="*/ 158 w 182"/>
                  <a:gd name="T29" fmla="*/ 268 h 213"/>
                  <a:gd name="T30" fmla="*/ 147 w 182"/>
                  <a:gd name="T31" fmla="*/ 276 h 213"/>
                  <a:gd name="T32" fmla="*/ 132 w 182"/>
                  <a:gd name="T33" fmla="*/ 282 h 213"/>
                  <a:gd name="T34" fmla="*/ 118 w 182"/>
                  <a:gd name="T35" fmla="*/ 285 h 213"/>
                  <a:gd name="T36" fmla="*/ 104 w 182"/>
                  <a:gd name="T37" fmla="*/ 289 h 213"/>
                  <a:gd name="T38" fmla="*/ 88 w 182"/>
                  <a:gd name="T39" fmla="*/ 291 h 213"/>
                  <a:gd name="T40" fmla="*/ 71 w 182"/>
                  <a:gd name="T41" fmla="*/ 291 h 213"/>
                  <a:gd name="T42" fmla="*/ 53 w 182"/>
                  <a:gd name="T43" fmla="*/ 289 h 213"/>
                  <a:gd name="T44" fmla="*/ 36 w 182"/>
                  <a:gd name="T45" fmla="*/ 285 h 213"/>
                  <a:gd name="T46" fmla="*/ 17 w 182"/>
                  <a:gd name="T47" fmla="*/ 279 h 213"/>
                  <a:gd name="T48" fmla="*/ 0 w 182"/>
                  <a:gd name="T49" fmla="*/ 272 h 213"/>
                  <a:gd name="T50" fmla="*/ 16 w 182"/>
                  <a:gd name="T51" fmla="*/ 282 h 213"/>
                  <a:gd name="T52" fmla="*/ 32 w 182"/>
                  <a:gd name="T53" fmla="*/ 289 h 213"/>
                  <a:gd name="T54" fmla="*/ 48 w 182"/>
                  <a:gd name="T55" fmla="*/ 296 h 213"/>
                  <a:gd name="T56" fmla="*/ 62 w 182"/>
                  <a:gd name="T57" fmla="*/ 301 h 213"/>
                  <a:gd name="T58" fmla="*/ 76 w 182"/>
                  <a:gd name="T59" fmla="*/ 305 h 213"/>
                  <a:gd name="T60" fmla="*/ 91 w 182"/>
                  <a:gd name="T61" fmla="*/ 307 h 213"/>
                  <a:gd name="T62" fmla="*/ 105 w 182"/>
                  <a:gd name="T63" fmla="*/ 308 h 213"/>
                  <a:gd name="T64" fmla="*/ 119 w 182"/>
                  <a:gd name="T65" fmla="*/ 308 h 213"/>
                  <a:gd name="T66" fmla="*/ 131 w 182"/>
                  <a:gd name="T67" fmla="*/ 307 h 213"/>
                  <a:gd name="T68" fmla="*/ 144 w 182"/>
                  <a:gd name="T69" fmla="*/ 304 h 213"/>
                  <a:gd name="T70" fmla="*/ 155 w 182"/>
                  <a:gd name="T71" fmla="*/ 301 h 213"/>
                  <a:gd name="T72" fmla="*/ 167 w 182"/>
                  <a:gd name="T73" fmla="*/ 298 h 213"/>
                  <a:gd name="T74" fmla="*/ 177 w 182"/>
                  <a:gd name="T75" fmla="*/ 294 h 213"/>
                  <a:gd name="T76" fmla="*/ 187 w 182"/>
                  <a:gd name="T77" fmla="*/ 288 h 213"/>
                  <a:gd name="T78" fmla="*/ 196 w 182"/>
                  <a:gd name="T79" fmla="*/ 282 h 213"/>
                  <a:gd name="T80" fmla="*/ 204 w 182"/>
                  <a:gd name="T81" fmla="*/ 276 h 213"/>
                  <a:gd name="T82" fmla="*/ 227 w 182"/>
                  <a:gd name="T83" fmla="*/ 254 h 213"/>
                  <a:gd name="T84" fmla="*/ 243 w 182"/>
                  <a:gd name="T85" fmla="*/ 233 h 213"/>
                  <a:gd name="T86" fmla="*/ 253 w 182"/>
                  <a:gd name="T87" fmla="*/ 208 h 213"/>
                  <a:gd name="T88" fmla="*/ 258 w 182"/>
                  <a:gd name="T89" fmla="*/ 185 h 213"/>
                  <a:gd name="T90" fmla="*/ 261 w 182"/>
                  <a:gd name="T91" fmla="*/ 161 h 213"/>
                  <a:gd name="T92" fmla="*/ 261 w 182"/>
                  <a:gd name="T93" fmla="*/ 137 h 213"/>
                  <a:gd name="T94" fmla="*/ 262 w 182"/>
                  <a:gd name="T95" fmla="*/ 114 h 213"/>
                  <a:gd name="T96" fmla="*/ 249 w 182"/>
                  <a:gd name="T97" fmla="*/ 67 h 213"/>
                  <a:gd name="T98" fmla="*/ 225 w 182"/>
                  <a:gd name="T99" fmla="*/ 30 h 213"/>
                  <a:gd name="T100" fmla="*/ 217 w 182"/>
                  <a:gd name="T101" fmla="*/ 26 h 213"/>
                  <a:gd name="T102" fmla="*/ 212 w 182"/>
                  <a:gd name="T103" fmla="*/ 22 h 213"/>
                  <a:gd name="T104" fmla="*/ 204 w 182"/>
                  <a:gd name="T105" fmla="*/ 19 h 213"/>
                  <a:gd name="T106" fmla="*/ 199 w 182"/>
                  <a:gd name="T107" fmla="*/ 16 h 213"/>
                  <a:gd name="T108" fmla="*/ 190 w 182"/>
                  <a:gd name="T109" fmla="*/ 13 h 213"/>
                  <a:gd name="T110" fmla="*/ 181 w 182"/>
                  <a:gd name="T111" fmla="*/ 9 h 213"/>
                  <a:gd name="T112" fmla="*/ 171 w 182"/>
                  <a:gd name="T113" fmla="*/ 4 h 213"/>
                  <a:gd name="T114" fmla="*/ 157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12">
                <a:extLst>
                  <a:ext uri="{FF2B5EF4-FFF2-40B4-BE49-F238E27FC236}">
                    <a16:creationId xmlns:a16="http://schemas.microsoft.com/office/drawing/2014/main" id="{1B7988A8-1931-4865-93AF-1762BA8C2840}"/>
                  </a:ext>
                </a:extLst>
              </p:cNvPr>
              <p:cNvSpPr>
                <a:spLocks/>
              </p:cNvSpPr>
              <p:nvPr userDrawn="1"/>
            </p:nvSpPr>
            <p:spPr bwMode="ltGray">
              <a:xfrm rot="373331" flipH="1">
                <a:off x="121" y="2907"/>
                <a:ext cx="93" cy="156"/>
              </a:xfrm>
              <a:custGeom>
                <a:avLst/>
                <a:gdLst>
                  <a:gd name="T0" fmla="*/ 68 w 128"/>
                  <a:gd name="T1" fmla="*/ 0 h 217"/>
                  <a:gd name="T2" fmla="*/ 76 w 128"/>
                  <a:gd name="T3" fmla="*/ 6 h 217"/>
                  <a:gd name="T4" fmla="*/ 84 w 128"/>
                  <a:gd name="T5" fmla="*/ 19 h 217"/>
                  <a:gd name="T6" fmla="*/ 89 w 128"/>
                  <a:gd name="T7" fmla="*/ 36 h 217"/>
                  <a:gd name="T8" fmla="*/ 93 w 128"/>
                  <a:gd name="T9" fmla="*/ 56 h 217"/>
                  <a:gd name="T10" fmla="*/ 92 w 128"/>
                  <a:gd name="T11" fmla="*/ 80 h 217"/>
                  <a:gd name="T12" fmla="*/ 84 w 128"/>
                  <a:gd name="T13" fmla="*/ 104 h 217"/>
                  <a:gd name="T14" fmla="*/ 68 w 128"/>
                  <a:gd name="T15" fmla="*/ 130 h 217"/>
                  <a:gd name="T16" fmla="*/ 44 w 128"/>
                  <a:gd name="T17" fmla="*/ 156 h 217"/>
                  <a:gd name="T18" fmla="*/ 36 w 128"/>
                  <a:gd name="T19" fmla="*/ 153 h 217"/>
                  <a:gd name="T20" fmla="*/ 28 w 128"/>
                  <a:gd name="T21" fmla="*/ 151 h 217"/>
                  <a:gd name="T22" fmla="*/ 19 w 128"/>
                  <a:gd name="T23" fmla="*/ 147 h 217"/>
                  <a:gd name="T24" fmla="*/ 12 w 128"/>
                  <a:gd name="T25" fmla="*/ 144 h 217"/>
                  <a:gd name="T26" fmla="*/ 6 w 128"/>
                  <a:gd name="T27" fmla="*/ 141 h 217"/>
                  <a:gd name="T28" fmla="*/ 1 w 128"/>
                  <a:gd name="T29" fmla="*/ 137 h 217"/>
                  <a:gd name="T30" fmla="*/ 0 w 128"/>
                  <a:gd name="T31" fmla="*/ 132 h 217"/>
                  <a:gd name="T32" fmla="*/ 1 w 128"/>
                  <a:gd name="T33" fmla="*/ 128 h 217"/>
                  <a:gd name="T34" fmla="*/ 9 w 128"/>
                  <a:gd name="T35" fmla="*/ 123 h 217"/>
                  <a:gd name="T36" fmla="*/ 21 w 128"/>
                  <a:gd name="T37" fmla="*/ 116 h 217"/>
                  <a:gd name="T38" fmla="*/ 33 w 128"/>
                  <a:gd name="T39" fmla="*/ 108 h 217"/>
                  <a:gd name="T40" fmla="*/ 46 w 128"/>
                  <a:gd name="T41" fmla="*/ 96 h 217"/>
                  <a:gd name="T42" fmla="*/ 57 w 128"/>
                  <a:gd name="T43" fmla="*/ 81 h 217"/>
                  <a:gd name="T44" fmla="*/ 66 w 128"/>
                  <a:gd name="T45" fmla="*/ 60 h 217"/>
                  <a:gd name="T46" fmla="*/ 70 w 128"/>
                  <a:gd name="T47" fmla="*/ 33 h 217"/>
                  <a:gd name="T48" fmla="*/ 68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13">
                <a:extLst>
                  <a:ext uri="{FF2B5EF4-FFF2-40B4-BE49-F238E27FC236}">
                    <a16:creationId xmlns:a16="http://schemas.microsoft.com/office/drawing/2014/main" id="{3CA9D29B-AAD5-4249-9710-184DE93663DD}"/>
                  </a:ext>
                </a:extLst>
              </p:cNvPr>
              <p:cNvSpPr>
                <a:spLocks/>
              </p:cNvSpPr>
              <p:nvPr userDrawn="1"/>
            </p:nvSpPr>
            <p:spPr bwMode="ltGray">
              <a:xfrm rot="373331" flipH="1">
                <a:off x="313" y="3110"/>
                <a:ext cx="85" cy="93"/>
              </a:xfrm>
              <a:custGeom>
                <a:avLst/>
                <a:gdLst>
                  <a:gd name="T0" fmla="*/ 54 w 117"/>
                  <a:gd name="T1" fmla="*/ 0 h 132"/>
                  <a:gd name="T2" fmla="*/ 0 w 117"/>
                  <a:gd name="T3" fmla="*/ 18 h 132"/>
                  <a:gd name="T4" fmla="*/ 2 w 117"/>
                  <a:gd name="T5" fmla="*/ 18 h 132"/>
                  <a:gd name="T6" fmla="*/ 10 w 117"/>
                  <a:gd name="T7" fmla="*/ 20 h 132"/>
                  <a:gd name="T8" fmla="*/ 21 w 117"/>
                  <a:gd name="T9" fmla="*/ 25 h 132"/>
                  <a:gd name="T10" fmla="*/ 33 w 117"/>
                  <a:gd name="T11" fmla="*/ 33 h 132"/>
                  <a:gd name="T12" fmla="*/ 48 w 117"/>
                  <a:gd name="T13" fmla="*/ 44 h 132"/>
                  <a:gd name="T14" fmla="*/ 61 w 117"/>
                  <a:gd name="T15" fmla="*/ 56 h 132"/>
                  <a:gd name="T16" fmla="*/ 74 w 117"/>
                  <a:gd name="T17" fmla="*/ 73 h 132"/>
                  <a:gd name="T18" fmla="*/ 84 w 117"/>
                  <a:gd name="T19" fmla="*/ 93 h 132"/>
                  <a:gd name="T20" fmla="*/ 85 w 117"/>
                  <a:gd name="T21" fmla="*/ 85 h 132"/>
                  <a:gd name="T22" fmla="*/ 84 w 117"/>
                  <a:gd name="T23" fmla="*/ 75 h 132"/>
                  <a:gd name="T24" fmla="*/ 78 w 117"/>
                  <a:gd name="T25" fmla="*/ 63 h 132"/>
                  <a:gd name="T26" fmla="*/ 72 w 117"/>
                  <a:gd name="T27" fmla="*/ 52 h 132"/>
                  <a:gd name="T28" fmla="*/ 65 w 117"/>
                  <a:gd name="T29" fmla="*/ 41 h 132"/>
                  <a:gd name="T30" fmla="*/ 57 w 117"/>
                  <a:gd name="T31" fmla="*/ 32 h 132"/>
                  <a:gd name="T32" fmla="*/ 49 w 117"/>
                  <a:gd name="T33" fmla="*/ 25 h 132"/>
                  <a:gd name="T34" fmla="*/ 42 w 117"/>
                  <a:gd name="T35" fmla="*/ 23 h 132"/>
                  <a:gd name="T36" fmla="*/ 50 w 117"/>
                  <a:gd name="T37" fmla="*/ 20 h 132"/>
                  <a:gd name="T38" fmla="*/ 57 w 117"/>
                  <a:gd name="T39" fmla="*/ 20 h 132"/>
                  <a:gd name="T40" fmla="*/ 65 w 117"/>
                  <a:gd name="T41" fmla="*/ 18 h 132"/>
                  <a:gd name="T42" fmla="*/ 71 w 117"/>
                  <a:gd name="T43" fmla="*/ 18 h 132"/>
                  <a:gd name="T44" fmla="*/ 76 w 117"/>
                  <a:gd name="T45" fmla="*/ 17 h 132"/>
                  <a:gd name="T46" fmla="*/ 79 w 117"/>
                  <a:gd name="T47" fmla="*/ 16 h 132"/>
                  <a:gd name="T48" fmla="*/ 82 w 117"/>
                  <a:gd name="T49" fmla="*/ 15 h 132"/>
                  <a:gd name="T50" fmla="*/ 83 w 117"/>
                  <a:gd name="T51" fmla="*/ 15 h 132"/>
                  <a:gd name="T52" fmla="*/ 54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14">
                <a:extLst>
                  <a:ext uri="{FF2B5EF4-FFF2-40B4-BE49-F238E27FC236}">
                    <a16:creationId xmlns:a16="http://schemas.microsoft.com/office/drawing/2014/main" id="{80366FC5-D00B-4D9D-9074-5BF25F8CC5A1}"/>
                  </a:ext>
                </a:extLst>
              </p:cNvPr>
              <p:cNvSpPr>
                <a:spLocks/>
              </p:cNvSpPr>
              <p:nvPr userDrawn="1"/>
            </p:nvSpPr>
            <p:spPr bwMode="ltGray">
              <a:xfrm rot="373331" flipH="1">
                <a:off x="289" y="3135"/>
                <a:ext cx="21" cy="55"/>
              </a:xfrm>
              <a:custGeom>
                <a:avLst/>
                <a:gdLst>
                  <a:gd name="T0" fmla="*/ 21 w 29"/>
                  <a:gd name="T1" fmla="*/ 0 h 77"/>
                  <a:gd name="T2" fmla="*/ 17 w 29"/>
                  <a:gd name="T3" fmla="*/ 0 h 77"/>
                  <a:gd name="T4" fmla="*/ 12 w 29"/>
                  <a:gd name="T5" fmla="*/ 3 h 77"/>
                  <a:gd name="T6" fmla="*/ 7 w 29"/>
                  <a:gd name="T7" fmla="*/ 6 h 77"/>
                  <a:gd name="T8" fmla="*/ 3 w 29"/>
                  <a:gd name="T9" fmla="*/ 14 h 77"/>
                  <a:gd name="T10" fmla="*/ 1 w 29"/>
                  <a:gd name="T11" fmla="*/ 21 h 77"/>
                  <a:gd name="T12" fmla="*/ 0 w 29"/>
                  <a:gd name="T13" fmla="*/ 31 h 77"/>
                  <a:gd name="T14" fmla="*/ 2 w 29"/>
                  <a:gd name="T15" fmla="*/ 43 h 77"/>
                  <a:gd name="T16" fmla="*/ 8 w 29"/>
                  <a:gd name="T17" fmla="*/ 55 h 77"/>
                  <a:gd name="T18" fmla="*/ 11 w 29"/>
                  <a:gd name="T19" fmla="*/ 38 h 77"/>
                  <a:gd name="T20" fmla="*/ 14 w 29"/>
                  <a:gd name="T21" fmla="*/ 26 h 77"/>
                  <a:gd name="T22" fmla="*/ 17 w 29"/>
                  <a:gd name="T23" fmla="*/ 16 h 77"/>
                  <a:gd name="T24" fmla="*/ 2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70" name="Group 15">
                <a:extLst>
                  <a:ext uri="{FF2B5EF4-FFF2-40B4-BE49-F238E27FC236}">
                    <a16:creationId xmlns:a16="http://schemas.microsoft.com/office/drawing/2014/main" id="{19620045-244F-43C7-85AB-DA1EF57F9274}"/>
                  </a:ext>
                </a:extLst>
              </p:cNvPr>
              <p:cNvGrpSpPr>
                <a:grpSpLocks/>
              </p:cNvGrpSpPr>
              <p:nvPr userDrawn="1"/>
            </p:nvGrpSpPr>
            <p:grpSpPr bwMode="auto">
              <a:xfrm rot="10886446" flipH="1">
                <a:off x="335" y="3251"/>
                <a:ext cx="608" cy="369"/>
                <a:chOff x="-366" y="1704"/>
                <a:chExt cx="608" cy="369"/>
              </a:xfrm>
            </p:grpSpPr>
            <p:sp>
              <p:nvSpPr>
                <p:cNvPr id="1071" name="Freeform 16">
                  <a:extLst>
                    <a:ext uri="{FF2B5EF4-FFF2-40B4-BE49-F238E27FC236}">
                      <a16:creationId xmlns:a16="http://schemas.microsoft.com/office/drawing/2014/main" id="{E1EF05D3-C57A-4201-B9CD-F45911E590A6}"/>
                    </a:ext>
                  </a:extLst>
                </p:cNvPr>
                <p:cNvSpPr>
                  <a:spLocks/>
                </p:cNvSpPr>
                <p:nvPr userDrawn="1"/>
              </p:nvSpPr>
              <p:spPr bwMode="ltGray">
                <a:xfrm rot="4200091">
                  <a:off x="-243" y="1807"/>
                  <a:ext cx="143" cy="390"/>
                </a:xfrm>
                <a:custGeom>
                  <a:avLst/>
                  <a:gdLst>
                    <a:gd name="T0" fmla="*/ 8 w 207"/>
                    <a:gd name="T1" fmla="*/ 30 h 564"/>
                    <a:gd name="T2" fmla="*/ 4 w 207"/>
                    <a:gd name="T3" fmla="*/ 50 h 564"/>
                    <a:gd name="T4" fmla="*/ 2 w 207"/>
                    <a:gd name="T5" fmla="*/ 68 h 564"/>
                    <a:gd name="T6" fmla="*/ 0 w 207"/>
                    <a:gd name="T7" fmla="*/ 86 h 564"/>
                    <a:gd name="T8" fmla="*/ 0 w 207"/>
                    <a:gd name="T9" fmla="*/ 104 h 564"/>
                    <a:gd name="T10" fmla="*/ 2 w 207"/>
                    <a:gd name="T11" fmla="*/ 124 h 564"/>
                    <a:gd name="T12" fmla="*/ 5 w 207"/>
                    <a:gd name="T13" fmla="*/ 146 h 564"/>
                    <a:gd name="T14" fmla="*/ 11 w 207"/>
                    <a:gd name="T15" fmla="*/ 171 h 564"/>
                    <a:gd name="T16" fmla="*/ 20 w 207"/>
                    <a:gd name="T17" fmla="*/ 198 h 564"/>
                    <a:gd name="T18" fmla="*/ 30 w 207"/>
                    <a:gd name="T19" fmla="*/ 225 h 564"/>
                    <a:gd name="T20" fmla="*/ 42 w 207"/>
                    <a:gd name="T21" fmla="*/ 252 h 564"/>
                    <a:gd name="T22" fmla="*/ 57 w 207"/>
                    <a:gd name="T23" fmla="*/ 281 h 564"/>
                    <a:gd name="T24" fmla="*/ 73 w 207"/>
                    <a:gd name="T25" fmla="*/ 308 h 564"/>
                    <a:gd name="T26" fmla="*/ 91 w 207"/>
                    <a:gd name="T27" fmla="*/ 334 h 564"/>
                    <a:gd name="T28" fmla="*/ 108 w 207"/>
                    <a:gd name="T29" fmla="*/ 357 h 564"/>
                    <a:gd name="T30" fmla="*/ 126 w 207"/>
                    <a:gd name="T31" fmla="*/ 376 h 564"/>
                    <a:gd name="T32" fmla="*/ 143 w 207"/>
                    <a:gd name="T33" fmla="*/ 390 h 564"/>
                    <a:gd name="T34" fmla="*/ 111 w 207"/>
                    <a:gd name="T35" fmla="*/ 346 h 564"/>
                    <a:gd name="T36" fmla="*/ 88 w 207"/>
                    <a:gd name="T37" fmla="*/ 310 h 564"/>
                    <a:gd name="T38" fmla="*/ 71 w 207"/>
                    <a:gd name="T39" fmla="*/ 280 h 564"/>
                    <a:gd name="T40" fmla="*/ 60 w 207"/>
                    <a:gd name="T41" fmla="*/ 254 h 564"/>
                    <a:gd name="T42" fmla="*/ 52 w 207"/>
                    <a:gd name="T43" fmla="*/ 233 h 564"/>
                    <a:gd name="T44" fmla="*/ 47 w 207"/>
                    <a:gd name="T45" fmla="*/ 214 h 564"/>
                    <a:gd name="T46" fmla="*/ 44 w 207"/>
                    <a:gd name="T47" fmla="*/ 197 h 564"/>
                    <a:gd name="T48" fmla="*/ 39 w 207"/>
                    <a:gd name="T49" fmla="*/ 180 h 564"/>
                    <a:gd name="T50" fmla="*/ 30 w 207"/>
                    <a:gd name="T51" fmla="*/ 142 h 564"/>
                    <a:gd name="T52" fmla="*/ 28 w 207"/>
                    <a:gd name="T53" fmla="*/ 97 h 564"/>
                    <a:gd name="T54" fmla="*/ 30 w 207"/>
                    <a:gd name="T55" fmla="*/ 47 h 564"/>
                    <a:gd name="T56" fmla="*/ 35 w 207"/>
                    <a:gd name="T57" fmla="*/ 0 h 564"/>
                    <a:gd name="T58" fmla="*/ 8 w 207"/>
                    <a:gd name="T59" fmla="*/ 30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17">
                  <a:extLst>
                    <a:ext uri="{FF2B5EF4-FFF2-40B4-BE49-F238E27FC236}">
                      <a16:creationId xmlns:a16="http://schemas.microsoft.com/office/drawing/2014/main" id="{93053556-337D-48F6-BFFE-8A3CC739AFE2}"/>
                    </a:ext>
                  </a:extLst>
                </p:cNvPr>
                <p:cNvSpPr>
                  <a:spLocks/>
                </p:cNvSpPr>
                <p:nvPr userDrawn="1"/>
              </p:nvSpPr>
              <p:spPr bwMode="ltGray">
                <a:xfrm rot="4200091">
                  <a:off x="124" y="1761"/>
                  <a:ext cx="33" cy="160"/>
                </a:xfrm>
                <a:custGeom>
                  <a:avLst/>
                  <a:gdLst>
                    <a:gd name="T0" fmla="*/ 0 w 47"/>
                    <a:gd name="T1" fmla="*/ 13 h 232"/>
                    <a:gd name="T2" fmla="*/ 10 w 47"/>
                    <a:gd name="T3" fmla="*/ 38 h 232"/>
                    <a:gd name="T4" fmla="*/ 15 w 47"/>
                    <a:gd name="T5" fmla="*/ 70 h 232"/>
                    <a:gd name="T6" fmla="*/ 17 w 47"/>
                    <a:gd name="T7" fmla="*/ 110 h 232"/>
                    <a:gd name="T8" fmla="*/ 13 w 47"/>
                    <a:gd name="T9" fmla="*/ 160 h 232"/>
                    <a:gd name="T10" fmla="*/ 32 w 47"/>
                    <a:gd name="T11" fmla="*/ 150 h 232"/>
                    <a:gd name="T12" fmla="*/ 33 w 47"/>
                    <a:gd name="T13" fmla="*/ 123 h 232"/>
                    <a:gd name="T14" fmla="*/ 33 w 47"/>
                    <a:gd name="T15" fmla="*/ 97 h 232"/>
                    <a:gd name="T16" fmla="*/ 32 w 47"/>
                    <a:gd name="T17" fmla="*/ 71 h 232"/>
                    <a:gd name="T18" fmla="*/ 29 w 47"/>
                    <a:gd name="T19" fmla="*/ 49 h 232"/>
                    <a:gd name="T20" fmla="*/ 25 w 47"/>
                    <a:gd name="T21" fmla="*/ 36 h 232"/>
                    <a:gd name="T22" fmla="*/ 20 w 47"/>
                    <a:gd name="T23" fmla="*/ 23 h 232"/>
                    <a:gd name="T24" fmla="*/ 15 w 47"/>
                    <a:gd name="T25" fmla="*/ 12 h 232"/>
                    <a:gd name="T26" fmla="*/ 9 w 47"/>
                    <a:gd name="T27" fmla="*/ 0 h 232"/>
                    <a:gd name="T28" fmla="*/ 0 w 47"/>
                    <a:gd name="T29" fmla="*/ 13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18">
                  <a:extLst>
                    <a:ext uri="{FF2B5EF4-FFF2-40B4-BE49-F238E27FC236}">
                      <a16:creationId xmlns:a16="http://schemas.microsoft.com/office/drawing/2014/main" id="{6D987F19-5074-460C-8833-25C23A3EF79A}"/>
                    </a:ext>
                  </a:extLst>
                </p:cNvPr>
                <p:cNvSpPr>
                  <a:spLocks/>
                </p:cNvSpPr>
                <p:nvPr userDrawn="1"/>
              </p:nvSpPr>
              <p:spPr bwMode="ltGray">
                <a:xfrm rot="4200091">
                  <a:off x="199" y="1720"/>
                  <a:ext cx="60" cy="27"/>
                </a:xfrm>
                <a:custGeom>
                  <a:avLst/>
                  <a:gdLst>
                    <a:gd name="T0" fmla="*/ 60 w 87"/>
                    <a:gd name="T1" fmla="*/ 15 h 40"/>
                    <a:gd name="T2" fmla="*/ 53 w 87"/>
                    <a:gd name="T3" fmla="*/ 11 h 40"/>
                    <a:gd name="T4" fmla="*/ 47 w 87"/>
                    <a:gd name="T5" fmla="*/ 8 h 40"/>
                    <a:gd name="T6" fmla="*/ 40 w 87"/>
                    <a:gd name="T7" fmla="*/ 5 h 40"/>
                    <a:gd name="T8" fmla="*/ 32 w 87"/>
                    <a:gd name="T9" fmla="*/ 3 h 40"/>
                    <a:gd name="T10" fmla="*/ 26 w 87"/>
                    <a:gd name="T11" fmla="*/ 2 h 40"/>
                    <a:gd name="T12" fmla="*/ 18 w 87"/>
                    <a:gd name="T13" fmla="*/ 1 h 40"/>
                    <a:gd name="T14" fmla="*/ 9 w 87"/>
                    <a:gd name="T15" fmla="*/ 0 h 40"/>
                    <a:gd name="T16" fmla="*/ 0 w 87"/>
                    <a:gd name="T17" fmla="*/ 1 h 40"/>
                    <a:gd name="T18" fmla="*/ 4 w 87"/>
                    <a:gd name="T19" fmla="*/ 4 h 40"/>
                    <a:gd name="T20" fmla="*/ 10 w 87"/>
                    <a:gd name="T21" fmla="*/ 7 h 40"/>
                    <a:gd name="T22" fmla="*/ 15 w 87"/>
                    <a:gd name="T23" fmla="*/ 9 h 40"/>
                    <a:gd name="T24" fmla="*/ 23 w 87"/>
                    <a:gd name="T25" fmla="*/ 12 h 40"/>
                    <a:gd name="T26" fmla="*/ 29 w 87"/>
                    <a:gd name="T27" fmla="*/ 15 h 40"/>
                    <a:gd name="T28" fmla="*/ 36 w 87"/>
                    <a:gd name="T29" fmla="*/ 18 h 40"/>
                    <a:gd name="T30" fmla="*/ 44 w 87"/>
                    <a:gd name="T31" fmla="*/ 22 h 40"/>
                    <a:gd name="T32" fmla="*/ 51 w 87"/>
                    <a:gd name="T33" fmla="*/ 27 h 40"/>
                    <a:gd name="T34" fmla="*/ 60 w 87"/>
                    <a:gd name="T35" fmla="*/ 15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39" name="Group 19">
              <a:extLst>
                <a:ext uri="{FF2B5EF4-FFF2-40B4-BE49-F238E27FC236}">
                  <a16:creationId xmlns:a16="http://schemas.microsoft.com/office/drawing/2014/main" id="{6DB9B58C-9414-4FC0-866F-552D0C9FD99D}"/>
                </a:ext>
              </a:extLst>
            </p:cNvPr>
            <p:cNvGrpSpPr>
              <a:grpSpLocks/>
            </p:cNvGrpSpPr>
            <p:nvPr/>
          </p:nvGrpSpPr>
          <p:grpSpPr bwMode="auto">
            <a:xfrm rot="6248562">
              <a:off x="343" y="3854"/>
              <a:ext cx="392" cy="424"/>
              <a:chOff x="1727" y="866"/>
              <a:chExt cx="129" cy="157"/>
            </a:xfrm>
          </p:grpSpPr>
          <p:sp>
            <p:nvSpPr>
              <p:cNvPr id="1062" name="Freeform 20">
                <a:extLst>
                  <a:ext uri="{FF2B5EF4-FFF2-40B4-BE49-F238E27FC236}">
                    <a16:creationId xmlns:a16="http://schemas.microsoft.com/office/drawing/2014/main" id="{9FB793BC-E3E1-41F2-88D6-253AFB27FA6E}"/>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21">
                <a:extLst>
                  <a:ext uri="{FF2B5EF4-FFF2-40B4-BE49-F238E27FC236}">
                    <a16:creationId xmlns:a16="http://schemas.microsoft.com/office/drawing/2014/main" id="{1AF8B6AB-4588-404A-BC3D-6737651D5C3E}"/>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22">
                <a:extLst>
                  <a:ext uri="{FF2B5EF4-FFF2-40B4-BE49-F238E27FC236}">
                    <a16:creationId xmlns:a16="http://schemas.microsoft.com/office/drawing/2014/main" id="{1F2B357F-7D05-4381-B8DB-38FB52398E62}"/>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0" name="Group 23">
              <a:extLst>
                <a:ext uri="{FF2B5EF4-FFF2-40B4-BE49-F238E27FC236}">
                  <a16:creationId xmlns:a16="http://schemas.microsoft.com/office/drawing/2014/main" id="{3A6C1892-0B17-48AF-8C4B-0F07A8E6BF8C}"/>
                </a:ext>
              </a:extLst>
            </p:cNvPr>
            <p:cNvGrpSpPr>
              <a:grpSpLocks/>
            </p:cNvGrpSpPr>
            <p:nvPr/>
          </p:nvGrpSpPr>
          <p:grpSpPr bwMode="auto">
            <a:xfrm rot="5003157">
              <a:off x="249" y="1102"/>
              <a:ext cx="412" cy="500"/>
              <a:chOff x="1727" y="866"/>
              <a:chExt cx="129" cy="157"/>
            </a:xfrm>
          </p:grpSpPr>
          <p:sp>
            <p:nvSpPr>
              <p:cNvPr id="1059" name="Freeform 24">
                <a:extLst>
                  <a:ext uri="{FF2B5EF4-FFF2-40B4-BE49-F238E27FC236}">
                    <a16:creationId xmlns:a16="http://schemas.microsoft.com/office/drawing/2014/main" id="{CCC964B1-0DF5-4102-9381-2D8F6E72D3AD}"/>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25">
                <a:extLst>
                  <a:ext uri="{FF2B5EF4-FFF2-40B4-BE49-F238E27FC236}">
                    <a16:creationId xmlns:a16="http://schemas.microsoft.com/office/drawing/2014/main" id="{17F01E68-55DC-4FB8-9C95-D9B5C9242145}"/>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 name="Freeform 26">
                <a:extLst>
                  <a:ext uri="{FF2B5EF4-FFF2-40B4-BE49-F238E27FC236}">
                    <a16:creationId xmlns:a16="http://schemas.microsoft.com/office/drawing/2014/main" id="{001D5A1C-7485-438C-93CB-00FEBF87FDE5}"/>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1" name="Group 27">
              <a:extLst>
                <a:ext uri="{FF2B5EF4-FFF2-40B4-BE49-F238E27FC236}">
                  <a16:creationId xmlns:a16="http://schemas.microsoft.com/office/drawing/2014/main" id="{AA4103FA-BD3E-40A0-86A9-7703F705AB65}"/>
                </a:ext>
              </a:extLst>
            </p:cNvPr>
            <p:cNvGrpSpPr>
              <a:grpSpLocks/>
            </p:cNvGrpSpPr>
            <p:nvPr/>
          </p:nvGrpSpPr>
          <p:grpSpPr bwMode="auto">
            <a:xfrm>
              <a:off x="815" y="0"/>
              <a:ext cx="345" cy="367"/>
              <a:chOff x="1727" y="866"/>
              <a:chExt cx="129" cy="157"/>
            </a:xfrm>
          </p:grpSpPr>
          <p:sp>
            <p:nvSpPr>
              <p:cNvPr id="1056" name="Freeform 28">
                <a:extLst>
                  <a:ext uri="{FF2B5EF4-FFF2-40B4-BE49-F238E27FC236}">
                    <a16:creationId xmlns:a16="http://schemas.microsoft.com/office/drawing/2014/main" id="{90C5E6DD-778A-4317-90F8-01A5CD6A9AF3}"/>
                  </a:ext>
                </a:extLst>
              </p:cNvPr>
              <p:cNvSpPr>
                <a:spLocks/>
              </p:cNvSpPr>
              <p:nvPr userDrawn="1"/>
            </p:nvSpPr>
            <p:spPr bwMode="ltGray">
              <a:xfrm>
                <a:off x="1727" y="866"/>
                <a:ext cx="41" cy="59"/>
              </a:xfrm>
              <a:custGeom>
                <a:avLst/>
                <a:gdLst>
                  <a:gd name="T0" fmla="*/ 41 w 83"/>
                  <a:gd name="T1" fmla="*/ 14 h 117"/>
                  <a:gd name="T2" fmla="*/ 13 w 83"/>
                  <a:gd name="T3" fmla="*/ 0 h 117"/>
                  <a:gd name="T4" fmla="*/ 0 w 83"/>
                  <a:gd name="T5" fmla="*/ 59 h 117"/>
                  <a:gd name="T6" fmla="*/ 41 w 83"/>
                  <a:gd name="T7" fmla="*/ 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9">
                <a:extLst>
                  <a:ext uri="{FF2B5EF4-FFF2-40B4-BE49-F238E27FC236}">
                    <a16:creationId xmlns:a16="http://schemas.microsoft.com/office/drawing/2014/main" id="{BEC0275E-394E-46D7-8D1C-65B983EAE7F0}"/>
                  </a:ext>
                </a:extLst>
              </p:cNvPr>
              <p:cNvSpPr>
                <a:spLocks/>
              </p:cNvSpPr>
              <p:nvPr userDrawn="1"/>
            </p:nvSpPr>
            <p:spPr bwMode="ltGray">
              <a:xfrm>
                <a:off x="1786" y="894"/>
                <a:ext cx="70" cy="49"/>
              </a:xfrm>
              <a:custGeom>
                <a:avLst/>
                <a:gdLst>
                  <a:gd name="T0" fmla="*/ 0 w 140"/>
                  <a:gd name="T1" fmla="*/ 49 h 98"/>
                  <a:gd name="T2" fmla="*/ 59 w 140"/>
                  <a:gd name="T3" fmla="*/ 0 h 98"/>
                  <a:gd name="T4" fmla="*/ 70 w 140"/>
                  <a:gd name="T5" fmla="*/ 25 h 98"/>
                  <a:gd name="T6" fmla="*/ 0 w 140"/>
                  <a:gd name="T7" fmla="*/ 49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30">
                <a:extLst>
                  <a:ext uri="{FF2B5EF4-FFF2-40B4-BE49-F238E27FC236}">
                    <a16:creationId xmlns:a16="http://schemas.microsoft.com/office/drawing/2014/main" id="{84A80C62-4FE9-4110-BEB9-D025C5DF476D}"/>
                  </a:ext>
                </a:extLst>
              </p:cNvPr>
              <p:cNvSpPr>
                <a:spLocks/>
              </p:cNvSpPr>
              <p:nvPr userDrawn="1"/>
            </p:nvSpPr>
            <p:spPr bwMode="ltGray">
              <a:xfrm>
                <a:off x="1772" y="998"/>
                <a:ext cx="73" cy="25"/>
              </a:xfrm>
              <a:custGeom>
                <a:avLst/>
                <a:gdLst>
                  <a:gd name="T0" fmla="*/ 0 w 145"/>
                  <a:gd name="T1" fmla="*/ 4 h 49"/>
                  <a:gd name="T2" fmla="*/ 73 w 145"/>
                  <a:gd name="T3" fmla="*/ 0 h 49"/>
                  <a:gd name="T4" fmla="*/ 66 w 145"/>
                  <a:gd name="T5" fmla="*/ 25 h 49"/>
                  <a:gd name="T6" fmla="*/ 0 w 145"/>
                  <a:gd name="T7" fmla="*/ 4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42" name="Freeform 31">
              <a:extLst>
                <a:ext uri="{FF2B5EF4-FFF2-40B4-BE49-F238E27FC236}">
                  <a16:creationId xmlns:a16="http://schemas.microsoft.com/office/drawing/2014/main" id="{AA67C3BB-B3E7-4CA2-BA09-1572EE5750A5}"/>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32">
              <a:extLst>
                <a:ext uri="{FF2B5EF4-FFF2-40B4-BE49-F238E27FC236}">
                  <a16:creationId xmlns:a16="http://schemas.microsoft.com/office/drawing/2014/main" id="{E0DE20E8-49B7-4CAD-ABB3-5AA5EFAB64CA}"/>
                </a:ext>
              </a:extLst>
            </p:cNvPr>
            <p:cNvSpPr>
              <a:spLocks/>
            </p:cNvSpPr>
            <p:nvPr/>
          </p:nvSpPr>
          <p:spPr bwMode="ltGray">
            <a:xfrm rot="828663">
              <a:off x="242" y="3404"/>
              <a:ext cx="132" cy="167"/>
            </a:xfrm>
            <a:custGeom>
              <a:avLst/>
              <a:gdLst>
                <a:gd name="T0" fmla="*/ 0 w 109"/>
                <a:gd name="T1" fmla="*/ 0 h 156"/>
                <a:gd name="T2" fmla="*/ 6 w 109"/>
                <a:gd name="T3" fmla="*/ 1 h 156"/>
                <a:gd name="T4" fmla="*/ 22 w 109"/>
                <a:gd name="T5" fmla="*/ 5 h 156"/>
                <a:gd name="T6" fmla="*/ 45 w 109"/>
                <a:gd name="T7" fmla="*/ 13 h 156"/>
                <a:gd name="T8" fmla="*/ 70 w 109"/>
                <a:gd name="T9" fmla="*/ 26 h 156"/>
                <a:gd name="T10" fmla="*/ 94 w 109"/>
                <a:gd name="T11" fmla="*/ 47 h 156"/>
                <a:gd name="T12" fmla="*/ 116 w 109"/>
                <a:gd name="T13" fmla="*/ 76 h 156"/>
                <a:gd name="T14" fmla="*/ 130 w 109"/>
                <a:gd name="T15" fmla="*/ 116 h 156"/>
                <a:gd name="T16" fmla="*/ 132 w 109"/>
                <a:gd name="T17" fmla="*/ 167 h 156"/>
                <a:gd name="T18" fmla="*/ 127 w 109"/>
                <a:gd name="T19" fmla="*/ 167 h 156"/>
                <a:gd name="T20" fmla="*/ 120 w 109"/>
                <a:gd name="T21" fmla="*/ 167 h 156"/>
                <a:gd name="T22" fmla="*/ 113 w 109"/>
                <a:gd name="T23" fmla="*/ 167 h 156"/>
                <a:gd name="T24" fmla="*/ 105 w 109"/>
                <a:gd name="T25" fmla="*/ 165 h 156"/>
                <a:gd name="T26" fmla="*/ 98 w 109"/>
                <a:gd name="T27" fmla="*/ 164 h 156"/>
                <a:gd name="T28" fmla="*/ 90 w 109"/>
                <a:gd name="T29" fmla="*/ 161 h 156"/>
                <a:gd name="T30" fmla="*/ 80 w 109"/>
                <a:gd name="T31" fmla="*/ 155 h 156"/>
                <a:gd name="T32" fmla="*/ 70 w 109"/>
                <a:gd name="T33" fmla="*/ 149 h 156"/>
                <a:gd name="T34" fmla="*/ 64 w 109"/>
                <a:gd name="T35" fmla="*/ 135 h 156"/>
                <a:gd name="T36" fmla="*/ 64 w 109"/>
                <a:gd name="T37" fmla="*/ 119 h 156"/>
                <a:gd name="T38" fmla="*/ 68 w 109"/>
                <a:gd name="T39" fmla="*/ 103 h 156"/>
                <a:gd name="T40" fmla="*/ 71 w 109"/>
                <a:gd name="T41" fmla="*/ 86 h 156"/>
                <a:gd name="T42" fmla="*/ 68 w 109"/>
                <a:gd name="T43" fmla="*/ 66 h 156"/>
                <a:gd name="T44" fmla="*/ 58 w 109"/>
                <a:gd name="T45" fmla="*/ 46 h 156"/>
                <a:gd name="T46" fmla="*/ 38 w 109"/>
                <a:gd name="T47" fmla="*/ 25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3">
              <a:extLst>
                <a:ext uri="{FF2B5EF4-FFF2-40B4-BE49-F238E27FC236}">
                  <a16:creationId xmlns:a16="http://schemas.microsoft.com/office/drawing/2014/main" id="{C87954D8-10EB-4887-906D-F50511A30EE3}"/>
                </a:ext>
              </a:extLst>
            </p:cNvPr>
            <p:cNvSpPr>
              <a:spLocks/>
            </p:cNvSpPr>
            <p:nvPr/>
          </p:nvSpPr>
          <p:spPr bwMode="ltGray">
            <a:xfrm rot="828663">
              <a:off x="266" y="3592"/>
              <a:ext cx="66" cy="43"/>
            </a:xfrm>
            <a:custGeom>
              <a:avLst/>
              <a:gdLst>
                <a:gd name="T0" fmla="*/ 0 w 54"/>
                <a:gd name="T1" fmla="*/ 0 h 40"/>
                <a:gd name="T2" fmla="*/ 1 w 54"/>
                <a:gd name="T3" fmla="*/ 1 h 40"/>
                <a:gd name="T4" fmla="*/ 7 w 54"/>
                <a:gd name="T5" fmla="*/ 3 h 40"/>
                <a:gd name="T6" fmla="*/ 16 w 54"/>
                <a:gd name="T7" fmla="*/ 9 h 40"/>
                <a:gd name="T8" fmla="*/ 26 w 54"/>
                <a:gd name="T9" fmla="*/ 13 h 40"/>
                <a:gd name="T10" fmla="*/ 35 w 54"/>
                <a:gd name="T11" fmla="*/ 16 h 40"/>
                <a:gd name="T12" fmla="*/ 46 w 54"/>
                <a:gd name="T13" fmla="*/ 18 h 40"/>
                <a:gd name="T14" fmla="*/ 56 w 54"/>
                <a:gd name="T15" fmla="*/ 19 h 40"/>
                <a:gd name="T16" fmla="*/ 66 w 54"/>
                <a:gd name="T17" fmla="*/ 17 h 40"/>
                <a:gd name="T18" fmla="*/ 65 w 54"/>
                <a:gd name="T19" fmla="*/ 27 h 40"/>
                <a:gd name="T20" fmla="*/ 61 w 54"/>
                <a:gd name="T21" fmla="*/ 35 h 40"/>
                <a:gd name="T22" fmla="*/ 54 w 54"/>
                <a:gd name="T23" fmla="*/ 41 h 40"/>
                <a:gd name="T24" fmla="*/ 45 w 54"/>
                <a:gd name="T25" fmla="*/ 43 h 40"/>
                <a:gd name="T26" fmla="*/ 34 w 54"/>
                <a:gd name="T27" fmla="*/ 42 h 40"/>
                <a:gd name="T28" fmla="*/ 23 w 54"/>
                <a:gd name="T29" fmla="*/ 34 h 40"/>
                <a:gd name="T30" fmla="*/ 12 w 54"/>
                <a:gd name="T31" fmla="*/ 22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4">
              <a:extLst>
                <a:ext uri="{FF2B5EF4-FFF2-40B4-BE49-F238E27FC236}">
                  <a16:creationId xmlns:a16="http://schemas.microsoft.com/office/drawing/2014/main" id="{BFA836D1-A356-4F27-90E9-E33D41F4EDFD}"/>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35">
              <a:extLst>
                <a:ext uri="{FF2B5EF4-FFF2-40B4-BE49-F238E27FC236}">
                  <a16:creationId xmlns:a16="http://schemas.microsoft.com/office/drawing/2014/main" id="{00ADE0C3-3F05-439E-8602-B67FEF9A99F4}"/>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36">
              <a:extLst>
                <a:ext uri="{FF2B5EF4-FFF2-40B4-BE49-F238E27FC236}">
                  <a16:creationId xmlns:a16="http://schemas.microsoft.com/office/drawing/2014/main" id="{36FFEED2-E475-44CD-98E7-24410C7A2F68}"/>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37">
              <a:extLst>
                <a:ext uri="{FF2B5EF4-FFF2-40B4-BE49-F238E27FC236}">
                  <a16:creationId xmlns:a16="http://schemas.microsoft.com/office/drawing/2014/main" id="{BBA34499-3B02-4C4D-A04A-573A214339B8}"/>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38">
              <a:extLst>
                <a:ext uri="{FF2B5EF4-FFF2-40B4-BE49-F238E27FC236}">
                  <a16:creationId xmlns:a16="http://schemas.microsoft.com/office/drawing/2014/main" id="{D25456CA-5F68-4A5A-BEEB-6B05C4545995}"/>
                </a:ext>
              </a:extLst>
            </p:cNvPr>
            <p:cNvSpPr>
              <a:spLocks/>
            </p:cNvSpPr>
            <p:nvPr/>
          </p:nvSpPr>
          <p:spPr bwMode="ltGray">
            <a:xfrm rot="1584153">
              <a:off x="20" y="410"/>
              <a:ext cx="344" cy="245"/>
            </a:xfrm>
            <a:custGeom>
              <a:avLst/>
              <a:gdLst>
                <a:gd name="T0" fmla="*/ 0 w 257"/>
                <a:gd name="T1" fmla="*/ 0 h 237"/>
                <a:gd name="T2" fmla="*/ 0 w 257"/>
                <a:gd name="T3" fmla="*/ 26 h 237"/>
                <a:gd name="T4" fmla="*/ 4 w 257"/>
                <a:gd name="T5" fmla="*/ 52 h 237"/>
                <a:gd name="T6" fmla="*/ 8 w 257"/>
                <a:gd name="T7" fmla="*/ 78 h 237"/>
                <a:gd name="T8" fmla="*/ 15 w 257"/>
                <a:gd name="T9" fmla="*/ 101 h 237"/>
                <a:gd name="T10" fmla="*/ 24 w 257"/>
                <a:gd name="T11" fmla="*/ 123 h 237"/>
                <a:gd name="T12" fmla="*/ 36 w 257"/>
                <a:gd name="T13" fmla="*/ 146 h 237"/>
                <a:gd name="T14" fmla="*/ 51 w 257"/>
                <a:gd name="T15" fmla="*/ 166 h 237"/>
                <a:gd name="T16" fmla="*/ 68 w 257"/>
                <a:gd name="T17" fmla="*/ 184 h 237"/>
                <a:gd name="T18" fmla="*/ 90 w 257"/>
                <a:gd name="T19" fmla="*/ 201 h 237"/>
                <a:gd name="T20" fmla="*/ 115 w 257"/>
                <a:gd name="T21" fmla="*/ 215 h 237"/>
                <a:gd name="T22" fmla="*/ 142 w 257"/>
                <a:gd name="T23" fmla="*/ 226 h 237"/>
                <a:gd name="T24" fmla="*/ 175 w 257"/>
                <a:gd name="T25" fmla="*/ 236 h 237"/>
                <a:gd name="T26" fmla="*/ 211 w 257"/>
                <a:gd name="T27" fmla="*/ 242 h 237"/>
                <a:gd name="T28" fmla="*/ 252 w 257"/>
                <a:gd name="T29" fmla="*/ 245 h 237"/>
                <a:gd name="T30" fmla="*/ 294 w 257"/>
                <a:gd name="T31" fmla="*/ 244 h 237"/>
                <a:gd name="T32" fmla="*/ 344 w 257"/>
                <a:gd name="T33" fmla="*/ 240 h 237"/>
                <a:gd name="T34" fmla="*/ 300 w 257"/>
                <a:gd name="T35" fmla="*/ 235 h 237"/>
                <a:gd name="T36" fmla="*/ 261 w 257"/>
                <a:gd name="T37" fmla="*/ 227 h 237"/>
                <a:gd name="T38" fmla="*/ 228 w 257"/>
                <a:gd name="T39" fmla="*/ 219 h 237"/>
                <a:gd name="T40" fmla="*/ 198 w 257"/>
                <a:gd name="T41" fmla="*/ 211 h 237"/>
                <a:gd name="T42" fmla="*/ 171 w 257"/>
                <a:gd name="T43" fmla="*/ 200 h 237"/>
                <a:gd name="T44" fmla="*/ 150 w 257"/>
                <a:gd name="T45" fmla="*/ 188 h 237"/>
                <a:gd name="T46" fmla="*/ 130 w 257"/>
                <a:gd name="T47" fmla="*/ 175 h 237"/>
                <a:gd name="T48" fmla="*/ 112 w 257"/>
                <a:gd name="T49" fmla="*/ 160 h 237"/>
                <a:gd name="T50" fmla="*/ 96 w 257"/>
                <a:gd name="T51" fmla="*/ 146 h 237"/>
                <a:gd name="T52" fmla="*/ 82 w 257"/>
                <a:gd name="T53" fmla="*/ 129 h 237"/>
                <a:gd name="T54" fmla="*/ 70 w 257"/>
                <a:gd name="T55" fmla="*/ 111 h 237"/>
                <a:gd name="T56" fmla="*/ 58 w 257"/>
                <a:gd name="T57" fmla="*/ 91 h 237"/>
                <a:gd name="T58" fmla="*/ 44 w 257"/>
                <a:gd name="T59" fmla="*/ 71 h 237"/>
                <a:gd name="T60" fmla="*/ 31 w 257"/>
                <a:gd name="T61" fmla="*/ 49 h 237"/>
                <a:gd name="T62" fmla="*/ 16 w 257"/>
                <a:gd name="T63" fmla="*/ 25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39">
              <a:extLst>
                <a:ext uri="{FF2B5EF4-FFF2-40B4-BE49-F238E27FC236}">
                  <a16:creationId xmlns:a16="http://schemas.microsoft.com/office/drawing/2014/main" id="{CBA7F734-AE71-4512-AC29-66D3872F0D08}"/>
                </a:ext>
              </a:extLst>
            </p:cNvPr>
            <p:cNvSpPr>
              <a:spLocks/>
            </p:cNvSpPr>
            <p:nvPr/>
          </p:nvSpPr>
          <p:spPr bwMode="ltGray">
            <a:xfrm rot="1584153">
              <a:off x="242" y="756"/>
              <a:ext cx="167" cy="115"/>
            </a:xfrm>
            <a:custGeom>
              <a:avLst/>
              <a:gdLst>
                <a:gd name="T0" fmla="*/ 104 w 124"/>
                <a:gd name="T1" fmla="*/ 0 h 110"/>
                <a:gd name="T2" fmla="*/ 167 w 124"/>
                <a:gd name="T3" fmla="*/ 113 h 110"/>
                <a:gd name="T4" fmla="*/ 162 w 124"/>
                <a:gd name="T5" fmla="*/ 112 h 110"/>
                <a:gd name="T6" fmla="*/ 144 w 124"/>
                <a:gd name="T7" fmla="*/ 110 h 110"/>
                <a:gd name="T8" fmla="*/ 120 w 124"/>
                <a:gd name="T9" fmla="*/ 106 h 110"/>
                <a:gd name="T10" fmla="*/ 92 w 124"/>
                <a:gd name="T11" fmla="*/ 104 h 110"/>
                <a:gd name="T12" fmla="*/ 61 w 124"/>
                <a:gd name="T13" fmla="*/ 101 h 110"/>
                <a:gd name="T14" fmla="*/ 34 w 124"/>
                <a:gd name="T15" fmla="*/ 102 h 110"/>
                <a:gd name="T16" fmla="*/ 12 w 124"/>
                <a:gd name="T17" fmla="*/ 107 h 110"/>
                <a:gd name="T18" fmla="*/ 0 w 124"/>
                <a:gd name="T19" fmla="*/ 115 h 110"/>
                <a:gd name="T20" fmla="*/ 5 w 124"/>
                <a:gd name="T21" fmla="*/ 102 h 110"/>
                <a:gd name="T22" fmla="*/ 11 w 124"/>
                <a:gd name="T23" fmla="*/ 93 h 110"/>
                <a:gd name="T24" fmla="*/ 22 w 124"/>
                <a:gd name="T25" fmla="*/ 86 h 110"/>
                <a:gd name="T26" fmla="*/ 34 w 124"/>
                <a:gd name="T27" fmla="*/ 79 h 110"/>
                <a:gd name="T28" fmla="*/ 48 w 124"/>
                <a:gd name="T29" fmla="*/ 75 h 110"/>
                <a:gd name="T30" fmla="*/ 63 w 124"/>
                <a:gd name="T31" fmla="*/ 74 h 110"/>
                <a:gd name="T32" fmla="*/ 79 w 124"/>
                <a:gd name="T33" fmla="*/ 74 h 110"/>
                <a:gd name="T34" fmla="*/ 97 w 124"/>
                <a:gd name="T35" fmla="*/ 77 h 110"/>
                <a:gd name="T36" fmla="*/ 98 w 124"/>
                <a:gd name="T37" fmla="*/ 74 h 110"/>
                <a:gd name="T38" fmla="*/ 94 w 124"/>
                <a:gd name="T39" fmla="*/ 59 h 110"/>
                <a:gd name="T40" fmla="*/ 90 w 124"/>
                <a:gd name="T41" fmla="*/ 40 h 110"/>
                <a:gd name="T42" fmla="*/ 88 w 124"/>
                <a:gd name="T43" fmla="*/ 31 h 110"/>
                <a:gd name="T44" fmla="*/ 85 w 124"/>
                <a:gd name="T45" fmla="*/ 31 h 110"/>
                <a:gd name="T46" fmla="*/ 82 w 124"/>
                <a:gd name="T47" fmla="*/ 30 h 110"/>
                <a:gd name="T48" fmla="*/ 79 w 124"/>
                <a:gd name="T49" fmla="*/ 27 h 110"/>
                <a:gd name="T50" fmla="*/ 77 w 124"/>
                <a:gd name="T51" fmla="*/ 24 h 110"/>
                <a:gd name="T52" fmla="*/ 77 w 124"/>
                <a:gd name="T53" fmla="*/ 20 h 110"/>
                <a:gd name="T54" fmla="*/ 79 w 124"/>
                <a:gd name="T55" fmla="*/ 15 h 110"/>
                <a:gd name="T56" fmla="*/ 89 w 124"/>
                <a:gd name="T57" fmla="*/ 8 h 110"/>
                <a:gd name="T58" fmla="*/ 104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40">
              <a:extLst>
                <a:ext uri="{FF2B5EF4-FFF2-40B4-BE49-F238E27FC236}">
                  <a16:creationId xmlns:a16="http://schemas.microsoft.com/office/drawing/2014/main" id="{6887F2F0-3566-49B1-9E22-664A3D249D35}"/>
                </a:ext>
              </a:extLst>
            </p:cNvPr>
            <p:cNvSpPr>
              <a:spLocks/>
            </p:cNvSpPr>
            <p:nvPr/>
          </p:nvSpPr>
          <p:spPr bwMode="ltGray">
            <a:xfrm rot="1584153">
              <a:off x="574" y="286"/>
              <a:ext cx="147" cy="160"/>
            </a:xfrm>
            <a:custGeom>
              <a:avLst/>
              <a:gdLst>
                <a:gd name="T0" fmla="*/ 0 w 109"/>
                <a:gd name="T1" fmla="*/ 0 h 156"/>
                <a:gd name="T2" fmla="*/ 7 w 109"/>
                <a:gd name="T3" fmla="*/ 1 h 156"/>
                <a:gd name="T4" fmla="*/ 24 w 109"/>
                <a:gd name="T5" fmla="*/ 5 h 156"/>
                <a:gd name="T6" fmla="*/ 50 w 109"/>
                <a:gd name="T7" fmla="*/ 12 h 156"/>
                <a:gd name="T8" fmla="*/ 78 w 109"/>
                <a:gd name="T9" fmla="*/ 25 h 156"/>
                <a:gd name="T10" fmla="*/ 105 w 109"/>
                <a:gd name="T11" fmla="*/ 45 h 156"/>
                <a:gd name="T12" fmla="*/ 129 w 109"/>
                <a:gd name="T13" fmla="*/ 73 h 156"/>
                <a:gd name="T14" fmla="*/ 144 w 109"/>
                <a:gd name="T15" fmla="*/ 111 h 156"/>
                <a:gd name="T16" fmla="*/ 147 w 109"/>
                <a:gd name="T17" fmla="*/ 160 h 156"/>
                <a:gd name="T18" fmla="*/ 142 w 109"/>
                <a:gd name="T19" fmla="*/ 160 h 156"/>
                <a:gd name="T20" fmla="*/ 134 w 109"/>
                <a:gd name="T21" fmla="*/ 160 h 156"/>
                <a:gd name="T22" fmla="*/ 125 w 109"/>
                <a:gd name="T23" fmla="*/ 160 h 156"/>
                <a:gd name="T24" fmla="*/ 117 w 109"/>
                <a:gd name="T25" fmla="*/ 158 h 156"/>
                <a:gd name="T26" fmla="*/ 109 w 109"/>
                <a:gd name="T27" fmla="*/ 157 h 156"/>
                <a:gd name="T28" fmla="*/ 100 w 109"/>
                <a:gd name="T29" fmla="*/ 154 h 156"/>
                <a:gd name="T30" fmla="*/ 89 w 109"/>
                <a:gd name="T31" fmla="*/ 149 h 156"/>
                <a:gd name="T32" fmla="*/ 78 w 109"/>
                <a:gd name="T33" fmla="*/ 143 h 156"/>
                <a:gd name="T34" fmla="*/ 71 w 109"/>
                <a:gd name="T35" fmla="*/ 129 h 156"/>
                <a:gd name="T36" fmla="*/ 71 w 109"/>
                <a:gd name="T37" fmla="*/ 114 h 156"/>
                <a:gd name="T38" fmla="*/ 76 w 109"/>
                <a:gd name="T39" fmla="*/ 98 h 156"/>
                <a:gd name="T40" fmla="*/ 80 w 109"/>
                <a:gd name="T41" fmla="*/ 82 h 156"/>
                <a:gd name="T42" fmla="*/ 76 w 109"/>
                <a:gd name="T43" fmla="*/ 64 h 156"/>
                <a:gd name="T44" fmla="*/ 65 w 109"/>
                <a:gd name="T45" fmla="*/ 44 h 156"/>
                <a:gd name="T46" fmla="*/ 42 w 109"/>
                <a:gd name="T47" fmla="*/ 24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41">
              <a:extLst>
                <a:ext uri="{FF2B5EF4-FFF2-40B4-BE49-F238E27FC236}">
                  <a16:creationId xmlns:a16="http://schemas.microsoft.com/office/drawing/2014/main" id="{7FB2B610-8DA7-4377-AE05-A6A02D9E3AFC}"/>
                </a:ext>
              </a:extLst>
            </p:cNvPr>
            <p:cNvSpPr>
              <a:spLocks/>
            </p:cNvSpPr>
            <p:nvPr/>
          </p:nvSpPr>
          <p:spPr bwMode="ltGray">
            <a:xfrm rot="1584153">
              <a:off x="236" y="721"/>
              <a:ext cx="62" cy="97"/>
            </a:xfrm>
            <a:custGeom>
              <a:avLst/>
              <a:gdLst>
                <a:gd name="T0" fmla="*/ 42 w 46"/>
                <a:gd name="T1" fmla="*/ 0 h 94"/>
                <a:gd name="T2" fmla="*/ 27 w 46"/>
                <a:gd name="T3" fmla="*/ 39 h 94"/>
                <a:gd name="T4" fmla="*/ 20 w 46"/>
                <a:gd name="T5" fmla="*/ 64 h 94"/>
                <a:gd name="T6" fmla="*/ 15 w 46"/>
                <a:gd name="T7" fmla="*/ 82 h 94"/>
                <a:gd name="T8" fmla="*/ 0 w 46"/>
                <a:gd name="T9" fmla="*/ 97 h 94"/>
                <a:gd name="T10" fmla="*/ 16 w 46"/>
                <a:gd name="T11" fmla="*/ 91 h 94"/>
                <a:gd name="T12" fmla="*/ 31 w 46"/>
                <a:gd name="T13" fmla="*/ 83 h 94"/>
                <a:gd name="T14" fmla="*/ 43 w 46"/>
                <a:gd name="T15" fmla="*/ 71 h 94"/>
                <a:gd name="T16" fmla="*/ 54 w 46"/>
                <a:gd name="T17" fmla="*/ 59 h 94"/>
                <a:gd name="T18" fmla="*/ 61 w 46"/>
                <a:gd name="T19" fmla="*/ 45 h 94"/>
                <a:gd name="T20" fmla="*/ 62 w 46"/>
                <a:gd name="T21" fmla="*/ 31 h 94"/>
                <a:gd name="T22" fmla="*/ 57 w 46"/>
                <a:gd name="T23" fmla="*/ 15 h 94"/>
                <a:gd name="T24" fmla="*/ 42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42">
              <a:extLst>
                <a:ext uri="{FF2B5EF4-FFF2-40B4-BE49-F238E27FC236}">
                  <a16:creationId xmlns:a16="http://schemas.microsoft.com/office/drawing/2014/main" id="{16884E30-343E-49B4-B483-CB1252D8C6D7}"/>
                </a:ext>
              </a:extLst>
            </p:cNvPr>
            <p:cNvSpPr>
              <a:spLocks/>
            </p:cNvSpPr>
            <p:nvPr/>
          </p:nvSpPr>
          <p:spPr bwMode="ltGray">
            <a:xfrm rot="1584153">
              <a:off x="585" y="466"/>
              <a:ext cx="72" cy="41"/>
            </a:xfrm>
            <a:custGeom>
              <a:avLst/>
              <a:gdLst>
                <a:gd name="T0" fmla="*/ 0 w 54"/>
                <a:gd name="T1" fmla="*/ 0 h 40"/>
                <a:gd name="T2" fmla="*/ 1 w 54"/>
                <a:gd name="T3" fmla="*/ 1 h 40"/>
                <a:gd name="T4" fmla="*/ 8 w 54"/>
                <a:gd name="T5" fmla="*/ 3 h 40"/>
                <a:gd name="T6" fmla="*/ 17 w 54"/>
                <a:gd name="T7" fmla="*/ 8 h 40"/>
                <a:gd name="T8" fmla="*/ 28 w 54"/>
                <a:gd name="T9" fmla="*/ 12 h 40"/>
                <a:gd name="T10" fmla="*/ 39 w 54"/>
                <a:gd name="T11" fmla="*/ 15 h 40"/>
                <a:gd name="T12" fmla="*/ 51 w 54"/>
                <a:gd name="T13" fmla="*/ 17 h 40"/>
                <a:gd name="T14" fmla="*/ 61 w 54"/>
                <a:gd name="T15" fmla="*/ 18 h 40"/>
                <a:gd name="T16" fmla="*/ 72 w 54"/>
                <a:gd name="T17" fmla="*/ 16 h 40"/>
                <a:gd name="T18" fmla="*/ 71 w 54"/>
                <a:gd name="T19" fmla="*/ 26 h 40"/>
                <a:gd name="T20" fmla="*/ 67 w 54"/>
                <a:gd name="T21" fmla="*/ 34 h 40"/>
                <a:gd name="T22" fmla="*/ 59 w 54"/>
                <a:gd name="T23" fmla="*/ 39 h 40"/>
                <a:gd name="T24" fmla="*/ 49 w 54"/>
                <a:gd name="T25" fmla="*/ 41 h 40"/>
                <a:gd name="T26" fmla="*/ 37 w 54"/>
                <a:gd name="T27" fmla="*/ 40 h 40"/>
                <a:gd name="T28" fmla="*/ 25 w 54"/>
                <a:gd name="T29" fmla="*/ 33 h 40"/>
                <a:gd name="T30" fmla="*/ 13 w 54"/>
                <a:gd name="T31" fmla="*/ 21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43">
              <a:extLst>
                <a:ext uri="{FF2B5EF4-FFF2-40B4-BE49-F238E27FC236}">
                  <a16:creationId xmlns:a16="http://schemas.microsoft.com/office/drawing/2014/main" id="{EFF7A260-B7A7-45BC-812C-CB3D31A1CBCB}"/>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44">
              <a:extLst>
                <a:ext uri="{FF2B5EF4-FFF2-40B4-BE49-F238E27FC236}">
                  <a16:creationId xmlns:a16="http://schemas.microsoft.com/office/drawing/2014/main" id="{04590255-23F2-4966-97DD-E4E63B439940}"/>
                </a:ext>
              </a:extLst>
            </p:cNvPr>
            <p:cNvSpPr>
              <a:spLocks/>
            </p:cNvSpPr>
            <p:nvPr/>
          </p:nvSpPr>
          <p:spPr bwMode="ltGray">
            <a:xfrm rot="1584153">
              <a:off x="56" y="84"/>
              <a:ext cx="804" cy="686"/>
            </a:xfrm>
            <a:custGeom>
              <a:avLst/>
              <a:gdLst>
                <a:gd name="T0" fmla="*/ 22 w 596"/>
                <a:gd name="T1" fmla="*/ 381 h 666"/>
                <a:gd name="T2" fmla="*/ 8 w 596"/>
                <a:gd name="T3" fmla="*/ 351 h 666"/>
                <a:gd name="T4" fmla="*/ 0 w 596"/>
                <a:gd name="T5" fmla="*/ 298 h 666"/>
                <a:gd name="T6" fmla="*/ 5 w 596"/>
                <a:gd name="T7" fmla="*/ 229 h 666"/>
                <a:gd name="T8" fmla="*/ 34 w 596"/>
                <a:gd name="T9" fmla="*/ 156 h 666"/>
                <a:gd name="T10" fmla="*/ 93 w 596"/>
                <a:gd name="T11" fmla="*/ 87 h 666"/>
                <a:gd name="T12" fmla="*/ 192 w 596"/>
                <a:gd name="T13" fmla="*/ 32 h 666"/>
                <a:gd name="T14" fmla="*/ 333 w 596"/>
                <a:gd name="T15" fmla="*/ 2 h 666"/>
                <a:gd name="T16" fmla="*/ 513 w 596"/>
                <a:gd name="T17" fmla="*/ 9 h 666"/>
                <a:gd name="T18" fmla="*/ 653 w 596"/>
                <a:gd name="T19" fmla="*/ 70 h 666"/>
                <a:gd name="T20" fmla="*/ 747 w 596"/>
                <a:gd name="T21" fmla="*/ 170 h 666"/>
                <a:gd name="T22" fmla="*/ 797 w 596"/>
                <a:gd name="T23" fmla="*/ 293 h 666"/>
                <a:gd name="T24" fmla="*/ 803 w 596"/>
                <a:gd name="T25" fmla="*/ 421 h 666"/>
                <a:gd name="T26" fmla="*/ 764 w 596"/>
                <a:gd name="T27" fmla="*/ 541 h 666"/>
                <a:gd name="T28" fmla="*/ 684 w 596"/>
                <a:gd name="T29" fmla="*/ 633 h 666"/>
                <a:gd name="T30" fmla="*/ 563 w 596"/>
                <a:gd name="T31" fmla="*/ 683 h 666"/>
                <a:gd name="T32" fmla="*/ 525 w 596"/>
                <a:gd name="T33" fmla="*/ 679 h 666"/>
                <a:gd name="T34" fmla="*/ 595 w 596"/>
                <a:gd name="T35" fmla="*/ 636 h 666"/>
                <a:gd name="T36" fmla="*/ 650 w 596"/>
                <a:gd name="T37" fmla="*/ 560 h 666"/>
                <a:gd name="T38" fmla="*/ 687 w 596"/>
                <a:gd name="T39" fmla="*/ 468 h 666"/>
                <a:gd name="T40" fmla="*/ 701 w 596"/>
                <a:gd name="T41" fmla="*/ 366 h 666"/>
                <a:gd name="T42" fmla="*/ 693 w 596"/>
                <a:gd name="T43" fmla="*/ 266 h 666"/>
                <a:gd name="T44" fmla="*/ 654 w 596"/>
                <a:gd name="T45" fmla="*/ 179 h 666"/>
                <a:gd name="T46" fmla="*/ 584 w 596"/>
                <a:gd name="T47" fmla="*/ 115 h 666"/>
                <a:gd name="T48" fmla="*/ 460 w 596"/>
                <a:gd name="T49" fmla="*/ 77 h 666"/>
                <a:gd name="T50" fmla="*/ 332 w 596"/>
                <a:gd name="T51" fmla="*/ 63 h 666"/>
                <a:gd name="T52" fmla="*/ 235 w 596"/>
                <a:gd name="T53" fmla="*/ 73 h 666"/>
                <a:gd name="T54" fmla="*/ 163 w 596"/>
                <a:gd name="T55" fmla="*/ 104 h 666"/>
                <a:gd name="T56" fmla="*/ 113 w 596"/>
                <a:gd name="T57" fmla="*/ 153 h 666"/>
                <a:gd name="T58" fmla="*/ 77 w 596"/>
                <a:gd name="T59" fmla="*/ 212 h 666"/>
                <a:gd name="T60" fmla="*/ 54 w 596"/>
                <a:gd name="T61" fmla="*/ 280 h 666"/>
                <a:gd name="T62" fmla="*/ 38 w 596"/>
                <a:gd name="T63" fmla="*/ 349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a:extLst>
              <a:ext uri="{FF2B5EF4-FFF2-40B4-BE49-F238E27FC236}">
                <a16:creationId xmlns:a16="http://schemas.microsoft.com/office/drawing/2014/main" id="{29C6AFE1-CCE9-464E-8DFE-AB51D7B9D613}"/>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6">
            <a:extLst>
              <a:ext uri="{FF2B5EF4-FFF2-40B4-BE49-F238E27FC236}">
                <a16:creationId xmlns:a16="http://schemas.microsoft.com/office/drawing/2014/main" id="{66DFA534-809A-4247-B7C3-D32851146D89}"/>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71" name="Rectangle 47">
            <a:extLst>
              <a:ext uri="{FF2B5EF4-FFF2-40B4-BE49-F238E27FC236}">
                <a16:creationId xmlns:a16="http://schemas.microsoft.com/office/drawing/2014/main" id="{4EB8B09F-4239-41E6-8316-5B793FB92FE8}"/>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pPr>
              <a:defRPr/>
            </a:pPr>
            <a:endParaRPr lang="en-US" altLang="zh-CN"/>
          </a:p>
        </p:txBody>
      </p:sp>
      <p:sp>
        <p:nvSpPr>
          <p:cNvPr id="52272" name="Rectangle 48">
            <a:extLst>
              <a:ext uri="{FF2B5EF4-FFF2-40B4-BE49-F238E27FC236}">
                <a16:creationId xmlns:a16="http://schemas.microsoft.com/office/drawing/2014/main" id="{2EE6A323-63F0-417E-9068-A98E33134E7B}"/>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defRPr>
            </a:lvl1pPr>
          </a:lstStyle>
          <a:p>
            <a:pPr>
              <a:defRPr/>
            </a:pPr>
            <a:endParaRPr lang="en-US" altLang="zh-CN"/>
          </a:p>
        </p:txBody>
      </p:sp>
      <p:sp>
        <p:nvSpPr>
          <p:cNvPr id="52273" name="Rectangle 49">
            <a:extLst>
              <a:ext uri="{FF2B5EF4-FFF2-40B4-BE49-F238E27FC236}">
                <a16:creationId xmlns:a16="http://schemas.microsoft.com/office/drawing/2014/main" id="{82594426-3E9C-43BD-B974-3AF956CC1D6C}"/>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tx1"/>
                </a:solidFill>
                <a:latin typeface="+mn-lt"/>
              </a:defRPr>
            </a:lvl1pPr>
          </a:lstStyle>
          <a:p>
            <a:pPr>
              <a:defRPr/>
            </a:pPr>
            <a:fld id="{0561C17B-A2FE-45ED-A5EB-BCF734D8EFDF}" type="slidenum">
              <a:rPr lang="en-US" altLang="zh-CN"/>
              <a:pPr>
                <a:defRPr/>
              </a:pPr>
              <a:t>‹#›</a:t>
            </a:fld>
            <a:endParaRPr lang="en-US" altLang="zh-CN"/>
          </a:p>
        </p:txBody>
      </p:sp>
      <p:sp>
        <p:nvSpPr>
          <p:cNvPr id="1032" name="Rectangle 50">
            <a:extLst>
              <a:ext uri="{FF2B5EF4-FFF2-40B4-BE49-F238E27FC236}">
                <a16:creationId xmlns:a16="http://schemas.microsoft.com/office/drawing/2014/main" id="{FBC42FF8-9BAB-4414-B194-5151F893F4F0}"/>
              </a:ext>
            </a:extLst>
          </p:cNvPr>
          <p:cNvSpPr>
            <a:spLocks noChangeArrowheads="1"/>
          </p:cNvSpPr>
          <p:nvPr userDrawn="1"/>
        </p:nvSpPr>
        <p:spPr bwMode="auto">
          <a:xfrm>
            <a:off x="0" y="0"/>
            <a:ext cx="9144000" cy="533400"/>
          </a:xfrm>
          <a:prstGeom prst="rect">
            <a:avLst/>
          </a:prstGeom>
          <a:gradFill rotWithShape="0">
            <a:gsLst>
              <a:gs pos="0">
                <a:srgbClr val="00008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3" name="Rectangle 51">
            <a:extLst>
              <a:ext uri="{FF2B5EF4-FFF2-40B4-BE49-F238E27FC236}">
                <a16:creationId xmlns:a16="http://schemas.microsoft.com/office/drawing/2014/main" id="{EECFFDFB-67CC-4F38-90D3-5E990A766BD8}"/>
              </a:ext>
            </a:extLst>
          </p:cNvPr>
          <p:cNvSpPr>
            <a:spLocks noChangeArrowheads="1"/>
          </p:cNvSpPr>
          <p:nvPr userDrawn="1"/>
        </p:nvSpPr>
        <p:spPr bwMode="auto">
          <a:xfrm>
            <a:off x="0" y="6629400"/>
            <a:ext cx="9144000" cy="228600"/>
          </a:xfrm>
          <a:prstGeom prst="rect">
            <a:avLst/>
          </a:prstGeom>
          <a:gradFill rotWithShape="0">
            <a:gsLst>
              <a:gs pos="0">
                <a:srgbClr val="0066FF"/>
              </a:gs>
              <a:gs pos="100000">
                <a:srgbClr val="00398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80" name="Rectangle 56">
            <a:extLst>
              <a:ext uri="{FF2B5EF4-FFF2-40B4-BE49-F238E27FC236}">
                <a16:creationId xmlns:a16="http://schemas.microsoft.com/office/drawing/2014/main" id="{4529B097-565E-49D2-994C-DAFD0DFF7527}"/>
              </a:ext>
            </a:extLst>
          </p:cNvPr>
          <p:cNvSpPr>
            <a:spLocks noChangeArrowheads="1"/>
          </p:cNvSpPr>
          <p:nvPr userDrawn="1"/>
        </p:nvSpPr>
        <p:spPr bwMode="auto">
          <a:xfrm>
            <a:off x="76200" y="-1588"/>
            <a:ext cx="7375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3200">
                <a:solidFill>
                  <a:srgbClr val="FFFFFF"/>
                </a:solidFill>
                <a:latin typeface="楷体_GB2312" pitchFamily="49" charset="-122"/>
                <a:ea typeface="楷体_GB2312" pitchFamily="49" charset="-122"/>
              </a:rPr>
              <a:t>原子核物理概论  </a:t>
            </a:r>
            <a:r>
              <a:rPr lang="en-US" altLang="zh-CN" sz="2000">
                <a:solidFill>
                  <a:schemeClr val="bg1"/>
                </a:solidFill>
                <a:effectLst>
                  <a:outerShdw blurRad="38100" dist="38100" dir="2700000" algn="tl">
                    <a:srgbClr val="C0C0C0"/>
                  </a:outerShdw>
                </a:effectLst>
              </a:rPr>
              <a:t>§</a:t>
            </a:r>
            <a:r>
              <a:rPr lang="en-US" altLang="zh-CN" sz="2400">
                <a:solidFill>
                  <a:schemeClr val="bg1"/>
                </a:solidFill>
                <a:latin typeface="楷体_GB2312" pitchFamily="49" charset="-122"/>
                <a:ea typeface="楷体_GB2312" pitchFamily="49" charset="-122"/>
              </a:rPr>
              <a:t>5  </a:t>
            </a:r>
            <a:r>
              <a:rPr lang="zh-CN" altLang="en-US" sz="2400">
                <a:solidFill>
                  <a:schemeClr val="bg1"/>
                </a:solidFill>
                <a:latin typeface="楷体_GB2312" pitchFamily="49" charset="-122"/>
                <a:ea typeface="楷体_GB2312" pitchFamily="49" charset="-122"/>
              </a:rPr>
              <a:t>核模型</a:t>
            </a:r>
          </a:p>
        </p:txBody>
      </p:sp>
    </p:spTree>
  </p:cSld>
  <p:clrMap bg1="lt1" tx1="dk1" bg2="lt2" tx2="dk2" accent1="accent1" accent2="accent2" accent3="accent3" accent4="accent4" accent5="accent5" accent6="accent6" hlink="hlink" folHlink="folHlink"/>
  <p:sldLayoutIdLst>
    <p:sldLayoutId id="214748368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xStyles>
    <p:titleStyle>
      <a:lvl1pPr algn="ctr" rtl="0" eaLnBrk="0" fontAlgn="base" hangingPunct="0">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emf"/><Relationship Id="rId5" Type="http://schemas.openxmlformats.org/officeDocument/2006/relationships/oleObject" Target="../embeddings/oleObject17.bin"/><Relationship Id="rId4" Type="http://schemas.openxmlformats.org/officeDocument/2006/relationships/image" Target="../media/image22.emf"/><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wmf"/></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4.bin"/><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5.jpeg"/><Relationship Id="rId4" Type="http://schemas.openxmlformats.org/officeDocument/2006/relationships/image" Target="../media/image4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4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47.wmf"/></Relationships>
</file>

<file path=ppt/slides/_rels/slide4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51.jpeg"/><Relationship Id="rId4" Type="http://schemas.openxmlformats.org/officeDocument/2006/relationships/image" Target="../media/image50.wmf"/></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53.wmf"/><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33.bin"/><Relationship Id="rId4" Type="http://schemas.openxmlformats.org/officeDocument/2006/relationships/image" Target="../media/image55.wmf"/></Relationships>
</file>

<file path=ppt/slides/_rels/slide5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8" name="Rectangle 8">
            <a:extLst>
              <a:ext uri="{FF2B5EF4-FFF2-40B4-BE49-F238E27FC236}">
                <a16:creationId xmlns:a16="http://schemas.microsoft.com/office/drawing/2014/main" id="{FE601C57-6A3B-4F3A-A538-0B68C6BC503F}"/>
              </a:ext>
            </a:extLst>
          </p:cNvPr>
          <p:cNvSpPr>
            <a:spLocks noChangeArrowheads="1"/>
          </p:cNvSpPr>
          <p:nvPr/>
        </p:nvSpPr>
        <p:spPr bwMode="auto">
          <a:xfrm>
            <a:off x="468313" y="765175"/>
            <a:ext cx="4895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dirty="0">
                <a:solidFill>
                  <a:schemeClr val="bg2">
                    <a:lumMod val="10000"/>
                  </a:schemeClr>
                </a:solidFill>
                <a:effectLst>
                  <a:outerShdw blurRad="38100" dist="38100" dir="2700000" algn="tl">
                    <a:srgbClr val="C0C0C0"/>
                  </a:outerShdw>
                </a:effectLst>
              </a:rPr>
              <a:t>§5  </a:t>
            </a:r>
            <a:r>
              <a:rPr lang="zh-CN" altLang="en-US" sz="3200" dirty="0">
                <a:solidFill>
                  <a:schemeClr val="bg2">
                    <a:lumMod val="10000"/>
                  </a:schemeClr>
                </a:solidFill>
                <a:effectLst>
                  <a:outerShdw blurRad="38100" dist="38100" dir="2700000" algn="tl">
                    <a:srgbClr val="C0C0C0"/>
                  </a:outerShdw>
                </a:effectLst>
              </a:rPr>
              <a:t>原子核核模型</a:t>
            </a:r>
          </a:p>
        </p:txBody>
      </p:sp>
      <p:sp>
        <p:nvSpPr>
          <p:cNvPr id="199691" name="Text Box 11">
            <a:extLst>
              <a:ext uri="{FF2B5EF4-FFF2-40B4-BE49-F238E27FC236}">
                <a16:creationId xmlns:a16="http://schemas.microsoft.com/office/drawing/2014/main" id="{8FEC2820-7381-467E-BEDC-731444119553}"/>
              </a:ext>
            </a:extLst>
          </p:cNvPr>
          <p:cNvSpPr txBox="1">
            <a:spLocks noChangeArrowheads="1"/>
          </p:cNvSpPr>
          <p:nvPr/>
        </p:nvSpPr>
        <p:spPr bwMode="auto">
          <a:xfrm>
            <a:off x="900113" y="1557338"/>
            <a:ext cx="770413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defRPr/>
            </a:pPr>
            <a:r>
              <a:rPr lang="en-US" altLang="zh-CN" b="0" dirty="0">
                <a:solidFill>
                  <a:schemeClr val="bg2">
                    <a:lumMod val="10000"/>
                  </a:schemeClr>
                </a:solidFill>
                <a:latin typeface="楷体_GB2312" pitchFamily="49" charset="-122"/>
                <a:ea typeface="楷体_GB2312" pitchFamily="49" charset="-122"/>
              </a:rPr>
              <a:t>    </a:t>
            </a:r>
            <a:r>
              <a:rPr lang="zh-CN" altLang="en-US" b="0" dirty="0">
                <a:solidFill>
                  <a:schemeClr val="bg2">
                    <a:lumMod val="10000"/>
                  </a:schemeClr>
                </a:solidFill>
                <a:latin typeface="楷体_GB2312" pitchFamily="49" charset="-122"/>
                <a:ea typeface="楷体_GB2312" pitchFamily="49" charset="-122"/>
              </a:rPr>
              <a:t>有关原子核结构的理论面临二个关键问题：</a:t>
            </a:r>
          </a:p>
          <a:p>
            <a:pPr eaLnBrk="1" hangingPunct="1">
              <a:lnSpc>
                <a:spcPct val="130000"/>
              </a:lnSpc>
              <a:defRPr/>
            </a:pPr>
            <a:r>
              <a:rPr lang="zh-CN" altLang="en-US" dirty="0">
                <a:solidFill>
                  <a:schemeClr val="bg2">
                    <a:lumMod val="10000"/>
                  </a:schemeClr>
                </a:solidFill>
                <a:latin typeface="楷体_GB2312" pitchFamily="49" charset="-122"/>
                <a:ea typeface="楷体_GB2312" pitchFamily="49" charset="-122"/>
              </a:rPr>
              <a:t>       </a:t>
            </a:r>
            <a:r>
              <a:rPr lang="en-US" altLang="zh-CN" dirty="0">
                <a:solidFill>
                  <a:schemeClr val="bg2">
                    <a:lumMod val="10000"/>
                  </a:schemeClr>
                </a:solidFill>
                <a:latin typeface="楷体_GB2312" pitchFamily="49" charset="-122"/>
                <a:ea typeface="楷体_GB2312" pitchFamily="49" charset="-122"/>
              </a:rPr>
              <a:t>1.</a:t>
            </a:r>
            <a:r>
              <a:rPr lang="zh-CN" altLang="en-US" dirty="0">
                <a:solidFill>
                  <a:schemeClr val="bg2">
                    <a:lumMod val="10000"/>
                  </a:schemeClr>
                </a:solidFill>
                <a:latin typeface="楷体_GB2312" pitchFamily="49" charset="-122"/>
                <a:ea typeface="楷体_GB2312" pitchFamily="49" charset="-122"/>
              </a:rPr>
              <a:t>核力的性质问题；</a:t>
            </a:r>
          </a:p>
          <a:p>
            <a:pPr eaLnBrk="1" hangingPunct="1">
              <a:lnSpc>
                <a:spcPct val="130000"/>
              </a:lnSpc>
              <a:defRPr/>
            </a:pPr>
            <a:r>
              <a:rPr lang="zh-CN" altLang="en-US" dirty="0">
                <a:solidFill>
                  <a:schemeClr val="bg2">
                    <a:lumMod val="10000"/>
                  </a:schemeClr>
                </a:solidFill>
                <a:latin typeface="楷体_GB2312" pitchFamily="49" charset="-122"/>
                <a:ea typeface="楷体_GB2312" pitchFamily="49" charset="-122"/>
              </a:rPr>
              <a:t>       </a:t>
            </a:r>
            <a:r>
              <a:rPr lang="en-US" altLang="zh-CN" dirty="0">
                <a:solidFill>
                  <a:schemeClr val="bg2">
                    <a:lumMod val="10000"/>
                  </a:schemeClr>
                </a:solidFill>
                <a:latin typeface="楷体_GB2312" pitchFamily="49" charset="-122"/>
                <a:ea typeface="楷体_GB2312" pitchFamily="49" charset="-122"/>
              </a:rPr>
              <a:t>2.</a:t>
            </a:r>
            <a:r>
              <a:rPr lang="zh-CN" altLang="en-US" dirty="0">
                <a:solidFill>
                  <a:schemeClr val="bg2">
                    <a:lumMod val="10000"/>
                  </a:schemeClr>
                </a:solidFill>
                <a:latin typeface="楷体_GB2312" pitchFamily="49" charset="-122"/>
                <a:ea typeface="楷体_GB2312" pitchFamily="49" charset="-122"/>
              </a:rPr>
              <a:t>量子力学的运用问题。</a:t>
            </a:r>
          </a:p>
          <a:p>
            <a:pPr eaLnBrk="1" hangingPunct="1">
              <a:lnSpc>
                <a:spcPct val="130000"/>
              </a:lnSpc>
              <a:defRPr/>
            </a:pPr>
            <a:r>
              <a:rPr lang="zh-CN" altLang="en-US" b="0" dirty="0">
                <a:solidFill>
                  <a:schemeClr val="bg2">
                    <a:lumMod val="10000"/>
                  </a:schemeClr>
                </a:solidFill>
                <a:latin typeface="楷体_GB2312" pitchFamily="49" charset="-122"/>
                <a:ea typeface="楷体_GB2312" pitchFamily="49" charset="-122"/>
              </a:rPr>
              <a:t>所以，现今关于原子核结构的理论大多是</a:t>
            </a:r>
            <a:r>
              <a:rPr lang="zh-CN" altLang="en-US" dirty="0">
                <a:solidFill>
                  <a:schemeClr val="bg2">
                    <a:lumMod val="10000"/>
                  </a:schemeClr>
                </a:solidFill>
                <a:latin typeface="楷体_GB2312" pitchFamily="49" charset="-122"/>
                <a:ea typeface="楷体_GB2312" pitchFamily="49" charset="-122"/>
              </a:rPr>
              <a:t>半唯象理论</a:t>
            </a:r>
            <a:r>
              <a:rPr lang="zh-CN" altLang="en-US" b="0" dirty="0">
                <a:solidFill>
                  <a:schemeClr val="bg2">
                    <a:lumMod val="10000"/>
                  </a:schemeClr>
                </a:solidFill>
                <a:latin typeface="楷体_GB2312" pitchFamily="49" charset="-122"/>
                <a:ea typeface="楷体_GB2312" pitchFamily="49" charset="-122"/>
              </a:rPr>
              <a:t>，即在一定的实验事实的基础上，对原子核作某种模型假设，用来描述和解释原子核的某些性质，再由实验检验其正确性，并不断修正加以完善。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99691">
                                            <p:txEl>
                                              <p:pRg st="0" end="0"/>
                                            </p:txEl>
                                          </p:spTgt>
                                        </p:tgtEl>
                                        <p:attrNameLst>
                                          <p:attrName>style.visibility</p:attrName>
                                        </p:attrNameLst>
                                      </p:cBhvr>
                                      <p:to>
                                        <p:strVal val="visible"/>
                                      </p:to>
                                    </p:set>
                                    <p:anim calcmode="discrete" valueType="clr">
                                      <p:cBhvr override="childStyle">
                                        <p:cTn id="7" dur="80"/>
                                        <p:tgtEl>
                                          <p:spTgt spid="1996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969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9969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99691">
                                            <p:txEl>
                                              <p:pRg st="1" end="1"/>
                                            </p:txEl>
                                          </p:spTgt>
                                        </p:tgtEl>
                                        <p:attrNameLst>
                                          <p:attrName>style.visibility</p:attrName>
                                        </p:attrNameLst>
                                      </p:cBhvr>
                                      <p:to>
                                        <p:strVal val="visible"/>
                                      </p:to>
                                    </p:set>
                                    <p:animEffect transition="in" filter="wipe(left)">
                                      <p:cBhvr>
                                        <p:cTn id="14" dur="500"/>
                                        <p:tgtEl>
                                          <p:spTgt spid="19969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99691">
                                            <p:txEl>
                                              <p:pRg st="2" end="2"/>
                                            </p:txEl>
                                          </p:spTgt>
                                        </p:tgtEl>
                                        <p:attrNameLst>
                                          <p:attrName>style.visibility</p:attrName>
                                        </p:attrNameLst>
                                      </p:cBhvr>
                                      <p:to>
                                        <p:strVal val="visible"/>
                                      </p:to>
                                    </p:set>
                                    <p:animEffect transition="in" filter="wipe(left)">
                                      <p:cBhvr>
                                        <p:cTn id="19" dur="500"/>
                                        <p:tgtEl>
                                          <p:spTgt spid="199691">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99691">
                                            <p:txEl>
                                              <p:pRg st="3" end="3"/>
                                            </p:txEl>
                                          </p:spTgt>
                                        </p:tgtEl>
                                        <p:attrNameLst>
                                          <p:attrName>style.visibility</p:attrName>
                                        </p:attrNameLst>
                                      </p:cBhvr>
                                      <p:to>
                                        <p:strVal val="visible"/>
                                      </p:to>
                                    </p:set>
                                    <p:animEffect transition="in" filter="blinds(horizontal)">
                                      <p:cBhvr>
                                        <p:cTn id="24" dur="500"/>
                                        <p:tgtEl>
                                          <p:spTgt spid="199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a:extLst>
              <a:ext uri="{FF2B5EF4-FFF2-40B4-BE49-F238E27FC236}">
                <a16:creationId xmlns:a16="http://schemas.microsoft.com/office/drawing/2014/main" id="{8C7A85D0-DB82-48BB-B9CC-47BBA9A8A7C4}"/>
              </a:ext>
            </a:extLst>
          </p:cNvPr>
          <p:cNvSpPr>
            <a:spLocks noChangeArrowheads="1"/>
          </p:cNvSpPr>
          <p:nvPr/>
        </p:nvSpPr>
        <p:spPr bwMode="auto">
          <a:xfrm>
            <a:off x="395288" y="836613"/>
            <a:ext cx="80645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ea typeface="楷体_GB2312" pitchFamily="49" charset="-122"/>
              </a:rPr>
              <a:t>        </a:t>
            </a:r>
            <a:r>
              <a:rPr kumimoji="1" lang="zh-CN" altLang="en-US">
                <a:ea typeface="楷体_GB2312" pitchFamily="49" charset="-122"/>
              </a:rPr>
              <a:t>然而，最初的尝试却是失败的，人们从核子的运动，求解薛定谔方程，却得不到与实验相等的幻数。再加上观念与壳层模型截然相反的液滴模型已取得相当成功，使得人们很自然地对壳层模型采取否定态度。</a:t>
            </a:r>
          </a:p>
          <a:p>
            <a:pPr eaLnBrk="1" hangingPunct="1">
              <a:lnSpc>
                <a:spcPct val="120000"/>
              </a:lnSpc>
            </a:pPr>
            <a:r>
              <a:rPr kumimoji="1" lang="zh-CN" altLang="en-US">
                <a:ea typeface="楷体_GB2312" pitchFamily="49" charset="-122"/>
              </a:rPr>
              <a:t>        后来，支持幻数核存在的实验事实不断增加，而不论是气体模型还是液滴模型，都无法对这一事实作出解释。直到</a:t>
            </a:r>
            <a:r>
              <a:rPr kumimoji="1" lang="en-US" altLang="zh-CN">
                <a:ea typeface="楷体_GB2312" pitchFamily="49" charset="-122"/>
              </a:rPr>
              <a:t>1949</a:t>
            </a:r>
            <a:r>
              <a:rPr kumimoji="1" lang="zh-CN" altLang="en-US">
                <a:ea typeface="楷体_GB2312" pitchFamily="49" charset="-122"/>
              </a:rPr>
              <a:t>年，迈耶和简森由于在势阱中加入了自旋</a:t>
            </a:r>
            <a:r>
              <a:rPr kumimoji="1" lang="en-US" altLang="en-US"/>
              <a:t>—</a:t>
            </a:r>
            <a:r>
              <a:rPr kumimoji="1" lang="zh-CN" altLang="en-US">
                <a:ea typeface="楷体_GB2312" pitchFamily="49" charset="-122"/>
              </a:rPr>
              <a:t>轨道耦合项，终于成功地解释了幻数，并且计算出了与实验正好相符的结果。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89796">
                                            <p:txEl>
                                              <p:pRg st="0" end="0"/>
                                            </p:txEl>
                                          </p:spTgt>
                                        </p:tgtEl>
                                        <p:attrNameLst>
                                          <p:attrName>style.visibility</p:attrName>
                                        </p:attrNameLst>
                                      </p:cBhvr>
                                      <p:to>
                                        <p:strVal val="visible"/>
                                      </p:to>
                                    </p:set>
                                    <p:anim calcmode="discrete" valueType="clr">
                                      <p:cBhvr override="childStyle">
                                        <p:cTn id="7" dur="80"/>
                                        <p:tgtEl>
                                          <p:spTgt spid="28979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979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89796">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89796">
                                            <p:txEl>
                                              <p:pRg st="1" end="1"/>
                                            </p:txEl>
                                          </p:spTgt>
                                        </p:tgtEl>
                                        <p:attrNameLst>
                                          <p:attrName>style.visibility</p:attrName>
                                        </p:attrNameLst>
                                      </p:cBhvr>
                                      <p:to>
                                        <p:strVal val="visible"/>
                                      </p:to>
                                    </p:set>
                                    <p:anim calcmode="discrete" valueType="clr">
                                      <p:cBhvr override="childStyle">
                                        <p:cTn id="14" dur="80"/>
                                        <p:tgtEl>
                                          <p:spTgt spid="28979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89796">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8979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a:extLst>
              <a:ext uri="{FF2B5EF4-FFF2-40B4-BE49-F238E27FC236}">
                <a16:creationId xmlns:a16="http://schemas.microsoft.com/office/drawing/2014/main" id="{51058B20-83D5-466F-953B-C73BAFBE99D1}"/>
              </a:ext>
            </a:extLst>
          </p:cNvPr>
          <p:cNvSpPr>
            <a:spLocks noChangeArrowheads="1"/>
          </p:cNvSpPr>
          <p:nvPr/>
        </p:nvSpPr>
        <p:spPr bwMode="auto">
          <a:xfrm>
            <a:off x="395288" y="717550"/>
            <a:ext cx="3600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200">
                <a:solidFill>
                  <a:schemeClr val="bg2">
                    <a:lumMod val="10000"/>
                  </a:schemeClr>
                </a:solidFill>
                <a:ea typeface="楷体_GB2312" pitchFamily="49" charset="-122"/>
              </a:rPr>
              <a:t>1</a:t>
            </a:r>
            <a:r>
              <a:rPr kumimoji="1" lang="zh-CN" altLang="en-US" sz="3200">
                <a:solidFill>
                  <a:schemeClr val="bg2">
                    <a:lumMod val="10000"/>
                  </a:schemeClr>
                </a:solidFill>
                <a:ea typeface="楷体_GB2312" pitchFamily="49" charset="-122"/>
              </a:rPr>
              <a:t>、</a:t>
            </a:r>
            <a:r>
              <a:rPr lang="zh-CN" altLang="en-US" sz="3200">
                <a:solidFill>
                  <a:schemeClr val="bg2">
                    <a:lumMod val="10000"/>
                  </a:schemeClr>
                </a:solidFill>
                <a:ea typeface="楷体_GB2312" pitchFamily="49" charset="-122"/>
              </a:rPr>
              <a:t>提出的依据</a:t>
            </a:r>
            <a:r>
              <a:rPr kumimoji="1" lang="zh-CN" altLang="en-US">
                <a:solidFill>
                  <a:schemeClr val="bg2">
                    <a:lumMod val="10000"/>
                  </a:schemeClr>
                </a:solidFill>
              </a:rPr>
              <a:t>：</a:t>
            </a:r>
          </a:p>
        </p:txBody>
      </p:sp>
      <p:sp>
        <p:nvSpPr>
          <p:cNvPr id="290822" name="Rectangle 6">
            <a:extLst>
              <a:ext uri="{FF2B5EF4-FFF2-40B4-BE49-F238E27FC236}">
                <a16:creationId xmlns:a16="http://schemas.microsoft.com/office/drawing/2014/main" id="{470E21F6-B7E2-4AD8-84C8-C7AB23EA7C46}"/>
              </a:ext>
            </a:extLst>
          </p:cNvPr>
          <p:cNvSpPr>
            <a:spLocks noGrp="1" noChangeArrowheads="1"/>
          </p:cNvSpPr>
          <p:nvPr>
            <p:ph type="body" sz="half" idx="1"/>
          </p:nvPr>
        </p:nvSpPr>
        <p:spPr>
          <a:xfrm>
            <a:off x="457200" y="1989138"/>
            <a:ext cx="8291513" cy="4067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zh-CN" altLang="en-US" sz="2800" b="1">
                <a:solidFill>
                  <a:schemeClr val="bg2">
                    <a:lumMod val="10000"/>
                  </a:schemeClr>
                </a:solidFill>
                <a:latin typeface="Times New Roman" panose="02020603050405020304" pitchFamily="18" charset="0"/>
                <a:ea typeface="楷体_GB2312" pitchFamily="49" charset="-122"/>
              </a:rPr>
              <a:t>核素丰度：在自然界中，</a:t>
            </a:r>
            <a:r>
              <a:rPr lang="en-US" altLang="zh-CN" sz="2800" b="1" baseline="30000">
                <a:solidFill>
                  <a:schemeClr val="bg2">
                    <a:lumMod val="10000"/>
                  </a:schemeClr>
                </a:solidFill>
                <a:latin typeface="Times New Roman" panose="02020603050405020304" pitchFamily="18" charset="0"/>
                <a:ea typeface="楷体_GB2312" pitchFamily="49" charset="-122"/>
              </a:rPr>
              <a:t>4</a:t>
            </a:r>
            <a:r>
              <a:rPr lang="en-US" altLang="en-US" sz="2800" b="1">
                <a:solidFill>
                  <a:schemeClr val="bg2">
                    <a:lumMod val="10000"/>
                  </a:schemeClr>
                </a:solidFill>
                <a:latin typeface="Times New Roman" panose="02020603050405020304" pitchFamily="18" charset="0"/>
                <a:ea typeface="楷体_GB2312" pitchFamily="49" charset="-122"/>
              </a:rPr>
              <a:t>He, </a:t>
            </a:r>
            <a:r>
              <a:rPr lang="en-US" altLang="en-US" sz="2800" b="1" baseline="30000">
                <a:solidFill>
                  <a:schemeClr val="bg2">
                    <a:lumMod val="10000"/>
                  </a:schemeClr>
                </a:solidFill>
                <a:latin typeface="Times New Roman" panose="02020603050405020304" pitchFamily="18" charset="0"/>
                <a:ea typeface="楷体_GB2312" pitchFamily="49" charset="-122"/>
              </a:rPr>
              <a:t>16</a:t>
            </a:r>
            <a:r>
              <a:rPr lang="en-US" altLang="en-US" sz="2800" b="1">
                <a:solidFill>
                  <a:schemeClr val="bg2">
                    <a:lumMod val="10000"/>
                  </a:schemeClr>
                </a:solidFill>
                <a:latin typeface="Times New Roman" panose="02020603050405020304" pitchFamily="18" charset="0"/>
                <a:ea typeface="楷体_GB2312" pitchFamily="49" charset="-122"/>
              </a:rPr>
              <a:t>O, </a:t>
            </a:r>
            <a:r>
              <a:rPr lang="en-US" altLang="en-US" sz="2800" b="1" baseline="30000">
                <a:solidFill>
                  <a:schemeClr val="bg2">
                    <a:lumMod val="10000"/>
                  </a:schemeClr>
                </a:solidFill>
                <a:latin typeface="Times New Roman" panose="02020603050405020304" pitchFamily="18" charset="0"/>
                <a:ea typeface="楷体_GB2312" pitchFamily="49" charset="-122"/>
              </a:rPr>
              <a:t>40</a:t>
            </a:r>
            <a:r>
              <a:rPr lang="en-US" altLang="en-US" sz="2800" b="1">
                <a:solidFill>
                  <a:schemeClr val="bg2">
                    <a:lumMod val="10000"/>
                  </a:schemeClr>
                </a:solidFill>
                <a:latin typeface="Times New Roman" panose="02020603050405020304" pitchFamily="18" charset="0"/>
                <a:ea typeface="楷体_GB2312" pitchFamily="49" charset="-122"/>
              </a:rPr>
              <a:t>Ca, </a:t>
            </a:r>
            <a:r>
              <a:rPr lang="en-US" altLang="en-US" sz="2800" b="1" baseline="30000">
                <a:solidFill>
                  <a:schemeClr val="bg2">
                    <a:lumMod val="10000"/>
                  </a:schemeClr>
                </a:solidFill>
                <a:latin typeface="Times New Roman" panose="02020603050405020304" pitchFamily="18" charset="0"/>
                <a:ea typeface="楷体_GB2312" pitchFamily="49" charset="-122"/>
              </a:rPr>
              <a:t>60</a:t>
            </a:r>
            <a:r>
              <a:rPr lang="en-US" altLang="en-US" sz="2800" b="1">
                <a:solidFill>
                  <a:schemeClr val="bg2">
                    <a:lumMod val="10000"/>
                  </a:schemeClr>
                </a:solidFill>
                <a:latin typeface="Times New Roman" panose="02020603050405020304" pitchFamily="18" charset="0"/>
                <a:ea typeface="楷体_GB2312" pitchFamily="49" charset="-122"/>
              </a:rPr>
              <a:t>Ni, </a:t>
            </a:r>
            <a:r>
              <a:rPr lang="en-US" altLang="en-US" sz="2800" b="1" baseline="30000">
                <a:solidFill>
                  <a:schemeClr val="bg2">
                    <a:lumMod val="10000"/>
                  </a:schemeClr>
                </a:solidFill>
                <a:latin typeface="Times New Roman" panose="02020603050405020304" pitchFamily="18" charset="0"/>
                <a:ea typeface="楷体_GB2312" pitchFamily="49" charset="-122"/>
              </a:rPr>
              <a:t>88</a:t>
            </a:r>
            <a:r>
              <a:rPr lang="en-US" altLang="en-US" sz="2800" b="1">
                <a:solidFill>
                  <a:schemeClr val="bg2">
                    <a:lumMod val="10000"/>
                  </a:schemeClr>
                </a:solidFill>
                <a:latin typeface="Times New Roman" panose="02020603050405020304" pitchFamily="18" charset="0"/>
                <a:ea typeface="楷体_GB2312" pitchFamily="49" charset="-122"/>
              </a:rPr>
              <a:t>Sr, </a:t>
            </a:r>
            <a:r>
              <a:rPr lang="en-US" altLang="en-US" sz="2800" b="1" baseline="30000">
                <a:solidFill>
                  <a:schemeClr val="bg2">
                    <a:lumMod val="10000"/>
                  </a:schemeClr>
                </a:solidFill>
                <a:latin typeface="Times New Roman" panose="02020603050405020304" pitchFamily="18" charset="0"/>
                <a:ea typeface="楷体_GB2312" pitchFamily="49" charset="-122"/>
              </a:rPr>
              <a:t>90</a:t>
            </a:r>
            <a:r>
              <a:rPr lang="en-US" altLang="en-US" sz="2800" b="1">
                <a:solidFill>
                  <a:schemeClr val="bg2">
                    <a:lumMod val="10000"/>
                  </a:schemeClr>
                </a:solidFill>
                <a:latin typeface="Times New Roman" panose="02020603050405020304" pitchFamily="18" charset="0"/>
                <a:ea typeface="楷体_GB2312" pitchFamily="49" charset="-122"/>
              </a:rPr>
              <a:t>Zr, </a:t>
            </a:r>
            <a:r>
              <a:rPr lang="en-US" altLang="en-US" sz="2800" b="1" baseline="30000">
                <a:solidFill>
                  <a:schemeClr val="bg2">
                    <a:lumMod val="10000"/>
                  </a:schemeClr>
                </a:solidFill>
                <a:latin typeface="Times New Roman" panose="02020603050405020304" pitchFamily="18" charset="0"/>
                <a:ea typeface="楷体_GB2312" pitchFamily="49" charset="-122"/>
              </a:rPr>
              <a:t>120</a:t>
            </a:r>
            <a:r>
              <a:rPr lang="en-US" altLang="en-US" sz="2800" b="1">
                <a:solidFill>
                  <a:schemeClr val="bg2">
                    <a:lumMod val="10000"/>
                  </a:schemeClr>
                </a:solidFill>
                <a:latin typeface="Times New Roman" panose="02020603050405020304" pitchFamily="18" charset="0"/>
                <a:ea typeface="楷体_GB2312" pitchFamily="49" charset="-122"/>
              </a:rPr>
              <a:t>Ba, </a:t>
            </a:r>
            <a:r>
              <a:rPr lang="en-US" altLang="en-US" sz="2800" b="1" baseline="30000">
                <a:solidFill>
                  <a:schemeClr val="bg2">
                    <a:lumMod val="10000"/>
                  </a:schemeClr>
                </a:solidFill>
                <a:latin typeface="Times New Roman" panose="02020603050405020304" pitchFamily="18" charset="0"/>
                <a:ea typeface="楷体_GB2312" pitchFamily="49" charset="-122"/>
              </a:rPr>
              <a:t>140</a:t>
            </a:r>
            <a:r>
              <a:rPr lang="en-US" altLang="en-US" sz="2800" b="1">
                <a:solidFill>
                  <a:schemeClr val="bg2">
                    <a:lumMod val="10000"/>
                  </a:schemeClr>
                </a:solidFill>
                <a:latin typeface="Times New Roman" panose="02020603050405020304" pitchFamily="18" charset="0"/>
                <a:ea typeface="楷体_GB2312" pitchFamily="49" charset="-122"/>
              </a:rPr>
              <a:t>Ce, </a:t>
            </a:r>
            <a:r>
              <a:rPr lang="en-US" altLang="en-US" sz="2800" b="1" baseline="30000">
                <a:solidFill>
                  <a:schemeClr val="bg2">
                    <a:lumMod val="10000"/>
                  </a:schemeClr>
                </a:solidFill>
                <a:latin typeface="Times New Roman" panose="02020603050405020304" pitchFamily="18" charset="0"/>
                <a:ea typeface="楷体_GB2312" pitchFamily="49" charset="-122"/>
              </a:rPr>
              <a:t>208</a:t>
            </a:r>
            <a:r>
              <a:rPr lang="en-US" altLang="en-US" sz="2800" b="1">
                <a:solidFill>
                  <a:schemeClr val="bg2">
                    <a:lumMod val="10000"/>
                  </a:schemeClr>
                </a:solidFill>
                <a:latin typeface="Times New Roman" panose="02020603050405020304" pitchFamily="18" charset="0"/>
                <a:ea typeface="楷体_GB2312" pitchFamily="49" charset="-122"/>
              </a:rPr>
              <a:t>Pb</a:t>
            </a:r>
            <a:r>
              <a:rPr lang="zh-CN" altLang="en-US" sz="2800" b="1">
                <a:solidFill>
                  <a:schemeClr val="bg2">
                    <a:lumMod val="10000"/>
                  </a:schemeClr>
                </a:solidFill>
                <a:latin typeface="Times New Roman" panose="02020603050405020304" pitchFamily="18" charset="0"/>
                <a:ea typeface="楷体_GB2312" pitchFamily="49" charset="-122"/>
              </a:rPr>
              <a:t>的含量明显比其附近核素的含量多；</a:t>
            </a:r>
          </a:p>
          <a:p>
            <a:pPr eaLnBrk="1" hangingPunct="1">
              <a:defRPr/>
            </a:pPr>
            <a:r>
              <a:rPr lang="zh-CN" altLang="en-US" sz="2800" b="1">
                <a:solidFill>
                  <a:schemeClr val="bg2">
                    <a:lumMod val="10000"/>
                  </a:schemeClr>
                </a:solidFill>
                <a:latin typeface="Times New Roman" panose="02020603050405020304" pitchFamily="18" charset="0"/>
                <a:ea typeface="楷体_GB2312" pitchFamily="49" charset="-122"/>
              </a:rPr>
              <a:t>在稳定核素中，中子数</a:t>
            </a:r>
            <a:r>
              <a:rPr lang="en-US" altLang="zh-CN" sz="2800" b="1">
                <a:solidFill>
                  <a:schemeClr val="bg2">
                    <a:lumMod val="10000"/>
                  </a:schemeClr>
                </a:solidFill>
                <a:latin typeface="Times New Roman" panose="02020603050405020304" pitchFamily="18" charset="0"/>
                <a:ea typeface="楷体_GB2312" pitchFamily="49" charset="-122"/>
              </a:rPr>
              <a:t>N=20</a:t>
            </a:r>
            <a:r>
              <a:rPr lang="zh-CN" altLang="en-US" sz="2800" b="1">
                <a:solidFill>
                  <a:schemeClr val="bg2">
                    <a:lumMod val="10000"/>
                  </a:schemeClr>
                </a:solidFill>
                <a:latin typeface="Times New Roman" panose="02020603050405020304" pitchFamily="18" charset="0"/>
                <a:ea typeface="楷体_GB2312" pitchFamily="49" charset="-122"/>
              </a:rPr>
              <a:t>，</a:t>
            </a:r>
            <a:r>
              <a:rPr lang="en-US" altLang="zh-CN" sz="2800" b="1">
                <a:solidFill>
                  <a:schemeClr val="bg2">
                    <a:lumMod val="10000"/>
                  </a:schemeClr>
                </a:solidFill>
                <a:latin typeface="Times New Roman" panose="02020603050405020304" pitchFamily="18" charset="0"/>
                <a:ea typeface="楷体_GB2312" pitchFamily="49" charset="-122"/>
              </a:rPr>
              <a:t>28</a:t>
            </a:r>
            <a:r>
              <a:rPr lang="zh-CN" altLang="en-US" sz="2800" b="1">
                <a:solidFill>
                  <a:schemeClr val="bg2">
                    <a:lumMod val="10000"/>
                  </a:schemeClr>
                </a:solidFill>
                <a:latin typeface="Times New Roman" panose="02020603050405020304" pitchFamily="18" charset="0"/>
                <a:ea typeface="楷体_GB2312" pitchFamily="49" charset="-122"/>
              </a:rPr>
              <a:t>，</a:t>
            </a:r>
            <a:r>
              <a:rPr lang="en-US" altLang="zh-CN" sz="2800" b="1">
                <a:solidFill>
                  <a:schemeClr val="bg2">
                    <a:lumMod val="10000"/>
                  </a:schemeClr>
                </a:solidFill>
                <a:latin typeface="Times New Roman" panose="02020603050405020304" pitchFamily="18" charset="0"/>
                <a:ea typeface="楷体_GB2312" pitchFamily="49" charset="-122"/>
              </a:rPr>
              <a:t>50</a:t>
            </a:r>
            <a:r>
              <a:rPr lang="zh-CN" altLang="en-US" sz="2800" b="1">
                <a:solidFill>
                  <a:schemeClr val="bg2">
                    <a:lumMod val="10000"/>
                  </a:schemeClr>
                </a:solidFill>
                <a:latin typeface="Times New Roman" panose="02020603050405020304" pitchFamily="18" charset="0"/>
                <a:ea typeface="楷体_GB2312" pitchFamily="49" charset="-122"/>
              </a:rPr>
              <a:t>，</a:t>
            </a:r>
            <a:r>
              <a:rPr lang="en-US" altLang="zh-CN" sz="2800" b="1">
                <a:solidFill>
                  <a:schemeClr val="bg2">
                    <a:lumMod val="10000"/>
                  </a:schemeClr>
                </a:solidFill>
                <a:latin typeface="Times New Roman" panose="02020603050405020304" pitchFamily="18" charset="0"/>
                <a:ea typeface="楷体_GB2312" pitchFamily="49" charset="-122"/>
              </a:rPr>
              <a:t>82</a:t>
            </a:r>
            <a:r>
              <a:rPr lang="zh-CN" altLang="zh-CN" sz="2800" b="1">
                <a:solidFill>
                  <a:schemeClr val="bg2">
                    <a:lumMod val="10000"/>
                  </a:schemeClr>
                </a:solidFill>
                <a:latin typeface="Times New Roman" panose="02020603050405020304" pitchFamily="18" charset="0"/>
                <a:ea typeface="楷体_GB2312" pitchFamily="49" charset="-122"/>
              </a:rPr>
              <a:t>的</a:t>
            </a:r>
            <a:r>
              <a:rPr lang="zh-CN" altLang="en-US" sz="2800" b="1">
                <a:solidFill>
                  <a:schemeClr val="bg2">
                    <a:lumMod val="10000"/>
                  </a:schemeClr>
                </a:solidFill>
                <a:latin typeface="Times New Roman" panose="02020603050405020304" pitchFamily="18" charset="0"/>
                <a:ea typeface="楷体_GB2312" pitchFamily="49" charset="-122"/>
              </a:rPr>
              <a:t>同</a:t>
            </a:r>
            <a:r>
              <a:rPr lang="zh-CN" altLang="zh-CN" sz="2800" b="1">
                <a:solidFill>
                  <a:schemeClr val="bg2">
                    <a:lumMod val="10000"/>
                  </a:schemeClr>
                </a:solidFill>
                <a:latin typeface="Times New Roman" panose="02020603050405020304" pitchFamily="18" charset="0"/>
                <a:ea typeface="楷体_GB2312" pitchFamily="49" charset="-122"/>
              </a:rPr>
              <a:t>中子素最多</a:t>
            </a:r>
            <a:r>
              <a:rPr lang="zh-CN" altLang="en-US" sz="2800" b="1">
                <a:solidFill>
                  <a:schemeClr val="bg2">
                    <a:lumMod val="10000"/>
                  </a:schemeClr>
                </a:solidFill>
                <a:latin typeface="Times New Roman" panose="02020603050405020304" pitchFamily="18" charset="0"/>
                <a:ea typeface="楷体_GB2312" pitchFamily="49" charset="-122"/>
              </a:rPr>
              <a:t>。</a:t>
            </a:r>
          </a:p>
        </p:txBody>
      </p:sp>
      <p:pic>
        <p:nvPicPr>
          <p:cNvPr id="15364" name="Picture 9" descr="f2-1">
            <a:extLst>
              <a:ext uri="{FF2B5EF4-FFF2-40B4-BE49-F238E27FC236}">
                <a16:creationId xmlns:a16="http://schemas.microsoft.com/office/drawing/2014/main" id="{1E2D1491-3E4B-491E-B6EF-C16024F67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221163"/>
            <a:ext cx="6557962"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5365" name="Object 10">
            <a:extLst>
              <a:ext uri="{FF2B5EF4-FFF2-40B4-BE49-F238E27FC236}">
                <a16:creationId xmlns:a16="http://schemas.microsoft.com/office/drawing/2014/main" id="{5B3277EC-3AFB-46E6-9779-06BFC178CDF2}"/>
              </a:ext>
            </a:extLst>
          </p:cNvPr>
          <p:cNvGraphicFramePr>
            <a:graphicFrameLocks noChangeAspect="1"/>
          </p:cNvGraphicFramePr>
          <p:nvPr>
            <p:ph sz="half" idx="2"/>
          </p:nvPr>
        </p:nvGraphicFramePr>
        <p:xfrm>
          <a:off x="2171700" y="1341438"/>
          <a:ext cx="5735638" cy="563562"/>
        </p:xfrm>
        <a:graphic>
          <a:graphicData uri="http://schemas.openxmlformats.org/presentationml/2006/ole">
            <mc:AlternateContent xmlns:mc="http://schemas.openxmlformats.org/markup-compatibility/2006">
              <mc:Choice xmlns:v="urn:schemas-microsoft-com:vml" Requires="v">
                <p:oleObj spid="_x0000_s15366" name="公式" r:id="rId4" imgW="2197100" imgH="215900" progId="Equation.3">
                  <p:embed/>
                </p:oleObj>
              </mc:Choice>
              <mc:Fallback>
                <p:oleObj name="公式" r:id="rId4" imgW="2197100" imgH="2159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700" y="1341438"/>
                        <a:ext cx="5735638" cy="5635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a:extLst>
              <a:ext uri="{FF2B5EF4-FFF2-40B4-BE49-F238E27FC236}">
                <a16:creationId xmlns:a16="http://schemas.microsoft.com/office/drawing/2014/main" id="{E8BB269C-28A0-4879-B7C9-FE60EEA3B76F}"/>
              </a:ext>
            </a:extLst>
          </p:cNvPr>
          <p:cNvSpPr>
            <a:spLocks noGrp="1" noChangeArrowheads="1"/>
          </p:cNvSpPr>
          <p:nvPr>
            <p:ph type="body" sz="half" idx="1"/>
          </p:nvPr>
        </p:nvSpPr>
        <p:spPr>
          <a:xfrm>
            <a:off x="611188" y="692150"/>
            <a:ext cx="7921625" cy="10795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zh-CN" altLang="en-US" sz="2800" b="1">
                <a:solidFill>
                  <a:schemeClr val="bg2">
                    <a:lumMod val="10000"/>
                  </a:schemeClr>
                </a:solidFill>
                <a:latin typeface="Times New Roman" panose="02020603050405020304" pitchFamily="18" charset="0"/>
                <a:ea typeface="楷体_GB2312" pitchFamily="49" charset="-122"/>
              </a:rPr>
              <a:t>质子数</a:t>
            </a:r>
            <a:r>
              <a:rPr lang="en-US" altLang="zh-CN" sz="2800" b="1">
                <a:solidFill>
                  <a:schemeClr val="bg2">
                    <a:lumMod val="10000"/>
                  </a:schemeClr>
                </a:solidFill>
                <a:latin typeface="Times New Roman" panose="02020603050405020304" pitchFamily="18" charset="0"/>
                <a:ea typeface="楷体_GB2312" pitchFamily="49" charset="-122"/>
              </a:rPr>
              <a:t>Z=20</a:t>
            </a:r>
            <a:r>
              <a:rPr lang="zh-CN" altLang="en-US" sz="2800" b="1">
                <a:solidFill>
                  <a:schemeClr val="bg2">
                    <a:lumMod val="10000"/>
                  </a:schemeClr>
                </a:solidFill>
                <a:latin typeface="Times New Roman" panose="02020603050405020304" pitchFamily="18" charset="0"/>
                <a:ea typeface="楷体_GB2312" pitchFamily="49" charset="-122"/>
              </a:rPr>
              <a:t>，</a:t>
            </a:r>
            <a:r>
              <a:rPr lang="en-US" altLang="zh-CN" sz="2800" b="1">
                <a:solidFill>
                  <a:schemeClr val="bg2">
                    <a:lumMod val="10000"/>
                  </a:schemeClr>
                </a:solidFill>
                <a:latin typeface="Times New Roman" panose="02020603050405020304" pitchFamily="18" charset="0"/>
                <a:ea typeface="楷体_GB2312" pitchFamily="49" charset="-122"/>
              </a:rPr>
              <a:t>28</a:t>
            </a:r>
            <a:r>
              <a:rPr lang="zh-CN" altLang="en-US" sz="2800" b="1">
                <a:solidFill>
                  <a:schemeClr val="bg2">
                    <a:lumMod val="10000"/>
                  </a:schemeClr>
                </a:solidFill>
                <a:latin typeface="Times New Roman" panose="02020603050405020304" pitchFamily="18" charset="0"/>
                <a:ea typeface="楷体_GB2312" pitchFamily="49" charset="-122"/>
              </a:rPr>
              <a:t>，</a:t>
            </a:r>
            <a:r>
              <a:rPr lang="en-US" altLang="zh-CN" sz="2800" b="1">
                <a:solidFill>
                  <a:schemeClr val="bg2">
                    <a:lumMod val="10000"/>
                  </a:schemeClr>
                </a:solidFill>
                <a:latin typeface="Times New Roman" panose="02020603050405020304" pitchFamily="18" charset="0"/>
                <a:ea typeface="楷体_GB2312" pitchFamily="49" charset="-122"/>
              </a:rPr>
              <a:t>50</a:t>
            </a:r>
            <a:r>
              <a:rPr lang="zh-CN" altLang="en-US" sz="2800" b="1">
                <a:solidFill>
                  <a:schemeClr val="bg2">
                    <a:lumMod val="10000"/>
                  </a:schemeClr>
                </a:solidFill>
                <a:latin typeface="Times New Roman" panose="02020603050405020304" pitchFamily="18" charset="0"/>
                <a:ea typeface="楷体_GB2312" pitchFamily="49" charset="-122"/>
              </a:rPr>
              <a:t>，</a:t>
            </a:r>
            <a:r>
              <a:rPr lang="en-US" altLang="zh-CN" sz="2800" b="1">
                <a:solidFill>
                  <a:schemeClr val="bg2">
                    <a:lumMod val="10000"/>
                  </a:schemeClr>
                </a:solidFill>
                <a:latin typeface="Times New Roman" panose="02020603050405020304" pitchFamily="18" charset="0"/>
                <a:ea typeface="楷体_GB2312" pitchFamily="49" charset="-122"/>
              </a:rPr>
              <a:t>82</a:t>
            </a:r>
            <a:r>
              <a:rPr lang="zh-CN" altLang="zh-CN" sz="2800" b="1">
                <a:solidFill>
                  <a:schemeClr val="bg2">
                    <a:lumMod val="10000"/>
                  </a:schemeClr>
                </a:solidFill>
                <a:latin typeface="Times New Roman" panose="02020603050405020304" pitchFamily="18" charset="0"/>
                <a:ea typeface="楷体_GB2312" pitchFamily="49" charset="-122"/>
              </a:rPr>
              <a:t>的稳定同位素的数目比紧邻的元素多</a:t>
            </a:r>
            <a:r>
              <a:rPr lang="zh-CN" altLang="en-US" sz="2800" b="1">
                <a:solidFill>
                  <a:schemeClr val="bg2">
                    <a:lumMod val="10000"/>
                  </a:schemeClr>
                </a:solidFill>
                <a:latin typeface="Times New Roman" panose="02020603050405020304" pitchFamily="18" charset="0"/>
                <a:ea typeface="楷体_GB2312" pitchFamily="49" charset="-122"/>
              </a:rPr>
              <a:t>。</a:t>
            </a:r>
            <a:endParaRPr lang="zh-CN" altLang="zh-CN" sz="2800" b="1">
              <a:solidFill>
                <a:schemeClr val="bg2">
                  <a:lumMod val="10000"/>
                </a:schemeClr>
              </a:solidFill>
              <a:latin typeface="Times New Roman" panose="02020603050405020304" pitchFamily="18" charset="0"/>
              <a:ea typeface="楷体_GB2312" pitchFamily="49" charset="-122"/>
            </a:endParaRPr>
          </a:p>
        </p:txBody>
      </p:sp>
      <p:sp>
        <p:nvSpPr>
          <p:cNvPr id="291847" name="Rectangle 7">
            <a:extLst>
              <a:ext uri="{FF2B5EF4-FFF2-40B4-BE49-F238E27FC236}">
                <a16:creationId xmlns:a16="http://schemas.microsoft.com/office/drawing/2014/main" id="{F8E8EF5C-B705-4D20-9BB6-C7A97C4613F4}"/>
              </a:ext>
            </a:extLst>
          </p:cNvPr>
          <p:cNvSpPr>
            <a:spLocks noChangeArrowheads="1"/>
          </p:cNvSpPr>
          <p:nvPr/>
        </p:nvSpPr>
        <p:spPr bwMode="auto">
          <a:xfrm>
            <a:off x="611188" y="1844675"/>
            <a:ext cx="4392612"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defRPr/>
            </a:pPr>
            <a:r>
              <a:rPr lang="zh-CN" altLang="en-US" b="0" dirty="0">
                <a:solidFill>
                  <a:schemeClr val="bg2">
                    <a:lumMod val="10000"/>
                  </a:schemeClr>
                </a:solidFill>
                <a:latin typeface="Times New Roman" panose="02020603050405020304" pitchFamily="18" charset="0"/>
                <a:ea typeface="楷体_GB2312" pitchFamily="49" charset="-122"/>
              </a:rPr>
              <a:t>中子结合能是指轻核</a:t>
            </a:r>
            <a:r>
              <a:rPr lang="zh-CN" altLang="en-US" dirty="0">
                <a:solidFill>
                  <a:schemeClr val="bg2">
                    <a:lumMod val="10000"/>
                  </a:schemeClr>
                </a:solidFill>
                <a:latin typeface="Times New Roman" panose="02020603050405020304" pitchFamily="18" charset="0"/>
                <a:ea typeface="楷体_GB2312" pitchFamily="49" charset="-122"/>
              </a:rPr>
              <a:t>俘获</a:t>
            </a:r>
            <a:r>
              <a:rPr lang="zh-CN" altLang="en-US" b="0" dirty="0">
                <a:solidFill>
                  <a:schemeClr val="bg2">
                    <a:lumMod val="10000"/>
                  </a:schemeClr>
                </a:solidFill>
                <a:latin typeface="Times New Roman" panose="02020603050405020304" pitchFamily="18" charset="0"/>
                <a:ea typeface="楷体_GB2312" pitchFamily="49" charset="-122"/>
              </a:rPr>
              <a:t>一个中子所释放出来的能量，实验表明，当核的中子数为</a:t>
            </a:r>
            <a:r>
              <a:rPr lang="en-US" altLang="zh-CN" b="0" dirty="0">
                <a:solidFill>
                  <a:schemeClr val="bg2">
                    <a:lumMod val="10000"/>
                  </a:schemeClr>
                </a:solidFill>
                <a:latin typeface="Times New Roman" panose="02020603050405020304" pitchFamily="18" charset="0"/>
                <a:ea typeface="楷体_GB2312" pitchFamily="49" charset="-122"/>
              </a:rPr>
              <a:t>8</a:t>
            </a:r>
            <a:r>
              <a:rPr lang="zh-CN" altLang="en-US" b="0" dirty="0">
                <a:solidFill>
                  <a:schemeClr val="bg2">
                    <a:lumMod val="10000"/>
                  </a:schemeClr>
                </a:solidFill>
                <a:latin typeface="Times New Roman" panose="02020603050405020304" pitchFamily="18" charset="0"/>
                <a:ea typeface="楷体_GB2312" pitchFamily="49" charset="-122"/>
              </a:rPr>
              <a:t>、</a:t>
            </a:r>
            <a:r>
              <a:rPr lang="en-US" altLang="zh-CN" b="0" dirty="0">
                <a:solidFill>
                  <a:schemeClr val="bg2">
                    <a:lumMod val="10000"/>
                  </a:schemeClr>
                </a:solidFill>
                <a:latin typeface="Times New Roman" panose="02020603050405020304" pitchFamily="18" charset="0"/>
                <a:ea typeface="楷体_GB2312" pitchFamily="49" charset="-122"/>
              </a:rPr>
              <a:t>20</a:t>
            </a:r>
            <a:r>
              <a:rPr lang="zh-CN" altLang="en-US" b="0" dirty="0">
                <a:solidFill>
                  <a:schemeClr val="bg2">
                    <a:lumMod val="10000"/>
                  </a:schemeClr>
                </a:solidFill>
                <a:latin typeface="Times New Roman" panose="02020603050405020304" pitchFamily="18" charset="0"/>
                <a:ea typeface="楷体_GB2312" pitchFamily="49" charset="-122"/>
              </a:rPr>
              <a:t>时，中子结合能比邻近的核小，这表明幻数核具有较好的稳定性，对质子数为幻数的核俘获一个质子的情形也是一样的。</a:t>
            </a:r>
          </a:p>
        </p:txBody>
      </p:sp>
      <p:grpSp>
        <p:nvGrpSpPr>
          <p:cNvPr id="16388" name="Group 12">
            <a:extLst>
              <a:ext uri="{FF2B5EF4-FFF2-40B4-BE49-F238E27FC236}">
                <a16:creationId xmlns:a16="http://schemas.microsoft.com/office/drawing/2014/main" id="{2AF9CC76-5420-4E84-AB9A-16A41F0CF303}"/>
              </a:ext>
            </a:extLst>
          </p:cNvPr>
          <p:cNvGrpSpPr>
            <a:grpSpLocks/>
          </p:cNvGrpSpPr>
          <p:nvPr/>
        </p:nvGrpSpPr>
        <p:grpSpPr bwMode="auto">
          <a:xfrm>
            <a:off x="5181600" y="2349500"/>
            <a:ext cx="3962400" cy="3486150"/>
            <a:chOff x="3264" y="845"/>
            <a:chExt cx="2496" cy="2196"/>
          </a:xfrm>
        </p:grpSpPr>
        <p:pic>
          <p:nvPicPr>
            <p:cNvPr id="16389" name="Picture 6" descr="f2-2">
              <a:extLst>
                <a:ext uri="{FF2B5EF4-FFF2-40B4-BE49-F238E27FC236}">
                  <a16:creationId xmlns:a16="http://schemas.microsoft.com/office/drawing/2014/main" id="{F7A39D5D-68AA-4312-B094-BF8EA3FA3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845"/>
              <a:ext cx="2496" cy="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1850" name="Line 10">
              <a:extLst>
                <a:ext uri="{FF2B5EF4-FFF2-40B4-BE49-F238E27FC236}">
                  <a16:creationId xmlns:a16="http://schemas.microsoft.com/office/drawing/2014/main" id="{25522064-7B2B-4E37-B7A5-BADDA5BF3446}"/>
                </a:ext>
              </a:extLst>
            </p:cNvPr>
            <p:cNvSpPr>
              <a:spLocks noChangeShapeType="1"/>
            </p:cNvSpPr>
            <p:nvPr/>
          </p:nvSpPr>
          <p:spPr bwMode="auto">
            <a:xfrm flipV="1">
              <a:off x="4080" y="1933"/>
              <a:ext cx="0" cy="6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solidFill>
                  <a:schemeClr val="bg2">
                    <a:lumMod val="10000"/>
                  </a:schemeClr>
                </a:solidFill>
              </a:endParaRPr>
            </a:p>
          </p:txBody>
        </p:sp>
        <p:sp>
          <p:nvSpPr>
            <p:cNvPr id="291851" name="Line 11">
              <a:extLst>
                <a:ext uri="{FF2B5EF4-FFF2-40B4-BE49-F238E27FC236}">
                  <a16:creationId xmlns:a16="http://schemas.microsoft.com/office/drawing/2014/main" id="{139E04F5-E0FD-42CF-9369-BE06EA84D1D9}"/>
                </a:ext>
              </a:extLst>
            </p:cNvPr>
            <p:cNvSpPr>
              <a:spLocks noChangeShapeType="1"/>
            </p:cNvSpPr>
            <p:nvPr/>
          </p:nvSpPr>
          <p:spPr bwMode="auto">
            <a:xfrm flipV="1">
              <a:off x="4953" y="1570"/>
              <a:ext cx="0" cy="10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a:solidFill>
                  <a:schemeClr val="bg2">
                    <a:lumMod val="10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03B2E6DC-0231-420F-9301-377BD53877C9}"/>
              </a:ext>
            </a:extLst>
          </p:cNvPr>
          <p:cNvSpPr>
            <a:spLocks noChangeArrowheads="1"/>
          </p:cNvSpPr>
          <p:nvPr/>
        </p:nvSpPr>
        <p:spPr bwMode="auto">
          <a:xfrm>
            <a:off x="755650" y="836613"/>
            <a:ext cx="770413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楷体_GB2312" pitchFamily="49" charset="-122"/>
              </a:rPr>
              <a:t>液滴模型所建立的的半经验公式与原子核结核能的实验数据随核子数的变化基本上是平滑的，它反应了核子的平均特性，对于一些特殊核子的性质，液滴模型是反映不出来的。正因如此，在中子数或质子数等于幻数的时候，液滴模型的半经验公式与实验的结果差距较大。</a:t>
            </a:r>
            <a:r>
              <a:rPr lang="en-US" altLang="zh-CN" sz="2800">
                <a:latin typeface="Times New Roman" panose="02020603050405020304" pitchFamily="18" charset="0"/>
                <a:ea typeface="楷体_GB2312" pitchFamily="49" charset="-122"/>
              </a:rPr>
              <a:t>B</a:t>
            </a:r>
            <a:r>
              <a:rPr lang="en-US" altLang="zh-CN" sz="2800" baseline="-25000">
                <a:latin typeface="Times New Roman" panose="02020603050405020304" pitchFamily="18" charset="0"/>
                <a:ea typeface="楷体_GB2312" pitchFamily="49" charset="-122"/>
              </a:rPr>
              <a:t>exp</a:t>
            </a:r>
            <a:r>
              <a:rPr lang="zh-CN" altLang="en-US" sz="2800">
                <a:latin typeface="Times New Roman" panose="02020603050405020304" pitchFamily="18" charset="0"/>
                <a:ea typeface="楷体_GB2312" pitchFamily="49" charset="-122"/>
              </a:rPr>
              <a:t>要比</a:t>
            </a:r>
            <a:r>
              <a:rPr lang="en-US" altLang="zh-CN" sz="2800">
                <a:latin typeface="Times New Roman" panose="02020603050405020304" pitchFamily="18" charset="0"/>
                <a:ea typeface="楷体_GB2312" pitchFamily="49" charset="-122"/>
              </a:rPr>
              <a:t>B</a:t>
            </a:r>
            <a:r>
              <a:rPr lang="en-US" altLang="zh-CN" sz="2800" baseline="-25000">
                <a:latin typeface="Times New Roman" panose="02020603050405020304" pitchFamily="18" charset="0"/>
                <a:ea typeface="楷体_GB2312" pitchFamily="49" charset="-122"/>
              </a:rPr>
              <a:t>th</a:t>
            </a:r>
            <a:r>
              <a:rPr lang="zh-CN" altLang="en-US" sz="2800">
                <a:latin typeface="Times New Roman" panose="02020603050405020304" pitchFamily="18" charset="0"/>
                <a:ea typeface="楷体_GB2312" pitchFamily="49" charset="-122"/>
              </a:rPr>
              <a:t>大得多，这也表明了幻数核要比一般的原子核结合得更紧一些。</a:t>
            </a:r>
            <a:r>
              <a:rPr lang="zh-CN" altLang="en-US" sz="2800" b="0">
                <a:latin typeface="Times New Roman" panose="02020603050405020304" pitchFamily="18" charset="0"/>
                <a:ea typeface="楷体_GB2312" pitchFamily="49" charset="-122"/>
              </a:rPr>
              <a:t> </a:t>
            </a:r>
          </a:p>
        </p:txBody>
      </p:sp>
      <p:pic>
        <p:nvPicPr>
          <p:cNvPr id="294923" name="Picture 11">
            <a:extLst>
              <a:ext uri="{FF2B5EF4-FFF2-40B4-BE49-F238E27FC236}">
                <a16:creationId xmlns:a16="http://schemas.microsoft.com/office/drawing/2014/main" id="{670B059A-76B3-4CC4-A39A-A844AF4E6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365625"/>
            <a:ext cx="6408738"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4923"/>
                                        </p:tgtEl>
                                        <p:attrNameLst>
                                          <p:attrName>style.visibility</p:attrName>
                                        </p:attrNameLst>
                                      </p:cBhvr>
                                      <p:to>
                                        <p:strVal val="visible"/>
                                      </p:to>
                                    </p:set>
                                    <p:animEffect transition="in" filter="blinds(horizontal)">
                                      <p:cBhvr>
                                        <p:cTn id="7" dur="500"/>
                                        <p:tgtEl>
                                          <p:spTgt spid="29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5EB7C991-4819-43AA-8256-4BDE005AEF76}"/>
              </a:ext>
            </a:extLst>
          </p:cNvPr>
          <p:cNvSpPr>
            <a:spLocks noChangeArrowheads="1"/>
          </p:cNvSpPr>
          <p:nvPr/>
        </p:nvSpPr>
        <p:spPr bwMode="auto">
          <a:xfrm>
            <a:off x="611188" y="836613"/>
            <a:ext cx="32400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lang="en-US" altLang="zh-CN" sz="2800">
                <a:latin typeface="Times New Roman" panose="02020603050405020304" pitchFamily="18" charset="0"/>
                <a:ea typeface="楷体_GB2312" pitchFamily="49" charset="-122"/>
              </a:rPr>
              <a:t>Pb </a:t>
            </a:r>
            <a:r>
              <a:rPr lang="zh-CN" altLang="en-US" sz="2800">
                <a:latin typeface="Times New Roman" panose="02020603050405020304" pitchFamily="18" charset="0"/>
                <a:ea typeface="楷体_GB2312" pitchFamily="49" charset="-122"/>
              </a:rPr>
              <a:t>的</a:t>
            </a:r>
            <a:r>
              <a:rPr lang="zh-CN" altLang="en-US" sz="2800">
                <a:ea typeface="楷体_GB2312" pitchFamily="49" charset="-122"/>
              </a:rPr>
              <a:t>第一激发态</a:t>
            </a:r>
          </a:p>
          <a:p>
            <a:pPr eaLnBrk="1" hangingPunct="1">
              <a:lnSpc>
                <a:spcPct val="125000"/>
              </a:lnSpc>
              <a:buFont typeface="Monotype Sorts" pitchFamily="2" charset="2"/>
              <a:buChar char="D"/>
            </a:pPr>
            <a:endParaRPr lang="zh-CN" altLang="zh-CN" sz="2800" i="1">
              <a:solidFill>
                <a:srgbClr val="FF0000"/>
              </a:solidFill>
              <a:latin typeface="Times New Roman" panose="02020603050405020304" pitchFamily="18" charset="0"/>
              <a:ea typeface="楷体_GB2312" pitchFamily="49" charset="-122"/>
              <a:sym typeface="Symbol" panose="05050102010706020507" pitchFamily="18" charset="2"/>
            </a:endParaRPr>
          </a:p>
        </p:txBody>
      </p:sp>
      <p:grpSp>
        <p:nvGrpSpPr>
          <p:cNvPr id="295968" name="Group 32">
            <a:extLst>
              <a:ext uri="{FF2B5EF4-FFF2-40B4-BE49-F238E27FC236}">
                <a16:creationId xmlns:a16="http://schemas.microsoft.com/office/drawing/2014/main" id="{1FC199FA-339C-4ACC-8E0E-F83FBABE3A8C}"/>
              </a:ext>
            </a:extLst>
          </p:cNvPr>
          <p:cNvGrpSpPr>
            <a:grpSpLocks/>
          </p:cNvGrpSpPr>
          <p:nvPr/>
        </p:nvGrpSpPr>
        <p:grpSpPr bwMode="auto">
          <a:xfrm>
            <a:off x="0" y="1870075"/>
            <a:ext cx="9144000" cy="4752975"/>
            <a:chOff x="0" y="1178"/>
            <a:chExt cx="5760" cy="2994"/>
          </a:xfrm>
        </p:grpSpPr>
        <p:sp>
          <p:nvSpPr>
            <p:cNvPr id="18436" name="Rectangle 31">
              <a:extLst>
                <a:ext uri="{FF2B5EF4-FFF2-40B4-BE49-F238E27FC236}">
                  <a16:creationId xmlns:a16="http://schemas.microsoft.com/office/drawing/2014/main" id="{B98ED359-2073-452B-87F0-26AC00DABCBE}"/>
                </a:ext>
              </a:extLst>
            </p:cNvPr>
            <p:cNvSpPr>
              <a:spLocks noChangeArrowheads="1"/>
            </p:cNvSpPr>
            <p:nvPr/>
          </p:nvSpPr>
          <p:spPr bwMode="auto">
            <a:xfrm>
              <a:off x="0" y="1178"/>
              <a:ext cx="5760" cy="2994"/>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37" name="Line 5">
              <a:extLst>
                <a:ext uri="{FF2B5EF4-FFF2-40B4-BE49-F238E27FC236}">
                  <a16:creationId xmlns:a16="http://schemas.microsoft.com/office/drawing/2014/main" id="{66193407-2BD7-4D3E-8F44-DB3F0DFC039D}"/>
                </a:ext>
              </a:extLst>
            </p:cNvPr>
            <p:cNvSpPr>
              <a:spLocks noChangeShapeType="1"/>
            </p:cNvSpPr>
            <p:nvPr/>
          </p:nvSpPr>
          <p:spPr bwMode="auto">
            <a:xfrm>
              <a:off x="681" y="2307"/>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6">
              <a:extLst>
                <a:ext uri="{FF2B5EF4-FFF2-40B4-BE49-F238E27FC236}">
                  <a16:creationId xmlns:a16="http://schemas.microsoft.com/office/drawing/2014/main" id="{5ED0CF4E-37BE-4A07-99A3-097D3C495996}"/>
                </a:ext>
              </a:extLst>
            </p:cNvPr>
            <p:cNvSpPr>
              <a:spLocks noChangeShapeType="1"/>
            </p:cNvSpPr>
            <p:nvPr/>
          </p:nvSpPr>
          <p:spPr bwMode="auto">
            <a:xfrm>
              <a:off x="681" y="2835"/>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Line 7">
              <a:extLst>
                <a:ext uri="{FF2B5EF4-FFF2-40B4-BE49-F238E27FC236}">
                  <a16:creationId xmlns:a16="http://schemas.microsoft.com/office/drawing/2014/main" id="{FD1F9C47-B72B-4BD5-A94C-1B0E017542D0}"/>
                </a:ext>
              </a:extLst>
            </p:cNvPr>
            <p:cNvSpPr>
              <a:spLocks noChangeShapeType="1"/>
            </p:cNvSpPr>
            <p:nvPr/>
          </p:nvSpPr>
          <p:spPr bwMode="auto">
            <a:xfrm>
              <a:off x="1449" y="2403"/>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8">
              <a:extLst>
                <a:ext uri="{FF2B5EF4-FFF2-40B4-BE49-F238E27FC236}">
                  <a16:creationId xmlns:a16="http://schemas.microsoft.com/office/drawing/2014/main" id="{49108798-0C0E-483B-8CC3-4BB12E236A9A}"/>
                </a:ext>
              </a:extLst>
            </p:cNvPr>
            <p:cNvSpPr>
              <a:spLocks noChangeShapeType="1"/>
            </p:cNvSpPr>
            <p:nvPr/>
          </p:nvSpPr>
          <p:spPr bwMode="auto">
            <a:xfrm>
              <a:off x="1449" y="2835"/>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Line 9">
              <a:extLst>
                <a:ext uri="{FF2B5EF4-FFF2-40B4-BE49-F238E27FC236}">
                  <a16:creationId xmlns:a16="http://schemas.microsoft.com/office/drawing/2014/main" id="{0D969F81-AB3E-4FAA-B518-578731275787}"/>
                </a:ext>
              </a:extLst>
            </p:cNvPr>
            <p:cNvSpPr>
              <a:spLocks noChangeShapeType="1"/>
            </p:cNvSpPr>
            <p:nvPr/>
          </p:nvSpPr>
          <p:spPr bwMode="auto">
            <a:xfrm>
              <a:off x="2169" y="2499"/>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Line 10">
              <a:extLst>
                <a:ext uri="{FF2B5EF4-FFF2-40B4-BE49-F238E27FC236}">
                  <a16:creationId xmlns:a16="http://schemas.microsoft.com/office/drawing/2014/main" id="{5B2E4F94-7184-42FA-83A3-94D44BCE510A}"/>
                </a:ext>
              </a:extLst>
            </p:cNvPr>
            <p:cNvSpPr>
              <a:spLocks noChangeShapeType="1"/>
            </p:cNvSpPr>
            <p:nvPr/>
          </p:nvSpPr>
          <p:spPr bwMode="auto">
            <a:xfrm>
              <a:off x="2169" y="2835"/>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11">
              <a:extLst>
                <a:ext uri="{FF2B5EF4-FFF2-40B4-BE49-F238E27FC236}">
                  <a16:creationId xmlns:a16="http://schemas.microsoft.com/office/drawing/2014/main" id="{125EAA88-CF72-4FCF-B949-F60424F5CA8D}"/>
                </a:ext>
              </a:extLst>
            </p:cNvPr>
            <p:cNvSpPr>
              <a:spLocks noChangeShapeType="1"/>
            </p:cNvSpPr>
            <p:nvPr/>
          </p:nvSpPr>
          <p:spPr bwMode="auto">
            <a:xfrm>
              <a:off x="2889" y="2835"/>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Line 12">
              <a:extLst>
                <a:ext uri="{FF2B5EF4-FFF2-40B4-BE49-F238E27FC236}">
                  <a16:creationId xmlns:a16="http://schemas.microsoft.com/office/drawing/2014/main" id="{DB1EDBE6-69DC-4655-AEBB-3180E6C6A121}"/>
                </a:ext>
              </a:extLst>
            </p:cNvPr>
            <p:cNvSpPr>
              <a:spLocks noChangeShapeType="1"/>
            </p:cNvSpPr>
            <p:nvPr/>
          </p:nvSpPr>
          <p:spPr bwMode="auto">
            <a:xfrm>
              <a:off x="2841" y="1539"/>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3">
              <a:extLst>
                <a:ext uri="{FF2B5EF4-FFF2-40B4-BE49-F238E27FC236}">
                  <a16:creationId xmlns:a16="http://schemas.microsoft.com/office/drawing/2014/main" id="{015E541C-F379-4E56-9A63-5645A54F7EC4}"/>
                </a:ext>
              </a:extLst>
            </p:cNvPr>
            <p:cNvSpPr>
              <a:spLocks noChangeShapeType="1"/>
            </p:cNvSpPr>
            <p:nvPr/>
          </p:nvSpPr>
          <p:spPr bwMode="auto">
            <a:xfrm>
              <a:off x="3657" y="2835"/>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4">
              <a:extLst>
                <a:ext uri="{FF2B5EF4-FFF2-40B4-BE49-F238E27FC236}">
                  <a16:creationId xmlns:a16="http://schemas.microsoft.com/office/drawing/2014/main" id="{864931DE-AFF6-41EC-B507-1934579EFC9B}"/>
                </a:ext>
              </a:extLst>
            </p:cNvPr>
            <p:cNvSpPr>
              <a:spLocks noChangeShapeType="1"/>
            </p:cNvSpPr>
            <p:nvPr/>
          </p:nvSpPr>
          <p:spPr bwMode="auto">
            <a:xfrm>
              <a:off x="3657" y="2499"/>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5">
              <a:extLst>
                <a:ext uri="{FF2B5EF4-FFF2-40B4-BE49-F238E27FC236}">
                  <a16:creationId xmlns:a16="http://schemas.microsoft.com/office/drawing/2014/main" id="{03DAF415-3FBC-4DE2-A347-10011B1BFD7D}"/>
                </a:ext>
              </a:extLst>
            </p:cNvPr>
            <p:cNvSpPr>
              <a:spLocks noChangeShapeType="1"/>
            </p:cNvSpPr>
            <p:nvPr/>
          </p:nvSpPr>
          <p:spPr bwMode="auto">
            <a:xfrm>
              <a:off x="4377" y="2835"/>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6">
              <a:extLst>
                <a:ext uri="{FF2B5EF4-FFF2-40B4-BE49-F238E27FC236}">
                  <a16:creationId xmlns:a16="http://schemas.microsoft.com/office/drawing/2014/main" id="{A4A29A6A-CF10-4343-B140-EF2A9565DE5E}"/>
                </a:ext>
              </a:extLst>
            </p:cNvPr>
            <p:cNvSpPr>
              <a:spLocks noChangeShapeType="1"/>
            </p:cNvSpPr>
            <p:nvPr/>
          </p:nvSpPr>
          <p:spPr bwMode="auto">
            <a:xfrm>
              <a:off x="4377" y="2451"/>
              <a:ext cx="43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Text Box 17">
              <a:extLst>
                <a:ext uri="{FF2B5EF4-FFF2-40B4-BE49-F238E27FC236}">
                  <a16:creationId xmlns:a16="http://schemas.microsoft.com/office/drawing/2014/main" id="{164D37A8-7BD2-40FF-B8AB-F0CD829A6738}"/>
                </a:ext>
              </a:extLst>
            </p:cNvPr>
            <p:cNvSpPr txBox="1">
              <a:spLocks noChangeArrowheads="1"/>
            </p:cNvSpPr>
            <p:nvPr/>
          </p:nvSpPr>
          <p:spPr bwMode="auto">
            <a:xfrm>
              <a:off x="489" y="2931"/>
              <a:ext cx="672"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a:solidFill>
                    <a:srgbClr val="FF0000"/>
                  </a:solidFill>
                </a:rPr>
                <a:t>N  120</a:t>
              </a:r>
            </a:p>
            <a:p>
              <a:pPr eaLnBrk="1" hangingPunct="1">
                <a:spcBef>
                  <a:spcPct val="50000"/>
                </a:spcBef>
              </a:pPr>
              <a:r>
                <a:rPr kumimoji="1" lang="en-US" altLang="en-US" sz="2400" b="0">
                  <a:solidFill>
                    <a:srgbClr val="FF0000"/>
                  </a:solidFill>
                </a:rPr>
                <a:t>A  202</a:t>
              </a:r>
              <a:endParaRPr kumimoji="1" lang="en-US" altLang="zh-CN" sz="2400" b="0">
                <a:solidFill>
                  <a:srgbClr val="FF0000"/>
                </a:solidFill>
              </a:endParaRPr>
            </a:p>
          </p:txBody>
        </p:sp>
        <p:sp>
          <p:nvSpPr>
            <p:cNvPr id="18450" name="Text Box 18">
              <a:extLst>
                <a:ext uri="{FF2B5EF4-FFF2-40B4-BE49-F238E27FC236}">
                  <a16:creationId xmlns:a16="http://schemas.microsoft.com/office/drawing/2014/main" id="{FE4E931D-E1C7-498D-977B-A39435F5DBEA}"/>
                </a:ext>
              </a:extLst>
            </p:cNvPr>
            <p:cNvSpPr txBox="1">
              <a:spLocks noChangeArrowheads="1"/>
            </p:cNvSpPr>
            <p:nvPr/>
          </p:nvSpPr>
          <p:spPr bwMode="auto">
            <a:xfrm>
              <a:off x="3609" y="2931"/>
              <a:ext cx="528"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128</a:t>
              </a:r>
            </a:p>
            <a:p>
              <a:pPr eaLnBrk="1" hangingPunct="1">
                <a:spcBef>
                  <a:spcPct val="50000"/>
                </a:spcBef>
              </a:pPr>
              <a:r>
                <a:rPr kumimoji="1" lang="en-US" altLang="zh-CN" sz="2400" b="0">
                  <a:solidFill>
                    <a:srgbClr val="FF0000"/>
                  </a:solidFill>
                </a:rPr>
                <a:t>210</a:t>
              </a:r>
              <a:endParaRPr kumimoji="1" lang="zh-CN" altLang="zh-CN" sz="2400" b="0">
                <a:solidFill>
                  <a:srgbClr val="FF0000"/>
                </a:solidFill>
              </a:endParaRPr>
            </a:p>
          </p:txBody>
        </p:sp>
        <p:sp>
          <p:nvSpPr>
            <p:cNvPr id="18451" name="Text Box 19">
              <a:extLst>
                <a:ext uri="{FF2B5EF4-FFF2-40B4-BE49-F238E27FC236}">
                  <a16:creationId xmlns:a16="http://schemas.microsoft.com/office/drawing/2014/main" id="{089B2365-67EC-4B6C-8672-9083BF38EDA0}"/>
                </a:ext>
              </a:extLst>
            </p:cNvPr>
            <p:cNvSpPr txBox="1">
              <a:spLocks noChangeArrowheads="1"/>
            </p:cNvSpPr>
            <p:nvPr/>
          </p:nvSpPr>
          <p:spPr bwMode="auto">
            <a:xfrm>
              <a:off x="2121" y="2931"/>
              <a:ext cx="528"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124</a:t>
              </a:r>
            </a:p>
            <a:p>
              <a:pPr eaLnBrk="1" hangingPunct="1">
                <a:spcBef>
                  <a:spcPct val="50000"/>
                </a:spcBef>
              </a:pPr>
              <a:r>
                <a:rPr kumimoji="1" lang="en-US" altLang="zh-CN" sz="2400" b="0">
                  <a:solidFill>
                    <a:srgbClr val="FF0000"/>
                  </a:solidFill>
                </a:rPr>
                <a:t>206</a:t>
              </a:r>
              <a:endParaRPr kumimoji="1" lang="zh-CN" altLang="zh-CN" sz="2400" b="0">
                <a:solidFill>
                  <a:srgbClr val="FF0000"/>
                </a:solidFill>
              </a:endParaRPr>
            </a:p>
          </p:txBody>
        </p:sp>
        <p:sp>
          <p:nvSpPr>
            <p:cNvPr id="18452" name="Text Box 20">
              <a:extLst>
                <a:ext uri="{FF2B5EF4-FFF2-40B4-BE49-F238E27FC236}">
                  <a16:creationId xmlns:a16="http://schemas.microsoft.com/office/drawing/2014/main" id="{CDBE543E-599F-4FFE-B830-542BFFB6618C}"/>
                </a:ext>
              </a:extLst>
            </p:cNvPr>
            <p:cNvSpPr txBox="1">
              <a:spLocks noChangeArrowheads="1"/>
            </p:cNvSpPr>
            <p:nvPr/>
          </p:nvSpPr>
          <p:spPr bwMode="auto">
            <a:xfrm>
              <a:off x="2889" y="2931"/>
              <a:ext cx="528"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126</a:t>
              </a:r>
            </a:p>
            <a:p>
              <a:pPr eaLnBrk="1" hangingPunct="1">
                <a:spcBef>
                  <a:spcPct val="50000"/>
                </a:spcBef>
              </a:pPr>
              <a:r>
                <a:rPr kumimoji="1" lang="en-US" altLang="zh-CN" sz="2400" b="0">
                  <a:solidFill>
                    <a:srgbClr val="FF0000"/>
                  </a:solidFill>
                </a:rPr>
                <a:t>208</a:t>
              </a:r>
              <a:endParaRPr kumimoji="1" lang="zh-CN" altLang="zh-CN" sz="2400" b="0">
                <a:solidFill>
                  <a:srgbClr val="FF0000"/>
                </a:solidFill>
              </a:endParaRPr>
            </a:p>
          </p:txBody>
        </p:sp>
        <p:sp>
          <p:nvSpPr>
            <p:cNvPr id="18453" name="Text Box 21">
              <a:extLst>
                <a:ext uri="{FF2B5EF4-FFF2-40B4-BE49-F238E27FC236}">
                  <a16:creationId xmlns:a16="http://schemas.microsoft.com/office/drawing/2014/main" id="{DD720CD7-B558-4E2D-9A1C-A793AB722BE4}"/>
                </a:ext>
              </a:extLst>
            </p:cNvPr>
            <p:cNvSpPr txBox="1">
              <a:spLocks noChangeArrowheads="1"/>
            </p:cNvSpPr>
            <p:nvPr/>
          </p:nvSpPr>
          <p:spPr bwMode="auto">
            <a:xfrm>
              <a:off x="1401" y="2931"/>
              <a:ext cx="528"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122</a:t>
              </a:r>
            </a:p>
            <a:p>
              <a:pPr eaLnBrk="1" hangingPunct="1">
                <a:spcBef>
                  <a:spcPct val="50000"/>
                </a:spcBef>
              </a:pPr>
              <a:r>
                <a:rPr kumimoji="1" lang="en-US" altLang="zh-CN" sz="2400" b="0">
                  <a:solidFill>
                    <a:srgbClr val="FF0000"/>
                  </a:solidFill>
                </a:rPr>
                <a:t>204</a:t>
              </a:r>
              <a:endParaRPr kumimoji="1" lang="zh-CN" altLang="zh-CN" sz="2400" b="0">
                <a:solidFill>
                  <a:srgbClr val="FF0000"/>
                </a:solidFill>
              </a:endParaRPr>
            </a:p>
          </p:txBody>
        </p:sp>
        <p:sp>
          <p:nvSpPr>
            <p:cNvPr id="18454" name="Text Box 22">
              <a:extLst>
                <a:ext uri="{FF2B5EF4-FFF2-40B4-BE49-F238E27FC236}">
                  <a16:creationId xmlns:a16="http://schemas.microsoft.com/office/drawing/2014/main" id="{55B0E1C2-55D4-4D85-AB04-904DBAAFFCFA}"/>
                </a:ext>
              </a:extLst>
            </p:cNvPr>
            <p:cNvSpPr txBox="1">
              <a:spLocks noChangeArrowheads="1"/>
            </p:cNvSpPr>
            <p:nvPr/>
          </p:nvSpPr>
          <p:spPr bwMode="auto">
            <a:xfrm>
              <a:off x="4377" y="2931"/>
              <a:ext cx="528"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130</a:t>
              </a:r>
            </a:p>
            <a:p>
              <a:pPr eaLnBrk="1" hangingPunct="1">
                <a:spcBef>
                  <a:spcPct val="50000"/>
                </a:spcBef>
              </a:pPr>
              <a:r>
                <a:rPr kumimoji="1" lang="en-US" altLang="zh-CN" sz="2400" b="0">
                  <a:solidFill>
                    <a:srgbClr val="FF0000"/>
                  </a:solidFill>
                </a:rPr>
                <a:t>212</a:t>
              </a:r>
              <a:endParaRPr kumimoji="1" lang="zh-CN" altLang="zh-CN" sz="2400" b="0">
                <a:solidFill>
                  <a:srgbClr val="FF0000"/>
                </a:solidFill>
              </a:endParaRPr>
            </a:p>
          </p:txBody>
        </p:sp>
        <p:sp>
          <p:nvSpPr>
            <p:cNvPr id="18455" name="Text Box 23">
              <a:extLst>
                <a:ext uri="{FF2B5EF4-FFF2-40B4-BE49-F238E27FC236}">
                  <a16:creationId xmlns:a16="http://schemas.microsoft.com/office/drawing/2014/main" id="{FE33583F-8F50-41A3-82D2-8691A0EAE14C}"/>
                </a:ext>
              </a:extLst>
            </p:cNvPr>
            <p:cNvSpPr txBox="1">
              <a:spLocks noChangeArrowheads="1"/>
            </p:cNvSpPr>
            <p:nvPr/>
          </p:nvSpPr>
          <p:spPr bwMode="auto">
            <a:xfrm>
              <a:off x="676" y="2022"/>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0.96</a:t>
              </a:r>
              <a:endParaRPr kumimoji="1" lang="zh-CN" altLang="zh-CN" sz="2400" b="0">
                <a:solidFill>
                  <a:srgbClr val="FF0000"/>
                </a:solidFill>
              </a:endParaRPr>
            </a:p>
          </p:txBody>
        </p:sp>
        <p:sp>
          <p:nvSpPr>
            <p:cNvPr id="18456" name="Text Box 24">
              <a:extLst>
                <a:ext uri="{FF2B5EF4-FFF2-40B4-BE49-F238E27FC236}">
                  <a16:creationId xmlns:a16="http://schemas.microsoft.com/office/drawing/2014/main" id="{460D14FB-BA31-4E25-81B4-1B53DB63FBF7}"/>
                </a:ext>
              </a:extLst>
            </p:cNvPr>
            <p:cNvSpPr txBox="1">
              <a:spLocks noChangeArrowheads="1"/>
            </p:cNvSpPr>
            <p:nvPr/>
          </p:nvSpPr>
          <p:spPr bwMode="auto">
            <a:xfrm>
              <a:off x="1401" y="2113"/>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0.90</a:t>
              </a:r>
              <a:endParaRPr kumimoji="1" lang="zh-CN" altLang="zh-CN" sz="2400" b="0">
                <a:solidFill>
                  <a:srgbClr val="FF0000"/>
                </a:solidFill>
              </a:endParaRPr>
            </a:p>
          </p:txBody>
        </p:sp>
        <p:sp>
          <p:nvSpPr>
            <p:cNvPr id="18457" name="Text Box 25">
              <a:extLst>
                <a:ext uri="{FF2B5EF4-FFF2-40B4-BE49-F238E27FC236}">
                  <a16:creationId xmlns:a16="http://schemas.microsoft.com/office/drawing/2014/main" id="{22E84DBB-C1EC-4AC3-A3A9-9FB226FE5501}"/>
                </a:ext>
              </a:extLst>
            </p:cNvPr>
            <p:cNvSpPr txBox="1">
              <a:spLocks noChangeArrowheads="1"/>
            </p:cNvSpPr>
            <p:nvPr/>
          </p:nvSpPr>
          <p:spPr bwMode="auto">
            <a:xfrm>
              <a:off x="2121" y="2115"/>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0.80</a:t>
              </a:r>
              <a:endParaRPr kumimoji="1" lang="zh-CN" altLang="zh-CN" sz="2400" b="0">
                <a:solidFill>
                  <a:srgbClr val="FF0000"/>
                </a:solidFill>
              </a:endParaRPr>
            </a:p>
          </p:txBody>
        </p:sp>
        <p:sp>
          <p:nvSpPr>
            <p:cNvPr id="18458" name="Text Box 26">
              <a:extLst>
                <a:ext uri="{FF2B5EF4-FFF2-40B4-BE49-F238E27FC236}">
                  <a16:creationId xmlns:a16="http://schemas.microsoft.com/office/drawing/2014/main" id="{1CA8D12C-A168-4292-858A-AB68520369EE}"/>
                </a:ext>
              </a:extLst>
            </p:cNvPr>
            <p:cNvSpPr txBox="1">
              <a:spLocks noChangeArrowheads="1"/>
            </p:cNvSpPr>
            <p:nvPr/>
          </p:nvSpPr>
          <p:spPr bwMode="auto">
            <a:xfrm>
              <a:off x="2793" y="1203"/>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2.61</a:t>
              </a:r>
              <a:endParaRPr kumimoji="1" lang="zh-CN" altLang="zh-CN" sz="2400" b="0">
                <a:solidFill>
                  <a:srgbClr val="FF0000"/>
                </a:solidFill>
              </a:endParaRPr>
            </a:p>
          </p:txBody>
        </p:sp>
        <p:sp>
          <p:nvSpPr>
            <p:cNvPr id="18459" name="Text Box 27">
              <a:extLst>
                <a:ext uri="{FF2B5EF4-FFF2-40B4-BE49-F238E27FC236}">
                  <a16:creationId xmlns:a16="http://schemas.microsoft.com/office/drawing/2014/main" id="{9262FE29-9C64-4CB3-81B6-44E13080EFA2}"/>
                </a:ext>
              </a:extLst>
            </p:cNvPr>
            <p:cNvSpPr txBox="1">
              <a:spLocks noChangeArrowheads="1"/>
            </p:cNvSpPr>
            <p:nvPr/>
          </p:nvSpPr>
          <p:spPr bwMode="auto">
            <a:xfrm>
              <a:off x="3609" y="2163"/>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0.80</a:t>
              </a:r>
              <a:endParaRPr kumimoji="1" lang="zh-CN" altLang="zh-CN" sz="2400" b="0">
                <a:solidFill>
                  <a:srgbClr val="FF0000"/>
                </a:solidFill>
              </a:endParaRPr>
            </a:p>
          </p:txBody>
        </p:sp>
        <p:sp>
          <p:nvSpPr>
            <p:cNvPr id="18460" name="Text Box 28">
              <a:extLst>
                <a:ext uri="{FF2B5EF4-FFF2-40B4-BE49-F238E27FC236}">
                  <a16:creationId xmlns:a16="http://schemas.microsoft.com/office/drawing/2014/main" id="{11757C1F-4E9A-44ED-8810-6EB829599614}"/>
                </a:ext>
              </a:extLst>
            </p:cNvPr>
            <p:cNvSpPr txBox="1">
              <a:spLocks noChangeArrowheads="1"/>
            </p:cNvSpPr>
            <p:nvPr/>
          </p:nvSpPr>
          <p:spPr bwMode="auto">
            <a:xfrm>
              <a:off x="4329" y="2115"/>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solidFill>
                    <a:srgbClr val="FF0000"/>
                  </a:solidFill>
                </a:rPr>
                <a:t>0.81</a:t>
              </a:r>
              <a:endParaRPr kumimoji="1" lang="zh-CN" altLang="zh-CN" sz="2400" b="0">
                <a:solidFill>
                  <a:srgbClr val="FF0000"/>
                </a:solidFill>
              </a:endParaRPr>
            </a:p>
          </p:txBody>
        </p:sp>
        <p:sp>
          <p:nvSpPr>
            <p:cNvPr id="18461" name="Text Box 29">
              <a:extLst>
                <a:ext uri="{FF2B5EF4-FFF2-40B4-BE49-F238E27FC236}">
                  <a16:creationId xmlns:a16="http://schemas.microsoft.com/office/drawing/2014/main" id="{E5A506BE-A797-472B-A37B-85463557713F}"/>
                </a:ext>
              </a:extLst>
            </p:cNvPr>
            <p:cNvSpPr txBox="1">
              <a:spLocks noChangeArrowheads="1"/>
            </p:cNvSpPr>
            <p:nvPr/>
          </p:nvSpPr>
          <p:spPr bwMode="auto">
            <a:xfrm>
              <a:off x="4953" y="2115"/>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a:solidFill>
                    <a:srgbClr val="FF0000"/>
                  </a:solidFill>
                </a:rPr>
                <a:t>MeV</a:t>
              </a:r>
              <a:endParaRPr kumimoji="1" lang="en-US" altLang="zh-CN" sz="2400" b="0">
                <a:solidFill>
                  <a:srgbClr val="FF0000"/>
                </a:solidFill>
              </a:endParaRPr>
            </a:p>
          </p:txBody>
        </p:sp>
        <p:sp>
          <p:nvSpPr>
            <p:cNvPr id="18462" name="Text Box 30">
              <a:extLst>
                <a:ext uri="{FF2B5EF4-FFF2-40B4-BE49-F238E27FC236}">
                  <a16:creationId xmlns:a16="http://schemas.microsoft.com/office/drawing/2014/main" id="{4A22EE8E-55BE-4D56-83C1-E73F8B29B6F0}"/>
                </a:ext>
              </a:extLst>
            </p:cNvPr>
            <p:cNvSpPr txBox="1">
              <a:spLocks noChangeArrowheads="1"/>
            </p:cNvSpPr>
            <p:nvPr/>
          </p:nvSpPr>
          <p:spPr bwMode="auto">
            <a:xfrm>
              <a:off x="5001" y="2931"/>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a:solidFill>
                    <a:srgbClr val="FF0000"/>
                  </a:solidFill>
                </a:rPr>
                <a:t>Pb</a:t>
              </a:r>
              <a:endParaRPr kumimoji="1" lang="en-US" altLang="zh-CN"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5968"/>
                                        </p:tgtEl>
                                        <p:attrNameLst>
                                          <p:attrName>style.visibility</p:attrName>
                                        </p:attrNameLst>
                                      </p:cBhvr>
                                      <p:to>
                                        <p:strVal val="visible"/>
                                      </p:to>
                                    </p:set>
                                    <p:animEffect transition="in" filter="wipe(down)">
                                      <p:cBhvr>
                                        <p:cTn id="7" dur="500"/>
                                        <p:tgtEl>
                                          <p:spTgt spid="295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80" name="Picture 8">
            <a:extLst>
              <a:ext uri="{FF2B5EF4-FFF2-40B4-BE49-F238E27FC236}">
                <a16:creationId xmlns:a16="http://schemas.microsoft.com/office/drawing/2014/main" id="{3FF74F0C-E4CA-4D85-9B4D-87A422E70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429000"/>
            <a:ext cx="67691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277" name="Rectangle 5">
            <a:extLst>
              <a:ext uri="{FF2B5EF4-FFF2-40B4-BE49-F238E27FC236}">
                <a16:creationId xmlns:a16="http://schemas.microsoft.com/office/drawing/2014/main" id="{98E7A575-FE88-4DB5-8599-A26D1979BF4D}"/>
              </a:ext>
            </a:extLst>
          </p:cNvPr>
          <p:cNvSpPr>
            <a:spLocks noChangeArrowheads="1"/>
          </p:cNvSpPr>
          <p:nvPr/>
        </p:nvSpPr>
        <p:spPr bwMode="auto">
          <a:xfrm>
            <a:off x="468313" y="765175"/>
            <a:ext cx="806450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defRPr/>
            </a:pPr>
            <a:r>
              <a:rPr lang="en-US" altLang="zh-CN">
                <a:solidFill>
                  <a:schemeClr val="bg2">
                    <a:lumMod val="10000"/>
                  </a:schemeClr>
                </a:solidFill>
                <a:latin typeface="Times New Roman" panose="02020603050405020304" pitchFamily="18" charset="0"/>
                <a:ea typeface="楷体_GB2312" pitchFamily="49" charset="-122"/>
              </a:rPr>
              <a:t>α</a:t>
            </a:r>
            <a:r>
              <a:rPr lang="zh-CN" altLang="en-US">
                <a:solidFill>
                  <a:schemeClr val="bg2">
                    <a:lumMod val="10000"/>
                  </a:schemeClr>
                </a:solidFill>
                <a:latin typeface="Times New Roman" panose="02020603050405020304" pitchFamily="18" charset="0"/>
                <a:ea typeface="楷体_GB2312" pitchFamily="49" charset="-122"/>
              </a:rPr>
              <a:t>衰变的能量对于大多数具有</a:t>
            </a:r>
            <a:r>
              <a:rPr lang="en-US" altLang="zh-CN">
                <a:solidFill>
                  <a:schemeClr val="bg2">
                    <a:lumMod val="10000"/>
                  </a:schemeClr>
                </a:solidFill>
                <a:latin typeface="Times New Roman" panose="02020603050405020304" pitchFamily="18" charset="0"/>
                <a:ea typeface="楷体_GB2312" pitchFamily="49" charset="-122"/>
              </a:rPr>
              <a:t>α</a:t>
            </a:r>
            <a:r>
              <a:rPr lang="zh-CN" altLang="en-US">
                <a:solidFill>
                  <a:schemeClr val="bg2">
                    <a:lumMod val="10000"/>
                  </a:schemeClr>
                </a:solidFill>
                <a:latin typeface="Times New Roman" panose="02020603050405020304" pitchFamily="18" charset="0"/>
                <a:ea typeface="楷体_GB2312" pitchFamily="49" charset="-122"/>
              </a:rPr>
              <a:t>放射性的元素，同一元素的各种同位素的</a:t>
            </a:r>
            <a:r>
              <a:rPr lang="en-US" altLang="zh-CN">
                <a:solidFill>
                  <a:schemeClr val="bg2">
                    <a:lumMod val="10000"/>
                  </a:schemeClr>
                </a:solidFill>
                <a:latin typeface="Times New Roman" panose="02020603050405020304" pitchFamily="18" charset="0"/>
                <a:ea typeface="楷体_GB2312" pitchFamily="49" charset="-122"/>
              </a:rPr>
              <a:t>α</a:t>
            </a:r>
            <a:r>
              <a:rPr lang="zh-CN" altLang="en-US">
                <a:solidFill>
                  <a:schemeClr val="bg2">
                    <a:lumMod val="10000"/>
                  </a:schemeClr>
                </a:solidFill>
                <a:latin typeface="Times New Roman" panose="02020603050405020304" pitchFamily="18" charset="0"/>
                <a:ea typeface="楷体_GB2312" pitchFamily="49" charset="-122"/>
              </a:rPr>
              <a:t>衰变能可以连成一条直线，其斜率是负值。但是，在</a:t>
            </a:r>
            <a:r>
              <a:rPr lang="en-US" altLang="zh-CN" i="1">
                <a:solidFill>
                  <a:schemeClr val="bg2">
                    <a:lumMod val="10000"/>
                  </a:schemeClr>
                </a:solidFill>
                <a:latin typeface="Times New Roman" panose="02020603050405020304" pitchFamily="18" charset="0"/>
                <a:ea typeface="楷体_GB2312" pitchFamily="49" charset="-122"/>
              </a:rPr>
              <a:t>A</a:t>
            </a:r>
            <a:r>
              <a:rPr lang="zh-CN" altLang="en-US">
                <a:solidFill>
                  <a:schemeClr val="bg2">
                    <a:lumMod val="10000"/>
                  </a:schemeClr>
                </a:solidFill>
                <a:latin typeface="Times New Roman" panose="02020603050405020304" pitchFamily="18" charset="0"/>
                <a:ea typeface="楷体_GB2312" pitchFamily="49" charset="-122"/>
              </a:rPr>
              <a:t>＝</a:t>
            </a:r>
            <a:r>
              <a:rPr lang="en-US" altLang="zh-CN">
                <a:solidFill>
                  <a:schemeClr val="bg2">
                    <a:lumMod val="10000"/>
                  </a:schemeClr>
                </a:solidFill>
                <a:latin typeface="Times New Roman" panose="02020603050405020304" pitchFamily="18" charset="0"/>
                <a:ea typeface="楷体_GB2312" pitchFamily="49" charset="-122"/>
              </a:rPr>
              <a:t>209</a:t>
            </a:r>
            <a:r>
              <a:rPr lang="zh-CN" altLang="en-US">
                <a:solidFill>
                  <a:schemeClr val="bg2">
                    <a:lumMod val="10000"/>
                  </a:schemeClr>
                </a:solidFill>
                <a:latin typeface="Times New Roman" panose="02020603050405020304" pitchFamily="18" charset="0"/>
                <a:ea typeface="楷体_GB2312" pitchFamily="49" charset="-122"/>
              </a:rPr>
              <a:t>－</a:t>
            </a:r>
            <a:r>
              <a:rPr lang="en-US" altLang="zh-CN">
                <a:solidFill>
                  <a:schemeClr val="bg2">
                    <a:lumMod val="10000"/>
                  </a:schemeClr>
                </a:solidFill>
                <a:latin typeface="Times New Roman" panose="02020603050405020304" pitchFamily="18" charset="0"/>
                <a:ea typeface="楷体_GB2312" pitchFamily="49" charset="-122"/>
              </a:rPr>
              <a:t>213</a:t>
            </a:r>
            <a:r>
              <a:rPr lang="zh-CN" altLang="en-US">
                <a:solidFill>
                  <a:schemeClr val="bg2">
                    <a:lumMod val="10000"/>
                  </a:schemeClr>
                </a:solidFill>
                <a:latin typeface="Times New Roman" panose="02020603050405020304" pitchFamily="18" charset="0"/>
                <a:ea typeface="楷体_GB2312" pitchFamily="49" charset="-122"/>
              </a:rPr>
              <a:t>范围内，对于</a:t>
            </a:r>
            <a:r>
              <a:rPr lang="en-US" altLang="zh-CN">
                <a:solidFill>
                  <a:schemeClr val="bg2">
                    <a:lumMod val="10000"/>
                  </a:schemeClr>
                </a:solidFill>
                <a:latin typeface="Times New Roman" panose="02020603050405020304" pitchFamily="18" charset="0"/>
                <a:ea typeface="楷体_GB2312" pitchFamily="49" charset="-122"/>
              </a:rPr>
              <a:t>Bi</a:t>
            </a:r>
            <a:r>
              <a:rPr lang="zh-CN" altLang="en-US">
                <a:solidFill>
                  <a:schemeClr val="bg2">
                    <a:lumMod val="10000"/>
                  </a:schemeClr>
                </a:solidFill>
                <a:latin typeface="Times New Roman" panose="02020603050405020304" pitchFamily="18" charset="0"/>
                <a:ea typeface="楷体_GB2312" pitchFamily="49" charset="-122"/>
              </a:rPr>
              <a:t>、</a:t>
            </a:r>
            <a:r>
              <a:rPr lang="en-US" altLang="zh-CN">
                <a:solidFill>
                  <a:schemeClr val="bg2">
                    <a:lumMod val="10000"/>
                  </a:schemeClr>
                </a:solidFill>
                <a:latin typeface="Times New Roman" panose="02020603050405020304" pitchFamily="18" charset="0"/>
                <a:ea typeface="楷体_GB2312" pitchFamily="49" charset="-122"/>
              </a:rPr>
              <a:t>Po</a:t>
            </a:r>
            <a:r>
              <a:rPr lang="zh-CN" altLang="en-US">
                <a:solidFill>
                  <a:schemeClr val="bg2">
                    <a:lumMod val="10000"/>
                  </a:schemeClr>
                </a:solidFill>
                <a:latin typeface="Times New Roman" panose="02020603050405020304" pitchFamily="18" charset="0"/>
                <a:ea typeface="楷体_GB2312" pitchFamily="49" charset="-122"/>
              </a:rPr>
              <a:t>、</a:t>
            </a:r>
            <a:r>
              <a:rPr lang="en-US" altLang="zh-CN">
                <a:solidFill>
                  <a:schemeClr val="bg2">
                    <a:lumMod val="10000"/>
                  </a:schemeClr>
                </a:solidFill>
                <a:latin typeface="Times New Roman" panose="02020603050405020304" pitchFamily="18" charset="0"/>
                <a:ea typeface="楷体_GB2312" pitchFamily="49" charset="-122"/>
              </a:rPr>
              <a:t>At</a:t>
            </a:r>
            <a:r>
              <a:rPr lang="zh-CN" altLang="en-US">
                <a:solidFill>
                  <a:schemeClr val="bg2">
                    <a:lumMod val="10000"/>
                  </a:schemeClr>
                </a:solidFill>
                <a:latin typeface="Times New Roman" panose="02020603050405020304" pitchFamily="18" charset="0"/>
                <a:ea typeface="楷体_GB2312" pitchFamily="49" charset="-122"/>
              </a:rPr>
              <a:t>和</a:t>
            </a:r>
            <a:r>
              <a:rPr lang="en-US" altLang="zh-CN">
                <a:solidFill>
                  <a:schemeClr val="bg2">
                    <a:lumMod val="10000"/>
                  </a:schemeClr>
                </a:solidFill>
                <a:latin typeface="Times New Roman" panose="02020603050405020304" pitchFamily="18" charset="0"/>
                <a:ea typeface="楷体_GB2312" pitchFamily="49" charset="-122"/>
              </a:rPr>
              <a:t>Rn</a:t>
            </a:r>
            <a:r>
              <a:rPr lang="zh-CN" altLang="en-US">
                <a:solidFill>
                  <a:schemeClr val="bg2">
                    <a:lumMod val="10000"/>
                  </a:schemeClr>
                </a:solidFill>
                <a:latin typeface="Times New Roman" panose="02020603050405020304" pitchFamily="18" charset="0"/>
                <a:ea typeface="楷体_GB2312" pitchFamily="49" charset="-122"/>
              </a:rPr>
              <a:t>出现了反常现象，直线的斜率变成了正值。这可用中子数</a:t>
            </a:r>
            <a:r>
              <a:rPr lang="en-US" altLang="zh-CN" i="1">
                <a:solidFill>
                  <a:schemeClr val="bg2">
                    <a:lumMod val="10000"/>
                  </a:schemeClr>
                </a:solidFill>
                <a:latin typeface="Times New Roman" panose="02020603050405020304" pitchFamily="18" charset="0"/>
                <a:ea typeface="楷体_GB2312" pitchFamily="49" charset="-122"/>
              </a:rPr>
              <a:t>N</a:t>
            </a:r>
            <a:r>
              <a:rPr lang="zh-CN" altLang="en-US">
                <a:solidFill>
                  <a:schemeClr val="bg2">
                    <a:lumMod val="10000"/>
                  </a:schemeClr>
                </a:solidFill>
                <a:latin typeface="Times New Roman" panose="02020603050405020304" pitchFamily="18" charset="0"/>
                <a:ea typeface="楷体_GB2312" pitchFamily="49" charset="-122"/>
              </a:rPr>
              <a:t>＝</a:t>
            </a:r>
            <a:r>
              <a:rPr lang="en-US" altLang="zh-CN">
                <a:solidFill>
                  <a:schemeClr val="bg2">
                    <a:lumMod val="10000"/>
                  </a:schemeClr>
                </a:solidFill>
                <a:latin typeface="Times New Roman" panose="02020603050405020304" pitchFamily="18" charset="0"/>
                <a:ea typeface="楷体_GB2312" pitchFamily="49" charset="-122"/>
              </a:rPr>
              <a:t>126</a:t>
            </a:r>
            <a:r>
              <a:rPr lang="zh-CN" altLang="en-US">
                <a:solidFill>
                  <a:schemeClr val="bg2">
                    <a:lumMod val="10000"/>
                  </a:schemeClr>
                </a:solidFill>
                <a:latin typeface="Times New Roman" panose="02020603050405020304" pitchFamily="18" charset="0"/>
                <a:ea typeface="楷体_GB2312" pitchFamily="49" charset="-122"/>
              </a:rPr>
              <a:t>是幻数得到解释。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0280"/>
                                        </p:tgtEl>
                                        <p:attrNameLst>
                                          <p:attrName>style.visibility</p:attrName>
                                        </p:attrNameLst>
                                      </p:cBhvr>
                                      <p:to>
                                        <p:strVal val="visible"/>
                                      </p:to>
                                    </p:set>
                                    <p:animEffect transition="in" filter="wipe(down)">
                                      <p:cBhvr>
                                        <p:cTn id="7" dur="500"/>
                                        <p:tgtEl>
                                          <p:spTgt spid="31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9D916CBA-07F5-4744-AB1D-4AB80B33880B}"/>
              </a:ext>
            </a:extLst>
          </p:cNvPr>
          <p:cNvSpPr>
            <a:spLocks noChangeArrowheads="1"/>
          </p:cNvSpPr>
          <p:nvPr/>
        </p:nvSpPr>
        <p:spPr bwMode="auto">
          <a:xfrm>
            <a:off x="611188" y="836613"/>
            <a:ext cx="41767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lang="zh-CN" altLang="en-US" sz="2800">
                <a:ea typeface="楷体_GB2312" pitchFamily="49" charset="-122"/>
              </a:rPr>
              <a:t>最后一个中子的结合能</a:t>
            </a:r>
            <a:endParaRPr lang="zh-CN" altLang="zh-CN" sz="2800" i="1">
              <a:solidFill>
                <a:srgbClr val="FF0000"/>
              </a:solidFill>
              <a:latin typeface="Times New Roman" panose="02020603050405020304" pitchFamily="18" charset="0"/>
              <a:ea typeface="楷体_GB2312" pitchFamily="49" charset="-122"/>
              <a:sym typeface="Symbol" panose="05050102010706020507" pitchFamily="18" charset="2"/>
            </a:endParaRPr>
          </a:p>
        </p:txBody>
      </p:sp>
      <p:pic>
        <p:nvPicPr>
          <p:cNvPr id="20483" name="Picture 8">
            <a:extLst>
              <a:ext uri="{FF2B5EF4-FFF2-40B4-BE49-F238E27FC236}">
                <a16:creationId xmlns:a16="http://schemas.microsoft.com/office/drawing/2014/main" id="{EF2A441E-7DBD-48D0-A013-AF2C9ACF6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85534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7394E937-9508-4302-A694-516B1F61F6C0}"/>
              </a:ext>
            </a:extLst>
          </p:cNvPr>
          <p:cNvSpPr>
            <a:spLocks noChangeArrowheads="1"/>
          </p:cNvSpPr>
          <p:nvPr/>
        </p:nvSpPr>
        <p:spPr bwMode="auto">
          <a:xfrm>
            <a:off x="611188" y="836613"/>
            <a:ext cx="3529012"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lang="zh-CN" altLang="en-US" sz="2800">
                <a:ea typeface="楷体_GB2312" pitchFamily="49" charset="-122"/>
              </a:rPr>
              <a:t>电四极矩</a:t>
            </a:r>
            <a:r>
              <a:rPr lang="en-US" altLang="zh-CN" sz="2800">
                <a:latin typeface="Times New Roman" panose="02020603050405020304" pitchFamily="18" charset="0"/>
                <a:ea typeface="楷体_GB2312" pitchFamily="49" charset="-122"/>
              </a:rPr>
              <a:t>Q</a:t>
            </a:r>
            <a:r>
              <a:rPr lang="zh-CN" altLang="en-US" sz="2800">
                <a:ea typeface="楷体_GB2312" pitchFamily="49" charset="-122"/>
              </a:rPr>
              <a:t>随奇中子数或奇质子数的变化</a:t>
            </a:r>
            <a:endParaRPr lang="zh-CN" altLang="zh-CN" sz="2800">
              <a:ea typeface="楷体_GB2312" pitchFamily="49" charset="-122"/>
            </a:endParaRPr>
          </a:p>
        </p:txBody>
      </p:sp>
      <p:pic>
        <p:nvPicPr>
          <p:cNvPr id="21507" name="Picture 8">
            <a:extLst>
              <a:ext uri="{FF2B5EF4-FFF2-40B4-BE49-F238E27FC236}">
                <a16:creationId xmlns:a16="http://schemas.microsoft.com/office/drawing/2014/main" id="{24863BAB-83ED-4642-86D1-4C2753626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350" y="520700"/>
            <a:ext cx="4692650" cy="610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a:extLst>
              <a:ext uri="{FF2B5EF4-FFF2-40B4-BE49-F238E27FC236}">
                <a16:creationId xmlns:a16="http://schemas.microsoft.com/office/drawing/2014/main" id="{83C61D10-0635-49AF-9091-7320FDF30346}"/>
              </a:ext>
            </a:extLst>
          </p:cNvPr>
          <p:cNvSpPr>
            <a:spLocks noChangeArrowheads="1"/>
          </p:cNvSpPr>
          <p:nvPr/>
        </p:nvSpPr>
        <p:spPr bwMode="auto">
          <a:xfrm>
            <a:off x="395288" y="717550"/>
            <a:ext cx="3455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200">
                <a:solidFill>
                  <a:schemeClr val="bg2">
                    <a:lumMod val="10000"/>
                  </a:schemeClr>
                </a:solidFill>
                <a:ea typeface="楷体_GB2312" pitchFamily="49" charset="-122"/>
              </a:rPr>
              <a:t>2</a:t>
            </a:r>
            <a:r>
              <a:rPr kumimoji="1" lang="zh-CN" altLang="en-US" sz="3200">
                <a:solidFill>
                  <a:schemeClr val="bg2">
                    <a:lumMod val="10000"/>
                  </a:schemeClr>
                </a:solidFill>
                <a:ea typeface="楷体_GB2312" pitchFamily="49" charset="-122"/>
              </a:rPr>
              <a:t>、</a:t>
            </a:r>
            <a:r>
              <a:rPr lang="zh-CN" altLang="en-US" sz="3200">
                <a:solidFill>
                  <a:schemeClr val="bg2">
                    <a:lumMod val="10000"/>
                  </a:schemeClr>
                </a:solidFill>
                <a:ea typeface="楷体_GB2312" pitchFamily="49" charset="-122"/>
              </a:rPr>
              <a:t>基本思想</a:t>
            </a:r>
            <a:r>
              <a:rPr kumimoji="1" lang="zh-CN" altLang="en-US">
                <a:solidFill>
                  <a:schemeClr val="bg2">
                    <a:lumMod val="10000"/>
                  </a:schemeClr>
                </a:solidFill>
              </a:rPr>
              <a:t>：</a:t>
            </a:r>
          </a:p>
        </p:txBody>
      </p:sp>
      <p:sp>
        <p:nvSpPr>
          <p:cNvPr id="297989" name="Rectangle 5">
            <a:extLst>
              <a:ext uri="{FF2B5EF4-FFF2-40B4-BE49-F238E27FC236}">
                <a16:creationId xmlns:a16="http://schemas.microsoft.com/office/drawing/2014/main" id="{19BF0987-6FCC-45C0-B752-F6C0B10F8AB7}"/>
              </a:ext>
            </a:extLst>
          </p:cNvPr>
          <p:cNvSpPr>
            <a:spLocks noChangeArrowheads="1"/>
          </p:cNvSpPr>
          <p:nvPr/>
        </p:nvSpPr>
        <p:spPr bwMode="auto">
          <a:xfrm>
            <a:off x="827088" y="1697038"/>
            <a:ext cx="770413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与原子的核外电子的运动情况相类比，原子核要是具有壳层结构的话，要满足以下的几点要求：</a:t>
            </a:r>
          </a:p>
          <a:p>
            <a:pPr eaLnBrk="1" hangingPunct="1">
              <a:defRPr/>
            </a:pPr>
            <a:endParaRPr kumimoji="1" lang="zh-CN" altLang="en-US">
              <a:solidFill>
                <a:schemeClr val="bg2">
                  <a:lumMod val="10000"/>
                </a:schemeClr>
              </a:solidFill>
              <a:ea typeface="楷体_GB2312" pitchFamily="49" charset="-122"/>
            </a:endParaRPr>
          </a:p>
          <a:p>
            <a:pPr eaLnBrk="1" hangingPunct="1">
              <a:defRPr/>
            </a:pPr>
            <a:r>
              <a:rPr kumimoji="1" lang="zh-CN" altLang="en-US">
                <a:solidFill>
                  <a:schemeClr val="bg2">
                    <a:lumMod val="10000"/>
                  </a:schemeClr>
                </a:solidFill>
                <a:ea typeface="楷体_GB2312" pitchFamily="49" charset="-122"/>
              </a:rPr>
              <a:t>⑴原子核的每一个能级，所能内纳的核子数是有</a:t>
            </a:r>
          </a:p>
          <a:p>
            <a:pPr eaLnBrk="1" hangingPunct="1">
              <a:defRPr/>
            </a:pPr>
            <a:r>
              <a:rPr kumimoji="1" lang="zh-CN" altLang="en-US">
                <a:solidFill>
                  <a:schemeClr val="bg2">
                    <a:lumMod val="10000"/>
                  </a:schemeClr>
                </a:solidFill>
                <a:ea typeface="楷体_GB2312" pitchFamily="49" charset="-122"/>
              </a:rPr>
              <a:t>     一定的限制的；</a:t>
            </a:r>
          </a:p>
          <a:p>
            <a:pPr eaLnBrk="1" hangingPunct="1">
              <a:defRPr/>
            </a:pPr>
            <a:r>
              <a:rPr kumimoji="1" lang="zh-CN" altLang="en-US">
                <a:solidFill>
                  <a:schemeClr val="bg2">
                    <a:lumMod val="10000"/>
                  </a:schemeClr>
                </a:solidFill>
                <a:ea typeface="楷体_GB2312" pitchFamily="49" charset="-122"/>
              </a:rPr>
              <a:t>⑵核内存在一个平均的场，对于近似球体的原子</a:t>
            </a:r>
          </a:p>
          <a:p>
            <a:pPr eaLnBrk="1" hangingPunct="1">
              <a:defRPr/>
            </a:pPr>
            <a:r>
              <a:rPr kumimoji="1" lang="zh-CN" altLang="en-US">
                <a:solidFill>
                  <a:schemeClr val="bg2">
                    <a:lumMod val="10000"/>
                  </a:schemeClr>
                </a:solidFill>
                <a:ea typeface="楷体_GB2312" pitchFamily="49" charset="-122"/>
              </a:rPr>
              <a:t>    核而言，这个平均场是有心的；</a:t>
            </a:r>
          </a:p>
          <a:p>
            <a:pPr eaLnBrk="1" hangingPunct="1">
              <a:defRPr/>
            </a:pPr>
            <a:r>
              <a:rPr kumimoji="1" lang="zh-CN" altLang="en-US">
                <a:solidFill>
                  <a:schemeClr val="bg2">
                    <a:lumMod val="10000"/>
                  </a:schemeClr>
                </a:solidFill>
                <a:ea typeface="楷体_GB2312" pitchFamily="49" charset="-122"/>
              </a:rPr>
              <a:t>⑶每个核子的运动近似是独立的。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97989">
                                            <p:txEl>
                                              <p:pRg st="0" end="0"/>
                                            </p:txEl>
                                          </p:spTgt>
                                        </p:tgtEl>
                                        <p:attrNameLst>
                                          <p:attrName>style.visibility</p:attrName>
                                        </p:attrNameLst>
                                      </p:cBhvr>
                                      <p:to>
                                        <p:strVal val="visible"/>
                                      </p:to>
                                    </p:set>
                                    <p:anim calcmode="discrete" valueType="clr">
                                      <p:cBhvr override="childStyle">
                                        <p:cTn id="7" dur="80"/>
                                        <p:tgtEl>
                                          <p:spTgt spid="29798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798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9798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97989">
                                            <p:txEl>
                                              <p:pRg st="2" end="2"/>
                                            </p:txEl>
                                          </p:spTgt>
                                        </p:tgtEl>
                                        <p:attrNameLst>
                                          <p:attrName>style.visibility</p:attrName>
                                        </p:attrNameLst>
                                      </p:cBhvr>
                                      <p:to>
                                        <p:strVal val="visible"/>
                                      </p:to>
                                    </p:set>
                                    <p:animEffect transition="in" filter="blinds(horizontal)">
                                      <p:cBhvr>
                                        <p:cTn id="14" dur="500"/>
                                        <p:tgtEl>
                                          <p:spTgt spid="297989">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97989">
                                            <p:txEl>
                                              <p:pRg st="3" end="3"/>
                                            </p:txEl>
                                          </p:spTgt>
                                        </p:tgtEl>
                                        <p:attrNameLst>
                                          <p:attrName>style.visibility</p:attrName>
                                        </p:attrNameLst>
                                      </p:cBhvr>
                                      <p:to>
                                        <p:strVal val="visible"/>
                                      </p:to>
                                    </p:set>
                                    <p:animEffect transition="in" filter="blinds(horizontal)">
                                      <p:cBhvr>
                                        <p:cTn id="17" dur="500"/>
                                        <p:tgtEl>
                                          <p:spTgt spid="29798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989">
                                            <p:txEl>
                                              <p:pRg st="4" end="4"/>
                                            </p:txEl>
                                          </p:spTgt>
                                        </p:tgtEl>
                                        <p:attrNameLst>
                                          <p:attrName>style.visibility</p:attrName>
                                        </p:attrNameLst>
                                      </p:cBhvr>
                                      <p:to>
                                        <p:strVal val="visible"/>
                                      </p:to>
                                    </p:set>
                                    <p:animEffect transition="in" filter="blinds(horizontal)">
                                      <p:cBhvr>
                                        <p:cTn id="22" dur="500"/>
                                        <p:tgtEl>
                                          <p:spTgt spid="29798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97989">
                                            <p:txEl>
                                              <p:pRg st="5" end="5"/>
                                            </p:txEl>
                                          </p:spTgt>
                                        </p:tgtEl>
                                        <p:attrNameLst>
                                          <p:attrName>style.visibility</p:attrName>
                                        </p:attrNameLst>
                                      </p:cBhvr>
                                      <p:to>
                                        <p:strVal val="visible"/>
                                      </p:to>
                                    </p:set>
                                    <p:animEffect transition="in" filter="blinds(horizontal)">
                                      <p:cBhvr>
                                        <p:cTn id="25" dur="500"/>
                                        <p:tgtEl>
                                          <p:spTgt spid="29798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97989">
                                            <p:txEl>
                                              <p:pRg st="6" end="6"/>
                                            </p:txEl>
                                          </p:spTgt>
                                        </p:tgtEl>
                                        <p:attrNameLst>
                                          <p:attrName>style.visibility</p:attrName>
                                        </p:attrNameLst>
                                      </p:cBhvr>
                                      <p:to>
                                        <p:strVal val="visible"/>
                                      </p:to>
                                    </p:set>
                                    <p:animEffect transition="in" filter="blinds(horizontal)">
                                      <p:cBhvr>
                                        <p:cTn id="30" dur="500"/>
                                        <p:tgtEl>
                                          <p:spTgt spid="2979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a:extLst>
              <a:ext uri="{FF2B5EF4-FFF2-40B4-BE49-F238E27FC236}">
                <a16:creationId xmlns:a16="http://schemas.microsoft.com/office/drawing/2014/main" id="{1591DCE2-E76C-4993-B780-2BD876EEA86F}"/>
              </a:ext>
            </a:extLst>
          </p:cNvPr>
          <p:cNvSpPr>
            <a:spLocks noChangeArrowheads="1"/>
          </p:cNvSpPr>
          <p:nvPr/>
        </p:nvSpPr>
        <p:spPr bwMode="auto">
          <a:xfrm>
            <a:off x="755650" y="620713"/>
            <a:ext cx="770413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kumimoji="1" lang="zh-CN" altLang="en-US">
                <a:solidFill>
                  <a:schemeClr val="bg2">
                    <a:lumMod val="10000"/>
                  </a:schemeClr>
                </a:solidFill>
                <a:ea typeface="楷体_GB2312" pitchFamily="49" charset="-122"/>
              </a:rPr>
              <a:t>两个假设：</a:t>
            </a:r>
          </a:p>
          <a:p>
            <a:pPr eaLnBrk="1" hangingPunct="1">
              <a:defRPr/>
            </a:pPr>
            <a:endParaRPr kumimoji="1" lang="zh-CN" altLang="en-US">
              <a:solidFill>
                <a:schemeClr val="bg2">
                  <a:lumMod val="10000"/>
                </a:schemeClr>
              </a:solidFill>
              <a:ea typeface="楷体_GB2312" pitchFamily="49" charset="-122"/>
            </a:endParaRPr>
          </a:p>
          <a:p>
            <a:pPr eaLnBrk="1" hangingPunct="1">
              <a:defRPr/>
            </a:pPr>
            <a:r>
              <a:rPr kumimoji="1" lang="zh-CN" altLang="en-US">
                <a:solidFill>
                  <a:schemeClr val="bg2">
                    <a:lumMod val="10000"/>
                  </a:schemeClr>
                </a:solidFill>
                <a:ea typeface="楷体_GB2312" pitchFamily="49" charset="-122"/>
              </a:rPr>
              <a:t>⑴原子核中不存在与原子中相似的有心力场，但</a:t>
            </a:r>
          </a:p>
          <a:p>
            <a:pPr eaLnBrk="1" hangingPunct="1">
              <a:defRPr/>
            </a:pPr>
            <a:r>
              <a:rPr kumimoji="1" lang="zh-CN" altLang="en-US">
                <a:solidFill>
                  <a:schemeClr val="bg2">
                    <a:lumMod val="10000"/>
                  </a:schemeClr>
                </a:solidFill>
                <a:ea typeface="楷体_GB2312" pitchFamily="49" charset="-122"/>
              </a:rPr>
              <a:t>    仍认为存在这样一个平均场。即</a:t>
            </a:r>
            <a:r>
              <a:rPr lang="zh-CN" altLang="en-US">
                <a:solidFill>
                  <a:schemeClr val="bg2">
                    <a:lumMod val="10000"/>
                  </a:schemeClr>
                </a:solidFill>
                <a:ea typeface="楷体_GB2312" pitchFamily="49" charset="-122"/>
              </a:rPr>
              <a:t>原子核中的每</a:t>
            </a:r>
          </a:p>
          <a:p>
            <a:pPr eaLnBrk="1" hangingPunct="1">
              <a:defRPr/>
            </a:pPr>
            <a:r>
              <a:rPr lang="zh-CN" altLang="en-US">
                <a:solidFill>
                  <a:schemeClr val="bg2">
                    <a:lumMod val="10000"/>
                  </a:schemeClr>
                </a:solidFill>
                <a:ea typeface="楷体_GB2312" pitchFamily="49" charset="-122"/>
              </a:rPr>
              <a:t>    一个核子都在其余（</a:t>
            </a:r>
            <a:r>
              <a:rPr lang="en-US" altLang="zh-CN">
                <a:solidFill>
                  <a:schemeClr val="bg2">
                    <a:lumMod val="10000"/>
                  </a:schemeClr>
                </a:solidFill>
                <a:ea typeface="楷体_GB2312" pitchFamily="49" charset="-122"/>
              </a:rPr>
              <a:t>A-1</a:t>
            </a:r>
            <a:r>
              <a:rPr lang="zh-CN" altLang="en-US">
                <a:solidFill>
                  <a:schemeClr val="bg2">
                    <a:lumMod val="10000"/>
                  </a:schemeClr>
                </a:solidFill>
                <a:ea typeface="楷体_GB2312" pitchFamily="49" charset="-122"/>
              </a:rPr>
              <a:t>）个 核子的平均球对</a:t>
            </a:r>
          </a:p>
          <a:p>
            <a:pPr eaLnBrk="1" hangingPunct="1">
              <a:defRPr/>
            </a:pPr>
            <a:r>
              <a:rPr lang="zh-CN" altLang="en-US">
                <a:solidFill>
                  <a:schemeClr val="bg2">
                    <a:lumMod val="10000"/>
                  </a:schemeClr>
                </a:solidFill>
                <a:ea typeface="楷体_GB2312" pitchFamily="49" charset="-122"/>
              </a:rPr>
              <a:t>    称势场（自洽场）中运动。</a:t>
            </a:r>
            <a:endParaRPr kumimoji="1" lang="zh-CN" altLang="en-US">
              <a:solidFill>
                <a:schemeClr val="bg2">
                  <a:lumMod val="10000"/>
                </a:schemeClr>
              </a:solidFill>
              <a:ea typeface="楷体_GB2312" pitchFamily="49" charset="-122"/>
            </a:endParaRPr>
          </a:p>
          <a:p>
            <a:pPr eaLnBrk="1" hangingPunct="1">
              <a:defRPr/>
            </a:pPr>
            <a:endParaRPr kumimoji="1" lang="zh-CN" altLang="en-US">
              <a:solidFill>
                <a:schemeClr val="bg2">
                  <a:lumMod val="10000"/>
                </a:schemeClr>
              </a:solidFill>
              <a:ea typeface="楷体_GB2312" pitchFamily="49" charset="-122"/>
            </a:endParaRPr>
          </a:p>
          <a:p>
            <a:pPr eaLnBrk="1" hangingPunct="1">
              <a:defRPr/>
            </a:pPr>
            <a:r>
              <a:rPr kumimoji="1" lang="zh-CN" altLang="en-US">
                <a:solidFill>
                  <a:schemeClr val="bg2">
                    <a:lumMod val="10000"/>
                  </a:schemeClr>
                </a:solidFill>
                <a:ea typeface="楷体_GB2312" pitchFamily="49" charset="-122"/>
              </a:rPr>
              <a:t>⑵核子的平均自由程虽然很短，但泡利不相容原</a:t>
            </a:r>
          </a:p>
          <a:p>
            <a:pPr eaLnBrk="1" hangingPunct="1">
              <a:defRPr/>
            </a:pPr>
            <a:r>
              <a:rPr kumimoji="1" lang="zh-CN" altLang="en-US">
                <a:solidFill>
                  <a:schemeClr val="bg2">
                    <a:lumMod val="10000"/>
                  </a:schemeClr>
                </a:solidFill>
                <a:ea typeface="楷体_GB2312" pitchFamily="49" charset="-122"/>
              </a:rPr>
              <a:t>    理限制了同一能级上核子的数目。也就是说，</a:t>
            </a:r>
          </a:p>
          <a:p>
            <a:pPr eaLnBrk="1" hangingPunct="1">
              <a:defRPr/>
            </a:pPr>
            <a:r>
              <a:rPr kumimoji="1" lang="zh-CN" altLang="en-US">
                <a:solidFill>
                  <a:schemeClr val="bg2">
                    <a:lumMod val="10000"/>
                  </a:schemeClr>
                </a:solidFill>
                <a:ea typeface="楷体_GB2312" pitchFamily="49" charset="-122"/>
              </a:rPr>
              <a:t>    核子间发生碰撞的几率并不是很高，认为核子</a:t>
            </a:r>
          </a:p>
          <a:p>
            <a:pPr eaLnBrk="1" hangingPunct="1">
              <a:defRPr/>
            </a:pPr>
            <a:r>
              <a:rPr kumimoji="1" lang="zh-CN" altLang="en-US">
                <a:solidFill>
                  <a:schemeClr val="bg2">
                    <a:lumMod val="10000"/>
                  </a:schemeClr>
                </a:solidFill>
                <a:ea typeface="楷体_GB2312" pitchFamily="49" charset="-122"/>
              </a:rPr>
              <a:t>    是在做独立的运动。</a:t>
            </a:r>
            <a:r>
              <a:rPr lang="zh-CN" altLang="en-US">
                <a:solidFill>
                  <a:schemeClr val="bg2">
                    <a:lumMod val="10000"/>
                  </a:schemeClr>
                </a:solidFill>
                <a:ea typeface="楷体_GB2312" pitchFamily="49" charset="-122"/>
              </a:rPr>
              <a:t>质子和中子各自按自己的</a:t>
            </a:r>
          </a:p>
          <a:p>
            <a:pPr eaLnBrk="1" hangingPunct="1">
              <a:defRPr/>
            </a:pPr>
            <a:r>
              <a:rPr lang="zh-CN" altLang="en-US">
                <a:solidFill>
                  <a:schemeClr val="bg2">
                    <a:lumMod val="10000"/>
                  </a:schemeClr>
                </a:solidFill>
                <a:ea typeface="楷体_GB2312" pitchFamily="49" charset="-122"/>
              </a:rPr>
              <a:t>    轨道由低能级向高能级排布，核内核子的自旋</a:t>
            </a:r>
          </a:p>
          <a:p>
            <a:pPr eaLnBrk="1" hangingPunct="1">
              <a:defRPr/>
            </a:pPr>
            <a:r>
              <a:rPr lang="zh-CN" altLang="en-US">
                <a:solidFill>
                  <a:schemeClr val="bg2">
                    <a:lumMod val="10000"/>
                  </a:schemeClr>
                </a:solidFill>
                <a:ea typeface="楷体_GB2312" pitchFamily="49" charset="-122"/>
              </a:rPr>
              <a:t>    和轨道有很强耦合。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9012">
                                            <p:txEl>
                                              <p:pRg st="2" end="2"/>
                                            </p:txEl>
                                          </p:spTgt>
                                        </p:tgtEl>
                                        <p:attrNameLst>
                                          <p:attrName>style.visibility</p:attrName>
                                        </p:attrNameLst>
                                      </p:cBhvr>
                                      <p:to>
                                        <p:strVal val="visible"/>
                                      </p:to>
                                    </p:set>
                                    <p:animEffect transition="in" filter="box(in)">
                                      <p:cBhvr>
                                        <p:cTn id="7" dur="500"/>
                                        <p:tgtEl>
                                          <p:spTgt spid="29901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9012">
                                            <p:txEl>
                                              <p:pRg st="3" end="3"/>
                                            </p:txEl>
                                          </p:spTgt>
                                        </p:tgtEl>
                                        <p:attrNameLst>
                                          <p:attrName>style.visibility</p:attrName>
                                        </p:attrNameLst>
                                      </p:cBhvr>
                                      <p:to>
                                        <p:strVal val="visible"/>
                                      </p:to>
                                    </p:set>
                                    <p:animEffect transition="in" filter="box(in)">
                                      <p:cBhvr>
                                        <p:cTn id="10" dur="500"/>
                                        <p:tgtEl>
                                          <p:spTgt spid="299012">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99012">
                                            <p:txEl>
                                              <p:pRg st="4" end="4"/>
                                            </p:txEl>
                                          </p:spTgt>
                                        </p:tgtEl>
                                        <p:attrNameLst>
                                          <p:attrName>style.visibility</p:attrName>
                                        </p:attrNameLst>
                                      </p:cBhvr>
                                      <p:to>
                                        <p:strVal val="visible"/>
                                      </p:to>
                                    </p:set>
                                    <p:animEffect transition="in" filter="box(in)">
                                      <p:cBhvr>
                                        <p:cTn id="13" dur="500"/>
                                        <p:tgtEl>
                                          <p:spTgt spid="299012">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99012">
                                            <p:txEl>
                                              <p:pRg st="5" end="5"/>
                                            </p:txEl>
                                          </p:spTgt>
                                        </p:tgtEl>
                                        <p:attrNameLst>
                                          <p:attrName>style.visibility</p:attrName>
                                        </p:attrNameLst>
                                      </p:cBhvr>
                                      <p:to>
                                        <p:strVal val="visible"/>
                                      </p:to>
                                    </p:set>
                                    <p:animEffect transition="in" filter="box(in)">
                                      <p:cBhvr>
                                        <p:cTn id="16" dur="500"/>
                                        <p:tgtEl>
                                          <p:spTgt spid="299012">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299012">
                                            <p:txEl>
                                              <p:pRg st="7" end="7"/>
                                            </p:txEl>
                                          </p:spTgt>
                                        </p:tgtEl>
                                        <p:attrNameLst>
                                          <p:attrName>style.visibility</p:attrName>
                                        </p:attrNameLst>
                                      </p:cBhvr>
                                      <p:to>
                                        <p:strVal val="visible"/>
                                      </p:to>
                                    </p:set>
                                    <p:animEffect transition="in" filter="box(out)">
                                      <p:cBhvr>
                                        <p:cTn id="21" dur="500"/>
                                        <p:tgtEl>
                                          <p:spTgt spid="299012">
                                            <p:txEl>
                                              <p:pRg st="7" end="7"/>
                                            </p:txEl>
                                          </p:spTgt>
                                        </p:tgtEl>
                                      </p:cBhvr>
                                    </p:animEffect>
                                  </p:childTnLst>
                                </p:cTn>
                              </p:par>
                              <p:par>
                                <p:cTn id="22" presetID="4" presetClass="entr" presetSubtype="32" fill="hold" nodeType="withEffect">
                                  <p:stCondLst>
                                    <p:cond delay="0"/>
                                  </p:stCondLst>
                                  <p:childTnLst>
                                    <p:set>
                                      <p:cBhvr>
                                        <p:cTn id="23" dur="1" fill="hold">
                                          <p:stCondLst>
                                            <p:cond delay="0"/>
                                          </p:stCondLst>
                                        </p:cTn>
                                        <p:tgtEl>
                                          <p:spTgt spid="299012">
                                            <p:txEl>
                                              <p:pRg st="8" end="8"/>
                                            </p:txEl>
                                          </p:spTgt>
                                        </p:tgtEl>
                                        <p:attrNameLst>
                                          <p:attrName>style.visibility</p:attrName>
                                        </p:attrNameLst>
                                      </p:cBhvr>
                                      <p:to>
                                        <p:strVal val="visible"/>
                                      </p:to>
                                    </p:set>
                                    <p:animEffect transition="in" filter="box(out)">
                                      <p:cBhvr>
                                        <p:cTn id="24" dur="500"/>
                                        <p:tgtEl>
                                          <p:spTgt spid="299012">
                                            <p:txEl>
                                              <p:pRg st="8" end="8"/>
                                            </p:txEl>
                                          </p:spTgt>
                                        </p:tgtEl>
                                      </p:cBhvr>
                                    </p:animEffect>
                                  </p:childTnLst>
                                </p:cTn>
                              </p:par>
                              <p:par>
                                <p:cTn id="25" presetID="4" presetClass="entr" presetSubtype="32" fill="hold" nodeType="withEffect">
                                  <p:stCondLst>
                                    <p:cond delay="0"/>
                                  </p:stCondLst>
                                  <p:childTnLst>
                                    <p:set>
                                      <p:cBhvr>
                                        <p:cTn id="26" dur="1" fill="hold">
                                          <p:stCondLst>
                                            <p:cond delay="0"/>
                                          </p:stCondLst>
                                        </p:cTn>
                                        <p:tgtEl>
                                          <p:spTgt spid="299012">
                                            <p:txEl>
                                              <p:pRg st="9" end="9"/>
                                            </p:txEl>
                                          </p:spTgt>
                                        </p:tgtEl>
                                        <p:attrNameLst>
                                          <p:attrName>style.visibility</p:attrName>
                                        </p:attrNameLst>
                                      </p:cBhvr>
                                      <p:to>
                                        <p:strVal val="visible"/>
                                      </p:to>
                                    </p:set>
                                    <p:animEffect transition="in" filter="box(out)">
                                      <p:cBhvr>
                                        <p:cTn id="27" dur="500"/>
                                        <p:tgtEl>
                                          <p:spTgt spid="299012">
                                            <p:txEl>
                                              <p:pRg st="9" end="9"/>
                                            </p:txEl>
                                          </p:spTgt>
                                        </p:tgtEl>
                                      </p:cBhvr>
                                    </p:animEffect>
                                  </p:childTnLst>
                                </p:cTn>
                              </p:par>
                              <p:par>
                                <p:cTn id="28" presetID="4" presetClass="entr" presetSubtype="32" fill="hold" nodeType="withEffect">
                                  <p:stCondLst>
                                    <p:cond delay="0"/>
                                  </p:stCondLst>
                                  <p:childTnLst>
                                    <p:set>
                                      <p:cBhvr>
                                        <p:cTn id="29" dur="1" fill="hold">
                                          <p:stCondLst>
                                            <p:cond delay="0"/>
                                          </p:stCondLst>
                                        </p:cTn>
                                        <p:tgtEl>
                                          <p:spTgt spid="299012">
                                            <p:txEl>
                                              <p:pRg st="10" end="10"/>
                                            </p:txEl>
                                          </p:spTgt>
                                        </p:tgtEl>
                                        <p:attrNameLst>
                                          <p:attrName>style.visibility</p:attrName>
                                        </p:attrNameLst>
                                      </p:cBhvr>
                                      <p:to>
                                        <p:strVal val="visible"/>
                                      </p:to>
                                    </p:set>
                                    <p:animEffect transition="in" filter="box(out)">
                                      <p:cBhvr>
                                        <p:cTn id="30" dur="500"/>
                                        <p:tgtEl>
                                          <p:spTgt spid="299012">
                                            <p:txEl>
                                              <p:pRg st="10" end="10"/>
                                            </p:txEl>
                                          </p:spTgt>
                                        </p:tgtEl>
                                      </p:cBhvr>
                                    </p:animEffect>
                                  </p:childTnLst>
                                </p:cTn>
                              </p:par>
                              <p:par>
                                <p:cTn id="31" presetID="4" presetClass="entr" presetSubtype="32" fill="hold" nodeType="withEffect">
                                  <p:stCondLst>
                                    <p:cond delay="0"/>
                                  </p:stCondLst>
                                  <p:childTnLst>
                                    <p:set>
                                      <p:cBhvr>
                                        <p:cTn id="32" dur="1" fill="hold">
                                          <p:stCondLst>
                                            <p:cond delay="0"/>
                                          </p:stCondLst>
                                        </p:cTn>
                                        <p:tgtEl>
                                          <p:spTgt spid="299012">
                                            <p:txEl>
                                              <p:pRg st="11" end="11"/>
                                            </p:txEl>
                                          </p:spTgt>
                                        </p:tgtEl>
                                        <p:attrNameLst>
                                          <p:attrName>style.visibility</p:attrName>
                                        </p:attrNameLst>
                                      </p:cBhvr>
                                      <p:to>
                                        <p:strVal val="visible"/>
                                      </p:to>
                                    </p:set>
                                    <p:animEffect transition="in" filter="box(out)">
                                      <p:cBhvr>
                                        <p:cTn id="33" dur="500"/>
                                        <p:tgtEl>
                                          <p:spTgt spid="299012">
                                            <p:txEl>
                                              <p:pRg st="11" end="11"/>
                                            </p:txEl>
                                          </p:spTgt>
                                        </p:tgtEl>
                                      </p:cBhvr>
                                    </p:animEffect>
                                  </p:childTnLst>
                                </p:cTn>
                              </p:par>
                              <p:par>
                                <p:cTn id="34" presetID="4" presetClass="entr" presetSubtype="32" fill="hold" nodeType="withEffect">
                                  <p:stCondLst>
                                    <p:cond delay="0"/>
                                  </p:stCondLst>
                                  <p:childTnLst>
                                    <p:set>
                                      <p:cBhvr>
                                        <p:cTn id="35" dur="1" fill="hold">
                                          <p:stCondLst>
                                            <p:cond delay="0"/>
                                          </p:stCondLst>
                                        </p:cTn>
                                        <p:tgtEl>
                                          <p:spTgt spid="299012">
                                            <p:txEl>
                                              <p:pRg st="12" end="12"/>
                                            </p:txEl>
                                          </p:spTgt>
                                        </p:tgtEl>
                                        <p:attrNameLst>
                                          <p:attrName>style.visibility</p:attrName>
                                        </p:attrNameLst>
                                      </p:cBhvr>
                                      <p:to>
                                        <p:strVal val="visible"/>
                                      </p:to>
                                    </p:set>
                                    <p:animEffect transition="in" filter="box(out)">
                                      <p:cBhvr>
                                        <p:cTn id="36" dur="500"/>
                                        <p:tgtEl>
                                          <p:spTgt spid="2990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a:extLst>
              <a:ext uri="{FF2B5EF4-FFF2-40B4-BE49-F238E27FC236}">
                <a16:creationId xmlns:a16="http://schemas.microsoft.com/office/drawing/2014/main" id="{D57173F7-60B4-4FAC-A850-23B8F9097C64}"/>
              </a:ext>
            </a:extLst>
          </p:cNvPr>
          <p:cNvSpPr>
            <a:spLocks noChangeArrowheads="1"/>
          </p:cNvSpPr>
          <p:nvPr/>
        </p:nvSpPr>
        <p:spPr bwMode="auto">
          <a:xfrm>
            <a:off x="468313" y="836613"/>
            <a:ext cx="3024187" cy="579437"/>
          </a:xfrm>
          <a:prstGeom prst="rect">
            <a:avLst/>
          </a:prstGeom>
          <a:solidFill>
            <a:schemeClr val="accent2"/>
          </a:solidFill>
          <a:ln>
            <a:noFill/>
          </a:ln>
          <a:effectLst/>
        </p:spPr>
        <p:txBody>
          <a:bodyPr>
            <a:spAutoFit/>
          </a:bodyPr>
          <a:lstStyle/>
          <a:p>
            <a:pPr eaLnBrk="1" hangingPunct="1">
              <a:defRPr/>
            </a:pPr>
            <a:r>
              <a:rPr lang="en-US" altLang="zh-CN" sz="3200">
                <a:solidFill>
                  <a:schemeClr val="bg2">
                    <a:lumMod val="10000"/>
                  </a:schemeClr>
                </a:solidFill>
                <a:ea typeface="楷体_GB2312" pitchFamily="49" charset="-122"/>
              </a:rPr>
              <a:t>1.</a:t>
            </a:r>
            <a:r>
              <a:rPr lang="zh-CN" altLang="en-US" sz="3200">
                <a:solidFill>
                  <a:schemeClr val="bg2">
                    <a:lumMod val="10000"/>
                  </a:schemeClr>
                </a:solidFill>
                <a:ea typeface="楷体_GB2312" pitchFamily="49" charset="-122"/>
              </a:rPr>
              <a:t>费米气体模型</a:t>
            </a:r>
          </a:p>
        </p:txBody>
      </p:sp>
      <p:sp>
        <p:nvSpPr>
          <p:cNvPr id="269317" name="Rectangle 5">
            <a:extLst>
              <a:ext uri="{FF2B5EF4-FFF2-40B4-BE49-F238E27FC236}">
                <a16:creationId xmlns:a16="http://schemas.microsoft.com/office/drawing/2014/main" id="{744678AE-8E71-4CDB-AAAE-628885C84060}"/>
              </a:ext>
            </a:extLst>
          </p:cNvPr>
          <p:cNvSpPr>
            <a:spLocks noChangeArrowheads="1"/>
          </p:cNvSpPr>
          <p:nvPr/>
        </p:nvSpPr>
        <p:spPr bwMode="auto">
          <a:xfrm>
            <a:off x="827088" y="1985963"/>
            <a:ext cx="7705725" cy="3935412"/>
          </a:xfrm>
          <a:prstGeom prst="rect">
            <a:avLst/>
          </a:prstGeom>
          <a:solidFill>
            <a:schemeClr val="accent2"/>
          </a:solidFill>
          <a:ln>
            <a:noFill/>
          </a:ln>
          <a:effectLst/>
        </p:spPr>
        <p:txBody>
          <a:bodyPr anchor="ctr">
            <a:spAutoFit/>
          </a:bodyPr>
          <a:lstStyle>
            <a:lvl1pPr indent="3175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800">
                <a:solidFill>
                  <a:schemeClr val="bg2">
                    <a:lumMod val="10000"/>
                  </a:schemeClr>
                </a:solidFill>
                <a:ea typeface="楷体_GB2312" pitchFamily="49" charset="-122"/>
              </a:rPr>
              <a:t>         </a:t>
            </a:r>
            <a:r>
              <a:rPr lang="zh-CN" altLang="en-US" sz="2800">
                <a:solidFill>
                  <a:schemeClr val="bg2">
                    <a:lumMod val="10000"/>
                  </a:schemeClr>
                </a:solidFill>
                <a:ea typeface="楷体_GB2312" pitchFamily="49" charset="-122"/>
              </a:rPr>
              <a:t>气体模型是</a:t>
            </a:r>
            <a:r>
              <a:rPr lang="en-US" altLang="zh-CN" sz="2800">
                <a:solidFill>
                  <a:schemeClr val="bg2">
                    <a:lumMod val="10000"/>
                  </a:schemeClr>
                </a:solidFill>
                <a:ea typeface="楷体_GB2312" pitchFamily="49" charset="-122"/>
              </a:rPr>
              <a:t>E.Fermi</a:t>
            </a:r>
            <a:r>
              <a:rPr lang="zh-CN" altLang="en-US" sz="2800">
                <a:solidFill>
                  <a:schemeClr val="bg2">
                    <a:lumMod val="10000"/>
                  </a:schemeClr>
                </a:solidFill>
                <a:ea typeface="楷体_GB2312" pitchFamily="49" charset="-122"/>
              </a:rPr>
              <a:t>在</a:t>
            </a:r>
            <a:r>
              <a:rPr lang="en-US" altLang="zh-CN" sz="2800">
                <a:solidFill>
                  <a:schemeClr val="bg2">
                    <a:lumMod val="10000"/>
                  </a:schemeClr>
                </a:solidFill>
                <a:ea typeface="楷体_GB2312" pitchFamily="49" charset="-122"/>
              </a:rPr>
              <a:t>1932</a:t>
            </a:r>
            <a:r>
              <a:rPr lang="zh-CN" altLang="en-US" sz="2800">
                <a:solidFill>
                  <a:schemeClr val="bg2">
                    <a:lumMod val="10000"/>
                  </a:schemeClr>
                </a:solidFill>
                <a:ea typeface="楷体_GB2312" pitchFamily="49" charset="-122"/>
              </a:rPr>
              <a:t>年提出的最原始的独立粒子模型，他把核子（中子和质子）看成是几乎没有相互作用的气体分子，把原子核简化为一个球体，核子在其中运动，遵守 </a:t>
            </a:r>
            <a:r>
              <a:rPr lang="en-US" altLang="zh-CN" sz="2800">
                <a:solidFill>
                  <a:schemeClr val="bg2">
                    <a:lumMod val="10000"/>
                  </a:schemeClr>
                </a:solidFill>
                <a:ea typeface="楷体_GB2312" pitchFamily="49" charset="-122"/>
              </a:rPr>
              <a:t>Pauli </a:t>
            </a:r>
            <a:r>
              <a:rPr lang="zh-CN" altLang="en-US" sz="2800">
                <a:solidFill>
                  <a:schemeClr val="bg2">
                    <a:lumMod val="10000"/>
                  </a:schemeClr>
                </a:solidFill>
                <a:ea typeface="楷体_GB2312" pitchFamily="49" charset="-122"/>
              </a:rPr>
              <a:t>不相容原理。每个核子受其余核子形成的总的势场作用，就好象都是在一个势阱中。由于核子是费米子，原子核就可看成是费米气体，所以，对核内核子运动起约束作用的主要因素就是 </a:t>
            </a:r>
            <a:r>
              <a:rPr lang="en-US" altLang="zh-CN" sz="2800">
                <a:solidFill>
                  <a:schemeClr val="bg2">
                    <a:lumMod val="10000"/>
                  </a:schemeClr>
                </a:solidFill>
              </a:rPr>
              <a:t>Pauli </a:t>
            </a:r>
            <a:r>
              <a:rPr lang="zh-CN" altLang="en-US" sz="2800">
                <a:solidFill>
                  <a:schemeClr val="bg2">
                    <a:lumMod val="10000"/>
                  </a:schemeClr>
                </a:solidFill>
                <a:ea typeface="楷体_GB2312" pitchFamily="49" charset="-122"/>
              </a:rPr>
              <a:t>不相容原理。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circle(out)">
                                      <p:cBhvr>
                                        <p:cTn id="7" dur="20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a:extLst>
              <a:ext uri="{FF2B5EF4-FFF2-40B4-BE49-F238E27FC236}">
                <a16:creationId xmlns:a16="http://schemas.microsoft.com/office/drawing/2014/main" id="{5AE9CA73-6489-47EF-80B8-D39590E24C9A}"/>
              </a:ext>
            </a:extLst>
          </p:cNvPr>
          <p:cNvSpPr>
            <a:spLocks noChangeArrowheads="1"/>
          </p:cNvSpPr>
          <p:nvPr/>
        </p:nvSpPr>
        <p:spPr bwMode="auto">
          <a:xfrm>
            <a:off x="395288" y="717550"/>
            <a:ext cx="338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200">
                <a:solidFill>
                  <a:schemeClr val="bg2">
                    <a:lumMod val="10000"/>
                  </a:schemeClr>
                </a:solidFill>
                <a:ea typeface="楷体_GB2312" pitchFamily="49" charset="-122"/>
              </a:rPr>
              <a:t>3</a:t>
            </a:r>
            <a:r>
              <a:rPr kumimoji="1" lang="zh-CN" altLang="en-US" sz="3200">
                <a:solidFill>
                  <a:schemeClr val="bg2">
                    <a:lumMod val="10000"/>
                  </a:schemeClr>
                </a:solidFill>
                <a:ea typeface="楷体_GB2312" pitchFamily="49" charset="-122"/>
              </a:rPr>
              <a:t>、</a:t>
            </a:r>
            <a:r>
              <a:rPr lang="zh-CN" altLang="en-US" sz="3200">
                <a:solidFill>
                  <a:schemeClr val="bg2">
                    <a:lumMod val="10000"/>
                  </a:schemeClr>
                </a:solidFill>
                <a:ea typeface="楷体_GB2312" pitchFamily="49" charset="-122"/>
              </a:rPr>
              <a:t>理论计算</a:t>
            </a:r>
            <a:r>
              <a:rPr kumimoji="1" lang="zh-CN" altLang="en-US">
                <a:solidFill>
                  <a:schemeClr val="bg2">
                    <a:lumMod val="10000"/>
                  </a:schemeClr>
                </a:solidFill>
              </a:rPr>
              <a:t>：</a:t>
            </a:r>
          </a:p>
        </p:txBody>
      </p:sp>
      <p:graphicFrame>
        <p:nvGraphicFramePr>
          <p:cNvPr id="300037" name="Object 5">
            <a:extLst>
              <a:ext uri="{FF2B5EF4-FFF2-40B4-BE49-F238E27FC236}">
                <a16:creationId xmlns:a16="http://schemas.microsoft.com/office/drawing/2014/main" id="{3C394CDE-D637-41FF-9D5A-ECBCF489A531}"/>
              </a:ext>
            </a:extLst>
          </p:cNvPr>
          <p:cNvGraphicFramePr>
            <a:graphicFrameLocks noChangeAspect="1"/>
          </p:cNvGraphicFramePr>
          <p:nvPr/>
        </p:nvGraphicFramePr>
        <p:xfrm>
          <a:off x="1187450" y="2492375"/>
          <a:ext cx="3313113" cy="1057275"/>
        </p:xfrm>
        <a:graphic>
          <a:graphicData uri="http://schemas.openxmlformats.org/presentationml/2006/ole">
            <mc:AlternateContent xmlns:mc="http://schemas.openxmlformats.org/markup-compatibility/2006">
              <mc:Choice xmlns:v="urn:schemas-microsoft-com:vml" Requires="v">
                <p:oleObj spid="_x0000_s24587" name="公式" r:id="rId3" imgW="1531514" imgH="464930" progId="Equation.3">
                  <p:embed/>
                </p:oleObj>
              </mc:Choice>
              <mc:Fallback>
                <p:oleObj name="公式" r:id="rId3" imgW="1531514" imgH="46493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92375"/>
                        <a:ext cx="3313113"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38" name="Object 6">
            <a:extLst>
              <a:ext uri="{FF2B5EF4-FFF2-40B4-BE49-F238E27FC236}">
                <a16:creationId xmlns:a16="http://schemas.microsoft.com/office/drawing/2014/main" id="{ACCAA84C-8E19-4949-AEB4-1B75DCF1D158}"/>
              </a:ext>
            </a:extLst>
          </p:cNvPr>
          <p:cNvGraphicFramePr>
            <a:graphicFrameLocks noChangeAspect="1"/>
          </p:cNvGraphicFramePr>
          <p:nvPr/>
        </p:nvGraphicFramePr>
        <p:xfrm>
          <a:off x="1116013" y="3860800"/>
          <a:ext cx="3887787" cy="855663"/>
        </p:xfrm>
        <a:graphic>
          <a:graphicData uri="http://schemas.openxmlformats.org/presentationml/2006/ole">
            <mc:AlternateContent xmlns:mc="http://schemas.openxmlformats.org/markup-compatibility/2006">
              <mc:Choice xmlns:v="urn:schemas-microsoft-com:vml" Requires="v">
                <p:oleObj spid="_x0000_s24588" name="公式" r:id="rId5" imgW="1005840" imgH="282097" progId="Equation.3">
                  <p:embed/>
                </p:oleObj>
              </mc:Choice>
              <mc:Fallback>
                <p:oleObj name="公式" r:id="rId5" imgW="1005840" imgH="28209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860800"/>
                        <a:ext cx="3887787"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39" name="Object 7">
            <a:extLst>
              <a:ext uri="{FF2B5EF4-FFF2-40B4-BE49-F238E27FC236}">
                <a16:creationId xmlns:a16="http://schemas.microsoft.com/office/drawing/2014/main" id="{EFEED274-11DD-496C-ABF5-9AC143A29219}"/>
              </a:ext>
            </a:extLst>
          </p:cNvPr>
          <p:cNvGraphicFramePr>
            <a:graphicFrameLocks noChangeAspect="1"/>
          </p:cNvGraphicFramePr>
          <p:nvPr/>
        </p:nvGraphicFramePr>
        <p:xfrm>
          <a:off x="1042988" y="5084763"/>
          <a:ext cx="5329237" cy="703262"/>
        </p:xfrm>
        <a:graphic>
          <a:graphicData uri="http://schemas.openxmlformats.org/presentationml/2006/ole">
            <mc:AlternateContent xmlns:mc="http://schemas.openxmlformats.org/markup-compatibility/2006">
              <mc:Choice xmlns:v="urn:schemas-microsoft-com:vml" Requires="v">
                <p:oleObj spid="_x0000_s24589" name="公式" r:id="rId7" imgW="1455385" imgH="236283" progId="Equation.3">
                  <p:embed/>
                </p:oleObj>
              </mc:Choice>
              <mc:Fallback>
                <p:oleObj name="公式" r:id="rId7" imgW="1455385" imgH="23628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084763"/>
                        <a:ext cx="5329237"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40" name="Text Box 8">
            <a:extLst>
              <a:ext uri="{FF2B5EF4-FFF2-40B4-BE49-F238E27FC236}">
                <a16:creationId xmlns:a16="http://schemas.microsoft.com/office/drawing/2014/main" id="{64076006-E867-4178-99AE-AAAB0EAAC53B}"/>
              </a:ext>
            </a:extLst>
          </p:cNvPr>
          <p:cNvSpPr txBox="1">
            <a:spLocks noChangeArrowheads="1"/>
          </p:cNvSpPr>
          <p:nvPr/>
        </p:nvSpPr>
        <p:spPr bwMode="auto">
          <a:xfrm>
            <a:off x="684213" y="1412875"/>
            <a:ext cx="77041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solidFill>
                  <a:schemeClr val="bg2">
                    <a:lumMod val="10000"/>
                  </a:schemeClr>
                </a:solidFill>
                <a:ea typeface="楷体_GB2312" pitchFamily="49" charset="-122"/>
              </a:rPr>
              <a:t>        </a:t>
            </a:r>
            <a:r>
              <a:rPr lang="zh-CN" altLang="en-US">
                <a:solidFill>
                  <a:schemeClr val="bg2">
                    <a:lumMod val="10000"/>
                  </a:schemeClr>
                </a:solidFill>
                <a:ea typeface="楷体_GB2312" pitchFamily="49" charset="-122"/>
              </a:rPr>
              <a:t>选择有心力场，利用</a:t>
            </a:r>
            <a:r>
              <a:rPr lang="en-US" altLang="zh-CN">
                <a:solidFill>
                  <a:schemeClr val="bg2">
                    <a:lumMod val="10000"/>
                  </a:schemeClr>
                </a:solidFill>
                <a:ea typeface="楷体_GB2312" pitchFamily="49" charset="-122"/>
              </a:rPr>
              <a:t>Schrodinger</a:t>
            </a:r>
            <a:r>
              <a:rPr lang="zh-CN" altLang="en-US">
                <a:solidFill>
                  <a:schemeClr val="bg2">
                    <a:lumMod val="10000"/>
                  </a:schemeClr>
                </a:solidFill>
                <a:ea typeface="楷体_GB2312" pitchFamily="49" charset="-122"/>
              </a:rPr>
              <a:t>方程，计算单粒子能级。</a:t>
            </a:r>
          </a:p>
        </p:txBody>
      </p:sp>
      <p:sp>
        <p:nvSpPr>
          <p:cNvPr id="300045" name="AutoShape 13">
            <a:extLst>
              <a:ext uri="{FF2B5EF4-FFF2-40B4-BE49-F238E27FC236}">
                <a16:creationId xmlns:a16="http://schemas.microsoft.com/office/drawing/2014/main" id="{831F74A9-A7F3-457D-8D4B-E184811B562D}"/>
              </a:ext>
            </a:extLst>
          </p:cNvPr>
          <p:cNvSpPr>
            <a:spLocks noChangeArrowheads="1"/>
          </p:cNvSpPr>
          <p:nvPr/>
        </p:nvSpPr>
        <p:spPr bwMode="auto">
          <a:xfrm>
            <a:off x="3276600" y="692150"/>
            <a:ext cx="1079500" cy="360363"/>
          </a:xfrm>
          <a:prstGeom prst="wedgeRoundRectCallout">
            <a:avLst>
              <a:gd name="adj1" fmla="val -176324"/>
              <a:gd name="adj2" fmla="val 527093"/>
              <a:gd name="adj3" fmla="val 16667"/>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a:solidFill>
                  <a:schemeClr val="bg2">
                    <a:lumMod val="10000"/>
                  </a:schemeClr>
                </a:solidFill>
              </a:rPr>
              <a:t>直角势阱</a:t>
            </a:r>
          </a:p>
        </p:txBody>
      </p:sp>
      <p:sp>
        <p:nvSpPr>
          <p:cNvPr id="300046" name="AutoShape 14">
            <a:extLst>
              <a:ext uri="{FF2B5EF4-FFF2-40B4-BE49-F238E27FC236}">
                <a16:creationId xmlns:a16="http://schemas.microsoft.com/office/drawing/2014/main" id="{5DDEE1AD-09A9-4DE7-ADD9-256AE504FCC0}"/>
              </a:ext>
            </a:extLst>
          </p:cNvPr>
          <p:cNvSpPr>
            <a:spLocks noChangeArrowheads="1"/>
          </p:cNvSpPr>
          <p:nvPr/>
        </p:nvSpPr>
        <p:spPr bwMode="auto">
          <a:xfrm>
            <a:off x="4859338" y="692150"/>
            <a:ext cx="1944687" cy="360363"/>
          </a:xfrm>
          <a:prstGeom prst="wedgeRoundRectCallout">
            <a:avLst>
              <a:gd name="adj1" fmla="val -206898"/>
              <a:gd name="adj2" fmla="val 858370"/>
              <a:gd name="adj3" fmla="val 16667"/>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spcBef>
                <a:spcPct val="50000"/>
              </a:spcBef>
              <a:defRPr/>
            </a:pPr>
            <a:r>
              <a:rPr lang="en-US" altLang="zh-CN" sz="1600">
                <a:solidFill>
                  <a:schemeClr val="bg2">
                    <a:lumMod val="10000"/>
                  </a:schemeClr>
                </a:solidFill>
              </a:rPr>
              <a:t>Woods-Saxon</a:t>
            </a:r>
            <a:r>
              <a:rPr lang="zh-CN" altLang="en-US" sz="1600">
                <a:solidFill>
                  <a:schemeClr val="bg2">
                    <a:lumMod val="10000"/>
                  </a:schemeClr>
                </a:solidFill>
              </a:rPr>
              <a:t>势阱</a:t>
            </a:r>
          </a:p>
        </p:txBody>
      </p:sp>
      <p:sp>
        <p:nvSpPr>
          <p:cNvPr id="300047" name="AutoShape 15">
            <a:extLst>
              <a:ext uri="{FF2B5EF4-FFF2-40B4-BE49-F238E27FC236}">
                <a16:creationId xmlns:a16="http://schemas.microsoft.com/office/drawing/2014/main" id="{CBF69211-BEF0-40A9-9A2F-D9E30EAD6B7E}"/>
              </a:ext>
            </a:extLst>
          </p:cNvPr>
          <p:cNvSpPr>
            <a:spLocks noChangeArrowheads="1"/>
          </p:cNvSpPr>
          <p:nvPr/>
        </p:nvSpPr>
        <p:spPr bwMode="auto">
          <a:xfrm>
            <a:off x="7451725" y="692150"/>
            <a:ext cx="1081088" cy="360363"/>
          </a:xfrm>
          <a:prstGeom prst="wedgeRoundRectCallout">
            <a:avLst>
              <a:gd name="adj1" fmla="val -580398"/>
              <a:gd name="adj2" fmla="val 1175991"/>
              <a:gd name="adj3" fmla="val 16667"/>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1600">
                <a:solidFill>
                  <a:schemeClr val="bg2">
                    <a:lumMod val="10000"/>
                  </a:schemeClr>
                </a:solidFill>
              </a:rPr>
              <a:t>谐振势阱</a:t>
            </a:r>
          </a:p>
        </p:txBody>
      </p:sp>
      <p:pic>
        <p:nvPicPr>
          <p:cNvPr id="300049" name="Picture 17">
            <a:extLst>
              <a:ext uri="{FF2B5EF4-FFF2-40B4-BE49-F238E27FC236}">
                <a16:creationId xmlns:a16="http://schemas.microsoft.com/office/drawing/2014/main" id="{D60E8F28-E489-41F3-BF73-0E8058A8DA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5900" y="2205038"/>
            <a:ext cx="2449513"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0037"/>
                                        </p:tgtEl>
                                        <p:attrNameLst>
                                          <p:attrName>style.visibility</p:attrName>
                                        </p:attrNameLst>
                                      </p:cBhvr>
                                      <p:to>
                                        <p:strVal val="visible"/>
                                      </p:to>
                                    </p:set>
                                    <p:animEffect transition="in" filter="box(in)">
                                      <p:cBhvr>
                                        <p:cTn id="7" dur="500"/>
                                        <p:tgtEl>
                                          <p:spTgt spid="300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0045"/>
                                        </p:tgtEl>
                                        <p:attrNameLst>
                                          <p:attrName>style.visibility</p:attrName>
                                        </p:attrNameLst>
                                      </p:cBhvr>
                                      <p:to>
                                        <p:strVal val="visible"/>
                                      </p:to>
                                    </p:set>
                                    <p:animEffect transition="in" filter="wipe(down)">
                                      <p:cBhvr>
                                        <p:cTn id="12" dur="500"/>
                                        <p:tgtEl>
                                          <p:spTgt spid="3000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300038"/>
                                        </p:tgtEl>
                                        <p:attrNameLst>
                                          <p:attrName>style.visibility</p:attrName>
                                        </p:attrNameLst>
                                      </p:cBhvr>
                                      <p:to>
                                        <p:strVal val="visible"/>
                                      </p:to>
                                    </p:set>
                                    <p:animEffect transition="in" filter="blinds(vertical)">
                                      <p:cBhvr>
                                        <p:cTn id="17" dur="500"/>
                                        <p:tgtEl>
                                          <p:spTgt spid="3000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0046"/>
                                        </p:tgtEl>
                                        <p:attrNameLst>
                                          <p:attrName>style.visibility</p:attrName>
                                        </p:attrNameLst>
                                      </p:cBhvr>
                                      <p:to>
                                        <p:strVal val="visible"/>
                                      </p:to>
                                    </p:set>
                                    <p:animEffect transition="in" filter="wipe(down)">
                                      <p:cBhvr>
                                        <p:cTn id="22" dur="500"/>
                                        <p:tgtEl>
                                          <p:spTgt spid="3000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00049"/>
                                        </p:tgtEl>
                                        <p:attrNameLst>
                                          <p:attrName>style.visibility</p:attrName>
                                        </p:attrNameLst>
                                      </p:cBhvr>
                                      <p:to>
                                        <p:strVal val="visible"/>
                                      </p:to>
                                    </p:set>
                                    <p:animEffect transition="in" filter="box(out)">
                                      <p:cBhvr>
                                        <p:cTn id="27" dur="500"/>
                                        <p:tgtEl>
                                          <p:spTgt spid="3000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00039"/>
                                        </p:tgtEl>
                                        <p:attrNameLst>
                                          <p:attrName>style.visibility</p:attrName>
                                        </p:attrNameLst>
                                      </p:cBhvr>
                                      <p:to>
                                        <p:strVal val="visible"/>
                                      </p:to>
                                    </p:set>
                                    <p:animEffect transition="in" filter="checkerboard(across)">
                                      <p:cBhvr>
                                        <p:cTn id="32" dur="500"/>
                                        <p:tgtEl>
                                          <p:spTgt spid="300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0047"/>
                                        </p:tgtEl>
                                        <p:attrNameLst>
                                          <p:attrName>style.visibility</p:attrName>
                                        </p:attrNameLst>
                                      </p:cBhvr>
                                      <p:to>
                                        <p:strVal val="visible"/>
                                      </p:to>
                                    </p:set>
                                    <p:animEffect transition="in" filter="wipe(down)">
                                      <p:cBhvr>
                                        <p:cTn id="37" dur="500"/>
                                        <p:tgtEl>
                                          <p:spTgt spid="300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5" grpId="0" animBg="1"/>
      <p:bldP spid="300046" grpId="0" animBg="1"/>
      <p:bldP spid="3000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a:extLst>
              <a:ext uri="{FF2B5EF4-FFF2-40B4-BE49-F238E27FC236}">
                <a16:creationId xmlns:a16="http://schemas.microsoft.com/office/drawing/2014/main" id="{D2398AE9-170B-4833-A1F2-B54234CED760}"/>
              </a:ext>
            </a:extLst>
          </p:cNvPr>
          <p:cNvSpPr>
            <a:spLocks noChangeArrowheads="1"/>
          </p:cNvSpPr>
          <p:nvPr/>
        </p:nvSpPr>
        <p:spPr bwMode="auto">
          <a:xfrm>
            <a:off x="0" y="22860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CN" altLang="en-US">
              <a:solidFill>
                <a:schemeClr val="bg2">
                  <a:lumMod val="10000"/>
                </a:schemeClr>
              </a:solidFill>
            </a:endParaRPr>
          </a:p>
        </p:txBody>
      </p:sp>
      <p:sp>
        <p:nvSpPr>
          <p:cNvPr id="302086" name="Rectangle 6">
            <a:extLst>
              <a:ext uri="{FF2B5EF4-FFF2-40B4-BE49-F238E27FC236}">
                <a16:creationId xmlns:a16="http://schemas.microsoft.com/office/drawing/2014/main" id="{46307816-1265-4CF6-9802-FF10E8D444AD}"/>
              </a:ext>
            </a:extLst>
          </p:cNvPr>
          <p:cNvSpPr>
            <a:spLocks noChangeArrowheads="1"/>
          </p:cNvSpPr>
          <p:nvPr/>
        </p:nvSpPr>
        <p:spPr bwMode="auto">
          <a:xfrm>
            <a:off x="0" y="61372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kumimoji="1" lang="zh-CN" altLang="zh-CN" sz="2400" b="0">
              <a:solidFill>
                <a:schemeClr val="bg2">
                  <a:lumMod val="10000"/>
                </a:schemeClr>
              </a:solidFill>
            </a:endParaRPr>
          </a:p>
        </p:txBody>
      </p:sp>
      <p:sp>
        <p:nvSpPr>
          <p:cNvPr id="302087" name="Rectangle 7">
            <a:extLst>
              <a:ext uri="{FF2B5EF4-FFF2-40B4-BE49-F238E27FC236}">
                <a16:creationId xmlns:a16="http://schemas.microsoft.com/office/drawing/2014/main" id="{33B5E956-0256-4674-AC78-90FDD9865DCC}"/>
              </a:ext>
            </a:extLst>
          </p:cNvPr>
          <p:cNvSpPr>
            <a:spLocks noChangeArrowheads="1"/>
          </p:cNvSpPr>
          <p:nvPr/>
        </p:nvSpPr>
        <p:spPr bwMode="auto">
          <a:xfrm>
            <a:off x="468313" y="1119188"/>
            <a:ext cx="3762375"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通过对以上两种势阱能量的考察，经过计算可以发现，即使在边界上分别使用这两种势阱，中间再用内插的方法，我们也得不到所有的幻数，而只是能得到前三个</a:t>
            </a:r>
            <a:r>
              <a:rPr kumimoji="1" lang="en-US" altLang="zh-CN">
                <a:solidFill>
                  <a:schemeClr val="bg2">
                    <a:lumMod val="10000"/>
                  </a:schemeClr>
                </a:solidFill>
                <a:ea typeface="楷体_GB2312" pitchFamily="49" charset="-122"/>
              </a:rPr>
              <a:t>2,8,20</a:t>
            </a:r>
            <a:r>
              <a:rPr kumimoji="1" lang="zh-CN" altLang="en-US">
                <a:solidFill>
                  <a:schemeClr val="bg2">
                    <a:lumMod val="10000"/>
                  </a:schemeClr>
                </a:solidFill>
                <a:ea typeface="楷体_GB2312" pitchFamily="49" charset="-122"/>
              </a:rPr>
              <a:t>。问题的本质在于，势阱的边界固然重要，但势阱的内部也有待考虑。 </a:t>
            </a:r>
          </a:p>
        </p:txBody>
      </p:sp>
      <p:pic>
        <p:nvPicPr>
          <p:cNvPr id="25605" name="Picture 11">
            <a:extLst>
              <a:ext uri="{FF2B5EF4-FFF2-40B4-BE49-F238E27FC236}">
                <a16:creationId xmlns:a16="http://schemas.microsoft.com/office/drawing/2014/main" id="{9E686822-3E10-4C6F-B441-04090B18E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765175"/>
            <a:ext cx="24495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2092" name="Text Box 12">
            <a:extLst>
              <a:ext uri="{FF2B5EF4-FFF2-40B4-BE49-F238E27FC236}">
                <a16:creationId xmlns:a16="http://schemas.microsoft.com/office/drawing/2014/main" id="{9995C216-2320-4B6C-8857-EEB53C40A6BC}"/>
              </a:ext>
            </a:extLst>
          </p:cNvPr>
          <p:cNvSpPr txBox="1">
            <a:spLocks noChangeArrowheads="1"/>
          </p:cNvSpPr>
          <p:nvPr/>
        </p:nvSpPr>
        <p:spPr bwMode="auto">
          <a:xfrm>
            <a:off x="7197725" y="5516563"/>
            <a:ext cx="190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2</a:t>
            </a:r>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[2]</a:t>
            </a:r>
          </a:p>
        </p:txBody>
      </p:sp>
      <p:sp>
        <p:nvSpPr>
          <p:cNvPr id="302093" name="Text Box 13">
            <a:extLst>
              <a:ext uri="{FF2B5EF4-FFF2-40B4-BE49-F238E27FC236}">
                <a16:creationId xmlns:a16="http://schemas.microsoft.com/office/drawing/2014/main" id="{3AD3F840-6E28-4454-8F06-083B142D68AC}"/>
              </a:ext>
            </a:extLst>
          </p:cNvPr>
          <p:cNvSpPr txBox="1">
            <a:spLocks noChangeArrowheads="1"/>
          </p:cNvSpPr>
          <p:nvPr/>
        </p:nvSpPr>
        <p:spPr bwMode="auto">
          <a:xfrm>
            <a:off x="7197725" y="4437063"/>
            <a:ext cx="190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6</a:t>
            </a:r>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[8]</a:t>
            </a:r>
          </a:p>
        </p:txBody>
      </p:sp>
      <p:sp>
        <p:nvSpPr>
          <p:cNvPr id="302094" name="Text Box 14">
            <a:extLst>
              <a:ext uri="{FF2B5EF4-FFF2-40B4-BE49-F238E27FC236}">
                <a16:creationId xmlns:a16="http://schemas.microsoft.com/office/drawing/2014/main" id="{9AABEAFB-10E5-4AEB-AED6-C0C2E3629DEA}"/>
              </a:ext>
            </a:extLst>
          </p:cNvPr>
          <p:cNvSpPr txBox="1">
            <a:spLocks noChangeArrowheads="1"/>
          </p:cNvSpPr>
          <p:nvPr/>
        </p:nvSpPr>
        <p:spPr bwMode="auto">
          <a:xfrm>
            <a:off x="7197725" y="3068638"/>
            <a:ext cx="190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10</a:t>
            </a:r>
            <a:r>
              <a:rPr lang="zh-CN" altLang="en-US">
                <a:solidFill>
                  <a:schemeClr val="bg2">
                    <a:lumMod val="10000"/>
                  </a:schemeClr>
                </a:solidFill>
                <a:ea typeface="楷体_GB2312" pitchFamily="49" charset="-122"/>
              </a:rPr>
              <a:t>）</a:t>
            </a:r>
          </a:p>
        </p:txBody>
      </p:sp>
      <p:sp>
        <p:nvSpPr>
          <p:cNvPr id="302095" name="Text Box 15">
            <a:extLst>
              <a:ext uri="{FF2B5EF4-FFF2-40B4-BE49-F238E27FC236}">
                <a16:creationId xmlns:a16="http://schemas.microsoft.com/office/drawing/2014/main" id="{9843D0C6-EFDB-4EEB-A7AD-63AFEFAFDEA4}"/>
              </a:ext>
            </a:extLst>
          </p:cNvPr>
          <p:cNvSpPr txBox="1">
            <a:spLocks noChangeArrowheads="1"/>
          </p:cNvSpPr>
          <p:nvPr/>
        </p:nvSpPr>
        <p:spPr bwMode="auto">
          <a:xfrm>
            <a:off x="7197725" y="2636838"/>
            <a:ext cx="190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2</a:t>
            </a:r>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[20]</a:t>
            </a:r>
          </a:p>
        </p:txBody>
      </p:sp>
      <p:sp>
        <p:nvSpPr>
          <p:cNvPr id="302096" name="Text Box 16">
            <a:extLst>
              <a:ext uri="{FF2B5EF4-FFF2-40B4-BE49-F238E27FC236}">
                <a16:creationId xmlns:a16="http://schemas.microsoft.com/office/drawing/2014/main" id="{A494E413-A0FB-49FC-BA01-3CB91A62327B}"/>
              </a:ext>
            </a:extLst>
          </p:cNvPr>
          <p:cNvSpPr txBox="1">
            <a:spLocks noChangeArrowheads="1"/>
          </p:cNvSpPr>
          <p:nvPr/>
        </p:nvSpPr>
        <p:spPr bwMode="auto">
          <a:xfrm>
            <a:off x="7197725" y="1484313"/>
            <a:ext cx="190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14</a:t>
            </a: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[34]</a:t>
            </a:r>
          </a:p>
        </p:txBody>
      </p:sp>
      <p:sp>
        <p:nvSpPr>
          <p:cNvPr id="302097" name="Text Box 17">
            <a:extLst>
              <a:ext uri="{FF2B5EF4-FFF2-40B4-BE49-F238E27FC236}">
                <a16:creationId xmlns:a16="http://schemas.microsoft.com/office/drawing/2014/main" id="{6969ABE8-BFE6-410F-8079-812A16FA4D07}"/>
              </a:ext>
            </a:extLst>
          </p:cNvPr>
          <p:cNvSpPr txBox="1">
            <a:spLocks noChangeArrowheads="1"/>
          </p:cNvSpPr>
          <p:nvPr/>
        </p:nvSpPr>
        <p:spPr bwMode="auto">
          <a:xfrm>
            <a:off x="7197725" y="1052513"/>
            <a:ext cx="190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6</a:t>
            </a:r>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[40]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a:extLst>
              <a:ext uri="{FF2B5EF4-FFF2-40B4-BE49-F238E27FC236}">
                <a16:creationId xmlns:a16="http://schemas.microsoft.com/office/drawing/2014/main" id="{FA9566F5-B8B6-490A-992A-0E9F53368FFD}"/>
              </a:ext>
            </a:extLst>
          </p:cNvPr>
          <p:cNvSpPr>
            <a:spLocks noGrp="1" noChangeArrowheads="1"/>
          </p:cNvSpPr>
          <p:nvPr>
            <p:ph type="body" sz="half" idx="1"/>
          </p:nvPr>
        </p:nvSpPr>
        <p:spPr>
          <a:xfrm>
            <a:off x="457200" y="765175"/>
            <a:ext cx="8291513" cy="1223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en-US" altLang="zh-CN" sz="2800" b="1" dirty="0">
                <a:solidFill>
                  <a:schemeClr val="bg2">
                    <a:lumMod val="10000"/>
                  </a:schemeClr>
                </a:solidFill>
                <a:latin typeface="Times New Roman" panose="02020603050405020304" pitchFamily="18" charset="0"/>
                <a:ea typeface="楷体_GB2312" pitchFamily="49" charset="-122"/>
              </a:rPr>
              <a:t>1949</a:t>
            </a:r>
            <a:r>
              <a:rPr lang="zh-CN" altLang="en-US" sz="2800" b="1" dirty="0">
                <a:solidFill>
                  <a:schemeClr val="bg2">
                    <a:lumMod val="10000"/>
                  </a:schemeClr>
                </a:solidFill>
                <a:latin typeface="Times New Roman" panose="02020603050405020304" pitchFamily="18" charset="0"/>
                <a:ea typeface="楷体_GB2312" pitchFamily="49" charset="-122"/>
              </a:rPr>
              <a:t>年，</a:t>
            </a:r>
            <a:r>
              <a:rPr lang="en-US" altLang="en-US" sz="2800" b="1" dirty="0">
                <a:solidFill>
                  <a:schemeClr val="bg2">
                    <a:lumMod val="10000"/>
                  </a:schemeClr>
                </a:solidFill>
                <a:latin typeface="Times New Roman" panose="02020603050405020304" pitchFamily="18" charset="0"/>
                <a:ea typeface="楷体_GB2312" pitchFamily="49" charset="-122"/>
              </a:rPr>
              <a:t>Mayer</a:t>
            </a:r>
            <a:r>
              <a:rPr lang="zh-CN" altLang="en-US" sz="2800" b="1" dirty="0">
                <a:solidFill>
                  <a:schemeClr val="bg2">
                    <a:lumMod val="10000"/>
                  </a:schemeClr>
                </a:solidFill>
                <a:latin typeface="Times New Roman" panose="02020603050405020304" pitchFamily="18" charset="0"/>
                <a:ea typeface="楷体_GB2312" pitchFamily="49" charset="-122"/>
              </a:rPr>
              <a:t>和</a:t>
            </a:r>
            <a:r>
              <a:rPr lang="en-US" altLang="en-US" sz="2800" b="1" dirty="0">
                <a:solidFill>
                  <a:schemeClr val="bg2">
                    <a:lumMod val="10000"/>
                  </a:schemeClr>
                </a:solidFill>
                <a:latin typeface="Times New Roman" panose="02020603050405020304" pitchFamily="18" charset="0"/>
                <a:ea typeface="楷体_GB2312" pitchFamily="49" charset="-122"/>
              </a:rPr>
              <a:t>Jensen</a:t>
            </a:r>
            <a:r>
              <a:rPr lang="zh-CN" altLang="en-US" sz="2800" b="1" dirty="0">
                <a:solidFill>
                  <a:schemeClr val="bg2">
                    <a:lumMod val="10000"/>
                  </a:schemeClr>
                </a:solidFill>
                <a:latin typeface="Times New Roman" panose="02020603050405020304" pitchFamily="18" charset="0"/>
                <a:ea typeface="楷体_GB2312" pitchFamily="49" charset="-122"/>
              </a:rPr>
              <a:t>在势阱中加入了自旋</a:t>
            </a:r>
            <a:r>
              <a:rPr lang="en-US" altLang="zh-CN" sz="2800" b="1" dirty="0">
                <a:solidFill>
                  <a:schemeClr val="bg2">
                    <a:lumMod val="10000"/>
                  </a:schemeClr>
                </a:solidFill>
                <a:latin typeface="Times New Roman" panose="02020603050405020304" pitchFamily="18" charset="0"/>
                <a:ea typeface="楷体_GB2312" pitchFamily="49" charset="-122"/>
              </a:rPr>
              <a:t>-</a:t>
            </a:r>
            <a:r>
              <a:rPr lang="zh-CN" altLang="en-US" sz="2800" b="1" dirty="0">
                <a:solidFill>
                  <a:schemeClr val="bg2">
                    <a:lumMod val="10000"/>
                  </a:schemeClr>
                </a:solidFill>
                <a:latin typeface="Times New Roman" panose="02020603050405020304" pitchFamily="18" charset="0"/>
                <a:ea typeface="楷体_GB2312" pitchFamily="49" charset="-122"/>
              </a:rPr>
              <a:t>轨道耦合项，从而成功地解释了幻数的存在。</a:t>
            </a:r>
            <a:endParaRPr lang="zh-CN" altLang="zh-CN"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26627" name="Object 5">
            <a:extLst>
              <a:ext uri="{FF2B5EF4-FFF2-40B4-BE49-F238E27FC236}">
                <a16:creationId xmlns:a16="http://schemas.microsoft.com/office/drawing/2014/main" id="{08740674-7DCE-4F9D-A32B-26BA2E5F7BF5}"/>
              </a:ext>
            </a:extLst>
          </p:cNvPr>
          <p:cNvGraphicFramePr>
            <a:graphicFrameLocks noChangeAspect="1"/>
          </p:cNvGraphicFramePr>
          <p:nvPr/>
        </p:nvGraphicFramePr>
        <p:xfrm>
          <a:off x="1042988" y="2205038"/>
          <a:ext cx="7850187" cy="2763837"/>
        </p:xfrm>
        <a:graphic>
          <a:graphicData uri="http://schemas.openxmlformats.org/presentationml/2006/ole">
            <mc:AlternateContent xmlns:mc="http://schemas.openxmlformats.org/markup-compatibility/2006">
              <mc:Choice xmlns:v="urn:schemas-microsoft-com:vml" Requires="v">
                <p:oleObj spid="_x0000_s26631" name="公式" r:id="rId3" imgW="2908300" imgH="1295400" progId="Equation.3">
                  <p:embed/>
                </p:oleObj>
              </mc:Choice>
              <mc:Fallback>
                <p:oleObj name="公式" r:id="rId3" imgW="2908300" imgH="1295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05038"/>
                        <a:ext cx="7850187" cy="276383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6">
            <a:extLst>
              <a:ext uri="{FF2B5EF4-FFF2-40B4-BE49-F238E27FC236}">
                <a16:creationId xmlns:a16="http://schemas.microsoft.com/office/drawing/2014/main" id="{D56963D4-5FB6-498B-ADEF-5C40AA875EED}"/>
              </a:ext>
            </a:extLst>
          </p:cNvPr>
          <p:cNvGraphicFramePr>
            <a:graphicFrameLocks noChangeAspect="1"/>
          </p:cNvGraphicFramePr>
          <p:nvPr/>
        </p:nvGraphicFramePr>
        <p:xfrm>
          <a:off x="6729413" y="5445125"/>
          <a:ext cx="2374900" cy="431800"/>
        </p:xfrm>
        <a:graphic>
          <a:graphicData uri="http://schemas.openxmlformats.org/presentationml/2006/ole">
            <mc:AlternateContent xmlns:mc="http://schemas.openxmlformats.org/markup-compatibility/2006">
              <mc:Choice xmlns:v="urn:schemas-microsoft-com:vml" Requires="v">
                <p:oleObj spid="_x0000_s26632" name="公式" r:id="rId5" imgW="1384300" imgH="228600" progId="Equation.3">
                  <p:embed/>
                </p:oleObj>
              </mc:Choice>
              <mc:Fallback>
                <p:oleObj name="公式" r:id="rId5" imgW="13843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9413" y="5445125"/>
                        <a:ext cx="2374900"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7">
            <a:extLst>
              <a:ext uri="{FF2B5EF4-FFF2-40B4-BE49-F238E27FC236}">
                <a16:creationId xmlns:a16="http://schemas.microsoft.com/office/drawing/2014/main" id="{2FAB9890-7EBF-4C3F-93E0-0A3A58CA0394}"/>
              </a:ext>
            </a:extLst>
          </p:cNvPr>
          <p:cNvGraphicFramePr>
            <a:graphicFrameLocks noChangeAspect="1"/>
          </p:cNvGraphicFramePr>
          <p:nvPr>
            <p:ph sz="half" idx="2"/>
          </p:nvPr>
        </p:nvGraphicFramePr>
        <p:xfrm>
          <a:off x="1116013" y="5157788"/>
          <a:ext cx="5616575" cy="958850"/>
        </p:xfrm>
        <a:graphic>
          <a:graphicData uri="http://schemas.openxmlformats.org/presentationml/2006/ole">
            <mc:AlternateContent xmlns:mc="http://schemas.openxmlformats.org/markup-compatibility/2006">
              <mc:Choice xmlns:v="urn:schemas-microsoft-com:vml" Requires="v">
                <p:oleObj spid="_x0000_s26633" name="公式" r:id="rId7" imgW="2006600" imgH="342900" progId="Equation.3">
                  <p:embed/>
                </p:oleObj>
              </mc:Choice>
              <mc:Fallback>
                <p:oleObj name="公式" r:id="rId7" imgW="2006600" imgH="342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5157788"/>
                        <a:ext cx="5616575" cy="9588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1066" name="Oval 10">
            <a:extLst>
              <a:ext uri="{FF2B5EF4-FFF2-40B4-BE49-F238E27FC236}">
                <a16:creationId xmlns:a16="http://schemas.microsoft.com/office/drawing/2014/main" id="{6974827D-63E5-4614-B4D8-FAE21CD08517}"/>
              </a:ext>
            </a:extLst>
          </p:cNvPr>
          <p:cNvSpPr>
            <a:spLocks noChangeArrowheads="1"/>
          </p:cNvSpPr>
          <p:nvPr/>
        </p:nvSpPr>
        <p:spPr bwMode="auto">
          <a:xfrm>
            <a:off x="7380288" y="4005263"/>
            <a:ext cx="1295400" cy="792162"/>
          </a:xfrm>
          <a:prstGeom prst="ellipse">
            <a:avLst/>
          </a:prstGeom>
          <a:solidFill>
            <a:schemeClr val="bg1"/>
          </a:solidFill>
          <a:ln w="9525">
            <a:solidFill>
              <a:schemeClr val="tx1"/>
            </a:solidFill>
            <a:round/>
            <a:headEnd/>
            <a:tailEnd/>
          </a:ln>
          <a:effectLst/>
        </p:spPr>
        <p:txBody>
          <a:bodyPr wrap="none" anchor="ctr"/>
          <a:lstStyle/>
          <a:p>
            <a:pPr algn="ctr" eaLnBrk="1" hangingPunct="1">
              <a:defRPr/>
            </a:pPr>
            <a:r>
              <a:rPr lang="zh-CN" altLang="en-US" sz="2400" dirty="0">
                <a:solidFill>
                  <a:schemeClr val="bg2">
                    <a:lumMod val="10000"/>
                  </a:schemeClr>
                </a:solidFill>
                <a:ea typeface="楷体_GB2312" pitchFamily="49" charset="-122"/>
              </a:rPr>
              <a:t>注意次序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2" name="Text Box 8">
            <a:extLst>
              <a:ext uri="{FF2B5EF4-FFF2-40B4-BE49-F238E27FC236}">
                <a16:creationId xmlns:a16="http://schemas.microsoft.com/office/drawing/2014/main" id="{82AE3778-45B7-49B9-A086-6F9B5716E90A}"/>
              </a:ext>
            </a:extLst>
          </p:cNvPr>
          <p:cNvSpPr txBox="1">
            <a:spLocks noChangeArrowheads="1"/>
          </p:cNvSpPr>
          <p:nvPr/>
        </p:nvSpPr>
        <p:spPr bwMode="auto">
          <a:xfrm>
            <a:off x="684213" y="5661025"/>
            <a:ext cx="316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dirty="0">
                <a:solidFill>
                  <a:schemeClr val="bg2">
                    <a:lumMod val="10000"/>
                  </a:schemeClr>
                </a:solidFill>
                <a:ea typeface="楷体_GB2312" pitchFamily="49" charset="-122"/>
              </a:rPr>
              <a:t>宇称</a:t>
            </a:r>
            <a:r>
              <a:rPr lang="el-GR" altLang="zh-CN" i="1" dirty="0">
                <a:solidFill>
                  <a:schemeClr val="bg2">
                    <a:lumMod val="10000"/>
                  </a:schemeClr>
                </a:solidFill>
                <a:latin typeface="宋体" panose="02010600030101010101" pitchFamily="2" charset="-122"/>
              </a:rPr>
              <a:t>π</a:t>
            </a:r>
            <a:r>
              <a:rPr lang="en-US" altLang="zh-CN" dirty="0">
                <a:solidFill>
                  <a:schemeClr val="bg2">
                    <a:lumMod val="10000"/>
                  </a:schemeClr>
                </a:solidFill>
                <a:latin typeface="宋体" panose="02010600030101010101" pitchFamily="2" charset="-122"/>
              </a:rPr>
              <a:t>=</a:t>
            </a:r>
            <a:r>
              <a:rPr lang="zh-CN" altLang="en-US" dirty="0">
                <a:solidFill>
                  <a:schemeClr val="bg2">
                    <a:lumMod val="10000"/>
                  </a:schemeClr>
                </a:solidFill>
                <a:latin typeface="宋体" panose="02010600030101010101" pitchFamily="2" charset="-122"/>
              </a:rPr>
              <a:t>（</a:t>
            </a:r>
            <a:r>
              <a:rPr lang="en-US" altLang="zh-CN" dirty="0">
                <a:solidFill>
                  <a:schemeClr val="bg2">
                    <a:lumMod val="10000"/>
                  </a:schemeClr>
                </a:solidFill>
                <a:latin typeface="宋体" panose="02010600030101010101" pitchFamily="2" charset="-122"/>
              </a:rPr>
              <a:t>-1</a:t>
            </a:r>
            <a:r>
              <a:rPr lang="zh-CN" altLang="en-US" dirty="0">
                <a:solidFill>
                  <a:schemeClr val="bg2">
                    <a:lumMod val="10000"/>
                  </a:schemeClr>
                </a:solidFill>
                <a:latin typeface="宋体" panose="02010600030101010101" pitchFamily="2" charset="-122"/>
              </a:rPr>
              <a:t>）</a:t>
            </a:r>
            <a:r>
              <a:rPr lang="en-US" altLang="zh-CN" i="1" baseline="30000" dirty="0">
                <a:solidFill>
                  <a:schemeClr val="bg2">
                    <a:lumMod val="10000"/>
                  </a:schemeClr>
                </a:solidFill>
                <a:latin typeface="宋体" panose="02010600030101010101" pitchFamily="2" charset="-122"/>
              </a:rPr>
              <a:t>l</a:t>
            </a:r>
            <a:endParaRPr lang="el-GR" altLang="zh-CN" i="1" baseline="30000" dirty="0">
              <a:solidFill>
                <a:schemeClr val="bg2">
                  <a:lumMod val="10000"/>
                </a:schemeClr>
              </a:solidFill>
              <a:latin typeface="宋体" panose="02010600030101010101" pitchFamily="2" charset="-122"/>
            </a:endParaRPr>
          </a:p>
        </p:txBody>
      </p:sp>
      <p:pic>
        <p:nvPicPr>
          <p:cNvPr id="27651" name="Picture 9" descr="f2-3">
            <a:extLst>
              <a:ext uri="{FF2B5EF4-FFF2-40B4-BE49-F238E27FC236}">
                <a16:creationId xmlns:a16="http://schemas.microsoft.com/office/drawing/2014/main" id="{1EB4F35E-5446-49AB-82D3-711F03DB4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549275"/>
            <a:ext cx="4141787" cy="590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Line 10">
            <a:extLst>
              <a:ext uri="{FF2B5EF4-FFF2-40B4-BE49-F238E27FC236}">
                <a16:creationId xmlns:a16="http://schemas.microsoft.com/office/drawing/2014/main" id="{C4CEB4F8-A803-4E81-A20A-32BC187F1EE9}"/>
              </a:ext>
            </a:extLst>
          </p:cNvPr>
          <p:cNvSpPr>
            <a:spLocks noChangeShapeType="1"/>
          </p:cNvSpPr>
          <p:nvPr/>
        </p:nvSpPr>
        <p:spPr bwMode="auto">
          <a:xfrm flipH="1">
            <a:off x="8459788" y="981075"/>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 name="Line 11">
            <a:extLst>
              <a:ext uri="{FF2B5EF4-FFF2-40B4-BE49-F238E27FC236}">
                <a16:creationId xmlns:a16="http://schemas.microsoft.com/office/drawing/2014/main" id="{F1A100AA-8218-41FD-81BD-E2CE32D0EA45}"/>
              </a:ext>
            </a:extLst>
          </p:cNvPr>
          <p:cNvSpPr>
            <a:spLocks noChangeShapeType="1"/>
          </p:cNvSpPr>
          <p:nvPr/>
        </p:nvSpPr>
        <p:spPr bwMode="auto">
          <a:xfrm flipH="1">
            <a:off x="8459788" y="2133600"/>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 name="Line 12">
            <a:extLst>
              <a:ext uri="{FF2B5EF4-FFF2-40B4-BE49-F238E27FC236}">
                <a16:creationId xmlns:a16="http://schemas.microsoft.com/office/drawing/2014/main" id="{7B7BA783-3BE6-4CBA-9BB3-FC359D60B697}"/>
              </a:ext>
            </a:extLst>
          </p:cNvPr>
          <p:cNvSpPr>
            <a:spLocks noChangeShapeType="1"/>
          </p:cNvSpPr>
          <p:nvPr/>
        </p:nvSpPr>
        <p:spPr bwMode="auto">
          <a:xfrm flipH="1">
            <a:off x="8388350" y="3243263"/>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5" name="Line 13">
            <a:extLst>
              <a:ext uri="{FF2B5EF4-FFF2-40B4-BE49-F238E27FC236}">
                <a16:creationId xmlns:a16="http://schemas.microsoft.com/office/drawing/2014/main" id="{1372B626-45D8-45E5-AB95-A77B52B953B9}"/>
              </a:ext>
            </a:extLst>
          </p:cNvPr>
          <p:cNvSpPr>
            <a:spLocks noChangeShapeType="1"/>
          </p:cNvSpPr>
          <p:nvPr/>
        </p:nvSpPr>
        <p:spPr bwMode="auto">
          <a:xfrm flipH="1">
            <a:off x="8388350" y="4149725"/>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Line 14">
            <a:extLst>
              <a:ext uri="{FF2B5EF4-FFF2-40B4-BE49-F238E27FC236}">
                <a16:creationId xmlns:a16="http://schemas.microsoft.com/office/drawing/2014/main" id="{9F86A562-1F40-4A75-A691-49A440108E89}"/>
              </a:ext>
            </a:extLst>
          </p:cNvPr>
          <p:cNvSpPr>
            <a:spLocks noChangeShapeType="1"/>
          </p:cNvSpPr>
          <p:nvPr/>
        </p:nvSpPr>
        <p:spPr bwMode="auto">
          <a:xfrm flipH="1">
            <a:off x="8316913" y="4797425"/>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Line 15">
            <a:extLst>
              <a:ext uri="{FF2B5EF4-FFF2-40B4-BE49-F238E27FC236}">
                <a16:creationId xmlns:a16="http://schemas.microsoft.com/office/drawing/2014/main" id="{3F9AA7A8-28BB-4222-B4AE-4FA4CBD05164}"/>
              </a:ext>
            </a:extLst>
          </p:cNvPr>
          <p:cNvSpPr>
            <a:spLocks noChangeShapeType="1"/>
          </p:cNvSpPr>
          <p:nvPr/>
        </p:nvSpPr>
        <p:spPr bwMode="auto">
          <a:xfrm flipH="1">
            <a:off x="8316913" y="5084763"/>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16">
            <a:extLst>
              <a:ext uri="{FF2B5EF4-FFF2-40B4-BE49-F238E27FC236}">
                <a16:creationId xmlns:a16="http://schemas.microsoft.com/office/drawing/2014/main" id="{FFB0FF1D-BFC6-4E54-9483-499DA42C1E3E}"/>
              </a:ext>
            </a:extLst>
          </p:cNvPr>
          <p:cNvSpPr>
            <a:spLocks noChangeShapeType="1"/>
          </p:cNvSpPr>
          <p:nvPr/>
        </p:nvSpPr>
        <p:spPr bwMode="auto">
          <a:xfrm flipH="1">
            <a:off x="8243888" y="5589588"/>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7">
            <a:extLst>
              <a:ext uri="{FF2B5EF4-FFF2-40B4-BE49-F238E27FC236}">
                <a16:creationId xmlns:a16="http://schemas.microsoft.com/office/drawing/2014/main" id="{B7FE20FA-38B7-4412-B51D-9F35B6ED190D}"/>
              </a:ext>
            </a:extLst>
          </p:cNvPr>
          <p:cNvSpPr>
            <a:spLocks noChangeShapeType="1"/>
          </p:cNvSpPr>
          <p:nvPr/>
        </p:nvSpPr>
        <p:spPr bwMode="auto">
          <a:xfrm flipH="1">
            <a:off x="8243888" y="6021388"/>
            <a:ext cx="304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3122" name="Rectangle 18">
            <a:extLst>
              <a:ext uri="{FF2B5EF4-FFF2-40B4-BE49-F238E27FC236}">
                <a16:creationId xmlns:a16="http://schemas.microsoft.com/office/drawing/2014/main" id="{82D9A163-C2E2-4389-B2A8-4213E2104DE1}"/>
              </a:ext>
            </a:extLst>
          </p:cNvPr>
          <p:cNvSpPr>
            <a:spLocks noChangeArrowheads="1"/>
          </p:cNvSpPr>
          <p:nvPr/>
        </p:nvSpPr>
        <p:spPr bwMode="auto">
          <a:xfrm>
            <a:off x="0" y="620713"/>
            <a:ext cx="4357688"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defRPr/>
            </a:pPr>
            <a:r>
              <a:rPr lang="zh-CN" altLang="en-US" dirty="0">
                <a:solidFill>
                  <a:schemeClr val="bg2">
                    <a:lumMod val="10000"/>
                  </a:schemeClr>
                </a:solidFill>
                <a:latin typeface="Times New Roman" panose="02020603050405020304" pitchFamily="18" charset="0"/>
                <a:ea typeface="楷体_GB2312" pitchFamily="49" charset="-122"/>
              </a:rPr>
              <a:t>核子的自由运动</a:t>
            </a:r>
            <a:endParaRPr lang="zh-CN" altLang="en-US" b="0" dirty="0">
              <a:solidFill>
                <a:schemeClr val="bg2">
                  <a:lumMod val="10000"/>
                </a:schemeClr>
              </a:solidFill>
              <a:latin typeface="Times New Roman" panose="02020603050405020304" pitchFamily="18" charset="0"/>
              <a:ea typeface="楷体_GB2312" pitchFamily="49" charset="-122"/>
            </a:endParaRPr>
          </a:p>
          <a:p>
            <a:pPr eaLnBrk="1" hangingPunct="1">
              <a:buFontTx/>
              <a:buNone/>
              <a:defRPr/>
            </a:pPr>
            <a:r>
              <a:rPr lang="zh-CN" altLang="en-US" b="0" dirty="0">
                <a:solidFill>
                  <a:schemeClr val="bg2">
                    <a:lumMod val="10000"/>
                  </a:schemeClr>
                </a:solidFill>
                <a:latin typeface="Times New Roman" panose="02020603050405020304" pitchFamily="18" charset="0"/>
                <a:ea typeface="楷体_GB2312" pitchFamily="49" charset="-122"/>
              </a:rPr>
              <a:t>            </a:t>
            </a:r>
            <a:r>
              <a:rPr lang="zh-CN" altLang="en-US" dirty="0">
                <a:solidFill>
                  <a:schemeClr val="bg2">
                    <a:lumMod val="10000"/>
                  </a:schemeClr>
                </a:solidFill>
                <a:latin typeface="Times New Roman" panose="02020603050405020304" pitchFamily="18" charset="0"/>
                <a:ea typeface="楷体_GB2312" pitchFamily="49" charset="-122"/>
              </a:rPr>
              <a:t>任何一个核子在其它核子形成的平均势场中运动，由于泡利不相容原理，相邻的能级均已经被占满，核子一般不能进行能导致改变状态的碰撞，所以核子在核内相当自由地运动，始终</a:t>
            </a:r>
            <a:r>
              <a:rPr lang="zh-CN" altLang="en-US" dirty="0">
                <a:solidFill>
                  <a:schemeClr val="bg2">
                    <a:lumMod val="10000"/>
                  </a:schemeClr>
                </a:solidFill>
                <a:ea typeface="楷体_GB2312" pitchFamily="49" charset="-122"/>
              </a:rPr>
              <a:t>保持在一个特定的能态上。</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a:extLst>
              <a:ext uri="{FF2B5EF4-FFF2-40B4-BE49-F238E27FC236}">
                <a16:creationId xmlns:a16="http://schemas.microsoft.com/office/drawing/2014/main" id="{1F5D7D5E-926F-4F36-B19A-E453D8F90CA0}"/>
              </a:ext>
            </a:extLst>
          </p:cNvPr>
          <p:cNvSpPr>
            <a:spLocks noChangeArrowheads="1"/>
          </p:cNvSpPr>
          <p:nvPr/>
        </p:nvSpPr>
        <p:spPr bwMode="auto">
          <a:xfrm>
            <a:off x="539750" y="695325"/>
            <a:ext cx="82423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tabLst>
                <a:tab pos="1219200" algn="l"/>
              </a:tabLst>
              <a:defRPr kumimoji="1" sz="2400">
                <a:solidFill>
                  <a:schemeClr val="tx1"/>
                </a:solidFill>
                <a:latin typeface="Times New Roman" panose="02020603050405020304" pitchFamily="18" charset="0"/>
                <a:ea typeface="宋体" panose="02010600030101010101" pitchFamily="2" charset="-122"/>
              </a:defRPr>
            </a:lvl1pPr>
            <a:lvl2pPr>
              <a:tabLst>
                <a:tab pos="1219200" algn="l"/>
              </a:tabLst>
              <a:defRPr kumimoji="1" sz="2400">
                <a:solidFill>
                  <a:schemeClr val="tx1"/>
                </a:solidFill>
                <a:latin typeface="Times New Roman" panose="02020603050405020304" pitchFamily="18" charset="0"/>
                <a:ea typeface="宋体" panose="02010600030101010101" pitchFamily="2" charset="-122"/>
              </a:defRPr>
            </a:lvl2pPr>
            <a:lvl3pPr>
              <a:tabLst>
                <a:tab pos="1219200" algn="l"/>
              </a:tabLst>
              <a:defRPr kumimoji="1" sz="2400">
                <a:solidFill>
                  <a:schemeClr val="tx1"/>
                </a:solidFill>
                <a:latin typeface="Times New Roman" panose="02020603050405020304" pitchFamily="18" charset="0"/>
                <a:ea typeface="宋体" panose="02010600030101010101" pitchFamily="2" charset="-122"/>
              </a:defRPr>
            </a:lvl3pPr>
            <a:lvl4pPr>
              <a:tabLst>
                <a:tab pos="1219200" algn="l"/>
              </a:tabLst>
              <a:defRPr kumimoji="1" sz="2400">
                <a:solidFill>
                  <a:schemeClr val="tx1"/>
                </a:solidFill>
                <a:latin typeface="Times New Roman" panose="02020603050405020304" pitchFamily="18" charset="0"/>
                <a:ea typeface="宋体" panose="02010600030101010101" pitchFamily="2" charset="-122"/>
              </a:defRPr>
            </a:lvl4pPr>
            <a:lvl5pPr>
              <a:tabLst>
                <a:tab pos="1219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219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219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219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2192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800" dirty="0">
                <a:solidFill>
                  <a:schemeClr val="bg2">
                    <a:lumMod val="10000"/>
                  </a:schemeClr>
                </a:solidFill>
                <a:ea typeface="楷体_GB2312" pitchFamily="49" charset="-122"/>
              </a:rPr>
              <a:t>        </a:t>
            </a:r>
            <a:r>
              <a:rPr lang="zh-CN" altLang="en-US" sz="2800" dirty="0">
                <a:solidFill>
                  <a:schemeClr val="bg2">
                    <a:lumMod val="10000"/>
                  </a:schemeClr>
                </a:solidFill>
                <a:ea typeface="楷体_GB2312" pitchFamily="49" charset="-122"/>
              </a:rPr>
              <a:t>实验表明，质子与中子拥有各自的能级，质子的能级比相应的中子能级要高一些，能级间距也大一些，在核子数多时尤其明显。核子数</a:t>
            </a:r>
            <a:r>
              <a:rPr lang="zh-CN" altLang="en-US" sz="2800" dirty="0">
                <a:solidFill>
                  <a:schemeClr val="bg2">
                    <a:lumMod val="10000"/>
                  </a:schemeClr>
                </a:solidFill>
              </a:rPr>
              <a:t>在</a:t>
            </a:r>
            <a:r>
              <a:rPr lang="en-US" altLang="zh-CN" sz="2800" dirty="0">
                <a:solidFill>
                  <a:schemeClr val="bg2">
                    <a:lumMod val="10000"/>
                  </a:schemeClr>
                </a:solidFill>
                <a:ea typeface="楷体_GB2312" pitchFamily="49" charset="-122"/>
              </a:rPr>
              <a:t>50</a:t>
            </a:r>
            <a:r>
              <a:rPr lang="zh-CN" altLang="en-US" sz="2800" dirty="0">
                <a:solidFill>
                  <a:schemeClr val="bg2">
                    <a:lumMod val="10000"/>
                  </a:schemeClr>
                </a:solidFill>
                <a:ea typeface="楷体_GB2312" pitchFamily="49" charset="-122"/>
              </a:rPr>
              <a:t>以下时，质子与中子的能级的排列相同；但当核子数大于</a:t>
            </a:r>
            <a:r>
              <a:rPr lang="en-US" altLang="zh-CN" sz="2800" dirty="0">
                <a:solidFill>
                  <a:schemeClr val="bg2">
                    <a:lumMod val="10000"/>
                  </a:schemeClr>
                </a:solidFill>
                <a:ea typeface="楷体_GB2312" pitchFamily="49" charset="-122"/>
              </a:rPr>
              <a:t>50</a:t>
            </a:r>
            <a:r>
              <a:rPr lang="zh-CN" altLang="en-US" sz="2800" dirty="0">
                <a:solidFill>
                  <a:schemeClr val="bg2">
                    <a:lumMod val="10000"/>
                  </a:schemeClr>
                </a:solidFill>
                <a:ea typeface="楷体_GB2312" pitchFamily="49" charset="-122"/>
              </a:rPr>
              <a:t>以上时，质子与中子的能级差距就越来越大了，排列次序也不相同。</a:t>
            </a:r>
          </a:p>
          <a:p>
            <a:pPr eaLnBrk="1" hangingPunct="1">
              <a:defRPr/>
            </a:pPr>
            <a:r>
              <a:rPr lang="zh-CN" altLang="en-US" sz="2800" dirty="0">
                <a:solidFill>
                  <a:schemeClr val="bg2">
                    <a:lumMod val="10000"/>
                  </a:schemeClr>
                </a:solidFill>
                <a:ea typeface="楷体_GB2312" pitchFamily="49" charset="-122"/>
              </a:rPr>
              <a:t>        壳层理论预言，</a:t>
            </a:r>
            <a:r>
              <a:rPr lang="en-US" altLang="zh-CN" sz="2800" dirty="0">
                <a:solidFill>
                  <a:schemeClr val="bg2">
                    <a:lumMod val="10000"/>
                  </a:schemeClr>
                </a:solidFill>
                <a:ea typeface="楷体_GB2312" pitchFamily="49" charset="-122"/>
              </a:rPr>
              <a:t>82</a:t>
            </a:r>
            <a:r>
              <a:rPr lang="zh-CN" altLang="en-US" sz="2800" dirty="0">
                <a:solidFill>
                  <a:schemeClr val="bg2">
                    <a:lumMod val="10000"/>
                  </a:schemeClr>
                </a:solidFill>
                <a:ea typeface="楷体_GB2312" pitchFamily="49" charset="-122"/>
              </a:rPr>
              <a:t>以后的质子幻数可能是</a:t>
            </a:r>
            <a:r>
              <a:rPr lang="en-US" altLang="zh-CN" sz="2800" dirty="0">
                <a:solidFill>
                  <a:schemeClr val="bg2">
                    <a:lumMod val="10000"/>
                  </a:schemeClr>
                </a:solidFill>
                <a:ea typeface="楷体_GB2312" pitchFamily="49" charset="-122"/>
              </a:rPr>
              <a:t>114</a:t>
            </a:r>
            <a:r>
              <a:rPr lang="zh-CN" altLang="en-US" sz="2800" dirty="0">
                <a:solidFill>
                  <a:schemeClr val="bg2">
                    <a:lumMod val="10000"/>
                  </a:schemeClr>
                </a:solidFill>
                <a:ea typeface="楷体_GB2312" pitchFamily="49" charset="-122"/>
              </a:rPr>
              <a:t>；</a:t>
            </a:r>
            <a:r>
              <a:rPr lang="en-US" altLang="zh-CN" sz="2800" dirty="0">
                <a:solidFill>
                  <a:schemeClr val="bg2">
                    <a:lumMod val="10000"/>
                  </a:schemeClr>
                </a:solidFill>
                <a:ea typeface="楷体_GB2312" pitchFamily="49" charset="-122"/>
              </a:rPr>
              <a:t>126</a:t>
            </a:r>
            <a:r>
              <a:rPr lang="zh-CN" altLang="en-US" sz="2800" dirty="0">
                <a:solidFill>
                  <a:schemeClr val="bg2">
                    <a:lumMod val="10000"/>
                  </a:schemeClr>
                </a:solidFill>
                <a:ea typeface="楷体_GB2312" pitchFamily="49" charset="-122"/>
              </a:rPr>
              <a:t>以后的中子幻数为</a:t>
            </a:r>
            <a:r>
              <a:rPr lang="en-US" altLang="zh-CN" sz="2800" dirty="0">
                <a:solidFill>
                  <a:schemeClr val="bg2">
                    <a:lumMod val="10000"/>
                  </a:schemeClr>
                </a:solidFill>
                <a:ea typeface="楷体_GB2312" pitchFamily="49" charset="-122"/>
              </a:rPr>
              <a:t>184</a:t>
            </a:r>
            <a:r>
              <a:rPr lang="zh-CN" altLang="en-US" sz="2800" dirty="0">
                <a:solidFill>
                  <a:schemeClr val="bg2">
                    <a:lumMod val="10000"/>
                  </a:schemeClr>
                </a:solidFill>
                <a:ea typeface="楷体_GB2312" pitchFamily="49" charset="-122"/>
              </a:rPr>
              <a:t>。而且理论上还预言，质子数为</a:t>
            </a:r>
            <a:r>
              <a:rPr lang="en-US" altLang="zh-CN" sz="2800" dirty="0">
                <a:solidFill>
                  <a:schemeClr val="bg2">
                    <a:lumMod val="10000"/>
                  </a:schemeClr>
                </a:solidFill>
                <a:ea typeface="楷体_GB2312" pitchFamily="49" charset="-122"/>
              </a:rPr>
              <a:t>114</a:t>
            </a:r>
            <a:r>
              <a:rPr lang="zh-CN" altLang="en-US" sz="2800" dirty="0">
                <a:solidFill>
                  <a:schemeClr val="bg2">
                    <a:lumMod val="10000"/>
                  </a:schemeClr>
                </a:solidFill>
                <a:ea typeface="楷体_GB2312" pitchFamily="49" charset="-122"/>
              </a:rPr>
              <a:t>和中子数为</a:t>
            </a:r>
            <a:r>
              <a:rPr lang="en-US" altLang="zh-CN" sz="2800" dirty="0">
                <a:solidFill>
                  <a:schemeClr val="bg2">
                    <a:lumMod val="10000"/>
                  </a:schemeClr>
                </a:solidFill>
                <a:ea typeface="楷体_GB2312" pitchFamily="49" charset="-122"/>
              </a:rPr>
              <a:t>184</a:t>
            </a:r>
            <a:r>
              <a:rPr lang="zh-CN" altLang="en-US" sz="2800" dirty="0">
                <a:solidFill>
                  <a:schemeClr val="bg2">
                    <a:lumMod val="10000"/>
                  </a:schemeClr>
                </a:solidFill>
                <a:ea typeface="楷体_GB2312" pitchFamily="49" charset="-122"/>
              </a:rPr>
              <a:t>的原子核是双幻数核，该核及其附近的核子可能会具有相当的稳定性。由于它们比普通的重核要重，所以被称为超重核。但在实验中还没有发现，这也是将来核物理的一个重要的研究方向。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6">
            <a:extLst>
              <a:ext uri="{FF2B5EF4-FFF2-40B4-BE49-F238E27FC236}">
                <a16:creationId xmlns:a16="http://schemas.microsoft.com/office/drawing/2014/main" id="{33828030-9CDC-4671-8369-0E3406658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49275"/>
            <a:ext cx="8126412" cy="608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7" name="Rectangle 5">
            <a:extLst>
              <a:ext uri="{FF2B5EF4-FFF2-40B4-BE49-F238E27FC236}">
                <a16:creationId xmlns:a16="http://schemas.microsoft.com/office/drawing/2014/main" id="{7188B324-9072-4D72-B942-8290FE25DE66}"/>
              </a:ext>
            </a:extLst>
          </p:cNvPr>
          <p:cNvSpPr>
            <a:spLocks noChangeArrowheads="1"/>
          </p:cNvSpPr>
          <p:nvPr/>
        </p:nvSpPr>
        <p:spPr bwMode="auto">
          <a:xfrm>
            <a:off x="395288" y="717550"/>
            <a:ext cx="338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200" b="0" dirty="0">
                <a:solidFill>
                  <a:schemeClr val="bg2">
                    <a:lumMod val="10000"/>
                  </a:schemeClr>
                </a:solidFill>
                <a:ea typeface="楷体_GB2312" pitchFamily="49" charset="-122"/>
              </a:rPr>
              <a:t>4</a:t>
            </a:r>
            <a:r>
              <a:rPr kumimoji="1" lang="zh-CN" altLang="en-US" sz="3200" b="0" dirty="0">
                <a:solidFill>
                  <a:schemeClr val="bg2">
                    <a:lumMod val="10000"/>
                  </a:schemeClr>
                </a:solidFill>
                <a:ea typeface="楷体_GB2312" pitchFamily="49" charset="-122"/>
              </a:rPr>
              <a:t>、壳模型应用</a:t>
            </a:r>
            <a:r>
              <a:rPr kumimoji="1" lang="zh-CN" altLang="en-US" b="0" dirty="0">
                <a:solidFill>
                  <a:schemeClr val="bg2">
                    <a:lumMod val="10000"/>
                  </a:schemeClr>
                </a:solidFill>
              </a:rPr>
              <a:t>：</a:t>
            </a:r>
          </a:p>
        </p:txBody>
      </p:sp>
      <p:sp>
        <p:nvSpPr>
          <p:cNvPr id="305158" name="Rectangle 6">
            <a:extLst>
              <a:ext uri="{FF2B5EF4-FFF2-40B4-BE49-F238E27FC236}">
                <a16:creationId xmlns:a16="http://schemas.microsoft.com/office/drawing/2014/main" id="{8B971783-FF48-4360-BC38-A4AF057EAA70}"/>
              </a:ext>
            </a:extLst>
          </p:cNvPr>
          <p:cNvSpPr>
            <a:spLocks noGrp="1" noChangeArrowheads="1"/>
          </p:cNvSpPr>
          <p:nvPr>
            <p:ph type="body" sz="half" idx="1"/>
          </p:nvPr>
        </p:nvSpPr>
        <p:spPr>
          <a:xfrm>
            <a:off x="323850" y="1484313"/>
            <a:ext cx="8532813" cy="47529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buFontTx/>
              <a:buNone/>
              <a:defRPr/>
            </a:pPr>
            <a:r>
              <a:rPr lang="en-US" altLang="zh-CN" sz="2800" dirty="0">
                <a:solidFill>
                  <a:schemeClr val="bg2">
                    <a:lumMod val="10000"/>
                  </a:schemeClr>
                </a:solidFill>
                <a:latin typeface="楷体_GB2312" pitchFamily="49" charset="-122"/>
                <a:ea typeface="楷体_GB2312" pitchFamily="49" charset="-122"/>
              </a:rPr>
              <a:t>1.  </a:t>
            </a:r>
            <a:r>
              <a:rPr lang="zh-CN" altLang="en-US" sz="2800" dirty="0">
                <a:solidFill>
                  <a:schemeClr val="bg2">
                    <a:lumMod val="10000"/>
                  </a:schemeClr>
                </a:solidFill>
                <a:latin typeface="楷体_GB2312" pitchFamily="49" charset="-122"/>
                <a:ea typeface="楷体_GB2312" pitchFamily="49" charset="-122"/>
              </a:rPr>
              <a:t>对核基态的自旋和宇称的解释</a:t>
            </a:r>
          </a:p>
          <a:p>
            <a:pPr eaLnBrk="1" hangingPunct="1">
              <a:buFontTx/>
              <a:buNone/>
              <a:defRPr/>
            </a:pPr>
            <a:r>
              <a:rPr lang="zh-CN" altLang="en-US" sz="2800" b="1" dirty="0">
                <a:solidFill>
                  <a:schemeClr val="bg2">
                    <a:lumMod val="10000"/>
                  </a:schemeClr>
                </a:solidFill>
                <a:latin typeface="楷体_GB2312" pitchFamily="49" charset="-122"/>
                <a:ea typeface="楷体_GB2312" pitchFamily="49" charset="-122"/>
              </a:rPr>
              <a:t>  </a:t>
            </a:r>
            <a:r>
              <a:rPr lang="zh-CN" altLang="en-US" sz="2800" b="1" dirty="0">
                <a:solidFill>
                  <a:schemeClr val="bg2">
                    <a:lumMod val="10000"/>
                  </a:schemeClr>
                </a:solidFill>
              </a:rPr>
              <a:t>☆</a:t>
            </a:r>
            <a:r>
              <a:rPr lang="zh-CN" altLang="en-US" sz="2800" b="1" dirty="0">
                <a:solidFill>
                  <a:schemeClr val="bg2">
                    <a:lumMod val="10000"/>
                  </a:schemeClr>
                </a:solidFill>
                <a:latin typeface="楷体_GB2312" pitchFamily="49" charset="-122"/>
                <a:ea typeface="楷体_GB2312" pitchFamily="49" charset="-122"/>
              </a:rPr>
              <a:t>闭壳层内的核子对角动量的贡献为</a:t>
            </a:r>
            <a:r>
              <a:rPr lang="en-US" altLang="zh-CN" sz="2800" b="1" dirty="0">
                <a:solidFill>
                  <a:schemeClr val="bg2">
                    <a:lumMod val="10000"/>
                  </a:schemeClr>
                </a:solidFill>
                <a:latin typeface="楷体_GB2312" pitchFamily="49" charset="-122"/>
                <a:ea typeface="楷体_GB2312" pitchFamily="49" charset="-122"/>
              </a:rPr>
              <a:t>0</a:t>
            </a:r>
            <a:r>
              <a:rPr lang="zh-CN" altLang="en-US" sz="2800" b="1" dirty="0">
                <a:solidFill>
                  <a:schemeClr val="bg2">
                    <a:lumMod val="10000"/>
                  </a:schemeClr>
                </a:solidFill>
                <a:latin typeface="楷体_GB2312" pitchFamily="49" charset="-122"/>
                <a:ea typeface="楷体_GB2312" pitchFamily="49" charset="-122"/>
              </a:rPr>
              <a:t>，所以闭壳层外有一个核子（或层内有一个空穴）的原子核的基态自旋和宇称就取决于这个核子（或空穴）。</a:t>
            </a:r>
          </a:p>
          <a:p>
            <a:pPr eaLnBrk="1" hangingPunct="1">
              <a:buFontTx/>
              <a:buNone/>
              <a:defRPr/>
            </a:pPr>
            <a:r>
              <a:rPr lang="zh-CN" altLang="en-US" sz="2800" b="1" dirty="0">
                <a:solidFill>
                  <a:schemeClr val="bg2">
                    <a:lumMod val="10000"/>
                  </a:schemeClr>
                </a:solidFill>
                <a:latin typeface="楷体_GB2312" pitchFamily="49" charset="-122"/>
                <a:ea typeface="楷体_GB2312" pitchFamily="49" charset="-122"/>
              </a:rPr>
              <a:t>  </a:t>
            </a:r>
            <a:r>
              <a:rPr lang="zh-CN" altLang="en-US" sz="2800" b="1" dirty="0">
                <a:solidFill>
                  <a:schemeClr val="bg2">
                    <a:lumMod val="10000"/>
                  </a:schemeClr>
                </a:solidFill>
              </a:rPr>
              <a:t>☆</a:t>
            </a:r>
            <a:r>
              <a:rPr lang="zh-CN" altLang="en-US" sz="2800" b="1" dirty="0">
                <a:solidFill>
                  <a:schemeClr val="bg2">
                    <a:lumMod val="10000"/>
                  </a:schemeClr>
                </a:solidFill>
                <a:latin typeface="楷体_GB2312" pitchFamily="49" charset="-122"/>
                <a:ea typeface="楷体_GB2312" pitchFamily="49" charset="-122"/>
              </a:rPr>
              <a:t>偶数中子或偶数质子对角动量没有贡献。</a:t>
            </a:r>
          </a:p>
          <a:p>
            <a:pPr eaLnBrk="1" hangingPunct="1">
              <a:buFontTx/>
              <a:buNone/>
              <a:defRPr/>
            </a:pPr>
            <a:r>
              <a:rPr lang="zh-CN" altLang="en-US" sz="2800" b="1" dirty="0">
                <a:solidFill>
                  <a:schemeClr val="bg2">
                    <a:lumMod val="10000"/>
                  </a:schemeClr>
                </a:solidFill>
                <a:latin typeface="楷体_GB2312" pitchFamily="49" charset="-122"/>
                <a:ea typeface="楷体_GB2312" pitchFamily="49" charset="-122"/>
              </a:rPr>
              <a:t>  </a:t>
            </a:r>
            <a:r>
              <a:rPr lang="zh-CN" altLang="en-US" sz="2800" b="1" dirty="0">
                <a:solidFill>
                  <a:schemeClr val="bg2">
                    <a:lumMod val="10000"/>
                  </a:schemeClr>
                </a:solidFill>
              </a:rPr>
              <a:t>☆</a:t>
            </a:r>
            <a:r>
              <a:rPr lang="zh-CN" altLang="en-US" sz="2800" b="1" dirty="0">
                <a:solidFill>
                  <a:schemeClr val="bg2">
                    <a:lumMod val="10000"/>
                  </a:schemeClr>
                </a:solidFill>
                <a:latin typeface="楷体_GB2312" pitchFamily="49" charset="-122"/>
                <a:ea typeface="楷体_GB2312" pitchFamily="49" charset="-122"/>
              </a:rPr>
              <a:t>偶偶核的基态自旋一定为</a:t>
            </a:r>
            <a:r>
              <a:rPr lang="en-US" altLang="zh-CN" sz="2800" b="1" dirty="0">
                <a:solidFill>
                  <a:schemeClr val="bg2">
                    <a:lumMod val="10000"/>
                  </a:schemeClr>
                </a:solidFill>
                <a:latin typeface="楷体_GB2312" pitchFamily="49" charset="-122"/>
                <a:ea typeface="楷体_GB2312" pitchFamily="49" charset="-122"/>
              </a:rPr>
              <a:t>0</a:t>
            </a:r>
            <a:r>
              <a:rPr lang="zh-CN" altLang="en-US" sz="2800" b="1" dirty="0">
                <a:solidFill>
                  <a:schemeClr val="bg2">
                    <a:lumMod val="10000"/>
                  </a:schemeClr>
                </a:solidFill>
                <a:latin typeface="楷体_GB2312" pitchFamily="49" charset="-122"/>
                <a:ea typeface="楷体_GB2312" pitchFamily="49" charset="-122"/>
              </a:rPr>
              <a:t>，宇称为正。</a:t>
            </a:r>
          </a:p>
          <a:p>
            <a:pPr eaLnBrk="1" hangingPunct="1">
              <a:buFontTx/>
              <a:buNone/>
              <a:defRPr/>
            </a:pPr>
            <a:r>
              <a:rPr lang="zh-CN" altLang="en-US" sz="2800" b="1" dirty="0">
                <a:solidFill>
                  <a:schemeClr val="bg2">
                    <a:lumMod val="10000"/>
                  </a:schemeClr>
                </a:solidFill>
              </a:rPr>
              <a:t>   ☆</a:t>
            </a:r>
            <a:r>
              <a:rPr lang="zh-CN" altLang="en-US" sz="2800" b="1" dirty="0">
                <a:solidFill>
                  <a:schemeClr val="bg2">
                    <a:lumMod val="10000"/>
                  </a:schemeClr>
                </a:solidFill>
                <a:latin typeface="楷体_GB2312" pitchFamily="49" charset="-122"/>
                <a:ea typeface="楷体_GB2312" pitchFamily="49" charset="-122"/>
              </a:rPr>
              <a:t>奇</a:t>
            </a:r>
            <a:r>
              <a:rPr lang="en-US" altLang="zh-CN" sz="2800" b="1" dirty="0">
                <a:solidFill>
                  <a:schemeClr val="bg2">
                    <a:lumMod val="10000"/>
                  </a:schemeClr>
                </a:solidFill>
                <a:latin typeface="Times New Roman" panose="02020603050405020304" pitchFamily="18" charset="0"/>
                <a:ea typeface="楷体_GB2312" pitchFamily="49" charset="-122"/>
              </a:rPr>
              <a:t>A</a:t>
            </a:r>
            <a:r>
              <a:rPr lang="zh-CN" altLang="en-US" sz="2800" b="1" dirty="0">
                <a:solidFill>
                  <a:schemeClr val="bg2">
                    <a:lumMod val="10000"/>
                  </a:schemeClr>
                </a:solidFill>
                <a:latin typeface="楷体_GB2312" pitchFamily="49" charset="-122"/>
                <a:ea typeface="楷体_GB2312" pitchFamily="49" charset="-122"/>
              </a:rPr>
              <a:t>核的基态自旋和宇称取决于最后那个核子。</a:t>
            </a:r>
          </a:p>
          <a:p>
            <a:pPr eaLnBrk="1" hangingPunct="1">
              <a:buFontTx/>
              <a:buNone/>
              <a:defRPr/>
            </a:pPr>
            <a:r>
              <a:rPr lang="zh-CN" altLang="en-US" sz="2800" b="1" dirty="0">
                <a:solidFill>
                  <a:schemeClr val="bg2">
                    <a:lumMod val="10000"/>
                  </a:schemeClr>
                </a:solidFill>
              </a:rPr>
              <a:t>   ☆</a:t>
            </a:r>
            <a:r>
              <a:rPr lang="zh-CN" altLang="en-US" sz="2800" b="1" dirty="0">
                <a:solidFill>
                  <a:schemeClr val="bg2">
                    <a:lumMod val="10000"/>
                  </a:schemeClr>
                </a:solidFill>
                <a:latin typeface="楷体_GB2312" pitchFamily="49" charset="-122"/>
                <a:ea typeface="楷体_GB2312" pitchFamily="49" charset="-122"/>
              </a:rPr>
              <a:t>奇奇核的自旋和宇称则取决于最后一个中子和最后一个质子之间的耦合，且自旋一定是整数。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a:extLst>
              <a:ext uri="{FF2B5EF4-FFF2-40B4-BE49-F238E27FC236}">
                <a16:creationId xmlns:a16="http://schemas.microsoft.com/office/drawing/2014/main" id="{D1303DA2-BE1F-4962-B04D-E375A2A6C972}"/>
              </a:ext>
            </a:extLst>
          </p:cNvPr>
          <p:cNvSpPr>
            <a:spLocks noChangeArrowheads="1"/>
          </p:cNvSpPr>
          <p:nvPr/>
        </p:nvSpPr>
        <p:spPr bwMode="auto">
          <a:xfrm>
            <a:off x="684213" y="981075"/>
            <a:ext cx="8016875"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buFontTx/>
              <a:buNone/>
              <a:defRPr/>
            </a:pPr>
            <a:r>
              <a:rPr lang="en-US" altLang="zh-CN" dirty="0">
                <a:solidFill>
                  <a:schemeClr val="bg2">
                    <a:lumMod val="10000"/>
                  </a:schemeClr>
                </a:solidFill>
                <a:latin typeface="Times New Roman" panose="02020603050405020304" pitchFamily="18" charset="0"/>
                <a:ea typeface="楷体_GB2312" pitchFamily="49" charset="-122"/>
              </a:rPr>
              <a:t>2.    </a:t>
            </a:r>
            <a:r>
              <a:rPr lang="zh-CN" altLang="en-US" dirty="0">
                <a:solidFill>
                  <a:schemeClr val="bg2">
                    <a:lumMod val="10000"/>
                  </a:schemeClr>
                </a:solidFill>
                <a:latin typeface="Times New Roman" panose="02020603050405020304" pitchFamily="18" charset="0"/>
                <a:ea typeface="楷体_GB2312" pitchFamily="49" charset="-122"/>
              </a:rPr>
              <a:t>对核的基态磁矩的预告</a:t>
            </a:r>
          </a:p>
          <a:p>
            <a:pPr eaLnBrk="1" hangingPunct="1">
              <a:buFont typeface="Monotype Sorts" pitchFamily="2" charset="2"/>
              <a:buNone/>
              <a:defRPr/>
            </a:pPr>
            <a:r>
              <a:rPr lang="zh-CN" altLang="en-US" dirty="0">
                <a:solidFill>
                  <a:schemeClr val="bg2">
                    <a:lumMod val="10000"/>
                  </a:schemeClr>
                </a:solidFill>
                <a:latin typeface="Times New Roman" panose="02020603050405020304" pitchFamily="18" charset="0"/>
                <a:ea typeface="楷体_GB2312" pitchFamily="49" charset="-122"/>
              </a:rPr>
              <a:t>   </a:t>
            </a:r>
            <a:r>
              <a:rPr lang="zh-CN" altLang="en-US" dirty="0">
                <a:solidFill>
                  <a:schemeClr val="bg2">
                    <a:lumMod val="10000"/>
                  </a:schemeClr>
                </a:solidFill>
              </a:rPr>
              <a:t>☆</a:t>
            </a:r>
            <a:r>
              <a:rPr lang="zh-CN" altLang="en-US" dirty="0">
                <a:solidFill>
                  <a:schemeClr val="bg2">
                    <a:lumMod val="10000"/>
                  </a:schemeClr>
                </a:solidFill>
                <a:latin typeface="Times New Roman" panose="02020603050405020304" pitchFamily="18" charset="0"/>
                <a:ea typeface="楷体_GB2312" pitchFamily="49" charset="-122"/>
              </a:rPr>
              <a:t>偶偶核的基态自旋为零，所以磁矩为</a:t>
            </a:r>
            <a:r>
              <a:rPr lang="en-US" altLang="zh-CN" dirty="0">
                <a:solidFill>
                  <a:schemeClr val="bg2">
                    <a:lumMod val="10000"/>
                  </a:schemeClr>
                </a:solidFill>
                <a:latin typeface="Times New Roman" panose="02020603050405020304" pitchFamily="18" charset="0"/>
                <a:ea typeface="楷体_GB2312" pitchFamily="49" charset="-122"/>
              </a:rPr>
              <a:t>0</a:t>
            </a:r>
            <a:r>
              <a:rPr lang="zh-CN" altLang="en-US" dirty="0">
                <a:solidFill>
                  <a:schemeClr val="bg2">
                    <a:lumMod val="10000"/>
                  </a:schemeClr>
                </a:solidFill>
                <a:latin typeface="Times New Roman" panose="02020603050405020304" pitchFamily="18" charset="0"/>
                <a:ea typeface="楷体_GB2312" pitchFamily="49" charset="-122"/>
              </a:rPr>
              <a:t>。</a:t>
            </a:r>
          </a:p>
          <a:p>
            <a:pPr eaLnBrk="1" hangingPunct="1">
              <a:buFont typeface="Monotype Sorts" pitchFamily="2" charset="2"/>
              <a:buNone/>
              <a:defRPr/>
            </a:pPr>
            <a:r>
              <a:rPr lang="zh-CN" altLang="en-US" dirty="0">
                <a:solidFill>
                  <a:schemeClr val="bg2">
                    <a:lumMod val="10000"/>
                  </a:schemeClr>
                </a:solidFill>
              </a:rPr>
              <a:t>  ☆</a:t>
            </a:r>
            <a:r>
              <a:rPr lang="zh-CN" altLang="en-US" dirty="0">
                <a:solidFill>
                  <a:schemeClr val="bg2">
                    <a:lumMod val="10000"/>
                  </a:schemeClr>
                </a:solidFill>
                <a:latin typeface="Times New Roman" panose="02020603050405020304" pitchFamily="18" charset="0"/>
                <a:ea typeface="楷体_GB2312" pitchFamily="49" charset="-122"/>
              </a:rPr>
              <a:t>奇</a:t>
            </a:r>
            <a:r>
              <a:rPr lang="en-US" altLang="en-US" dirty="0">
                <a:solidFill>
                  <a:schemeClr val="bg2">
                    <a:lumMod val="10000"/>
                  </a:schemeClr>
                </a:solidFill>
                <a:latin typeface="Times New Roman" panose="02020603050405020304" pitchFamily="18" charset="0"/>
                <a:ea typeface="楷体_GB2312" pitchFamily="49" charset="-122"/>
              </a:rPr>
              <a:t>A</a:t>
            </a:r>
            <a:r>
              <a:rPr lang="zh-CN" altLang="en-US" dirty="0">
                <a:solidFill>
                  <a:schemeClr val="bg2">
                    <a:lumMod val="10000"/>
                  </a:schemeClr>
                </a:solidFill>
                <a:latin typeface="Times New Roman" panose="02020603050405020304" pitchFamily="18" charset="0"/>
                <a:ea typeface="楷体_GB2312" pitchFamily="49" charset="-122"/>
              </a:rPr>
              <a:t>核，磁矩由最后一个核子的角动量决定（</a:t>
            </a:r>
            <a:r>
              <a:rPr lang="zh-CN" altLang="en-US" b="0" dirty="0">
                <a:solidFill>
                  <a:schemeClr val="bg2">
                    <a:lumMod val="10000"/>
                  </a:schemeClr>
                </a:solidFill>
                <a:latin typeface="Times New Roman" panose="02020603050405020304" pitchFamily="18" charset="0"/>
                <a:ea typeface="楷体_GB2312" pitchFamily="49" charset="-122"/>
              </a:rPr>
              <a:t>单粒子模型</a:t>
            </a:r>
            <a:r>
              <a:rPr lang="zh-CN" altLang="en-US" dirty="0">
                <a:solidFill>
                  <a:schemeClr val="bg2">
                    <a:lumMod val="10000"/>
                  </a:schemeClr>
                </a:solidFill>
                <a:latin typeface="Times New Roman" panose="02020603050405020304" pitchFamily="18" charset="0"/>
                <a:ea typeface="楷体_GB2312" pitchFamily="49" charset="-122"/>
              </a:rPr>
              <a:t>），即</a:t>
            </a:r>
            <a:r>
              <a:rPr lang="en-US" altLang="en-US" i="1" dirty="0">
                <a:solidFill>
                  <a:schemeClr val="bg2">
                    <a:lumMod val="10000"/>
                  </a:schemeClr>
                </a:solidFill>
                <a:latin typeface="Times New Roman" panose="02020603050405020304" pitchFamily="18" charset="0"/>
                <a:ea typeface="楷体_GB2312" pitchFamily="49" charset="-122"/>
              </a:rPr>
              <a:t>I = j</a:t>
            </a:r>
            <a:r>
              <a:rPr lang="zh-CN" altLang="en-US" dirty="0">
                <a:solidFill>
                  <a:schemeClr val="bg2">
                    <a:lumMod val="10000"/>
                  </a:schemeClr>
                </a:solidFill>
                <a:latin typeface="Times New Roman" panose="02020603050405020304" pitchFamily="18" charset="0"/>
                <a:ea typeface="楷体_GB2312" pitchFamily="49" charset="-122"/>
              </a:rPr>
              <a:t>。因为：</a:t>
            </a:r>
          </a:p>
        </p:txBody>
      </p:sp>
      <p:graphicFrame>
        <p:nvGraphicFramePr>
          <p:cNvPr id="31747" name="Object 5">
            <a:extLst>
              <a:ext uri="{FF2B5EF4-FFF2-40B4-BE49-F238E27FC236}">
                <a16:creationId xmlns:a16="http://schemas.microsoft.com/office/drawing/2014/main" id="{72D34859-85A1-4338-9483-69DAC770D31A}"/>
              </a:ext>
            </a:extLst>
          </p:cNvPr>
          <p:cNvGraphicFramePr>
            <a:graphicFrameLocks noChangeAspect="1"/>
          </p:cNvGraphicFramePr>
          <p:nvPr/>
        </p:nvGraphicFramePr>
        <p:xfrm>
          <a:off x="1116013" y="3429000"/>
          <a:ext cx="6624637" cy="2551113"/>
        </p:xfrm>
        <a:graphic>
          <a:graphicData uri="http://schemas.openxmlformats.org/presentationml/2006/ole">
            <mc:AlternateContent xmlns:mc="http://schemas.openxmlformats.org/markup-compatibility/2006">
              <mc:Choice xmlns:v="urn:schemas-microsoft-com:vml" Requires="v">
                <p:oleObj spid="_x0000_s31748" name="公式" r:id="rId3" imgW="2324100" imgH="1130300" progId="Equation.3">
                  <p:embed/>
                </p:oleObj>
              </mc:Choice>
              <mc:Fallback>
                <p:oleObj name="公式" r:id="rId3" imgW="2324100" imgH="1130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6624637" cy="255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4">
            <a:extLst>
              <a:ext uri="{FF2B5EF4-FFF2-40B4-BE49-F238E27FC236}">
                <a16:creationId xmlns:a16="http://schemas.microsoft.com/office/drawing/2014/main" id="{326E930A-F515-48A1-9DF7-47C626927DD9}"/>
              </a:ext>
            </a:extLst>
          </p:cNvPr>
          <p:cNvGraphicFramePr>
            <a:graphicFrameLocks noChangeAspect="1"/>
          </p:cNvGraphicFramePr>
          <p:nvPr>
            <p:ph/>
          </p:nvPr>
        </p:nvGraphicFramePr>
        <p:xfrm>
          <a:off x="1116013" y="692150"/>
          <a:ext cx="6624637" cy="2298700"/>
        </p:xfrm>
        <a:graphic>
          <a:graphicData uri="http://schemas.openxmlformats.org/presentationml/2006/ole">
            <mc:AlternateContent xmlns:mc="http://schemas.openxmlformats.org/markup-compatibility/2006">
              <mc:Choice xmlns:v="urn:schemas-microsoft-com:vml" Requires="v">
                <p:oleObj spid="_x0000_s32774" name="公式" r:id="rId3" imgW="3111500" imgH="1079500" progId="Equation.3">
                  <p:embed/>
                </p:oleObj>
              </mc:Choice>
              <mc:Fallback>
                <p:oleObj name="公式" r:id="rId3" imgW="3111500" imgH="1079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692150"/>
                        <a:ext cx="6624637" cy="22987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Rectangle 6">
            <a:extLst>
              <a:ext uri="{FF2B5EF4-FFF2-40B4-BE49-F238E27FC236}">
                <a16:creationId xmlns:a16="http://schemas.microsoft.com/office/drawing/2014/main" id="{F232425F-DA40-44F6-B5C5-5455ED1DF8D7}"/>
              </a:ext>
            </a:extLst>
          </p:cNvPr>
          <p:cNvSpPr>
            <a:spLocks noChangeArrowheads="1"/>
          </p:cNvSpPr>
          <p:nvPr/>
        </p:nvSpPr>
        <p:spPr bwMode="auto">
          <a:xfrm>
            <a:off x="0" y="3141663"/>
            <a:ext cx="3708400"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None/>
            </a:pPr>
            <a:r>
              <a:rPr lang="en-US" altLang="zh-CN" sz="2800">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对于</a:t>
            </a:r>
            <a:r>
              <a:rPr lang="zh-CN" altLang="en-US" sz="2800">
                <a:solidFill>
                  <a:srgbClr val="CC0000"/>
                </a:solidFill>
                <a:latin typeface="Times New Roman" panose="02020603050405020304" pitchFamily="18" charset="0"/>
                <a:ea typeface="楷体_GB2312" pitchFamily="49" charset="-122"/>
              </a:rPr>
              <a:t>奇质子</a:t>
            </a:r>
            <a:r>
              <a:rPr lang="zh-CN" altLang="en-US" sz="2800">
                <a:latin typeface="Times New Roman" panose="02020603050405020304" pitchFamily="18" charset="0"/>
                <a:ea typeface="楷体_GB2312" pitchFamily="49" charset="-122"/>
              </a:rPr>
              <a:t>的奇</a:t>
            </a:r>
            <a:r>
              <a:rPr lang="en-US" altLang="en-US" sz="2800">
                <a:latin typeface="Times New Roman" panose="02020603050405020304" pitchFamily="18" charset="0"/>
                <a:ea typeface="楷体_GB2312" pitchFamily="49" charset="-122"/>
              </a:rPr>
              <a:t>A</a:t>
            </a:r>
            <a:r>
              <a:rPr lang="zh-CN" altLang="en-US" sz="2800">
                <a:latin typeface="Times New Roman" panose="02020603050405020304" pitchFamily="18" charset="0"/>
                <a:ea typeface="楷体_GB2312" pitchFamily="49" charset="-122"/>
              </a:rPr>
              <a:t>核</a:t>
            </a:r>
          </a:p>
          <a:p>
            <a:pPr eaLnBrk="1" hangingPunct="1">
              <a:lnSpc>
                <a:spcPct val="120000"/>
              </a:lnSpc>
              <a:buFontTx/>
              <a:buNone/>
            </a:pPr>
            <a:r>
              <a:rPr lang="zh-CN" altLang="en-US" sz="2800">
                <a:latin typeface="Times New Roman" panose="02020603050405020304" pitchFamily="18" charset="0"/>
                <a:ea typeface="楷体_GB2312" pitchFamily="49" charset="-122"/>
              </a:rPr>
              <a:t>         </a:t>
            </a:r>
            <a:r>
              <a:rPr lang="en-US" altLang="en-US" sz="2800" i="1">
                <a:latin typeface="Times New Roman" panose="02020603050405020304" pitchFamily="18" charset="0"/>
                <a:ea typeface="楷体_GB2312" pitchFamily="49" charset="-122"/>
              </a:rPr>
              <a:t>g</a:t>
            </a:r>
            <a:r>
              <a:rPr lang="en-US" altLang="en-US" sz="2800" i="1" baseline="-25000">
                <a:latin typeface="Times New Roman" panose="02020603050405020304" pitchFamily="18" charset="0"/>
                <a:ea typeface="楷体_GB2312" pitchFamily="49" charset="-122"/>
              </a:rPr>
              <a:t>l</a:t>
            </a:r>
            <a:r>
              <a:rPr lang="en-US" altLang="en-US" sz="2800">
                <a:latin typeface="Times New Roman" panose="02020603050405020304" pitchFamily="18" charset="0"/>
                <a:ea typeface="楷体_GB2312" pitchFamily="49" charset="-122"/>
              </a:rPr>
              <a:t>=1, </a:t>
            </a:r>
            <a:r>
              <a:rPr lang="en-US" altLang="en-US" sz="2800" i="1">
                <a:latin typeface="Times New Roman" panose="02020603050405020304" pitchFamily="18" charset="0"/>
                <a:ea typeface="楷体_GB2312" pitchFamily="49" charset="-122"/>
              </a:rPr>
              <a:t>g</a:t>
            </a:r>
            <a:r>
              <a:rPr lang="en-US" altLang="en-US" sz="2800" i="1" baseline="-25000">
                <a:latin typeface="Times New Roman" panose="02020603050405020304" pitchFamily="18" charset="0"/>
                <a:ea typeface="楷体_GB2312" pitchFamily="49" charset="-122"/>
              </a:rPr>
              <a:t>s</a:t>
            </a:r>
            <a:r>
              <a:rPr lang="en-US" altLang="en-US" sz="2800">
                <a:latin typeface="Times New Roman" panose="02020603050405020304" pitchFamily="18" charset="0"/>
                <a:ea typeface="楷体_GB2312" pitchFamily="49" charset="-122"/>
              </a:rPr>
              <a:t> =5.58</a:t>
            </a:r>
          </a:p>
          <a:p>
            <a:pPr eaLnBrk="1" hangingPunct="1">
              <a:lnSpc>
                <a:spcPct val="120000"/>
              </a:lnSpc>
            </a:pPr>
            <a:endParaRPr lang="en-US" altLang="en-US" sz="2800">
              <a:latin typeface="Times New Roman" panose="02020603050405020304" pitchFamily="18" charset="0"/>
              <a:ea typeface="楷体_GB2312" pitchFamily="49" charset="-122"/>
            </a:endParaRPr>
          </a:p>
          <a:p>
            <a:pPr eaLnBrk="1" hangingPunct="1">
              <a:lnSpc>
                <a:spcPct val="120000"/>
              </a:lnSpc>
              <a:buFontTx/>
              <a:buNone/>
            </a:pPr>
            <a:r>
              <a:rPr lang="en-US" altLang="zh-CN" sz="2800">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对于</a:t>
            </a:r>
            <a:r>
              <a:rPr lang="zh-CN" altLang="en-US" sz="2800">
                <a:solidFill>
                  <a:srgbClr val="CC0000"/>
                </a:solidFill>
                <a:latin typeface="Times New Roman" panose="02020603050405020304" pitchFamily="18" charset="0"/>
                <a:ea typeface="楷体_GB2312" pitchFamily="49" charset="-122"/>
              </a:rPr>
              <a:t>奇中子</a:t>
            </a:r>
            <a:r>
              <a:rPr lang="zh-CN" altLang="en-US" sz="2800">
                <a:latin typeface="Times New Roman" panose="02020603050405020304" pitchFamily="18" charset="0"/>
                <a:ea typeface="楷体_GB2312" pitchFamily="49" charset="-122"/>
              </a:rPr>
              <a:t>的奇</a:t>
            </a:r>
            <a:r>
              <a:rPr lang="en-US" altLang="en-US" sz="2800">
                <a:latin typeface="Times New Roman" panose="02020603050405020304" pitchFamily="18" charset="0"/>
                <a:ea typeface="楷体_GB2312" pitchFamily="49" charset="-122"/>
              </a:rPr>
              <a:t>A</a:t>
            </a:r>
            <a:r>
              <a:rPr lang="zh-CN" altLang="en-US" sz="2800">
                <a:latin typeface="Times New Roman" panose="02020603050405020304" pitchFamily="18" charset="0"/>
                <a:ea typeface="楷体_GB2312" pitchFamily="49" charset="-122"/>
              </a:rPr>
              <a:t>核 </a:t>
            </a:r>
          </a:p>
          <a:p>
            <a:pPr eaLnBrk="1" hangingPunct="1">
              <a:lnSpc>
                <a:spcPct val="120000"/>
              </a:lnSpc>
              <a:buFontTx/>
              <a:buNone/>
            </a:pPr>
            <a:r>
              <a:rPr lang="zh-CN" altLang="en-US" sz="2800">
                <a:latin typeface="Times New Roman" panose="02020603050405020304" pitchFamily="18" charset="0"/>
                <a:ea typeface="楷体_GB2312" pitchFamily="49" charset="-122"/>
              </a:rPr>
              <a:t>        </a:t>
            </a:r>
            <a:r>
              <a:rPr lang="en-US" altLang="en-US" sz="2800" i="1">
                <a:latin typeface="Times New Roman" panose="02020603050405020304" pitchFamily="18" charset="0"/>
                <a:ea typeface="楷体_GB2312" pitchFamily="49" charset="-122"/>
              </a:rPr>
              <a:t>g</a:t>
            </a:r>
            <a:r>
              <a:rPr lang="en-US" altLang="en-US" sz="2800" i="1" baseline="-25000">
                <a:latin typeface="Times New Roman" panose="02020603050405020304" pitchFamily="18" charset="0"/>
                <a:ea typeface="楷体_GB2312" pitchFamily="49" charset="-122"/>
              </a:rPr>
              <a:t>l</a:t>
            </a:r>
            <a:r>
              <a:rPr lang="en-US"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0</a:t>
            </a:r>
            <a:r>
              <a:rPr lang="en-US" altLang="en-US" sz="2800">
                <a:latin typeface="Times New Roman" panose="02020603050405020304" pitchFamily="18" charset="0"/>
                <a:ea typeface="楷体_GB2312" pitchFamily="49" charset="-122"/>
              </a:rPr>
              <a:t>, </a:t>
            </a:r>
            <a:r>
              <a:rPr lang="en-US" altLang="en-US" sz="2800" i="1">
                <a:latin typeface="Times New Roman" panose="02020603050405020304" pitchFamily="18" charset="0"/>
                <a:ea typeface="楷体_GB2312" pitchFamily="49" charset="-122"/>
              </a:rPr>
              <a:t>g</a:t>
            </a:r>
            <a:r>
              <a:rPr lang="en-US" altLang="en-US" sz="2800" i="1" baseline="-25000">
                <a:latin typeface="Times New Roman" panose="02020603050405020304" pitchFamily="18" charset="0"/>
                <a:ea typeface="楷体_GB2312" pitchFamily="49" charset="-122"/>
              </a:rPr>
              <a:t>s</a:t>
            </a:r>
            <a:r>
              <a:rPr lang="en-US" altLang="en-US" sz="2800">
                <a:latin typeface="Times New Roman" panose="02020603050405020304" pitchFamily="18" charset="0"/>
                <a:ea typeface="楷体_GB2312" pitchFamily="49" charset="-122"/>
              </a:rPr>
              <a:t> =-3</a:t>
            </a:r>
            <a:r>
              <a:rPr lang="en-US" altLang="zh-CN" sz="2800">
                <a:latin typeface="Times New Roman" panose="02020603050405020304" pitchFamily="18" charset="0"/>
                <a:ea typeface="楷体_GB2312" pitchFamily="49" charset="-122"/>
              </a:rPr>
              <a:t>.82</a:t>
            </a:r>
          </a:p>
        </p:txBody>
      </p:sp>
      <p:graphicFrame>
        <p:nvGraphicFramePr>
          <p:cNvPr id="32772" name="Object 7">
            <a:extLst>
              <a:ext uri="{FF2B5EF4-FFF2-40B4-BE49-F238E27FC236}">
                <a16:creationId xmlns:a16="http://schemas.microsoft.com/office/drawing/2014/main" id="{3D5F66BA-5650-446D-B842-1F9597DF4F4B}"/>
              </a:ext>
            </a:extLst>
          </p:cNvPr>
          <p:cNvGraphicFramePr>
            <a:graphicFrameLocks noChangeAspect="1"/>
          </p:cNvGraphicFramePr>
          <p:nvPr/>
        </p:nvGraphicFramePr>
        <p:xfrm>
          <a:off x="3733800" y="3213100"/>
          <a:ext cx="5410200" cy="1465263"/>
        </p:xfrm>
        <a:graphic>
          <a:graphicData uri="http://schemas.openxmlformats.org/presentationml/2006/ole">
            <mc:AlternateContent xmlns:mc="http://schemas.openxmlformats.org/markup-compatibility/2006">
              <mc:Choice xmlns:v="urn:schemas-microsoft-com:vml" Requires="v">
                <p:oleObj spid="_x0000_s32775" name="公式" r:id="rId5" imgW="2336800" imgH="635000" progId="Equation.3">
                  <p:embed/>
                </p:oleObj>
              </mc:Choice>
              <mc:Fallback>
                <p:oleObj name="公式" r:id="rId5" imgW="2336800" imgH="63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13100"/>
                        <a:ext cx="5410200" cy="14652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8">
            <a:extLst>
              <a:ext uri="{FF2B5EF4-FFF2-40B4-BE49-F238E27FC236}">
                <a16:creationId xmlns:a16="http://schemas.microsoft.com/office/drawing/2014/main" id="{CE2EC809-5E28-4460-A8B6-41B823526779}"/>
              </a:ext>
            </a:extLst>
          </p:cNvPr>
          <p:cNvGraphicFramePr>
            <a:graphicFrameLocks noChangeAspect="1"/>
          </p:cNvGraphicFramePr>
          <p:nvPr/>
        </p:nvGraphicFramePr>
        <p:xfrm>
          <a:off x="3708400" y="4941888"/>
          <a:ext cx="5435600" cy="1435100"/>
        </p:xfrm>
        <a:graphic>
          <a:graphicData uri="http://schemas.openxmlformats.org/presentationml/2006/ole">
            <mc:AlternateContent xmlns:mc="http://schemas.openxmlformats.org/markup-compatibility/2006">
              <mc:Choice xmlns:v="urn:schemas-microsoft-com:vml" Requires="v">
                <p:oleObj spid="_x0000_s32776" name="公式" r:id="rId7" imgW="2400300" imgH="635000" progId="Equation.3">
                  <p:embed/>
                </p:oleObj>
              </mc:Choice>
              <mc:Fallback>
                <p:oleObj name="公式" r:id="rId7" imgW="2400300" imgH="635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941888"/>
                        <a:ext cx="5435600" cy="14351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f2-4">
            <a:extLst>
              <a:ext uri="{FF2B5EF4-FFF2-40B4-BE49-F238E27FC236}">
                <a16:creationId xmlns:a16="http://schemas.microsoft.com/office/drawing/2014/main" id="{F2F25951-F6C4-49BD-9A18-AD29D2C7B118}"/>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9750" y="620713"/>
            <a:ext cx="7805738" cy="50371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1301" name="Text Box 5">
            <a:extLst>
              <a:ext uri="{FF2B5EF4-FFF2-40B4-BE49-F238E27FC236}">
                <a16:creationId xmlns:a16="http://schemas.microsoft.com/office/drawing/2014/main" id="{826EDA6C-EC61-4AB3-B79A-104D73DB0ABB}"/>
              </a:ext>
            </a:extLst>
          </p:cNvPr>
          <p:cNvSpPr txBox="1">
            <a:spLocks noChangeArrowheads="1"/>
          </p:cNvSpPr>
          <p:nvPr/>
        </p:nvSpPr>
        <p:spPr bwMode="auto">
          <a:xfrm>
            <a:off x="2555875" y="5734050"/>
            <a:ext cx="4343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zh-CN" altLang="en-US" sz="2400">
                <a:solidFill>
                  <a:schemeClr val="bg2">
                    <a:lumMod val="10000"/>
                  </a:schemeClr>
                </a:solidFill>
                <a:ea typeface="楷体_GB2312" pitchFamily="49" charset="-122"/>
              </a:rPr>
              <a:t>奇</a:t>
            </a:r>
            <a:r>
              <a:rPr kumimoji="1" lang="en-US" altLang="en-US" sz="2400">
                <a:solidFill>
                  <a:schemeClr val="bg2">
                    <a:lumMod val="10000"/>
                  </a:schemeClr>
                </a:solidFill>
                <a:ea typeface="楷体_GB2312" pitchFamily="49" charset="-122"/>
              </a:rPr>
              <a:t>Z</a:t>
            </a:r>
            <a:r>
              <a:rPr kumimoji="1" lang="zh-CN" altLang="en-US" sz="2400">
                <a:solidFill>
                  <a:schemeClr val="bg2">
                    <a:lumMod val="10000"/>
                  </a:schemeClr>
                </a:solidFill>
                <a:ea typeface="楷体_GB2312" pitchFamily="49" charset="-122"/>
              </a:rPr>
              <a:t>核的磁矩随自旋的变化</a:t>
            </a:r>
          </a:p>
        </p:txBody>
      </p:sp>
      <p:sp>
        <p:nvSpPr>
          <p:cNvPr id="311302" name="Text Box 6">
            <a:extLst>
              <a:ext uri="{FF2B5EF4-FFF2-40B4-BE49-F238E27FC236}">
                <a16:creationId xmlns:a16="http://schemas.microsoft.com/office/drawing/2014/main" id="{01A8F5E8-29F9-4A37-A469-1C5EA40289BE}"/>
              </a:ext>
            </a:extLst>
          </p:cNvPr>
          <p:cNvSpPr txBox="1">
            <a:spLocks noChangeArrowheads="1"/>
          </p:cNvSpPr>
          <p:nvPr/>
        </p:nvSpPr>
        <p:spPr bwMode="auto">
          <a:xfrm>
            <a:off x="1692275" y="1844675"/>
            <a:ext cx="2057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zh-CN" sz="2400">
                <a:solidFill>
                  <a:schemeClr val="bg2">
                    <a:lumMod val="10000"/>
                  </a:schemeClr>
                </a:solidFill>
                <a:ea typeface="楷体_GB2312" pitchFamily="49" charset="-122"/>
              </a:rPr>
              <a:t>Schmidt</a:t>
            </a:r>
            <a:r>
              <a:rPr kumimoji="1" lang="zh-CN" altLang="zh-CN" sz="2400">
                <a:solidFill>
                  <a:schemeClr val="bg2">
                    <a:lumMod val="10000"/>
                  </a:schemeClr>
                </a:solidFill>
                <a:ea typeface="楷体_GB2312" pitchFamily="49" charset="-122"/>
              </a:rPr>
              <a:t>线</a:t>
            </a:r>
            <a:endParaRPr kumimoji="1" lang="zh-CN" altLang="en-US" sz="2400" b="0">
              <a:solidFill>
                <a:schemeClr val="bg2">
                  <a:lumMod val="10000"/>
                </a:schemeClr>
              </a:solidFill>
              <a:ea typeface="楷体_GB2312" pitchFamily="49" charset="-122"/>
            </a:endParaRPr>
          </a:p>
        </p:txBody>
      </p:sp>
      <p:sp>
        <p:nvSpPr>
          <p:cNvPr id="311303" name="Text Box 7">
            <a:extLst>
              <a:ext uri="{FF2B5EF4-FFF2-40B4-BE49-F238E27FC236}">
                <a16:creationId xmlns:a16="http://schemas.microsoft.com/office/drawing/2014/main" id="{E38C5361-BE59-4D14-802D-6F2CB21C5983}"/>
              </a:ext>
            </a:extLst>
          </p:cNvPr>
          <p:cNvSpPr txBox="1">
            <a:spLocks noChangeArrowheads="1"/>
          </p:cNvSpPr>
          <p:nvPr/>
        </p:nvSpPr>
        <p:spPr bwMode="auto">
          <a:xfrm>
            <a:off x="4211638" y="3716338"/>
            <a:ext cx="187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zh-CN" sz="2400">
                <a:solidFill>
                  <a:schemeClr val="bg2">
                    <a:lumMod val="10000"/>
                  </a:schemeClr>
                </a:solidFill>
                <a:ea typeface="楷体_GB2312" pitchFamily="49" charset="-122"/>
              </a:rPr>
              <a:t>Schmidt</a:t>
            </a:r>
            <a:r>
              <a:rPr kumimoji="1" lang="zh-CN" altLang="zh-CN" sz="2400">
                <a:solidFill>
                  <a:schemeClr val="bg2">
                    <a:lumMod val="10000"/>
                  </a:schemeClr>
                </a:solidFill>
                <a:ea typeface="楷体_GB2312" pitchFamily="49" charset="-122"/>
              </a:rPr>
              <a:t>线</a:t>
            </a:r>
            <a:endParaRPr kumimoji="1" lang="zh-CN" altLang="en-US" sz="2400" b="0">
              <a:solidFill>
                <a:schemeClr val="bg2">
                  <a:lumMod val="10000"/>
                </a:schemeClr>
              </a:solidFill>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1" name="Rectangle 5">
            <a:extLst>
              <a:ext uri="{FF2B5EF4-FFF2-40B4-BE49-F238E27FC236}">
                <a16:creationId xmlns:a16="http://schemas.microsoft.com/office/drawing/2014/main" id="{810882E4-1270-4A5A-A9E9-C018D8AC611D}"/>
              </a:ext>
            </a:extLst>
          </p:cNvPr>
          <p:cNvSpPr>
            <a:spLocks noGrp="1" noChangeArrowheads="1"/>
          </p:cNvSpPr>
          <p:nvPr>
            <p:ph type="body" sz="half" idx="1"/>
          </p:nvPr>
        </p:nvSpPr>
        <p:spPr>
          <a:xfrm>
            <a:off x="323850" y="692150"/>
            <a:ext cx="8135938" cy="121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lnSpc>
                <a:spcPct val="120000"/>
              </a:lnSpc>
              <a:buFontTx/>
              <a:buNone/>
              <a:defRPr/>
            </a:pPr>
            <a:r>
              <a:rPr kumimoji="1" lang="en-US" altLang="zh-CN" sz="2800" b="1" dirty="0">
                <a:solidFill>
                  <a:schemeClr val="bg2">
                    <a:lumMod val="10000"/>
                  </a:schemeClr>
                </a:solidFill>
                <a:latin typeface="Times New Roman" panose="02020603050405020304" pitchFamily="18" charset="0"/>
                <a:ea typeface="楷体_GB2312" pitchFamily="49" charset="-122"/>
              </a:rPr>
              <a:t>            </a:t>
            </a:r>
            <a:r>
              <a:rPr kumimoji="1" lang="zh-CN" altLang="en-US" sz="2800" b="1" dirty="0">
                <a:solidFill>
                  <a:schemeClr val="bg2">
                    <a:lumMod val="10000"/>
                  </a:schemeClr>
                </a:solidFill>
                <a:latin typeface="Times New Roman" panose="02020603050405020304" pitchFamily="18" charset="0"/>
                <a:ea typeface="楷体_GB2312" pitchFamily="49" charset="-122"/>
              </a:rPr>
              <a:t>由于中子和质子有电荷差异，它们的核势阱的形状和深度都各不相同。</a:t>
            </a:r>
            <a:endParaRPr lang="zh-CN" altLang="en-US" sz="2800" b="1" dirty="0">
              <a:solidFill>
                <a:schemeClr val="bg2">
                  <a:lumMod val="10000"/>
                </a:schemeClr>
              </a:solidFill>
              <a:latin typeface="Times New Roman" panose="02020603050405020304" pitchFamily="18" charset="0"/>
              <a:ea typeface="楷体_GB2312" pitchFamily="49" charset="-122"/>
            </a:endParaRPr>
          </a:p>
        </p:txBody>
      </p:sp>
      <p:grpSp>
        <p:nvGrpSpPr>
          <p:cNvPr id="270401" name="Group 65">
            <a:extLst>
              <a:ext uri="{FF2B5EF4-FFF2-40B4-BE49-F238E27FC236}">
                <a16:creationId xmlns:a16="http://schemas.microsoft.com/office/drawing/2014/main" id="{486AEAAE-B93F-47EC-A8E3-C38F774A2150}"/>
              </a:ext>
            </a:extLst>
          </p:cNvPr>
          <p:cNvGrpSpPr>
            <a:grpSpLocks/>
          </p:cNvGrpSpPr>
          <p:nvPr/>
        </p:nvGrpSpPr>
        <p:grpSpPr bwMode="auto">
          <a:xfrm>
            <a:off x="0" y="2708275"/>
            <a:ext cx="9144000" cy="3914775"/>
            <a:chOff x="0" y="1706"/>
            <a:chExt cx="5760" cy="2466"/>
          </a:xfrm>
        </p:grpSpPr>
        <p:sp>
          <p:nvSpPr>
            <p:cNvPr id="7174" name="Rectangle 59">
              <a:extLst>
                <a:ext uri="{FF2B5EF4-FFF2-40B4-BE49-F238E27FC236}">
                  <a16:creationId xmlns:a16="http://schemas.microsoft.com/office/drawing/2014/main" id="{6248E835-67D6-424F-9275-BA295058DB4C}"/>
                </a:ext>
              </a:extLst>
            </p:cNvPr>
            <p:cNvSpPr>
              <a:spLocks noChangeArrowheads="1"/>
            </p:cNvSpPr>
            <p:nvPr/>
          </p:nvSpPr>
          <p:spPr bwMode="auto">
            <a:xfrm>
              <a:off x="0" y="1722"/>
              <a:ext cx="5760" cy="245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 name="Text Box 50">
              <a:extLst>
                <a:ext uri="{FF2B5EF4-FFF2-40B4-BE49-F238E27FC236}">
                  <a16:creationId xmlns:a16="http://schemas.microsoft.com/office/drawing/2014/main" id="{4D384956-FCD3-4DF2-9F10-D89702C47EAA}"/>
                </a:ext>
              </a:extLst>
            </p:cNvPr>
            <p:cNvSpPr txBox="1">
              <a:spLocks noChangeArrowheads="1"/>
            </p:cNvSpPr>
            <p:nvPr/>
          </p:nvSpPr>
          <p:spPr bwMode="auto">
            <a:xfrm>
              <a:off x="3937" y="3722"/>
              <a:ext cx="81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solidFill>
                    <a:schemeClr val="bg1"/>
                  </a:solidFill>
                  <a:ea typeface="楷体_GB2312" pitchFamily="49" charset="-122"/>
                </a:rPr>
                <a:t>质子阱</a:t>
              </a:r>
              <a:endParaRPr kumimoji="1" lang="zh-CN" altLang="en-US" sz="2400" b="0">
                <a:solidFill>
                  <a:schemeClr val="bg1"/>
                </a:solidFill>
                <a:ea typeface="楷体_GB2312" pitchFamily="49" charset="-122"/>
              </a:endParaRPr>
            </a:p>
          </p:txBody>
        </p:sp>
        <p:sp>
          <p:nvSpPr>
            <p:cNvPr id="7176" name="Text Box 51">
              <a:extLst>
                <a:ext uri="{FF2B5EF4-FFF2-40B4-BE49-F238E27FC236}">
                  <a16:creationId xmlns:a16="http://schemas.microsoft.com/office/drawing/2014/main" id="{42DB5068-FD6C-4EA6-BFEF-36F85C456BD2}"/>
                </a:ext>
              </a:extLst>
            </p:cNvPr>
            <p:cNvSpPr txBox="1">
              <a:spLocks noChangeArrowheads="1"/>
            </p:cNvSpPr>
            <p:nvPr/>
          </p:nvSpPr>
          <p:spPr bwMode="auto">
            <a:xfrm>
              <a:off x="1537" y="3722"/>
              <a:ext cx="81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zh-CN" sz="2400">
                  <a:solidFill>
                    <a:schemeClr val="bg1"/>
                  </a:solidFill>
                  <a:ea typeface="楷体_GB2312" pitchFamily="49" charset="-122"/>
                </a:rPr>
                <a:t>中子</a:t>
              </a:r>
              <a:r>
                <a:rPr kumimoji="1" lang="zh-CN" altLang="en-US" sz="2400">
                  <a:solidFill>
                    <a:schemeClr val="bg1"/>
                  </a:solidFill>
                  <a:ea typeface="楷体_GB2312" pitchFamily="49" charset="-122"/>
                </a:rPr>
                <a:t>阱</a:t>
              </a:r>
            </a:p>
          </p:txBody>
        </p:sp>
        <p:grpSp>
          <p:nvGrpSpPr>
            <p:cNvPr id="7177" name="Group 64">
              <a:extLst>
                <a:ext uri="{FF2B5EF4-FFF2-40B4-BE49-F238E27FC236}">
                  <a16:creationId xmlns:a16="http://schemas.microsoft.com/office/drawing/2014/main" id="{6C9AAE5C-12EA-43EF-BEEC-54504024A5CF}"/>
                </a:ext>
              </a:extLst>
            </p:cNvPr>
            <p:cNvGrpSpPr>
              <a:grpSpLocks/>
            </p:cNvGrpSpPr>
            <p:nvPr/>
          </p:nvGrpSpPr>
          <p:grpSpPr bwMode="auto">
            <a:xfrm>
              <a:off x="385" y="1706"/>
              <a:ext cx="5184" cy="2064"/>
              <a:chOff x="385" y="1706"/>
              <a:chExt cx="5184" cy="2064"/>
            </a:xfrm>
          </p:grpSpPr>
          <p:sp>
            <p:nvSpPr>
              <p:cNvPr id="7178" name="Line 6">
                <a:extLst>
                  <a:ext uri="{FF2B5EF4-FFF2-40B4-BE49-F238E27FC236}">
                    <a16:creationId xmlns:a16="http://schemas.microsoft.com/office/drawing/2014/main" id="{17B8E771-DDF3-4744-95E5-E28A2C05BD82}"/>
                  </a:ext>
                </a:extLst>
              </p:cNvPr>
              <p:cNvSpPr>
                <a:spLocks noChangeShapeType="1"/>
              </p:cNvSpPr>
              <p:nvPr/>
            </p:nvSpPr>
            <p:spPr bwMode="auto">
              <a:xfrm>
                <a:off x="673" y="2186"/>
                <a:ext cx="720"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 name="Line 7">
                <a:extLst>
                  <a:ext uri="{FF2B5EF4-FFF2-40B4-BE49-F238E27FC236}">
                    <a16:creationId xmlns:a16="http://schemas.microsoft.com/office/drawing/2014/main" id="{7F017ECC-BD1B-4D99-B219-0A94BCCE80B1}"/>
                  </a:ext>
                </a:extLst>
              </p:cNvPr>
              <p:cNvSpPr>
                <a:spLocks noChangeShapeType="1"/>
              </p:cNvSpPr>
              <p:nvPr/>
            </p:nvSpPr>
            <p:spPr bwMode="auto">
              <a:xfrm>
                <a:off x="2305" y="2186"/>
                <a:ext cx="720"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0" name="Line 8">
                <a:extLst>
                  <a:ext uri="{FF2B5EF4-FFF2-40B4-BE49-F238E27FC236}">
                    <a16:creationId xmlns:a16="http://schemas.microsoft.com/office/drawing/2014/main" id="{80D4360F-EB3A-4FB3-B2DC-CC1CB7362594}"/>
                  </a:ext>
                </a:extLst>
              </p:cNvPr>
              <p:cNvSpPr>
                <a:spLocks noChangeShapeType="1"/>
              </p:cNvSpPr>
              <p:nvPr/>
            </p:nvSpPr>
            <p:spPr bwMode="auto">
              <a:xfrm>
                <a:off x="1393" y="2186"/>
                <a:ext cx="0" cy="1248"/>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9">
                <a:extLst>
                  <a:ext uri="{FF2B5EF4-FFF2-40B4-BE49-F238E27FC236}">
                    <a16:creationId xmlns:a16="http://schemas.microsoft.com/office/drawing/2014/main" id="{D58A0565-EF09-4459-9261-484F8D882A52}"/>
                  </a:ext>
                </a:extLst>
              </p:cNvPr>
              <p:cNvSpPr>
                <a:spLocks noChangeShapeType="1"/>
              </p:cNvSpPr>
              <p:nvPr/>
            </p:nvSpPr>
            <p:spPr bwMode="auto">
              <a:xfrm>
                <a:off x="2305" y="2186"/>
                <a:ext cx="0" cy="1248"/>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10">
                <a:extLst>
                  <a:ext uri="{FF2B5EF4-FFF2-40B4-BE49-F238E27FC236}">
                    <a16:creationId xmlns:a16="http://schemas.microsoft.com/office/drawing/2014/main" id="{0F317D9A-F33E-4FB3-8CDA-1E7343D7DFDF}"/>
                  </a:ext>
                </a:extLst>
              </p:cNvPr>
              <p:cNvSpPr>
                <a:spLocks noChangeShapeType="1"/>
              </p:cNvSpPr>
              <p:nvPr/>
            </p:nvSpPr>
            <p:spPr bwMode="auto">
              <a:xfrm>
                <a:off x="1393" y="3434"/>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11">
                <a:extLst>
                  <a:ext uri="{FF2B5EF4-FFF2-40B4-BE49-F238E27FC236}">
                    <a16:creationId xmlns:a16="http://schemas.microsoft.com/office/drawing/2014/main" id="{9569603F-EF89-4CAC-A106-D7D3BD3F1BE3}"/>
                  </a:ext>
                </a:extLst>
              </p:cNvPr>
              <p:cNvSpPr>
                <a:spLocks noChangeShapeType="1"/>
              </p:cNvSpPr>
              <p:nvPr/>
            </p:nvSpPr>
            <p:spPr bwMode="auto">
              <a:xfrm>
                <a:off x="1393" y="3242"/>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Line 12">
                <a:extLst>
                  <a:ext uri="{FF2B5EF4-FFF2-40B4-BE49-F238E27FC236}">
                    <a16:creationId xmlns:a16="http://schemas.microsoft.com/office/drawing/2014/main" id="{C50B69EA-E577-4274-AC9B-5B8695595AFC}"/>
                  </a:ext>
                </a:extLst>
              </p:cNvPr>
              <p:cNvSpPr>
                <a:spLocks noChangeShapeType="1"/>
              </p:cNvSpPr>
              <p:nvPr/>
            </p:nvSpPr>
            <p:spPr bwMode="auto">
              <a:xfrm>
                <a:off x="1393" y="3050"/>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5" name="Line 13">
                <a:extLst>
                  <a:ext uri="{FF2B5EF4-FFF2-40B4-BE49-F238E27FC236}">
                    <a16:creationId xmlns:a16="http://schemas.microsoft.com/office/drawing/2014/main" id="{A30992E5-EBCF-4E63-95A6-9A07DCF17CA4}"/>
                  </a:ext>
                </a:extLst>
              </p:cNvPr>
              <p:cNvSpPr>
                <a:spLocks noChangeShapeType="1"/>
              </p:cNvSpPr>
              <p:nvPr/>
            </p:nvSpPr>
            <p:spPr bwMode="auto">
              <a:xfrm>
                <a:off x="1393" y="2810"/>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6" name="Line 14">
                <a:extLst>
                  <a:ext uri="{FF2B5EF4-FFF2-40B4-BE49-F238E27FC236}">
                    <a16:creationId xmlns:a16="http://schemas.microsoft.com/office/drawing/2014/main" id="{B578C60E-D56B-490C-AB1B-80E6D5F62885}"/>
                  </a:ext>
                </a:extLst>
              </p:cNvPr>
              <p:cNvSpPr>
                <a:spLocks noChangeShapeType="1"/>
              </p:cNvSpPr>
              <p:nvPr/>
            </p:nvSpPr>
            <p:spPr bwMode="auto">
              <a:xfrm>
                <a:off x="1393" y="2570"/>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15">
                <a:extLst>
                  <a:ext uri="{FF2B5EF4-FFF2-40B4-BE49-F238E27FC236}">
                    <a16:creationId xmlns:a16="http://schemas.microsoft.com/office/drawing/2014/main" id="{DBD7CC0C-7C32-4236-A9A0-0282056AF1EC}"/>
                  </a:ext>
                </a:extLst>
              </p:cNvPr>
              <p:cNvSpPr>
                <a:spLocks noChangeShapeType="1"/>
              </p:cNvSpPr>
              <p:nvPr/>
            </p:nvSpPr>
            <p:spPr bwMode="auto">
              <a:xfrm>
                <a:off x="1393" y="2330"/>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Line 16">
                <a:extLst>
                  <a:ext uri="{FF2B5EF4-FFF2-40B4-BE49-F238E27FC236}">
                    <a16:creationId xmlns:a16="http://schemas.microsoft.com/office/drawing/2014/main" id="{E5C4F050-0308-44B2-AD0A-AF851BCDA024}"/>
                  </a:ext>
                </a:extLst>
              </p:cNvPr>
              <p:cNvSpPr>
                <a:spLocks noChangeShapeType="1"/>
              </p:cNvSpPr>
              <p:nvPr/>
            </p:nvSpPr>
            <p:spPr bwMode="auto">
              <a:xfrm>
                <a:off x="3793" y="1994"/>
                <a:ext cx="0" cy="1248"/>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Line 17">
                <a:extLst>
                  <a:ext uri="{FF2B5EF4-FFF2-40B4-BE49-F238E27FC236}">
                    <a16:creationId xmlns:a16="http://schemas.microsoft.com/office/drawing/2014/main" id="{C1163901-A570-498C-8A34-E1CC3EC3F6AC}"/>
                  </a:ext>
                </a:extLst>
              </p:cNvPr>
              <p:cNvSpPr>
                <a:spLocks noChangeShapeType="1"/>
              </p:cNvSpPr>
              <p:nvPr/>
            </p:nvSpPr>
            <p:spPr bwMode="auto">
              <a:xfrm>
                <a:off x="2305" y="3242"/>
                <a:ext cx="1488"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18">
                <a:extLst>
                  <a:ext uri="{FF2B5EF4-FFF2-40B4-BE49-F238E27FC236}">
                    <a16:creationId xmlns:a16="http://schemas.microsoft.com/office/drawing/2014/main" id="{6B31B0B6-85D9-4ECE-B009-635F07F3484F}"/>
                  </a:ext>
                </a:extLst>
              </p:cNvPr>
              <p:cNvSpPr>
                <a:spLocks noChangeShapeType="1"/>
              </p:cNvSpPr>
              <p:nvPr/>
            </p:nvSpPr>
            <p:spPr bwMode="auto">
              <a:xfrm>
                <a:off x="4705" y="1994"/>
                <a:ext cx="0" cy="1248"/>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19">
                <a:extLst>
                  <a:ext uri="{FF2B5EF4-FFF2-40B4-BE49-F238E27FC236}">
                    <a16:creationId xmlns:a16="http://schemas.microsoft.com/office/drawing/2014/main" id="{0E4332CF-CD2E-4BE1-8D4D-396532564D68}"/>
                  </a:ext>
                </a:extLst>
              </p:cNvPr>
              <p:cNvSpPr>
                <a:spLocks noChangeShapeType="1"/>
              </p:cNvSpPr>
              <p:nvPr/>
            </p:nvSpPr>
            <p:spPr bwMode="auto">
              <a:xfrm>
                <a:off x="3793" y="3242"/>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Line 20">
                <a:extLst>
                  <a:ext uri="{FF2B5EF4-FFF2-40B4-BE49-F238E27FC236}">
                    <a16:creationId xmlns:a16="http://schemas.microsoft.com/office/drawing/2014/main" id="{DA1614B5-08A4-40FE-84A5-98E6CD00420E}"/>
                  </a:ext>
                </a:extLst>
              </p:cNvPr>
              <p:cNvSpPr>
                <a:spLocks noChangeShapeType="1"/>
              </p:cNvSpPr>
              <p:nvPr/>
            </p:nvSpPr>
            <p:spPr bwMode="auto">
              <a:xfrm>
                <a:off x="3793" y="3050"/>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3" name="Line 21">
                <a:extLst>
                  <a:ext uri="{FF2B5EF4-FFF2-40B4-BE49-F238E27FC236}">
                    <a16:creationId xmlns:a16="http://schemas.microsoft.com/office/drawing/2014/main" id="{4A51E261-A879-41B2-A8B6-DF7A6CDA53AE}"/>
                  </a:ext>
                </a:extLst>
              </p:cNvPr>
              <p:cNvSpPr>
                <a:spLocks noChangeShapeType="1"/>
              </p:cNvSpPr>
              <p:nvPr/>
            </p:nvSpPr>
            <p:spPr bwMode="auto">
              <a:xfrm>
                <a:off x="3793" y="2810"/>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Line 22">
                <a:extLst>
                  <a:ext uri="{FF2B5EF4-FFF2-40B4-BE49-F238E27FC236}">
                    <a16:creationId xmlns:a16="http://schemas.microsoft.com/office/drawing/2014/main" id="{CF894873-47FC-4379-8A46-A001C624FC55}"/>
                  </a:ext>
                </a:extLst>
              </p:cNvPr>
              <p:cNvSpPr>
                <a:spLocks noChangeShapeType="1"/>
              </p:cNvSpPr>
              <p:nvPr/>
            </p:nvSpPr>
            <p:spPr bwMode="auto">
              <a:xfrm>
                <a:off x="3793" y="2618"/>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Line 23">
                <a:extLst>
                  <a:ext uri="{FF2B5EF4-FFF2-40B4-BE49-F238E27FC236}">
                    <a16:creationId xmlns:a16="http://schemas.microsoft.com/office/drawing/2014/main" id="{707D37CC-88D8-4F82-AD1B-4B49F3B6E26B}"/>
                  </a:ext>
                </a:extLst>
              </p:cNvPr>
              <p:cNvSpPr>
                <a:spLocks noChangeShapeType="1"/>
              </p:cNvSpPr>
              <p:nvPr/>
            </p:nvSpPr>
            <p:spPr bwMode="auto">
              <a:xfrm>
                <a:off x="3793" y="2378"/>
                <a:ext cx="912"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Freeform 24">
                <a:extLst>
                  <a:ext uri="{FF2B5EF4-FFF2-40B4-BE49-F238E27FC236}">
                    <a16:creationId xmlns:a16="http://schemas.microsoft.com/office/drawing/2014/main" id="{9CC37E77-9E01-494A-BF19-B8803FA6557D}"/>
                  </a:ext>
                </a:extLst>
              </p:cNvPr>
              <p:cNvSpPr>
                <a:spLocks/>
              </p:cNvSpPr>
              <p:nvPr/>
            </p:nvSpPr>
            <p:spPr bwMode="auto">
              <a:xfrm>
                <a:off x="4705" y="1842"/>
                <a:ext cx="288" cy="152"/>
              </a:xfrm>
              <a:custGeom>
                <a:avLst/>
                <a:gdLst>
                  <a:gd name="T0" fmla="*/ 0 w 288"/>
                  <a:gd name="T1" fmla="*/ 152 h 152"/>
                  <a:gd name="T2" fmla="*/ 48 w 288"/>
                  <a:gd name="T3" fmla="*/ 8 h 152"/>
                  <a:gd name="T4" fmla="*/ 96 w 288"/>
                  <a:gd name="T5" fmla="*/ 104 h 152"/>
                  <a:gd name="T6" fmla="*/ 288 w 288"/>
                  <a:gd name="T7" fmla="*/ 152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152">
                    <a:moveTo>
                      <a:pt x="0" y="152"/>
                    </a:moveTo>
                    <a:cubicBezTo>
                      <a:pt x="16" y="84"/>
                      <a:pt x="32" y="16"/>
                      <a:pt x="48" y="8"/>
                    </a:cubicBezTo>
                    <a:cubicBezTo>
                      <a:pt x="64" y="0"/>
                      <a:pt x="56" y="80"/>
                      <a:pt x="96" y="104"/>
                    </a:cubicBezTo>
                    <a:cubicBezTo>
                      <a:pt x="136" y="128"/>
                      <a:pt x="256" y="144"/>
                      <a:pt x="288" y="152"/>
                    </a:cubicBezTo>
                  </a:path>
                </a:pathLst>
              </a:custGeom>
              <a:noFill/>
              <a:ln w="19050" cmpd="sng">
                <a:solidFill>
                  <a:srgbClr val="00FF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7197" name="Freeform 25">
                <a:extLst>
                  <a:ext uri="{FF2B5EF4-FFF2-40B4-BE49-F238E27FC236}">
                    <a16:creationId xmlns:a16="http://schemas.microsoft.com/office/drawing/2014/main" id="{97FB6DB6-9229-4EC3-9140-4A3CD2C6439A}"/>
                  </a:ext>
                </a:extLst>
              </p:cNvPr>
              <p:cNvSpPr>
                <a:spLocks/>
              </p:cNvSpPr>
              <p:nvPr/>
            </p:nvSpPr>
            <p:spPr bwMode="auto">
              <a:xfrm>
                <a:off x="3553" y="1842"/>
                <a:ext cx="240" cy="152"/>
              </a:xfrm>
              <a:custGeom>
                <a:avLst/>
                <a:gdLst>
                  <a:gd name="T0" fmla="*/ 240 w 240"/>
                  <a:gd name="T1" fmla="*/ 152 h 152"/>
                  <a:gd name="T2" fmla="*/ 192 w 240"/>
                  <a:gd name="T3" fmla="*/ 8 h 152"/>
                  <a:gd name="T4" fmla="*/ 144 w 240"/>
                  <a:gd name="T5" fmla="*/ 104 h 152"/>
                  <a:gd name="T6" fmla="*/ 0 w 240"/>
                  <a:gd name="T7" fmla="*/ 152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152">
                    <a:moveTo>
                      <a:pt x="240" y="152"/>
                    </a:moveTo>
                    <a:cubicBezTo>
                      <a:pt x="224" y="84"/>
                      <a:pt x="208" y="16"/>
                      <a:pt x="192" y="8"/>
                    </a:cubicBezTo>
                    <a:cubicBezTo>
                      <a:pt x="176" y="0"/>
                      <a:pt x="176" y="80"/>
                      <a:pt x="144" y="104"/>
                    </a:cubicBezTo>
                    <a:cubicBezTo>
                      <a:pt x="112" y="128"/>
                      <a:pt x="24" y="144"/>
                      <a:pt x="0" y="152"/>
                    </a:cubicBezTo>
                  </a:path>
                </a:pathLst>
              </a:custGeom>
              <a:noFill/>
              <a:ln w="19050" cmpd="sng">
                <a:solidFill>
                  <a:srgbClr val="00FF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7198" name="Line 26">
                <a:extLst>
                  <a:ext uri="{FF2B5EF4-FFF2-40B4-BE49-F238E27FC236}">
                    <a16:creationId xmlns:a16="http://schemas.microsoft.com/office/drawing/2014/main" id="{309AE93C-4809-4019-8BF7-72D02B906496}"/>
                  </a:ext>
                </a:extLst>
              </p:cNvPr>
              <p:cNvSpPr>
                <a:spLocks noChangeShapeType="1"/>
              </p:cNvSpPr>
              <p:nvPr/>
            </p:nvSpPr>
            <p:spPr bwMode="auto">
              <a:xfrm flipV="1">
                <a:off x="1537" y="3146"/>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 name="Line 27">
                <a:extLst>
                  <a:ext uri="{FF2B5EF4-FFF2-40B4-BE49-F238E27FC236}">
                    <a16:creationId xmlns:a16="http://schemas.microsoft.com/office/drawing/2014/main" id="{C7B66C51-1F50-49BC-88E5-4AC21DB7F079}"/>
                  </a:ext>
                </a:extLst>
              </p:cNvPr>
              <p:cNvSpPr>
                <a:spLocks noChangeShapeType="1"/>
              </p:cNvSpPr>
              <p:nvPr/>
            </p:nvSpPr>
            <p:spPr bwMode="auto">
              <a:xfrm flipV="1">
                <a:off x="1537" y="2954"/>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0" name="Line 28">
                <a:extLst>
                  <a:ext uri="{FF2B5EF4-FFF2-40B4-BE49-F238E27FC236}">
                    <a16:creationId xmlns:a16="http://schemas.microsoft.com/office/drawing/2014/main" id="{6A388D64-C721-4528-9E80-243D74253D24}"/>
                  </a:ext>
                </a:extLst>
              </p:cNvPr>
              <p:cNvSpPr>
                <a:spLocks noChangeShapeType="1"/>
              </p:cNvSpPr>
              <p:nvPr/>
            </p:nvSpPr>
            <p:spPr bwMode="auto">
              <a:xfrm flipV="1">
                <a:off x="1537" y="2714"/>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29">
                <a:extLst>
                  <a:ext uri="{FF2B5EF4-FFF2-40B4-BE49-F238E27FC236}">
                    <a16:creationId xmlns:a16="http://schemas.microsoft.com/office/drawing/2014/main" id="{11189839-9E6B-4172-B110-DCA20DF57477}"/>
                  </a:ext>
                </a:extLst>
              </p:cNvPr>
              <p:cNvSpPr>
                <a:spLocks noChangeShapeType="1"/>
              </p:cNvSpPr>
              <p:nvPr/>
            </p:nvSpPr>
            <p:spPr bwMode="auto">
              <a:xfrm flipV="1">
                <a:off x="3937" y="2954"/>
                <a:ext cx="0" cy="144"/>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30">
                <a:extLst>
                  <a:ext uri="{FF2B5EF4-FFF2-40B4-BE49-F238E27FC236}">
                    <a16:creationId xmlns:a16="http://schemas.microsoft.com/office/drawing/2014/main" id="{31903BD1-4E09-4D31-ABAE-94ADE672154F}"/>
                  </a:ext>
                </a:extLst>
              </p:cNvPr>
              <p:cNvSpPr>
                <a:spLocks noChangeShapeType="1"/>
              </p:cNvSpPr>
              <p:nvPr/>
            </p:nvSpPr>
            <p:spPr bwMode="auto">
              <a:xfrm flipV="1">
                <a:off x="3937" y="2714"/>
                <a:ext cx="0" cy="144"/>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31">
                <a:extLst>
                  <a:ext uri="{FF2B5EF4-FFF2-40B4-BE49-F238E27FC236}">
                    <a16:creationId xmlns:a16="http://schemas.microsoft.com/office/drawing/2014/main" id="{A93B60BC-C7FB-4889-A65E-060A6811CD64}"/>
                  </a:ext>
                </a:extLst>
              </p:cNvPr>
              <p:cNvSpPr>
                <a:spLocks noChangeShapeType="1"/>
              </p:cNvSpPr>
              <p:nvPr/>
            </p:nvSpPr>
            <p:spPr bwMode="auto">
              <a:xfrm>
                <a:off x="2017" y="3194"/>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4" name="Line 32">
                <a:extLst>
                  <a:ext uri="{FF2B5EF4-FFF2-40B4-BE49-F238E27FC236}">
                    <a16:creationId xmlns:a16="http://schemas.microsoft.com/office/drawing/2014/main" id="{7A1BF4AB-B209-4304-B79D-9FDD485EA8D4}"/>
                  </a:ext>
                </a:extLst>
              </p:cNvPr>
              <p:cNvSpPr>
                <a:spLocks noChangeShapeType="1"/>
              </p:cNvSpPr>
              <p:nvPr/>
            </p:nvSpPr>
            <p:spPr bwMode="auto">
              <a:xfrm>
                <a:off x="2017" y="3002"/>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5" name="Line 33">
                <a:extLst>
                  <a:ext uri="{FF2B5EF4-FFF2-40B4-BE49-F238E27FC236}">
                    <a16:creationId xmlns:a16="http://schemas.microsoft.com/office/drawing/2014/main" id="{D1AEEC59-6DF1-4A2A-A9DC-77271023E5C8}"/>
                  </a:ext>
                </a:extLst>
              </p:cNvPr>
              <p:cNvSpPr>
                <a:spLocks noChangeShapeType="1"/>
              </p:cNvSpPr>
              <p:nvPr/>
            </p:nvSpPr>
            <p:spPr bwMode="auto">
              <a:xfrm>
                <a:off x="2017" y="2762"/>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6" name="Line 34">
                <a:extLst>
                  <a:ext uri="{FF2B5EF4-FFF2-40B4-BE49-F238E27FC236}">
                    <a16:creationId xmlns:a16="http://schemas.microsoft.com/office/drawing/2014/main" id="{19C10854-E324-4886-866C-0E206532808D}"/>
                  </a:ext>
                </a:extLst>
              </p:cNvPr>
              <p:cNvSpPr>
                <a:spLocks noChangeShapeType="1"/>
              </p:cNvSpPr>
              <p:nvPr/>
            </p:nvSpPr>
            <p:spPr bwMode="auto">
              <a:xfrm>
                <a:off x="4465" y="3002"/>
                <a:ext cx="0" cy="144"/>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7" name="Line 35">
                <a:extLst>
                  <a:ext uri="{FF2B5EF4-FFF2-40B4-BE49-F238E27FC236}">
                    <a16:creationId xmlns:a16="http://schemas.microsoft.com/office/drawing/2014/main" id="{3185AB3A-C36B-4793-A06B-DD10BBE475DF}"/>
                  </a:ext>
                </a:extLst>
              </p:cNvPr>
              <p:cNvSpPr>
                <a:spLocks noChangeShapeType="1"/>
              </p:cNvSpPr>
              <p:nvPr/>
            </p:nvSpPr>
            <p:spPr bwMode="auto">
              <a:xfrm>
                <a:off x="4465" y="2762"/>
                <a:ext cx="0" cy="144"/>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Line 36">
                <a:extLst>
                  <a:ext uri="{FF2B5EF4-FFF2-40B4-BE49-F238E27FC236}">
                    <a16:creationId xmlns:a16="http://schemas.microsoft.com/office/drawing/2014/main" id="{FC373586-5557-48E7-A5EC-7A52DAEAD651}"/>
                  </a:ext>
                </a:extLst>
              </p:cNvPr>
              <p:cNvSpPr>
                <a:spLocks noChangeShapeType="1"/>
              </p:cNvSpPr>
              <p:nvPr/>
            </p:nvSpPr>
            <p:spPr bwMode="auto">
              <a:xfrm>
                <a:off x="2305" y="2810"/>
                <a:ext cx="1488"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9" name="Line 37">
                <a:extLst>
                  <a:ext uri="{FF2B5EF4-FFF2-40B4-BE49-F238E27FC236}">
                    <a16:creationId xmlns:a16="http://schemas.microsoft.com/office/drawing/2014/main" id="{6281CCC7-BE73-4E65-BF7B-8F098DD8DDA1}"/>
                  </a:ext>
                </a:extLst>
              </p:cNvPr>
              <p:cNvSpPr>
                <a:spLocks noChangeShapeType="1"/>
              </p:cNvSpPr>
              <p:nvPr/>
            </p:nvSpPr>
            <p:spPr bwMode="auto">
              <a:xfrm>
                <a:off x="1393" y="324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0" name="Line 38">
                <a:extLst>
                  <a:ext uri="{FF2B5EF4-FFF2-40B4-BE49-F238E27FC236}">
                    <a16:creationId xmlns:a16="http://schemas.microsoft.com/office/drawing/2014/main" id="{15D1458F-80E6-43A9-BB5E-38AE6034FB26}"/>
                  </a:ext>
                </a:extLst>
              </p:cNvPr>
              <p:cNvSpPr>
                <a:spLocks noChangeShapeType="1"/>
              </p:cNvSpPr>
              <p:nvPr/>
            </p:nvSpPr>
            <p:spPr bwMode="auto">
              <a:xfrm flipH="1">
                <a:off x="625" y="3434"/>
                <a:ext cx="76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1" name="Line 39">
                <a:extLst>
                  <a:ext uri="{FF2B5EF4-FFF2-40B4-BE49-F238E27FC236}">
                    <a16:creationId xmlns:a16="http://schemas.microsoft.com/office/drawing/2014/main" id="{2F356F29-53FB-47CC-BDC9-F9C51354132A}"/>
                  </a:ext>
                </a:extLst>
              </p:cNvPr>
              <p:cNvSpPr>
                <a:spLocks noChangeShapeType="1"/>
              </p:cNvSpPr>
              <p:nvPr/>
            </p:nvSpPr>
            <p:spPr bwMode="auto">
              <a:xfrm>
                <a:off x="721" y="2186"/>
                <a:ext cx="0" cy="1248"/>
              </a:xfrm>
              <a:prstGeom prst="line">
                <a:avLst/>
              </a:prstGeom>
              <a:noFill/>
              <a:ln w="9525">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2" name="Line 40">
                <a:extLst>
                  <a:ext uri="{FF2B5EF4-FFF2-40B4-BE49-F238E27FC236}">
                    <a16:creationId xmlns:a16="http://schemas.microsoft.com/office/drawing/2014/main" id="{FFB5AA04-27E0-4537-9EC5-02EE3E674701}"/>
                  </a:ext>
                </a:extLst>
              </p:cNvPr>
              <p:cNvSpPr>
                <a:spLocks noChangeShapeType="1"/>
              </p:cNvSpPr>
              <p:nvPr/>
            </p:nvSpPr>
            <p:spPr bwMode="auto">
              <a:xfrm flipH="1">
                <a:off x="913" y="2810"/>
                <a:ext cx="48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3" name="Line 41">
                <a:extLst>
                  <a:ext uri="{FF2B5EF4-FFF2-40B4-BE49-F238E27FC236}">
                    <a16:creationId xmlns:a16="http://schemas.microsoft.com/office/drawing/2014/main" id="{04F31704-50E9-4960-957F-8D98C6088AE5}"/>
                  </a:ext>
                </a:extLst>
              </p:cNvPr>
              <p:cNvSpPr>
                <a:spLocks noChangeShapeType="1"/>
              </p:cNvSpPr>
              <p:nvPr/>
            </p:nvSpPr>
            <p:spPr bwMode="auto">
              <a:xfrm>
                <a:off x="1105" y="2810"/>
                <a:ext cx="0" cy="624"/>
              </a:xfrm>
              <a:prstGeom prst="line">
                <a:avLst/>
              </a:prstGeom>
              <a:noFill/>
              <a:ln w="9525">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4" name="Line 42">
                <a:extLst>
                  <a:ext uri="{FF2B5EF4-FFF2-40B4-BE49-F238E27FC236}">
                    <a16:creationId xmlns:a16="http://schemas.microsoft.com/office/drawing/2014/main" id="{EB0FB8E5-BBA5-4E6A-A82C-ECACCC2D3D47}"/>
                  </a:ext>
                </a:extLst>
              </p:cNvPr>
              <p:cNvSpPr>
                <a:spLocks noChangeShapeType="1"/>
              </p:cNvSpPr>
              <p:nvPr/>
            </p:nvSpPr>
            <p:spPr bwMode="auto">
              <a:xfrm flipV="1">
                <a:off x="1105" y="2186"/>
                <a:ext cx="0" cy="624"/>
              </a:xfrm>
              <a:prstGeom prst="line">
                <a:avLst/>
              </a:prstGeom>
              <a:noFill/>
              <a:ln w="9525">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5" name="Text Box 43">
                <a:extLst>
                  <a:ext uri="{FF2B5EF4-FFF2-40B4-BE49-F238E27FC236}">
                    <a16:creationId xmlns:a16="http://schemas.microsoft.com/office/drawing/2014/main" id="{C2A9D00B-0F16-4187-B1C2-99EF708CA935}"/>
                  </a:ext>
                </a:extLst>
              </p:cNvPr>
              <p:cNvSpPr txBox="1">
                <a:spLocks noChangeArrowheads="1"/>
              </p:cNvSpPr>
              <p:nvPr/>
            </p:nvSpPr>
            <p:spPr bwMode="auto">
              <a:xfrm>
                <a:off x="1009" y="2378"/>
                <a:ext cx="46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i="1">
                    <a:solidFill>
                      <a:schemeClr val="bg1"/>
                    </a:solidFill>
                    <a:ea typeface="楷体_GB2312" pitchFamily="49" charset="-122"/>
                  </a:rPr>
                  <a:t>-</a:t>
                </a:r>
                <a:r>
                  <a:rPr kumimoji="1" lang="en-US" altLang="en-US" sz="2400" i="1">
                    <a:solidFill>
                      <a:schemeClr val="bg1"/>
                    </a:solidFill>
                    <a:ea typeface="楷体_GB2312" pitchFamily="49" charset="-122"/>
                  </a:rPr>
                  <a:t>B</a:t>
                </a:r>
                <a:r>
                  <a:rPr kumimoji="1" lang="en-US" altLang="zh-CN" sz="2400" i="1">
                    <a:solidFill>
                      <a:schemeClr val="bg1"/>
                    </a:solidFill>
                    <a:ea typeface="楷体_GB2312" pitchFamily="49" charset="-122"/>
                  </a:rPr>
                  <a:t>’</a:t>
                </a:r>
                <a:endParaRPr kumimoji="1" lang="en-US" altLang="zh-CN" sz="2400">
                  <a:solidFill>
                    <a:schemeClr val="bg1"/>
                  </a:solidFill>
                  <a:ea typeface="楷体_GB2312" pitchFamily="49" charset="-122"/>
                </a:endParaRPr>
              </a:p>
            </p:txBody>
          </p:sp>
          <p:sp>
            <p:nvSpPr>
              <p:cNvPr id="7216" name="Text Box 44">
                <a:extLst>
                  <a:ext uri="{FF2B5EF4-FFF2-40B4-BE49-F238E27FC236}">
                    <a16:creationId xmlns:a16="http://schemas.microsoft.com/office/drawing/2014/main" id="{AA2B8122-D1A0-4723-833F-BC36225E355E}"/>
                  </a:ext>
                </a:extLst>
              </p:cNvPr>
              <p:cNvSpPr txBox="1">
                <a:spLocks noChangeArrowheads="1"/>
              </p:cNvSpPr>
              <p:nvPr/>
            </p:nvSpPr>
            <p:spPr bwMode="auto">
              <a:xfrm>
                <a:off x="913" y="2954"/>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i="1">
                    <a:solidFill>
                      <a:schemeClr val="bg1"/>
                    </a:solidFill>
                    <a:ea typeface="楷体_GB2312" pitchFamily="49" charset="-122"/>
                  </a:rPr>
                  <a:t>E</a:t>
                </a:r>
                <a:r>
                  <a:rPr kumimoji="1" lang="en-US" altLang="en-US" sz="2400" i="1" baseline="-25000">
                    <a:solidFill>
                      <a:schemeClr val="bg1"/>
                    </a:solidFill>
                    <a:ea typeface="楷体_GB2312" pitchFamily="49" charset="-122"/>
                  </a:rPr>
                  <a:t>F,n</a:t>
                </a:r>
                <a:endParaRPr kumimoji="1" lang="en-US" altLang="zh-CN" sz="2400">
                  <a:solidFill>
                    <a:schemeClr val="bg1"/>
                  </a:solidFill>
                  <a:ea typeface="楷体_GB2312" pitchFamily="49" charset="-122"/>
                </a:endParaRPr>
              </a:p>
            </p:txBody>
          </p:sp>
          <p:sp>
            <p:nvSpPr>
              <p:cNvPr id="7217" name="Text Box 45">
                <a:extLst>
                  <a:ext uri="{FF2B5EF4-FFF2-40B4-BE49-F238E27FC236}">
                    <a16:creationId xmlns:a16="http://schemas.microsoft.com/office/drawing/2014/main" id="{61B474CD-E3DE-4463-9319-C2F88892231F}"/>
                  </a:ext>
                </a:extLst>
              </p:cNvPr>
              <p:cNvSpPr txBox="1">
                <a:spLocks noChangeArrowheads="1"/>
              </p:cNvSpPr>
              <p:nvPr/>
            </p:nvSpPr>
            <p:spPr bwMode="auto">
              <a:xfrm>
                <a:off x="385" y="2666"/>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i="1">
                    <a:solidFill>
                      <a:schemeClr val="bg1"/>
                    </a:solidFill>
                    <a:ea typeface="楷体_GB2312" pitchFamily="49" charset="-122"/>
                  </a:rPr>
                  <a:t>V</a:t>
                </a:r>
                <a:r>
                  <a:rPr kumimoji="1" lang="en-US" altLang="en-US" sz="2400" baseline="-25000">
                    <a:solidFill>
                      <a:schemeClr val="bg1"/>
                    </a:solidFill>
                    <a:ea typeface="楷体_GB2312" pitchFamily="49" charset="-122"/>
                  </a:rPr>
                  <a:t>0</a:t>
                </a:r>
                <a:endParaRPr kumimoji="1" lang="en-US" altLang="zh-CN" sz="2400">
                  <a:solidFill>
                    <a:schemeClr val="bg1"/>
                  </a:solidFill>
                  <a:ea typeface="楷体_GB2312" pitchFamily="49" charset="-122"/>
                </a:endParaRPr>
              </a:p>
            </p:txBody>
          </p:sp>
          <p:sp>
            <p:nvSpPr>
              <p:cNvPr id="7218" name="Line 46">
                <a:extLst>
                  <a:ext uri="{FF2B5EF4-FFF2-40B4-BE49-F238E27FC236}">
                    <a16:creationId xmlns:a16="http://schemas.microsoft.com/office/drawing/2014/main" id="{3C1AE964-9F3D-42F9-8533-5135477DDBFB}"/>
                  </a:ext>
                </a:extLst>
              </p:cNvPr>
              <p:cNvSpPr>
                <a:spLocks noChangeShapeType="1"/>
              </p:cNvSpPr>
              <p:nvPr/>
            </p:nvSpPr>
            <p:spPr bwMode="auto">
              <a:xfrm>
                <a:off x="2305" y="3434"/>
                <a:ext cx="28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9" name="Line 47">
                <a:extLst>
                  <a:ext uri="{FF2B5EF4-FFF2-40B4-BE49-F238E27FC236}">
                    <a16:creationId xmlns:a16="http://schemas.microsoft.com/office/drawing/2014/main" id="{935CFDA5-A715-4CE9-AD74-5E426DFD4B52}"/>
                  </a:ext>
                </a:extLst>
              </p:cNvPr>
              <p:cNvSpPr>
                <a:spLocks noChangeShapeType="1"/>
              </p:cNvSpPr>
              <p:nvPr/>
            </p:nvSpPr>
            <p:spPr bwMode="auto">
              <a:xfrm>
                <a:off x="2497" y="3002"/>
                <a:ext cx="0" cy="24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0" name="Line 48">
                <a:extLst>
                  <a:ext uri="{FF2B5EF4-FFF2-40B4-BE49-F238E27FC236}">
                    <a16:creationId xmlns:a16="http://schemas.microsoft.com/office/drawing/2014/main" id="{E0EA5174-0CB5-4179-97EC-57BAC711999A}"/>
                  </a:ext>
                </a:extLst>
              </p:cNvPr>
              <p:cNvSpPr>
                <a:spLocks noChangeShapeType="1"/>
              </p:cNvSpPr>
              <p:nvPr/>
            </p:nvSpPr>
            <p:spPr bwMode="auto">
              <a:xfrm flipV="1">
                <a:off x="2497" y="3434"/>
                <a:ext cx="0"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1" name="Text Box 49">
                <a:extLst>
                  <a:ext uri="{FF2B5EF4-FFF2-40B4-BE49-F238E27FC236}">
                    <a16:creationId xmlns:a16="http://schemas.microsoft.com/office/drawing/2014/main" id="{CB27F33E-190A-472E-BB27-FF677678F68A}"/>
                  </a:ext>
                </a:extLst>
              </p:cNvPr>
              <p:cNvSpPr txBox="1">
                <a:spLocks noChangeArrowheads="1"/>
              </p:cNvSpPr>
              <p:nvPr/>
            </p:nvSpPr>
            <p:spPr bwMode="auto">
              <a:xfrm>
                <a:off x="2336" y="3185"/>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i="1">
                    <a:solidFill>
                      <a:schemeClr val="bg1"/>
                    </a:solidFill>
                    <a:ea typeface="楷体_GB2312" pitchFamily="49" charset="-122"/>
                  </a:rPr>
                  <a:t>E</a:t>
                </a:r>
                <a:r>
                  <a:rPr kumimoji="1" lang="en-US" altLang="en-US" sz="2400" i="1" baseline="-25000">
                    <a:solidFill>
                      <a:schemeClr val="bg1"/>
                    </a:solidFill>
                    <a:ea typeface="楷体_GB2312" pitchFamily="49" charset="-122"/>
                  </a:rPr>
                  <a:t>c</a:t>
                </a:r>
                <a:endParaRPr kumimoji="1" lang="en-US" altLang="zh-CN" sz="2400">
                  <a:solidFill>
                    <a:schemeClr val="bg1"/>
                  </a:solidFill>
                  <a:ea typeface="楷体_GB2312" pitchFamily="49" charset="-122"/>
                </a:endParaRPr>
              </a:p>
            </p:txBody>
          </p:sp>
          <p:sp>
            <p:nvSpPr>
              <p:cNvPr id="7222" name="Line 52">
                <a:extLst>
                  <a:ext uri="{FF2B5EF4-FFF2-40B4-BE49-F238E27FC236}">
                    <a16:creationId xmlns:a16="http://schemas.microsoft.com/office/drawing/2014/main" id="{2509343B-9F17-43CD-828E-F9C55614079D}"/>
                  </a:ext>
                </a:extLst>
              </p:cNvPr>
              <p:cNvSpPr>
                <a:spLocks noChangeShapeType="1"/>
              </p:cNvSpPr>
              <p:nvPr/>
            </p:nvSpPr>
            <p:spPr bwMode="auto">
              <a:xfrm>
                <a:off x="4705" y="3242"/>
                <a:ext cx="52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3" name="Line 53">
                <a:extLst>
                  <a:ext uri="{FF2B5EF4-FFF2-40B4-BE49-F238E27FC236}">
                    <a16:creationId xmlns:a16="http://schemas.microsoft.com/office/drawing/2014/main" id="{918A1BE5-53E4-46A7-9D35-F98451E35FE7}"/>
                  </a:ext>
                </a:extLst>
              </p:cNvPr>
              <p:cNvSpPr>
                <a:spLocks noChangeShapeType="1"/>
              </p:cNvSpPr>
              <p:nvPr/>
            </p:nvSpPr>
            <p:spPr bwMode="auto">
              <a:xfrm>
                <a:off x="4705" y="2810"/>
                <a:ext cx="480"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4" name="Text Box 54">
                <a:extLst>
                  <a:ext uri="{FF2B5EF4-FFF2-40B4-BE49-F238E27FC236}">
                    <a16:creationId xmlns:a16="http://schemas.microsoft.com/office/drawing/2014/main" id="{1F961E35-F88C-470E-8D62-CBA568FD3F49}"/>
                  </a:ext>
                </a:extLst>
              </p:cNvPr>
              <p:cNvSpPr txBox="1">
                <a:spLocks noChangeArrowheads="1"/>
              </p:cNvSpPr>
              <p:nvPr/>
            </p:nvSpPr>
            <p:spPr bwMode="auto">
              <a:xfrm>
                <a:off x="5137" y="2906"/>
                <a:ext cx="43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i="1">
                    <a:solidFill>
                      <a:schemeClr val="bg1"/>
                    </a:solidFill>
                    <a:ea typeface="楷体_GB2312" pitchFamily="49" charset="-122"/>
                  </a:rPr>
                  <a:t>E</a:t>
                </a:r>
                <a:r>
                  <a:rPr kumimoji="1" lang="en-US" altLang="en-US" sz="2400" i="1" baseline="-25000">
                    <a:solidFill>
                      <a:schemeClr val="bg1"/>
                    </a:solidFill>
                    <a:ea typeface="楷体_GB2312" pitchFamily="49" charset="-122"/>
                  </a:rPr>
                  <a:t>F,p</a:t>
                </a:r>
                <a:endParaRPr kumimoji="1" lang="en-US" altLang="zh-CN" sz="2400">
                  <a:solidFill>
                    <a:schemeClr val="bg1"/>
                  </a:solidFill>
                  <a:ea typeface="楷体_GB2312" pitchFamily="49" charset="-122"/>
                </a:endParaRPr>
              </a:p>
            </p:txBody>
          </p:sp>
          <p:sp>
            <p:nvSpPr>
              <p:cNvPr id="7225" name="Line 55">
                <a:extLst>
                  <a:ext uri="{FF2B5EF4-FFF2-40B4-BE49-F238E27FC236}">
                    <a16:creationId xmlns:a16="http://schemas.microsoft.com/office/drawing/2014/main" id="{6E4DA518-699B-402F-96FC-20D5917700C9}"/>
                  </a:ext>
                </a:extLst>
              </p:cNvPr>
              <p:cNvSpPr>
                <a:spLocks noChangeShapeType="1"/>
              </p:cNvSpPr>
              <p:nvPr/>
            </p:nvSpPr>
            <p:spPr bwMode="auto">
              <a:xfrm>
                <a:off x="4945" y="2810"/>
                <a:ext cx="0" cy="432"/>
              </a:xfrm>
              <a:prstGeom prst="line">
                <a:avLst/>
              </a:prstGeom>
              <a:noFill/>
              <a:ln w="9525">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6" name="Text Box 62">
                <a:extLst>
                  <a:ext uri="{FF2B5EF4-FFF2-40B4-BE49-F238E27FC236}">
                    <a16:creationId xmlns:a16="http://schemas.microsoft.com/office/drawing/2014/main" id="{FCD146AF-84A7-4F91-A58C-56F6B4637A0C}"/>
                  </a:ext>
                </a:extLst>
              </p:cNvPr>
              <p:cNvSpPr txBox="1">
                <a:spLocks noChangeArrowheads="1"/>
              </p:cNvSpPr>
              <p:nvPr/>
            </p:nvSpPr>
            <p:spPr bwMode="auto">
              <a:xfrm>
                <a:off x="2562" y="2523"/>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solidFill>
                      <a:schemeClr val="bg1"/>
                    </a:solidFill>
                    <a:ea typeface="楷体_GB2312" pitchFamily="49" charset="-122"/>
                  </a:rPr>
                  <a:t>Fermi</a:t>
                </a:r>
                <a:r>
                  <a:rPr lang="zh-CN" altLang="en-US" sz="2400">
                    <a:solidFill>
                      <a:schemeClr val="bg1"/>
                    </a:solidFill>
                    <a:ea typeface="楷体_GB2312" pitchFamily="49" charset="-122"/>
                  </a:rPr>
                  <a:t>能级</a:t>
                </a:r>
              </a:p>
            </p:txBody>
          </p:sp>
          <p:sp>
            <p:nvSpPr>
              <p:cNvPr id="7227" name="Text Box 63">
                <a:extLst>
                  <a:ext uri="{FF2B5EF4-FFF2-40B4-BE49-F238E27FC236}">
                    <a16:creationId xmlns:a16="http://schemas.microsoft.com/office/drawing/2014/main" id="{3F5D9205-8BF1-4826-9579-E937856F1AC8}"/>
                  </a:ext>
                </a:extLst>
              </p:cNvPr>
              <p:cNvSpPr txBox="1">
                <a:spLocks noChangeArrowheads="1"/>
              </p:cNvSpPr>
              <p:nvPr/>
            </p:nvSpPr>
            <p:spPr bwMode="auto">
              <a:xfrm>
                <a:off x="2381" y="1706"/>
                <a:ext cx="12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solidFill>
                      <a:schemeClr val="bg1"/>
                    </a:solidFill>
                    <a:ea typeface="楷体_GB2312" pitchFamily="49" charset="-122"/>
                  </a:rPr>
                  <a:t>Coulomb</a:t>
                </a:r>
                <a:r>
                  <a:rPr lang="zh-CN" altLang="en-US" sz="2400">
                    <a:solidFill>
                      <a:schemeClr val="bg1"/>
                    </a:solidFill>
                    <a:ea typeface="楷体_GB2312" pitchFamily="49" charset="-122"/>
                  </a:rPr>
                  <a:t>势垒</a:t>
                </a:r>
              </a:p>
            </p:txBody>
          </p:sp>
        </p:grpSp>
      </p:grpSp>
      <p:sp>
        <p:nvSpPr>
          <p:cNvPr id="270402" name="AutoShape 66">
            <a:extLst>
              <a:ext uri="{FF2B5EF4-FFF2-40B4-BE49-F238E27FC236}">
                <a16:creationId xmlns:a16="http://schemas.microsoft.com/office/drawing/2014/main" id="{7714A351-6BE0-4D0E-B467-B4376FBEEDD3}"/>
              </a:ext>
            </a:extLst>
          </p:cNvPr>
          <p:cNvSpPr>
            <a:spLocks noChangeArrowheads="1"/>
          </p:cNvSpPr>
          <p:nvPr/>
        </p:nvSpPr>
        <p:spPr bwMode="auto">
          <a:xfrm>
            <a:off x="0" y="1916113"/>
            <a:ext cx="1368425" cy="720725"/>
          </a:xfrm>
          <a:prstGeom prst="wedgeRoundRectCallout">
            <a:avLst>
              <a:gd name="adj1" fmla="val 92806"/>
              <a:gd name="adj2" fmla="val 22268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dirty="0">
                <a:solidFill>
                  <a:schemeClr val="bg2">
                    <a:lumMod val="10000"/>
                  </a:schemeClr>
                </a:solidFill>
                <a:ea typeface="楷体_GB2312" pitchFamily="49" charset="-122"/>
              </a:rPr>
              <a:t>实验测得的结合能</a:t>
            </a:r>
          </a:p>
        </p:txBody>
      </p:sp>
      <p:sp>
        <p:nvSpPr>
          <p:cNvPr id="270403" name="AutoShape 67">
            <a:extLst>
              <a:ext uri="{FF2B5EF4-FFF2-40B4-BE49-F238E27FC236}">
                <a16:creationId xmlns:a16="http://schemas.microsoft.com/office/drawing/2014/main" id="{1FC7EB5C-4917-4D52-AB65-E240F9B94562}"/>
              </a:ext>
            </a:extLst>
          </p:cNvPr>
          <p:cNvSpPr>
            <a:spLocks noChangeArrowheads="1"/>
          </p:cNvSpPr>
          <p:nvPr/>
        </p:nvSpPr>
        <p:spPr bwMode="auto">
          <a:xfrm>
            <a:off x="7199313" y="1484313"/>
            <a:ext cx="1944687" cy="792162"/>
          </a:xfrm>
          <a:prstGeom prst="wedgeRoundRectCallout">
            <a:avLst>
              <a:gd name="adj1" fmla="val -694"/>
              <a:gd name="adj2" fmla="val 31753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000" dirty="0">
                <a:solidFill>
                  <a:schemeClr val="bg2">
                    <a:lumMod val="10000"/>
                  </a:schemeClr>
                </a:solidFill>
                <a:ea typeface="楷体_GB2312" pitchFamily="49" charset="-122"/>
              </a:rPr>
              <a:t>基态时核子最高能级的位置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0401"/>
                                        </p:tgtEl>
                                        <p:attrNameLst>
                                          <p:attrName>style.visibility</p:attrName>
                                        </p:attrNameLst>
                                      </p:cBhvr>
                                      <p:to>
                                        <p:strVal val="visible"/>
                                      </p:to>
                                    </p:set>
                                    <p:animEffect transition="in" filter="wipe(down)">
                                      <p:cBhvr>
                                        <p:cTn id="7" dur="2000"/>
                                        <p:tgtEl>
                                          <p:spTgt spid="270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0402"/>
                                        </p:tgtEl>
                                        <p:attrNameLst>
                                          <p:attrName>style.visibility</p:attrName>
                                        </p:attrNameLst>
                                      </p:cBhvr>
                                      <p:to>
                                        <p:strVal val="visible"/>
                                      </p:to>
                                    </p:set>
                                    <p:animEffect transition="in" filter="wipe(down)">
                                      <p:cBhvr>
                                        <p:cTn id="12" dur="500"/>
                                        <p:tgtEl>
                                          <p:spTgt spid="270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0403"/>
                                        </p:tgtEl>
                                        <p:attrNameLst>
                                          <p:attrName>style.visibility</p:attrName>
                                        </p:attrNameLst>
                                      </p:cBhvr>
                                      <p:to>
                                        <p:strVal val="visible"/>
                                      </p:to>
                                    </p:set>
                                    <p:animEffect transition="in" filter="wipe(down)">
                                      <p:cBhvr>
                                        <p:cTn id="17" dur="500"/>
                                        <p:tgtEl>
                                          <p:spTgt spid="27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402" grpId="0" animBg="1"/>
      <p:bldP spid="27040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f2-5">
            <a:extLst>
              <a:ext uri="{FF2B5EF4-FFF2-40B4-BE49-F238E27FC236}">
                <a16:creationId xmlns:a16="http://schemas.microsoft.com/office/drawing/2014/main" id="{07759840-1F81-4C43-8A8A-169176947170}"/>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71550" y="692150"/>
            <a:ext cx="7075488" cy="50387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2325" name="Text Box 5">
            <a:extLst>
              <a:ext uri="{FF2B5EF4-FFF2-40B4-BE49-F238E27FC236}">
                <a16:creationId xmlns:a16="http://schemas.microsoft.com/office/drawing/2014/main" id="{ED928837-8058-4313-AF5E-2E13B4F861C0}"/>
              </a:ext>
            </a:extLst>
          </p:cNvPr>
          <p:cNvSpPr txBox="1">
            <a:spLocks noChangeArrowheads="1"/>
          </p:cNvSpPr>
          <p:nvPr/>
        </p:nvSpPr>
        <p:spPr bwMode="auto">
          <a:xfrm>
            <a:off x="2700338" y="5805488"/>
            <a:ext cx="4343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zh-CN" altLang="en-US" sz="2400">
                <a:solidFill>
                  <a:schemeClr val="bg2">
                    <a:lumMod val="10000"/>
                  </a:schemeClr>
                </a:solidFill>
                <a:ea typeface="楷体_GB2312" pitchFamily="49" charset="-122"/>
              </a:rPr>
              <a:t>奇</a:t>
            </a:r>
            <a:r>
              <a:rPr kumimoji="1" lang="en-US" altLang="en-US" sz="2400">
                <a:solidFill>
                  <a:schemeClr val="bg2">
                    <a:lumMod val="10000"/>
                  </a:schemeClr>
                </a:solidFill>
                <a:ea typeface="楷体_GB2312" pitchFamily="49" charset="-122"/>
              </a:rPr>
              <a:t>N</a:t>
            </a:r>
            <a:r>
              <a:rPr kumimoji="1" lang="zh-CN" altLang="en-US" sz="2400">
                <a:solidFill>
                  <a:schemeClr val="bg2">
                    <a:lumMod val="10000"/>
                  </a:schemeClr>
                </a:solidFill>
                <a:ea typeface="楷体_GB2312" pitchFamily="49" charset="-122"/>
              </a:rPr>
              <a:t>核的磁矩随自旋的变化</a:t>
            </a:r>
          </a:p>
        </p:txBody>
      </p:sp>
      <p:sp>
        <p:nvSpPr>
          <p:cNvPr id="312326" name="Text Box 6">
            <a:extLst>
              <a:ext uri="{FF2B5EF4-FFF2-40B4-BE49-F238E27FC236}">
                <a16:creationId xmlns:a16="http://schemas.microsoft.com/office/drawing/2014/main" id="{CDF47FB1-03B4-408F-A580-DFA922277480}"/>
              </a:ext>
            </a:extLst>
          </p:cNvPr>
          <p:cNvSpPr txBox="1">
            <a:spLocks noChangeArrowheads="1"/>
          </p:cNvSpPr>
          <p:nvPr/>
        </p:nvSpPr>
        <p:spPr bwMode="auto">
          <a:xfrm>
            <a:off x="4211638" y="4508500"/>
            <a:ext cx="187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zh-CN" sz="2400">
                <a:solidFill>
                  <a:schemeClr val="bg2">
                    <a:lumMod val="10000"/>
                  </a:schemeClr>
                </a:solidFill>
                <a:ea typeface="楷体_GB2312" pitchFamily="49" charset="-122"/>
              </a:rPr>
              <a:t>Schmidt</a:t>
            </a:r>
            <a:r>
              <a:rPr kumimoji="1" lang="zh-CN" altLang="zh-CN" sz="2400">
                <a:solidFill>
                  <a:schemeClr val="bg2">
                    <a:lumMod val="10000"/>
                  </a:schemeClr>
                </a:solidFill>
                <a:ea typeface="楷体_GB2312" pitchFamily="49" charset="-122"/>
              </a:rPr>
              <a:t>线</a:t>
            </a:r>
            <a:endParaRPr kumimoji="1" lang="zh-CN" altLang="en-US" sz="2400" b="0">
              <a:solidFill>
                <a:schemeClr val="bg2">
                  <a:lumMod val="10000"/>
                </a:schemeClr>
              </a:solidFill>
              <a:ea typeface="楷体_GB2312" pitchFamily="49" charset="-122"/>
            </a:endParaRPr>
          </a:p>
        </p:txBody>
      </p:sp>
      <p:sp>
        <p:nvSpPr>
          <p:cNvPr id="312327" name="Text Box 7">
            <a:extLst>
              <a:ext uri="{FF2B5EF4-FFF2-40B4-BE49-F238E27FC236}">
                <a16:creationId xmlns:a16="http://schemas.microsoft.com/office/drawing/2014/main" id="{27DF7265-A9E1-41F7-9696-C424894985AF}"/>
              </a:ext>
            </a:extLst>
          </p:cNvPr>
          <p:cNvSpPr txBox="1">
            <a:spLocks noChangeArrowheads="1"/>
          </p:cNvSpPr>
          <p:nvPr/>
        </p:nvSpPr>
        <p:spPr bwMode="auto">
          <a:xfrm>
            <a:off x="3276600" y="1412875"/>
            <a:ext cx="187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zh-CN" sz="2400">
                <a:solidFill>
                  <a:schemeClr val="bg2">
                    <a:lumMod val="10000"/>
                  </a:schemeClr>
                </a:solidFill>
                <a:ea typeface="楷体_GB2312" pitchFamily="49" charset="-122"/>
              </a:rPr>
              <a:t>Schmidt</a:t>
            </a:r>
            <a:r>
              <a:rPr kumimoji="1" lang="zh-CN" altLang="zh-CN" sz="2400">
                <a:solidFill>
                  <a:schemeClr val="bg2">
                    <a:lumMod val="10000"/>
                  </a:schemeClr>
                </a:solidFill>
                <a:ea typeface="楷体_GB2312" pitchFamily="49" charset="-122"/>
              </a:rPr>
              <a:t>线</a:t>
            </a:r>
            <a:endParaRPr kumimoji="1" lang="zh-CN" altLang="en-US" sz="2400" b="0">
              <a:solidFill>
                <a:schemeClr val="bg2">
                  <a:lumMod val="10000"/>
                </a:schemeClr>
              </a:solidFill>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a:extLst>
              <a:ext uri="{FF2B5EF4-FFF2-40B4-BE49-F238E27FC236}">
                <a16:creationId xmlns:a16="http://schemas.microsoft.com/office/drawing/2014/main" id="{5FCAE503-C8D7-4CF6-B2DC-92A6BE632422}"/>
              </a:ext>
            </a:extLst>
          </p:cNvPr>
          <p:cNvSpPr>
            <a:spLocks noChangeArrowheads="1"/>
          </p:cNvSpPr>
          <p:nvPr/>
        </p:nvSpPr>
        <p:spPr bwMode="auto">
          <a:xfrm>
            <a:off x="827088" y="1196975"/>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lnSpc>
                <a:spcPct val="125000"/>
              </a:lnSpc>
              <a:buFontTx/>
              <a:buNone/>
              <a:defRPr/>
            </a:pPr>
            <a:r>
              <a:rPr lang="en-US" altLang="zh-CN">
                <a:solidFill>
                  <a:schemeClr val="bg2">
                    <a:lumMod val="10000"/>
                  </a:schemeClr>
                </a:solidFill>
              </a:rPr>
              <a:t>  ☆</a:t>
            </a:r>
            <a:r>
              <a:rPr lang="zh-CN" altLang="en-US">
                <a:solidFill>
                  <a:schemeClr val="bg2">
                    <a:lumMod val="10000"/>
                  </a:schemeClr>
                </a:solidFill>
                <a:latin typeface="Times New Roman" panose="02020603050405020304" pitchFamily="18" charset="0"/>
                <a:ea typeface="楷体_GB2312" pitchFamily="49" charset="-122"/>
              </a:rPr>
              <a:t>壳层理论的单粒子模型不能正确预言奇</a:t>
            </a:r>
            <a:r>
              <a:rPr lang="en-US" altLang="en-US">
                <a:solidFill>
                  <a:schemeClr val="bg2">
                    <a:lumMod val="10000"/>
                  </a:schemeClr>
                </a:solidFill>
                <a:latin typeface="Times New Roman" panose="02020603050405020304" pitchFamily="18" charset="0"/>
                <a:ea typeface="楷体_GB2312" pitchFamily="49" charset="-122"/>
              </a:rPr>
              <a:t>A</a:t>
            </a:r>
            <a:r>
              <a:rPr lang="zh-CN" altLang="en-US">
                <a:solidFill>
                  <a:schemeClr val="bg2">
                    <a:lumMod val="10000"/>
                  </a:schemeClr>
                </a:solidFill>
                <a:latin typeface="Times New Roman" panose="02020603050405020304" pitchFamily="18" charset="0"/>
                <a:ea typeface="楷体_GB2312" pitchFamily="49" charset="-122"/>
              </a:rPr>
              <a:t>核的基态磁矩，但给出了与实验一致的趋势。</a:t>
            </a:r>
          </a:p>
          <a:p>
            <a:pPr eaLnBrk="1" hangingPunct="1">
              <a:lnSpc>
                <a:spcPct val="125000"/>
              </a:lnSpc>
              <a:buFontTx/>
              <a:buNone/>
              <a:defRPr/>
            </a:pPr>
            <a:r>
              <a:rPr lang="zh-CN" altLang="en-US">
                <a:solidFill>
                  <a:schemeClr val="bg2">
                    <a:lumMod val="10000"/>
                  </a:schemeClr>
                </a:solidFill>
              </a:rPr>
              <a:t>   ☆</a:t>
            </a:r>
            <a:r>
              <a:rPr lang="zh-CN" altLang="en-US">
                <a:solidFill>
                  <a:schemeClr val="bg2">
                    <a:lumMod val="10000"/>
                  </a:schemeClr>
                </a:solidFill>
                <a:latin typeface="Times New Roman" panose="02020603050405020304" pitchFamily="18" charset="0"/>
                <a:ea typeface="楷体_GB2312" pitchFamily="49" charset="-122"/>
              </a:rPr>
              <a:t>在已知奇</a:t>
            </a:r>
            <a:r>
              <a:rPr lang="en-US" altLang="en-US">
                <a:solidFill>
                  <a:schemeClr val="bg2">
                    <a:lumMod val="10000"/>
                  </a:schemeClr>
                </a:solidFill>
                <a:latin typeface="Times New Roman" panose="02020603050405020304" pitchFamily="18" charset="0"/>
                <a:ea typeface="楷体_GB2312" pitchFamily="49" charset="-122"/>
              </a:rPr>
              <a:t>A</a:t>
            </a:r>
            <a:r>
              <a:rPr lang="zh-CN" altLang="en-US">
                <a:solidFill>
                  <a:schemeClr val="bg2">
                    <a:lumMod val="10000"/>
                  </a:schemeClr>
                </a:solidFill>
                <a:latin typeface="Times New Roman" panose="02020603050405020304" pitchFamily="18" charset="0"/>
                <a:ea typeface="楷体_GB2312" pitchFamily="49" charset="-122"/>
              </a:rPr>
              <a:t>核的自旋时，通过磁矩的测量，可以根据</a:t>
            </a:r>
            <a:r>
              <a:rPr lang="en-US" altLang="en-US">
                <a:solidFill>
                  <a:schemeClr val="bg2">
                    <a:lumMod val="10000"/>
                  </a:schemeClr>
                </a:solidFill>
                <a:latin typeface="Times New Roman" panose="02020603050405020304" pitchFamily="18" charset="0"/>
                <a:ea typeface="楷体_GB2312" pitchFamily="49" charset="-122"/>
              </a:rPr>
              <a:t>Schmidt</a:t>
            </a:r>
            <a:r>
              <a:rPr lang="zh-CN" altLang="en-US">
                <a:solidFill>
                  <a:schemeClr val="bg2">
                    <a:lumMod val="10000"/>
                  </a:schemeClr>
                </a:solidFill>
                <a:latin typeface="Times New Roman" panose="02020603050405020304" pitchFamily="18" charset="0"/>
                <a:ea typeface="楷体_GB2312" pitchFamily="49" charset="-122"/>
              </a:rPr>
              <a:t>线确定此原子核最外面一个核子的轨道角动量和原子核的宇称。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a:extLst>
              <a:ext uri="{FF2B5EF4-FFF2-40B4-BE49-F238E27FC236}">
                <a16:creationId xmlns:a16="http://schemas.microsoft.com/office/drawing/2014/main" id="{D8C5FEAA-6460-4281-BFAB-27D9869B840D}"/>
              </a:ext>
            </a:extLst>
          </p:cNvPr>
          <p:cNvSpPr>
            <a:spLocks noGrp="1" noChangeArrowheads="1"/>
          </p:cNvSpPr>
          <p:nvPr>
            <p:ph type="body" sz="half" idx="1"/>
          </p:nvPr>
        </p:nvSpPr>
        <p:spPr>
          <a:xfrm>
            <a:off x="755650" y="836613"/>
            <a:ext cx="7427913" cy="30972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buFontTx/>
              <a:buNone/>
              <a:defRPr/>
            </a:pPr>
            <a:r>
              <a:rPr lang="en-US" altLang="zh-CN" sz="2800" b="1" dirty="0">
                <a:solidFill>
                  <a:schemeClr val="bg2">
                    <a:lumMod val="10000"/>
                  </a:schemeClr>
                </a:solidFill>
                <a:latin typeface="Times New Roman" panose="02020603050405020304" pitchFamily="18" charset="0"/>
                <a:ea typeface="楷体_GB2312" pitchFamily="49" charset="-122"/>
              </a:rPr>
              <a:t>3.    </a:t>
            </a:r>
            <a:r>
              <a:rPr lang="zh-CN" altLang="en-US" sz="2800" b="1" dirty="0">
                <a:solidFill>
                  <a:schemeClr val="bg2">
                    <a:lumMod val="10000"/>
                  </a:schemeClr>
                </a:solidFill>
                <a:latin typeface="Times New Roman" panose="02020603050405020304" pitchFamily="18" charset="0"/>
                <a:ea typeface="楷体_GB2312" pitchFamily="49" charset="-122"/>
              </a:rPr>
              <a:t>对原子核的基态电四极矩的预测</a:t>
            </a:r>
          </a:p>
          <a:p>
            <a:pPr eaLnBrk="1" hangingPunct="1">
              <a:buFontTx/>
              <a:buNone/>
              <a:defRPr/>
            </a:pPr>
            <a:r>
              <a:rPr lang="zh-CN" altLang="en-US" sz="2800" b="1" dirty="0">
                <a:solidFill>
                  <a:schemeClr val="bg2">
                    <a:lumMod val="10000"/>
                  </a:schemeClr>
                </a:solidFill>
                <a:latin typeface="Times New Roman" panose="02020603050405020304" pitchFamily="18" charset="0"/>
                <a:ea typeface="楷体_GB2312" pitchFamily="49" charset="-122"/>
              </a:rPr>
              <a:t>   ☆单粒子壳层模型：奇</a:t>
            </a:r>
            <a:r>
              <a:rPr lang="en-US" altLang="en-US" sz="2800" b="1" dirty="0">
                <a:solidFill>
                  <a:schemeClr val="bg2">
                    <a:lumMod val="10000"/>
                  </a:schemeClr>
                </a:solidFill>
                <a:latin typeface="Times New Roman" panose="02020603050405020304" pitchFamily="18" charset="0"/>
                <a:ea typeface="楷体_GB2312" pitchFamily="49" charset="-122"/>
              </a:rPr>
              <a:t>A</a:t>
            </a:r>
            <a:r>
              <a:rPr lang="zh-CN" altLang="en-US" sz="2800" b="1" dirty="0">
                <a:solidFill>
                  <a:schemeClr val="bg2">
                    <a:lumMod val="10000"/>
                  </a:schemeClr>
                </a:solidFill>
                <a:latin typeface="Times New Roman" panose="02020603050405020304" pitchFamily="18" charset="0"/>
                <a:ea typeface="楷体_GB2312" pitchFamily="49" charset="-122"/>
              </a:rPr>
              <a:t>核电四极矩完全由最外一个核子所决定。</a:t>
            </a:r>
          </a:p>
          <a:p>
            <a:pPr eaLnBrk="1" hangingPunct="1">
              <a:buFontTx/>
              <a:buNone/>
              <a:defRPr/>
            </a:pPr>
            <a:r>
              <a:rPr lang="zh-CN" altLang="en-US" sz="2800" b="1" dirty="0">
                <a:solidFill>
                  <a:schemeClr val="bg2">
                    <a:lumMod val="10000"/>
                  </a:schemeClr>
                </a:solidFill>
                <a:latin typeface="Times New Roman" panose="02020603050405020304" pitchFamily="18" charset="0"/>
                <a:ea typeface="楷体_GB2312" pitchFamily="49" charset="-122"/>
              </a:rPr>
              <a:t>   ☆奇中子不带电，所以不会产生电四极矩；</a:t>
            </a:r>
          </a:p>
          <a:p>
            <a:pPr eaLnBrk="1" hangingPunct="1">
              <a:buFontTx/>
              <a:buNone/>
              <a:defRPr/>
            </a:pPr>
            <a:r>
              <a:rPr lang="zh-CN" altLang="en-US" sz="2800" b="1" dirty="0">
                <a:solidFill>
                  <a:schemeClr val="bg2">
                    <a:lumMod val="10000"/>
                  </a:schemeClr>
                </a:solidFill>
                <a:latin typeface="Times New Roman" panose="02020603050405020304" pitchFamily="18" charset="0"/>
                <a:ea typeface="楷体_GB2312" pitchFamily="49" charset="-122"/>
              </a:rPr>
              <a:t>   ☆当奇</a:t>
            </a:r>
            <a:r>
              <a:rPr lang="en-US" altLang="zh-CN" sz="2800" b="1" i="1" dirty="0">
                <a:solidFill>
                  <a:schemeClr val="bg2">
                    <a:lumMod val="10000"/>
                  </a:schemeClr>
                </a:solidFill>
                <a:latin typeface="Times New Roman" panose="02020603050405020304" pitchFamily="18" charset="0"/>
                <a:ea typeface="楷体_GB2312" pitchFamily="49" charset="-122"/>
              </a:rPr>
              <a:t>Z</a:t>
            </a:r>
            <a:r>
              <a:rPr lang="zh-CN" altLang="en-US" sz="2800" b="1" dirty="0">
                <a:solidFill>
                  <a:schemeClr val="bg2">
                    <a:lumMod val="10000"/>
                  </a:schemeClr>
                </a:solidFill>
                <a:latin typeface="Times New Roman" panose="02020603050405020304" pitchFamily="18" charset="0"/>
                <a:ea typeface="楷体_GB2312" pitchFamily="49" charset="-122"/>
              </a:rPr>
              <a:t>偶</a:t>
            </a:r>
            <a:r>
              <a:rPr lang="en-US" altLang="zh-CN" sz="2800" b="1" i="1" dirty="0">
                <a:solidFill>
                  <a:schemeClr val="bg2">
                    <a:lumMod val="10000"/>
                  </a:schemeClr>
                </a:solidFill>
                <a:latin typeface="Times New Roman" panose="02020603050405020304" pitchFamily="18" charset="0"/>
                <a:ea typeface="楷体_GB2312" pitchFamily="49" charset="-122"/>
              </a:rPr>
              <a:t>N</a:t>
            </a:r>
            <a:r>
              <a:rPr lang="zh-CN" altLang="en-US" sz="2800" b="1" dirty="0">
                <a:solidFill>
                  <a:schemeClr val="bg2">
                    <a:lumMod val="10000"/>
                  </a:schemeClr>
                </a:solidFill>
                <a:latin typeface="Times New Roman" panose="02020603050405020304" pitchFamily="18" charset="0"/>
                <a:ea typeface="楷体_GB2312" pitchFamily="49" charset="-122"/>
              </a:rPr>
              <a:t>核的满壳层外有</a:t>
            </a:r>
            <a:r>
              <a:rPr lang="en-US" altLang="zh-CN" sz="2800" b="1" i="1" dirty="0">
                <a:solidFill>
                  <a:schemeClr val="bg2">
                    <a:lumMod val="10000"/>
                  </a:schemeClr>
                </a:solidFill>
                <a:latin typeface="Times New Roman" panose="02020603050405020304" pitchFamily="18" charset="0"/>
                <a:ea typeface="楷体_GB2312" pitchFamily="49" charset="-122"/>
              </a:rPr>
              <a:t>p</a:t>
            </a:r>
            <a:r>
              <a:rPr lang="zh-CN" altLang="en-US" sz="2800" b="1" dirty="0">
                <a:solidFill>
                  <a:schemeClr val="bg2">
                    <a:lumMod val="10000"/>
                  </a:schemeClr>
                </a:solidFill>
                <a:latin typeface="Times New Roman" panose="02020603050405020304" pitchFamily="18" charset="0"/>
                <a:ea typeface="楷体_GB2312" pitchFamily="49" charset="-122"/>
              </a:rPr>
              <a:t>个质子处于角动量为</a:t>
            </a:r>
            <a:r>
              <a:rPr lang="en-US" altLang="zh-CN" sz="2800" b="1" i="1" dirty="0">
                <a:solidFill>
                  <a:schemeClr val="bg2">
                    <a:lumMod val="10000"/>
                  </a:schemeClr>
                </a:solidFill>
                <a:latin typeface="Times New Roman" panose="02020603050405020304" pitchFamily="18" charset="0"/>
                <a:ea typeface="楷体_GB2312" pitchFamily="49" charset="-122"/>
              </a:rPr>
              <a:t>j </a:t>
            </a:r>
            <a:r>
              <a:rPr lang="zh-CN" altLang="en-US" sz="2800" b="1" dirty="0">
                <a:solidFill>
                  <a:schemeClr val="bg2">
                    <a:lumMod val="10000"/>
                  </a:schemeClr>
                </a:solidFill>
                <a:latin typeface="Times New Roman" panose="02020603050405020304" pitchFamily="18" charset="0"/>
                <a:ea typeface="楷体_GB2312" pitchFamily="49" charset="-122"/>
              </a:rPr>
              <a:t>的能级上时，计算给出：</a:t>
            </a:r>
          </a:p>
        </p:txBody>
      </p:sp>
      <p:graphicFrame>
        <p:nvGraphicFramePr>
          <p:cNvPr id="36867" name="Object 5">
            <a:extLst>
              <a:ext uri="{FF2B5EF4-FFF2-40B4-BE49-F238E27FC236}">
                <a16:creationId xmlns:a16="http://schemas.microsoft.com/office/drawing/2014/main" id="{387EC426-3498-4789-BADF-F098D8A9436E}"/>
              </a:ext>
            </a:extLst>
          </p:cNvPr>
          <p:cNvGraphicFramePr>
            <a:graphicFrameLocks noChangeAspect="1"/>
          </p:cNvGraphicFramePr>
          <p:nvPr>
            <p:ph sz="half" idx="2"/>
          </p:nvPr>
        </p:nvGraphicFramePr>
        <p:xfrm>
          <a:off x="1676400" y="4005263"/>
          <a:ext cx="4781550" cy="2016125"/>
        </p:xfrm>
        <a:graphic>
          <a:graphicData uri="http://schemas.openxmlformats.org/presentationml/2006/ole">
            <mc:AlternateContent xmlns:mc="http://schemas.openxmlformats.org/markup-compatibility/2006">
              <mc:Choice xmlns:v="urn:schemas-microsoft-com:vml" Requires="v">
                <p:oleObj spid="_x0000_s36868" name="公式" r:id="rId3" imgW="2108200" imgH="889000" progId="Equation.3">
                  <p:embed/>
                </p:oleObj>
              </mc:Choice>
              <mc:Fallback>
                <p:oleObj name="公式" r:id="rId3" imgW="2108200" imgH="889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05263"/>
                        <a:ext cx="4781550" cy="2016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E0E4DA51-1124-4815-8B83-79EE647632E8}"/>
              </a:ext>
            </a:extLst>
          </p:cNvPr>
          <p:cNvSpPr>
            <a:spLocks noChangeArrowheads="1"/>
          </p:cNvSpPr>
          <p:nvPr/>
        </p:nvSpPr>
        <p:spPr bwMode="auto">
          <a:xfrm>
            <a:off x="684213" y="1052513"/>
            <a:ext cx="23971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800">
                <a:latin typeface="Times New Roman" panose="02020603050405020304" pitchFamily="18" charset="0"/>
                <a:ea typeface="楷体_GB2312" pitchFamily="49" charset="-122"/>
              </a:rPr>
              <a:t>双幻</a:t>
            </a:r>
            <a:r>
              <a:rPr lang="zh-CN" altLang="en-US" sz="2800">
                <a:latin typeface="Times New Roman" panose="02020603050405020304" pitchFamily="18" charset="0"/>
                <a:ea typeface="楷体_GB2312" pitchFamily="49" charset="-122"/>
                <a:sym typeface="Symbol" panose="05050102010706020507" pitchFamily="18" charset="2"/>
              </a:rPr>
              <a:t></a:t>
            </a:r>
            <a:r>
              <a:rPr lang="en-US" altLang="zh-CN" sz="2800">
                <a:latin typeface="Times New Roman" panose="02020603050405020304" pitchFamily="18" charset="0"/>
                <a:ea typeface="楷体_GB2312" pitchFamily="49" charset="-122"/>
                <a:sym typeface="Symbol" panose="05050102010706020507" pitchFamily="18" charset="2"/>
              </a:rPr>
              <a:t>1</a:t>
            </a:r>
            <a:r>
              <a:rPr lang="zh-CN" altLang="en-US" sz="2800">
                <a:latin typeface="Times New Roman" panose="02020603050405020304" pitchFamily="18" charset="0"/>
                <a:ea typeface="楷体_GB2312" pitchFamily="49" charset="-122"/>
                <a:sym typeface="Symbol" panose="05050102010706020507" pitchFamily="18" charset="2"/>
              </a:rPr>
              <a:t>质子</a:t>
            </a:r>
          </a:p>
        </p:txBody>
      </p:sp>
      <p:grpSp>
        <p:nvGrpSpPr>
          <p:cNvPr id="319507" name="Group 19">
            <a:extLst>
              <a:ext uri="{FF2B5EF4-FFF2-40B4-BE49-F238E27FC236}">
                <a16:creationId xmlns:a16="http://schemas.microsoft.com/office/drawing/2014/main" id="{6CDB7960-B05B-4725-ACDC-6764F8BFFE06}"/>
              </a:ext>
            </a:extLst>
          </p:cNvPr>
          <p:cNvGrpSpPr>
            <a:grpSpLocks/>
          </p:cNvGrpSpPr>
          <p:nvPr/>
        </p:nvGrpSpPr>
        <p:grpSpPr bwMode="auto">
          <a:xfrm>
            <a:off x="755650" y="1989138"/>
            <a:ext cx="7924800" cy="1323975"/>
            <a:chOff x="476" y="1253"/>
            <a:chExt cx="4992" cy="834"/>
          </a:xfrm>
        </p:grpSpPr>
        <p:sp>
          <p:nvSpPr>
            <p:cNvPr id="37899" name="Oval 5">
              <a:extLst>
                <a:ext uri="{FF2B5EF4-FFF2-40B4-BE49-F238E27FC236}">
                  <a16:creationId xmlns:a16="http://schemas.microsoft.com/office/drawing/2014/main" id="{6552E0D3-26F8-4C89-93CB-2CD7A7A280CC}"/>
                </a:ext>
              </a:extLst>
            </p:cNvPr>
            <p:cNvSpPr>
              <a:spLocks noChangeArrowheads="1"/>
            </p:cNvSpPr>
            <p:nvPr/>
          </p:nvSpPr>
          <p:spPr bwMode="auto">
            <a:xfrm>
              <a:off x="668" y="1253"/>
              <a:ext cx="768" cy="834"/>
            </a:xfrm>
            <a:prstGeom prst="ellipse">
              <a:avLst/>
            </a:prstGeom>
            <a:solidFill>
              <a:srgbClr val="FF0000"/>
            </a:solidFill>
            <a:ln w="9525">
              <a:solidFill>
                <a:srgbClr val="FF0000"/>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0" name="Oval 6">
              <a:extLst>
                <a:ext uri="{FF2B5EF4-FFF2-40B4-BE49-F238E27FC236}">
                  <a16:creationId xmlns:a16="http://schemas.microsoft.com/office/drawing/2014/main" id="{96424EFB-1D5A-4DCB-8A01-0B1954B4A90A}"/>
                </a:ext>
              </a:extLst>
            </p:cNvPr>
            <p:cNvSpPr>
              <a:spLocks noChangeArrowheads="1"/>
            </p:cNvSpPr>
            <p:nvPr/>
          </p:nvSpPr>
          <p:spPr bwMode="auto">
            <a:xfrm>
              <a:off x="476" y="1547"/>
              <a:ext cx="1152" cy="246"/>
            </a:xfrm>
            <a:prstGeom prst="ellipse">
              <a:avLst/>
            </a:prstGeom>
            <a:solidFill>
              <a:srgbClr val="FF0000"/>
            </a:solidFill>
            <a:ln w="9525">
              <a:solidFill>
                <a:srgbClr val="000000"/>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1" name="Oval 7">
              <a:extLst>
                <a:ext uri="{FF2B5EF4-FFF2-40B4-BE49-F238E27FC236}">
                  <a16:creationId xmlns:a16="http://schemas.microsoft.com/office/drawing/2014/main" id="{319F7DA3-0008-4D97-84ED-873FE0B30043}"/>
                </a:ext>
              </a:extLst>
            </p:cNvPr>
            <p:cNvSpPr>
              <a:spLocks noChangeArrowheads="1"/>
            </p:cNvSpPr>
            <p:nvPr/>
          </p:nvSpPr>
          <p:spPr bwMode="auto">
            <a:xfrm>
              <a:off x="1532" y="1547"/>
              <a:ext cx="144" cy="148"/>
            </a:xfrm>
            <a:prstGeom prst="ellipse">
              <a:avLst/>
            </a:prstGeom>
            <a:solidFill>
              <a:srgbClr val="00FFFF"/>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2" name="AutoShape 8">
              <a:extLst>
                <a:ext uri="{FF2B5EF4-FFF2-40B4-BE49-F238E27FC236}">
                  <a16:creationId xmlns:a16="http://schemas.microsoft.com/office/drawing/2014/main" id="{BBC501A6-42C8-401F-A853-2AB88C718B87}"/>
                </a:ext>
              </a:extLst>
            </p:cNvPr>
            <p:cNvSpPr>
              <a:spLocks noChangeArrowheads="1"/>
            </p:cNvSpPr>
            <p:nvPr/>
          </p:nvSpPr>
          <p:spPr bwMode="auto">
            <a:xfrm>
              <a:off x="1916" y="1547"/>
              <a:ext cx="384" cy="197"/>
            </a:xfrm>
            <a:prstGeom prst="rightArrow">
              <a:avLst>
                <a:gd name="adj1" fmla="val 50000"/>
                <a:gd name="adj2" fmla="val 48731"/>
              </a:avLst>
            </a:prstGeom>
            <a:solidFill>
              <a:srgbClr val="FF0000"/>
            </a:solidFill>
            <a:ln w="9525">
              <a:solidFill>
                <a:schemeClr val="tx1"/>
              </a:solidFill>
              <a:miter lim="800000"/>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3" name="Oval 9">
              <a:extLst>
                <a:ext uri="{FF2B5EF4-FFF2-40B4-BE49-F238E27FC236}">
                  <a16:creationId xmlns:a16="http://schemas.microsoft.com/office/drawing/2014/main" id="{5E7C8668-1D9D-4B38-8CB2-8F85D08AACE5}"/>
                </a:ext>
              </a:extLst>
            </p:cNvPr>
            <p:cNvSpPr>
              <a:spLocks noChangeArrowheads="1"/>
            </p:cNvSpPr>
            <p:nvPr/>
          </p:nvSpPr>
          <p:spPr bwMode="auto">
            <a:xfrm>
              <a:off x="2684" y="1344"/>
              <a:ext cx="1056" cy="635"/>
            </a:xfrm>
            <a:prstGeom prst="ellipse">
              <a:avLst/>
            </a:prstGeom>
            <a:solidFill>
              <a:srgbClr val="FF0000"/>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4" name="Text Box 10">
              <a:extLst>
                <a:ext uri="{FF2B5EF4-FFF2-40B4-BE49-F238E27FC236}">
                  <a16:creationId xmlns:a16="http://schemas.microsoft.com/office/drawing/2014/main" id="{4AE6321D-8040-4D9E-B65D-6C0494BFDFDA}"/>
                </a:ext>
              </a:extLst>
            </p:cNvPr>
            <p:cNvSpPr txBox="1">
              <a:spLocks noChangeArrowheads="1"/>
            </p:cNvSpPr>
            <p:nvPr/>
          </p:nvSpPr>
          <p:spPr bwMode="auto">
            <a:xfrm>
              <a:off x="4172" y="1351"/>
              <a:ext cx="1296"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solidFill>
                    <a:schemeClr val="tx1"/>
                  </a:solidFill>
                  <a:ea typeface="楷体_GB2312" pitchFamily="49" charset="-122"/>
                </a:rPr>
                <a:t>双幻</a:t>
              </a:r>
              <a:r>
                <a:rPr kumimoji="1" lang="en-US" altLang="zh-CN" sz="2400">
                  <a:solidFill>
                    <a:schemeClr val="tx1"/>
                  </a:solidFill>
                  <a:ea typeface="楷体_GB2312" pitchFamily="49" charset="-122"/>
                  <a:sym typeface="Symbol" panose="05050102010706020507" pitchFamily="18" charset="2"/>
                </a:rPr>
                <a:t>+1</a:t>
              </a:r>
              <a:r>
                <a:rPr kumimoji="1" lang="zh-CN" altLang="en-US" sz="2400">
                  <a:solidFill>
                    <a:schemeClr val="tx1"/>
                  </a:solidFill>
                  <a:ea typeface="楷体_GB2312" pitchFamily="49" charset="-122"/>
                  <a:sym typeface="Symbol" panose="05050102010706020507" pitchFamily="18" charset="2"/>
                </a:rPr>
                <a:t>质子</a:t>
              </a:r>
            </a:p>
            <a:p>
              <a:pPr eaLnBrk="1" hangingPunct="1">
                <a:spcBef>
                  <a:spcPct val="50000"/>
                </a:spcBef>
              </a:pPr>
              <a:r>
                <a:rPr kumimoji="1" lang="en-US" altLang="zh-CN" sz="2400">
                  <a:solidFill>
                    <a:schemeClr val="tx1"/>
                  </a:solidFill>
                  <a:ea typeface="楷体_GB2312" pitchFamily="49" charset="-122"/>
                  <a:sym typeface="Symbol" panose="05050102010706020507" pitchFamily="18" charset="2"/>
                </a:rPr>
                <a:t>Q&lt;0</a:t>
              </a:r>
            </a:p>
          </p:txBody>
        </p:sp>
      </p:grpSp>
      <p:grpSp>
        <p:nvGrpSpPr>
          <p:cNvPr id="319508" name="Group 20">
            <a:extLst>
              <a:ext uri="{FF2B5EF4-FFF2-40B4-BE49-F238E27FC236}">
                <a16:creationId xmlns:a16="http://schemas.microsoft.com/office/drawing/2014/main" id="{DE263433-8E3D-451A-8A50-2236711DEFE0}"/>
              </a:ext>
            </a:extLst>
          </p:cNvPr>
          <p:cNvGrpSpPr>
            <a:grpSpLocks/>
          </p:cNvGrpSpPr>
          <p:nvPr/>
        </p:nvGrpSpPr>
        <p:grpSpPr bwMode="auto">
          <a:xfrm>
            <a:off x="1060450" y="3703638"/>
            <a:ext cx="7696200" cy="1565275"/>
            <a:chOff x="668" y="2333"/>
            <a:chExt cx="4848" cy="986"/>
          </a:xfrm>
        </p:grpSpPr>
        <p:sp>
          <p:nvSpPr>
            <p:cNvPr id="37893" name="Oval 11">
              <a:extLst>
                <a:ext uri="{FF2B5EF4-FFF2-40B4-BE49-F238E27FC236}">
                  <a16:creationId xmlns:a16="http://schemas.microsoft.com/office/drawing/2014/main" id="{CCA50CC4-50EE-4779-8113-A02016BD9A97}"/>
                </a:ext>
              </a:extLst>
            </p:cNvPr>
            <p:cNvSpPr>
              <a:spLocks noChangeArrowheads="1"/>
            </p:cNvSpPr>
            <p:nvPr/>
          </p:nvSpPr>
          <p:spPr bwMode="auto">
            <a:xfrm>
              <a:off x="668" y="2333"/>
              <a:ext cx="864" cy="785"/>
            </a:xfrm>
            <a:prstGeom prst="ellipse">
              <a:avLst/>
            </a:prstGeom>
            <a:solidFill>
              <a:srgbClr val="00FFFF"/>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4" name="Oval 12">
              <a:extLst>
                <a:ext uri="{FF2B5EF4-FFF2-40B4-BE49-F238E27FC236}">
                  <a16:creationId xmlns:a16="http://schemas.microsoft.com/office/drawing/2014/main" id="{F6EED687-BB66-435D-951D-D5A2B7CD65C0}"/>
                </a:ext>
              </a:extLst>
            </p:cNvPr>
            <p:cNvSpPr>
              <a:spLocks noChangeArrowheads="1"/>
            </p:cNvSpPr>
            <p:nvPr/>
          </p:nvSpPr>
          <p:spPr bwMode="auto">
            <a:xfrm>
              <a:off x="716" y="2627"/>
              <a:ext cx="768" cy="196"/>
            </a:xfrm>
            <a:prstGeom prst="ellipse">
              <a:avLst/>
            </a:prstGeom>
            <a:solidFill>
              <a:srgbClr val="00FFFF"/>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5" name="Oval 13">
              <a:extLst>
                <a:ext uri="{FF2B5EF4-FFF2-40B4-BE49-F238E27FC236}">
                  <a16:creationId xmlns:a16="http://schemas.microsoft.com/office/drawing/2014/main" id="{63AB221C-5C76-4E81-9468-D60BAD74C9F9}"/>
                </a:ext>
              </a:extLst>
            </p:cNvPr>
            <p:cNvSpPr>
              <a:spLocks noChangeArrowheads="1"/>
            </p:cNvSpPr>
            <p:nvPr/>
          </p:nvSpPr>
          <p:spPr bwMode="auto">
            <a:xfrm>
              <a:off x="1388" y="2627"/>
              <a:ext cx="144" cy="147"/>
            </a:xfrm>
            <a:prstGeom prst="ellipse">
              <a:avLst/>
            </a:prstGeom>
            <a:solidFill>
              <a:schemeClr val="tx1"/>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6" name="AutoShape 14">
              <a:extLst>
                <a:ext uri="{FF2B5EF4-FFF2-40B4-BE49-F238E27FC236}">
                  <a16:creationId xmlns:a16="http://schemas.microsoft.com/office/drawing/2014/main" id="{4DDE97C3-873E-4D62-99C1-7E82D062AA85}"/>
                </a:ext>
              </a:extLst>
            </p:cNvPr>
            <p:cNvSpPr>
              <a:spLocks noChangeArrowheads="1"/>
            </p:cNvSpPr>
            <p:nvPr/>
          </p:nvSpPr>
          <p:spPr bwMode="auto">
            <a:xfrm>
              <a:off x="1916" y="2627"/>
              <a:ext cx="384" cy="196"/>
            </a:xfrm>
            <a:prstGeom prst="rightArrow">
              <a:avLst>
                <a:gd name="adj1" fmla="val 50000"/>
                <a:gd name="adj2" fmla="val 48980"/>
              </a:avLst>
            </a:prstGeom>
            <a:solidFill>
              <a:srgbClr val="00FFFF"/>
            </a:solidFill>
            <a:ln w="9525">
              <a:solidFill>
                <a:schemeClr val="tx1"/>
              </a:solidFill>
              <a:miter lim="800000"/>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7" name="Oval 15">
              <a:extLst>
                <a:ext uri="{FF2B5EF4-FFF2-40B4-BE49-F238E27FC236}">
                  <a16:creationId xmlns:a16="http://schemas.microsoft.com/office/drawing/2014/main" id="{54F2ADC1-AC1F-418E-A960-2B6C1289EBD7}"/>
                </a:ext>
              </a:extLst>
            </p:cNvPr>
            <p:cNvSpPr>
              <a:spLocks noChangeArrowheads="1"/>
            </p:cNvSpPr>
            <p:nvPr/>
          </p:nvSpPr>
          <p:spPr bwMode="auto">
            <a:xfrm>
              <a:off x="2880" y="2387"/>
              <a:ext cx="596" cy="932"/>
            </a:xfrm>
            <a:prstGeom prst="ellipse">
              <a:avLst/>
            </a:prstGeom>
            <a:solidFill>
              <a:srgbClr val="00FFFF"/>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8" name="Text Box 16">
              <a:extLst>
                <a:ext uri="{FF2B5EF4-FFF2-40B4-BE49-F238E27FC236}">
                  <a16:creationId xmlns:a16="http://schemas.microsoft.com/office/drawing/2014/main" id="{0E3C2472-D3CA-4B3C-AC94-23C06EF276AD}"/>
                </a:ext>
              </a:extLst>
            </p:cNvPr>
            <p:cNvSpPr txBox="1">
              <a:spLocks noChangeArrowheads="1"/>
            </p:cNvSpPr>
            <p:nvPr/>
          </p:nvSpPr>
          <p:spPr bwMode="auto">
            <a:xfrm>
              <a:off x="4220" y="2480"/>
              <a:ext cx="1296" cy="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solidFill>
                    <a:schemeClr val="tx1"/>
                  </a:solidFill>
                  <a:ea typeface="楷体_GB2312" pitchFamily="49" charset="-122"/>
                </a:rPr>
                <a:t>双幻</a:t>
              </a:r>
              <a:r>
                <a:rPr kumimoji="1" lang="en-US" altLang="zh-CN" sz="2400">
                  <a:solidFill>
                    <a:schemeClr val="tx1"/>
                  </a:solidFill>
                  <a:ea typeface="楷体_GB2312" pitchFamily="49" charset="-122"/>
                  <a:sym typeface="Symbol" panose="05050102010706020507" pitchFamily="18" charset="2"/>
                </a:rPr>
                <a:t>-1</a:t>
              </a:r>
              <a:r>
                <a:rPr kumimoji="1" lang="zh-CN" altLang="en-US" sz="2400">
                  <a:solidFill>
                    <a:schemeClr val="tx1"/>
                  </a:solidFill>
                  <a:ea typeface="楷体_GB2312" pitchFamily="49" charset="-122"/>
                  <a:sym typeface="Symbol" panose="05050102010706020507" pitchFamily="18" charset="2"/>
                </a:rPr>
                <a:t>质子</a:t>
              </a:r>
            </a:p>
            <a:p>
              <a:pPr eaLnBrk="1" hangingPunct="1">
                <a:spcBef>
                  <a:spcPct val="50000"/>
                </a:spcBef>
              </a:pPr>
              <a:r>
                <a:rPr kumimoji="1" lang="en-US" altLang="zh-CN" sz="2400">
                  <a:solidFill>
                    <a:schemeClr val="tx1"/>
                  </a:solidFill>
                  <a:ea typeface="楷体_GB2312" pitchFamily="49" charset="-122"/>
                  <a:sym typeface="Symbol" panose="05050102010706020507" pitchFamily="18" charset="2"/>
                </a:rPr>
                <a:t>Q&gt;0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9507"/>
                                        </p:tgtEl>
                                        <p:attrNameLst>
                                          <p:attrName>style.visibility</p:attrName>
                                        </p:attrNameLst>
                                      </p:cBhvr>
                                      <p:to>
                                        <p:strVal val="visible"/>
                                      </p:to>
                                    </p:set>
                                    <p:animEffect transition="in" filter="wipe(left)">
                                      <p:cBhvr>
                                        <p:cTn id="7" dur="1000"/>
                                        <p:tgtEl>
                                          <p:spTgt spid="319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9508"/>
                                        </p:tgtEl>
                                        <p:attrNameLst>
                                          <p:attrName>style.visibility</p:attrName>
                                        </p:attrNameLst>
                                      </p:cBhvr>
                                      <p:to>
                                        <p:strVal val="visible"/>
                                      </p:to>
                                    </p:set>
                                    <p:animEffect transition="in" filter="wipe(left)">
                                      <p:cBhvr>
                                        <p:cTn id="12" dur="1000"/>
                                        <p:tgtEl>
                                          <p:spTgt spid="31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a:extLst>
              <a:ext uri="{FF2B5EF4-FFF2-40B4-BE49-F238E27FC236}">
                <a16:creationId xmlns:a16="http://schemas.microsoft.com/office/drawing/2014/main" id="{A3D2F0EB-CEFD-4A01-9F94-EBC590FAA8F0}"/>
              </a:ext>
            </a:extLst>
          </p:cNvPr>
          <p:cNvSpPr>
            <a:spLocks noChangeArrowheads="1"/>
          </p:cNvSpPr>
          <p:nvPr/>
        </p:nvSpPr>
        <p:spPr bwMode="auto">
          <a:xfrm>
            <a:off x="611188" y="836613"/>
            <a:ext cx="8137525"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lnSpc>
                <a:spcPct val="115000"/>
              </a:lnSpc>
              <a:buFontTx/>
              <a:buNone/>
              <a:defRPr/>
            </a:pPr>
            <a:r>
              <a:rPr lang="en-US" altLang="zh-CN" dirty="0">
                <a:solidFill>
                  <a:schemeClr val="bg2">
                    <a:lumMod val="10000"/>
                  </a:schemeClr>
                </a:solidFill>
                <a:latin typeface="Times New Roman" panose="02020603050405020304" pitchFamily="18" charset="0"/>
                <a:ea typeface="楷体_GB2312" pitchFamily="49" charset="-122"/>
              </a:rPr>
              <a:t>4.     </a:t>
            </a:r>
            <a:r>
              <a:rPr lang="zh-CN" altLang="en-US" dirty="0">
                <a:solidFill>
                  <a:schemeClr val="bg2">
                    <a:lumMod val="10000"/>
                  </a:schemeClr>
                </a:solidFill>
                <a:latin typeface="Times New Roman" panose="02020603050405020304" pitchFamily="18" charset="0"/>
                <a:ea typeface="楷体_GB2312" pitchFamily="49" charset="-122"/>
              </a:rPr>
              <a:t>原子核壳层模型的其他应用</a:t>
            </a:r>
          </a:p>
          <a:p>
            <a:pPr eaLnBrk="1" hangingPunct="1">
              <a:lnSpc>
                <a:spcPct val="115000"/>
              </a:lnSpc>
              <a:buFont typeface="Monotype Sorts" pitchFamily="2" charset="2"/>
              <a:buNone/>
              <a:defRPr/>
            </a:pPr>
            <a:r>
              <a:rPr lang="zh-CN" altLang="en-US" dirty="0">
                <a:solidFill>
                  <a:schemeClr val="bg2">
                    <a:lumMod val="10000"/>
                  </a:schemeClr>
                </a:solidFill>
              </a:rPr>
              <a:t>   ☆</a:t>
            </a:r>
            <a:r>
              <a:rPr lang="zh-CN" altLang="en-US" dirty="0">
                <a:solidFill>
                  <a:schemeClr val="bg2">
                    <a:lumMod val="10000"/>
                  </a:schemeClr>
                </a:solidFill>
                <a:latin typeface="Times New Roman" panose="02020603050405020304" pitchFamily="18" charset="0"/>
                <a:ea typeface="楷体_GB2312" pitchFamily="49" charset="-122"/>
              </a:rPr>
              <a:t>原子核</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dirty="0">
                <a:solidFill>
                  <a:schemeClr val="bg2">
                    <a:lumMod val="10000"/>
                  </a:schemeClr>
                </a:solidFill>
                <a:latin typeface="Times New Roman" panose="02020603050405020304" pitchFamily="18" charset="0"/>
                <a:ea typeface="楷体_GB2312" pitchFamily="49" charset="-122"/>
              </a:rPr>
              <a:t>衰变的跃迁级次</a:t>
            </a:r>
          </a:p>
          <a:p>
            <a:pPr eaLnBrk="1" hangingPunct="1">
              <a:lnSpc>
                <a:spcPct val="115000"/>
              </a:lnSpc>
              <a:buFont typeface="Monotype Sorts" pitchFamily="2" charset="2"/>
              <a:buNone/>
              <a:defRPr/>
            </a:pPr>
            <a:r>
              <a:rPr lang="zh-CN" altLang="en-US" dirty="0">
                <a:solidFill>
                  <a:schemeClr val="bg2">
                    <a:lumMod val="10000"/>
                  </a:schemeClr>
                </a:solidFill>
              </a:rPr>
              <a:t>   ☆</a:t>
            </a:r>
            <a:r>
              <a:rPr lang="zh-CN" altLang="en-US" dirty="0">
                <a:solidFill>
                  <a:schemeClr val="bg2">
                    <a:lumMod val="10000"/>
                  </a:schemeClr>
                </a:solidFill>
                <a:latin typeface="Times New Roman" panose="02020603050405020304" pitchFamily="18" charset="0"/>
                <a:ea typeface="楷体_GB2312" pitchFamily="49" charset="-122"/>
              </a:rPr>
              <a:t>原子核的</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跃迁概率的定性说明</a:t>
            </a:r>
          </a:p>
          <a:p>
            <a:pPr eaLnBrk="1" hangingPunct="1">
              <a:lnSpc>
                <a:spcPct val="115000"/>
              </a:lnSpc>
              <a:buFont typeface="Monotype Sorts" pitchFamily="2" charset="2"/>
              <a:buNone/>
              <a:defRPr/>
            </a:pPr>
            <a:r>
              <a:rPr lang="zh-CN" altLang="en-US" dirty="0">
                <a:solidFill>
                  <a:schemeClr val="bg2">
                    <a:lumMod val="10000"/>
                  </a:schemeClr>
                </a:solidFill>
              </a:rPr>
              <a:t>   ☆</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核反应</a:t>
            </a:r>
          </a:p>
          <a:p>
            <a:pPr eaLnBrk="1" hangingPunct="1">
              <a:lnSpc>
                <a:spcPct val="115000"/>
              </a:lnSpc>
              <a:buFont typeface="Monotype Sorts" pitchFamily="2" charset="2"/>
              <a:buNone/>
              <a:defRPr/>
            </a:pPr>
            <a:r>
              <a:rPr lang="zh-CN" altLang="en-US" dirty="0">
                <a:solidFill>
                  <a:schemeClr val="bg2">
                    <a:lumMod val="10000"/>
                  </a:schemeClr>
                </a:solidFill>
              </a:rPr>
              <a:t>   ☆</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同核异能素岛的解释</a:t>
            </a:r>
          </a:p>
          <a:p>
            <a:pPr eaLnBrk="1" hangingPunct="1">
              <a:lnSpc>
                <a:spcPct val="115000"/>
              </a:lnSpc>
              <a:buFont typeface="Monotype Sorts" pitchFamily="2" charset="2"/>
              <a:buNone/>
              <a:defRPr/>
            </a:pPr>
            <a:r>
              <a:rPr lang="zh-CN" altLang="en-US" dirty="0">
                <a:solidFill>
                  <a:schemeClr val="bg2">
                    <a:lumMod val="10000"/>
                  </a:schemeClr>
                </a:solidFill>
              </a:rPr>
              <a:t>   ☆</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对原子核低激发态自旋和宇称的解释</a:t>
            </a:r>
          </a:p>
          <a:p>
            <a:pPr eaLnBrk="1" hangingPunct="1">
              <a:lnSpc>
                <a:spcPct val="115000"/>
              </a:lnSpc>
              <a:buFont typeface="Monotype Sorts" pitchFamily="2" charset="2"/>
              <a:buChar char="H"/>
              <a:defRPr/>
            </a:pP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核内存在一平均场，核子在平均场中独立运动，存在很强的自旋</a:t>
            </a:r>
            <a:r>
              <a:rPr lang="en-US" altLang="zh-CN"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轨道耦合；</a:t>
            </a:r>
          </a:p>
          <a:p>
            <a:pPr eaLnBrk="1" hangingPunct="1">
              <a:lnSpc>
                <a:spcPct val="115000"/>
              </a:lnSpc>
              <a:buFont typeface="Monotype Sorts" pitchFamily="2" charset="2"/>
              <a:buChar char="H"/>
              <a:defRPr/>
            </a:pPr>
            <a:r>
              <a:rPr lang="zh-CN" altLang="en-US"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壳层模型对幻数附近的应用较好，对远离幻数的原子核的应用有一定困难。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a:extLst>
              <a:ext uri="{FF2B5EF4-FFF2-40B4-BE49-F238E27FC236}">
                <a16:creationId xmlns:a16="http://schemas.microsoft.com/office/drawing/2014/main" id="{B291637E-BAE6-4AE1-AB23-C44547925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0"/>
            <a:ext cx="4430713" cy="608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5">
            <a:extLst>
              <a:ext uri="{FF2B5EF4-FFF2-40B4-BE49-F238E27FC236}">
                <a16:creationId xmlns:a16="http://schemas.microsoft.com/office/drawing/2014/main" id="{751186AA-7CCF-48F2-A693-BAEE60C0D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13" y="1916113"/>
            <a:ext cx="4294187"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3" name="Picture 5">
            <a:extLst>
              <a:ext uri="{FF2B5EF4-FFF2-40B4-BE49-F238E27FC236}">
                <a16:creationId xmlns:a16="http://schemas.microsoft.com/office/drawing/2014/main" id="{4EE795D4-88D6-4DF8-A73B-B40BC4ACA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334853"/>
                                        </p:tgtEl>
                                        <p:attrNameLst>
                                          <p:attrName>style.visibility</p:attrName>
                                        </p:attrNameLst>
                                      </p:cBhvr>
                                      <p:to>
                                        <p:strVal val="visible"/>
                                      </p:to>
                                    </p:set>
                                    <p:animEffect transition="in" filter="circle(out)">
                                      <p:cBhvr>
                                        <p:cTn id="7" dur="20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4FA3F8B7-A5CD-462C-84DA-79ADE4E20786}"/>
              </a:ext>
            </a:extLst>
          </p:cNvPr>
          <p:cNvSpPr>
            <a:spLocks noChangeArrowheads="1"/>
          </p:cNvSpPr>
          <p:nvPr/>
        </p:nvSpPr>
        <p:spPr bwMode="auto">
          <a:xfrm>
            <a:off x="611188" y="836613"/>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rgbClr val="0000FF"/>
                </a:solidFill>
                <a:ea typeface="黑体" panose="02010609060101010101" pitchFamily="49" charset="-122"/>
              </a:rPr>
              <a:t>科学家在人造硅同位素中发现新的物理学“幻数”</a:t>
            </a:r>
            <a:r>
              <a:rPr kumimoji="1" lang="zh-CN" altLang="en-US" b="0"/>
              <a:t>       </a:t>
            </a:r>
            <a:r>
              <a:rPr kumimoji="1" lang="en-US" altLang="zh-CN" sz="1800" b="0">
                <a:solidFill>
                  <a:srgbClr val="FF3300"/>
                </a:solidFill>
              </a:rPr>
              <a:t>2005.6.16</a:t>
            </a:r>
            <a:endParaRPr kumimoji="1" lang="en-US" altLang="zh-CN" sz="1800">
              <a:solidFill>
                <a:srgbClr val="FF3300"/>
              </a:solidFill>
            </a:endParaRPr>
          </a:p>
        </p:txBody>
      </p:sp>
      <p:sp>
        <p:nvSpPr>
          <p:cNvPr id="41987" name="Rectangle 5">
            <a:extLst>
              <a:ext uri="{FF2B5EF4-FFF2-40B4-BE49-F238E27FC236}">
                <a16:creationId xmlns:a16="http://schemas.microsoft.com/office/drawing/2014/main" id="{1C5327A7-2D29-4A5B-99A6-B7985DE00C6E}"/>
              </a:ext>
            </a:extLst>
          </p:cNvPr>
          <p:cNvSpPr>
            <a:spLocks noChangeArrowheads="1"/>
          </p:cNvSpPr>
          <p:nvPr/>
        </p:nvSpPr>
        <p:spPr bwMode="auto">
          <a:xfrm>
            <a:off x="179388" y="1806575"/>
            <a:ext cx="87852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r>
              <a:rPr kumimoji="1" lang="en-US" altLang="zh-CN" sz="2400">
                <a:ea typeface="楷体_GB2312" pitchFamily="49" charset="-122"/>
              </a:rPr>
              <a:t>        </a:t>
            </a:r>
            <a:r>
              <a:rPr kumimoji="1" lang="zh-CN" altLang="en-US" sz="2400">
                <a:ea typeface="楷体_GB2312" pitchFamily="49" charset="-122"/>
              </a:rPr>
              <a:t>英国和美国的科学家在</a:t>
            </a:r>
            <a:r>
              <a:rPr kumimoji="1" lang="en-US" altLang="zh-CN" sz="2400">
                <a:ea typeface="楷体_GB2312" pitchFamily="49" charset="-122"/>
              </a:rPr>
              <a:t>16</a:t>
            </a:r>
            <a:r>
              <a:rPr kumimoji="1" lang="zh-CN" altLang="en-US" sz="2400">
                <a:ea typeface="楷体_GB2312" pitchFamily="49" charset="-122"/>
              </a:rPr>
              <a:t>日出版的</a:t>
            </a:r>
            <a:r>
              <a:rPr kumimoji="1" lang="en-US" altLang="zh-CN" sz="2400">
                <a:ea typeface="楷体_GB2312" pitchFamily="49" charset="-122"/>
              </a:rPr>
              <a:t>《</a:t>
            </a:r>
            <a:r>
              <a:rPr kumimoji="1" lang="zh-CN" altLang="en-US" sz="2400">
                <a:ea typeface="楷体_GB2312" pitchFamily="49" charset="-122"/>
              </a:rPr>
              <a:t>自然</a:t>
            </a:r>
            <a:r>
              <a:rPr kumimoji="1" lang="en-US" altLang="zh-CN" sz="2400">
                <a:ea typeface="楷体_GB2312" pitchFamily="49" charset="-122"/>
              </a:rPr>
              <a:t>》</a:t>
            </a:r>
            <a:r>
              <a:rPr kumimoji="1" lang="zh-CN" altLang="en-US" sz="2400">
                <a:ea typeface="楷体_GB2312" pitchFamily="49" charset="-122"/>
              </a:rPr>
              <a:t>杂志上报告说，一种人造硅同位素的性质证明，</a:t>
            </a:r>
            <a:r>
              <a:rPr kumimoji="1" lang="en-US" altLang="zh-CN" sz="2400">
                <a:ea typeface="楷体_GB2312" pitchFamily="49" charset="-122"/>
              </a:rPr>
              <a:t>14</a:t>
            </a:r>
            <a:r>
              <a:rPr kumimoji="1" lang="zh-CN" altLang="en-US" sz="2400">
                <a:ea typeface="楷体_GB2312" pitchFamily="49" charset="-122"/>
              </a:rPr>
              <a:t>也是一个奇妙的物理学“幻数”。</a:t>
            </a:r>
            <a:br>
              <a:rPr kumimoji="1" lang="zh-CN" altLang="en-US" sz="2400">
                <a:ea typeface="楷体_GB2312" pitchFamily="49" charset="-122"/>
              </a:rPr>
            </a:br>
            <a:br>
              <a:rPr kumimoji="1" lang="zh-CN" altLang="en-US" sz="2400">
                <a:ea typeface="楷体_GB2312" pitchFamily="49" charset="-122"/>
              </a:rPr>
            </a:br>
            <a:r>
              <a:rPr kumimoji="1" lang="zh-CN" altLang="en-US" sz="2400">
                <a:ea typeface="楷体_GB2312" pitchFamily="49" charset="-122"/>
              </a:rPr>
              <a:t>　　原子核是由质子和中子构成的，如果质子或中子为某些特定数值或两者均符合这些数值时，原子核就异常稳定，而科学家将这些数值称为“幻数”。迄今已经发现的幻 数有</a:t>
            </a:r>
            <a:r>
              <a:rPr kumimoji="1" lang="en-US" altLang="zh-CN" sz="2400">
                <a:ea typeface="楷体_GB2312" pitchFamily="49" charset="-122"/>
              </a:rPr>
              <a:t>2</a:t>
            </a:r>
            <a:r>
              <a:rPr kumimoji="1" lang="zh-CN" altLang="en-US" sz="2400">
                <a:ea typeface="楷体_GB2312" pitchFamily="49" charset="-122"/>
              </a:rPr>
              <a:t>、</a:t>
            </a:r>
            <a:r>
              <a:rPr kumimoji="1" lang="en-US" altLang="zh-CN" sz="2400">
                <a:ea typeface="楷体_GB2312" pitchFamily="49" charset="-122"/>
              </a:rPr>
              <a:t>8</a:t>
            </a:r>
            <a:r>
              <a:rPr kumimoji="1" lang="zh-CN" altLang="en-US" sz="2400">
                <a:ea typeface="楷体_GB2312" pitchFamily="49" charset="-122"/>
              </a:rPr>
              <a:t>、</a:t>
            </a:r>
            <a:r>
              <a:rPr kumimoji="1" lang="en-US" altLang="zh-CN" sz="2400">
                <a:ea typeface="楷体_GB2312" pitchFamily="49" charset="-122"/>
              </a:rPr>
              <a:t>20</a:t>
            </a:r>
            <a:r>
              <a:rPr kumimoji="1" lang="zh-CN" altLang="en-US" sz="2400">
                <a:ea typeface="楷体_GB2312" pitchFamily="49" charset="-122"/>
              </a:rPr>
              <a:t>、</a:t>
            </a:r>
            <a:r>
              <a:rPr kumimoji="1" lang="en-US" altLang="zh-CN" sz="2400">
                <a:ea typeface="楷体_GB2312" pitchFamily="49" charset="-122"/>
              </a:rPr>
              <a:t>28</a:t>
            </a:r>
            <a:r>
              <a:rPr kumimoji="1" lang="zh-CN" altLang="en-US" sz="2400">
                <a:ea typeface="楷体_GB2312" pitchFamily="49" charset="-122"/>
              </a:rPr>
              <a:t>、</a:t>
            </a:r>
            <a:r>
              <a:rPr kumimoji="1" lang="en-US" altLang="zh-CN" sz="2400">
                <a:ea typeface="楷体_GB2312" pitchFamily="49" charset="-122"/>
              </a:rPr>
              <a:t>50</a:t>
            </a:r>
            <a:r>
              <a:rPr kumimoji="1" lang="zh-CN" altLang="en-US" sz="2400">
                <a:ea typeface="楷体_GB2312" pitchFamily="49" charset="-122"/>
              </a:rPr>
              <a:t>、</a:t>
            </a:r>
            <a:r>
              <a:rPr kumimoji="1" lang="en-US" altLang="zh-CN" sz="2400">
                <a:ea typeface="楷体_GB2312" pitchFamily="49" charset="-122"/>
              </a:rPr>
              <a:t>82</a:t>
            </a:r>
            <a:r>
              <a:rPr kumimoji="1" lang="zh-CN" altLang="en-US" sz="2400">
                <a:ea typeface="楷体_GB2312" pitchFamily="49" charset="-122"/>
              </a:rPr>
              <a:t>和</a:t>
            </a:r>
            <a:r>
              <a:rPr kumimoji="1" lang="en-US" altLang="zh-CN" sz="2400">
                <a:ea typeface="楷体_GB2312" pitchFamily="49" charset="-122"/>
              </a:rPr>
              <a:t>126</a:t>
            </a:r>
            <a:r>
              <a:rPr kumimoji="1" lang="zh-CN" altLang="en-US" sz="2400">
                <a:ea typeface="楷体_GB2312" pitchFamily="49" charset="-122"/>
              </a:rPr>
              <a:t>。自然界广泛存在的氦、氧、钙、镍、锡、铝的质子和中子都符合幻数条件，它们原子核中的质子和中子以集体形式填满了某个能级，没有游离的核子向更高能级跃迁，因此这些元素异常稳定。</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DE7BC981-433E-4C66-9307-D795657BA9B2}"/>
              </a:ext>
            </a:extLst>
          </p:cNvPr>
          <p:cNvSpPr>
            <a:spLocks noChangeArrowheads="1"/>
          </p:cNvSpPr>
          <p:nvPr/>
        </p:nvSpPr>
        <p:spPr bwMode="auto">
          <a:xfrm>
            <a:off x="179388" y="692150"/>
            <a:ext cx="87852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r>
              <a:rPr kumimoji="1" lang="zh-CN" altLang="en-US" sz="1400">
                <a:ea typeface="楷体_GB2312" pitchFamily="49" charset="-122"/>
              </a:rPr>
              <a:t>　　     </a:t>
            </a:r>
            <a:r>
              <a:rPr kumimoji="1" lang="zh-CN" altLang="en-US" sz="2400">
                <a:ea typeface="楷体_GB2312" pitchFamily="49" charset="-122"/>
              </a:rPr>
              <a:t>不过，事实证明还存在其他的幻数。英国萨里大学和美国佛罗里达州立大学的科学家在这份最新报告中指出，他们发现具有放射性的人造硅同位素</a:t>
            </a:r>
            <a:r>
              <a:rPr kumimoji="1" lang="en-US" altLang="zh-CN" sz="2400">
                <a:ea typeface="楷体_GB2312" pitchFamily="49" charset="-122"/>
              </a:rPr>
              <a:t>——</a:t>
            </a:r>
            <a:r>
              <a:rPr kumimoji="1" lang="zh-CN" altLang="en-US" sz="2400">
                <a:ea typeface="楷体_GB2312" pitchFamily="49" charset="-122"/>
              </a:rPr>
              <a:t>硅</a:t>
            </a:r>
            <a:r>
              <a:rPr kumimoji="1" lang="en-US" altLang="zh-CN" sz="2400">
                <a:ea typeface="楷体_GB2312" pitchFamily="49" charset="-122"/>
              </a:rPr>
              <a:t>42</a:t>
            </a:r>
            <a:r>
              <a:rPr kumimoji="1" lang="zh-CN" altLang="en-US" sz="2400">
                <a:ea typeface="楷体_GB2312" pitchFamily="49" charset="-122"/>
              </a:rPr>
              <a:t>具有</a:t>
            </a:r>
            <a:r>
              <a:rPr kumimoji="1" lang="en-US" altLang="zh-CN" sz="2400">
                <a:ea typeface="楷体_GB2312" pitchFamily="49" charset="-122"/>
              </a:rPr>
              <a:t>14</a:t>
            </a:r>
            <a:r>
              <a:rPr kumimoji="1" lang="zh-CN" altLang="en-US" sz="2400">
                <a:ea typeface="楷体_GB2312" pitchFamily="49" charset="-122"/>
              </a:rPr>
              <a:t>个质子，</a:t>
            </a:r>
            <a:r>
              <a:rPr kumimoji="1" lang="en-US" altLang="zh-CN" sz="2400">
                <a:ea typeface="楷体_GB2312" pitchFamily="49" charset="-122"/>
              </a:rPr>
              <a:t>28</a:t>
            </a:r>
            <a:r>
              <a:rPr kumimoji="1" lang="zh-CN" altLang="en-US" sz="2400">
                <a:ea typeface="楷体_GB2312" pitchFamily="49" charset="-122"/>
              </a:rPr>
              <a:t>个中子，结构异常稳定，似乎具有双幻数。</a:t>
            </a:r>
            <a:br>
              <a:rPr kumimoji="1" lang="zh-CN" altLang="en-US" sz="2400">
                <a:ea typeface="楷体_GB2312" pitchFamily="49" charset="-122"/>
              </a:rPr>
            </a:br>
            <a:r>
              <a:rPr kumimoji="1" lang="zh-CN" altLang="en-US" sz="2400">
                <a:ea typeface="楷体_GB2312" pitchFamily="49" charset="-122"/>
              </a:rPr>
              <a:t>　　研究人员指出，</a:t>
            </a:r>
            <a:r>
              <a:rPr kumimoji="1" lang="en-US" altLang="zh-CN" sz="2400">
                <a:ea typeface="楷体_GB2312" pitchFamily="49" charset="-122"/>
              </a:rPr>
              <a:t>8</a:t>
            </a:r>
            <a:r>
              <a:rPr kumimoji="1" lang="zh-CN" altLang="en-US" sz="2400">
                <a:ea typeface="楷体_GB2312" pitchFamily="49" charset="-122"/>
              </a:rPr>
              <a:t>和</a:t>
            </a:r>
            <a:r>
              <a:rPr kumimoji="1" lang="en-US" altLang="zh-CN" sz="2400">
                <a:ea typeface="楷体_GB2312" pitchFamily="49" charset="-122"/>
              </a:rPr>
              <a:t>20</a:t>
            </a:r>
            <a:r>
              <a:rPr kumimoji="1" lang="zh-CN" altLang="en-US" sz="2400">
                <a:ea typeface="楷体_GB2312" pitchFamily="49" charset="-122"/>
              </a:rPr>
              <a:t>之间存在一些小的能级，但由于能级差别不大，因此并不能表现出幻数，这也是普通质子和中子均为</a:t>
            </a:r>
            <a:r>
              <a:rPr kumimoji="1" lang="en-US" altLang="zh-CN" sz="2400">
                <a:ea typeface="楷体_GB2312" pitchFamily="49" charset="-122"/>
              </a:rPr>
              <a:t>14</a:t>
            </a:r>
            <a:r>
              <a:rPr kumimoji="1" lang="zh-CN" altLang="en-US" sz="2400">
                <a:ea typeface="楷体_GB2312" pitchFamily="49" charset="-122"/>
              </a:rPr>
              <a:t>的硅不像其他“幻数元素”那样稳定的原因。不过，科学家指出，随着原子核核子数的增多，核子的相对能级可能就会发生改变，他们认为，人造硅</a:t>
            </a:r>
            <a:r>
              <a:rPr kumimoji="1" lang="en-US" altLang="zh-CN" sz="2400">
                <a:ea typeface="楷体_GB2312" pitchFamily="49" charset="-122"/>
              </a:rPr>
              <a:t>42</a:t>
            </a:r>
            <a:r>
              <a:rPr kumimoji="1" lang="zh-CN" altLang="en-US" sz="2400">
                <a:ea typeface="楷体_GB2312" pitchFamily="49" charset="-122"/>
              </a:rPr>
              <a:t>因为比普通硅原子核中多了</a:t>
            </a:r>
            <a:r>
              <a:rPr kumimoji="1" lang="en-US" altLang="zh-CN" sz="2400">
                <a:ea typeface="楷体_GB2312" pitchFamily="49" charset="-122"/>
              </a:rPr>
              <a:t>14</a:t>
            </a:r>
            <a:r>
              <a:rPr kumimoji="1" lang="zh-CN" altLang="en-US" sz="2400">
                <a:ea typeface="楷体_GB2312" pitchFamily="49" charset="-122"/>
              </a:rPr>
              <a:t>个中子，因此使</a:t>
            </a:r>
            <a:r>
              <a:rPr kumimoji="1" lang="en-US" altLang="zh-CN" sz="2400">
                <a:ea typeface="楷体_GB2312" pitchFamily="49" charset="-122"/>
              </a:rPr>
              <a:t>14</a:t>
            </a:r>
            <a:r>
              <a:rPr kumimoji="1" lang="zh-CN" altLang="en-US" sz="2400">
                <a:ea typeface="楷体_GB2312" pitchFamily="49" charset="-122"/>
              </a:rPr>
              <a:t>也成为了一个幻数。</a:t>
            </a:r>
            <a:br>
              <a:rPr kumimoji="1" lang="zh-CN" altLang="en-US" sz="2400">
                <a:ea typeface="楷体_GB2312" pitchFamily="49" charset="-122"/>
              </a:rPr>
            </a:br>
            <a:r>
              <a:rPr kumimoji="1" lang="zh-CN" altLang="en-US" sz="2400">
                <a:ea typeface="楷体_GB2312" pitchFamily="49" charset="-122"/>
              </a:rPr>
              <a:t>　　科学家说，寻找幻数对开发众多“多中子同位素”相当关键。理解原子核的能级结构对量子理论也是一种检验，同时，对于理解发生一系列核反应的超新星爆炸也很重要。恒星爆炸死亡创造了所有比铁重的元素。爆炸过程中，大量的中子被释放出来，与原子相结合，短暂地出现了与硅</a:t>
            </a:r>
            <a:r>
              <a:rPr kumimoji="1" lang="en-US" altLang="zh-CN" sz="2400">
                <a:ea typeface="楷体_GB2312" pitchFamily="49" charset="-122"/>
              </a:rPr>
              <a:t>42</a:t>
            </a:r>
            <a:r>
              <a:rPr kumimoji="1" lang="zh-CN" altLang="en-US" sz="2400">
                <a:ea typeface="楷体_GB2312" pitchFamily="49" charset="-122"/>
              </a:rPr>
              <a:t>类似的“多中子同位素。”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a:extLst>
              <a:ext uri="{FF2B5EF4-FFF2-40B4-BE49-F238E27FC236}">
                <a16:creationId xmlns:a16="http://schemas.microsoft.com/office/drawing/2014/main" id="{934F0E2F-5C3F-45A1-8791-EEEBFB23A3DB}"/>
              </a:ext>
            </a:extLst>
          </p:cNvPr>
          <p:cNvSpPr>
            <a:spLocks noChangeArrowheads="1"/>
          </p:cNvSpPr>
          <p:nvPr/>
        </p:nvSpPr>
        <p:spPr bwMode="auto">
          <a:xfrm>
            <a:off x="468313" y="836613"/>
            <a:ext cx="2232025" cy="579437"/>
          </a:xfrm>
          <a:prstGeom prst="rect">
            <a:avLst/>
          </a:prstGeom>
          <a:solidFill>
            <a:schemeClr val="bg1"/>
          </a:solidFill>
          <a:ln>
            <a:noFill/>
          </a:ln>
          <a:effectLst/>
        </p:spPr>
        <p:txBody>
          <a:bodyPr>
            <a:spAutoFit/>
          </a:bodyPr>
          <a:lstStyle/>
          <a:p>
            <a:pPr eaLnBrk="1" hangingPunct="1">
              <a:defRPr/>
            </a:pPr>
            <a:r>
              <a:rPr lang="en-US" altLang="zh-CN" sz="3200">
                <a:solidFill>
                  <a:schemeClr val="bg2">
                    <a:lumMod val="10000"/>
                  </a:schemeClr>
                </a:solidFill>
                <a:ea typeface="楷体_GB2312" pitchFamily="49" charset="-122"/>
              </a:rPr>
              <a:t>3.</a:t>
            </a:r>
            <a:r>
              <a:rPr lang="zh-CN" altLang="en-US" sz="3200">
                <a:solidFill>
                  <a:schemeClr val="bg2">
                    <a:lumMod val="10000"/>
                  </a:schemeClr>
                </a:solidFill>
                <a:ea typeface="楷体_GB2312" pitchFamily="49" charset="-122"/>
              </a:rPr>
              <a:t>集体模型</a:t>
            </a:r>
          </a:p>
        </p:txBody>
      </p:sp>
      <p:sp>
        <p:nvSpPr>
          <p:cNvPr id="321541" name="Rectangle 5">
            <a:extLst>
              <a:ext uri="{FF2B5EF4-FFF2-40B4-BE49-F238E27FC236}">
                <a16:creationId xmlns:a16="http://schemas.microsoft.com/office/drawing/2014/main" id="{3D496A89-43B7-414A-8C24-F3209381069D}"/>
              </a:ext>
            </a:extLst>
          </p:cNvPr>
          <p:cNvSpPr>
            <a:spLocks noChangeArrowheads="1"/>
          </p:cNvSpPr>
          <p:nvPr/>
        </p:nvSpPr>
        <p:spPr bwMode="auto">
          <a:xfrm>
            <a:off x="827088" y="1844675"/>
            <a:ext cx="7488237" cy="3168650"/>
          </a:xfrm>
          <a:prstGeom prst="rect">
            <a:avLst/>
          </a:prstGeom>
          <a:solidFill>
            <a:schemeClr val="bg1"/>
          </a:solidFill>
          <a:ln>
            <a:noFill/>
          </a:ln>
          <a:effectLst/>
        </p:spPr>
        <p:txBody>
          <a:bodyPr anchor="ctr">
            <a:spAutoFit/>
          </a:bodyPr>
          <a:lstStyle/>
          <a:p>
            <a:pPr eaLnBrk="1" hangingPunct="1">
              <a:lnSpc>
                <a:spcPct val="120000"/>
              </a:lnSpc>
              <a:defRPr/>
            </a:pPr>
            <a:r>
              <a:rPr kumimoji="1" lang="en-US" altLang="zh-CN" b="0" dirty="0">
                <a:solidFill>
                  <a:schemeClr val="bg2">
                    <a:lumMod val="10000"/>
                  </a:schemeClr>
                </a:solidFill>
                <a:latin typeface="楷体_GB2312" pitchFamily="49" charset="-122"/>
                <a:ea typeface="楷体_GB2312" pitchFamily="49" charset="-122"/>
              </a:rPr>
              <a:t>    </a:t>
            </a:r>
            <a:r>
              <a:rPr kumimoji="1" lang="zh-CN" altLang="en-US" dirty="0">
                <a:solidFill>
                  <a:schemeClr val="bg2">
                    <a:lumMod val="10000"/>
                  </a:schemeClr>
                </a:solidFill>
                <a:latin typeface="楷体_GB2312" pitchFamily="49" charset="-122"/>
                <a:ea typeface="楷体_GB2312" pitchFamily="49" charset="-122"/>
              </a:rPr>
              <a:t>壳层模型相当好地解释大多数核基态的自旋和宇称，对核的基态磁矩也可得到与实验大致相符的结果；但对电四极矩的预计与实验值相差甚大，对核能级之间的跃迁速率的计算也大大低于实验值，这些不足导致了核的集体模型的诞生。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7" name="Rectangle 5">
            <a:extLst>
              <a:ext uri="{FF2B5EF4-FFF2-40B4-BE49-F238E27FC236}">
                <a16:creationId xmlns:a16="http://schemas.microsoft.com/office/drawing/2014/main" id="{2D7E8986-2CD1-4382-902F-4B984F334084}"/>
              </a:ext>
            </a:extLst>
          </p:cNvPr>
          <p:cNvSpPr>
            <a:spLocks noChangeArrowheads="1"/>
          </p:cNvSpPr>
          <p:nvPr/>
        </p:nvSpPr>
        <p:spPr bwMode="auto">
          <a:xfrm>
            <a:off x="468313" y="620713"/>
            <a:ext cx="2455862"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defRPr/>
            </a:pPr>
            <a:r>
              <a:rPr lang="zh-CN" altLang="en-US">
                <a:solidFill>
                  <a:schemeClr val="bg2">
                    <a:lumMod val="10000"/>
                  </a:schemeClr>
                </a:solidFill>
                <a:ea typeface="楷体_GB2312" pitchFamily="49" charset="-122"/>
              </a:rPr>
              <a:t>费米能级</a:t>
            </a:r>
          </a:p>
          <a:p>
            <a:pPr eaLnBrk="1" hangingPunct="1">
              <a:lnSpc>
                <a:spcPct val="150000"/>
              </a:lnSpc>
              <a:buFontTx/>
              <a:buNone/>
              <a:defRPr/>
            </a:pPr>
            <a:r>
              <a:rPr lang="zh-CN" altLang="en-US">
                <a:solidFill>
                  <a:schemeClr val="bg2">
                    <a:lumMod val="10000"/>
                  </a:schemeClr>
                </a:solidFill>
                <a:ea typeface="楷体_GB2312" pitchFamily="49" charset="-122"/>
              </a:rPr>
              <a:t>   </a:t>
            </a:r>
          </a:p>
          <a:p>
            <a:pPr eaLnBrk="1" hangingPunct="1">
              <a:lnSpc>
                <a:spcPct val="150000"/>
              </a:lnSpc>
              <a:buFontTx/>
              <a:buNone/>
              <a:defRPr/>
            </a:pPr>
            <a:endParaRPr lang="zh-CN" altLang="en-US">
              <a:solidFill>
                <a:schemeClr val="bg2">
                  <a:lumMod val="10000"/>
                </a:schemeClr>
              </a:solidFill>
              <a:ea typeface="楷体_GB2312" pitchFamily="49" charset="-122"/>
            </a:endParaRPr>
          </a:p>
          <a:p>
            <a:pPr eaLnBrk="1" hangingPunct="1">
              <a:lnSpc>
                <a:spcPct val="150000"/>
              </a:lnSpc>
              <a:buFontTx/>
              <a:buNone/>
              <a:defRPr/>
            </a:pPr>
            <a:endParaRPr lang="zh-CN" altLang="en-US">
              <a:solidFill>
                <a:schemeClr val="bg2">
                  <a:lumMod val="10000"/>
                </a:schemeClr>
              </a:solidFill>
              <a:ea typeface="楷体_GB2312" pitchFamily="49" charset="-122"/>
            </a:endParaRPr>
          </a:p>
          <a:p>
            <a:pPr eaLnBrk="1" hangingPunct="1">
              <a:lnSpc>
                <a:spcPct val="150000"/>
              </a:lnSpc>
              <a:defRPr/>
            </a:pPr>
            <a:r>
              <a:rPr lang="zh-CN" altLang="en-US">
                <a:solidFill>
                  <a:schemeClr val="bg2">
                    <a:lumMod val="10000"/>
                  </a:schemeClr>
                </a:solidFill>
                <a:ea typeface="楷体_GB2312" pitchFamily="49" charset="-122"/>
              </a:rPr>
              <a:t>费米半径</a:t>
            </a:r>
          </a:p>
          <a:p>
            <a:pPr eaLnBrk="1" hangingPunct="1">
              <a:lnSpc>
                <a:spcPct val="150000"/>
              </a:lnSpc>
              <a:defRPr/>
            </a:pPr>
            <a:endParaRPr lang="zh-CN" altLang="en-US">
              <a:solidFill>
                <a:schemeClr val="bg2">
                  <a:lumMod val="10000"/>
                </a:schemeClr>
              </a:solidFill>
              <a:ea typeface="楷体_GB2312" pitchFamily="49" charset="-122"/>
            </a:endParaRPr>
          </a:p>
          <a:p>
            <a:pPr eaLnBrk="1" hangingPunct="1">
              <a:lnSpc>
                <a:spcPct val="150000"/>
              </a:lnSpc>
              <a:defRPr/>
            </a:pPr>
            <a:r>
              <a:rPr lang="zh-CN" altLang="en-US">
                <a:solidFill>
                  <a:schemeClr val="bg2">
                    <a:lumMod val="10000"/>
                  </a:schemeClr>
                </a:solidFill>
                <a:ea typeface="楷体_GB2312" pitchFamily="49" charset="-122"/>
              </a:rPr>
              <a:t>能态数</a:t>
            </a:r>
          </a:p>
        </p:txBody>
      </p:sp>
      <p:graphicFrame>
        <p:nvGraphicFramePr>
          <p:cNvPr id="284678" name="Object 6">
            <a:extLst>
              <a:ext uri="{FF2B5EF4-FFF2-40B4-BE49-F238E27FC236}">
                <a16:creationId xmlns:a16="http://schemas.microsoft.com/office/drawing/2014/main" id="{E71A48BB-9735-4C0B-8B21-C939883228D9}"/>
              </a:ext>
            </a:extLst>
          </p:cNvPr>
          <p:cNvGraphicFramePr>
            <a:graphicFrameLocks noChangeAspect="1"/>
          </p:cNvGraphicFramePr>
          <p:nvPr/>
        </p:nvGraphicFramePr>
        <p:xfrm>
          <a:off x="2878138" y="549275"/>
          <a:ext cx="4005262" cy="1079500"/>
        </p:xfrm>
        <a:graphic>
          <a:graphicData uri="http://schemas.openxmlformats.org/presentationml/2006/ole">
            <mc:AlternateContent xmlns:mc="http://schemas.openxmlformats.org/markup-compatibility/2006">
              <mc:Choice xmlns:v="urn:schemas-microsoft-com:vml" Requires="v">
                <p:oleObj spid="_x0000_s8202" name="公式" r:id="rId3" imgW="1651000" imgH="419100" progId="Equation.3">
                  <p:embed/>
                </p:oleObj>
              </mc:Choice>
              <mc:Fallback>
                <p:oleObj name="公式" r:id="rId3" imgW="16510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138" y="549275"/>
                        <a:ext cx="4005262" cy="10795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4679" name="Object 7">
            <a:extLst>
              <a:ext uri="{FF2B5EF4-FFF2-40B4-BE49-F238E27FC236}">
                <a16:creationId xmlns:a16="http://schemas.microsoft.com/office/drawing/2014/main" id="{DD8AD654-1A49-4724-836F-6FD1802339F7}"/>
              </a:ext>
            </a:extLst>
          </p:cNvPr>
          <p:cNvGraphicFramePr>
            <a:graphicFrameLocks noChangeAspect="1"/>
          </p:cNvGraphicFramePr>
          <p:nvPr/>
        </p:nvGraphicFramePr>
        <p:xfrm>
          <a:off x="2843213" y="3357563"/>
          <a:ext cx="2857500" cy="1079500"/>
        </p:xfrm>
        <a:graphic>
          <a:graphicData uri="http://schemas.openxmlformats.org/presentationml/2006/ole">
            <mc:AlternateContent xmlns:mc="http://schemas.openxmlformats.org/markup-compatibility/2006">
              <mc:Choice xmlns:v="urn:schemas-microsoft-com:vml" Requires="v">
                <p:oleObj spid="_x0000_s8203" name="公式" r:id="rId5" imgW="965200" imgH="419100" progId="Equation.3">
                  <p:embed/>
                </p:oleObj>
              </mc:Choice>
              <mc:Fallback>
                <p:oleObj name="公式" r:id="rId5" imgW="9652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357563"/>
                        <a:ext cx="2857500" cy="10795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4680" name="Object 8">
            <a:extLst>
              <a:ext uri="{FF2B5EF4-FFF2-40B4-BE49-F238E27FC236}">
                <a16:creationId xmlns:a16="http://schemas.microsoft.com/office/drawing/2014/main" id="{05CF3E57-9481-4DBD-A930-4346024AF55C}"/>
              </a:ext>
            </a:extLst>
          </p:cNvPr>
          <p:cNvGraphicFramePr>
            <a:graphicFrameLocks noChangeAspect="1"/>
          </p:cNvGraphicFramePr>
          <p:nvPr/>
        </p:nvGraphicFramePr>
        <p:xfrm>
          <a:off x="2771775" y="4941888"/>
          <a:ext cx="4322763" cy="1079500"/>
        </p:xfrm>
        <a:graphic>
          <a:graphicData uri="http://schemas.openxmlformats.org/presentationml/2006/ole">
            <mc:AlternateContent xmlns:mc="http://schemas.openxmlformats.org/markup-compatibility/2006">
              <mc:Choice xmlns:v="urn:schemas-microsoft-com:vml" Requires="v">
                <p:oleObj spid="_x0000_s8204" name="公式" r:id="rId7" imgW="1524000" imgH="419100" progId="Equation.3">
                  <p:embed/>
                </p:oleObj>
              </mc:Choice>
              <mc:Fallback>
                <p:oleObj name="公式" r:id="rId7" imgW="15240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941888"/>
                        <a:ext cx="4322763" cy="10795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4681" name="Object 9">
            <a:extLst>
              <a:ext uri="{FF2B5EF4-FFF2-40B4-BE49-F238E27FC236}">
                <a16:creationId xmlns:a16="http://schemas.microsoft.com/office/drawing/2014/main" id="{00EBBA50-C012-4152-A988-63023FA28CA1}"/>
              </a:ext>
            </a:extLst>
          </p:cNvPr>
          <p:cNvGraphicFramePr>
            <a:graphicFrameLocks noChangeAspect="1"/>
          </p:cNvGraphicFramePr>
          <p:nvPr>
            <p:ph/>
          </p:nvPr>
        </p:nvGraphicFramePr>
        <p:xfrm>
          <a:off x="5867400" y="3644900"/>
          <a:ext cx="2813050" cy="608013"/>
        </p:xfrm>
        <a:graphic>
          <a:graphicData uri="http://schemas.openxmlformats.org/presentationml/2006/ole">
            <mc:AlternateContent xmlns:mc="http://schemas.openxmlformats.org/markup-compatibility/2006">
              <mc:Choice xmlns:v="urn:schemas-microsoft-com:vml" Requires="v">
                <p:oleObj spid="_x0000_s8205" name="公式" r:id="rId9" imgW="1117600" imgH="241300" progId="Equation.3">
                  <p:embed/>
                </p:oleObj>
              </mc:Choice>
              <mc:Fallback>
                <p:oleObj name="公式" r:id="rId9" imgW="11176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3644900"/>
                        <a:ext cx="2813050" cy="6080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4683" name="AutoShape 11">
            <a:extLst>
              <a:ext uri="{FF2B5EF4-FFF2-40B4-BE49-F238E27FC236}">
                <a16:creationId xmlns:a16="http://schemas.microsoft.com/office/drawing/2014/main" id="{B3E71658-578F-4B9D-B6D8-866EAC3CFA93}"/>
              </a:ext>
            </a:extLst>
          </p:cNvPr>
          <p:cNvSpPr>
            <a:spLocks noChangeArrowheads="1"/>
          </p:cNvSpPr>
          <p:nvPr/>
        </p:nvSpPr>
        <p:spPr bwMode="auto">
          <a:xfrm>
            <a:off x="7596188" y="5589588"/>
            <a:ext cx="1295400" cy="720725"/>
          </a:xfrm>
          <a:prstGeom prst="wedgeRectCallout">
            <a:avLst>
              <a:gd name="adj1" fmla="val -104046"/>
              <a:gd name="adj2" fmla="val -48458"/>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zh-CN" altLang="en-US" sz="2000">
                <a:solidFill>
                  <a:schemeClr val="bg2">
                    <a:lumMod val="10000"/>
                  </a:schemeClr>
                </a:solidFill>
                <a:ea typeface="楷体_GB2312" pitchFamily="49" charset="-122"/>
              </a:rPr>
              <a:t>能态数为</a:t>
            </a:r>
            <a:r>
              <a:rPr lang="en-US" altLang="zh-CN" sz="2000">
                <a:solidFill>
                  <a:schemeClr val="bg2">
                    <a:lumMod val="10000"/>
                  </a:schemeClr>
                </a:solidFill>
                <a:ea typeface="楷体_GB2312" pitchFamily="49" charset="-122"/>
              </a:rPr>
              <a:t>1/8</a:t>
            </a:r>
            <a:r>
              <a:rPr lang="zh-CN" altLang="en-US" sz="2000">
                <a:solidFill>
                  <a:schemeClr val="bg2">
                    <a:lumMod val="10000"/>
                  </a:schemeClr>
                </a:solidFill>
                <a:ea typeface="楷体_GB2312" pitchFamily="49" charset="-122"/>
              </a:rPr>
              <a:t>球体积</a:t>
            </a:r>
          </a:p>
        </p:txBody>
      </p:sp>
      <p:sp>
        <p:nvSpPr>
          <p:cNvPr id="284684" name="AutoShape 12">
            <a:extLst>
              <a:ext uri="{FF2B5EF4-FFF2-40B4-BE49-F238E27FC236}">
                <a16:creationId xmlns:a16="http://schemas.microsoft.com/office/drawing/2014/main" id="{7FE46843-D9E6-417D-A21F-0940942B1D6F}"/>
              </a:ext>
            </a:extLst>
          </p:cNvPr>
          <p:cNvSpPr>
            <a:spLocks noChangeArrowheads="1"/>
          </p:cNvSpPr>
          <p:nvPr/>
        </p:nvSpPr>
        <p:spPr bwMode="auto">
          <a:xfrm>
            <a:off x="7235825" y="620713"/>
            <a:ext cx="1655763" cy="433387"/>
          </a:xfrm>
          <a:prstGeom prst="wedgeRectCallout">
            <a:avLst>
              <a:gd name="adj1" fmla="val -133028"/>
              <a:gd name="adj2" fmla="val 14560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en-US" altLang="zh-CN" sz="2000" i="1">
                <a:solidFill>
                  <a:schemeClr val="bg2">
                    <a:lumMod val="10000"/>
                  </a:schemeClr>
                </a:solidFill>
                <a:ea typeface="楷体_GB2312" pitchFamily="49" charset="-122"/>
              </a:rPr>
              <a:t>d</a:t>
            </a:r>
            <a:r>
              <a:rPr lang="zh-CN" altLang="en-US" sz="2000">
                <a:solidFill>
                  <a:schemeClr val="bg2">
                    <a:lumMod val="10000"/>
                  </a:schemeClr>
                </a:solidFill>
                <a:ea typeface="楷体_GB2312" pitchFamily="49" charset="-122"/>
              </a:rPr>
              <a:t>为势阱宽度</a:t>
            </a:r>
          </a:p>
        </p:txBody>
      </p:sp>
      <p:sp>
        <p:nvSpPr>
          <p:cNvPr id="284686" name="Rectangle 14">
            <a:extLst>
              <a:ext uri="{FF2B5EF4-FFF2-40B4-BE49-F238E27FC236}">
                <a16:creationId xmlns:a16="http://schemas.microsoft.com/office/drawing/2014/main" id="{9D8CDAE7-3E74-43F1-88C8-7206CCFC3E35}"/>
              </a:ext>
            </a:extLst>
          </p:cNvPr>
          <p:cNvSpPr>
            <a:spLocks noChangeArrowheads="1"/>
          </p:cNvSpPr>
          <p:nvPr/>
        </p:nvSpPr>
        <p:spPr bwMode="auto">
          <a:xfrm>
            <a:off x="755650" y="1700213"/>
            <a:ext cx="79819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400" dirty="0">
                <a:solidFill>
                  <a:schemeClr val="bg2">
                    <a:lumMod val="10000"/>
                  </a:schemeClr>
                </a:solidFill>
                <a:latin typeface="Arial" panose="020B0604020202020204" pitchFamily="34" charset="0"/>
                <a:ea typeface="仿宋_GB2312" pitchFamily="49" charset="-122"/>
              </a:rPr>
              <a:t>    </a:t>
            </a:r>
            <a:r>
              <a:rPr lang="zh-CN" altLang="en-US" sz="2400" dirty="0">
                <a:solidFill>
                  <a:schemeClr val="bg2">
                    <a:lumMod val="10000"/>
                  </a:schemeClr>
                </a:solidFill>
                <a:ea typeface="楷体_GB2312" pitchFamily="49" charset="-122"/>
              </a:rPr>
              <a:t>三维势阱只有一个基态：</a:t>
            </a:r>
            <a:r>
              <a:rPr lang="en-US" altLang="zh-CN" sz="2400" dirty="0">
                <a:solidFill>
                  <a:schemeClr val="bg2">
                    <a:lumMod val="10000"/>
                  </a:schemeClr>
                </a:solidFill>
                <a:ea typeface="楷体_GB2312" pitchFamily="49" charset="-122"/>
              </a:rPr>
              <a:t>(1,1,1)</a:t>
            </a:r>
            <a:r>
              <a:rPr lang="zh-CN" altLang="en-US" sz="2400" dirty="0">
                <a:solidFill>
                  <a:schemeClr val="bg2">
                    <a:lumMod val="10000"/>
                  </a:schemeClr>
                </a:solidFill>
                <a:ea typeface="楷体_GB2312" pitchFamily="49" charset="-122"/>
              </a:rPr>
              <a:t>；但第一激发态</a:t>
            </a:r>
            <a:r>
              <a:rPr lang="en-US" altLang="zh-CN" sz="2400" dirty="0">
                <a:solidFill>
                  <a:schemeClr val="bg2">
                    <a:lumMod val="10000"/>
                  </a:schemeClr>
                </a:solidFill>
                <a:ea typeface="楷体_GB2312" pitchFamily="49" charset="-122"/>
              </a:rPr>
              <a:t>(</a:t>
            </a:r>
            <a:r>
              <a:rPr lang="zh-CN" altLang="en-US" sz="2400" dirty="0">
                <a:solidFill>
                  <a:schemeClr val="bg2">
                    <a:lumMod val="10000"/>
                  </a:schemeClr>
                </a:solidFill>
                <a:ea typeface="楷体_GB2312" pitchFamily="49" charset="-122"/>
              </a:rPr>
              <a:t>能量相同，简并</a:t>
            </a:r>
            <a:r>
              <a:rPr lang="en-US" altLang="zh-CN" sz="2400" dirty="0">
                <a:solidFill>
                  <a:schemeClr val="bg2">
                    <a:lumMod val="10000"/>
                  </a:schemeClr>
                </a:solidFill>
                <a:ea typeface="楷体_GB2312" pitchFamily="49" charset="-122"/>
              </a:rPr>
              <a:t>)</a:t>
            </a:r>
            <a:r>
              <a:rPr lang="zh-CN" altLang="en-US" sz="2400" dirty="0">
                <a:solidFill>
                  <a:schemeClr val="bg2">
                    <a:lumMod val="10000"/>
                  </a:schemeClr>
                </a:solidFill>
                <a:ea typeface="楷体_GB2312" pitchFamily="49" charset="-122"/>
              </a:rPr>
              <a:t>却有三个：</a:t>
            </a:r>
            <a:r>
              <a:rPr lang="en-US" altLang="zh-CN" sz="2400" dirty="0">
                <a:solidFill>
                  <a:schemeClr val="bg2">
                    <a:lumMod val="10000"/>
                  </a:schemeClr>
                </a:solidFill>
                <a:ea typeface="楷体_GB2312" pitchFamily="49" charset="-122"/>
              </a:rPr>
              <a:t>(2,1,1)</a:t>
            </a:r>
            <a:r>
              <a:rPr lang="zh-CN" altLang="en-US" sz="2400" dirty="0">
                <a:solidFill>
                  <a:schemeClr val="bg2">
                    <a:lumMod val="10000"/>
                  </a:schemeClr>
                </a:solidFill>
                <a:ea typeface="楷体_GB2312" pitchFamily="49" charset="-122"/>
              </a:rPr>
              <a:t>、</a:t>
            </a:r>
            <a:r>
              <a:rPr lang="en-US" altLang="zh-CN" sz="2400" dirty="0">
                <a:solidFill>
                  <a:schemeClr val="bg2">
                    <a:lumMod val="10000"/>
                  </a:schemeClr>
                </a:solidFill>
                <a:ea typeface="楷体_GB2312" pitchFamily="49" charset="-122"/>
              </a:rPr>
              <a:t>(1,2,1)</a:t>
            </a:r>
            <a:r>
              <a:rPr lang="zh-CN" altLang="en-US" sz="2400" dirty="0">
                <a:solidFill>
                  <a:schemeClr val="bg2">
                    <a:lumMod val="10000"/>
                  </a:schemeClr>
                </a:solidFill>
                <a:ea typeface="楷体_GB2312" pitchFamily="49" charset="-122"/>
              </a:rPr>
              <a:t>、</a:t>
            </a:r>
            <a:r>
              <a:rPr lang="en-US" altLang="zh-CN" sz="2400" dirty="0">
                <a:solidFill>
                  <a:schemeClr val="bg2">
                    <a:lumMod val="10000"/>
                  </a:schemeClr>
                </a:solidFill>
                <a:ea typeface="楷体_GB2312" pitchFamily="49" charset="-122"/>
              </a:rPr>
              <a:t>(1,1,2)</a:t>
            </a:r>
            <a:r>
              <a:rPr lang="zh-CN" altLang="en-US" sz="2400" dirty="0">
                <a:solidFill>
                  <a:schemeClr val="bg2">
                    <a:lumMod val="10000"/>
                  </a:schemeClr>
                </a:solidFill>
                <a:ea typeface="楷体_GB2312" pitchFamily="49" charset="-122"/>
              </a:rPr>
              <a:t>。随着能量的增大</a:t>
            </a:r>
            <a:r>
              <a:rPr lang="en-US" altLang="zh-CN" sz="2400" dirty="0">
                <a:solidFill>
                  <a:schemeClr val="bg2">
                    <a:lumMod val="10000"/>
                  </a:schemeClr>
                </a:solidFill>
                <a:ea typeface="楷体_GB2312" pitchFamily="49" charset="-122"/>
              </a:rPr>
              <a:t>,</a:t>
            </a:r>
            <a:r>
              <a:rPr lang="zh-CN" altLang="en-US" sz="2400" dirty="0">
                <a:solidFill>
                  <a:schemeClr val="bg2">
                    <a:lumMod val="10000"/>
                  </a:schemeClr>
                </a:solidFill>
                <a:ea typeface="楷体_GB2312" pitchFamily="49" charset="-122"/>
              </a:rPr>
              <a:t>简并度也随之增高。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4677">
                                            <p:txEl>
                                              <p:pRg st="1" end="1"/>
                                            </p:txEl>
                                          </p:spTgt>
                                        </p:tgtEl>
                                        <p:attrNameLst>
                                          <p:attrName>style.visibility</p:attrName>
                                        </p:attrNameLst>
                                      </p:cBhvr>
                                      <p:to>
                                        <p:strVal val="visible"/>
                                      </p:to>
                                    </p:set>
                                    <p:animEffect transition="in" filter="wipe(left)">
                                      <p:cBhvr>
                                        <p:cTn id="7" dur="500"/>
                                        <p:tgtEl>
                                          <p:spTgt spid="28467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84678"/>
                                        </p:tgtEl>
                                        <p:attrNameLst>
                                          <p:attrName>style.visibility</p:attrName>
                                        </p:attrNameLst>
                                      </p:cBhvr>
                                      <p:to>
                                        <p:strVal val="visible"/>
                                      </p:to>
                                    </p:set>
                                    <p:animEffect transition="in" filter="box(out)">
                                      <p:cBhvr>
                                        <p:cTn id="12" dur="500"/>
                                        <p:tgtEl>
                                          <p:spTgt spid="284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4684"/>
                                        </p:tgtEl>
                                        <p:attrNameLst>
                                          <p:attrName>style.visibility</p:attrName>
                                        </p:attrNameLst>
                                      </p:cBhvr>
                                      <p:to>
                                        <p:strVal val="visible"/>
                                      </p:to>
                                    </p:set>
                                    <p:animEffect transition="in" filter="wipe(down)">
                                      <p:cBhvr>
                                        <p:cTn id="17" dur="500"/>
                                        <p:tgtEl>
                                          <p:spTgt spid="284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84686"/>
                                        </p:tgtEl>
                                        <p:attrNameLst>
                                          <p:attrName>style.visibility</p:attrName>
                                        </p:attrNameLst>
                                      </p:cBhvr>
                                      <p:to>
                                        <p:strVal val="visible"/>
                                      </p:to>
                                    </p:set>
                                    <p:animEffect transition="in" filter="checkerboard(across)">
                                      <p:cBhvr>
                                        <p:cTn id="22" dur="500"/>
                                        <p:tgtEl>
                                          <p:spTgt spid="2846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4677">
                                            <p:txEl>
                                              <p:pRg st="4" end="4"/>
                                            </p:txEl>
                                          </p:spTgt>
                                        </p:tgtEl>
                                        <p:attrNameLst>
                                          <p:attrName>style.visibility</p:attrName>
                                        </p:attrNameLst>
                                      </p:cBhvr>
                                      <p:to>
                                        <p:strVal val="visible"/>
                                      </p:to>
                                    </p:set>
                                    <p:animEffect transition="in" filter="wipe(left)">
                                      <p:cBhvr>
                                        <p:cTn id="27" dur="500"/>
                                        <p:tgtEl>
                                          <p:spTgt spid="28467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84679"/>
                                        </p:tgtEl>
                                        <p:attrNameLst>
                                          <p:attrName>style.visibility</p:attrName>
                                        </p:attrNameLst>
                                      </p:cBhvr>
                                      <p:to>
                                        <p:strVal val="visible"/>
                                      </p:to>
                                    </p:set>
                                    <p:animEffect transition="in" filter="box(out)">
                                      <p:cBhvr>
                                        <p:cTn id="32" dur="500"/>
                                        <p:tgtEl>
                                          <p:spTgt spid="2846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4681"/>
                                        </p:tgtEl>
                                        <p:attrNameLst>
                                          <p:attrName>style.visibility</p:attrName>
                                        </p:attrNameLst>
                                      </p:cBhvr>
                                      <p:to>
                                        <p:strVal val="visible"/>
                                      </p:to>
                                    </p:set>
                                    <p:animEffect transition="in" filter="wipe(left)">
                                      <p:cBhvr>
                                        <p:cTn id="37" dur="500"/>
                                        <p:tgtEl>
                                          <p:spTgt spid="2846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4677">
                                            <p:txEl>
                                              <p:pRg st="6" end="6"/>
                                            </p:txEl>
                                          </p:spTgt>
                                        </p:tgtEl>
                                        <p:attrNameLst>
                                          <p:attrName>style.visibility</p:attrName>
                                        </p:attrNameLst>
                                      </p:cBhvr>
                                      <p:to>
                                        <p:strVal val="visible"/>
                                      </p:to>
                                    </p:set>
                                    <p:animEffect transition="in" filter="wipe(left)">
                                      <p:cBhvr>
                                        <p:cTn id="42" dur="500"/>
                                        <p:tgtEl>
                                          <p:spTgt spid="28467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84680"/>
                                        </p:tgtEl>
                                        <p:attrNameLst>
                                          <p:attrName>style.visibility</p:attrName>
                                        </p:attrNameLst>
                                      </p:cBhvr>
                                      <p:to>
                                        <p:strVal val="visible"/>
                                      </p:to>
                                    </p:set>
                                    <p:animEffect transition="in" filter="box(in)">
                                      <p:cBhvr>
                                        <p:cTn id="47" dur="500"/>
                                        <p:tgtEl>
                                          <p:spTgt spid="2846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4683"/>
                                        </p:tgtEl>
                                        <p:attrNameLst>
                                          <p:attrName>style.visibility</p:attrName>
                                        </p:attrNameLst>
                                      </p:cBhvr>
                                      <p:to>
                                        <p:strVal val="visible"/>
                                      </p:to>
                                    </p:set>
                                    <p:animEffect transition="in" filter="wipe(left)">
                                      <p:cBhvr>
                                        <p:cTn id="52" dur="500"/>
                                        <p:tgtEl>
                                          <p:spTgt spid="28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3" grpId="0" animBg="1"/>
      <p:bldP spid="284684" grpId="0" animBg="1"/>
      <p:bldP spid="28468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DB73B808-8CF8-4DCC-AC2D-659C2F76CC3C}"/>
              </a:ext>
            </a:extLst>
          </p:cNvPr>
          <p:cNvSpPr>
            <a:spLocks noChangeArrowheads="1"/>
          </p:cNvSpPr>
          <p:nvPr/>
        </p:nvSpPr>
        <p:spPr bwMode="auto">
          <a:xfrm>
            <a:off x="468313" y="981075"/>
            <a:ext cx="8135937"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en-US" altLang="zh-CN">
                <a:ea typeface="楷体_GB2312" pitchFamily="49" charset="-122"/>
              </a:rPr>
              <a:t>        </a:t>
            </a:r>
            <a:r>
              <a:rPr kumimoji="1" lang="zh-CN" altLang="en-US">
                <a:solidFill>
                  <a:srgbClr val="FF0000"/>
                </a:solidFill>
                <a:ea typeface="楷体_GB2312" pitchFamily="49" charset="-122"/>
              </a:rPr>
              <a:t>集体模型</a:t>
            </a:r>
            <a:r>
              <a:rPr kumimoji="1" lang="zh-CN" altLang="en-US">
                <a:ea typeface="楷体_GB2312" pitchFamily="49" charset="-122"/>
              </a:rPr>
              <a:t>  是</a:t>
            </a:r>
            <a:r>
              <a:rPr kumimoji="1" lang="en-US" altLang="zh-CN">
                <a:ea typeface="楷体_GB2312" pitchFamily="49" charset="-122"/>
              </a:rPr>
              <a:t>1953</a:t>
            </a:r>
            <a:r>
              <a:rPr kumimoji="1" lang="zh-CN" altLang="en-US">
                <a:ea typeface="楷体_GB2312" pitchFamily="49" charset="-122"/>
              </a:rPr>
              <a:t>年由</a:t>
            </a:r>
            <a:r>
              <a:rPr kumimoji="1" lang="en-US" altLang="zh-CN">
                <a:ea typeface="楷体_GB2312" pitchFamily="49" charset="-122"/>
              </a:rPr>
              <a:t>A.Bohr</a:t>
            </a:r>
            <a:r>
              <a:rPr kumimoji="1" lang="zh-CN" altLang="en-US">
                <a:ea typeface="楷体_GB2312" pitchFamily="49" charset="-122"/>
              </a:rPr>
              <a:t>和</a:t>
            </a:r>
            <a:r>
              <a:rPr kumimoji="1" lang="en-US" altLang="zh-CN">
                <a:ea typeface="楷体_GB2312" pitchFamily="49" charset="-122"/>
              </a:rPr>
              <a:t>B.B.Mottelson</a:t>
            </a:r>
            <a:r>
              <a:rPr kumimoji="1" lang="zh-CN" altLang="en-US">
                <a:ea typeface="楷体_GB2312" pitchFamily="49" charset="-122"/>
              </a:rPr>
              <a:t>提出的。在他们之前，</a:t>
            </a:r>
            <a:r>
              <a:rPr kumimoji="1" lang="en-US" altLang="zh-CN">
                <a:ea typeface="楷体_GB2312" pitchFamily="49" charset="-122"/>
              </a:rPr>
              <a:t>L.J.Rainwater1950</a:t>
            </a:r>
            <a:r>
              <a:rPr kumimoji="1" lang="zh-CN" altLang="en-US">
                <a:ea typeface="楷体_GB2312" pitchFamily="49" charset="-122"/>
              </a:rPr>
              <a:t>年就曾指出：具有大的电四极矩的核（素）不会是球形的，而是被价核子永久地变形了。因为原子核内大部分核子都在核心，核心也就占有大部分电荷，因此即使出现小的形变，也会导致产生相当大的四极矩。在这一思想的基础上，玻尔和莫特尔逊提出了集体模型。他们指出，不仅要考虑核子的单个运动，还要考虑到核子的集体运动。集体模型（综合模型）实际上是对原子核中单粒子运动和集体运动进行统一描写的一种半唯象理论。 </a:t>
            </a:r>
          </a:p>
        </p:txBody>
      </p:sp>
      <p:pic>
        <p:nvPicPr>
          <p:cNvPr id="322565" name="Picture 5" descr="mottelson">
            <a:extLst>
              <a:ext uri="{FF2B5EF4-FFF2-40B4-BE49-F238E27FC236}">
                <a16:creationId xmlns:a16="http://schemas.microsoft.com/office/drawing/2014/main" id="{3139EE1B-BEF6-4A80-BD3D-2A0F03A0F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25538"/>
            <a:ext cx="33194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66" name="Picture 6" descr="rainwater">
            <a:extLst>
              <a:ext uri="{FF2B5EF4-FFF2-40B4-BE49-F238E27FC236}">
                <a16:creationId xmlns:a16="http://schemas.microsoft.com/office/drawing/2014/main" id="{F2EA883D-DDCD-4DFC-A29B-C5523AE91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196975"/>
            <a:ext cx="32670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diamond(out)">
                                      <p:cBhvr>
                                        <p:cTn id="7" dur="2000"/>
                                        <p:tgtEl>
                                          <p:spTgt spid="322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322566"/>
                                        </p:tgtEl>
                                        <p:attrNameLst>
                                          <p:attrName>style.visibility</p:attrName>
                                        </p:attrNameLst>
                                      </p:cBhvr>
                                      <p:to>
                                        <p:strVal val="visible"/>
                                      </p:to>
                                    </p:set>
                                    <p:animEffect transition="in" filter="diamond(out)">
                                      <p:cBhvr>
                                        <p:cTn id="12" dur="2000"/>
                                        <p:tgtEl>
                                          <p:spTgt spid="32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Rectangle 4">
            <a:extLst>
              <a:ext uri="{FF2B5EF4-FFF2-40B4-BE49-F238E27FC236}">
                <a16:creationId xmlns:a16="http://schemas.microsoft.com/office/drawing/2014/main" id="{620C32F6-627D-477D-BC28-909F4B533C6C}"/>
              </a:ext>
            </a:extLst>
          </p:cNvPr>
          <p:cNvSpPr>
            <a:spLocks noGrp="1" noChangeArrowheads="1"/>
          </p:cNvSpPr>
          <p:nvPr>
            <p:ph type="body" sz="half" idx="1"/>
          </p:nvPr>
        </p:nvSpPr>
        <p:spPr>
          <a:xfrm>
            <a:off x="684213" y="981075"/>
            <a:ext cx="7864475" cy="51847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zh-CN" altLang="en-US" sz="2800" b="1" dirty="0">
                <a:solidFill>
                  <a:schemeClr val="bg2">
                    <a:lumMod val="10000"/>
                  </a:schemeClr>
                </a:solidFill>
                <a:latin typeface="Times New Roman" panose="02020603050405020304" pitchFamily="18" charset="0"/>
                <a:ea typeface="楷体_GB2312" pitchFamily="49" charset="-122"/>
              </a:rPr>
              <a:t>集体模型</a:t>
            </a:r>
            <a:r>
              <a:rPr lang="zh-CN" altLang="en-US" sz="2800" dirty="0">
                <a:solidFill>
                  <a:schemeClr val="bg2">
                    <a:lumMod val="10000"/>
                  </a:schemeClr>
                </a:solidFill>
                <a:latin typeface="Times New Roman" panose="02020603050405020304" pitchFamily="18" charset="0"/>
                <a:ea typeface="楷体_GB2312" pitchFamily="49" charset="-122"/>
              </a:rPr>
              <a:t>：以壳层模型为基础，即认为核子在平均场中独立运动并形成壳层结构；同时，原子核可以发生形变并产生转动和振动等集体运动。</a:t>
            </a:r>
          </a:p>
          <a:p>
            <a:pPr eaLnBrk="1" hangingPunct="1">
              <a:defRPr/>
            </a:pPr>
            <a:r>
              <a:rPr lang="zh-CN" altLang="en-US" sz="2800" b="1" dirty="0">
                <a:solidFill>
                  <a:schemeClr val="bg2">
                    <a:lumMod val="10000"/>
                  </a:schemeClr>
                </a:solidFill>
                <a:latin typeface="Times New Roman" panose="02020603050405020304" pitchFamily="18" charset="0"/>
                <a:ea typeface="楷体_GB2312" pitchFamily="49" charset="-122"/>
              </a:rPr>
              <a:t>原子核产生形变的原因</a:t>
            </a:r>
            <a:r>
              <a:rPr lang="zh-CN" altLang="en-US" sz="2800" dirty="0">
                <a:solidFill>
                  <a:schemeClr val="bg2">
                    <a:lumMod val="10000"/>
                  </a:schemeClr>
                </a:solidFill>
                <a:latin typeface="Times New Roman" panose="02020603050405020304" pitchFamily="18" charset="0"/>
                <a:ea typeface="楷体_GB2312" pitchFamily="49" charset="-122"/>
              </a:rPr>
              <a:t>：</a:t>
            </a:r>
          </a:p>
          <a:p>
            <a:pPr eaLnBrk="1" hangingPunct="1">
              <a:buFontTx/>
              <a:buNone/>
              <a:defRPr/>
            </a:pPr>
            <a:r>
              <a:rPr lang="zh-CN" altLang="en-US" sz="2800" dirty="0">
                <a:solidFill>
                  <a:schemeClr val="bg2">
                    <a:lumMod val="10000"/>
                  </a:schemeClr>
                </a:solidFill>
              </a:rPr>
              <a:t>   ☆</a:t>
            </a:r>
            <a:r>
              <a:rPr lang="zh-CN" altLang="en-US" sz="2800" dirty="0">
                <a:solidFill>
                  <a:schemeClr val="bg2">
                    <a:lumMod val="10000"/>
                  </a:schemeClr>
                </a:solidFill>
                <a:latin typeface="Times New Roman" panose="02020603050405020304" pitchFamily="18" charset="0"/>
                <a:ea typeface="楷体_GB2312" pitchFamily="49" charset="-122"/>
              </a:rPr>
              <a:t>外壳层核子的概率分布不是球对称的，从而导致原子核出现非球形变化，但变化较小；</a:t>
            </a:r>
          </a:p>
          <a:p>
            <a:pPr eaLnBrk="1" hangingPunct="1">
              <a:buFontTx/>
              <a:buNone/>
              <a:defRPr/>
            </a:pPr>
            <a:r>
              <a:rPr lang="zh-CN" altLang="en-US" sz="2800" dirty="0">
                <a:solidFill>
                  <a:schemeClr val="bg2">
                    <a:lumMod val="10000"/>
                  </a:schemeClr>
                </a:solidFill>
              </a:rPr>
              <a:t>   ☆</a:t>
            </a:r>
            <a:r>
              <a:rPr lang="zh-CN" altLang="en-US" sz="2800" dirty="0">
                <a:solidFill>
                  <a:schemeClr val="bg2">
                    <a:lumMod val="10000"/>
                  </a:schemeClr>
                </a:solidFill>
                <a:latin typeface="Times New Roman" panose="02020603050405020304" pitchFamily="18" charset="0"/>
                <a:ea typeface="楷体_GB2312" pitchFamily="49" charset="-122"/>
              </a:rPr>
              <a:t>外壳层核子的运动使满壳层上的核子受到一定的力的作用（极化作用），从而使核心变化导致形变。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7" name="Rectangle 5">
            <a:extLst>
              <a:ext uri="{FF2B5EF4-FFF2-40B4-BE49-F238E27FC236}">
                <a16:creationId xmlns:a16="http://schemas.microsoft.com/office/drawing/2014/main" id="{322A47E0-A549-4078-BADC-AD729ABF07A4}"/>
              </a:ext>
            </a:extLst>
          </p:cNvPr>
          <p:cNvSpPr>
            <a:spLocks noGrp="1" noChangeArrowheads="1"/>
          </p:cNvSpPr>
          <p:nvPr>
            <p:ph type="body" sz="half" idx="1"/>
          </p:nvPr>
        </p:nvSpPr>
        <p:spPr>
          <a:xfrm>
            <a:off x="395288" y="692150"/>
            <a:ext cx="6084887" cy="3816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zh-CN" altLang="en-US" sz="2800" b="1" dirty="0">
                <a:solidFill>
                  <a:schemeClr val="bg2">
                    <a:lumMod val="10000"/>
                  </a:schemeClr>
                </a:solidFill>
                <a:latin typeface="Times New Roman" panose="02020603050405020304" pitchFamily="18" charset="0"/>
                <a:ea typeface="楷体_GB2312" pitchFamily="49" charset="-122"/>
              </a:rPr>
              <a:t>偶偶核的低激发能级规律</a:t>
            </a:r>
          </a:p>
          <a:p>
            <a:pPr eaLnBrk="1" hangingPunct="1">
              <a:buFontTx/>
              <a:buNone/>
              <a:defRPr/>
            </a:pPr>
            <a:r>
              <a:rPr lang="zh-CN" altLang="en-US" sz="2800" b="1" dirty="0">
                <a:solidFill>
                  <a:schemeClr val="bg2">
                    <a:lumMod val="10000"/>
                  </a:schemeClr>
                </a:solidFill>
              </a:rPr>
              <a:t>   ☆</a:t>
            </a:r>
            <a:r>
              <a:rPr lang="zh-CN" altLang="en-US" sz="2800" b="1" dirty="0">
                <a:solidFill>
                  <a:schemeClr val="bg2">
                    <a:lumMod val="10000"/>
                  </a:schemeClr>
                </a:solidFill>
                <a:latin typeface="Times New Roman" panose="02020603050405020304" pitchFamily="18" charset="0"/>
                <a:ea typeface="楷体_GB2312" pitchFamily="49" charset="-122"/>
              </a:rPr>
              <a:t>双幻数核附近：粒子能级  </a:t>
            </a:r>
          </a:p>
          <a:p>
            <a:pPr eaLnBrk="1" hangingPunct="1">
              <a:buFontTx/>
              <a:buNone/>
              <a:defRPr/>
            </a:pPr>
            <a:r>
              <a:rPr lang="zh-CN" altLang="en-US" sz="2800" b="1" dirty="0">
                <a:solidFill>
                  <a:schemeClr val="bg2">
                    <a:lumMod val="10000"/>
                  </a:schemeClr>
                </a:solidFill>
                <a:latin typeface="Times New Roman" panose="02020603050405020304" pitchFamily="18" charset="0"/>
                <a:ea typeface="楷体_GB2312" pitchFamily="49" charset="-122"/>
              </a:rPr>
              <a:t>    壳层模型可以解释</a:t>
            </a:r>
          </a:p>
          <a:p>
            <a:pPr eaLnBrk="1" hangingPunct="1">
              <a:buFontTx/>
              <a:buNone/>
              <a:defRPr/>
            </a:pPr>
            <a:r>
              <a:rPr lang="zh-CN" altLang="en-US" sz="2800" b="1" dirty="0">
                <a:solidFill>
                  <a:schemeClr val="bg2">
                    <a:lumMod val="10000"/>
                  </a:schemeClr>
                </a:solidFill>
              </a:rPr>
              <a:t>   ☆</a:t>
            </a:r>
            <a:r>
              <a:rPr lang="zh-CN" altLang="en-US" sz="2800" b="1" dirty="0">
                <a:solidFill>
                  <a:schemeClr val="bg2">
                    <a:lumMod val="10000"/>
                  </a:schemeClr>
                </a:solidFill>
                <a:latin typeface="Times New Roman" panose="02020603050405020304" pitchFamily="18" charset="0"/>
                <a:ea typeface="楷体_GB2312" pitchFamily="49" charset="-122"/>
              </a:rPr>
              <a:t>离双幻数核稍远：振动能级</a:t>
            </a:r>
          </a:p>
          <a:p>
            <a:pPr eaLnBrk="1" hangingPunct="1">
              <a:buFontTx/>
              <a:buNone/>
              <a:defRPr/>
            </a:pPr>
            <a:r>
              <a:rPr lang="zh-CN" altLang="en-US" sz="2800" b="1" dirty="0">
                <a:solidFill>
                  <a:schemeClr val="bg2">
                    <a:lumMod val="10000"/>
                  </a:schemeClr>
                </a:solidFill>
                <a:latin typeface="Times New Roman" panose="02020603050405020304" pitchFamily="18" charset="0"/>
                <a:ea typeface="楷体_GB2312" pitchFamily="49" charset="-122"/>
              </a:rPr>
              <a:t>    具有谐振子能级的特点</a:t>
            </a:r>
          </a:p>
          <a:p>
            <a:pPr eaLnBrk="1" hangingPunct="1">
              <a:buFontTx/>
              <a:buNone/>
              <a:defRPr/>
            </a:pPr>
            <a:r>
              <a:rPr lang="zh-CN" altLang="en-US" sz="2800" b="1" dirty="0">
                <a:solidFill>
                  <a:schemeClr val="bg2">
                    <a:lumMod val="10000"/>
                  </a:schemeClr>
                </a:solidFill>
              </a:rPr>
              <a:t>   ☆</a:t>
            </a:r>
            <a:r>
              <a:rPr lang="zh-CN" altLang="en-US" sz="2800" b="1" dirty="0">
                <a:solidFill>
                  <a:schemeClr val="bg2">
                    <a:lumMod val="10000"/>
                  </a:schemeClr>
                </a:solidFill>
                <a:latin typeface="Times New Roman" panose="02020603050405020304" pitchFamily="18" charset="0"/>
                <a:ea typeface="楷体_GB2312" pitchFamily="49" charset="-122"/>
              </a:rPr>
              <a:t>远离双幻数核：转动能级</a:t>
            </a:r>
          </a:p>
          <a:p>
            <a:pPr eaLnBrk="1" hangingPunct="1">
              <a:buFontTx/>
              <a:buNone/>
              <a:defRPr/>
            </a:pPr>
            <a:r>
              <a:rPr lang="zh-CN" altLang="en-US" sz="2800" b="1" dirty="0">
                <a:solidFill>
                  <a:schemeClr val="bg2">
                    <a:lumMod val="10000"/>
                  </a:schemeClr>
                </a:solidFill>
                <a:latin typeface="Times New Roman" panose="02020603050405020304" pitchFamily="18" charset="0"/>
                <a:ea typeface="楷体_GB2312" pitchFamily="49" charset="-122"/>
              </a:rPr>
              <a:t>    具有双原子分子的转动能级的特点</a:t>
            </a:r>
          </a:p>
        </p:txBody>
      </p:sp>
      <p:sp>
        <p:nvSpPr>
          <p:cNvPr id="325638" name="AutoShape 6">
            <a:extLst>
              <a:ext uri="{FF2B5EF4-FFF2-40B4-BE49-F238E27FC236}">
                <a16:creationId xmlns:a16="http://schemas.microsoft.com/office/drawing/2014/main" id="{65AC8272-4C92-4DA4-B139-F4732A31A054}"/>
              </a:ext>
            </a:extLst>
          </p:cNvPr>
          <p:cNvSpPr>
            <a:spLocks noChangeArrowheads="1"/>
          </p:cNvSpPr>
          <p:nvPr/>
        </p:nvSpPr>
        <p:spPr bwMode="auto">
          <a:xfrm>
            <a:off x="5795963" y="549275"/>
            <a:ext cx="1727200" cy="720725"/>
          </a:xfrm>
          <a:prstGeom prst="wedgeRectCallout">
            <a:avLst>
              <a:gd name="adj1" fmla="val -165259"/>
              <a:gd name="adj2" fmla="val 2083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2000">
                <a:solidFill>
                  <a:schemeClr val="bg2">
                    <a:lumMod val="10000"/>
                  </a:schemeClr>
                </a:solidFill>
              </a:rPr>
              <a:t>60</a:t>
            </a:r>
            <a:r>
              <a:rPr lang="zh-CN" altLang="en-US" sz="2000">
                <a:solidFill>
                  <a:schemeClr val="bg2">
                    <a:lumMod val="10000"/>
                  </a:schemeClr>
                </a:solidFill>
              </a:rPr>
              <a:t>＜</a:t>
            </a:r>
            <a:r>
              <a:rPr lang="en-US" altLang="zh-CN" sz="2000">
                <a:solidFill>
                  <a:schemeClr val="bg2">
                    <a:lumMod val="10000"/>
                  </a:schemeClr>
                </a:solidFill>
              </a:rPr>
              <a:t>A</a:t>
            </a:r>
            <a:r>
              <a:rPr lang="zh-CN" altLang="en-US" sz="2000">
                <a:solidFill>
                  <a:schemeClr val="bg2">
                    <a:lumMod val="10000"/>
                  </a:schemeClr>
                </a:solidFill>
              </a:rPr>
              <a:t>＜</a:t>
            </a:r>
            <a:r>
              <a:rPr lang="en-US" altLang="zh-CN" sz="2000">
                <a:solidFill>
                  <a:schemeClr val="bg2">
                    <a:lumMod val="10000"/>
                  </a:schemeClr>
                </a:solidFill>
              </a:rPr>
              <a:t>150</a:t>
            </a:r>
          </a:p>
          <a:p>
            <a:pPr algn="ctr" eaLnBrk="1" hangingPunct="1">
              <a:defRPr/>
            </a:pPr>
            <a:r>
              <a:rPr lang="en-US" altLang="zh-CN" sz="2000">
                <a:solidFill>
                  <a:schemeClr val="bg2">
                    <a:lumMod val="10000"/>
                  </a:schemeClr>
                </a:solidFill>
              </a:rPr>
              <a:t> 190</a:t>
            </a:r>
            <a:r>
              <a:rPr lang="zh-CN" altLang="en-US" sz="2000">
                <a:solidFill>
                  <a:schemeClr val="bg2">
                    <a:lumMod val="10000"/>
                  </a:schemeClr>
                </a:solidFill>
              </a:rPr>
              <a:t>＜</a:t>
            </a:r>
            <a:r>
              <a:rPr lang="en-US" altLang="zh-CN" sz="2000">
                <a:solidFill>
                  <a:schemeClr val="bg2">
                    <a:lumMod val="10000"/>
                  </a:schemeClr>
                </a:solidFill>
              </a:rPr>
              <a:t>A</a:t>
            </a:r>
            <a:r>
              <a:rPr lang="zh-CN" altLang="en-US" sz="2000">
                <a:solidFill>
                  <a:schemeClr val="bg2">
                    <a:lumMod val="10000"/>
                  </a:schemeClr>
                </a:solidFill>
              </a:rPr>
              <a:t>＜</a:t>
            </a:r>
            <a:r>
              <a:rPr lang="en-US" altLang="zh-CN" sz="2000">
                <a:solidFill>
                  <a:schemeClr val="bg2">
                    <a:lumMod val="10000"/>
                  </a:schemeClr>
                </a:solidFill>
              </a:rPr>
              <a:t>220</a:t>
            </a:r>
          </a:p>
        </p:txBody>
      </p:sp>
      <p:sp>
        <p:nvSpPr>
          <p:cNvPr id="325639" name="AutoShape 7">
            <a:extLst>
              <a:ext uri="{FF2B5EF4-FFF2-40B4-BE49-F238E27FC236}">
                <a16:creationId xmlns:a16="http://schemas.microsoft.com/office/drawing/2014/main" id="{D1787748-D48A-43F5-9E82-88A41F27827F}"/>
              </a:ext>
            </a:extLst>
          </p:cNvPr>
          <p:cNvSpPr>
            <a:spLocks noChangeArrowheads="1"/>
          </p:cNvSpPr>
          <p:nvPr/>
        </p:nvSpPr>
        <p:spPr bwMode="auto">
          <a:xfrm>
            <a:off x="7164388" y="1916113"/>
            <a:ext cx="1727200" cy="720725"/>
          </a:xfrm>
          <a:prstGeom prst="wedgeRectCallout">
            <a:avLst>
              <a:gd name="adj1" fmla="val -261764"/>
              <a:gd name="adj2" fmla="val 162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en-US" altLang="zh-CN" sz="2000">
                <a:solidFill>
                  <a:schemeClr val="bg2">
                    <a:lumMod val="10000"/>
                  </a:schemeClr>
                </a:solidFill>
              </a:rPr>
              <a:t>150</a:t>
            </a:r>
            <a:r>
              <a:rPr lang="zh-CN" altLang="en-US" sz="2000">
                <a:solidFill>
                  <a:schemeClr val="bg2">
                    <a:lumMod val="10000"/>
                  </a:schemeClr>
                </a:solidFill>
              </a:rPr>
              <a:t>＜</a:t>
            </a:r>
            <a:r>
              <a:rPr lang="en-US" altLang="zh-CN" sz="2000">
                <a:solidFill>
                  <a:schemeClr val="bg2">
                    <a:lumMod val="10000"/>
                  </a:schemeClr>
                </a:solidFill>
              </a:rPr>
              <a:t>A</a:t>
            </a:r>
            <a:r>
              <a:rPr lang="zh-CN" altLang="en-US" sz="2000">
                <a:solidFill>
                  <a:schemeClr val="bg2">
                    <a:lumMod val="10000"/>
                  </a:schemeClr>
                </a:solidFill>
              </a:rPr>
              <a:t>＜</a:t>
            </a:r>
            <a:r>
              <a:rPr lang="en-US" altLang="zh-CN" sz="2000">
                <a:solidFill>
                  <a:schemeClr val="bg2">
                    <a:lumMod val="10000"/>
                  </a:schemeClr>
                </a:solidFill>
              </a:rPr>
              <a:t>190</a:t>
            </a:r>
          </a:p>
          <a:p>
            <a:pPr algn="ctr" eaLnBrk="1" hangingPunct="1">
              <a:defRPr/>
            </a:pPr>
            <a:r>
              <a:rPr lang="en-US" altLang="zh-CN" sz="2000">
                <a:solidFill>
                  <a:schemeClr val="bg2">
                    <a:lumMod val="10000"/>
                  </a:schemeClr>
                </a:solidFill>
              </a:rPr>
              <a:t>220</a:t>
            </a:r>
            <a:r>
              <a:rPr lang="zh-CN" altLang="en-US" sz="2000">
                <a:solidFill>
                  <a:schemeClr val="bg2">
                    <a:lumMod val="10000"/>
                  </a:schemeClr>
                </a:solidFill>
              </a:rPr>
              <a:t>＜</a:t>
            </a:r>
            <a:r>
              <a:rPr lang="en-US" altLang="zh-CN" sz="2000">
                <a:solidFill>
                  <a:schemeClr val="bg2">
                    <a:lumMod val="10000"/>
                  </a:schemeClr>
                </a:solidFill>
              </a:rPr>
              <a:t>A</a:t>
            </a:r>
          </a:p>
        </p:txBody>
      </p:sp>
      <p:grpSp>
        <p:nvGrpSpPr>
          <p:cNvPr id="325659" name="Group 27">
            <a:extLst>
              <a:ext uri="{FF2B5EF4-FFF2-40B4-BE49-F238E27FC236}">
                <a16:creationId xmlns:a16="http://schemas.microsoft.com/office/drawing/2014/main" id="{C0FA6F44-4C73-48BA-BAD7-038CC79C71F3}"/>
              </a:ext>
            </a:extLst>
          </p:cNvPr>
          <p:cNvGrpSpPr>
            <a:grpSpLocks/>
          </p:cNvGrpSpPr>
          <p:nvPr/>
        </p:nvGrpSpPr>
        <p:grpSpPr bwMode="auto">
          <a:xfrm>
            <a:off x="5795963" y="2924175"/>
            <a:ext cx="3348037" cy="3722688"/>
            <a:chOff x="3651" y="1842"/>
            <a:chExt cx="2109" cy="2345"/>
          </a:xfrm>
        </p:grpSpPr>
        <p:sp>
          <p:nvSpPr>
            <p:cNvPr id="325640" name="Line 8">
              <a:extLst>
                <a:ext uri="{FF2B5EF4-FFF2-40B4-BE49-F238E27FC236}">
                  <a16:creationId xmlns:a16="http://schemas.microsoft.com/office/drawing/2014/main" id="{537485B7-E0F0-41E1-93F7-110B59F3681B}"/>
                </a:ext>
              </a:extLst>
            </p:cNvPr>
            <p:cNvSpPr>
              <a:spLocks noChangeShapeType="1"/>
            </p:cNvSpPr>
            <p:nvPr/>
          </p:nvSpPr>
          <p:spPr bwMode="auto">
            <a:xfrm>
              <a:off x="4706" y="4040"/>
              <a:ext cx="6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41" name="Line 9">
              <a:extLst>
                <a:ext uri="{FF2B5EF4-FFF2-40B4-BE49-F238E27FC236}">
                  <a16:creationId xmlns:a16="http://schemas.microsoft.com/office/drawing/2014/main" id="{2BE5A67D-774C-4C2D-9097-08F54D430FE5}"/>
                </a:ext>
              </a:extLst>
            </p:cNvPr>
            <p:cNvSpPr>
              <a:spLocks noChangeShapeType="1"/>
            </p:cNvSpPr>
            <p:nvPr/>
          </p:nvSpPr>
          <p:spPr bwMode="auto">
            <a:xfrm>
              <a:off x="4706" y="3705"/>
              <a:ext cx="6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42" name="Line 10">
              <a:extLst>
                <a:ext uri="{FF2B5EF4-FFF2-40B4-BE49-F238E27FC236}">
                  <a16:creationId xmlns:a16="http://schemas.microsoft.com/office/drawing/2014/main" id="{3E0676F6-EA63-46E6-9FE1-A8F3D51B965D}"/>
                </a:ext>
              </a:extLst>
            </p:cNvPr>
            <p:cNvSpPr>
              <a:spLocks noChangeShapeType="1"/>
            </p:cNvSpPr>
            <p:nvPr/>
          </p:nvSpPr>
          <p:spPr bwMode="auto">
            <a:xfrm>
              <a:off x="4706" y="2989"/>
              <a:ext cx="6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43" name="Line 11">
              <a:extLst>
                <a:ext uri="{FF2B5EF4-FFF2-40B4-BE49-F238E27FC236}">
                  <a16:creationId xmlns:a16="http://schemas.microsoft.com/office/drawing/2014/main" id="{EE715354-6ADD-4C77-8C8F-47F343584BFE}"/>
                </a:ext>
              </a:extLst>
            </p:cNvPr>
            <p:cNvSpPr>
              <a:spLocks noChangeShapeType="1"/>
            </p:cNvSpPr>
            <p:nvPr/>
          </p:nvSpPr>
          <p:spPr bwMode="auto">
            <a:xfrm>
              <a:off x="4660" y="1985"/>
              <a:ext cx="6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44" name="Text Box 12">
              <a:extLst>
                <a:ext uri="{FF2B5EF4-FFF2-40B4-BE49-F238E27FC236}">
                  <a16:creationId xmlns:a16="http://schemas.microsoft.com/office/drawing/2014/main" id="{2EBC6F1D-4EC4-4CDF-BC3B-F58CC8125564}"/>
                </a:ext>
              </a:extLst>
            </p:cNvPr>
            <p:cNvSpPr txBox="1">
              <a:spLocks noChangeArrowheads="1"/>
            </p:cNvSpPr>
            <p:nvPr/>
          </p:nvSpPr>
          <p:spPr bwMode="auto">
            <a:xfrm>
              <a:off x="4385" y="3896"/>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i="1">
                  <a:solidFill>
                    <a:schemeClr val="bg2">
                      <a:lumMod val="10000"/>
                    </a:schemeClr>
                  </a:solidFill>
                </a:rPr>
                <a:t>E</a:t>
              </a:r>
              <a:r>
                <a:rPr kumimoji="1" lang="en-US" altLang="en-US" sz="2400" b="0" baseline="-25000">
                  <a:solidFill>
                    <a:schemeClr val="bg2">
                      <a:lumMod val="10000"/>
                    </a:schemeClr>
                  </a:solidFill>
                </a:rPr>
                <a:t>0</a:t>
              </a:r>
              <a:endParaRPr kumimoji="1" lang="en-US" altLang="zh-CN" sz="2400" b="0">
                <a:solidFill>
                  <a:schemeClr val="bg2">
                    <a:lumMod val="10000"/>
                  </a:schemeClr>
                </a:solidFill>
              </a:endParaRPr>
            </a:p>
          </p:txBody>
        </p:sp>
        <p:sp>
          <p:nvSpPr>
            <p:cNvPr id="325645" name="Text Box 13">
              <a:extLst>
                <a:ext uri="{FF2B5EF4-FFF2-40B4-BE49-F238E27FC236}">
                  <a16:creationId xmlns:a16="http://schemas.microsoft.com/office/drawing/2014/main" id="{0AF2B851-FD20-41FB-B397-9F1C18505221}"/>
                </a:ext>
              </a:extLst>
            </p:cNvPr>
            <p:cNvSpPr txBox="1">
              <a:spLocks noChangeArrowheads="1"/>
            </p:cNvSpPr>
            <p:nvPr/>
          </p:nvSpPr>
          <p:spPr bwMode="auto">
            <a:xfrm>
              <a:off x="4385" y="3562"/>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i="1">
                  <a:solidFill>
                    <a:schemeClr val="bg2">
                      <a:lumMod val="10000"/>
                    </a:schemeClr>
                  </a:solidFill>
                </a:rPr>
                <a:t>E</a:t>
              </a:r>
              <a:r>
                <a:rPr kumimoji="1" lang="en-US" altLang="en-US" sz="2400" b="0" baseline="-25000">
                  <a:solidFill>
                    <a:schemeClr val="bg2">
                      <a:lumMod val="10000"/>
                    </a:schemeClr>
                  </a:solidFill>
                </a:rPr>
                <a:t>2</a:t>
              </a:r>
              <a:endParaRPr kumimoji="1" lang="en-US" altLang="zh-CN" sz="2400" b="0">
                <a:solidFill>
                  <a:schemeClr val="bg2">
                    <a:lumMod val="10000"/>
                  </a:schemeClr>
                </a:solidFill>
              </a:endParaRPr>
            </a:p>
          </p:txBody>
        </p:sp>
        <p:sp>
          <p:nvSpPr>
            <p:cNvPr id="325646" name="Text Box 14">
              <a:extLst>
                <a:ext uri="{FF2B5EF4-FFF2-40B4-BE49-F238E27FC236}">
                  <a16:creationId xmlns:a16="http://schemas.microsoft.com/office/drawing/2014/main" id="{1CE0691D-45AD-42EA-9CAC-58D3B30323A5}"/>
                </a:ext>
              </a:extLst>
            </p:cNvPr>
            <p:cNvSpPr txBox="1">
              <a:spLocks noChangeArrowheads="1"/>
            </p:cNvSpPr>
            <p:nvPr/>
          </p:nvSpPr>
          <p:spPr bwMode="auto">
            <a:xfrm>
              <a:off x="4385" y="2845"/>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i="1">
                  <a:solidFill>
                    <a:schemeClr val="bg2">
                      <a:lumMod val="10000"/>
                    </a:schemeClr>
                  </a:solidFill>
                </a:rPr>
                <a:t>E</a:t>
              </a:r>
              <a:r>
                <a:rPr kumimoji="1" lang="en-US" altLang="en-US" sz="2400" b="0" baseline="-25000">
                  <a:solidFill>
                    <a:schemeClr val="bg2">
                      <a:lumMod val="10000"/>
                    </a:schemeClr>
                  </a:solidFill>
                </a:rPr>
                <a:t>4</a:t>
              </a:r>
              <a:endParaRPr kumimoji="1" lang="en-US" altLang="zh-CN" sz="2400" b="0">
                <a:solidFill>
                  <a:schemeClr val="bg2">
                    <a:lumMod val="10000"/>
                  </a:schemeClr>
                </a:solidFill>
              </a:endParaRPr>
            </a:p>
          </p:txBody>
        </p:sp>
        <p:sp>
          <p:nvSpPr>
            <p:cNvPr id="325647" name="Text Box 15">
              <a:extLst>
                <a:ext uri="{FF2B5EF4-FFF2-40B4-BE49-F238E27FC236}">
                  <a16:creationId xmlns:a16="http://schemas.microsoft.com/office/drawing/2014/main" id="{3BDCF97B-304F-4E36-AA4E-7F826D8C1249}"/>
                </a:ext>
              </a:extLst>
            </p:cNvPr>
            <p:cNvSpPr txBox="1">
              <a:spLocks noChangeArrowheads="1"/>
            </p:cNvSpPr>
            <p:nvPr/>
          </p:nvSpPr>
          <p:spPr bwMode="auto">
            <a:xfrm>
              <a:off x="4293" y="1890"/>
              <a:ext cx="32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i="1">
                  <a:solidFill>
                    <a:schemeClr val="bg2">
                      <a:lumMod val="10000"/>
                    </a:schemeClr>
                  </a:solidFill>
                </a:rPr>
                <a:t>E</a:t>
              </a:r>
              <a:r>
                <a:rPr kumimoji="1" lang="en-US" altLang="en-US" sz="2400" b="0" baseline="-25000">
                  <a:solidFill>
                    <a:schemeClr val="bg2">
                      <a:lumMod val="10000"/>
                    </a:schemeClr>
                  </a:solidFill>
                </a:rPr>
                <a:t>6</a:t>
              </a:r>
              <a:endParaRPr kumimoji="1" lang="en-US" altLang="zh-CN" sz="2400" b="0">
                <a:solidFill>
                  <a:schemeClr val="bg2">
                    <a:lumMod val="10000"/>
                  </a:schemeClr>
                </a:solidFill>
              </a:endParaRPr>
            </a:p>
          </p:txBody>
        </p:sp>
        <p:sp>
          <p:nvSpPr>
            <p:cNvPr id="325648" name="Text Box 16">
              <a:extLst>
                <a:ext uri="{FF2B5EF4-FFF2-40B4-BE49-F238E27FC236}">
                  <a16:creationId xmlns:a16="http://schemas.microsoft.com/office/drawing/2014/main" id="{41CF6941-4C93-468C-9B7B-04D9FECEF600}"/>
                </a:ext>
              </a:extLst>
            </p:cNvPr>
            <p:cNvSpPr txBox="1">
              <a:spLocks noChangeArrowheads="1"/>
            </p:cNvSpPr>
            <p:nvPr/>
          </p:nvSpPr>
          <p:spPr bwMode="auto">
            <a:xfrm>
              <a:off x="5439" y="3896"/>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0</a:t>
              </a:r>
              <a:endParaRPr kumimoji="1" lang="en-US" altLang="zh-CN" sz="2400" b="0">
                <a:solidFill>
                  <a:schemeClr val="bg2">
                    <a:lumMod val="10000"/>
                  </a:schemeClr>
                </a:solidFill>
              </a:endParaRPr>
            </a:p>
          </p:txBody>
        </p:sp>
        <p:sp>
          <p:nvSpPr>
            <p:cNvPr id="325649" name="Text Box 17">
              <a:extLst>
                <a:ext uri="{FF2B5EF4-FFF2-40B4-BE49-F238E27FC236}">
                  <a16:creationId xmlns:a16="http://schemas.microsoft.com/office/drawing/2014/main" id="{534261FB-3C96-494A-BFA4-D69FDFF31D67}"/>
                </a:ext>
              </a:extLst>
            </p:cNvPr>
            <p:cNvSpPr txBox="1">
              <a:spLocks noChangeArrowheads="1"/>
            </p:cNvSpPr>
            <p:nvPr/>
          </p:nvSpPr>
          <p:spPr bwMode="auto">
            <a:xfrm>
              <a:off x="5439" y="3562"/>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2</a:t>
              </a:r>
              <a:endParaRPr kumimoji="1" lang="en-US" altLang="zh-CN" sz="2400" b="0">
                <a:solidFill>
                  <a:schemeClr val="bg2">
                    <a:lumMod val="10000"/>
                  </a:schemeClr>
                </a:solidFill>
              </a:endParaRPr>
            </a:p>
          </p:txBody>
        </p:sp>
        <p:sp>
          <p:nvSpPr>
            <p:cNvPr id="325650" name="Text Box 18">
              <a:extLst>
                <a:ext uri="{FF2B5EF4-FFF2-40B4-BE49-F238E27FC236}">
                  <a16:creationId xmlns:a16="http://schemas.microsoft.com/office/drawing/2014/main" id="{5F62D671-3AE7-46BB-9196-F1A6B48E1322}"/>
                </a:ext>
              </a:extLst>
            </p:cNvPr>
            <p:cNvSpPr txBox="1">
              <a:spLocks noChangeArrowheads="1"/>
            </p:cNvSpPr>
            <p:nvPr/>
          </p:nvSpPr>
          <p:spPr bwMode="auto">
            <a:xfrm>
              <a:off x="5439" y="2845"/>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4</a:t>
              </a:r>
              <a:endParaRPr kumimoji="1" lang="en-US" altLang="zh-CN" sz="2400" b="0">
                <a:solidFill>
                  <a:schemeClr val="bg2">
                    <a:lumMod val="10000"/>
                  </a:schemeClr>
                </a:solidFill>
              </a:endParaRPr>
            </a:p>
          </p:txBody>
        </p:sp>
        <p:sp>
          <p:nvSpPr>
            <p:cNvPr id="325651" name="Text Box 19">
              <a:extLst>
                <a:ext uri="{FF2B5EF4-FFF2-40B4-BE49-F238E27FC236}">
                  <a16:creationId xmlns:a16="http://schemas.microsoft.com/office/drawing/2014/main" id="{7ED852B7-3725-49B8-977C-47020B6FB8A2}"/>
                </a:ext>
              </a:extLst>
            </p:cNvPr>
            <p:cNvSpPr txBox="1">
              <a:spLocks noChangeArrowheads="1"/>
            </p:cNvSpPr>
            <p:nvPr/>
          </p:nvSpPr>
          <p:spPr bwMode="auto">
            <a:xfrm>
              <a:off x="5393" y="1842"/>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6</a:t>
              </a:r>
              <a:endParaRPr kumimoji="1" lang="en-US" altLang="zh-CN" sz="2400" b="0">
                <a:solidFill>
                  <a:schemeClr val="bg2">
                    <a:lumMod val="10000"/>
                  </a:schemeClr>
                </a:solidFill>
              </a:endParaRPr>
            </a:p>
          </p:txBody>
        </p:sp>
        <p:sp>
          <p:nvSpPr>
            <p:cNvPr id="325652" name="Line 20">
              <a:extLst>
                <a:ext uri="{FF2B5EF4-FFF2-40B4-BE49-F238E27FC236}">
                  <a16:creationId xmlns:a16="http://schemas.microsoft.com/office/drawing/2014/main" id="{C599CA62-77BE-4F0A-B247-54C901796749}"/>
                </a:ext>
              </a:extLst>
            </p:cNvPr>
            <p:cNvSpPr>
              <a:spLocks noChangeShapeType="1"/>
            </p:cNvSpPr>
            <p:nvPr/>
          </p:nvSpPr>
          <p:spPr bwMode="auto">
            <a:xfrm>
              <a:off x="3651" y="4040"/>
              <a:ext cx="7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53" name="Line 21">
              <a:extLst>
                <a:ext uri="{FF2B5EF4-FFF2-40B4-BE49-F238E27FC236}">
                  <a16:creationId xmlns:a16="http://schemas.microsoft.com/office/drawing/2014/main" id="{D6A394BF-4EFF-4D05-AD1B-E153CEF2D396}"/>
                </a:ext>
              </a:extLst>
            </p:cNvPr>
            <p:cNvSpPr>
              <a:spLocks noChangeShapeType="1"/>
            </p:cNvSpPr>
            <p:nvPr/>
          </p:nvSpPr>
          <p:spPr bwMode="auto">
            <a:xfrm>
              <a:off x="3651" y="3514"/>
              <a:ext cx="7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54" name="Line 22">
              <a:extLst>
                <a:ext uri="{FF2B5EF4-FFF2-40B4-BE49-F238E27FC236}">
                  <a16:creationId xmlns:a16="http://schemas.microsoft.com/office/drawing/2014/main" id="{3F94BE5F-01D9-4008-A57D-F43B04785E66}"/>
                </a:ext>
              </a:extLst>
            </p:cNvPr>
            <p:cNvSpPr>
              <a:spLocks noChangeShapeType="1"/>
            </p:cNvSpPr>
            <p:nvPr/>
          </p:nvSpPr>
          <p:spPr bwMode="auto">
            <a:xfrm>
              <a:off x="3651" y="2941"/>
              <a:ext cx="7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solidFill>
                  <a:schemeClr val="bg2">
                    <a:lumMod val="10000"/>
                  </a:schemeClr>
                </a:solidFill>
              </a:endParaRPr>
            </a:p>
          </p:txBody>
        </p:sp>
        <p:sp>
          <p:nvSpPr>
            <p:cNvPr id="325655" name="Text Box 23">
              <a:extLst>
                <a:ext uri="{FF2B5EF4-FFF2-40B4-BE49-F238E27FC236}">
                  <a16:creationId xmlns:a16="http://schemas.microsoft.com/office/drawing/2014/main" id="{C8DCD938-6D19-46E3-A7EF-FBA817B4F4C7}"/>
                </a:ext>
              </a:extLst>
            </p:cNvPr>
            <p:cNvSpPr txBox="1">
              <a:spLocks noChangeArrowheads="1"/>
            </p:cNvSpPr>
            <p:nvPr/>
          </p:nvSpPr>
          <p:spPr bwMode="auto">
            <a:xfrm>
              <a:off x="3972" y="3753"/>
              <a:ext cx="32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0</a:t>
              </a:r>
              <a:endParaRPr kumimoji="1" lang="en-US" altLang="zh-CN" sz="2400" b="0">
                <a:solidFill>
                  <a:schemeClr val="bg2">
                    <a:lumMod val="10000"/>
                  </a:schemeClr>
                </a:solidFill>
              </a:endParaRPr>
            </a:p>
          </p:txBody>
        </p:sp>
        <p:sp>
          <p:nvSpPr>
            <p:cNvPr id="325656" name="Text Box 24">
              <a:extLst>
                <a:ext uri="{FF2B5EF4-FFF2-40B4-BE49-F238E27FC236}">
                  <a16:creationId xmlns:a16="http://schemas.microsoft.com/office/drawing/2014/main" id="{676C7FB4-8459-4241-9600-7988C691B21F}"/>
                </a:ext>
              </a:extLst>
            </p:cNvPr>
            <p:cNvSpPr txBox="1">
              <a:spLocks noChangeArrowheads="1"/>
            </p:cNvSpPr>
            <p:nvPr/>
          </p:nvSpPr>
          <p:spPr bwMode="auto">
            <a:xfrm>
              <a:off x="3880" y="3180"/>
              <a:ext cx="41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1</a:t>
              </a:r>
              <a:r>
                <a:rPr kumimoji="1" lang="en-US" altLang="en-US" sz="2400" b="0" i="1">
                  <a:solidFill>
                    <a:schemeClr val="bg2">
                      <a:lumMod val="10000"/>
                    </a:schemeClr>
                  </a:solidFill>
                </a:rPr>
                <a:t>h</a:t>
              </a:r>
              <a:r>
                <a:rPr kumimoji="1" lang="en-US" altLang="en-US" sz="2400" b="0" i="1">
                  <a:solidFill>
                    <a:schemeClr val="bg2">
                      <a:lumMod val="10000"/>
                    </a:schemeClr>
                  </a:solidFill>
                  <a:sym typeface="Symbol" panose="05050102010706020507" pitchFamily="18" charset="2"/>
                </a:rPr>
                <a:t></a:t>
              </a:r>
              <a:endParaRPr kumimoji="1" lang="en-US" altLang="zh-CN" sz="2400" b="0">
                <a:solidFill>
                  <a:schemeClr val="bg2">
                    <a:lumMod val="10000"/>
                  </a:schemeClr>
                </a:solidFill>
              </a:endParaRPr>
            </a:p>
          </p:txBody>
        </p:sp>
        <p:sp>
          <p:nvSpPr>
            <p:cNvPr id="325657" name="Text Box 25">
              <a:extLst>
                <a:ext uri="{FF2B5EF4-FFF2-40B4-BE49-F238E27FC236}">
                  <a16:creationId xmlns:a16="http://schemas.microsoft.com/office/drawing/2014/main" id="{A7ACDA5A-7865-426D-A761-AB5C9A918F12}"/>
                </a:ext>
              </a:extLst>
            </p:cNvPr>
            <p:cNvSpPr txBox="1">
              <a:spLocks noChangeArrowheads="1"/>
            </p:cNvSpPr>
            <p:nvPr/>
          </p:nvSpPr>
          <p:spPr bwMode="auto">
            <a:xfrm>
              <a:off x="3880" y="2606"/>
              <a:ext cx="413"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kumimoji="1" lang="en-US" altLang="en-US" sz="2400" b="0">
                  <a:solidFill>
                    <a:schemeClr val="bg2">
                      <a:lumMod val="10000"/>
                    </a:schemeClr>
                  </a:solidFill>
                </a:rPr>
                <a:t>2</a:t>
              </a:r>
              <a:r>
                <a:rPr kumimoji="1" lang="en-US" altLang="en-US" sz="2400" b="0" i="1">
                  <a:solidFill>
                    <a:schemeClr val="bg2">
                      <a:lumMod val="10000"/>
                    </a:schemeClr>
                  </a:solidFill>
                </a:rPr>
                <a:t>h</a:t>
              </a:r>
              <a:r>
                <a:rPr kumimoji="1" lang="en-US" altLang="en-US" sz="2400" b="0" i="1">
                  <a:solidFill>
                    <a:schemeClr val="bg2">
                      <a:lumMod val="10000"/>
                    </a:schemeClr>
                  </a:solidFill>
                  <a:sym typeface="Symbol" panose="05050102010706020507" pitchFamily="18" charset="2"/>
                </a:rPr>
                <a:t></a:t>
              </a:r>
              <a:endParaRPr kumimoji="1" lang="en-US" altLang="zh-CN" sz="2400" b="0">
                <a:solidFill>
                  <a:schemeClr val="bg2">
                    <a:lumMod val="10000"/>
                  </a:schemeClr>
                </a:solidFill>
              </a:endParaRPr>
            </a:p>
          </p:txBody>
        </p:sp>
      </p:grpSp>
      <p:sp>
        <p:nvSpPr>
          <p:cNvPr id="325661" name="Rectangle 29">
            <a:extLst>
              <a:ext uri="{FF2B5EF4-FFF2-40B4-BE49-F238E27FC236}">
                <a16:creationId xmlns:a16="http://schemas.microsoft.com/office/drawing/2014/main" id="{96319FC0-70D0-4E2F-9382-87FF1C5ECA14}"/>
              </a:ext>
            </a:extLst>
          </p:cNvPr>
          <p:cNvSpPr>
            <a:spLocks noChangeArrowheads="1"/>
          </p:cNvSpPr>
          <p:nvPr/>
        </p:nvSpPr>
        <p:spPr bwMode="auto">
          <a:xfrm>
            <a:off x="3348038" y="4541838"/>
            <a:ext cx="12049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8000">
                <a:solidFill>
                  <a:schemeClr val="bg2">
                    <a:lumMod val="10000"/>
                  </a:schemeClr>
                </a:solidFill>
                <a:effectLst>
                  <a:outerShdw blurRad="38100" dist="38100" dir="2700000" algn="tl">
                    <a:srgbClr val="C0C0C0"/>
                  </a:outerShdw>
                </a:effectLst>
              </a:rPr>
              <a:t>？</a:t>
            </a:r>
          </a:p>
        </p:txBody>
      </p:sp>
      <p:sp>
        <p:nvSpPr>
          <p:cNvPr id="325662" name="AutoShape 30">
            <a:extLst>
              <a:ext uri="{FF2B5EF4-FFF2-40B4-BE49-F238E27FC236}">
                <a16:creationId xmlns:a16="http://schemas.microsoft.com/office/drawing/2014/main" id="{C535295F-4080-49C1-A9B6-04B0B9481682}"/>
              </a:ext>
            </a:extLst>
          </p:cNvPr>
          <p:cNvSpPr>
            <a:spLocks noChangeArrowheads="1"/>
          </p:cNvSpPr>
          <p:nvPr/>
        </p:nvSpPr>
        <p:spPr bwMode="auto">
          <a:xfrm>
            <a:off x="900113" y="4437063"/>
            <a:ext cx="2232025" cy="1701800"/>
          </a:xfrm>
          <a:prstGeom prst="rightArrow">
            <a:avLst>
              <a:gd name="adj1" fmla="val 58926"/>
              <a:gd name="adj2" fmla="val 529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a:solidFill>
                  <a:schemeClr val="bg2">
                    <a:lumMod val="10000"/>
                  </a:schemeClr>
                </a:solidFill>
                <a:ea typeface="楷体_GB2312" pitchFamily="49" charset="-122"/>
              </a:rPr>
              <a:t>原子核的</a:t>
            </a:r>
          </a:p>
          <a:p>
            <a:pPr algn="ctr" eaLnBrk="1" hangingPunct="1">
              <a:defRPr/>
            </a:pPr>
            <a:r>
              <a:rPr lang="zh-CN" altLang="en-US" sz="2400">
                <a:solidFill>
                  <a:schemeClr val="bg2">
                    <a:lumMod val="10000"/>
                  </a:schemeClr>
                </a:solidFill>
                <a:ea typeface="楷体_GB2312" pitchFamily="49" charset="-122"/>
              </a:rPr>
              <a:t>转动和振动</a:t>
            </a:r>
            <a:endParaRPr lang="zh-CN" altLang="en-US">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5637">
                                            <p:txEl>
                                              <p:pRg st="1" end="1"/>
                                            </p:txEl>
                                          </p:spTgt>
                                        </p:tgtEl>
                                        <p:attrNameLst>
                                          <p:attrName>style.visibility</p:attrName>
                                        </p:attrNameLst>
                                      </p:cBhvr>
                                      <p:to>
                                        <p:strVal val="visible"/>
                                      </p:to>
                                    </p:set>
                                    <p:animEffect transition="in" filter="wipe(left)">
                                      <p:cBhvr>
                                        <p:cTn id="7" dur="500"/>
                                        <p:tgtEl>
                                          <p:spTgt spid="32563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25637">
                                            <p:txEl>
                                              <p:pRg st="2" end="2"/>
                                            </p:txEl>
                                          </p:spTgt>
                                        </p:tgtEl>
                                        <p:attrNameLst>
                                          <p:attrName>style.visibility</p:attrName>
                                        </p:attrNameLst>
                                      </p:cBhvr>
                                      <p:to>
                                        <p:strVal val="visible"/>
                                      </p:to>
                                    </p:set>
                                    <p:animEffect transition="in" filter="wipe(left)">
                                      <p:cBhvr>
                                        <p:cTn id="10" dur="500"/>
                                        <p:tgtEl>
                                          <p:spTgt spid="32563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25637">
                                            <p:txEl>
                                              <p:pRg st="3" end="3"/>
                                            </p:txEl>
                                          </p:spTgt>
                                        </p:tgtEl>
                                        <p:attrNameLst>
                                          <p:attrName>style.visibility</p:attrName>
                                        </p:attrNameLst>
                                      </p:cBhvr>
                                      <p:to>
                                        <p:strVal val="visible"/>
                                      </p:to>
                                    </p:set>
                                    <p:animEffect transition="in" filter="wipe(left)">
                                      <p:cBhvr>
                                        <p:cTn id="15" dur="500"/>
                                        <p:tgtEl>
                                          <p:spTgt spid="325637">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25637">
                                            <p:txEl>
                                              <p:pRg st="4" end="4"/>
                                            </p:txEl>
                                          </p:spTgt>
                                        </p:tgtEl>
                                        <p:attrNameLst>
                                          <p:attrName>style.visibility</p:attrName>
                                        </p:attrNameLst>
                                      </p:cBhvr>
                                      <p:to>
                                        <p:strVal val="visible"/>
                                      </p:to>
                                    </p:set>
                                    <p:animEffect transition="in" filter="wipe(left)">
                                      <p:cBhvr>
                                        <p:cTn id="18" dur="500"/>
                                        <p:tgtEl>
                                          <p:spTgt spid="32563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25638"/>
                                        </p:tgtEl>
                                        <p:attrNameLst>
                                          <p:attrName>style.visibility</p:attrName>
                                        </p:attrNameLst>
                                      </p:cBhvr>
                                      <p:to>
                                        <p:strVal val="visible"/>
                                      </p:to>
                                    </p:set>
                                    <p:animEffect transition="in" filter="wipe(down)">
                                      <p:cBhvr>
                                        <p:cTn id="23" dur="500"/>
                                        <p:tgtEl>
                                          <p:spTgt spid="3256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25637">
                                            <p:txEl>
                                              <p:pRg st="5" end="5"/>
                                            </p:txEl>
                                          </p:spTgt>
                                        </p:tgtEl>
                                        <p:attrNameLst>
                                          <p:attrName>style.visibility</p:attrName>
                                        </p:attrNameLst>
                                      </p:cBhvr>
                                      <p:to>
                                        <p:strVal val="visible"/>
                                      </p:to>
                                    </p:set>
                                    <p:animEffect transition="in" filter="wipe(left)">
                                      <p:cBhvr>
                                        <p:cTn id="28" dur="500"/>
                                        <p:tgtEl>
                                          <p:spTgt spid="325637">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25637">
                                            <p:txEl>
                                              <p:pRg st="6" end="6"/>
                                            </p:txEl>
                                          </p:spTgt>
                                        </p:tgtEl>
                                        <p:attrNameLst>
                                          <p:attrName>style.visibility</p:attrName>
                                        </p:attrNameLst>
                                      </p:cBhvr>
                                      <p:to>
                                        <p:strVal val="visible"/>
                                      </p:to>
                                    </p:set>
                                    <p:animEffect transition="in" filter="wipe(left)">
                                      <p:cBhvr>
                                        <p:cTn id="31" dur="500"/>
                                        <p:tgtEl>
                                          <p:spTgt spid="32563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25639"/>
                                        </p:tgtEl>
                                        <p:attrNameLst>
                                          <p:attrName>style.visibility</p:attrName>
                                        </p:attrNameLst>
                                      </p:cBhvr>
                                      <p:to>
                                        <p:strVal val="visible"/>
                                      </p:to>
                                    </p:set>
                                    <p:animEffect transition="in" filter="wipe(down)">
                                      <p:cBhvr>
                                        <p:cTn id="36" dur="500"/>
                                        <p:tgtEl>
                                          <p:spTgt spid="3256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325659"/>
                                        </p:tgtEl>
                                        <p:attrNameLst>
                                          <p:attrName>style.visibility</p:attrName>
                                        </p:attrNameLst>
                                      </p:cBhvr>
                                      <p:to>
                                        <p:strVal val="visible"/>
                                      </p:to>
                                    </p:set>
                                    <p:animEffect transition="in" filter="wipe(down)">
                                      <p:cBhvr>
                                        <p:cTn id="41" dur="500"/>
                                        <p:tgtEl>
                                          <p:spTgt spid="32565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25662"/>
                                        </p:tgtEl>
                                        <p:attrNameLst>
                                          <p:attrName>style.visibility</p:attrName>
                                        </p:attrNameLst>
                                      </p:cBhvr>
                                      <p:to>
                                        <p:strVal val="visible"/>
                                      </p:to>
                                    </p:set>
                                    <p:animEffect transition="in" filter="wipe(left)">
                                      <p:cBhvr>
                                        <p:cTn id="46" dur="500"/>
                                        <p:tgtEl>
                                          <p:spTgt spid="32566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5661"/>
                                        </p:tgtEl>
                                        <p:attrNameLst>
                                          <p:attrName>style.visibility</p:attrName>
                                        </p:attrNameLst>
                                      </p:cBhvr>
                                      <p:to>
                                        <p:strVal val="visible"/>
                                      </p:to>
                                    </p:set>
                                    <p:animEffect transition="in" filter="wipe(left)">
                                      <p:cBhvr>
                                        <p:cTn id="49" dur="500"/>
                                        <p:tgtEl>
                                          <p:spTgt spid="325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8" grpId="0" animBg="1"/>
      <p:bldP spid="325639" grpId="0" animBg="1"/>
      <p:bldP spid="325661" grpId="0"/>
      <p:bldP spid="32566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a:extLst>
              <a:ext uri="{FF2B5EF4-FFF2-40B4-BE49-F238E27FC236}">
                <a16:creationId xmlns:a16="http://schemas.microsoft.com/office/drawing/2014/main" id="{2B741BF0-93E0-419E-B0C8-07549895F3E7}"/>
              </a:ext>
            </a:extLst>
          </p:cNvPr>
          <p:cNvSpPr>
            <a:spLocks noGrp="1" noChangeArrowheads="1"/>
          </p:cNvSpPr>
          <p:nvPr>
            <p:ph type="body" sz="half" idx="1"/>
          </p:nvPr>
        </p:nvSpPr>
        <p:spPr>
          <a:xfrm>
            <a:off x="611188" y="765175"/>
            <a:ext cx="5349875" cy="647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zh-CN" altLang="en-US" sz="2800" b="1" dirty="0">
                <a:solidFill>
                  <a:schemeClr val="bg2">
                    <a:lumMod val="10000"/>
                  </a:schemeClr>
                </a:solidFill>
                <a:ea typeface="楷体_GB2312" pitchFamily="49" charset="-122"/>
              </a:rPr>
              <a:t>原子核的势能与形变的关系</a:t>
            </a:r>
          </a:p>
        </p:txBody>
      </p:sp>
      <p:graphicFrame>
        <p:nvGraphicFramePr>
          <p:cNvPr id="326661" name="Object 5">
            <a:extLst>
              <a:ext uri="{FF2B5EF4-FFF2-40B4-BE49-F238E27FC236}">
                <a16:creationId xmlns:a16="http://schemas.microsoft.com/office/drawing/2014/main" id="{CC8AA396-755E-40A8-8F5A-D24F2F767D88}"/>
              </a:ext>
            </a:extLst>
          </p:cNvPr>
          <p:cNvGraphicFramePr>
            <a:graphicFrameLocks noChangeAspect="1"/>
          </p:cNvGraphicFramePr>
          <p:nvPr/>
        </p:nvGraphicFramePr>
        <p:xfrm>
          <a:off x="3635375" y="2060575"/>
          <a:ext cx="2506663" cy="3100388"/>
        </p:xfrm>
        <a:graphic>
          <a:graphicData uri="http://schemas.openxmlformats.org/presentationml/2006/ole">
            <mc:AlternateContent xmlns:mc="http://schemas.openxmlformats.org/markup-compatibility/2006">
              <mc:Choice xmlns:v="urn:schemas-microsoft-com:vml" Requires="v">
                <p:oleObj spid="_x0000_s48152" name="公式" r:id="rId3" imgW="965200" imgH="1193800" progId="Equation.3">
                  <p:embed/>
                </p:oleObj>
              </mc:Choice>
              <mc:Fallback>
                <p:oleObj name="公式" r:id="rId3" imgW="965200" imgH="119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2060575"/>
                        <a:ext cx="2506663" cy="3100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6681" name="Group 25">
            <a:extLst>
              <a:ext uri="{FF2B5EF4-FFF2-40B4-BE49-F238E27FC236}">
                <a16:creationId xmlns:a16="http://schemas.microsoft.com/office/drawing/2014/main" id="{28154124-92A4-4867-A01F-B4ECB72765D7}"/>
              </a:ext>
            </a:extLst>
          </p:cNvPr>
          <p:cNvGrpSpPr>
            <a:grpSpLocks/>
          </p:cNvGrpSpPr>
          <p:nvPr/>
        </p:nvGrpSpPr>
        <p:grpSpPr bwMode="auto">
          <a:xfrm>
            <a:off x="511175" y="2060575"/>
            <a:ext cx="3124200" cy="3124200"/>
            <a:chOff x="322" y="1298"/>
            <a:chExt cx="1968" cy="1968"/>
          </a:xfrm>
        </p:grpSpPr>
        <p:pic>
          <p:nvPicPr>
            <p:cNvPr id="48143" name="Picture 6" descr="f2-13">
              <a:extLst>
                <a:ext uri="{FF2B5EF4-FFF2-40B4-BE49-F238E27FC236}">
                  <a16:creationId xmlns:a16="http://schemas.microsoft.com/office/drawing/2014/main" id="{CF3DFDEF-9939-402F-BDA1-355978B41F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 y="1298"/>
              <a:ext cx="1947"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4" name="Line 7">
              <a:extLst>
                <a:ext uri="{FF2B5EF4-FFF2-40B4-BE49-F238E27FC236}">
                  <a16:creationId xmlns:a16="http://schemas.microsoft.com/office/drawing/2014/main" id="{1C339681-BB81-4586-AA0D-ADECD819CDDE}"/>
                </a:ext>
              </a:extLst>
            </p:cNvPr>
            <p:cNvSpPr>
              <a:spLocks noChangeShapeType="1"/>
            </p:cNvSpPr>
            <p:nvPr/>
          </p:nvSpPr>
          <p:spPr bwMode="auto">
            <a:xfrm>
              <a:off x="898" y="1538"/>
              <a:ext cx="0"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5" name="Text Box 8">
              <a:extLst>
                <a:ext uri="{FF2B5EF4-FFF2-40B4-BE49-F238E27FC236}">
                  <a16:creationId xmlns:a16="http://schemas.microsoft.com/office/drawing/2014/main" id="{731476E3-AA1E-4162-9C53-062E4FF17589}"/>
                </a:ext>
              </a:extLst>
            </p:cNvPr>
            <p:cNvSpPr txBox="1">
              <a:spLocks noChangeArrowheads="1"/>
            </p:cNvSpPr>
            <p:nvPr/>
          </p:nvSpPr>
          <p:spPr bwMode="auto">
            <a:xfrm>
              <a:off x="562" y="1346"/>
              <a:ext cx="672"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1200">
                  <a:solidFill>
                    <a:srgbClr val="000000"/>
                  </a:solidFill>
                  <a:ea typeface="楷体_GB2312" pitchFamily="49" charset="-122"/>
                </a:rPr>
                <a:t>稳定球形</a:t>
              </a:r>
            </a:p>
          </p:txBody>
        </p:sp>
        <p:sp>
          <p:nvSpPr>
            <p:cNvPr id="48146" name="Line 9">
              <a:extLst>
                <a:ext uri="{FF2B5EF4-FFF2-40B4-BE49-F238E27FC236}">
                  <a16:creationId xmlns:a16="http://schemas.microsoft.com/office/drawing/2014/main" id="{EF0EEA07-F5EB-4D62-BAC2-50087AFF5F6B}"/>
                </a:ext>
              </a:extLst>
            </p:cNvPr>
            <p:cNvSpPr>
              <a:spLocks noChangeShapeType="1"/>
            </p:cNvSpPr>
            <p:nvPr/>
          </p:nvSpPr>
          <p:spPr bwMode="auto">
            <a:xfrm>
              <a:off x="1330" y="1730"/>
              <a:ext cx="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Text Box 10">
              <a:extLst>
                <a:ext uri="{FF2B5EF4-FFF2-40B4-BE49-F238E27FC236}">
                  <a16:creationId xmlns:a16="http://schemas.microsoft.com/office/drawing/2014/main" id="{D0C8B1E8-1FBC-4F9C-BCDE-C71DB51E92DA}"/>
                </a:ext>
              </a:extLst>
            </p:cNvPr>
            <p:cNvSpPr txBox="1">
              <a:spLocks noChangeArrowheads="1"/>
            </p:cNvSpPr>
            <p:nvPr/>
          </p:nvSpPr>
          <p:spPr bwMode="auto">
            <a:xfrm>
              <a:off x="1042" y="1538"/>
              <a:ext cx="672"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1200">
                  <a:solidFill>
                    <a:srgbClr val="000000"/>
                  </a:solidFill>
                  <a:ea typeface="楷体_GB2312" pitchFamily="49" charset="-122"/>
                </a:rPr>
                <a:t>不稳定球形</a:t>
              </a:r>
            </a:p>
          </p:txBody>
        </p:sp>
        <p:sp>
          <p:nvSpPr>
            <p:cNvPr id="48148" name="Line 11">
              <a:extLst>
                <a:ext uri="{FF2B5EF4-FFF2-40B4-BE49-F238E27FC236}">
                  <a16:creationId xmlns:a16="http://schemas.microsoft.com/office/drawing/2014/main" id="{6E25D406-C6AF-4358-A711-515701F4F8B0}"/>
                </a:ext>
              </a:extLst>
            </p:cNvPr>
            <p:cNvSpPr>
              <a:spLocks noChangeShapeType="1"/>
            </p:cNvSpPr>
            <p:nvPr/>
          </p:nvSpPr>
          <p:spPr bwMode="auto">
            <a:xfrm>
              <a:off x="1570" y="1970"/>
              <a:ext cx="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Text Box 12">
              <a:extLst>
                <a:ext uri="{FF2B5EF4-FFF2-40B4-BE49-F238E27FC236}">
                  <a16:creationId xmlns:a16="http://schemas.microsoft.com/office/drawing/2014/main" id="{2748C09C-DBA8-4A45-B337-7807118FDD70}"/>
                </a:ext>
              </a:extLst>
            </p:cNvPr>
            <p:cNvSpPr txBox="1">
              <a:spLocks noChangeArrowheads="1"/>
            </p:cNvSpPr>
            <p:nvPr/>
          </p:nvSpPr>
          <p:spPr bwMode="auto">
            <a:xfrm>
              <a:off x="1378" y="1778"/>
              <a:ext cx="672"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1200">
                  <a:solidFill>
                    <a:srgbClr val="000000"/>
                  </a:solidFill>
                  <a:ea typeface="楷体_GB2312" pitchFamily="49" charset="-122"/>
                </a:rPr>
                <a:t>稳定形变</a:t>
              </a:r>
            </a:p>
          </p:txBody>
        </p:sp>
        <p:sp>
          <p:nvSpPr>
            <p:cNvPr id="48150" name="Line 13">
              <a:extLst>
                <a:ext uri="{FF2B5EF4-FFF2-40B4-BE49-F238E27FC236}">
                  <a16:creationId xmlns:a16="http://schemas.microsoft.com/office/drawing/2014/main" id="{6878624A-E453-4BC5-B280-B34D25948230}"/>
                </a:ext>
              </a:extLst>
            </p:cNvPr>
            <p:cNvSpPr>
              <a:spLocks noChangeShapeType="1"/>
            </p:cNvSpPr>
            <p:nvPr/>
          </p:nvSpPr>
          <p:spPr bwMode="auto">
            <a:xfrm>
              <a:off x="1762" y="2114"/>
              <a:ext cx="0" cy="1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1" name="Text Box 14">
              <a:extLst>
                <a:ext uri="{FF2B5EF4-FFF2-40B4-BE49-F238E27FC236}">
                  <a16:creationId xmlns:a16="http://schemas.microsoft.com/office/drawing/2014/main" id="{ADED9A0F-ACE2-49A4-92CF-04E3E7D73E94}"/>
                </a:ext>
              </a:extLst>
            </p:cNvPr>
            <p:cNvSpPr txBox="1">
              <a:spLocks noChangeArrowheads="1"/>
            </p:cNvSpPr>
            <p:nvPr/>
          </p:nvSpPr>
          <p:spPr bwMode="auto">
            <a:xfrm>
              <a:off x="1618" y="1970"/>
              <a:ext cx="672"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1200">
                  <a:solidFill>
                    <a:srgbClr val="000000"/>
                  </a:solidFill>
                  <a:ea typeface="楷体_GB2312" pitchFamily="49" charset="-122"/>
                </a:rPr>
                <a:t>严重形变</a:t>
              </a:r>
            </a:p>
          </p:txBody>
        </p:sp>
      </p:grpSp>
      <p:grpSp>
        <p:nvGrpSpPr>
          <p:cNvPr id="326680" name="Group 24">
            <a:extLst>
              <a:ext uri="{FF2B5EF4-FFF2-40B4-BE49-F238E27FC236}">
                <a16:creationId xmlns:a16="http://schemas.microsoft.com/office/drawing/2014/main" id="{7F633082-8C21-4C1B-884E-949D7A7BB3E2}"/>
              </a:ext>
            </a:extLst>
          </p:cNvPr>
          <p:cNvGrpSpPr>
            <a:grpSpLocks/>
          </p:cNvGrpSpPr>
          <p:nvPr/>
        </p:nvGrpSpPr>
        <p:grpSpPr bwMode="auto">
          <a:xfrm>
            <a:off x="6659563" y="2133600"/>
            <a:ext cx="1981200" cy="2667000"/>
            <a:chOff x="4032" y="1584"/>
            <a:chExt cx="1248" cy="1680"/>
          </a:xfrm>
        </p:grpSpPr>
        <p:sp>
          <p:nvSpPr>
            <p:cNvPr id="48134" name="Oval 15">
              <a:extLst>
                <a:ext uri="{FF2B5EF4-FFF2-40B4-BE49-F238E27FC236}">
                  <a16:creationId xmlns:a16="http://schemas.microsoft.com/office/drawing/2014/main" id="{D150E61B-4DD0-4F86-B162-33F8A1DA0C24}"/>
                </a:ext>
              </a:extLst>
            </p:cNvPr>
            <p:cNvSpPr>
              <a:spLocks noChangeArrowheads="1"/>
            </p:cNvSpPr>
            <p:nvPr/>
          </p:nvSpPr>
          <p:spPr bwMode="auto">
            <a:xfrm>
              <a:off x="4128" y="1968"/>
              <a:ext cx="864" cy="1296"/>
            </a:xfrm>
            <a:prstGeom prst="ellipse">
              <a:avLst/>
            </a:prstGeom>
            <a:solidFill>
              <a:schemeClr val="accent1"/>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5" name="Line 16">
              <a:extLst>
                <a:ext uri="{FF2B5EF4-FFF2-40B4-BE49-F238E27FC236}">
                  <a16:creationId xmlns:a16="http://schemas.microsoft.com/office/drawing/2014/main" id="{508C408A-A52A-4157-B595-C35D750542D9}"/>
                </a:ext>
              </a:extLst>
            </p:cNvPr>
            <p:cNvSpPr>
              <a:spLocks noChangeShapeType="1"/>
            </p:cNvSpPr>
            <p:nvPr/>
          </p:nvSpPr>
          <p:spPr bwMode="auto">
            <a:xfrm flipV="1">
              <a:off x="4560" y="1584"/>
              <a:ext cx="0" cy="100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6" name="Line 17">
              <a:extLst>
                <a:ext uri="{FF2B5EF4-FFF2-40B4-BE49-F238E27FC236}">
                  <a16:creationId xmlns:a16="http://schemas.microsoft.com/office/drawing/2014/main" id="{D1901A14-A769-4DF0-A711-4CEFB87C70CC}"/>
                </a:ext>
              </a:extLst>
            </p:cNvPr>
            <p:cNvSpPr>
              <a:spLocks noChangeShapeType="1"/>
            </p:cNvSpPr>
            <p:nvPr/>
          </p:nvSpPr>
          <p:spPr bwMode="auto">
            <a:xfrm>
              <a:off x="4560" y="2592"/>
              <a:ext cx="72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18">
              <a:extLst>
                <a:ext uri="{FF2B5EF4-FFF2-40B4-BE49-F238E27FC236}">
                  <a16:creationId xmlns:a16="http://schemas.microsoft.com/office/drawing/2014/main" id="{6405621A-C57C-4913-A880-EC706EA3893F}"/>
                </a:ext>
              </a:extLst>
            </p:cNvPr>
            <p:cNvSpPr>
              <a:spLocks noChangeShapeType="1"/>
            </p:cNvSpPr>
            <p:nvPr/>
          </p:nvSpPr>
          <p:spPr bwMode="auto">
            <a:xfrm flipV="1">
              <a:off x="4560" y="2160"/>
              <a:ext cx="336"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Freeform 19">
              <a:extLst>
                <a:ext uri="{FF2B5EF4-FFF2-40B4-BE49-F238E27FC236}">
                  <a16:creationId xmlns:a16="http://schemas.microsoft.com/office/drawing/2014/main" id="{DFC72AFB-F848-4497-92BF-1415534CD3C6}"/>
                </a:ext>
              </a:extLst>
            </p:cNvPr>
            <p:cNvSpPr>
              <a:spLocks/>
            </p:cNvSpPr>
            <p:nvPr/>
          </p:nvSpPr>
          <p:spPr bwMode="auto">
            <a:xfrm>
              <a:off x="4560" y="2296"/>
              <a:ext cx="144" cy="104"/>
            </a:xfrm>
            <a:custGeom>
              <a:avLst/>
              <a:gdLst>
                <a:gd name="T0" fmla="*/ 0 w 144"/>
                <a:gd name="T1" fmla="*/ 56 h 104"/>
                <a:gd name="T2" fmla="*/ 96 w 144"/>
                <a:gd name="T3" fmla="*/ 8 h 104"/>
                <a:gd name="T4" fmla="*/ 144 w 144"/>
                <a:gd name="T5" fmla="*/ 104 h 104"/>
                <a:gd name="T6" fmla="*/ 0 60000 65536"/>
                <a:gd name="T7" fmla="*/ 0 60000 65536"/>
                <a:gd name="T8" fmla="*/ 0 60000 65536"/>
              </a:gdLst>
              <a:ahLst/>
              <a:cxnLst>
                <a:cxn ang="T6">
                  <a:pos x="T0" y="T1"/>
                </a:cxn>
                <a:cxn ang="T7">
                  <a:pos x="T2" y="T3"/>
                </a:cxn>
                <a:cxn ang="T8">
                  <a:pos x="T4" y="T5"/>
                </a:cxn>
              </a:cxnLst>
              <a:rect l="0" t="0" r="r" b="b"/>
              <a:pathLst>
                <a:path w="144" h="104">
                  <a:moveTo>
                    <a:pt x="0" y="56"/>
                  </a:moveTo>
                  <a:cubicBezTo>
                    <a:pt x="36" y="28"/>
                    <a:pt x="72" y="0"/>
                    <a:pt x="96" y="8"/>
                  </a:cubicBezTo>
                  <a:cubicBezTo>
                    <a:pt x="120" y="16"/>
                    <a:pt x="136" y="88"/>
                    <a:pt x="144" y="104"/>
                  </a:cubicBezTo>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8139" name="Text Box 20">
              <a:extLst>
                <a:ext uri="{FF2B5EF4-FFF2-40B4-BE49-F238E27FC236}">
                  <a16:creationId xmlns:a16="http://schemas.microsoft.com/office/drawing/2014/main" id="{17E7CE85-D543-4015-ADFE-D96BF9158AAB}"/>
                </a:ext>
              </a:extLst>
            </p:cNvPr>
            <p:cNvSpPr txBox="1">
              <a:spLocks noChangeArrowheads="1"/>
            </p:cNvSpPr>
            <p:nvPr/>
          </p:nvSpPr>
          <p:spPr bwMode="auto">
            <a:xfrm>
              <a:off x="4560" y="2016"/>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i="1">
                  <a:solidFill>
                    <a:srgbClr val="000000"/>
                  </a:solidFill>
                  <a:latin typeface="Symbol" panose="05050102010706020507" pitchFamily="18" charset="2"/>
                </a:rPr>
                <a:t>q</a:t>
              </a:r>
              <a:endParaRPr kumimoji="1" lang="en-US" altLang="zh-CN" sz="2400" b="0">
                <a:solidFill>
                  <a:srgbClr val="000000"/>
                </a:solidFill>
              </a:endParaRPr>
            </a:p>
          </p:txBody>
        </p:sp>
        <p:sp>
          <p:nvSpPr>
            <p:cNvPr id="48140" name="Text Box 21">
              <a:extLst>
                <a:ext uri="{FF2B5EF4-FFF2-40B4-BE49-F238E27FC236}">
                  <a16:creationId xmlns:a16="http://schemas.microsoft.com/office/drawing/2014/main" id="{6E2506EA-AE30-44D1-B3D8-56C4BC661B40}"/>
                </a:ext>
              </a:extLst>
            </p:cNvPr>
            <p:cNvSpPr txBox="1">
              <a:spLocks noChangeArrowheads="1"/>
            </p:cNvSpPr>
            <p:nvPr/>
          </p:nvSpPr>
          <p:spPr bwMode="auto">
            <a:xfrm>
              <a:off x="4320" y="2016"/>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i="1">
                  <a:solidFill>
                    <a:srgbClr val="000000"/>
                  </a:solidFill>
                </a:rPr>
                <a:t>c</a:t>
              </a:r>
              <a:endParaRPr kumimoji="1" lang="en-US" altLang="zh-CN" sz="2400" b="0">
                <a:solidFill>
                  <a:srgbClr val="000000"/>
                </a:solidFill>
              </a:endParaRPr>
            </a:p>
          </p:txBody>
        </p:sp>
        <p:sp>
          <p:nvSpPr>
            <p:cNvPr id="48141" name="Text Box 22">
              <a:extLst>
                <a:ext uri="{FF2B5EF4-FFF2-40B4-BE49-F238E27FC236}">
                  <a16:creationId xmlns:a16="http://schemas.microsoft.com/office/drawing/2014/main" id="{516BC487-D81E-43EE-81F9-ACC70C7480D7}"/>
                </a:ext>
              </a:extLst>
            </p:cNvPr>
            <p:cNvSpPr txBox="1">
              <a:spLocks noChangeArrowheads="1"/>
            </p:cNvSpPr>
            <p:nvPr/>
          </p:nvSpPr>
          <p:spPr bwMode="auto">
            <a:xfrm>
              <a:off x="4800" y="2544"/>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i="1">
                  <a:solidFill>
                    <a:srgbClr val="000000"/>
                  </a:solidFill>
                </a:rPr>
                <a:t>a</a:t>
              </a:r>
              <a:endParaRPr kumimoji="1" lang="en-US" altLang="zh-CN" sz="2400" b="0">
                <a:solidFill>
                  <a:srgbClr val="000000"/>
                </a:solidFill>
              </a:endParaRPr>
            </a:p>
          </p:txBody>
        </p:sp>
        <p:sp>
          <p:nvSpPr>
            <p:cNvPr id="48142" name="Line 23">
              <a:extLst>
                <a:ext uri="{FF2B5EF4-FFF2-40B4-BE49-F238E27FC236}">
                  <a16:creationId xmlns:a16="http://schemas.microsoft.com/office/drawing/2014/main" id="{69AEBB47-A7A6-42A1-9773-05460E3F4B7E}"/>
                </a:ext>
              </a:extLst>
            </p:cNvPr>
            <p:cNvSpPr>
              <a:spLocks noChangeShapeType="1"/>
            </p:cNvSpPr>
            <p:nvPr/>
          </p:nvSpPr>
          <p:spPr bwMode="auto">
            <a:xfrm flipH="1">
              <a:off x="4032" y="2592"/>
              <a:ext cx="528" cy="52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26681"/>
                                        </p:tgtEl>
                                        <p:attrNameLst>
                                          <p:attrName>style.visibility</p:attrName>
                                        </p:attrNameLst>
                                      </p:cBhvr>
                                      <p:to>
                                        <p:strVal val="visible"/>
                                      </p:to>
                                    </p:set>
                                    <p:anim calcmode="lin" valueType="num">
                                      <p:cBhvr>
                                        <p:cTn id="7" dur="500" fill="hold"/>
                                        <p:tgtEl>
                                          <p:spTgt spid="326681"/>
                                        </p:tgtEl>
                                        <p:attrNameLst>
                                          <p:attrName>ppt_w</p:attrName>
                                        </p:attrNameLst>
                                      </p:cBhvr>
                                      <p:tavLst>
                                        <p:tav tm="0">
                                          <p:val>
                                            <p:fltVal val="0"/>
                                          </p:val>
                                        </p:tav>
                                        <p:tav tm="100000">
                                          <p:val>
                                            <p:strVal val="#ppt_w"/>
                                          </p:val>
                                        </p:tav>
                                      </p:tavLst>
                                    </p:anim>
                                    <p:anim calcmode="lin" valueType="num">
                                      <p:cBhvr>
                                        <p:cTn id="8" dur="500" fill="hold"/>
                                        <p:tgtEl>
                                          <p:spTgt spid="32668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26661"/>
                                        </p:tgtEl>
                                        <p:attrNameLst>
                                          <p:attrName>style.visibility</p:attrName>
                                        </p:attrNameLst>
                                      </p:cBhvr>
                                      <p:to>
                                        <p:strVal val="visible"/>
                                      </p:to>
                                    </p:set>
                                    <p:animEffect transition="in" filter="blinds(horizontal)">
                                      <p:cBhvr>
                                        <p:cTn id="13" dur="500"/>
                                        <p:tgtEl>
                                          <p:spTgt spid="3266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32" fill="hold" nodeType="clickEffect">
                                  <p:stCondLst>
                                    <p:cond delay="0"/>
                                  </p:stCondLst>
                                  <p:childTnLst>
                                    <p:set>
                                      <p:cBhvr>
                                        <p:cTn id="17" dur="1" fill="hold">
                                          <p:stCondLst>
                                            <p:cond delay="0"/>
                                          </p:stCondLst>
                                        </p:cTn>
                                        <p:tgtEl>
                                          <p:spTgt spid="326680"/>
                                        </p:tgtEl>
                                        <p:attrNameLst>
                                          <p:attrName>style.visibility</p:attrName>
                                        </p:attrNameLst>
                                      </p:cBhvr>
                                      <p:to>
                                        <p:strVal val="visible"/>
                                      </p:to>
                                    </p:set>
                                    <p:animEffect transition="in" filter="circle(out)">
                                      <p:cBhvr>
                                        <p:cTn id="18" dur="2000"/>
                                        <p:tgtEl>
                                          <p:spTgt spid="32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Rectangle 4">
            <a:extLst>
              <a:ext uri="{FF2B5EF4-FFF2-40B4-BE49-F238E27FC236}">
                <a16:creationId xmlns:a16="http://schemas.microsoft.com/office/drawing/2014/main" id="{D8C4DBA2-941A-4444-80F9-F9044961C746}"/>
              </a:ext>
            </a:extLst>
          </p:cNvPr>
          <p:cNvSpPr>
            <a:spLocks noGrp="1" noChangeArrowheads="1"/>
          </p:cNvSpPr>
          <p:nvPr>
            <p:ph type="body" sz="half" idx="1"/>
          </p:nvPr>
        </p:nvSpPr>
        <p:spPr>
          <a:xfrm>
            <a:off x="468313" y="981075"/>
            <a:ext cx="8424862" cy="15843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buFontTx/>
              <a:buNone/>
              <a:defRPr/>
            </a:pPr>
            <a:r>
              <a:rPr lang="zh-CN" altLang="en-US" b="1" dirty="0">
                <a:solidFill>
                  <a:srgbClr val="FF0000"/>
                </a:solidFill>
                <a:ea typeface="楷体_GB2312" pitchFamily="49" charset="-122"/>
              </a:rPr>
              <a:t>核的转动</a:t>
            </a:r>
            <a:r>
              <a:rPr lang="zh-CN" altLang="en-US" sz="2800" b="1" dirty="0">
                <a:ea typeface="楷体_GB2312" pitchFamily="49" charset="-122"/>
              </a:rPr>
              <a:t>：</a:t>
            </a:r>
            <a:r>
              <a:rPr lang="zh-CN" altLang="en-US" sz="2800" b="1" dirty="0">
                <a:solidFill>
                  <a:schemeClr val="bg2">
                    <a:lumMod val="10000"/>
                  </a:schemeClr>
                </a:solidFill>
                <a:ea typeface="楷体_GB2312" pitchFamily="49" charset="-122"/>
              </a:rPr>
              <a:t>原子核势场的方向在空间发生变化而引起的转动，既不同与刚体的转动，也不同与流体的转动</a:t>
            </a:r>
          </a:p>
        </p:txBody>
      </p:sp>
      <p:graphicFrame>
        <p:nvGraphicFramePr>
          <p:cNvPr id="327685" name="Object 5">
            <a:extLst>
              <a:ext uri="{FF2B5EF4-FFF2-40B4-BE49-F238E27FC236}">
                <a16:creationId xmlns:a16="http://schemas.microsoft.com/office/drawing/2014/main" id="{7CBC5619-9B21-4F5C-973A-CAF61D5651DF}"/>
              </a:ext>
            </a:extLst>
          </p:cNvPr>
          <p:cNvGraphicFramePr>
            <a:graphicFrameLocks noChangeAspect="1"/>
          </p:cNvGraphicFramePr>
          <p:nvPr>
            <p:ph sz="half" idx="2"/>
          </p:nvPr>
        </p:nvGraphicFramePr>
        <p:xfrm>
          <a:off x="827088" y="2781300"/>
          <a:ext cx="5927725" cy="3201988"/>
        </p:xfrm>
        <a:graphic>
          <a:graphicData uri="http://schemas.openxmlformats.org/presentationml/2006/ole">
            <mc:AlternateContent xmlns:mc="http://schemas.openxmlformats.org/markup-compatibility/2006">
              <mc:Choice xmlns:v="urn:schemas-microsoft-com:vml" Requires="v">
                <p:oleObj spid="_x0000_s49166" name="公式" r:id="rId3" imgW="2209800" imgH="1193800" progId="Equation.3">
                  <p:embed/>
                </p:oleObj>
              </mc:Choice>
              <mc:Fallback>
                <p:oleObj name="公式" r:id="rId3" imgW="2209800" imgH="119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81300"/>
                        <a:ext cx="5927725" cy="3201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688" name="Group 8">
            <a:extLst>
              <a:ext uri="{FF2B5EF4-FFF2-40B4-BE49-F238E27FC236}">
                <a16:creationId xmlns:a16="http://schemas.microsoft.com/office/drawing/2014/main" id="{0D73860F-72C1-4B09-B116-5B7648785F77}"/>
              </a:ext>
            </a:extLst>
          </p:cNvPr>
          <p:cNvGrpSpPr>
            <a:grpSpLocks/>
          </p:cNvGrpSpPr>
          <p:nvPr/>
        </p:nvGrpSpPr>
        <p:grpSpPr bwMode="auto">
          <a:xfrm>
            <a:off x="7162800" y="2565400"/>
            <a:ext cx="1981200" cy="2667000"/>
            <a:chOff x="4032" y="1584"/>
            <a:chExt cx="1248" cy="1680"/>
          </a:xfrm>
        </p:grpSpPr>
        <p:sp>
          <p:nvSpPr>
            <p:cNvPr id="49157" name="Oval 9">
              <a:extLst>
                <a:ext uri="{FF2B5EF4-FFF2-40B4-BE49-F238E27FC236}">
                  <a16:creationId xmlns:a16="http://schemas.microsoft.com/office/drawing/2014/main" id="{6CDD32CF-F673-4DB6-B103-866294FCC5C9}"/>
                </a:ext>
              </a:extLst>
            </p:cNvPr>
            <p:cNvSpPr>
              <a:spLocks noChangeArrowheads="1"/>
            </p:cNvSpPr>
            <p:nvPr/>
          </p:nvSpPr>
          <p:spPr bwMode="auto">
            <a:xfrm>
              <a:off x="4128" y="1968"/>
              <a:ext cx="864" cy="1296"/>
            </a:xfrm>
            <a:prstGeom prst="ellipse">
              <a:avLst/>
            </a:prstGeom>
            <a:solidFill>
              <a:schemeClr val="accent1"/>
            </a:solidFill>
            <a:ln w="9525">
              <a:solidFill>
                <a:schemeClr val="tx1"/>
              </a:solidFill>
              <a:round/>
              <a:headEnd/>
              <a:tailEnd/>
            </a:ln>
          </p:spPr>
          <p:txBody>
            <a:bodyPr wrap="none" anchor="ct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58" name="Line 10">
              <a:extLst>
                <a:ext uri="{FF2B5EF4-FFF2-40B4-BE49-F238E27FC236}">
                  <a16:creationId xmlns:a16="http://schemas.microsoft.com/office/drawing/2014/main" id="{077A59FE-F9A1-4E6C-A13E-D4F0B3AF008F}"/>
                </a:ext>
              </a:extLst>
            </p:cNvPr>
            <p:cNvSpPr>
              <a:spLocks noChangeShapeType="1"/>
            </p:cNvSpPr>
            <p:nvPr/>
          </p:nvSpPr>
          <p:spPr bwMode="auto">
            <a:xfrm flipV="1">
              <a:off x="4560" y="1584"/>
              <a:ext cx="0" cy="100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11">
              <a:extLst>
                <a:ext uri="{FF2B5EF4-FFF2-40B4-BE49-F238E27FC236}">
                  <a16:creationId xmlns:a16="http://schemas.microsoft.com/office/drawing/2014/main" id="{1829B02A-E6D1-44B2-AEBC-1CB24D994DCB}"/>
                </a:ext>
              </a:extLst>
            </p:cNvPr>
            <p:cNvSpPr>
              <a:spLocks noChangeShapeType="1"/>
            </p:cNvSpPr>
            <p:nvPr/>
          </p:nvSpPr>
          <p:spPr bwMode="auto">
            <a:xfrm>
              <a:off x="4560" y="2592"/>
              <a:ext cx="72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12">
              <a:extLst>
                <a:ext uri="{FF2B5EF4-FFF2-40B4-BE49-F238E27FC236}">
                  <a16:creationId xmlns:a16="http://schemas.microsoft.com/office/drawing/2014/main" id="{46A7D99B-6347-487E-8F9C-9BC5F04E147F}"/>
                </a:ext>
              </a:extLst>
            </p:cNvPr>
            <p:cNvSpPr>
              <a:spLocks noChangeShapeType="1"/>
            </p:cNvSpPr>
            <p:nvPr/>
          </p:nvSpPr>
          <p:spPr bwMode="auto">
            <a:xfrm flipV="1">
              <a:off x="4560" y="2160"/>
              <a:ext cx="336"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Freeform 13">
              <a:extLst>
                <a:ext uri="{FF2B5EF4-FFF2-40B4-BE49-F238E27FC236}">
                  <a16:creationId xmlns:a16="http://schemas.microsoft.com/office/drawing/2014/main" id="{E3237159-F693-42EE-A32A-ECE3964FD933}"/>
                </a:ext>
              </a:extLst>
            </p:cNvPr>
            <p:cNvSpPr>
              <a:spLocks/>
            </p:cNvSpPr>
            <p:nvPr/>
          </p:nvSpPr>
          <p:spPr bwMode="auto">
            <a:xfrm>
              <a:off x="4560" y="2296"/>
              <a:ext cx="144" cy="104"/>
            </a:xfrm>
            <a:custGeom>
              <a:avLst/>
              <a:gdLst>
                <a:gd name="T0" fmla="*/ 0 w 144"/>
                <a:gd name="T1" fmla="*/ 56 h 104"/>
                <a:gd name="T2" fmla="*/ 96 w 144"/>
                <a:gd name="T3" fmla="*/ 8 h 104"/>
                <a:gd name="T4" fmla="*/ 144 w 144"/>
                <a:gd name="T5" fmla="*/ 104 h 104"/>
                <a:gd name="T6" fmla="*/ 0 60000 65536"/>
                <a:gd name="T7" fmla="*/ 0 60000 65536"/>
                <a:gd name="T8" fmla="*/ 0 60000 65536"/>
              </a:gdLst>
              <a:ahLst/>
              <a:cxnLst>
                <a:cxn ang="T6">
                  <a:pos x="T0" y="T1"/>
                </a:cxn>
                <a:cxn ang="T7">
                  <a:pos x="T2" y="T3"/>
                </a:cxn>
                <a:cxn ang="T8">
                  <a:pos x="T4" y="T5"/>
                </a:cxn>
              </a:cxnLst>
              <a:rect l="0" t="0" r="r" b="b"/>
              <a:pathLst>
                <a:path w="144" h="104">
                  <a:moveTo>
                    <a:pt x="0" y="56"/>
                  </a:moveTo>
                  <a:cubicBezTo>
                    <a:pt x="36" y="28"/>
                    <a:pt x="72" y="0"/>
                    <a:pt x="96" y="8"/>
                  </a:cubicBezTo>
                  <a:cubicBezTo>
                    <a:pt x="120" y="16"/>
                    <a:pt x="136" y="88"/>
                    <a:pt x="144" y="104"/>
                  </a:cubicBezTo>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9162" name="Text Box 14">
              <a:extLst>
                <a:ext uri="{FF2B5EF4-FFF2-40B4-BE49-F238E27FC236}">
                  <a16:creationId xmlns:a16="http://schemas.microsoft.com/office/drawing/2014/main" id="{189B8514-CD7B-4629-B38A-DB9D3E9D8541}"/>
                </a:ext>
              </a:extLst>
            </p:cNvPr>
            <p:cNvSpPr txBox="1">
              <a:spLocks noChangeArrowheads="1"/>
            </p:cNvSpPr>
            <p:nvPr/>
          </p:nvSpPr>
          <p:spPr bwMode="auto">
            <a:xfrm>
              <a:off x="4560" y="2016"/>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i="1">
                  <a:solidFill>
                    <a:srgbClr val="000000"/>
                  </a:solidFill>
                  <a:latin typeface="Symbol" panose="05050102010706020507" pitchFamily="18" charset="2"/>
                </a:rPr>
                <a:t>q</a:t>
              </a:r>
              <a:endParaRPr kumimoji="1" lang="en-US" altLang="zh-CN" sz="2400" b="0">
                <a:solidFill>
                  <a:srgbClr val="000000"/>
                </a:solidFill>
              </a:endParaRPr>
            </a:p>
          </p:txBody>
        </p:sp>
        <p:sp>
          <p:nvSpPr>
            <p:cNvPr id="49163" name="Text Box 15">
              <a:extLst>
                <a:ext uri="{FF2B5EF4-FFF2-40B4-BE49-F238E27FC236}">
                  <a16:creationId xmlns:a16="http://schemas.microsoft.com/office/drawing/2014/main" id="{A7D31B7F-D069-414F-8E07-82F77185FA11}"/>
                </a:ext>
              </a:extLst>
            </p:cNvPr>
            <p:cNvSpPr txBox="1">
              <a:spLocks noChangeArrowheads="1"/>
            </p:cNvSpPr>
            <p:nvPr/>
          </p:nvSpPr>
          <p:spPr bwMode="auto">
            <a:xfrm>
              <a:off x="4320" y="2016"/>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i="1">
                  <a:solidFill>
                    <a:srgbClr val="000000"/>
                  </a:solidFill>
                </a:rPr>
                <a:t>c</a:t>
              </a:r>
              <a:endParaRPr kumimoji="1" lang="en-US" altLang="zh-CN" sz="2400" b="0">
                <a:solidFill>
                  <a:srgbClr val="000000"/>
                </a:solidFill>
              </a:endParaRPr>
            </a:p>
          </p:txBody>
        </p:sp>
        <p:sp>
          <p:nvSpPr>
            <p:cNvPr id="49164" name="Text Box 16">
              <a:extLst>
                <a:ext uri="{FF2B5EF4-FFF2-40B4-BE49-F238E27FC236}">
                  <a16:creationId xmlns:a16="http://schemas.microsoft.com/office/drawing/2014/main" id="{3C7E219A-EE23-4EFE-8B37-8D8DD8D5B5B1}"/>
                </a:ext>
              </a:extLst>
            </p:cNvPr>
            <p:cNvSpPr txBox="1">
              <a:spLocks noChangeArrowheads="1"/>
            </p:cNvSpPr>
            <p:nvPr/>
          </p:nvSpPr>
          <p:spPr bwMode="auto">
            <a:xfrm>
              <a:off x="4800" y="2544"/>
              <a:ext cx="3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en-US" sz="2400" b="0" i="1">
                  <a:solidFill>
                    <a:srgbClr val="000000"/>
                  </a:solidFill>
                </a:rPr>
                <a:t>a</a:t>
              </a:r>
              <a:endParaRPr kumimoji="1" lang="en-US" altLang="zh-CN" sz="2400" b="0">
                <a:solidFill>
                  <a:srgbClr val="000000"/>
                </a:solidFill>
              </a:endParaRPr>
            </a:p>
          </p:txBody>
        </p:sp>
        <p:sp>
          <p:nvSpPr>
            <p:cNvPr id="49165" name="Line 17">
              <a:extLst>
                <a:ext uri="{FF2B5EF4-FFF2-40B4-BE49-F238E27FC236}">
                  <a16:creationId xmlns:a16="http://schemas.microsoft.com/office/drawing/2014/main" id="{B631D1B9-0F06-4758-B459-AD4DB4544086}"/>
                </a:ext>
              </a:extLst>
            </p:cNvPr>
            <p:cNvSpPr>
              <a:spLocks noChangeShapeType="1"/>
            </p:cNvSpPr>
            <p:nvPr/>
          </p:nvSpPr>
          <p:spPr bwMode="auto">
            <a:xfrm flipH="1">
              <a:off x="4032" y="2592"/>
              <a:ext cx="528" cy="52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327688"/>
                                        </p:tgtEl>
                                        <p:attrNameLst>
                                          <p:attrName>style.visibility</p:attrName>
                                        </p:attrNameLst>
                                      </p:cBhvr>
                                      <p:to>
                                        <p:strVal val="visible"/>
                                      </p:to>
                                    </p:set>
                                    <p:animEffect transition="in" filter="circle(out)">
                                      <p:cBhvr>
                                        <p:cTn id="7" dur="2000"/>
                                        <p:tgtEl>
                                          <p:spTgt spid="3276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27685"/>
                                        </p:tgtEl>
                                        <p:attrNameLst>
                                          <p:attrName>style.visibility</p:attrName>
                                        </p:attrNameLst>
                                      </p:cBhvr>
                                      <p:to>
                                        <p:strVal val="visible"/>
                                      </p:to>
                                    </p:set>
                                    <p:animEffect transition="in" filter="circle(in)">
                                      <p:cBhvr>
                                        <p:cTn id="12" dur="2000"/>
                                        <p:tgtEl>
                                          <p:spTgt spid="327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a:extLst>
              <a:ext uri="{FF2B5EF4-FFF2-40B4-BE49-F238E27FC236}">
                <a16:creationId xmlns:a16="http://schemas.microsoft.com/office/drawing/2014/main" id="{2C5F9E31-B42C-4495-BE3A-2E66DAA350A8}"/>
              </a:ext>
            </a:extLst>
          </p:cNvPr>
          <p:cNvSpPr>
            <a:spLocks noGrp="1" noChangeArrowheads="1"/>
          </p:cNvSpPr>
          <p:nvPr>
            <p:ph type="body" sz="half" idx="1"/>
          </p:nvPr>
        </p:nvSpPr>
        <p:spPr>
          <a:xfrm>
            <a:off x="684213" y="981075"/>
            <a:ext cx="7786687" cy="23764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lnSpc>
                <a:spcPct val="125000"/>
              </a:lnSpc>
              <a:buFontTx/>
              <a:buNone/>
              <a:defRPr/>
            </a:pPr>
            <a:r>
              <a:rPr lang="en-US" altLang="zh-CN" sz="2800" b="1" dirty="0">
                <a:solidFill>
                  <a:schemeClr val="bg2">
                    <a:lumMod val="10000"/>
                  </a:schemeClr>
                </a:solidFill>
                <a:latin typeface="Times New Roman" panose="02020603050405020304" pitchFamily="18" charset="0"/>
                <a:ea typeface="楷体_GB2312" pitchFamily="49" charset="-122"/>
              </a:rPr>
              <a:t>            </a:t>
            </a:r>
            <a:r>
              <a:rPr lang="zh-CN" altLang="en-US" sz="2800" b="1" dirty="0">
                <a:solidFill>
                  <a:schemeClr val="bg2">
                    <a:lumMod val="10000"/>
                  </a:schemeClr>
                </a:solidFill>
                <a:latin typeface="Times New Roman" panose="02020603050405020304" pitchFamily="18" charset="0"/>
                <a:ea typeface="楷体_GB2312" pitchFamily="49" charset="-122"/>
              </a:rPr>
              <a:t>由于</a:t>
            </a:r>
            <a:r>
              <a:rPr lang="en-US" altLang="en-US" sz="2800" b="1" i="1" dirty="0">
                <a:solidFill>
                  <a:schemeClr val="bg2">
                    <a:lumMod val="10000"/>
                  </a:schemeClr>
                </a:solidFill>
                <a:latin typeface="Times New Roman" panose="02020603050405020304" pitchFamily="18" charset="0"/>
                <a:ea typeface="楷体_GB2312" pitchFamily="49" charset="-122"/>
              </a:rPr>
              <a:t>I </a:t>
            </a:r>
            <a:r>
              <a:rPr lang="zh-CN" altLang="en-US" sz="2800" b="1" dirty="0">
                <a:solidFill>
                  <a:schemeClr val="bg2">
                    <a:lumMod val="10000"/>
                  </a:schemeClr>
                </a:solidFill>
                <a:latin typeface="Times New Roman" panose="02020603050405020304" pitchFamily="18" charset="0"/>
                <a:ea typeface="楷体_GB2312" pitchFamily="49" charset="-122"/>
              </a:rPr>
              <a:t>为奇数的球谐函数为奇宇称，不满足无自旋核（偶偶核基态）的要求，所以变形偶偶核的基态上的转动能带所允许的 </a:t>
            </a:r>
            <a:r>
              <a:rPr lang="en-US" altLang="en-US" sz="2800" b="1" i="1" dirty="0">
                <a:solidFill>
                  <a:schemeClr val="bg2">
                    <a:lumMod val="10000"/>
                  </a:schemeClr>
                </a:solidFill>
                <a:latin typeface="Times New Roman" panose="02020603050405020304" pitchFamily="18" charset="0"/>
                <a:ea typeface="楷体_GB2312" pitchFamily="49" charset="-122"/>
              </a:rPr>
              <a:t>I </a:t>
            </a:r>
            <a:r>
              <a:rPr lang="zh-CN" altLang="en-US" sz="2800" b="1" dirty="0">
                <a:solidFill>
                  <a:schemeClr val="bg2">
                    <a:lumMod val="10000"/>
                  </a:schemeClr>
                </a:solidFill>
                <a:latin typeface="Times New Roman" panose="02020603050405020304" pitchFamily="18" charset="0"/>
                <a:ea typeface="楷体_GB2312" pitchFamily="49" charset="-122"/>
              </a:rPr>
              <a:t>值只能为偶数。即</a:t>
            </a:r>
          </a:p>
        </p:txBody>
      </p:sp>
      <p:graphicFrame>
        <p:nvGraphicFramePr>
          <p:cNvPr id="328709" name="Object 5">
            <a:extLst>
              <a:ext uri="{FF2B5EF4-FFF2-40B4-BE49-F238E27FC236}">
                <a16:creationId xmlns:a16="http://schemas.microsoft.com/office/drawing/2014/main" id="{DBB006DC-BD6A-4BF8-A485-7C9C4A4F7A00}"/>
              </a:ext>
            </a:extLst>
          </p:cNvPr>
          <p:cNvGraphicFramePr>
            <a:graphicFrameLocks noChangeAspect="1"/>
          </p:cNvGraphicFramePr>
          <p:nvPr>
            <p:ph sz="half" idx="2"/>
          </p:nvPr>
        </p:nvGraphicFramePr>
        <p:xfrm>
          <a:off x="1763713" y="3573463"/>
          <a:ext cx="5832475" cy="1239837"/>
        </p:xfrm>
        <a:graphic>
          <a:graphicData uri="http://schemas.openxmlformats.org/presentationml/2006/ole">
            <mc:AlternateContent xmlns:mc="http://schemas.openxmlformats.org/markup-compatibility/2006">
              <mc:Choice xmlns:v="urn:schemas-microsoft-com:vml" Requires="v">
                <p:oleObj spid="_x0000_s50180" name="公式" r:id="rId3" imgW="2094591" imgH="444307" progId="Equation.3">
                  <p:embed/>
                </p:oleObj>
              </mc:Choice>
              <mc:Fallback>
                <p:oleObj name="公式" r:id="rId3" imgW="2094591" imgH="44430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573463"/>
                        <a:ext cx="5832475" cy="12398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8709"/>
                                        </p:tgtEl>
                                        <p:attrNameLst>
                                          <p:attrName>style.visibility</p:attrName>
                                        </p:attrNameLst>
                                      </p:cBhvr>
                                      <p:to>
                                        <p:strVal val="visible"/>
                                      </p:to>
                                    </p:set>
                                    <p:animEffect transition="in" filter="box(in)">
                                      <p:cBhvr>
                                        <p:cTn id="7" dur="500"/>
                                        <p:tgtEl>
                                          <p:spTgt spid="32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f2-11">
            <a:extLst>
              <a:ext uri="{FF2B5EF4-FFF2-40B4-BE49-F238E27FC236}">
                <a16:creationId xmlns:a16="http://schemas.microsoft.com/office/drawing/2014/main" id="{A7BAC8F5-1539-4474-9328-13F473876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6156325"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9733" name="Picture 5" descr="f2-9">
            <a:extLst>
              <a:ext uri="{FF2B5EF4-FFF2-40B4-BE49-F238E27FC236}">
                <a16:creationId xmlns:a16="http://schemas.microsoft.com/office/drawing/2014/main" id="{FB6FCDED-4637-4FD8-99BE-17865793A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125538"/>
            <a:ext cx="294322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blinds(horizontal)">
                                      <p:cBhvr>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900" name="Object 4">
            <a:extLst>
              <a:ext uri="{FF2B5EF4-FFF2-40B4-BE49-F238E27FC236}">
                <a16:creationId xmlns:a16="http://schemas.microsoft.com/office/drawing/2014/main" id="{6874206A-309A-44AE-B76B-93252F78DF72}"/>
              </a:ext>
            </a:extLst>
          </p:cNvPr>
          <p:cNvGraphicFramePr>
            <a:graphicFrameLocks noChangeAspect="1"/>
          </p:cNvGraphicFramePr>
          <p:nvPr>
            <p:ph sz="half" idx="1"/>
          </p:nvPr>
        </p:nvGraphicFramePr>
        <p:xfrm>
          <a:off x="1042988" y="5084763"/>
          <a:ext cx="6335712" cy="547687"/>
        </p:xfrm>
        <a:graphic>
          <a:graphicData uri="http://schemas.openxmlformats.org/presentationml/2006/ole">
            <mc:AlternateContent xmlns:mc="http://schemas.openxmlformats.org/markup-compatibility/2006">
              <mc:Choice xmlns:v="urn:schemas-microsoft-com:vml" Requires="v">
                <p:oleObj spid="_x0000_s52229" name="公式" r:id="rId3" imgW="2641600" imgH="228600" progId="Equation.3">
                  <p:embed/>
                </p:oleObj>
              </mc:Choice>
              <mc:Fallback>
                <p:oleObj name="公式" r:id="rId3" imgW="2641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084763"/>
                        <a:ext cx="6335712" cy="5476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2227" name="Picture 9" descr="f2-10">
            <a:extLst>
              <a:ext uri="{FF2B5EF4-FFF2-40B4-BE49-F238E27FC236}">
                <a16:creationId xmlns:a16="http://schemas.microsoft.com/office/drawing/2014/main" id="{1C6C6161-893A-4BD7-9EE7-99D2DC6EB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908050"/>
            <a:ext cx="3348037"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6907" name="Text Box 11">
            <a:extLst>
              <a:ext uri="{FF2B5EF4-FFF2-40B4-BE49-F238E27FC236}">
                <a16:creationId xmlns:a16="http://schemas.microsoft.com/office/drawing/2014/main" id="{E21D04CF-392D-488F-BBED-547BDC80D85B}"/>
              </a:ext>
            </a:extLst>
          </p:cNvPr>
          <p:cNvSpPr txBox="1">
            <a:spLocks noChangeArrowheads="1"/>
          </p:cNvSpPr>
          <p:nvPr/>
        </p:nvSpPr>
        <p:spPr bwMode="auto">
          <a:xfrm>
            <a:off x="827088" y="1052513"/>
            <a:ext cx="4392612"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chemeClr val="bg2">
                    <a:lumMod val="10000"/>
                  </a:schemeClr>
                </a:solidFill>
                <a:ea typeface="楷体_GB2312" pitchFamily="49" charset="-122"/>
              </a:rPr>
              <a:t>核的转动使核子受到一定的离心力，能级低时，转动慢，离心力小、可忽略不计。能级越高，转动越快，离心力越大，引起的形变也越大，结果转动惯量变大，转动能下降，所以需要进行修正。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6900"/>
                                        </p:tgtEl>
                                        <p:attrNameLst>
                                          <p:attrName>style.visibility</p:attrName>
                                        </p:attrNameLst>
                                      </p:cBhvr>
                                      <p:to>
                                        <p:strVal val="visible"/>
                                      </p:to>
                                    </p:set>
                                    <p:animEffect transition="in" filter="wipe(left)">
                                      <p:cBhvr>
                                        <p:cTn id="7" dur="500"/>
                                        <p:tgtEl>
                                          <p:spTgt spid="33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a:extLst>
              <a:ext uri="{FF2B5EF4-FFF2-40B4-BE49-F238E27FC236}">
                <a16:creationId xmlns:a16="http://schemas.microsoft.com/office/drawing/2014/main" id="{5298AC28-E5F2-46C0-932B-5F6535E28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55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0213" name="Text Box 5">
            <a:extLst>
              <a:ext uri="{FF2B5EF4-FFF2-40B4-BE49-F238E27FC236}">
                <a16:creationId xmlns:a16="http://schemas.microsoft.com/office/drawing/2014/main" id="{EF8088DD-6C55-45EE-A646-060C25377437}"/>
              </a:ext>
            </a:extLst>
          </p:cNvPr>
          <p:cNvSpPr txBox="1">
            <a:spLocks noChangeArrowheads="1"/>
          </p:cNvSpPr>
          <p:nvPr/>
        </p:nvSpPr>
        <p:spPr bwMode="auto">
          <a:xfrm>
            <a:off x="3708400" y="6021388"/>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baseline="30000">
                <a:solidFill>
                  <a:schemeClr val="bg2">
                    <a:lumMod val="10000"/>
                  </a:schemeClr>
                </a:solidFill>
                <a:ea typeface="楷体_GB2312" pitchFamily="49" charset="-122"/>
              </a:rPr>
              <a:t>238</a:t>
            </a:r>
            <a:r>
              <a:rPr lang="en-US" altLang="zh-CN">
                <a:solidFill>
                  <a:schemeClr val="bg2">
                    <a:lumMod val="10000"/>
                  </a:schemeClr>
                </a:solidFill>
                <a:ea typeface="楷体_GB2312" pitchFamily="49" charset="-122"/>
              </a:rPr>
              <a:t>U</a:t>
            </a:r>
            <a:r>
              <a:rPr lang="zh-CN" altLang="en-US">
                <a:solidFill>
                  <a:schemeClr val="bg2">
                    <a:lumMod val="10000"/>
                  </a:schemeClr>
                </a:solidFill>
                <a:ea typeface="楷体_GB2312" pitchFamily="49" charset="-122"/>
              </a:rPr>
              <a:t>能级图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9" name="Group 19">
            <a:extLst>
              <a:ext uri="{FF2B5EF4-FFF2-40B4-BE49-F238E27FC236}">
                <a16:creationId xmlns:a16="http://schemas.microsoft.com/office/drawing/2014/main" id="{17B20775-95D9-4DBC-8BDC-6F43B69F9FDA}"/>
              </a:ext>
            </a:extLst>
          </p:cNvPr>
          <p:cNvGrpSpPr>
            <a:grpSpLocks/>
          </p:cNvGrpSpPr>
          <p:nvPr/>
        </p:nvGrpSpPr>
        <p:grpSpPr bwMode="auto">
          <a:xfrm>
            <a:off x="1692275" y="3429000"/>
            <a:ext cx="6337300" cy="2860675"/>
            <a:chOff x="1066" y="2160"/>
            <a:chExt cx="3992" cy="1802"/>
          </a:xfrm>
        </p:grpSpPr>
        <p:pic>
          <p:nvPicPr>
            <p:cNvPr id="54277" name="Picture 11" descr="f2-8">
              <a:extLst>
                <a:ext uri="{FF2B5EF4-FFF2-40B4-BE49-F238E27FC236}">
                  <a16:creationId xmlns:a16="http://schemas.microsoft.com/office/drawing/2014/main" id="{67595B86-5815-4472-B8A1-618C45F62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 y="2160"/>
              <a:ext cx="3992" cy="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8" name="Text Box 12">
              <a:extLst>
                <a:ext uri="{FF2B5EF4-FFF2-40B4-BE49-F238E27FC236}">
                  <a16:creationId xmlns:a16="http://schemas.microsoft.com/office/drawing/2014/main" id="{94A846E4-ECA0-4633-85C7-6E3818A308CD}"/>
                </a:ext>
              </a:extLst>
            </p:cNvPr>
            <p:cNvSpPr txBox="1">
              <a:spLocks noChangeArrowheads="1"/>
            </p:cNvSpPr>
            <p:nvPr/>
          </p:nvSpPr>
          <p:spPr bwMode="auto">
            <a:xfrm>
              <a:off x="1292" y="3566"/>
              <a:ext cx="689" cy="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l-GR" altLang="zh-CN" sz="1600">
                  <a:solidFill>
                    <a:srgbClr val="FF0000"/>
                  </a:solidFill>
                  <a:latin typeface="幼圆" pitchFamily="49" charset="-122"/>
                  <a:ea typeface="幼圆" pitchFamily="49" charset="-122"/>
                </a:rPr>
                <a:t>λ</a:t>
              </a:r>
              <a:r>
                <a:rPr kumimoji="1" lang="en-US" altLang="zh-CN" sz="1600">
                  <a:solidFill>
                    <a:srgbClr val="FF0000"/>
                  </a:solidFill>
                  <a:latin typeface="幼圆" pitchFamily="49" charset="-122"/>
                  <a:ea typeface="幼圆" pitchFamily="49" charset="-122"/>
                </a:rPr>
                <a:t>=0   </a:t>
              </a:r>
              <a:r>
                <a:rPr kumimoji="1" lang="zh-CN" altLang="en-US" sz="1600">
                  <a:solidFill>
                    <a:srgbClr val="FF0000"/>
                  </a:solidFill>
                  <a:ea typeface="楷体_GB2312" pitchFamily="49" charset="-122"/>
                </a:rPr>
                <a:t>单极振动</a:t>
              </a:r>
            </a:p>
          </p:txBody>
        </p:sp>
        <p:sp>
          <p:nvSpPr>
            <p:cNvPr id="54279" name="Text Box 13">
              <a:extLst>
                <a:ext uri="{FF2B5EF4-FFF2-40B4-BE49-F238E27FC236}">
                  <a16:creationId xmlns:a16="http://schemas.microsoft.com/office/drawing/2014/main" id="{638A13F3-1911-48DB-937D-F24ABA2548B4}"/>
                </a:ext>
              </a:extLst>
            </p:cNvPr>
            <p:cNvSpPr txBox="1">
              <a:spLocks noChangeArrowheads="1"/>
            </p:cNvSpPr>
            <p:nvPr/>
          </p:nvSpPr>
          <p:spPr bwMode="auto">
            <a:xfrm>
              <a:off x="2167" y="3596"/>
              <a:ext cx="689" cy="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l-GR" altLang="zh-CN" sz="1600">
                  <a:solidFill>
                    <a:srgbClr val="FF0000"/>
                  </a:solidFill>
                  <a:cs typeface="Times New Roman" panose="02020603050405020304" pitchFamily="18" charset="0"/>
                </a:rPr>
                <a:t>λ</a:t>
              </a:r>
              <a:r>
                <a:rPr kumimoji="1" lang="en-US" altLang="zh-CN" sz="1600">
                  <a:solidFill>
                    <a:srgbClr val="FF0000"/>
                  </a:solidFill>
                </a:rPr>
                <a:t>=1        </a:t>
              </a:r>
              <a:r>
                <a:rPr kumimoji="1" lang="zh-CN" altLang="en-US" sz="1600">
                  <a:solidFill>
                    <a:srgbClr val="FF0000"/>
                  </a:solidFill>
                  <a:ea typeface="楷体_GB2312" pitchFamily="49" charset="-122"/>
                </a:rPr>
                <a:t>偶极振动</a:t>
              </a:r>
            </a:p>
          </p:txBody>
        </p:sp>
        <p:sp>
          <p:nvSpPr>
            <p:cNvPr id="54280" name="Text Box 14">
              <a:extLst>
                <a:ext uri="{FF2B5EF4-FFF2-40B4-BE49-F238E27FC236}">
                  <a16:creationId xmlns:a16="http://schemas.microsoft.com/office/drawing/2014/main" id="{86ED8B1A-BE9C-42F6-AE5E-2005709A0B6A}"/>
                </a:ext>
              </a:extLst>
            </p:cNvPr>
            <p:cNvSpPr txBox="1">
              <a:spLocks noChangeArrowheads="1"/>
            </p:cNvSpPr>
            <p:nvPr/>
          </p:nvSpPr>
          <p:spPr bwMode="auto">
            <a:xfrm>
              <a:off x="3061" y="3566"/>
              <a:ext cx="688" cy="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el-GR" altLang="zh-CN" sz="1600">
                  <a:solidFill>
                    <a:srgbClr val="FF0000"/>
                  </a:solidFill>
                  <a:cs typeface="Times New Roman" panose="02020603050405020304" pitchFamily="18" charset="0"/>
                </a:rPr>
                <a:t>λ</a:t>
              </a:r>
              <a:r>
                <a:rPr kumimoji="1" lang="en-US" altLang="zh-CN" sz="1600">
                  <a:solidFill>
                    <a:srgbClr val="FF0000"/>
                  </a:solidFill>
                </a:rPr>
                <a:t>=2        </a:t>
              </a:r>
              <a:r>
                <a:rPr kumimoji="1" lang="zh-CN" altLang="en-US" sz="1600">
                  <a:solidFill>
                    <a:srgbClr val="FF0000"/>
                  </a:solidFill>
                  <a:ea typeface="楷体_GB2312" pitchFamily="49" charset="-122"/>
                </a:rPr>
                <a:t>四极振动</a:t>
              </a:r>
            </a:p>
          </p:txBody>
        </p:sp>
        <p:sp>
          <p:nvSpPr>
            <p:cNvPr id="54281" name="Text Box 15">
              <a:extLst>
                <a:ext uri="{FF2B5EF4-FFF2-40B4-BE49-F238E27FC236}">
                  <a16:creationId xmlns:a16="http://schemas.microsoft.com/office/drawing/2014/main" id="{C8AA73DA-9941-4306-BE5E-B26F0921E221}"/>
                </a:ext>
              </a:extLst>
            </p:cNvPr>
            <p:cNvSpPr txBox="1">
              <a:spLocks noChangeArrowheads="1"/>
            </p:cNvSpPr>
            <p:nvPr/>
          </p:nvSpPr>
          <p:spPr bwMode="auto">
            <a:xfrm>
              <a:off x="3923" y="3612"/>
              <a:ext cx="688" cy="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ctr" eaLnBrk="1" hangingPunct="1">
                <a:lnSpc>
                  <a:spcPct val="75000"/>
                </a:lnSpc>
                <a:spcBef>
                  <a:spcPct val="50000"/>
                </a:spcBef>
              </a:pPr>
              <a:r>
                <a:rPr kumimoji="1" lang="el-GR" altLang="zh-CN" sz="1600">
                  <a:solidFill>
                    <a:srgbClr val="FF0000"/>
                  </a:solidFill>
                  <a:cs typeface="Times New Roman" panose="02020603050405020304" pitchFamily="18" charset="0"/>
                </a:rPr>
                <a:t>λ</a:t>
              </a:r>
              <a:r>
                <a:rPr kumimoji="1" lang="en-US" altLang="zh-CN" sz="1600">
                  <a:solidFill>
                    <a:srgbClr val="FF0000"/>
                  </a:solidFill>
                </a:rPr>
                <a:t>=3        </a:t>
              </a:r>
              <a:r>
                <a:rPr kumimoji="1" lang="zh-CN" altLang="en-US" sz="1600">
                  <a:solidFill>
                    <a:srgbClr val="FF0000"/>
                  </a:solidFill>
                  <a:ea typeface="楷体_GB2312" pitchFamily="49" charset="-122"/>
                </a:rPr>
                <a:t>八极振动</a:t>
              </a:r>
            </a:p>
          </p:txBody>
        </p:sp>
      </p:grpSp>
      <p:sp>
        <p:nvSpPr>
          <p:cNvPr id="337928" name="Rectangle 8">
            <a:extLst>
              <a:ext uri="{FF2B5EF4-FFF2-40B4-BE49-F238E27FC236}">
                <a16:creationId xmlns:a16="http://schemas.microsoft.com/office/drawing/2014/main" id="{18400C35-7707-446C-8E3B-0AF1BFC3A225}"/>
              </a:ext>
            </a:extLst>
          </p:cNvPr>
          <p:cNvSpPr>
            <a:spLocks noChangeArrowheads="1"/>
          </p:cNvSpPr>
          <p:nvPr/>
        </p:nvSpPr>
        <p:spPr bwMode="auto">
          <a:xfrm>
            <a:off x="684213" y="692150"/>
            <a:ext cx="7920037"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buFontTx/>
              <a:buNone/>
              <a:defRPr/>
            </a:pPr>
            <a:r>
              <a:rPr lang="zh-CN" altLang="en-US" sz="3200" dirty="0">
                <a:solidFill>
                  <a:srgbClr val="FF0000"/>
                </a:solidFill>
                <a:ea typeface="楷体_GB2312" pitchFamily="49" charset="-122"/>
              </a:rPr>
              <a:t>核的振动</a:t>
            </a:r>
            <a:r>
              <a:rPr lang="zh-CN" altLang="en-US" dirty="0">
                <a:ea typeface="楷体_GB2312" pitchFamily="49" charset="-122"/>
              </a:rPr>
              <a:t>：</a:t>
            </a:r>
            <a:r>
              <a:rPr lang="zh-CN" altLang="en-US" dirty="0">
                <a:solidFill>
                  <a:schemeClr val="bg2">
                    <a:lumMod val="10000"/>
                  </a:schemeClr>
                </a:solidFill>
                <a:ea typeface="楷体_GB2312" pitchFamily="49" charset="-122"/>
              </a:rPr>
              <a:t>即原子核在平衡形状附近作振荡，在振动过程中核的体积保持不变，因而原子核的振动一般都是体积不变而形状变化的表面振动。关于原子核形变的定量描述如下：</a:t>
            </a:r>
          </a:p>
        </p:txBody>
      </p:sp>
      <p:graphicFrame>
        <p:nvGraphicFramePr>
          <p:cNvPr id="337929" name="Object 9">
            <a:extLst>
              <a:ext uri="{FF2B5EF4-FFF2-40B4-BE49-F238E27FC236}">
                <a16:creationId xmlns:a16="http://schemas.microsoft.com/office/drawing/2014/main" id="{4BDCEF2F-A436-4C09-934A-047E605FC147}"/>
              </a:ext>
            </a:extLst>
          </p:cNvPr>
          <p:cNvGraphicFramePr>
            <a:graphicFrameLocks noChangeAspect="1"/>
          </p:cNvGraphicFramePr>
          <p:nvPr>
            <p:ph/>
          </p:nvPr>
        </p:nvGraphicFramePr>
        <p:xfrm>
          <a:off x="1476375" y="2565400"/>
          <a:ext cx="6096000" cy="1195388"/>
        </p:xfrm>
        <a:graphic>
          <a:graphicData uri="http://schemas.openxmlformats.org/presentationml/2006/ole">
            <mc:AlternateContent xmlns:mc="http://schemas.openxmlformats.org/markup-compatibility/2006">
              <mc:Choice xmlns:v="urn:schemas-microsoft-com:vml" Requires="v">
                <p:oleObj spid="_x0000_s54282" name="公式" r:id="rId4" imgW="2527300" imgH="495300" progId="Equation.3">
                  <p:embed/>
                </p:oleObj>
              </mc:Choice>
              <mc:Fallback>
                <p:oleObj name="公式" r:id="rId4" imgW="2527300" imgH="4953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565400"/>
                        <a:ext cx="6096000" cy="1195388"/>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29"/>
                                        </p:tgtEl>
                                        <p:attrNameLst>
                                          <p:attrName>style.visibility</p:attrName>
                                        </p:attrNameLst>
                                      </p:cBhvr>
                                      <p:to>
                                        <p:strVal val="visible"/>
                                      </p:to>
                                    </p:set>
                                    <p:animEffect transition="in" filter="wipe(left)">
                                      <p:cBhvr>
                                        <p:cTn id="7" dur="500"/>
                                        <p:tgtEl>
                                          <p:spTgt spid="3379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37939"/>
                                        </p:tgtEl>
                                        <p:attrNameLst>
                                          <p:attrName>style.visibility</p:attrName>
                                        </p:attrNameLst>
                                      </p:cBhvr>
                                      <p:to>
                                        <p:strVal val="visible"/>
                                      </p:to>
                                    </p:set>
                                    <p:animEffect transition="in" filter="wipe(down)">
                                      <p:cBhvr>
                                        <p:cTn id="12" dur="500"/>
                                        <p:tgtEl>
                                          <p:spTgt spid="33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1" name="Rectangle 5">
            <a:extLst>
              <a:ext uri="{FF2B5EF4-FFF2-40B4-BE49-F238E27FC236}">
                <a16:creationId xmlns:a16="http://schemas.microsoft.com/office/drawing/2014/main" id="{7E912F04-309F-471E-A9D1-9F636D28F981}"/>
              </a:ext>
            </a:extLst>
          </p:cNvPr>
          <p:cNvSpPr>
            <a:spLocks noGrp="1" noChangeArrowheads="1"/>
          </p:cNvSpPr>
          <p:nvPr>
            <p:ph type="body" sz="half" idx="1"/>
          </p:nvPr>
        </p:nvSpPr>
        <p:spPr>
          <a:xfrm>
            <a:off x="468313" y="1052513"/>
            <a:ext cx="4038600" cy="44561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r>
              <a:rPr lang="zh-CN" altLang="en-US" sz="2800" b="1">
                <a:ea typeface="楷体_GB2312" pitchFamily="49" charset="-122"/>
              </a:rPr>
              <a:t>中子数</a:t>
            </a: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zh-CN" sz="2800">
              <a:ea typeface="楷体_GB2312" pitchFamily="49" charset="-122"/>
            </a:endParaRPr>
          </a:p>
          <a:p>
            <a:pPr eaLnBrk="1" hangingPunct="1"/>
            <a:r>
              <a:rPr lang="zh-CN" altLang="en-US" sz="2800" b="1">
                <a:ea typeface="楷体_GB2312" pitchFamily="49" charset="-122"/>
              </a:rPr>
              <a:t>费米能量</a:t>
            </a:r>
            <a:endParaRPr lang="zh-CN" altLang="en-US" sz="2800">
              <a:ea typeface="楷体_GB2312" pitchFamily="49" charset="-122"/>
            </a:endParaRPr>
          </a:p>
          <a:p>
            <a:pPr eaLnBrk="1" hangingPunct="1"/>
            <a:endParaRPr lang="zh-CN" altLang="zh-CN" sz="2800" i="1">
              <a:ea typeface="楷体_GB2312" pitchFamily="49" charset="-122"/>
            </a:endParaRPr>
          </a:p>
          <a:p>
            <a:pPr eaLnBrk="1" hangingPunct="1"/>
            <a:endParaRPr lang="zh-CN" altLang="zh-CN" sz="2800" i="1">
              <a:ea typeface="楷体_GB2312" pitchFamily="49" charset="-122"/>
            </a:endParaRPr>
          </a:p>
          <a:p>
            <a:pPr eaLnBrk="1" hangingPunct="1">
              <a:lnSpc>
                <a:spcPct val="125000"/>
              </a:lnSpc>
              <a:buFont typeface="Monotype Sorts" pitchFamily="2" charset="2"/>
              <a:buChar char="D"/>
            </a:pPr>
            <a:endParaRPr lang="zh-CN" altLang="zh-CN" i="1">
              <a:ea typeface="幼圆" pitchFamily="49" charset="-122"/>
            </a:endParaRPr>
          </a:p>
        </p:txBody>
      </p:sp>
      <p:graphicFrame>
        <p:nvGraphicFramePr>
          <p:cNvPr id="285702" name="Object 6">
            <a:extLst>
              <a:ext uri="{FF2B5EF4-FFF2-40B4-BE49-F238E27FC236}">
                <a16:creationId xmlns:a16="http://schemas.microsoft.com/office/drawing/2014/main" id="{67D1989E-FD0D-4A13-B06D-6503FD9E96B1}"/>
              </a:ext>
            </a:extLst>
          </p:cNvPr>
          <p:cNvGraphicFramePr>
            <a:graphicFrameLocks noChangeAspect="1"/>
          </p:cNvGraphicFramePr>
          <p:nvPr/>
        </p:nvGraphicFramePr>
        <p:xfrm>
          <a:off x="2517775" y="622300"/>
          <a:ext cx="5376863" cy="1368425"/>
        </p:xfrm>
        <a:graphic>
          <a:graphicData uri="http://schemas.openxmlformats.org/presentationml/2006/ole">
            <mc:AlternateContent xmlns:mc="http://schemas.openxmlformats.org/markup-compatibility/2006">
              <mc:Choice xmlns:v="urn:schemas-microsoft-com:vml" Requires="v">
                <p:oleObj spid="_x0000_s9225" name="公式" r:id="rId3" imgW="1536700" imgH="431800" progId="Equation.3">
                  <p:embed/>
                </p:oleObj>
              </mc:Choice>
              <mc:Fallback>
                <p:oleObj name="公式" r:id="rId3" imgW="15367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5" y="622300"/>
                        <a:ext cx="5376863" cy="13684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5703" name="Object 7">
            <a:extLst>
              <a:ext uri="{FF2B5EF4-FFF2-40B4-BE49-F238E27FC236}">
                <a16:creationId xmlns:a16="http://schemas.microsoft.com/office/drawing/2014/main" id="{2E7DAF6F-426F-4451-A01D-6B5363329E26}"/>
              </a:ext>
            </a:extLst>
          </p:cNvPr>
          <p:cNvGraphicFramePr>
            <a:graphicFrameLocks noChangeAspect="1"/>
          </p:cNvGraphicFramePr>
          <p:nvPr/>
        </p:nvGraphicFramePr>
        <p:xfrm>
          <a:off x="2517775" y="3273425"/>
          <a:ext cx="5084763" cy="1368425"/>
        </p:xfrm>
        <a:graphic>
          <a:graphicData uri="http://schemas.openxmlformats.org/presentationml/2006/ole">
            <mc:AlternateContent xmlns:mc="http://schemas.openxmlformats.org/markup-compatibility/2006">
              <mc:Choice xmlns:v="urn:schemas-microsoft-com:vml" Requires="v">
                <p:oleObj spid="_x0000_s9226" name="公式" r:id="rId5" imgW="1511300" imgH="457200" progId="Equation.3">
                  <p:embed/>
                </p:oleObj>
              </mc:Choice>
              <mc:Fallback>
                <p:oleObj name="公式" r:id="rId5" imgW="15113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775" y="3273425"/>
                        <a:ext cx="5084763" cy="13684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5704" name="Object 8">
            <a:extLst>
              <a:ext uri="{FF2B5EF4-FFF2-40B4-BE49-F238E27FC236}">
                <a16:creationId xmlns:a16="http://schemas.microsoft.com/office/drawing/2014/main" id="{A972635E-964F-4062-954D-C5DA71AD0ECB}"/>
              </a:ext>
            </a:extLst>
          </p:cNvPr>
          <p:cNvGraphicFramePr>
            <a:graphicFrameLocks noChangeAspect="1"/>
          </p:cNvGraphicFramePr>
          <p:nvPr/>
        </p:nvGraphicFramePr>
        <p:xfrm>
          <a:off x="2517775" y="4641850"/>
          <a:ext cx="4911725" cy="1366838"/>
        </p:xfrm>
        <a:graphic>
          <a:graphicData uri="http://schemas.openxmlformats.org/presentationml/2006/ole">
            <mc:AlternateContent xmlns:mc="http://schemas.openxmlformats.org/markup-compatibility/2006">
              <mc:Choice xmlns:v="urn:schemas-microsoft-com:vml" Requires="v">
                <p:oleObj spid="_x0000_s9227" name="公式" r:id="rId7" imgW="1511300" imgH="469900" progId="Equation.3">
                  <p:embed/>
                </p:oleObj>
              </mc:Choice>
              <mc:Fallback>
                <p:oleObj name="公式" r:id="rId7" imgW="1511300" imgH="469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775" y="4641850"/>
                        <a:ext cx="4911725" cy="13668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5706" name="AutoShape 10">
            <a:extLst>
              <a:ext uri="{FF2B5EF4-FFF2-40B4-BE49-F238E27FC236}">
                <a16:creationId xmlns:a16="http://schemas.microsoft.com/office/drawing/2014/main" id="{AC9B6F53-5604-4187-9CE0-8EE5EDF5B654}"/>
              </a:ext>
            </a:extLst>
          </p:cNvPr>
          <p:cNvSpPr>
            <a:spLocks noChangeArrowheads="1"/>
          </p:cNvSpPr>
          <p:nvPr/>
        </p:nvSpPr>
        <p:spPr bwMode="auto">
          <a:xfrm>
            <a:off x="395288" y="1916113"/>
            <a:ext cx="1512887" cy="720725"/>
          </a:xfrm>
          <a:prstGeom prst="wedgeRectCallout">
            <a:avLst>
              <a:gd name="adj1" fmla="val 97954"/>
              <a:gd name="adj2" fmla="val -107269"/>
            </a:avLst>
          </a:prstGeom>
          <a:solidFill>
            <a:schemeClr val="accent2"/>
          </a:solidFill>
          <a:ln w="9525">
            <a:solidFill>
              <a:schemeClr val="tx1"/>
            </a:solidFill>
            <a:miter lim="800000"/>
            <a:headEnd/>
            <a:tailEnd/>
          </a:ln>
        </p:spPr>
        <p:txBody>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r>
              <a:rPr lang="zh-CN" altLang="en-US" sz="2000">
                <a:ea typeface="楷体_GB2312" pitchFamily="49" charset="-122"/>
              </a:rPr>
              <a:t>每个能态可有 </a:t>
            </a:r>
            <a:r>
              <a:rPr lang="en-US" altLang="zh-CN" sz="2000">
                <a:ea typeface="楷体_GB2312" pitchFamily="49" charset="-122"/>
              </a:rPr>
              <a:t>2 </a:t>
            </a:r>
            <a:r>
              <a:rPr lang="zh-CN" altLang="en-US" sz="2000">
                <a:ea typeface="楷体_GB2312" pitchFamily="49" charset="-122"/>
              </a:rPr>
              <a:t>个粒子</a:t>
            </a:r>
          </a:p>
        </p:txBody>
      </p:sp>
      <p:graphicFrame>
        <p:nvGraphicFramePr>
          <p:cNvPr id="285707" name="Object 11">
            <a:extLst>
              <a:ext uri="{FF2B5EF4-FFF2-40B4-BE49-F238E27FC236}">
                <a16:creationId xmlns:a16="http://schemas.microsoft.com/office/drawing/2014/main" id="{8C941AD4-5C9D-471E-AC20-2E7BFD7F8C4C}"/>
              </a:ext>
            </a:extLst>
          </p:cNvPr>
          <p:cNvGraphicFramePr>
            <a:graphicFrameLocks noChangeAspect="1"/>
          </p:cNvGraphicFramePr>
          <p:nvPr>
            <p:ph sz="half" idx="2"/>
          </p:nvPr>
        </p:nvGraphicFramePr>
        <p:xfrm>
          <a:off x="2517775" y="1978025"/>
          <a:ext cx="4371975" cy="1260475"/>
        </p:xfrm>
        <a:graphic>
          <a:graphicData uri="http://schemas.openxmlformats.org/presentationml/2006/ole">
            <mc:AlternateContent xmlns:mc="http://schemas.openxmlformats.org/markup-compatibility/2006">
              <mc:Choice xmlns:v="urn:schemas-microsoft-com:vml" Requires="v">
                <p:oleObj spid="_x0000_s9228" name="公式" r:id="rId9" imgW="1409088" imgH="406224" progId="Equation.3">
                  <p:embed/>
                </p:oleObj>
              </mc:Choice>
              <mc:Fallback>
                <p:oleObj name="公式" r:id="rId9" imgW="1409088" imgH="406224"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775" y="1978025"/>
                        <a:ext cx="4371975" cy="12604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5710" name="AutoShape 14">
            <a:extLst>
              <a:ext uri="{FF2B5EF4-FFF2-40B4-BE49-F238E27FC236}">
                <a16:creationId xmlns:a16="http://schemas.microsoft.com/office/drawing/2014/main" id="{52575636-B74A-4610-95D7-E14CB748A29B}"/>
              </a:ext>
            </a:extLst>
          </p:cNvPr>
          <p:cNvSpPr>
            <a:spLocks noChangeArrowheads="1"/>
          </p:cNvSpPr>
          <p:nvPr/>
        </p:nvSpPr>
        <p:spPr bwMode="auto">
          <a:xfrm>
            <a:off x="395288" y="2924175"/>
            <a:ext cx="1044575" cy="431800"/>
          </a:xfrm>
          <a:prstGeom prst="wedgeRectCallout">
            <a:avLst>
              <a:gd name="adj1" fmla="val 157597"/>
              <a:gd name="adj2" fmla="val -99634"/>
            </a:avLst>
          </a:prstGeom>
          <a:solidFill>
            <a:schemeClr val="accent2"/>
          </a:solidFill>
          <a:ln w="9525">
            <a:solidFill>
              <a:schemeClr val="tx1"/>
            </a:solidFill>
            <a:miter lim="800000"/>
            <a:headEnd/>
            <a:tailEnd/>
          </a:ln>
        </p:spPr>
        <p:txBody>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r>
              <a:rPr lang="zh-CN" altLang="en-US" sz="2000">
                <a:ea typeface="楷体_GB2312" pitchFamily="49" charset="-122"/>
              </a:rPr>
              <a:t>核体积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5701">
                                            <p:txEl>
                                              <p:pRg st="0" end="0"/>
                                            </p:txEl>
                                          </p:spTgt>
                                        </p:tgtEl>
                                        <p:attrNameLst>
                                          <p:attrName>style.visibility</p:attrName>
                                        </p:attrNameLst>
                                      </p:cBhvr>
                                      <p:to>
                                        <p:strVal val="visible"/>
                                      </p:to>
                                    </p:set>
                                    <p:animEffect transition="in" filter="wipe(left)">
                                      <p:cBhvr>
                                        <p:cTn id="7" dur="500"/>
                                        <p:tgtEl>
                                          <p:spTgt spid="285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5702"/>
                                        </p:tgtEl>
                                        <p:attrNameLst>
                                          <p:attrName>style.visibility</p:attrName>
                                        </p:attrNameLst>
                                      </p:cBhvr>
                                      <p:to>
                                        <p:strVal val="visible"/>
                                      </p:to>
                                    </p:set>
                                    <p:animEffect transition="in" filter="blinds(horizontal)">
                                      <p:cBhvr>
                                        <p:cTn id="12" dur="500"/>
                                        <p:tgtEl>
                                          <p:spTgt spid="2857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85706"/>
                                        </p:tgtEl>
                                        <p:attrNameLst>
                                          <p:attrName>style.visibility</p:attrName>
                                        </p:attrNameLst>
                                      </p:cBhvr>
                                      <p:to>
                                        <p:strVal val="visible"/>
                                      </p:to>
                                    </p:set>
                                    <p:animEffect transition="in" filter="wipe(right)">
                                      <p:cBhvr>
                                        <p:cTn id="17" dur="500"/>
                                        <p:tgtEl>
                                          <p:spTgt spid="2857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85707"/>
                                        </p:tgtEl>
                                        <p:attrNameLst>
                                          <p:attrName>style.visibility</p:attrName>
                                        </p:attrNameLst>
                                      </p:cBhvr>
                                      <p:to>
                                        <p:strVal val="visible"/>
                                      </p:to>
                                    </p:set>
                                    <p:animEffect transition="in" filter="box(out)">
                                      <p:cBhvr>
                                        <p:cTn id="22" dur="500"/>
                                        <p:tgtEl>
                                          <p:spTgt spid="2857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85710"/>
                                        </p:tgtEl>
                                        <p:attrNameLst>
                                          <p:attrName>style.visibility</p:attrName>
                                        </p:attrNameLst>
                                      </p:cBhvr>
                                      <p:to>
                                        <p:strVal val="visible"/>
                                      </p:to>
                                    </p:set>
                                    <p:animEffect transition="in" filter="wipe(right)">
                                      <p:cBhvr>
                                        <p:cTn id="27" dur="500"/>
                                        <p:tgtEl>
                                          <p:spTgt spid="2857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5701">
                                            <p:txEl>
                                              <p:pRg st="5" end="5"/>
                                            </p:txEl>
                                          </p:spTgt>
                                        </p:tgtEl>
                                        <p:attrNameLst>
                                          <p:attrName>style.visibility</p:attrName>
                                        </p:attrNameLst>
                                      </p:cBhvr>
                                      <p:to>
                                        <p:strVal val="visible"/>
                                      </p:to>
                                    </p:set>
                                    <p:animEffect transition="in" filter="wipe(left)">
                                      <p:cBhvr>
                                        <p:cTn id="32" dur="500"/>
                                        <p:tgtEl>
                                          <p:spTgt spid="28570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85703"/>
                                        </p:tgtEl>
                                        <p:attrNameLst>
                                          <p:attrName>style.visibility</p:attrName>
                                        </p:attrNameLst>
                                      </p:cBhvr>
                                      <p:to>
                                        <p:strVal val="visible"/>
                                      </p:to>
                                    </p:set>
                                    <p:animEffect transition="in" filter="blinds(horizontal)">
                                      <p:cBhvr>
                                        <p:cTn id="37" dur="500"/>
                                        <p:tgtEl>
                                          <p:spTgt spid="2857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5704"/>
                                        </p:tgtEl>
                                        <p:attrNameLst>
                                          <p:attrName>style.visibility</p:attrName>
                                        </p:attrNameLst>
                                      </p:cBhvr>
                                      <p:to>
                                        <p:strVal val="visible"/>
                                      </p:to>
                                    </p:set>
                                    <p:animEffect transition="in" filter="blinds(horizontal)">
                                      <p:cBhvr>
                                        <p:cTn id="42" dur="500"/>
                                        <p:tgtEl>
                                          <p:spTgt spid="285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6" grpId="0" animBg="1"/>
      <p:bldP spid="2857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a:extLst>
              <a:ext uri="{FF2B5EF4-FFF2-40B4-BE49-F238E27FC236}">
                <a16:creationId xmlns:a16="http://schemas.microsoft.com/office/drawing/2014/main" id="{75E7A769-7F90-4F01-AC5C-CE25593C8C49}"/>
              </a:ext>
            </a:extLst>
          </p:cNvPr>
          <p:cNvSpPr>
            <a:spLocks noGrp="1" noChangeArrowheads="1"/>
          </p:cNvSpPr>
          <p:nvPr>
            <p:ph type="body" sz="half" idx="1"/>
          </p:nvPr>
        </p:nvSpPr>
        <p:spPr>
          <a:xfrm>
            <a:off x="468313" y="836613"/>
            <a:ext cx="8208962" cy="1512887"/>
          </a:xfrm>
          <a:solidFill>
            <a:schemeClr val="accent2"/>
          </a:solidFill>
        </p:spPr>
        <p:txBody>
          <a:bodyPr/>
          <a:lstStyle/>
          <a:p>
            <a:pPr eaLnBrk="1" hangingPunct="1">
              <a:defRPr/>
            </a:pPr>
            <a:r>
              <a:rPr lang="zh-CN" altLang="en-US" sz="2800" dirty="0">
                <a:solidFill>
                  <a:schemeClr val="bg2">
                    <a:lumMod val="10000"/>
                  </a:schemeClr>
                </a:solidFill>
                <a:ea typeface="楷体_GB2312" pitchFamily="49" charset="-122"/>
              </a:rPr>
              <a:t>研究表明：</a:t>
            </a:r>
            <a:r>
              <a:rPr lang="el-GR" altLang="zh-CN" sz="2800" b="1" dirty="0">
                <a:solidFill>
                  <a:schemeClr val="bg2">
                    <a:lumMod val="10000"/>
                  </a:schemeClr>
                </a:solidFill>
                <a:ea typeface="楷体_GB2312" pitchFamily="49" charset="-122"/>
              </a:rPr>
              <a:t>λ</a:t>
            </a:r>
            <a:r>
              <a:rPr lang="en-US" altLang="zh-CN" sz="2800" b="1" dirty="0">
                <a:solidFill>
                  <a:schemeClr val="bg2">
                    <a:lumMod val="10000"/>
                  </a:schemeClr>
                </a:solidFill>
                <a:ea typeface="楷体_GB2312" pitchFamily="49" charset="-122"/>
              </a:rPr>
              <a:t>=</a:t>
            </a:r>
            <a:r>
              <a:rPr lang="en-US" altLang="zh-CN" sz="2800" b="1" dirty="0">
                <a:solidFill>
                  <a:schemeClr val="bg2">
                    <a:lumMod val="10000"/>
                  </a:schemeClr>
                </a:solidFill>
                <a:latin typeface="Times New Roman" panose="02020603050405020304" pitchFamily="18" charset="0"/>
                <a:ea typeface="楷体_GB2312" pitchFamily="49" charset="-122"/>
              </a:rPr>
              <a:t>2</a:t>
            </a:r>
            <a:r>
              <a:rPr lang="zh-CN" altLang="en-US" sz="2800" dirty="0">
                <a:solidFill>
                  <a:schemeClr val="bg2">
                    <a:lumMod val="10000"/>
                  </a:schemeClr>
                </a:solidFill>
                <a:latin typeface="Times New Roman" panose="02020603050405020304" pitchFamily="18" charset="0"/>
                <a:ea typeface="楷体_GB2312" pitchFamily="49" charset="-122"/>
              </a:rPr>
              <a:t>的形变最为重要； </a:t>
            </a:r>
            <a:r>
              <a:rPr lang="el-GR" altLang="zh-CN" sz="2800" b="1" dirty="0">
                <a:solidFill>
                  <a:schemeClr val="bg2">
                    <a:lumMod val="10000"/>
                  </a:schemeClr>
                </a:solidFill>
                <a:ea typeface="楷体_GB2312" pitchFamily="49" charset="-122"/>
              </a:rPr>
              <a:t>λ</a:t>
            </a:r>
            <a:r>
              <a:rPr lang="en-US" altLang="el-GR" sz="2800" b="1" dirty="0">
                <a:solidFill>
                  <a:schemeClr val="bg2">
                    <a:lumMod val="10000"/>
                  </a:schemeClr>
                </a:solidFill>
              </a:rPr>
              <a:t>≥</a:t>
            </a:r>
            <a:r>
              <a:rPr lang="en-US" altLang="zh-CN" sz="2800" b="1" dirty="0">
                <a:solidFill>
                  <a:schemeClr val="bg2">
                    <a:lumMod val="10000"/>
                  </a:schemeClr>
                </a:solidFill>
                <a:latin typeface="Times New Roman" panose="02020603050405020304" pitchFamily="18" charset="0"/>
                <a:ea typeface="楷体_GB2312" pitchFamily="49" charset="-122"/>
              </a:rPr>
              <a:t>3</a:t>
            </a:r>
            <a:r>
              <a:rPr lang="zh-CN" altLang="en-US" sz="2800" dirty="0">
                <a:solidFill>
                  <a:schemeClr val="bg2">
                    <a:lumMod val="10000"/>
                  </a:schemeClr>
                </a:solidFill>
                <a:latin typeface="Times New Roman" panose="02020603050405020304" pitchFamily="18" charset="0"/>
                <a:ea typeface="楷体_GB2312" pitchFamily="49" charset="-122"/>
              </a:rPr>
              <a:t>的形变只在重核中才可能出现，所以我们主要讨论</a:t>
            </a:r>
            <a:r>
              <a:rPr lang="el-GR" altLang="zh-CN" sz="2800" b="1" dirty="0">
                <a:solidFill>
                  <a:schemeClr val="bg2">
                    <a:lumMod val="10000"/>
                  </a:schemeClr>
                </a:solidFill>
                <a:ea typeface="楷体_GB2312" pitchFamily="49" charset="-122"/>
              </a:rPr>
              <a:t>λ</a:t>
            </a:r>
            <a:r>
              <a:rPr lang="en-US" altLang="zh-CN" sz="2800" b="1" dirty="0">
                <a:solidFill>
                  <a:schemeClr val="bg2">
                    <a:lumMod val="10000"/>
                  </a:schemeClr>
                </a:solidFill>
                <a:ea typeface="楷体_GB2312" pitchFamily="49" charset="-122"/>
              </a:rPr>
              <a:t>=</a:t>
            </a:r>
            <a:r>
              <a:rPr lang="en-US" altLang="zh-CN" sz="2800" b="1" dirty="0">
                <a:solidFill>
                  <a:schemeClr val="bg2">
                    <a:lumMod val="10000"/>
                  </a:schemeClr>
                </a:solidFill>
                <a:latin typeface="Times New Roman" panose="02020603050405020304" pitchFamily="18" charset="0"/>
                <a:ea typeface="楷体_GB2312" pitchFamily="49" charset="-122"/>
              </a:rPr>
              <a:t>2</a:t>
            </a:r>
            <a:r>
              <a:rPr lang="zh-CN" altLang="en-US" sz="2800" dirty="0">
                <a:solidFill>
                  <a:schemeClr val="bg2">
                    <a:lumMod val="10000"/>
                  </a:schemeClr>
                </a:solidFill>
                <a:latin typeface="Times New Roman" panose="02020603050405020304" pitchFamily="18" charset="0"/>
                <a:ea typeface="楷体_GB2312" pitchFamily="49" charset="-122"/>
              </a:rPr>
              <a:t>（</a:t>
            </a:r>
            <a:r>
              <a:rPr lang="zh-CN" altLang="en-US" sz="2800" b="1" dirty="0">
                <a:solidFill>
                  <a:schemeClr val="bg2">
                    <a:lumMod val="10000"/>
                  </a:schemeClr>
                </a:solidFill>
                <a:latin typeface="Times New Roman" panose="02020603050405020304" pitchFamily="18" charset="0"/>
                <a:ea typeface="楷体_GB2312" pitchFamily="49" charset="-122"/>
              </a:rPr>
              <a:t>五维振动</a:t>
            </a:r>
            <a:r>
              <a:rPr lang="zh-CN" altLang="en-US" sz="2800" dirty="0">
                <a:solidFill>
                  <a:schemeClr val="bg2">
                    <a:lumMod val="10000"/>
                  </a:schemeClr>
                </a:solidFill>
                <a:latin typeface="Times New Roman" panose="02020603050405020304" pitchFamily="18" charset="0"/>
                <a:ea typeface="楷体_GB2312" pitchFamily="49" charset="-122"/>
              </a:rPr>
              <a:t>）的情形。</a:t>
            </a:r>
            <a:endParaRPr lang="zh-CN" altLang="el-GR" sz="2800" dirty="0">
              <a:solidFill>
                <a:schemeClr val="bg2">
                  <a:lumMod val="10000"/>
                </a:schemeClr>
              </a:solidFill>
              <a:latin typeface="Times New Roman" panose="02020603050405020304" pitchFamily="18" charset="0"/>
              <a:ea typeface="楷体_GB2312" pitchFamily="49" charset="-122"/>
            </a:endParaRPr>
          </a:p>
        </p:txBody>
      </p:sp>
      <p:graphicFrame>
        <p:nvGraphicFramePr>
          <p:cNvPr id="342020" name="Object 4">
            <a:extLst>
              <a:ext uri="{FF2B5EF4-FFF2-40B4-BE49-F238E27FC236}">
                <a16:creationId xmlns:a16="http://schemas.microsoft.com/office/drawing/2014/main" id="{93382263-1E31-40E9-B7E6-A62638D9F0EB}"/>
              </a:ext>
            </a:extLst>
          </p:cNvPr>
          <p:cNvGraphicFramePr>
            <a:graphicFrameLocks noChangeAspect="1"/>
          </p:cNvGraphicFramePr>
          <p:nvPr>
            <p:ph sz="quarter" idx="2"/>
          </p:nvPr>
        </p:nvGraphicFramePr>
        <p:xfrm>
          <a:off x="1258888" y="2420938"/>
          <a:ext cx="5757862" cy="1290637"/>
        </p:xfrm>
        <a:graphic>
          <a:graphicData uri="http://schemas.openxmlformats.org/presentationml/2006/ole">
            <mc:AlternateContent xmlns:mc="http://schemas.openxmlformats.org/markup-compatibility/2006">
              <mc:Choice xmlns:v="urn:schemas-microsoft-com:vml" Requires="v">
                <p:oleObj spid="_x0000_s55305" name="公式" r:id="rId3" imgW="1981200" imgH="444500" progId="Equation.3">
                  <p:embed/>
                </p:oleObj>
              </mc:Choice>
              <mc:Fallback>
                <p:oleObj name="公式" r:id="rId3" imgW="19812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420938"/>
                        <a:ext cx="5757862" cy="1290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2024" name="Rectangle 8">
            <a:extLst>
              <a:ext uri="{FF2B5EF4-FFF2-40B4-BE49-F238E27FC236}">
                <a16:creationId xmlns:a16="http://schemas.microsoft.com/office/drawing/2014/main" id="{38E18C3A-FA35-46E2-91A0-CDB078184C27}"/>
              </a:ext>
            </a:extLst>
          </p:cNvPr>
          <p:cNvSpPr>
            <a:spLocks noChangeArrowheads="1"/>
          </p:cNvSpPr>
          <p:nvPr/>
        </p:nvSpPr>
        <p:spPr bwMode="auto">
          <a:xfrm>
            <a:off x="684213" y="3789363"/>
            <a:ext cx="4406900" cy="576262"/>
          </a:xfrm>
          <a:prstGeom prst="rect">
            <a:avLst/>
          </a:prstGeom>
          <a:solidFill>
            <a:schemeClr val="accent2"/>
          </a:solidFill>
          <a:ln>
            <a:noFill/>
          </a:ln>
          <a:effec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defRPr/>
            </a:pPr>
            <a:r>
              <a:rPr lang="zh-CN" altLang="en-US">
                <a:solidFill>
                  <a:schemeClr val="bg2">
                    <a:lumMod val="10000"/>
                  </a:schemeClr>
                </a:solidFill>
                <a:ea typeface="楷体_GB2312" pitchFamily="49" charset="-122"/>
              </a:rPr>
              <a:t>偶偶核的振动能：</a:t>
            </a:r>
            <a:endParaRPr lang="zh-CN" altLang="en-US" b="0">
              <a:solidFill>
                <a:schemeClr val="bg2">
                  <a:lumMod val="10000"/>
                </a:schemeClr>
              </a:solidFill>
              <a:ea typeface="楷体_GB2312" pitchFamily="49" charset="-122"/>
            </a:endParaRPr>
          </a:p>
        </p:txBody>
      </p:sp>
      <p:graphicFrame>
        <p:nvGraphicFramePr>
          <p:cNvPr id="342025" name="Object 9">
            <a:extLst>
              <a:ext uri="{FF2B5EF4-FFF2-40B4-BE49-F238E27FC236}">
                <a16:creationId xmlns:a16="http://schemas.microsoft.com/office/drawing/2014/main" id="{DC44F77C-57AB-42ED-99E0-374F1209B308}"/>
              </a:ext>
            </a:extLst>
          </p:cNvPr>
          <p:cNvGraphicFramePr>
            <a:graphicFrameLocks noChangeAspect="1"/>
          </p:cNvGraphicFramePr>
          <p:nvPr>
            <p:ph sz="quarter" idx="3"/>
          </p:nvPr>
        </p:nvGraphicFramePr>
        <p:xfrm>
          <a:off x="1385888" y="4519613"/>
          <a:ext cx="5757862" cy="1133475"/>
        </p:xfrm>
        <a:graphic>
          <a:graphicData uri="http://schemas.openxmlformats.org/presentationml/2006/ole">
            <mc:AlternateContent xmlns:mc="http://schemas.openxmlformats.org/markup-compatibility/2006">
              <mc:Choice xmlns:v="urn:schemas-microsoft-com:vml" Requires="v">
                <p:oleObj spid="_x0000_s55306" name="公式" r:id="rId5" imgW="2324100" imgH="457200" progId="Equation.3">
                  <p:embed/>
                </p:oleObj>
              </mc:Choice>
              <mc:Fallback>
                <p:oleObj name="公式" r:id="rId5" imgW="2324100" imgH="457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5888" y="4519613"/>
                        <a:ext cx="5757862" cy="11334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2028" name="AutoShape 12">
            <a:extLst>
              <a:ext uri="{FF2B5EF4-FFF2-40B4-BE49-F238E27FC236}">
                <a16:creationId xmlns:a16="http://schemas.microsoft.com/office/drawing/2014/main" id="{C42CB547-3D92-4DD5-8CDC-E082A51176BE}"/>
              </a:ext>
            </a:extLst>
          </p:cNvPr>
          <p:cNvSpPr>
            <a:spLocks noChangeArrowheads="1"/>
          </p:cNvSpPr>
          <p:nvPr/>
        </p:nvSpPr>
        <p:spPr bwMode="auto">
          <a:xfrm>
            <a:off x="7272338" y="2060575"/>
            <a:ext cx="1871662" cy="863600"/>
          </a:xfrm>
          <a:prstGeom prst="wedgeRoundRectCallout">
            <a:avLst>
              <a:gd name="adj1" fmla="val -63657"/>
              <a:gd name="adj2" fmla="val 138972"/>
              <a:gd name="adj3" fmla="val 16667"/>
            </a:avLst>
          </a:prstGeom>
          <a:solidFill>
            <a:schemeClr val="accent2"/>
          </a:solidFill>
          <a:ln w="9525">
            <a:solidFill>
              <a:schemeClr val="tx1"/>
            </a:solidFill>
            <a:miter lim="800000"/>
            <a:headEnd/>
            <a:tailEnd/>
          </a:ln>
          <a:effectLst/>
        </p:spPr>
        <p:txBody>
          <a:bodyPr/>
          <a:lstStyle/>
          <a:p>
            <a:pPr algn="ctr" eaLnBrk="1" hangingPunct="1">
              <a:defRPr/>
            </a:pPr>
            <a:r>
              <a:rPr lang="en-US" altLang="zh-CN" sz="2400" i="1" dirty="0">
                <a:solidFill>
                  <a:schemeClr val="bg2">
                    <a:lumMod val="10000"/>
                  </a:schemeClr>
                </a:solidFill>
                <a:ea typeface="楷体_GB2312" pitchFamily="49" charset="-122"/>
              </a:rPr>
              <a:t>B</a:t>
            </a:r>
            <a:r>
              <a:rPr lang="en-US" altLang="zh-CN" sz="2400" dirty="0">
                <a:solidFill>
                  <a:schemeClr val="bg2">
                    <a:lumMod val="10000"/>
                  </a:schemeClr>
                </a:solidFill>
                <a:ea typeface="楷体_GB2312" pitchFamily="49" charset="-122"/>
              </a:rPr>
              <a:t>-</a:t>
            </a:r>
            <a:r>
              <a:rPr lang="zh-CN" altLang="en-US" sz="2400" dirty="0">
                <a:solidFill>
                  <a:schemeClr val="bg2">
                    <a:lumMod val="10000"/>
                  </a:schemeClr>
                </a:solidFill>
                <a:ea typeface="楷体_GB2312" pitchFamily="49" charset="-122"/>
              </a:rPr>
              <a:t>质量参数</a:t>
            </a:r>
          </a:p>
          <a:p>
            <a:pPr algn="ctr" eaLnBrk="1" hangingPunct="1">
              <a:defRPr/>
            </a:pPr>
            <a:r>
              <a:rPr lang="en-US" altLang="zh-CN" sz="2400" i="1" dirty="0">
                <a:solidFill>
                  <a:schemeClr val="bg2">
                    <a:lumMod val="10000"/>
                  </a:schemeClr>
                </a:solidFill>
                <a:ea typeface="楷体_GB2312" pitchFamily="49" charset="-122"/>
              </a:rPr>
              <a:t>C</a:t>
            </a:r>
            <a:r>
              <a:rPr lang="en-US" altLang="zh-CN" sz="2400" dirty="0">
                <a:solidFill>
                  <a:schemeClr val="bg2">
                    <a:lumMod val="10000"/>
                  </a:schemeClr>
                </a:solidFill>
                <a:ea typeface="楷体_GB2312" pitchFamily="49" charset="-122"/>
              </a:rPr>
              <a:t>-</a:t>
            </a:r>
            <a:r>
              <a:rPr lang="zh-CN" altLang="en-US" sz="2400" dirty="0">
                <a:solidFill>
                  <a:schemeClr val="bg2">
                    <a:lumMod val="10000"/>
                  </a:schemeClr>
                </a:solidFill>
                <a:ea typeface="楷体_GB2312" pitchFamily="49" charset="-122"/>
              </a:rPr>
              <a:t>弹性参数</a:t>
            </a:r>
          </a:p>
        </p:txBody>
      </p:sp>
      <p:sp>
        <p:nvSpPr>
          <p:cNvPr id="342029" name="AutoShape 13">
            <a:extLst>
              <a:ext uri="{FF2B5EF4-FFF2-40B4-BE49-F238E27FC236}">
                <a16:creationId xmlns:a16="http://schemas.microsoft.com/office/drawing/2014/main" id="{817F5027-FAD6-4FB0-8C15-3140C5B575BF}"/>
              </a:ext>
            </a:extLst>
          </p:cNvPr>
          <p:cNvSpPr>
            <a:spLocks noChangeArrowheads="1"/>
          </p:cNvSpPr>
          <p:nvPr/>
        </p:nvSpPr>
        <p:spPr bwMode="auto">
          <a:xfrm>
            <a:off x="7380288" y="5157788"/>
            <a:ext cx="1547812" cy="504825"/>
          </a:xfrm>
          <a:prstGeom prst="wedgeRoundRectCallout">
            <a:avLst>
              <a:gd name="adj1" fmla="val -185079"/>
              <a:gd name="adj2" fmla="val -93713"/>
              <a:gd name="adj3" fmla="val 16667"/>
            </a:avLst>
          </a:prstGeom>
          <a:solidFill>
            <a:schemeClr val="accent2"/>
          </a:solidFill>
          <a:ln w="9525">
            <a:solidFill>
              <a:schemeClr val="tx1"/>
            </a:solidFill>
            <a:miter lim="800000"/>
            <a:headEnd/>
            <a:tailEnd/>
          </a:ln>
          <a:effectLst/>
        </p:spPr>
        <p:txBody>
          <a:bodyPr/>
          <a:lstStyle/>
          <a:p>
            <a:pPr algn="ctr" eaLnBrk="1" hangingPunct="1">
              <a:defRPr/>
            </a:pPr>
            <a:r>
              <a:rPr lang="en-US" altLang="zh-CN" sz="2400" i="1">
                <a:solidFill>
                  <a:schemeClr val="bg2">
                    <a:lumMod val="10000"/>
                  </a:schemeClr>
                </a:solidFill>
                <a:ea typeface="楷体_GB2312" pitchFamily="49" charset="-122"/>
              </a:rPr>
              <a:t>N</a:t>
            </a:r>
            <a:r>
              <a:rPr lang="en-US" altLang="zh-CN" sz="2400">
                <a:solidFill>
                  <a:schemeClr val="bg2">
                    <a:lumMod val="10000"/>
                  </a:schemeClr>
                </a:solidFill>
                <a:ea typeface="楷体_GB2312" pitchFamily="49" charset="-122"/>
              </a:rPr>
              <a:t>-</a:t>
            </a:r>
            <a:r>
              <a:rPr lang="zh-CN" altLang="en-US" sz="2400">
                <a:solidFill>
                  <a:schemeClr val="bg2">
                    <a:lumMod val="10000"/>
                  </a:schemeClr>
                </a:solidFill>
                <a:ea typeface="楷体_GB2312" pitchFamily="49" charset="-122"/>
              </a:rPr>
              <a:t>声子数</a:t>
            </a:r>
          </a:p>
        </p:txBody>
      </p:sp>
      <p:sp>
        <p:nvSpPr>
          <p:cNvPr id="342030" name="Rectangle 14">
            <a:extLst>
              <a:ext uri="{FF2B5EF4-FFF2-40B4-BE49-F238E27FC236}">
                <a16:creationId xmlns:a16="http://schemas.microsoft.com/office/drawing/2014/main" id="{44029DDD-3EA8-4A41-A15A-1455B887AB65}"/>
              </a:ext>
            </a:extLst>
          </p:cNvPr>
          <p:cNvSpPr>
            <a:spLocks noChangeArrowheads="1"/>
          </p:cNvSpPr>
          <p:nvPr/>
        </p:nvSpPr>
        <p:spPr bwMode="auto">
          <a:xfrm>
            <a:off x="1042988" y="5805488"/>
            <a:ext cx="6121400" cy="576262"/>
          </a:xfrm>
          <a:prstGeom prst="rect">
            <a:avLst/>
          </a:prstGeom>
          <a:solidFill>
            <a:schemeClr val="accent2"/>
          </a:solidFill>
          <a:ln>
            <a:noFill/>
          </a:ln>
          <a:effec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buFontTx/>
              <a:buNone/>
              <a:defRPr/>
            </a:pPr>
            <a:r>
              <a:rPr lang="en-US" altLang="zh-CN">
                <a:solidFill>
                  <a:schemeClr val="bg2">
                    <a:lumMod val="10000"/>
                  </a:schemeClr>
                </a:solidFill>
                <a:latin typeface="Arial" panose="020B0604020202020204" pitchFamily="34" charset="0"/>
                <a:ea typeface="楷体_GB2312" pitchFamily="49" charset="-122"/>
              </a:rPr>
              <a:t>“</a:t>
            </a:r>
            <a:r>
              <a:rPr lang="zh-CN" altLang="en-US">
                <a:solidFill>
                  <a:schemeClr val="bg2">
                    <a:lumMod val="10000"/>
                  </a:schemeClr>
                </a:solidFill>
                <a:ea typeface="楷体_GB2312" pitchFamily="49" charset="-122"/>
              </a:rPr>
              <a:t>声子</a:t>
            </a:r>
            <a:r>
              <a:rPr lang="zh-CN" altLang="en-US">
                <a:solidFill>
                  <a:schemeClr val="bg2">
                    <a:lumMod val="10000"/>
                  </a:schemeClr>
                </a:solidFill>
                <a:latin typeface="Arial" panose="020B0604020202020204" pitchFamily="34" charset="0"/>
                <a:ea typeface="楷体_GB2312" pitchFamily="49" charset="-122"/>
              </a:rPr>
              <a:t>”</a:t>
            </a:r>
            <a:r>
              <a:rPr lang="zh-CN" altLang="en-US">
                <a:solidFill>
                  <a:schemeClr val="bg2">
                    <a:lumMod val="10000"/>
                  </a:schemeClr>
                </a:solidFill>
                <a:ea typeface="楷体_GB2312" pitchFamily="49" charset="-122"/>
              </a:rPr>
              <a:t>的角动量为</a:t>
            </a:r>
            <a:r>
              <a:rPr lang="en-US" altLang="zh-CN">
                <a:solidFill>
                  <a:schemeClr val="bg2">
                    <a:lumMod val="10000"/>
                  </a:schemeClr>
                </a:solidFill>
                <a:latin typeface="Times New Roman" panose="02020603050405020304" pitchFamily="18" charset="0"/>
                <a:ea typeface="楷体_GB2312" pitchFamily="49" charset="-122"/>
              </a:rPr>
              <a:t>2</a:t>
            </a:r>
            <a:r>
              <a:rPr lang="zh-CN" altLang="en-US">
                <a:solidFill>
                  <a:schemeClr val="bg2">
                    <a:lumMod val="10000"/>
                  </a:schemeClr>
                </a:solidFill>
                <a:ea typeface="楷体_GB2312" pitchFamily="49" charset="-122"/>
              </a:rPr>
              <a:t>，是玻色子。</a:t>
            </a:r>
            <a:endParaRPr lang="zh-CN" altLang="en-US" b="0">
              <a:solidFill>
                <a:schemeClr val="bg2">
                  <a:lumMod val="10000"/>
                </a:scheme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2020"/>
                                        </p:tgtEl>
                                        <p:attrNameLst>
                                          <p:attrName>style.visibility</p:attrName>
                                        </p:attrNameLst>
                                      </p:cBhvr>
                                      <p:to>
                                        <p:strVal val="visible"/>
                                      </p:to>
                                    </p:set>
                                    <p:animEffect transition="in" filter="wipe(left)">
                                      <p:cBhvr>
                                        <p:cTn id="7" dur="500"/>
                                        <p:tgtEl>
                                          <p:spTgt spid="342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2028"/>
                                        </p:tgtEl>
                                        <p:attrNameLst>
                                          <p:attrName>style.visibility</p:attrName>
                                        </p:attrNameLst>
                                      </p:cBhvr>
                                      <p:to>
                                        <p:strVal val="visible"/>
                                      </p:to>
                                    </p:set>
                                    <p:animEffect transition="in" filter="wipe(down)">
                                      <p:cBhvr>
                                        <p:cTn id="12" dur="500"/>
                                        <p:tgtEl>
                                          <p:spTgt spid="342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342024">
                                            <p:txEl>
                                              <p:pRg st="0" end="0"/>
                                            </p:txEl>
                                          </p:spTgt>
                                        </p:tgtEl>
                                        <p:attrNameLst>
                                          <p:attrName>style.visibility</p:attrName>
                                        </p:attrNameLst>
                                      </p:cBhvr>
                                      <p:to>
                                        <p:strVal val="visible"/>
                                      </p:to>
                                    </p:set>
                                    <p:anim calcmode="discrete" valueType="clr">
                                      <p:cBhvr override="childStyle">
                                        <p:cTn id="17" dur="80"/>
                                        <p:tgtEl>
                                          <p:spTgt spid="34202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42024">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342024">
                                            <p:txEl>
                                              <p:pRg st="0" end="0"/>
                                            </p:txEl>
                                          </p:spTgt>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42025"/>
                                        </p:tgtEl>
                                        <p:attrNameLst>
                                          <p:attrName>style.visibility</p:attrName>
                                        </p:attrNameLst>
                                      </p:cBhvr>
                                      <p:to>
                                        <p:strVal val="visible"/>
                                      </p:to>
                                    </p:set>
                                    <p:animEffect transition="in" filter="box(in)">
                                      <p:cBhvr>
                                        <p:cTn id="24" dur="500"/>
                                        <p:tgtEl>
                                          <p:spTgt spid="3420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42029"/>
                                        </p:tgtEl>
                                        <p:attrNameLst>
                                          <p:attrName>style.visibility</p:attrName>
                                        </p:attrNameLst>
                                      </p:cBhvr>
                                      <p:to>
                                        <p:strVal val="visible"/>
                                      </p:to>
                                    </p:set>
                                    <p:animEffect transition="in" filter="wipe(left)">
                                      <p:cBhvr>
                                        <p:cTn id="29" dur="500"/>
                                        <p:tgtEl>
                                          <p:spTgt spid="3420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42030"/>
                                        </p:tgtEl>
                                        <p:attrNameLst>
                                          <p:attrName>style.visibility</p:attrName>
                                        </p:attrNameLst>
                                      </p:cBhvr>
                                      <p:to>
                                        <p:strVal val="visible"/>
                                      </p:to>
                                    </p:set>
                                    <p:animEffect transition="in" filter="blinds(horizontal)">
                                      <p:cBhvr>
                                        <p:cTn id="34" dur="500"/>
                                        <p:tgtEl>
                                          <p:spTgt spid="342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8" grpId="0" animBg="1"/>
      <p:bldP spid="342029" grpId="0" animBg="1"/>
      <p:bldP spid="3420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6" name="Picture 4" descr="f2-7">
            <a:extLst>
              <a:ext uri="{FF2B5EF4-FFF2-40B4-BE49-F238E27FC236}">
                <a16:creationId xmlns:a16="http://schemas.microsoft.com/office/drawing/2014/main" id="{24C8E320-DE36-4F1E-8608-DA199CB10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475"/>
            <a:ext cx="52927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997" name="Picture 5" descr="f2-6">
            <a:extLst>
              <a:ext uri="{FF2B5EF4-FFF2-40B4-BE49-F238E27FC236}">
                <a16:creationId xmlns:a16="http://schemas.microsoft.com/office/drawing/2014/main" id="{076FE085-1A35-4791-93E7-DC24B5EBE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1700213"/>
            <a:ext cx="3406775"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0999" name="Text Box 7">
            <a:extLst>
              <a:ext uri="{FF2B5EF4-FFF2-40B4-BE49-F238E27FC236}">
                <a16:creationId xmlns:a16="http://schemas.microsoft.com/office/drawing/2014/main" id="{D970AAEB-73A6-48E7-9040-8DF02F047AAD}"/>
              </a:ext>
            </a:extLst>
          </p:cNvPr>
          <p:cNvSpPr txBox="1">
            <a:spLocks noChangeArrowheads="1"/>
          </p:cNvSpPr>
          <p:nvPr/>
        </p:nvSpPr>
        <p:spPr bwMode="auto">
          <a:xfrm>
            <a:off x="6516688" y="530066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baseline="30000">
                <a:solidFill>
                  <a:schemeClr val="bg2">
                    <a:lumMod val="10000"/>
                  </a:schemeClr>
                </a:solidFill>
                <a:ea typeface="楷体_GB2312" pitchFamily="49" charset="-122"/>
              </a:rPr>
              <a:t>120</a:t>
            </a:r>
            <a:r>
              <a:rPr lang="en-US" altLang="zh-CN">
                <a:solidFill>
                  <a:schemeClr val="bg2">
                    <a:lumMod val="10000"/>
                  </a:schemeClr>
                </a:solidFill>
                <a:ea typeface="楷体_GB2312" pitchFamily="49" charset="-122"/>
              </a:rPr>
              <a:t>Te</a:t>
            </a:r>
            <a:r>
              <a:rPr lang="zh-CN" altLang="en-US">
                <a:solidFill>
                  <a:schemeClr val="bg2">
                    <a:lumMod val="10000"/>
                  </a:schemeClr>
                </a:solidFill>
                <a:ea typeface="楷体_GB2312" pitchFamily="49" charset="-122"/>
              </a:rPr>
              <a:t>能级图</a:t>
            </a:r>
          </a:p>
        </p:txBody>
      </p:sp>
      <p:sp>
        <p:nvSpPr>
          <p:cNvPr id="341000" name="AutoShape 8">
            <a:extLst>
              <a:ext uri="{FF2B5EF4-FFF2-40B4-BE49-F238E27FC236}">
                <a16:creationId xmlns:a16="http://schemas.microsoft.com/office/drawing/2014/main" id="{72C4F914-B9B6-466D-9A5C-C397A9136592}"/>
              </a:ext>
            </a:extLst>
          </p:cNvPr>
          <p:cNvSpPr>
            <a:spLocks noChangeArrowheads="1"/>
          </p:cNvSpPr>
          <p:nvPr/>
        </p:nvSpPr>
        <p:spPr bwMode="auto">
          <a:xfrm>
            <a:off x="6084888" y="620713"/>
            <a:ext cx="1439862" cy="431800"/>
          </a:xfrm>
          <a:prstGeom prst="wedgeRectCallout">
            <a:avLst>
              <a:gd name="adj1" fmla="val 111523"/>
              <a:gd name="adj2" fmla="val 3110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sz="2400">
                <a:solidFill>
                  <a:schemeClr val="bg2">
                    <a:lumMod val="10000"/>
                  </a:schemeClr>
                </a:solidFill>
                <a:ea typeface="楷体_GB2312" pitchFamily="49" charset="-122"/>
              </a:rPr>
              <a:t>八极振动</a:t>
            </a:r>
          </a:p>
        </p:txBody>
      </p:sp>
      <p:sp>
        <p:nvSpPr>
          <p:cNvPr id="341002" name="AutoShape 10">
            <a:extLst>
              <a:ext uri="{FF2B5EF4-FFF2-40B4-BE49-F238E27FC236}">
                <a16:creationId xmlns:a16="http://schemas.microsoft.com/office/drawing/2014/main" id="{EBD8DF18-23CA-42A2-8AB6-801BD48A91B1}"/>
              </a:ext>
            </a:extLst>
          </p:cNvPr>
          <p:cNvSpPr>
            <a:spLocks noChangeArrowheads="1"/>
          </p:cNvSpPr>
          <p:nvPr/>
        </p:nvSpPr>
        <p:spPr bwMode="auto">
          <a:xfrm>
            <a:off x="395288" y="620713"/>
            <a:ext cx="3313112" cy="1008062"/>
          </a:xfrm>
          <a:prstGeom prst="wedgeRectCallout">
            <a:avLst>
              <a:gd name="adj1" fmla="val 87181"/>
              <a:gd name="adj2" fmla="val 143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50000"/>
              </a:spcBef>
              <a:defRPr/>
            </a:pPr>
            <a:r>
              <a:rPr kumimoji="1" lang="zh-CN" altLang="en-US" sz="2400">
                <a:solidFill>
                  <a:schemeClr val="bg2">
                    <a:lumMod val="10000"/>
                  </a:schemeClr>
                </a:solidFill>
                <a:ea typeface="楷体_GB2312" pitchFamily="49" charset="-122"/>
              </a:rPr>
              <a:t>能级简并完全消除是振动含有非简谐效应所致</a:t>
            </a:r>
            <a:endParaRPr lang="zh-CN" altLang="en-US" sz="2400">
              <a:solidFill>
                <a:schemeClr val="bg2">
                  <a:lumMod val="10000"/>
                </a:schemeClr>
              </a:solidFill>
              <a:ea typeface="楷体_GB2312" pitchFamily="49" charset="-122"/>
            </a:endParaRPr>
          </a:p>
        </p:txBody>
      </p:sp>
      <p:sp>
        <p:nvSpPr>
          <p:cNvPr id="341003" name="Text Box 11">
            <a:extLst>
              <a:ext uri="{FF2B5EF4-FFF2-40B4-BE49-F238E27FC236}">
                <a16:creationId xmlns:a16="http://schemas.microsoft.com/office/drawing/2014/main" id="{96AA3CAE-B371-4984-A6F0-6D3C4850A659}"/>
              </a:ext>
            </a:extLst>
          </p:cNvPr>
          <p:cNvSpPr txBox="1">
            <a:spLocks noChangeArrowheads="1"/>
          </p:cNvSpPr>
          <p:nvPr/>
        </p:nvSpPr>
        <p:spPr bwMode="auto">
          <a:xfrm>
            <a:off x="468313" y="5300663"/>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a:solidFill>
                  <a:schemeClr val="bg2">
                    <a:lumMod val="10000"/>
                  </a:schemeClr>
                </a:solidFill>
                <a:ea typeface="楷体_GB2312" pitchFamily="49" charset="-122"/>
              </a:rPr>
              <a:t>偶偶核振动能级图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1003"/>
                                        </p:tgtEl>
                                        <p:attrNameLst>
                                          <p:attrName>style.visibility</p:attrName>
                                        </p:attrNameLst>
                                      </p:cBhvr>
                                      <p:to>
                                        <p:strVal val="visible"/>
                                      </p:to>
                                    </p:set>
                                    <p:animEffect transition="in" filter="wipe(down)">
                                      <p:cBhvr>
                                        <p:cTn id="7" dur="500"/>
                                        <p:tgtEl>
                                          <p:spTgt spid="341003"/>
                                        </p:tgtEl>
                                      </p:cBhvr>
                                    </p:animEffect>
                                  </p:childTnLst>
                                </p:cTn>
                              </p:par>
                              <p:par>
                                <p:cTn id="8" presetID="22" presetClass="entr" presetSubtype="4" fill="hold" nodeType="withEffect">
                                  <p:stCondLst>
                                    <p:cond delay="0"/>
                                  </p:stCondLst>
                                  <p:childTnLst>
                                    <p:set>
                                      <p:cBhvr>
                                        <p:cTn id="9" dur="1" fill="hold">
                                          <p:stCondLst>
                                            <p:cond delay="0"/>
                                          </p:stCondLst>
                                        </p:cTn>
                                        <p:tgtEl>
                                          <p:spTgt spid="340996"/>
                                        </p:tgtEl>
                                        <p:attrNameLst>
                                          <p:attrName>style.visibility</p:attrName>
                                        </p:attrNameLst>
                                      </p:cBhvr>
                                      <p:to>
                                        <p:strVal val="visible"/>
                                      </p:to>
                                    </p:set>
                                    <p:animEffect transition="in" filter="wipe(down)">
                                      <p:cBhvr>
                                        <p:cTn id="10" dur="500"/>
                                        <p:tgtEl>
                                          <p:spTgt spid="3409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40999"/>
                                        </p:tgtEl>
                                        <p:attrNameLst>
                                          <p:attrName>style.visibility</p:attrName>
                                        </p:attrNameLst>
                                      </p:cBhvr>
                                      <p:to>
                                        <p:strVal val="visible"/>
                                      </p:to>
                                    </p:set>
                                    <p:animEffect transition="in" filter="wipe(down)">
                                      <p:cBhvr>
                                        <p:cTn id="15" dur="500"/>
                                        <p:tgtEl>
                                          <p:spTgt spid="340999"/>
                                        </p:tgtEl>
                                      </p:cBhvr>
                                    </p:animEffect>
                                  </p:childTnLst>
                                </p:cTn>
                              </p:par>
                              <p:par>
                                <p:cTn id="16" presetID="22" presetClass="entr" presetSubtype="4" fill="hold" grpId="0" nodeType="withEffect" nodePh="1">
                                  <p:stCondLst>
                                    <p:cond delay="0"/>
                                  </p:stCondLst>
                                  <p:endCondLst>
                                    <p:cond evt="begin" delay="0">
                                      <p:tn val="16"/>
                                    </p:cond>
                                  </p:endCondLst>
                                  <p:childTnLst>
                                    <p:set>
                                      <p:cBhvr>
                                        <p:cTn id="17" dur="1" fill="hold">
                                          <p:stCondLst>
                                            <p:cond delay="0"/>
                                          </p:stCondLst>
                                        </p:cTn>
                                        <p:tgtEl>
                                          <p:spTgt spid="340997"/>
                                        </p:tgtEl>
                                        <p:attrNameLst>
                                          <p:attrName>style.visibility</p:attrName>
                                        </p:attrNameLst>
                                      </p:cBhvr>
                                      <p:to>
                                        <p:strVal val="visible"/>
                                      </p:to>
                                    </p:set>
                                    <p:animEffect transition="in" filter="wipe(down)">
                                      <p:cBhvr>
                                        <p:cTn id="18" dur="500"/>
                                        <p:tgtEl>
                                          <p:spTgt spid="3409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41000"/>
                                        </p:tgtEl>
                                        <p:attrNameLst>
                                          <p:attrName>style.visibility</p:attrName>
                                        </p:attrNameLst>
                                      </p:cBhvr>
                                      <p:to>
                                        <p:strVal val="visible"/>
                                      </p:to>
                                    </p:set>
                                    <p:animEffect transition="in" filter="wipe(down)">
                                      <p:cBhvr>
                                        <p:cTn id="23" dur="500"/>
                                        <p:tgtEl>
                                          <p:spTgt spid="3410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41002"/>
                                        </p:tgtEl>
                                        <p:attrNameLst>
                                          <p:attrName>style.visibility</p:attrName>
                                        </p:attrNameLst>
                                      </p:cBhvr>
                                      <p:to>
                                        <p:strVal val="visible"/>
                                      </p:to>
                                    </p:set>
                                    <p:animEffect transition="in" filter="wipe(down)">
                                      <p:cBhvr>
                                        <p:cTn id="28" dur="500"/>
                                        <p:tgtEl>
                                          <p:spTgt spid="341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p:bldP spid="340999" grpId="0"/>
      <p:bldP spid="341000" grpId="0" animBg="1"/>
      <p:bldP spid="341002" grpId="0" animBg="1"/>
      <p:bldP spid="3410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a:extLst>
              <a:ext uri="{FF2B5EF4-FFF2-40B4-BE49-F238E27FC236}">
                <a16:creationId xmlns:a16="http://schemas.microsoft.com/office/drawing/2014/main" id="{1EB57674-A134-42B7-9138-6E68BEDFF530}"/>
              </a:ext>
            </a:extLst>
          </p:cNvPr>
          <p:cNvSpPr>
            <a:spLocks noGrp="1" noChangeArrowheads="1"/>
          </p:cNvSpPr>
          <p:nvPr>
            <p:ph type="body" sz="half" idx="1"/>
          </p:nvPr>
        </p:nvSpPr>
        <p:spPr>
          <a:xfrm>
            <a:off x="250825" y="765175"/>
            <a:ext cx="5472113" cy="55451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defRPr/>
            </a:pPr>
            <a:r>
              <a:rPr lang="zh-CN" altLang="en-US" sz="2800" b="1">
                <a:solidFill>
                  <a:schemeClr val="bg2">
                    <a:lumMod val="10000"/>
                  </a:schemeClr>
                </a:solidFill>
                <a:ea typeface="楷体_GB2312" pitchFamily="49" charset="-122"/>
              </a:rPr>
              <a:t>核子的最大动量</a:t>
            </a:r>
          </a:p>
          <a:p>
            <a:pPr eaLnBrk="1" hangingPunct="1">
              <a:defRPr/>
            </a:pPr>
            <a:endParaRPr lang="zh-CN" altLang="en-US" sz="2800" b="1">
              <a:solidFill>
                <a:schemeClr val="bg2">
                  <a:lumMod val="10000"/>
                </a:schemeClr>
              </a:solidFill>
              <a:ea typeface="楷体_GB2312" pitchFamily="49" charset="-122"/>
            </a:endParaRPr>
          </a:p>
          <a:p>
            <a:pPr eaLnBrk="1" hangingPunct="1">
              <a:defRPr/>
            </a:pPr>
            <a:endParaRPr lang="zh-CN" altLang="en-US" sz="2800" b="1">
              <a:solidFill>
                <a:schemeClr val="bg2">
                  <a:lumMod val="10000"/>
                </a:schemeClr>
              </a:solidFill>
              <a:ea typeface="楷体_GB2312" pitchFamily="49" charset="-122"/>
            </a:endParaRPr>
          </a:p>
          <a:p>
            <a:pPr eaLnBrk="1" hangingPunct="1">
              <a:defRPr/>
            </a:pPr>
            <a:endParaRPr lang="zh-CN" altLang="en-US" sz="2800" b="1">
              <a:solidFill>
                <a:schemeClr val="bg2">
                  <a:lumMod val="10000"/>
                </a:schemeClr>
              </a:solidFill>
              <a:ea typeface="楷体_GB2312" pitchFamily="49" charset="-122"/>
            </a:endParaRPr>
          </a:p>
          <a:p>
            <a:pPr eaLnBrk="1" hangingPunct="1">
              <a:defRPr/>
            </a:pPr>
            <a:endParaRPr lang="zh-CN" altLang="en-US" sz="2800" b="1">
              <a:solidFill>
                <a:schemeClr val="bg2">
                  <a:lumMod val="10000"/>
                </a:schemeClr>
              </a:solidFill>
              <a:ea typeface="楷体_GB2312" pitchFamily="49" charset="-122"/>
            </a:endParaRPr>
          </a:p>
          <a:p>
            <a:pPr eaLnBrk="1" hangingPunct="1">
              <a:defRPr/>
            </a:pPr>
            <a:r>
              <a:rPr lang="zh-CN" altLang="en-US" sz="2800" b="1">
                <a:solidFill>
                  <a:schemeClr val="bg2">
                    <a:lumMod val="10000"/>
                  </a:schemeClr>
                </a:solidFill>
                <a:ea typeface="楷体_GB2312" pitchFamily="49" charset="-122"/>
              </a:rPr>
              <a:t>核子的平均动能</a:t>
            </a:r>
          </a:p>
          <a:p>
            <a:pPr eaLnBrk="1" hangingPunct="1">
              <a:defRPr/>
            </a:pPr>
            <a:endParaRPr lang="zh-CN" altLang="en-US" sz="2800" b="1">
              <a:solidFill>
                <a:schemeClr val="bg2">
                  <a:lumMod val="10000"/>
                </a:schemeClr>
              </a:solidFill>
              <a:ea typeface="楷体_GB2312" pitchFamily="49" charset="-122"/>
            </a:endParaRPr>
          </a:p>
          <a:p>
            <a:pPr eaLnBrk="1" hangingPunct="1">
              <a:defRPr/>
            </a:pPr>
            <a:endParaRPr lang="zh-CN" altLang="en-US" sz="2800" b="1">
              <a:solidFill>
                <a:schemeClr val="bg2">
                  <a:lumMod val="10000"/>
                </a:schemeClr>
              </a:solidFill>
              <a:ea typeface="楷体_GB2312" pitchFamily="49" charset="-122"/>
            </a:endParaRPr>
          </a:p>
          <a:p>
            <a:pPr eaLnBrk="1" hangingPunct="1">
              <a:defRPr/>
            </a:pPr>
            <a:endParaRPr lang="zh-CN" altLang="en-US" sz="2800" b="1">
              <a:solidFill>
                <a:schemeClr val="bg2">
                  <a:lumMod val="10000"/>
                </a:schemeClr>
              </a:solidFill>
              <a:ea typeface="楷体_GB2312" pitchFamily="49" charset="-122"/>
            </a:endParaRPr>
          </a:p>
          <a:p>
            <a:pPr eaLnBrk="1" hangingPunct="1">
              <a:defRPr/>
            </a:pPr>
            <a:r>
              <a:rPr lang="zh-CN" altLang="en-US" sz="2800" b="1">
                <a:solidFill>
                  <a:schemeClr val="bg2">
                    <a:lumMod val="10000"/>
                  </a:schemeClr>
                </a:solidFill>
                <a:ea typeface="楷体_GB2312" pitchFamily="49" charset="-122"/>
              </a:rPr>
              <a:t>原子核的平均动能</a:t>
            </a:r>
            <a:endParaRPr lang="zh-CN" altLang="zh-CN" sz="2800" i="1">
              <a:solidFill>
                <a:schemeClr val="bg2">
                  <a:lumMod val="10000"/>
                </a:schemeClr>
              </a:solidFill>
              <a:ea typeface="楷体_GB2312" pitchFamily="49" charset="-122"/>
            </a:endParaRPr>
          </a:p>
        </p:txBody>
      </p:sp>
      <p:graphicFrame>
        <p:nvGraphicFramePr>
          <p:cNvPr id="286725" name="Object 5">
            <a:extLst>
              <a:ext uri="{FF2B5EF4-FFF2-40B4-BE49-F238E27FC236}">
                <a16:creationId xmlns:a16="http://schemas.microsoft.com/office/drawing/2014/main" id="{A68DB469-D3FE-422A-969D-CFAD1AA44478}"/>
              </a:ext>
            </a:extLst>
          </p:cNvPr>
          <p:cNvGraphicFramePr>
            <a:graphicFrameLocks noChangeAspect="1"/>
          </p:cNvGraphicFramePr>
          <p:nvPr/>
        </p:nvGraphicFramePr>
        <p:xfrm>
          <a:off x="3957638" y="644525"/>
          <a:ext cx="2936875" cy="1081088"/>
        </p:xfrm>
        <a:graphic>
          <a:graphicData uri="http://schemas.openxmlformats.org/presentationml/2006/ole">
            <mc:AlternateContent xmlns:mc="http://schemas.openxmlformats.org/markup-compatibility/2006">
              <mc:Choice xmlns:v="urn:schemas-microsoft-com:vml" Requires="v">
                <p:oleObj spid="_x0000_s10247" name="公式" r:id="rId3" imgW="1104900" imgH="457200" progId="Equation.3">
                  <p:embed/>
                </p:oleObj>
              </mc:Choice>
              <mc:Fallback>
                <p:oleObj name="公式" r:id="rId3" imgW="11049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38" y="644525"/>
                        <a:ext cx="2936875" cy="10810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6" name="Object 6">
            <a:extLst>
              <a:ext uri="{FF2B5EF4-FFF2-40B4-BE49-F238E27FC236}">
                <a16:creationId xmlns:a16="http://schemas.microsoft.com/office/drawing/2014/main" id="{03A4A95E-D83A-4225-B800-42DEF099466A}"/>
              </a:ext>
            </a:extLst>
          </p:cNvPr>
          <p:cNvGraphicFramePr>
            <a:graphicFrameLocks noChangeAspect="1"/>
          </p:cNvGraphicFramePr>
          <p:nvPr/>
        </p:nvGraphicFramePr>
        <p:xfrm>
          <a:off x="3957638" y="1700213"/>
          <a:ext cx="2936875" cy="1079500"/>
        </p:xfrm>
        <a:graphic>
          <a:graphicData uri="http://schemas.openxmlformats.org/presentationml/2006/ole">
            <mc:AlternateContent xmlns:mc="http://schemas.openxmlformats.org/markup-compatibility/2006">
              <mc:Choice xmlns:v="urn:schemas-microsoft-com:vml" Requires="v">
                <p:oleObj spid="_x0000_s10248" name="公式" r:id="rId5" imgW="1092200" imgH="457200" progId="Equation.3">
                  <p:embed/>
                </p:oleObj>
              </mc:Choice>
              <mc:Fallback>
                <p:oleObj name="公式" r:id="rId5" imgW="10922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1700213"/>
                        <a:ext cx="2936875" cy="10795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7" name="Object 7">
            <a:extLst>
              <a:ext uri="{FF2B5EF4-FFF2-40B4-BE49-F238E27FC236}">
                <a16:creationId xmlns:a16="http://schemas.microsoft.com/office/drawing/2014/main" id="{37C81286-FF90-410C-93EA-68024580F409}"/>
              </a:ext>
            </a:extLst>
          </p:cNvPr>
          <p:cNvGraphicFramePr>
            <a:graphicFrameLocks noChangeAspect="1"/>
          </p:cNvGraphicFramePr>
          <p:nvPr/>
        </p:nvGraphicFramePr>
        <p:xfrm>
          <a:off x="3879850" y="2924175"/>
          <a:ext cx="5278438" cy="1439863"/>
        </p:xfrm>
        <a:graphic>
          <a:graphicData uri="http://schemas.openxmlformats.org/presentationml/2006/ole">
            <mc:AlternateContent xmlns:mc="http://schemas.openxmlformats.org/markup-compatibility/2006">
              <mc:Choice xmlns:v="urn:schemas-microsoft-com:vml" Requires="v">
                <p:oleObj spid="_x0000_s10249" name="公式" r:id="rId7" imgW="1714500" imgH="635000" progId="Equation.3">
                  <p:embed/>
                </p:oleObj>
              </mc:Choice>
              <mc:Fallback>
                <p:oleObj name="公式" r:id="rId7" imgW="1714500" imgH="635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9850" y="2924175"/>
                        <a:ext cx="5278438" cy="14398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8" name="Object 8">
            <a:extLst>
              <a:ext uri="{FF2B5EF4-FFF2-40B4-BE49-F238E27FC236}">
                <a16:creationId xmlns:a16="http://schemas.microsoft.com/office/drawing/2014/main" id="{8E8AF095-51BF-40EF-B0EE-8AD6FFDF68E1}"/>
              </a:ext>
            </a:extLst>
          </p:cNvPr>
          <p:cNvGraphicFramePr>
            <a:graphicFrameLocks noChangeAspect="1"/>
          </p:cNvGraphicFramePr>
          <p:nvPr/>
        </p:nvGraphicFramePr>
        <p:xfrm>
          <a:off x="3957638" y="4437063"/>
          <a:ext cx="5186362" cy="2159000"/>
        </p:xfrm>
        <a:graphic>
          <a:graphicData uri="http://schemas.openxmlformats.org/presentationml/2006/ole">
            <mc:AlternateContent xmlns:mc="http://schemas.openxmlformats.org/markup-compatibility/2006">
              <mc:Choice xmlns:v="urn:schemas-microsoft-com:vml" Requires="v">
                <p:oleObj spid="_x0000_s10250" name="公式" r:id="rId9" imgW="2044700" imgH="863600" progId="Equation.3">
                  <p:embed/>
                </p:oleObj>
              </mc:Choice>
              <mc:Fallback>
                <p:oleObj name="公式" r:id="rId9" imgW="2044700" imgH="863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7638" y="4437063"/>
                        <a:ext cx="5186362" cy="21590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25"/>
                                        </p:tgtEl>
                                        <p:attrNameLst>
                                          <p:attrName>style.visibility</p:attrName>
                                        </p:attrNameLst>
                                      </p:cBhvr>
                                      <p:to>
                                        <p:strVal val="visible"/>
                                      </p:to>
                                    </p:set>
                                    <p:animEffect transition="in" filter="blinds(horizontal)">
                                      <p:cBhvr>
                                        <p:cTn id="7" dur="500"/>
                                        <p:tgtEl>
                                          <p:spTgt spid="286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26"/>
                                        </p:tgtEl>
                                        <p:attrNameLst>
                                          <p:attrName>style.visibility</p:attrName>
                                        </p:attrNameLst>
                                      </p:cBhvr>
                                      <p:to>
                                        <p:strVal val="visible"/>
                                      </p:to>
                                    </p:set>
                                    <p:animEffect transition="in" filter="blinds(horizontal)">
                                      <p:cBhvr>
                                        <p:cTn id="12" dur="500"/>
                                        <p:tgtEl>
                                          <p:spTgt spid="286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24">
                                            <p:txEl>
                                              <p:pRg st="5" end="5"/>
                                            </p:txEl>
                                          </p:spTgt>
                                        </p:tgtEl>
                                        <p:attrNameLst>
                                          <p:attrName>style.visibility</p:attrName>
                                        </p:attrNameLst>
                                      </p:cBhvr>
                                      <p:to>
                                        <p:strVal val="visible"/>
                                      </p:to>
                                    </p:set>
                                    <p:animEffect transition="in" filter="wipe(left)">
                                      <p:cBhvr>
                                        <p:cTn id="17" dur="500"/>
                                        <p:tgtEl>
                                          <p:spTgt spid="28672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86727"/>
                                        </p:tgtEl>
                                        <p:attrNameLst>
                                          <p:attrName>style.visibility</p:attrName>
                                        </p:attrNameLst>
                                      </p:cBhvr>
                                      <p:to>
                                        <p:strVal val="visible"/>
                                      </p:to>
                                    </p:set>
                                    <p:animEffect transition="in" filter="diamond(in)">
                                      <p:cBhvr>
                                        <p:cTn id="22" dur="2000"/>
                                        <p:tgtEl>
                                          <p:spTgt spid="2867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24">
                                            <p:txEl>
                                              <p:pRg st="9" end="9"/>
                                            </p:txEl>
                                          </p:spTgt>
                                        </p:tgtEl>
                                        <p:attrNameLst>
                                          <p:attrName>style.visibility</p:attrName>
                                        </p:attrNameLst>
                                      </p:cBhvr>
                                      <p:to>
                                        <p:strVal val="visible"/>
                                      </p:to>
                                    </p:set>
                                    <p:animEffect transition="in" filter="wipe(left)">
                                      <p:cBhvr>
                                        <p:cTn id="27" dur="500"/>
                                        <p:tgtEl>
                                          <p:spTgt spid="286724">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32" fill="hold" nodeType="clickEffect">
                                  <p:stCondLst>
                                    <p:cond delay="0"/>
                                  </p:stCondLst>
                                  <p:childTnLst>
                                    <p:set>
                                      <p:cBhvr>
                                        <p:cTn id="31" dur="1" fill="hold">
                                          <p:stCondLst>
                                            <p:cond delay="0"/>
                                          </p:stCondLst>
                                        </p:cTn>
                                        <p:tgtEl>
                                          <p:spTgt spid="286728"/>
                                        </p:tgtEl>
                                        <p:attrNameLst>
                                          <p:attrName>style.visibility</p:attrName>
                                        </p:attrNameLst>
                                      </p:cBhvr>
                                      <p:to>
                                        <p:strVal val="visible"/>
                                      </p:to>
                                    </p:set>
                                    <p:animEffect transition="in" filter="diamond(out)">
                                      <p:cBhvr>
                                        <p:cTn id="32" dur="2000"/>
                                        <p:tgtEl>
                                          <p:spTgt spid="28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a:extLst>
              <a:ext uri="{FF2B5EF4-FFF2-40B4-BE49-F238E27FC236}">
                <a16:creationId xmlns:a16="http://schemas.microsoft.com/office/drawing/2014/main" id="{1439F8D3-F6B0-4052-9E9D-28D427402DDA}"/>
              </a:ext>
            </a:extLst>
          </p:cNvPr>
          <p:cNvSpPr>
            <a:spLocks noChangeArrowheads="1"/>
          </p:cNvSpPr>
          <p:nvPr/>
        </p:nvSpPr>
        <p:spPr bwMode="auto">
          <a:xfrm>
            <a:off x="539750" y="981075"/>
            <a:ext cx="49688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eaLnBrk="1" hangingPunct="1">
              <a:defRPr/>
            </a:pPr>
            <a:r>
              <a:rPr lang="zh-CN" altLang="en-US">
                <a:solidFill>
                  <a:schemeClr val="bg2">
                    <a:lumMod val="10000"/>
                  </a:schemeClr>
                </a:solidFill>
                <a:latin typeface="Times New Roman" panose="02020603050405020304" pitchFamily="18" charset="0"/>
                <a:ea typeface="楷体_GB2312" pitchFamily="49" charset="-122"/>
              </a:rPr>
              <a:t>对称能</a:t>
            </a:r>
          </a:p>
          <a:p>
            <a:pPr eaLnBrk="1" hangingPunct="1">
              <a:buFont typeface="Monotype Sorts" pitchFamily="2" charset="2"/>
              <a:buChar char="D"/>
              <a:defRPr/>
            </a:pPr>
            <a:r>
              <a:rPr lang="zh-CN" altLang="en-US">
                <a:solidFill>
                  <a:schemeClr val="bg2">
                    <a:lumMod val="10000"/>
                  </a:schemeClr>
                </a:solidFill>
                <a:latin typeface="Times New Roman" panose="02020603050405020304" pitchFamily="18" charset="0"/>
                <a:ea typeface="楷体_GB2312" pitchFamily="49" charset="-122"/>
                <a:sym typeface="Symbol" panose="05050102010706020507" pitchFamily="18" charset="2"/>
              </a:rPr>
              <a:t>设  </a:t>
            </a:r>
            <a:r>
              <a:rPr lang="en-US" altLang="en-US" i="1">
                <a:solidFill>
                  <a:schemeClr val="bg2">
                    <a:lumMod val="10000"/>
                  </a:schemeClr>
                </a:solidFill>
                <a:latin typeface="Times New Roman" panose="02020603050405020304" pitchFamily="18" charset="0"/>
                <a:ea typeface="楷体_GB2312" pitchFamily="49" charset="-122"/>
                <a:sym typeface="Symbol" panose="05050102010706020507" pitchFamily="18" charset="2"/>
              </a:rPr>
              <a:t>Z - N =   </a:t>
            </a:r>
            <a:r>
              <a:rPr lang="zh-CN" altLang="en-US">
                <a:solidFill>
                  <a:schemeClr val="bg2">
                    <a:lumMod val="10000"/>
                  </a:schemeClr>
                </a:solidFill>
                <a:latin typeface="Times New Roman" panose="02020603050405020304" pitchFamily="18" charset="0"/>
                <a:ea typeface="楷体_GB2312" pitchFamily="49" charset="-122"/>
                <a:sym typeface="Symbol" panose="05050102010706020507" pitchFamily="18" charset="2"/>
              </a:rPr>
              <a:t>则</a:t>
            </a:r>
          </a:p>
          <a:p>
            <a:pPr eaLnBrk="1" hangingPunct="1">
              <a:buFont typeface="Monotype Sorts" pitchFamily="2" charset="2"/>
              <a:buChar char="D"/>
              <a:defRPr/>
            </a:pPr>
            <a:endParaRPr lang="zh-CN" altLang="en-US">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a:p>
            <a:pPr eaLnBrk="1" hangingPunct="1">
              <a:buFont typeface="Monotype Sorts" pitchFamily="2" charset="2"/>
              <a:buChar char="D"/>
              <a:defRPr/>
            </a:pPr>
            <a:endParaRPr lang="zh-CN" altLang="en-US">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a:p>
            <a:pPr eaLnBrk="1" hangingPunct="1">
              <a:buFont typeface="Monotype Sorts" pitchFamily="2" charset="2"/>
              <a:buChar char="D"/>
              <a:defRPr/>
            </a:pPr>
            <a:endParaRPr lang="zh-CN" altLang="en-US">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a:p>
            <a:pPr eaLnBrk="1" hangingPunct="1">
              <a:buFont typeface="Monotype Sorts" pitchFamily="2" charset="2"/>
              <a:buChar char="D"/>
              <a:defRPr/>
            </a:pPr>
            <a:r>
              <a:rPr lang="zh-CN" altLang="en-US">
                <a:solidFill>
                  <a:schemeClr val="bg2">
                    <a:lumMod val="10000"/>
                  </a:schemeClr>
                </a:solidFill>
                <a:latin typeface="Times New Roman" panose="02020603050405020304" pitchFamily="18" charset="0"/>
                <a:ea typeface="楷体_GB2312" pitchFamily="49" charset="-122"/>
                <a:sym typeface="Symbol" panose="05050102010706020507" pitchFamily="18" charset="2"/>
              </a:rPr>
              <a:t>原子核平均动能</a:t>
            </a:r>
          </a:p>
        </p:txBody>
      </p:sp>
      <p:graphicFrame>
        <p:nvGraphicFramePr>
          <p:cNvPr id="287749" name="Object 5">
            <a:extLst>
              <a:ext uri="{FF2B5EF4-FFF2-40B4-BE49-F238E27FC236}">
                <a16:creationId xmlns:a16="http://schemas.microsoft.com/office/drawing/2014/main" id="{B5DAE603-E7A6-4199-AB3D-7C7DA981A38E}"/>
              </a:ext>
            </a:extLst>
          </p:cNvPr>
          <p:cNvGraphicFramePr>
            <a:graphicFrameLocks noChangeAspect="1"/>
          </p:cNvGraphicFramePr>
          <p:nvPr/>
        </p:nvGraphicFramePr>
        <p:xfrm>
          <a:off x="1258888" y="2133600"/>
          <a:ext cx="7620000" cy="1255713"/>
        </p:xfrm>
        <a:graphic>
          <a:graphicData uri="http://schemas.openxmlformats.org/presentationml/2006/ole">
            <mc:AlternateContent xmlns:mc="http://schemas.openxmlformats.org/markup-compatibility/2006">
              <mc:Choice xmlns:v="urn:schemas-microsoft-com:vml" Requires="v">
                <p:oleObj spid="_x0000_s11270" name="公式" r:id="rId3" imgW="1637589" imgH="342751" progId="Equation.3">
                  <p:embed/>
                </p:oleObj>
              </mc:Choice>
              <mc:Fallback>
                <p:oleObj name="公式" r:id="rId3" imgW="1637589" imgH="34275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7620000" cy="125571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0" name="Object 6">
            <a:extLst>
              <a:ext uri="{FF2B5EF4-FFF2-40B4-BE49-F238E27FC236}">
                <a16:creationId xmlns:a16="http://schemas.microsoft.com/office/drawing/2014/main" id="{D108C727-AF72-4367-B51B-4F5A85212CBC}"/>
              </a:ext>
            </a:extLst>
          </p:cNvPr>
          <p:cNvGraphicFramePr>
            <a:graphicFrameLocks noChangeAspect="1"/>
          </p:cNvGraphicFramePr>
          <p:nvPr/>
        </p:nvGraphicFramePr>
        <p:xfrm>
          <a:off x="1258888" y="4292600"/>
          <a:ext cx="7620000" cy="1368425"/>
        </p:xfrm>
        <a:graphic>
          <a:graphicData uri="http://schemas.openxmlformats.org/presentationml/2006/ole">
            <mc:AlternateContent xmlns:mc="http://schemas.openxmlformats.org/markup-compatibility/2006">
              <mc:Choice xmlns:v="urn:schemas-microsoft-com:vml" Requires="v">
                <p:oleObj spid="_x0000_s11271" name="公式" r:id="rId5" imgW="2641600" imgH="444500" progId="Equation.3">
                  <p:embed/>
                </p:oleObj>
              </mc:Choice>
              <mc:Fallback>
                <p:oleObj name="公式" r:id="rId5" imgW="26416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292600"/>
                        <a:ext cx="7620000" cy="13684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752" name="AutoShape 8">
            <a:extLst>
              <a:ext uri="{FF2B5EF4-FFF2-40B4-BE49-F238E27FC236}">
                <a16:creationId xmlns:a16="http://schemas.microsoft.com/office/drawing/2014/main" id="{CBB8DBCE-FD95-4282-ADD5-8CF887AF376D}"/>
              </a:ext>
            </a:extLst>
          </p:cNvPr>
          <p:cNvSpPr>
            <a:spLocks noChangeArrowheads="1"/>
          </p:cNvSpPr>
          <p:nvPr/>
        </p:nvSpPr>
        <p:spPr bwMode="auto">
          <a:xfrm>
            <a:off x="6516688" y="4292600"/>
            <a:ext cx="1439862" cy="1368425"/>
          </a:xfrm>
          <a:prstGeom prst="wedgeRectCallout">
            <a:avLst>
              <a:gd name="adj1" fmla="val -357606"/>
              <a:gd name="adj2" fmla="val -276218"/>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zh-CN">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7748">
                                            <p:txEl>
                                              <p:pRg st="1" end="1"/>
                                            </p:txEl>
                                          </p:spTgt>
                                        </p:tgtEl>
                                        <p:attrNameLst>
                                          <p:attrName>style.visibility</p:attrName>
                                        </p:attrNameLst>
                                      </p:cBhvr>
                                      <p:to>
                                        <p:strVal val="visible"/>
                                      </p:to>
                                    </p:set>
                                    <p:animEffect transition="in" filter="wipe(left)">
                                      <p:cBhvr>
                                        <p:cTn id="7" dur="500"/>
                                        <p:tgtEl>
                                          <p:spTgt spid="2877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87749"/>
                                        </p:tgtEl>
                                        <p:attrNameLst>
                                          <p:attrName>style.visibility</p:attrName>
                                        </p:attrNameLst>
                                      </p:cBhvr>
                                      <p:to>
                                        <p:strVal val="visible"/>
                                      </p:to>
                                    </p:set>
                                    <p:animEffect transition="in" filter="box(out)">
                                      <p:cBhvr>
                                        <p:cTn id="12" dur="500"/>
                                        <p:tgtEl>
                                          <p:spTgt spid="287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7748">
                                            <p:txEl>
                                              <p:pRg st="5" end="5"/>
                                            </p:txEl>
                                          </p:spTgt>
                                        </p:tgtEl>
                                        <p:attrNameLst>
                                          <p:attrName>style.visibility</p:attrName>
                                        </p:attrNameLst>
                                      </p:cBhvr>
                                      <p:to>
                                        <p:strVal val="visible"/>
                                      </p:to>
                                    </p:set>
                                    <p:animEffect transition="in" filter="wipe(left)">
                                      <p:cBhvr>
                                        <p:cTn id="17" dur="500"/>
                                        <p:tgtEl>
                                          <p:spTgt spid="287748">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7750"/>
                                        </p:tgtEl>
                                        <p:attrNameLst>
                                          <p:attrName>style.visibility</p:attrName>
                                        </p:attrNameLst>
                                      </p:cBhvr>
                                      <p:to>
                                        <p:strVal val="visible"/>
                                      </p:to>
                                    </p:set>
                                    <p:animEffect transition="in" filter="box(in)">
                                      <p:cBhvr>
                                        <p:cTn id="22" dur="500"/>
                                        <p:tgtEl>
                                          <p:spTgt spid="287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7752"/>
                                        </p:tgtEl>
                                        <p:attrNameLst>
                                          <p:attrName>style.visibility</p:attrName>
                                        </p:attrNameLst>
                                      </p:cBhvr>
                                      <p:to>
                                        <p:strVal val="visible"/>
                                      </p:to>
                                    </p:set>
                                    <p:animEffect transition="in" filter="wipe(down)">
                                      <p:cBhvr>
                                        <p:cTn id="27" dur="500"/>
                                        <p:tgtEl>
                                          <p:spTgt spid="287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a:extLst>
              <a:ext uri="{FF2B5EF4-FFF2-40B4-BE49-F238E27FC236}">
                <a16:creationId xmlns:a16="http://schemas.microsoft.com/office/drawing/2014/main" id="{3508F97F-98B5-4B42-B691-654388374CFD}"/>
              </a:ext>
            </a:extLst>
          </p:cNvPr>
          <p:cNvSpPr>
            <a:spLocks noChangeArrowheads="1"/>
          </p:cNvSpPr>
          <p:nvPr/>
        </p:nvSpPr>
        <p:spPr bwMode="auto">
          <a:xfrm>
            <a:off x="1042988" y="1495425"/>
            <a:ext cx="74168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40000"/>
              </a:lnSpc>
              <a:defRPr/>
            </a:pPr>
            <a:r>
              <a:rPr kumimoji="1" lang="en-US" altLang="zh-CN" b="0" dirty="0">
                <a:solidFill>
                  <a:schemeClr val="bg2">
                    <a:lumMod val="10000"/>
                  </a:schemeClr>
                </a:solidFill>
              </a:rPr>
              <a:t>    </a:t>
            </a:r>
            <a:r>
              <a:rPr kumimoji="1" lang="zh-CN" altLang="en-US" dirty="0">
                <a:solidFill>
                  <a:schemeClr val="bg2">
                    <a:lumMod val="10000"/>
                  </a:schemeClr>
                </a:solidFill>
                <a:ea typeface="楷体_GB2312" pitchFamily="49" charset="-122"/>
              </a:rPr>
              <a:t>气体模型成功之处，在于它可以证明质子数和中子数相等的原子核最稳定。这一结论与事实相符。再有，用气体模型计算出的核势阱深度与其它方法得到的结果接近。不过这一模型没有考虑核子之间的强相互作用，过于简单，难以解释后来发现的许多新事实。</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a:extLst>
              <a:ext uri="{FF2B5EF4-FFF2-40B4-BE49-F238E27FC236}">
                <a16:creationId xmlns:a16="http://schemas.microsoft.com/office/drawing/2014/main" id="{03227FA1-DA10-419B-8228-30B9B7409FC4}"/>
              </a:ext>
            </a:extLst>
          </p:cNvPr>
          <p:cNvSpPr>
            <a:spLocks noChangeArrowheads="1"/>
          </p:cNvSpPr>
          <p:nvPr/>
        </p:nvSpPr>
        <p:spPr bwMode="auto">
          <a:xfrm>
            <a:off x="468313" y="836613"/>
            <a:ext cx="1800225" cy="579437"/>
          </a:xfrm>
          <a:prstGeom prst="rect">
            <a:avLst/>
          </a:prstGeom>
          <a:solidFill>
            <a:schemeClr val="bg1"/>
          </a:solidFill>
          <a:ln>
            <a:noFill/>
          </a:ln>
          <a:effectLst/>
        </p:spPr>
        <p:txBody>
          <a:bodyPr>
            <a:spAutoFit/>
          </a:bodyPr>
          <a:lstStyle/>
          <a:p>
            <a:pPr eaLnBrk="1" hangingPunct="1">
              <a:defRPr/>
            </a:pPr>
            <a:r>
              <a:rPr lang="en-US" altLang="zh-CN" sz="3200">
                <a:solidFill>
                  <a:schemeClr val="bg2">
                    <a:lumMod val="10000"/>
                  </a:schemeClr>
                </a:solidFill>
                <a:ea typeface="楷体_GB2312" pitchFamily="49" charset="-122"/>
              </a:rPr>
              <a:t>2.</a:t>
            </a:r>
            <a:r>
              <a:rPr lang="zh-CN" altLang="en-US" sz="3200">
                <a:solidFill>
                  <a:schemeClr val="bg2">
                    <a:lumMod val="10000"/>
                  </a:schemeClr>
                </a:solidFill>
                <a:ea typeface="楷体_GB2312" pitchFamily="49" charset="-122"/>
              </a:rPr>
              <a:t>壳模型</a:t>
            </a:r>
          </a:p>
        </p:txBody>
      </p:sp>
      <p:sp>
        <p:nvSpPr>
          <p:cNvPr id="288773" name="Rectangle 5">
            <a:extLst>
              <a:ext uri="{FF2B5EF4-FFF2-40B4-BE49-F238E27FC236}">
                <a16:creationId xmlns:a16="http://schemas.microsoft.com/office/drawing/2014/main" id="{C31E756E-9027-4A38-ACF3-9453A7AE7DEA}"/>
              </a:ext>
            </a:extLst>
          </p:cNvPr>
          <p:cNvSpPr>
            <a:spLocks noChangeArrowheads="1"/>
          </p:cNvSpPr>
          <p:nvPr/>
        </p:nvSpPr>
        <p:spPr bwMode="auto">
          <a:xfrm>
            <a:off x="755650" y="1557338"/>
            <a:ext cx="784860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175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en-US" altLang="zh-CN" sz="2800" dirty="0">
                <a:solidFill>
                  <a:schemeClr val="bg2">
                    <a:lumMod val="10000"/>
                  </a:schemeClr>
                </a:solidFill>
                <a:ea typeface="楷体_GB2312" pitchFamily="49" charset="-122"/>
              </a:rPr>
              <a:t>        </a:t>
            </a:r>
            <a:r>
              <a:rPr lang="zh-CN" altLang="en-US" sz="2800" dirty="0">
                <a:solidFill>
                  <a:schemeClr val="bg2">
                    <a:lumMod val="10000"/>
                  </a:schemeClr>
                </a:solidFill>
                <a:ea typeface="楷体_GB2312" pitchFamily="49" charset="-122"/>
              </a:rPr>
              <a:t>原子核壳模型是迈耶</a:t>
            </a:r>
            <a:r>
              <a:rPr lang="en-US" altLang="zh-CN" sz="2800" dirty="0">
                <a:solidFill>
                  <a:schemeClr val="bg2">
                    <a:lumMod val="10000"/>
                  </a:schemeClr>
                </a:solidFill>
                <a:ea typeface="楷体_GB2312" pitchFamily="49" charset="-122"/>
              </a:rPr>
              <a:t>(</a:t>
            </a:r>
            <a:r>
              <a:rPr lang="en-US" altLang="zh-CN" sz="2800" dirty="0" err="1">
                <a:solidFill>
                  <a:schemeClr val="bg2">
                    <a:lumMod val="10000"/>
                  </a:schemeClr>
                </a:solidFill>
                <a:ea typeface="楷体_GB2312" pitchFamily="49" charset="-122"/>
              </a:rPr>
              <a:t>M.G.Mayer</a:t>
            </a:r>
            <a:r>
              <a:rPr lang="en-US" altLang="zh-CN" sz="2800" dirty="0">
                <a:solidFill>
                  <a:schemeClr val="bg2">
                    <a:lumMod val="10000"/>
                  </a:schemeClr>
                </a:solidFill>
                <a:ea typeface="楷体_GB2312" pitchFamily="49" charset="-122"/>
              </a:rPr>
              <a:t>)</a:t>
            </a:r>
            <a:r>
              <a:rPr lang="zh-CN" altLang="en-US" sz="2800" dirty="0">
                <a:solidFill>
                  <a:schemeClr val="bg2">
                    <a:lumMod val="10000"/>
                  </a:schemeClr>
                </a:solidFill>
                <a:ea typeface="楷体_GB2312" pitchFamily="49" charset="-122"/>
              </a:rPr>
              <a:t>夫人和简森</a:t>
            </a:r>
            <a:r>
              <a:rPr lang="en-US" altLang="zh-CN" sz="2800" dirty="0">
                <a:solidFill>
                  <a:schemeClr val="bg2">
                    <a:lumMod val="10000"/>
                  </a:schemeClr>
                </a:solidFill>
                <a:ea typeface="楷体_GB2312" pitchFamily="49" charset="-122"/>
              </a:rPr>
              <a:t>(</a:t>
            </a:r>
            <a:r>
              <a:rPr lang="en-US" altLang="zh-CN" sz="2800" dirty="0" err="1">
                <a:solidFill>
                  <a:schemeClr val="bg2">
                    <a:lumMod val="10000"/>
                  </a:schemeClr>
                </a:solidFill>
                <a:ea typeface="楷体_GB2312" pitchFamily="49" charset="-122"/>
              </a:rPr>
              <a:t>J.H.D.Jensen</a:t>
            </a:r>
            <a:r>
              <a:rPr lang="en-US" altLang="zh-CN" sz="2800" dirty="0">
                <a:solidFill>
                  <a:schemeClr val="bg2">
                    <a:lumMod val="10000"/>
                  </a:schemeClr>
                </a:solidFill>
                <a:ea typeface="楷体_GB2312" pitchFamily="49" charset="-122"/>
              </a:rPr>
              <a:t>)</a:t>
            </a:r>
            <a:r>
              <a:rPr lang="zh-CN" altLang="en-US" sz="2800" dirty="0">
                <a:solidFill>
                  <a:schemeClr val="bg2">
                    <a:lumMod val="10000"/>
                  </a:schemeClr>
                </a:solidFill>
                <a:ea typeface="楷体_GB2312" pitchFamily="49" charset="-122"/>
              </a:rPr>
              <a:t>在</a:t>
            </a:r>
            <a:r>
              <a:rPr lang="en-US" altLang="zh-CN" sz="2800" dirty="0">
                <a:solidFill>
                  <a:schemeClr val="bg2">
                    <a:lumMod val="10000"/>
                  </a:schemeClr>
                </a:solidFill>
                <a:ea typeface="楷体_GB2312" pitchFamily="49" charset="-122"/>
              </a:rPr>
              <a:t>1949</a:t>
            </a:r>
            <a:r>
              <a:rPr lang="zh-CN" altLang="en-US" sz="2800" dirty="0">
                <a:solidFill>
                  <a:schemeClr val="bg2">
                    <a:lumMod val="10000"/>
                  </a:schemeClr>
                </a:solidFill>
                <a:ea typeface="楷体_GB2312" pitchFamily="49" charset="-122"/>
              </a:rPr>
              <a:t>年各自独立提出的。</a:t>
            </a:r>
          </a:p>
          <a:p>
            <a:pPr eaLnBrk="1" hangingPunct="1">
              <a:lnSpc>
                <a:spcPct val="120000"/>
              </a:lnSpc>
              <a:defRPr/>
            </a:pPr>
            <a:r>
              <a:rPr lang="zh-CN" altLang="en-US" sz="2800" dirty="0">
                <a:solidFill>
                  <a:schemeClr val="bg2">
                    <a:lumMod val="10000"/>
                  </a:schemeClr>
                </a:solidFill>
                <a:ea typeface="楷体_GB2312" pitchFamily="49" charset="-122"/>
              </a:rPr>
              <a:t>        在这之前，当有关原子核的实验事实不断积累时，</a:t>
            </a:r>
            <a:r>
              <a:rPr lang="en-US" altLang="zh-CN" sz="2800" dirty="0">
                <a:solidFill>
                  <a:schemeClr val="bg2">
                    <a:lumMod val="10000"/>
                  </a:schemeClr>
                </a:solidFill>
                <a:ea typeface="楷体_GB2312" pitchFamily="49" charset="-122"/>
              </a:rPr>
              <a:t>1930</a:t>
            </a:r>
            <a:r>
              <a:rPr lang="zh-CN" altLang="en-US" sz="2800" dirty="0">
                <a:solidFill>
                  <a:schemeClr val="bg2">
                    <a:lumMod val="10000"/>
                  </a:schemeClr>
                </a:solidFill>
                <a:ea typeface="楷体_GB2312" pitchFamily="49" charset="-122"/>
              </a:rPr>
              <a:t>年后不久，就有人想到，原子核的结构可以借鉴于原子壳层的结构，因为自然界中存在一系列幻数核，即当质子数和中子数分别等于幻数时，原子核特别稳定。这跟元素的周期性非常相似，而原子的壳层结构理论正是建立在周期性这一事实基础之上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8773"/>
                                        </p:tgtEl>
                                        <p:attrNameLst>
                                          <p:attrName>style.visibility</p:attrName>
                                        </p:attrNameLst>
                                      </p:cBhvr>
                                      <p:to>
                                        <p:strVal val="visible"/>
                                      </p:to>
                                    </p:set>
                                    <p:anim calcmode="discrete" valueType="clr">
                                      <p:cBhvr override="childStyle">
                                        <p:cTn id="7" dur="80"/>
                                        <p:tgtEl>
                                          <p:spTgt spid="28877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8773"/>
                                        </p:tgtEl>
                                        <p:attrNameLst>
                                          <p:attrName>fillcolor</p:attrName>
                                        </p:attrNameLst>
                                      </p:cBhvr>
                                      <p:tavLst>
                                        <p:tav tm="0">
                                          <p:val>
                                            <p:clrVal>
                                              <a:schemeClr val="accent2"/>
                                            </p:clrVal>
                                          </p:val>
                                        </p:tav>
                                        <p:tav tm="50000">
                                          <p:val>
                                            <p:clrVal>
                                              <a:schemeClr val="hlink"/>
                                            </p:clrVal>
                                          </p:val>
                                        </p:tav>
                                      </p:tavLst>
                                    </p:anim>
                                    <p:set>
                                      <p:cBhvr>
                                        <p:cTn id="9" dur="80"/>
                                        <p:tgtEl>
                                          <p:spTgt spid="28877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p:bld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6108</TotalTime>
  <Words>2926</Words>
  <Application>Microsoft Office PowerPoint</Application>
  <PresentationFormat>全屏显示(4:3)</PresentationFormat>
  <Paragraphs>235</Paragraphs>
  <Slides>51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4" baseType="lpstr">
      <vt:lpstr>Times New Roman</vt:lpstr>
      <vt:lpstr>宋体</vt:lpstr>
      <vt:lpstr>Arial</vt:lpstr>
      <vt:lpstr>Verdana</vt:lpstr>
      <vt:lpstr>楷体_GB2312</vt:lpstr>
      <vt:lpstr>仿宋_GB2312</vt:lpstr>
      <vt:lpstr>幼圆</vt:lpstr>
      <vt:lpstr>Monotype Sorts</vt:lpstr>
      <vt:lpstr>Symbol</vt:lpstr>
      <vt:lpstr>黑体</vt:lpstr>
      <vt:lpstr>Balloons</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东北师范大学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原子核概论</dc:title>
  <dc:subject>§5  核模型</dc:subject>
  <dc:creator>李明非 东北师范大学物理学院</dc:creator>
  <cp:lastModifiedBy>伯望 张</cp:lastModifiedBy>
  <cp:revision>354</cp:revision>
  <dcterms:created xsi:type="dcterms:W3CDTF">2001-03-15T01:39:43Z</dcterms:created>
  <dcterms:modified xsi:type="dcterms:W3CDTF">2018-12-25T13:03:50Z</dcterms:modified>
</cp:coreProperties>
</file>