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1"/>
  </p:notesMasterIdLst>
  <p:handoutMasterIdLst>
    <p:handoutMasterId r:id="rId12"/>
  </p:handoutMasterIdLst>
  <p:sldIdLst>
    <p:sldId id="310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3300"/>
    <a:srgbClr val="FFFF66"/>
    <a:srgbClr val="FF3300"/>
    <a:srgbClr val="CC0000"/>
    <a:srgbClr val="FF0000"/>
    <a:srgbClr val="0000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1" autoAdjust="0"/>
    <p:restoredTop sz="94859" autoAdjust="0"/>
  </p:normalViewPr>
  <p:slideViewPr>
    <p:cSldViewPr>
      <p:cViewPr varScale="1">
        <p:scale>
          <a:sx n="83" d="100"/>
          <a:sy n="83" d="100"/>
        </p:scale>
        <p:origin x="1488" y="82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161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0DA3DD29-A171-4EF5-8C15-169FF3D3FA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kumimoji="1" sz="13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500D9702-D3EB-4CF6-82A9-85105316932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kumimoji="1" sz="13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6612" name="Rectangle 4">
            <a:extLst>
              <a:ext uri="{FF2B5EF4-FFF2-40B4-BE49-F238E27FC236}">
                <a16:creationId xmlns:a16="http://schemas.microsoft.com/office/drawing/2014/main" id="{18E09BAB-0C88-484F-89C5-479FEE28E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kumimoji="1" sz="13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6613" name="Rectangle 5">
            <a:extLst>
              <a:ext uri="{FF2B5EF4-FFF2-40B4-BE49-F238E27FC236}">
                <a16:creationId xmlns:a16="http://schemas.microsoft.com/office/drawing/2014/main" id="{257761A0-8024-4711-80FE-F2F592FE279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kumimoji="1" sz="1300" b="0">
                <a:solidFill>
                  <a:schemeClr val="tx1"/>
                </a:solidFill>
              </a:defRPr>
            </a:lvl1pPr>
          </a:lstStyle>
          <a:p>
            <a:fld id="{378541DA-4F8D-4301-8A24-AB8ADC1502D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E8B50998-30C8-4AFA-9D00-3423D82BC2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zh-CN"/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793C6B1C-2EB5-48B4-AE49-A0AF117355C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 altLang="zh-CN"/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32ABA64E-7220-4C43-9B41-03EEFA025321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BEB93335-57B0-4CF4-A8C3-B5347C2D224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E4802D58-1F74-4CE1-A223-DF0C57609D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zh-CN"/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AB8298CC-BA8C-461B-AF53-7343A8E940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245B82F7-FFC9-4636-9A24-D74C361377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>
            <a:extLst>
              <a:ext uri="{FF2B5EF4-FFF2-40B4-BE49-F238E27FC236}">
                <a16:creationId xmlns:a16="http://schemas.microsoft.com/office/drawing/2014/main" id="{DA8ED87F-FE33-4626-A775-AEE22C0AB73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3251" name="Group 3">
              <a:extLst>
                <a:ext uri="{FF2B5EF4-FFF2-40B4-BE49-F238E27FC236}">
                  <a16:creationId xmlns:a16="http://schemas.microsoft.com/office/drawing/2014/main" id="{97B7463C-A5B4-496C-88E6-966D840952C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53252" name="Freeform 4">
                <a:extLst>
                  <a:ext uri="{FF2B5EF4-FFF2-40B4-BE49-F238E27FC236}">
                    <a16:creationId xmlns:a16="http://schemas.microsoft.com/office/drawing/2014/main" id="{9481A941-4DDD-4248-B56A-E1AD762292C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3" name="Freeform 5">
                <a:extLst>
                  <a:ext uri="{FF2B5EF4-FFF2-40B4-BE49-F238E27FC236}">
                    <a16:creationId xmlns:a16="http://schemas.microsoft.com/office/drawing/2014/main" id="{C626C764-F192-44DA-A08D-63624397594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4" name="Freeform 6">
                <a:extLst>
                  <a:ext uri="{FF2B5EF4-FFF2-40B4-BE49-F238E27FC236}">
                    <a16:creationId xmlns:a16="http://schemas.microsoft.com/office/drawing/2014/main" id="{BCFC3FBF-3A2B-48DC-8BB9-B96301222D89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5" name="Freeform 7">
                <a:extLst>
                  <a:ext uri="{FF2B5EF4-FFF2-40B4-BE49-F238E27FC236}">
                    <a16:creationId xmlns:a16="http://schemas.microsoft.com/office/drawing/2014/main" id="{5DF83700-931D-4C39-BF74-23CA73A750E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6" name="Freeform 8">
                <a:extLst>
                  <a:ext uri="{FF2B5EF4-FFF2-40B4-BE49-F238E27FC236}">
                    <a16:creationId xmlns:a16="http://schemas.microsoft.com/office/drawing/2014/main" id="{5136B01B-9D4C-47B3-A078-27339B890717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7" name="Freeform 9">
                <a:extLst>
                  <a:ext uri="{FF2B5EF4-FFF2-40B4-BE49-F238E27FC236}">
                    <a16:creationId xmlns:a16="http://schemas.microsoft.com/office/drawing/2014/main" id="{286AC476-E93D-4F56-8391-91EDC24F3F9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8" name="Freeform 10">
                <a:extLst>
                  <a:ext uri="{FF2B5EF4-FFF2-40B4-BE49-F238E27FC236}">
                    <a16:creationId xmlns:a16="http://schemas.microsoft.com/office/drawing/2014/main" id="{7FD2BF5D-65E3-4492-B9A7-BC1510FA7D7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59" name="Freeform 11">
              <a:extLst>
                <a:ext uri="{FF2B5EF4-FFF2-40B4-BE49-F238E27FC236}">
                  <a16:creationId xmlns:a16="http://schemas.microsoft.com/office/drawing/2014/main" id="{79BF97AC-1C5C-4347-9415-3BCF30AD27DE}"/>
                </a:ext>
              </a:extLst>
            </p:cNvPr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0" name="Freeform 12">
              <a:extLst>
                <a:ext uri="{FF2B5EF4-FFF2-40B4-BE49-F238E27FC236}">
                  <a16:creationId xmlns:a16="http://schemas.microsoft.com/office/drawing/2014/main" id="{5ED8E02A-1F66-4966-8563-6DCFB2F335B1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Freeform 13">
              <a:extLst>
                <a:ext uri="{FF2B5EF4-FFF2-40B4-BE49-F238E27FC236}">
                  <a16:creationId xmlns:a16="http://schemas.microsoft.com/office/drawing/2014/main" id="{C609445F-2F8A-459F-90D8-26F48FF2A225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2" name="Freeform 14">
              <a:extLst>
                <a:ext uri="{FF2B5EF4-FFF2-40B4-BE49-F238E27FC236}">
                  <a16:creationId xmlns:a16="http://schemas.microsoft.com/office/drawing/2014/main" id="{B2312142-DC05-4A27-8566-B987E4CF4EC5}"/>
                </a:ext>
              </a:extLst>
            </p:cNvPr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Freeform 15">
              <a:extLst>
                <a:ext uri="{FF2B5EF4-FFF2-40B4-BE49-F238E27FC236}">
                  <a16:creationId xmlns:a16="http://schemas.microsoft.com/office/drawing/2014/main" id="{8F4DC3E7-F76E-41B6-BDEC-A13F4DBBD6C6}"/>
                </a:ext>
              </a:extLst>
            </p:cNvPr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Freeform 16">
              <a:extLst>
                <a:ext uri="{FF2B5EF4-FFF2-40B4-BE49-F238E27FC236}">
                  <a16:creationId xmlns:a16="http://schemas.microsoft.com/office/drawing/2014/main" id="{FB202B0C-8B78-4D74-B008-BB12A63C6773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265" name="Group 17">
              <a:extLst>
                <a:ext uri="{FF2B5EF4-FFF2-40B4-BE49-F238E27FC236}">
                  <a16:creationId xmlns:a16="http://schemas.microsoft.com/office/drawing/2014/main" id="{A4FC9ECD-2699-4392-AB19-80E686A865C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53266" name="Freeform 18">
                <a:extLst>
                  <a:ext uri="{FF2B5EF4-FFF2-40B4-BE49-F238E27FC236}">
                    <a16:creationId xmlns:a16="http://schemas.microsoft.com/office/drawing/2014/main" id="{0F14896D-AA1E-4971-9DBE-8A810DFBEFDF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7" name="Freeform 19">
                <a:extLst>
                  <a:ext uri="{FF2B5EF4-FFF2-40B4-BE49-F238E27FC236}">
                    <a16:creationId xmlns:a16="http://schemas.microsoft.com/office/drawing/2014/main" id="{28D11031-D6B8-439C-BFAF-8FC18E31E1D6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8" name="Freeform 20">
                <a:extLst>
                  <a:ext uri="{FF2B5EF4-FFF2-40B4-BE49-F238E27FC236}">
                    <a16:creationId xmlns:a16="http://schemas.microsoft.com/office/drawing/2014/main" id="{5DEDF657-0DD2-4296-9311-4975381970E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69" name="Group 21">
              <a:extLst>
                <a:ext uri="{FF2B5EF4-FFF2-40B4-BE49-F238E27FC236}">
                  <a16:creationId xmlns:a16="http://schemas.microsoft.com/office/drawing/2014/main" id="{7B8BD340-8710-48C2-87DA-2422418DCB0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53270" name="Freeform 22">
                <a:extLst>
                  <a:ext uri="{FF2B5EF4-FFF2-40B4-BE49-F238E27FC236}">
                    <a16:creationId xmlns:a16="http://schemas.microsoft.com/office/drawing/2014/main" id="{598683AC-E6D0-4EA6-BA22-27C9178992FC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1" name="Freeform 23">
                <a:extLst>
                  <a:ext uri="{FF2B5EF4-FFF2-40B4-BE49-F238E27FC236}">
                    <a16:creationId xmlns:a16="http://schemas.microsoft.com/office/drawing/2014/main" id="{4FAF850C-968F-4A62-8D3B-D3E378A6488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2" name="Freeform 24">
                <a:extLst>
                  <a:ext uri="{FF2B5EF4-FFF2-40B4-BE49-F238E27FC236}">
                    <a16:creationId xmlns:a16="http://schemas.microsoft.com/office/drawing/2014/main" id="{136B936B-86DB-4378-B50F-1A1E681CA755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3" name="Group 25">
              <a:extLst>
                <a:ext uri="{FF2B5EF4-FFF2-40B4-BE49-F238E27FC236}">
                  <a16:creationId xmlns:a16="http://schemas.microsoft.com/office/drawing/2014/main" id="{7570808D-C6BD-4D25-B22F-2B5B08F6BC9C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53274" name="Freeform 26">
                <a:extLst>
                  <a:ext uri="{FF2B5EF4-FFF2-40B4-BE49-F238E27FC236}">
                    <a16:creationId xmlns:a16="http://schemas.microsoft.com/office/drawing/2014/main" id="{6CC8ACBC-6F09-4690-B2A3-9DD890D8A7A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5" name="Freeform 27">
                <a:extLst>
                  <a:ext uri="{FF2B5EF4-FFF2-40B4-BE49-F238E27FC236}">
                    <a16:creationId xmlns:a16="http://schemas.microsoft.com/office/drawing/2014/main" id="{0124546C-1D46-400B-B366-4F7FE5B9150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6" name="Freeform 28">
                <a:extLst>
                  <a:ext uri="{FF2B5EF4-FFF2-40B4-BE49-F238E27FC236}">
                    <a16:creationId xmlns:a16="http://schemas.microsoft.com/office/drawing/2014/main" id="{F6AD956A-0C91-4D83-BC26-88E71DAB6C3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7" name="Group 29">
              <a:extLst>
                <a:ext uri="{FF2B5EF4-FFF2-40B4-BE49-F238E27FC236}">
                  <a16:creationId xmlns:a16="http://schemas.microsoft.com/office/drawing/2014/main" id="{17557C24-050D-4AD8-8B63-E2835A95640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53278" name="Freeform 30">
                <a:extLst>
                  <a:ext uri="{FF2B5EF4-FFF2-40B4-BE49-F238E27FC236}">
                    <a16:creationId xmlns:a16="http://schemas.microsoft.com/office/drawing/2014/main" id="{8A32FC7B-8B6A-4CDD-8E30-A4C7FEDC2ED1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9" name="Freeform 31">
                <a:extLst>
                  <a:ext uri="{FF2B5EF4-FFF2-40B4-BE49-F238E27FC236}">
                    <a16:creationId xmlns:a16="http://schemas.microsoft.com/office/drawing/2014/main" id="{65D03C61-BAC7-4AD5-AAF9-119E3605A72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0" name="Freeform 32">
                <a:extLst>
                  <a:ext uri="{FF2B5EF4-FFF2-40B4-BE49-F238E27FC236}">
                    <a16:creationId xmlns:a16="http://schemas.microsoft.com/office/drawing/2014/main" id="{9EA3DF16-FFC8-4463-A322-BFE08D6E5F31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81" name="Group 33">
              <a:extLst>
                <a:ext uri="{FF2B5EF4-FFF2-40B4-BE49-F238E27FC236}">
                  <a16:creationId xmlns:a16="http://schemas.microsoft.com/office/drawing/2014/main" id="{78BB812B-8B9D-44D3-AEB7-D5AA78C33E1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53282" name="Freeform 34">
                <a:extLst>
                  <a:ext uri="{FF2B5EF4-FFF2-40B4-BE49-F238E27FC236}">
                    <a16:creationId xmlns:a16="http://schemas.microsoft.com/office/drawing/2014/main" id="{13A4DCBA-01F5-4CDF-9A48-A14016B651A9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3" name="Freeform 35">
                <a:extLst>
                  <a:ext uri="{FF2B5EF4-FFF2-40B4-BE49-F238E27FC236}">
                    <a16:creationId xmlns:a16="http://schemas.microsoft.com/office/drawing/2014/main" id="{4440134E-998E-4B9D-8B9A-CD880AA9CDC6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4" name="Freeform 36">
                <a:extLst>
                  <a:ext uri="{FF2B5EF4-FFF2-40B4-BE49-F238E27FC236}">
                    <a16:creationId xmlns:a16="http://schemas.microsoft.com/office/drawing/2014/main" id="{7D8A031E-2A49-4C66-B835-E8A5B9324371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85" name="Freeform 37">
              <a:extLst>
                <a:ext uri="{FF2B5EF4-FFF2-40B4-BE49-F238E27FC236}">
                  <a16:creationId xmlns:a16="http://schemas.microsoft.com/office/drawing/2014/main" id="{25C49157-E608-4395-B03D-F38B3AAAE5B1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6" name="Freeform 38">
              <a:extLst>
                <a:ext uri="{FF2B5EF4-FFF2-40B4-BE49-F238E27FC236}">
                  <a16:creationId xmlns:a16="http://schemas.microsoft.com/office/drawing/2014/main" id="{DBE1FFFB-2620-473F-91E7-86A9D35A883C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7" name="Freeform 39">
              <a:extLst>
                <a:ext uri="{FF2B5EF4-FFF2-40B4-BE49-F238E27FC236}">
                  <a16:creationId xmlns:a16="http://schemas.microsoft.com/office/drawing/2014/main" id="{21CDE2FB-81FD-47EA-95C7-BA97F3667410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8" name="Freeform 40">
              <a:extLst>
                <a:ext uri="{FF2B5EF4-FFF2-40B4-BE49-F238E27FC236}">
                  <a16:creationId xmlns:a16="http://schemas.microsoft.com/office/drawing/2014/main" id="{346AF1EE-F348-46E6-969D-8064E697AADE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9" name="Freeform 41">
              <a:extLst>
                <a:ext uri="{FF2B5EF4-FFF2-40B4-BE49-F238E27FC236}">
                  <a16:creationId xmlns:a16="http://schemas.microsoft.com/office/drawing/2014/main" id="{3EC81FBF-AE30-42E9-A43B-7713BD23DCD6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0" name="Freeform 42">
              <a:extLst>
                <a:ext uri="{FF2B5EF4-FFF2-40B4-BE49-F238E27FC236}">
                  <a16:creationId xmlns:a16="http://schemas.microsoft.com/office/drawing/2014/main" id="{3A70EB9F-05CB-4EC3-8CEA-C2AC24330BF2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1" name="Freeform 43">
              <a:extLst>
                <a:ext uri="{FF2B5EF4-FFF2-40B4-BE49-F238E27FC236}">
                  <a16:creationId xmlns:a16="http://schemas.microsoft.com/office/drawing/2014/main" id="{AB1760AD-F8A8-48BA-9DC7-2365E2402832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92" name="Rectangle 44">
            <a:extLst>
              <a:ext uri="{FF2B5EF4-FFF2-40B4-BE49-F238E27FC236}">
                <a16:creationId xmlns:a16="http://schemas.microsoft.com/office/drawing/2014/main" id="{838F50AB-FDC8-41B9-A629-56D1C11546F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3293" name="Rectangle 45">
            <a:extLst>
              <a:ext uri="{FF2B5EF4-FFF2-40B4-BE49-F238E27FC236}">
                <a16:creationId xmlns:a16="http://schemas.microsoft.com/office/drawing/2014/main" id="{C0C53B3E-FDFC-4ABC-8D0A-078D40CA741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3294" name="Rectangle 46">
            <a:extLst>
              <a:ext uri="{FF2B5EF4-FFF2-40B4-BE49-F238E27FC236}">
                <a16:creationId xmlns:a16="http://schemas.microsoft.com/office/drawing/2014/main" id="{4C842439-0317-43A5-AD84-55311F72AFE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CB84148-B2F3-4997-95AC-0B9F34C7281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3295" name="Rectangle 47">
            <a:extLst>
              <a:ext uri="{FF2B5EF4-FFF2-40B4-BE49-F238E27FC236}">
                <a16:creationId xmlns:a16="http://schemas.microsoft.com/office/drawing/2014/main" id="{37BA4A40-B12D-4FE4-B940-962D0544C4A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3296" name="Rectangle 48">
            <a:extLst>
              <a:ext uri="{FF2B5EF4-FFF2-40B4-BE49-F238E27FC236}">
                <a16:creationId xmlns:a16="http://schemas.microsoft.com/office/drawing/2014/main" id="{7513EC89-F43D-4D49-B937-590473EC6F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372E1-9E64-4B5A-93E8-82F6144D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D17EFE-BF80-466E-9FA0-48527332F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AEEED-3449-4BB0-A5E8-50F003A0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7660E-ABE8-496C-A0DF-4749B2CB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B1478D-77F9-4472-BBF9-3AB99C66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2FE2D-9CCC-4946-A640-67ACBD33A3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26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CF737B-5C04-4D2B-848A-0CA75F5C5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E35A55-9084-4448-8EDC-6F62F101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5C9B78-9655-496C-8383-99CC2D8E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D6F42-D7F2-4C77-BC49-11A17FA2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B0040-1AE1-4C4F-B74C-8D0C07E6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35748-D46E-4F3F-A48B-5FBA83B007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932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89C8800-1580-43C4-81D8-FE9DD206426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42913" y="103188"/>
            <a:ext cx="8243887" cy="5953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CC0C4D-688C-4ADB-BF20-296099F1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63E2BB-8C37-4B80-80E9-A8A2CDA6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0D7256-6EFF-4DF8-9D12-291844C0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FD44A70-25DF-4BCE-825F-96F4B9F610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142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2A99B-8B21-45DA-ADEF-970BCBD1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F8518-30DA-4D03-85A1-DD70A9280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FF79B-8C5F-46A4-A27F-CF6A5D84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EEC42-1490-4479-B77C-76D5CD97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AA55FF-075E-4309-A5BE-ED571949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DD6B7-3489-4FE9-B4BD-05840F261F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235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71F7C-5DA3-47D6-AD17-511E448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3B4883-FEA2-474A-9C24-A31FA74DD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FB66C9-D389-454B-96C5-493182E1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0A7778-2FF1-47B7-B4C8-5CD4489F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6E3F0F-0B05-4107-9A03-09CD6696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050FE-E264-4F63-9447-E0DCD5B3B1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41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4256F-AD12-4EC8-BD13-DF3E78D4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5C021B-5913-44D1-B056-0ED179F0B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908C5-A831-4D68-9400-9EE9C67B4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5A5D89-8402-4BA8-A57E-D9348B79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E72D77-966D-4B6A-8C0F-0553E91C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EDBCAA-F3E2-413E-97DC-B1EA5C7E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D8A34-9F9B-432E-93B1-D0C48B3A84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644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F45D7-2D0A-42B4-9DD1-70A71B364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B5C17-74EA-4479-8109-C3A81903B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DCB6D2-8B1D-45A8-B07D-E0193F7D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64812B-FD14-4FCA-94C6-E09F0F82E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E40BAC-E03F-44FD-B762-86A40978F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626070-C895-4FC8-B61E-8C110B3C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D9E51B-6157-42EE-96A7-F7C69584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542D73-E2E5-4B55-88DD-F4E7E8B6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5D340-6B19-4E7B-8EAF-110C81D79D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00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C7AFD-009F-45C2-9AB0-404C23D6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8BFDE6-7536-4AC9-8725-3356588C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38BCDF-F881-4026-9943-FFCE3CA8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07C21F-E48C-4198-A76C-861AA9BC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EE69C3-E9C1-4359-A498-8EE363B788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5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890479-AE8A-428D-A859-A143F10C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C5E9AB-B835-4F11-9AC8-75C4232E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48EEAC-605F-4E29-99E6-A277BE1D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A3A28-9B2D-495F-875D-3EC4BCDC73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626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C9306-A44D-4F06-8F7F-79CE9AC8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C5AEB-85F4-41E6-865A-5370DEA1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7D9C23-3245-4E25-903F-1772534C2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8B508F-2CB2-41D2-BDFD-99922C59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B3910-44EB-4DE8-B7E0-CFB6199F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B49F56-983B-4E18-9BED-D06793B1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52116F-85EF-4413-B5F1-3C6264157D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20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70E3-C71D-452D-BEF9-8984CCD17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A2660C-32DB-4217-AB8F-1718DC151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BAA0B0-42D8-4B22-8C4B-A0585433E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073078-AB50-4044-A11C-C3E51E51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5F7DB7-91D0-4DE3-AA8D-95CDDAE5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267310-5A49-4A64-98C1-0AA3564B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51EFF-EB04-4AE1-81FD-4E575E94DA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18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>
            <a:extLst>
              <a:ext uri="{FF2B5EF4-FFF2-40B4-BE49-F238E27FC236}">
                <a16:creationId xmlns:a16="http://schemas.microsoft.com/office/drawing/2014/main" id="{C1A0DF1C-630A-4D9B-A20B-7F14E410001B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52227" name="Freeform 3">
              <a:extLst>
                <a:ext uri="{FF2B5EF4-FFF2-40B4-BE49-F238E27FC236}">
                  <a16:creationId xmlns:a16="http://schemas.microsoft.com/office/drawing/2014/main" id="{F705F76C-53D9-4A1E-A992-B47B884651BC}"/>
                </a:ext>
              </a:extLst>
            </p:cNvPr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28" name="Group 4">
              <a:extLst>
                <a:ext uri="{FF2B5EF4-FFF2-40B4-BE49-F238E27FC236}">
                  <a16:creationId xmlns:a16="http://schemas.microsoft.com/office/drawing/2014/main" id="{1BC89412-09FD-476B-896C-B3240541F7DF}"/>
                </a:ext>
              </a:extLst>
            </p:cNvPr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52229" name="Freeform 5">
                <a:extLst>
                  <a:ext uri="{FF2B5EF4-FFF2-40B4-BE49-F238E27FC236}">
                    <a16:creationId xmlns:a16="http://schemas.microsoft.com/office/drawing/2014/main" id="{8305FD07-73B1-426F-A11F-B2764C6C15A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0" name="Freeform 6">
                <a:extLst>
                  <a:ext uri="{FF2B5EF4-FFF2-40B4-BE49-F238E27FC236}">
                    <a16:creationId xmlns:a16="http://schemas.microsoft.com/office/drawing/2014/main" id="{A03DBB21-E6D0-4CE0-B2F0-6A59321EB6F6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1" name="Freeform 7">
                <a:extLst>
                  <a:ext uri="{FF2B5EF4-FFF2-40B4-BE49-F238E27FC236}">
                    <a16:creationId xmlns:a16="http://schemas.microsoft.com/office/drawing/2014/main" id="{5ED9062D-E8DA-46B4-B755-BDBD89762C3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32" name="Freeform 8">
              <a:extLst>
                <a:ext uri="{FF2B5EF4-FFF2-40B4-BE49-F238E27FC236}">
                  <a16:creationId xmlns:a16="http://schemas.microsoft.com/office/drawing/2014/main" id="{76F158CE-B1B1-4839-87C0-5A84A84D08B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33" name="Group 9">
              <a:extLst>
                <a:ext uri="{FF2B5EF4-FFF2-40B4-BE49-F238E27FC236}">
                  <a16:creationId xmlns:a16="http://schemas.microsoft.com/office/drawing/2014/main" id="{DD96E3C7-AD25-4E54-A076-D31E5E5C9FA7}"/>
                </a:ext>
              </a:extLst>
            </p:cNvPr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52234" name="Freeform 10">
                <a:extLst>
                  <a:ext uri="{FF2B5EF4-FFF2-40B4-BE49-F238E27FC236}">
                    <a16:creationId xmlns:a16="http://schemas.microsoft.com/office/drawing/2014/main" id="{58DAE16A-0D76-47B3-AE89-F20EC3FAC3F6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5" name="Freeform 11">
                <a:extLst>
                  <a:ext uri="{FF2B5EF4-FFF2-40B4-BE49-F238E27FC236}">
                    <a16:creationId xmlns:a16="http://schemas.microsoft.com/office/drawing/2014/main" id="{D747665F-9398-461F-A6B8-E78DA82F9197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6" name="Freeform 12">
                <a:extLst>
                  <a:ext uri="{FF2B5EF4-FFF2-40B4-BE49-F238E27FC236}">
                    <a16:creationId xmlns:a16="http://schemas.microsoft.com/office/drawing/2014/main" id="{B19FA646-BDA0-4CCD-8C37-FF8D89EB5A7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7" name="Freeform 13">
                <a:extLst>
                  <a:ext uri="{FF2B5EF4-FFF2-40B4-BE49-F238E27FC236}">
                    <a16:creationId xmlns:a16="http://schemas.microsoft.com/office/drawing/2014/main" id="{9936D360-E683-42B8-9350-80540B95B1D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8" name="Freeform 14">
                <a:extLst>
                  <a:ext uri="{FF2B5EF4-FFF2-40B4-BE49-F238E27FC236}">
                    <a16:creationId xmlns:a16="http://schemas.microsoft.com/office/drawing/2014/main" id="{400BC161-D93C-4CE7-BCB8-22B546599651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2239" name="Group 15">
                <a:extLst>
                  <a:ext uri="{FF2B5EF4-FFF2-40B4-BE49-F238E27FC236}">
                    <a16:creationId xmlns:a16="http://schemas.microsoft.com/office/drawing/2014/main" id="{B92C0F19-1DBC-4410-8043-5F9684BB98B2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52240" name="Freeform 16">
                  <a:extLst>
                    <a:ext uri="{FF2B5EF4-FFF2-40B4-BE49-F238E27FC236}">
                      <a16:creationId xmlns:a16="http://schemas.microsoft.com/office/drawing/2014/main" id="{0C8A1A83-C94C-4247-ADC0-344EFA7ABC28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1" name="Freeform 17">
                  <a:extLst>
                    <a:ext uri="{FF2B5EF4-FFF2-40B4-BE49-F238E27FC236}">
                      <a16:creationId xmlns:a16="http://schemas.microsoft.com/office/drawing/2014/main" id="{9658CCCB-47C3-46CD-B2DE-CEE34E9453A6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2" name="Freeform 18">
                  <a:extLst>
                    <a:ext uri="{FF2B5EF4-FFF2-40B4-BE49-F238E27FC236}">
                      <a16:creationId xmlns:a16="http://schemas.microsoft.com/office/drawing/2014/main" id="{0DE16BAB-95E2-4BF6-A063-75F8B99402DD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2243" name="Group 19">
              <a:extLst>
                <a:ext uri="{FF2B5EF4-FFF2-40B4-BE49-F238E27FC236}">
                  <a16:creationId xmlns:a16="http://schemas.microsoft.com/office/drawing/2014/main" id="{274FC04A-FA4C-4BE3-8DD7-DDA2D5589428}"/>
                </a:ext>
              </a:extLst>
            </p:cNvPr>
            <p:cNvGrpSpPr>
              <a:grpSpLocks/>
            </p:cNvGrpSpPr>
            <p:nvPr/>
          </p:nvGrpSpPr>
          <p:grpSpPr bwMode="auto"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52244" name="Freeform 20">
                <a:extLst>
                  <a:ext uri="{FF2B5EF4-FFF2-40B4-BE49-F238E27FC236}">
                    <a16:creationId xmlns:a16="http://schemas.microsoft.com/office/drawing/2014/main" id="{87010F29-2D11-49DC-9356-46C3F26BBAF7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5" name="Freeform 21">
                <a:extLst>
                  <a:ext uri="{FF2B5EF4-FFF2-40B4-BE49-F238E27FC236}">
                    <a16:creationId xmlns:a16="http://schemas.microsoft.com/office/drawing/2014/main" id="{379E6857-E795-4F04-A3C5-9FDC9F08B15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6" name="Freeform 22">
                <a:extLst>
                  <a:ext uri="{FF2B5EF4-FFF2-40B4-BE49-F238E27FC236}">
                    <a16:creationId xmlns:a16="http://schemas.microsoft.com/office/drawing/2014/main" id="{1BDED1E3-C068-45BD-AF43-01892895DBA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47" name="Group 23">
              <a:extLst>
                <a:ext uri="{FF2B5EF4-FFF2-40B4-BE49-F238E27FC236}">
                  <a16:creationId xmlns:a16="http://schemas.microsoft.com/office/drawing/2014/main" id="{EADBF864-C094-4194-B2C2-D5FD39268516}"/>
                </a:ext>
              </a:extLst>
            </p:cNvPr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52248" name="Freeform 24">
                <a:extLst>
                  <a:ext uri="{FF2B5EF4-FFF2-40B4-BE49-F238E27FC236}">
                    <a16:creationId xmlns:a16="http://schemas.microsoft.com/office/drawing/2014/main" id="{A89AAB67-849C-420B-8924-3F0AC6F3A77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9" name="Freeform 25">
                <a:extLst>
                  <a:ext uri="{FF2B5EF4-FFF2-40B4-BE49-F238E27FC236}">
                    <a16:creationId xmlns:a16="http://schemas.microsoft.com/office/drawing/2014/main" id="{B24E1574-AB81-4738-98F3-EC25F8FF8E7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0" name="Freeform 26">
                <a:extLst>
                  <a:ext uri="{FF2B5EF4-FFF2-40B4-BE49-F238E27FC236}">
                    <a16:creationId xmlns:a16="http://schemas.microsoft.com/office/drawing/2014/main" id="{B2E84B86-0BB3-420F-80EF-37028D72864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51" name="Group 27">
              <a:extLst>
                <a:ext uri="{FF2B5EF4-FFF2-40B4-BE49-F238E27FC236}">
                  <a16:creationId xmlns:a16="http://schemas.microsoft.com/office/drawing/2014/main" id="{B5A5D450-8B19-4ECE-8C9A-714264DF14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52252" name="Freeform 28">
                <a:extLst>
                  <a:ext uri="{FF2B5EF4-FFF2-40B4-BE49-F238E27FC236}">
                    <a16:creationId xmlns:a16="http://schemas.microsoft.com/office/drawing/2014/main" id="{CD3D092F-467C-46A2-A8BC-DD25A15078E1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3" name="Freeform 29">
                <a:extLst>
                  <a:ext uri="{FF2B5EF4-FFF2-40B4-BE49-F238E27FC236}">
                    <a16:creationId xmlns:a16="http://schemas.microsoft.com/office/drawing/2014/main" id="{02869F17-C19D-44BB-A5D0-EF1C96BA8F7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4" name="Freeform 30">
                <a:extLst>
                  <a:ext uri="{FF2B5EF4-FFF2-40B4-BE49-F238E27FC236}">
                    <a16:creationId xmlns:a16="http://schemas.microsoft.com/office/drawing/2014/main" id="{070BCEC9-38EF-46B9-8B9E-B4425545712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55" name="Freeform 31">
              <a:extLst>
                <a:ext uri="{FF2B5EF4-FFF2-40B4-BE49-F238E27FC236}">
                  <a16:creationId xmlns:a16="http://schemas.microsoft.com/office/drawing/2014/main" id="{E21CBCA9-F32D-461A-8728-8DC4CD7FB16B}"/>
                </a:ext>
              </a:extLst>
            </p:cNvPr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6" name="Freeform 32">
              <a:extLst>
                <a:ext uri="{FF2B5EF4-FFF2-40B4-BE49-F238E27FC236}">
                  <a16:creationId xmlns:a16="http://schemas.microsoft.com/office/drawing/2014/main" id="{B33C3B1B-3235-42D8-9264-CDD547B50B4C}"/>
                </a:ext>
              </a:extLst>
            </p:cNvPr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7" name="Freeform 33">
              <a:extLst>
                <a:ext uri="{FF2B5EF4-FFF2-40B4-BE49-F238E27FC236}">
                  <a16:creationId xmlns:a16="http://schemas.microsoft.com/office/drawing/2014/main" id="{739800E0-C101-4542-BF63-C75CBD5DC2DB}"/>
                </a:ext>
              </a:extLst>
            </p:cNvPr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8" name="Freeform 34">
              <a:extLst>
                <a:ext uri="{FF2B5EF4-FFF2-40B4-BE49-F238E27FC236}">
                  <a16:creationId xmlns:a16="http://schemas.microsoft.com/office/drawing/2014/main" id="{CE453D57-9BD8-463F-99DE-E88C12DCC32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9" name="Freeform 35">
              <a:extLst>
                <a:ext uri="{FF2B5EF4-FFF2-40B4-BE49-F238E27FC236}">
                  <a16:creationId xmlns:a16="http://schemas.microsoft.com/office/drawing/2014/main" id="{E91D5AB0-BDE0-4BEA-A44D-4D8B7FA8CC58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0" name="Freeform 36">
              <a:extLst>
                <a:ext uri="{FF2B5EF4-FFF2-40B4-BE49-F238E27FC236}">
                  <a16:creationId xmlns:a16="http://schemas.microsoft.com/office/drawing/2014/main" id="{577B2451-5ED9-419C-A892-6CB1321B4F5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1" name="Freeform 37">
              <a:extLst>
                <a:ext uri="{FF2B5EF4-FFF2-40B4-BE49-F238E27FC236}">
                  <a16:creationId xmlns:a16="http://schemas.microsoft.com/office/drawing/2014/main" id="{7C021E36-6C51-407D-9D97-CE4E4F992CC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2" name="Freeform 38">
              <a:extLst>
                <a:ext uri="{FF2B5EF4-FFF2-40B4-BE49-F238E27FC236}">
                  <a16:creationId xmlns:a16="http://schemas.microsoft.com/office/drawing/2014/main" id="{9DC6D696-9317-4CA3-867E-6DE3ED670D48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3" name="Freeform 39">
              <a:extLst>
                <a:ext uri="{FF2B5EF4-FFF2-40B4-BE49-F238E27FC236}">
                  <a16:creationId xmlns:a16="http://schemas.microsoft.com/office/drawing/2014/main" id="{E94ED42A-8939-430D-8284-A25047CAEE28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4" name="Freeform 40">
              <a:extLst>
                <a:ext uri="{FF2B5EF4-FFF2-40B4-BE49-F238E27FC236}">
                  <a16:creationId xmlns:a16="http://schemas.microsoft.com/office/drawing/2014/main" id="{0F5769F1-DAD6-49D2-A4B7-8B8BC661A73C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5" name="Freeform 41">
              <a:extLst>
                <a:ext uri="{FF2B5EF4-FFF2-40B4-BE49-F238E27FC236}">
                  <a16:creationId xmlns:a16="http://schemas.microsoft.com/office/drawing/2014/main" id="{334F0E32-CFAF-4349-8671-32DEA3638303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6" name="Freeform 42">
              <a:extLst>
                <a:ext uri="{FF2B5EF4-FFF2-40B4-BE49-F238E27FC236}">
                  <a16:creationId xmlns:a16="http://schemas.microsoft.com/office/drawing/2014/main" id="{1A24AB55-122A-43B0-9D8C-E72E83A5DB23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7" name="Freeform 43">
              <a:extLst>
                <a:ext uri="{FF2B5EF4-FFF2-40B4-BE49-F238E27FC236}">
                  <a16:creationId xmlns:a16="http://schemas.microsoft.com/office/drawing/2014/main" id="{AB9DDCFC-34EA-4D08-AB34-896E8040082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8" name="Freeform 44">
              <a:extLst>
                <a:ext uri="{FF2B5EF4-FFF2-40B4-BE49-F238E27FC236}">
                  <a16:creationId xmlns:a16="http://schemas.microsoft.com/office/drawing/2014/main" id="{F3820889-6045-4E10-B271-F946740E3A3D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69" name="Rectangle 45">
            <a:extLst>
              <a:ext uri="{FF2B5EF4-FFF2-40B4-BE49-F238E27FC236}">
                <a16:creationId xmlns:a16="http://schemas.microsoft.com/office/drawing/2014/main" id="{E578784A-E099-4FE2-99E4-B88BCB7AA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2270" name="Rectangle 46">
            <a:extLst>
              <a:ext uri="{FF2B5EF4-FFF2-40B4-BE49-F238E27FC236}">
                <a16:creationId xmlns:a16="http://schemas.microsoft.com/office/drawing/2014/main" id="{C3E02162-0183-4B03-920D-22646F1A76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2271" name="Rectangle 47">
            <a:extLst>
              <a:ext uri="{FF2B5EF4-FFF2-40B4-BE49-F238E27FC236}">
                <a16:creationId xmlns:a16="http://schemas.microsoft.com/office/drawing/2014/main" id="{3274205B-03E3-40BF-8833-A6A1DC69F2A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2272" name="Rectangle 48">
            <a:extLst>
              <a:ext uri="{FF2B5EF4-FFF2-40B4-BE49-F238E27FC236}">
                <a16:creationId xmlns:a16="http://schemas.microsoft.com/office/drawing/2014/main" id="{F035BF9F-E829-4F96-95CD-27CB009ED2B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2273" name="Rectangle 49">
            <a:extLst>
              <a:ext uri="{FF2B5EF4-FFF2-40B4-BE49-F238E27FC236}">
                <a16:creationId xmlns:a16="http://schemas.microsoft.com/office/drawing/2014/main" id="{ADB97D40-33FD-4191-8C28-7667859ABE2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BBAA65BD-AC7A-43BA-B716-1767027D85C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2274" name="Rectangle 50">
            <a:extLst>
              <a:ext uri="{FF2B5EF4-FFF2-40B4-BE49-F238E27FC236}">
                <a16:creationId xmlns:a16="http://schemas.microsoft.com/office/drawing/2014/main" id="{9843F814-411B-45B6-8C66-BC270180BA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533400"/>
          </a:xfrm>
          <a:prstGeom prst="rect">
            <a:avLst/>
          </a:prstGeom>
          <a:gradFill rotWithShape="0">
            <a:gsLst>
              <a:gs pos="0">
                <a:srgbClr val="0000FF">
                  <a:gamma/>
                  <a:shade val="56078"/>
                  <a:invGamma/>
                </a:srgbClr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5" name="Rectangle 51">
            <a:extLst>
              <a:ext uri="{FF2B5EF4-FFF2-40B4-BE49-F238E27FC236}">
                <a16:creationId xmlns:a16="http://schemas.microsoft.com/office/drawing/2014/main" id="{4B7BE251-F132-4408-97A8-FD600920F0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0066FF">
                  <a:gamma/>
                  <a:shade val="56078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80" name="Rectangle 56">
            <a:extLst>
              <a:ext uri="{FF2B5EF4-FFF2-40B4-BE49-F238E27FC236}">
                <a16:creationId xmlns:a16="http://schemas.microsoft.com/office/drawing/2014/main" id="{F606295D-7128-4E3A-B8ED-15204D41F8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200" y="-1588"/>
            <a:ext cx="737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2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原子核物理概论   </a:t>
            </a: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§</a:t>
            </a:r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el-GR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α</a:t>
            </a: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衰变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8" name="Rectangle 8">
            <a:extLst>
              <a:ext uri="{FF2B5EF4-FFF2-40B4-BE49-F238E27FC236}">
                <a16:creationId xmlns:a16="http://schemas.microsoft.com/office/drawing/2014/main" id="{19794D28-2BCB-4F45-9D97-199ABF710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717550"/>
            <a:ext cx="195598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§7 </a:t>
            </a:r>
            <a:r>
              <a:rPr lang="el-GR" altLang="zh-CN" sz="3200" i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α</a:t>
            </a:r>
            <a:r>
              <a:rPr lang="zh-CN" altLang="en-US" sz="32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衰变</a:t>
            </a:r>
          </a:p>
        </p:txBody>
      </p:sp>
      <p:sp>
        <p:nvSpPr>
          <p:cNvPr id="199691" name="Rectangle 11">
            <a:extLst>
              <a:ext uri="{FF2B5EF4-FFF2-40B4-BE49-F238E27FC236}">
                <a16:creationId xmlns:a16="http://schemas.microsoft.com/office/drawing/2014/main" id="{EE0AE54B-027D-4663-9CCE-848B87F14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412875"/>
            <a:ext cx="7632700" cy="946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放射性原子核自发地放射出</a:t>
            </a:r>
            <a:r>
              <a:rPr lang="zh-CN" altLang="en-US" i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 </a:t>
            </a:r>
            <a:r>
              <a:rPr lang="zh-CN" altLang="en-US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粒子而转变成另一种原子核的过程称为</a:t>
            </a:r>
            <a:r>
              <a:rPr lang="zh-CN" altLang="en-US" i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 </a:t>
            </a:r>
            <a:r>
              <a:rPr lang="zh-CN" altLang="en-US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衰变。</a:t>
            </a:r>
          </a:p>
        </p:txBody>
      </p:sp>
      <p:sp>
        <p:nvSpPr>
          <p:cNvPr id="199692" name="Rectangle 12">
            <a:extLst>
              <a:ext uri="{FF2B5EF4-FFF2-40B4-BE49-F238E27FC236}">
                <a16:creationId xmlns:a16="http://schemas.microsoft.com/office/drawing/2014/main" id="{43B63C12-09A9-458B-9C0C-46708DC2A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420938"/>
            <a:ext cx="2879725" cy="579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1.</a:t>
            </a:r>
            <a:r>
              <a:rPr lang="en-US" altLang="zh-CN" i="1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 </a:t>
            </a:r>
            <a:r>
              <a:rPr lang="zh-CN" altLang="en-US" sz="320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衰变的条件</a:t>
            </a:r>
          </a:p>
        </p:txBody>
      </p:sp>
      <p:graphicFrame>
        <p:nvGraphicFramePr>
          <p:cNvPr id="199693" name="Object 13">
            <a:extLst>
              <a:ext uri="{FF2B5EF4-FFF2-40B4-BE49-F238E27FC236}">
                <a16:creationId xmlns:a16="http://schemas.microsoft.com/office/drawing/2014/main" id="{F6212D66-C50B-44CE-B54B-FED1E4C2025F}"/>
              </a:ext>
            </a:extLst>
          </p:cNvPr>
          <p:cNvGraphicFramePr>
            <a:graphicFrameLocks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1510145"/>
              </p:ext>
            </p:extLst>
          </p:nvPr>
        </p:nvGraphicFramePr>
        <p:xfrm>
          <a:off x="3779838" y="620713"/>
          <a:ext cx="37433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18" name="公式" r:id="rId3" imgW="1257120" imgH="241200" progId="Equation.3">
                  <p:embed/>
                </p:oleObj>
              </mc:Choice>
              <mc:Fallback>
                <p:oleObj name="公式" r:id="rId3" imgW="125712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620713"/>
                        <a:ext cx="3743325" cy="71913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00" name="Object 20">
            <a:extLst>
              <a:ext uri="{FF2B5EF4-FFF2-40B4-BE49-F238E27FC236}">
                <a16:creationId xmlns:a16="http://schemas.microsoft.com/office/drawing/2014/main" id="{CB5FACCA-4FE1-4178-B07A-D42176BDB4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953319"/>
              </p:ext>
            </p:extLst>
          </p:nvPr>
        </p:nvGraphicFramePr>
        <p:xfrm>
          <a:off x="863600" y="3165475"/>
          <a:ext cx="791686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19" name="公式" r:id="rId5" imgW="3251160" imgH="241200" progId="Equation.3">
                  <p:embed/>
                </p:oleObj>
              </mc:Choice>
              <mc:Fallback>
                <p:oleObj name="公式" r:id="rId5" imgW="3251160" imgH="241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165475"/>
                        <a:ext cx="7916863" cy="49371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01" name="Object 21">
            <a:extLst>
              <a:ext uri="{FF2B5EF4-FFF2-40B4-BE49-F238E27FC236}">
                <a16:creationId xmlns:a16="http://schemas.microsoft.com/office/drawing/2014/main" id="{DD67AC9D-614B-4894-A13B-0444972364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21348"/>
              </p:ext>
            </p:extLst>
          </p:nvPr>
        </p:nvGraphicFramePr>
        <p:xfrm>
          <a:off x="863600" y="3670300"/>
          <a:ext cx="7916863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20" name="公式" r:id="rId7" imgW="3377880" imgH="723600" progId="Equation.3">
                  <p:embed/>
                </p:oleObj>
              </mc:Choice>
              <mc:Fallback>
                <p:oleObj name="公式" r:id="rId7" imgW="3377880" imgH="723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670300"/>
                        <a:ext cx="7916863" cy="153828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707" name="Rectangle 27">
            <a:extLst>
              <a:ext uri="{FF2B5EF4-FFF2-40B4-BE49-F238E27FC236}">
                <a16:creationId xmlns:a16="http://schemas.microsoft.com/office/drawing/2014/main" id="{4B553E29-38BD-42E0-9381-74212C0D6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5373688"/>
            <a:ext cx="3168650" cy="519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</a:t>
            </a:r>
            <a:r>
              <a:rPr lang="zh-CN" altLang="en-US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衰变的条件</a:t>
            </a:r>
            <a:r>
              <a:rPr lang="en-US" altLang="zh-CN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:</a:t>
            </a:r>
            <a:r>
              <a:rPr lang="en-US" altLang="zh-CN" i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E</a:t>
            </a:r>
            <a:r>
              <a:rPr lang="en-US" altLang="zh-CN" baseline="-2500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&gt;0</a:t>
            </a:r>
          </a:p>
        </p:txBody>
      </p:sp>
      <p:sp>
        <p:nvSpPr>
          <p:cNvPr id="199708" name="AutoShape 28">
            <a:extLst>
              <a:ext uri="{FF2B5EF4-FFF2-40B4-BE49-F238E27FC236}">
                <a16:creationId xmlns:a16="http://schemas.microsoft.com/office/drawing/2014/main" id="{A18041C8-90A0-4AA5-BEA1-52949FEBE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1989138"/>
            <a:ext cx="1042987" cy="468312"/>
          </a:xfrm>
          <a:prstGeom prst="wedgeRoundRectCallout">
            <a:avLst>
              <a:gd name="adj1" fmla="val -119102"/>
              <a:gd name="adj2" fmla="val -211019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衰变能</a:t>
            </a:r>
          </a:p>
        </p:txBody>
      </p:sp>
      <p:sp>
        <p:nvSpPr>
          <p:cNvPr id="199709" name="AutoShape 29">
            <a:extLst>
              <a:ext uri="{FF2B5EF4-FFF2-40B4-BE49-F238E27FC236}">
                <a16:creationId xmlns:a16="http://schemas.microsoft.com/office/drawing/2014/main" id="{781F472D-ADAA-4C5D-BFBE-7D40DA601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349500"/>
            <a:ext cx="2400300" cy="792163"/>
          </a:xfrm>
          <a:prstGeom prst="wedgeRoundRectCallout">
            <a:avLst>
              <a:gd name="adj1" fmla="val -123556"/>
              <a:gd name="adj2" fmla="val 86273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质能守恒（假设衰变前母核静止）</a:t>
            </a:r>
          </a:p>
        </p:txBody>
      </p:sp>
      <p:sp>
        <p:nvSpPr>
          <p:cNvPr id="199710" name="AutoShape 30">
            <a:extLst>
              <a:ext uri="{FF2B5EF4-FFF2-40B4-BE49-F238E27FC236}">
                <a16:creationId xmlns:a16="http://schemas.microsoft.com/office/drawing/2014/main" id="{13747417-FA32-41E3-8775-B2E167AEE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827088" cy="1079500"/>
          </a:xfrm>
          <a:prstGeom prst="rightArrowCallout">
            <a:avLst>
              <a:gd name="adj1" fmla="val 23421"/>
              <a:gd name="adj2" fmla="val 32630"/>
              <a:gd name="adj3" fmla="val 16699"/>
              <a:gd name="adj4" fmla="val 64301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定</a:t>
            </a:r>
          </a:p>
          <a:p>
            <a:r>
              <a:rPr lang="zh-CN" altLang="en-US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义</a:t>
            </a:r>
          </a:p>
        </p:txBody>
      </p:sp>
      <p:grpSp>
        <p:nvGrpSpPr>
          <p:cNvPr id="199713" name="Group 33">
            <a:extLst>
              <a:ext uri="{FF2B5EF4-FFF2-40B4-BE49-F238E27FC236}">
                <a16:creationId xmlns:a16="http://schemas.microsoft.com/office/drawing/2014/main" id="{9DA8C392-BEEF-479D-A6AB-BF0EBDC9AAF0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5949950"/>
            <a:ext cx="7283450" cy="639763"/>
            <a:chOff x="930" y="3521"/>
            <a:chExt cx="4588" cy="403"/>
          </a:xfrm>
          <a:solidFill>
            <a:schemeClr val="bg1">
              <a:lumMod val="95000"/>
            </a:schemeClr>
          </a:solidFill>
        </p:grpSpPr>
        <p:graphicFrame>
          <p:nvGraphicFramePr>
            <p:cNvPr id="199702" name="Object 22">
              <a:extLst>
                <a:ext uri="{FF2B5EF4-FFF2-40B4-BE49-F238E27FC236}">
                  <a16:creationId xmlns:a16="http://schemas.microsoft.com/office/drawing/2014/main" id="{CC3D28A2-5205-4411-AC7C-974F2A5ABD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6" y="3612"/>
            <a:ext cx="395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21" name="公式" r:id="rId9" imgW="2666880" imgH="228600" progId="Equation.3">
                    <p:embed/>
                  </p:oleObj>
                </mc:Choice>
                <mc:Fallback>
                  <p:oleObj name="公式" r:id="rId9" imgW="2666880" imgH="2286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6" y="3612"/>
                          <a:ext cx="3952" cy="312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9712" name="AutoShape 32">
              <a:extLst>
                <a:ext uri="{FF2B5EF4-FFF2-40B4-BE49-F238E27FC236}">
                  <a16:creationId xmlns:a16="http://schemas.microsoft.com/office/drawing/2014/main" id="{8B322581-1C04-40D9-A69F-9871CBD81C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21" y="3430"/>
              <a:ext cx="317" cy="499"/>
            </a:xfrm>
            <a:custGeom>
              <a:avLst/>
              <a:gdLst>
                <a:gd name="G0" fmla="+- 11196 0 0"/>
                <a:gd name="G1" fmla="+- 17850 0 0"/>
                <a:gd name="G2" fmla="+- 5491 0 0"/>
                <a:gd name="G3" fmla="*/ 11196 1 2"/>
                <a:gd name="G4" fmla="+- G3 10800 0"/>
                <a:gd name="G5" fmla="+- 21600 11196 17850"/>
                <a:gd name="G6" fmla="+- 17850 5491 0"/>
                <a:gd name="G7" fmla="*/ G6 1 2"/>
                <a:gd name="G8" fmla="*/ 17850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7850 1 2"/>
                <a:gd name="G15" fmla="+- G5 0 G4"/>
                <a:gd name="G16" fmla="+- G0 0 G4"/>
                <a:gd name="G17" fmla="*/ G2 G15 G16"/>
                <a:gd name="T0" fmla="*/ 16398 w 21600"/>
                <a:gd name="T1" fmla="*/ 0 h 21600"/>
                <a:gd name="T2" fmla="*/ 11196 w 21600"/>
                <a:gd name="T3" fmla="*/ 5491 h 21600"/>
                <a:gd name="T4" fmla="*/ 0 w 21600"/>
                <a:gd name="T5" fmla="*/ 19843 h 21600"/>
                <a:gd name="T6" fmla="*/ 8925 w 21600"/>
                <a:gd name="T7" fmla="*/ 21600 h 21600"/>
                <a:gd name="T8" fmla="*/ 17850 w 21600"/>
                <a:gd name="T9" fmla="*/ 14123 h 21600"/>
                <a:gd name="T10" fmla="*/ 21600 w 21600"/>
                <a:gd name="T11" fmla="*/ 5491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398" y="0"/>
                  </a:moveTo>
                  <a:lnTo>
                    <a:pt x="11196" y="5491"/>
                  </a:lnTo>
                  <a:lnTo>
                    <a:pt x="14946" y="5491"/>
                  </a:lnTo>
                  <a:lnTo>
                    <a:pt x="14946" y="18086"/>
                  </a:lnTo>
                  <a:lnTo>
                    <a:pt x="0" y="18086"/>
                  </a:lnTo>
                  <a:lnTo>
                    <a:pt x="0" y="21600"/>
                  </a:lnTo>
                  <a:lnTo>
                    <a:pt x="17850" y="21600"/>
                  </a:lnTo>
                  <a:lnTo>
                    <a:pt x="17850" y="5491"/>
                  </a:lnTo>
                  <a:lnTo>
                    <a:pt x="21600" y="54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96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997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2" grpId="0" animBg="1"/>
      <p:bldP spid="199707" grpId="0" animBg="1"/>
      <p:bldP spid="199708" grpId="0" animBg="1"/>
      <p:bldP spid="199709" grpId="0" animBg="1"/>
      <p:bldP spid="1997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4" name="Rectangle 4">
            <a:extLst>
              <a:ext uri="{FF2B5EF4-FFF2-40B4-BE49-F238E27FC236}">
                <a16:creationId xmlns:a16="http://schemas.microsoft.com/office/drawing/2014/main" id="{7BC731F6-1AD9-4887-97C3-AD6459D32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765175"/>
            <a:ext cx="4175125" cy="579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2.</a:t>
            </a:r>
            <a:r>
              <a:rPr lang="en-US" altLang="zh-CN" i="1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 </a:t>
            </a:r>
            <a:r>
              <a:rPr lang="zh-CN" altLang="en-US" sz="320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衰变能与核能级图</a:t>
            </a:r>
          </a:p>
        </p:txBody>
      </p:sp>
      <p:graphicFrame>
        <p:nvGraphicFramePr>
          <p:cNvPr id="286725" name="Object 5">
            <a:extLst>
              <a:ext uri="{FF2B5EF4-FFF2-40B4-BE49-F238E27FC236}">
                <a16:creationId xmlns:a16="http://schemas.microsoft.com/office/drawing/2014/main" id="{B676FAE4-55CA-4CE3-AE6A-7D6CCFFB10F1}"/>
              </a:ext>
            </a:extLst>
          </p:cNvPr>
          <p:cNvGraphicFramePr>
            <a:graphicFrameLocks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405968460"/>
              </p:ext>
            </p:extLst>
          </p:nvPr>
        </p:nvGraphicFramePr>
        <p:xfrm>
          <a:off x="719138" y="2276475"/>
          <a:ext cx="7561262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2" name="公式" r:id="rId3" imgW="2857320" imgH="1143000" progId="Equation.3">
                  <p:embed/>
                </p:oleObj>
              </mc:Choice>
              <mc:Fallback>
                <p:oleObj name="公式" r:id="rId3" imgW="2857320" imgH="1143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276475"/>
                        <a:ext cx="7561262" cy="30226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27" name="AutoShape 7">
            <a:extLst>
              <a:ext uri="{FF2B5EF4-FFF2-40B4-BE49-F238E27FC236}">
                <a16:creationId xmlns:a16="http://schemas.microsoft.com/office/drawing/2014/main" id="{2CEB9F9F-709E-4703-B190-18201D38C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2276475"/>
            <a:ext cx="2411413" cy="792163"/>
          </a:xfrm>
          <a:prstGeom prst="wedgeRoundRectCallout">
            <a:avLst>
              <a:gd name="adj1" fmla="val -161852"/>
              <a:gd name="adj2" fmla="val 8519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动量守恒（假设衰变前母核静止）</a:t>
            </a:r>
          </a:p>
        </p:txBody>
      </p:sp>
      <p:sp>
        <p:nvSpPr>
          <p:cNvPr id="286728" name="Rectangle 8">
            <a:extLst>
              <a:ext uri="{FF2B5EF4-FFF2-40B4-BE49-F238E27FC236}">
                <a16:creationId xmlns:a16="http://schemas.microsoft.com/office/drawing/2014/main" id="{CB747EB3-AAB6-41E9-9EA1-1A50329B3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300663"/>
            <a:ext cx="7632700" cy="1311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>
                    <a:lumMod val="50000"/>
                  </a:schemeClr>
                </a:solidFill>
              </a:rPr>
              <a:t>　   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此处用核的质量数之比代替核质量之比，易证明，这样做的误差甚微。据此式可用各种能谱仪测定</a:t>
            </a:r>
            <a:r>
              <a:rPr lang="en-US" altLang="zh-CN" sz="2400" i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E</a:t>
            </a:r>
            <a:r>
              <a:rPr lang="el-GR" altLang="zh-CN" sz="2400" i="1" baseline="-2500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α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，直接确定衰变能</a:t>
            </a:r>
            <a:r>
              <a:rPr lang="en-US" altLang="zh-CN" i="1">
                <a:solidFill>
                  <a:schemeClr val="tx1">
                    <a:lumMod val="50000"/>
                  </a:schemeClr>
                </a:solidFill>
              </a:rPr>
              <a:t>E</a:t>
            </a:r>
            <a:r>
              <a:rPr lang="en-US" altLang="zh-CN" baseline="-25000">
                <a:solidFill>
                  <a:schemeClr val="tx1">
                    <a:lumMod val="50000"/>
                  </a:schemeClr>
                </a:solidFill>
              </a:rPr>
              <a:t>0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286730" name="Rectangle 10">
            <a:extLst>
              <a:ext uri="{FF2B5EF4-FFF2-40B4-BE49-F238E27FC236}">
                <a16:creationId xmlns:a16="http://schemas.microsoft.com/office/drawing/2014/main" id="{44D9189F-0316-46F9-AFB7-D8A8649F3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1557338"/>
            <a:ext cx="8150225" cy="519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 </a:t>
            </a:r>
            <a:r>
              <a:rPr lang="zh-CN" altLang="en-US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能谱（动能）</a:t>
            </a:r>
            <a:r>
              <a:rPr lang="en-US" altLang="zh-CN" i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 </a:t>
            </a:r>
            <a:r>
              <a:rPr lang="en-US" altLang="zh-CN" i="1" baseline="-2500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 </a:t>
            </a:r>
            <a:r>
              <a:rPr kumimoji="1" lang="en-US" altLang="en-US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lang="en-US" altLang="zh-CN" i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 </a:t>
            </a:r>
            <a:r>
              <a:rPr lang="zh-CN" altLang="en-US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衰变</a:t>
            </a:r>
            <a:r>
              <a:rPr lang="zh-CN" altLang="en-US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能</a:t>
            </a:r>
            <a:r>
              <a:rPr lang="en-US" altLang="zh-CN" i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E</a:t>
            </a:r>
            <a:r>
              <a:rPr lang="en-US" altLang="zh-CN" baseline="-2500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0</a:t>
            </a:r>
            <a:r>
              <a:rPr kumimoji="1" lang="en-US" altLang="en-US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kumimoji="1" lang="zh-CN" altLang="en-US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能级结构（图）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8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7" grpId="0" animBg="1"/>
      <p:bldP spid="286728" grpId="0" animBg="1"/>
      <p:bldP spid="2867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8" name="Rectangle 4">
            <a:extLst>
              <a:ext uri="{FF2B5EF4-FFF2-40B4-BE49-F238E27FC236}">
                <a16:creationId xmlns:a16="http://schemas.microsoft.com/office/drawing/2014/main" id="{524BE6B8-CD9C-4881-AF0C-5E76D62D0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836613"/>
            <a:ext cx="813752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CN" i="1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 </a:t>
            </a:r>
            <a:r>
              <a:rPr lang="zh-CN" altLang="en-US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粒子</a:t>
            </a:r>
            <a:r>
              <a:rPr kumimoji="1" lang="zh-CN" altLang="en-US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能量（动能）的测量</a:t>
            </a:r>
            <a:r>
              <a:rPr kumimoji="1" lang="en-US" altLang="zh-CN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— </a:t>
            </a:r>
            <a:r>
              <a:rPr kumimoji="1" lang="zh-CN" altLang="en-US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磁谱仪：</a:t>
            </a:r>
            <a:endParaRPr kumimoji="1" lang="zh-CN" altLang="en-US">
              <a:solidFill>
                <a:schemeClr val="tx1">
                  <a:lumMod val="5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87749" name="Picture 5">
            <a:extLst>
              <a:ext uri="{FF2B5EF4-FFF2-40B4-BE49-F238E27FC236}">
                <a16:creationId xmlns:a16="http://schemas.microsoft.com/office/drawing/2014/main" id="{3CC575A2-E67C-4D64-B641-994D0928B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573463"/>
            <a:ext cx="3995737" cy="2311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87750" name="Rectangle 6">
            <a:extLst>
              <a:ext uri="{FF2B5EF4-FFF2-40B4-BE49-F238E27FC236}">
                <a16:creationId xmlns:a16="http://schemas.microsoft.com/office/drawing/2014/main" id="{03452EE1-0237-4D37-80CF-905A98D6B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412875"/>
            <a:ext cx="8137525" cy="1800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i="1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 </a:t>
            </a:r>
            <a:r>
              <a:rPr kumimoji="1" lang="zh-CN" altLang="en-US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衰变过程中，出射的</a:t>
            </a:r>
            <a:r>
              <a:rPr lang="zh-CN" altLang="en-US" i="1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 </a:t>
            </a:r>
            <a:r>
              <a:rPr kumimoji="1" lang="zh-CN" altLang="en-US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粒子具有一定的速度，亦即</a:t>
            </a:r>
            <a:r>
              <a:rPr lang="zh-CN" altLang="en-US" i="1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 </a:t>
            </a:r>
            <a:r>
              <a:rPr kumimoji="1" lang="zh-CN" altLang="en-US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粒子具有一定的初能量，而</a:t>
            </a:r>
            <a:r>
              <a:rPr lang="zh-CN" altLang="en-US" i="1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 </a:t>
            </a:r>
            <a:r>
              <a:rPr kumimoji="1" lang="zh-CN" altLang="en-US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粒子具有</a:t>
            </a:r>
            <a:r>
              <a:rPr kumimoji="1" lang="en-US" altLang="zh-CN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2</a:t>
            </a:r>
            <a:r>
              <a:rPr kumimoji="1" lang="zh-CN" altLang="en-US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个单位的正电荷，所以可用如下图的方法测量</a:t>
            </a:r>
            <a:r>
              <a:rPr lang="zh-CN" altLang="en-US" i="1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 </a:t>
            </a:r>
            <a:r>
              <a:rPr kumimoji="1" lang="zh-CN" altLang="en-US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粒子</a:t>
            </a:r>
            <a:r>
              <a:rPr kumimoji="1" lang="zh-CN" altLang="en-US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的能量（谱）。</a:t>
            </a:r>
          </a:p>
        </p:txBody>
      </p:sp>
      <p:graphicFrame>
        <p:nvGraphicFramePr>
          <p:cNvPr id="287751" name="Object 7">
            <a:extLst>
              <a:ext uri="{FF2B5EF4-FFF2-40B4-BE49-F238E27FC236}">
                <a16:creationId xmlns:a16="http://schemas.microsoft.com/office/drawing/2014/main" id="{8FDF4156-F06D-4671-BCC6-93BE2A4D70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358475"/>
              </p:ext>
            </p:extLst>
          </p:nvPr>
        </p:nvGraphicFramePr>
        <p:xfrm>
          <a:off x="611188" y="3500438"/>
          <a:ext cx="4318000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6" name="公式" r:id="rId4" imgW="2070000" imgH="1333440" progId="Equation.3">
                  <p:embed/>
                </p:oleObj>
              </mc:Choice>
              <mc:Fallback>
                <p:oleObj name="公式" r:id="rId4" imgW="2070000" imgH="1333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00438"/>
                        <a:ext cx="4318000" cy="2752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2" name="Rectangle 4">
            <a:extLst>
              <a:ext uri="{FF2B5EF4-FFF2-40B4-BE49-F238E27FC236}">
                <a16:creationId xmlns:a16="http://schemas.microsoft.com/office/drawing/2014/main" id="{9C099635-CC8D-4204-9230-1424B2A60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836613"/>
            <a:ext cx="7777162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        </a:t>
            </a:r>
            <a:r>
              <a:rPr kumimoji="1" lang="zh-CN" altLang="en-US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磁谱仪拍摄的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感光底片上得到的并不是一条感光线，而是一组分立的感光线。由此可见，从放射源出来的</a:t>
            </a:r>
            <a:r>
              <a:rPr lang="zh-CN" altLang="en-US" i="1" dirty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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粒子能量是不连续的一些分立数值。这些分立的数值，构成了</a:t>
            </a:r>
            <a:r>
              <a:rPr lang="zh-CN" altLang="en-US" i="1" dirty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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能谱。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预示着子核有分立的能态。</a:t>
            </a:r>
          </a:p>
        </p:txBody>
      </p:sp>
      <p:grpSp>
        <p:nvGrpSpPr>
          <p:cNvPr id="288774" name="Group 6">
            <a:extLst>
              <a:ext uri="{FF2B5EF4-FFF2-40B4-BE49-F238E27FC236}">
                <a16:creationId xmlns:a16="http://schemas.microsoft.com/office/drawing/2014/main" id="{334D389E-D299-40CA-B403-2DA28F2146A0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509120"/>
            <a:ext cx="1828800" cy="396875"/>
            <a:chOff x="4512" y="1862"/>
            <a:chExt cx="1152" cy="250"/>
          </a:xfrm>
          <a:noFill/>
        </p:grpSpPr>
        <p:sp>
          <p:nvSpPr>
            <p:cNvPr id="288775" name="Text Box 7">
              <a:extLst>
                <a:ext uri="{FF2B5EF4-FFF2-40B4-BE49-F238E27FC236}">
                  <a16:creationId xmlns:a16="http://schemas.microsoft.com/office/drawing/2014/main" id="{DBA4C58B-FDFC-47D5-879B-CB9893214A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862"/>
              <a:ext cx="960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fontAlgn="t"/>
              <a:r>
                <a:rPr lang="zh-CN" altLang="en-US" sz="2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ea typeface="仿宋_GB2312" pitchFamily="49" charset="-122"/>
                </a:rPr>
                <a:t>　的</a:t>
              </a:r>
              <a:r>
                <a:rPr lang="el-GR" altLang="zh-CN" sz="2000" i="1" dirty="0">
                  <a:solidFill>
                    <a:schemeClr val="tx1">
                      <a:lumMod val="50000"/>
                    </a:schemeClr>
                  </a:solidFill>
                  <a:latin typeface="仿宋_GB2312" pitchFamily="49" charset="-122"/>
                  <a:ea typeface="仿宋_GB2312" pitchFamily="49" charset="-122"/>
                </a:rPr>
                <a:t>α</a:t>
              </a:r>
              <a:r>
                <a:rPr lang="zh-CN" altLang="en-US" sz="2000" dirty="0">
                  <a:solidFill>
                    <a:schemeClr val="tx1">
                      <a:lumMod val="50000"/>
                    </a:schemeClr>
                  </a:solidFill>
                  <a:latin typeface="仿宋_GB2312" pitchFamily="49" charset="-122"/>
                  <a:ea typeface="仿宋_GB2312" pitchFamily="49" charset="-122"/>
                </a:rPr>
                <a:t>能谱</a:t>
              </a:r>
              <a:endParaRPr lang="zh-CN" altLang="el-GR" sz="2000" dirty="0">
                <a:solidFill>
                  <a:schemeClr val="tx1">
                    <a:lumMod val="50000"/>
                  </a:schemeClr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graphicFrame>
          <p:nvGraphicFramePr>
            <p:cNvPr id="288776" name="Object 8">
              <a:extLst>
                <a:ext uri="{FF2B5EF4-FFF2-40B4-BE49-F238E27FC236}">
                  <a16:creationId xmlns:a16="http://schemas.microsoft.com/office/drawing/2014/main" id="{E4324BA5-3946-4A87-AB7F-B8563C2D633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9869051"/>
                </p:ext>
              </p:extLst>
            </p:nvPr>
          </p:nvGraphicFramePr>
          <p:xfrm>
            <a:off x="4512" y="1871"/>
            <a:ext cx="457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10" name="公式" r:id="rId3" imgW="647640" imgH="342720" progId="Equation.3">
                    <p:embed/>
                  </p:oleObj>
                </mc:Choice>
                <mc:Fallback>
                  <p:oleObj name="公式" r:id="rId3" imgW="647640" imgH="34272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871"/>
                          <a:ext cx="457" cy="241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10000"/>
                          </a:schemeClr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8777" name="Group 9">
            <a:extLst>
              <a:ext uri="{FF2B5EF4-FFF2-40B4-BE49-F238E27FC236}">
                <a16:creationId xmlns:a16="http://schemas.microsoft.com/office/drawing/2014/main" id="{31590177-2833-4616-A790-74F73D462CC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989263"/>
            <a:ext cx="4191000" cy="2927350"/>
            <a:chOff x="2976" y="1680"/>
            <a:chExt cx="2640" cy="1844"/>
          </a:xfrm>
        </p:grpSpPr>
        <p:sp>
          <p:nvSpPr>
            <p:cNvPr id="288778" name="Line 10">
              <a:extLst>
                <a:ext uri="{FF2B5EF4-FFF2-40B4-BE49-F238E27FC236}">
                  <a16:creationId xmlns:a16="http://schemas.microsoft.com/office/drawing/2014/main" id="{052AF797-A4BB-4D63-BC09-431EE0CA9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312"/>
              <a:ext cx="2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8779" name="Line 11">
              <a:extLst>
                <a:ext uri="{FF2B5EF4-FFF2-40B4-BE49-F238E27FC236}">
                  <a16:creationId xmlns:a16="http://schemas.microsoft.com/office/drawing/2014/main" id="{DDD1E40C-ED2D-41DC-A819-DD190DA25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264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8780" name="Text Box 12">
              <a:extLst>
                <a:ext uri="{FF2B5EF4-FFF2-40B4-BE49-F238E27FC236}">
                  <a16:creationId xmlns:a16="http://schemas.microsoft.com/office/drawing/2014/main" id="{476B97B3-2A7B-4D74-BF2B-C725390E5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312"/>
              <a:ext cx="23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t"/>
              <a:r>
                <a:rPr lang="en-US" altLang="zh-CN" sz="160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ea typeface="仿宋_GB2312" pitchFamily="49" charset="-122"/>
                </a:rPr>
                <a:t>5.4         5.6         5.8        6.0         6.2</a:t>
              </a:r>
            </a:p>
          </p:txBody>
        </p:sp>
        <p:sp>
          <p:nvSpPr>
            <p:cNvPr id="288781" name="Line 13">
              <a:extLst>
                <a:ext uri="{FF2B5EF4-FFF2-40B4-BE49-F238E27FC236}">
                  <a16:creationId xmlns:a16="http://schemas.microsoft.com/office/drawing/2014/main" id="{A6C9ED2E-2A4E-41F7-BF3B-D19F9D6D5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64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8782" name="Line 14">
              <a:extLst>
                <a:ext uri="{FF2B5EF4-FFF2-40B4-BE49-F238E27FC236}">
                  <a16:creationId xmlns:a16="http://schemas.microsoft.com/office/drawing/2014/main" id="{6F9AD520-3C59-4CC9-8176-BE68EDD6E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64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8783" name="Line 15">
              <a:extLst>
                <a:ext uri="{FF2B5EF4-FFF2-40B4-BE49-F238E27FC236}">
                  <a16:creationId xmlns:a16="http://schemas.microsoft.com/office/drawing/2014/main" id="{B8A0656B-40D3-46E2-9998-D5898AE23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264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8784" name="Line 16">
              <a:extLst>
                <a:ext uri="{FF2B5EF4-FFF2-40B4-BE49-F238E27FC236}">
                  <a16:creationId xmlns:a16="http://schemas.microsoft.com/office/drawing/2014/main" id="{C50B0985-2DB5-486C-9726-D8236F836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264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8785" name="Line 17">
              <a:extLst>
                <a:ext uri="{FF2B5EF4-FFF2-40B4-BE49-F238E27FC236}">
                  <a16:creationId xmlns:a16="http://schemas.microsoft.com/office/drawing/2014/main" id="{44D11797-18AE-4AAF-BF07-FCBCA3EC6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3264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8786" name="Line 18">
              <a:extLst>
                <a:ext uri="{FF2B5EF4-FFF2-40B4-BE49-F238E27FC236}">
                  <a16:creationId xmlns:a16="http://schemas.microsoft.com/office/drawing/2014/main" id="{4F569B74-2EFB-4871-9052-C4C40B527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264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8787" name="Line 19">
              <a:extLst>
                <a:ext uri="{FF2B5EF4-FFF2-40B4-BE49-F238E27FC236}">
                  <a16:creationId xmlns:a16="http://schemas.microsoft.com/office/drawing/2014/main" id="{04228145-25CD-4A22-B462-483593AD2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264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8788" name="Line 20">
              <a:extLst>
                <a:ext uri="{FF2B5EF4-FFF2-40B4-BE49-F238E27FC236}">
                  <a16:creationId xmlns:a16="http://schemas.microsoft.com/office/drawing/2014/main" id="{D5366F94-5DAA-4C51-BAD2-16770CD9CD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1680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8789" name="Line 21">
              <a:extLst>
                <a:ext uri="{FF2B5EF4-FFF2-40B4-BE49-F238E27FC236}">
                  <a16:creationId xmlns:a16="http://schemas.microsoft.com/office/drawing/2014/main" id="{D993B796-AD87-4FC3-9278-15714C63D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64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8790" name="Line 22">
              <a:extLst>
                <a:ext uri="{FF2B5EF4-FFF2-40B4-BE49-F238E27FC236}">
                  <a16:creationId xmlns:a16="http://schemas.microsoft.com/office/drawing/2014/main" id="{3904C7F8-6E0C-41F9-A2A8-077A68BCF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64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8791" name="Line 23">
              <a:extLst>
                <a:ext uri="{FF2B5EF4-FFF2-40B4-BE49-F238E27FC236}">
                  <a16:creationId xmlns:a16="http://schemas.microsoft.com/office/drawing/2014/main" id="{61014FC4-A0C0-4748-9BFE-A4351C5BD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264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8792" name="Line 24">
              <a:extLst>
                <a:ext uri="{FF2B5EF4-FFF2-40B4-BE49-F238E27FC236}">
                  <a16:creationId xmlns:a16="http://schemas.microsoft.com/office/drawing/2014/main" id="{6964C753-F083-41E3-8575-7B890A3D2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264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8793" name="Line 25">
              <a:extLst>
                <a:ext uri="{FF2B5EF4-FFF2-40B4-BE49-F238E27FC236}">
                  <a16:creationId xmlns:a16="http://schemas.microsoft.com/office/drawing/2014/main" id="{E8A0432B-C703-4792-AAB4-6575A0B3D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264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8794" name="Line 26">
              <a:extLst>
                <a:ext uri="{FF2B5EF4-FFF2-40B4-BE49-F238E27FC236}">
                  <a16:creationId xmlns:a16="http://schemas.microsoft.com/office/drawing/2014/main" id="{11E87B12-4065-4380-9306-D45B5A600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264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8795" name="Line 27">
              <a:extLst>
                <a:ext uri="{FF2B5EF4-FFF2-40B4-BE49-F238E27FC236}">
                  <a16:creationId xmlns:a16="http://schemas.microsoft.com/office/drawing/2014/main" id="{389B9505-8638-4EB6-8BA4-0AF885DF1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3264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8796" name="Line 28">
              <a:extLst>
                <a:ext uri="{FF2B5EF4-FFF2-40B4-BE49-F238E27FC236}">
                  <a16:creationId xmlns:a16="http://schemas.microsoft.com/office/drawing/2014/main" id="{D0FC481D-B939-43F2-92B9-61BC2D086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264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aphicFrame>
          <p:nvGraphicFramePr>
            <p:cNvPr id="288797" name="Object 29">
              <a:extLst>
                <a:ext uri="{FF2B5EF4-FFF2-40B4-BE49-F238E27FC236}">
                  <a16:creationId xmlns:a16="http://schemas.microsoft.com/office/drawing/2014/main" id="{C7BE9FC8-14BC-4A42-8470-DEC40F0238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3024"/>
            <a:ext cx="67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11" name="公式" r:id="rId5" imgW="1269720" imgH="380880" progId="Equation.3">
                    <p:embed/>
                  </p:oleObj>
                </mc:Choice>
                <mc:Fallback>
                  <p:oleObj name="公式" r:id="rId5" imgW="1269720" imgH="38088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3024"/>
                          <a:ext cx="672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8798" name="Text Box 30">
              <a:extLst>
                <a:ext uri="{FF2B5EF4-FFF2-40B4-BE49-F238E27FC236}">
                  <a16:creationId xmlns:a16="http://schemas.microsoft.com/office/drawing/2014/main" id="{5C0531E4-B83A-4E16-9A4E-0D58C8D3F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728"/>
              <a:ext cx="298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t"/>
              <a:r>
                <a:rPr lang="zh-CN" altLang="en-US" sz="200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ea typeface="仿宋_GB2312" pitchFamily="49" charset="-122"/>
                </a:rPr>
                <a:t>相对强度</a:t>
              </a:r>
            </a:p>
          </p:txBody>
        </p:sp>
        <p:sp>
          <p:nvSpPr>
            <p:cNvPr id="288799" name="Line 31">
              <a:extLst>
                <a:ext uri="{FF2B5EF4-FFF2-40B4-BE49-F238E27FC236}">
                  <a16:creationId xmlns:a16="http://schemas.microsoft.com/office/drawing/2014/main" id="{963EB2F9-12F8-4D31-A599-55D1CB5EC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264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8800" name="Line 32">
              <a:extLst>
                <a:ext uri="{FF2B5EF4-FFF2-40B4-BE49-F238E27FC236}">
                  <a16:creationId xmlns:a16="http://schemas.microsoft.com/office/drawing/2014/main" id="{69C8DC00-A231-42E8-9713-2661ACEC3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264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288801" name="Freeform 33">
            <a:extLst>
              <a:ext uri="{FF2B5EF4-FFF2-40B4-BE49-F238E27FC236}">
                <a16:creationId xmlns:a16="http://schemas.microsoft.com/office/drawing/2014/main" id="{315A6D13-359B-4648-ABD7-E1B8A2C3CFE6}"/>
              </a:ext>
            </a:extLst>
          </p:cNvPr>
          <p:cNvSpPr>
            <a:spLocks/>
          </p:cNvSpPr>
          <p:nvPr/>
        </p:nvSpPr>
        <p:spPr bwMode="auto">
          <a:xfrm>
            <a:off x="5410200" y="5503863"/>
            <a:ext cx="152400" cy="76200"/>
          </a:xfrm>
          <a:custGeom>
            <a:avLst/>
            <a:gdLst>
              <a:gd name="T0" fmla="*/ 0 w 96"/>
              <a:gd name="T1" fmla="*/ 48 h 48"/>
              <a:gd name="T2" fmla="*/ 48 w 96"/>
              <a:gd name="T3" fmla="*/ 0 h 48"/>
              <a:gd name="T4" fmla="*/ 96 w 96"/>
              <a:gd name="T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8" y="40"/>
                  <a:pt x="96" y="48"/>
                </a:cubicBezTo>
              </a:path>
            </a:pathLst>
          </a:custGeom>
          <a:noFill/>
          <a:ln w="57150" cap="flat" cmpd="sng">
            <a:solidFill>
              <a:srgbClr val="A5002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8802" name="Freeform 34">
            <a:extLst>
              <a:ext uri="{FF2B5EF4-FFF2-40B4-BE49-F238E27FC236}">
                <a16:creationId xmlns:a16="http://schemas.microsoft.com/office/drawing/2014/main" id="{FF76391F-E8E3-4C83-BA85-8DF774C03517}"/>
              </a:ext>
            </a:extLst>
          </p:cNvPr>
          <p:cNvSpPr>
            <a:spLocks/>
          </p:cNvSpPr>
          <p:nvPr/>
        </p:nvSpPr>
        <p:spPr bwMode="auto">
          <a:xfrm>
            <a:off x="5867400" y="5427663"/>
            <a:ext cx="228600" cy="165100"/>
          </a:xfrm>
          <a:custGeom>
            <a:avLst/>
            <a:gdLst>
              <a:gd name="T0" fmla="*/ 0 w 144"/>
              <a:gd name="T1" fmla="*/ 96 h 104"/>
              <a:gd name="T2" fmla="*/ 48 w 144"/>
              <a:gd name="T3" fmla="*/ 0 h 104"/>
              <a:gd name="T4" fmla="*/ 96 w 144"/>
              <a:gd name="T5" fmla="*/ 96 h 104"/>
              <a:gd name="T6" fmla="*/ 96 w 144"/>
              <a:gd name="T7" fmla="*/ 48 h 104"/>
              <a:gd name="T8" fmla="*/ 144 w 144"/>
              <a:gd name="T9" fmla="*/ 9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" h="104">
                <a:moveTo>
                  <a:pt x="0" y="96"/>
                </a:moveTo>
                <a:cubicBezTo>
                  <a:pt x="16" y="48"/>
                  <a:pt x="32" y="0"/>
                  <a:pt x="48" y="0"/>
                </a:cubicBezTo>
                <a:cubicBezTo>
                  <a:pt x="64" y="0"/>
                  <a:pt x="88" y="88"/>
                  <a:pt x="96" y="96"/>
                </a:cubicBezTo>
                <a:cubicBezTo>
                  <a:pt x="104" y="104"/>
                  <a:pt x="88" y="48"/>
                  <a:pt x="96" y="48"/>
                </a:cubicBezTo>
                <a:cubicBezTo>
                  <a:pt x="104" y="48"/>
                  <a:pt x="136" y="88"/>
                  <a:pt x="144" y="96"/>
                </a:cubicBezTo>
              </a:path>
            </a:pathLst>
          </a:custGeom>
          <a:noFill/>
          <a:ln w="57150" cap="flat" cmpd="sng">
            <a:solidFill>
              <a:srgbClr val="A5002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8803" name="Freeform 35">
            <a:extLst>
              <a:ext uri="{FF2B5EF4-FFF2-40B4-BE49-F238E27FC236}">
                <a16:creationId xmlns:a16="http://schemas.microsoft.com/office/drawing/2014/main" id="{FB31AEF5-576B-48BE-AF8E-C23C7277C32C}"/>
              </a:ext>
            </a:extLst>
          </p:cNvPr>
          <p:cNvSpPr>
            <a:spLocks/>
          </p:cNvSpPr>
          <p:nvPr/>
        </p:nvSpPr>
        <p:spPr bwMode="auto">
          <a:xfrm>
            <a:off x="6400800" y="5351463"/>
            <a:ext cx="304800" cy="228600"/>
          </a:xfrm>
          <a:custGeom>
            <a:avLst/>
            <a:gdLst>
              <a:gd name="T0" fmla="*/ 0 w 192"/>
              <a:gd name="T1" fmla="*/ 96 h 96"/>
              <a:gd name="T2" fmla="*/ 96 w 192"/>
              <a:gd name="T3" fmla="*/ 0 h 96"/>
              <a:gd name="T4" fmla="*/ 192 w 192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76" y="80"/>
                  <a:pt x="192" y="96"/>
                </a:cubicBezTo>
              </a:path>
            </a:pathLst>
          </a:custGeom>
          <a:noFill/>
          <a:ln w="57150" cap="flat" cmpd="sng">
            <a:solidFill>
              <a:srgbClr val="A5002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8804" name="Freeform 36">
            <a:extLst>
              <a:ext uri="{FF2B5EF4-FFF2-40B4-BE49-F238E27FC236}">
                <a16:creationId xmlns:a16="http://schemas.microsoft.com/office/drawing/2014/main" id="{C26A964E-5290-42EF-9E3F-836A7D84D7C8}"/>
              </a:ext>
            </a:extLst>
          </p:cNvPr>
          <p:cNvSpPr>
            <a:spLocks/>
          </p:cNvSpPr>
          <p:nvPr/>
        </p:nvSpPr>
        <p:spPr bwMode="auto">
          <a:xfrm>
            <a:off x="7239000" y="3141663"/>
            <a:ext cx="762000" cy="2451100"/>
          </a:xfrm>
          <a:custGeom>
            <a:avLst/>
            <a:gdLst>
              <a:gd name="T0" fmla="*/ 0 w 672"/>
              <a:gd name="T1" fmla="*/ 1936 h 1944"/>
              <a:gd name="T2" fmla="*/ 192 w 672"/>
              <a:gd name="T3" fmla="*/ 1648 h 1944"/>
              <a:gd name="T4" fmla="*/ 240 w 672"/>
              <a:gd name="T5" fmla="*/ 160 h 1944"/>
              <a:gd name="T6" fmla="*/ 288 w 672"/>
              <a:gd name="T7" fmla="*/ 688 h 1944"/>
              <a:gd name="T8" fmla="*/ 336 w 672"/>
              <a:gd name="T9" fmla="*/ 1600 h 1944"/>
              <a:gd name="T10" fmla="*/ 432 w 672"/>
              <a:gd name="T11" fmla="*/ 1168 h 1944"/>
              <a:gd name="T12" fmla="*/ 480 w 672"/>
              <a:gd name="T13" fmla="*/ 1648 h 1944"/>
              <a:gd name="T14" fmla="*/ 672 w 672"/>
              <a:gd name="T15" fmla="*/ 1936 h 1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2" h="1944">
                <a:moveTo>
                  <a:pt x="0" y="1936"/>
                </a:moveTo>
                <a:cubicBezTo>
                  <a:pt x="76" y="1940"/>
                  <a:pt x="152" y="1944"/>
                  <a:pt x="192" y="1648"/>
                </a:cubicBezTo>
                <a:cubicBezTo>
                  <a:pt x="232" y="1352"/>
                  <a:pt x="224" y="320"/>
                  <a:pt x="240" y="160"/>
                </a:cubicBezTo>
                <a:cubicBezTo>
                  <a:pt x="256" y="0"/>
                  <a:pt x="272" y="448"/>
                  <a:pt x="288" y="688"/>
                </a:cubicBezTo>
                <a:cubicBezTo>
                  <a:pt x="304" y="928"/>
                  <a:pt x="312" y="1520"/>
                  <a:pt x="336" y="1600"/>
                </a:cubicBezTo>
                <a:cubicBezTo>
                  <a:pt x="360" y="1680"/>
                  <a:pt x="408" y="1160"/>
                  <a:pt x="432" y="1168"/>
                </a:cubicBezTo>
                <a:cubicBezTo>
                  <a:pt x="456" y="1176"/>
                  <a:pt x="440" y="1520"/>
                  <a:pt x="480" y="1648"/>
                </a:cubicBezTo>
                <a:cubicBezTo>
                  <a:pt x="520" y="1776"/>
                  <a:pt x="596" y="1856"/>
                  <a:pt x="672" y="1936"/>
                </a:cubicBezTo>
              </a:path>
            </a:pathLst>
          </a:custGeom>
          <a:noFill/>
          <a:ln w="57150" cap="flat" cmpd="sng">
            <a:solidFill>
              <a:srgbClr val="A5002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88807" name="Picture 39">
            <a:extLst>
              <a:ext uri="{FF2B5EF4-FFF2-40B4-BE49-F238E27FC236}">
                <a16:creationId xmlns:a16="http://schemas.microsoft.com/office/drawing/2014/main" id="{1A792516-8E25-4383-86AF-33A17972B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284538"/>
            <a:ext cx="4233863" cy="293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8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8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8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14" name="Rectangle 22">
            <a:extLst>
              <a:ext uri="{FF2B5EF4-FFF2-40B4-BE49-F238E27FC236}">
                <a16:creationId xmlns:a16="http://schemas.microsoft.com/office/drawing/2014/main" id="{8F1DDF71-8FD6-4775-B709-A694CF1FB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0700"/>
            <a:ext cx="9144000" cy="6118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89813" name="Picture 21">
            <a:extLst>
              <a:ext uri="{FF2B5EF4-FFF2-40B4-BE49-F238E27FC236}">
                <a16:creationId xmlns:a16="http://schemas.microsoft.com/office/drawing/2014/main" id="{46412AFF-08CC-4E3F-993F-E4F36043B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520700"/>
            <a:ext cx="7370763" cy="6116638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289815" name="Object 23">
            <a:extLst>
              <a:ext uri="{FF2B5EF4-FFF2-40B4-BE49-F238E27FC236}">
                <a16:creationId xmlns:a16="http://schemas.microsoft.com/office/drawing/2014/main" id="{70A3EE6C-AD45-4D5F-BF33-48D3831C3E2C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900113" y="620713"/>
          <a:ext cx="4032250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18" name="公式" r:id="rId4" imgW="1752480" imgH="1168200" progId="Equation.3">
                  <p:embed/>
                </p:oleObj>
              </mc:Choice>
              <mc:Fallback>
                <p:oleObj name="公式" r:id="rId4" imgW="1752480" imgH="1168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20713"/>
                        <a:ext cx="4032250" cy="268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8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8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1" name="Rectangle 5">
            <a:extLst>
              <a:ext uri="{FF2B5EF4-FFF2-40B4-BE49-F238E27FC236}">
                <a16:creationId xmlns:a16="http://schemas.microsoft.com/office/drawing/2014/main" id="{9845E140-C4AD-42B4-BB16-3C893FF0D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765175"/>
            <a:ext cx="4175125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3.</a:t>
            </a:r>
            <a:r>
              <a:rPr lang="en-US" altLang="zh-CN" i="1" dirty="0">
                <a:solidFill>
                  <a:schemeClr val="tx1">
                    <a:lumMod val="50000"/>
                  </a:schemeClr>
                </a:solidFill>
                <a:sym typeface="Symbol" panose="05050102010706020507" pitchFamily="18" charset="2"/>
              </a:rPr>
              <a:t> 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衰变的机制与寿命</a:t>
            </a:r>
          </a:p>
        </p:txBody>
      </p:sp>
      <p:sp>
        <p:nvSpPr>
          <p:cNvPr id="290822" name="Rectangle 6">
            <a:extLst>
              <a:ext uri="{FF2B5EF4-FFF2-40B4-BE49-F238E27FC236}">
                <a16:creationId xmlns:a16="http://schemas.microsoft.com/office/drawing/2014/main" id="{F6ED4846-6612-47B0-BD9B-17462B86A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700213"/>
            <a:ext cx="8064500" cy="39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原子核内并无</a:t>
            </a:r>
            <a:r>
              <a:rPr lang="zh-CN" altLang="en-US" i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 粒子集团存在，放出的</a:t>
            </a:r>
            <a:r>
              <a:rPr lang="zh-CN" altLang="en-US" i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 粒子是临时形成的。</a:t>
            </a:r>
            <a:r>
              <a:rPr lang="zh-CN" altLang="en-US" i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 粒子的</a:t>
            </a:r>
          </a:p>
          <a:p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形成及</a:t>
            </a:r>
            <a:r>
              <a:rPr lang="zh-CN" altLang="en-US" i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 粒子如何跑出原</a:t>
            </a:r>
          </a:p>
          <a:p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子核，用经典理论很难解</a:t>
            </a:r>
          </a:p>
          <a:p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释。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核内的</a:t>
            </a:r>
            <a:r>
              <a:rPr lang="el-GR" altLang="zh-CN" i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α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粒子受核力</a:t>
            </a:r>
          </a:p>
          <a:p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吸引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负势能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，在核外粒</a:t>
            </a:r>
          </a:p>
          <a:p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子受到库仑力的排斥，这</a:t>
            </a:r>
          </a:p>
          <a:p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样在核的表面形成一个势</a:t>
            </a:r>
          </a:p>
          <a:p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垒（如右图）。</a:t>
            </a:r>
            <a:endParaRPr lang="zh-CN" altLang="en-US" dirty="0">
              <a:solidFill>
                <a:schemeClr val="tx1">
                  <a:lumMod val="50000"/>
                </a:schemeClr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290845" name="Group 29">
            <a:extLst>
              <a:ext uri="{FF2B5EF4-FFF2-40B4-BE49-F238E27FC236}">
                <a16:creationId xmlns:a16="http://schemas.microsoft.com/office/drawing/2014/main" id="{D0C2BEE2-EFA0-4478-B7A5-CAACE6E2085A}"/>
              </a:ext>
            </a:extLst>
          </p:cNvPr>
          <p:cNvGrpSpPr>
            <a:grpSpLocks/>
          </p:cNvGrpSpPr>
          <p:nvPr/>
        </p:nvGrpSpPr>
        <p:grpSpPr bwMode="auto">
          <a:xfrm>
            <a:off x="5676900" y="2962275"/>
            <a:ext cx="2209800" cy="2273300"/>
            <a:chOff x="3576" y="1866"/>
            <a:chExt cx="1392" cy="1432"/>
          </a:xfrm>
        </p:grpSpPr>
        <p:sp>
          <p:nvSpPr>
            <p:cNvPr id="290826" name="Line 10">
              <a:extLst>
                <a:ext uri="{FF2B5EF4-FFF2-40B4-BE49-F238E27FC236}">
                  <a16:creationId xmlns:a16="http://schemas.microsoft.com/office/drawing/2014/main" id="{61E19A54-6A44-4F18-B900-643ECFFE7B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4" y="2098"/>
              <a:ext cx="0" cy="960"/>
            </a:xfrm>
            <a:prstGeom prst="line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827" name="Freeform 11">
              <a:extLst>
                <a:ext uri="{FF2B5EF4-FFF2-40B4-BE49-F238E27FC236}">
                  <a16:creationId xmlns:a16="http://schemas.microsoft.com/office/drawing/2014/main" id="{9CB0E4B2-151D-4689-8EDE-BC5C4FF2B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3058"/>
              <a:ext cx="288" cy="240"/>
            </a:xfrm>
            <a:custGeom>
              <a:avLst/>
              <a:gdLst>
                <a:gd name="T0" fmla="*/ 288 w 288"/>
                <a:gd name="T1" fmla="*/ 0 h 240"/>
                <a:gd name="T2" fmla="*/ 240 w 288"/>
                <a:gd name="T3" fmla="*/ 192 h 240"/>
                <a:gd name="T4" fmla="*/ 0 w 288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240">
                  <a:moveTo>
                    <a:pt x="288" y="0"/>
                  </a:moveTo>
                  <a:cubicBezTo>
                    <a:pt x="288" y="76"/>
                    <a:pt x="288" y="152"/>
                    <a:pt x="240" y="192"/>
                  </a:cubicBezTo>
                  <a:cubicBezTo>
                    <a:pt x="192" y="232"/>
                    <a:pt x="40" y="232"/>
                    <a:pt x="0" y="240"/>
                  </a:cubicBezTo>
                </a:path>
              </a:pathLst>
            </a:custGeom>
            <a:noFill/>
            <a:ln w="57150" cmpd="sng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828" name="Freeform 12">
              <a:extLst>
                <a:ext uri="{FF2B5EF4-FFF2-40B4-BE49-F238E27FC236}">
                  <a16:creationId xmlns:a16="http://schemas.microsoft.com/office/drawing/2014/main" id="{67A4797A-5FD1-4AFB-BC3D-7745C8BAF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866"/>
              <a:ext cx="1104" cy="904"/>
            </a:xfrm>
            <a:custGeom>
              <a:avLst/>
              <a:gdLst>
                <a:gd name="T0" fmla="*/ 0 w 1152"/>
                <a:gd name="T1" fmla="*/ 232 h 920"/>
                <a:gd name="T2" fmla="*/ 96 w 1152"/>
                <a:gd name="T3" fmla="*/ 40 h 920"/>
                <a:gd name="T4" fmla="*/ 336 w 1152"/>
                <a:gd name="T5" fmla="*/ 472 h 920"/>
                <a:gd name="T6" fmla="*/ 672 w 1152"/>
                <a:gd name="T7" fmla="*/ 760 h 920"/>
                <a:gd name="T8" fmla="*/ 1104 w 1152"/>
                <a:gd name="T9" fmla="*/ 904 h 920"/>
                <a:gd name="T10" fmla="*/ 960 w 1152"/>
                <a:gd name="T11" fmla="*/ 856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2" h="920">
                  <a:moveTo>
                    <a:pt x="0" y="232"/>
                  </a:moveTo>
                  <a:cubicBezTo>
                    <a:pt x="20" y="116"/>
                    <a:pt x="40" y="0"/>
                    <a:pt x="96" y="40"/>
                  </a:cubicBezTo>
                  <a:cubicBezTo>
                    <a:pt x="152" y="80"/>
                    <a:pt x="240" y="352"/>
                    <a:pt x="336" y="472"/>
                  </a:cubicBezTo>
                  <a:cubicBezTo>
                    <a:pt x="432" y="592"/>
                    <a:pt x="544" y="688"/>
                    <a:pt x="672" y="760"/>
                  </a:cubicBezTo>
                  <a:cubicBezTo>
                    <a:pt x="800" y="832"/>
                    <a:pt x="1056" y="888"/>
                    <a:pt x="1104" y="904"/>
                  </a:cubicBezTo>
                  <a:cubicBezTo>
                    <a:pt x="1152" y="920"/>
                    <a:pt x="1056" y="888"/>
                    <a:pt x="960" y="856"/>
                  </a:cubicBezTo>
                </a:path>
              </a:pathLst>
            </a:custGeom>
            <a:noFill/>
            <a:ln w="57150" cmpd="sng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0846" name="Group 30">
            <a:extLst>
              <a:ext uri="{FF2B5EF4-FFF2-40B4-BE49-F238E27FC236}">
                <a16:creationId xmlns:a16="http://schemas.microsoft.com/office/drawing/2014/main" id="{BDEDB4FD-81CA-45FD-A8B8-43DBCC06BB4C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3940175"/>
            <a:ext cx="2819400" cy="609600"/>
            <a:chOff x="3288" y="2482"/>
            <a:chExt cx="1776" cy="384"/>
          </a:xfrm>
        </p:grpSpPr>
        <p:sp>
          <p:nvSpPr>
            <p:cNvPr id="290831" name="Line 15">
              <a:extLst>
                <a:ext uri="{FF2B5EF4-FFF2-40B4-BE49-F238E27FC236}">
                  <a16:creationId xmlns:a16="http://schemas.microsoft.com/office/drawing/2014/main" id="{13F6A255-E262-4FB8-9AF7-B13198862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6" y="2626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832" name="Line 16">
              <a:extLst>
                <a:ext uri="{FF2B5EF4-FFF2-40B4-BE49-F238E27FC236}">
                  <a16:creationId xmlns:a16="http://schemas.microsoft.com/office/drawing/2014/main" id="{B9E11058-AC8F-452B-BD99-8B222877B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" y="262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0833" name="Object 17">
              <a:extLst>
                <a:ext uri="{FF2B5EF4-FFF2-40B4-BE49-F238E27FC236}">
                  <a16:creationId xmlns:a16="http://schemas.microsoft.com/office/drawing/2014/main" id="{33B70628-AD06-401C-9585-FACA703E08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8" y="2482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851" name="公式" r:id="rId3" imgW="228600" imgH="228600" progId="Equation.3">
                    <p:embed/>
                  </p:oleObj>
                </mc:Choice>
                <mc:Fallback>
                  <p:oleObj name="公式" r:id="rId3" imgW="22860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2482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0844" name="Group 28">
            <a:extLst>
              <a:ext uri="{FF2B5EF4-FFF2-40B4-BE49-F238E27FC236}">
                <a16:creationId xmlns:a16="http://schemas.microsoft.com/office/drawing/2014/main" id="{D5B4F274-11B3-4EF6-8DDB-E2E8C62695C7}"/>
              </a:ext>
            </a:extLst>
          </p:cNvPr>
          <p:cNvGrpSpPr>
            <a:grpSpLocks/>
          </p:cNvGrpSpPr>
          <p:nvPr/>
        </p:nvGrpSpPr>
        <p:grpSpPr bwMode="auto">
          <a:xfrm>
            <a:off x="5295900" y="2492375"/>
            <a:ext cx="3200400" cy="3276600"/>
            <a:chOff x="3336" y="1570"/>
            <a:chExt cx="2016" cy="2064"/>
          </a:xfrm>
        </p:grpSpPr>
        <p:sp>
          <p:nvSpPr>
            <p:cNvPr id="290835" name="Line 19">
              <a:extLst>
                <a:ext uri="{FF2B5EF4-FFF2-40B4-BE49-F238E27FC236}">
                  <a16:creationId xmlns:a16="http://schemas.microsoft.com/office/drawing/2014/main" id="{1832793E-FA71-426E-BAF7-E8AAA08A83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6" y="1570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836" name="Line 20">
              <a:extLst>
                <a:ext uri="{FF2B5EF4-FFF2-40B4-BE49-F238E27FC236}">
                  <a16:creationId xmlns:a16="http://schemas.microsoft.com/office/drawing/2014/main" id="{A2EB0EC5-3A19-49A9-BCC7-31B1C2E44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6" y="2866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837" name="Text Box 21">
              <a:extLst>
                <a:ext uri="{FF2B5EF4-FFF2-40B4-BE49-F238E27FC236}">
                  <a16:creationId xmlns:a16="http://schemas.microsoft.com/office/drawing/2014/main" id="{6F7E6DDE-21F9-4169-8805-D89FBA04E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4" y="2856"/>
              <a:ext cx="14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rPr>
                <a:t>R              b                  r</a:t>
              </a:r>
            </a:p>
          </p:txBody>
        </p:sp>
        <p:graphicFrame>
          <p:nvGraphicFramePr>
            <p:cNvPr id="290838" name="Object 22">
              <a:extLst>
                <a:ext uri="{FF2B5EF4-FFF2-40B4-BE49-F238E27FC236}">
                  <a16:creationId xmlns:a16="http://schemas.microsoft.com/office/drawing/2014/main" id="{F3A93D31-121B-447D-B824-53F23FF1FC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4" y="1570"/>
            <a:ext cx="36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852" name="公式" r:id="rId5" imgW="330120" imgH="203040" progId="Equation.3">
                    <p:embed/>
                  </p:oleObj>
                </mc:Choice>
                <mc:Fallback>
                  <p:oleObj name="公式" r:id="rId5" imgW="330120" imgH="2030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4" y="1570"/>
                          <a:ext cx="368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0839" name="Text Box 23">
              <a:extLst>
                <a:ext uri="{FF2B5EF4-FFF2-40B4-BE49-F238E27FC236}">
                  <a16:creationId xmlns:a16="http://schemas.microsoft.com/office/drawing/2014/main" id="{816630A2-BE53-4AA4-877D-512F3DFCB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6" y="283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rPr>
                <a:t>0</a:t>
              </a:r>
            </a:p>
          </p:txBody>
        </p:sp>
      </p:grpSp>
      <p:sp>
        <p:nvSpPr>
          <p:cNvPr id="290840" name="Text Box 24">
            <a:extLst>
              <a:ext uri="{FF2B5EF4-FFF2-40B4-BE49-F238E27FC236}">
                <a16:creationId xmlns:a16="http://schemas.microsoft.com/office/drawing/2014/main" id="{34921B4D-5F0C-47D7-A0AF-E73DA6D78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3178175"/>
            <a:ext cx="990600" cy="396875"/>
          </a:xfrm>
          <a:prstGeom prst="rect">
            <a:avLst/>
          </a:prstGeom>
          <a:solidFill>
            <a:srgbClr val="007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rPr>
              <a:t>库仑势</a:t>
            </a:r>
          </a:p>
        </p:txBody>
      </p:sp>
      <p:sp>
        <p:nvSpPr>
          <p:cNvPr id="290841" name="Text Box 25">
            <a:extLst>
              <a:ext uri="{FF2B5EF4-FFF2-40B4-BE49-F238E27FC236}">
                <a16:creationId xmlns:a16="http://schemas.microsoft.com/office/drawing/2014/main" id="{C1287BB5-0431-48D1-A49C-E12B49E05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00" y="5387975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 altLang="zh-CN" sz="2400" i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Arial" panose="020B0604020202020204" pitchFamily="34" charset="0"/>
              </a:rPr>
              <a:t>α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Arial" panose="020B0604020202020204" pitchFamily="34" charset="0"/>
              </a:rPr>
              <a:t>粒子的势垒</a:t>
            </a:r>
            <a:endParaRPr lang="zh-CN" altLang="el-GR" sz="2400">
              <a:solidFill>
                <a:schemeClr val="tx1"/>
              </a:solidFill>
              <a:latin typeface="Arial" panose="020B0604020202020204" pitchFamily="34" charset="0"/>
              <a:ea typeface="仿宋_GB2312" pitchFamily="49" charset="-122"/>
              <a:cs typeface="Arial" panose="020B0604020202020204" pitchFamily="34" charset="0"/>
            </a:endParaRPr>
          </a:p>
        </p:txBody>
      </p:sp>
      <p:sp>
        <p:nvSpPr>
          <p:cNvPr id="290842" name="Text Box 26">
            <a:extLst>
              <a:ext uri="{FF2B5EF4-FFF2-40B4-BE49-F238E27FC236}">
                <a16:creationId xmlns:a16="http://schemas.microsoft.com/office/drawing/2014/main" id="{127809CC-6C28-4378-8402-DEDF8E714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975" y="4927600"/>
            <a:ext cx="695325" cy="396875"/>
          </a:xfrm>
          <a:prstGeom prst="rect">
            <a:avLst/>
          </a:prstGeom>
          <a:solidFill>
            <a:srgbClr val="007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rPr>
              <a:t>核势</a:t>
            </a:r>
          </a:p>
        </p:txBody>
      </p:sp>
      <p:grpSp>
        <p:nvGrpSpPr>
          <p:cNvPr id="290847" name="Group 31">
            <a:extLst>
              <a:ext uri="{FF2B5EF4-FFF2-40B4-BE49-F238E27FC236}">
                <a16:creationId xmlns:a16="http://schemas.microsoft.com/office/drawing/2014/main" id="{DA32F913-F98F-4DDD-AB1E-5488F7E1D679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2781300"/>
            <a:ext cx="1008063" cy="431800"/>
            <a:chOff x="3288" y="1752"/>
            <a:chExt cx="635" cy="272"/>
          </a:xfrm>
        </p:grpSpPr>
        <p:graphicFrame>
          <p:nvGraphicFramePr>
            <p:cNvPr id="290829" name="Object 13">
              <a:extLst>
                <a:ext uri="{FF2B5EF4-FFF2-40B4-BE49-F238E27FC236}">
                  <a16:creationId xmlns:a16="http://schemas.microsoft.com/office/drawing/2014/main" id="{731F6ADE-5569-4648-A1A4-6BA67F24AC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8" y="1752"/>
            <a:ext cx="2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853" name="公式" r:id="rId7" imgW="228600" imgH="215640" progId="Equation.3">
                    <p:embed/>
                  </p:oleObj>
                </mc:Choice>
                <mc:Fallback>
                  <p:oleObj name="公式" r:id="rId7" imgW="228600" imgH="2156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1752"/>
                          <a:ext cx="2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0843" name="Line 27">
              <a:extLst>
                <a:ext uri="{FF2B5EF4-FFF2-40B4-BE49-F238E27FC236}">
                  <a16:creationId xmlns:a16="http://schemas.microsoft.com/office/drawing/2014/main" id="{983B7CF9-C5CB-4C84-83A9-3664E9282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1888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9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40" grpId="0" animBg="1"/>
      <p:bldP spid="290841" grpId="0"/>
      <p:bldP spid="2908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65" name="Rectangle 25">
            <a:extLst>
              <a:ext uri="{FF2B5EF4-FFF2-40B4-BE49-F238E27FC236}">
                <a16:creationId xmlns:a16="http://schemas.microsoft.com/office/drawing/2014/main" id="{1348C02E-4BB0-4527-AE8A-0FE119A7D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765175"/>
            <a:ext cx="612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以</a:t>
            </a:r>
            <a:r>
              <a:rPr lang="en-US" altLang="zh-CN" baseline="300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212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Po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为例计算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库仑势垒的高度</a:t>
            </a:r>
          </a:p>
        </p:txBody>
      </p:sp>
      <p:graphicFrame>
        <p:nvGraphicFramePr>
          <p:cNvPr id="291866" name="Object 26">
            <a:extLst>
              <a:ext uri="{FF2B5EF4-FFF2-40B4-BE49-F238E27FC236}">
                <a16:creationId xmlns:a16="http://schemas.microsoft.com/office/drawing/2014/main" id="{E700CCD9-9666-42FB-AE71-9EBED1C7D804}"/>
              </a:ext>
            </a:extLst>
          </p:cNvPr>
          <p:cNvGraphicFramePr>
            <a:graphicFrameLocks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365002919"/>
              </p:ext>
            </p:extLst>
          </p:nvPr>
        </p:nvGraphicFramePr>
        <p:xfrm>
          <a:off x="2065338" y="1423988"/>
          <a:ext cx="33543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74" name="公式" r:id="rId3" imgW="1396800" imgH="241200" progId="Equation.3">
                  <p:embed/>
                </p:oleObj>
              </mc:Choice>
              <mc:Fallback>
                <p:oleObj name="公式" r:id="rId3" imgW="1396800" imgH="241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1423988"/>
                        <a:ext cx="3354387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68" name="Object 28">
            <a:extLst>
              <a:ext uri="{FF2B5EF4-FFF2-40B4-BE49-F238E27FC236}">
                <a16:creationId xmlns:a16="http://schemas.microsoft.com/office/drawing/2014/main" id="{ECE594FF-D761-4698-8391-62F60588DD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623732"/>
              </p:ext>
            </p:extLst>
          </p:nvPr>
        </p:nvGraphicFramePr>
        <p:xfrm>
          <a:off x="900113" y="2133600"/>
          <a:ext cx="7920037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75" name="公式" r:id="rId5" imgW="3390840" imgH="1117440" progId="Equation.3">
                  <p:embed/>
                </p:oleObj>
              </mc:Choice>
              <mc:Fallback>
                <p:oleObj name="公式" r:id="rId5" imgW="3390840" imgH="11174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33600"/>
                        <a:ext cx="7920037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71" name="Rectangle 31">
            <a:extLst>
              <a:ext uri="{FF2B5EF4-FFF2-40B4-BE49-F238E27FC236}">
                <a16:creationId xmlns:a16="http://schemas.microsoft.com/office/drawing/2014/main" id="{576C06E3-9289-4003-9E9E-A769B87C4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652963"/>
            <a:ext cx="7993062" cy="15696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        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由于</a:t>
            </a:r>
            <a:r>
              <a:rPr lang="zh-CN" altLang="en-US" sz="2400" i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 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粒子在核内的总能量以及发射后的动能都比库仑能小很多，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根据经典力学，这样一个</a:t>
            </a:r>
            <a:r>
              <a:rPr lang="zh-CN" altLang="en-US" sz="2400" i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 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粒子不可能超出表面飞出来，而应被表面反回核内，经典力学解释</a:t>
            </a:r>
            <a:r>
              <a:rPr lang="zh-CN" altLang="en-US" sz="2400" i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 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衰变遇到了困难。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18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1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1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9" name="Rectangle 5">
            <a:extLst>
              <a:ext uri="{FF2B5EF4-FFF2-40B4-BE49-F238E27FC236}">
                <a16:creationId xmlns:a16="http://schemas.microsoft.com/office/drawing/2014/main" id="{B1449F71-3ADF-4AB2-9DEB-C518591F5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92150"/>
            <a:ext cx="439102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        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根据量子力学中的“隧道效应”，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由于微观粒子的波动性，能量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小于势垒高度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的</a:t>
            </a:r>
            <a:r>
              <a:rPr lang="el-GR" altLang="zh-CN" sz="2400" i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α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粒子也有一定的几率穿过势垒而从核内逸出，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1928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年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G.Gamow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（美籍俄，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1904~1968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）等人指出，</a:t>
            </a:r>
            <a:r>
              <a:rPr lang="el-GR" altLang="zh-CN" sz="2400" i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α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粒子就是因量子隧道效应穿过势垒跑到核外的。并证明：</a:t>
            </a:r>
            <a:r>
              <a:rPr lang="el-GR" altLang="zh-CN" sz="2400" i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α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粒子每秒穿过势垒的几率等于它的衰变常数</a:t>
            </a:r>
            <a:r>
              <a:rPr lang="el-GR" altLang="zh-CN" sz="2400" i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λ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297990" name="Object 6">
            <a:extLst>
              <a:ext uri="{FF2B5EF4-FFF2-40B4-BE49-F238E27FC236}">
                <a16:creationId xmlns:a16="http://schemas.microsoft.com/office/drawing/2014/main" id="{A35F89C1-11A6-4B97-AB13-4950171C4208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900113" y="4868863"/>
          <a:ext cx="345757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4" name="公式" r:id="rId3" imgW="1206360" imgH="495000" progId="Equation.3">
                  <p:embed/>
                </p:oleObj>
              </mc:Choice>
              <mc:Fallback>
                <p:oleObj name="公式" r:id="rId3" imgW="1206360" imgH="495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868863"/>
                        <a:ext cx="3457575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992" name="Picture 8">
            <a:extLst>
              <a:ext uri="{FF2B5EF4-FFF2-40B4-BE49-F238E27FC236}">
                <a16:creationId xmlns:a16="http://schemas.microsoft.com/office/drawing/2014/main" id="{89696C53-7208-4B61-8F85-38CF5ED21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025" y="549275"/>
            <a:ext cx="4244975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29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013" name="Picture 5">
            <a:extLst>
              <a:ext uri="{FF2B5EF4-FFF2-40B4-BE49-F238E27FC236}">
                <a16:creationId xmlns:a16="http://schemas.microsoft.com/office/drawing/2014/main" id="{DE91C913-CA90-4732-A19C-410BF95A3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090613"/>
            <a:ext cx="832485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5261</TotalTime>
  <Words>451</Words>
  <Application>Microsoft Office PowerPoint</Application>
  <PresentationFormat>全屏显示(4:3)</PresentationFormat>
  <Paragraphs>35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Times New Roman</vt:lpstr>
      <vt:lpstr>宋体</vt:lpstr>
      <vt:lpstr>Verdana</vt:lpstr>
      <vt:lpstr>Arial</vt:lpstr>
      <vt:lpstr>楷体_GB2312</vt:lpstr>
      <vt:lpstr>Symbol</vt:lpstr>
      <vt:lpstr>Wingdings</vt:lpstr>
      <vt:lpstr>仿宋_GB2312</vt:lpstr>
      <vt:lpstr>Balloons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东北师范大学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原子核概论</dc:title>
  <dc:subject>§7  α衰变</dc:subject>
  <dc:creator>李明非 东北师范大学物理学院</dc:creator>
  <cp:lastModifiedBy>伯望 张</cp:lastModifiedBy>
  <cp:revision>276</cp:revision>
  <dcterms:created xsi:type="dcterms:W3CDTF">2001-03-15T01:39:43Z</dcterms:created>
  <dcterms:modified xsi:type="dcterms:W3CDTF">2018-12-25T13:15:42Z</dcterms:modified>
</cp:coreProperties>
</file>